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7" r:id="rId3"/>
    <p:sldId id="261" r:id="rId4"/>
    <p:sldId id="273" r:id="rId5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1" d="100"/>
          <a:sy n="91" d="100"/>
        </p:scale>
        <p:origin x="375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EF8A9-CFB5-40C0-BAE2-5B4633EC9F63}" type="datetime1">
              <a:rPr lang="it-IT" smtClean="0"/>
              <a:t>15/01/2020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9F431D3-F76B-41A6-8072-4F6D884C46F8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477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14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2DBDC9-B003-41F0-B8B2-2F0AA2C1B651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64E86-02CD-4AD8-8F6E-73FB87F29031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1" name="Connettore dirit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 greco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884175-B988-418C-8366-CD8114C73802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F584B-7CE1-48A1-AB7A-1EEAB5F615CD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0" name="Rettango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4" name="Rettango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1" name="Rettango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22" name="Connettore dirit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8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23" name="Connettore dirit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8" name="Rettango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30" name="Rettango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1" name="Connettore dirit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3" name="Connettore dirit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956552-D53A-4557-8C38-42CBEA2EE1F9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8A04E6-3A63-4A5D-901F-B7E0EE19AFD7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9D5404-FB42-4B9E-BE7A-7821366B0BBC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63B92F-6927-4909-8675-8FB028AE3CD8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6" name="Rettango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7" name="Connettore dirit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CB5D043-5A31-4D67-9FB4-6681AB6A05C6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44B99B-722F-4DC5-AC4D-948C49352303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9C2E7C-B484-43C6-BE81-E8A28A90F8D9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3" name="Rettango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 greco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6" name="Connettore dirit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62DE71F0-C68A-46D7-94E0-C7A236B6AC63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8669" y="2780928"/>
            <a:ext cx="9210359" cy="1499399"/>
          </a:xfrm>
        </p:spPr>
        <p:txBody>
          <a:bodyPr rtlCol="0"/>
          <a:lstStyle/>
          <a:p>
            <a:pPr rtl="0"/>
            <a:r>
              <a:rPr lang="it-IT" dirty="0"/>
              <a:t>Meccanica Delle Vibrazioni</a:t>
            </a:r>
            <a:br>
              <a:rPr lang="it-IT" dirty="0"/>
            </a:br>
            <a:r>
              <a:rPr lang="it-IT" dirty="0" err="1"/>
              <a:t>ReversePendolum</a:t>
            </a:r>
            <a:r>
              <a:rPr lang="it-IT" dirty="0"/>
              <a:t> Control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8668" y="4653136"/>
            <a:ext cx="8850319" cy="807864"/>
          </a:xfrm>
        </p:spPr>
        <p:txBody>
          <a:bodyPr numCol="2" rtlCol="0"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Alfano Emanuele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Badalamenti Filippo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Soccio Leonardo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Vitti Gabriele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Cosa vedremo nella presentazione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numCol="1" rtlCol="0">
            <a:normAutofit/>
          </a:bodyPr>
          <a:lstStyle/>
          <a:p>
            <a:pPr rtl="0"/>
            <a:r>
              <a:rPr lang="it-IT" dirty="0"/>
              <a:t>Obiettivo di progetto</a:t>
            </a:r>
          </a:p>
          <a:p>
            <a:pPr rtl="0"/>
            <a:r>
              <a:rPr lang="it-IT" dirty="0"/>
              <a:t>Fisica agente</a:t>
            </a:r>
          </a:p>
          <a:p>
            <a:r>
              <a:rPr lang="it-IT" b="1" i="1" dirty="0"/>
              <a:t>Simulazione Matlab</a:t>
            </a:r>
          </a:p>
          <a:p>
            <a:pPr rtl="0"/>
            <a:r>
              <a:rPr lang="it-IT" b="1" i="1" dirty="0"/>
              <a:t>Modello di Controllo</a:t>
            </a:r>
          </a:p>
          <a:p>
            <a:r>
              <a:rPr lang="it-IT" u="sng" dirty="0"/>
              <a:t>Modello e identificazione di un motore DC</a:t>
            </a:r>
          </a:p>
          <a:p>
            <a:r>
              <a:rPr lang="it-IT" dirty="0"/>
              <a:t>Realizzazione Meccanica-Elettronica-Software</a:t>
            </a:r>
          </a:p>
          <a:p>
            <a:pPr lvl="1"/>
            <a:r>
              <a:rPr lang="it-IT" dirty="0"/>
              <a:t>Encoder, Accelerometro, Giroscopio</a:t>
            </a:r>
          </a:p>
          <a:p>
            <a:r>
              <a:rPr lang="it-IT" dirty="0"/>
              <a:t>Dimostrazione sperimentale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Obiettivi di progetto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7C58F1B-99B6-41C3-97F6-A58DA6CBF7B1}"/>
              </a:ext>
            </a:extLst>
          </p:cNvPr>
          <p:cNvSpPr txBox="1"/>
          <p:nvPr/>
        </p:nvSpPr>
        <p:spPr>
          <a:xfrm>
            <a:off x="1450373" y="1417637"/>
            <a:ext cx="914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Scopo del progetto è la realizzazione di un pendolo inverso, avente come ingresso di controllo il </a:t>
            </a:r>
            <a:r>
              <a:rPr lang="it-IT" b="1" dirty="0"/>
              <a:t>MOMENTO ANGOLARE </a:t>
            </a:r>
            <a:r>
              <a:rPr lang="it-IT" dirty="0"/>
              <a:t>generato da un disco montato alla sua estremità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84FD09E-BDD6-4D2E-8D94-4A201B589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933" y="2239225"/>
            <a:ext cx="5263617" cy="397244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72731E2-ABB5-41AF-97BF-46309B68493F}"/>
              </a:ext>
            </a:extLst>
          </p:cNvPr>
          <p:cNvSpPr txBox="1"/>
          <p:nvPr/>
        </p:nvSpPr>
        <p:spPr>
          <a:xfrm>
            <a:off x="6958508" y="2348880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feedback di controllo è dato dall’uso di: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Accelerometro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Giroscopio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Encoder magnetico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A72CB4C-F18A-4FA1-9796-6B17D4094B37}"/>
              </a:ext>
            </a:extLst>
          </p:cNvPr>
          <p:cNvSpPr txBox="1"/>
          <p:nvPr/>
        </p:nvSpPr>
        <p:spPr>
          <a:xfrm>
            <a:off x="6958508" y="3549076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controllo è affidato ad un Arduino Nano operante in real-time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C3C07E8-F4A7-4D4B-B1CE-882590813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850" y="4225446"/>
            <a:ext cx="3310120" cy="250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5473836D-63E1-48C7-983F-EC82ACBB2ACA}"/>
              </a:ext>
            </a:extLst>
          </p:cNvPr>
          <p:cNvSpPr/>
          <p:nvPr/>
        </p:nvSpPr>
        <p:spPr>
          <a:xfrm>
            <a:off x="6094412" y="221072"/>
            <a:ext cx="194421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Analisi Teorica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BD882895-112D-49DD-8554-EF4A7C3A711E}"/>
              </a:ext>
            </a:extLst>
          </p:cNvPr>
          <p:cNvSpPr/>
          <p:nvPr/>
        </p:nvSpPr>
        <p:spPr>
          <a:xfrm>
            <a:off x="3358108" y="1043184"/>
            <a:ext cx="194421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Acquisto Componenti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86ABC15B-A561-4173-BFF9-A2A55AF70860}"/>
              </a:ext>
            </a:extLst>
          </p:cNvPr>
          <p:cNvSpPr/>
          <p:nvPr/>
        </p:nvSpPr>
        <p:spPr>
          <a:xfrm>
            <a:off x="8635534" y="1079292"/>
            <a:ext cx="216024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Progettazione meccanica</a:t>
            </a:r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64D96F96-9959-4831-BFD4-6857D9FED55B}"/>
              </a:ext>
            </a:extLst>
          </p:cNvPr>
          <p:cNvSpPr/>
          <p:nvPr/>
        </p:nvSpPr>
        <p:spPr>
          <a:xfrm>
            <a:off x="986307" y="2147255"/>
            <a:ext cx="2160240" cy="11265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Arrivo Componenti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00F0128E-6F53-4079-9654-877CD02EA2D9}"/>
              </a:ext>
            </a:extLst>
          </p:cNvPr>
          <p:cNvSpPr/>
          <p:nvPr/>
        </p:nvSpPr>
        <p:spPr>
          <a:xfrm>
            <a:off x="3212926" y="2278493"/>
            <a:ext cx="2234580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Sperimentazione Elettronica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FDAF2460-E8A7-41C2-BF2E-DD017A10A584}"/>
              </a:ext>
            </a:extLst>
          </p:cNvPr>
          <p:cNvSpPr/>
          <p:nvPr/>
        </p:nvSpPr>
        <p:spPr>
          <a:xfrm>
            <a:off x="1814703" y="3748478"/>
            <a:ext cx="2407501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Scrittura delle API di lettura dei sensori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DFE56762-D236-4B02-8C76-D520BD44570C}"/>
              </a:ext>
            </a:extLst>
          </p:cNvPr>
          <p:cNvSpPr/>
          <p:nvPr/>
        </p:nvSpPr>
        <p:spPr>
          <a:xfrm>
            <a:off x="1545889" y="4786415"/>
            <a:ext cx="2945127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Setup della stazione di debug e sperimentazione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E0BD2356-045D-4FD3-99D2-881B3F600678}"/>
              </a:ext>
            </a:extLst>
          </p:cNvPr>
          <p:cNvSpPr/>
          <p:nvPr/>
        </p:nvSpPr>
        <p:spPr>
          <a:xfrm>
            <a:off x="4330216" y="3748478"/>
            <a:ext cx="2407501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Saldatura della scheda Elettronica</a:t>
            </a:r>
          </a:p>
        </p:txBody>
      </p:sp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id="{F6617F49-4DCA-46F2-A339-B841E7A263C2}"/>
              </a:ext>
            </a:extLst>
          </p:cNvPr>
          <p:cNvCxnSpPr>
            <a:stCxn id="3" idx="1"/>
            <a:endCxn id="4" idx="0"/>
          </p:cNvCxnSpPr>
          <p:nvPr/>
        </p:nvCxnSpPr>
        <p:spPr>
          <a:xfrm rot="10800000" flipV="1">
            <a:off x="4330216" y="653120"/>
            <a:ext cx="1764196" cy="390064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67E3EBBD-718E-40B4-83BB-26FC61DD4817}"/>
              </a:ext>
            </a:extLst>
          </p:cNvPr>
          <p:cNvCxnSpPr>
            <a:stCxn id="3" idx="3"/>
            <a:endCxn id="5" idx="0"/>
          </p:cNvCxnSpPr>
          <p:nvPr/>
        </p:nvCxnSpPr>
        <p:spPr>
          <a:xfrm>
            <a:off x="8038628" y="653120"/>
            <a:ext cx="1677026" cy="426172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92224A8-9889-4242-B553-C0B5F5A8A55E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4330216" y="1907280"/>
            <a:ext cx="0" cy="3712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7900BB36-A22E-4B8F-ACD1-65D35D3FCD0A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3371391" y="2789652"/>
            <a:ext cx="605889" cy="1311762"/>
          </a:xfrm>
          <a:prstGeom prst="bentConnector3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a gomito 31">
            <a:extLst>
              <a:ext uri="{FF2B5EF4-FFF2-40B4-BE49-F238E27FC236}">
                <a16:creationId xmlns:a16="http://schemas.microsoft.com/office/drawing/2014/main" id="{CF7D43FC-9B47-4A3B-B496-40BC6437B1EF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16200000" flipH="1">
            <a:off x="4629147" y="2843657"/>
            <a:ext cx="605889" cy="1203751"/>
          </a:xfrm>
          <a:prstGeom prst="bentConnector3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9E646B1C-BD9C-4DFE-B4D7-B24A49AA340E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3018453" y="4612574"/>
            <a:ext cx="1" cy="17384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8FB419F7-91C0-499E-BA4D-C915F06F78C0}"/>
              </a:ext>
            </a:extLst>
          </p:cNvPr>
          <p:cNvSpPr/>
          <p:nvPr/>
        </p:nvSpPr>
        <p:spPr>
          <a:xfrm>
            <a:off x="4776721" y="4853054"/>
            <a:ext cx="2685844" cy="7361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Analisi Matlab dei dati</a:t>
            </a:r>
          </a:p>
          <a:p>
            <a:pPr algn="ctr"/>
            <a:r>
              <a:rPr lang="it-IT" dirty="0"/>
              <a:t>Stima di un modello</a:t>
            </a: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0B8D7F25-FBCE-4E70-82C0-DAAE1D3AC7CE}"/>
              </a:ext>
            </a:extLst>
          </p:cNvPr>
          <p:cNvSpPr/>
          <p:nvPr/>
        </p:nvSpPr>
        <p:spPr>
          <a:xfrm>
            <a:off x="5593957" y="1669755"/>
            <a:ext cx="2945127" cy="8640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Creazione di un simulatore su Matlab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0DC1E7C3-797A-4D4D-9C07-C3AC534F1EDC}"/>
              </a:ext>
            </a:extLst>
          </p:cNvPr>
          <p:cNvCxnSpPr>
            <a:stCxn id="3" idx="2"/>
            <a:endCxn id="37" idx="0"/>
          </p:cNvCxnSpPr>
          <p:nvPr/>
        </p:nvCxnSpPr>
        <p:spPr>
          <a:xfrm>
            <a:off x="7066520" y="1085168"/>
            <a:ext cx="1" cy="58458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85B666BE-CBB6-4C1F-A5B6-7A39AA8D4FA4}"/>
              </a:ext>
            </a:extLst>
          </p:cNvPr>
          <p:cNvCxnSpPr>
            <a:cxnSpLocks/>
            <a:stCxn id="10" idx="3"/>
            <a:endCxn id="36" idx="1"/>
          </p:cNvCxnSpPr>
          <p:nvPr/>
        </p:nvCxnSpPr>
        <p:spPr>
          <a:xfrm>
            <a:off x="4491016" y="5218463"/>
            <a:ext cx="285705" cy="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5BF8CA00-552C-4E4B-8888-91EB4B4F91C4}"/>
              </a:ext>
            </a:extLst>
          </p:cNvPr>
          <p:cNvSpPr/>
          <p:nvPr/>
        </p:nvSpPr>
        <p:spPr>
          <a:xfrm>
            <a:off x="7858609" y="4888041"/>
            <a:ext cx="2626971" cy="5921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Calcolo dei parametri di controllo</a:t>
            </a:r>
          </a:p>
        </p:txBody>
      </p: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4C4BAD3F-FDBC-41E4-A72E-E500DCE47835}"/>
              </a:ext>
            </a:extLst>
          </p:cNvPr>
          <p:cNvSpPr/>
          <p:nvPr/>
        </p:nvSpPr>
        <p:spPr>
          <a:xfrm>
            <a:off x="8054805" y="2925140"/>
            <a:ext cx="2234580" cy="8640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Creazione di una struttura per il Controllo</a:t>
            </a:r>
          </a:p>
        </p:txBody>
      </p:sp>
      <p:cxnSp>
        <p:nvCxnSpPr>
          <p:cNvPr id="53" name="Connettore a gomito 52">
            <a:extLst>
              <a:ext uri="{FF2B5EF4-FFF2-40B4-BE49-F238E27FC236}">
                <a16:creationId xmlns:a16="http://schemas.microsoft.com/office/drawing/2014/main" id="{542A324E-7E77-4F13-956E-51771A81C847}"/>
              </a:ext>
            </a:extLst>
          </p:cNvPr>
          <p:cNvCxnSpPr>
            <a:cxnSpLocks/>
            <a:stCxn id="37" idx="2"/>
            <a:endCxn id="51" idx="1"/>
          </p:cNvCxnSpPr>
          <p:nvPr/>
        </p:nvCxnSpPr>
        <p:spPr>
          <a:xfrm rot="16200000" flipH="1">
            <a:off x="7148995" y="2451377"/>
            <a:ext cx="823337" cy="988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a gomito 54">
            <a:extLst>
              <a:ext uri="{FF2B5EF4-FFF2-40B4-BE49-F238E27FC236}">
                <a16:creationId xmlns:a16="http://schemas.microsoft.com/office/drawing/2014/main" id="{FFE003F2-6A1C-4D05-81BC-73243056630C}"/>
              </a:ext>
            </a:extLst>
          </p:cNvPr>
          <p:cNvCxnSpPr>
            <a:cxnSpLocks/>
            <a:stCxn id="36" idx="3"/>
            <a:endCxn id="51" idx="1"/>
          </p:cNvCxnSpPr>
          <p:nvPr/>
        </p:nvCxnSpPr>
        <p:spPr>
          <a:xfrm flipV="1">
            <a:off x="7462565" y="3357188"/>
            <a:ext cx="592240" cy="18639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3D03272-54F7-4757-8FA0-F3B171E35BFE}"/>
              </a:ext>
            </a:extLst>
          </p:cNvPr>
          <p:cNvCxnSpPr>
            <a:cxnSpLocks/>
            <a:stCxn id="51" idx="2"/>
            <a:endCxn id="50" idx="0"/>
          </p:cNvCxnSpPr>
          <p:nvPr/>
        </p:nvCxnSpPr>
        <p:spPr>
          <a:xfrm>
            <a:off x="9172095" y="3789236"/>
            <a:ext cx="0" cy="109880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tangolo con angoli arrotondati 61">
            <a:extLst>
              <a:ext uri="{FF2B5EF4-FFF2-40B4-BE49-F238E27FC236}">
                <a16:creationId xmlns:a16="http://schemas.microsoft.com/office/drawing/2014/main" id="{CF467451-7669-4812-A8D1-7A0121775BAE}"/>
              </a:ext>
            </a:extLst>
          </p:cNvPr>
          <p:cNvSpPr/>
          <p:nvPr/>
        </p:nvSpPr>
        <p:spPr>
          <a:xfrm>
            <a:off x="7856884" y="5908795"/>
            <a:ext cx="2626971" cy="5921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Implementazione Reale del controllo</a:t>
            </a:r>
          </a:p>
        </p:txBody>
      </p: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9D64A496-EE68-417E-9FD5-63B2D6257B85}"/>
              </a:ext>
            </a:extLst>
          </p:cNvPr>
          <p:cNvCxnSpPr>
            <a:stCxn id="50" idx="2"/>
            <a:endCxn id="62" idx="0"/>
          </p:cNvCxnSpPr>
          <p:nvPr/>
        </p:nvCxnSpPr>
        <p:spPr>
          <a:xfrm flipH="1">
            <a:off x="9170370" y="5480211"/>
            <a:ext cx="1725" cy="428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itolo 1">
            <a:extLst>
              <a:ext uri="{FF2B5EF4-FFF2-40B4-BE49-F238E27FC236}">
                <a16:creationId xmlns:a16="http://schemas.microsoft.com/office/drawing/2014/main" id="{26CFB43D-43B5-4C12-9721-1ACD9B2BEE3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176464" cy="57600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Roadmap di lavoro</a:t>
            </a:r>
          </a:p>
        </p:txBody>
      </p:sp>
    </p:spTree>
    <p:extLst>
      <p:ext uri="{BB962C8B-B14F-4D97-AF65-F5344CB8AC3E}">
        <p14:creationId xmlns:p14="http://schemas.microsoft.com/office/powerpoint/2010/main" val="249404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ca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matematica con Pi greco (widescreen)</Template>
  <TotalTime>150</TotalTime>
  <Words>162</Words>
  <Application>Microsoft Office PowerPoint</Application>
  <PresentationFormat>Personalizzato</PresentationFormat>
  <Paragraphs>39</Paragraphs>
  <Slides>4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7" baseType="lpstr">
      <vt:lpstr>Arial</vt:lpstr>
      <vt:lpstr>Euphemia</vt:lpstr>
      <vt:lpstr>Matematica 16x9</vt:lpstr>
      <vt:lpstr>Meccanica Delle Vibrazioni ReversePendolum Control</vt:lpstr>
      <vt:lpstr>Cosa vedremo nella presentazione</vt:lpstr>
      <vt:lpstr>Obiettivi di progetto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Meccanica Delle Vibrazioni Reverse Pendolum controll</dc:title>
  <dc:creator>Emanuele Alfano</dc:creator>
  <cp:lastModifiedBy>filippo badalamenti</cp:lastModifiedBy>
  <cp:revision>16</cp:revision>
  <dcterms:created xsi:type="dcterms:W3CDTF">2020-01-10T13:59:30Z</dcterms:created>
  <dcterms:modified xsi:type="dcterms:W3CDTF">2020-01-15T11:22:59Z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