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4" r:id="rId16"/>
    <p:sldId id="312" r:id="rId17"/>
    <p:sldId id="287" r:id="rId18"/>
    <p:sldId id="313" r:id="rId19"/>
    <p:sldId id="28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po badalamenti" initials="fb" lastIdx="1" clrIdx="0">
    <p:extLst>
      <p:ext uri="{19B8F6BF-5375-455C-9EA6-DF929625EA0E}">
        <p15:presenceInfo xmlns:p15="http://schemas.microsoft.com/office/powerpoint/2012/main" userId="S::filippo.badalamenti@alumni.uniroma2.eu::1e238e60-90f2-431b-a353-0d0232855f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1280" autoAdjust="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outlineViewPr>
    <p:cViewPr>
      <p:scale>
        <a:sx n="33" d="100"/>
        <a:sy n="33" d="100"/>
      </p:scale>
      <p:origin x="0" y="-17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A64A2-7D86-439A-A8BC-7FA7B1DBF38C}" type="datetimeFigureOut">
              <a:rPr lang="it-IT" smtClean="0"/>
              <a:t>10/02/2020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9FAA-F541-4C9F-AE13-8A0EE77286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6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7950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94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70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21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8210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151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98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243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66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9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31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534" y="6032500"/>
            <a:ext cx="593344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33120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sz="1800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sz="1800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292" y="898103"/>
            <a:ext cx="336111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sz="1800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1600" y="6356352"/>
            <a:ext cx="121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10/02/2020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49" r:id="rId3"/>
    <p:sldLayoutId id="214748365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4.png"/><Relationship Id="rId5" Type="http://schemas.openxmlformats.org/officeDocument/2006/relationships/image" Target="../media/image390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099303" y="3429000"/>
            <a:ext cx="7993397" cy="1801702"/>
          </a:xfrm>
        </p:spPr>
        <p:txBody>
          <a:bodyPr rtlCol="0"/>
          <a:lstStyle/>
          <a:p>
            <a:r>
              <a:rPr lang="it-IT" dirty="0"/>
              <a:t>Modello e identificazione di un motore DC</a:t>
            </a:r>
          </a:p>
        </p:txBody>
      </p:sp>
    </p:spTree>
    <p:extLst>
      <p:ext uri="{BB962C8B-B14F-4D97-AF65-F5344CB8AC3E}">
        <p14:creationId xmlns:p14="http://schemas.microsoft.com/office/powerpoint/2010/main" val="31467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…e confutarne la validità nella pratica</a:t>
            </a:r>
          </a:p>
        </p:txBody>
      </p:sp>
      <p:pic>
        <p:nvPicPr>
          <p:cNvPr id="4" name="Immagine 3" descr="Immagine che contiene computer, orologio&#10;&#10;Descrizione generata automaticamente">
            <a:extLst>
              <a:ext uri="{FF2B5EF4-FFF2-40B4-BE49-F238E27FC236}">
                <a16:creationId xmlns:a16="http://schemas.microsoft.com/office/drawing/2014/main" id="{464FBAC1-BF0E-49AB-B026-420F691C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6" y="1418163"/>
            <a:ext cx="10041129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Analisi per PWM variabile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54154A-4C8F-41E0-9E6A-3F61C7A59316}"/>
              </a:ext>
            </a:extLst>
          </p:cNvPr>
          <p:cNvSpPr txBox="1"/>
          <p:nvPr/>
        </p:nvSpPr>
        <p:spPr>
          <a:xfrm>
            <a:off x="1697425" y="1537744"/>
            <a:ext cx="9578827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Individuata la funzione di trasferimento tramite un’accelerazione massima seguita da una frenata, abbiamo deciso di applicarla a valori di duty </a:t>
            </a:r>
            <a:r>
              <a:rPr lang="it-IT" sz="1799" dirty="0" err="1"/>
              <a:t>cycle</a:t>
            </a:r>
            <a:r>
              <a:rPr lang="it-IT" sz="1799" dirty="0"/>
              <a:t> variabili, poiché il nostro controllo, specie per angoli piccoli, deve spaziare tra tutti i possibili valori (0-255).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D48930-A71E-42FC-A26E-50D7DF0E34EE}"/>
              </a:ext>
            </a:extLst>
          </p:cNvPr>
          <p:cNvSpPr txBox="1"/>
          <p:nvPr/>
        </p:nvSpPr>
        <p:spPr>
          <a:xfrm>
            <a:off x="1697425" y="2460835"/>
            <a:ext cx="9782801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Come è visibile dalla figura, non solo nel </a:t>
            </a:r>
            <a:r>
              <a:rPr lang="it-IT" sz="1799" b="1" dirty="0"/>
              <a:t>transitorio</a:t>
            </a:r>
            <a:r>
              <a:rPr lang="it-IT" sz="1799" dirty="0"/>
              <a:t> non riusciamo a inseguire con la simulazione il valore sperimentale, ma anche </a:t>
            </a:r>
            <a:r>
              <a:rPr lang="it-IT" sz="1799" b="1" dirty="0"/>
              <a:t>a regime</a:t>
            </a:r>
            <a:r>
              <a:rPr lang="it-IT" sz="1799" dirty="0"/>
              <a:t>, ad eccezione della velocità massima, siamo lontani dalla realtà fisica.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0293F51-A81C-412A-A267-1059DE55C5E2}"/>
              </a:ext>
            </a:extLst>
          </p:cNvPr>
          <p:cNvSpPr txBox="1"/>
          <p:nvPr/>
        </p:nvSpPr>
        <p:spPr>
          <a:xfrm>
            <a:off x="4305940" y="4583942"/>
            <a:ext cx="4565768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99" b="1" dirty="0"/>
              <a:t>Come mai questa anomalia?</a:t>
            </a:r>
          </a:p>
        </p:txBody>
      </p:sp>
    </p:spTree>
    <p:extLst>
      <p:ext uri="{BB962C8B-B14F-4D97-AF65-F5344CB8AC3E}">
        <p14:creationId xmlns:p14="http://schemas.microsoft.com/office/powerpoint/2010/main" val="355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Il Ponte-H</a:t>
            </a:r>
          </a:p>
        </p:txBody>
      </p:sp>
      <p:pic>
        <p:nvPicPr>
          <p:cNvPr id="6" name="Immagine 5" descr="Immagine che contiene torta, giocattolo, compleanno, circuito&#10;&#10;Descrizione generata automaticamente">
            <a:extLst>
              <a:ext uri="{FF2B5EF4-FFF2-40B4-BE49-F238E27FC236}">
                <a16:creationId xmlns:a16="http://schemas.microsoft.com/office/drawing/2014/main" id="{AB11408A-5632-40F7-AE7C-CAF4C852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23" y="178648"/>
            <a:ext cx="4221002" cy="37681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1FD4A3-A030-49A5-AE33-E59C5C2C1DB9}"/>
              </a:ext>
            </a:extLst>
          </p:cNvPr>
          <p:cNvSpPr txBox="1"/>
          <p:nvPr/>
        </p:nvSpPr>
        <p:spPr>
          <a:xfrm>
            <a:off x="1723921" y="1602435"/>
            <a:ext cx="5432902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funzionamento del Ponte-H è molto semplice: sfruttando </a:t>
            </a:r>
            <a:r>
              <a:rPr lang="it-IT" sz="1799" b="1" dirty="0"/>
              <a:t>4 transistor </a:t>
            </a:r>
            <a:r>
              <a:rPr lang="it-IT" sz="1799" dirty="0"/>
              <a:t>sui bracci verticali del circuito in figura, e i </a:t>
            </a:r>
            <a:r>
              <a:rPr lang="it-IT" sz="1799" u="sng" dirty="0"/>
              <a:t>due ingressi di controllo</a:t>
            </a:r>
            <a:r>
              <a:rPr lang="it-IT" sz="1799" dirty="0"/>
              <a:t> </a:t>
            </a:r>
            <a:r>
              <a:rPr lang="it-IT" sz="1799" b="1" dirty="0"/>
              <a:t>A</a:t>
            </a:r>
            <a:r>
              <a:rPr lang="it-IT" sz="1799" dirty="0"/>
              <a:t> e </a:t>
            </a:r>
            <a:r>
              <a:rPr lang="it-IT" sz="1799" b="1" dirty="0"/>
              <a:t>B</a:t>
            </a:r>
            <a:r>
              <a:rPr lang="it-IT" sz="1799" dirty="0"/>
              <a:t>, è possibile </a:t>
            </a:r>
            <a:r>
              <a:rPr lang="it-IT" sz="1799" b="1" u="sng" dirty="0"/>
              <a:t>invertire</a:t>
            </a:r>
            <a:r>
              <a:rPr lang="it-IT" sz="1799" b="1" dirty="0"/>
              <a:t> </a:t>
            </a:r>
            <a:r>
              <a:rPr lang="it-IT" sz="1799" dirty="0"/>
              <a:t>il senso di rotazione del motore elettrico, permettendo quindi di controllare (nel nostro caso) sia il modulo che il verso del vettore di momento angolare.</a:t>
            </a:r>
            <a:endParaRPr lang="it-IT" sz="1799" b="1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A2A9F5-4FD0-4CE9-9378-E35E6D0A1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2" y="3429001"/>
            <a:ext cx="4565220" cy="34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Funzionamento Ponte-H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FE6072-C7E9-42CD-BBDC-28F56725D52F}"/>
              </a:ext>
            </a:extLst>
          </p:cNvPr>
          <p:cNvSpPr txBox="1"/>
          <p:nvPr/>
        </p:nvSpPr>
        <p:spPr>
          <a:xfrm>
            <a:off x="1597307" y="1418163"/>
            <a:ext cx="6573943" cy="286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Grazie agli ingressi di controllo, possono verificarsi le tre situazioni in figura: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hanno l’</a:t>
            </a:r>
            <a:r>
              <a:rPr lang="it-IT" sz="1799" b="1" dirty="0"/>
              <a:t>enabler</a:t>
            </a:r>
            <a:r>
              <a:rPr lang="it-IT" sz="1799" dirty="0"/>
              <a:t> a </a:t>
            </a:r>
            <a:r>
              <a:rPr lang="it-IT" sz="1799" b="1" dirty="0"/>
              <a:t>zero</a:t>
            </a:r>
            <a:r>
              <a:rPr lang="it-IT" sz="1799" dirty="0"/>
              <a:t>, per cui il motore si trova in </a:t>
            </a:r>
            <a:r>
              <a:rPr lang="it-IT" sz="1799" u="sng" dirty="0"/>
              <a:t>libera evoluzione meccanica</a:t>
            </a:r>
            <a:r>
              <a:rPr lang="it-IT" sz="1799" dirty="0"/>
              <a:t>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si trova a una tensione sufficiente a chiudere il transistor PNP, mentre per il B è tale da chiudere NPN.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L’ingresso A ha una tensione maggiore e chiude NPN, mentre per il B diminuisce la tensione e chiude PNP.</a:t>
            </a:r>
          </a:p>
          <a:p>
            <a:pPr marL="342797" indent="-342797">
              <a:buFont typeface="+mj-lt"/>
              <a:buAutoNum type="alphaLcParenR"/>
            </a:pPr>
            <a:r>
              <a:rPr lang="it-IT" sz="1799" dirty="0"/>
              <a:t>Entrambi gli ingressi fanno chiudere i transistor NPN, creando una </a:t>
            </a:r>
            <a:r>
              <a:rPr lang="it-IT" sz="1799" u="sng" dirty="0"/>
              <a:t>frenata forzata</a:t>
            </a:r>
            <a:r>
              <a:rPr lang="it-IT" sz="1799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6A5FAD-CD88-424F-8900-4D27F99028B6}"/>
              </a:ext>
            </a:extLst>
          </p:cNvPr>
          <p:cNvSpPr txBox="1"/>
          <p:nvPr/>
        </p:nvSpPr>
        <p:spPr>
          <a:xfrm>
            <a:off x="1595025" y="4279739"/>
            <a:ext cx="65739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Semplicità di utilizzo e basso costo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L’uso dell’</a:t>
            </a:r>
            <a:r>
              <a:rPr lang="it-IT" sz="1799" b="1" dirty="0"/>
              <a:t>enabler</a:t>
            </a:r>
            <a:r>
              <a:rPr lang="it-IT" sz="1799" dirty="0"/>
              <a:t> permette di ridurre il consumo di energia ed allungare la vita dei componenti, non scorrendo corrente.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Possono essere inseriti facilmente in </a:t>
            </a:r>
            <a:r>
              <a:rPr lang="it-IT" sz="1799" b="1" dirty="0"/>
              <a:t>circuiti integrati.</a:t>
            </a:r>
            <a:endParaRPr lang="it-IT" sz="1799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3EF75F-00FF-44FC-BD06-DDF49DFE9875}"/>
              </a:ext>
            </a:extLst>
          </p:cNvPr>
          <p:cNvSpPr txBox="1"/>
          <p:nvPr/>
        </p:nvSpPr>
        <p:spPr>
          <a:xfrm>
            <a:off x="1595024" y="6033610"/>
            <a:ext cx="6573942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Svantaggi del Ponte-H?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it-IT" sz="1799" dirty="0"/>
              <a:t>Per il controllo, proprio l’</a:t>
            </a:r>
            <a:r>
              <a:rPr lang="it-IT" sz="1799" b="1" dirty="0"/>
              <a:t>enabler</a:t>
            </a:r>
            <a:r>
              <a:rPr lang="it-IT" sz="1799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B564AB-58EF-4481-9095-08712E1C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762" y="445108"/>
            <a:ext cx="3206577" cy="62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697424" y="1418162"/>
            <a:ext cx="5161402" cy="341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motore ha un comportamento lineare finché rimane nella situazione evidenziata in figura (a), ovvero il circuito elettrico rimane </a:t>
            </a:r>
            <a:r>
              <a:rPr lang="it-IT" sz="1799" b="1" dirty="0"/>
              <a:t>chiuso</a:t>
            </a:r>
            <a:r>
              <a:rPr lang="it-IT" sz="1799" dirty="0"/>
              <a:t>, e al massimo il generatore di corrente ha una </a:t>
            </a:r>
            <a:r>
              <a:rPr lang="it-IT" sz="1799" b="1" dirty="0"/>
              <a:t>forza elettromotrice nulla</a:t>
            </a:r>
            <a:r>
              <a:rPr lang="it-IT" sz="1799" dirty="0"/>
              <a:t>.</a:t>
            </a:r>
          </a:p>
          <a:p>
            <a:r>
              <a:rPr lang="it-IT" sz="1799" dirty="0"/>
              <a:t>In questa situazione (b), il motore diventa un generatore cinetico di </a:t>
            </a:r>
            <a:r>
              <a:rPr lang="it-IT" sz="1799" b="1" dirty="0" err="1"/>
              <a:t>ddp</a:t>
            </a:r>
            <a:r>
              <a:rPr lang="it-IT" sz="1799" dirty="0"/>
              <a:t> ed esaurisce la sua velocità </a:t>
            </a:r>
            <a:r>
              <a:rPr lang="it-IT" sz="1799" b="1" u="sng" dirty="0"/>
              <a:t>quasi</a:t>
            </a:r>
            <a:r>
              <a:rPr lang="it-IT" sz="1799" dirty="0"/>
              <a:t> soltanto grazie alla corrente che rientra nel motore stesso.</a:t>
            </a:r>
          </a:p>
          <a:p>
            <a:r>
              <a:rPr lang="it-IT" sz="1799" dirty="0"/>
              <a:t>Questa situazione si verifica nel caso di una </a:t>
            </a:r>
            <a:r>
              <a:rPr lang="it-IT" sz="1799" u="sng" dirty="0"/>
              <a:t>frenata forzata</a:t>
            </a:r>
            <a:r>
              <a:rPr lang="it-IT" sz="1799" dirty="0"/>
              <a:t>, ed è in accordo con quanto trovato nella stima del modello teorico.</a:t>
            </a:r>
          </a:p>
        </p:txBody>
      </p:sp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10BE63E-2483-4A03-8F6A-BE7657D6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326" y="178648"/>
            <a:ext cx="4519000" cy="56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DCBA2A-3307-47A1-B698-A7AF2940FFB7}"/>
              </a:ext>
            </a:extLst>
          </p:cNvPr>
          <p:cNvSpPr txBox="1"/>
          <p:nvPr/>
        </p:nvSpPr>
        <p:spPr>
          <a:xfrm>
            <a:off x="1595024" y="745985"/>
            <a:ext cx="5806923" cy="42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NON</a:t>
            </a:r>
            <a:r>
              <a:rPr lang="it-IT" sz="1799" dirty="0"/>
              <a:t> si verifica la situazione precedentemente descritta a causa del controllo fatto in PWM con l’Arduino.</a:t>
            </a:r>
          </a:p>
          <a:p>
            <a:r>
              <a:rPr lang="it-IT" sz="1799" dirty="0"/>
              <a:t>Infatti, controllando la percentuale del </a:t>
            </a:r>
            <a:r>
              <a:rPr lang="it-IT" sz="1799" u="sng" dirty="0"/>
              <a:t>Duty Cycle</a:t>
            </a:r>
            <a:r>
              <a:rPr lang="it-IT" sz="1799" dirty="0"/>
              <a:t>, otterremmo un valore medio di tensione equivalente, dato il comportamento da filtro passa-basso del motore.</a:t>
            </a:r>
          </a:p>
          <a:p>
            <a:r>
              <a:rPr lang="it-IT" sz="1799" dirty="0"/>
              <a:t>Poiché il PWM è impostato sul pin </a:t>
            </a:r>
            <a:r>
              <a:rPr lang="it-IT" sz="1799" b="1" dirty="0"/>
              <a:t>Enable </a:t>
            </a:r>
            <a:r>
              <a:rPr lang="it-IT" sz="1799" dirty="0"/>
              <a:t>del L298N, il motore si ritrova nella situazione di una semplice massa posta in rotazione, che esaurisce la propria energia cinetica </a:t>
            </a:r>
            <a:r>
              <a:rPr lang="it-IT" sz="1799" b="1" dirty="0"/>
              <a:t>solo </a:t>
            </a:r>
            <a:r>
              <a:rPr lang="it-IT" sz="1799" dirty="0"/>
              <a:t>tramite </a:t>
            </a:r>
            <a:r>
              <a:rPr lang="it-IT" sz="1799" b="1" dirty="0"/>
              <a:t>attrito</a:t>
            </a:r>
            <a:r>
              <a:rPr lang="it-IT" sz="1799" dirty="0"/>
              <a:t>.</a:t>
            </a:r>
          </a:p>
          <a:p>
            <a:r>
              <a:rPr lang="it-IT" sz="1799" dirty="0"/>
              <a:t>Da ciò si comprende come mai la simulazione (in giallo) sia estremamente più rapida del comportamento reale (in blu), non tenendo conto di questo fenomeno </a:t>
            </a:r>
            <a:r>
              <a:rPr lang="it-IT" sz="1799" u="sng" dirty="0"/>
              <a:t>inevitabile</a:t>
            </a:r>
            <a:r>
              <a:rPr lang="it-IT" sz="1799" dirty="0"/>
              <a:t>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2AD8DF-8404-4AC5-A890-E2D0F1D49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52" y="798404"/>
            <a:ext cx="4136992" cy="3309594"/>
          </a:xfrm>
          <a:prstGeom prst="rect">
            <a:avLst/>
          </a:prstGeom>
        </p:spPr>
      </p:pic>
      <p:pic>
        <p:nvPicPr>
          <p:cNvPr id="10" name="Immagine 9" descr="Immagine che contiene screenshot, monitor, schermo&#10;&#10;Descrizione generata automaticamente">
            <a:extLst>
              <a:ext uri="{FF2B5EF4-FFF2-40B4-BE49-F238E27FC236}">
                <a16:creationId xmlns:a16="http://schemas.microsoft.com/office/drawing/2014/main" id="{CEC8E07A-28DB-4017-A1BD-0DBFCBB9C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636" y="4107999"/>
            <a:ext cx="2413825" cy="270385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B98A6A-7982-4CFB-BB1F-A1D4E602778A}"/>
              </a:ext>
            </a:extLst>
          </p:cNvPr>
          <p:cNvSpPr txBox="1"/>
          <p:nvPr/>
        </p:nvSpPr>
        <p:spPr>
          <a:xfrm>
            <a:off x="1595023" y="4992195"/>
            <a:ext cx="6793007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Perché non ce ne accorgiamo in piena accelerazione da fermi?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B7ABB5-DDBB-40E5-9130-8BD2BC2E3D50}"/>
              </a:ext>
            </a:extLst>
          </p:cNvPr>
          <p:cNvSpPr txBox="1"/>
          <p:nvPr/>
        </p:nvSpPr>
        <p:spPr>
          <a:xfrm>
            <a:off x="1595023" y="5361432"/>
            <a:ext cx="6793007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Perché in quel caso passiamo da 0 a 5 Volt senza mai avere un effettivo Duty Cycle!</a:t>
            </a:r>
          </a:p>
        </p:txBody>
      </p:sp>
    </p:spTree>
    <p:extLst>
      <p:ext uri="{BB962C8B-B14F-4D97-AF65-F5344CB8AC3E}">
        <p14:creationId xmlns:p14="http://schemas.microsoft.com/office/powerpoint/2010/main" val="344466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Migliorare la stima del modello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32064AA-E794-43CC-8E2D-31CAF09D8C7A}"/>
              </a:ext>
            </a:extLst>
          </p:cNvPr>
          <p:cNvSpPr txBox="1"/>
          <p:nvPr/>
        </p:nvSpPr>
        <p:spPr>
          <a:xfrm>
            <a:off x="1595026" y="1524496"/>
            <a:ext cx="965390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Il lavoro fatto di stima del modello non è tuttavia inutile!</a:t>
            </a:r>
          </a:p>
          <a:p>
            <a:r>
              <a:rPr lang="it-IT" sz="1799" dirty="0"/>
              <a:t>Esso è infatti quello del motore quando sottoposto a una differenza di potenziale qualsiasi, ovvero se l’</a:t>
            </a:r>
            <a:r>
              <a:rPr lang="it-IT" sz="1799" b="1" dirty="0" err="1"/>
              <a:t>enable</a:t>
            </a:r>
            <a:r>
              <a:rPr lang="it-IT" sz="1799" dirty="0"/>
              <a:t> non disattiva il collegamento elettrico.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A82ED-59B9-423B-8A76-183E055D77F0}"/>
              </a:ext>
            </a:extLst>
          </p:cNvPr>
          <p:cNvSpPr txBox="1"/>
          <p:nvPr/>
        </p:nvSpPr>
        <p:spPr>
          <a:xfrm>
            <a:off x="1595024" y="2447586"/>
            <a:ext cx="132128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Strategia: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EDE1EE-FC53-427C-923D-1D03B789B2B0}"/>
              </a:ext>
            </a:extLst>
          </p:cNvPr>
          <p:cNvSpPr txBox="1"/>
          <p:nvPr/>
        </p:nvSpPr>
        <p:spPr>
          <a:xfrm>
            <a:off x="1595026" y="2816822"/>
            <a:ext cx="5468133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 typeface="+mj-lt"/>
              <a:buAutoNum type="arabicPeriod"/>
            </a:pPr>
            <a:r>
              <a:rPr lang="it-IT" sz="1799" dirty="0"/>
              <a:t>Individuare il </a:t>
            </a:r>
            <a:r>
              <a:rPr lang="it-IT" sz="1799" b="1" dirty="0"/>
              <a:t>polo dissipativo meccanico</a:t>
            </a:r>
            <a:r>
              <a:rPr lang="it-IT" sz="1799" dirty="0"/>
              <a:t> del motore, ovvero il suo attrito coulombiano.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la nuova stima al precedente modello, considerando il moto adesso come somma di esponenziali.</a:t>
            </a:r>
          </a:p>
          <a:p>
            <a:pPr marL="342797" indent="-342797">
              <a:buFont typeface="+mj-lt"/>
              <a:buAutoNum type="arabicPeriod"/>
            </a:pPr>
            <a:r>
              <a:rPr lang="it-IT" sz="1799" dirty="0"/>
              <a:t>Aggiungere un termine costante per approssimare la </a:t>
            </a:r>
            <a:r>
              <a:rPr lang="it-IT" sz="1799" b="1" dirty="0"/>
              <a:t>Curva di </a:t>
            </a:r>
            <a:r>
              <a:rPr lang="it-IT" sz="1799" b="1" dirty="0" err="1"/>
              <a:t>Stribeck</a:t>
            </a:r>
            <a:r>
              <a:rPr lang="it-IT" sz="1799" b="1" dirty="0"/>
              <a:t>.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FAD17FA-16FC-4E03-9A34-A9CF13CC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68" y="2816821"/>
            <a:ext cx="4319558" cy="26292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DD04B7-612D-4AC5-BDA2-866336F873A3}"/>
              </a:ext>
            </a:extLst>
          </p:cNvPr>
          <p:cNvSpPr txBox="1"/>
          <p:nvPr/>
        </p:nvSpPr>
        <p:spPr>
          <a:xfrm>
            <a:off x="1595025" y="4847619"/>
            <a:ext cx="5463243" cy="1753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  <a:p>
            <a:r>
              <a:rPr lang="it-IT" sz="1799" dirty="0"/>
              <a:t>Con tali accorgimenti, ed utilizzando una funzione custom di </a:t>
            </a:r>
            <a:r>
              <a:rPr lang="it-IT" sz="1799" dirty="0" err="1"/>
              <a:t>fit</a:t>
            </a:r>
            <a:r>
              <a:rPr lang="it-IT" sz="1799" dirty="0"/>
              <a:t> della curva su MATLAB, si possono trovare i coefficienti particolari del motore, che ci permettono di descrivere </a:t>
            </a:r>
            <a:r>
              <a:rPr lang="it-IT" sz="1799" b="1" dirty="0"/>
              <a:t>bene </a:t>
            </a:r>
            <a:r>
              <a:rPr lang="it-IT" sz="1799" dirty="0"/>
              <a:t>il suo comportamento.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4503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finale su Simulink/MATLAB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C4F0118-EA49-490E-A55F-F72ED662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86" y="1418162"/>
            <a:ext cx="4987896" cy="3184632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F5A573D-6960-49FD-BE50-E5A622BC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38" y="1418164"/>
            <a:ext cx="5150351" cy="3184633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C101A59D-9F16-43D1-ADCC-555BAEC367E0}"/>
              </a:ext>
            </a:extLst>
          </p:cNvPr>
          <p:cNvGrpSpPr/>
          <p:nvPr/>
        </p:nvGrpSpPr>
        <p:grpSpPr>
          <a:xfrm>
            <a:off x="1425508" y="4650825"/>
            <a:ext cx="7666000" cy="1038079"/>
            <a:chOff x="3018140" y="5260465"/>
            <a:chExt cx="7667997" cy="10383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/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399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E13152A-4F07-4390-B4EE-A0588B717A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779639"/>
                  <a:ext cx="543881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/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𝑖𝑛𝑑</m:t>
                                </m:r>
                              </m:sub>
                            </m:s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it-IT" sz="2399" i="1">
                                        <a:latin typeface="Cambria Math" panose="02040503050406030204" pitchFamily="18" charset="0"/>
                                      </a:rPr>
                                      <m:t>%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it-IT" sz="239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𝑚𝑒𝑐</m:t>
                                </m:r>
                              </m:sub>
                            </m:sSub>
                          </m:e>
                        </m:d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𝑑𝑖𝑛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2399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it-IT" sz="239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it-IT" sz="23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sz="2399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oMath>
                    </m:oMathPara>
                  </a14:m>
                  <a:endParaRPr lang="it-IT" sz="2399" i="1" dirty="0"/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1E2E7A80-F712-4DA1-8563-8666617FC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01" y="5260465"/>
                  <a:ext cx="749843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Parentesi graffa aperta 9">
              <a:extLst>
                <a:ext uri="{FF2B5EF4-FFF2-40B4-BE49-F238E27FC236}">
                  <a16:creationId xmlns:a16="http://schemas.microsoft.com/office/drawing/2014/main" id="{DDBA999F-5D9B-48BF-AC54-A107CB83ADD1}"/>
                </a:ext>
              </a:extLst>
            </p:cNvPr>
            <p:cNvSpPr/>
            <p:nvPr/>
          </p:nvSpPr>
          <p:spPr>
            <a:xfrm>
              <a:off x="3018140" y="5265145"/>
              <a:ext cx="170898" cy="1033669"/>
            </a:xfrm>
            <a:prstGeom prst="leftBrace">
              <a:avLst>
                <a:gd name="adj1" fmla="val 114997"/>
                <a:gd name="adj2" fmla="val 5184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799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F64C1-FD64-4E3C-A2A4-B7134B5D264C}"/>
              </a:ext>
            </a:extLst>
          </p:cNvPr>
          <p:cNvSpPr txBox="1"/>
          <p:nvPr/>
        </p:nvSpPr>
        <p:spPr>
          <a:xfrm>
            <a:off x="9046957" y="4698147"/>
            <a:ext cx="2070311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moto normale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18D98F-2179-499D-8FAB-6864B7F19DBE}"/>
              </a:ext>
            </a:extLst>
          </p:cNvPr>
          <p:cNvSpPr txBox="1"/>
          <p:nvPr/>
        </p:nvSpPr>
        <p:spPr>
          <a:xfrm>
            <a:off x="9046957" y="5214848"/>
            <a:ext cx="207031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, in </a:t>
            </a:r>
            <a:r>
              <a:rPr lang="it-IT" sz="1799" b="1" dirty="0"/>
              <a:t>frenata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/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=%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𝐷𝑢𝑡𝑦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𝐶𝑦𝑐𝑙𝑒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9A4A056-A818-41D8-B6FB-47D2E04CD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4" y="5888441"/>
                <a:ext cx="2369840" cy="307697"/>
              </a:xfrm>
              <a:prstGeom prst="rect">
                <a:avLst/>
              </a:prstGeom>
              <a:blipFill>
                <a:blip r:embed="rId7"/>
                <a:stretch>
                  <a:fillRect l="-3856" b="-3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/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</a:rPr>
                            <m:t>𝒅𝒊𝒏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𝐴𝑡𝑡𝑟𝑖𝑡𝑜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𝐶𝑜𝑢𝑙𝑜𝑚𝑏𝑖𝑎𝑛𝑜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7021DB6-D74C-4637-82CA-5D9165BA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85" y="6196138"/>
                <a:ext cx="3302027" cy="307697"/>
              </a:xfrm>
              <a:prstGeom prst="rect">
                <a:avLst/>
              </a:prstGeom>
              <a:blipFill>
                <a:blip r:embed="rId8"/>
                <a:stretch>
                  <a:fillRect l="-2768" b="-254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/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𝒍𝒊𝒏𝒆𝒂𝒓𝒆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𝑚𝑜𝑡𝑜𝑟𝑒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B1E08B5-B0B5-4578-88B9-12431D8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5746398"/>
                <a:ext cx="4809772" cy="307697"/>
              </a:xfrm>
              <a:prstGeom prst="rect">
                <a:avLst/>
              </a:prstGeom>
              <a:blipFill>
                <a:blip r:embed="rId9"/>
                <a:stretch>
                  <a:fillRect l="-2028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/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𝒎𝒆𝒄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𝒎𝒆𝒄𝒄𝒂𝒏𝒊𝒄𝒐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𝑎𝑡𝑡𝑟𝑖𝑡𝑜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𝑣𝑖𝑠𝑐𝑜𝑠𝑜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D3BB778-EE53-42A9-AE2A-E7F3B6948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7" y="6363522"/>
                <a:ext cx="4809774" cy="307697"/>
              </a:xfrm>
              <a:prstGeom prst="rect">
                <a:avLst/>
              </a:prstGeom>
              <a:blipFill>
                <a:blip r:embed="rId10"/>
                <a:stretch>
                  <a:fillRect l="-2028" r="-380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/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it-IT" sz="19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𝒊𝒏𝒅</m:t>
                          </m:r>
                        </m:sub>
                      </m:sSub>
                      <m:r>
                        <a:rPr lang="it-IT" sz="199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𝑃𝑜𝑙𝑜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b="1" i="1">
                          <a:latin typeface="Cambria Math" panose="02040503050406030204" pitchFamily="18" charset="0"/>
                        </a:rPr>
                        <m:t>𝒆𝒍𝒆𝒕𝒕𝒓𝒊𝒄𝒂𝒎𝒆𝒏𝒕𝒆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999" i="1">
                          <a:latin typeface="Cambria Math" panose="02040503050406030204" pitchFamily="18" charset="0"/>
                        </a:rPr>
                        <m:t>𝑎𝑙𝑖𝑚𝑒𝑛𝑡𝑎𝑡𝑜</m:t>
                      </m:r>
                    </m:oMath>
                  </m:oMathPara>
                </a14:m>
                <a:endParaRPr lang="it-IT" sz="1999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97C221A-D274-48FF-8128-30321F79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08" y="6054095"/>
                <a:ext cx="4809772" cy="307697"/>
              </a:xfrm>
              <a:prstGeom prst="rect">
                <a:avLst/>
              </a:prstGeom>
              <a:blipFill>
                <a:blip r:embed="rId11"/>
                <a:stretch>
                  <a:fillRect l="-2028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5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53DEF92-BE9F-4CBA-8175-6A8EEA3B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418163"/>
            <a:ext cx="10041130" cy="5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Miglioramenti conseguiti</a:t>
            </a:r>
          </a:p>
        </p:txBody>
      </p:sp>
      <p:pic>
        <p:nvPicPr>
          <p:cNvPr id="4" name="Immagine 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B934C72-266B-4ECB-8448-AB843076F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11" y="1418163"/>
            <a:ext cx="7002314" cy="54377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1AC79-16A7-4D61-AC10-7DB6255D0B52}"/>
              </a:ext>
            </a:extLst>
          </p:cNvPr>
          <p:cNvSpPr txBox="1"/>
          <p:nvPr/>
        </p:nvSpPr>
        <p:spPr>
          <a:xfrm>
            <a:off x="1595025" y="2107442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Nuovo modello </a:t>
            </a:r>
            <a:r>
              <a:rPr lang="it-IT" sz="1799" b="1" u="sng" dirty="0"/>
              <a:t>non</a:t>
            </a:r>
            <a:r>
              <a:rPr lang="it-IT" sz="1799" b="1" dirty="0"/>
              <a:t> lineare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A20DA39-C080-4B11-9CDB-25BD1771262A}"/>
              </a:ext>
            </a:extLst>
          </p:cNvPr>
          <p:cNvSpPr txBox="1"/>
          <p:nvPr/>
        </p:nvSpPr>
        <p:spPr>
          <a:xfrm>
            <a:off x="1595025" y="3813949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Vecchio modello lineare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8222F2-0A50-4576-BB9B-EB5940240DED}"/>
              </a:ext>
            </a:extLst>
          </p:cNvPr>
          <p:cNvSpPr txBox="1"/>
          <p:nvPr/>
        </p:nvSpPr>
        <p:spPr>
          <a:xfrm>
            <a:off x="1595025" y="5520457"/>
            <a:ext cx="1917475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b="1" dirty="0"/>
              <a:t>Input (sia PWM che frenata)</a:t>
            </a:r>
          </a:p>
        </p:txBody>
      </p:sp>
    </p:spTree>
    <p:extLst>
      <p:ext uri="{BB962C8B-B14F-4D97-AF65-F5344CB8AC3E}">
        <p14:creationId xmlns:p14="http://schemas.microsoft.com/office/powerpoint/2010/main" val="9790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Motore in DC (Direct Current)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/>
              <p:cNvSpPr>
                <a:spLocks noGrp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it-IT" sz="1999" dirty="0"/>
                  <a:t>Il Motore a corrente continua è composto da tre elementi necessari al suo funzionamento:</a:t>
                </a:r>
              </a:p>
              <a:p>
                <a:r>
                  <a:rPr lang="it-IT" sz="1999" b="1" dirty="0"/>
                  <a:t>Rotore</a:t>
                </a:r>
                <a:r>
                  <a:rPr lang="it-IT" sz="1999" dirty="0"/>
                  <a:t>, interno, composto da avvolgimenti di rame che generano un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i="1" dirty="0"/>
                  <a:t> </a:t>
                </a:r>
                <a:r>
                  <a:rPr lang="it-IT" sz="1999" dirty="0"/>
                  <a:t>statico grazie alla corrente che scorre al suo interno.</a:t>
                </a:r>
              </a:p>
              <a:p>
                <a:r>
                  <a:rPr lang="it-IT" sz="1999" b="1" dirty="0"/>
                  <a:t>Statore</a:t>
                </a:r>
                <a:r>
                  <a:rPr lang="it-IT" sz="1999" dirty="0"/>
                  <a:t>, esterno, magneti permanenti che imprimono una rotazione dal rotore.</a:t>
                </a:r>
              </a:p>
              <a:p>
                <a:r>
                  <a:rPr lang="it-IT" sz="1999" b="1" dirty="0"/>
                  <a:t>Commutatore</a:t>
                </a:r>
                <a:r>
                  <a:rPr lang="it-IT" sz="1999" dirty="0"/>
                  <a:t> (o </a:t>
                </a:r>
                <a:r>
                  <a:rPr lang="it-IT" sz="1999" i="1" dirty="0"/>
                  <a:t>spazzole</a:t>
                </a:r>
                <a:r>
                  <a:rPr lang="it-IT" sz="1999" dirty="0"/>
                  <a:t>), invertono il verso della corrente ogni almeno mezzo giro del rotore.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4" name="Segnaposto contenuto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5025" y="1418162"/>
                <a:ext cx="6938740" cy="3191686"/>
              </a:xfrm>
              <a:blipFill>
                <a:blip r:embed="rId3"/>
                <a:stretch>
                  <a:fillRect l="-1142" t="-2103" r="-1845" b="-13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1EB30684-7BE2-48B7-B725-9CD35810F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21" y="454473"/>
            <a:ext cx="3001000" cy="34316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4297BD-383A-41CD-AC68-6E42D48F5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106" y="4124712"/>
            <a:ext cx="3695842" cy="2460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/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L’idea di fondo consiste nello sfruttare la coppia di forze che si genera quando la corrente percorre una spira immersa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it-IT" sz="1999" dirty="0"/>
                  <a:t>, e cambiare opportunamente il verso della corrente per proseguire il moto, sfruttando l’inerzia della spira già in movimento per superare il punto singolare dal quale non si muoverebbe più.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B1D4B42-009D-4940-8DA5-5C23D6080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6" y="4609848"/>
                <a:ext cx="6456081" cy="1975860"/>
              </a:xfrm>
              <a:prstGeom prst="rect">
                <a:avLst/>
              </a:prstGeom>
              <a:blipFill>
                <a:blip r:embed="rId6"/>
                <a:stretch>
                  <a:fillRect l="-1039" t="-1543" r="-2172" b="-46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5025" y="1600677"/>
            <a:ext cx="5763390" cy="457080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1999" dirty="0"/>
              <a:t>In figura, la parte sinistra del rotore è respinta dal magnete di sinistra ed attirata da quello di destra. Analogamente fa la parte in basso a destra. La coppia genera la rotazione.</a:t>
            </a:r>
          </a:p>
          <a:p>
            <a:pPr marL="0" indent="0">
              <a:buNone/>
            </a:pPr>
            <a:r>
              <a:rPr lang="it-IT" sz="1999" dirty="0"/>
              <a:t>Quando le armature si allineano orizzontalmente, il commutatore inverte la direzione di corrente attraverso gli avvolgimenti, modificando anche il campo magnetico. Il processo ritorna quindi allo stato di partenza e il ciclo si ripete.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ECA486-54EF-4925-AE16-2A87788C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07" y="1418162"/>
            <a:ext cx="4753324" cy="47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Modello Teorico Motore DC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595025" y="1418163"/>
            <a:ext cx="10277419" cy="163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Il motore può essere descritto da una serie di equazioni, che riguardano sia aspetti elettro-magnetici che meccanici.</a:t>
            </a:r>
          </a:p>
          <a:p>
            <a:r>
              <a:rPr lang="it-IT" sz="1999" dirty="0"/>
              <a:t>Partendo dallo schema più generale per un motore, con uno statore elettro-attuato (</a:t>
            </a:r>
            <a:r>
              <a:rPr lang="it-IT" sz="1999" b="1" dirty="0"/>
              <a:t>non</a:t>
            </a:r>
            <a:r>
              <a:rPr lang="it-IT" sz="1999" dirty="0"/>
              <a:t> un magnete permanente), otteniamo le seguenti equazioni:</a:t>
            </a:r>
          </a:p>
          <a:p>
            <a:endParaRPr lang="it-IT" sz="1999" u="sng" dirty="0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80FFB062-B4EF-45FC-955E-58B0884D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2756183"/>
            <a:ext cx="4858691" cy="2268771"/>
          </a:xfrm>
          <a:prstGeom prst="rect">
            <a:avLst/>
          </a:prstGeom>
        </p:spPr>
      </p:pic>
      <p:pic>
        <p:nvPicPr>
          <p:cNvPr id="6" name="Immagine 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D9BE4EE-9B0A-4C11-9186-141ADD95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60" y="2756183"/>
            <a:ext cx="5395455" cy="2559971"/>
          </a:xfrm>
          <a:prstGeom prst="rect">
            <a:avLst/>
          </a:prstGeom>
        </p:spPr>
      </p:pic>
      <p:pic>
        <p:nvPicPr>
          <p:cNvPr id="8" name="Immagine 7" descr="Immagine che contiene screenshot, monitor, schermo, rosso&#10;&#10;Descrizione generata automaticamente">
            <a:extLst>
              <a:ext uri="{FF2B5EF4-FFF2-40B4-BE49-F238E27FC236}">
                <a16:creationId xmlns:a16="http://schemas.microsoft.com/office/drawing/2014/main" id="{242C2194-6A46-4C7E-91E8-215BF4615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4" y="5020026"/>
            <a:ext cx="8104629" cy="1634149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265BE979-DD19-41C5-BFA8-EAA10B347E31}"/>
              </a:ext>
            </a:extLst>
          </p:cNvPr>
          <p:cNvCxnSpPr>
            <a:cxnSpLocks/>
          </p:cNvCxnSpPr>
          <p:nvPr/>
        </p:nvCxnSpPr>
        <p:spPr>
          <a:xfrm>
            <a:off x="1856409" y="6050590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B625F05-B17B-4B6D-A149-F6E8E8817863}"/>
              </a:ext>
            </a:extLst>
          </p:cNvPr>
          <p:cNvCxnSpPr>
            <a:cxnSpLocks/>
          </p:cNvCxnSpPr>
          <p:nvPr/>
        </p:nvCxnSpPr>
        <p:spPr>
          <a:xfrm>
            <a:off x="1856409" y="6637612"/>
            <a:ext cx="2437765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914ED1-F66C-454A-B052-EE4653FB051B}"/>
              </a:ext>
            </a:extLst>
          </p:cNvPr>
          <p:cNvSpPr txBox="1"/>
          <p:nvPr/>
        </p:nvSpPr>
        <p:spPr>
          <a:xfrm>
            <a:off x="7266902" y="6284938"/>
            <a:ext cx="4451571" cy="369236"/>
          </a:xfrm>
          <a:prstGeom prst="rect">
            <a:avLst/>
          </a:prstGeom>
          <a:solidFill>
            <a:srgbClr val="CC33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1799" b="1" dirty="0"/>
              <a:t>N.B.: questi due termini </a:t>
            </a:r>
            <a:r>
              <a:rPr lang="it-IT" sz="1799" b="1" u="sng" dirty="0"/>
              <a:t>non</a:t>
            </a:r>
            <a:r>
              <a:rPr lang="it-IT" sz="1799" b="1" dirty="0"/>
              <a:t> sono </a:t>
            </a:r>
            <a:r>
              <a:rPr lang="it-IT" sz="1799" b="1" u="sng" dirty="0"/>
              <a:t>lineari</a:t>
            </a:r>
            <a:r>
              <a:rPr lang="it-IT" sz="179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4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38432"/>
            <a:ext cx="4500978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Si ottiene pertanto un sistema di equazioni differenziali sulle tensioni delle due maglie del circuito:</a:t>
            </a:r>
          </a:p>
        </p:txBody>
      </p:sp>
      <p:pic>
        <p:nvPicPr>
          <p:cNvPr id="5" name="Immagine 4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41855EE-C36F-4225-BE9A-E3F868DF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25" y="638432"/>
            <a:ext cx="5163019" cy="1849439"/>
          </a:xfrm>
          <a:prstGeom prst="rect">
            <a:avLst/>
          </a:prstGeom>
        </p:spPr>
      </p:pic>
      <p:pic>
        <p:nvPicPr>
          <p:cNvPr id="8" name="Immagine 7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766C5D3-A897-4B58-8C68-B762DD1A6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5" y="1561520"/>
            <a:ext cx="3759047" cy="1852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/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La </a:t>
                </a:r>
                <a:r>
                  <a:rPr lang="it-IT" sz="1999" i="1" dirty="0" err="1"/>
                  <a:t>f.c.e.m</a:t>
                </a:r>
                <a:r>
                  <a:rPr lang="it-IT" sz="1999" i="1" dirty="0"/>
                  <a:t>.</a:t>
                </a:r>
                <a:r>
                  <a:rPr lang="it-IT" sz="1999" dirty="0"/>
                  <a:t> è ancora un termine non lineare; tuttavia, se si impiegano magneti </a:t>
                </a:r>
                <a:r>
                  <a:rPr lang="it-IT" sz="1999" b="1" dirty="0"/>
                  <a:t>permanenti</a:t>
                </a:r>
                <a:r>
                  <a:rPr lang="it-IT" sz="1999" dirty="0"/>
                  <a:t>, o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è </a:t>
                </a:r>
                <a:r>
                  <a:rPr lang="it-IT" sz="1999" b="1" dirty="0"/>
                  <a:t>costante</a:t>
                </a:r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999" b="1" dirty="0">
                        <a:latin typeface="Cambria Math" panose="02040503050406030204" pitchFamily="18" charset="0"/>
                      </a:rPr>
                      <m:t>𝐜𝐨𝐬𝐭𝐚𝐧𝐭𝐞</m:t>
                    </m:r>
                    <m:r>
                      <a:rPr lang="it-IT" sz="1999" b="1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999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it-IT" sz="1999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it-IT" sz="1999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it-IT" sz="1999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999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999" dirty="0"/>
                  <a:t>le equazioni diventano </a:t>
                </a:r>
                <a:r>
                  <a:rPr lang="it-IT" sz="1999" b="1" dirty="0">
                    <a:solidFill>
                      <a:srgbClr val="0070C0"/>
                    </a:solidFill>
                  </a:rPr>
                  <a:t>lineari. </a:t>
                </a:r>
                <a:r>
                  <a:rPr lang="it-IT" sz="1999" dirty="0"/>
                  <a:t>Sostituendo nella seconda equazione, otteniamo: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E420E0A-C133-4A6F-8697-69281E6D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9" y="3413805"/>
                <a:ext cx="9935615" cy="1015399"/>
              </a:xfrm>
              <a:prstGeom prst="rect">
                <a:avLst/>
              </a:prstGeom>
              <a:blipFill>
                <a:blip r:embed="rId5"/>
                <a:stretch>
                  <a:fillRect l="-613" t="-2994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C85CE8AF-82B0-4564-AB9D-B24CEAC6F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29" y="4429202"/>
            <a:ext cx="6341223" cy="923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/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Dove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it-IT" sz="1999" dirty="0"/>
                  <a:t> è la velocità angolare del rotore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78E188E-3C71-4A05-BAAF-B7BF02E94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279" y="4536896"/>
                <a:ext cx="3245937" cy="707702"/>
              </a:xfrm>
              <a:prstGeom prst="rect">
                <a:avLst/>
              </a:prstGeom>
              <a:blipFill>
                <a:blip r:embed="rId7"/>
                <a:stretch>
                  <a:fillRect l="-2068" t="-5172" b="-146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F21A8DA8-FB7B-43A5-AF8B-D09CBE9CEB24}"/>
              </a:ext>
            </a:extLst>
          </p:cNvPr>
          <p:cNvCxnSpPr>
            <a:cxnSpLocks/>
          </p:cNvCxnSpPr>
          <p:nvPr/>
        </p:nvCxnSpPr>
        <p:spPr>
          <a:xfrm>
            <a:off x="1806569" y="5116844"/>
            <a:ext cx="328064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86F6A49-D205-4431-85D0-0AEE1024E1BD}"/>
              </a:ext>
            </a:extLst>
          </p:cNvPr>
          <p:cNvCxnSpPr>
            <a:cxnSpLocks/>
          </p:cNvCxnSpPr>
          <p:nvPr/>
        </p:nvCxnSpPr>
        <p:spPr>
          <a:xfrm>
            <a:off x="5439566" y="5340935"/>
            <a:ext cx="2484136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708D63-B6B0-424C-8DCB-3EDC4EAE614A}"/>
              </a:ext>
            </a:extLst>
          </p:cNvPr>
          <p:cNvSpPr txBox="1"/>
          <p:nvPr/>
        </p:nvSpPr>
        <p:spPr>
          <a:xfrm>
            <a:off x="1713828" y="692209"/>
            <a:ext cx="728427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BE5F18-798C-4D71-A917-08D397D07558}"/>
              </a:ext>
            </a:extLst>
          </p:cNvPr>
          <p:cNvSpPr txBox="1"/>
          <p:nvPr/>
        </p:nvSpPr>
        <p:spPr>
          <a:xfrm>
            <a:off x="1713829" y="692210"/>
            <a:ext cx="5269837" cy="101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Applicando la Trasformata di Laplace all’equazione precedente, ed esprimendola in funzione della corrente, essa diventa:</a:t>
            </a:r>
          </a:p>
        </p:txBody>
      </p:sp>
      <p:pic>
        <p:nvPicPr>
          <p:cNvPr id="8" name="Immagine 7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AC535646-B3F6-480C-81AA-CA1B3388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14" y="692209"/>
            <a:ext cx="4382173" cy="94615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E3BDCD-207D-49CA-BD69-BCACAEEC0016}"/>
              </a:ext>
            </a:extLst>
          </p:cNvPr>
          <p:cNvSpPr txBox="1"/>
          <p:nvPr/>
        </p:nvSpPr>
        <p:spPr>
          <a:xfrm>
            <a:off x="1713828" y="1774676"/>
            <a:ext cx="4819381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Mentre la </a:t>
            </a:r>
            <a:r>
              <a:rPr lang="it-IT" sz="1999" b="1" dirty="0"/>
              <a:t>coppia </a:t>
            </a:r>
            <a:r>
              <a:rPr lang="it-IT" sz="1999" dirty="0"/>
              <a:t>erogata dal motore è:</a:t>
            </a:r>
          </a:p>
        </p:txBody>
      </p:sp>
      <p:pic>
        <p:nvPicPr>
          <p:cNvPr id="11" name="Immagine 10" descr="Immagine che contiene tavolo, orologio&#10;&#10;Descrizione generata automaticamente">
            <a:extLst>
              <a:ext uri="{FF2B5EF4-FFF2-40B4-BE49-F238E27FC236}">
                <a16:creationId xmlns:a16="http://schemas.microsoft.com/office/drawing/2014/main" id="{E2AE27D3-DB2E-4AFA-834B-BABA46D76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59" y="1706519"/>
            <a:ext cx="2354361" cy="536321"/>
          </a:xfrm>
          <a:prstGeom prst="rect">
            <a:avLst/>
          </a:prstGeom>
        </p:spPr>
      </p:pic>
      <p:pic>
        <p:nvPicPr>
          <p:cNvPr id="13" name="Immagine 1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D76B367-FA16-4E10-8684-B413DACB7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045" y="2539632"/>
            <a:ext cx="2740957" cy="450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/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999" dirty="0"/>
                  <a:t>Collegando un carico al motore di inerzia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sz="1999" dirty="0"/>
                  <a:t> ed attrito </a:t>
                </a:r>
                <a14:m>
                  <m:oMath xmlns:m="http://schemas.openxmlformats.org/officeDocument/2006/math">
                    <m:r>
                      <a:rPr lang="it-IT" sz="1999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it-IT" sz="1999" dirty="0"/>
                  <a:t>, e trasformando la sua equazione con Laplace:</a:t>
                </a:r>
                <a:endParaRPr lang="it-IT" sz="1999" b="1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00C1220-2E45-44AE-9D4A-94A619E4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828" y="2257351"/>
                <a:ext cx="4819381" cy="1015399"/>
              </a:xfrm>
              <a:prstGeom prst="rect">
                <a:avLst/>
              </a:prstGeom>
              <a:blipFill>
                <a:blip r:embed="rId6"/>
                <a:stretch>
                  <a:fillRect l="-1264" t="-2994" r="-2149" b="-9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maglietta&#10;&#10;Descrizione generata automaticamente">
            <a:extLst>
              <a:ext uri="{FF2B5EF4-FFF2-40B4-BE49-F238E27FC236}">
                <a16:creationId xmlns:a16="http://schemas.microsoft.com/office/drawing/2014/main" id="{4C936EF0-F549-43F7-879F-070441456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45" y="2413388"/>
            <a:ext cx="1917851" cy="703321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A33DA66-67A0-4A55-B064-1103A851C23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430001" y="2765049"/>
            <a:ext cx="401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magine 2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FE280162-679A-4A04-8AA4-27A773E4F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000" y="2567053"/>
            <a:ext cx="401382" cy="147984"/>
          </a:xfrm>
          <a:prstGeom prst="rect">
            <a:avLst/>
          </a:prstGeom>
        </p:spPr>
      </p:pic>
      <p:pic>
        <p:nvPicPr>
          <p:cNvPr id="27" name="Immagine 26" descr="Immagine che contiene tabellonesegnapunti, testo, monitor, schermo&#10;&#10;Descrizione generata automaticamente">
            <a:extLst>
              <a:ext uri="{FF2B5EF4-FFF2-40B4-BE49-F238E27FC236}">
                <a16:creationId xmlns:a16="http://schemas.microsoft.com/office/drawing/2014/main" id="{81BCFC15-C3AA-412D-81DB-9314E95866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69" y="3658672"/>
            <a:ext cx="6995326" cy="2157844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EA1CD1B-AA33-4122-9755-E6255E74AA04}"/>
              </a:ext>
            </a:extLst>
          </p:cNvPr>
          <p:cNvSpPr txBox="1"/>
          <p:nvPr/>
        </p:nvSpPr>
        <p:spPr>
          <a:xfrm>
            <a:off x="5638919" y="2255903"/>
            <a:ext cx="914162" cy="36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99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0663CA9-28AE-439F-B07A-0397507D61B3}"/>
              </a:ext>
            </a:extLst>
          </p:cNvPr>
          <p:cNvSpPr txBox="1"/>
          <p:nvPr/>
        </p:nvSpPr>
        <p:spPr>
          <a:xfrm>
            <a:off x="1713828" y="3460654"/>
            <a:ext cx="3044052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99" dirty="0"/>
              <a:t>Otteniamo così uno schema del nostro sistema motore-carico, che controllato in tensione raggiunge una velocità angolare limite (ed eventualmente un angolo desiderato)</a:t>
            </a:r>
          </a:p>
        </p:txBody>
      </p:sp>
    </p:spTree>
    <p:extLst>
      <p:ext uri="{BB962C8B-B14F-4D97-AF65-F5344CB8AC3E}">
        <p14:creationId xmlns:p14="http://schemas.microsoft.com/office/powerpoint/2010/main" val="35500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7B4D-ECB8-43DD-A643-F1BADD1C3C27}"/>
              </a:ext>
            </a:extLst>
          </p:cNvPr>
          <p:cNvSpPr txBox="1"/>
          <p:nvPr/>
        </p:nvSpPr>
        <p:spPr>
          <a:xfrm>
            <a:off x="1595026" y="683247"/>
            <a:ext cx="7932395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Abbiamo visto nello schema finale come lo schema motore-carico sia un sistema del secondo ordine, con due poli reali e convergenti ad un valore limite calcolabile con il </a:t>
            </a:r>
            <a:r>
              <a:rPr lang="it-IT" sz="1799" b="1" dirty="0"/>
              <a:t>teorema del valor finale. </a:t>
            </a:r>
          </a:p>
        </p:txBody>
      </p:sp>
      <p:pic>
        <p:nvPicPr>
          <p:cNvPr id="5" name="Immagine 4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E6AFED40-63ED-4D85-8411-1E341AF6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46" y="1273805"/>
            <a:ext cx="4081825" cy="46370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78C5EC0-BECD-4B53-BDFC-B3C2594BFDDD}"/>
              </a:ext>
            </a:extLst>
          </p:cNvPr>
          <p:cNvSpPr/>
          <p:nvPr/>
        </p:nvSpPr>
        <p:spPr>
          <a:xfrm>
            <a:off x="1595025" y="1737509"/>
            <a:ext cx="10118434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Come mai allora il motore è approssimato - con un’ottima stima – ad un modello del primo ordine? Perché il polo elettrico è molto veloce, ha una dinamica di </a:t>
            </a:r>
            <a:r>
              <a:rPr lang="it-IT" sz="1799" b="1" dirty="0"/>
              <a:t>due </a:t>
            </a:r>
            <a:r>
              <a:rPr lang="it-IT" sz="1799" dirty="0"/>
              <a:t>ordini maggiore rispetto a quella meccanica, quindi si può assumere come se, mentre la parte meccanica sta iniziando la sua evoluzione, il valore elettrico sia già </a:t>
            </a:r>
            <a:r>
              <a:rPr lang="it-IT" sz="1799" b="1" dirty="0"/>
              <a:t>a regime</a:t>
            </a:r>
            <a:r>
              <a:rPr lang="it-IT" sz="1799" dirty="0"/>
              <a:t>, semplificando l’analisi del modello.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CF47431-9E55-4014-AC93-6E50BE5C3F7B}"/>
              </a:ext>
            </a:extLst>
          </p:cNvPr>
          <p:cNvSpPr/>
          <p:nvPr/>
        </p:nvSpPr>
        <p:spPr>
          <a:xfrm>
            <a:off x="1595026" y="3068698"/>
            <a:ext cx="6740009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799" dirty="0"/>
              <a:t>Infatti, ricordando la funzione di trasferimento che descrive il polo elettrico: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/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it-IT" sz="1799" dirty="0"/>
                  <a:t>Per il teorema del valor finale, considerando un ingresso a gradino per la tensione – che secondo Laplace sarebbe nella forma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999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999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1999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num>
                      <m:den>
                        <m:r>
                          <a:rPr lang="it-IT" sz="1999" b="1" i="1"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it-IT" sz="1799" dirty="0"/>
                  <a:t> -, l’uscita avrebbe la forma:</a:t>
                </a: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0FAFCD6-88C2-4E93-A5C1-67E4CEBED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25" y="3846032"/>
                <a:ext cx="6094413" cy="1110015"/>
              </a:xfrm>
              <a:prstGeom prst="rect">
                <a:avLst/>
              </a:prstGeom>
              <a:blipFill>
                <a:blip r:embed="rId4"/>
                <a:stretch>
                  <a:fillRect l="-801" t="-2198" r="-13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/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799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it-IT" sz="1799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799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it-IT" sz="179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e>
                      </m:d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1799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it-IT" sz="1799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1799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it-IT" sz="1799" dirty="0"/>
                            <m:t> </m:t>
                          </m:r>
                        </m:e>
                      </m:func>
                      <m:r>
                        <a:rPr lang="it-IT" sz="17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⋯ </m:t>
                      </m:r>
                      <m:r>
                        <a:rPr lang="it-IT" sz="179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79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sz="1799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b="1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B42FE63-490A-48B7-A3AD-058E4791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38" y="3939175"/>
                <a:ext cx="4196933" cy="1223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/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7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799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799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7B8A8C1-1D08-4A9B-9401-090A4864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198" y="3133960"/>
                <a:ext cx="1440521" cy="659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D14455-AFB1-41FD-9BCF-E5E19289A7E8}"/>
              </a:ext>
            </a:extLst>
          </p:cNvPr>
          <p:cNvSpPr txBox="1"/>
          <p:nvPr/>
        </p:nvSpPr>
        <p:spPr>
          <a:xfrm>
            <a:off x="1595027" y="5101892"/>
            <a:ext cx="10118433" cy="92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Ovvero la </a:t>
            </a:r>
            <a:r>
              <a:rPr lang="it-IT" sz="1799" b="1" dirty="0"/>
              <a:t>I legge di Ohm</a:t>
            </a:r>
            <a:r>
              <a:rPr lang="it-IT" sz="1799" dirty="0"/>
              <a:t>, che quindi ci permette di considerare un motore come un dispositivo alimentato </a:t>
            </a:r>
            <a:r>
              <a:rPr lang="it-IT" sz="1799" u="sng" dirty="0"/>
              <a:t>direttamente</a:t>
            </a:r>
            <a:r>
              <a:rPr lang="it-IT" sz="1799" dirty="0"/>
              <a:t> in tensione, unica variabile che possiamo impostare con precisione come output da un pin di un microcontrollore come Arduino.</a:t>
            </a:r>
            <a:endParaRPr lang="it-IT" sz="1799" b="1" dirty="0"/>
          </a:p>
        </p:txBody>
      </p:sp>
    </p:spTree>
    <p:extLst>
      <p:ext uri="{BB962C8B-B14F-4D97-AF65-F5344CB8AC3E}">
        <p14:creationId xmlns:p14="http://schemas.microsoft.com/office/powerpoint/2010/main" val="1477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Ottenere modello motore tramite MATLAB…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/>
              <p:nvPr/>
            </p:nvSpPr>
            <p:spPr>
              <a:xfrm>
                <a:off x="1750420" y="1617239"/>
                <a:ext cx="5047763" cy="369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99" dirty="0"/>
                  <a:t>Una volta individuato il modello teorico, è necessario stimare i coefficienti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799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it-IT" sz="1799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it-IT" sz="1799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799" dirty="0"/>
                  <a:t>e </a:t>
                </a:r>
                <a14:m>
                  <m:oMath xmlns:m="http://schemas.openxmlformats.org/officeDocument/2006/math"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it-IT" sz="1799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sz="1799" dirty="0"/>
                  <a:t>del motore adoperato. Per fare ciò, sono stati presi i dati di velocità angolare in funzione dell’ingresso tramite Arduino, e salvati su file </a:t>
                </a:r>
                <a:r>
                  <a:rPr lang="it-IT" sz="1799" u="sng" dirty="0"/>
                  <a:t>.txt</a:t>
                </a:r>
                <a:r>
                  <a:rPr lang="it-IT" sz="1799" dirty="0"/>
                  <a:t>, sono stati elaborati su MATLAB tramite la funzione </a:t>
                </a:r>
                <a:r>
                  <a:rPr lang="it-IT" sz="1799" b="1" dirty="0"/>
                  <a:t>tfest()</a:t>
                </a:r>
                <a:r>
                  <a:rPr lang="it-IT" sz="1799" dirty="0"/>
                  <a:t> del Control System Toolbox.</a:t>
                </a:r>
              </a:p>
              <a:p>
                <a:endParaRPr lang="it-IT" sz="1799" dirty="0"/>
              </a:p>
              <a:p>
                <a:r>
                  <a:rPr lang="it-IT" sz="1799" dirty="0"/>
                  <a:t>Fissando il numero di poli e zeri della FdT da individuare (adesso noti dalla trattazione teorica), la funzione fornisce una stima dei parametri utilizzando i dati forniti appositamente preparati.</a:t>
                </a:r>
                <a:endParaRPr lang="it-IT" sz="1799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89D967-8130-4A85-AA39-0F3A4C02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420" y="1617239"/>
                <a:ext cx="5047763" cy="3692357"/>
              </a:xfrm>
              <a:prstGeom prst="rect">
                <a:avLst/>
              </a:prstGeom>
              <a:blipFill>
                <a:blip r:embed="rId3"/>
                <a:stretch>
                  <a:fillRect l="-845" t="-660" b="-13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00E88A16-93D1-4BC2-B1A2-6A0685A3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33" y="1617236"/>
            <a:ext cx="4967740" cy="1239514"/>
          </a:xfrm>
          <a:prstGeom prst="rect">
            <a:avLst/>
          </a:prstGeom>
        </p:spPr>
      </p:pic>
      <p:pic>
        <p:nvPicPr>
          <p:cNvPr id="12" name="Immagine 11" descr="Immagine che contiene computer, sedendo, orologio&#10;&#10;Descrizione generata automaticamente">
            <a:extLst>
              <a:ext uri="{FF2B5EF4-FFF2-40B4-BE49-F238E27FC236}">
                <a16:creationId xmlns:a16="http://schemas.microsoft.com/office/drawing/2014/main" id="{62256E85-F3CC-41A5-8719-F864A86F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933" y="4001252"/>
            <a:ext cx="4750278" cy="1091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/>
              <p:nvPr/>
            </p:nvSpPr>
            <p:spPr>
              <a:xfrm>
                <a:off x="8012951" y="3212124"/>
                <a:ext cx="2841705" cy="369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399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39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sz="1799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C4BEB1B-AAAE-4259-8DF5-1025EC311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51" y="3212124"/>
                <a:ext cx="2841705" cy="369236"/>
              </a:xfrm>
              <a:prstGeom prst="rect">
                <a:avLst/>
              </a:prstGeom>
              <a:blipFill>
                <a:blip r:embed="rId6"/>
                <a:stretch>
                  <a:fillRect t="-1667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3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…verificarne la veridicità…</a:t>
            </a:r>
          </a:p>
        </p:txBody>
      </p:sp>
      <p:pic>
        <p:nvPicPr>
          <p:cNvPr id="3" name="Immagine 2" descr="Immagine che contiene screenshot, microonde&#10;&#10;Descrizione generata automaticamente">
            <a:extLst>
              <a:ext uri="{FF2B5EF4-FFF2-40B4-BE49-F238E27FC236}">
                <a16:creationId xmlns:a16="http://schemas.microsoft.com/office/drawing/2014/main" id="{125518C2-C8D1-4B05-BB5A-B98E39E9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65" y="1418163"/>
            <a:ext cx="5884761" cy="54389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7A958-111D-41C4-AED4-5EB27DA1D7E5}"/>
              </a:ext>
            </a:extLst>
          </p:cNvPr>
          <p:cNvSpPr txBox="1"/>
          <p:nvPr/>
        </p:nvSpPr>
        <p:spPr>
          <a:xfrm>
            <a:off x="1595025" y="2001450"/>
            <a:ext cx="3229098" cy="203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99" dirty="0"/>
              <a:t>Come visibile, il risulto è molto preciso, e confrontando la simulazione ottenuta con i dati raccolti sperimentalmente, è apprezzabile la bontà della stima.</a:t>
            </a:r>
          </a:p>
        </p:txBody>
      </p:sp>
    </p:spTree>
    <p:extLst>
      <p:ext uri="{BB962C8B-B14F-4D97-AF65-F5344CB8AC3E}">
        <p14:creationId xmlns:p14="http://schemas.microsoft.com/office/powerpoint/2010/main" val="2989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1512</Words>
  <Application>Microsoft Office PowerPoint</Application>
  <PresentationFormat>Widescreen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Euphemia</vt:lpstr>
      <vt:lpstr>Matematica 16x9</vt:lpstr>
      <vt:lpstr>Modello e identificazione di un motore DC</vt:lpstr>
      <vt:lpstr>Motore in DC (Direct Current)</vt:lpstr>
      <vt:lpstr>Presentazione standard di PowerPoint</vt:lpstr>
      <vt:lpstr>Modello Teorico Motore DC</vt:lpstr>
      <vt:lpstr>Presentazione standard di PowerPoint</vt:lpstr>
      <vt:lpstr>Presentazione standard di PowerPoint</vt:lpstr>
      <vt:lpstr>Presentazione standard di PowerPoint</vt:lpstr>
      <vt:lpstr>Ottenere modello motore tramite MATLAB…</vt:lpstr>
      <vt:lpstr>…verificarne la veridicità…</vt:lpstr>
      <vt:lpstr>…e confutarne la validità nella pratica</vt:lpstr>
      <vt:lpstr>Analisi per PWM variabile</vt:lpstr>
      <vt:lpstr>Il Ponte-H</vt:lpstr>
      <vt:lpstr>Funzionamento Ponte-H</vt:lpstr>
      <vt:lpstr>Presentazione standard di PowerPoint</vt:lpstr>
      <vt:lpstr>Presentazione standard di PowerPoint</vt:lpstr>
      <vt:lpstr>Migliorare la stima del modello</vt:lpstr>
      <vt:lpstr>Modello finale su Simulink/MATLAB</vt:lpstr>
      <vt:lpstr>Miglioramenti conseguiti</vt:lpstr>
      <vt:lpstr>Miglioramenti conseguiti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Modello e identificazione di un motore DC</dc:title>
  <dc:creator>filippo badalamenti</dc:creator>
  <cp:lastModifiedBy>filippo badalamenti</cp:lastModifiedBy>
  <cp:revision>111</cp:revision>
  <dcterms:created xsi:type="dcterms:W3CDTF">2020-01-15T11:09:34Z</dcterms:created>
  <dcterms:modified xsi:type="dcterms:W3CDTF">2020-02-10T22:34:17Z</dcterms:modified>
</cp:coreProperties>
</file>