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14" r:id="rId10"/>
    <p:sldId id="315" r:id="rId11"/>
    <p:sldId id="316" r:id="rId12"/>
    <p:sldId id="317" r:id="rId13"/>
    <p:sldId id="306" r:id="rId14"/>
    <p:sldId id="307" r:id="rId15"/>
    <p:sldId id="308" r:id="rId16"/>
    <p:sldId id="309" r:id="rId17"/>
    <p:sldId id="310" r:id="rId18"/>
    <p:sldId id="311" r:id="rId19"/>
    <p:sldId id="284" r:id="rId20"/>
    <p:sldId id="312" r:id="rId21"/>
    <p:sldId id="287" r:id="rId22"/>
    <p:sldId id="313" r:id="rId23"/>
    <p:sldId id="288" r:id="rId24"/>
    <p:sldId id="318" r:id="rId25"/>
    <p:sldId id="319" r:id="rId26"/>
    <p:sldId id="320" r:id="rId27"/>
    <p:sldId id="321" r:id="rId28"/>
    <p:sldId id="322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 badalamenti" initials="fb" lastIdx="1" clrIdx="0">
    <p:extLst>
      <p:ext uri="{19B8F6BF-5375-455C-9EA6-DF929625EA0E}">
        <p15:presenceInfo xmlns:p15="http://schemas.microsoft.com/office/powerpoint/2012/main" userId="S::filippo.badalamenti@alumni.uniroma2.eu::1e238e60-90f2-431b-a353-0d0232855f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11/02/2020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21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98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11/02/2020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11/02/2020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7.png"/><Relationship Id="rId7" Type="http://schemas.openxmlformats.org/officeDocument/2006/relationships/image" Target="../media/image4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440.png"/><Relationship Id="rId5" Type="http://schemas.openxmlformats.org/officeDocument/2006/relationships/image" Target="../media/image390.png"/><Relationship Id="rId10" Type="http://schemas.openxmlformats.org/officeDocument/2006/relationships/image" Target="../media/image430.png"/><Relationship Id="rId4" Type="http://schemas.openxmlformats.org/officeDocument/2006/relationships/image" Target="../media/image48.png"/><Relationship Id="rId9" Type="http://schemas.openxmlformats.org/officeDocument/2006/relationships/image" Target="../media/image4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9303" y="3429000"/>
            <a:ext cx="7993397" cy="1801702"/>
          </a:xfrm>
        </p:spPr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</p:spTree>
    <p:extLst>
      <p:ext uri="{BB962C8B-B14F-4D97-AF65-F5344CB8AC3E}">
        <p14:creationId xmlns:p14="http://schemas.microsoft.com/office/powerpoint/2010/main" val="31467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2A304-FE1C-494B-95E4-F9691081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314" y="795130"/>
            <a:ext cx="4078077" cy="622508"/>
          </a:xfrm>
        </p:spPr>
        <p:txBody>
          <a:bodyPr>
            <a:normAutofit/>
          </a:bodyPr>
          <a:lstStyle/>
          <a:p>
            <a:r>
              <a:rPr lang="it-IT" dirty="0"/>
              <a:t>Analisi da Encoder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E2DFC6-F5EB-4CD3-BAEF-F8F37AF6DAD9}"/>
              </a:ext>
            </a:extLst>
          </p:cNvPr>
          <p:cNvSpPr txBox="1"/>
          <p:nvPr/>
        </p:nvSpPr>
        <p:spPr>
          <a:xfrm>
            <a:off x="1355314" y="1417638"/>
            <a:ext cx="573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altro aspetto da tenere in considerazione è il funzionamento degli </a:t>
            </a:r>
            <a:r>
              <a:rPr lang="it-IT" b="1" dirty="0"/>
              <a:t>encoder</a:t>
            </a:r>
            <a:r>
              <a:rPr lang="it-IT" dirty="0"/>
              <a:t>, e la loro relazione con il modello trovato in precedenza del motore.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4D799838-DC94-46BB-9FB3-11D22DCF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1" y="175373"/>
            <a:ext cx="4967740" cy="12395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3FA90DE-609B-4805-AFA4-AB18416601DA}"/>
                  </a:ext>
                </a:extLst>
              </p:cNvPr>
              <p:cNvSpPr txBox="1"/>
              <p:nvPr/>
            </p:nvSpPr>
            <p:spPr>
              <a:xfrm>
                <a:off x="1355312" y="2340968"/>
                <a:ext cx="57346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Se decidessimo di misurare il numero di passi intercorsi tra una misura e l’altra (ovvero l’angolo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it-IT" dirty="0"/>
                  <a:t>), dovremmo impostare nella funzione </a:t>
                </a:r>
                <a:r>
                  <a:rPr lang="it-IT" b="1" dirty="0"/>
                  <a:t>tfest()</a:t>
                </a:r>
                <a:r>
                  <a:rPr lang="it-IT" dirty="0"/>
                  <a:t> la presenza di due poli anziché uno come nel caso della velocità.</a:t>
                </a:r>
                <a:endParaRPr lang="it-IT" b="1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3FA90DE-609B-4805-AFA4-AB184166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2340968"/>
                <a:ext cx="5734601" cy="1477328"/>
              </a:xfrm>
              <a:prstGeom prst="rect">
                <a:avLst/>
              </a:prstGeom>
              <a:blipFill>
                <a:blip r:embed="rId3"/>
                <a:stretch>
                  <a:fillRect l="-850" t="-2479" r="-956" b="-53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5AAB2F4-C6A2-4410-87AE-BFDDB30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28" y="1879303"/>
            <a:ext cx="4449023" cy="42079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43049CB-4408-4451-80B6-4D18FA010F9A}"/>
                  </a:ext>
                </a:extLst>
              </p:cNvPr>
              <p:cNvSpPr txBox="1"/>
              <p:nvPr/>
            </p:nvSpPr>
            <p:spPr>
              <a:xfrm>
                <a:off x="1355312" y="3818296"/>
                <a:ext cx="5734601" cy="297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Come è però evidente, il secondo polo non è identificato pari a zero, bensì </a:t>
                </a:r>
                <a:r>
                  <a:rPr lang="it-IT" b="1" dirty="0"/>
                  <a:t>molto vicino</a:t>
                </a:r>
                <a:r>
                  <a:rPr lang="it-IT" dirty="0"/>
                  <a:t>. Questo avviene per diverse cause, tra loro correlate: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tempo di identificazione è limitato, e poiché un polo in zero ha un transitorio di durata infinita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𝒕</m:t>
                    </m:r>
                    <m:groupChr>
                      <m:groupChrPr>
                        <m:chr m:val="→"/>
                        <m:pos m:val="top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groupCh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si approssima il polo ad uno che non sia un puro integratore, ma gli si avvicini.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La </a:t>
                </a:r>
                <a:r>
                  <a:rPr lang="it-IT" b="1" dirty="0"/>
                  <a:t>frequenza di taglio </a:t>
                </a:r>
                <a:r>
                  <a:rPr lang="it-IT" dirty="0"/>
                  <a:t>è molto vicina a zero, per cui si ha </a:t>
                </a:r>
                <a:r>
                  <a:rPr lang="it-IT" u="sng" dirty="0"/>
                  <a:t>quasi ovunque</a:t>
                </a:r>
                <a:r>
                  <a:rPr lang="it-IT" dirty="0"/>
                  <a:t> un andamento di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it-IT" dirty="0"/>
                      <m:t>20</m:t>
                    </m:r>
                    <m:r>
                      <m:rPr>
                        <m:nor/>
                      </m:rPr>
                      <a:rPr lang="it-IT" dirty="0"/>
                      <m:t>dB</m:t>
                    </m:r>
                    <m:r>
                      <m:rPr>
                        <m:nor/>
                      </m:rPr>
                      <a:rPr lang="it-IT" dirty="0"/>
                      <m:t>/</m:t>
                    </m:r>
                    <m:r>
                      <m:rPr>
                        <m:nor/>
                      </m:rPr>
                      <a:rPr lang="it-IT" dirty="0"/>
                      <m:t>decade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43049CB-4408-4451-80B6-4D18FA01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3818296"/>
                <a:ext cx="5734601" cy="2976199"/>
              </a:xfrm>
              <a:prstGeom prst="rect">
                <a:avLst/>
              </a:prstGeom>
              <a:blipFill>
                <a:blip r:embed="rId5"/>
                <a:stretch>
                  <a:fillRect l="-850" t="-1227" r="-1594" b="-1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F32C1D8-D598-4F3C-B653-6EBA141720EC}"/>
                  </a:ext>
                </a:extLst>
              </p:cNvPr>
              <p:cNvSpPr txBox="1"/>
              <p:nvPr/>
            </p:nvSpPr>
            <p:spPr>
              <a:xfrm>
                <a:off x="1236043" y="622508"/>
                <a:ext cx="603939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L’encoder è un trasduttore di </a:t>
                </a:r>
                <a:r>
                  <a:rPr lang="it-IT" b="1" dirty="0"/>
                  <a:t>velocità</a:t>
                </a:r>
                <a:r>
                  <a:rPr lang="it-IT" dirty="0"/>
                  <a:t>, </a:t>
                </a:r>
                <a:r>
                  <a:rPr lang="it-IT" b="1" dirty="0"/>
                  <a:t>NON </a:t>
                </a:r>
                <a:r>
                  <a:rPr lang="it-IT" dirty="0"/>
                  <a:t>di </a:t>
                </a:r>
                <a:r>
                  <a:rPr lang="it-IT" b="1" dirty="0"/>
                  <a:t>posizione</a:t>
                </a:r>
                <a:r>
                  <a:rPr lang="it-IT" dirty="0"/>
                  <a:t>!</a:t>
                </a:r>
              </a:p>
              <a:p>
                <a:r>
                  <a:rPr lang="it-IT" dirty="0"/>
                  <a:t>Quando andiamo a misurare i passi percorsi in un intervallo di tempo, andiamo a fare un </a:t>
                </a:r>
                <a:r>
                  <a:rPr lang="it-IT" u="sng" dirty="0"/>
                  <a:t>integrale discreto</a:t>
                </a:r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it-IT" dirty="0"/>
                  <a:t>somma), ma poiché questo sensore è molto rumoroso, andiamo ad integrare anche il rumore!</a:t>
                </a:r>
              </a:p>
              <a:p>
                <a:r>
                  <a:rPr lang="it-IT" b="1" dirty="0"/>
                  <a:t>Ne consegue </a:t>
                </a:r>
                <a:r>
                  <a:rPr lang="it-IT" dirty="0"/>
                  <a:t>che la funzione di stima interpreta queste variazioni come il polo ‘’quasi’’ integratore trovato in precedenza.</a:t>
                </a:r>
                <a:endParaRPr lang="it-IT" b="1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F32C1D8-D598-4F3C-B653-6EBA14172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43" y="622508"/>
                <a:ext cx="6039399" cy="2585323"/>
              </a:xfrm>
              <a:prstGeom prst="rect">
                <a:avLst/>
              </a:prstGeom>
              <a:blipFill>
                <a:blip r:embed="rId2"/>
                <a:stretch>
                  <a:fillRect l="-909" t="-1415" r="-505" b="-25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olo 1">
            <a:extLst>
              <a:ext uri="{FF2B5EF4-FFF2-40B4-BE49-F238E27FC236}">
                <a16:creationId xmlns:a16="http://schemas.microsoft.com/office/drawing/2014/main" id="{B30D08BB-6FB8-4B24-8073-4FE7C6ED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44" y="0"/>
            <a:ext cx="6039396" cy="622508"/>
          </a:xfrm>
        </p:spPr>
        <p:txBody>
          <a:bodyPr>
            <a:normAutofit/>
          </a:bodyPr>
          <a:lstStyle/>
          <a:p>
            <a:r>
              <a:rPr lang="it-IT" sz="3000" dirty="0"/>
              <a:t>Come mai tale comportamento?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2291430-EB06-4BE8-9611-AA1D52BB3162}"/>
                  </a:ext>
                </a:extLst>
              </p:cNvPr>
              <p:cNvSpPr txBox="1"/>
              <p:nvPr/>
            </p:nvSpPr>
            <p:spPr>
              <a:xfrm>
                <a:off x="1236042" y="3207831"/>
                <a:ext cx="603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Possiamo risolvere questo problema tramite due strade: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u="sng" dirty="0"/>
                  <a:t>Effettuare l’identificazione a </a:t>
                </a:r>
                <a:r>
                  <a:rPr lang="it-IT" b="1" u="sng" dirty="0"/>
                  <a:t>tempo discreto</a:t>
                </a:r>
                <a:r>
                  <a:rPr lang="it-IT" dirty="0"/>
                  <a:t>: la funzione tfest() prevede questa possibilità, e attuerà di conseguenza meccanismi per trovare poli fino alla precisione consentita dal campionamento.</a:t>
                </a:r>
                <a:br>
                  <a:rPr lang="it-IT" dirty="0"/>
                </a:br>
                <a:r>
                  <a:rPr lang="it-IT" dirty="0"/>
                  <a:t>Come visibile, il polo </a:t>
                </a:r>
                <a:r>
                  <a:rPr lang="it-IT" u="sng" dirty="0"/>
                  <a:t>vicino a zero</a:t>
                </a:r>
                <a:r>
                  <a:rPr lang="it-IT" dirty="0"/>
                  <a:t> nel continuo, è diventato un polo in 1 nel discreto (e usando la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lang="it-IT" dirty="0"/>
                  <a:t>, si vede è proprio 0 stavolta!)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2291430-EB06-4BE8-9611-AA1D52B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42" y="3207831"/>
                <a:ext cx="6039398" cy="2308324"/>
              </a:xfrm>
              <a:prstGeom prst="rect">
                <a:avLst/>
              </a:prstGeom>
              <a:blipFill>
                <a:blip r:embed="rId3"/>
                <a:stretch>
                  <a:fillRect l="-1111" t="-1583" r="-1717" b="-2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83FA614-B6A2-49CA-9434-AC8B1F770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40" y="0"/>
            <a:ext cx="4612268" cy="352526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75F739-C0D2-41B9-9653-F2A3DF38FCE9}"/>
              </a:ext>
            </a:extLst>
          </p:cNvPr>
          <p:cNvSpPr txBox="1"/>
          <p:nvPr/>
        </p:nvSpPr>
        <p:spPr>
          <a:xfrm>
            <a:off x="1236042" y="5516155"/>
            <a:ext cx="603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Difetto:</a:t>
            </a:r>
            <a:r>
              <a:rPr lang="it-IT" dirty="0"/>
              <a:t> siamo obbligati a continuare TUTTA la trattazione nel discreto, poiché la conversione ad esempio con </a:t>
            </a:r>
            <a:r>
              <a:rPr lang="it-IT" u="sng" dirty="0"/>
              <a:t>d2c()</a:t>
            </a:r>
            <a:r>
              <a:rPr lang="it-IT" dirty="0"/>
              <a:t> non permette di ottenere un risultato soddisfacente.</a:t>
            </a:r>
            <a:endParaRPr lang="it-IT" b="1" u="sng" dirty="0"/>
          </a:p>
        </p:txBody>
      </p:sp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2FC55C-B483-4CFD-9AF9-20FC2D837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58" y="3674745"/>
            <a:ext cx="3670431" cy="31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7BF8C2-262C-4423-90E6-D08DC553FADF}"/>
                  </a:ext>
                </a:extLst>
              </p:cNvPr>
              <p:cNvSpPr txBox="1"/>
              <p:nvPr/>
            </p:nvSpPr>
            <p:spPr>
              <a:xfrm>
                <a:off x="1431234" y="1615827"/>
                <a:ext cx="49677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b="1" u="sng" dirty="0"/>
                  <a:t>Ignorare </a:t>
                </a:r>
                <a:r>
                  <a:rPr lang="it-IT" u="sng" dirty="0"/>
                  <a:t>i poli derivatori e integratori</a:t>
                </a:r>
                <a:r>
                  <a:rPr lang="it-IT" dirty="0"/>
                  <a:t>:</a:t>
                </a:r>
                <a:br>
                  <a:rPr lang="it-IT" dirty="0"/>
                </a:br>
                <a:r>
                  <a:rPr lang="it-IT" dirty="0"/>
                  <a:t>Infatti, poiché è nota a priori la loro presenza, possiamo abbassare il grado della funzione di trasferimento da identificare, trovando così solo i valori numerici dei poli con transitorio </a:t>
                </a:r>
                <a:r>
                  <a:rPr lang="it-IT" b="1" dirty="0"/>
                  <a:t>finito</a:t>
                </a:r>
                <a:r>
                  <a:rPr lang="it-IT" dirty="0"/>
                  <a:t> (nel nostro caso, solamente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it-IT" dirty="0"/>
                  <a:t>).</a:t>
                </a:r>
                <a:br>
                  <a:rPr lang="it-IT" dirty="0"/>
                </a:br>
                <a:r>
                  <a:rPr lang="it-IT" dirty="0"/>
                  <a:t>Una volta trovati i valori, possiamo aggiungere poli e zeri in 0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Integratore e derivatore) e utilizzare il modello totale.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7BF8C2-262C-4423-90E6-D08DC553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34" y="1615827"/>
                <a:ext cx="4967741" cy="2862322"/>
              </a:xfrm>
              <a:prstGeom prst="rect">
                <a:avLst/>
              </a:prstGeom>
              <a:blipFill>
                <a:blip r:embed="rId2"/>
                <a:stretch>
                  <a:fillRect l="-1350" t="-2128" r="-1963" b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E300532A-F312-453B-8D20-4388AB9A5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80" y="2427231"/>
            <a:ext cx="4967740" cy="123951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532C34-C105-4AAC-8877-A1E923EF8DF3}"/>
              </a:ext>
            </a:extLst>
          </p:cNvPr>
          <p:cNvSpPr txBox="1"/>
          <p:nvPr/>
        </p:nvSpPr>
        <p:spPr>
          <a:xfrm>
            <a:off x="1431234" y="4756517"/>
            <a:ext cx="8892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questo modo, inoltre: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usa l’encoder secondo il suo reale utilizzo, ovvero trasduttore di velocità;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l’analisi può essere fatta sia nel discreto che nel </a:t>
            </a:r>
            <a:r>
              <a:rPr lang="it-IT" u="sng" dirty="0"/>
              <a:t>continuo</a:t>
            </a:r>
            <a:r>
              <a:rPr lang="it-IT" dirty="0"/>
              <a:t> indifferentemente</a:t>
            </a:r>
            <a:r>
              <a:rPr lang="it-IT" u="sng" dirty="0"/>
              <a:t>,</a:t>
            </a:r>
            <a:r>
              <a:rPr lang="it-IT" dirty="0"/>
              <a:t> con il vantaggio di una più semplice analisi con Laplace/Fourier.</a:t>
            </a:r>
          </a:p>
          <a:p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BC02329-CF09-47C9-8C68-1B13B23A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714951"/>
            <a:ext cx="6039396" cy="622508"/>
          </a:xfrm>
        </p:spPr>
        <p:txBody>
          <a:bodyPr>
            <a:normAutofit/>
          </a:bodyPr>
          <a:lstStyle/>
          <a:p>
            <a:r>
              <a:rPr lang="it-IT" sz="3000" dirty="0"/>
              <a:t>Soluzione adottata</a:t>
            </a:r>
          </a:p>
        </p:txBody>
      </p:sp>
    </p:spTree>
    <p:extLst>
      <p:ext uri="{BB962C8B-B14F-4D97-AF65-F5344CB8AC3E}">
        <p14:creationId xmlns:p14="http://schemas.microsoft.com/office/powerpoint/2010/main" val="28741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65" y="1418163"/>
            <a:ext cx="5884761" cy="54389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5025" y="2001450"/>
            <a:ext cx="3229098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6" y="1418163"/>
            <a:ext cx="10041129" cy="5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7425" y="1537744"/>
            <a:ext cx="9578827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Individuata la funzione di trasferimento tramite un’accelerazione massima seguita da una frenata, abbiamo deciso di applicarla a valori di duty </a:t>
            </a:r>
            <a:r>
              <a:rPr lang="it-IT" sz="1799" dirty="0" err="1"/>
              <a:t>cycle</a:t>
            </a:r>
            <a:r>
              <a:rPr lang="it-IT" sz="1799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7425" y="2460835"/>
            <a:ext cx="9782801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  <a:p>
            <a:r>
              <a:rPr lang="it-IT" sz="1799" dirty="0"/>
              <a:t>Come è visibile dalla figura, non solo nel </a:t>
            </a:r>
            <a:r>
              <a:rPr lang="it-IT" sz="1799" b="1" dirty="0"/>
              <a:t>transitorio</a:t>
            </a:r>
            <a:r>
              <a:rPr lang="it-IT" sz="1799" dirty="0"/>
              <a:t> non riusciamo a inseguire con la simulazione il valore sperimentale, ma anche </a:t>
            </a:r>
            <a:r>
              <a:rPr lang="it-IT" sz="1799" b="1" dirty="0"/>
              <a:t>a regime</a:t>
            </a:r>
            <a:r>
              <a:rPr lang="it-IT" sz="1799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940" y="4583942"/>
            <a:ext cx="4565768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99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23" y="178648"/>
            <a:ext cx="4221002" cy="37681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3921" y="1602435"/>
            <a:ext cx="5432902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funzionamento del Ponte-H è molto semplice: sfruttando </a:t>
            </a:r>
            <a:r>
              <a:rPr lang="it-IT" sz="1799" b="1" dirty="0"/>
              <a:t>4 transistor </a:t>
            </a:r>
            <a:r>
              <a:rPr lang="it-IT" sz="1799" dirty="0"/>
              <a:t>sui bracci verticali del circuito in figura, e i </a:t>
            </a:r>
            <a:r>
              <a:rPr lang="it-IT" sz="1799" u="sng" dirty="0"/>
              <a:t>due ingressi di controllo</a:t>
            </a:r>
            <a:r>
              <a:rPr lang="it-IT" sz="1799" dirty="0"/>
              <a:t> </a:t>
            </a:r>
            <a:r>
              <a:rPr lang="it-IT" sz="1799" b="1" dirty="0"/>
              <a:t>A</a:t>
            </a:r>
            <a:r>
              <a:rPr lang="it-IT" sz="1799" dirty="0"/>
              <a:t> e </a:t>
            </a:r>
            <a:r>
              <a:rPr lang="it-IT" sz="1799" b="1" dirty="0"/>
              <a:t>B</a:t>
            </a:r>
            <a:r>
              <a:rPr lang="it-IT" sz="1799" dirty="0"/>
              <a:t>, è possibile </a:t>
            </a:r>
            <a:r>
              <a:rPr lang="it-IT" sz="1799" b="1" u="sng" dirty="0"/>
              <a:t>invertire</a:t>
            </a:r>
            <a:r>
              <a:rPr lang="it-IT" sz="1799" b="1" dirty="0"/>
              <a:t> </a:t>
            </a:r>
            <a:r>
              <a:rPr lang="it-IT" sz="1799" dirty="0"/>
              <a:t>il senso di rotazione del motore elettrico, permettendo quindi di controllare (nel nostro caso) sia il modulo che il verso del vettore di momento angolare.</a:t>
            </a:r>
            <a:endParaRPr lang="it-IT" sz="1799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2" y="3429001"/>
            <a:ext cx="4565220" cy="34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7307" y="1418163"/>
            <a:ext cx="6573943" cy="286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Grazie agli ingressi di controllo, possono verificarsi le tre situazioni in figura: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Entrambi gli ingressi hanno l’</a:t>
            </a:r>
            <a:r>
              <a:rPr lang="it-IT" sz="1799" b="1" dirty="0"/>
              <a:t>enabler</a:t>
            </a:r>
            <a:r>
              <a:rPr lang="it-IT" sz="1799" dirty="0"/>
              <a:t> a </a:t>
            </a:r>
            <a:r>
              <a:rPr lang="it-IT" sz="1799" b="1" dirty="0"/>
              <a:t>zero</a:t>
            </a:r>
            <a:r>
              <a:rPr lang="it-IT" sz="1799" dirty="0"/>
              <a:t>, per cui il motore si trova in </a:t>
            </a:r>
            <a:r>
              <a:rPr lang="it-IT" sz="1799" u="sng" dirty="0"/>
              <a:t>libera evoluzione meccanica</a:t>
            </a:r>
            <a:r>
              <a:rPr lang="it-IT" sz="1799" dirty="0"/>
              <a:t>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L’ingresso A si trova a una tensione sufficiente a chiudere il transistor PNP, mentre per il B è tale da chiudere NPN.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L’ingresso A ha una tensione maggiore e chiude NPN, mentre per il B diminuisce la tensione e chiude PNP.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Entrambi gli ingressi fanno chiudere i transistor NPN, creando una </a:t>
            </a:r>
            <a:r>
              <a:rPr lang="it-IT" sz="1799" u="sng" dirty="0"/>
              <a:t>frenata forzata</a:t>
            </a:r>
            <a:r>
              <a:rPr lang="it-IT" sz="1799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5025" y="4279739"/>
            <a:ext cx="6573943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Vantaggi del Ponte-H?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Semplicità di utilizzo e basso costo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L’uso dell’</a:t>
            </a:r>
            <a:r>
              <a:rPr lang="it-IT" sz="1799" b="1" dirty="0"/>
              <a:t>enabler</a:t>
            </a:r>
            <a:r>
              <a:rPr lang="it-IT" sz="1799" dirty="0"/>
              <a:t> permette di ridurre il consumo di energia ed allungare la vita dei componenti, non scorrendo corrente.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Possono essere inseriti facilmente in </a:t>
            </a:r>
            <a:r>
              <a:rPr lang="it-IT" sz="1799" b="1" dirty="0"/>
              <a:t>circuiti integrati.</a:t>
            </a:r>
            <a:endParaRPr lang="it-IT" sz="1799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5024" y="6033610"/>
            <a:ext cx="6573942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Svantaggi del Ponte-H?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Per il controllo, proprio l’</a:t>
            </a:r>
            <a:r>
              <a:rPr lang="it-IT" sz="1799" b="1" dirty="0"/>
              <a:t>enabler</a:t>
            </a:r>
            <a:r>
              <a:rPr lang="it-IT" sz="1799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B564AB-58EF-4481-9095-08712E1C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762" y="445108"/>
            <a:ext cx="3206577" cy="62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7424" y="1418162"/>
            <a:ext cx="5161402" cy="341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motore ha un comportamento lineare finché rimane nella situazione evidenziata in figura (a), ovvero il circuito elettrico rimane </a:t>
            </a:r>
            <a:r>
              <a:rPr lang="it-IT" sz="1799" b="1" dirty="0"/>
              <a:t>chiuso</a:t>
            </a:r>
            <a:r>
              <a:rPr lang="it-IT" sz="1799" dirty="0"/>
              <a:t>, e al massimo il generatore di corrente ha una </a:t>
            </a:r>
            <a:r>
              <a:rPr lang="it-IT" sz="1799" b="1" dirty="0"/>
              <a:t>forza elettromotrice nulla</a:t>
            </a:r>
            <a:r>
              <a:rPr lang="it-IT" sz="1799" dirty="0"/>
              <a:t>.</a:t>
            </a:r>
          </a:p>
          <a:p>
            <a:r>
              <a:rPr lang="it-IT" sz="1799" dirty="0"/>
              <a:t>In questa situazione (b), il motore diventa un generatore cinetico di </a:t>
            </a:r>
            <a:r>
              <a:rPr lang="it-IT" sz="1799" b="1" dirty="0" err="1"/>
              <a:t>ddp</a:t>
            </a:r>
            <a:r>
              <a:rPr lang="it-IT" sz="1799" dirty="0"/>
              <a:t> ed esaurisce la sua velocità </a:t>
            </a:r>
            <a:r>
              <a:rPr lang="it-IT" sz="1799" b="1" u="sng" dirty="0"/>
              <a:t>quasi</a:t>
            </a:r>
            <a:r>
              <a:rPr lang="it-IT" sz="1799" dirty="0"/>
              <a:t> soltanto grazie alla corrente che rientra nel motore stesso.</a:t>
            </a:r>
          </a:p>
          <a:p>
            <a:r>
              <a:rPr lang="it-IT" sz="1799" dirty="0"/>
              <a:t>Questa situazione si verifica nel caso di una </a:t>
            </a:r>
            <a:r>
              <a:rPr lang="it-IT" sz="1799" u="sng" dirty="0"/>
              <a:t>frenata forzata</a:t>
            </a:r>
            <a:r>
              <a:rPr lang="it-IT" sz="1799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26" y="178648"/>
            <a:ext cx="4519000" cy="56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5024" y="745985"/>
            <a:ext cx="5806923" cy="42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NON</a:t>
            </a:r>
            <a:r>
              <a:rPr lang="it-IT" sz="1799" dirty="0"/>
              <a:t> si verifica la situazione precedentemente descritta a causa del controllo fatto in PWM con l’Arduino.</a:t>
            </a:r>
          </a:p>
          <a:p>
            <a:r>
              <a:rPr lang="it-IT" sz="1799" dirty="0"/>
              <a:t>Infatti, controllando la percentuale del </a:t>
            </a:r>
            <a:r>
              <a:rPr lang="it-IT" sz="1799" u="sng" dirty="0"/>
              <a:t>Duty Cycle</a:t>
            </a:r>
            <a:r>
              <a:rPr lang="it-IT" sz="1799" dirty="0"/>
              <a:t>, otterremmo un valore medio di tensione equivalente, dato il comportamento da filtro passa-basso del motore.</a:t>
            </a:r>
          </a:p>
          <a:p>
            <a:r>
              <a:rPr lang="it-IT" sz="1799" dirty="0"/>
              <a:t>Poiché il PWM è impostato sul pin </a:t>
            </a:r>
            <a:r>
              <a:rPr lang="it-IT" sz="1799" b="1" dirty="0"/>
              <a:t>Enable </a:t>
            </a:r>
            <a:r>
              <a:rPr lang="it-IT" sz="1799" dirty="0"/>
              <a:t>del L298N, il motore si ritrova nella situazione di una semplice massa posta in rotazione, che esaurisce la propria energia cinetica </a:t>
            </a:r>
            <a:r>
              <a:rPr lang="it-IT" sz="1799" b="1" dirty="0"/>
              <a:t>solo </a:t>
            </a:r>
            <a:r>
              <a:rPr lang="it-IT" sz="1799" dirty="0"/>
              <a:t>tramite </a:t>
            </a:r>
            <a:r>
              <a:rPr lang="it-IT" sz="1799" b="1" dirty="0"/>
              <a:t>attrito</a:t>
            </a:r>
            <a:r>
              <a:rPr lang="it-IT" sz="1799" dirty="0"/>
              <a:t>.</a:t>
            </a:r>
          </a:p>
          <a:p>
            <a:r>
              <a:rPr lang="it-IT" sz="1799" dirty="0"/>
              <a:t>Da ciò si comprende come mai la simulazione (in giallo) sia estremamente più rapida del comportamento reale (in blu), non tenendo conto di questo fenomeno </a:t>
            </a:r>
            <a:r>
              <a:rPr lang="it-IT" sz="1799" u="sng" dirty="0"/>
              <a:t>inevitabile</a:t>
            </a:r>
            <a:r>
              <a:rPr lang="it-IT" sz="1799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52" y="798404"/>
            <a:ext cx="4136992" cy="3309594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36" y="4107999"/>
            <a:ext cx="2413825" cy="270385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5023" y="4992195"/>
            <a:ext cx="679300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5023" y="5361432"/>
            <a:ext cx="679300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5025" y="1418162"/>
                <a:ext cx="6938740" cy="3191686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it-IT" sz="1999" dirty="0"/>
                  <a:t>Il Motore a corrente continua è composto da tre elementi necessari al suo funzionamento:</a:t>
                </a:r>
              </a:p>
              <a:p>
                <a:r>
                  <a:rPr lang="it-IT" sz="1999" b="1" dirty="0"/>
                  <a:t>Rotore</a:t>
                </a:r>
                <a:r>
                  <a:rPr lang="it-IT" sz="1999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1999" i="1" dirty="0"/>
                  <a:t> </a:t>
                </a:r>
                <a:r>
                  <a:rPr lang="it-IT" sz="1999" dirty="0"/>
                  <a:t>statico grazie alla corrente che scorre al suo interno.</a:t>
                </a:r>
              </a:p>
              <a:p>
                <a:r>
                  <a:rPr lang="it-IT" sz="1999" b="1" dirty="0"/>
                  <a:t>Statore</a:t>
                </a:r>
                <a:r>
                  <a:rPr lang="it-IT" sz="1999" dirty="0"/>
                  <a:t>, esterno, magneti permanenti che imprimono una rotazione dal rotore.</a:t>
                </a:r>
              </a:p>
              <a:p>
                <a:r>
                  <a:rPr lang="it-IT" sz="1999" b="1" dirty="0"/>
                  <a:t>Commutatore</a:t>
                </a:r>
                <a:r>
                  <a:rPr lang="it-IT" sz="1999" dirty="0"/>
                  <a:t> (o </a:t>
                </a:r>
                <a:r>
                  <a:rPr lang="it-IT" sz="1999" i="1" dirty="0"/>
                  <a:t>spazzole</a:t>
                </a:r>
                <a:r>
                  <a:rPr lang="it-IT" sz="1999" dirty="0"/>
                  <a:t>), invertono il verso della corrente ogni almeno mezzo giro del rotore.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5025" y="1418162"/>
                <a:ext cx="6938740" cy="3191686"/>
              </a:xfrm>
              <a:blipFill>
                <a:blip r:embed="rId3"/>
                <a:stretch>
                  <a:fillRect l="-1142" t="-2103" r="-1845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21" y="454473"/>
            <a:ext cx="3001000" cy="34316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06" y="4124712"/>
            <a:ext cx="3695842" cy="2460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5026" y="4609848"/>
                <a:ext cx="6456081" cy="197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1999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6" y="4609848"/>
                <a:ext cx="6456081" cy="1975860"/>
              </a:xfrm>
              <a:prstGeom prst="rect">
                <a:avLst/>
              </a:prstGeom>
              <a:blipFill>
                <a:blip r:embed="rId6"/>
                <a:stretch>
                  <a:fillRect l="-1039" t="-1543" r="-2172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5026" y="1524496"/>
            <a:ext cx="9653903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lavoro fatto di stima del modello non è tuttavia inutile!</a:t>
            </a:r>
          </a:p>
          <a:p>
            <a:r>
              <a:rPr lang="it-IT" sz="1799" dirty="0"/>
              <a:t>Esso è infatti quello del motore quando sottoposto a una differenza di potenziale qualsiasi, ovvero se l’</a:t>
            </a:r>
            <a:r>
              <a:rPr lang="it-IT" sz="1799" b="1" dirty="0" err="1"/>
              <a:t>enable</a:t>
            </a:r>
            <a:r>
              <a:rPr lang="it-IT" sz="1799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5024" y="2447586"/>
            <a:ext cx="132128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595026" y="2816822"/>
            <a:ext cx="5468133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it-IT" sz="1799" dirty="0"/>
              <a:t>Individuare il </a:t>
            </a:r>
            <a:r>
              <a:rPr lang="it-IT" sz="1799" b="1" dirty="0"/>
              <a:t>polo dissipativo meccanico</a:t>
            </a:r>
            <a:r>
              <a:rPr lang="it-IT" sz="1799" dirty="0"/>
              <a:t> del motore, ovvero il suo attrito coulombiano.</a:t>
            </a:r>
          </a:p>
          <a:p>
            <a:pPr marL="342797" indent="-342797">
              <a:buFont typeface="+mj-lt"/>
              <a:buAutoNum type="arabicPeriod"/>
            </a:pPr>
            <a:r>
              <a:rPr lang="it-IT" sz="1799" dirty="0"/>
              <a:t>Aggiungere la nuova stima al precedente modello, considerando il moto adesso come somma di esponenziali.</a:t>
            </a:r>
          </a:p>
          <a:p>
            <a:pPr marL="342797" indent="-342797">
              <a:buFont typeface="+mj-lt"/>
              <a:buAutoNum type="arabicPeriod"/>
            </a:pPr>
            <a:r>
              <a:rPr lang="it-IT" sz="1799" dirty="0"/>
              <a:t>Aggiungere un termine costante per approssimare la </a:t>
            </a:r>
            <a:r>
              <a:rPr lang="it-IT" sz="1799" b="1" dirty="0"/>
              <a:t>Curva di </a:t>
            </a:r>
            <a:r>
              <a:rPr lang="it-IT" sz="1799" b="1" dirty="0" err="1"/>
              <a:t>Stribeck</a:t>
            </a:r>
            <a:r>
              <a:rPr lang="it-IT" sz="1799" b="1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17FA-16FC-4E03-9A34-A9CF13CC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68" y="2816821"/>
            <a:ext cx="4319558" cy="262929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D04B7-612D-4AC5-BDA2-866336F873A3}"/>
              </a:ext>
            </a:extLst>
          </p:cNvPr>
          <p:cNvSpPr txBox="1"/>
          <p:nvPr/>
        </p:nvSpPr>
        <p:spPr>
          <a:xfrm>
            <a:off x="1595025" y="4847619"/>
            <a:ext cx="5463243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  <a:p>
            <a:r>
              <a:rPr lang="it-IT" sz="1799" dirty="0"/>
              <a:t>Con tali accorgimenti, ed utilizzando una funzione custom di </a:t>
            </a:r>
            <a:r>
              <a:rPr lang="it-IT" sz="1799" dirty="0" err="1"/>
              <a:t>fit</a:t>
            </a:r>
            <a:r>
              <a:rPr lang="it-IT" sz="1799" dirty="0"/>
              <a:t> della curva su MATLAB, si possono trovare i coefficienti particolari del motore, che ci permettono di descrivere </a:t>
            </a:r>
            <a:r>
              <a:rPr lang="it-IT" sz="1799" b="1" dirty="0"/>
              <a:t>bene </a:t>
            </a:r>
            <a:r>
              <a:rPr lang="it-IT" sz="1799" dirty="0"/>
              <a:t>il suo comportamento.</a:t>
            </a:r>
            <a:endParaRPr lang="it-IT" sz="1799" b="1" dirty="0"/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finale su Simulink/MATLAB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4F0118-EA49-490E-A55F-F72ED662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86" y="1418162"/>
            <a:ext cx="4987896" cy="3184632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5A573D-6960-49FD-BE50-E5A622BC7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38" y="1418164"/>
            <a:ext cx="5150351" cy="3184633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101A59D-9F16-43D1-ADCC-555BAEC367E0}"/>
              </a:ext>
            </a:extLst>
          </p:cNvPr>
          <p:cNvGrpSpPr/>
          <p:nvPr/>
        </p:nvGrpSpPr>
        <p:grpSpPr>
          <a:xfrm>
            <a:off x="1425508" y="4650825"/>
            <a:ext cx="7666000" cy="1038079"/>
            <a:chOff x="3018140" y="5260465"/>
            <a:chExt cx="7667997" cy="1038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/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399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399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/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2399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it-IT" sz="2399" i="1" dirty="0"/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arentesi graffa aperta 9">
              <a:extLst>
                <a:ext uri="{FF2B5EF4-FFF2-40B4-BE49-F238E27FC236}">
                  <a16:creationId xmlns:a16="http://schemas.microsoft.com/office/drawing/2014/main" id="{DDBA999F-5D9B-48BF-AC54-A107CB83ADD1}"/>
                </a:ext>
              </a:extLst>
            </p:cNvPr>
            <p:cNvSpPr/>
            <p:nvPr/>
          </p:nvSpPr>
          <p:spPr>
            <a:xfrm>
              <a:off x="3018140" y="5265145"/>
              <a:ext cx="170898" cy="1033669"/>
            </a:xfrm>
            <a:prstGeom prst="leftBrace">
              <a:avLst>
                <a:gd name="adj1" fmla="val 114997"/>
                <a:gd name="adj2" fmla="val 5184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799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3F64C1-FD64-4E3C-A2A4-B7134B5D264C}"/>
              </a:ext>
            </a:extLst>
          </p:cNvPr>
          <p:cNvSpPr txBox="1"/>
          <p:nvPr/>
        </p:nvSpPr>
        <p:spPr>
          <a:xfrm>
            <a:off x="9046957" y="4698147"/>
            <a:ext cx="2070311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, in </a:t>
            </a:r>
            <a:r>
              <a:rPr lang="it-IT" sz="1799" b="1" dirty="0"/>
              <a:t>moto normale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18D98F-2179-499D-8FAB-6864B7F19DBE}"/>
              </a:ext>
            </a:extLst>
          </p:cNvPr>
          <p:cNvSpPr txBox="1"/>
          <p:nvPr/>
        </p:nvSpPr>
        <p:spPr>
          <a:xfrm>
            <a:off x="9046957" y="5214848"/>
            <a:ext cx="207031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, in </a:t>
            </a:r>
            <a:r>
              <a:rPr lang="it-IT" sz="1799" b="1" dirty="0"/>
              <a:t>frenata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/>
              <p:nvPr/>
            </p:nvSpPr>
            <p:spPr>
              <a:xfrm>
                <a:off x="7418784" y="5888441"/>
                <a:ext cx="2369840" cy="307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=%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𝐷𝑢𝑡𝑦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𝐶𝑦𝑐𝑙𝑒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4" y="5888441"/>
                <a:ext cx="2369840" cy="307697"/>
              </a:xfrm>
              <a:prstGeom prst="rect">
                <a:avLst/>
              </a:prstGeom>
              <a:blipFill>
                <a:blip r:embed="rId7"/>
                <a:stretch>
                  <a:fillRect l="-3856" b="-3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/>
              <p:nvPr/>
            </p:nvSpPr>
            <p:spPr>
              <a:xfrm>
                <a:off x="7418785" y="6196138"/>
                <a:ext cx="3302027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𝒅𝒊𝒏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𝐴𝑡𝑡𝑟𝑖𝑡𝑜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𝐶𝑜𝑢𝑙𝑜𝑚𝑏𝑖𝑎𝑛𝑜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5" y="6196138"/>
                <a:ext cx="3302027" cy="307697"/>
              </a:xfrm>
              <a:prstGeom prst="rect">
                <a:avLst/>
              </a:prstGeom>
              <a:blipFill>
                <a:blip r:embed="rId8"/>
                <a:stretch>
                  <a:fillRect l="-2768" b="-25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/>
              <p:nvPr/>
            </p:nvSpPr>
            <p:spPr>
              <a:xfrm>
                <a:off x="1425507" y="5746398"/>
                <a:ext cx="4809772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199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𝒍𝒊𝒏𝒆𝒂𝒓𝒆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𝑚𝑜𝑡𝑜𝑟𝑒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7" y="5746398"/>
                <a:ext cx="4809772" cy="307697"/>
              </a:xfrm>
              <a:prstGeom prst="rect">
                <a:avLst/>
              </a:prstGeom>
              <a:blipFill>
                <a:blip r:embed="rId9"/>
                <a:stretch>
                  <a:fillRect l="-2028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/>
              <p:nvPr/>
            </p:nvSpPr>
            <p:spPr>
              <a:xfrm>
                <a:off x="1425507" y="6363522"/>
                <a:ext cx="4809774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𝒎𝒆𝒄𝒄𝒂𝒏𝒊𝒄𝒐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𝑎𝑡𝑡𝑟𝑖𝑡𝑜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𝑣𝑖𝑠𝑐𝑜𝑠𝑜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7" y="6363522"/>
                <a:ext cx="4809774" cy="307697"/>
              </a:xfrm>
              <a:prstGeom prst="rect">
                <a:avLst/>
              </a:prstGeom>
              <a:blipFill>
                <a:blip r:embed="rId10"/>
                <a:stretch>
                  <a:fillRect l="-2028" r="-380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/>
              <p:nvPr/>
            </p:nvSpPr>
            <p:spPr>
              <a:xfrm>
                <a:off x="1425508" y="6054095"/>
                <a:ext cx="4809772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𝒆𝒍𝒆𝒕𝒕𝒓𝒊𝒄𝒂𝒎𝒆𝒏𝒕𝒆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𝑎𝑙𝑖𝑚𝑒𝑛𝑡𝑎𝑡𝑜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8" y="6054095"/>
                <a:ext cx="4809772" cy="307697"/>
              </a:xfrm>
              <a:prstGeom prst="rect">
                <a:avLst/>
              </a:prstGeom>
              <a:blipFill>
                <a:blip r:embed="rId11"/>
                <a:stretch>
                  <a:fillRect l="-2028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53DEF92-BE9F-4CBA-8175-6A8EEA3B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1418163"/>
            <a:ext cx="10041130" cy="5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B934C72-266B-4ECB-8448-AB843076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11" y="1418163"/>
            <a:ext cx="7002314" cy="54377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61AC79-16A7-4D61-AC10-7DB6255D0B52}"/>
              </a:ext>
            </a:extLst>
          </p:cNvPr>
          <p:cNvSpPr txBox="1"/>
          <p:nvPr/>
        </p:nvSpPr>
        <p:spPr>
          <a:xfrm>
            <a:off x="1595025" y="2107442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Nuovo modello </a:t>
            </a:r>
            <a:r>
              <a:rPr lang="it-IT" sz="1799" b="1" u="sng" dirty="0"/>
              <a:t>non</a:t>
            </a:r>
            <a:r>
              <a:rPr lang="it-IT" sz="1799" b="1" dirty="0"/>
              <a:t> lineare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20DA39-C080-4B11-9CDB-25BD1771262A}"/>
              </a:ext>
            </a:extLst>
          </p:cNvPr>
          <p:cNvSpPr txBox="1"/>
          <p:nvPr/>
        </p:nvSpPr>
        <p:spPr>
          <a:xfrm>
            <a:off x="1595025" y="3813949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Vecchio modello lineare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222F2-0A50-4576-BB9B-EB5940240DED}"/>
              </a:ext>
            </a:extLst>
          </p:cNvPr>
          <p:cNvSpPr txBox="1"/>
          <p:nvPr/>
        </p:nvSpPr>
        <p:spPr>
          <a:xfrm>
            <a:off x="1595025" y="5520457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Input (sia PWM che frenata)</a:t>
            </a:r>
          </a:p>
        </p:txBody>
      </p:sp>
    </p:spTree>
    <p:extLst>
      <p:ext uri="{BB962C8B-B14F-4D97-AF65-F5344CB8AC3E}">
        <p14:creationId xmlns:p14="http://schemas.microsoft.com/office/powerpoint/2010/main" val="9790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5DAF4-F7B4-4D8A-9FAB-D4AB2037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177801"/>
            <a:ext cx="9785349" cy="1239837"/>
          </a:xfrm>
        </p:spPr>
        <p:txBody>
          <a:bodyPr/>
          <a:lstStyle/>
          <a:p>
            <a:r>
              <a:rPr lang="it-IT" dirty="0"/>
              <a:t>Altre tecnologie adottabili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448AEF-FE68-4AD8-8C10-17BCA2587C17}"/>
              </a:ext>
            </a:extLst>
          </p:cNvPr>
          <p:cNvSpPr txBox="1"/>
          <p:nvPr/>
        </p:nvSpPr>
        <p:spPr>
          <a:xfrm>
            <a:off x="1391478" y="1417293"/>
            <a:ext cx="9206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L’approccio combinato motore DC + encoder fornisce in molti casi d’uso un ottimo compromesso tra performance e semplicità di utilizzo.</a:t>
            </a:r>
            <a:br>
              <a:rPr lang="it-IT" dirty="0"/>
            </a:br>
            <a:r>
              <a:rPr lang="it-IT" dirty="0"/>
              <a:t>Può essere necessario avere in alcuni casi una maggiore </a:t>
            </a:r>
            <a:r>
              <a:rPr lang="it-IT" b="1" dirty="0"/>
              <a:t>coppia</a:t>
            </a:r>
            <a:r>
              <a:rPr lang="it-IT" dirty="0"/>
              <a:t>, o </a:t>
            </a:r>
            <a:r>
              <a:rPr lang="it-IT" b="1" dirty="0"/>
              <a:t>velocità</a:t>
            </a:r>
            <a:r>
              <a:rPr lang="it-IT" dirty="0"/>
              <a:t>. Per tali esigenze, si può ripiegare su soluzioni basate su </a:t>
            </a:r>
            <a:r>
              <a:rPr lang="it-IT" b="1" dirty="0"/>
              <a:t>stepper</a:t>
            </a:r>
            <a:r>
              <a:rPr lang="it-IT" dirty="0"/>
              <a:t>, oppure su </a:t>
            </a:r>
            <a:r>
              <a:rPr lang="it-IT" b="1" dirty="0"/>
              <a:t>brushless</a:t>
            </a:r>
            <a:r>
              <a:rPr lang="it-IT" dirty="0"/>
              <a:t>.</a:t>
            </a:r>
            <a:endParaRPr lang="it-IT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225111-229A-46D3-91E5-3178C73FDD69}"/>
              </a:ext>
            </a:extLst>
          </p:cNvPr>
          <p:cNvSpPr txBox="1"/>
          <p:nvPr/>
        </p:nvSpPr>
        <p:spPr>
          <a:xfrm>
            <a:off x="1484242" y="2617622"/>
            <a:ext cx="73151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Stepper</a:t>
            </a:r>
            <a:endParaRPr lang="it-IT" dirty="0"/>
          </a:p>
          <a:p>
            <a:r>
              <a:rPr lang="it-IT" dirty="0"/>
              <a:t>Motore in corrente continua che suddivide la propria rotazione in un grande numero di passi.</a:t>
            </a:r>
          </a:p>
          <a:p>
            <a:r>
              <a:rPr lang="it-IT" u="sng" dirty="0"/>
              <a:t>Vantaggi: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posizione del motore può essere controllata in modo accurato senza dover ricorrere al controllo ad </a:t>
            </a:r>
            <a:r>
              <a:rPr lang="it-IT" u="sng" dirty="0"/>
              <a:t>anello chiuso;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Hanno un'elevata robustezza meccanica ed elettrica;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Permettono un’alta coppia anche a bassi regimi senza l’utilizzo di ingranaggi riduttori.</a:t>
            </a:r>
          </a:p>
          <a:p>
            <a:r>
              <a:rPr lang="it-IT" u="sng" dirty="0"/>
              <a:t>Svantaggi: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Richiedono sempre circuiti elettronici per il pilotaggio;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Hanno un funzionamento a scatti e producono vibrazioni;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Producono molto calore già dopo pochi minuti di funzionamento;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Hanno una velocità di rotazione massima intorno a 1000 </a:t>
            </a:r>
            <a:r>
              <a:rPr lang="it-IT" dirty="0" err="1"/>
              <a:t>rpm</a:t>
            </a:r>
            <a:r>
              <a:rPr lang="it-IT" dirty="0"/>
              <a:t>.</a:t>
            </a:r>
            <a:endParaRPr lang="it-IT" u="sng" dirty="0"/>
          </a:p>
        </p:txBody>
      </p:sp>
      <p:pic>
        <p:nvPicPr>
          <p:cNvPr id="13" name="Immagine 12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FBD696C6-1814-44A2-9D49-FDB2C6C9E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1" y="2569099"/>
            <a:ext cx="3047118" cy="28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0DE3F-3033-4987-9797-07964EE9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855" y="225287"/>
            <a:ext cx="6284153" cy="463482"/>
          </a:xfrm>
        </p:spPr>
        <p:txBody>
          <a:bodyPr>
            <a:normAutofit fontScale="90000"/>
          </a:bodyPr>
          <a:lstStyle/>
          <a:p>
            <a:r>
              <a:rPr lang="it-IT" dirty="0"/>
              <a:t>BLDC (BrushLess Direct Current)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6380D77-3A2B-4E4E-A67B-5F1251F5B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02" y="225287"/>
            <a:ext cx="2553056" cy="2934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A5E8CA-6232-4A87-AE17-59F6AAE618F1}"/>
                  </a:ext>
                </a:extLst>
              </p:cNvPr>
              <p:cNvSpPr txBox="1"/>
              <p:nvPr/>
            </p:nvSpPr>
            <p:spPr>
              <a:xfrm>
                <a:off x="1388854" y="781878"/>
                <a:ext cx="7883347" cy="594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Motore elettrico a corrente continua, composto 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rotore </a:t>
                </a:r>
                <a:r>
                  <a:rPr lang="it-IT" dirty="0"/>
                  <a:t>a magneti permanenti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statore</a:t>
                </a:r>
                <a:r>
                  <a:rPr lang="it-IT" dirty="0"/>
                  <a:t> ad avvolgimenti con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dirty="0"/>
                  <a:t> stazionario</a:t>
                </a:r>
              </a:p>
              <a:p>
                <a:r>
                  <a:rPr lang="it-IT" dirty="0"/>
                  <a:t>Similmente allo stepper è privo di spazzole, ma si differenzia da esso per la versatilità d’applicazione.</a:t>
                </a:r>
              </a:p>
              <a:p>
                <a:r>
                  <a:rPr lang="it-IT" u="sng" dirty="0"/>
                  <a:t>Vantaggi: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Grazie a controlli in catena chiusa e più sofisticati, è possibile raggiungere regimi di rotazione e coppie molto elevate;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Poiché non tutti gli avvolgimenti sono sempre attivi a differenza dello stepper, il calore prodotto è notevolmente inferiore;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Massima potenza erogata a parità di ingombro;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Lavorano sempre in condizioni di rendimento ottimali;</a:t>
                </a:r>
              </a:p>
              <a:p>
                <a:r>
                  <a:rPr lang="it-IT" u="sng" dirty="0"/>
                  <a:t>Svantaggi: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(Leggera) minor precisione sulla posizione rispetto allo stepper, mitigato dall’utilizzo di </a:t>
                </a:r>
                <a:r>
                  <a:rPr lang="it-IT" u="sng" dirty="0"/>
                  <a:t>sensori Hall</a:t>
                </a:r>
                <a:r>
                  <a:rPr lang="it-IT" dirty="0"/>
                  <a:t> lungo lo statore.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Maggiore costo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Necessità di un controllo esterno sofisticato sulla velocità (</a:t>
                </a:r>
                <a:r>
                  <a:rPr lang="it-IT" b="1" dirty="0"/>
                  <a:t>ESC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Leggi di controllo molto più complicate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NON tutti i brushless sono dotati di sensori Hall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euristica sulla posizione reale, o utilizzo di sensori di corrente, ancora meno precisi)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A5E8CA-6232-4A87-AE17-59F6AAE61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54" y="781878"/>
                <a:ext cx="7883347" cy="5942909"/>
              </a:xfrm>
              <a:prstGeom prst="rect">
                <a:avLst/>
              </a:prstGeom>
              <a:blipFill>
                <a:blip r:embed="rId3"/>
                <a:stretch>
                  <a:fillRect l="-696" t="-615" r="-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7BF0AD53-8A2A-474B-A573-8F1C2369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42" y="0"/>
            <a:ext cx="6284153" cy="715273"/>
          </a:xfrm>
        </p:spPr>
        <p:txBody>
          <a:bodyPr>
            <a:normAutofit/>
          </a:bodyPr>
          <a:lstStyle/>
          <a:p>
            <a:r>
              <a:rPr lang="it-IT" sz="3200" dirty="0"/>
              <a:t>Complessità di un ESC</a:t>
            </a:r>
          </a:p>
        </p:txBody>
      </p:sp>
      <p:pic>
        <p:nvPicPr>
          <p:cNvPr id="12" name="Immagine 11" descr="Immagine che contiene tavolo, set, monitor, schermo&#10;&#10;Descrizione generata automaticamente">
            <a:extLst>
              <a:ext uri="{FF2B5EF4-FFF2-40B4-BE49-F238E27FC236}">
                <a16:creationId xmlns:a16="http://schemas.microsoft.com/office/drawing/2014/main" id="{E1EEDB99-F97E-4F4B-A596-01C7F1E15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85" y="1759944"/>
            <a:ext cx="6718348" cy="47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7BF0AD53-8A2A-474B-A573-8F1C2369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43" y="0"/>
            <a:ext cx="8297495" cy="715273"/>
          </a:xfrm>
        </p:spPr>
        <p:txBody>
          <a:bodyPr>
            <a:normAutofit/>
          </a:bodyPr>
          <a:lstStyle/>
          <a:p>
            <a:r>
              <a:rPr lang="it-IT" sz="3200" dirty="0"/>
              <a:t>Complessità di un sistema di controllo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6029145-76F8-4F44-A4BB-BA7111C6B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780202"/>
            <a:ext cx="809738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11E50079-383D-4C57-A389-7B79E9E8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2" y="637845"/>
            <a:ext cx="10281314" cy="622015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E349C50-92E0-4370-89CA-1A50D990E746}"/>
              </a:ext>
            </a:extLst>
          </p:cNvPr>
          <p:cNvSpPr/>
          <p:nvPr/>
        </p:nvSpPr>
        <p:spPr>
          <a:xfrm>
            <a:off x="1392072" y="53070"/>
            <a:ext cx="7251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Possibile implementazione su Arduino</a:t>
            </a:r>
          </a:p>
        </p:txBody>
      </p:sp>
    </p:spTree>
    <p:extLst>
      <p:ext uri="{BB962C8B-B14F-4D97-AF65-F5344CB8AC3E}">
        <p14:creationId xmlns:p14="http://schemas.microsoft.com/office/powerpoint/2010/main" val="39293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5025" y="1600677"/>
            <a:ext cx="5763390" cy="457080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1999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1999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7" y="1418162"/>
            <a:ext cx="4753324" cy="47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5025" y="1418163"/>
            <a:ext cx="10277419" cy="163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Il motore può essere descritto da una serie di equazioni, che riguardano sia aspetti elettro-magnetici che meccanici.</a:t>
            </a:r>
          </a:p>
          <a:p>
            <a:r>
              <a:rPr lang="it-IT" sz="1999" dirty="0"/>
              <a:t>Partendo dallo schema più generale per un motore, con uno statore elettro-attuato (</a:t>
            </a:r>
            <a:r>
              <a:rPr lang="it-IT" sz="1999" b="1" dirty="0"/>
              <a:t>non</a:t>
            </a:r>
            <a:r>
              <a:rPr lang="it-IT" sz="1999" dirty="0"/>
              <a:t> un magnete permanente), otteniamo le seguenti equazioni:</a:t>
            </a:r>
          </a:p>
          <a:p>
            <a:endParaRPr lang="it-IT" sz="1999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2756183"/>
            <a:ext cx="4858691" cy="2268771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60" y="2756183"/>
            <a:ext cx="5395455" cy="2559971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4" y="5020026"/>
            <a:ext cx="8104629" cy="1634149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6409" y="6050590"/>
            <a:ext cx="2437765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6409" y="6637612"/>
            <a:ext cx="2437765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266902" y="6284938"/>
            <a:ext cx="4451571" cy="369236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1799" b="1" dirty="0"/>
              <a:t>N.B.: questi due termini </a:t>
            </a:r>
            <a:r>
              <a:rPr lang="it-IT" sz="1799" b="1" u="sng" dirty="0"/>
              <a:t>non</a:t>
            </a:r>
            <a:r>
              <a:rPr lang="it-IT" sz="1799" b="1" dirty="0"/>
              <a:t> sono </a:t>
            </a:r>
            <a:r>
              <a:rPr lang="it-IT" sz="1799" b="1" u="sng" dirty="0"/>
              <a:t>lineari</a:t>
            </a:r>
            <a:r>
              <a:rPr lang="it-IT" sz="179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4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3828" y="638432"/>
            <a:ext cx="4500978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25" y="638432"/>
            <a:ext cx="5163019" cy="1849439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1561520"/>
            <a:ext cx="3759047" cy="1852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3829" y="3413805"/>
                <a:ext cx="9935615" cy="101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La </a:t>
                </a:r>
                <a:r>
                  <a:rPr lang="it-IT" sz="1999" i="1" dirty="0" err="1"/>
                  <a:t>f.c.e.m</a:t>
                </a:r>
                <a:r>
                  <a:rPr lang="it-IT" sz="1999" i="1" dirty="0"/>
                  <a:t>.</a:t>
                </a:r>
                <a:r>
                  <a:rPr lang="it-IT" sz="1999" dirty="0"/>
                  <a:t> è ancora un termine non lineare; tuttavia, se si impiegano magneti </a:t>
                </a:r>
                <a:r>
                  <a:rPr lang="it-IT" sz="1999" b="1" dirty="0"/>
                  <a:t>permanenti</a:t>
                </a:r>
                <a:r>
                  <a:rPr lang="it-IT" sz="1999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99" dirty="0"/>
                  <a:t>è </a:t>
                </a:r>
                <a:r>
                  <a:rPr lang="it-IT" sz="1999" b="1" dirty="0"/>
                  <a:t>costante</a:t>
                </a:r>
                <a:r>
                  <a:rPr lang="it-IT" sz="1999" dirty="0"/>
                  <a:t>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999" b="1" dirty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1999" b="1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199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1999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99" dirty="0"/>
                  <a:t>le equazioni diventano </a:t>
                </a:r>
                <a:r>
                  <a:rPr lang="it-IT" sz="1999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1999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29" y="3413805"/>
                <a:ext cx="9935615" cy="1015399"/>
              </a:xfrm>
              <a:prstGeom prst="rect">
                <a:avLst/>
              </a:prstGeom>
              <a:blipFill>
                <a:blip r:embed="rId5"/>
                <a:stretch>
                  <a:fillRect l="-613" t="-2994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29" y="4429202"/>
            <a:ext cx="6341223" cy="923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279" y="4536896"/>
                <a:ext cx="3245937" cy="70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Dove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1999" dirty="0"/>
                  <a:t> è la velocità angolare del rotore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279" y="4536896"/>
                <a:ext cx="3245937" cy="707702"/>
              </a:xfrm>
              <a:prstGeom prst="rect">
                <a:avLst/>
              </a:prstGeom>
              <a:blipFill>
                <a:blip r:embed="rId7"/>
                <a:stretch>
                  <a:fillRect l="-2068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6569" y="5116844"/>
            <a:ext cx="328064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566" y="5340935"/>
            <a:ext cx="2484136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3828" y="692209"/>
            <a:ext cx="728427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3829" y="692210"/>
            <a:ext cx="5269837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14" y="692209"/>
            <a:ext cx="4382173" cy="94615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3828" y="1774676"/>
            <a:ext cx="4819381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Mentre la </a:t>
            </a:r>
            <a:r>
              <a:rPr lang="it-IT" sz="1999" b="1" dirty="0"/>
              <a:t>coppia </a:t>
            </a:r>
            <a:r>
              <a:rPr lang="it-IT" sz="1999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59" y="1706519"/>
            <a:ext cx="2354361" cy="53632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45" y="2539632"/>
            <a:ext cx="2740957" cy="450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3828" y="2257351"/>
                <a:ext cx="4819381" cy="101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1999" dirty="0"/>
                  <a:t> ed attrito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1999" dirty="0"/>
                  <a:t>, e trasformando la sua equazione con Laplace: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28" y="2257351"/>
                <a:ext cx="4819381" cy="1015399"/>
              </a:xfrm>
              <a:prstGeom prst="rect">
                <a:avLst/>
              </a:prstGeom>
              <a:blipFill>
                <a:blip r:embed="rId6"/>
                <a:stretch>
                  <a:fillRect l="-1264" t="-2994" r="-2149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45" y="2413388"/>
            <a:ext cx="1917851" cy="703321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001" y="2765049"/>
            <a:ext cx="401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000" y="2567053"/>
            <a:ext cx="401382" cy="147984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69" y="3658672"/>
            <a:ext cx="6995326" cy="215784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919" y="2255903"/>
            <a:ext cx="914162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3828" y="3460654"/>
            <a:ext cx="3044052" cy="255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5026" y="683247"/>
            <a:ext cx="7932395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sz="1799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46" y="1273805"/>
            <a:ext cx="4081825" cy="46370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5025" y="1737509"/>
            <a:ext cx="10118434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99" dirty="0"/>
              <a:t>Come mai allora il motore è approssimato - con un’ottima stima – ad un modello del primo ordine? Perché il polo elettrico è molto veloce, ha una dinamica di </a:t>
            </a:r>
            <a:r>
              <a:rPr lang="it-IT" sz="1799" b="1" dirty="0"/>
              <a:t>due </a:t>
            </a:r>
            <a:r>
              <a:rPr lang="it-IT" sz="1799" dirty="0"/>
              <a:t>ordini maggiore rispetto a quella meccanica, quindi si può assumere come se, mentre la parte meccanica sta iniziando la sua evoluzione, il valore elettrico sia già </a:t>
            </a:r>
            <a:r>
              <a:rPr lang="it-IT" sz="1799" b="1" dirty="0"/>
              <a:t>a regime</a:t>
            </a:r>
            <a:r>
              <a:rPr lang="it-IT" sz="1799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5026" y="3068698"/>
            <a:ext cx="6740009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99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5025" y="3846032"/>
                <a:ext cx="6094413" cy="11100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799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9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99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1999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sz="1799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5" y="3846032"/>
                <a:ext cx="6094413" cy="1110015"/>
              </a:xfrm>
              <a:prstGeom prst="rect">
                <a:avLst/>
              </a:prstGeom>
              <a:blipFill>
                <a:blip r:embed="rId4"/>
                <a:stretch>
                  <a:fillRect l="-801" t="-2198" r="-13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438" y="3939175"/>
                <a:ext cx="4196933" cy="1223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99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sz="1799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99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799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17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 sz="1799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sz="1799" dirty="0"/>
                            <m:t> </m:t>
                          </m:r>
                        </m:e>
                      </m:func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sz="179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7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799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38" y="3939175"/>
                <a:ext cx="4196933" cy="1223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198" y="3133960"/>
                <a:ext cx="1440521" cy="659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799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198" y="3133960"/>
                <a:ext cx="1440521" cy="659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5027" y="5101892"/>
            <a:ext cx="10118433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Ovvero la </a:t>
            </a:r>
            <a:r>
              <a:rPr lang="it-IT" sz="1799" b="1" dirty="0"/>
              <a:t>I legge di Ohm</a:t>
            </a:r>
            <a:r>
              <a:rPr lang="it-IT" sz="1799" dirty="0"/>
              <a:t>, che quindi ci permette di considerare un motore come un dispositivo alimentato </a:t>
            </a:r>
            <a:r>
              <a:rPr lang="it-IT" sz="1799" u="sng" dirty="0"/>
              <a:t>direttamente</a:t>
            </a:r>
            <a:r>
              <a:rPr lang="it-IT" sz="1799" dirty="0"/>
              <a:t> in tensione, unica variabile che possiamo impostare con precisione come output da un pin di un microcontrollore come Arduino.</a:t>
            </a:r>
            <a:endParaRPr lang="it-IT" sz="1799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5721" y="569843"/>
            <a:ext cx="9618244" cy="692019"/>
          </a:xfrm>
        </p:spPr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345721" y="1261862"/>
                <a:ext cx="5116096" cy="3826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99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7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99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sz="1799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1799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799" dirty="0"/>
                  <a:t>e </a:t>
                </a:r>
                <a14:m>
                  <m:oMath xmlns:m="http://schemas.openxmlformats.org/officeDocument/2006/math">
                    <m:r>
                      <a:rPr lang="it-IT" sz="17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sz="17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sz="1799" dirty="0"/>
                  <a:t>del motore adoperato. Per fare ciò, sono stati presi i dati di velocità angolare in funzione dell’ingresso tramite Arduino, e salvati su file </a:t>
                </a:r>
                <a:r>
                  <a:rPr lang="it-IT" sz="1799" u="sng" dirty="0"/>
                  <a:t>.txt</a:t>
                </a:r>
                <a:r>
                  <a:rPr lang="it-IT" sz="1799" dirty="0"/>
                  <a:t>, sono stati elaborati su MATLAB tramite la funzione </a:t>
                </a:r>
                <a:r>
                  <a:rPr lang="it-IT" sz="1799" b="1" dirty="0"/>
                  <a:t>tfest()</a:t>
                </a:r>
                <a:r>
                  <a:rPr lang="it-IT" sz="1799" dirty="0"/>
                  <a:t> del Control System Toolbox.</a:t>
                </a:r>
              </a:p>
              <a:p>
                <a:endParaRPr lang="it-IT" sz="1799" dirty="0"/>
              </a:p>
              <a:p>
                <a:r>
                  <a:rPr lang="it-IT" sz="1799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sz="1799" b="1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21" y="1261862"/>
                <a:ext cx="5116096" cy="3826973"/>
              </a:xfrm>
              <a:prstGeom prst="rect">
                <a:avLst/>
              </a:prstGeom>
              <a:blipFill>
                <a:blip r:embed="rId3"/>
                <a:stretch>
                  <a:fillRect l="-954" t="-637" r="-26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34" y="1617235"/>
            <a:ext cx="4967740" cy="1239514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21" y="5088835"/>
            <a:ext cx="4750278" cy="1091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/>
              <p:nvPr/>
            </p:nvSpPr>
            <p:spPr>
              <a:xfrm>
                <a:off x="7570677" y="3099405"/>
                <a:ext cx="2841705" cy="369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799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677" y="3099405"/>
                <a:ext cx="2841705" cy="369236"/>
              </a:xfrm>
              <a:prstGeom prst="rect">
                <a:avLst/>
              </a:prstGeom>
              <a:blipFill>
                <a:blip r:embed="rId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, screenshot, testo&#10;&#10;Descrizione generata automaticamente">
            <a:extLst>
              <a:ext uri="{FF2B5EF4-FFF2-40B4-BE49-F238E27FC236}">
                <a16:creationId xmlns:a16="http://schemas.microsoft.com/office/drawing/2014/main" id="{C8AC329F-0D2F-421E-A348-C6739959F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86" y="3711297"/>
            <a:ext cx="5555688" cy="29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340DE-1513-42FF-B04C-C32024B8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8" y="177801"/>
            <a:ext cx="5780104" cy="1239837"/>
          </a:xfrm>
        </p:spPr>
        <p:txBody>
          <a:bodyPr/>
          <a:lstStyle/>
          <a:p>
            <a:r>
              <a:rPr lang="it-IT" dirty="0"/>
              <a:t>Dettagli sull’identificazione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25786B-4557-4E41-870E-9702C9E3A874}"/>
              </a:ext>
            </a:extLst>
          </p:cNvPr>
          <p:cNvSpPr txBox="1"/>
          <p:nvPr/>
        </p:nvSpPr>
        <p:spPr>
          <a:xfrm>
            <a:off x="1325218" y="1417638"/>
            <a:ext cx="578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Prima di proseguire con i risultati ottenuti, vale la pena soffermarsi sull’ utilizzo dei tool identificativi di MATLAB.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E67207-866A-4817-B7B7-266D3B2CF50A}"/>
              </a:ext>
            </a:extLst>
          </p:cNvPr>
          <p:cNvSpPr txBox="1"/>
          <p:nvPr/>
        </p:nvSpPr>
        <p:spPr>
          <a:xfrm>
            <a:off x="1593851" y="2063969"/>
            <a:ext cx="62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AF8B21-BB52-43F3-A63A-1915C81F6F39}"/>
              </a:ext>
            </a:extLst>
          </p:cNvPr>
          <p:cNvSpPr txBox="1"/>
          <p:nvPr/>
        </p:nvSpPr>
        <p:spPr>
          <a:xfrm>
            <a:off x="1325217" y="2248635"/>
            <a:ext cx="5780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Sebbene possano aiutare molto, </a:t>
            </a:r>
            <a:r>
              <a:rPr lang="it-IT" b="1" dirty="0"/>
              <a:t>non fanno miracoli</a:t>
            </a:r>
            <a:r>
              <a:rPr lang="it-IT" dirty="0"/>
              <a:t>, in quanto l’intero processo di analisi è un’approssimazione della realtà.</a:t>
            </a:r>
          </a:p>
          <a:p>
            <a:r>
              <a:rPr lang="it-IT" dirty="0"/>
              <a:t>Già possiamo notare questo aspetto facendo una FFT del segnale d’ingresso (uno step </a:t>
            </a:r>
            <a:r>
              <a:rPr lang="it-IT" u="sng" dirty="0"/>
              <a:t>limitato nel tempo</a:t>
            </a:r>
            <a:r>
              <a:rPr lang="it-IT" dirty="0"/>
              <a:t>); poiché il tempo di analisi del segnale </a:t>
            </a:r>
            <a:r>
              <a:rPr lang="it-IT" b="1" dirty="0"/>
              <a:t>non </a:t>
            </a:r>
            <a:r>
              <a:rPr lang="it-IT" dirty="0"/>
              <a:t>è </a:t>
            </a:r>
            <a:r>
              <a:rPr lang="it-IT" b="1" dirty="0"/>
              <a:t>illimitato</a:t>
            </a:r>
            <a:r>
              <a:rPr lang="it-IT" dirty="0"/>
              <a:t>, il contributo percentuale a 0 Hz non è pari a 1 (come sarebbe in una funzione di step correttamente definita), bensì una percentuale inferiore (0.96).</a:t>
            </a:r>
          </a:p>
          <a:p>
            <a:r>
              <a:rPr lang="it-IT" dirty="0"/>
              <a:t>Pertanto, l’analisi già avrà un </a:t>
            </a:r>
            <a:r>
              <a:rPr lang="it-IT" b="1" dirty="0"/>
              <a:t>implicito errore </a:t>
            </a:r>
            <a:r>
              <a:rPr lang="it-IT" dirty="0"/>
              <a:t>del </a:t>
            </a:r>
            <a:r>
              <a:rPr lang="it-IT" b="1" dirty="0"/>
              <a:t>4%</a:t>
            </a:r>
            <a:r>
              <a:rPr lang="it-IT" dirty="0"/>
              <a:t>.</a:t>
            </a:r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D755312-AE80-4475-A106-B53D3AFDA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22" y="797719"/>
            <a:ext cx="4686954" cy="388674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D31C8C-7C9B-445D-9F3D-DDE0991121AC}"/>
              </a:ext>
            </a:extLst>
          </p:cNvPr>
          <p:cNvSpPr txBox="1"/>
          <p:nvPr/>
        </p:nvSpPr>
        <p:spPr>
          <a:xfrm>
            <a:off x="1325216" y="5110957"/>
            <a:ext cx="10467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Inoltre, il diminuire il </a:t>
            </a:r>
            <a:r>
              <a:rPr lang="it-IT" b="1" dirty="0"/>
              <a:t>tempo di campionamento</a:t>
            </a:r>
            <a:r>
              <a:rPr lang="it-IT" dirty="0"/>
              <a:t>, sebbene permetta di vedere evoluzioni del sistema altrimenti nascoste, nel nostro caso diventerebbe </a:t>
            </a:r>
            <a:r>
              <a:rPr lang="it-IT" b="1" dirty="0"/>
              <a:t>solo controproducente</a:t>
            </a:r>
            <a:r>
              <a:rPr lang="it-IT" dirty="0"/>
              <a:t>, andando ad aumentare le frequenze da analizzare, ed di conseguenza alzando il </a:t>
            </a:r>
            <a:r>
              <a:rPr lang="it-IT" b="1" dirty="0"/>
              <a:t>rapporto segnale-rumore </a:t>
            </a:r>
            <a:r>
              <a:rPr lang="it-IT" dirty="0"/>
              <a:t>(SNR).</a:t>
            </a:r>
          </a:p>
          <a:p>
            <a:r>
              <a:rPr lang="it-IT" dirty="0"/>
              <a:t>Ciò è dovuto alla maggiore concentrazione del rumore alle alte frequenze, mentre l’evoluzione meccanica avviene sempre a bassa frequenza.</a:t>
            </a:r>
          </a:p>
        </p:txBody>
      </p:sp>
    </p:spTree>
    <p:extLst>
      <p:ext uri="{BB962C8B-B14F-4D97-AF65-F5344CB8AC3E}">
        <p14:creationId xmlns:p14="http://schemas.microsoft.com/office/powerpoint/2010/main" val="17788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2487</Words>
  <Application>Microsoft Office PowerPoint</Application>
  <PresentationFormat>Widescreen</PresentationFormat>
  <Paragraphs>163</Paragraphs>
  <Slides>28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Presentazione standard di PowerPoint</vt:lpstr>
      <vt:lpstr>Modello Teorico Motore DC</vt:lpstr>
      <vt:lpstr>Presentazione standard di PowerPoint</vt:lpstr>
      <vt:lpstr>Presentazione standard di PowerPoint</vt:lpstr>
      <vt:lpstr>Presentazione standard di PowerPoint</vt:lpstr>
      <vt:lpstr>Ottenere modello motore tramite MATLAB…</vt:lpstr>
      <vt:lpstr>Dettagli sull’identificazione</vt:lpstr>
      <vt:lpstr>Analisi da Encoder</vt:lpstr>
      <vt:lpstr>Come mai tale comportamento?</vt:lpstr>
      <vt:lpstr>Soluzione adottata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Presentazione standard di PowerPoint</vt:lpstr>
      <vt:lpstr>Presentazione standard di PowerPoint</vt:lpstr>
      <vt:lpstr>Migliorare la stima del modello</vt:lpstr>
      <vt:lpstr>Modello finale su Simulink/MATLAB</vt:lpstr>
      <vt:lpstr>Miglioramenti conseguiti</vt:lpstr>
      <vt:lpstr>Miglioramenti conseguiti</vt:lpstr>
      <vt:lpstr>Altre tecnologie adottabili</vt:lpstr>
      <vt:lpstr>BLDC (BrushLess Direct Current)</vt:lpstr>
      <vt:lpstr>Complessità di un ESC</vt:lpstr>
      <vt:lpstr>Complessità di un sistema di controllo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142</cp:revision>
  <dcterms:created xsi:type="dcterms:W3CDTF">2020-01-15T11:09:34Z</dcterms:created>
  <dcterms:modified xsi:type="dcterms:W3CDTF">2020-02-11T18:27:40Z</dcterms:modified>
</cp:coreProperties>
</file>