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  <p:sldId id="282" r:id="rId15"/>
    <p:sldId id="284" r:id="rId16"/>
    <p:sldId id="283" r:id="rId17"/>
    <p:sldId id="287" r:id="rId18"/>
    <p:sldId id="285" r:id="rId19"/>
    <p:sldId id="28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03/02/2020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03/02/2020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03/02/2020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03/02/2020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03/02/2020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6134" y="1417638"/>
            <a:ext cx="6575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Grazie agli ingressi di controllo, possono verificarsi le tre situazioni in figura: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hanno l’</a:t>
            </a:r>
            <a:r>
              <a:rPr lang="it-IT" b="1" dirty="0"/>
              <a:t>enabler</a:t>
            </a:r>
            <a:r>
              <a:rPr lang="it-IT" dirty="0"/>
              <a:t> a </a:t>
            </a:r>
            <a:r>
              <a:rPr lang="it-IT" b="1" dirty="0"/>
              <a:t>zero</a:t>
            </a:r>
            <a:r>
              <a:rPr lang="it-IT" dirty="0"/>
              <a:t>, per cui il motore si trova in </a:t>
            </a:r>
            <a:r>
              <a:rPr lang="it-IT" u="sng" dirty="0"/>
              <a:t>libera evoluzione meccanica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si trova a una tensione sufficiente a chiudere il transistor PNP, mentre per il B è tale da chiudere NPN.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ha una tensione maggiore e chiude NPN, mentre per il B diminuisce la tensione e chiude PNP.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fanno chiudere i transistor NPN, creando una frenata forzata.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3851" y="4279960"/>
            <a:ext cx="657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Semplicità di utilizzo e basso 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L’uso dell’</a:t>
            </a:r>
            <a:r>
              <a:rPr lang="it-IT" b="1" dirty="0"/>
              <a:t>enabler</a:t>
            </a:r>
            <a:r>
              <a:rPr lang="it-IT" dirty="0"/>
              <a:t> permette di ridurre il consumo di energia ed allungare la vita dei componenti, non scorrendo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inseriti facilmente in </a:t>
            </a:r>
            <a:r>
              <a:rPr lang="it-IT" b="1" dirty="0"/>
              <a:t>circuiti integrati.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3852" y="6034287"/>
            <a:ext cx="65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controllo, proprio l’</a:t>
            </a:r>
            <a:r>
              <a:rPr lang="it-IT" b="1" dirty="0"/>
              <a:t>enabler</a:t>
            </a:r>
            <a:r>
              <a:rPr lang="it-IT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1" y="444331"/>
            <a:ext cx="3207412" cy="62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10149943" cy="1239837"/>
          </a:xfrm>
        </p:spPr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6278" y="1417638"/>
            <a:ext cx="5162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motore ha un comportamento lineare finché rimane nella situazione evidenziata in figura (a), ovvero il circuito elettrico rimane </a:t>
            </a:r>
            <a:r>
              <a:rPr lang="it-IT" b="1" dirty="0"/>
              <a:t>chiuso</a:t>
            </a:r>
            <a:r>
              <a:rPr lang="it-IT" dirty="0"/>
              <a:t>, e al massimo il generatore di corrente ha una </a:t>
            </a:r>
            <a:r>
              <a:rPr lang="it-IT" b="1" dirty="0"/>
              <a:t>forza elettromotrice nulla</a:t>
            </a:r>
            <a:r>
              <a:rPr lang="it-IT" dirty="0"/>
              <a:t>.</a:t>
            </a:r>
          </a:p>
          <a:p>
            <a:r>
              <a:rPr lang="it-IT" dirty="0"/>
              <a:t>In questa situazione (b), il motore diventa un generatore cinetico di </a:t>
            </a:r>
            <a:r>
              <a:rPr lang="it-IT" b="1" dirty="0" err="1"/>
              <a:t>ddp</a:t>
            </a:r>
            <a:r>
              <a:rPr lang="it-IT" dirty="0"/>
              <a:t> ed esaurisce la sua velocità </a:t>
            </a:r>
            <a:r>
              <a:rPr lang="it-IT" b="1" u="sng" dirty="0"/>
              <a:t>quasi</a:t>
            </a:r>
            <a:r>
              <a:rPr lang="it-IT" dirty="0"/>
              <a:t> soltanto grazie alla corrente che rientra nel motore stesso.</a:t>
            </a:r>
          </a:p>
          <a:p>
            <a:r>
              <a:rPr lang="it-IT" dirty="0"/>
              <a:t>Questa situazione si verifica nel caso di una </a:t>
            </a:r>
            <a:r>
              <a:rPr lang="it-IT" u="sng" dirty="0"/>
              <a:t>frenata forzata</a:t>
            </a:r>
            <a:r>
              <a:rPr lang="it-IT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19" y="177801"/>
            <a:ext cx="4520177" cy="56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3850" y="1417638"/>
            <a:ext cx="5808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NON</a:t>
            </a:r>
            <a:r>
              <a:rPr lang="it-IT" dirty="0"/>
              <a:t> si verifica la situazione precedentemente descritta a causa del controllo fatto in PWM con l’Arduino.</a:t>
            </a:r>
          </a:p>
          <a:p>
            <a:r>
              <a:rPr lang="it-IT" dirty="0"/>
              <a:t>Infatti, controllando la percentuale del </a:t>
            </a:r>
            <a:r>
              <a:rPr lang="it-IT" u="sng" dirty="0"/>
              <a:t>Duty Cycle</a:t>
            </a:r>
            <a:r>
              <a:rPr lang="it-IT" dirty="0"/>
              <a:t>, otterremmo un valore medio di tensione equivalente, dato il comportamento da filtro passa-basso del motore.</a:t>
            </a:r>
          </a:p>
          <a:p>
            <a:r>
              <a:rPr lang="it-IT" dirty="0"/>
              <a:t>Poiché il PWM è impostato sul pin </a:t>
            </a:r>
            <a:r>
              <a:rPr lang="it-IT" b="1" dirty="0"/>
              <a:t>Enable </a:t>
            </a:r>
            <a:r>
              <a:rPr lang="it-IT" dirty="0"/>
              <a:t>del L298N, il motore si ritrova nella situazione di una semplice massa posta in rotazione, che esaurisce la propria energia cinetica </a:t>
            </a:r>
            <a:r>
              <a:rPr lang="it-IT" b="1" dirty="0"/>
              <a:t>solo </a:t>
            </a:r>
            <a:r>
              <a:rPr lang="it-IT" dirty="0"/>
              <a:t>tramite </a:t>
            </a:r>
            <a:r>
              <a:rPr lang="it-IT" b="1" dirty="0"/>
              <a:t>attrito</a:t>
            </a:r>
            <a:r>
              <a:rPr lang="it-IT" dirty="0"/>
              <a:t>.</a:t>
            </a:r>
          </a:p>
          <a:p>
            <a:r>
              <a:rPr lang="it-IT" dirty="0"/>
              <a:t>Da ciò si comprende come mai la simulazione (in giallo) sia estremamente più rapida del comportamento reale (in blu), non tenendo conto di questo fenomeno </a:t>
            </a:r>
            <a:r>
              <a:rPr lang="it-IT" u="sng" dirty="0"/>
              <a:t>inevitabile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36" y="797719"/>
            <a:ext cx="4138070" cy="3310456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4" y="4108175"/>
            <a:ext cx="2414454" cy="27045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3850" y="5664955"/>
            <a:ext cx="6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3850" y="6034287"/>
            <a:ext cx="67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3852" y="1524000"/>
            <a:ext cx="96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lavoro fatto di stima del modello non è tuttavia inutile!</a:t>
            </a:r>
          </a:p>
          <a:p>
            <a:r>
              <a:rPr lang="it-IT" dirty="0"/>
              <a:t>Esso è infatti quello del motore quando sottoposto a una differenza di potenziale qualsiasi, ovvero se l’</a:t>
            </a:r>
            <a:r>
              <a:rPr lang="it-IT" b="1" dirty="0" err="1"/>
              <a:t>enable</a:t>
            </a:r>
            <a:r>
              <a:rPr lang="it-IT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3852" y="2447330"/>
            <a:ext cx="13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3852" y="2816662"/>
            <a:ext cx="5469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Individuare il </a:t>
            </a:r>
            <a:r>
              <a:rPr lang="it-IT" b="1" dirty="0"/>
              <a:t>polo dissipativo meccanico</a:t>
            </a:r>
            <a:r>
              <a:rPr lang="it-IT" dirty="0"/>
              <a:t> del motore, ovvero il suo attrito coulombiano.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la nuova stima al precedente modello, considerando il moto adesso come somma di esponenziali.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un termine costante per approssimare la </a:t>
            </a:r>
            <a:r>
              <a:rPr lang="it-IT" b="1" dirty="0"/>
              <a:t>Curva di </a:t>
            </a:r>
            <a:r>
              <a:rPr lang="it-IT" b="1" dirty="0" err="1"/>
              <a:t>Stribeck</a:t>
            </a:r>
            <a:r>
              <a:rPr lang="it-IT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18" y="2816661"/>
            <a:ext cx="4320683" cy="26299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3852" y="4847987"/>
            <a:ext cx="546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Con tali accorgimenti, ed utilizzando una funzione custom di </a:t>
            </a:r>
            <a:r>
              <a:rPr lang="it-IT" dirty="0" err="1"/>
              <a:t>fit</a:t>
            </a:r>
            <a:r>
              <a:rPr lang="it-IT" dirty="0"/>
              <a:t> della curva su MATLAB, si possono trovare i coefficienti particolari del motore, che ci permettono di descrivere </a:t>
            </a:r>
            <a:r>
              <a:rPr lang="it-IT" b="1" dirty="0"/>
              <a:t>bene </a:t>
            </a:r>
            <a:r>
              <a:rPr lang="it-IT" dirty="0"/>
              <a:t>il suo comportamento.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3" y="1417638"/>
            <a:ext cx="4989195" cy="318546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7" y="1417638"/>
            <a:ext cx="5151693" cy="318546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4291" y="4651142"/>
            <a:ext cx="7667997" cy="1038349"/>
            <a:chOff x="3018140" y="5260465"/>
            <a:chExt cx="7667997" cy="10383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03589" y="5779639"/>
                  <a:ext cx="55229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589" y="5779639"/>
                  <a:ext cx="552292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018140" y="5260465"/>
                  <a:ext cx="76679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400" i="1" dirty="0"/>
                </a:p>
              </p:txBody>
            </p:sp>
          </mc:Choice>
          <mc:Fallback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40" y="5260465"/>
                  <a:ext cx="766799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31718"/>
                <a:gd name="adj2" fmla="val 536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7725" y="4698478"/>
            <a:ext cx="20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7725" y="5215313"/>
            <a:ext cx="207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frenata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blipFill>
                <a:blip r:embed="rId7"/>
                <a:stretch>
                  <a:fillRect l="-3599" b="-3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blipFill>
                <a:blip r:embed="rId8"/>
                <a:stretch>
                  <a:fillRect l="-2768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63" y="1417638"/>
            <a:ext cx="7004138" cy="54391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3852" y="2107096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Nuovo modello </a:t>
            </a:r>
            <a:r>
              <a:rPr lang="it-IT" b="1" u="sng" dirty="0"/>
              <a:t>non</a:t>
            </a:r>
            <a:r>
              <a:rPr lang="it-IT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3852" y="3814048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3852" y="5521000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a regime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blipFill>
                <a:blip r:embed="rId6"/>
                <a:stretch>
                  <a:fillRect t="-1639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1544</Words>
  <Application>Microsoft Office PowerPoint</Application>
  <PresentationFormat>Widescreen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Funzionamento Ponte-H</vt:lpstr>
      <vt:lpstr>Funzionamento Ponte-H</vt:lpstr>
      <vt:lpstr>Migliorare la stima del modello</vt:lpstr>
      <vt:lpstr>Modello finale su Simulink/MATLAB</vt:lpstr>
      <vt:lpstr>Miglioramenti conseguiti</vt:lpstr>
      <vt:lpstr>Miglioramenti conseguiti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108</cp:revision>
  <dcterms:created xsi:type="dcterms:W3CDTF">2020-01-15T11:09:34Z</dcterms:created>
  <dcterms:modified xsi:type="dcterms:W3CDTF">2020-02-03T16:23:40Z</dcterms:modified>
</cp:coreProperties>
</file>