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9" r:id="rId2"/>
    <p:sldId id="268" r:id="rId3"/>
    <p:sldId id="270" r:id="rId4"/>
    <p:sldId id="272" r:id="rId5"/>
    <p:sldId id="276" r:id="rId6"/>
    <p:sldId id="273" r:id="rId7"/>
    <p:sldId id="275" r:id="rId8"/>
    <p:sldId id="261" r:id="rId9"/>
    <p:sldId id="277" r:id="rId10"/>
    <p:sldId id="281" r:id="rId11"/>
    <p:sldId id="278" r:id="rId12"/>
    <p:sldId id="279" r:id="rId13"/>
    <p:sldId id="280" r:id="rId14"/>
    <p:sldId id="282" r:id="rId15"/>
    <p:sldId id="284" r:id="rId16"/>
    <p:sldId id="283" r:id="rId17"/>
    <p:sldId id="287" r:id="rId18"/>
    <p:sldId id="285" r:id="rId19"/>
    <p:sldId id="288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lippo badalamenti" initials="fb" lastIdx="1" clrIdx="0">
    <p:extLst>
      <p:ext uri="{19B8F6BF-5375-455C-9EA6-DF929625EA0E}">
        <p15:presenceInfo xmlns:p15="http://schemas.microsoft.com/office/powerpoint/2012/main" userId="S::filippo.badalamenti@alumni.uniroma2.eu::1e238e60-90f2-431b-a353-0d0232855f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1280" autoAdjust="0"/>
  </p:normalViewPr>
  <p:slideViewPr>
    <p:cSldViewPr snapToGrid="0">
      <p:cViewPr>
        <p:scale>
          <a:sx n="75" d="100"/>
          <a:sy n="75" d="100"/>
        </p:scale>
        <p:origin x="612" y="-66"/>
      </p:cViewPr>
      <p:guideLst/>
    </p:cSldViewPr>
  </p:slideViewPr>
  <p:outlineViewPr>
    <p:cViewPr>
      <p:scale>
        <a:sx n="33" d="100"/>
        <a:sy n="33" d="100"/>
      </p:scale>
      <p:origin x="0" y="-17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A64A2-7D86-439A-A8BC-7FA7B1DBF38C}" type="datetimeFigureOut">
              <a:rPr lang="it-IT" smtClean="0"/>
              <a:t>09/02/2020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89FAA-F541-4C9F-AE13-8A0EE77286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169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7950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9943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8706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6210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8210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21513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5987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14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2435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1663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4965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63B92F-6927-4909-8675-8FB028AE3CD8}" type="datetime1">
              <a:rPr lang="it-IT" smtClean="0"/>
              <a:pPr/>
              <a:t>09/02/2020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9D5404-FB42-4B9E-BE7A-7821366B0BBC}" type="datetime1">
              <a:rPr lang="it-IT" smtClean="0"/>
              <a:pPr/>
              <a:t>09/02/2020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 greco"/>
          <p:cNvSpPr>
            <a:spLocks/>
          </p:cNvSpPr>
          <p:nvPr/>
        </p:nvSpPr>
        <p:spPr bwMode="white">
          <a:xfrm>
            <a:off x="276534" y="6032500"/>
            <a:ext cx="593344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sz="180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33120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DBDC9-B003-41F0-B8B2-2F0AA2C1B651}" type="datetime1">
              <a:rPr lang="it-IT" smtClean="0"/>
              <a:pPr/>
              <a:t>09/02/2020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F584B-7CE1-48A1-AB7A-1EEAB5F615CD}" type="datetime1">
              <a:rPr lang="it-IT" smtClean="0"/>
              <a:pPr/>
              <a:t>09/02/2020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sz="1800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3" name="Rettangolo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 greco"/>
          <p:cNvSpPr>
            <a:spLocks/>
          </p:cNvSpPr>
          <p:nvPr/>
        </p:nvSpPr>
        <p:spPr bwMode="white">
          <a:xfrm>
            <a:off x="756292" y="898103"/>
            <a:ext cx="336111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sz="1800" dirty="0"/>
          </a:p>
        </p:txBody>
      </p:sp>
      <p:cxnSp>
        <p:nvCxnSpPr>
          <p:cNvPr id="16" name="Connettore diritto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1600" y="6356352"/>
            <a:ext cx="1219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62DE71F0-C68A-46D7-94E0-C7A236B6AC63}" type="datetime1">
              <a:rPr lang="it-IT" smtClean="0"/>
              <a:pPr/>
              <a:t>09/02/2020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3" r:id="rId2"/>
    <p:sldLayoutId id="2147483649" r:id="rId3"/>
    <p:sldLayoutId id="214748365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0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098260" y="3429000"/>
            <a:ext cx="7995479" cy="1802171"/>
          </a:xfrm>
        </p:spPr>
        <p:txBody>
          <a:bodyPr rtlCol="0"/>
          <a:lstStyle/>
          <a:p>
            <a:r>
              <a:rPr lang="it-IT" dirty="0"/>
              <a:t>Modello e identificazione di un motore DC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…e confutarne la validità nella pratica</a:t>
            </a:r>
          </a:p>
        </p:txBody>
      </p:sp>
      <p:pic>
        <p:nvPicPr>
          <p:cNvPr id="4" name="Immagine 3" descr="Immagine che contiene computer, orologio&#10;&#10;Descrizione generata automaticamente">
            <a:extLst>
              <a:ext uri="{FF2B5EF4-FFF2-40B4-BE49-F238E27FC236}">
                <a16:creationId xmlns:a16="http://schemas.microsoft.com/office/drawing/2014/main" id="{464FBAC1-BF0E-49AB-B026-420F691C3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2" y="1417638"/>
            <a:ext cx="10043745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5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Analisi per PWM variabile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54154A-4C8F-41E0-9E6A-3F61C7A59316}"/>
              </a:ext>
            </a:extLst>
          </p:cNvPr>
          <p:cNvSpPr txBox="1"/>
          <p:nvPr/>
        </p:nvSpPr>
        <p:spPr>
          <a:xfrm>
            <a:off x="1696278" y="1537252"/>
            <a:ext cx="9581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Individuata la funzione di trasferimento tramite un’accelerazione massima seguita da una frenata, abbiamo deciso di applicarla a valori di duty </a:t>
            </a:r>
            <a:r>
              <a:rPr lang="it-IT" dirty="0" err="1"/>
              <a:t>cycle</a:t>
            </a:r>
            <a:r>
              <a:rPr lang="it-IT" dirty="0"/>
              <a:t> variabili, poiché il nostro controllo, specie per angoli piccoli, deve spaziare tra tutti i possibili valori (0-255).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D48930-A71E-42FC-A26E-50D7DF0E34EE}"/>
              </a:ext>
            </a:extLst>
          </p:cNvPr>
          <p:cNvSpPr txBox="1"/>
          <p:nvPr/>
        </p:nvSpPr>
        <p:spPr>
          <a:xfrm>
            <a:off x="1696278" y="2460582"/>
            <a:ext cx="9785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dirty="0"/>
              <a:t>Come è visibile dalla figura, non solo nel </a:t>
            </a:r>
            <a:r>
              <a:rPr lang="it-IT" b="1" dirty="0"/>
              <a:t>transitorio</a:t>
            </a:r>
            <a:r>
              <a:rPr lang="it-IT" dirty="0"/>
              <a:t> non riusciamo a inseguire con la simulazione il valore sperimentale, ma anche </a:t>
            </a:r>
            <a:r>
              <a:rPr lang="it-IT" b="1" dirty="0"/>
              <a:t>a regime</a:t>
            </a:r>
            <a:r>
              <a:rPr lang="it-IT" dirty="0"/>
              <a:t>, ad eccezione della velocità massima, siamo lontani dalla realtà fisica.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293F51-A81C-412A-A267-1059DE55C5E2}"/>
              </a:ext>
            </a:extLst>
          </p:cNvPr>
          <p:cNvSpPr txBox="1"/>
          <p:nvPr/>
        </p:nvSpPr>
        <p:spPr>
          <a:xfrm>
            <a:off x="4305473" y="4584241"/>
            <a:ext cx="4566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Come mai questa anomalia?</a:t>
            </a:r>
          </a:p>
        </p:txBody>
      </p:sp>
    </p:spTree>
    <p:extLst>
      <p:ext uri="{BB962C8B-B14F-4D97-AF65-F5344CB8AC3E}">
        <p14:creationId xmlns:p14="http://schemas.microsoft.com/office/powerpoint/2010/main" val="355898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Il Ponte-H</a:t>
            </a:r>
          </a:p>
        </p:txBody>
      </p:sp>
      <p:pic>
        <p:nvPicPr>
          <p:cNvPr id="6" name="Immagine 5" descr="Immagine che contiene torta, giocattolo, compleanno, circuito&#10;&#10;Descrizione generata automaticamente">
            <a:extLst>
              <a:ext uri="{FF2B5EF4-FFF2-40B4-BE49-F238E27FC236}">
                <a16:creationId xmlns:a16="http://schemas.microsoft.com/office/drawing/2014/main" id="{AB11408A-5632-40F7-AE7C-CAF4C8526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099" y="177801"/>
            <a:ext cx="4222102" cy="376908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D1FD4A3-A030-49A5-AE33-E59C5C2C1DB9}"/>
              </a:ext>
            </a:extLst>
          </p:cNvPr>
          <p:cNvSpPr txBox="1"/>
          <p:nvPr/>
        </p:nvSpPr>
        <p:spPr>
          <a:xfrm>
            <a:off x="1722782" y="1601959"/>
            <a:ext cx="54343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funzionamento del Ponte-H è molto semplice: sfruttando </a:t>
            </a:r>
            <a:r>
              <a:rPr lang="it-IT" b="1" dirty="0"/>
              <a:t>4 transistor </a:t>
            </a:r>
            <a:r>
              <a:rPr lang="it-IT" dirty="0"/>
              <a:t>sui bracci verticali del circuito in figura, e i </a:t>
            </a:r>
            <a:r>
              <a:rPr lang="it-IT" u="sng" dirty="0"/>
              <a:t>due ingressi di controllo</a:t>
            </a:r>
            <a:r>
              <a:rPr lang="it-IT" dirty="0"/>
              <a:t> </a:t>
            </a:r>
            <a:r>
              <a:rPr lang="it-IT" b="1" dirty="0"/>
              <a:t>A</a:t>
            </a:r>
            <a:r>
              <a:rPr lang="it-IT" dirty="0"/>
              <a:t> e </a:t>
            </a:r>
            <a:r>
              <a:rPr lang="it-IT" b="1" dirty="0"/>
              <a:t>B</a:t>
            </a:r>
            <a:r>
              <a:rPr lang="it-IT" dirty="0"/>
              <a:t>, è possibile </a:t>
            </a:r>
            <a:r>
              <a:rPr lang="it-IT" b="1" u="sng" dirty="0"/>
              <a:t>invertire</a:t>
            </a:r>
            <a:r>
              <a:rPr lang="it-IT" b="1" dirty="0"/>
              <a:t> </a:t>
            </a:r>
            <a:r>
              <a:rPr lang="it-IT" dirty="0"/>
              <a:t>il senso di rotazione del motore elettrico, permettendo quindi di controllare (nel nostro caso) sia il modulo che il verso del vettore di momento angolare.</a:t>
            </a:r>
            <a:endParaRPr lang="it-IT" b="1" dirty="0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B0A2A9F5-4FD0-4CE9-9378-E35E6D0A1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736" y="3429000"/>
            <a:ext cx="4566409" cy="344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2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Funzionamento Ponte-H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CFE6072-C7E9-42CD-BBDC-28F56725D52F}"/>
              </a:ext>
            </a:extLst>
          </p:cNvPr>
          <p:cNvSpPr txBox="1"/>
          <p:nvPr/>
        </p:nvSpPr>
        <p:spPr>
          <a:xfrm>
            <a:off x="1596134" y="1417638"/>
            <a:ext cx="6575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Grazie agli ingressi di controllo, possono verificarsi le tre situazioni in figura:</a:t>
            </a:r>
          </a:p>
          <a:p>
            <a:pPr marL="342900" indent="-342900">
              <a:buFont typeface="+mj-lt"/>
              <a:buAutoNum type="alphaLcParenR"/>
            </a:pPr>
            <a:r>
              <a:rPr lang="it-IT" dirty="0"/>
              <a:t>Entrambi gli ingressi hanno l’</a:t>
            </a:r>
            <a:r>
              <a:rPr lang="it-IT" b="1" dirty="0"/>
              <a:t>enabler</a:t>
            </a:r>
            <a:r>
              <a:rPr lang="it-IT" dirty="0"/>
              <a:t> a </a:t>
            </a:r>
            <a:r>
              <a:rPr lang="it-IT" b="1" dirty="0"/>
              <a:t>zero</a:t>
            </a:r>
            <a:r>
              <a:rPr lang="it-IT" dirty="0"/>
              <a:t>, per cui il motore si trova in </a:t>
            </a:r>
            <a:r>
              <a:rPr lang="it-IT" u="sng" dirty="0"/>
              <a:t>libera evoluzione meccanica</a:t>
            </a:r>
            <a:r>
              <a:rPr lang="it-IT" dirty="0"/>
              <a:t>.</a:t>
            </a:r>
          </a:p>
          <a:p>
            <a:pPr marL="342900" indent="-342900">
              <a:buFont typeface="+mj-lt"/>
              <a:buAutoNum type="alphaLcParenR"/>
            </a:pPr>
            <a:r>
              <a:rPr lang="it-IT" dirty="0"/>
              <a:t>L’ingresso A si trova a una tensione sufficiente a chiudere il transistor PNP, mentre per il B è tale da chiudere NPN.</a:t>
            </a:r>
          </a:p>
          <a:p>
            <a:pPr marL="342900" indent="-342900">
              <a:buFont typeface="+mj-lt"/>
              <a:buAutoNum type="alphaLcParenR"/>
            </a:pPr>
            <a:r>
              <a:rPr lang="it-IT" dirty="0"/>
              <a:t>L’ingresso A ha una tensione maggiore e chiude NPN, mentre per il B diminuisce la tensione e chiude PNP.</a:t>
            </a:r>
          </a:p>
          <a:p>
            <a:pPr marL="342900" indent="-342900">
              <a:buFont typeface="+mj-lt"/>
              <a:buAutoNum type="alphaLcParenR"/>
            </a:pPr>
            <a:r>
              <a:rPr lang="it-IT" dirty="0"/>
              <a:t>Entrambi gli ingressi fanno chiudere i transistor NPN, creando una </a:t>
            </a:r>
            <a:r>
              <a:rPr lang="it-IT" u="sng" dirty="0"/>
              <a:t>frenata forzata</a:t>
            </a:r>
            <a:r>
              <a:rPr lang="it-IT" dirty="0"/>
              <a:t>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6A5FAD-CD88-424F-8900-4D27F99028B6}"/>
              </a:ext>
            </a:extLst>
          </p:cNvPr>
          <p:cNvSpPr txBox="1"/>
          <p:nvPr/>
        </p:nvSpPr>
        <p:spPr>
          <a:xfrm>
            <a:off x="1593851" y="4279960"/>
            <a:ext cx="65756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Vantaggi del Ponte-H?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Semplicità di utilizzo e basso costo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L’uso dell’</a:t>
            </a:r>
            <a:r>
              <a:rPr lang="it-IT" b="1" dirty="0"/>
              <a:t>enabler</a:t>
            </a:r>
            <a:r>
              <a:rPr lang="it-IT" dirty="0"/>
              <a:t> permette di ridurre il consumo di energia ed allungare la vita dei componenti, non scorrendo corrente.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Possono essere inseriti facilmente in </a:t>
            </a:r>
            <a:r>
              <a:rPr lang="it-IT" b="1" dirty="0"/>
              <a:t>circuiti integrati.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3EF75F-00FF-44FC-BD06-DDF49DFE9875}"/>
              </a:ext>
            </a:extLst>
          </p:cNvPr>
          <p:cNvSpPr txBox="1"/>
          <p:nvPr/>
        </p:nvSpPr>
        <p:spPr>
          <a:xfrm>
            <a:off x="1593852" y="6034287"/>
            <a:ext cx="6575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Svantaggi del Ponte-H?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il controllo, proprio l’</a:t>
            </a:r>
            <a:r>
              <a:rPr lang="it-IT" b="1" dirty="0"/>
              <a:t>enabler</a:t>
            </a:r>
            <a:r>
              <a:rPr lang="it-IT" dirty="0"/>
              <a:t>!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AB564AB-58EF-4481-9095-08712E1C6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381" y="444331"/>
            <a:ext cx="3207412" cy="623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10149943" cy="1239837"/>
          </a:xfrm>
        </p:spPr>
        <p:txBody>
          <a:bodyPr rtlCol="0"/>
          <a:lstStyle/>
          <a:p>
            <a:pPr rtl="0"/>
            <a:r>
              <a:rPr lang="it-IT" dirty="0"/>
              <a:t>Funzionamento Ponte-H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FDCBA2A-3307-47A1-B698-A7AF2940FFB7}"/>
              </a:ext>
            </a:extLst>
          </p:cNvPr>
          <p:cNvSpPr txBox="1"/>
          <p:nvPr/>
        </p:nvSpPr>
        <p:spPr>
          <a:xfrm>
            <a:off x="1696278" y="1417638"/>
            <a:ext cx="51627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motore ha un comportamento lineare finché rimane nella situazione evidenziata in figura (a), ovvero il circuito elettrico rimane </a:t>
            </a:r>
            <a:r>
              <a:rPr lang="it-IT" b="1" dirty="0"/>
              <a:t>chiuso</a:t>
            </a:r>
            <a:r>
              <a:rPr lang="it-IT" dirty="0"/>
              <a:t>, e al massimo il generatore di corrente ha una </a:t>
            </a:r>
            <a:r>
              <a:rPr lang="it-IT" b="1" dirty="0"/>
              <a:t>forza elettromotrice nulla</a:t>
            </a:r>
            <a:r>
              <a:rPr lang="it-IT" dirty="0"/>
              <a:t>.</a:t>
            </a:r>
          </a:p>
          <a:p>
            <a:r>
              <a:rPr lang="it-IT" dirty="0"/>
              <a:t>In questa situazione (b), il motore diventa un generatore cinetico di </a:t>
            </a:r>
            <a:r>
              <a:rPr lang="it-IT" b="1" dirty="0" err="1"/>
              <a:t>ddp</a:t>
            </a:r>
            <a:r>
              <a:rPr lang="it-IT" dirty="0"/>
              <a:t> ed esaurisce la sua velocità </a:t>
            </a:r>
            <a:r>
              <a:rPr lang="it-IT" b="1" u="sng" dirty="0"/>
              <a:t>quasi</a:t>
            </a:r>
            <a:r>
              <a:rPr lang="it-IT" dirty="0"/>
              <a:t> soltanto grazie alla corrente che rientra nel motore stesso.</a:t>
            </a:r>
          </a:p>
          <a:p>
            <a:r>
              <a:rPr lang="it-IT" dirty="0"/>
              <a:t>Questa situazione si verifica nel caso di una </a:t>
            </a:r>
            <a:r>
              <a:rPr lang="it-IT" u="sng" dirty="0"/>
              <a:t>frenata forzata</a:t>
            </a:r>
            <a:r>
              <a:rPr lang="it-IT" dirty="0"/>
              <a:t>, ed è in accordo con quanto trovato nella stima del modello teorico.</a:t>
            </a:r>
          </a:p>
        </p:txBody>
      </p:sp>
      <p:pic>
        <p:nvPicPr>
          <p:cNvPr id="7" name="Immagine 6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310BE63E-2483-4A03-8F6A-BE7657D63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619" y="177801"/>
            <a:ext cx="4520177" cy="566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3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Funzionamento Ponte-H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FDCBA2A-3307-47A1-B698-A7AF2940FFB7}"/>
              </a:ext>
            </a:extLst>
          </p:cNvPr>
          <p:cNvSpPr txBox="1"/>
          <p:nvPr/>
        </p:nvSpPr>
        <p:spPr>
          <a:xfrm>
            <a:off x="1593850" y="1417638"/>
            <a:ext cx="58084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NON</a:t>
            </a:r>
            <a:r>
              <a:rPr lang="it-IT" dirty="0"/>
              <a:t> si verifica la situazione precedentemente descritta a causa del controllo fatto in PWM con l’Arduino.</a:t>
            </a:r>
          </a:p>
          <a:p>
            <a:r>
              <a:rPr lang="it-IT" dirty="0"/>
              <a:t>Infatti, controllando la percentuale del </a:t>
            </a:r>
            <a:r>
              <a:rPr lang="it-IT" u="sng" dirty="0"/>
              <a:t>Duty Cycle</a:t>
            </a:r>
            <a:r>
              <a:rPr lang="it-IT" dirty="0"/>
              <a:t>, otterremmo un valore medio di tensione equivalente, dato il comportamento da filtro passa-basso del motore.</a:t>
            </a:r>
          </a:p>
          <a:p>
            <a:r>
              <a:rPr lang="it-IT" dirty="0"/>
              <a:t>Poiché il PWM è impostato sul pin </a:t>
            </a:r>
            <a:r>
              <a:rPr lang="it-IT" b="1" dirty="0"/>
              <a:t>Enable </a:t>
            </a:r>
            <a:r>
              <a:rPr lang="it-IT" dirty="0"/>
              <a:t>del L298N, il motore si ritrova nella situazione di una semplice massa posta in rotazione, che esaurisce la propria energia cinetica </a:t>
            </a:r>
            <a:r>
              <a:rPr lang="it-IT" b="1" dirty="0"/>
              <a:t>solo </a:t>
            </a:r>
            <a:r>
              <a:rPr lang="it-IT" dirty="0"/>
              <a:t>tramite </a:t>
            </a:r>
            <a:r>
              <a:rPr lang="it-IT" b="1" dirty="0"/>
              <a:t>attrito</a:t>
            </a:r>
            <a:r>
              <a:rPr lang="it-IT" dirty="0"/>
              <a:t>.</a:t>
            </a:r>
          </a:p>
          <a:p>
            <a:r>
              <a:rPr lang="it-IT" dirty="0"/>
              <a:t>Da ciò si comprende come mai la simulazione (in giallo) sia estremamente più rapida del comportamento reale (in blu), non tenendo conto di questo fenomeno </a:t>
            </a:r>
            <a:r>
              <a:rPr lang="it-IT" u="sng" dirty="0"/>
              <a:t>inevitabile</a:t>
            </a:r>
            <a:r>
              <a:rPr lang="it-IT" dirty="0"/>
              <a:t>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E2AD8DF-8404-4AC5-A890-E2D0F1D49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436" y="797719"/>
            <a:ext cx="4138070" cy="3310456"/>
          </a:xfrm>
          <a:prstGeom prst="rect">
            <a:avLst/>
          </a:prstGeom>
        </p:spPr>
      </p:pic>
      <p:pic>
        <p:nvPicPr>
          <p:cNvPr id="10" name="Immagine 9" descr="Immagine che contiene screenshot, monitor, schermo&#10;&#10;Descrizione generata automaticamente">
            <a:extLst>
              <a:ext uri="{FF2B5EF4-FFF2-40B4-BE49-F238E27FC236}">
                <a16:creationId xmlns:a16="http://schemas.microsoft.com/office/drawing/2014/main" id="{CEC8E07A-28DB-4017-A1BD-0DBFCBB9C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244" y="4108175"/>
            <a:ext cx="2414454" cy="270456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B98A6A-7982-4CFB-BB1F-A1D4E602778A}"/>
              </a:ext>
            </a:extLst>
          </p:cNvPr>
          <p:cNvSpPr txBox="1"/>
          <p:nvPr/>
        </p:nvSpPr>
        <p:spPr>
          <a:xfrm>
            <a:off x="1593850" y="5664955"/>
            <a:ext cx="679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Perché non ce ne accorgiamo in piena accelerazione da fermi?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5B7ABB5-DDBB-40E5-9130-8BD2BC2E3D50}"/>
              </a:ext>
            </a:extLst>
          </p:cNvPr>
          <p:cNvSpPr txBox="1"/>
          <p:nvPr/>
        </p:nvSpPr>
        <p:spPr>
          <a:xfrm>
            <a:off x="1593850" y="6034287"/>
            <a:ext cx="679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Perché in quel caso passiamo da 0 a 5 Volt senza mai avere un effettivo Duty Cycle!</a:t>
            </a:r>
          </a:p>
        </p:txBody>
      </p:sp>
    </p:spTree>
    <p:extLst>
      <p:ext uri="{BB962C8B-B14F-4D97-AF65-F5344CB8AC3E}">
        <p14:creationId xmlns:p14="http://schemas.microsoft.com/office/powerpoint/2010/main" val="344466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Migliorare la stima del modello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32064AA-E794-43CC-8E2D-31CAF09D8C7A}"/>
              </a:ext>
            </a:extLst>
          </p:cNvPr>
          <p:cNvSpPr txBox="1"/>
          <p:nvPr/>
        </p:nvSpPr>
        <p:spPr>
          <a:xfrm>
            <a:off x="1593852" y="1524000"/>
            <a:ext cx="9656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lavoro fatto di stima del modello non è tuttavia inutile!</a:t>
            </a:r>
          </a:p>
          <a:p>
            <a:r>
              <a:rPr lang="it-IT" dirty="0"/>
              <a:t>Esso è infatti quello del motore quando sottoposto a una differenza di potenziale qualsiasi, ovvero se l’</a:t>
            </a:r>
            <a:r>
              <a:rPr lang="it-IT" b="1" dirty="0" err="1"/>
              <a:t>enable</a:t>
            </a:r>
            <a:r>
              <a:rPr lang="it-IT" dirty="0"/>
              <a:t> non disattiva il collegamento elettrico.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5A82ED-59B9-423B-8A76-183E055D77F0}"/>
              </a:ext>
            </a:extLst>
          </p:cNvPr>
          <p:cNvSpPr txBox="1"/>
          <p:nvPr/>
        </p:nvSpPr>
        <p:spPr>
          <a:xfrm>
            <a:off x="1593852" y="2447330"/>
            <a:ext cx="132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Strategia: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2EDE1EE-FC53-427C-923D-1D03B789B2B0}"/>
              </a:ext>
            </a:extLst>
          </p:cNvPr>
          <p:cNvSpPr txBox="1"/>
          <p:nvPr/>
        </p:nvSpPr>
        <p:spPr>
          <a:xfrm>
            <a:off x="1593852" y="2816662"/>
            <a:ext cx="54695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Individuare il </a:t>
            </a:r>
            <a:r>
              <a:rPr lang="it-IT" b="1" dirty="0"/>
              <a:t>polo dissipativo meccanico</a:t>
            </a:r>
            <a:r>
              <a:rPr lang="it-IT" dirty="0"/>
              <a:t> del motore, ovvero il suo attrito coulombiano.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Aggiungere la nuova stima al precedente modello, considerando il moto adesso come somma di esponenziali.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Aggiungere un termine costante per approssimare la </a:t>
            </a:r>
            <a:r>
              <a:rPr lang="it-IT" b="1" dirty="0"/>
              <a:t>Curva di </a:t>
            </a:r>
            <a:r>
              <a:rPr lang="it-IT" b="1" dirty="0" err="1"/>
              <a:t>Stribeck</a:t>
            </a:r>
            <a:r>
              <a:rPr lang="it-IT" b="1" dirty="0"/>
              <a:t>.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EFAD17FA-16FC-4E03-9A34-A9CF13CC8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518" y="2816661"/>
            <a:ext cx="4320683" cy="262998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6DD04B7-612D-4AC5-BDA2-866336F873A3}"/>
              </a:ext>
            </a:extLst>
          </p:cNvPr>
          <p:cNvSpPr txBox="1"/>
          <p:nvPr/>
        </p:nvSpPr>
        <p:spPr>
          <a:xfrm>
            <a:off x="1593852" y="4847987"/>
            <a:ext cx="5464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dirty="0"/>
              <a:t>Con tali accorgimenti, ed utilizzando una funzione custom di </a:t>
            </a:r>
            <a:r>
              <a:rPr lang="it-IT" dirty="0" err="1"/>
              <a:t>fit</a:t>
            </a:r>
            <a:r>
              <a:rPr lang="it-IT" dirty="0"/>
              <a:t> della curva su MATLAB, si possono trovare i coefficienti particolari del motore, che ci permettono di descrivere </a:t>
            </a:r>
            <a:r>
              <a:rPr lang="it-IT" b="1" dirty="0"/>
              <a:t>bene </a:t>
            </a:r>
            <a:r>
              <a:rPr lang="it-IT" dirty="0"/>
              <a:t>il suo comportamento.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5030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finale su Simulink/MATLAB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C4F0118-EA49-490E-A55F-F72ED6624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23" y="1417638"/>
            <a:ext cx="4989195" cy="3185462"/>
          </a:xfrm>
          <a:prstGeom prst="rect">
            <a:avLst/>
          </a:prstGeom>
        </p:spPr>
      </p:pic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F5A573D-6960-49FD-BE50-E5A622BC7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97" y="1417638"/>
            <a:ext cx="5151693" cy="3185463"/>
          </a:xfrm>
          <a:prstGeom prst="rect">
            <a:avLst/>
          </a:prstGeom>
        </p:spPr>
      </p:pic>
      <p:grpSp>
        <p:nvGrpSpPr>
          <p:cNvPr id="11" name="Gruppo 10">
            <a:extLst>
              <a:ext uri="{FF2B5EF4-FFF2-40B4-BE49-F238E27FC236}">
                <a16:creationId xmlns:a16="http://schemas.microsoft.com/office/drawing/2014/main" id="{C101A59D-9F16-43D1-ADCC-555BAEC367E0}"/>
              </a:ext>
            </a:extLst>
          </p:cNvPr>
          <p:cNvGrpSpPr/>
          <p:nvPr/>
        </p:nvGrpSpPr>
        <p:grpSpPr>
          <a:xfrm>
            <a:off x="1424291" y="4651142"/>
            <a:ext cx="7667997" cy="1038349"/>
            <a:chOff x="3018140" y="5260465"/>
            <a:chExt cx="7667997" cy="103834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ttangolo 7">
                  <a:extLst>
                    <a:ext uri="{FF2B5EF4-FFF2-40B4-BE49-F238E27FC236}">
                      <a16:creationId xmlns:a16="http://schemas.microsoft.com/office/drawing/2014/main" id="{9E13152A-4F07-4390-B4EE-A0588B717A0B}"/>
                    </a:ext>
                  </a:extLst>
                </p:cNvPr>
                <p:cNvSpPr/>
                <p:nvPr/>
              </p:nvSpPr>
              <p:spPr>
                <a:xfrm>
                  <a:off x="3187701" y="5779639"/>
                  <a:ext cx="543881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ρ</m:t>
                                </m:r>
                              </m:e>
                              <m:sub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𝑖𝑛𝑑</m:t>
                                </m:r>
                              </m:sub>
                            </m:sSub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ρ</m:t>
                                </m:r>
                              </m:e>
                              <m:sub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𝑚𝑒𝑐</m:t>
                                </m:r>
                              </m:sub>
                            </m:sSub>
                          </m:e>
                        </m:d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𝑑𝑖𝑛</m:t>
                            </m:r>
                          </m:sub>
                        </m:sSub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𝑠𝑖𝑔𝑛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m:rPr>
                            <m:nor/>
                          </m:rPr>
                          <a:rPr lang="it-IT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>
            <p:sp>
              <p:nvSpPr>
                <p:cNvPr id="8" name="Rettangolo 7">
                  <a:extLst>
                    <a:ext uri="{FF2B5EF4-FFF2-40B4-BE49-F238E27FC236}">
                      <a16:creationId xmlns:a16="http://schemas.microsoft.com/office/drawing/2014/main" id="{9E13152A-4F07-4390-B4EE-A0588B717A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7701" y="5779639"/>
                  <a:ext cx="5438810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ttangolo 8">
                  <a:extLst>
                    <a:ext uri="{FF2B5EF4-FFF2-40B4-BE49-F238E27FC236}">
                      <a16:creationId xmlns:a16="http://schemas.microsoft.com/office/drawing/2014/main" id="{1E2E7A80-F712-4DA1-8563-8666617FCE50}"/>
                    </a:ext>
                  </a:extLst>
                </p:cNvPr>
                <p:cNvSpPr/>
                <p:nvPr/>
              </p:nvSpPr>
              <p:spPr>
                <a:xfrm>
                  <a:off x="3187701" y="5260465"/>
                  <a:ext cx="7498436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𝑖𝑛𝑑</m:t>
                                </m:r>
                              </m:sub>
                            </m:sSub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%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𝑚𝑒𝑐</m:t>
                                </m:r>
                              </m:sub>
                            </m:sSub>
                          </m:e>
                        </m:d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𝑑𝑖𝑛</m:t>
                            </m:r>
                          </m:sub>
                        </m:sSub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𝑠𝑖𝑔𝑛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m:rPr>
                            <m:nor/>
                          </m:r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it-IT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it-IT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%</m:t>
                            </m:r>
                          </m:sub>
                        </m:sSub>
                      </m:oMath>
                    </m:oMathPara>
                  </a14:m>
                  <a:endParaRPr lang="it-IT" sz="2400" i="1" dirty="0"/>
                </a:p>
              </p:txBody>
            </p:sp>
          </mc:Choice>
          <mc:Fallback>
            <p:sp>
              <p:nvSpPr>
                <p:cNvPr id="9" name="Rettangolo 8">
                  <a:extLst>
                    <a:ext uri="{FF2B5EF4-FFF2-40B4-BE49-F238E27FC236}">
                      <a16:creationId xmlns:a16="http://schemas.microsoft.com/office/drawing/2014/main" id="{1E2E7A80-F712-4DA1-8563-8666617FCE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7701" y="5260465"/>
                  <a:ext cx="7498436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Parentesi graffa aperta 9">
              <a:extLst>
                <a:ext uri="{FF2B5EF4-FFF2-40B4-BE49-F238E27FC236}">
                  <a16:creationId xmlns:a16="http://schemas.microsoft.com/office/drawing/2014/main" id="{DDBA999F-5D9B-48BF-AC54-A107CB83ADD1}"/>
                </a:ext>
              </a:extLst>
            </p:cNvPr>
            <p:cNvSpPr/>
            <p:nvPr/>
          </p:nvSpPr>
          <p:spPr>
            <a:xfrm>
              <a:off x="3018140" y="5265145"/>
              <a:ext cx="170898" cy="1033669"/>
            </a:xfrm>
            <a:prstGeom prst="leftBrace">
              <a:avLst>
                <a:gd name="adj1" fmla="val 114997"/>
                <a:gd name="adj2" fmla="val 5184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B3F64C1-FD64-4E3C-A2A4-B7134B5D264C}"/>
              </a:ext>
            </a:extLst>
          </p:cNvPr>
          <p:cNvSpPr txBox="1"/>
          <p:nvPr/>
        </p:nvSpPr>
        <p:spPr>
          <a:xfrm>
            <a:off x="9047725" y="4698478"/>
            <a:ext cx="207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, in </a:t>
            </a:r>
            <a:r>
              <a:rPr lang="it-IT" b="1" dirty="0"/>
              <a:t>moto normale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118D98F-2179-499D-8FAB-6864B7F19DBE}"/>
              </a:ext>
            </a:extLst>
          </p:cNvPr>
          <p:cNvSpPr txBox="1"/>
          <p:nvPr/>
        </p:nvSpPr>
        <p:spPr>
          <a:xfrm>
            <a:off x="9047725" y="5215313"/>
            <a:ext cx="2070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, in </a:t>
            </a:r>
            <a:r>
              <a:rPr lang="it-IT" b="1" dirty="0"/>
              <a:t>frenata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9A4A056-A818-41D8-B6FB-47D2E04CD734}"/>
                  </a:ext>
                </a:extLst>
              </p:cNvPr>
              <p:cNvSpPr txBox="1"/>
              <p:nvPr/>
            </p:nvSpPr>
            <p:spPr>
              <a:xfrm>
                <a:off x="7419128" y="5889080"/>
                <a:ext cx="23704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=%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𝐷𝑢𝑡𝑦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𝐶𝑦𝑐𝑙𝑒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9A4A056-A818-41D8-B6FB-47D2E04CD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128" y="5889080"/>
                <a:ext cx="2370457" cy="307777"/>
              </a:xfrm>
              <a:prstGeom prst="rect">
                <a:avLst/>
              </a:prstGeom>
              <a:blipFill>
                <a:blip r:embed="rId7"/>
                <a:stretch>
                  <a:fillRect l="-3599" b="-352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17021DB6-D74C-4637-82CA-5D9165BA644A}"/>
                  </a:ext>
                </a:extLst>
              </p:cNvPr>
              <p:cNvSpPr txBox="1"/>
              <p:nvPr/>
            </p:nvSpPr>
            <p:spPr>
              <a:xfrm>
                <a:off x="7419128" y="6196857"/>
                <a:ext cx="33028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it-IT" sz="2000" b="1" i="1">
                              <a:latin typeface="Cambria Math" panose="02040503050406030204" pitchFamily="18" charset="0"/>
                            </a:rPr>
                            <m:t>𝒅𝒊𝒏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𝐴𝑡𝑡𝑟𝑖𝑡𝑜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𝐶𝑜𝑢𝑙𝑜𝑚𝑏𝑖𝑎𝑛𝑜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17021DB6-D74C-4637-82CA-5D9165BA6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128" y="6196857"/>
                <a:ext cx="3302887" cy="307777"/>
              </a:xfrm>
              <a:prstGeom prst="rect">
                <a:avLst/>
              </a:prstGeom>
              <a:blipFill>
                <a:blip r:embed="rId8"/>
                <a:stretch>
                  <a:fillRect l="-2768" b="-2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7B1E08B5-B0B5-4578-88B9-12431D8058F9}"/>
                  </a:ext>
                </a:extLst>
              </p:cNvPr>
              <p:cNvSpPr txBox="1"/>
              <p:nvPr/>
            </p:nvSpPr>
            <p:spPr>
              <a:xfrm>
                <a:off x="1424290" y="5747000"/>
                <a:ext cx="481102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it-IT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𝒊𝒏𝒅</m:t>
                          </m:r>
                        </m:sub>
                      </m:sSub>
                      <m:r>
                        <a:rPr lang="it-IT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it-IT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𝒎𝒆𝒄</m:t>
                          </m:r>
                        </m:sub>
                      </m:sSub>
                      <m:r>
                        <a:rPr lang="it-I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𝑃𝑜𝑙𝑜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 smtClean="0">
                          <a:latin typeface="Cambria Math" panose="02040503050406030204" pitchFamily="18" charset="0"/>
                        </a:rPr>
                        <m:t>𝒍𝒊𝒏𝒆𝒂𝒓𝒆</m:t>
                      </m:r>
                      <m:r>
                        <a:rPr lang="it-IT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𝑚𝑜𝑡𝑜𝑟𝑒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7B1E08B5-B0B5-4578-88B9-12431D805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90" y="5747000"/>
                <a:ext cx="4811025" cy="307777"/>
              </a:xfrm>
              <a:prstGeom prst="rect">
                <a:avLst/>
              </a:prstGeom>
              <a:blipFill>
                <a:blip r:embed="rId9"/>
                <a:stretch>
                  <a:fillRect l="-2028" b="-3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BD3BB778-EE53-42A9-AE2A-E7F3B6948AD1}"/>
                  </a:ext>
                </a:extLst>
              </p:cNvPr>
              <p:cNvSpPr txBox="1"/>
              <p:nvPr/>
            </p:nvSpPr>
            <p:spPr>
              <a:xfrm>
                <a:off x="1424290" y="6364285"/>
                <a:ext cx="481102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it-IT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𝒎𝒆𝒄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𝑃𝑜𝑙𝑜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>
                          <a:latin typeface="Cambria Math" panose="02040503050406030204" pitchFamily="18" charset="0"/>
                        </a:rPr>
                        <m:t>𝒎𝒆𝒄𝒄𝒂𝒏𝒊𝒄𝒐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𝑎𝑡𝑡𝑟𝑖𝑡𝑜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𝑣𝑖𝑠𝑐𝑜𝑠𝑜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BD3BB778-EE53-42A9-AE2A-E7F3B6948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90" y="6364285"/>
                <a:ext cx="4811027" cy="307777"/>
              </a:xfrm>
              <a:prstGeom prst="rect">
                <a:avLst/>
              </a:prstGeom>
              <a:blipFill>
                <a:blip r:embed="rId10"/>
                <a:stretch>
                  <a:fillRect l="-2028" r="-380" b="-4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97C221A-D274-48FF-8128-30321F799482}"/>
                  </a:ext>
                </a:extLst>
              </p:cNvPr>
              <p:cNvSpPr txBox="1"/>
              <p:nvPr/>
            </p:nvSpPr>
            <p:spPr>
              <a:xfrm>
                <a:off x="1424291" y="6054777"/>
                <a:ext cx="481102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it-IT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𝒊𝒏𝒅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𝑃𝑜𝑙𝑜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 smtClean="0">
                          <a:latin typeface="Cambria Math" panose="02040503050406030204" pitchFamily="18" charset="0"/>
                        </a:rPr>
                        <m:t>𝒆𝒍𝒆𝒕𝒕𝒓𝒊𝒄𝒂𝒎𝒆𝒏𝒕𝒆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𝑎𝑙𝑖𝑚𝑒𝑛𝑡𝑎𝑡𝑜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97C221A-D274-48FF-8128-30321F799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91" y="6054777"/>
                <a:ext cx="4811025" cy="307777"/>
              </a:xfrm>
              <a:prstGeom prst="rect">
                <a:avLst/>
              </a:prstGeom>
              <a:blipFill>
                <a:blip r:embed="rId11"/>
                <a:stretch>
                  <a:fillRect l="-2028" b="-29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5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Miglioramenti conseguiti</a:t>
            </a:r>
          </a:p>
        </p:txBody>
      </p:sp>
      <p:pic>
        <p:nvPicPr>
          <p:cNvPr id="4" name="Immagine 3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C53DEF92-BE9F-4CBA-8175-6A8EEA3B9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2" y="1417638"/>
            <a:ext cx="10043746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0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Miglioramenti conseguiti</a:t>
            </a:r>
          </a:p>
        </p:txBody>
      </p:sp>
      <p:pic>
        <p:nvPicPr>
          <p:cNvPr id="4" name="Immagine 3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DB934C72-266B-4ECB-8448-AB843076F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063" y="1417638"/>
            <a:ext cx="7004138" cy="543915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E61AC79-16A7-4D61-AC10-7DB6255D0B52}"/>
              </a:ext>
            </a:extLst>
          </p:cNvPr>
          <p:cNvSpPr txBox="1"/>
          <p:nvPr/>
        </p:nvSpPr>
        <p:spPr>
          <a:xfrm>
            <a:off x="1593852" y="2107096"/>
            <a:ext cx="1917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Nuovo modello </a:t>
            </a:r>
            <a:r>
              <a:rPr lang="it-IT" b="1" u="sng" dirty="0"/>
              <a:t>non</a:t>
            </a:r>
            <a:r>
              <a:rPr lang="it-IT" b="1" dirty="0"/>
              <a:t> lineare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A20DA39-C080-4B11-9CDB-25BD1771262A}"/>
              </a:ext>
            </a:extLst>
          </p:cNvPr>
          <p:cNvSpPr txBox="1"/>
          <p:nvPr/>
        </p:nvSpPr>
        <p:spPr>
          <a:xfrm>
            <a:off x="1593852" y="3814048"/>
            <a:ext cx="1917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Vecchio modello lineare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28222F2-0A50-4576-BB9B-EB5940240DED}"/>
              </a:ext>
            </a:extLst>
          </p:cNvPr>
          <p:cNvSpPr txBox="1"/>
          <p:nvPr/>
        </p:nvSpPr>
        <p:spPr>
          <a:xfrm>
            <a:off x="1593852" y="5521000"/>
            <a:ext cx="1917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Input (sia PWM che frenata)</a:t>
            </a:r>
          </a:p>
        </p:txBody>
      </p:sp>
    </p:spTree>
    <p:extLst>
      <p:ext uri="{BB962C8B-B14F-4D97-AF65-F5344CB8AC3E}">
        <p14:creationId xmlns:p14="http://schemas.microsoft.com/office/powerpoint/2010/main" val="97904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Motore in DC (Direct Current)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egnaposto contenuto 13"/>
              <p:cNvSpPr>
                <a:spLocks noGrp="1"/>
              </p:cNvSpPr>
              <p:nvPr>
                <p:ph idx="1"/>
              </p:nvPr>
            </p:nvSpPr>
            <p:spPr>
              <a:xfrm>
                <a:off x="1593852" y="1417638"/>
                <a:ext cx="6940547" cy="3192517"/>
              </a:xfrm>
            </p:spPr>
            <p:txBody>
              <a:bodyPr rtlCol="0">
                <a:normAutofit/>
              </a:bodyPr>
              <a:lstStyle/>
              <a:p>
                <a:pPr marL="0" indent="0" rtl="0">
                  <a:buNone/>
                </a:pPr>
                <a:r>
                  <a:rPr lang="it-IT" sz="2000" dirty="0"/>
                  <a:t>Il Motore a corrente continua è composto da tre elementi necessari al suo funzionamento:</a:t>
                </a:r>
              </a:p>
              <a:p>
                <a:r>
                  <a:rPr lang="it-IT" sz="2000" b="1" dirty="0"/>
                  <a:t>Rotore</a:t>
                </a:r>
                <a:r>
                  <a:rPr lang="it-IT" sz="2000" dirty="0"/>
                  <a:t>, interno, composto da avvolgimenti di rame che generano un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it-IT" sz="2000" i="1" dirty="0"/>
                  <a:t> </a:t>
                </a:r>
                <a:r>
                  <a:rPr lang="it-IT" sz="2000" dirty="0"/>
                  <a:t>statico grazie alla corrente che scorre al suo interno.</a:t>
                </a:r>
              </a:p>
              <a:p>
                <a:r>
                  <a:rPr lang="it-IT" sz="2000" b="1" dirty="0"/>
                  <a:t>Statore</a:t>
                </a:r>
                <a:r>
                  <a:rPr lang="it-IT" sz="2000" dirty="0"/>
                  <a:t>, esterno, magneti permanenti che imprimono una rotazione dal rotore.</a:t>
                </a:r>
              </a:p>
              <a:p>
                <a:r>
                  <a:rPr lang="it-IT" sz="2000" b="1" dirty="0"/>
                  <a:t>Commutatore</a:t>
                </a:r>
                <a:r>
                  <a:rPr lang="it-IT" sz="2000" dirty="0"/>
                  <a:t> (o </a:t>
                </a:r>
                <a:r>
                  <a:rPr lang="it-IT" sz="2000" i="1" dirty="0"/>
                  <a:t>spazzole</a:t>
                </a:r>
                <a:r>
                  <a:rPr lang="it-IT" sz="2000" dirty="0"/>
                  <a:t>), invertono il verso della corrente ogni almeno mezzo giro del rotore.</a:t>
                </a:r>
                <a:endParaRPr lang="it-IT" sz="2000" b="1" dirty="0"/>
              </a:p>
            </p:txBody>
          </p:sp>
        </mc:Choice>
        <mc:Fallback>
          <p:sp>
            <p:nvSpPr>
              <p:cNvPr id="14" name="Segnaposto contenuto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852" y="1417638"/>
                <a:ext cx="6940547" cy="3192517"/>
              </a:xfrm>
              <a:blipFill>
                <a:blip r:embed="rId3"/>
                <a:stretch>
                  <a:fillRect l="-1141" t="-2103" r="-1844" b="-15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1EB30684-7BE2-48B7-B725-9CD35810F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02" y="453698"/>
            <a:ext cx="3001782" cy="343250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34297BD-383A-41CD-AC68-6E42D48F57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615" y="4124893"/>
            <a:ext cx="3696805" cy="24616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B1D4B42-009D-4940-8DA5-5C23D6080364}"/>
                  </a:ext>
                </a:extLst>
              </p:cNvPr>
              <p:cNvSpPr txBox="1"/>
              <p:nvPr/>
            </p:nvSpPr>
            <p:spPr>
              <a:xfrm>
                <a:off x="1593852" y="4610155"/>
                <a:ext cx="6457763" cy="1976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L’idea di fondo consiste nello sfruttare la coppia di forze che si genera quando la corrente percorre una spira immersa in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it-IT" sz="2000" dirty="0"/>
                  <a:t>, e cambiare opportunamente il verso della corrente per proseguire il moto, sfruttando l’inerzia della spira già in movimento per superare il punto singolare dal quale non si muoverebbe più.</a:t>
                </a:r>
                <a:endParaRPr lang="it-IT" sz="2000" b="1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B1D4B42-009D-4940-8DA5-5C23D6080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52" y="4610155"/>
                <a:ext cx="6457763" cy="1976375"/>
              </a:xfrm>
              <a:prstGeom prst="rect">
                <a:avLst/>
              </a:prstGeom>
              <a:blipFill>
                <a:blip r:embed="rId6"/>
                <a:stretch>
                  <a:fillRect l="-943" t="-1543" r="-2170" b="-46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13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Motore in DC (Direct Current) [2]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593852" y="1600200"/>
            <a:ext cx="5764891" cy="45720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sz="2000" dirty="0"/>
              <a:t>In figura, la parte sinistra del rotore è respinta dal magnete di sinistra ed attirata da quello di destra. Analogamente fa la parte in basso a destra. La coppia genera la rotazione.</a:t>
            </a:r>
          </a:p>
          <a:p>
            <a:pPr marL="0" indent="0">
              <a:buNone/>
            </a:pPr>
            <a:r>
              <a:rPr lang="it-IT" sz="2000" dirty="0"/>
              <a:t>Quando le armature si allineano orizzontalmente, il commutatore inverte la direzione di corrente attraverso gli avvolgimenti, modificando anche il campo magnetico. Il processo ritorna quindi allo stato di partenza e il ciclo si ripete.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6ECA486-54EF-4925-AE16-2A87788C5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371" y="1417638"/>
            <a:ext cx="4754562" cy="47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2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Teorico Motore DC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708D63-B6B0-424C-8DCB-3EDC4EAE614A}"/>
              </a:ext>
            </a:extLst>
          </p:cNvPr>
          <p:cNvSpPr txBox="1"/>
          <p:nvPr/>
        </p:nvSpPr>
        <p:spPr>
          <a:xfrm>
            <a:off x="1593852" y="1417638"/>
            <a:ext cx="102800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Il motore può essere descritto da una serie di equazioni, che riguardano sia aspetti elettro-magnetici che meccanici.</a:t>
            </a:r>
          </a:p>
          <a:p>
            <a:r>
              <a:rPr lang="it-IT" sz="2000" dirty="0"/>
              <a:t>Partendo dallo schema più generale per un motore, con uno statore elettro-attuato (</a:t>
            </a:r>
            <a:r>
              <a:rPr lang="it-IT" sz="2000" b="1" dirty="0"/>
              <a:t>non</a:t>
            </a:r>
            <a:r>
              <a:rPr lang="it-IT" sz="2000" dirty="0"/>
              <a:t> un magnete permanente), otteniamo le seguenti equazioni:</a:t>
            </a:r>
          </a:p>
          <a:p>
            <a:endParaRPr lang="it-IT" sz="2000" u="sng" dirty="0"/>
          </a:p>
        </p:txBody>
      </p:sp>
      <p:pic>
        <p:nvPicPr>
          <p:cNvPr id="5" name="Immagine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80FFB062-B4EF-45FC-955E-58B0884D3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1" y="2756007"/>
            <a:ext cx="4859957" cy="2269362"/>
          </a:xfrm>
          <a:prstGeom prst="rect">
            <a:avLst/>
          </a:prstGeom>
        </p:spPr>
      </p:pic>
      <p:pic>
        <p:nvPicPr>
          <p:cNvPr id="6" name="Immagine 5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0D9BE4EE-9B0A-4C11-9186-141ADD958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1" y="2756007"/>
            <a:ext cx="5396860" cy="2560638"/>
          </a:xfrm>
          <a:prstGeom prst="rect">
            <a:avLst/>
          </a:prstGeom>
        </p:spPr>
      </p:pic>
      <p:pic>
        <p:nvPicPr>
          <p:cNvPr id="8" name="Immagine 7" descr="Immagine che contiene screenshot, monitor, schermo, rosso&#10;&#10;Descrizione generata automaticamente">
            <a:extLst>
              <a:ext uri="{FF2B5EF4-FFF2-40B4-BE49-F238E27FC236}">
                <a16:creationId xmlns:a16="http://schemas.microsoft.com/office/drawing/2014/main" id="{242C2194-6A46-4C7E-91E8-215BF4615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1" y="5020439"/>
            <a:ext cx="8106740" cy="1634575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65BE979-DD19-41C5-BFA8-EAA10B347E31}"/>
              </a:ext>
            </a:extLst>
          </p:cNvPr>
          <p:cNvCxnSpPr>
            <a:cxnSpLocks/>
          </p:cNvCxnSpPr>
          <p:nvPr/>
        </p:nvCxnSpPr>
        <p:spPr>
          <a:xfrm>
            <a:off x="1855304" y="6051273"/>
            <a:ext cx="2438400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9B625F05-B17B-4B6D-A149-F6E8E8817863}"/>
              </a:ext>
            </a:extLst>
          </p:cNvPr>
          <p:cNvCxnSpPr>
            <a:cxnSpLocks/>
          </p:cNvCxnSpPr>
          <p:nvPr/>
        </p:nvCxnSpPr>
        <p:spPr>
          <a:xfrm>
            <a:off x="1855304" y="6638448"/>
            <a:ext cx="2438400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914ED1-F66C-454A-B052-EE4653FB051B}"/>
              </a:ext>
            </a:extLst>
          </p:cNvPr>
          <p:cNvSpPr txBox="1"/>
          <p:nvPr/>
        </p:nvSpPr>
        <p:spPr>
          <a:xfrm>
            <a:off x="7267205" y="6285682"/>
            <a:ext cx="4452731" cy="369332"/>
          </a:xfrm>
          <a:prstGeom prst="rect">
            <a:avLst/>
          </a:prstGeom>
          <a:solidFill>
            <a:srgbClr val="CC3300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it-IT" b="1" dirty="0"/>
              <a:t>N.B.: questi due termini </a:t>
            </a:r>
            <a:r>
              <a:rPr lang="it-IT" b="1" u="sng" dirty="0"/>
              <a:t>non</a:t>
            </a:r>
            <a:r>
              <a:rPr lang="it-IT" b="1" dirty="0"/>
              <a:t> sono </a:t>
            </a:r>
            <a:r>
              <a:rPr lang="it-IT" b="1" u="sng" dirty="0"/>
              <a:t>lineari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Teorico Motore DC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708D63-B6B0-424C-8DCB-3EDC4EAE614A}"/>
              </a:ext>
            </a:extLst>
          </p:cNvPr>
          <p:cNvSpPr txBox="1"/>
          <p:nvPr/>
        </p:nvSpPr>
        <p:spPr>
          <a:xfrm>
            <a:off x="1712687" y="1417638"/>
            <a:ext cx="4502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Si ottiene pertanto un sistema di equazioni differenziali sulle tensioni delle due maglie del circuito:</a:t>
            </a:r>
          </a:p>
        </p:txBody>
      </p:sp>
      <p:pic>
        <p:nvPicPr>
          <p:cNvPr id="5" name="Immagine 4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C41855EE-C36F-4225-BE9A-E3F868DF6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6" y="1417637"/>
            <a:ext cx="5164364" cy="1849921"/>
          </a:xfrm>
          <a:prstGeom prst="rect">
            <a:avLst/>
          </a:prstGeom>
        </p:spPr>
      </p:pic>
      <p:pic>
        <p:nvPicPr>
          <p:cNvPr id="8" name="Immagine 7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A766C5D3-A897-4B58-8C68-B762DD1A6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2" y="2340968"/>
            <a:ext cx="3760026" cy="1852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E420E0A-C133-4A6F-8697-69281E6DACDD}"/>
                  </a:ext>
                </a:extLst>
              </p:cNvPr>
              <p:cNvSpPr txBox="1"/>
              <p:nvPr/>
            </p:nvSpPr>
            <p:spPr>
              <a:xfrm>
                <a:off x="1712686" y="4193734"/>
                <a:ext cx="993820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La </a:t>
                </a:r>
                <a:r>
                  <a:rPr lang="it-IT" sz="2000" i="1" dirty="0" err="1"/>
                  <a:t>f.c.e.m</a:t>
                </a:r>
                <a:r>
                  <a:rPr lang="it-IT" sz="2000" i="1" dirty="0"/>
                  <a:t>.</a:t>
                </a:r>
                <a:r>
                  <a:rPr lang="it-IT" sz="2000" dirty="0"/>
                  <a:t> è ancora un termine non lineare; tuttavia, se si impiegano magneti </a:t>
                </a:r>
                <a:r>
                  <a:rPr lang="it-IT" sz="2000" b="1" dirty="0"/>
                  <a:t>permanenti</a:t>
                </a:r>
                <a:r>
                  <a:rPr lang="it-IT" sz="2000" dirty="0"/>
                  <a:t>, o 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è </a:t>
                </a:r>
                <a:r>
                  <a:rPr lang="it-IT" sz="2000" b="1" dirty="0"/>
                  <a:t>costante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r>
                      <a:rPr lang="it-IT" sz="2000" b="1" i="1">
                        <a:latin typeface="Cambria Math" panose="02040503050406030204" pitchFamily="18" charset="0"/>
                      </a:rPr>
                      <m:t>⟹ </m:t>
                    </m:r>
                    <m:sSub>
                      <m:sSubPr>
                        <m:ctrlPr>
                          <a:rPr lang="it-IT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2000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1" i="0" dirty="0" smtClean="0">
                        <a:latin typeface="Cambria Math" panose="02040503050406030204" pitchFamily="18" charset="0"/>
                      </a:rPr>
                      <m:t>𝐜𝐨𝐬𝐭𝐚𝐧𝐭𝐞</m:t>
                    </m:r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it-IT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it-IT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it-IT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it-IT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le equazioni diventano </a:t>
                </a:r>
                <a:r>
                  <a:rPr lang="it-IT" sz="2000" b="1" dirty="0">
                    <a:solidFill>
                      <a:srgbClr val="0070C0"/>
                    </a:solidFill>
                  </a:rPr>
                  <a:t>lineari. </a:t>
                </a:r>
                <a:r>
                  <a:rPr lang="it-IT" sz="2000" dirty="0"/>
                  <a:t>Sostituendo nella seconda equazione, otteniamo: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E420E0A-C133-4A6F-8697-69281E6DA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86" y="4193734"/>
                <a:ext cx="9938203" cy="1015663"/>
              </a:xfrm>
              <a:prstGeom prst="rect">
                <a:avLst/>
              </a:prstGeom>
              <a:blipFill>
                <a:blip r:embed="rId5"/>
                <a:stretch>
                  <a:fillRect l="-675" t="-3593" b="-95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>
            <a:extLst>
              <a:ext uri="{FF2B5EF4-FFF2-40B4-BE49-F238E27FC236}">
                <a16:creationId xmlns:a16="http://schemas.microsoft.com/office/drawing/2014/main" id="{C85CE8AF-82B0-4564-AB9D-B24CEAC6FC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86" y="5209397"/>
            <a:ext cx="6342875" cy="9233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78E188E-3C71-4A05-BAAF-B7BF02E942D1}"/>
                  </a:ext>
                </a:extLst>
              </p:cNvPr>
              <p:cNvSpPr txBox="1"/>
              <p:nvPr/>
            </p:nvSpPr>
            <p:spPr>
              <a:xfrm>
                <a:off x="8229833" y="5317119"/>
                <a:ext cx="32467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Dove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it-IT" sz="2000" dirty="0"/>
                  <a:t> è la velocità angolare del rotore</a:t>
                </a:r>
                <a:endParaRPr lang="it-IT" sz="2000" b="1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78E188E-3C71-4A05-BAAF-B7BF02E94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833" y="5317119"/>
                <a:ext cx="3246783" cy="707886"/>
              </a:xfrm>
              <a:prstGeom prst="rect">
                <a:avLst/>
              </a:prstGeom>
              <a:blipFill>
                <a:blip r:embed="rId7"/>
                <a:stretch>
                  <a:fillRect l="-1876" t="-5172" b="-146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F21A8DA8-FB7B-43A5-AF8B-D09CBE9CEB24}"/>
              </a:ext>
            </a:extLst>
          </p:cNvPr>
          <p:cNvCxnSpPr>
            <a:cxnSpLocks/>
          </p:cNvCxnSpPr>
          <p:nvPr/>
        </p:nvCxnSpPr>
        <p:spPr>
          <a:xfrm>
            <a:off x="1805451" y="5897218"/>
            <a:ext cx="328149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986F6A49-D205-4431-85D0-0AEE1024E1BD}"/>
              </a:ext>
            </a:extLst>
          </p:cNvPr>
          <p:cNvCxnSpPr>
            <a:cxnSpLocks/>
          </p:cNvCxnSpPr>
          <p:nvPr/>
        </p:nvCxnSpPr>
        <p:spPr>
          <a:xfrm>
            <a:off x="5439395" y="6121367"/>
            <a:ext cx="2484783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5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Teorico Motore DC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708D63-B6B0-424C-8DCB-3EDC4EAE614A}"/>
              </a:ext>
            </a:extLst>
          </p:cNvPr>
          <p:cNvSpPr txBox="1"/>
          <p:nvPr/>
        </p:nvSpPr>
        <p:spPr>
          <a:xfrm>
            <a:off x="1712686" y="1417638"/>
            <a:ext cx="728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ABE5F18-798C-4D71-A917-08D397D07558}"/>
              </a:ext>
            </a:extLst>
          </p:cNvPr>
          <p:cNvSpPr txBox="1"/>
          <p:nvPr/>
        </p:nvSpPr>
        <p:spPr>
          <a:xfrm>
            <a:off x="1712686" y="1417638"/>
            <a:ext cx="5271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Applicando la Trasformata di Laplace all’equazione precedente, ed esprimendola in funzione della corrente, essa diventa:</a:t>
            </a:r>
          </a:p>
        </p:txBody>
      </p:sp>
      <p:pic>
        <p:nvPicPr>
          <p:cNvPr id="8" name="Immagine 7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AC535646-B3F6-480C-81AA-CA1B3388F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211" y="1417638"/>
            <a:ext cx="4383314" cy="94639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AE3BDCD-207D-49CA-BD69-BCACAEEC0016}"/>
              </a:ext>
            </a:extLst>
          </p:cNvPr>
          <p:cNvSpPr txBox="1"/>
          <p:nvPr/>
        </p:nvSpPr>
        <p:spPr>
          <a:xfrm>
            <a:off x="1712686" y="2500387"/>
            <a:ext cx="4820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Mentre la </a:t>
            </a:r>
            <a:r>
              <a:rPr lang="it-IT" sz="2000" b="1" dirty="0"/>
              <a:t>coppia </a:t>
            </a:r>
            <a:r>
              <a:rPr lang="it-IT" sz="2000" dirty="0"/>
              <a:t>erogata dal motore è:</a:t>
            </a:r>
          </a:p>
        </p:txBody>
      </p:sp>
      <p:pic>
        <p:nvPicPr>
          <p:cNvPr id="11" name="Immagine 10" descr="Immagine che contiene tavolo, orologio&#10;&#10;Descrizione generata automaticamente">
            <a:extLst>
              <a:ext uri="{FF2B5EF4-FFF2-40B4-BE49-F238E27FC236}">
                <a16:creationId xmlns:a16="http://schemas.microsoft.com/office/drawing/2014/main" id="{E2AE27D3-DB2E-4AFA-834B-BABA46D76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611" y="2432211"/>
            <a:ext cx="2354974" cy="536461"/>
          </a:xfrm>
          <a:prstGeom prst="rect">
            <a:avLst/>
          </a:prstGeom>
        </p:spPr>
      </p:pic>
      <p:pic>
        <p:nvPicPr>
          <p:cNvPr id="13" name="Immagine 1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AD76B367-FA16-4E10-8684-B413DACB7B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198" y="3265542"/>
            <a:ext cx="2741671" cy="4509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00C1220-2E45-44AE-9D4A-94A619E4D533}"/>
                  </a:ext>
                </a:extLst>
              </p:cNvPr>
              <p:cNvSpPr txBox="1"/>
              <p:nvPr/>
            </p:nvSpPr>
            <p:spPr>
              <a:xfrm>
                <a:off x="1712686" y="2983187"/>
                <a:ext cx="482063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Collegando un carico al motore di inerzia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it-IT" sz="2000" dirty="0"/>
                  <a:t> ed attrito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it-IT" sz="2000" dirty="0"/>
                  <a:t>, e trasformando la sua equazione con Laplace:</a:t>
                </a:r>
                <a:endParaRPr lang="it-IT" sz="2000" b="1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00C1220-2E45-44AE-9D4A-94A619E4D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86" y="2983187"/>
                <a:ext cx="4820636" cy="1015663"/>
              </a:xfrm>
              <a:prstGeom prst="rect">
                <a:avLst/>
              </a:prstGeom>
              <a:blipFill>
                <a:blip r:embed="rId6"/>
                <a:stretch>
                  <a:fillRect l="-1391" t="-2994" r="-2023" b="-95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 descr="Immagine che contiene maglietta&#10;&#10;Descrizione generata automaticamente">
            <a:extLst>
              <a:ext uri="{FF2B5EF4-FFF2-40B4-BE49-F238E27FC236}">
                <a16:creationId xmlns:a16="http://schemas.microsoft.com/office/drawing/2014/main" id="{4C936EF0-F549-43F7-879F-070441456A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345" y="3139265"/>
            <a:ext cx="1918351" cy="703504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A33DA66-67A0-4A55-B064-1103A851C23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430869" y="3491018"/>
            <a:ext cx="4014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Immagine 24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FE280162-679A-4A04-8AA4-27A773E4F6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68" y="3292970"/>
            <a:ext cx="401487" cy="148023"/>
          </a:xfrm>
          <a:prstGeom prst="rect">
            <a:avLst/>
          </a:prstGeom>
        </p:spPr>
      </p:pic>
      <p:pic>
        <p:nvPicPr>
          <p:cNvPr id="27" name="Immagine 26" descr="Immagine che contiene tabellonesegnapunti, testo, monitor, schermo&#10;&#10;Descrizione generata automaticamente">
            <a:extLst>
              <a:ext uri="{FF2B5EF4-FFF2-40B4-BE49-F238E27FC236}">
                <a16:creationId xmlns:a16="http://schemas.microsoft.com/office/drawing/2014/main" id="{81BCFC15-C3AA-412D-81DB-9314E95866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548" y="4384874"/>
            <a:ext cx="6997148" cy="2158406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EA1CD1B-AA33-4122-9755-E6255E74AA04}"/>
              </a:ext>
            </a:extLst>
          </p:cNvPr>
          <p:cNvSpPr txBox="1"/>
          <p:nvPr/>
        </p:nvSpPr>
        <p:spPr>
          <a:xfrm>
            <a:off x="5638800" y="298173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0663CA9-28AE-439F-B07A-0397507D61B3}"/>
              </a:ext>
            </a:extLst>
          </p:cNvPr>
          <p:cNvSpPr txBox="1"/>
          <p:nvPr/>
        </p:nvSpPr>
        <p:spPr>
          <a:xfrm>
            <a:off x="1712686" y="4186804"/>
            <a:ext cx="30448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Otteniamo così uno schema del nostro sistema motore-carico, che controllato in tensione raggiunge una velocità angolare limite (ed eventualmente un angolo desiderato)</a:t>
            </a:r>
          </a:p>
        </p:txBody>
      </p:sp>
    </p:spTree>
    <p:extLst>
      <p:ext uri="{BB962C8B-B14F-4D97-AF65-F5344CB8AC3E}">
        <p14:creationId xmlns:p14="http://schemas.microsoft.com/office/powerpoint/2010/main" val="355003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Modello Teorico Motore DC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6977B4D-ECB8-43DD-A643-F1BADD1C3C27}"/>
              </a:ext>
            </a:extLst>
          </p:cNvPr>
          <p:cNvSpPr txBox="1"/>
          <p:nvPr/>
        </p:nvSpPr>
        <p:spPr>
          <a:xfrm>
            <a:off x="1593852" y="1417638"/>
            <a:ext cx="7934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Abbiamo visto nello schema finale come lo schema motore-carico sia un sistema del secondo ordine, con due poli reali e convergenti ad un valore limite calcolabile con il </a:t>
            </a:r>
            <a:r>
              <a:rPr lang="it-IT" b="1" dirty="0"/>
              <a:t>teorema del valor finale. </a:t>
            </a:r>
          </a:p>
        </p:txBody>
      </p:sp>
      <p:pic>
        <p:nvPicPr>
          <p:cNvPr id="5" name="Immagine 4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E6AFED40-63ED-4D85-8411-1E341AF6D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0" y="2008348"/>
            <a:ext cx="4082888" cy="463826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478C5EC0-BECD-4B53-BDFC-B3C2594BFDDD}"/>
              </a:ext>
            </a:extLst>
          </p:cNvPr>
          <p:cNvSpPr/>
          <p:nvPr/>
        </p:nvSpPr>
        <p:spPr>
          <a:xfrm>
            <a:off x="1593852" y="2472174"/>
            <a:ext cx="101210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Come mai allora il motore è approssimato - con un’ottima stima – ad un modello del primo ordine? Perché il polo elettrico è molto veloce, ha una dinamica di </a:t>
            </a:r>
            <a:r>
              <a:rPr lang="it-IT" b="1" dirty="0"/>
              <a:t>due </a:t>
            </a:r>
            <a:r>
              <a:rPr lang="it-IT" dirty="0"/>
              <a:t>ordini maggiore rispetto a quella meccanica, quindi si può assumere come se, mentre la parte meccanica sta iniziando la sua evoluzione, il valore elettrico sia già </a:t>
            </a:r>
            <a:r>
              <a:rPr lang="it-IT" b="1" dirty="0"/>
              <a:t>a regime</a:t>
            </a:r>
            <a:r>
              <a:rPr lang="it-IT" dirty="0"/>
              <a:t>, semplificando l’analisi del modello.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CF47431-9E55-4014-AC93-6E50BE5C3F7B}"/>
              </a:ext>
            </a:extLst>
          </p:cNvPr>
          <p:cNvSpPr/>
          <p:nvPr/>
        </p:nvSpPr>
        <p:spPr>
          <a:xfrm>
            <a:off x="1593852" y="3803709"/>
            <a:ext cx="6741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Infatti, ricordando la funzione di trasferimento che descrive il polo elettrico: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80FAFCD6-88C2-4E93-A5C1-67E4CEBED7A5}"/>
                  </a:ext>
                </a:extLst>
              </p:cNvPr>
              <p:cNvSpPr/>
              <p:nvPr/>
            </p:nvSpPr>
            <p:spPr>
              <a:xfrm>
                <a:off x="1593852" y="4581246"/>
                <a:ext cx="6096000" cy="111030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it-IT" dirty="0"/>
                  <a:t>Per il teorema del valor finale, considerando un ingresso a gradino per la tensione – che secondo Laplace sarebbe nella forma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num>
                      <m:den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it-IT" dirty="0"/>
                  <a:t> -, l’uscita avrebbe la forma:</a:t>
                </a:r>
              </a:p>
            </p:txBody>
          </p:sp>
        </mc:Choice>
        <mc:Fallback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80FAFCD6-88C2-4E93-A5C1-67E4CEBED7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52" y="4581246"/>
                <a:ext cx="6096000" cy="1110304"/>
              </a:xfrm>
              <a:prstGeom prst="rect">
                <a:avLst/>
              </a:prstGeom>
              <a:blipFill>
                <a:blip r:embed="rId4"/>
                <a:stretch>
                  <a:fillRect l="-800" t="-3846" r="-14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B42FE63-490A-48B7-A3AD-058E4791E61D}"/>
                  </a:ext>
                </a:extLst>
              </p:cNvPr>
              <p:cNvSpPr txBox="1"/>
              <p:nvPr/>
            </p:nvSpPr>
            <p:spPr>
              <a:xfrm>
                <a:off x="7689852" y="4674413"/>
                <a:ext cx="4198026" cy="1223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nor/>
                            </m:rPr>
                            <a:rPr lang="it-IT" dirty="0"/>
                            <m:t> </m:t>
                          </m:r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⋯ 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b="1" dirty="0"/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B42FE63-490A-48B7-A3AD-058E4791E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852" y="4674413"/>
                <a:ext cx="4198026" cy="12234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7B8A8C1-1D08-4A9B-9401-090A48647240}"/>
                  </a:ext>
                </a:extLst>
              </p:cNvPr>
              <p:cNvSpPr txBox="1"/>
              <p:nvPr/>
            </p:nvSpPr>
            <p:spPr>
              <a:xfrm>
                <a:off x="9125986" y="3868989"/>
                <a:ext cx="1440896" cy="659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7B8A8C1-1D08-4A9B-9401-090A48647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986" y="3868989"/>
                <a:ext cx="1440896" cy="6595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D14455-AFB1-41FD-9BCF-E5E19289A7E8}"/>
              </a:ext>
            </a:extLst>
          </p:cNvPr>
          <p:cNvSpPr txBox="1"/>
          <p:nvPr/>
        </p:nvSpPr>
        <p:spPr>
          <a:xfrm>
            <a:off x="1593853" y="5837434"/>
            <a:ext cx="10121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Ovvero la </a:t>
            </a:r>
            <a:r>
              <a:rPr lang="it-IT" b="1" dirty="0"/>
              <a:t>I legge di Ohm</a:t>
            </a:r>
            <a:r>
              <a:rPr lang="it-IT" dirty="0"/>
              <a:t>, che quindi ci permette di considerare un motore come un dispositivo alimentato </a:t>
            </a:r>
            <a:r>
              <a:rPr lang="it-IT" u="sng" dirty="0"/>
              <a:t>direttamente</a:t>
            </a:r>
            <a:r>
              <a:rPr lang="it-IT" dirty="0"/>
              <a:t> in tensione, unica variabile che possiamo impostare con precisione come output da un pin di un microcontrollore come Arduino.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4775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Ottenere modello motore tramite MATLAB…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189D967-8130-4A85-AA39-0F3A4C02AC32}"/>
                  </a:ext>
                </a:extLst>
              </p:cNvPr>
              <p:cNvSpPr txBox="1"/>
              <p:nvPr/>
            </p:nvSpPr>
            <p:spPr>
              <a:xfrm>
                <a:off x="1749287" y="1616765"/>
                <a:ext cx="5049078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Una volta individuato il modello teorico, è necessario stimare i coefficienti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e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t-IT" dirty="0"/>
                  <a:t>del motore adoperato. Per fare ciò, sono stati presi i dati di velocità angolare in funzione dell’ingresso tramite Arduino, e salvati su file </a:t>
                </a:r>
                <a:r>
                  <a:rPr lang="it-IT" u="sng" dirty="0"/>
                  <a:t>.txt</a:t>
                </a:r>
                <a:r>
                  <a:rPr lang="it-IT" dirty="0"/>
                  <a:t>, sono stati elaborati su MATLAB tramite la funzione </a:t>
                </a:r>
                <a:r>
                  <a:rPr lang="it-IT" b="1" dirty="0"/>
                  <a:t>tfest()</a:t>
                </a:r>
                <a:r>
                  <a:rPr lang="it-IT" dirty="0"/>
                  <a:t> del Control System Toolbox.</a:t>
                </a:r>
              </a:p>
              <a:p>
                <a:endParaRPr lang="it-IT" dirty="0"/>
              </a:p>
              <a:p>
                <a:r>
                  <a:rPr lang="it-IT" dirty="0"/>
                  <a:t>Fissando il numero di poli e zeri della FdT da individuare (adesso noti dalla trattazione teorica), la funzione fornisce una stima dei parametri utilizzando i dati forniti appositamente preparati.</a:t>
                </a:r>
                <a:endParaRPr lang="it-IT" b="1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189D967-8130-4A85-AA39-0F3A4C02A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287" y="1616765"/>
                <a:ext cx="5049078" cy="3693319"/>
              </a:xfrm>
              <a:prstGeom prst="rect">
                <a:avLst/>
              </a:prstGeom>
              <a:blipFill>
                <a:blip r:embed="rId3"/>
                <a:stretch>
                  <a:fillRect l="-1087" t="-990" b="-14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00E88A16-93D1-4BC2-B1A2-6A0685A3CA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155" y="1616764"/>
            <a:ext cx="4969034" cy="1239837"/>
          </a:xfrm>
          <a:prstGeom prst="rect">
            <a:avLst/>
          </a:prstGeom>
        </p:spPr>
      </p:pic>
      <p:pic>
        <p:nvPicPr>
          <p:cNvPr id="12" name="Immagine 11" descr="Immagine che contiene computer, sedendo, orologio&#10;&#10;Descrizione generata automaticamente">
            <a:extLst>
              <a:ext uri="{FF2B5EF4-FFF2-40B4-BE49-F238E27FC236}">
                <a16:creationId xmlns:a16="http://schemas.microsoft.com/office/drawing/2014/main" id="{62256E85-F3CC-41A5-8719-F864A86F4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155" y="4001400"/>
            <a:ext cx="4751515" cy="10913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C4BEB1B-AAAE-4259-8DF5-1025EC311162}"/>
                  </a:ext>
                </a:extLst>
              </p:cNvPr>
              <p:cNvSpPr txBox="1"/>
              <p:nvPr/>
            </p:nvSpPr>
            <p:spPr>
              <a:xfrm>
                <a:off x="8013449" y="3212068"/>
                <a:ext cx="28424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C4BEB1B-AAAE-4259-8DF5-1025EC311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449" y="3212068"/>
                <a:ext cx="2842445" cy="369332"/>
              </a:xfrm>
              <a:prstGeom prst="rect">
                <a:avLst/>
              </a:prstGeom>
              <a:blipFill>
                <a:blip r:embed="rId6"/>
                <a:stretch>
                  <a:fillRect t="-1639" b="-278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38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…verificarne la veridicità…</a:t>
            </a:r>
          </a:p>
        </p:txBody>
      </p:sp>
      <p:pic>
        <p:nvPicPr>
          <p:cNvPr id="3" name="Immagine 2" descr="Immagine che contiene screenshot, microonde&#10;&#10;Descrizione generata automaticamente">
            <a:extLst>
              <a:ext uri="{FF2B5EF4-FFF2-40B4-BE49-F238E27FC236}">
                <a16:creationId xmlns:a16="http://schemas.microsoft.com/office/drawing/2014/main" id="{125518C2-C8D1-4B05-BB5A-B98E39E99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907" y="1417638"/>
            <a:ext cx="5886294" cy="544036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97A958-111D-41C4-AED4-5EB27DA1D7E5}"/>
              </a:ext>
            </a:extLst>
          </p:cNvPr>
          <p:cNvSpPr txBox="1"/>
          <p:nvPr/>
        </p:nvSpPr>
        <p:spPr>
          <a:xfrm>
            <a:off x="1593852" y="2001078"/>
            <a:ext cx="32299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visibile, il risulto è molto preciso, e confrontando la simulazione ottenuta con i dati raccolti sperimentalmente, è apprezzabile la bontà della stima.</a:t>
            </a:r>
          </a:p>
        </p:txBody>
      </p:sp>
    </p:spTree>
    <p:extLst>
      <p:ext uri="{BB962C8B-B14F-4D97-AF65-F5344CB8AC3E}">
        <p14:creationId xmlns:p14="http://schemas.microsoft.com/office/powerpoint/2010/main" val="29898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1538</Words>
  <Application>Microsoft Office PowerPoint</Application>
  <PresentationFormat>Widescreen</PresentationFormat>
  <Paragraphs>112</Paragraphs>
  <Slides>19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Euphemia</vt:lpstr>
      <vt:lpstr>Matematica 16x9</vt:lpstr>
      <vt:lpstr>Modello e identificazione di un motore DC</vt:lpstr>
      <vt:lpstr>Motore in DC (Direct Current)</vt:lpstr>
      <vt:lpstr>Motore in DC (Direct Current) [2]</vt:lpstr>
      <vt:lpstr>Modello Teorico Motore DC</vt:lpstr>
      <vt:lpstr>Modello Teorico Motore DC</vt:lpstr>
      <vt:lpstr>Modello Teorico Motore DC</vt:lpstr>
      <vt:lpstr>Modello Teorico Motore DC</vt:lpstr>
      <vt:lpstr>Ottenere modello motore tramite MATLAB…</vt:lpstr>
      <vt:lpstr>…verificarne la veridicità…</vt:lpstr>
      <vt:lpstr>…e confutarne la validità nella pratica</vt:lpstr>
      <vt:lpstr>Analisi per PWM variabile</vt:lpstr>
      <vt:lpstr>Il Ponte-H</vt:lpstr>
      <vt:lpstr>Funzionamento Ponte-H</vt:lpstr>
      <vt:lpstr>Funzionamento Ponte-H</vt:lpstr>
      <vt:lpstr>Funzionamento Ponte-H</vt:lpstr>
      <vt:lpstr>Migliorare la stima del modello</vt:lpstr>
      <vt:lpstr>Modello finale su Simulink/MATLAB</vt:lpstr>
      <vt:lpstr>Miglioramenti conseguiti</vt:lpstr>
      <vt:lpstr>Miglioramenti conseguiti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Modello e identificazione di un motore DC</dc:title>
  <dc:creator>filippo badalamenti</dc:creator>
  <cp:lastModifiedBy>filippo badalamenti</cp:lastModifiedBy>
  <cp:revision>110</cp:revision>
  <dcterms:created xsi:type="dcterms:W3CDTF">2020-01-15T11:09:34Z</dcterms:created>
  <dcterms:modified xsi:type="dcterms:W3CDTF">2020-02-09T17:02:24Z</dcterms:modified>
</cp:coreProperties>
</file>