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61" r:id="rId4"/>
    <p:sldId id="273" r:id="rId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10/01/2020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9210359" cy="1499399"/>
          </a:xfrm>
        </p:spPr>
        <p:txBody>
          <a:bodyPr rtlCol="0"/>
          <a:lstStyle/>
          <a:p>
            <a:pPr rtl="0"/>
            <a:r>
              <a:rPr lang="it-IT" dirty="0"/>
              <a:t>Meccanica Delle Vibrazioni</a:t>
            </a:r>
            <a:br>
              <a:rPr lang="it-IT" dirty="0"/>
            </a:br>
            <a:r>
              <a:rPr lang="it-IT" dirty="0" err="1"/>
              <a:t>ReversePendolum</a:t>
            </a:r>
            <a:r>
              <a:rPr lang="it-IT" dirty="0"/>
              <a:t> </a:t>
            </a:r>
            <a:r>
              <a:rPr lang="it-IT" dirty="0" err="1"/>
              <a:t>Controll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8" y="4653136"/>
            <a:ext cx="8850319" cy="807864"/>
          </a:xfrm>
        </p:spPr>
        <p:txBody>
          <a:bodyPr numCol="2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Alfano Emanuele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Badalamenti Filippo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Soccio Leonardo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Vitti Gabriele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Cosa vedremo nella presentazione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numCol="1" rtlCol="0">
            <a:normAutofit/>
          </a:bodyPr>
          <a:lstStyle/>
          <a:p>
            <a:pPr rtl="0"/>
            <a:r>
              <a:rPr lang="it-IT" dirty="0"/>
              <a:t>Obiettivo di progetto</a:t>
            </a:r>
          </a:p>
          <a:p>
            <a:pPr rtl="0"/>
            <a:r>
              <a:rPr lang="it-IT" dirty="0"/>
              <a:t>Fisica agente</a:t>
            </a:r>
          </a:p>
          <a:p>
            <a:r>
              <a:rPr lang="it-IT" dirty="0"/>
              <a:t>Simulazione Matlab</a:t>
            </a:r>
          </a:p>
          <a:p>
            <a:pPr rtl="0"/>
            <a:r>
              <a:rPr lang="it-IT" dirty="0"/>
              <a:t>Modello di Controllo</a:t>
            </a:r>
          </a:p>
          <a:p>
            <a:r>
              <a:rPr lang="it-IT" dirty="0"/>
              <a:t>Modello e identificazione di un motore DC</a:t>
            </a:r>
          </a:p>
          <a:p>
            <a:r>
              <a:rPr lang="it-IT" dirty="0"/>
              <a:t>Realizzazione Meccanica-Elettronica-Software</a:t>
            </a:r>
          </a:p>
          <a:p>
            <a:pPr lvl="1"/>
            <a:r>
              <a:rPr lang="it-IT" dirty="0"/>
              <a:t>Encoder, Accelerometro, </a:t>
            </a:r>
            <a:r>
              <a:rPr lang="it-IT" dirty="0" err="1"/>
              <a:t>Gyroscopio</a:t>
            </a:r>
            <a:endParaRPr lang="it-IT" dirty="0"/>
          </a:p>
          <a:p>
            <a:r>
              <a:rPr lang="it-IT" dirty="0"/>
              <a:t>Dimostrazione sperimentale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Obiettivi di progetto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C58F1B-99B6-41C3-97F6-A58DA6CBF7B1}"/>
              </a:ext>
            </a:extLst>
          </p:cNvPr>
          <p:cNvSpPr txBox="1"/>
          <p:nvPr/>
        </p:nvSpPr>
        <p:spPr>
          <a:xfrm>
            <a:off x="1450373" y="1417637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Scopo del progetto è la realizzazione di un pendolo inverso, avente come ingresso di controllo il </a:t>
            </a:r>
            <a:r>
              <a:rPr lang="it-IT" b="1" dirty="0"/>
              <a:t>MOMENTO ANGOLARE </a:t>
            </a:r>
            <a:r>
              <a:rPr lang="it-IT" dirty="0"/>
              <a:t>generato da un disco montato alla sua estremità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4FD09E-BDD6-4D2E-8D94-4A201B58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33" y="2239225"/>
            <a:ext cx="5263617" cy="397244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2731E2-ABB5-41AF-97BF-46309B68493F}"/>
              </a:ext>
            </a:extLst>
          </p:cNvPr>
          <p:cNvSpPr txBox="1"/>
          <p:nvPr/>
        </p:nvSpPr>
        <p:spPr>
          <a:xfrm>
            <a:off x="6958508" y="2348880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feedback di controllo è dato dall’uso 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Accelerometro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Giroscopio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Encoder magnetico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72CB4C-F18A-4FA1-9796-6B17D4094B37}"/>
              </a:ext>
            </a:extLst>
          </p:cNvPr>
          <p:cNvSpPr txBox="1"/>
          <p:nvPr/>
        </p:nvSpPr>
        <p:spPr>
          <a:xfrm>
            <a:off x="6958508" y="35490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controllo è affidato ad un Arduino Nano operante in real-time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3C07E8-F4A7-4D4B-B1CE-88259081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850" y="4225446"/>
            <a:ext cx="3310120" cy="25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473836D-63E1-48C7-983F-EC82ACBB2ACA}"/>
              </a:ext>
            </a:extLst>
          </p:cNvPr>
          <p:cNvSpPr/>
          <p:nvPr/>
        </p:nvSpPr>
        <p:spPr>
          <a:xfrm>
            <a:off x="6094412" y="221072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 Teorica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D882895-112D-49DD-8554-EF4A7C3A711E}"/>
              </a:ext>
            </a:extLst>
          </p:cNvPr>
          <p:cNvSpPr/>
          <p:nvPr/>
        </p:nvSpPr>
        <p:spPr>
          <a:xfrm>
            <a:off x="3358108" y="1043184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Acquisto Componenti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6ABC15B-A561-4173-BFF9-A2A55AF70860}"/>
              </a:ext>
            </a:extLst>
          </p:cNvPr>
          <p:cNvSpPr/>
          <p:nvPr/>
        </p:nvSpPr>
        <p:spPr>
          <a:xfrm>
            <a:off x="8635534" y="1079292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Progettazione meccanica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4D96F96-9959-4831-BFD4-6857D9FED55B}"/>
              </a:ext>
            </a:extLst>
          </p:cNvPr>
          <p:cNvSpPr/>
          <p:nvPr/>
        </p:nvSpPr>
        <p:spPr>
          <a:xfrm>
            <a:off x="986307" y="2147255"/>
            <a:ext cx="2160240" cy="11265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Arrivo Componenti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0F0128E-6F53-4079-9654-877CD02EA2D9}"/>
              </a:ext>
            </a:extLst>
          </p:cNvPr>
          <p:cNvSpPr/>
          <p:nvPr/>
        </p:nvSpPr>
        <p:spPr>
          <a:xfrm>
            <a:off x="3212926" y="2278493"/>
            <a:ext cx="2234580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Sperimentazione Elettronica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DAF2460-E8A7-41C2-BF2E-DD017A10A584}"/>
              </a:ext>
            </a:extLst>
          </p:cNvPr>
          <p:cNvSpPr/>
          <p:nvPr/>
        </p:nvSpPr>
        <p:spPr>
          <a:xfrm>
            <a:off x="1814703" y="3748478"/>
            <a:ext cx="2407501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Scrittura delle API di lettura dei sensori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FE56762-D236-4B02-8C76-D520BD44570C}"/>
              </a:ext>
            </a:extLst>
          </p:cNvPr>
          <p:cNvSpPr/>
          <p:nvPr/>
        </p:nvSpPr>
        <p:spPr>
          <a:xfrm>
            <a:off x="1545889" y="4786415"/>
            <a:ext cx="2945127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Setup della stazione di debug e sperimentazione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0BD2356-045D-4FD3-99D2-881B3F600678}"/>
              </a:ext>
            </a:extLst>
          </p:cNvPr>
          <p:cNvSpPr/>
          <p:nvPr/>
        </p:nvSpPr>
        <p:spPr>
          <a:xfrm>
            <a:off x="4330216" y="3748478"/>
            <a:ext cx="2407501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Saldatura della scheda Elettronica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F6617F49-4DCA-46F2-A339-B841E7A263C2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330216" y="653120"/>
            <a:ext cx="1764196" cy="39006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67E3EBBD-718E-40B4-83BB-26FC61DD4817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8038628" y="653120"/>
            <a:ext cx="1677026" cy="42617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92224A8-9889-4242-B553-C0B5F5A8A55E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30216" y="1907280"/>
            <a:ext cx="0" cy="3712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7900BB36-A22E-4B8F-ACD1-65D35D3FCD0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371391" y="2789652"/>
            <a:ext cx="605889" cy="131176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CF7D43FC-9B47-4A3B-B496-40BC6437B1E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629147" y="2843657"/>
            <a:ext cx="605889" cy="1203751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E646B1C-BD9C-4DFE-B4D7-B24A49AA340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018453" y="4612574"/>
            <a:ext cx="1" cy="1738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FB419F7-91C0-499E-BA4D-C915F06F78C0}"/>
              </a:ext>
            </a:extLst>
          </p:cNvPr>
          <p:cNvSpPr/>
          <p:nvPr/>
        </p:nvSpPr>
        <p:spPr>
          <a:xfrm>
            <a:off x="4776721" y="4853054"/>
            <a:ext cx="2685844" cy="7361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 Matlab dei dati</a:t>
            </a:r>
          </a:p>
          <a:p>
            <a:pPr algn="ctr"/>
            <a:r>
              <a:rPr lang="it-IT" dirty="0"/>
              <a:t>Stima di un modello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0B8D7F25-FBCE-4E70-82C0-DAAE1D3AC7CE}"/>
              </a:ext>
            </a:extLst>
          </p:cNvPr>
          <p:cNvSpPr/>
          <p:nvPr/>
        </p:nvSpPr>
        <p:spPr>
          <a:xfrm>
            <a:off x="5593957" y="1669755"/>
            <a:ext cx="2945127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 di un simulatore su Matlab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DC1E7C3-797A-4D4D-9C07-C3AC534F1EDC}"/>
              </a:ext>
            </a:extLst>
          </p:cNvPr>
          <p:cNvCxnSpPr>
            <a:stCxn id="3" idx="2"/>
            <a:endCxn id="37" idx="0"/>
          </p:cNvCxnSpPr>
          <p:nvPr/>
        </p:nvCxnSpPr>
        <p:spPr>
          <a:xfrm>
            <a:off x="7066520" y="1085168"/>
            <a:ext cx="1" cy="5845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5B666BE-CBB6-4C1F-A5B6-7A39AA8D4FA4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>
            <a:off x="4491016" y="5218463"/>
            <a:ext cx="285705" cy="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5BF8CA00-552C-4E4B-8888-91EB4B4F91C4}"/>
              </a:ext>
            </a:extLst>
          </p:cNvPr>
          <p:cNvSpPr/>
          <p:nvPr/>
        </p:nvSpPr>
        <p:spPr>
          <a:xfrm>
            <a:off x="7858609" y="4888041"/>
            <a:ext cx="2626971" cy="59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Calcolo dei parametri di controllo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4C4BAD3F-FDBC-41E4-A72E-E500DCE47835}"/>
              </a:ext>
            </a:extLst>
          </p:cNvPr>
          <p:cNvSpPr/>
          <p:nvPr/>
        </p:nvSpPr>
        <p:spPr>
          <a:xfrm>
            <a:off x="8054805" y="2925140"/>
            <a:ext cx="2234580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Creazione di una struttura per il Controllo</a:t>
            </a:r>
          </a:p>
        </p:txBody>
      </p: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542A324E-7E77-4F13-956E-51771A81C847}"/>
              </a:ext>
            </a:extLst>
          </p:cNvPr>
          <p:cNvCxnSpPr>
            <a:cxnSpLocks/>
            <a:stCxn id="37" idx="2"/>
            <a:endCxn id="51" idx="1"/>
          </p:cNvCxnSpPr>
          <p:nvPr/>
        </p:nvCxnSpPr>
        <p:spPr>
          <a:xfrm rot="16200000" flipH="1">
            <a:off x="7148995" y="2451377"/>
            <a:ext cx="823337" cy="988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FFE003F2-6A1C-4D05-81BC-73243056630C}"/>
              </a:ext>
            </a:extLst>
          </p:cNvPr>
          <p:cNvCxnSpPr>
            <a:cxnSpLocks/>
            <a:stCxn id="36" idx="3"/>
            <a:endCxn id="51" idx="1"/>
          </p:cNvCxnSpPr>
          <p:nvPr/>
        </p:nvCxnSpPr>
        <p:spPr>
          <a:xfrm flipV="1">
            <a:off x="7462565" y="3357188"/>
            <a:ext cx="592240" cy="1863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3D03272-54F7-4757-8FA0-F3B171E35BFE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9172095" y="3789236"/>
            <a:ext cx="0" cy="109880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CF467451-7669-4812-A8D1-7A0121775BAE}"/>
              </a:ext>
            </a:extLst>
          </p:cNvPr>
          <p:cNvSpPr/>
          <p:nvPr/>
        </p:nvSpPr>
        <p:spPr>
          <a:xfrm>
            <a:off x="7856884" y="5908795"/>
            <a:ext cx="2626971" cy="5921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Implementazione Reale del controllo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9D64A496-EE68-417E-9FD5-63B2D6257B85}"/>
              </a:ext>
            </a:extLst>
          </p:cNvPr>
          <p:cNvCxnSpPr>
            <a:stCxn id="50" idx="2"/>
            <a:endCxn id="62" idx="0"/>
          </p:cNvCxnSpPr>
          <p:nvPr/>
        </p:nvCxnSpPr>
        <p:spPr>
          <a:xfrm flipH="1">
            <a:off x="9170370" y="5480211"/>
            <a:ext cx="1725" cy="42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olo 1">
            <a:extLst>
              <a:ext uri="{FF2B5EF4-FFF2-40B4-BE49-F238E27FC236}">
                <a16:creationId xmlns:a16="http://schemas.microsoft.com/office/drawing/2014/main" id="{26CFB43D-43B5-4C12-9721-1ACD9B2BEE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76464" cy="57600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Roadmap di lavoro</a:t>
            </a:r>
          </a:p>
        </p:txBody>
      </p:sp>
    </p:spTree>
    <p:extLst>
      <p:ext uri="{BB962C8B-B14F-4D97-AF65-F5344CB8AC3E}">
        <p14:creationId xmlns:p14="http://schemas.microsoft.com/office/powerpoint/2010/main" val="24940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123</TotalTime>
  <Words>162</Words>
  <Application>Microsoft Office PowerPoint</Application>
  <PresentationFormat>Personalizzato</PresentationFormat>
  <Paragraphs>39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Euphemia</vt:lpstr>
      <vt:lpstr>Matematica 16x9</vt:lpstr>
      <vt:lpstr>Meccanica Delle Vibrazioni ReversePendolum Controll</vt:lpstr>
      <vt:lpstr>Cosa vedremo nella presentazione</vt:lpstr>
      <vt:lpstr>Obiettivi di progetto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Meccanica Delle Vibrazioni Reverse Pendolum controll</dc:title>
  <dc:creator>Emanuele Alfano</dc:creator>
  <cp:lastModifiedBy>Emanuele Alfano</cp:lastModifiedBy>
  <cp:revision>13</cp:revision>
  <dcterms:created xsi:type="dcterms:W3CDTF">2020-01-10T13:59:30Z</dcterms:created>
  <dcterms:modified xsi:type="dcterms:W3CDTF">2020-01-10T16:10:53Z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