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1" r:id="rId2"/>
    <p:sldId id="302" r:id="rId3"/>
    <p:sldId id="303" r:id="rId4"/>
    <p:sldId id="304" r:id="rId5"/>
    <p:sldId id="307" r:id="rId6"/>
    <p:sldId id="308" r:id="rId7"/>
    <p:sldId id="30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F4C7-B4CD-4B04-8234-742F6AB44E7E}" type="datetimeFigureOut">
              <a:rPr lang="it-IT" smtClean="0"/>
              <a:t>15/02/2020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991E8-3DF2-4897-9F75-971F5E7CD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87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221E5-7225-48EB-A4EE-420E7BFCF70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221E5-7225-48EB-A4EE-420E7BFCF70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49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15/02/2020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8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15/02/2020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92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15/02/2020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7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15/02/2020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94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15/02/2020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87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99303" y="3429000"/>
            <a:ext cx="7993397" cy="1801702"/>
          </a:xfrm>
        </p:spPr>
        <p:txBody>
          <a:bodyPr rtlCol="0"/>
          <a:lstStyle/>
          <a:p>
            <a:r>
              <a:rPr lang="it-IT" dirty="0"/>
              <a:t>[Bonus] Stima inerzia disco</a:t>
            </a:r>
          </a:p>
        </p:txBody>
      </p:sp>
    </p:spTree>
    <p:extLst>
      <p:ext uri="{BB962C8B-B14F-4D97-AF65-F5344CB8AC3E}">
        <p14:creationId xmlns:p14="http://schemas.microsoft.com/office/powerpoint/2010/main" val="17054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it-IT" dirty="0"/>
              <a:t>Ottenere le inerzie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5157621-057C-4169-85CB-B954E4456365}"/>
                  </a:ext>
                </a:extLst>
              </p:cNvPr>
              <p:cNvSpPr txBox="1"/>
              <p:nvPr/>
            </p:nvSpPr>
            <p:spPr>
              <a:xfrm>
                <a:off x="1709530" y="1563757"/>
                <a:ext cx="49165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Partendo dall'equazione caratteristica in Laplace di un motore, è possibile ricavare i coefficienti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it-IT" dirty="0"/>
                  <a:t> tramite la funzione </a:t>
                </a:r>
                <a:r>
                  <a:rPr lang="it-IT" b="1" dirty="0" err="1"/>
                  <a:t>tfest</a:t>
                </a:r>
                <a:r>
                  <a:rPr lang="it-IT" b="1" dirty="0"/>
                  <a:t>()</a:t>
                </a:r>
                <a:r>
                  <a:rPr lang="it-IT" dirty="0"/>
                  <a:t>.</a:t>
                </a:r>
                <a:endParaRPr lang="it-IT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5157621-057C-4169-85CB-B954E4456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30" y="1563757"/>
                <a:ext cx="4916557" cy="923330"/>
              </a:xfrm>
              <a:prstGeom prst="rect">
                <a:avLst/>
              </a:prstGeom>
              <a:blipFill>
                <a:blip r:embed="rId3"/>
                <a:stretch>
                  <a:fillRect l="-991" t="-4636" r="-867" b="-92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15CBFFD9-965F-423F-A8F9-9C51C192C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7" y="251184"/>
            <a:ext cx="4967740" cy="1239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51D33B3-7F46-4972-9986-720116AB663B}"/>
                  </a:ext>
                </a:extLst>
              </p:cNvPr>
              <p:cNvSpPr txBox="1"/>
              <p:nvPr/>
            </p:nvSpPr>
            <p:spPr>
              <a:xfrm>
                <a:off x="7640765" y="1545554"/>
                <a:ext cx="2841705" cy="369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399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399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399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1799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51D33B3-7F46-4972-9986-720116AB6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65" y="1545554"/>
                <a:ext cx="2841705" cy="369236"/>
              </a:xfrm>
              <a:prstGeom prst="rect">
                <a:avLst/>
              </a:prstGeom>
              <a:blipFill>
                <a:blip r:embed="rId5"/>
                <a:stretch>
                  <a:fillRect t="-1667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BE7572F-37A7-459A-96C3-3F0084017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138" y="1969646"/>
            <a:ext cx="2740957" cy="450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475B9C-CAE7-4AE1-A79E-A85E4BE1CA3E}"/>
                  </a:ext>
                </a:extLst>
              </p:cNvPr>
              <p:cNvSpPr txBox="1"/>
              <p:nvPr/>
            </p:nvSpPr>
            <p:spPr>
              <a:xfrm>
                <a:off x="1709531" y="2487087"/>
                <a:ext cx="491655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Come è possibile notare, esistono relazioni precise che legano la coppia, l’inerzia e l’attrito con i parametri stimati, ed è pertanto possibile ottenere i valori desiderati.</a:t>
                </a:r>
              </a:p>
              <a:p>
                <a:r>
                  <a:rPr lang="it-IT" dirty="0"/>
                  <a:t>Per fare ciò, è però necessario conoscere ALMENO la coppia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it-IT" dirty="0"/>
                  <a:t>, nota grazie alla tabulazione fatta da un venditore dalla Cina dello stesso modello di motore (e altrimenti ignota).</a:t>
                </a:r>
                <a:endParaRPr lang="it-IT" b="1" dirty="0"/>
              </a:p>
              <a:p>
                <a:r>
                  <a:rPr lang="it-IT" dirty="0"/>
                  <a:t>Per effettuare la stima, sono stati raccolti i dati tramite un’accelerazione 0-255 del PWM, per evitare di complicare la stima e utilizzare così solo il modello </a:t>
                </a:r>
                <a:r>
                  <a:rPr lang="it-IT" b="1" dirty="0"/>
                  <a:t>lineare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475B9C-CAE7-4AE1-A79E-A85E4BE1C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31" y="2487087"/>
                <a:ext cx="4916556" cy="3693319"/>
              </a:xfrm>
              <a:prstGeom prst="rect">
                <a:avLst/>
              </a:prstGeom>
              <a:blipFill>
                <a:blip r:embed="rId7"/>
                <a:stretch>
                  <a:fillRect l="-991" t="-1155" r="-2230" b="-1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nero, computer&#10;&#10;Descrizione generata automaticamente">
            <a:extLst>
              <a:ext uri="{FF2B5EF4-FFF2-40B4-BE49-F238E27FC236}">
                <a16:creationId xmlns:a16="http://schemas.microsoft.com/office/drawing/2014/main" id="{1C9C724D-2D9B-4112-BFAA-7E0A940B8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58" y="2420480"/>
            <a:ext cx="4297516" cy="44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D41452B-CCC2-440A-A504-5B487C70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22" y="1428209"/>
            <a:ext cx="5737564" cy="50521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D463A1-BC7F-4A36-BA23-DF7852B19E11}"/>
              </a:ext>
            </a:extLst>
          </p:cNvPr>
          <p:cNvSpPr txBox="1"/>
          <p:nvPr/>
        </p:nvSpPr>
        <p:spPr>
          <a:xfrm>
            <a:off x="1194646" y="781878"/>
            <a:ext cx="106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raccolta dei dati è stata effettuata con un nuovo disco, al quale sono stati aggiunti ogni volta nuovi bulloni per aumentare l’inerzia complessiva.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1BF225-9062-4883-B597-AE42643F20F4}"/>
              </a:ext>
            </a:extLst>
          </p:cNvPr>
          <p:cNvSpPr txBox="1"/>
          <p:nvPr/>
        </p:nvSpPr>
        <p:spPr>
          <a:xfrm>
            <a:off x="1194646" y="1428209"/>
            <a:ext cx="4729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ha come tempo di salita di riferimento il caso </a:t>
            </a:r>
            <a:r>
              <a:rPr lang="it-IT" i="1" dirty="0"/>
              <a:t>No_Bolts</a:t>
            </a:r>
            <a:r>
              <a:rPr lang="it-IT" dirty="0"/>
              <a:t>, dove il disco è stato smontato ed è stato considerato il motore libero con solo la flangia come carico (di inerzia pressocché trascurabile). Si è reso necessario per via del </a:t>
            </a:r>
            <a:r>
              <a:rPr lang="it-IT" u="sng" dirty="0"/>
              <a:t>frena-filetti</a:t>
            </a:r>
            <a:r>
              <a:rPr lang="it-IT" dirty="0"/>
              <a:t> utilizzato per fermare in loco il pezzo.  </a:t>
            </a:r>
          </a:p>
        </p:txBody>
      </p:sp>
      <p:pic>
        <p:nvPicPr>
          <p:cNvPr id="16" name="Immagine 15" descr="Immagine che contiene tavolo, sedendo, bianco, specchio&#10;&#10;Descrizione generata automaticamente">
            <a:extLst>
              <a:ext uri="{FF2B5EF4-FFF2-40B4-BE49-F238E27FC236}">
                <a16:creationId xmlns:a16="http://schemas.microsoft.com/office/drawing/2014/main" id="{1EF31BF0-FE88-4E49-B57A-59F9FDC0C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49" y="3633583"/>
            <a:ext cx="3065070" cy="32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D4D61-C70A-46F6-84C6-4B64BB64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771307"/>
            <a:ext cx="3472070" cy="646331"/>
          </a:xfrm>
        </p:spPr>
        <p:txBody>
          <a:bodyPr>
            <a:normAutofit/>
          </a:bodyPr>
          <a:lstStyle/>
          <a:p>
            <a:r>
              <a:rPr lang="it-IT" dirty="0"/>
              <a:t>Il motoriduttore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3F372F-2771-42CA-9677-3C424C78BB8C}"/>
              </a:ext>
            </a:extLst>
          </p:cNvPr>
          <p:cNvSpPr txBox="1"/>
          <p:nvPr/>
        </p:nvSpPr>
        <p:spPr>
          <a:xfrm>
            <a:off x="1219200" y="1550504"/>
            <a:ext cx="7500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presenza di quest’ultimo è da tenere in considerazione nella stima.</a:t>
            </a:r>
          </a:p>
          <a:p>
            <a:r>
              <a:rPr lang="it-IT" dirty="0"/>
              <a:t>Infatti, poiché ai due capi del riduttore il lavoro è </a:t>
            </a:r>
            <a:r>
              <a:rPr lang="it-IT" u="sng" dirty="0"/>
              <a:t>costante</a:t>
            </a:r>
            <a:r>
              <a:rPr lang="it-IT" dirty="0"/>
              <a:t> (e quindi viene integralmente trasferito), allora sia le inerzie che gli attriti del carico vengono ridotte considerevolmente, essendo il loro valore </a:t>
            </a:r>
            <a:r>
              <a:rPr lang="it-IT" b="1" dirty="0"/>
              <a:t>apparente </a:t>
            </a:r>
            <a:r>
              <a:rPr lang="it-IT" dirty="0"/>
              <a:t>legato al rapporto del numero dei denti.</a:t>
            </a:r>
          </a:p>
        </p:txBody>
      </p:sp>
      <p:pic>
        <p:nvPicPr>
          <p:cNvPr id="10" name="Immagine 9" descr="Immagine che contiene nero, tavolo, sedendo, bicicletta&#10;&#10;Descrizione generata automaticamente">
            <a:extLst>
              <a:ext uri="{FF2B5EF4-FFF2-40B4-BE49-F238E27FC236}">
                <a16:creationId xmlns:a16="http://schemas.microsoft.com/office/drawing/2014/main" id="{11F72E6B-C66D-4EDF-B2D3-8845B02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52" y="-28484"/>
            <a:ext cx="2977309" cy="2892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04CF5A6-9079-43D7-9C12-FA0586E98469}"/>
                  </a:ext>
                </a:extLst>
              </p:cNvPr>
              <p:cNvSpPr txBox="1"/>
              <p:nvPr/>
            </p:nvSpPr>
            <p:spPr>
              <a:xfrm>
                <a:off x="1219200" y="3027832"/>
                <a:ext cx="750073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u="sng" dirty="0"/>
                  <a:t>Vantaggi: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Maggiore coppia trasmissibile, a scapito della velocità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Nel caso di robot a molti DOF (es. antropomorfo), ridurre l’impatto del carico sul calcolo della dinamica permette di considerare sistemi </a:t>
                </a:r>
                <a:r>
                  <a:rPr lang="it-IT" u="sng" dirty="0"/>
                  <a:t>fortemente </a:t>
                </a:r>
                <a:r>
                  <a:rPr lang="it-IT" b="1" u="sng" dirty="0"/>
                  <a:t>non</a:t>
                </a:r>
                <a:r>
                  <a:rPr lang="it-IT" u="sng" dirty="0"/>
                  <a:t> lineari</a:t>
                </a:r>
                <a:r>
                  <a:rPr lang="it-IT" dirty="0"/>
                  <a:t> come </a:t>
                </a:r>
                <a:r>
                  <a:rPr lang="it-IT" u="sng" dirty="0"/>
                  <a:t>quasi lineari</a:t>
                </a:r>
                <a:r>
                  <a:rPr lang="it-IT" dirty="0"/>
                  <a:t>.</a:t>
                </a:r>
                <a:br>
                  <a:rPr lang="it-IT" dirty="0"/>
                </a:br>
                <a:r>
                  <a:rPr lang="it-IT" dirty="0"/>
                  <a:t>Come si può vedere a fianco, già un rapporto di riduzione 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dirty="0"/>
                  <a:t> 100, rende molto piccolo l’effetto del carico.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04CF5A6-9079-43D7-9C12-FA0586E98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027832"/>
                <a:ext cx="7500730" cy="2031325"/>
              </a:xfrm>
              <a:prstGeom prst="rect">
                <a:avLst/>
              </a:prstGeom>
              <a:blipFill>
                <a:blip r:embed="rId3"/>
                <a:stretch>
                  <a:fillRect l="-650" t="-2102" r="-1789" b="-3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CA5031FB-7F76-44A9-B525-D1561E561B30}"/>
              </a:ext>
            </a:extLst>
          </p:cNvPr>
          <p:cNvGrpSpPr/>
          <p:nvPr/>
        </p:nvGrpSpPr>
        <p:grpSpPr>
          <a:xfrm>
            <a:off x="9063379" y="3518317"/>
            <a:ext cx="2555454" cy="1050353"/>
            <a:chOff x="9063379" y="3232888"/>
            <a:chExt cx="2555454" cy="10503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95C60D96-BF58-40BD-B396-EDE204AF9C68}"/>
                    </a:ext>
                  </a:extLst>
                </p:cNvPr>
                <p:cNvSpPr txBox="1"/>
                <p:nvPr/>
              </p:nvSpPr>
              <p:spPr>
                <a:xfrm>
                  <a:off x="9181541" y="3232888"/>
                  <a:ext cx="2319130" cy="5336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𝒕𝒐𝒕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𝒎𝒐𝒕𝒐𝒓𝒆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𝒄𝒂𝒓𝒊𝒄𝒐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it-IT" b="1" dirty="0"/>
                </a:p>
              </p:txBody>
            </p:sp>
          </mc:Choice>
          <mc:Fallback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95C60D96-BF58-40BD-B396-EDE204AF9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41" y="3232888"/>
                  <a:ext cx="2319130" cy="533608"/>
                </a:xfrm>
                <a:prstGeom prst="rect">
                  <a:avLst/>
                </a:prstGeom>
                <a:blipFill>
                  <a:blip r:embed="rId4"/>
                  <a:stretch>
                    <a:fillRect l="-52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2F07381F-CC08-4109-B883-4B7CCF8000F2}"/>
                    </a:ext>
                  </a:extLst>
                </p:cNvPr>
                <p:cNvSpPr txBox="1"/>
                <p:nvPr/>
              </p:nvSpPr>
              <p:spPr>
                <a:xfrm>
                  <a:off x="9063379" y="3766496"/>
                  <a:ext cx="2555454" cy="5167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𝒕𝒐𝒕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𝒎𝒐𝒕𝒐𝒓𝒆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𝒄𝒂𝒓𝒊𝒄𝒐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it-IT" b="1" dirty="0"/>
                </a:p>
              </p:txBody>
            </p:sp>
          </mc:Choice>
          <mc:Fallback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2F07381F-CC08-4109-B883-4B7CCF800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379" y="3766496"/>
                  <a:ext cx="2555454" cy="5167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603F73B-C0FB-4510-A44B-56ED6A4EC5FA}"/>
              </a:ext>
            </a:extLst>
          </p:cNvPr>
          <p:cNvSpPr txBox="1"/>
          <p:nvPr/>
        </p:nvSpPr>
        <p:spPr>
          <a:xfrm>
            <a:off x="1219200" y="5234609"/>
            <a:ext cx="1061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nostro caso, per misurare N si è considerato il rapporto tra il numero di passi encoder misurati all’albero in un giro, e il numero di passi per una rotazione intera dell’encoder (collegato direttamente al motore). </a:t>
            </a:r>
          </a:p>
        </p:txBody>
      </p:sp>
    </p:spTree>
    <p:extLst>
      <p:ext uri="{BB962C8B-B14F-4D97-AF65-F5344CB8AC3E}">
        <p14:creationId xmlns:p14="http://schemas.microsoft.com/office/powerpoint/2010/main" val="25310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D4D61-C70A-46F6-84C6-4B64BB64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54" y="0"/>
            <a:ext cx="4055164" cy="646331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conseguiti…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B51A0A0-71D3-4258-ABCA-A6F147785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43" y="809982"/>
            <a:ext cx="7386347" cy="60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D4D61-C70A-46F6-84C6-4B64BB64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0"/>
            <a:ext cx="5539408" cy="646331"/>
          </a:xfrm>
        </p:spPr>
        <p:txBody>
          <a:bodyPr>
            <a:normAutofit fontScale="90000"/>
          </a:bodyPr>
          <a:lstStyle/>
          <a:p>
            <a:r>
              <a:rPr lang="it-IT" dirty="0"/>
              <a:t>… ed anomalie giustificabili</a:t>
            </a:r>
          </a:p>
        </p:txBody>
      </p:sp>
      <p:pic>
        <p:nvPicPr>
          <p:cNvPr id="4" name="Immagine 3" descr="Immagine che contiene testo, mappa, uomo, bianco&#10;&#10;Descrizione generata automaticamente">
            <a:extLst>
              <a:ext uri="{FF2B5EF4-FFF2-40B4-BE49-F238E27FC236}">
                <a16:creationId xmlns:a16="http://schemas.microsoft.com/office/drawing/2014/main" id="{A8D157D8-F23A-447A-8590-768823F23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70" y="646331"/>
            <a:ext cx="7248659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3B86B3D-7F61-417A-BFF6-F25310A47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46" y="679024"/>
            <a:ext cx="6546088" cy="50225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3995363-60D2-41F4-8C03-10F84DFD5152}"/>
                  </a:ext>
                </a:extLst>
              </p:cNvPr>
              <p:cNvSpPr txBox="1"/>
              <p:nvPr/>
            </p:nvSpPr>
            <p:spPr>
              <a:xfrm>
                <a:off x="1338470" y="512655"/>
                <a:ext cx="4003576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Come visibile in figura, la stima effettuata dalla </a:t>
                </a:r>
                <a:r>
                  <a:rPr lang="it-IT" dirty="0" err="1"/>
                  <a:t>tfest</a:t>
                </a:r>
                <a:r>
                  <a:rPr lang="it-IT" dirty="0"/>
                  <a:t>() permette di avere un errore medio di circa il 6-7%.</a:t>
                </a:r>
                <a:br>
                  <a:rPr lang="it-IT" dirty="0"/>
                </a:br>
                <a:r>
                  <a:rPr lang="it-IT" dirty="0"/>
                  <a:t>Poiché però il fattore di demoltiplica nel nostro caso è di circa N = 9.7, allora l’inerzia del solo disco è divisa per un fattore di ordine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r>
                  <a:rPr lang="it-IT" dirty="0"/>
                  <a:t>A meno di utilizzare dischi con molta inerzia (non fatto da noi per evitare che si rompesse qualcosa un’ennesima volta), è purtroppo presente un errore non trascurabile nella stima di un parametro come l’attrito, che somma al proprio errore nell’essere identificato quello dell’inerzia J.</a:t>
                </a:r>
                <a:br>
                  <a:rPr lang="it-IT" dirty="0"/>
                </a:br>
                <a:r>
                  <a:rPr lang="it-IT" dirty="0"/>
                  <a:t>È tuttavia apprezzabile la presenza del trend corretto nei dati raccolti.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3995363-60D2-41F4-8C03-10F84DFD5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70" y="512655"/>
                <a:ext cx="4003576" cy="5355312"/>
              </a:xfrm>
              <a:prstGeom prst="rect">
                <a:avLst/>
              </a:prstGeom>
              <a:blipFill>
                <a:blip r:embed="rId3"/>
                <a:stretch>
                  <a:fillRect l="-1372" t="-683" r="-3659" b="-6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8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513</Words>
  <Application>Microsoft Office PowerPoint</Application>
  <PresentationFormat>Widescreen</PresentationFormat>
  <Paragraphs>23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Euphemia</vt:lpstr>
      <vt:lpstr>Matematica 16x9</vt:lpstr>
      <vt:lpstr>[Bonus] Stima inerzia disco</vt:lpstr>
      <vt:lpstr>Ottenere le inerzie</vt:lpstr>
      <vt:lpstr>Presentazione standard di PowerPoint</vt:lpstr>
      <vt:lpstr>Il motoriduttore</vt:lpstr>
      <vt:lpstr>Risultati conseguiti…</vt:lpstr>
      <vt:lpstr>… ed anomalie giustificabili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[Bonus] Stima inerzia disco</dc:title>
  <dc:creator>filippo badalamenti</dc:creator>
  <cp:lastModifiedBy>filippo badalamenti</cp:lastModifiedBy>
  <cp:revision>14</cp:revision>
  <dcterms:created xsi:type="dcterms:W3CDTF">2020-02-15T20:40:34Z</dcterms:created>
  <dcterms:modified xsi:type="dcterms:W3CDTF">2020-02-15T23:26:49Z</dcterms:modified>
</cp:coreProperties>
</file>