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68" r:id="rId3"/>
    <p:sldId id="270" r:id="rId4"/>
    <p:sldId id="272" r:id="rId5"/>
    <p:sldId id="276" r:id="rId6"/>
    <p:sldId id="273" r:id="rId7"/>
    <p:sldId id="275" r:id="rId8"/>
    <p:sldId id="261" r:id="rId9"/>
    <p:sldId id="277" r:id="rId10"/>
    <p:sldId id="281" r:id="rId11"/>
    <p:sldId id="278" r:id="rId12"/>
    <p:sldId id="279" r:id="rId13"/>
    <p:sldId id="280" r:id="rId14"/>
    <p:sldId id="282" r:id="rId15"/>
    <p:sldId id="284" r:id="rId16"/>
    <p:sldId id="283" r:id="rId17"/>
    <p:sldId id="28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01/02/2020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01/02/2020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AB0981B-9A9A-4291-9530-F6E374228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(bonus) Analisi Ponte H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1417638"/>
            <a:ext cx="1004374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6278" y="1537252"/>
            <a:ext cx="95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Individuata la funzione di trasferimento tramite un’accelerazione massima seguita da una frenata, abbiamo deciso di applicarla a valori di duty </a:t>
            </a:r>
            <a:r>
              <a:rPr lang="it-IT" dirty="0" err="1"/>
              <a:t>cycle</a:t>
            </a:r>
            <a:r>
              <a:rPr lang="it-IT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6278" y="2460582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Come è visibile dalla figura, non solo nel </a:t>
            </a:r>
            <a:r>
              <a:rPr lang="it-IT" b="1" dirty="0"/>
              <a:t>transitorio</a:t>
            </a:r>
            <a:r>
              <a:rPr lang="it-IT" dirty="0"/>
              <a:t> non riusciamo a inseguire con la simulazione il valore sperimentale, ma anche </a:t>
            </a:r>
            <a:r>
              <a:rPr lang="it-IT" b="1" dirty="0"/>
              <a:t>a regime</a:t>
            </a:r>
            <a:r>
              <a:rPr lang="it-IT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473" y="4584241"/>
            <a:ext cx="456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99" y="177801"/>
            <a:ext cx="4222102" cy="37690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2782" y="1601959"/>
            <a:ext cx="543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funzionamento del Ponte-H è molto semplice: sfruttando </a:t>
            </a:r>
            <a:r>
              <a:rPr lang="it-IT" b="1" dirty="0"/>
              <a:t>4 transistor </a:t>
            </a:r>
            <a:r>
              <a:rPr lang="it-IT" dirty="0"/>
              <a:t>sui bracci verticali del circuito in figura, e i </a:t>
            </a:r>
            <a:r>
              <a:rPr lang="it-IT" u="sng" dirty="0"/>
              <a:t>due ingressi di controllo</a:t>
            </a:r>
            <a:r>
              <a:rPr lang="it-IT" dirty="0"/>
              <a:t> </a:t>
            </a:r>
            <a:r>
              <a:rPr lang="it-IT" b="1" dirty="0"/>
              <a:t>A</a:t>
            </a:r>
            <a:r>
              <a:rPr lang="it-IT" dirty="0"/>
              <a:t> e </a:t>
            </a:r>
            <a:r>
              <a:rPr lang="it-IT" b="1" dirty="0"/>
              <a:t>B</a:t>
            </a:r>
            <a:r>
              <a:rPr lang="it-IT" dirty="0"/>
              <a:t>, è possibile </a:t>
            </a:r>
            <a:r>
              <a:rPr lang="it-IT" b="1" u="sng" dirty="0"/>
              <a:t>invertire</a:t>
            </a:r>
            <a:r>
              <a:rPr lang="it-IT" b="1" dirty="0"/>
              <a:t> </a:t>
            </a:r>
            <a:r>
              <a:rPr lang="it-IT" dirty="0"/>
              <a:t>il senso di rotazione del motore elettrico, permettendo quindi di controllare (nel nostro caso) sia il modulo che il verso del vettore di momento angolare.</a:t>
            </a:r>
            <a:endParaRPr lang="it-IT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6" y="3429000"/>
            <a:ext cx="4566409" cy="34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3852" y="1417638"/>
            <a:ext cx="4790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Grazie agli ingressi di controllo, possono verificarsi le tre situazioni in figura: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Entrambi gli ingressi hanno l’</a:t>
            </a:r>
            <a:r>
              <a:rPr lang="it-IT" b="1" dirty="0"/>
              <a:t>enabler</a:t>
            </a:r>
            <a:r>
              <a:rPr lang="it-IT" dirty="0"/>
              <a:t> a </a:t>
            </a:r>
            <a:r>
              <a:rPr lang="it-IT" b="1" dirty="0"/>
              <a:t>zero</a:t>
            </a:r>
            <a:r>
              <a:rPr lang="it-IT" dirty="0"/>
              <a:t>, per cui il motore si trova in </a:t>
            </a:r>
            <a:r>
              <a:rPr lang="it-IT" u="sng" dirty="0"/>
              <a:t>libera evoluzione meccanica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si trova a una tensione sufficiente a chiudere il transistor PNP, mentre per il B è tale da chiudere NPN.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L’ingresso A ha una tensione maggiore e chiude NPN, mentre per il B diminuisce la tensione e chiude PNP.</a:t>
            </a:r>
          </a:p>
        </p:txBody>
      </p:sp>
      <p:pic>
        <p:nvPicPr>
          <p:cNvPr id="5" name="Immagine 4" descr="Immagine che contiene stella, orologio&#10;&#10;Descrizione generata automaticamente">
            <a:extLst>
              <a:ext uri="{FF2B5EF4-FFF2-40B4-BE49-F238E27FC236}">
                <a16:creationId xmlns:a16="http://schemas.microsoft.com/office/drawing/2014/main" id="{D71A48FD-33E4-495C-9C07-630CFD716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417638"/>
            <a:ext cx="5229560" cy="283631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3852" y="4556959"/>
            <a:ext cx="978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Semplicità di utilizzo e basso costo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L’uso dell’</a:t>
            </a:r>
            <a:r>
              <a:rPr lang="it-IT" b="1" dirty="0"/>
              <a:t>enabler</a:t>
            </a:r>
            <a:r>
              <a:rPr lang="it-IT" dirty="0"/>
              <a:t> permette di ridurre il consumo di energia ed allungare la vita dei componenti, non scorrendo corrente.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3852" y="5796796"/>
            <a:ext cx="978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Svantaggi del Ponte-H?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il controllo, proprio l’</a:t>
            </a:r>
            <a:r>
              <a:rPr lang="it-IT" b="1" dirty="0"/>
              <a:t>enabler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6278" y="1417638"/>
            <a:ext cx="5162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motore ha un comportamento lineare finché rimane nella situazione evidenziata in figura (a), ovvero il circuito elettrico rimane </a:t>
            </a:r>
            <a:r>
              <a:rPr lang="it-IT" b="1" dirty="0"/>
              <a:t>chiuso</a:t>
            </a:r>
            <a:r>
              <a:rPr lang="it-IT" dirty="0"/>
              <a:t>, e al massimo il generatore di corrente ha una </a:t>
            </a:r>
            <a:r>
              <a:rPr lang="it-IT" b="1" dirty="0"/>
              <a:t>forza elettromotrice nulla</a:t>
            </a:r>
            <a:r>
              <a:rPr lang="it-IT" dirty="0"/>
              <a:t>.</a:t>
            </a:r>
          </a:p>
          <a:p>
            <a:r>
              <a:rPr lang="it-IT" dirty="0"/>
              <a:t>In questa situazione (b), il motore diventa un generatore cinetico di </a:t>
            </a:r>
            <a:r>
              <a:rPr lang="it-IT" b="1" dirty="0" err="1"/>
              <a:t>ddp</a:t>
            </a:r>
            <a:r>
              <a:rPr lang="it-IT" dirty="0"/>
              <a:t> ed esaurisce la sua velocità </a:t>
            </a:r>
            <a:r>
              <a:rPr lang="it-IT" b="1" u="sng" dirty="0"/>
              <a:t>quasi</a:t>
            </a:r>
            <a:r>
              <a:rPr lang="it-IT" dirty="0"/>
              <a:t> soltanto grazie alla corrente che rientra nel motore stesso.</a:t>
            </a:r>
          </a:p>
          <a:p>
            <a:r>
              <a:rPr lang="it-IT" dirty="0"/>
              <a:t>Questa situazione si verifica nel caso di una </a:t>
            </a:r>
            <a:r>
              <a:rPr lang="it-IT" u="sng" dirty="0"/>
              <a:t>frenata forzata</a:t>
            </a:r>
            <a:r>
              <a:rPr lang="it-IT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19" y="177801"/>
            <a:ext cx="4520177" cy="56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3850" y="1417638"/>
            <a:ext cx="5647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NON</a:t>
            </a:r>
            <a:r>
              <a:rPr lang="it-IT" dirty="0"/>
              <a:t> si verifica la situazione precedentemente descritta a causa del controllo fatto in PWM con l’Arduino.</a:t>
            </a:r>
          </a:p>
          <a:p>
            <a:r>
              <a:rPr lang="it-IT" dirty="0"/>
              <a:t>Infatti, controllando la percentuale del </a:t>
            </a:r>
            <a:r>
              <a:rPr lang="it-IT" u="sng" dirty="0"/>
              <a:t>Duty Cycle</a:t>
            </a:r>
            <a:r>
              <a:rPr lang="it-IT" dirty="0"/>
              <a:t>, otterremmo un valore medio di tensione equivalente, dato il comportamento da filtro passa-basso del motore.</a:t>
            </a:r>
          </a:p>
          <a:p>
            <a:r>
              <a:rPr lang="it-IT" dirty="0"/>
              <a:t>Poiché il PWM è impostato sul pin </a:t>
            </a:r>
            <a:r>
              <a:rPr lang="it-IT" b="1" dirty="0" err="1"/>
              <a:t>Enable</a:t>
            </a:r>
            <a:r>
              <a:rPr lang="it-IT" dirty="0"/>
              <a:t> del L298N, il motore si ritrova nella situazione di una semplice massa posta in rotazione, che esaurisce la propria energia cinetica </a:t>
            </a:r>
            <a:r>
              <a:rPr lang="it-IT" b="1" dirty="0"/>
              <a:t>solo </a:t>
            </a:r>
            <a:r>
              <a:rPr lang="it-IT" dirty="0"/>
              <a:t>tramite </a:t>
            </a:r>
            <a:r>
              <a:rPr lang="it-IT" b="1" dirty="0"/>
              <a:t>attrito</a:t>
            </a:r>
            <a:r>
              <a:rPr lang="it-IT" dirty="0"/>
              <a:t>.</a:t>
            </a:r>
          </a:p>
          <a:p>
            <a:r>
              <a:rPr lang="it-IT" dirty="0"/>
              <a:t>Da ciò si comprende come mai la simulazione (in giallo) sia estremamente più rapida del comportamento reale (in blu), non tenendo conto di questo fenomeno </a:t>
            </a:r>
            <a:r>
              <a:rPr lang="it-IT" u="sng" dirty="0"/>
              <a:t>inevitabile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36" y="797719"/>
            <a:ext cx="4138070" cy="3310456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4" y="4108175"/>
            <a:ext cx="2414454" cy="27045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3850" y="5664955"/>
            <a:ext cx="679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3850" y="6034287"/>
            <a:ext cx="679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3852" y="1524000"/>
            <a:ext cx="96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lavoro fatto di stima del modello non è tuttavia inutile!</a:t>
            </a:r>
          </a:p>
          <a:p>
            <a:r>
              <a:rPr lang="it-IT" dirty="0"/>
              <a:t>Esso è infatti quello del motore quando sottoposto a una differenza di potenziale qualsiasi, ovvero se l’</a:t>
            </a:r>
            <a:r>
              <a:rPr lang="it-IT" b="1" dirty="0" err="1"/>
              <a:t>enable</a:t>
            </a:r>
            <a:r>
              <a:rPr lang="it-IT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3852" y="2447330"/>
            <a:ext cx="13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696278" y="2816662"/>
            <a:ext cx="659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Individuare il </a:t>
            </a:r>
            <a:r>
              <a:rPr lang="it-IT" b="1" dirty="0"/>
              <a:t>polo dissipativo meccanico</a:t>
            </a:r>
            <a:r>
              <a:rPr lang="it-IT" dirty="0"/>
              <a:t> del motore, ovvero il suo attrito coulombiano.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Aggiungere la nuova stima al precedente modello, considerando la somma di tali esponenziali </a:t>
            </a:r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titolo di diapositiva - 3</a:t>
            </a:r>
          </a:p>
        </p:txBody>
      </p:sp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</p:spPr>
            <p:txBody>
              <a:bodyPr rtlCol="0">
                <a:normAutofit/>
              </a:bodyPr>
              <a:lstStyle/>
              <a:p>
                <a:pPr marL="0" indent="0" rtl="0">
                  <a:buNone/>
                </a:pPr>
                <a:r>
                  <a:rPr lang="it-IT" sz="2000" dirty="0"/>
                  <a:t>Il Motore a corrente continua è composto da tre elementi necessari al suo funzionamento:</a:t>
                </a:r>
              </a:p>
              <a:p>
                <a:r>
                  <a:rPr lang="it-IT" sz="2000" b="1" dirty="0"/>
                  <a:t>Rotore</a:t>
                </a:r>
                <a:r>
                  <a:rPr lang="it-IT" sz="2000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i="1" dirty="0"/>
                  <a:t> </a:t>
                </a:r>
                <a:r>
                  <a:rPr lang="it-IT" sz="2000" dirty="0"/>
                  <a:t>statico grazie alla corrente che scorre al suo interno.</a:t>
                </a:r>
              </a:p>
              <a:p>
                <a:r>
                  <a:rPr lang="it-IT" sz="2000" b="1" dirty="0"/>
                  <a:t>Statore</a:t>
                </a:r>
                <a:r>
                  <a:rPr lang="it-IT" sz="2000" dirty="0"/>
                  <a:t>, esterno, magneti permanenti che imprimono una rotazione dal rotore.</a:t>
                </a:r>
              </a:p>
              <a:p>
                <a:r>
                  <a:rPr lang="it-IT" sz="2000" b="1" dirty="0"/>
                  <a:t>Commutatore</a:t>
                </a:r>
                <a:r>
                  <a:rPr lang="it-IT" sz="2000" dirty="0"/>
                  <a:t> (o </a:t>
                </a:r>
                <a:r>
                  <a:rPr lang="it-IT" sz="2000" i="1" dirty="0"/>
                  <a:t>spazzole</a:t>
                </a:r>
                <a:r>
                  <a:rPr lang="it-IT" sz="2000" dirty="0"/>
                  <a:t>), invertono il verso della corrente ogni almeno mezzo giro del rotore.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852" y="1600200"/>
                <a:ext cx="6940547" cy="3192517"/>
              </a:xfrm>
              <a:blipFill>
                <a:blip r:embed="rId3"/>
                <a:stretch>
                  <a:fillRect l="-1141" t="-2103" r="-1844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02" y="453698"/>
            <a:ext cx="3001782" cy="34325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5" y="4162096"/>
            <a:ext cx="3696805" cy="2461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2000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92717"/>
                <a:ext cx="6457763" cy="1976375"/>
              </a:xfrm>
              <a:prstGeom prst="rect">
                <a:avLst/>
              </a:prstGeom>
              <a:blipFill>
                <a:blip r:embed="rId6"/>
                <a:stretch>
                  <a:fillRect l="-943" t="-1543" r="-2170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</a:t>
            </a:r>
            <a:r>
              <a:rPr lang="it-IT" dirty="0" err="1"/>
              <a:t>Current</a:t>
            </a:r>
            <a:r>
              <a:rPr lang="it-IT" dirty="0"/>
              <a:t>) [2]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852" y="1600200"/>
            <a:ext cx="5764891" cy="45720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000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2000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1" y="1417638"/>
            <a:ext cx="4754562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3852" y="1417638"/>
            <a:ext cx="1028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motore può essere descritto da una serie di equazioni, che riguardano sia aspetti elettro-magnetici che meccanici.</a:t>
            </a:r>
          </a:p>
          <a:p>
            <a:r>
              <a:rPr lang="it-IT" sz="2000" dirty="0"/>
              <a:t>Partendo dallo schema più generale per un motore, con uno statore elettro-attuato (</a:t>
            </a:r>
            <a:r>
              <a:rPr lang="it-IT" sz="2000" b="1" dirty="0"/>
              <a:t>non</a:t>
            </a:r>
            <a:r>
              <a:rPr lang="it-IT" sz="2000" dirty="0"/>
              <a:t> un magnete permanente), otteniamo le seguenti equazioni:</a:t>
            </a:r>
          </a:p>
          <a:p>
            <a:endParaRPr lang="it-IT" sz="2000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2756007"/>
            <a:ext cx="4859957" cy="2269362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1" y="2756007"/>
            <a:ext cx="5396860" cy="2560638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1" y="5223425"/>
            <a:ext cx="8106740" cy="1634575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5304" y="6241773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5304" y="6765234"/>
            <a:ext cx="2438400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421217" y="6310867"/>
            <a:ext cx="4452731" cy="369332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N.B.: questi due termini </a:t>
            </a:r>
            <a:r>
              <a:rPr lang="it-IT" b="1" u="sng" dirty="0"/>
              <a:t>non</a:t>
            </a:r>
            <a:r>
              <a:rPr lang="it-IT" b="1" dirty="0"/>
              <a:t> sono </a:t>
            </a:r>
            <a:r>
              <a:rPr lang="it-IT" b="1" u="sng" dirty="0"/>
              <a:t>lineari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7" y="1417638"/>
            <a:ext cx="4502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1417637"/>
            <a:ext cx="5164364" cy="1849921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2" y="2340968"/>
            <a:ext cx="3760026" cy="185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La </a:t>
                </a:r>
                <a:r>
                  <a:rPr lang="it-IT" sz="2000" i="1" dirty="0" err="1"/>
                  <a:t>f.c.e.m</a:t>
                </a:r>
                <a:r>
                  <a:rPr lang="it-IT" sz="2000" i="1" dirty="0"/>
                  <a:t>.</a:t>
                </a:r>
                <a:r>
                  <a:rPr lang="it-IT" sz="2000" dirty="0"/>
                  <a:t> è ancora un termine non lineare; tuttavia, se si impiegano magneti </a:t>
                </a:r>
                <a:r>
                  <a:rPr lang="it-IT" sz="2000" b="1" dirty="0"/>
                  <a:t>permanenti</a:t>
                </a:r>
                <a:r>
                  <a:rPr lang="it-IT" sz="2000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</a:t>
                </a:r>
                <a:r>
                  <a:rPr lang="it-IT" sz="2000" b="1" dirty="0"/>
                  <a:t>costante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1" i="0" dirty="0" smtClean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le equazioni diventano </a:t>
                </a:r>
                <a:r>
                  <a:rPr lang="it-IT" sz="2000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2000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4193734"/>
                <a:ext cx="9938203" cy="1015663"/>
              </a:xfrm>
              <a:prstGeom prst="rect">
                <a:avLst/>
              </a:prstGeom>
              <a:blipFill>
                <a:blip r:embed="rId5"/>
                <a:stretch>
                  <a:fillRect l="-675" t="-359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209397"/>
            <a:ext cx="6342875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Dove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2000" dirty="0"/>
                  <a:t> è la velocità angolare del rotore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833" y="5317119"/>
                <a:ext cx="3246783" cy="707886"/>
              </a:xfrm>
              <a:prstGeom prst="rect">
                <a:avLst/>
              </a:prstGeom>
              <a:blipFill>
                <a:blip r:embed="rId7"/>
                <a:stretch>
                  <a:fillRect l="-1876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5451" y="5897218"/>
            <a:ext cx="328149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395" y="6121367"/>
            <a:ext cx="2484783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2686" y="1417638"/>
            <a:ext cx="72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2686" y="1417638"/>
            <a:ext cx="5271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11" y="1417638"/>
            <a:ext cx="4383314" cy="94639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2686" y="2500387"/>
            <a:ext cx="482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Mentre la </a:t>
            </a:r>
            <a:r>
              <a:rPr lang="it-IT" sz="2000" b="1" dirty="0"/>
              <a:t>coppia </a:t>
            </a:r>
            <a:r>
              <a:rPr lang="it-IT" sz="2000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611" y="2432211"/>
            <a:ext cx="2354974" cy="53646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98" y="3265542"/>
            <a:ext cx="2741671" cy="450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2000" dirty="0"/>
                  <a:t> ed attrito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2000" dirty="0"/>
                  <a:t>, e trasformando la sua equazione con Laplace:</a:t>
                </a:r>
                <a:endParaRPr lang="it-IT" sz="2000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86" y="2983187"/>
                <a:ext cx="4820636" cy="1015663"/>
              </a:xfrm>
              <a:prstGeom prst="rect">
                <a:avLst/>
              </a:prstGeom>
              <a:blipFill>
                <a:blip r:embed="rId6"/>
                <a:stretch>
                  <a:fillRect l="-1391" t="-2994" r="-2023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45" y="3139265"/>
            <a:ext cx="1918351" cy="70350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869" y="3491018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8" y="3292970"/>
            <a:ext cx="401487" cy="148023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4384874"/>
            <a:ext cx="6997148" cy="215840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800" y="29817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2686" y="4186804"/>
            <a:ext cx="3044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3852" y="1417638"/>
            <a:ext cx="793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0" y="2008348"/>
            <a:ext cx="4082888" cy="46382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3852" y="2472174"/>
            <a:ext cx="10121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Come mai allora il motore è approssimato - con un’ottima stima – ad un modello del primo ordine? Perché il polo elettrico è molto veloce, ha una dinamica di </a:t>
            </a:r>
            <a:r>
              <a:rPr lang="it-IT" b="1" dirty="0"/>
              <a:t>due </a:t>
            </a:r>
            <a:r>
              <a:rPr lang="it-IT" dirty="0"/>
              <a:t>ordini maggiore rispetto a quella meccanica, quindi si può assumere come se, mentre la parte meccanica sta iniziando la sua evoluzione, il valore elettrico sia già </a:t>
            </a:r>
            <a:r>
              <a:rPr lang="it-IT" b="1" dirty="0"/>
              <a:t>costante</a:t>
            </a:r>
            <a:r>
              <a:rPr lang="it-IT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3852" y="3803709"/>
            <a:ext cx="674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52" y="4732493"/>
                <a:ext cx="6096000" cy="1110304"/>
              </a:xfrm>
              <a:prstGeom prst="rect">
                <a:avLst/>
              </a:prstGeom>
              <a:blipFill>
                <a:blip r:embed="rId4"/>
                <a:stretch>
                  <a:fillRect l="-800" t="-3297" r="-1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852" y="4732493"/>
                <a:ext cx="4198026" cy="122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986" y="3868989"/>
                <a:ext cx="1440896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3851" y="5925249"/>
            <a:ext cx="10121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Ovvero la </a:t>
            </a:r>
            <a:r>
              <a:rPr lang="it-IT" b="1" dirty="0"/>
              <a:t>I legge di Ohm</a:t>
            </a:r>
            <a:r>
              <a:rPr lang="it-IT" dirty="0"/>
              <a:t>, che quindi ci permette di considerare un motore come un dispositivo alimentato </a:t>
            </a:r>
            <a:r>
              <a:rPr lang="it-IT" u="sng" dirty="0"/>
              <a:t>direttamente</a:t>
            </a:r>
            <a:r>
              <a:rPr lang="it-IT" dirty="0"/>
              <a:t> in tensione, unica variabile che possiamo impostare con precisione come output da un pin di un microcontrollore come Arduino.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del motore adoperato. Per fare ciò, sono stati presi i dati di velocità angolare in funzione dell’ingresso tramite Arduino, e salvati su file </a:t>
                </a:r>
                <a:r>
                  <a:rPr lang="it-IT" u="sng" dirty="0"/>
                  <a:t>.txt</a:t>
                </a:r>
                <a:r>
                  <a:rPr lang="it-IT" dirty="0"/>
                  <a:t>, sono stati elaborati su MATLAB tramite la funzione </a:t>
                </a:r>
                <a:r>
                  <a:rPr lang="it-IT" b="1" dirty="0"/>
                  <a:t>tfest()</a:t>
                </a:r>
                <a:r>
                  <a:rPr lang="it-IT" dirty="0"/>
                  <a:t> del Control System Toolbox.</a:t>
                </a:r>
              </a:p>
              <a:p>
                <a:endParaRPr lang="it-IT" dirty="0"/>
              </a:p>
              <a:p>
                <a:r>
                  <a:rPr lang="it-IT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87" y="1616765"/>
                <a:ext cx="5049078" cy="3693319"/>
              </a:xfrm>
              <a:prstGeom prst="rect">
                <a:avLst/>
              </a:prstGeom>
              <a:blipFill>
                <a:blip r:embed="rId3"/>
                <a:stretch>
                  <a:fillRect l="-1087" t="-990" b="-1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1616764"/>
            <a:ext cx="4969034" cy="1239837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55" y="4001400"/>
            <a:ext cx="4751515" cy="10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7" y="1417638"/>
            <a:ext cx="5886294" cy="54403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3852" y="2001078"/>
            <a:ext cx="322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1378</Words>
  <Application>Microsoft Office PowerPoint</Application>
  <PresentationFormat>Widescreen</PresentationFormat>
  <Paragraphs>91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Motore in DC (Direct Current) [2]</vt:lpstr>
      <vt:lpstr>Modello Teorico Motore DC</vt:lpstr>
      <vt:lpstr>Modello Teorico Motore DC</vt:lpstr>
      <vt:lpstr>Modello Teorico Motore DC</vt:lpstr>
      <vt:lpstr>Modello Teorico Motore DC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Funzionamento Ponte-H</vt:lpstr>
      <vt:lpstr>Funzionamento Ponte-H</vt:lpstr>
      <vt:lpstr>Migliorare la stima del modello</vt:lpstr>
      <vt:lpstr>Aggiungere un titolo di diapositiva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86</cp:revision>
  <dcterms:created xsi:type="dcterms:W3CDTF">2020-01-15T11:09:34Z</dcterms:created>
  <dcterms:modified xsi:type="dcterms:W3CDTF">2020-02-01T17:19:33Z</dcterms:modified>
</cp:coreProperties>
</file>