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14" r:id="rId2"/>
    <p:sldId id="315" r:id="rId3"/>
    <p:sldId id="316" r:id="rId4"/>
    <p:sldId id="317" r:id="rId5"/>
    <p:sldId id="318" r:id="rId6"/>
    <p:sldId id="319" r:id="rId7"/>
    <p:sldId id="320" r:id="rId8"/>
    <p:sldId id="321" r:id="rId9"/>
    <p:sldId id="322" r:id="rId10"/>
    <p:sldId id="323" r:id="rId11"/>
    <p:sldId id="324" r:id="rId12"/>
    <p:sldId id="325" r:id="rId13"/>
    <p:sldId id="326" r:id="rId14"/>
    <p:sldId id="327" r:id="rId15"/>
  </p:sldIdLst>
  <p:sldSz cx="12188825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e vitti" initials="gv" lastIdx="1" clrIdx="0">
    <p:extLst>
      <p:ext uri="{19B8F6BF-5375-455C-9EA6-DF929625EA0E}">
        <p15:presenceInfo xmlns:p15="http://schemas.microsoft.com/office/powerpoint/2012/main" userId="S::gabriele.vitti@students.uniroma2.eu::9335417f-f4de-4d8c-a5a8-74595d5d7b4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32" autoAdjust="0"/>
    <p:restoredTop sz="94660"/>
  </p:normalViewPr>
  <p:slideViewPr>
    <p:cSldViewPr showGuides="1">
      <p:cViewPr varScale="1">
        <p:scale>
          <a:sx n="85" d="100"/>
          <a:sy n="85" d="100"/>
        </p:scale>
        <p:origin x="610" y="72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1" d="100"/>
          <a:sy n="91" d="100"/>
        </p:scale>
        <p:origin x="375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3AEF8A9-CFB5-40C0-BAE2-5B4633EC9F63}" type="datetime1">
              <a:rPr lang="it-IT" smtClean="0"/>
              <a:t>10/02/2020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9F431D3-F76B-41A6-8072-4F6D884C46F8}" type="datetime1">
              <a:rPr lang="it-IT" smtClean="0"/>
              <a:pPr/>
              <a:t>10/02/2020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6477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22149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0" name="Rettangolo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2" name="Rettangolo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13" name="Connettore diritto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15" name="Connettore diritto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 greco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82DBDC9-B003-41F0-B8B2-2F0AA2C1B651}" type="datetime1">
              <a:rPr lang="it-IT" smtClean="0"/>
              <a:pPr/>
              <a:t>10/02/2020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7E64E86-02CD-4AD8-8F6E-73FB87F29031}" type="datetime1">
              <a:rPr lang="it-IT" smtClean="0"/>
              <a:pPr/>
              <a:t>10/02/2020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8" name="Rettangolo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0" name="Rettangolo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cxnSp>
        <p:nvCxnSpPr>
          <p:cNvPr id="11" name="Connettore diritto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 greco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cxnSp>
        <p:nvCxnSpPr>
          <p:cNvPr id="14" name="Connettore diritto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6884175-B988-418C-8366-CD8114C73802}" type="datetime1">
              <a:rPr lang="it-IT" smtClean="0"/>
              <a:pPr/>
              <a:t>10/02/2020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7EF584B-7CE1-48A1-AB7A-1EEAB5F615CD}" type="datetime1">
              <a:rPr lang="it-IT" smtClean="0"/>
              <a:pPr/>
              <a:t>10/02/2020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0" name="Rettangolo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4" name="Rettangolo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1" name="Rettangolo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22" name="Connettore diritto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tangolo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8" name="Pi greco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cxnSp>
        <p:nvCxnSpPr>
          <p:cNvPr id="23" name="Connettore diritto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tangolo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7" name="Rettangolo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8" name="Rettangolo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9" name="Rettangolo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30" name="Rettangolo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31" name="Connettore diritto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tangolo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33" name="Connettore diritto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F956552-D53A-4557-8C38-42CBEA2EE1F9}" type="datetime1">
              <a:rPr lang="it-IT" smtClean="0"/>
              <a:pPr/>
              <a:t>10/02/2020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68A04E6-3A63-4A5D-901F-B7E0EE19AFD7}" type="datetime1">
              <a:rPr lang="it-IT" smtClean="0"/>
              <a:pPr/>
              <a:t>10/02/2020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89D5404-FB42-4B9E-BE7A-7821366B0BBC}" type="datetime1">
              <a:rPr lang="it-IT" smtClean="0"/>
              <a:pPr/>
              <a:t>10/02/2020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A63B92F-6927-4909-8675-8FB028AE3CD8}" type="datetime1">
              <a:rPr lang="it-IT" smtClean="0"/>
              <a:pPr/>
              <a:t>10/02/2020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6" name="Rettangolo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cxnSp>
        <p:nvCxnSpPr>
          <p:cNvPr id="7" name="Connettore diritto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CB5D043-5A31-4D67-9FB4-6681AB6A05C6}" type="datetime1">
              <a:rPr lang="it-IT" smtClean="0"/>
              <a:pPr/>
              <a:t>10/02/2020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cxnSp>
        <p:nvCxnSpPr>
          <p:cNvPr id="10" name="Connettore diritto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tangolo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6764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2133600"/>
            <a:ext cx="3293422" cy="40386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B44B99B-722F-4DC5-AC4D-948C49352303}" type="datetime1">
              <a:rPr lang="it-IT" smtClean="0"/>
              <a:pPr/>
              <a:t>10/02/2020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8" name="Rettangolo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6764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immagine 2" descr="Segnaposto vuoto per aggiungere un'immagine. Fare clic sul segnaposto e selezionare l'immagine che si vuole aggiungere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074240" y="2133600"/>
            <a:ext cx="3293422" cy="40386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39C2E7C-B484-43C6-BE81-E8A28A90F8D9}" type="datetime1">
              <a:rPr lang="it-IT" smtClean="0"/>
              <a:pPr/>
              <a:t>10/02/2020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10" name="Connettore diritto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8" name="Rettangolo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3" name="Rettangolo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cxnSp>
        <p:nvCxnSpPr>
          <p:cNvPr id="14" name="Connettore diritto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 greco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cxnSp>
        <p:nvCxnSpPr>
          <p:cNvPr id="16" name="Connettore diritto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62DE71F0-C68A-46D7-94E0-C7A236B6AC63}" type="datetime1">
              <a:rPr lang="it-IT" smtClean="0"/>
              <a:pPr/>
              <a:t>10/02/2020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5" Type="http://schemas.openxmlformats.org/officeDocument/2006/relationships/image" Target="../media/image90.png"/><Relationship Id="rId10" Type="http://schemas.openxmlformats.org/officeDocument/2006/relationships/image" Target="../media/image95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it-IT" dirty="0"/>
              <a:t>Equazioni del moto</a:t>
            </a:r>
          </a:p>
        </p:txBody>
      </p:sp>
    </p:spTree>
    <p:extLst>
      <p:ext uri="{BB962C8B-B14F-4D97-AF65-F5344CB8AC3E}">
        <p14:creationId xmlns:p14="http://schemas.microsoft.com/office/powerpoint/2010/main" val="148206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EA7722-5431-4284-8B48-5285F5CC6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Funzione di </a:t>
            </a:r>
            <a:r>
              <a:rPr lang="it-IT" dirty="0" err="1"/>
              <a:t>Rayleigh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D01786FC-2D2D-48E1-AF46-99267E8058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600200"/>
                <a:ext cx="9782801" cy="5257800"/>
              </a:xfrm>
            </p:spPr>
            <p:txBody>
              <a:bodyPr>
                <a:normAutofit lnSpcReduction="10000"/>
              </a:bodyPr>
              <a:lstStyle/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it-IT" sz="2400" dirty="0"/>
                  <a:t>La funzione di </a:t>
                </a:r>
                <a:r>
                  <a:rPr lang="it-IT" sz="2400" dirty="0" err="1"/>
                  <a:t>Rayleigh</a:t>
                </a:r>
                <a:r>
                  <a:rPr lang="it-IT" sz="2400" dirty="0"/>
                  <a:t> è una forma quadratica nelle velocità rappresentante l’energia dissipata dalle forze di attrito sul corpo preso in esame. La funzione di </a:t>
                </a:r>
                <a:r>
                  <a:rPr lang="it-IT" sz="2400" dirty="0" err="1"/>
                  <a:t>Rayleigh</a:t>
                </a:r>
                <a:r>
                  <a:rPr lang="it-IT" sz="2400" dirty="0"/>
                  <a:t> è definita da: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:endParaRPr lang="it-IT" sz="2400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p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it-IT" sz="2400" b="0" i="0" smtClean="0">
                          <a:latin typeface="Cambria Math" panose="02040503050406030204" pitchFamily="18" charset="0"/>
                        </a:rPr>
                        <m:t>D</m:t>
                      </m:r>
                      <m:acc>
                        <m:accPr>
                          <m:chr m:val="̇"/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lang="it-IT" sz="2400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it-IT" sz="2400" dirty="0"/>
                  <a:t>dove D è l’energia dissipata dalle forze di attrito ed è una matrice definita positiva. Nel caso del pendolo inverso ho che: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:endParaRPr lang="it-IT" sz="2400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it-IT" sz="2400" dirty="0"/>
                  <a:t> (funzione di </a:t>
                </a:r>
                <a:r>
                  <a:rPr lang="it-IT" sz="2400" dirty="0" err="1"/>
                  <a:t>Rayleigh</a:t>
                </a:r>
                <a:r>
                  <a:rPr lang="it-IT" sz="2400" dirty="0"/>
                  <a:t> della barra)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it-IT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it-IT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it-IT" sz="2400" dirty="0"/>
                  <a:t> (funzione di </a:t>
                </a:r>
                <a:r>
                  <a:rPr lang="it-IT" sz="2400" dirty="0" err="1"/>
                  <a:t>Rayleigh</a:t>
                </a:r>
                <a:r>
                  <a:rPr lang="it-IT" sz="2400" dirty="0"/>
                  <a:t> del disco)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D01786FC-2D2D-48E1-AF46-99267E8058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600200"/>
                <a:ext cx="9782801" cy="5257800"/>
              </a:xfrm>
              <a:blipFill>
                <a:blip r:embed="rId2"/>
                <a:stretch>
                  <a:fillRect l="-935" t="-1624" r="-99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4105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897ACE-A4D0-40E1-BA6F-CC072829E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Equazione di Eulero-Lagrange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88B3F53-E325-4732-A642-7F5FB6E46C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it-IT" sz="2400" dirty="0"/>
                  <a:t>La conoscenza dell’energia cinetica e potenziale di un corpo oltre che della funzione di </a:t>
                </a:r>
                <a:r>
                  <a:rPr lang="it-IT" sz="2400" dirty="0" err="1"/>
                  <a:t>Rayleigh</a:t>
                </a:r>
                <a:r>
                  <a:rPr lang="it-IT" sz="2400" dirty="0"/>
                  <a:t> è necessaria per determinare le equazioni del moto dell’oggetto considerato, in questo caso del pendolo inverso.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it-IT" sz="2400" dirty="0"/>
                  <a:t>Indico con </a:t>
                </a:r>
                <a:r>
                  <a:rPr lang="it-IT" sz="2400" b="1" i="1" dirty="0"/>
                  <a:t>u</a:t>
                </a:r>
                <a:r>
                  <a:rPr lang="it-IT" sz="2400" dirty="0"/>
                  <a:t> un vettore di forze esercitate lungo le coordinate generalizzate, l’equazione di Eulero-Lagrange che mi permette di determinare l’equazione del moto è data da: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:endParaRPr lang="it-IT" sz="2400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f>
                        <m:fPr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it-IT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lang="it-IT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den>
                      </m:f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den>
                      </m:f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88B3F53-E325-4732-A642-7F5FB6E46C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5" t="-1067" r="-99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757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6C31A06A-4866-4F22-998B-73499674ED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93436" y="225152"/>
                <a:ext cx="10261616" cy="6632848"/>
              </a:xfrm>
            </p:spPr>
            <p:txBody>
              <a:bodyPr>
                <a:normAutofit/>
              </a:bodyPr>
              <a:lstStyle/>
              <a:p>
                <a:pPr marL="0" lvl="0" indent="0" algn="just">
                  <a:lnSpc>
                    <a:spcPct val="100000"/>
                  </a:lnSpc>
                  <a:buNone/>
                </a:pPr>
                <a:r>
                  <a:rPr lang="it-IT" sz="2400" dirty="0"/>
                  <a:t>L’equazione scritta nella diapositiva precedente ci permette di scrivere il modello di un qualsiasi sistema fisico.</a:t>
                </a:r>
              </a:p>
              <a:p>
                <a:pPr marL="0" lvl="0" indent="0" algn="just">
                  <a:lnSpc>
                    <a:spcPct val="100000"/>
                  </a:lnSpc>
                  <a:buNone/>
                </a:pPr>
                <a:endParaRPr lang="it-IT" sz="2400" dirty="0"/>
              </a:p>
              <a:p>
                <a:pPr marL="0" lvl="0" indent="0" algn="just">
                  <a:lnSpc>
                    <a:spcPct val="100000"/>
                  </a:lnSpc>
                  <a:buNone/>
                </a:pPr>
                <a:r>
                  <a:rPr lang="it-IT" sz="2400" dirty="0"/>
                  <a:t>Più precisamente il termine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f>
                      <m:f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̇"/>
                            <m:ctrlP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den>
                    </m:f>
                    <m:r>
                      <a:rPr lang="it-IT" sz="2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den>
                    </m:f>
                  </m:oMath>
                </a14:m>
                <a:r>
                  <a:rPr lang="it-IT" sz="2400" dirty="0"/>
                  <a:t> rappresenta le forze potenziali, di inerzia (dovute al fatto che l’oggetto si muove) e le forze apparenti; il termine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num>
                      <m:den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̇"/>
                            <m:ctrlP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den>
                    </m:f>
                  </m:oMath>
                </a14:m>
                <a:r>
                  <a:rPr lang="it-IT" sz="2400" dirty="0"/>
                  <a:t> rappresenta le forze di attrito 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it-IT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it-IT" sz="2400" dirty="0"/>
                  <a:t> come già detto, le forze esterne che, nella nostra analisi, considereremo scalari ed esercitate sia sulla barra che sul disco.</a:t>
                </a:r>
              </a:p>
              <a:p>
                <a:pPr marL="0" lvl="0" indent="0" algn="just">
                  <a:lnSpc>
                    <a:spcPct val="100000"/>
                  </a:lnSpc>
                  <a:buNone/>
                </a:pPr>
                <a:endParaRPr lang="it-IT" sz="2400" dirty="0"/>
              </a:p>
              <a:p>
                <a:pPr marL="0" lvl="0" indent="0" algn="just">
                  <a:lnSpc>
                    <a:spcPct val="100000"/>
                  </a:lnSpc>
                  <a:buNone/>
                </a:pPr>
                <a:r>
                  <a:rPr lang="it-IT" sz="2400" dirty="0"/>
                  <a:t>Come si può vedere dalla formula, per effettuare il calcolo delle equazioni di Eulero-Lagrange è necessario ricavare la funzione Lagrangiana data dalla differenza dell’energia cinetica totale del corpo e dell’energia potenziale totale del corpo stesso.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6C31A06A-4866-4F22-998B-73499674ED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225152"/>
                <a:ext cx="10261616" cy="6632848"/>
              </a:xfrm>
              <a:blipFill>
                <a:blip r:embed="rId2"/>
                <a:stretch>
                  <a:fillRect l="-891" t="-735" r="-89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558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F706F37E-15F3-4AE4-B76C-3E9A90DA5A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93436" y="0"/>
                <a:ext cx="9782801" cy="6858000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it-IT" sz="2400" dirty="0"/>
                  <a:t>La funzione Lagrangiana è data da: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:endParaRPr lang="it-IT" sz="2400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)−(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2400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:endParaRPr lang="it-IT" sz="2400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it-IT" sz="2400" dirty="0"/>
                  <a:t>E da un punto di vista dei calcoli relativi al pendolo inverso ho che: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:endParaRPr lang="it-IT" sz="2400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=(</m:t>
                      </m:r>
                      <m:f>
                        <m:f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it-IT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𝐵𝐶</m:t>
                          </m:r>
                        </m:sub>
                      </m:sSub>
                      <m:r>
                        <a:rPr lang="it-IT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acc>
                      <m:sSub>
                        <m:sSub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𝑧𝑧𝐵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it-IT" sz="2400" b="0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  <m:sub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  <m:sub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𝑧𝑧𝐷</m:t>
                              </m:r>
                            </m:sub>
                          </m:sSub>
                        </m:e>
                      </m:d>
                      <m:r>
                        <a:rPr lang="it-IT" sz="2400" b="0" i="0" smtClean="0"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lang="it-IT" sz="2400" i="1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𝐵𝐶</m:t>
                              </m:r>
                            </m:sub>
                          </m:sSub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2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it-IT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400" i="1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400" i="1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it-IT" sz="2400" i="1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it-IT" sz="24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F706F37E-15F3-4AE4-B76C-3E9A90DA5A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0"/>
                <a:ext cx="9782801" cy="6858000"/>
              </a:xfrm>
              <a:blipFill>
                <a:blip r:embed="rId2"/>
                <a:stretch>
                  <a:fillRect l="-935" t="-7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450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C4B141-A88A-45B4-9D82-E8118D50C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Equazioni del moto del pendolo inverso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CFD89A-7D91-4E05-84BD-D23C969C1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868" y="1483568"/>
            <a:ext cx="10513168" cy="201744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it-IT" sz="2400" dirty="0"/>
              <a:t>Per ricavare le equazioni del moto del pendolo inverso devo calcolare le derivate che sono presenti nell’equazione di Eulero-Lagrange e, dopo aver fatto ciò, sono in grado di ricavare le equazioni del moto (o equazioni di Eulero-Lagrange) del pendolo inverso. Dopo aver fatto i calcoli ho che le equazioni del moto del pendolo inverso sono: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it-IT" sz="2400" dirty="0"/>
          </a:p>
          <a:p>
            <a:pPr marL="0" indent="0" algn="just">
              <a:lnSpc>
                <a:spcPct val="100000"/>
              </a:lnSpc>
              <a:buNone/>
            </a:pPr>
            <a:endParaRPr lang="it-IT" sz="1800" b="0" i="1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tangolo 3">
                <a:extLst>
                  <a:ext uri="{FF2B5EF4-FFF2-40B4-BE49-F238E27FC236}">
                    <a16:creationId xmlns:a16="http://schemas.microsoft.com/office/drawing/2014/main" id="{F1D44905-1677-4E4A-B925-CCF3D39FE26C}"/>
                  </a:ext>
                </a:extLst>
              </p:cNvPr>
              <p:cNvSpPr/>
              <p:nvPr/>
            </p:nvSpPr>
            <p:spPr>
              <a:xfrm>
                <a:off x="1125860" y="3546554"/>
                <a:ext cx="9937104" cy="13226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endParaRPr lang="it-IT" sz="2800" i="1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̈"/>
                                        <m:ctrlPr>
                                          <a:rPr lang="it-IT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20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  <m:t>𝑧𝑧𝐵</m:t>
                                    </m:r>
                                  </m:sub>
                                </m:sSub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  <m:t>𝑧𝑧𝐷</m:t>
                                    </m:r>
                                  </m:sub>
                                </m:sSub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it-IT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2000" i="1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it-IT" sz="2000" i="1">
                                            <a:latin typeface="Cambria Math" panose="02040503050406030204" pitchFamily="18" charset="0"/>
                                          </a:rPr>
                                          <m:t>𝐵𝐶</m:t>
                                        </m:r>
                                      </m:sub>
                                    </m:sSub>
                                    <m: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it-IT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2000" i="1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it-IT" sz="20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it-IT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t-IT" sz="20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it-IT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it-IT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2000" i="1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it-IT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it-IT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it-IT" sz="2000" i="1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it-IT" sz="20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it-IT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̈"/>
                                        <m:ctrlPr>
                                          <a:rPr lang="it-IT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20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  <m:t>𝑧𝑧𝐷</m:t>
                                    </m:r>
                                  </m:sub>
                                </m:sSub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it-IT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2000" i="1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it-IT" sz="20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it-IT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it-IT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it-IT" sz="2000" i="1"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e>
                                          <m:sub>
                                            <m:r>
                                              <a:rPr lang="it-IT" sz="2000" i="1">
                                                <a:latin typeface="Cambria Math" panose="02040503050406030204" pitchFamily="18" charset="0"/>
                                              </a:rPr>
                                              <m:t>𝐵𝐶</m:t>
                                            </m:r>
                                          </m:sub>
                                        </m:sSub>
                                        <m:r>
                                          <a:rPr lang="it-IT" sz="20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it-IT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it-IT" sz="2000" i="1"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e>
                                          <m:sub>
                                            <m:r>
                                              <a:rPr lang="it-IT" sz="20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it-IT" sz="200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it-IT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2000" i="1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it-IT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it-IT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2000" i="1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it-IT" sz="20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a:rPr lang="it-IT" sz="20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d>
                                  <m:dPr>
                                    <m:ctrlP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it-IT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it-IT" sz="20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it-IT" sz="20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it-IT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20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̈"/>
                                        <m:ctrlPr>
                                          <a:rPr lang="it-IT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20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̈"/>
                                        <m:ctrlPr>
                                          <a:rPr lang="it-IT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20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sSub>
                                  <m:sSubPr>
                                    <m:ctrlP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  <m:t>𝑧𝑧𝐷</m:t>
                                    </m:r>
                                  </m:sub>
                                </m:sSub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it-IT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20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4" name="Rettangolo 3">
                <a:extLst>
                  <a:ext uri="{FF2B5EF4-FFF2-40B4-BE49-F238E27FC236}">
                    <a16:creationId xmlns:a16="http://schemas.microsoft.com/office/drawing/2014/main" id="{F1D44905-1677-4E4A-B925-CCF3D39FE2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860" y="3546554"/>
                <a:ext cx="9937104" cy="1322606"/>
              </a:xfrm>
              <a:prstGeom prst="rect">
                <a:avLst/>
              </a:prstGeom>
              <a:blipFill>
                <a:blip r:embed="rId2"/>
                <a:stretch>
                  <a:fillRect r="-785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198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algn="just" rtl="0">
              <a:buNone/>
            </a:pPr>
            <a:r>
              <a:rPr lang="it-IT" sz="2400" dirty="0"/>
              <a:t>Di cosa ci occuperemo in questa sezione:</a:t>
            </a:r>
          </a:p>
          <a:p>
            <a:pPr algn="just" rtl="0"/>
            <a:r>
              <a:rPr lang="it-IT" sz="2400" dirty="0"/>
              <a:t>Rappresentazione grafica del pendolo</a:t>
            </a:r>
          </a:p>
          <a:p>
            <a:pPr algn="just" rtl="0"/>
            <a:r>
              <a:rPr lang="it-IT" sz="2400" dirty="0"/>
              <a:t>Cinematica diretta con </a:t>
            </a:r>
            <a:r>
              <a:rPr lang="it-IT" sz="2400" dirty="0" err="1"/>
              <a:t>Denavit-Hartenberg</a:t>
            </a:r>
            <a:endParaRPr lang="it-IT" sz="2400" dirty="0"/>
          </a:p>
          <a:p>
            <a:pPr algn="just" rtl="0"/>
            <a:r>
              <a:rPr lang="it-IT" sz="2400" dirty="0"/>
              <a:t>Energia cinetica</a:t>
            </a:r>
          </a:p>
          <a:p>
            <a:pPr algn="just" rtl="0"/>
            <a:r>
              <a:rPr lang="it-IT" sz="2400" dirty="0"/>
              <a:t>Energia potenziale</a:t>
            </a:r>
          </a:p>
          <a:p>
            <a:pPr algn="just" rtl="0"/>
            <a:r>
              <a:rPr lang="it-IT" sz="2400" dirty="0"/>
              <a:t>Funzione di </a:t>
            </a:r>
            <a:r>
              <a:rPr lang="it-IT" sz="2400" dirty="0" err="1"/>
              <a:t>Rayleigh</a:t>
            </a:r>
            <a:endParaRPr lang="it-IT" sz="2400" dirty="0"/>
          </a:p>
          <a:p>
            <a:pPr algn="just" rtl="0"/>
            <a:r>
              <a:rPr lang="it-IT" sz="2400" dirty="0"/>
              <a:t>Equazione di Eulero-Lagrange</a:t>
            </a:r>
          </a:p>
          <a:p>
            <a:pPr algn="just" rtl="0"/>
            <a:r>
              <a:rPr lang="it-IT" sz="2400" dirty="0"/>
              <a:t>Equazioni del moto del pendolo inverso</a:t>
            </a:r>
          </a:p>
        </p:txBody>
      </p:sp>
    </p:spTree>
    <p:extLst>
      <p:ext uri="{BB962C8B-B14F-4D97-AF65-F5344CB8AC3E}">
        <p14:creationId xmlns:p14="http://schemas.microsoft.com/office/powerpoint/2010/main" val="97048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A83794-B9C0-4CE3-BB9B-F7B9C38B7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16632"/>
            <a:ext cx="9782801" cy="740380"/>
          </a:xfrm>
        </p:spPr>
        <p:txBody>
          <a:bodyPr/>
          <a:lstStyle/>
          <a:p>
            <a:r>
              <a:rPr lang="it-IT" dirty="0"/>
              <a:t>Rappresentazione grafica del pendolo</a:t>
            </a: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7FA7EBBC-E025-468C-84EE-7638E842A5A2}"/>
              </a:ext>
            </a:extLst>
          </p:cNvPr>
          <p:cNvGrpSpPr>
            <a:grpSpLocks noChangeAspect="1"/>
          </p:cNvGrpSpPr>
          <p:nvPr/>
        </p:nvGrpSpPr>
        <p:grpSpPr>
          <a:xfrm>
            <a:off x="3412364" y="997870"/>
            <a:ext cx="6066423" cy="5860130"/>
            <a:chOff x="3934172" y="2564904"/>
            <a:chExt cx="4248472" cy="4115296"/>
          </a:xfrm>
        </p:grpSpPr>
        <p:pic>
          <p:nvPicPr>
            <p:cNvPr id="5" name="Immagine 4" descr="Immagine che contiene decorato, aria, gioco, largo&#10;&#10;Descrizione generata automaticamente">
              <a:extLst>
                <a:ext uri="{FF2B5EF4-FFF2-40B4-BE49-F238E27FC236}">
                  <a16:creationId xmlns:a16="http://schemas.microsoft.com/office/drawing/2014/main" id="{30ECB102-18F1-49F3-887D-9A89C826E0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7072" t="19676" r="32156"/>
            <a:stretch/>
          </p:blipFill>
          <p:spPr>
            <a:xfrm>
              <a:off x="4150196" y="2564904"/>
              <a:ext cx="4032448" cy="411529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sellaDiTesto 11">
                  <a:extLst>
                    <a:ext uri="{FF2B5EF4-FFF2-40B4-BE49-F238E27FC236}">
                      <a16:creationId xmlns:a16="http://schemas.microsoft.com/office/drawing/2014/main" id="{8E6E0661-F2BD-4B09-98BB-015A6BEC6F02}"/>
                    </a:ext>
                  </a:extLst>
                </p:cNvPr>
                <p:cNvSpPr txBox="1"/>
                <p:nvPr/>
              </p:nvSpPr>
              <p:spPr>
                <a:xfrm>
                  <a:off x="6526460" y="3059668"/>
                  <a:ext cx="7200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it-IT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it-IT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CasellaDiTesto 11">
                  <a:extLst>
                    <a:ext uri="{FF2B5EF4-FFF2-40B4-BE49-F238E27FC236}">
                      <a16:creationId xmlns:a16="http://schemas.microsoft.com/office/drawing/2014/main" id="{8E6E0661-F2BD-4B09-98BB-015A6BEC6F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6460" y="3059668"/>
                  <a:ext cx="72008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asellaDiTesto 12">
                  <a:extLst>
                    <a:ext uri="{FF2B5EF4-FFF2-40B4-BE49-F238E27FC236}">
                      <a16:creationId xmlns:a16="http://schemas.microsoft.com/office/drawing/2014/main" id="{EC80ECC9-3A7B-40D3-84F4-8D8079D6F3F4}"/>
                    </a:ext>
                  </a:extLst>
                </p:cNvPr>
                <p:cNvSpPr txBox="1"/>
                <p:nvPr/>
              </p:nvSpPr>
              <p:spPr>
                <a:xfrm>
                  <a:off x="4870276" y="5877272"/>
                  <a:ext cx="7200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𝐳</m:t>
                            </m:r>
                          </m:e>
                          <m:sub>
                            <m:r>
                              <a:rPr lang="it-IT" b="1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it-IT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CasellaDiTesto 12">
                  <a:extLst>
                    <a:ext uri="{FF2B5EF4-FFF2-40B4-BE49-F238E27FC236}">
                      <a16:creationId xmlns:a16="http://schemas.microsoft.com/office/drawing/2014/main" id="{EC80ECC9-3A7B-40D3-84F4-8D8079D6F3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0276" y="5877272"/>
                  <a:ext cx="72008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asellaDiTesto 13">
                  <a:extLst>
                    <a:ext uri="{FF2B5EF4-FFF2-40B4-BE49-F238E27FC236}">
                      <a16:creationId xmlns:a16="http://schemas.microsoft.com/office/drawing/2014/main" id="{5ECD3771-8A81-4DBE-BD1B-A6357645B000}"/>
                    </a:ext>
                  </a:extLst>
                </p:cNvPr>
                <p:cNvSpPr txBox="1"/>
                <p:nvPr/>
              </p:nvSpPr>
              <p:spPr>
                <a:xfrm>
                  <a:off x="3934172" y="5301208"/>
                  <a:ext cx="7200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  <m:sub>
                            <m:r>
                              <a:rPr lang="it-IT" b="1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it-IT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CasellaDiTesto 13">
                  <a:extLst>
                    <a:ext uri="{FF2B5EF4-FFF2-40B4-BE49-F238E27FC236}">
                      <a16:creationId xmlns:a16="http://schemas.microsoft.com/office/drawing/2014/main" id="{5ECD3771-8A81-4DBE-BD1B-A6357645B0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4172" y="5301208"/>
                  <a:ext cx="72008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sellaDiTesto 14">
                  <a:extLst>
                    <a:ext uri="{FF2B5EF4-FFF2-40B4-BE49-F238E27FC236}">
                      <a16:creationId xmlns:a16="http://schemas.microsoft.com/office/drawing/2014/main" id="{D422D427-8EB4-4111-8E93-5060EE8BD926}"/>
                    </a:ext>
                  </a:extLst>
                </p:cNvPr>
                <p:cNvSpPr txBox="1"/>
                <p:nvPr/>
              </p:nvSpPr>
              <p:spPr>
                <a:xfrm>
                  <a:off x="4744618" y="4653136"/>
                  <a:ext cx="7200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it-IT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it-IT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CasellaDiTesto 14">
                  <a:extLst>
                    <a:ext uri="{FF2B5EF4-FFF2-40B4-BE49-F238E27FC236}">
                      <a16:creationId xmlns:a16="http://schemas.microsoft.com/office/drawing/2014/main" id="{D422D427-8EB4-4111-8E93-5060EE8BD9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4618" y="4653136"/>
                  <a:ext cx="72008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sellaDiTesto 15">
                  <a:extLst>
                    <a:ext uri="{FF2B5EF4-FFF2-40B4-BE49-F238E27FC236}">
                      <a16:creationId xmlns:a16="http://schemas.microsoft.com/office/drawing/2014/main" id="{460030C6-EA35-4B74-9E2F-79808A687AC3}"/>
                    </a:ext>
                  </a:extLst>
                </p:cNvPr>
                <p:cNvSpPr txBox="1"/>
                <p:nvPr/>
              </p:nvSpPr>
              <p:spPr>
                <a:xfrm>
                  <a:off x="4690256" y="2956087"/>
                  <a:ext cx="7200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it-IT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it-IT" b="1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</m:t>
                        </m:r>
                        <m:sSub>
                          <m:sSubPr>
                            <m:ctrlPr>
                              <a:rPr lang="it-IT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it-IT" b="1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𝐲</m:t>
                            </m:r>
                          </m:e>
                          <m:sub>
                            <m:r>
                              <a:rPr lang="it-IT" b="1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it-IT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CasellaDiTesto 15">
                  <a:extLst>
                    <a:ext uri="{FF2B5EF4-FFF2-40B4-BE49-F238E27FC236}">
                      <a16:creationId xmlns:a16="http://schemas.microsoft.com/office/drawing/2014/main" id="{460030C6-EA35-4B74-9E2F-79808A687A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0256" y="2956087"/>
                  <a:ext cx="72008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asellaDiTesto 16">
                  <a:extLst>
                    <a:ext uri="{FF2B5EF4-FFF2-40B4-BE49-F238E27FC236}">
                      <a16:creationId xmlns:a16="http://schemas.microsoft.com/office/drawing/2014/main" id="{FA075803-E4AD-4D8F-B12E-0758643F8999}"/>
                    </a:ext>
                  </a:extLst>
                </p:cNvPr>
                <p:cNvSpPr txBox="1"/>
                <p:nvPr/>
              </p:nvSpPr>
              <p:spPr>
                <a:xfrm>
                  <a:off x="5337866" y="3995557"/>
                  <a:ext cx="10801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𝐳</m:t>
                            </m:r>
                          </m:e>
                          <m:sub>
                            <m:r>
                              <a:rPr lang="it-IT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it-IT" b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</m:t>
                        </m:r>
                        <m:sSub>
                          <m:sSubPr>
                            <m:ctrlPr>
                              <a:rPr lang="it-IT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𝐳</m:t>
                            </m:r>
                          </m:e>
                          <m:sub>
                            <m:r>
                              <a:rPr lang="it-IT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it-IT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CasellaDiTesto 16">
                  <a:extLst>
                    <a:ext uri="{FF2B5EF4-FFF2-40B4-BE49-F238E27FC236}">
                      <a16:creationId xmlns:a16="http://schemas.microsoft.com/office/drawing/2014/main" id="{FA075803-E4AD-4D8F-B12E-0758643F89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7866" y="3995557"/>
                  <a:ext cx="108012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sellaDiTesto 17">
                  <a:extLst>
                    <a:ext uri="{FF2B5EF4-FFF2-40B4-BE49-F238E27FC236}">
                      <a16:creationId xmlns:a16="http://schemas.microsoft.com/office/drawing/2014/main" id="{16781A3A-ADA5-468D-8F80-D7CCEEB73758}"/>
                    </a:ext>
                  </a:extLst>
                </p:cNvPr>
                <p:cNvSpPr txBox="1"/>
                <p:nvPr/>
              </p:nvSpPr>
              <p:spPr>
                <a:xfrm>
                  <a:off x="5810314" y="4747210"/>
                  <a:ext cx="7200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it-IT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it-IT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CasellaDiTesto 17">
                  <a:extLst>
                    <a:ext uri="{FF2B5EF4-FFF2-40B4-BE49-F238E27FC236}">
                      <a16:creationId xmlns:a16="http://schemas.microsoft.com/office/drawing/2014/main" id="{16781A3A-ADA5-468D-8F80-D7CCEEB737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0314" y="4747210"/>
                  <a:ext cx="720080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Freccia circolare in su 2">
              <a:extLst>
                <a:ext uri="{FF2B5EF4-FFF2-40B4-BE49-F238E27FC236}">
                  <a16:creationId xmlns:a16="http://schemas.microsoft.com/office/drawing/2014/main" id="{45503D4A-C258-4BE2-B9B7-C0B89486BC93}"/>
                </a:ext>
              </a:extLst>
            </p:cNvPr>
            <p:cNvSpPr/>
            <p:nvPr/>
          </p:nvSpPr>
          <p:spPr>
            <a:xfrm rot="200934">
              <a:off x="4629705" y="5928325"/>
              <a:ext cx="1080120" cy="364471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4" name="Freccia circolare a sinistra 3">
              <a:extLst>
                <a:ext uri="{FF2B5EF4-FFF2-40B4-BE49-F238E27FC236}">
                  <a16:creationId xmlns:a16="http://schemas.microsoft.com/office/drawing/2014/main" id="{F32C0978-2D34-421B-AB93-C074A4A52E38}"/>
                </a:ext>
              </a:extLst>
            </p:cNvPr>
            <p:cNvSpPr/>
            <p:nvPr/>
          </p:nvSpPr>
          <p:spPr>
            <a:xfrm rot="2196352" flipV="1">
              <a:off x="6708419" y="3998367"/>
              <a:ext cx="468705" cy="765381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01D7F178-B1B5-4C25-8CDA-8F4244FDAE18}"/>
                    </a:ext>
                  </a:extLst>
                </p:cNvPr>
                <p:cNvSpPr txBox="1"/>
                <p:nvPr/>
              </p:nvSpPr>
              <p:spPr>
                <a:xfrm>
                  <a:off x="7243334" y="3995556"/>
                  <a:ext cx="5792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𝐪</m:t>
                            </m:r>
                          </m:e>
                          <m:sub>
                            <m:r>
                              <a:rPr lang="it-IT" b="1" i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it-IT" b="1" dirty="0"/>
                </a:p>
              </p:txBody>
            </p:sp>
          </mc:Choice>
          <mc:Fallback xmlns="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01D7F178-B1B5-4C25-8CDA-8F4244FDAE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3334" y="3995556"/>
                  <a:ext cx="579270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4D75CC60-A36A-45A0-9CF0-A9088B691781}"/>
                    </a:ext>
                  </a:extLst>
                </p:cNvPr>
                <p:cNvSpPr txBox="1"/>
                <p:nvPr/>
              </p:nvSpPr>
              <p:spPr>
                <a:xfrm>
                  <a:off x="4378891" y="6156012"/>
                  <a:ext cx="5944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𝐪</m:t>
                            </m:r>
                          </m:e>
                          <m:sub>
                            <m:r>
                              <a:rPr lang="it-IT" b="1" i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it-IT" b="1" dirty="0"/>
                </a:p>
              </p:txBody>
            </p:sp>
          </mc:Choice>
          <mc:Fallback xmlns="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4D75CC60-A36A-45A0-9CF0-A9088B6917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8891" y="6156012"/>
                  <a:ext cx="594422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09369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6DF285-7291-439C-9F52-5B54C9D47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658912"/>
          </a:xfrm>
        </p:spPr>
        <p:txBody>
          <a:bodyPr/>
          <a:lstStyle/>
          <a:p>
            <a:r>
              <a:rPr lang="it-IT" dirty="0"/>
              <a:t>Cinematica diretta con </a:t>
            </a:r>
            <a:r>
              <a:rPr lang="it-IT" dirty="0" err="1"/>
              <a:t>Denavit-Hartenberg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397EB54-97BD-4BBB-A0FB-CC022D22A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828865"/>
            <a:ext cx="9973584" cy="585133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it-IT" sz="2400" dirty="0"/>
              <a:t>I passi necessari per il calcolo delle equazioni del moto del pendolo inverso sono: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it-IT" sz="2400" dirty="0"/>
              <a:t>Fissare i sistemi di riferimento e le variabili di giunto</a:t>
            </a:r>
            <a:br>
              <a:rPr lang="it-IT" sz="2400" dirty="0"/>
            </a:br>
            <a:r>
              <a:rPr lang="it-IT" sz="2400" dirty="0"/>
              <a:t>(in questo caso due coordinate di rotazione);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it-IT" sz="2400" dirty="0"/>
              <a:t>Calcolare la cinematica diretta di quest’ultimo</a:t>
            </a:r>
            <a:br>
              <a:rPr lang="it-IT" sz="2400" dirty="0"/>
            </a:br>
            <a:r>
              <a:rPr lang="it-IT" sz="2400" dirty="0"/>
              <a:t>(costituito da due corpi: una barra e un disco pieno);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it-IT" sz="2400" dirty="0"/>
              <a:t>L’analisi del pendolo è stata effettuata in R</a:t>
            </a:r>
            <a:r>
              <a:rPr lang="it-IT" sz="2400" baseline="30000" dirty="0"/>
              <a:t>3</a:t>
            </a:r>
            <a:r>
              <a:rPr lang="it-IT" sz="2400" dirty="0"/>
              <a:t>.</a:t>
            </a:r>
            <a:br>
              <a:rPr lang="it-IT" sz="2400" dirty="0"/>
            </a:br>
            <a:r>
              <a:rPr lang="it-IT" sz="2400" dirty="0"/>
              <a:t>Considerando che il pendolo ha 2 GDL, avremo per D-H 3 sistemi di riferimento:</a:t>
            </a:r>
          </a:p>
          <a:p>
            <a:pPr>
              <a:lnSpc>
                <a:spcPct val="110000"/>
              </a:lnSpc>
            </a:pPr>
            <a:r>
              <a:rPr lang="it-IT" sz="2400" dirty="0"/>
              <a:t>due solidali ai corpi </a:t>
            </a:r>
          </a:p>
          <a:p>
            <a:pPr>
              <a:lnSpc>
                <a:spcPct val="110000"/>
              </a:lnSpc>
            </a:pPr>
            <a:r>
              <a:rPr lang="it-IT" sz="2400" dirty="0"/>
              <a:t>più uno inerziale</a:t>
            </a:r>
          </a:p>
        </p:txBody>
      </p:sp>
    </p:spTree>
    <p:extLst>
      <p:ext uri="{BB962C8B-B14F-4D97-AF65-F5344CB8AC3E}">
        <p14:creationId xmlns:p14="http://schemas.microsoft.com/office/powerpoint/2010/main" val="322053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609AEB39-8BB5-47BF-AC3A-B4CB3C79C3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5900" y="188640"/>
                <a:ext cx="9782801" cy="6480720"/>
              </a:xfrm>
            </p:spPr>
            <p:txBody>
              <a:bodyPr>
                <a:normAutofit lnSpcReduction="10000"/>
              </a:bodyPr>
              <a:lstStyle/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it-IT" sz="2400" dirty="0"/>
                  <a:t>In seguito ai calcoli si ricava la cinematica diretta della barra:</a:t>
                </a:r>
              </a:p>
              <a:p>
                <a:pPr marL="0" indent="0" algn="just">
                  <a:lnSpc>
                    <a:spcPct val="120000"/>
                  </a:lnSpc>
                  <a:buNone/>
                </a:pPr>
                <a:endParaRPr lang="it-IT" sz="2400" dirty="0"/>
              </a:p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it-IT" sz="2400" dirty="0"/>
                  <a:t>Q</a:t>
                </a:r>
                <a:r>
                  <a:rPr lang="it-IT" sz="2400" baseline="-25000" dirty="0"/>
                  <a:t>01 </a:t>
                </a:r>
                <a:r>
                  <a:rPr lang="it-IT" sz="24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t-IT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it-IT" sz="2400" dirty="0"/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400" i="1" dirty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it-IT" sz="2400" i="1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d>
                                <m:dPr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  <m:t>𝐵𝐶</m:t>
                                      </m:r>
                                    </m:sub>
                                  </m:sSub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it-IT" sz="2400" dirty="0"/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it-IT" sz="2400" dirty="0"/>
                                <m:t>0 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it-IT" sz="2400" dirty="0"/>
                                <m:t>1 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it-IT" sz="2400" dirty="0"/>
              </a:p>
              <a:p>
                <a:pPr marL="0" indent="0" algn="just">
                  <a:lnSpc>
                    <a:spcPct val="120000"/>
                  </a:lnSpc>
                  <a:buNone/>
                </a:pPr>
                <a:endParaRPr lang="it-IT" sz="2400" baseline="-25000" dirty="0"/>
              </a:p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it-IT" sz="2400" dirty="0"/>
                  <a:t>e del disco:</a:t>
                </a:r>
              </a:p>
              <a:p>
                <a:pPr marL="0" indent="0" algn="just">
                  <a:lnSpc>
                    <a:spcPct val="120000"/>
                  </a:lnSpc>
                  <a:buNone/>
                </a:pPr>
                <a:endParaRPr lang="it-IT" sz="2400" dirty="0"/>
              </a:p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it-IT" sz="2400" dirty="0"/>
                  <a:t>Q</a:t>
                </a:r>
                <a:r>
                  <a:rPr lang="it-IT" sz="2400" baseline="-25000" dirty="0"/>
                  <a:t>02 </a:t>
                </a:r>
                <a:r>
                  <a:rPr lang="it-IT" sz="24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t-IT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it-IT" sz="2400" dirty="0"/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400" i="1" dirty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it-IT" sz="2400" i="1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it-IT" sz="2400" dirty="0"/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it-IT" sz="2400" dirty="0"/>
              </a:p>
              <a:p>
                <a:pPr marL="0" indent="0" algn="just">
                  <a:lnSpc>
                    <a:spcPct val="120000"/>
                  </a:lnSpc>
                  <a:buNone/>
                </a:pPr>
                <a:endParaRPr lang="it-IT" sz="2400" dirty="0"/>
              </a:p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it-IT" sz="2400" dirty="0"/>
                  <a:t>N.B. la cinematica diretta è stata calcolata fissando l’origine del sistema di riferimento 1 e 2 nel baricentro dei rispettivi corpi (il perché è spiegato nel paragrafo dell’energia cinetica).</a:t>
                </a:r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609AEB39-8BB5-47BF-AC3A-B4CB3C79C3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5900" y="188640"/>
                <a:ext cx="9782801" cy="6480720"/>
              </a:xfrm>
              <a:blipFill>
                <a:blip r:embed="rId2"/>
                <a:stretch>
                  <a:fillRect l="-997" t="-753" r="-935" b="-13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331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C380FD-4E99-4CA9-870E-B41CF672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Energia cinetica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F89FA253-0C59-4925-90BF-B425B2E069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it-IT" sz="2400" dirty="0"/>
                  <a:t>L’energia cinetica di un corpo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it-IT" sz="2400" dirty="0"/>
                  <a:t> è definita come la somma di tre contributi: di pura traslazione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it-IT" sz="2400" dirty="0"/>
                  <a:t>, di pura rotazione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it-IT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400" dirty="0"/>
                  <a:t>e misto. Fissando le origini dei sistemi di riferimento solidali alla barra e al disco nei rispettivi baricentri geometrici, ho che il contributo misto dell’energia cinetica è nullo e dunque i calcoli si semplificano. L’energia cinetica di un corpo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it-IT" sz="2400" b="0" i="0" smtClean="0">
                        <a:latin typeface="Cambria Math" panose="02040503050406030204" pitchFamily="18" charset="0"/>
                      </a:rPr>
                      <m:t> è</m:t>
                    </m:r>
                  </m:oMath>
                </a14:m>
                <a:r>
                  <a:rPr lang="it-IT" sz="2400" dirty="0"/>
                  <a:t> pertanto data da: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it-IT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acc>
                        <m:accPr>
                          <m:chr m:val="̇"/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acc>
                      <m:acc>
                        <m:accPr>
                          <m:chr m:val="̇"/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  <m:r>
                        <a:rPr lang="it-IT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it-IT" sz="2400" i="1">
                          <a:latin typeface="Cambria Math" panose="02040503050406030204" pitchFamily="18" charset="0"/>
                        </a:rPr>
                        <m:t>𝑅𝐼</m:t>
                      </m:r>
                      <m:sSup>
                        <m:sSup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it-IT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F89FA253-0C59-4925-90BF-B425B2E069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5" t="-1200" r="-99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9139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E32AD175-A298-4082-AEB4-A94B23166E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5900" y="188640"/>
                <a:ext cx="9782801" cy="6480720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it-IT" sz="2400" dirty="0"/>
                  <a:t>Nella formula precedente ho che: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:endParaRPr lang="it-IT" sz="2400" dirty="0"/>
              </a:p>
              <a:p>
                <a:pPr algn="just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it-IT" sz="24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it-IT" sz="2400" dirty="0"/>
                  <a:t> rappresenta la massa del corpo considerato;</a:t>
                </a:r>
              </a:p>
              <a:p>
                <a:pPr algn="just">
                  <a:lnSpc>
                    <a:spcPct val="100000"/>
                  </a:lnSpc>
                </a:pPr>
                <a:r>
                  <a:rPr lang="it-IT" sz="2400" dirty="0"/>
                  <a:t>d è un vettore 2x1 che ci dice la posizione del corpo rispetto al sistema di riferimento inerziale;</a:t>
                </a:r>
              </a:p>
              <a:p>
                <a:pPr algn="just">
                  <a:lnSpc>
                    <a:spcPct val="100000"/>
                  </a:lnSpc>
                </a:pPr>
                <a:r>
                  <a:rPr lang="it-IT" sz="2400" dirty="0"/>
                  <a:t>R è una matrice 2x2 che ci dice l’orientamento del corpo rispetto al sistema di riferimento inerziale;</a:t>
                </a:r>
              </a:p>
              <a:p>
                <a:pPr algn="just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it-IT" sz="2400" i="1">
                        <a:latin typeface="Cambria Math" panose="02040503050406030204" pitchFamily="18" charset="0"/>
                      </a:rPr>
                      <m:t>𝑅𝐼</m:t>
                    </m:r>
                    <m:sSup>
                      <m:sSup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it-IT" sz="2400" dirty="0"/>
                  <a:t> è la matrice di inerzia rispetto al sistema di riferimento inerziale e poiché il corpo si muove rispetto al sistema di riferimento inerziale ho che I non è costante bensì dipende dal tempo;</a:t>
                </a:r>
              </a:p>
              <a:p>
                <a:pPr algn="just">
                  <a:lnSpc>
                    <a:spcPct val="100000"/>
                  </a:lnSpc>
                </a:pPr>
                <a:r>
                  <a:rPr lang="it-IT" sz="2400" dirty="0">
                    <a:sym typeface="Symbol" panose="05050102010706020507" pitchFamily="18" charset="2"/>
                  </a:rPr>
                  <a:t> è il vettore della velocità angolare assunta dal corpo.</a:t>
                </a:r>
                <a:endParaRPr lang="it-IT" sz="2400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E32AD175-A298-4082-AEB4-A94B23166E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5900" y="188640"/>
                <a:ext cx="9782801" cy="6480720"/>
              </a:xfrm>
              <a:blipFill>
                <a:blip r:embed="rId2"/>
                <a:stretch>
                  <a:fillRect l="-1184" t="-753" r="-93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7961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4DA5B0A0-2C37-4263-BC6B-8FB73A5ECE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5900" y="116632"/>
                <a:ext cx="9782801" cy="6624736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it-IT" sz="2400" dirty="0"/>
                  <a:t>Nel caso analizzato del pendolo inverso ho che l’energia cinetica della barra è data da: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:endParaRPr lang="it-IT" sz="2400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it-IT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it-IT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it-IT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𝐵𝐶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it-IT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acc>
                      <m:sSub>
                        <m:sSubPr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𝑧𝑧𝐵</m:t>
                          </m:r>
                        </m:sub>
                      </m:sSub>
                    </m:oMath>
                  </m:oMathPara>
                </a14:m>
                <a:endParaRPr lang="it-IT" sz="2400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it-IT" sz="2400" dirty="0"/>
                  <a:t>Dove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 è </m:t>
                    </m:r>
                  </m:oMath>
                </a14:m>
                <a:r>
                  <a:rPr lang="it-IT" sz="2400" dirty="0"/>
                  <a:t>la massa della barra,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 è </m:t>
                    </m:r>
                  </m:oMath>
                </a14:m>
                <a:r>
                  <a:rPr lang="it-IT" sz="2400" dirty="0"/>
                  <a:t>la lunghezza della barra,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𝐵𝐶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 è</m:t>
                    </m:r>
                  </m:oMath>
                </a14:m>
                <a:r>
                  <a:rPr lang="it-IT" sz="2400" dirty="0"/>
                  <a:t> la quantità costante di traslazione che mi ha permesso di spostare l’origine del sistema di riferimento della barra nel suo baricentro geometrico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𝑧𝑧𝐵</m:t>
                        </m:r>
                      </m:sub>
                    </m:sSub>
                  </m:oMath>
                </a14:m>
                <a:r>
                  <a:rPr lang="it-IT" sz="2400" dirty="0"/>
                  <a:t> è il momento di inerzia principale della barra.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it-IT" sz="2400" dirty="0"/>
                  <a:t>L’energia cinetica del disco è invece data da: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:endParaRPr lang="it-IT" sz="2400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it-IT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it-IT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it-IT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𝑧𝑧𝐷</m:t>
                          </m:r>
                        </m:sub>
                      </m:sSub>
                    </m:oMath>
                  </m:oMathPara>
                </a14:m>
                <a:endParaRPr lang="it-IT" sz="2400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it-IT" sz="2400" dirty="0"/>
                  <a:t>Dove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2400" i="1">
                        <a:latin typeface="Cambria Math" panose="02040503050406030204" pitchFamily="18" charset="0"/>
                      </a:rPr>
                      <m:t> è </m:t>
                    </m:r>
                  </m:oMath>
                </a14:m>
                <a:r>
                  <a:rPr lang="it-IT" sz="2400" dirty="0"/>
                  <a:t>la massa del disco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𝑧𝑧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it-IT" sz="2400" dirty="0"/>
                  <a:t> è il momento di inerzia principale del disco.</a:t>
                </a:r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4DA5B0A0-2C37-4263-BC6B-8FB73A5ECE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5900" y="116632"/>
                <a:ext cx="9782801" cy="6624736"/>
              </a:xfrm>
              <a:blipFill>
                <a:blip r:embed="rId2"/>
                <a:stretch>
                  <a:fillRect l="-997" t="-736" r="-93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1307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EC60E2-D9F7-4D07-B110-C8CAA6F73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Energia potenziale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18757F9-7FE9-455F-AF54-93523618D2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417637"/>
                <a:ext cx="9782801" cy="5257800"/>
              </a:xfrm>
            </p:spPr>
            <p:txBody>
              <a:bodyPr/>
              <a:lstStyle/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it-IT" sz="2400" dirty="0"/>
                  <a:t>L’energia potenziale di un corpo rigido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 è</m:t>
                    </m:r>
                  </m:oMath>
                </a14:m>
                <a:r>
                  <a:rPr lang="it-IT" sz="2400" dirty="0"/>
                  <a:t> data da: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:endParaRPr lang="it-IT" sz="2400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sSup>
                        <m:sSup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it-IT" sz="2400" b="0" i="0" smtClean="0">
                          <a:latin typeface="Cambria Math" panose="02040503050406030204" pitchFamily="18" charset="0"/>
                        </a:rPr>
                        <m:t>d</m:t>
                      </m:r>
                    </m:oMath>
                  </m:oMathPara>
                </a14:m>
                <a:endParaRPr lang="it-IT" sz="2400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it-IT" sz="2400" dirty="0"/>
                  <a:t>dove g è il vettore di gravità nel sistema di riferimento inerziale.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it-IT" sz="2400" dirty="0"/>
                  <a:t>Nel caso del pendolo inverso ho che l’energia potenziale della barra è pari a: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:endParaRPr lang="it-IT" sz="2400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𝐵𝐶</m:t>
                              </m:r>
                            </m:sub>
                          </m:s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it-IT" sz="24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2400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it-IT" sz="2400" dirty="0"/>
                  <a:t>Mentre l’energia potenziale del disco è pari a: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:endParaRPr lang="it-IT" sz="2400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it-IT" sz="2400" i="1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2400" dirty="0"/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18757F9-7FE9-455F-AF54-93523618D2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417637"/>
                <a:ext cx="9782801" cy="5257800"/>
              </a:xfrm>
              <a:blipFill>
                <a:blip r:embed="rId2"/>
                <a:stretch>
                  <a:fillRect l="-935" t="-1044" r="-997" b="-46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6302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ematica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73_TF02787947.potx" id="{22C83AB2-B06E-4404-A58D-47EEC64CBDFC}" vid="{5FC0991E-8412-44C5-B092-2BAC676AAB44}"/>
    </a:ext>
  </a:extLst>
</a:theme>
</file>

<file path=ppt/theme/theme2.xml><?xml version="1.0" encoding="utf-8"?>
<a:theme xmlns:a="http://schemas.openxmlformats.org/drawingml/2006/main" name="Tema di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Presentazione matematica con Pi greco (widescreen)</Template>
  <TotalTime>338</TotalTime>
  <Words>1015</Words>
  <Application>Microsoft Office PowerPoint</Application>
  <PresentationFormat>Personalizzato</PresentationFormat>
  <Paragraphs>97</Paragraphs>
  <Slides>14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8" baseType="lpstr">
      <vt:lpstr>Arial</vt:lpstr>
      <vt:lpstr>Cambria Math</vt:lpstr>
      <vt:lpstr>Euphemia</vt:lpstr>
      <vt:lpstr>Matematica 16x9</vt:lpstr>
      <vt:lpstr>Equazioni del moto</vt:lpstr>
      <vt:lpstr>Presentazione standard di PowerPoint</vt:lpstr>
      <vt:lpstr>Rappresentazione grafica del pendolo</vt:lpstr>
      <vt:lpstr>Cinematica diretta con Denavit-Hartenberg</vt:lpstr>
      <vt:lpstr>Presentazione standard di PowerPoint</vt:lpstr>
      <vt:lpstr>Energia cinetica</vt:lpstr>
      <vt:lpstr>Presentazione standard di PowerPoint</vt:lpstr>
      <vt:lpstr>Presentazione standard di PowerPoint</vt:lpstr>
      <vt:lpstr>Energia potenziale</vt:lpstr>
      <vt:lpstr>Funzione di Rayleigh</vt:lpstr>
      <vt:lpstr>Equazione di Eulero-Lagrange</vt:lpstr>
      <vt:lpstr>Presentazione standard di PowerPoint</vt:lpstr>
      <vt:lpstr>Presentazione standard di PowerPoint</vt:lpstr>
      <vt:lpstr>Equazioni del moto del pendolo inverso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 titolo</dc:title>
  <dc:creator>Emanuele Alfano</dc:creator>
  <cp:lastModifiedBy>Leonardo Soccio</cp:lastModifiedBy>
  <cp:revision>56</cp:revision>
  <dcterms:created xsi:type="dcterms:W3CDTF">2020-01-10T14:09:03Z</dcterms:created>
  <dcterms:modified xsi:type="dcterms:W3CDTF">2020-02-10T08:32:22Z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