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68" r:id="rId3"/>
    <p:sldId id="270" r:id="rId4"/>
    <p:sldId id="272" r:id="rId5"/>
    <p:sldId id="276" r:id="rId6"/>
    <p:sldId id="273" r:id="rId7"/>
    <p:sldId id="275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1280" autoAdjust="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A64A2-7D86-439A-A8BC-7FA7B1DBF38C}" type="datetimeFigureOut">
              <a:rPr lang="it-IT" smtClean="0"/>
              <a:t>16/01/2020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89FAA-F541-4C9F-AE13-8A0EE77286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6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2435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1663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4965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16/01/2020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16/01/2020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534" y="6032500"/>
            <a:ext cx="593344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sz="180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33120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16/01/2020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16/01/2020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sz="1800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292" y="898103"/>
            <a:ext cx="336111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sz="1800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16/01/2020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  <p:sldLayoutId id="2147483649" r:id="rId3"/>
    <p:sldLayoutId id="214748365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it-IT" dirty="0"/>
              <a:t>Modello e identificazione di un motore DC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AB0981B-9A9A-4291-9530-F6E374228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(bonus) Analisi Ponte H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Motore in DC (Direct </a:t>
            </a:r>
            <a:r>
              <a:rPr lang="it-IT" dirty="0" err="1"/>
              <a:t>Current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egnaposto contenuto 13"/>
              <p:cNvSpPr>
                <a:spLocks noGrp="1"/>
              </p:cNvSpPr>
              <p:nvPr>
                <p:ph idx="1"/>
              </p:nvPr>
            </p:nvSpPr>
            <p:spPr>
              <a:xfrm>
                <a:off x="1593852" y="1600200"/>
                <a:ext cx="6940547" cy="3192517"/>
              </a:xfrm>
            </p:spPr>
            <p:txBody>
              <a:bodyPr rtlCol="0">
                <a:normAutofit/>
              </a:bodyPr>
              <a:lstStyle/>
              <a:p>
                <a:pPr marL="0" indent="0" rtl="0">
                  <a:buNone/>
                </a:pPr>
                <a:r>
                  <a:rPr lang="it-IT" sz="2000" dirty="0"/>
                  <a:t>Il Motore a corrente continua è composto da tre elementi necessari al suo funzionamento:</a:t>
                </a:r>
              </a:p>
              <a:p>
                <a:r>
                  <a:rPr lang="it-IT" sz="2000" b="1" dirty="0"/>
                  <a:t>Rotore</a:t>
                </a:r>
                <a:r>
                  <a:rPr lang="it-IT" sz="2000" dirty="0"/>
                  <a:t>, interno, composto da avvolgimenti di rame che generano un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it-IT" sz="2000" i="1" dirty="0"/>
                  <a:t> </a:t>
                </a:r>
                <a:r>
                  <a:rPr lang="it-IT" sz="2000" dirty="0"/>
                  <a:t>statico grazie alla corrente che scorre al suo interno.</a:t>
                </a:r>
              </a:p>
              <a:p>
                <a:r>
                  <a:rPr lang="it-IT" sz="2000" b="1" dirty="0"/>
                  <a:t>Statore</a:t>
                </a:r>
                <a:r>
                  <a:rPr lang="it-IT" sz="2000" dirty="0"/>
                  <a:t>, esterno, magneti permanenti che imprimono una rotazione dal rotore.</a:t>
                </a:r>
              </a:p>
              <a:p>
                <a:r>
                  <a:rPr lang="it-IT" sz="2000" b="1" dirty="0"/>
                  <a:t>Commutatore</a:t>
                </a:r>
                <a:r>
                  <a:rPr lang="it-IT" sz="2000" dirty="0"/>
                  <a:t> (o </a:t>
                </a:r>
                <a:r>
                  <a:rPr lang="it-IT" sz="2000" i="1" dirty="0"/>
                  <a:t>spazzole</a:t>
                </a:r>
                <a:r>
                  <a:rPr lang="it-IT" sz="2000" dirty="0"/>
                  <a:t>), invertono il verso della corrente ogni almeno mezzo giro del rotore.</a:t>
                </a:r>
                <a:endParaRPr lang="it-IT" sz="2000" b="1" dirty="0"/>
              </a:p>
            </p:txBody>
          </p:sp>
        </mc:Choice>
        <mc:Fallback xmlns="">
          <p:sp>
            <p:nvSpPr>
              <p:cNvPr id="14" name="Segnaposto contenuto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852" y="1600200"/>
                <a:ext cx="6940547" cy="3192517"/>
              </a:xfrm>
              <a:blipFill>
                <a:blip r:embed="rId3"/>
                <a:stretch>
                  <a:fillRect l="-1141" t="-2103" r="-1844" b="-13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1EB30684-7BE2-48B7-B725-9CD35810F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02" y="453698"/>
            <a:ext cx="3001782" cy="343250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34297BD-383A-41CD-AC68-6E42D48F5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615" y="4162096"/>
            <a:ext cx="3696805" cy="24616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B1D4B42-009D-4940-8DA5-5C23D6080364}"/>
                  </a:ext>
                </a:extLst>
              </p:cNvPr>
              <p:cNvSpPr txBox="1"/>
              <p:nvPr/>
            </p:nvSpPr>
            <p:spPr>
              <a:xfrm>
                <a:off x="1593852" y="4792717"/>
                <a:ext cx="6457763" cy="197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L’idea di fondo consiste nello sfruttare la coppia di forze che si genera quando la corrente percorre una spira immersa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it-IT" sz="2000" dirty="0"/>
                  <a:t>, e cambiare opportunamente il verso della corrente per proseguire il moto, sfruttando l’inerzia della spira già in movimento per superare il punto singolare dal quale non si muoverebbe più.</a:t>
                </a:r>
                <a:endParaRPr lang="it-IT" sz="2000" b="1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B1D4B42-009D-4940-8DA5-5C23D6080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52" y="4792717"/>
                <a:ext cx="6457763" cy="1976375"/>
              </a:xfrm>
              <a:prstGeom prst="rect">
                <a:avLst/>
              </a:prstGeom>
              <a:blipFill>
                <a:blip r:embed="rId6"/>
                <a:stretch>
                  <a:fillRect l="-943" t="-1543" r="-2170" b="-46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13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Motore in DC (Direct </a:t>
            </a:r>
            <a:r>
              <a:rPr lang="it-IT" dirty="0" err="1"/>
              <a:t>Current</a:t>
            </a:r>
            <a:r>
              <a:rPr lang="it-IT" dirty="0"/>
              <a:t>) [2]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593852" y="1600200"/>
            <a:ext cx="5764891" cy="45720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sz="2000" dirty="0"/>
              <a:t>In figura, la parte sinistra del rotore è respinta dal magnete di sinistra ed attirata da quello di destra. Analogamente fa la parte in basso a destra. La coppia genera la rotazione.</a:t>
            </a:r>
          </a:p>
          <a:p>
            <a:pPr marL="0" indent="0">
              <a:buNone/>
            </a:pPr>
            <a:r>
              <a:rPr lang="it-IT" sz="2000" dirty="0"/>
              <a:t>Quando le armature si allineano orizzontalmente, il commutatore inverte la direzione di corrente attraverso gli avvolgimenti, modificando anche il campo magnetico. Il processo ritorna quindi allo stato di partenza e il ciclo si ripete.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6ECA486-54EF-4925-AE16-2A87788C5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371" y="1417638"/>
            <a:ext cx="4754562" cy="47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593852" y="1417638"/>
            <a:ext cx="102800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motore può essere descritto da una serie di equazioni, che riguardano sia aspetti elettro-magnetici che meccanici.</a:t>
            </a:r>
          </a:p>
          <a:p>
            <a:r>
              <a:rPr lang="it-IT" sz="2000" dirty="0"/>
              <a:t>Partendo dallo schema più generale per un motore, con uno statore elettro-attuato (</a:t>
            </a:r>
            <a:r>
              <a:rPr lang="it-IT" sz="2000" b="1" dirty="0"/>
              <a:t>non</a:t>
            </a:r>
            <a:r>
              <a:rPr lang="it-IT" sz="2000" dirty="0"/>
              <a:t> un magnete permanente), otteniamo le seguenti equazioni:</a:t>
            </a:r>
          </a:p>
          <a:p>
            <a:endParaRPr lang="it-IT" sz="2000" u="sng" dirty="0"/>
          </a:p>
        </p:txBody>
      </p:sp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80FFB062-B4EF-45FC-955E-58B0884D3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1" y="2756007"/>
            <a:ext cx="4859957" cy="2269362"/>
          </a:xfrm>
          <a:prstGeom prst="rect">
            <a:avLst/>
          </a:prstGeom>
        </p:spPr>
      </p:pic>
      <p:pic>
        <p:nvPicPr>
          <p:cNvPr id="6" name="Immagine 5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0D9BE4EE-9B0A-4C11-9186-141ADD958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1" y="2756007"/>
            <a:ext cx="5396860" cy="2560638"/>
          </a:xfrm>
          <a:prstGeom prst="rect">
            <a:avLst/>
          </a:prstGeom>
        </p:spPr>
      </p:pic>
      <p:pic>
        <p:nvPicPr>
          <p:cNvPr id="8" name="Immagine 7" descr="Immagine che contiene screenshot, monitor, schermo, rosso&#10;&#10;Descrizione generata automaticamente">
            <a:extLst>
              <a:ext uri="{FF2B5EF4-FFF2-40B4-BE49-F238E27FC236}">
                <a16:creationId xmlns:a16="http://schemas.microsoft.com/office/drawing/2014/main" id="{242C2194-6A46-4C7E-91E8-215BF4615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1" y="5223425"/>
            <a:ext cx="8106740" cy="1634575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65BE979-DD19-41C5-BFA8-EAA10B347E31}"/>
              </a:ext>
            </a:extLst>
          </p:cNvPr>
          <p:cNvCxnSpPr>
            <a:cxnSpLocks/>
          </p:cNvCxnSpPr>
          <p:nvPr/>
        </p:nvCxnSpPr>
        <p:spPr>
          <a:xfrm>
            <a:off x="1855304" y="6241773"/>
            <a:ext cx="2438400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9B625F05-B17B-4B6D-A149-F6E8E8817863}"/>
              </a:ext>
            </a:extLst>
          </p:cNvPr>
          <p:cNvCxnSpPr>
            <a:cxnSpLocks/>
          </p:cNvCxnSpPr>
          <p:nvPr/>
        </p:nvCxnSpPr>
        <p:spPr>
          <a:xfrm>
            <a:off x="1855304" y="6765234"/>
            <a:ext cx="2438400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914ED1-F66C-454A-B052-EE4653FB051B}"/>
              </a:ext>
            </a:extLst>
          </p:cNvPr>
          <p:cNvSpPr txBox="1"/>
          <p:nvPr/>
        </p:nvSpPr>
        <p:spPr>
          <a:xfrm>
            <a:off x="7421217" y="6310867"/>
            <a:ext cx="4452731" cy="369332"/>
          </a:xfrm>
          <a:prstGeom prst="rect">
            <a:avLst/>
          </a:prstGeom>
          <a:solidFill>
            <a:srgbClr val="CC3300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it-IT" b="1" dirty="0"/>
              <a:t>N.B.: questi due termini </a:t>
            </a:r>
            <a:r>
              <a:rPr lang="it-IT" b="1" u="sng" dirty="0"/>
              <a:t>non</a:t>
            </a:r>
            <a:r>
              <a:rPr lang="it-IT" b="1" dirty="0"/>
              <a:t> sono </a:t>
            </a:r>
            <a:r>
              <a:rPr lang="it-IT" b="1" u="sng" dirty="0"/>
              <a:t>lineari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712687" y="1417638"/>
            <a:ext cx="4502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Si ottiene pertanto un sistema di equazioni differenziali sulle tensioni delle due maglie del circuito:</a:t>
            </a:r>
          </a:p>
        </p:txBody>
      </p:sp>
      <p:pic>
        <p:nvPicPr>
          <p:cNvPr id="5" name="Immagine 4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C41855EE-C36F-4225-BE9A-E3F868DF6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6" y="1417637"/>
            <a:ext cx="5164364" cy="1849921"/>
          </a:xfrm>
          <a:prstGeom prst="rect">
            <a:avLst/>
          </a:prstGeom>
        </p:spPr>
      </p:pic>
      <p:pic>
        <p:nvPicPr>
          <p:cNvPr id="8" name="Immagine 7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A766C5D3-A897-4B58-8C68-B762DD1A6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2" y="2340968"/>
            <a:ext cx="3760026" cy="1852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E420E0A-C133-4A6F-8697-69281E6DACDD}"/>
                  </a:ext>
                </a:extLst>
              </p:cNvPr>
              <p:cNvSpPr txBox="1"/>
              <p:nvPr/>
            </p:nvSpPr>
            <p:spPr>
              <a:xfrm>
                <a:off x="1712686" y="4193734"/>
                <a:ext cx="993820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La </a:t>
                </a:r>
                <a:r>
                  <a:rPr lang="it-IT" sz="2000" i="1" dirty="0" err="1"/>
                  <a:t>f.c.e.m</a:t>
                </a:r>
                <a:r>
                  <a:rPr lang="it-IT" sz="2000" i="1" dirty="0"/>
                  <a:t>.</a:t>
                </a:r>
                <a:r>
                  <a:rPr lang="it-IT" sz="2000" dirty="0"/>
                  <a:t> è ancora un termine non lineare; tuttavia, se si impiegano magneti </a:t>
                </a:r>
                <a:r>
                  <a:rPr lang="it-IT" sz="2000" b="1" dirty="0"/>
                  <a:t>permanenti</a:t>
                </a:r>
                <a:r>
                  <a:rPr lang="it-IT" sz="2000" dirty="0"/>
                  <a:t>, o 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è </a:t>
                </a:r>
                <a:r>
                  <a:rPr lang="it-IT" sz="2000" b="1" dirty="0"/>
                  <a:t>costante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it-IT" sz="2000" b="1" i="1">
                        <a:latin typeface="Cambria Math" panose="02040503050406030204" pitchFamily="18" charset="0"/>
                      </a:rPr>
                      <m:t>⟹ </m:t>
                    </m:r>
                    <m:sSub>
                      <m:sSubPr>
                        <m:ctrlPr>
                          <a:rPr lang="it-IT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1" i="0" dirty="0" smtClean="0">
                        <a:latin typeface="Cambria Math" panose="02040503050406030204" pitchFamily="18" charset="0"/>
                      </a:rPr>
                      <m:t>𝐜𝐨𝐬𝐭𝐚𝐧𝐭𝐞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it-IT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le equazioni diventano </a:t>
                </a:r>
                <a:r>
                  <a:rPr lang="it-IT" sz="2000" b="1" dirty="0">
                    <a:solidFill>
                      <a:srgbClr val="0070C0"/>
                    </a:solidFill>
                  </a:rPr>
                  <a:t>lineari. </a:t>
                </a:r>
                <a:r>
                  <a:rPr lang="it-IT" sz="2000" dirty="0"/>
                  <a:t>Sostituendo nella seconda equazione, otteniamo: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E420E0A-C133-4A6F-8697-69281E6DA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86" y="4193734"/>
                <a:ext cx="9938203" cy="1015663"/>
              </a:xfrm>
              <a:prstGeom prst="rect">
                <a:avLst/>
              </a:prstGeom>
              <a:blipFill>
                <a:blip r:embed="rId5"/>
                <a:stretch>
                  <a:fillRect l="-675" t="-3593" b="-95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C85CE8AF-82B0-4564-AB9D-B24CEAC6FC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6" y="5209397"/>
            <a:ext cx="6342875" cy="9233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78E188E-3C71-4A05-BAAF-B7BF02E942D1}"/>
                  </a:ext>
                </a:extLst>
              </p:cNvPr>
              <p:cNvSpPr txBox="1"/>
              <p:nvPr/>
            </p:nvSpPr>
            <p:spPr>
              <a:xfrm>
                <a:off x="8229833" y="5317119"/>
                <a:ext cx="32467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Dove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it-IT" sz="2000" dirty="0"/>
                  <a:t> è la velocità angolare del rotore</a:t>
                </a:r>
                <a:endParaRPr lang="it-IT" sz="2000" b="1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78E188E-3C71-4A05-BAAF-B7BF02E94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833" y="5317119"/>
                <a:ext cx="3246783" cy="707886"/>
              </a:xfrm>
              <a:prstGeom prst="rect">
                <a:avLst/>
              </a:prstGeom>
              <a:blipFill>
                <a:blip r:embed="rId7"/>
                <a:stretch>
                  <a:fillRect l="-1876" t="-5172" b="-146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21A8DA8-FB7B-43A5-AF8B-D09CBE9CEB24}"/>
              </a:ext>
            </a:extLst>
          </p:cNvPr>
          <p:cNvCxnSpPr>
            <a:cxnSpLocks/>
          </p:cNvCxnSpPr>
          <p:nvPr/>
        </p:nvCxnSpPr>
        <p:spPr>
          <a:xfrm>
            <a:off x="1805451" y="5897218"/>
            <a:ext cx="328149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986F6A49-D205-4431-85D0-0AEE1024E1BD}"/>
              </a:ext>
            </a:extLst>
          </p:cNvPr>
          <p:cNvCxnSpPr>
            <a:cxnSpLocks/>
          </p:cNvCxnSpPr>
          <p:nvPr/>
        </p:nvCxnSpPr>
        <p:spPr>
          <a:xfrm>
            <a:off x="5439395" y="6121367"/>
            <a:ext cx="2484783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5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712686" y="1417638"/>
            <a:ext cx="728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ABE5F18-798C-4D71-A917-08D397D07558}"/>
              </a:ext>
            </a:extLst>
          </p:cNvPr>
          <p:cNvSpPr txBox="1"/>
          <p:nvPr/>
        </p:nvSpPr>
        <p:spPr>
          <a:xfrm>
            <a:off x="1712686" y="1417638"/>
            <a:ext cx="5271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Applicando la Trasformata di Laplace all’equazione precedente, ed esprimendola in funzione della corrente, essa diventa:</a:t>
            </a:r>
          </a:p>
        </p:txBody>
      </p:sp>
      <p:pic>
        <p:nvPicPr>
          <p:cNvPr id="8" name="Immagine 7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AC535646-B3F6-480C-81AA-CA1B3388F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11" y="1417638"/>
            <a:ext cx="4383314" cy="94639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AE3BDCD-207D-49CA-BD69-BCACAEEC0016}"/>
              </a:ext>
            </a:extLst>
          </p:cNvPr>
          <p:cNvSpPr txBox="1"/>
          <p:nvPr/>
        </p:nvSpPr>
        <p:spPr>
          <a:xfrm>
            <a:off x="1712686" y="2500387"/>
            <a:ext cx="4820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Mentre la </a:t>
            </a:r>
            <a:r>
              <a:rPr lang="it-IT" sz="2000" b="1" dirty="0"/>
              <a:t>coppia </a:t>
            </a:r>
            <a:r>
              <a:rPr lang="it-IT" sz="2000" dirty="0"/>
              <a:t>erogata dal motore è:</a:t>
            </a:r>
          </a:p>
        </p:txBody>
      </p:sp>
      <p:pic>
        <p:nvPicPr>
          <p:cNvPr id="11" name="Immagine 10" descr="Immagine che contiene tavolo, orologio&#10;&#10;Descrizione generata automaticamente">
            <a:extLst>
              <a:ext uri="{FF2B5EF4-FFF2-40B4-BE49-F238E27FC236}">
                <a16:creationId xmlns:a16="http://schemas.microsoft.com/office/drawing/2014/main" id="{E2AE27D3-DB2E-4AFA-834B-BABA46D76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611" y="2432211"/>
            <a:ext cx="2354974" cy="536461"/>
          </a:xfrm>
          <a:prstGeom prst="rect">
            <a:avLst/>
          </a:prstGeom>
        </p:spPr>
      </p:pic>
      <p:pic>
        <p:nvPicPr>
          <p:cNvPr id="13" name="Immagine 1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D76B367-FA16-4E10-8684-B413DACB7B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98" y="3265542"/>
            <a:ext cx="2741671" cy="4509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00C1220-2E45-44AE-9D4A-94A619E4D533}"/>
                  </a:ext>
                </a:extLst>
              </p:cNvPr>
              <p:cNvSpPr txBox="1"/>
              <p:nvPr/>
            </p:nvSpPr>
            <p:spPr>
              <a:xfrm>
                <a:off x="1712686" y="2983187"/>
                <a:ext cx="482063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Collegando un carico al motore di inerzia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it-IT" sz="2000" dirty="0"/>
                  <a:t> ed attrito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it-IT" sz="2000" dirty="0"/>
                  <a:t>, e trasformando la sua equazione con Laplace:</a:t>
                </a:r>
                <a:endParaRPr lang="it-IT" sz="2000" b="1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00C1220-2E45-44AE-9D4A-94A619E4D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86" y="2983187"/>
                <a:ext cx="4820636" cy="1015663"/>
              </a:xfrm>
              <a:prstGeom prst="rect">
                <a:avLst/>
              </a:prstGeom>
              <a:blipFill>
                <a:blip r:embed="rId6"/>
                <a:stretch>
                  <a:fillRect l="-1391" t="-2994" r="-2023" b="-95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 descr="Immagine che contiene maglietta&#10;&#10;Descrizione generata automaticamente">
            <a:extLst>
              <a:ext uri="{FF2B5EF4-FFF2-40B4-BE49-F238E27FC236}">
                <a16:creationId xmlns:a16="http://schemas.microsoft.com/office/drawing/2014/main" id="{4C936EF0-F549-43F7-879F-070441456A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345" y="3139265"/>
            <a:ext cx="1918351" cy="703504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A33DA66-67A0-4A55-B064-1103A851C23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430869" y="3491018"/>
            <a:ext cx="4014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Immagine 2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FE280162-679A-4A04-8AA4-27A773E4F6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68" y="3292970"/>
            <a:ext cx="401487" cy="148023"/>
          </a:xfrm>
          <a:prstGeom prst="rect">
            <a:avLst/>
          </a:prstGeom>
        </p:spPr>
      </p:pic>
      <p:pic>
        <p:nvPicPr>
          <p:cNvPr id="27" name="Immagine 26" descr="Immagine che contiene tabellonesegnapunti, testo, monitor, schermo&#10;&#10;Descrizione generata automaticamente">
            <a:extLst>
              <a:ext uri="{FF2B5EF4-FFF2-40B4-BE49-F238E27FC236}">
                <a16:creationId xmlns:a16="http://schemas.microsoft.com/office/drawing/2014/main" id="{81BCFC15-C3AA-412D-81DB-9314E95866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548" y="4384874"/>
            <a:ext cx="6997148" cy="2158406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EA1CD1B-AA33-4122-9755-E6255E74AA04}"/>
              </a:ext>
            </a:extLst>
          </p:cNvPr>
          <p:cNvSpPr txBox="1"/>
          <p:nvPr/>
        </p:nvSpPr>
        <p:spPr>
          <a:xfrm>
            <a:off x="5638800" y="298173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0663CA9-28AE-439F-B07A-0397507D61B3}"/>
              </a:ext>
            </a:extLst>
          </p:cNvPr>
          <p:cNvSpPr txBox="1"/>
          <p:nvPr/>
        </p:nvSpPr>
        <p:spPr>
          <a:xfrm>
            <a:off x="1712686" y="4186804"/>
            <a:ext cx="30448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Otteniamo così uno schema del nostro sistema motore-carico, che controllato in tensione raggiunge una velocità angolare limite (ed eventualmente un angolo desiderato)</a:t>
            </a:r>
          </a:p>
        </p:txBody>
      </p:sp>
    </p:spTree>
    <p:extLst>
      <p:ext uri="{BB962C8B-B14F-4D97-AF65-F5344CB8AC3E}">
        <p14:creationId xmlns:p14="http://schemas.microsoft.com/office/powerpoint/2010/main" val="355003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Modello Teorico Motore DC [3]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977B4D-ECB8-43DD-A643-F1BADD1C3C27}"/>
              </a:ext>
            </a:extLst>
          </p:cNvPr>
          <p:cNvSpPr txBox="1"/>
          <p:nvPr/>
        </p:nvSpPr>
        <p:spPr>
          <a:xfrm>
            <a:off x="1593852" y="1417638"/>
            <a:ext cx="833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Abbiamo visto nello schema finale come lo schema motore-carico sia un sistema del secondo ordine, con due </a:t>
            </a:r>
            <a:r>
              <a:rPr lang="it-IT"/>
              <a:t>poli reali e convergenti </a:t>
            </a:r>
            <a:r>
              <a:rPr lang="it-IT" dirty="0"/>
              <a:t>ad un valore limite calcolabile con il </a:t>
            </a:r>
            <a:r>
              <a:rPr lang="it-IT" b="1" dirty="0"/>
              <a:t>teorema del valor finale. </a:t>
            </a:r>
          </a:p>
          <a:p>
            <a:endParaRPr lang="it-IT" b="1" dirty="0"/>
          </a:p>
          <a:p>
            <a:r>
              <a:rPr lang="it-IT" dirty="0"/>
              <a:t>Come mai allora il motore è approssimato - con un’ottima stima – ad un modello del primo ordine? Perché il polo elettrico è molto veloce, ha una dinamica di due ordini maggiore rispetto a quella meccanica, quindi si può invece assumere come se fosse una </a:t>
            </a:r>
            <a:r>
              <a:rPr lang="it-IT" b="1" dirty="0"/>
              <a:t>costante</a:t>
            </a:r>
            <a:r>
              <a:rPr lang="it-IT" dirty="0"/>
              <a:t>, semplificando l’analisi del modello.</a:t>
            </a:r>
          </a:p>
        </p:txBody>
      </p:sp>
    </p:spTree>
    <p:extLst>
      <p:ext uri="{BB962C8B-B14F-4D97-AF65-F5344CB8AC3E}">
        <p14:creationId xmlns:p14="http://schemas.microsoft.com/office/powerpoint/2010/main" val="14775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543</Words>
  <Application>Microsoft Office PowerPoint</Application>
  <PresentationFormat>Widescreen</PresentationFormat>
  <Paragraphs>35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Euphemia</vt:lpstr>
      <vt:lpstr>Matematica 16x9</vt:lpstr>
      <vt:lpstr>Modello e identificazione di un motore DC</vt:lpstr>
      <vt:lpstr>Motore in DC (Direct Current)</vt:lpstr>
      <vt:lpstr>Motore in DC (Direct Current) [2]</vt:lpstr>
      <vt:lpstr>Modello Teorico Motore DC</vt:lpstr>
      <vt:lpstr>Modello Teorico Motore DC</vt:lpstr>
      <vt:lpstr>Modello Teorico Motore DC</vt:lpstr>
      <vt:lpstr>Modello Teorico Motore DC [3]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Modello e identificazione di un motore DC</dc:title>
  <dc:creator>filippo badalamenti</dc:creator>
  <cp:lastModifiedBy>filippo badalamenti</cp:lastModifiedBy>
  <cp:revision>44</cp:revision>
  <dcterms:created xsi:type="dcterms:W3CDTF">2020-01-15T11:09:34Z</dcterms:created>
  <dcterms:modified xsi:type="dcterms:W3CDTF">2020-01-16T22:42:45Z</dcterms:modified>
</cp:coreProperties>
</file>