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7" r:id="rId2"/>
    <p:sldId id="258" r:id="rId3"/>
    <p:sldId id="260" r:id="rId4"/>
    <p:sldId id="264" r:id="rId5"/>
    <p:sldId id="259" r:id="rId6"/>
    <p:sldId id="261" r:id="rId7"/>
    <p:sldId id="266" r:id="rId8"/>
    <p:sldId id="267" r:id="rId9"/>
    <p:sldId id="269" r:id="rId10"/>
    <p:sldId id="268" r:id="rId11"/>
    <p:sldId id="270" r:id="rId12"/>
    <p:sldId id="271" r:id="rId13"/>
    <p:sldId id="274" r:id="rId14"/>
    <p:sldId id="275" r:id="rId15"/>
    <p:sldId id="272" r:id="rId16"/>
    <p:sldId id="276" r:id="rId17"/>
    <p:sldId id="273" r:id="rId18"/>
    <p:sldId id="277" r:id="rId19"/>
    <p:sldId id="280" r:id="rId20"/>
    <p:sldId id="281" r:id="rId21"/>
    <p:sldId id="262" r:id="rId22"/>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0B29"/>
    <a:srgbClr val="4472C4"/>
    <a:srgbClr val="084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46"/>
    <p:restoredTop sz="77500"/>
  </p:normalViewPr>
  <p:slideViewPr>
    <p:cSldViewPr snapToGrid="0">
      <p:cViewPr varScale="1">
        <p:scale>
          <a:sx n="84" d="100"/>
          <a:sy n="84" d="100"/>
        </p:scale>
        <p:origin x="2680" y="192"/>
      </p:cViewPr>
      <p:guideLst/>
    </p:cSldViewPr>
  </p:slideViewPr>
  <p:outlineViewPr>
    <p:cViewPr>
      <p:scale>
        <a:sx n="33" d="100"/>
        <a:sy n="33" d="100"/>
      </p:scale>
      <p:origin x="0" y="0"/>
    </p:cViewPr>
  </p:outlin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EEBD1-01A4-C04F-BF61-344712364C7E}" type="datetimeFigureOut">
              <a:rPr kumimoji="1" lang="zh-CN" altLang="en-US" smtClean="0"/>
              <a:t>2023/8/9</a:t>
            </a:fld>
            <a:endParaRPr kumimoji="1" lang="zh-CN" altLang="en-US"/>
          </a:p>
        </p:txBody>
      </p:sp>
      <p:sp>
        <p:nvSpPr>
          <p:cNvPr id="4" name="幻灯片图像占位符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4D19A-3048-E549-849C-D3FC30125477}" type="slidenum">
              <a:rPr kumimoji="1" lang="zh-CN" altLang="en-US" smtClean="0"/>
              <a:t>‹#›</a:t>
            </a:fld>
            <a:endParaRPr kumimoji="1" lang="zh-CN" altLang="en-US"/>
          </a:p>
        </p:txBody>
      </p:sp>
    </p:spTree>
    <p:extLst>
      <p:ext uri="{BB962C8B-B14F-4D97-AF65-F5344CB8AC3E}">
        <p14:creationId xmlns:p14="http://schemas.microsoft.com/office/powerpoint/2010/main" val="105133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a:solidFill>
                  <a:srgbClr val="333333"/>
                </a:solidFill>
                <a:effectLst/>
                <a:latin typeface="Open Sans" panose="020F0502020204030204" pitchFamily="34" charset="0"/>
              </a:rPr>
              <a:t>Hello, everyone. I’m Lu</a:t>
            </a:r>
            <a:r>
              <a:rPr lang="zh-CN" altLang="en-US" b="0" i="0" u="none" strike="noStrike" dirty="0">
                <a:solidFill>
                  <a:srgbClr val="333333"/>
                </a:solidFill>
                <a:effectLst/>
                <a:latin typeface="Open Sans" panose="020F0502020204030204" pitchFamily="34" charset="0"/>
              </a:rPr>
              <a:t> </a:t>
            </a:r>
            <a:r>
              <a:rPr lang="en-US" altLang="zh-CN" b="0" i="0" u="none" strike="noStrike" dirty="0">
                <a:solidFill>
                  <a:srgbClr val="333333"/>
                </a:solidFill>
                <a:effectLst/>
                <a:latin typeface="Open Sans" panose="020F0502020204030204" pitchFamily="34" charset="0"/>
              </a:rPr>
              <a:t>Yi, and today I'll be presenting my work, "Optimal Dynamic 'Subset Sampling: Theory and </a:t>
            </a:r>
            <a:r>
              <a:rPr lang="en-US" altLang="zh-CN" b="0" i="0" u="none" strike="noStrike" dirty="0" err="1">
                <a:solidFill>
                  <a:srgbClr val="333333"/>
                </a:solidFill>
                <a:effectLst/>
                <a:latin typeface="Open Sans" panose="020F0502020204030204" pitchFamily="34" charset="0"/>
              </a:rPr>
              <a:t>Applications.”This</a:t>
            </a:r>
            <a:r>
              <a:rPr lang="en-US" altLang="zh-CN" b="0" i="0" u="none" strike="noStrike" dirty="0">
                <a:solidFill>
                  <a:srgbClr val="333333"/>
                </a:solidFill>
                <a:effectLst/>
                <a:latin typeface="Open Sans" panose="020F0502020204030204" pitchFamily="34" charset="0"/>
              </a:rPr>
              <a:t> work is collaborated with </a:t>
            </a:r>
            <a:r>
              <a:rPr lang="en-US" altLang="zh-CN" b="0" i="0" u="none" strike="noStrike" dirty="0" err="1">
                <a:solidFill>
                  <a:srgbClr val="333333"/>
                </a:solidFill>
                <a:effectLst/>
                <a:latin typeface="Open Sans" panose="020F0502020204030204" pitchFamily="34" charset="0"/>
              </a:rPr>
              <a:t>Hanzhi</a:t>
            </a:r>
            <a:r>
              <a:rPr lang="en-US" altLang="zh-CN" b="0" i="0" u="none" strike="noStrike" dirty="0">
                <a:solidFill>
                  <a:srgbClr val="333333"/>
                </a:solidFill>
                <a:effectLst/>
                <a:latin typeface="Open Sans" panose="020F0502020204030204" pitchFamily="34" charset="0"/>
              </a:rPr>
              <a:t> Wang and my supervisor, </a:t>
            </a:r>
            <a:r>
              <a:rPr lang="en-US" altLang="zh-CN" b="0" i="0" u="none" strike="noStrike" dirty="0" err="1">
                <a:solidFill>
                  <a:srgbClr val="333333"/>
                </a:solidFill>
                <a:effectLst/>
                <a:latin typeface="Open Sans" panose="020F0502020204030204" pitchFamily="34" charset="0"/>
              </a:rPr>
              <a:t>zhewei</a:t>
            </a:r>
            <a:r>
              <a:rPr lang="en-US" altLang="zh-CN" b="0" i="0" u="none" strike="noStrike" dirty="0">
                <a:solidFill>
                  <a:srgbClr val="333333"/>
                </a:solidFill>
                <a:effectLst/>
                <a:latin typeface="Open Sans" panose="020F0502020204030204" pitchFamily="34" charset="0"/>
              </a:rPr>
              <a:t> Wei from Renmin University of China. @@</a:t>
            </a:r>
            <a:endParaRPr kumimoji="1" lang="zh-CN" altLang="en-US"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a:t>
            </a:fld>
            <a:endParaRPr kumimoji="1" lang="zh-CN" altLang="en-US"/>
          </a:p>
        </p:txBody>
      </p:sp>
    </p:spTree>
    <p:extLst>
      <p:ext uri="{BB962C8B-B14F-4D97-AF65-F5344CB8AC3E}">
        <p14:creationId xmlns:p14="http://schemas.microsoft.com/office/powerpoint/2010/main" val="1676608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get rid of the log n term, we must not sample within each group. Instead, we only@@ sample the group when the group has at least one candidate. The probability that the group G j contains at least one candidate can be calculated as p G j. We@@ first sample among the groups with p G j, then only sample within the sampled groups by geometric subset sampling. In our example, we get four @@new group elements, G one to G four. After we sample these four groups according to their probabilities p G j, we get the sample result containing @@G one and G three. Then we sample within G one and G three, and we obtain @@x one and x six in G one and obtain @@x two in G three.</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10</a:t>
            </a:fld>
            <a:endParaRPr kumimoji="1" lang="zh-CN" altLang="en-US"/>
          </a:p>
        </p:txBody>
      </p:sp>
    </p:spTree>
    <p:extLst>
      <p:ext uri="{BB962C8B-B14F-4D97-AF65-F5344CB8AC3E}">
        <p14:creationId xmlns:p14="http://schemas.microsoft.com/office/powerpoint/2010/main" val="965926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Now we are left with the problem that how to sample among the groups. We note that it is a subset sampling problem too. Our choice is to @@partition the groups again and thus breaking down the problem into a new but smaller subset sampling problem.</a:t>
            </a:r>
            <a:r>
              <a:rPr kumimoji="1" lang="zh-CN" altLang="en-US" dirty="0"/>
              <a:t> </a:t>
            </a:r>
            <a:r>
              <a:rPr kumimoji="1" lang="en-US" altLang="zh-CN" dirty="0"/>
              <a:t>To</a:t>
            </a:r>
            <a:r>
              <a:rPr kumimoji="1" lang="zh-CN" altLang="en-US" dirty="0"/>
              <a:t> </a:t>
            </a:r>
            <a:r>
              <a:rPr kumimoji="1" lang="en-US" altLang="zh-CN" dirty="0"/>
              <a:t>distinguish various subset sampling problems, we denote the subset sampling problem with level index. Level zero@@ is the original subset sampling problem with n elements@@. At</a:t>
            </a:r>
            <a:r>
              <a:rPr kumimoji="1" lang="zh-CN" altLang="en-US" dirty="0"/>
              <a:t> </a:t>
            </a:r>
            <a:r>
              <a:rPr kumimoji="1" lang="en-US" altLang="zh-CN" dirty="0"/>
              <a:t>level one@@, the elements are the groups from level zero@@. After partitioning again, we obtain three@@ groups at level one.</a:t>
            </a:r>
            <a:r>
              <a:rPr kumimoji="1" lang="zh-CN" altLang="en-US" dirty="0"/>
              <a:t> </a:t>
            </a:r>
            <a:r>
              <a:rPr kumimoji="1" lang="en-US" altLang="zh-CN" dirty="0"/>
              <a:t>So @@how to sample among the groups at level one?</a:t>
            </a:r>
            <a:r>
              <a:rPr kumimoji="1" lang="zh-CN" altLang="en-US" dirty="0"/>
              <a:t> </a:t>
            </a:r>
            <a:r>
              <a:rPr kumimoji="1" lang="en-US" altLang="zh-CN" dirty="0"/>
              <a:t>@@</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11</a:t>
            </a:fld>
            <a:endParaRPr kumimoji="1" lang="zh-CN" altLang="en-US"/>
          </a:p>
        </p:txBody>
      </p:sp>
    </p:spTree>
    <p:extLst>
      <p:ext uri="{BB962C8B-B14F-4D97-AF65-F5344CB8AC3E}">
        <p14:creationId xmlns:p14="http://schemas.microsoft.com/office/powerpoint/2010/main" val="983236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Note that there are @@only O log log n groups at level one. To deal with the subset sampling problem with so few elements, we introduce a table lookup method.</a:t>
            </a:r>
            <a:r>
              <a:rPr kumimoji="1" lang="zh-CN" altLang="en-US" dirty="0"/>
              <a:t> </a:t>
            </a:r>
            <a:r>
              <a:rPr kumimoji="1" lang="en-US" altLang="zh-CN" dirty="0"/>
              <a:t>Suppose that we have @@three elements, x one, x two, and x three, with probability one third, two third, and one third, respectively. We can calculate the probability that each subset is selected as the sample result, for example, the subset containing all the three elements@@ is selected as the result with probability two over twenty-seven. And the subset@@ containing x one x two is selected with probability four over twenty-seven. We can calculate the probabilities of all the subsets@@. And All the probabilities sum up to one. Instead of @@sampling each element with its probability independently, we can select one subset from all the subsets according to the probability distribution of subsets. We create a row@@ to help with sample. There are twenty-seven entries. For the first subset@@ that contains all the elements, since its probability is two over twenty-seven, we fill two entries@@ with the subset, denoted as 111 in binary. The second subset@@, with probability four over twenty-seven, is thus filled in four entries@@. After we’ve done with all subsets@@, the row is full-filled. To get a sample, we simply @@select one entry uniformly from the row and return the subset indicated by the entry.</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12</a:t>
            </a:fld>
            <a:endParaRPr kumimoji="1" lang="zh-CN" altLang="en-US"/>
          </a:p>
        </p:txBody>
      </p:sp>
    </p:spTree>
    <p:extLst>
      <p:ext uri="{BB962C8B-B14F-4D97-AF65-F5344CB8AC3E}">
        <p14:creationId xmlns:p14="http://schemas.microsoft.com/office/powerpoint/2010/main" val="144400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a word, when there are@@ m elements@@, and all the probabilities@@ are the multipliers@@ of one over m, we can create a row with m to the power of m entries to sample.</a:t>
            </a:r>
          </a:p>
          <a:p>
            <a:r>
              <a:rPr kumimoji="1" lang="en-US" altLang="zh-CN" dirty="0"/>
              <a:t>To deal with the general case, we @@fill the row with respect to bar p x </a:t>
            </a:r>
            <a:r>
              <a:rPr kumimoji="1" lang="en-US" altLang="zh-CN" dirty="0" err="1"/>
              <a:t>i</a:t>
            </a:r>
            <a:r>
              <a:rPr kumimoji="1" lang="en-US" altLang="zh-CN" dirty="0"/>
              <a:t> instead of p x </a:t>
            </a:r>
            <a:r>
              <a:rPr kumimoji="1" lang="en-US" altLang="zh-CN" dirty="0" err="1"/>
              <a:t>i</a:t>
            </a:r>
            <a:r>
              <a:rPr kumimoji="1" lang="en-US" altLang="zh-CN" dirty="0"/>
              <a:t>.</a:t>
            </a:r>
          </a:p>
          <a:p>
            <a:r>
              <a:rPr kumimoji="1" lang="en-US" altLang="zh-CN" dirty="0"/>
              <a:t>Note that the probabilities of the elements will change over time. </a:t>
            </a:r>
            <a:r>
              <a:rPr lang="en-US" altLang="zh-CN" sz="1800" dirty="0">
                <a:effectLst/>
                <a:latin typeface="LinLibertineT"/>
              </a:rPr>
              <a:t>To accommodate the modification, we @@create a row for each possible distribution. Thus, a table@@ with m@@ to the power@@ of m rows and m@@ to the power of m columns is obtained@@.</a:t>
            </a:r>
            <a:endParaRPr lang="en-US" altLang="zh-CN"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13</a:t>
            </a:fld>
            <a:endParaRPr kumimoji="1" lang="zh-CN" altLang="en-US"/>
          </a:p>
        </p:txBody>
      </p:sp>
    </p:spTree>
    <p:extLst>
      <p:ext uri="{BB962C8B-B14F-4D97-AF65-F5344CB8AC3E}">
        <p14:creationId xmlns:p14="http://schemas.microsoft.com/office/powerpoint/2010/main" val="2228387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it is time to look</a:t>
            </a:r>
            <a:r>
              <a:rPr lang="zh-CN" altLang="en-US" dirty="0"/>
              <a:t> </a:t>
            </a:r>
            <a:r>
              <a:rPr lang="en-US" altLang="zh-CN" dirty="0"/>
              <a:t>at the whole algorithm. After preprocessing, we have three levels: level zero has the original elements, which have been put@@ in the corresponding groups. The groups at level zero becomes the elements at level one@@, which have also been put@@ in the corresponding groups. Level two is a lookup table, which is used to sample the groups at level one. According to the probabilities</a:t>
            </a:r>
            <a:r>
              <a:rPr lang="zh-CN" altLang="en-US" dirty="0"/>
              <a:t> </a:t>
            </a:r>
            <a:r>
              <a:rPr lang="en-US" altLang="zh-CN" dirty="0"/>
              <a:t>of the groups at level one, that is, p G one, p G two, and p G three@@, we have indexed into a row that corresponds to the current distribution. When sampling, we first uniformly choose@@ an entry in the row. And it turns out@@ to be one zero one, that is, sampling the g one@@ and g three@@. Then, We sample within g one and g three at level one. In G three, we successfully sample @@x 3 and reject x 4. In G one, we successfully sample @@x 1. Then we comes to level zero. We sample within g three and g one, and finally it comes out that @@x four and @@x two is sampled@@. This finishes the sampling@@.</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14</a:t>
            </a:fld>
            <a:endParaRPr kumimoji="1" lang="zh-CN" altLang="en-US"/>
          </a:p>
        </p:txBody>
      </p:sp>
    </p:spTree>
    <p:extLst>
      <p:ext uri="{BB962C8B-B14F-4D97-AF65-F5344CB8AC3E}">
        <p14:creationId xmlns:p14="http://schemas.microsoft.com/office/powerpoint/2010/main" val="341247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we consider the update operations, including insertions@@, deletions@@ and modifications@@. Take an element insertion@@ as an example. Suppose that x eight is to insert. According to p x eight, it is assigned to G two at level zero. Since the size of G two is enlarged to two elements, p G 2 becomes smaller, that is, the probability of x two at level one is modified and needs to move from G two to G one. Thus, G two becomes empty and G one contains two elements.</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15</a:t>
            </a:fld>
            <a:endParaRPr kumimoji="1" lang="zh-CN" altLang="en-US"/>
          </a:p>
        </p:txBody>
      </p:sp>
    </p:spTree>
    <p:extLst>
      <p:ext uri="{BB962C8B-B14F-4D97-AF65-F5344CB8AC3E}">
        <p14:creationId xmlns:p14="http://schemas.microsoft.com/office/powerpoint/2010/main" val="112079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Suppose that x eight@@ is to insert. According to p x eight, it is assigned to G two@@ at level zero@@. Since the size of G two is enlarged to two elements, p G 2@@ becomes smaller, that is, the probability of x two at level one is modified and needs to be moved@@ from G two@@ to G one@@. Thus, G two becomes empty and G one contains two elements. Since G one and G two is modified, the probabilities of them is modified accordingly. Thus, the current row index@@ needs to be revised@@@@ based on the new probabilities. Deletions and probability modifications can be done in a similar way.</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16</a:t>
            </a:fld>
            <a:endParaRPr kumimoji="1" lang="zh-CN" altLang="en-US"/>
          </a:p>
        </p:txBody>
      </p:sp>
    </p:spTree>
    <p:extLst>
      <p:ext uri="{BB962C8B-B14F-4D97-AF65-F5344CB8AC3E}">
        <p14:creationId xmlns:p14="http://schemas.microsoft.com/office/powerpoint/2010/main" val="1746298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evaluate the performance of our algorithm ODSS @@against the existing works, including the naïve method, the hybrid subset sampling method, the </a:t>
            </a:r>
            <a:r>
              <a:rPr kumimoji="1" lang="en-US" altLang="zh-CN" dirty="0" err="1"/>
              <a:t>bringmann</a:t>
            </a:r>
            <a:r>
              <a:rPr kumimoji="1" lang="en-US" altLang="zh-CN" dirty="0"/>
              <a:t> subset sampling method. The expected query time of the naïve method is O n while the update time is O one. For the hybrid subset sampling method, the expected query time is one plus n times the square root of the minimum of bar p and one minus bar p, where \bar p is the average probability of the elements. And for the </a:t>
            </a:r>
            <a:r>
              <a:rPr kumimoji="1" lang="en-US" altLang="zh-CN" dirty="0" err="1"/>
              <a:t>bringmann</a:t>
            </a:r>
            <a:r>
              <a:rPr kumimoji="1" lang="en-US" altLang="zh-CN" dirty="0"/>
              <a:t> subset sampling method, the expected query time is the lower bound as our ODSS, O one plus mu. However, the update time is o the square of log n. To @@examine the effectiveness of our ODSS, we carefully set the probabilities of elements distributed with various skewnesses. We choose the normal distribution, which has skewness as zero, the half-normal distribution with skewness below one, exponential distribution with skewness as two and log-normal distribution with skewness as four. After generating random numbers, we @@rescale the range of them into the closed interval from zero to one.</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17</a:t>
            </a:fld>
            <a:endParaRPr kumimoji="1" lang="zh-CN" altLang="en-US"/>
          </a:p>
        </p:txBody>
      </p:sp>
    </p:spTree>
    <p:extLst>
      <p:ext uri="{BB962C8B-B14F-4D97-AF65-F5344CB8AC3E}">
        <p14:creationId xmlns:p14="http://schemas.microsoft.com/office/powerpoint/2010/main" val="514639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We first draw the trade-off plots between query time and update time of each method. Here we set the number of elements as one hundred thousand and the sum of probabilities as one. We observe that our ODSS outperforms other methods in terms of both query and update time. </a:t>
            </a:r>
            <a:r>
              <a:rPr lang="en-US" altLang="zh-CN" sz="1800" dirty="0">
                <a:effectLst/>
                <a:latin typeface="LinLibertineT"/>
              </a:rPr>
              <a:t>The Naive method performs efficient updates, while it requires a large query time, which is one thousand times</a:t>
            </a:r>
            <a:r>
              <a:rPr lang="en-US" altLang="zh-CN" sz="1800" dirty="0">
                <a:effectLst/>
                <a:latin typeface="txsys"/>
              </a:rPr>
              <a:t> </a:t>
            </a:r>
            <a:r>
              <a:rPr lang="en-US" altLang="zh-CN" sz="1800" dirty="0">
                <a:effectLst/>
                <a:latin typeface="LinLibertineT"/>
              </a:rPr>
              <a:t>slower than ODSS. The query time of the </a:t>
            </a:r>
            <a:r>
              <a:rPr lang="en-US" altLang="zh-CN" sz="1800" dirty="0" err="1">
                <a:effectLst/>
                <a:latin typeface="LinLibertineT"/>
              </a:rPr>
              <a:t>Bringmann</a:t>
            </a:r>
            <a:r>
              <a:rPr lang="en-US" altLang="zh-CN" sz="1800" dirty="0">
                <a:effectLst/>
                <a:latin typeface="LinLibertineT"/>
              </a:rPr>
              <a:t> subset sampling method and the Hybrid subset sampling method is significantly smaller than the Naive method, while the update time is one hundred times, ten thousand times</a:t>
            </a:r>
            <a:r>
              <a:rPr lang="en-US" altLang="zh-CN" sz="1800" dirty="0">
                <a:effectLst/>
                <a:latin typeface="txsys"/>
              </a:rPr>
              <a:t> </a:t>
            </a:r>
            <a:r>
              <a:rPr lang="en-US" altLang="zh-CN" sz="1800" dirty="0">
                <a:effectLst/>
                <a:latin typeface="LinLibertineT"/>
              </a:rPr>
              <a:t>larger than our ODSS, respectively. </a:t>
            </a:r>
            <a:endParaRPr lang="en-US" altLang="zh-CN" dirty="0"/>
          </a:p>
          <a:p>
            <a:endParaRPr kumimoji="1" lang="en-US" altLang="zh-CN"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18</a:t>
            </a:fld>
            <a:endParaRPr kumimoji="1" lang="zh-CN" altLang="en-US"/>
          </a:p>
        </p:txBody>
      </p:sp>
    </p:spTree>
    <p:extLst>
      <p:ext uri="{BB962C8B-B14F-4D97-AF65-F5344CB8AC3E}">
        <p14:creationId xmlns:p14="http://schemas.microsoft.com/office/powerpoint/2010/main" val="1492301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LinLibertineT"/>
              </a:rPr>
              <a:t>To further examine the query time of these algorithms, we vary </a:t>
            </a:r>
            <a:r>
              <a:rPr lang="en-US" altLang="zh-CN" sz="1800" dirty="0">
                <a:effectLst/>
                <a:latin typeface="LibertineMathMI"/>
              </a:rPr>
              <a:t>𝜇</a:t>
            </a:r>
            <a:r>
              <a:rPr lang="en-US" altLang="zh-CN" sz="1800" dirty="0">
                <a:effectLst/>
                <a:latin typeface="LinLibertineT"/>
              </a:rPr>
              <a:t>, the sum of the probabilities of elements, and show the query time. As shown in the figures, the query time of all algorithms except the naïve method increases linearly with \mu. These results concur with the theoretical time complexity of the query time of all algorithms.</a:t>
            </a:r>
            <a:endParaRPr lang="en-US" altLang="zh-CN"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19</a:t>
            </a:fld>
            <a:endParaRPr kumimoji="1" lang="zh-CN" altLang="en-US"/>
          </a:p>
        </p:txBody>
      </p:sp>
    </p:spTree>
    <p:extLst>
      <p:ext uri="{BB962C8B-B14F-4D97-AF65-F5344CB8AC3E}">
        <p14:creationId xmlns:p14="http://schemas.microsoft.com/office/powerpoint/2010/main" val="58503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Subset sampling is such a problem: given a domain set S@@, which includes n distinct events from x one to x n, the subset sampling problem return@@ a subset T for a query. Each event x </a:t>
                </a:r>
                <a:r>
                  <a:rPr kumimoji="1" lang="en-US" altLang="zh-CN" dirty="0" err="1"/>
                  <a:t>i</a:t>
                </a:r>
                <a:r>
                  <a:rPr kumimoji="1" lang="en-US" altLang="zh-CN" dirty="0"/>
                  <a:t>@@ is included in T independently with probability p(x </a:t>
                </a:r>
                <a:r>
                  <a:rPr kumimoji="1" lang="en-US" altLang="zh-CN" dirty="0" err="1"/>
                  <a:t>i</a:t>
                </a:r>
                <a:r>
                  <a:rPr kumimoji="1" lang="en-US" altLang="zh-CN" dirty="0"/>
                  <a:t>). We denote the sum@@ of probabilities as \mu. The expected@@ size of T is O(\mu) and thus the lower bound of the query time is @@\Omega one plus \mu since any algorithm needs Omega \mu time to output the result T. @@</a:t>
                </a:r>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solidFill>
                      <a:srgbClr val="333333"/>
                    </a:solidFill>
                    <a:effectLst/>
                    <a:latin typeface="Open Sans" panose="020B0606030504020204" pitchFamily="34" charset="0"/>
                  </a:rPr>
                  <a:t>You may be familiar with the weighted sampling problem. Imagine we have a set of events, </a:t>
                </a:r>
                <a:r>
                  <a:rPr lang="en-US" altLang="zh-CN" b="0" i="0" u="none" strike="noStrike" baseline="0" dirty="0">
                    <a:solidFill>
                      <a:srgbClr val="333333"/>
                    </a:solidFill>
                    <a:effectLst/>
                    <a:latin typeface="Open Sans" panose="020B0606030504020204" pitchFamily="34" charset="0"/>
                  </a:rPr>
                  <a:t>ra</a:t>
                </a:r>
                <a:r>
                  <a:rPr lang="en-US" altLang="zh-CN" b="0" i="0" u="none" strike="noStrike" dirty="0">
                    <a:solidFill>
                      <a:srgbClr val="333333"/>
                    </a:solidFill>
                    <a:effectLst/>
                    <a:latin typeface="Open Sans" panose="020B0606030504020204" pitchFamily="34" charset="0"/>
                  </a:rPr>
                  <a:t>nging from x_1 to </a:t>
                </a:r>
                <a:r>
                  <a:rPr lang="en-US" altLang="zh-CN" b="0" i="0" u="none" strike="noStrike" dirty="0" err="1">
                    <a:solidFill>
                      <a:srgbClr val="333333"/>
                    </a:solidFill>
                    <a:effectLst/>
                    <a:latin typeface="Open Sans" panose="020B0606030504020204" pitchFamily="34" charset="0"/>
                  </a:rPr>
                  <a:t>x_n</a:t>
                </a:r>
                <a:r>
                  <a:rPr lang="en-US" altLang="zh-CN" b="0" i="0" u="none" strike="noStrike" dirty="0">
                    <a:solidFill>
                      <a:srgbClr val="333333"/>
                    </a:solidFill>
                    <a:effectLst/>
                    <a:latin typeface="Open Sans" panose="020B0606030504020204" pitchFamily="34" charset="0"/>
                  </a:rPr>
                  <a:t>. Each event </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has a probability, p(</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The sum of p(</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equals 1. The weighted sampling problem returns ONLY one event as the sample result. Unlike weighted sampling, in a subset sampling problem, the sum of p(</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doesn't have to equal 1. Here, we denote the sum as mu. The goal is to sample a subset of events, called T. </a:t>
                </a:r>
                <a:r>
                  <a:rPr kumimoji="1" lang="en-US" altLang="zh-CN" dirty="0">
                    <a:latin typeface="Times New Roman" panose="02020603050405020304" pitchFamily="18" charset="0"/>
                    <a:cs typeface="Times New Roman" panose="02020603050405020304" pitchFamily="18" charset="0"/>
                  </a:rPr>
                  <a:t>Each</a:t>
                </a:r>
                <a:r>
                  <a:rPr kumimoji="1" lang="en-US" altLang="zh-CN" b="0" dirty="0"/>
                  <a:t> </a:t>
                </a:r>
                <a:r>
                  <a:rPr kumimoji="1" lang="en-US" altLang="zh-CN" b="0" i="0">
                    <a:latin typeface="Cambria Math" panose="02040503050406030204" pitchFamily="18" charset="0"/>
                  </a:rPr>
                  <a:t>𝑥_𝑖</a:t>
                </a:r>
                <a:r>
                  <a:rPr kumimoji="1" lang="en-US" altLang="zh-CN" dirty="0">
                    <a:latin typeface="Times New Roman" panose="02020603050405020304" pitchFamily="18" charset="0"/>
                    <a:cs typeface="Times New Roman" panose="02020603050405020304" pitchFamily="18" charset="0"/>
                  </a:rPr>
                  <a:t> is sampled </a:t>
                </a:r>
                <a:r>
                  <a:rPr kumimoji="1" lang="en-US" altLang="zh-CN" dirty="0">
                    <a:solidFill>
                      <a:srgbClr val="FF0000"/>
                    </a:solidFill>
                    <a:latin typeface="Times New Roman" panose="02020603050405020304" pitchFamily="18" charset="0"/>
                    <a:cs typeface="Times New Roman" panose="02020603050405020304" pitchFamily="18" charset="0"/>
                  </a:rPr>
                  <a:t>independently</a:t>
                </a:r>
                <a:r>
                  <a:rPr kumimoji="1" lang="en-US" altLang="zh-CN" dirty="0">
                    <a:latin typeface="Times New Roman" panose="02020603050405020304" pitchFamily="18" charset="0"/>
                    <a:cs typeface="Times New Roman" panose="02020603050405020304" pitchFamily="18" charset="0"/>
                  </a:rPr>
                  <a:t> with probability </a:t>
                </a:r>
                <a:r>
                  <a:rPr kumimoji="1" lang="en-US" altLang="zh-CN" b="0" i="0">
                    <a:latin typeface="Cambria Math" panose="02040503050406030204" pitchFamily="18" charset="0"/>
                  </a:rPr>
                  <a:t>𝑝</a:t>
                </a:r>
                <a:r>
                  <a:rPr kumimoji="1" lang="en-US" altLang="zh-CN" i="0">
                    <a:latin typeface="Cambria Math" panose="02040503050406030204" pitchFamily="18" charset="0"/>
                  </a:rPr>
                  <a:t>(</a:t>
                </a:r>
                <a:r>
                  <a:rPr kumimoji="1" lang="en-US" altLang="zh-CN" b="0" i="0">
                    <a:latin typeface="Cambria Math" panose="02040503050406030204" pitchFamily="18" charset="0"/>
                  </a:rPr>
                  <a:t>𝑥_𝑖 )</a:t>
                </a:r>
                <a:endParaRPr kumimoji="1" lang="zh-CN" altLang="en-US" i="1" dirty="0">
                  <a:latin typeface="Times New Roman" panose="02020603050405020304" pitchFamily="18" charset="0"/>
                  <a:cs typeface="Times New Roman" panose="02020603050405020304" pitchFamily="18" charset="0"/>
                </a:endParaRPr>
              </a:p>
              <a:p>
                <a:endParaRPr kumimoji="1" lang="zh-CN" altLang="en-US" dirty="0"/>
              </a:p>
            </p:txBody>
          </p:sp>
        </mc:Fallback>
      </mc:AlternateContent>
      <p:sp>
        <p:nvSpPr>
          <p:cNvPr id="4" name="灯片编号占位符 3"/>
          <p:cNvSpPr>
            <a:spLocks noGrp="1"/>
          </p:cNvSpPr>
          <p:nvPr>
            <p:ph type="sldNum" sz="quarter" idx="5"/>
          </p:nvPr>
        </p:nvSpPr>
        <p:spPr/>
        <p:txBody>
          <a:bodyPr/>
          <a:lstStyle/>
          <a:p>
            <a:fld id="{3344D19A-3048-E549-849C-D3FC30125477}" type="slidenum">
              <a:rPr kumimoji="1" lang="zh-CN" altLang="en-US" smtClean="0"/>
              <a:t>2</a:t>
            </a:fld>
            <a:endParaRPr kumimoji="1" lang="zh-CN" altLang="en-US"/>
          </a:p>
        </p:txBody>
      </p:sp>
    </p:spTree>
    <p:extLst>
      <p:ext uri="{BB962C8B-B14F-4D97-AF65-F5344CB8AC3E}">
        <p14:creationId xmlns:p14="http://schemas.microsoft.com/office/powerpoint/2010/main" val="2556218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further examine the update time, we set \mu equals one and vary n from one million to one billion. The results shows that the naïve method and ODSS consistently outperform other algorithms on all distributions. </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20</a:t>
            </a:fld>
            <a:endParaRPr kumimoji="1" lang="zh-CN" altLang="en-US"/>
          </a:p>
        </p:txBody>
      </p:sp>
    </p:spTree>
    <p:extLst>
      <p:ext uri="{BB962C8B-B14F-4D97-AF65-F5344CB8AC3E}">
        <p14:creationId xmlns:p14="http://schemas.microsoft.com/office/powerpoint/2010/main" val="2581453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a:solidFill>
                  <a:srgbClr val="333333"/>
                </a:solidFill>
                <a:effectLst/>
                <a:latin typeface="Open Sans" panose="020B0606030504020204" pitchFamily="34" charset="0"/>
              </a:rPr>
              <a:t>Thank you for your listening and see you in Long Beach! </a:t>
            </a:r>
            <a:endParaRPr kumimoji="1" lang="zh-CN" altLang="en-US"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21</a:t>
            </a:fld>
            <a:endParaRPr kumimoji="1" lang="zh-CN" altLang="en-US"/>
          </a:p>
        </p:txBody>
      </p:sp>
    </p:spTree>
    <p:extLst>
      <p:ext uri="{BB962C8B-B14F-4D97-AF65-F5344CB8AC3E}">
        <p14:creationId xmlns:p14="http://schemas.microsoft.com/office/powerpoint/2010/main" val="2369395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a dynamic subset sampling problem, the events@@ in the domain set will change over time and the probabilities of the events will change too. There are three kinds of update operations: insert@@ elements, delete@@ elements, and modify the probabilities of elements.</a:t>
            </a:r>
            <a:endParaRPr kumimoji="1" lang="zh-CN" altLang="en-US"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3</a:t>
            </a:fld>
            <a:endParaRPr kumimoji="1" lang="zh-CN" altLang="en-US"/>
          </a:p>
        </p:txBody>
      </p:sp>
    </p:spTree>
    <p:extLst>
      <p:ext uri="{BB962C8B-B14F-4D97-AF65-F5344CB8AC3E}">
        <p14:creationId xmlns:p14="http://schemas.microsoft.com/office/powerpoint/2010/main" val="61012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en-US" altLang="zh-CN" dirty="0"/>
                  <a:t>Various applications are in dire need of efficient 'subset sampling techniques, especially of .the implementations in</a:t>
                </a:r>
                <a:r>
                  <a:rPr kumimoji="1" lang="zh-CN" altLang="en-US" dirty="0"/>
                  <a:t> </a:t>
                </a:r>
                <a:r>
                  <a:rPr kumimoji="1" lang="en-US" altLang="zh-CN" dirty="0"/>
                  <a:t>a dynamic setting.</a:t>
                </a:r>
                <a:r>
                  <a:rPr kumimoji="1" lang="zh-CN" altLang="en-US" dirty="0"/>
                  <a:t> </a:t>
                </a:r>
                <a:r>
                  <a:rPr kumimoji="1" lang="en-US" altLang="zh-CN" dirty="0"/>
                  <a:t>One</a:t>
                </a:r>
                <a:r>
                  <a:rPr kumimoji="1" lang="zh-CN" altLang="en-US" dirty="0"/>
                  <a:t> </a:t>
                </a:r>
                <a:r>
                  <a:rPr kumimoji="1" lang="en-US" altLang="zh-CN" dirty="0"/>
                  <a:t>of the most concerned applications is the dynamic@@ influence maximization problem. Given a social network and propagation probabilities between users, a selected user spreads@@ its influence under .the Independent cascade model as follows: At timestep zero, the selected user@@ is active@@. In the following timesteps, each active user that is activated at the last timestep can activate its outgoing neighbors. For example, at timestep one, the user activates@@ its neighbors@@ according to@@ the propagation@@ probabilities@@ independently.</a:t>
                </a:r>
                <a:r>
                  <a:rPr kumimoji="1" lang="zh-CN" altLang="en-US" dirty="0"/>
                  <a:t> </a:t>
                </a:r>
                <a:r>
                  <a:rPr kumimoji="1" lang="en-US" altLang="zh-CN" dirty="0"/>
                  <a:t>At timestep two, .the active neighbors@@ activate@@ their neighbors@@ in the@@ same way@@.</a:t>
                </a:r>
                <a:r>
                  <a:rPr kumimoji="1" lang="zh-CN" altLang="en-US" dirty="0"/>
                  <a:t> </a:t>
                </a:r>
                <a:r>
                  <a:rPr kumimoji="1" lang="en-US" altLang="zh-CN" dirty="0"/>
                  <a:t>@@At timestep three, no more users can be activated and the spread process terminates. Note that each time an active user activating its neighbors independently is solving a 'subset sampling problem. When users join in the social @@network or leave@@ the social network, .the associated 'subset sampling problems are modified accordingly. </a:t>
                </a:r>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solidFill>
                      <a:srgbClr val="333333"/>
                    </a:solidFill>
                    <a:effectLst/>
                    <a:latin typeface="Open Sans" panose="020B0606030504020204" pitchFamily="34" charset="0"/>
                  </a:rPr>
                  <a:t>You may be familiar with the weighted sampling problem. Imagine we have a set of events, </a:t>
                </a:r>
                <a:r>
                  <a:rPr lang="en-US" altLang="zh-CN" b="0" i="0" u="none" strike="noStrike" baseline="0" dirty="0">
                    <a:solidFill>
                      <a:srgbClr val="333333"/>
                    </a:solidFill>
                    <a:effectLst/>
                    <a:latin typeface="Open Sans" panose="020B0606030504020204" pitchFamily="34" charset="0"/>
                  </a:rPr>
                  <a:t>ra</a:t>
                </a:r>
                <a:r>
                  <a:rPr lang="en-US" altLang="zh-CN" b="0" i="0" u="none" strike="noStrike" dirty="0">
                    <a:solidFill>
                      <a:srgbClr val="333333"/>
                    </a:solidFill>
                    <a:effectLst/>
                    <a:latin typeface="Open Sans" panose="020B0606030504020204" pitchFamily="34" charset="0"/>
                  </a:rPr>
                  <a:t>nging from x_1 to </a:t>
                </a:r>
                <a:r>
                  <a:rPr lang="en-US" altLang="zh-CN" b="0" i="0" u="none" strike="noStrike" dirty="0" err="1">
                    <a:solidFill>
                      <a:srgbClr val="333333"/>
                    </a:solidFill>
                    <a:effectLst/>
                    <a:latin typeface="Open Sans" panose="020B0606030504020204" pitchFamily="34" charset="0"/>
                  </a:rPr>
                  <a:t>x_n</a:t>
                </a:r>
                <a:r>
                  <a:rPr lang="en-US" altLang="zh-CN" b="0" i="0" u="none" strike="noStrike" dirty="0">
                    <a:solidFill>
                      <a:srgbClr val="333333"/>
                    </a:solidFill>
                    <a:effectLst/>
                    <a:latin typeface="Open Sans" panose="020B0606030504020204" pitchFamily="34" charset="0"/>
                  </a:rPr>
                  <a:t>. Each event </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has a probability, p(</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The sum of p(</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equals 1. The weighted sampling problem returns ONLY one event as the sample result. Unlike weighted sampling, in a subset sampling problem, the sum of p(</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doesn't have to equal 1. Here, we denote the sum as mu. The goal is to sample a subset of events, called T. </a:t>
                </a:r>
                <a:r>
                  <a:rPr kumimoji="1" lang="en-US" altLang="zh-CN" dirty="0">
                    <a:latin typeface="Times New Roman" panose="02020603050405020304" pitchFamily="18" charset="0"/>
                    <a:cs typeface="Times New Roman" panose="02020603050405020304" pitchFamily="18" charset="0"/>
                  </a:rPr>
                  <a:t>Each</a:t>
                </a:r>
                <a:r>
                  <a:rPr kumimoji="1" lang="en-US" altLang="zh-CN" b="0" dirty="0"/>
                  <a:t> </a:t>
                </a:r>
                <a:r>
                  <a:rPr kumimoji="1" lang="en-US" altLang="zh-CN" b="0" i="0">
                    <a:latin typeface="Cambria Math" panose="02040503050406030204" pitchFamily="18" charset="0"/>
                  </a:rPr>
                  <a:t>𝑥_𝑖</a:t>
                </a:r>
                <a:r>
                  <a:rPr kumimoji="1" lang="en-US" altLang="zh-CN" dirty="0">
                    <a:latin typeface="Times New Roman" panose="02020603050405020304" pitchFamily="18" charset="0"/>
                    <a:cs typeface="Times New Roman" panose="02020603050405020304" pitchFamily="18" charset="0"/>
                  </a:rPr>
                  <a:t> is sampled </a:t>
                </a:r>
                <a:r>
                  <a:rPr kumimoji="1" lang="en-US" altLang="zh-CN" dirty="0">
                    <a:solidFill>
                      <a:srgbClr val="FF0000"/>
                    </a:solidFill>
                    <a:latin typeface="Times New Roman" panose="02020603050405020304" pitchFamily="18" charset="0"/>
                    <a:cs typeface="Times New Roman" panose="02020603050405020304" pitchFamily="18" charset="0"/>
                  </a:rPr>
                  <a:t>independently</a:t>
                </a:r>
                <a:r>
                  <a:rPr kumimoji="1" lang="en-US" altLang="zh-CN" dirty="0">
                    <a:latin typeface="Times New Roman" panose="02020603050405020304" pitchFamily="18" charset="0"/>
                    <a:cs typeface="Times New Roman" panose="02020603050405020304" pitchFamily="18" charset="0"/>
                  </a:rPr>
                  <a:t> with probability </a:t>
                </a:r>
                <a:r>
                  <a:rPr kumimoji="1" lang="en-US" altLang="zh-CN" b="0" i="0">
                    <a:latin typeface="Cambria Math" panose="02040503050406030204" pitchFamily="18" charset="0"/>
                  </a:rPr>
                  <a:t>𝑝</a:t>
                </a:r>
                <a:r>
                  <a:rPr kumimoji="1" lang="en-US" altLang="zh-CN" i="0">
                    <a:latin typeface="Cambria Math" panose="02040503050406030204" pitchFamily="18" charset="0"/>
                  </a:rPr>
                  <a:t>(</a:t>
                </a:r>
                <a:r>
                  <a:rPr kumimoji="1" lang="en-US" altLang="zh-CN" b="0" i="0">
                    <a:latin typeface="Cambria Math" panose="02040503050406030204" pitchFamily="18" charset="0"/>
                  </a:rPr>
                  <a:t>𝑥_𝑖 )</a:t>
                </a:r>
                <a:endParaRPr kumimoji="1" lang="zh-CN" altLang="en-US" i="1" dirty="0">
                  <a:latin typeface="Times New Roman" panose="02020603050405020304" pitchFamily="18" charset="0"/>
                  <a:cs typeface="Times New Roman" panose="02020603050405020304" pitchFamily="18" charset="0"/>
                </a:endParaRPr>
              </a:p>
              <a:p>
                <a:endParaRPr kumimoji="1" lang="zh-CN" altLang="en-US" dirty="0"/>
              </a:p>
            </p:txBody>
          </p:sp>
        </mc:Fallback>
      </mc:AlternateContent>
      <p:sp>
        <p:nvSpPr>
          <p:cNvPr id="4" name="灯片编号占位符 3"/>
          <p:cNvSpPr>
            <a:spLocks noGrp="1"/>
          </p:cNvSpPr>
          <p:nvPr>
            <p:ph type="sldNum" sz="quarter" idx="5"/>
          </p:nvPr>
        </p:nvSpPr>
        <p:spPr/>
        <p:txBody>
          <a:bodyPr/>
          <a:lstStyle/>
          <a:p>
            <a:fld id="{3344D19A-3048-E549-849C-D3FC30125477}" type="slidenum">
              <a:rPr kumimoji="1" lang="zh-CN" altLang="en-US" smtClean="0"/>
              <a:t>4</a:t>
            </a:fld>
            <a:endParaRPr kumimoji="1" lang="zh-CN" altLang="en-US"/>
          </a:p>
        </p:txBody>
      </p:sp>
    </p:spTree>
    <p:extLst>
      <p:ext uri="{BB962C8B-B14F-4D97-AF65-F5344CB8AC3E}">
        <p14:creationId xmlns:p14="http://schemas.microsoft.com/office/powerpoint/2010/main" val="2084374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a:solidFill>
                  <a:srgbClr val="333333"/>
                </a:solidFill>
                <a:effectLst/>
                <a:latin typeface="Open Sans" panose="020B0606030504020204" pitchFamily="34" charset="0"/>
              </a:rPr>
              <a:t>How to solve the subset sampling problem? The naive way is to generate@@ a uniform random number for each </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and check whether the number is less than p(</a:t>
            </a:r>
            <a:r>
              <a:rPr lang="en-US" altLang="zh-CN" b="0" i="0" u="none" strike="noStrike" dirty="0" err="1">
                <a:solidFill>
                  <a:srgbClr val="333333"/>
                </a:solidFill>
                <a:effectLst/>
                <a:latin typeface="Open Sans" panose="020B0606030504020204" pitchFamily="34" charset="0"/>
              </a:rPr>
              <a:t>x_i</a:t>
            </a:r>
            <a:r>
              <a:rPr lang="en-US" altLang="zh-CN" b="0" i="0" u="none" strike="noStrike" dirty="0">
                <a:solidFill>
                  <a:srgbClr val="333333"/>
                </a:solidFill>
                <a:effectLst/>
                <a:latin typeface="Open Sans" panose="020B0606030504020204" pitchFamily="34" charset="0"/>
              </a:rPr>
              <a:t>). If yes,@@ sample the event@@, else@@, do not sample it. It takes O(n) time@@. </a:t>
            </a:r>
          </a:p>
          <a:p>
            <a:r>
              <a:rPr lang="en-US" altLang="zh-CN" b="0" i="0" u="none" strike="noStrike" dirty="0">
                <a:solidFill>
                  <a:srgbClr val="333333"/>
                </a:solidFill>
                <a:effectLst/>
                <a:latin typeface="Open Sans" panose="020B0606030504020204" pitchFamily="34" charset="0"/>
              </a:rPr>
              <a:t>.The existing work has achieved@@ O(one plus \mu) time in the static </a:t>
            </a:r>
            <a:r>
              <a:rPr lang="zh-CN" altLang="en-US" b="0" i="0" u="none" strike="noStrike" dirty="0">
                <a:solidFill>
                  <a:srgbClr val="333333"/>
                </a:solidFill>
                <a:effectLst/>
                <a:latin typeface="Open Sans" panose="020B0606030504020204" pitchFamily="34" charset="0"/>
              </a:rPr>
              <a:t>‘</a:t>
            </a:r>
            <a:r>
              <a:rPr lang="en-US" altLang="zh-CN" b="0" i="0" u="none" strike="noStrike" dirty="0">
                <a:solidFill>
                  <a:srgbClr val="333333"/>
                </a:solidFill>
                <a:effectLst/>
                <a:latin typeface="Open Sans" panose="020B0606030504020204" pitchFamily="34" charset="0"/>
              </a:rPr>
              <a:t>subset sampling problem. However, when it comes to a dynamic setting, the problem is still open. </a:t>
            </a:r>
            <a:endParaRPr kumimoji="1" lang="zh-CN" altLang="en-US"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5</a:t>
            </a:fld>
            <a:endParaRPr kumimoji="1" lang="zh-CN" altLang="en-US"/>
          </a:p>
        </p:txBody>
      </p:sp>
    </p:spTree>
    <p:extLst>
      <p:ext uri="{BB962C8B-B14F-4D97-AF65-F5344CB8AC3E}">
        <p14:creationId xmlns:p14="http://schemas.microsoft.com/office/powerpoint/2010/main" val="2512223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a:solidFill>
                  <a:srgbClr val="333333"/>
                </a:solidFill>
                <a:effectLst/>
                <a:latin typeface="Open Sans" panose="020B0606030504020204" pitchFamily="34" charset="0"/>
              </a:rPr>
              <a:t>In our work, we propose an optimal dynamic subset sampling algorithm, called ODSS, achieving@@ O(one plus \mu) query time and@@ O</a:t>
            </a:r>
            <a:r>
              <a:rPr lang="zh-CN" altLang="en-US" b="0" i="0" u="none" strike="noStrike" dirty="0">
                <a:solidFill>
                  <a:srgbClr val="333333"/>
                </a:solidFill>
                <a:effectLst/>
                <a:latin typeface="Open Sans" panose="020B0606030504020204" pitchFamily="34" charset="0"/>
              </a:rPr>
              <a:t> </a:t>
            </a:r>
            <a:r>
              <a:rPr lang="en-US" altLang="zh-CN" b="0" i="0" u="none" strike="noStrike" dirty="0">
                <a:solidFill>
                  <a:srgbClr val="333333"/>
                </a:solidFill>
                <a:effectLst/>
                <a:latin typeface="Open Sans" panose="020B0606030504020204" pitchFamily="34" charset="0"/>
              </a:rPr>
              <a:t>one update time for the dynamic subset sampling problems. That is, we achieve@@ both optimality in query and update.</a:t>
            </a:r>
            <a:r>
              <a:rPr lang="zh-CN" altLang="en-US" b="0" i="0" u="none" strike="noStrike" dirty="0">
                <a:solidFill>
                  <a:srgbClr val="333333"/>
                </a:solidFill>
                <a:effectLst/>
                <a:latin typeface="Open Sans" panose="020B0606030504020204" pitchFamily="34" charset="0"/>
              </a:rPr>
              <a:t> </a:t>
            </a:r>
            <a:r>
              <a:rPr lang="en-US" altLang="zh-CN" b="0" i="0" u="none" strike="noStrike" dirty="0">
                <a:solidFill>
                  <a:srgbClr val="333333"/>
                </a:solidFill>
                <a:effectLst/>
                <a:latin typeface="Open Sans" panose="020B0606030504020204" pitchFamily="34" charset="0"/>
              </a:rPr>
              <a:t>In the following, we will present the details of our proposed algorithm ODSS. </a:t>
            </a:r>
            <a:endParaRPr kumimoji="1" lang="zh-CN" altLang="en-US"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6</a:t>
            </a:fld>
            <a:endParaRPr kumimoji="1" lang="zh-CN" altLang="en-US"/>
          </a:p>
        </p:txBody>
      </p:sp>
    </p:spTree>
    <p:extLst>
      <p:ext uri="{BB962C8B-B14F-4D97-AF65-F5344CB8AC3E}">
        <p14:creationId xmlns:p14="http://schemas.microsoft.com/office/powerpoint/2010/main" val="422606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simple case of subset sampling is that each element has</a:t>
            </a:r>
            <a:r>
              <a:rPr kumimoji="1" lang="zh-CN" altLang="en-US" dirty="0"/>
              <a:t> </a:t>
            </a:r>
            <a:r>
              <a:rPr kumimoji="1" lang="en-US" altLang="zh-CN" dirty="0"/>
              <a:t>the same@@ probability. The index of the first sample@@ follows the geometric distribution. Since the geometric@@ distribution is memoryless, we can obtain the index of the second sample by generating geometric random number in the remainder of the group. Suppose that we are at@@ .the h-</a:t>
            </a:r>
            <a:r>
              <a:rPr kumimoji="1" lang="en-US" altLang="zh-CN" dirty="0" err="1"/>
              <a:t>th</a:t>
            </a:r>
            <a:r>
              <a:rPr kumimoji="1" lang="en-US" altLang="zh-CN" dirty="0"/>
              <a:t> element currently, h equals two, we generate a @@geometric random number </a:t>
            </a:r>
            <a:r>
              <a:rPr kumimoji="1" lang="en-US" altLang="zh-CN" dirty="0" err="1"/>
              <a:t>i</a:t>
            </a:r>
            <a:r>
              <a:rPr kumimoji="1" lang="en-US" altLang="zh-CN" dirty="0"/>
              <a:t> with parameter p, and obtain </a:t>
            </a:r>
            <a:r>
              <a:rPr kumimoji="1" lang="en-US" altLang="zh-CN" dirty="0" err="1"/>
              <a:t>i</a:t>
            </a:r>
            <a:r>
              <a:rPr kumimoji="1" lang="en-US" altLang="zh-CN" dirty="0"/>
              <a:t> as three, Thus, the index of the next@@ sample is I plus h, that is</a:t>
            </a:r>
            <a:r>
              <a:rPr kumimoji="1" lang="zh-CN" altLang="en-US" dirty="0"/>
              <a:t>，</a:t>
            </a:r>
            <a:r>
              <a:rPr kumimoji="1" lang="en-US" altLang="zh-CN" dirty="0"/>
              <a:t>@@ x five. And we set h as </a:t>
            </a:r>
            <a:r>
              <a:rPr kumimoji="1" lang="en-US" altLang="zh-CN" dirty="0" err="1"/>
              <a:t>i</a:t>
            </a:r>
            <a:r>
              <a:rPr kumimoji="1" lang="en-US" altLang="zh-CN" dirty="0"/>
              <a:t> plus h@@, that is, h equals five, and repeat .the above process until h is greater than n. Initially,@@ we set h equals 0. This finishes the sample. The algorithm costs@@ O one plus \mu time.</a:t>
            </a:r>
            <a:endParaRPr kumimoji="1" lang="zh-CN" altLang="en-US"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7</a:t>
            </a:fld>
            <a:endParaRPr kumimoji="1" lang="zh-CN" altLang="en-US"/>
          </a:p>
        </p:txBody>
      </p:sp>
    </p:spTree>
    <p:extLst>
      <p:ext uri="{BB962C8B-B14F-4D97-AF65-F5344CB8AC3E}">
        <p14:creationId xmlns:p14="http://schemas.microsoft.com/office/powerpoint/2010/main" val="16188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we consider a more complicated case. In this case, all probabilities @@is greater than two to the power of negative j and no greater than two to the power of negative j plus one. Let p be two to the power of negative j plus one, the upper @@bound of the probabilities. We first sample each element@@ with probability p as a candidate, then accept the candidate with probability p x </a:t>
            </a:r>
            <a:r>
              <a:rPr kumimoji="1" lang="en-US" altLang="zh-CN" dirty="0" err="1"/>
              <a:t>i</a:t>
            </a:r>
            <a:r>
              <a:rPr kumimoji="1" lang="en-US" altLang="zh-CN" dirty="0"/>
              <a:t> divided by p. Thus, each element is correctly sampled with probability p x </a:t>
            </a:r>
            <a:r>
              <a:rPr kumimoji="1" lang="en-US" altLang="zh-CN" dirty="0" err="1"/>
              <a:t>i</a:t>
            </a:r>
            <a:r>
              <a:rPr kumimoji="1" lang="en-US" altLang="zh-CN" dirty="0"/>
              <a:t>. Note that the expected number of candidates equals np, which is less than twice \mu@@ since p is no greater than twice the probabilities of all elements, thus it only costs one plus \mu time to obtain a sample. Only Line 3@@ of the algorithm need to be revised. We call the method as geometric subset sampling@@. This inspires us that we can partition the elements into some groups according to their probabilities and then sample within the groups.</a:t>
            </a:r>
            <a:endParaRPr kumimoji="1" lang="zh-CN" altLang="en-US" dirty="0"/>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8</a:t>
            </a:fld>
            <a:endParaRPr kumimoji="1" lang="zh-CN" altLang="en-US"/>
          </a:p>
        </p:txBody>
      </p:sp>
    </p:spTree>
    <p:extLst>
      <p:ext uri="{BB962C8B-B14F-4D97-AF65-F5344CB8AC3E}">
        <p14:creationId xmlns:p14="http://schemas.microsoft.com/office/powerpoint/2010/main" val="1963382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our algorithm, we will first partition the n elements into@@ the ceiling of log n plus one groups, from group one to group K. For the first@@ K minus one groups, the j-</a:t>
            </a:r>
            <a:r>
              <a:rPr kumimoji="1" lang="en-US" altLang="zh-CN" dirty="0" err="1"/>
              <a:t>th</a:t>
            </a:r>
            <a:r>
              <a:rPr kumimoji="1" lang="en-US" altLang="zh-CN" dirty="0"/>
              <a:t> group contains the elements with probability greater than two to the power of negative j and less than two to the power of negative j plus one. And the last group@@ G K contains the elements with probability less than two to the power of negative K plus one. Let’s work it out in detail in the example here. There are seven elements in the domain set S. Thus, we@@ create four groups, and put the elements into the groups@@ according to their probabilities. In doing so, we can use the geometric@@ subset sampling method within each group. It costs@@ one plus \mu plus log n time since there are log n groups. The time complexity is not optimal due to the log n term. How to get rid of it?</a:t>
            </a:r>
          </a:p>
        </p:txBody>
      </p:sp>
      <p:sp>
        <p:nvSpPr>
          <p:cNvPr id="4" name="灯片编号占位符 3"/>
          <p:cNvSpPr>
            <a:spLocks noGrp="1"/>
          </p:cNvSpPr>
          <p:nvPr>
            <p:ph type="sldNum" sz="quarter" idx="5"/>
          </p:nvPr>
        </p:nvSpPr>
        <p:spPr/>
        <p:txBody>
          <a:bodyPr/>
          <a:lstStyle/>
          <a:p>
            <a:fld id="{3344D19A-3048-E549-849C-D3FC30125477}" type="slidenum">
              <a:rPr kumimoji="1" lang="zh-CN" altLang="en-US" smtClean="0"/>
              <a:t>9</a:t>
            </a:fld>
            <a:endParaRPr kumimoji="1" lang="zh-CN" altLang="en-US"/>
          </a:p>
        </p:txBody>
      </p:sp>
    </p:spTree>
    <p:extLst>
      <p:ext uri="{BB962C8B-B14F-4D97-AF65-F5344CB8AC3E}">
        <p14:creationId xmlns:p14="http://schemas.microsoft.com/office/powerpoint/2010/main" val="265775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9E4657-DC89-ED4D-83C9-B1EC21E694A4}" type="slidenum">
              <a:rPr kumimoji="1" lang="zh-CN" altLang="en-US" smtClean="0"/>
              <a:t>‹#›</a:t>
            </a:fld>
            <a:endParaRPr kumimoji="1" lang="zh-CN" altLang="en-US"/>
          </a:p>
        </p:txBody>
      </p:sp>
      <p:sp>
        <p:nvSpPr>
          <p:cNvPr id="7" name="Title Placeholder 1">
            <a:extLst>
              <a:ext uri="{FF2B5EF4-FFF2-40B4-BE49-F238E27FC236}">
                <a16:creationId xmlns:a16="http://schemas.microsoft.com/office/drawing/2014/main" id="{6A891EBB-7DE4-DC13-53C3-D161481E15E0}"/>
              </a:ext>
            </a:extLst>
          </p:cNvPr>
          <p:cNvSpPr>
            <a:spLocks noGrp="1"/>
          </p:cNvSpPr>
          <p:nvPr>
            <p:ph type="title"/>
          </p:nvPr>
        </p:nvSpPr>
        <p:spPr>
          <a:xfrm>
            <a:off x="649816" y="734941"/>
            <a:ext cx="8675370" cy="654626"/>
          </a:xfrm>
          <a:prstGeom prst="rect">
            <a:avLst/>
          </a:prstGeom>
        </p:spPr>
        <p:txBody>
          <a:bodyPr vert="horz" lIns="91440" tIns="45720" rIns="91440" bIns="45720" rtlCol="0" anchor="ctr">
            <a:normAutofit/>
          </a:bodyPr>
          <a:lstStyle/>
          <a:p>
            <a:r>
              <a:rPr lang="en-US" dirty="0"/>
              <a:t>Title</a:t>
            </a:r>
          </a:p>
        </p:txBody>
      </p:sp>
      <p:sp>
        <p:nvSpPr>
          <p:cNvPr id="8" name="Text Placeholder 2">
            <a:extLst>
              <a:ext uri="{FF2B5EF4-FFF2-40B4-BE49-F238E27FC236}">
                <a16:creationId xmlns:a16="http://schemas.microsoft.com/office/drawing/2014/main" id="{BE6B1F39-06B1-FE93-11FB-AB5BF9AAC08E}"/>
              </a:ext>
            </a:extLst>
          </p:cNvPr>
          <p:cNvSpPr>
            <a:spLocks noGrp="1"/>
          </p:cNvSpPr>
          <p:nvPr>
            <p:ph idx="1"/>
          </p:nvPr>
        </p:nvSpPr>
        <p:spPr>
          <a:xfrm>
            <a:off x="649816" y="1668992"/>
            <a:ext cx="8675370" cy="4931516"/>
          </a:xfrm>
          <a:prstGeom prst="rect">
            <a:avLst/>
          </a:prstGeom>
        </p:spPr>
        <p:txBody>
          <a:bodyPr vert="horz" lIns="91440" tIns="45720" rIns="91440" bIns="45720" rtlCol="0">
            <a:normAutofit/>
          </a:bodyPr>
          <a:lstStyle/>
          <a:p>
            <a:pPr lvl="0"/>
            <a:r>
              <a:rPr lang="en-US" altLang="zh-CN" dirty="0"/>
              <a:t> first</a:t>
            </a:r>
            <a:endParaRPr lang="zh-CN" altLang="en-US" dirty="0"/>
          </a:p>
          <a:p>
            <a:pPr lvl="1"/>
            <a:r>
              <a:rPr lang="en-US" altLang="zh-CN" dirty="0"/>
              <a:t> second</a:t>
            </a:r>
            <a:endParaRPr lang="zh-CN" altLang="en-US" dirty="0"/>
          </a:p>
        </p:txBody>
      </p:sp>
    </p:spTree>
    <p:extLst>
      <p:ext uri="{BB962C8B-B14F-4D97-AF65-F5344CB8AC3E}">
        <p14:creationId xmlns:p14="http://schemas.microsoft.com/office/powerpoint/2010/main" val="6948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34F7FBF-6645-4CD6-0BE2-93DCE992FEA3}"/>
              </a:ext>
            </a:extLst>
          </p:cNvPr>
          <p:cNvSpPr>
            <a:spLocks noGrp="1"/>
          </p:cNvSpPr>
          <p:nvPr>
            <p:ph type="sldNum" sz="quarter" idx="12"/>
          </p:nvPr>
        </p:nvSpPr>
        <p:spPr/>
        <p:txBody>
          <a:bodyPr/>
          <a:lstStyle/>
          <a:p>
            <a:fld id="{DD80C383-F8A7-3E47-A80E-5C800E8254D2}" type="slidenum">
              <a:rPr kumimoji="1" lang="zh-CN" altLang="en-US" smtClean="0"/>
              <a:t>‹#›</a:t>
            </a:fld>
            <a:endParaRPr kumimoji="1" lang="zh-CN" altLang="en-US"/>
          </a:p>
        </p:txBody>
      </p:sp>
      <p:sp>
        <p:nvSpPr>
          <p:cNvPr id="2" name="Title Placeholder 1">
            <a:extLst>
              <a:ext uri="{FF2B5EF4-FFF2-40B4-BE49-F238E27FC236}">
                <a16:creationId xmlns:a16="http://schemas.microsoft.com/office/drawing/2014/main" id="{7FF06527-55BB-4A20-5ECE-8043CD1BC661}"/>
              </a:ext>
            </a:extLst>
          </p:cNvPr>
          <p:cNvSpPr>
            <a:spLocks noGrp="1"/>
          </p:cNvSpPr>
          <p:nvPr>
            <p:ph type="title"/>
          </p:nvPr>
        </p:nvSpPr>
        <p:spPr>
          <a:xfrm>
            <a:off x="649816" y="734941"/>
            <a:ext cx="8675370" cy="654626"/>
          </a:xfrm>
          <a:prstGeom prst="rect">
            <a:avLst/>
          </a:prstGeom>
        </p:spPr>
        <p:txBody>
          <a:bodyPr vert="horz" lIns="91440" tIns="45720" rIns="91440" bIns="45720" rtlCol="0" anchor="ctr">
            <a:normAutofit/>
          </a:bodyPr>
          <a:lstStyle/>
          <a:p>
            <a:r>
              <a:rPr lang="en-US" dirty="0"/>
              <a:t>Title</a:t>
            </a:r>
          </a:p>
        </p:txBody>
      </p:sp>
      <p:sp>
        <p:nvSpPr>
          <p:cNvPr id="3" name="Text Placeholder 2">
            <a:extLst>
              <a:ext uri="{FF2B5EF4-FFF2-40B4-BE49-F238E27FC236}">
                <a16:creationId xmlns:a16="http://schemas.microsoft.com/office/drawing/2014/main" id="{5CD1265C-15C9-3D74-EA73-BEAB2374F9EA}"/>
              </a:ext>
            </a:extLst>
          </p:cNvPr>
          <p:cNvSpPr>
            <a:spLocks noGrp="1"/>
          </p:cNvSpPr>
          <p:nvPr>
            <p:ph idx="1"/>
          </p:nvPr>
        </p:nvSpPr>
        <p:spPr>
          <a:xfrm>
            <a:off x="649816" y="1668992"/>
            <a:ext cx="8675370" cy="4931516"/>
          </a:xfrm>
          <a:prstGeom prst="rect">
            <a:avLst/>
          </a:prstGeom>
        </p:spPr>
        <p:txBody>
          <a:bodyPr vert="horz" lIns="91440" tIns="45720" rIns="91440" bIns="45720" rtlCol="0">
            <a:normAutofit/>
          </a:bodyPr>
          <a:lstStyle/>
          <a:p>
            <a:pPr lvl="0"/>
            <a:r>
              <a:rPr lang="en-US" altLang="zh-CN" dirty="0"/>
              <a:t> first</a:t>
            </a:r>
            <a:endParaRPr lang="zh-CN" altLang="en-US" dirty="0"/>
          </a:p>
          <a:p>
            <a:pPr lvl="1"/>
            <a:r>
              <a:rPr lang="en-US" altLang="zh-CN" dirty="0"/>
              <a:t> second</a:t>
            </a:r>
            <a:endParaRPr lang="zh-CN" altLang="en-US" dirty="0"/>
          </a:p>
        </p:txBody>
      </p:sp>
    </p:spTree>
    <p:extLst>
      <p:ext uri="{BB962C8B-B14F-4D97-AF65-F5344CB8AC3E}">
        <p14:creationId xmlns:p14="http://schemas.microsoft.com/office/powerpoint/2010/main" val="3032300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9816" y="734941"/>
            <a:ext cx="8675370" cy="654626"/>
          </a:xfrm>
          <a:prstGeom prst="rect">
            <a:avLst/>
          </a:prstGeom>
        </p:spPr>
        <p:txBody>
          <a:bodyPr vert="horz" lIns="91440" tIns="45720" rIns="91440" bIns="45720" rtlCol="0" anchor="ctr">
            <a:normAutofit/>
          </a:bodyPr>
          <a:lstStyle/>
          <a:p>
            <a:r>
              <a:rPr lang="en-US" dirty="0"/>
              <a:t>Title</a:t>
            </a:r>
          </a:p>
        </p:txBody>
      </p:sp>
      <p:sp>
        <p:nvSpPr>
          <p:cNvPr id="3" name="Text Placeholder 2"/>
          <p:cNvSpPr>
            <a:spLocks noGrp="1"/>
          </p:cNvSpPr>
          <p:nvPr>
            <p:ph type="body" idx="1"/>
          </p:nvPr>
        </p:nvSpPr>
        <p:spPr>
          <a:xfrm>
            <a:off x="649816" y="1668992"/>
            <a:ext cx="8675370" cy="4931516"/>
          </a:xfrm>
          <a:prstGeom prst="rect">
            <a:avLst/>
          </a:prstGeom>
        </p:spPr>
        <p:txBody>
          <a:bodyPr vert="horz" lIns="91440" tIns="45720" rIns="91440" bIns="45720" rtlCol="0">
            <a:normAutofit/>
          </a:bodyPr>
          <a:lstStyle/>
          <a:p>
            <a:pPr lvl="0"/>
            <a:r>
              <a:rPr lang="en-US" altLang="zh-CN" dirty="0"/>
              <a:t> first</a:t>
            </a:r>
            <a:endParaRPr lang="zh-CN" altLang="en-US" dirty="0"/>
          </a:p>
          <a:p>
            <a:pPr lvl="1"/>
            <a:r>
              <a:rPr lang="en-US" altLang="zh-CN" dirty="0"/>
              <a:t> second</a:t>
            </a:r>
            <a:endParaRPr lang="zh-CN" altLang="en-US" dirty="0"/>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C59E4657-DC89-ED4D-83C9-B1EC21E694A4}" type="slidenum">
              <a:rPr kumimoji="1" lang="zh-CN" altLang="en-US" smtClean="0"/>
              <a:t>‹#›</a:t>
            </a:fld>
            <a:endParaRPr kumimoji="1" lang="zh-CN" altLang="en-US"/>
          </a:p>
        </p:txBody>
      </p:sp>
      <p:sp>
        <p:nvSpPr>
          <p:cNvPr id="8" name="圆角矩形 16">
            <a:extLst>
              <a:ext uri="{FF2B5EF4-FFF2-40B4-BE49-F238E27FC236}">
                <a16:creationId xmlns:a16="http://schemas.microsoft.com/office/drawing/2014/main" id="{108A25F0-8A28-216E-83F5-65DF12B11ACD}"/>
              </a:ext>
            </a:extLst>
          </p:cNvPr>
          <p:cNvSpPr/>
          <p:nvPr userDrawn="1"/>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pic>
        <p:nvPicPr>
          <p:cNvPr id="10" name="图片 9">
            <a:extLst>
              <a:ext uri="{FF2B5EF4-FFF2-40B4-BE49-F238E27FC236}">
                <a16:creationId xmlns:a16="http://schemas.microsoft.com/office/drawing/2014/main" id="{F434A7B1-A188-62EB-041F-2081FDCAAD42}"/>
              </a:ext>
            </a:extLst>
          </p:cNvPr>
          <p:cNvPicPr>
            <a:picLocks noChangeAspect="1"/>
          </p:cNvPicPr>
          <p:nvPr userDrawn="1"/>
        </p:nvPicPr>
        <p:blipFill>
          <a:blip r:embed="rId4"/>
          <a:stretch>
            <a:fillRect/>
          </a:stretch>
        </p:blipFill>
        <p:spPr>
          <a:xfrm>
            <a:off x="8581246" y="320974"/>
            <a:ext cx="1122824" cy="1069200"/>
          </a:xfrm>
          <a:prstGeom prst="rect">
            <a:avLst/>
          </a:prstGeom>
        </p:spPr>
      </p:pic>
    </p:spTree>
    <p:extLst>
      <p:ext uri="{BB962C8B-B14F-4D97-AF65-F5344CB8AC3E}">
        <p14:creationId xmlns:p14="http://schemas.microsoft.com/office/powerpoint/2010/main" val="3331964981"/>
      </p:ext>
    </p:extLst>
  </p:cSld>
  <p:clrMap bg1="lt1" tx1="dk1" bg2="lt2" tx2="dk2" accent1="accent1" accent2="accent2" accent3="accent3" accent4="accent4" accent5="accent5" accent6="accent6" hlink="hlink" folHlink="folHlink"/>
  <p:sldLayoutIdLst>
    <p:sldLayoutId id="2147483661" r:id="rId1"/>
    <p:sldLayoutId id="2147483672" r:id="rId2"/>
  </p:sldLayoutIdLst>
  <p:txStyles>
    <p:titleStyle>
      <a:lvl1pPr algn="l" defTabSz="1005840" rtl="0" eaLnBrk="1" latinLnBrk="0" hangingPunct="1">
        <a:lnSpc>
          <a:spcPct val="90000"/>
        </a:lnSpc>
        <a:spcBef>
          <a:spcPct val="0"/>
        </a:spcBef>
        <a:buNone/>
        <a:defRPr sz="4000" b="1" i="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1460" indent="-251460" algn="l" defTabSz="1005840" rtl="0" eaLnBrk="1" latinLnBrk="0" hangingPunct="1">
        <a:lnSpc>
          <a:spcPct val="90000"/>
        </a:lnSpc>
        <a:spcBef>
          <a:spcPts val="1100"/>
        </a:spcBef>
        <a:buFont typeface="Wingdings" pitchFamily="2" charset="2"/>
        <a:buChar char="n"/>
        <a:defRPr sz="3000" b="0" i="0" kern="1200">
          <a:solidFill>
            <a:schemeClr val="tx1"/>
          </a:solidFill>
          <a:latin typeface="Times New Roman" panose="02020603050405020304" pitchFamily="18" charset="0"/>
          <a:ea typeface="+mn-ea"/>
          <a:cs typeface="Times New Roman" panose="02020603050405020304" pitchFamily="18" charset="0"/>
        </a:defRPr>
      </a:lvl1pPr>
      <a:lvl2pPr marL="754380" indent="-251460" algn="l" defTabSz="1005840" rtl="0" eaLnBrk="1" latinLnBrk="0" hangingPunct="1">
        <a:lnSpc>
          <a:spcPct val="90000"/>
        </a:lnSpc>
        <a:spcBef>
          <a:spcPts val="550"/>
        </a:spcBef>
        <a:buFont typeface="Wingdings" pitchFamily="2" charset="2"/>
        <a:buChar char="p"/>
        <a:defRPr sz="2400" b="0" i="0" kern="1200">
          <a:solidFill>
            <a:schemeClr val="tx1"/>
          </a:solidFill>
          <a:latin typeface="Times New Roman" panose="02020603050405020304" pitchFamily="18" charset="0"/>
          <a:ea typeface="+mn-ea"/>
          <a:cs typeface="Times New Roman" panose="02020603050405020304" pitchFamily="18" charset="0"/>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image" Target="../media/image93.png"/><Relationship Id="rId26" Type="http://schemas.openxmlformats.org/officeDocument/2006/relationships/image" Target="../media/image101.png"/><Relationship Id="rId39" Type="http://schemas.openxmlformats.org/officeDocument/2006/relationships/image" Target="../media/image82.svg"/><Relationship Id="rId21" Type="http://schemas.openxmlformats.org/officeDocument/2006/relationships/image" Target="../media/image96.png"/><Relationship Id="rId34" Type="http://schemas.openxmlformats.org/officeDocument/2006/relationships/image" Target="../media/image109.png"/><Relationship Id="rId7" Type="http://schemas.openxmlformats.org/officeDocument/2006/relationships/image" Target="../media/image820.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100.png"/><Relationship Id="rId33" Type="http://schemas.openxmlformats.org/officeDocument/2006/relationships/image" Target="../media/image108.png"/><Relationship Id="rId38" Type="http://schemas.openxmlformats.org/officeDocument/2006/relationships/image" Target="../media/image81.png"/><Relationship Id="rId2" Type="http://schemas.openxmlformats.org/officeDocument/2006/relationships/notesSlide" Target="../notesSlides/notesSlide10.xml"/><Relationship Id="rId16" Type="http://schemas.openxmlformats.org/officeDocument/2006/relationships/image" Target="../media/image91.png"/><Relationship Id="rId20" Type="http://schemas.openxmlformats.org/officeDocument/2006/relationships/image" Target="../media/image95.png"/><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810.png"/><Relationship Id="rId11" Type="http://schemas.openxmlformats.org/officeDocument/2006/relationships/image" Target="../media/image86.png"/><Relationship Id="rId24" Type="http://schemas.openxmlformats.org/officeDocument/2006/relationships/image" Target="../media/image99.png"/><Relationship Id="rId32" Type="http://schemas.openxmlformats.org/officeDocument/2006/relationships/image" Target="../media/image107.png"/><Relationship Id="rId37" Type="http://schemas.openxmlformats.org/officeDocument/2006/relationships/image" Target="../media/image112.png"/><Relationship Id="rId5" Type="http://schemas.openxmlformats.org/officeDocument/2006/relationships/image" Target="../media/image800.png"/><Relationship Id="rId15" Type="http://schemas.openxmlformats.org/officeDocument/2006/relationships/image" Target="../media/image90.png"/><Relationship Id="rId23" Type="http://schemas.openxmlformats.org/officeDocument/2006/relationships/image" Target="../media/image98.png"/><Relationship Id="rId28" Type="http://schemas.openxmlformats.org/officeDocument/2006/relationships/image" Target="../media/image103.png"/><Relationship Id="rId36" Type="http://schemas.openxmlformats.org/officeDocument/2006/relationships/image" Target="../media/image111.png"/><Relationship Id="rId10" Type="http://schemas.openxmlformats.org/officeDocument/2006/relationships/image" Target="../media/image85.png"/><Relationship Id="rId19" Type="http://schemas.openxmlformats.org/officeDocument/2006/relationships/image" Target="../media/image94.png"/><Relationship Id="rId31" Type="http://schemas.openxmlformats.org/officeDocument/2006/relationships/image" Target="../media/image106.png"/><Relationship Id="rId4" Type="http://schemas.openxmlformats.org/officeDocument/2006/relationships/image" Target="../media/image790.png"/><Relationship Id="rId9" Type="http://schemas.openxmlformats.org/officeDocument/2006/relationships/image" Target="../media/image84.png"/><Relationship Id="rId14" Type="http://schemas.openxmlformats.org/officeDocument/2006/relationships/image" Target="../media/image89.png"/><Relationship Id="rId22" Type="http://schemas.openxmlformats.org/officeDocument/2006/relationships/image" Target="../media/image97.png"/><Relationship Id="rId27" Type="http://schemas.openxmlformats.org/officeDocument/2006/relationships/image" Target="../media/image102.png"/><Relationship Id="rId30" Type="http://schemas.openxmlformats.org/officeDocument/2006/relationships/image" Target="../media/image105.png"/><Relationship Id="rId35" Type="http://schemas.openxmlformats.org/officeDocument/2006/relationships/image" Target="../media/image110.png"/><Relationship Id="rId8" Type="http://schemas.openxmlformats.org/officeDocument/2006/relationships/image" Target="../media/image83.png"/><Relationship Id="rId3" Type="http://schemas.openxmlformats.org/officeDocument/2006/relationships/image" Target="../media/image780.png"/></Relationships>
</file>

<file path=ppt/slides/_rels/slide11.xml.rels><?xml version="1.0" encoding="UTF-8" standalone="yes"?>
<Relationships xmlns="http://schemas.openxmlformats.org/package/2006/relationships"><Relationship Id="rId26" Type="http://schemas.openxmlformats.org/officeDocument/2006/relationships/image" Target="../media/image138.png"/><Relationship Id="rId21" Type="http://schemas.openxmlformats.org/officeDocument/2006/relationships/image" Target="../media/image133.png"/><Relationship Id="rId42" Type="http://schemas.openxmlformats.org/officeDocument/2006/relationships/image" Target="../media/image146.png"/><Relationship Id="rId47" Type="http://schemas.openxmlformats.org/officeDocument/2006/relationships/image" Target="../media/image151.png"/><Relationship Id="rId63" Type="http://schemas.openxmlformats.org/officeDocument/2006/relationships/image" Target="../media/image167.png"/><Relationship Id="rId68" Type="http://schemas.openxmlformats.org/officeDocument/2006/relationships/image" Target="../media/image172.png"/><Relationship Id="rId2" Type="http://schemas.openxmlformats.org/officeDocument/2006/relationships/notesSlide" Target="../notesSlides/notesSlide11.xml"/><Relationship Id="rId16" Type="http://schemas.openxmlformats.org/officeDocument/2006/relationships/image" Target="../media/image128.png"/><Relationship Id="rId29" Type="http://schemas.openxmlformats.org/officeDocument/2006/relationships/image" Target="../media/image106.png"/><Relationship Id="rId11" Type="http://schemas.openxmlformats.org/officeDocument/2006/relationships/image" Target="../media/image123.png"/><Relationship Id="rId24" Type="http://schemas.openxmlformats.org/officeDocument/2006/relationships/image" Target="../media/image136.png"/><Relationship Id="rId32" Type="http://schemas.openxmlformats.org/officeDocument/2006/relationships/image" Target="../media/image109.png"/><Relationship Id="rId37" Type="http://schemas.openxmlformats.org/officeDocument/2006/relationships/image" Target="../media/image141.png"/><Relationship Id="rId40" Type="http://schemas.openxmlformats.org/officeDocument/2006/relationships/image" Target="../media/image144.png"/><Relationship Id="rId45" Type="http://schemas.openxmlformats.org/officeDocument/2006/relationships/image" Target="../media/image149.png"/><Relationship Id="rId53" Type="http://schemas.openxmlformats.org/officeDocument/2006/relationships/image" Target="../media/image157.png"/><Relationship Id="rId58" Type="http://schemas.openxmlformats.org/officeDocument/2006/relationships/image" Target="../media/image162.png"/><Relationship Id="rId66" Type="http://schemas.openxmlformats.org/officeDocument/2006/relationships/image" Target="../media/image170.png"/><Relationship Id="rId74" Type="http://schemas.openxmlformats.org/officeDocument/2006/relationships/image" Target="../media/image178.png"/><Relationship Id="rId5" Type="http://schemas.openxmlformats.org/officeDocument/2006/relationships/image" Target="../media/image117.png"/><Relationship Id="rId61" Type="http://schemas.openxmlformats.org/officeDocument/2006/relationships/image" Target="../media/image165.png"/><Relationship Id="rId19" Type="http://schemas.openxmlformats.org/officeDocument/2006/relationships/image" Target="../media/image131.png"/><Relationship Id="rId14" Type="http://schemas.openxmlformats.org/officeDocument/2006/relationships/image" Target="../media/image126.png"/><Relationship Id="rId22" Type="http://schemas.openxmlformats.org/officeDocument/2006/relationships/image" Target="../media/image134.png"/><Relationship Id="rId27" Type="http://schemas.openxmlformats.org/officeDocument/2006/relationships/image" Target="../media/image139.png"/><Relationship Id="rId30" Type="http://schemas.openxmlformats.org/officeDocument/2006/relationships/image" Target="../media/image107.png"/><Relationship Id="rId35" Type="http://schemas.openxmlformats.org/officeDocument/2006/relationships/image" Target="../media/image112.png"/><Relationship Id="rId43" Type="http://schemas.openxmlformats.org/officeDocument/2006/relationships/image" Target="../media/image147.png"/><Relationship Id="rId48" Type="http://schemas.openxmlformats.org/officeDocument/2006/relationships/image" Target="../media/image152.png"/><Relationship Id="rId56" Type="http://schemas.openxmlformats.org/officeDocument/2006/relationships/image" Target="../media/image160.png"/><Relationship Id="rId64" Type="http://schemas.openxmlformats.org/officeDocument/2006/relationships/image" Target="../media/image168.png"/><Relationship Id="rId69" Type="http://schemas.openxmlformats.org/officeDocument/2006/relationships/image" Target="../media/image173.png"/><Relationship Id="rId8" Type="http://schemas.openxmlformats.org/officeDocument/2006/relationships/image" Target="../media/image120.png"/><Relationship Id="rId51" Type="http://schemas.openxmlformats.org/officeDocument/2006/relationships/image" Target="../media/image155.png"/><Relationship Id="rId72" Type="http://schemas.openxmlformats.org/officeDocument/2006/relationships/image" Target="../media/image176.png"/><Relationship Id="rId3" Type="http://schemas.openxmlformats.org/officeDocument/2006/relationships/image" Target="../media/image115.png"/><Relationship Id="rId12" Type="http://schemas.openxmlformats.org/officeDocument/2006/relationships/image" Target="../media/image124.png"/><Relationship Id="rId17" Type="http://schemas.openxmlformats.org/officeDocument/2006/relationships/image" Target="../media/image129.png"/><Relationship Id="rId25" Type="http://schemas.openxmlformats.org/officeDocument/2006/relationships/image" Target="../media/image137.png"/><Relationship Id="rId33" Type="http://schemas.openxmlformats.org/officeDocument/2006/relationships/image" Target="../media/image110.png"/><Relationship Id="rId38" Type="http://schemas.openxmlformats.org/officeDocument/2006/relationships/image" Target="../media/image142.png"/><Relationship Id="rId46" Type="http://schemas.openxmlformats.org/officeDocument/2006/relationships/image" Target="../media/image150.png"/><Relationship Id="rId59" Type="http://schemas.openxmlformats.org/officeDocument/2006/relationships/image" Target="../media/image163.png"/><Relationship Id="rId67" Type="http://schemas.openxmlformats.org/officeDocument/2006/relationships/image" Target="../media/image171.png"/><Relationship Id="rId20" Type="http://schemas.openxmlformats.org/officeDocument/2006/relationships/image" Target="../media/image132.png"/><Relationship Id="rId41" Type="http://schemas.openxmlformats.org/officeDocument/2006/relationships/image" Target="../media/image145.png"/><Relationship Id="rId54" Type="http://schemas.openxmlformats.org/officeDocument/2006/relationships/image" Target="../media/image158.png"/><Relationship Id="rId62" Type="http://schemas.openxmlformats.org/officeDocument/2006/relationships/image" Target="../media/image166.png"/><Relationship Id="rId70" Type="http://schemas.openxmlformats.org/officeDocument/2006/relationships/image" Target="../media/image174.png"/><Relationship Id="rId75"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18.png"/><Relationship Id="rId15" Type="http://schemas.openxmlformats.org/officeDocument/2006/relationships/image" Target="../media/image127.png"/><Relationship Id="rId23" Type="http://schemas.openxmlformats.org/officeDocument/2006/relationships/image" Target="../media/image135.png"/><Relationship Id="rId28" Type="http://schemas.openxmlformats.org/officeDocument/2006/relationships/image" Target="../media/image105.png"/><Relationship Id="rId36" Type="http://schemas.openxmlformats.org/officeDocument/2006/relationships/image" Target="../media/image140.png"/><Relationship Id="rId49" Type="http://schemas.openxmlformats.org/officeDocument/2006/relationships/image" Target="../media/image153.png"/><Relationship Id="rId57" Type="http://schemas.openxmlformats.org/officeDocument/2006/relationships/image" Target="../media/image161.png"/><Relationship Id="rId10" Type="http://schemas.openxmlformats.org/officeDocument/2006/relationships/image" Target="../media/image122.png"/><Relationship Id="rId31" Type="http://schemas.openxmlformats.org/officeDocument/2006/relationships/image" Target="../media/image108.png"/><Relationship Id="rId44" Type="http://schemas.openxmlformats.org/officeDocument/2006/relationships/image" Target="../media/image148.png"/><Relationship Id="rId52" Type="http://schemas.openxmlformats.org/officeDocument/2006/relationships/image" Target="../media/image156.png"/><Relationship Id="rId60" Type="http://schemas.openxmlformats.org/officeDocument/2006/relationships/image" Target="../media/image164.png"/><Relationship Id="rId65" Type="http://schemas.openxmlformats.org/officeDocument/2006/relationships/image" Target="../media/image169.png"/><Relationship Id="rId73" Type="http://schemas.openxmlformats.org/officeDocument/2006/relationships/image" Target="../media/image177.png"/><Relationship Id="rId4" Type="http://schemas.openxmlformats.org/officeDocument/2006/relationships/image" Target="../media/image116.png"/><Relationship Id="rId9" Type="http://schemas.openxmlformats.org/officeDocument/2006/relationships/image" Target="../media/image121.png"/><Relationship Id="rId13" Type="http://schemas.openxmlformats.org/officeDocument/2006/relationships/image" Target="../media/image125.png"/><Relationship Id="rId18" Type="http://schemas.openxmlformats.org/officeDocument/2006/relationships/image" Target="../media/image130.png"/><Relationship Id="rId39" Type="http://schemas.openxmlformats.org/officeDocument/2006/relationships/image" Target="../media/image143.png"/><Relationship Id="rId34" Type="http://schemas.openxmlformats.org/officeDocument/2006/relationships/image" Target="../media/image111.png"/><Relationship Id="rId50" Type="http://schemas.openxmlformats.org/officeDocument/2006/relationships/image" Target="../media/image154.png"/><Relationship Id="rId55" Type="http://schemas.openxmlformats.org/officeDocument/2006/relationships/image" Target="../media/image159.png"/><Relationship Id="rId7" Type="http://schemas.openxmlformats.org/officeDocument/2006/relationships/image" Target="../media/image119.png"/><Relationship Id="rId71" Type="http://schemas.openxmlformats.org/officeDocument/2006/relationships/image" Target="../media/image175.png"/></Relationships>
</file>

<file path=ppt/slides/_rels/slide12.xml.rels><?xml version="1.0" encoding="UTF-8" standalone="yes"?>
<Relationships xmlns="http://schemas.openxmlformats.org/package/2006/relationships"><Relationship Id="rId8" Type="http://schemas.openxmlformats.org/officeDocument/2006/relationships/image" Target="../media/image185.png"/><Relationship Id="rId13" Type="http://schemas.openxmlformats.org/officeDocument/2006/relationships/image" Target="../media/image190.png"/><Relationship Id="rId18" Type="http://schemas.openxmlformats.org/officeDocument/2006/relationships/image" Target="../media/image195.png"/><Relationship Id="rId3" Type="http://schemas.openxmlformats.org/officeDocument/2006/relationships/image" Target="../media/image180.png"/><Relationship Id="rId7" Type="http://schemas.openxmlformats.org/officeDocument/2006/relationships/image" Target="../media/image184.png"/><Relationship Id="rId12" Type="http://schemas.openxmlformats.org/officeDocument/2006/relationships/image" Target="../media/image189.png"/><Relationship Id="rId17" Type="http://schemas.openxmlformats.org/officeDocument/2006/relationships/image" Target="../media/image194.png"/><Relationship Id="rId2" Type="http://schemas.openxmlformats.org/officeDocument/2006/relationships/notesSlide" Target="../notesSlides/notesSlide12.xml"/><Relationship Id="rId16" Type="http://schemas.openxmlformats.org/officeDocument/2006/relationships/image" Target="../media/image193.png"/><Relationship Id="rId20" Type="http://schemas.openxmlformats.org/officeDocument/2006/relationships/image" Target="../media/image197.png"/><Relationship Id="rId1" Type="http://schemas.openxmlformats.org/officeDocument/2006/relationships/slideLayout" Target="../slideLayouts/slideLayout2.xml"/><Relationship Id="rId6" Type="http://schemas.openxmlformats.org/officeDocument/2006/relationships/image" Target="../media/image183.png"/><Relationship Id="rId11" Type="http://schemas.openxmlformats.org/officeDocument/2006/relationships/image" Target="../media/image188.png"/><Relationship Id="rId5" Type="http://schemas.openxmlformats.org/officeDocument/2006/relationships/image" Target="../media/image182.png"/><Relationship Id="rId15" Type="http://schemas.openxmlformats.org/officeDocument/2006/relationships/image" Target="../media/image192.png"/><Relationship Id="rId10" Type="http://schemas.openxmlformats.org/officeDocument/2006/relationships/image" Target="../media/image187.png"/><Relationship Id="rId19" Type="http://schemas.openxmlformats.org/officeDocument/2006/relationships/image" Target="../media/image196.png"/><Relationship Id="rId4" Type="http://schemas.openxmlformats.org/officeDocument/2006/relationships/image" Target="../media/image181.png"/><Relationship Id="rId9" Type="http://schemas.openxmlformats.org/officeDocument/2006/relationships/image" Target="../media/image186.png"/><Relationship Id="rId14" Type="http://schemas.openxmlformats.org/officeDocument/2006/relationships/image" Target="../media/image191.png"/></Relationships>
</file>

<file path=ppt/slides/_rels/slide13.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98.png"/><Relationship Id="rId7" Type="http://schemas.openxmlformats.org/officeDocument/2006/relationships/image" Target="../media/image19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3.png"/><Relationship Id="rId11" Type="http://schemas.openxmlformats.org/officeDocument/2006/relationships/image" Target="../media/image203.png"/><Relationship Id="rId5" Type="http://schemas.openxmlformats.org/officeDocument/2006/relationships/image" Target="../media/image182.png"/><Relationship Id="rId10" Type="http://schemas.openxmlformats.org/officeDocument/2006/relationships/image" Target="../media/image202.png"/><Relationship Id="rId4" Type="http://schemas.openxmlformats.org/officeDocument/2006/relationships/image" Target="../media/image181.png"/><Relationship Id="rId9" Type="http://schemas.openxmlformats.org/officeDocument/2006/relationships/image" Target="../media/image201.png"/></Relationships>
</file>

<file path=ppt/slides/_rels/slide14.xml.rels><?xml version="1.0" encoding="UTF-8" standalone="yes"?>
<Relationships xmlns="http://schemas.openxmlformats.org/package/2006/relationships"><Relationship Id="rId8" Type="http://schemas.openxmlformats.org/officeDocument/2006/relationships/image" Target="../media/image209.png"/><Relationship Id="rId13" Type="http://schemas.openxmlformats.org/officeDocument/2006/relationships/image" Target="../media/image214.png"/><Relationship Id="rId18" Type="http://schemas.openxmlformats.org/officeDocument/2006/relationships/image" Target="../media/image219.png"/><Relationship Id="rId3" Type="http://schemas.openxmlformats.org/officeDocument/2006/relationships/image" Target="../media/image204.png"/><Relationship Id="rId21" Type="http://schemas.openxmlformats.org/officeDocument/2006/relationships/image" Target="../media/image222.png"/><Relationship Id="rId7" Type="http://schemas.openxmlformats.org/officeDocument/2006/relationships/image" Target="../media/image208.png"/><Relationship Id="rId12" Type="http://schemas.openxmlformats.org/officeDocument/2006/relationships/image" Target="../media/image213.png"/><Relationship Id="rId17" Type="http://schemas.openxmlformats.org/officeDocument/2006/relationships/image" Target="../media/image218.png"/><Relationship Id="rId2" Type="http://schemas.openxmlformats.org/officeDocument/2006/relationships/notesSlide" Target="../notesSlides/notesSlide14.xml"/><Relationship Id="rId16" Type="http://schemas.openxmlformats.org/officeDocument/2006/relationships/image" Target="../media/image217.png"/><Relationship Id="rId20"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207.png"/><Relationship Id="rId11" Type="http://schemas.openxmlformats.org/officeDocument/2006/relationships/image" Target="../media/image212.png"/><Relationship Id="rId24" Type="http://schemas.openxmlformats.org/officeDocument/2006/relationships/image" Target="../media/image223.png"/><Relationship Id="rId5" Type="http://schemas.openxmlformats.org/officeDocument/2006/relationships/image" Target="../media/image206.png"/><Relationship Id="rId15" Type="http://schemas.openxmlformats.org/officeDocument/2006/relationships/image" Target="../media/image216.png"/><Relationship Id="rId23" Type="http://schemas.openxmlformats.org/officeDocument/2006/relationships/image" Target="../media/image82.svg"/><Relationship Id="rId10" Type="http://schemas.openxmlformats.org/officeDocument/2006/relationships/image" Target="../media/image211.png"/><Relationship Id="rId19" Type="http://schemas.openxmlformats.org/officeDocument/2006/relationships/image" Target="../media/image220.png"/><Relationship Id="rId4" Type="http://schemas.openxmlformats.org/officeDocument/2006/relationships/image" Target="../media/image205.png"/><Relationship Id="rId9" Type="http://schemas.openxmlformats.org/officeDocument/2006/relationships/image" Target="../media/image210.png"/><Relationship Id="rId14" Type="http://schemas.openxmlformats.org/officeDocument/2006/relationships/image" Target="../media/image215.png"/><Relationship Id="rId22" Type="http://schemas.openxmlformats.org/officeDocument/2006/relationships/image" Target="../media/image8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26" Type="http://schemas.openxmlformats.org/officeDocument/2006/relationships/image" Target="../media/image247.png"/><Relationship Id="rId3" Type="http://schemas.openxmlformats.org/officeDocument/2006/relationships/image" Target="../media/image224.png"/><Relationship Id="rId21" Type="http://schemas.openxmlformats.org/officeDocument/2006/relationships/image" Target="../media/image242.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5" Type="http://schemas.openxmlformats.org/officeDocument/2006/relationships/image" Target="../media/image246.png"/><Relationship Id="rId2" Type="http://schemas.openxmlformats.org/officeDocument/2006/relationships/notesSlide" Target="../notesSlides/notesSlide16.xml"/><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227.png"/><Relationship Id="rId11" Type="http://schemas.openxmlformats.org/officeDocument/2006/relationships/image" Target="../media/image232.png"/><Relationship Id="rId24" Type="http://schemas.openxmlformats.org/officeDocument/2006/relationships/image" Target="../media/image245.png"/><Relationship Id="rId5" Type="http://schemas.openxmlformats.org/officeDocument/2006/relationships/image" Target="../media/image226.png"/><Relationship Id="rId15" Type="http://schemas.openxmlformats.org/officeDocument/2006/relationships/image" Target="../media/image236.png"/><Relationship Id="rId23" Type="http://schemas.openxmlformats.org/officeDocument/2006/relationships/image" Target="../media/image244.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 Id="rId22" Type="http://schemas.openxmlformats.org/officeDocument/2006/relationships/image" Target="../media/image243.png"/><Relationship Id="rId27" Type="http://schemas.openxmlformats.org/officeDocument/2006/relationships/image" Target="../media/image248.png"/></Relationships>
</file>

<file path=ppt/slides/_rels/slide17.xml.rels><?xml version="1.0" encoding="UTF-8" standalone="yes"?>
<Relationships xmlns="http://schemas.openxmlformats.org/package/2006/relationships"><Relationship Id="rId3" Type="http://schemas.openxmlformats.org/officeDocument/2006/relationships/image" Target="../media/image2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18.xml.rels><?xml version="1.0" encoding="UTF-8" standalone="yes"?>
<Relationships xmlns="http://schemas.openxmlformats.org/package/2006/relationships"><Relationship Id="rId3" Type="http://schemas.openxmlformats.org/officeDocument/2006/relationships/image" Target="../media/image105.emf"/><Relationship Id="rId7" Type="http://schemas.openxmlformats.org/officeDocument/2006/relationships/image" Target="../media/image25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slides/_rels/slide19.xml.rels><?xml version="1.0" encoding="UTF-8" standalone="yes"?>
<Relationships xmlns="http://schemas.openxmlformats.org/package/2006/relationships"><Relationship Id="rId3" Type="http://schemas.openxmlformats.org/officeDocument/2006/relationships/image" Target="../media/image109.emf"/><Relationship Id="rId7" Type="http://schemas.openxmlformats.org/officeDocument/2006/relationships/image" Target="../media/image112.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9.png"/><Relationship Id="rId5" Type="http://schemas.openxmlformats.org/officeDocument/2006/relationships/image" Target="../media/image111.emf"/><Relationship Id="rId4" Type="http://schemas.openxmlformats.org/officeDocument/2006/relationships/image" Target="../media/image110.emf"/></Relationships>
</file>

<file path=ppt/slides/_rels/slide2.xml.rels><?xml version="1.0" encoding="UTF-8" standalone="yes"?>
<Relationships xmlns="http://schemas.openxmlformats.org/package/2006/relationships"><Relationship Id="rId18" Type="http://schemas.openxmlformats.org/officeDocument/2006/relationships/image" Target="../media/image19.png"/><Relationship Id="rId26" Type="http://schemas.openxmlformats.org/officeDocument/2006/relationships/image" Target="../media/image5.png"/><Relationship Id="rId3" Type="http://schemas.openxmlformats.org/officeDocument/2006/relationships/image" Target="../media/image4.png"/><Relationship Id="rId21" Type="http://schemas.openxmlformats.org/officeDocument/2006/relationships/image" Target="../media/image22.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8.png"/><Relationship Id="rId1" Type="http://schemas.openxmlformats.org/officeDocument/2006/relationships/slideLayout" Target="../slideLayouts/slideLayout2.xml"/><Relationship Id="rId24" Type="http://schemas.openxmlformats.org/officeDocument/2006/relationships/image" Target="../media/image25.png"/><Relationship Id="rId23" Type="http://schemas.openxmlformats.org/officeDocument/2006/relationships/image" Target="../media/image24.png"/><Relationship Id="rId28" Type="http://schemas.openxmlformats.org/officeDocument/2006/relationships/image" Target="../media/image7.png"/><Relationship Id="rId19" Type="http://schemas.openxmlformats.org/officeDocument/2006/relationships/image" Target="../media/image20.png"/><Relationship Id="rId31" Type="http://schemas.openxmlformats.org/officeDocument/2006/relationships/image" Target="../media/image10.png"/><Relationship Id="rId22" Type="http://schemas.openxmlformats.org/officeDocument/2006/relationships/image" Target="../media/image23.png"/><Relationship Id="rId27" Type="http://schemas.openxmlformats.org/officeDocument/2006/relationships/image" Target="../media/image6.png"/><Relationship Id="rId30"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113.emf"/><Relationship Id="rId7" Type="http://schemas.openxmlformats.org/officeDocument/2006/relationships/image" Target="../media/image26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9.png"/><Relationship Id="rId5" Type="http://schemas.openxmlformats.org/officeDocument/2006/relationships/image" Target="../media/image1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pn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image" Target="../media/image34.png"/><Relationship Id="rId7" Type="http://schemas.openxmlformats.org/officeDocument/2006/relationships/image" Target="../media/image41.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4.xml"/><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image" Target="../media/image49.pn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5.svg"/><Relationship Id="rId9" Type="http://schemas.openxmlformats.org/officeDocument/2006/relationships/image" Target="../media/image43.png"/><Relationship Id="rId14" Type="http://schemas.openxmlformats.org/officeDocument/2006/relationships/image" Target="../media/image48.png"/></Relationships>
</file>

<file path=ppt/slides/_rels/slide5.xml.rels><?xml version="1.0" encoding="UTF-8" standalone="yes"?>
<Relationships xmlns="http://schemas.openxmlformats.org/package/2006/relationships"><Relationship Id="rId18" Type="http://schemas.openxmlformats.org/officeDocument/2006/relationships/image" Target="../media/image20.png"/><Relationship Id="rId26" Type="http://schemas.openxmlformats.org/officeDocument/2006/relationships/image" Target="../media/image320.png"/><Relationship Id="rId3" Type="http://schemas.openxmlformats.org/officeDocument/2006/relationships/image" Target="../media/image351.png"/><Relationship Id="rId21" Type="http://schemas.openxmlformats.org/officeDocument/2006/relationships/image" Target="../media/image23.png"/><Relationship Id="rId34" Type="http://schemas.openxmlformats.org/officeDocument/2006/relationships/image" Target="../media/image330.png"/><Relationship Id="rId17" Type="http://schemas.openxmlformats.org/officeDocument/2006/relationships/image" Target="../media/image19.png"/><Relationship Id="rId25" Type="http://schemas.openxmlformats.org/officeDocument/2006/relationships/image" Target="../media/image310.png"/><Relationship Id="rId2" Type="http://schemas.openxmlformats.org/officeDocument/2006/relationships/notesSlide" Target="../notesSlides/notesSlide5.xml"/><Relationship Id="rId16" Type="http://schemas.openxmlformats.org/officeDocument/2006/relationships/image" Target="../media/image18.png"/><Relationship Id="rId20" Type="http://schemas.openxmlformats.org/officeDocument/2006/relationships/image" Target="../media/image22.png"/><Relationship Id="rId29" Type="http://schemas.openxmlformats.org/officeDocument/2006/relationships/image" Target="../media/image350.png"/><Relationship Id="rId1" Type="http://schemas.openxmlformats.org/officeDocument/2006/relationships/slideLayout" Target="../slideLayouts/slideLayout2.xml"/><Relationship Id="rId24" Type="http://schemas.openxmlformats.org/officeDocument/2006/relationships/image" Target="../media/image26.pn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40.png"/><Relationship Id="rId19" Type="http://schemas.openxmlformats.org/officeDocument/2006/relationships/image" Target="../media/image21.png"/><Relationship Id="rId31" Type="http://schemas.openxmlformats.org/officeDocument/2006/relationships/image" Target="../media/image370.png"/><Relationship Id="rId22" Type="http://schemas.openxmlformats.org/officeDocument/2006/relationships/image" Target="../media/image24.png"/><Relationship Id="rId30" Type="http://schemas.openxmlformats.org/officeDocument/2006/relationships/image" Target="../media/image360.png"/></Relationships>
</file>

<file path=ppt/slides/_rels/slide6.xml.rels><?xml version="1.0" encoding="UTF-8" standalone="yes"?>
<Relationships xmlns="http://schemas.openxmlformats.org/package/2006/relationships"><Relationship Id="rId18" Type="http://schemas.openxmlformats.org/officeDocument/2006/relationships/image" Target="../media/image19.png"/><Relationship Id="rId26" Type="http://schemas.openxmlformats.org/officeDocument/2006/relationships/image" Target="../media/image5.png"/><Relationship Id="rId3" Type="http://schemas.openxmlformats.org/officeDocument/2006/relationships/image" Target="../media/image380.png"/><Relationship Id="rId21" Type="http://schemas.openxmlformats.org/officeDocument/2006/relationships/image" Target="../media/image22.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420.png"/><Relationship Id="rId1" Type="http://schemas.openxmlformats.org/officeDocument/2006/relationships/slideLayout" Target="../slideLayouts/slideLayout2.xml"/><Relationship Id="rId24" Type="http://schemas.openxmlformats.org/officeDocument/2006/relationships/image" Target="../media/image25.png"/><Relationship Id="rId23" Type="http://schemas.openxmlformats.org/officeDocument/2006/relationships/image" Target="../media/image24.png"/><Relationship Id="rId28" Type="http://schemas.openxmlformats.org/officeDocument/2006/relationships/image" Target="../media/image410.png"/><Relationship Id="rId19" Type="http://schemas.openxmlformats.org/officeDocument/2006/relationships/image" Target="../media/image20.png"/><Relationship Id="rId4" Type="http://schemas.openxmlformats.org/officeDocument/2006/relationships/image" Target="../media/image390.png"/><Relationship Id="rId22" Type="http://schemas.openxmlformats.org/officeDocument/2006/relationships/image" Target="../media/image23.png"/><Relationship Id="rId27" Type="http://schemas.openxmlformats.org/officeDocument/2006/relationships/image" Target="../media/image400.png"/><Relationship Id="rId30" Type="http://schemas.openxmlformats.org/officeDocument/2006/relationships/image" Target="../media/image430.png"/></Relationships>
</file>

<file path=ppt/slides/_rels/slide7.xml.rels><?xml version="1.0" encoding="UTF-8" standalone="yes"?>
<Relationships xmlns="http://schemas.openxmlformats.org/package/2006/relationships"><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58.png"/><Relationship Id="rId3" Type="http://schemas.openxmlformats.org/officeDocument/2006/relationships/image" Target="../media/image440.png"/><Relationship Id="rId21" Type="http://schemas.openxmlformats.org/officeDocument/2006/relationships/image" Target="../media/image62.png"/><Relationship Id="rId12" Type="http://schemas.openxmlformats.org/officeDocument/2006/relationships/image" Target="../media/image530.png"/><Relationship Id="rId25" Type="http://schemas.openxmlformats.org/officeDocument/2006/relationships/image" Target="../media/image57.png"/><Relationship Id="rId2" Type="http://schemas.openxmlformats.org/officeDocument/2006/relationships/notesSlide" Target="../notesSlides/notesSlide7.xml"/><Relationship Id="rId20"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520.png"/><Relationship Id="rId24" Type="http://schemas.openxmlformats.org/officeDocument/2006/relationships/image" Target="../media/image56.png"/><Relationship Id="rId5" Type="http://schemas.openxmlformats.org/officeDocument/2006/relationships/image" Target="../media/image460.png"/><Relationship Id="rId23" Type="http://schemas.openxmlformats.org/officeDocument/2006/relationships/image" Target="../media/image64.png"/><Relationship Id="rId19" Type="http://schemas.openxmlformats.org/officeDocument/2006/relationships/image" Target="../media/image60.png"/><Relationship Id="rId4" Type="http://schemas.openxmlformats.org/officeDocument/2006/relationships/image" Target="../media/image450.png"/><Relationship Id="rId14" Type="http://schemas.openxmlformats.org/officeDocument/2006/relationships/image" Target="../media/image55.png"/><Relationship Id="rId22" Type="http://schemas.openxmlformats.org/officeDocument/2006/relationships/image" Target="../media/image63.png"/><Relationship Id="rId27" Type="http://schemas.openxmlformats.org/officeDocument/2006/relationships/image" Target="../media/image65.png"/></Relationships>
</file>

<file path=ppt/slides/_rels/slide8.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37.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 Type="http://schemas.openxmlformats.org/officeDocument/2006/relationships/notesSlide" Target="../notesSlides/notesSlide8.xml"/><Relationship Id="rId16"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png"/><Relationship Id="rId19"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s>
</file>

<file path=ppt/slides/_rels/slide9.xml.rels><?xml version="1.0" encoding="UTF-8" standalone="yes"?>
<Relationships xmlns="http://schemas.openxmlformats.org/package/2006/relationships"><Relationship Id="rId8" Type="http://schemas.openxmlformats.org/officeDocument/2006/relationships/image" Target="../media/image490.png"/><Relationship Id="rId13" Type="http://schemas.openxmlformats.org/officeDocument/2006/relationships/image" Target="../media/image54.png"/><Relationship Id="rId18" Type="http://schemas.openxmlformats.org/officeDocument/2006/relationships/image" Target="../media/image670.png"/><Relationship Id="rId26" Type="http://schemas.openxmlformats.org/officeDocument/2006/relationships/image" Target="../media/image750.png"/><Relationship Id="rId3" Type="http://schemas.openxmlformats.org/officeDocument/2006/relationships/image" Target="../media/image440.png"/><Relationship Id="rId21" Type="http://schemas.openxmlformats.org/officeDocument/2006/relationships/image" Target="../media/image700.png"/><Relationship Id="rId7" Type="http://schemas.openxmlformats.org/officeDocument/2006/relationships/image" Target="../media/image480.png"/><Relationship Id="rId12" Type="http://schemas.openxmlformats.org/officeDocument/2006/relationships/image" Target="../media/image530.png"/><Relationship Id="rId17" Type="http://schemas.openxmlformats.org/officeDocument/2006/relationships/image" Target="../media/image660.png"/><Relationship Id="rId25" Type="http://schemas.openxmlformats.org/officeDocument/2006/relationships/image" Target="../media/image740.png"/><Relationship Id="rId2" Type="http://schemas.openxmlformats.org/officeDocument/2006/relationships/notesSlide" Target="../notesSlides/notesSlide9.xml"/><Relationship Id="rId16" Type="http://schemas.openxmlformats.org/officeDocument/2006/relationships/image" Target="../media/image570.png"/><Relationship Id="rId20"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520.png"/><Relationship Id="rId24" Type="http://schemas.openxmlformats.org/officeDocument/2006/relationships/image" Target="../media/image730.png"/><Relationship Id="rId5" Type="http://schemas.openxmlformats.org/officeDocument/2006/relationships/image" Target="../media/image460.png"/><Relationship Id="rId15" Type="http://schemas.openxmlformats.org/officeDocument/2006/relationships/image" Target="../media/image560.png"/><Relationship Id="rId23" Type="http://schemas.openxmlformats.org/officeDocument/2006/relationships/image" Target="../media/image720.png"/><Relationship Id="rId28" Type="http://schemas.openxmlformats.org/officeDocument/2006/relationships/image" Target="../media/image770.png"/><Relationship Id="rId10" Type="http://schemas.openxmlformats.org/officeDocument/2006/relationships/image" Target="../media/image510.png"/><Relationship Id="rId19" Type="http://schemas.openxmlformats.org/officeDocument/2006/relationships/image" Target="../media/image680.png"/><Relationship Id="rId4" Type="http://schemas.openxmlformats.org/officeDocument/2006/relationships/image" Target="../media/image450.png"/><Relationship Id="rId9" Type="http://schemas.openxmlformats.org/officeDocument/2006/relationships/image" Target="../media/image500.png"/><Relationship Id="rId14" Type="http://schemas.openxmlformats.org/officeDocument/2006/relationships/image" Target="../media/image550.png"/><Relationship Id="rId22" Type="http://schemas.openxmlformats.org/officeDocument/2006/relationships/image" Target="../media/image710.png"/><Relationship Id="rId27" Type="http://schemas.openxmlformats.org/officeDocument/2006/relationships/image" Target="../media/image76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descr="ruclogo.jpg">
            <a:extLst>
              <a:ext uri="{FF2B5EF4-FFF2-40B4-BE49-F238E27FC236}">
                <a16:creationId xmlns:a16="http://schemas.microsoft.com/office/drawing/2014/main" id="{2756932F-063B-C973-EE91-53DA35FD0456}"/>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43720" y="6760038"/>
            <a:ext cx="2970960" cy="711160"/>
          </a:xfrm>
          <a:prstGeom prst="rect">
            <a:avLst/>
          </a:prstGeom>
          <a:noFill/>
          <a:ln w="9525">
            <a:noFill/>
            <a:miter lim="800000"/>
            <a:headEnd/>
            <a:tailEnd/>
          </a:ln>
        </p:spPr>
      </p:pic>
      <p:sp>
        <p:nvSpPr>
          <p:cNvPr id="11" name="Rectangle 4">
            <a:extLst>
              <a:ext uri="{FF2B5EF4-FFF2-40B4-BE49-F238E27FC236}">
                <a16:creationId xmlns:a16="http://schemas.microsoft.com/office/drawing/2014/main" id="{FC67E783-B2E2-61C4-1A39-3D33966868B4}"/>
              </a:ext>
            </a:extLst>
          </p:cNvPr>
          <p:cNvSpPr>
            <a:spLocks noChangeArrowheads="1"/>
          </p:cNvSpPr>
          <p:nvPr/>
        </p:nvSpPr>
        <p:spPr bwMode="auto">
          <a:xfrm>
            <a:off x="-407" y="2521815"/>
            <a:ext cx="10060801" cy="1539447"/>
          </a:xfrm>
          <a:prstGeom prst="rect">
            <a:avLst/>
          </a:prstGeom>
          <a:solidFill>
            <a:srgbClr val="084F9A">
              <a:alpha val="92157"/>
            </a:srgbClr>
          </a:solidFill>
          <a:ln w="9525" algn="ctr">
            <a:noFill/>
            <a:miter lim="800000"/>
            <a:headEnd/>
            <a:tailEnd/>
          </a:ln>
        </p:spPr>
        <p:txBody>
          <a:bodyPr lIns="85435" tIns="42718" rIns="85435" bIns="42718" anchor="ctr" anchorCtr="1">
            <a:noAutofit/>
          </a:bodyPr>
          <a:lstStyle/>
          <a:p>
            <a:pPr marL="388600" indent="-388600" algn="ctr" defTabSz="981881" eaLnBrk="0" hangingPunct="0">
              <a:defRPr/>
            </a:pPr>
            <a:r>
              <a:rPr lang="en-US" altLang="zh-CN" sz="4000" b="1"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Optimal Dynamic Subset Sampling: </a:t>
            </a:r>
            <a:br>
              <a:rPr lang="en-US" altLang="zh-CN" sz="4000" b="1"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br>
            <a:r>
              <a:rPr lang="en-US" altLang="zh-CN" sz="4000" b="1"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Theory and Applications </a:t>
            </a:r>
          </a:p>
        </p:txBody>
      </p:sp>
      <p:sp>
        <p:nvSpPr>
          <p:cNvPr id="12" name="矩形 11">
            <a:extLst>
              <a:ext uri="{FF2B5EF4-FFF2-40B4-BE49-F238E27FC236}">
                <a16:creationId xmlns:a16="http://schemas.microsoft.com/office/drawing/2014/main" id="{045DFDBB-AC51-D31F-B9D7-377644A2FF01}"/>
              </a:ext>
            </a:extLst>
          </p:cNvPr>
          <p:cNvSpPr/>
          <p:nvPr/>
        </p:nvSpPr>
        <p:spPr>
          <a:xfrm>
            <a:off x="0" y="4180740"/>
            <a:ext cx="10080000" cy="91965"/>
          </a:xfrm>
          <a:prstGeom prst="rect">
            <a:avLst/>
          </a:prstGeom>
          <a:solidFill>
            <a:srgbClr val="084F9A">
              <a:alpha val="92157"/>
            </a:srgb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pic>
        <p:nvPicPr>
          <p:cNvPr id="1034" name="Picture 10">
            <a:extLst>
              <a:ext uri="{FF2B5EF4-FFF2-40B4-BE49-F238E27FC236}">
                <a16:creationId xmlns:a16="http://schemas.microsoft.com/office/drawing/2014/main" id="{5B0369D8-59DF-AE7E-2DDE-DC1F7DB469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42" y="301202"/>
            <a:ext cx="3537548" cy="89820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FF69AF5A-35D1-F572-5F8F-FD9E6C4A84E9}"/>
              </a:ext>
            </a:extLst>
          </p:cNvPr>
          <p:cNvSpPr txBox="1"/>
          <p:nvPr/>
        </p:nvSpPr>
        <p:spPr>
          <a:xfrm>
            <a:off x="2667335" y="4780374"/>
            <a:ext cx="4723730" cy="1200329"/>
          </a:xfrm>
          <a:prstGeom prst="rect">
            <a:avLst/>
          </a:prstGeom>
          <a:noFill/>
        </p:spPr>
        <p:txBody>
          <a:bodyPr wrap="none" rtlCol="0">
            <a:spAutoFit/>
          </a:bodyPr>
          <a:lstStyle/>
          <a:p>
            <a:pPr algn="ctr"/>
            <a:r>
              <a:rPr lang="en-US" altLang="zh-CN" sz="2400" b="1" dirty="0">
                <a:solidFill>
                  <a:srgbClr val="084F9A"/>
                </a:solidFill>
                <a:effectLst/>
                <a:latin typeface="Times New Roman" panose="02020603050405020304" pitchFamily="18" charset="0"/>
                <a:cs typeface="Times New Roman" panose="02020603050405020304" pitchFamily="18" charset="0"/>
              </a:rPr>
              <a:t>Lu Yi, </a:t>
            </a:r>
            <a:r>
              <a:rPr lang="en-US" altLang="zh-CN" sz="2400" b="1" dirty="0">
                <a:effectLst/>
                <a:latin typeface="Times New Roman" panose="02020603050405020304" pitchFamily="18" charset="0"/>
                <a:cs typeface="Times New Roman" panose="02020603050405020304" pitchFamily="18" charset="0"/>
              </a:rPr>
              <a:t> </a:t>
            </a:r>
            <a:r>
              <a:rPr lang="en-US" altLang="zh-CN" sz="2400" b="1" dirty="0" err="1">
                <a:effectLst/>
                <a:latin typeface="Times New Roman" panose="02020603050405020304" pitchFamily="18" charset="0"/>
                <a:cs typeface="Times New Roman" panose="02020603050405020304" pitchFamily="18" charset="0"/>
              </a:rPr>
              <a:t>Hanzhi</a:t>
            </a:r>
            <a:r>
              <a:rPr lang="en-US" altLang="zh-CN" sz="2400" b="1" dirty="0">
                <a:effectLst/>
                <a:latin typeface="Times New Roman" panose="02020603050405020304" pitchFamily="18" charset="0"/>
                <a:cs typeface="Times New Roman" panose="02020603050405020304" pitchFamily="18" charset="0"/>
              </a:rPr>
              <a:t> Wang,  </a:t>
            </a:r>
            <a:r>
              <a:rPr lang="en-US" altLang="zh-CN" sz="2400" b="1" dirty="0" err="1">
                <a:effectLst/>
                <a:latin typeface="Times New Roman" panose="02020603050405020304" pitchFamily="18" charset="0"/>
                <a:cs typeface="Times New Roman" panose="02020603050405020304" pitchFamily="18" charset="0"/>
              </a:rPr>
              <a:t>Zhewei</a:t>
            </a:r>
            <a:r>
              <a:rPr lang="en-US" altLang="zh-CN" sz="2400" b="1" dirty="0">
                <a:effectLst/>
                <a:latin typeface="Times New Roman" panose="02020603050405020304" pitchFamily="18" charset="0"/>
                <a:cs typeface="Times New Roman" panose="02020603050405020304" pitchFamily="18" charset="0"/>
              </a:rPr>
              <a:t> Wei</a:t>
            </a:r>
          </a:p>
          <a:p>
            <a:pPr algn="ctr"/>
            <a:endParaRPr lang="en-US" altLang="zh-CN" sz="2400" b="1" dirty="0">
              <a:latin typeface="Times New Roman" panose="02020603050405020304" pitchFamily="18" charset="0"/>
              <a:cs typeface="Times New Roman" panose="02020603050405020304" pitchFamily="18" charset="0"/>
            </a:endParaRPr>
          </a:p>
          <a:p>
            <a:pPr algn="ctr"/>
            <a:r>
              <a:rPr lang="en-US" altLang="zh-CN" sz="2400" b="1" dirty="0">
                <a:latin typeface="Times New Roman" panose="02020603050405020304" pitchFamily="18" charset="0"/>
                <a:cs typeface="Times New Roman" panose="02020603050405020304" pitchFamily="18" charset="0"/>
              </a:rPr>
              <a:t>Contact: </a:t>
            </a:r>
            <a:r>
              <a:rPr lang="en-US" altLang="zh-CN" sz="2400" b="1" dirty="0" err="1">
                <a:latin typeface="Times New Roman" panose="02020603050405020304" pitchFamily="18" charset="0"/>
                <a:cs typeface="Times New Roman" panose="02020603050405020304" pitchFamily="18" charset="0"/>
              </a:rPr>
              <a:t>zhewei@ruc.edu.cn</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74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504336" y="715755"/>
                <a:ext cx="5502301" cy="654626"/>
              </a:xfrm>
            </p:spPr>
            <p:txBody>
              <a:bodyPr>
                <a:normAutofit/>
              </a:bodyPr>
              <a:lstStyle/>
              <a:p>
                <a:pPr/>
                <a14:m>
                  <m:oMathPara xmlns:m="http://schemas.openxmlformats.org/officeDocument/2006/math">
                    <m:oMathParaPr>
                      <m:jc m:val="centerGroup"/>
                    </m:oMathParaPr>
                    <m:oMath xmlns:m="http://schemas.openxmlformats.org/officeDocument/2006/math">
                      <m:r>
                        <a:rPr kumimoji="1" lang="en-US" altLang="zh-CN" sz="3200" b="0" i="1" smtClean="0">
                          <a:latin typeface="Cambria Math" panose="02040503050406030204" pitchFamily="18" charset="0"/>
                        </a:rPr>
                        <m:t>𝑂</m:t>
                      </m:r>
                      <m:d>
                        <m:dPr>
                          <m:ctrlPr>
                            <a:rPr kumimoji="1" lang="en-US" altLang="zh-CN" sz="3200" b="0" i="1" smtClean="0">
                              <a:latin typeface="Cambria Math" panose="02040503050406030204" pitchFamily="18" charset="0"/>
                            </a:rPr>
                          </m:ctrlPr>
                        </m:dPr>
                        <m:e>
                          <m:r>
                            <a:rPr kumimoji="1" lang="en-US" altLang="zh-CN" sz="3200" b="0" i="1" smtClean="0">
                              <a:latin typeface="Cambria Math" panose="02040503050406030204" pitchFamily="18" charset="0"/>
                            </a:rPr>
                            <m:t>1+</m:t>
                          </m:r>
                          <m:r>
                            <a:rPr kumimoji="1" lang="en-US" altLang="zh-CN" sz="3200" b="0" i="1" smtClean="0">
                              <a:latin typeface="Cambria Math" panose="02040503050406030204" pitchFamily="18" charset="0"/>
                            </a:rPr>
                            <m:t>𝜇</m:t>
                          </m:r>
                          <m:r>
                            <a:rPr kumimoji="1" lang="en-US" altLang="zh-CN" sz="3200" b="0" i="1" smtClean="0">
                              <a:latin typeface="Cambria Math" panose="02040503050406030204" pitchFamily="18" charset="0"/>
                            </a:rPr>
                            <m:t>+</m:t>
                          </m:r>
                          <m:func>
                            <m:funcPr>
                              <m:ctrlPr>
                                <a:rPr kumimoji="1" lang="en-US" altLang="zh-CN" sz="3200" b="0" i="1" smtClean="0">
                                  <a:latin typeface="Cambria Math" panose="02040503050406030204" pitchFamily="18" charset="0"/>
                                </a:rPr>
                              </m:ctrlPr>
                            </m:funcPr>
                            <m:fName>
                              <m:r>
                                <m:rPr>
                                  <m:sty m:val="p"/>
                                </m:rPr>
                                <a:rPr kumimoji="1" lang="en-US" altLang="zh-CN" sz="3200" b="0" i="0" smtClean="0">
                                  <a:latin typeface="Cambria Math" panose="02040503050406030204" pitchFamily="18" charset="0"/>
                                </a:rPr>
                                <m:t>log</m:t>
                              </m:r>
                            </m:fName>
                            <m:e>
                              <m:r>
                                <a:rPr kumimoji="1" lang="en-US" altLang="zh-CN" sz="3200" b="0" i="1" smtClean="0">
                                  <a:latin typeface="Cambria Math" panose="02040503050406030204" pitchFamily="18" charset="0"/>
                                </a:rPr>
                                <m:t>𝑛</m:t>
                              </m:r>
                            </m:e>
                          </m:func>
                        </m:e>
                      </m:d>
                      <m:r>
                        <a:rPr kumimoji="1" lang="en-US" altLang="zh-CN" sz="3200" b="1" i="0" smtClean="0">
                          <a:latin typeface="Cambria Math" panose="02040503050406030204" pitchFamily="18" charset="0"/>
                        </a:rPr>
                        <m:t>→</m:t>
                      </m:r>
                      <m:r>
                        <a:rPr kumimoji="1" lang="en-US" altLang="zh-CN" sz="3200" b="0" i="1" smtClean="0">
                          <a:latin typeface="Cambria Math" panose="02040503050406030204" pitchFamily="18" charset="0"/>
                        </a:rPr>
                        <m:t>𝑂</m:t>
                      </m:r>
                      <m:r>
                        <a:rPr kumimoji="1" lang="en-US" altLang="zh-CN" sz="3200" b="0" i="0" smtClean="0">
                          <a:latin typeface="Cambria Math" panose="02040503050406030204" pitchFamily="18" charset="0"/>
                        </a:rPr>
                        <m:t>(1+</m:t>
                      </m:r>
                      <m:r>
                        <a:rPr kumimoji="1" lang="en-US" altLang="zh-CN" sz="3200" b="0" i="1" smtClean="0">
                          <a:latin typeface="Cambria Math" panose="02040503050406030204" pitchFamily="18" charset="0"/>
                        </a:rPr>
                        <m:t>𝜇</m:t>
                      </m:r>
                      <m:r>
                        <a:rPr kumimoji="1" lang="en-US" altLang="zh-CN" sz="3200" b="0" i="0" smtClean="0">
                          <a:latin typeface="Cambria Math" panose="02040503050406030204" pitchFamily="18" charset="0"/>
                        </a:rPr>
                        <m:t>)</m:t>
                      </m:r>
                    </m:oMath>
                  </m:oMathPara>
                </a14:m>
                <a:endParaRPr kumimoji="1" lang="zh-CN" altLang="en-US" sz="3200" b="0" dirty="0"/>
              </a:p>
            </p:txBody>
          </p:sp>
        </mc:Choice>
        <mc:Fallback xmlns="">
          <p:sp>
            <p:nvSpPr>
              <p:cNvPr id="2" name="标题 1">
                <a:extLst>
                  <a:ext uri="{FF2B5EF4-FFF2-40B4-BE49-F238E27FC236}">
                    <a16:creationId xmlns:a16="http://schemas.microsoft.com/office/drawing/2014/main" id="{D802F80F-E549-87F7-7F87-3B35BE898A2F}"/>
                  </a:ext>
                </a:extLst>
              </p:cNvPr>
              <p:cNvSpPr>
                <a:spLocks noGrp="1" noRot="1" noChangeAspect="1" noMove="1" noResize="1" noEditPoints="1" noAdjustHandles="1" noChangeArrowheads="1" noChangeShapeType="1" noTextEdit="1"/>
              </p:cNvSpPr>
              <p:nvPr>
                <p:ph type="title"/>
              </p:nvPr>
            </p:nvSpPr>
            <p:spPr>
              <a:xfrm>
                <a:off x="504336" y="715755"/>
                <a:ext cx="5502301" cy="654626"/>
              </a:xfrm>
              <a:blipFill>
                <a:blip r:embed="rId3"/>
                <a:stretch>
                  <a:fillRect b="-11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ABDBE2BE-0C8D-D7D9-4817-4D283B86A0C3}"/>
                  </a:ext>
                </a:extLst>
              </p:cNvPr>
              <p:cNvSpPr/>
              <p:nvPr/>
            </p:nvSpPr>
            <p:spPr>
              <a:xfrm>
                <a:off x="2100355" y="226947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3" name="椭圆 32">
                <a:extLst>
                  <a:ext uri="{FF2B5EF4-FFF2-40B4-BE49-F238E27FC236}">
                    <a16:creationId xmlns:a16="http://schemas.microsoft.com/office/drawing/2014/main" id="{ABDBE2BE-0C8D-D7D9-4817-4D283B86A0C3}"/>
                  </a:ext>
                </a:extLst>
              </p:cNvPr>
              <p:cNvSpPr>
                <a:spLocks noRot="1" noChangeAspect="1" noMove="1" noResize="1" noEditPoints="1" noAdjustHandles="1" noChangeArrowheads="1" noChangeShapeType="1" noTextEdit="1"/>
              </p:cNvSpPr>
              <p:nvPr/>
            </p:nvSpPr>
            <p:spPr>
              <a:xfrm>
                <a:off x="2100355" y="2269475"/>
                <a:ext cx="451412" cy="451413"/>
              </a:xfrm>
              <a:prstGeom prst="ellipse">
                <a:avLst/>
              </a:prstGeom>
              <a:blipFill>
                <a:blip r:embed="rId4"/>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1E7E05FD-B055-FCF8-5195-A1F4FF0D4DE8}"/>
                  </a:ext>
                </a:extLst>
              </p:cNvPr>
              <p:cNvSpPr/>
              <p:nvPr/>
            </p:nvSpPr>
            <p:spPr>
              <a:xfrm>
                <a:off x="2972237" y="226947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4" name="椭圆 33">
                <a:extLst>
                  <a:ext uri="{FF2B5EF4-FFF2-40B4-BE49-F238E27FC236}">
                    <a16:creationId xmlns:a16="http://schemas.microsoft.com/office/drawing/2014/main" id="{1E7E05FD-B055-FCF8-5195-A1F4FF0D4DE8}"/>
                  </a:ext>
                </a:extLst>
              </p:cNvPr>
              <p:cNvSpPr>
                <a:spLocks noRot="1" noChangeAspect="1" noMove="1" noResize="1" noEditPoints="1" noAdjustHandles="1" noChangeArrowheads="1" noChangeShapeType="1" noTextEdit="1"/>
              </p:cNvSpPr>
              <p:nvPr/>
            </p:nvSpPr>
            <p:spPr>
              <a:xfrm>
                <a:off x="2972237" y="2269475"/>
                <a:ext cx="451412" cy="451413"/>
              </a:xfrm>
              <a:prstGeom prst="ellipse">
                <a:avLst/>
              </a:prstGeom>
              <a:blipFill>
                <a:blip r:embed="rId5"/>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765317C1-F021-91CE-9A3D-850C9BE1B7EF}"/>
                  </a:ext>
                </a:extLst>
              </p:cNvPr>
              <p:cNvSpPr/>
              <p:nvPr/>
            </p:nvSpPr>
            <p:spPr>
              <a:xfrm>
                <a:off x="3795968" y="226947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5" name="椭圆 34">
                <a:extLst>
                  <a:ext uri="{FF2B5EF4-FFF2-40B4-BE49-F238E27FC236}">
                    <a16:creationId xmlns:a16="http://schemas.microsoft.com/office/drawing/2014/main" id="{765317C1-F021-91CE-9A3D-850C9BE1B7EF}"/>
                  </a:ext>
                </a:extLst>
              </p:cNvPr>
              <p:cNvSpPr>
                <a:spLocks noRot="1" noChangeAspect="1" noMove="1" noResize="1" noEditPoints="1" noAdjustHandles="1" noChangeArrowheads="1" noChangeShapeType="1" noTextEdit="1"/>
              </p:cNvSpPr>
              <p:nvPr/>
            </p:nvSpPr>
            <p:spPr>
              <a:xfrm>
                <a:off x="3795968" y="2269474"/>
                <a:ext cx="451412" cy="451413"/>
              </a:xfrm>
              <a:prstGeom prst="ellipse">
                <a:avLst/>
              </a:prstGeom>
              <a:blipFill>
                <a:blip r:embed="rId6"/>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B16FF045-DF68-B506-76D0-E499B1A85C7B}"/>
                  </a:ext>
                </a:extLst>
              </p:cNvPr>
              <p:cNvSpPr/>
              <p:nvPr/>
            </p:nvSpPr>
            <p:spPr>
              <a:xfrm>
                <a:off x="4619698" y="226947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36" name="椭圆 35">
                <a:extLst>
                  <a:ext uri="{FF2B5EF4-FFF2-40B4-BE49-F238E27FC236}">
                    <a16:creationId xmlns:a16="http://schemas.microsoft.com/office/drawing/2014/main" id="{B16FF045-DF68-B506-76D0-E499B1A85C7B}"/>
                  </a:ext>
                </a:extLst>
              </p:cNvPr>
              <p:cNvSpPr>
                <a:spLocks noRot="1" noChangeAspect="1" noMove="1" noResize="1" noEditPoints="1" noAdjustHandles="1" noChangeArrowheads="1" noChangeShapeType="1" noTextEdit="1"/>
              </p:cNvSpPr>
              <p:nvPr/>
            </p:nvSpPr>
            <p:spPr>
              <a:xfrm>
                <a:off x="4619698" y="2269474"/>
                <a:ext cx="451412" cy="451413"/>
              </a:xfrm>
              <a:prstGeom prst="ellipse">
                <a:avLst/>
              </a:prstGeom>
              <a:blipFill>
                <a:blip r:embed="rId7"/>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C6AF3BB-DDD3-96B3-D357-61573961A571}"/>
                  </a:ext>
                </a:extLst>
              </p:cNvPr>
              <p:cNvSpPr txBox="1"/>
              <p:nvPr/>
            </p:nvSpPr>
            <p:spPr>
              <a:xfrm>
                <a:off x="1970542" y="1822682"/>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9" name="文本框 38">
                <a:extLst>
                  <a:ext uri="{FF2B5EF4-FFF2-40B4-BE49-F238E27FC236}">
                    <a16:creationId xmlns:a16="http://schemas.microsoft.com/office/drawing/2014/main" id="{BC6AF3BB-DDD3-96B3-D357-61573961A571}"/>
                  </a:ext>
                </a:extLst>
              </p:cNvPr>
              <p:cNvSpPr txBox="1">
                <a:spLocks noRot="1" noChangeAspect="1" noMove="1" noResize="1" noEditPoints="1" noAdjustHandles="1" noChangeArrowheads="1" noChangeShapeType="1" noTextEdit="1"/>
              </p:cNvSpPr>
              <p:nvPr/>
            </p:nvSpPr>
            <p:spPr>
              <a:xfrm>
                <a:off x="1970542" y="1822682"/>
                <a:ext cx="784189" cy="369332"/>
              </a:xfrm>
              <a:prstGeom prst="rect">
                <a:avLst/>
              </a:prstGeom>
              <a:blipFill>
                <a:blip r:embed="rId8"/>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7D8D50D-AAA0-9305-27C1-AF5192E7C408}"/>
                  </a:ext>
                </a:extLst>
              </p:cNvPr>
              <p:cNvSpPr txBox="1"/>
              <p:nvPr/>
            </p:nvSpPr>
            <p:spPr>
              <a:xfrm>
                <a:off x="3629579" y="1822682"/>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0" name="文本框 39">
                <a:extLst>
                  <a:ext uri="{FF2B5EF4-FFF2-40B4-BE49-F238E27FC236}">
                    <a16:creationId xmlns:a16="http://schemas.microsoft.com/office/drawing/2014/main" id="{47D8D50D-AAA0-9305-27C1-AF5192E7C408}"/>
                  </a:ext>
                </a:extLst>
              </p:cNvPr>
              <p:cNvSpPr txBox="1">
                <a:spLocks noRot="1" noChangeAspect="1" noMove="1" noResize="1" noEditPoints="1" noAdjustHandles="1" noChangeArrowheads="1" noChangeShapeType="1" noTextEdit="1"/>
              </p:cNvSpPr>
              <p:nvPr/>
            </p:nvSpPr>
            <p:spPr>
              <a:xfrm>
                <a:off x="3629579" y="1822682"/>
                <a:ext cx="789510" cy="369332"/>
              </a:xfrm>
              <a:prstGeom prst="rect">
                <a:avLst/>
              </a:prstGeom>
              <a:blipFill>
                <a:blip r:embed="rId9"/>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5A9E495-BCE8-861F-7F71-488391100E5D}"/>
                  </a:ext>
                </a:extLst>
              </p:cNvPr>
              <p:cNvSpPr txBox="1"/>
              <p:nvPr/>
            </p:nvSpPr>
            <p:spPr>
              <a:xfrm>
                <a:off x="2805848" y="1828469"/>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1" name="文本框 40">
                <a:extLst>
                  <a:ext uri="{FF2B5EF4-FFF2-40B4-BE49-F238E27FC236}">
                    <a16:creationId xmlns:a16="http://schemas.microsoft.com/office/drawing/2014/main" id="{55A9E495-BCE8-861F-7F71-488391100E5D}"/>
                  </a:ext>
                </a:extLst>
              </p:cNvPr>
              <p:cNvSpPr txBox="1">
                <a:spLocks noRot="1" noChangeAspect="1" noMove="1" noResize="1" noEditPoints="1" noAdjustHandles="1" noChangeArrowheads="1" noChangeShapeType="1" noTextEdit="1"/>
              </p:cNvSpPr>
              <p:nvPr/>
            </p:nvSpPr>
            <p:spPr>
              <a:xfrm>
                <a:off x="2805848" y="1828469"/>
                <a:ext cx="789510" cy="369332"/>
              </a:xfrm>
              <a:prstGeom prst="rect">
                <a:avLst/>
              </a:prstGeom>
              <a:blipFill>
                <a:blip r:embed="rId10"/>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763AE1F-A3C1-40BE-1D40-393C361E10E9}"/>
                  </a:ext>
                </a:extLst>
              </p:cNvPr>
              <p:cNvSpPr txBox="1"/>
              <p:nvPr/>
            </p:nvSpPr>
            <p:spPr>
              <a:xfrm>
                <a:off x="4453309" y="1822680"/>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2" name="文本框 41">
                <a:extLst>
                  <a:ext uri="{FF2B5EF4-FFF2-40B4-BE49-F238E27FC236}">
                    <a16:creationId xmlns:a16="http://schemas.microsoft.com/office/drawing/2014/main" id="{B763AE1F-A3C1-40BE-1D40-393C361E10E9}"/>
                  </a:ext>
                </a:extLst>
              </p:cNvPr>
              <p:cNvSpPr txBox="1">
                <a:spLocks noRot="1" noChangeAspect="1" noMove="1" noResize="1" noEditPoints="1" noAdjustHandles="1" noChangeArrowheads="1" noChangeShapeType="1" noTextEdit="1"/>
              </p:cNvSpPr>
              <p:nvPr/>
            </p:nvSpPr>
            <p:spPr>
              <a:xfrm>
                <a:off x="4453309" y="1822680"/>
                <a:ext cx="789510" cy="369332"/>
              </a:xfrm>
              <a:prstGeom prst="rect">
                <a:avLst/>
              </a:prstGeom>
              <a:blipFill>
                <a:blip r:embed="rId11"/>
                <a:stretch>
                  <a:fillRect b="-13333"/>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6A349F66-BE71-D01E-95BD-329B872B9857}"/>
              </a:ext>
            </a:extLst>
          </p:cNvPr>
          <p:cNvSpPr txBox="1"/>
          <p:nvPr/>
        </p:nvSpPr>
        <p:spPr>
          <a:xfrm>
            <a:off x="4040673" y="1417936"/>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a:t>
            </a:r>
            <a:r>
              <a:rPr kumimoji="1" lang="en-US" altLang="zh-CN" sz="2000" b="1" i="1" dirty="0">
                <a:latin typeface="Times New Roman" panose="02020603050405020304" pitchFamily="18" charset="0"/>
                <a:cs typeface="Times New Roman" panose="02020603050405020304" pitchFamily="18" charset="0"/>
              </a:rPr>
              <a:t>S</a:t>
            </a:r>
            <a:endParaRPr kumimoji="1" lang="zh-CN" altLang="en-US" sz="20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D48D5DA9-2963-FA6B-56E2-DAD3C65BE58B}"/>
                  </a:ext>
                </a:extLst>
              </p:cNvPr>
              <p:cNvSpPr/>
              <p:nvPr/>
            </p:nvSpPr>
            <p:spPr>
              <a:xfrm>
                <a:off x="5452047" y="2268387"/>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5" name="椭圆 4">
                <a:extLst>
                  <a:ext uri="{FF2B5EF4-FFF2-40B4-BE49-F238E27FC236}">
                    <a16:creationId xmlns:a16="http://schemas.microsoft.com/office/drawing/2014/main" id="{D48D5DA9-2963-FA6B-56E2-DAD3C65BE58B}"/>
                  </a:ext>
                </a:extLst>
              </p:cNvPr>
              <p:cNvSpPr>
                <a:spLocks noRot="1" noChangeAspect="1" noMove="1" noResize="1" noEditPoints="1" noAdjustHandles="1" noChangeArrowheads="1" noChangeShapeType="1" noTextEdit="1"/>
              </p:cNvSpPr>
              <p:nvPr/>
            </p:nvSpPr>
            <p:spPr>
              <a:xfrm>
                <a:off x="5452047" y="2268387"/>
                <a:ext cx="451412" cy="451413"/>
              </a:xfrm>
              <a:prstGeom prst="ellipse">
                <a:avLst/>
              </a:prstGeom>
              <a:blipFill>
                <a:blip r:embed="rId12"/>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31871369-291E-EA80-86E8-3B5E923C1D7D}"/>
                  </a:ext>
                </a:extLst>
              </p:cNvPr>
              <p:cNvSpPr/>
              <p:nvPr/>
            </p:nvSpPr>
            <p:spPr>
              <a:xfrm>
                <a:off x="6284397" y="226947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8" name="椭圆 7">
                <a:extLst>
                  <a:ext uri="{FF2B5EF4-FFF2-40B4-BE49-F238E27FC236}">
                    <a16:creationId xmlns:a16="http://schemas.microsoft.com/office/drawing/2014/main" id="{31871369-291E-EA80-86E8-3B5E923C1D7D}"/>
                  </a:ext>
                </a:extLst>
              </p:cNvPr>
              <p:cNvSpPr>
                <a:spLocks noRot="1" noChangeAspect="1" noMove="1" noResize="1" noEditPoints="1" noAdjustHandles="1" noChangeArrowheads="1" noChangeShapeType="1" noTextEdit="1"/>
              </p:cNvSpPr>
              <p:nvPr/>
            </p:nvSpPr>
            <p:spPr>
              <a:xfrm>
                <a:off x="6284397" y="2269475"/>
                <a:ext cx="451412" cy="451413"/>
              </a:xfrm>
              <a:prstGeom prst="ellipse">
                <a:avLst/>
              </a:prstGeom>
              <a:blipFill>
                <a:blip r:embed="rId13"/>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AD0D40AC-C5C2-C989-272F-90F89E9D4C3D}"/>
                  </a:ext>
                </a:extLst>
              </p:cNvPr>
              <p:cNvSpPr/>
              <p:nvPr/>
            </p:nvSpPr>
            <p:spPr>
              <a:xfrm>
                <a:off x="7108128" y="226947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10" name="椭圆 9">
                <a:extLst>
                  <a:ext uri="{FF2B5EF4-FFF2-40B4-BE49-F238E27FC236}">
                    <a16:creationId xmlns:a16="http://schemas.microsoft.com/office/drawing/2014/main" id="{AD0D40AC-C5C2-C989-272F-90F89E9D4C3D}"/>
                  </a:ext>
                </a:extLst>
              </p:cNvPr>
              <p:cNvSpPr>
                <a:spLocks noRot="1" noChangeAspect="1" noMove="1" noResize="1" noEditPoints="1" noAdjustHandles="1" noChangeArrowheads="1" noChangeShapeType="1" noTextEdit="1"/>
              </p:cNvSpPr>
              <p:nvPr/>
            </p:nvSpPr>
            <p:spPr>
              <a:xfrm>
                <a:off x="7108128" y="2269474"/>
                <a:ext cx="451412" cy="451413"/>
              </a:xfrm>
              <a:prstGeom prst="ellipse">
                <a:avLst/>
              </a:prstGeom>
              <a:blipFill>
                <a:blip r:embed="rId14"/>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7E7EC54-D008-A772-41F6-C25EF86D5DAC}"/>
                  </a:ext>
                </a:extLst>
              </p:cNvPr>
              <p:cNvSpPr txBox="1"/>
              <p:nvPr/>
            </p:nvSpPr>
            <p:spPr>
              <a:xfrm>
                <a:off x="5282702" y="1822682"/>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3" name="文本框 12">
                <a:extLst>
                  <a:ext uri="{FF2B5EF4-FFF2-40B4-BE49-F238E27FC236}">
                    <a16:creationId xmlns:a16="http://schemas.microsoft.com/office/drawing/2014/main" id="{E7E7EC54-D008-A772-41F6-C25EF86D5DAC}"/>
                  </a:ext>
                </a:extLst>
              </p:cNvPr>
              <p:cNvSpPr txBox="1">
                <a:spLocks noRot="1" noChangeAspect="1" noMove="1" noResize="1" noEditPoints="1" noAdjustHandles="1" noChangeArrowheads="1" noChangeShapeType="1" noTextEdit="1"/>
              </p:cNvSpPr>
              <p:nvPr/>
            </p:nvSpPr>
            <p:spPr>
              <a:xfrm>
                <a:off x="5282702" y="1822682"/>
                <a:ext cx="784189" cy="369332"/>
              </a:xfrm>
              <a:prstGeom prst="rect">
                <a:avLst/>
              </a:prstGeom>
              <a:blipFill>
                <a:blip r:embed="rId1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C591A4A-5FC1-BB0F-88F3-9365AAEC5BBD}"/>
                  </a:ext>
                </a:extLst>
              </p:cNvPr>
              <p:cNvSpPr txBox="1"/>
              <p:nvPr/>
            </p:nvSpPr>
            <p:spPr>
              <a:xfrm>
                <a:off x="6941739" y="1822682"/>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4" name="文本框 13">
                <a:extLst>
                  <a:ext uri="{FF2B5EF4-FFF2-40B4-BE49-F238E27FC236}">
                    <a16:creationId xmlns:a16="http://schemas.microsoft.com/office/drawing/2014/main" id="{EC591A4A-5FC1-BB0F-88F3-9365AAEC5BBD}"/>
                  </a:ext>
                </a:extLst>
              </p:cNvPr>
              <p:cNvSpPr txBox="1">
                <a:spLocks noRot="1" noChangeAspect="1" noMove="1" noResize="1" noEditPoints="1" noAdjustHandles="1" noChangeArrowheads="1" noChangeShapeType="1" noTextEdit="1"/>
              </p:cNvSpPr>
              <p:nvPr/>
            </p:nvSpPr>
            <p:spPr>
              <a:xfrm>
                <a:off x="6941739" y="1822682"/>
                <a:ext cx="789510" cy="369332"/>
              </a:xfrm>
              <a:prstGeom prst="rect">
                <a:avLst/>
              </a:prstGeom>
              <a:blipFill>
                <a:blip r:embed="rId1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B560E0-2829-38D7-DFDD-EE31FA787213}"/>
                  </a:ext>
                </a:extLst>
              </p:cNvPr>
              <p:cNvSpPr txBox="1"/>
              <p:nvPr/>
            </p:nvSpPr>
            <p:spPr>
              <a:xfrm>
                <a:off x="6118008" y="1828469"/>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6" name="文本框 15">
                <a:extLst>
                  <a:ext uri="{FF2B5EF4-FFF2-40B4-BE49-F238E27FC236}">
                    <a16:creationId xmlns:a16="http://schemas.microsoft.com/office/drawing/2014/main" id="{93B560E0-2829-38D7-DFDD-EE31FA787213}"/>
                  </a:ext>
                </a:extLst>
              </p:cNvPr>
              <p:cNvSpPr txBox="1">
                <a:spLocks noRot="1" noChangeAspect="1" noMove="1" noResize="1" noEditPoints="1" noAdjustHandles="1" noChangeArrowheads="1" noChangeShapeType="1" noTextEdit="1"/>
              </p:cNvSpPr>
              <p:nvPr/>
            </p:nvSpPr>
            <p:spPr>
              <a:xfrm>
                <a:off x="6118008" y="1828469"/>
                <a:ext cx="789510" cy="369332"/>
              </a:xfrm>
              <a:prstGeom prst="rect">
                <a:avLst/>
              </a:prstGeom>
              <a:blipFill>
                <a:blip r:embed="rId17"/>
                <a:stretch>
                  <a:fillRect b="-13333"/>
                </a:stretch>
              </a:blipFill>
            </p:spPr>
            <p:txBody>
              <a:bodyPr/>
              <a:lstStyle/>
              <a:p>
                <a:r>
                  <a:rPr lang="zh-CN" altLang="en-US">
                    <a:noFill/>
                  </a:rPr>
                  <a:t> </a:t>
                </a:r>
              </a:p>
            </p:txBody>
          </p:sp>
        </mc:Fallback>
      </mc:AlternateContent>
      <p:sp>
        <p:nvSpPr>
          <p:cNvPr id="24" name="圆角矩形 23">
            <a:extLst>
              <a:ext uri="{FF2B5EF4-FFF2-40B4-BE49-F238E27FC236}">
                <a16:creationId xmlns:a16="http://schemas.microsoft.com/office/drawing/2014/main" id="{7913C8BE-3C4D-90A7-2B5E-9CD8A3817763}"/>
              </a:ext>
            </a:extLst>
          </p:cNvPr>
          <p:cNvSpPr/>
          <p:nvPr/>
        </p:nvSpPr>
        <p:spPr>
          <a:xfrm>
            <a:off x="1975152" y="2971624"/>
            <a:ext cx="1804127"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圆角矩形 24">
            <a:extLst>
              <a:ext uri="{FF2B5EF4-FFF2-40B4-BE49-F238E27FC236}">
                <a16:creationId xmlns:a16="http://schemas.microsoft.com/office/drawing/2014/main" id="{71C9884B-116E-CD82-4FE2-A78BD37174B5}"/>
              </a:ext>
            </a:extLst>
          </p:cNvPr>
          <p:cNvSpPr/>
          <p:nvPr/>
        </p:nvSpPr>
        <p:spPr>
          <a:xfrm>
            <a:off x="4247380" y="2971624"/>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BFFCC9CF-8FE2-D62B-7FCC-C17B86AA22AE}"/>
              </a:ext>
            </a:extLst>
          </p:cNvPr>
          <p:cNvSpPr/>
          <p:nvPr/>
        </p:nvSpPr>
        <p:spPr>
          <a:xfrm>
            <a:off x="5324901" y="2969873"/>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圆角矩形 26">
            <a:extLst>
              <a:ext uri="{FF2B5EF4-FFF2-40B4-BE49-F238E27FC236}">
                <a16:creationId xmlns:a16="http://schemas.microsoft.com/office/drawing/2014/main" id="{A62E140B-C4F2-2A1F-1788-4D3CA1A2BAC8}"/>
              </a:ext>
            </a:extLst>
          </p:cNvPr>
          <p:cNvSpPr/>
          <p:nvPr/>
        </p:nvSpPr>
        <p:spPr>
          <a:xfrm>
            <a:off x="6402422" y="2966371"/>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B4D94330-AEBF-CF10-8118-3023E1D764BF}"/>
                  </a:ext>
                </a:extLst>
              </p:cNvPr>
              <p:cNvSpPr/>
              <p:nvPr/>
            </p:nvSpPr>
            <p:spPr>
              <a:xfrm>
                <a:off x="6510103" y="303301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0" name="椭圆 29">
                <a:extLst>
                  <a:ext uri="{FF2B5EF4-FFF2-40B4-BE49-F238E27FC236}">
                    <a16:creationId xmlns:a16="http://schemas.microsoft.com/office/drawing/2014/main" id="{B4D94330-AEBF-CF10-8118-3023E1D764BF}"/>
                  </a:ext>
                </a:extLst>
              </p:cNvPr>
              <p:cNvSpPr>
                <a:spLocks noRot="1" noChangeAspect="1" noMove="1" noResize="1" noEditPoints="1" noAdjustHandles="1" noChangeArrowheads="1" noChangeShapeType="1" noTextEdit="1"/>
              </p:cNvSpPr>
              <p:nvPr/>
            </p:nvSpPr>
            <p:spPr>
              <a:xfrm>
                <a:off x="6510103" y="3033014"/>
                <a:ext cx="451412" cy="451413"/>
              </a:xfrm>
              <a:prstGeom prst="ellipse">
                <a:avLst/>
              </a:prstGeom>
              <a:blipFill>
                <a:blip r:embed="rId18"/>
                <a:stretch>
                  <a:fillRect l="-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2B493DD4-106D-8CA0-3F5A-900D622F04FC}"/>
                  </a:ext>
                </a:extLst>
              </p:cNvPr>
              <p:cNvSpPr/>
              <p:nvPr/>
            </p:nvSpPr>
            <p:spPr>
              <a:xfrm>
                <a:off x="7073838" y="302775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31" name="椭圆 30">
                <a:extLst>
                  <a:ext uri="{FF2B5EF4-FFF2-40B4-BE49-F238E27FC236}">
                    <a16:creationId xmlns:a16="http://schemas.microsoft.com/office/drawing/2014/main" id="{2B493DD4-106D-8CA0-3F5A-900D622F04FC}"/>
                  </a:ext>
                </a:extLst>
              </p:cNvPr>
              <p:cNvSpPr>
                <a:spLocks noRot="1" noChangeAspect="1" noMove="1" noResize="1" noEditPoints="1" noAdjustHandles="1" noChangeArrowheads="1" noChangeShapeType="1" noTextEdit="1"/>
              </p:cNvSpPr>
              <p:nvPr/>
            </p:nvSpPr>
            <p:spPr>
              <a:xfrm>
                <a:off x="7073838" y="3027758"/>
                <a:ext cx="451412" cy="451413"/>
              </a:xfrm>
              <a:prstGeom prst="ellipse">
                <a:avLst/>
              </a:prstGeom>
              <a:blipFill>
                <a:blip r:embed="rId19"/>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ACBB9EEF-AF67-8CE9-5BC3-CFC84245A69B}"/>
                  </a:ext>
                </a:extLst>
              </p:cNvPr>
              <p:cNvSpPr/>
              <p:nvPr/>
            </p:nvSpPr>
            <p:spPr>
              <a:xfrm>
                <a:off x="5406580" y="302235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2" name="椭圆 31">
                <a:extLst>
                  <a:ext uri="{FF2B5EF4-FFF2-40B4-BE49-F238E27FC236}">
                    <a16:creationId xmlns:a16="http://schemas.microsoft.com/office/drawing/2014/main" id="{ACBB9EEF-AF67-8CE9-5BC3-CFC84245A69B}"/>
                  </a:ext>
                </a:extLst>
              </p:cNvPr>
              <p:cNvSpPr>
                <a:spLocks noRot="1" noChangeAspect="1" noMove="1" noResize="1" noEditPoints="1" noAdjustHandles="1" noChangeArrowheads="1" noChangeShapeType="1" noTextEdit="1"/>
              </p:cNvSpPr>
              <p:nvPr/>
            </p:nvSpPr>
            <p:spPr>
              <a:xfrm>
                <a:off x="5406580" y="3022351"/>
                <a:ext cx="451412" cy="451413"/>
              </a:xfrm>
              <a:prstGeom prst="ellipse">
                <a:avLst/>
              </a:prstGeom>
              <a:blipFill>
                <a:blip r:embed="rId20"/>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椭圆 45">
                <a:extLst>
                  <a:ext uri="{FF2B5EF4-FFF2-40B4-BE49-F238E27FC236}">
                    <a16:creationId xmlns:a16="http://schemas.microsoft.com/office/drawing/2014/main" id="{2D9C5F23-B938-EC25-854A-D3DA8A52EC58}"/>
                  </a:ext>
                </a:extLst>
              </p:cNvPr>
              <p:cNvSpPr/>
              <p:nvPr/>
            </p:nvSpPr>
            <p:spPr>
              <a:xfrm>
                <a:off x="4330504" y="303604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46" name="椭圆 45">
                <a:extLst>
                  <a:ext uri="{FF2B5EF4-FFF2-40B4-BE49-F238E27FC236}">
                    <a16:creationId xmlns:a16="http://schemas.microsoft.com/office/drawing/2014/main" id="{2D9C5F23-B938-EC25-854A-D3DA8A52EC58}"/>
                  </a:ext>
                </a:extLst>
              </p:cNvPr>
              <p:cNvSpPr>
                <a:spLocks noRot="1" noChangeAspect="1" noMove="1" noResize="1" noEditPoints="1" noAdjustHandles="1" noChangeArrowheads="1" noChangeShapeType="1" noTextEdit="1"/>
              </p:cNvSpPr>
              <p:nvPr/>
            </p:nvSpPr>
            <p:spPr>
              <a:xfrm>
                <a:off x="4330504" y="3036041"/>
                <a:ext cx="451412" cy="451413"/>
              </a:xfrm>
              <a:prstGeom prst="ellipse">
                <a:avLst/>
              </a:prstGeom>
              <a:blipFill>
                <a:blip r:embed="rId21"/>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椭圆 54">
                <a:extLst>
                  <a:ext uri="{FF2B5EF4-FFF2-40B4-BE49-F238E27FC236}">
                    <a16:creationId xmlns:a16="http://schemas.microsoft.com/office/drawing/2014/main" id="{85A8994D-4D1B-A32F-466D-2F4630D794DE}"/>
                  </a:ext>
                </a:extLst>
              </p:cNvPr>
              <p:cNvSpPr/>
              <p:nvPr/>
            </p:nvSpPr>
            <p:spPr>
              <a:xfrm>
                <a:off x="2095066" y="303301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5" name="椭圆 54">
                <a:extLst>
                  <a:ext uri="{FF2B5EF4-FFF2-40B4-BE49-F238E27FC236}">
                    <a16:creationId xmlns:a16="http://schemas.microsoft.com/office/drawing/2014/main" id="{85A8994D-4D1B-A32F-466D-2F4630D794DE}"/>
                  </a:ext>
                </a:extLst>
              </p:cNvPr>
              <p:cNvSpPr>
                <a:spLocks noRot="1" noChangeAspect="1" noMove="1" noResize="1" noEditPoints="1" noAdjustHandles="1" noChangeArrowheads="1" noChangeShapeType="1" noTextEdit="1"/>
              </p:cNvSpPr>
              <p:nvPr/>
            </p:nvSpPr>
            <p:spPr>
              <a:xfrm>
                <a:off x="2095066" y="3033014"/>
                <a:ext cx="451412" cy="451413"/>
              </a:xfrm>
              <a:prstGeom prst="ellipse">
                <a:avLst/>
              </a:prstGeom>
              <a:blipFill>
                <a:blip r:embed="rId22"/>
                <a:stretch>
                  <a:fillRect l="-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a:extLst>
                  <a:ext uri="{FF2B5EF4-FFF2-40B4-BE49-F238E27FC236}">
                    <a16:creationId xmlns:a16="http://schemas.microsoft.com/office/drawing/2014/main" id="{E21E9CE2-04F0-9361-4635-33399B610569}"/>
                  </a:ext>
                </a:extLst>
              </p:cNvPr>
              <p:cNvSpPr/>
              <p:nvPr/>
            </p:nvSpPr>
            <p:spPr>
              <a:xfrm>
                <a:off x="2637687" y="3040177"/>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56" name="椭圆 55">
                <a:extLst>
                  <a:ext uri="{FF2B5EF4-FFF2-40B4-BE49-F238E27FC236}">
                    <a16:creationId xmlns:a16="http://schemas.microsoft.com/office/drawing/2014/main" id="{E21E9CE2-04F0-9361-4635-33399B610569}"/>
                  </a:ext>
                </a:extLst>
              </p:cNvPr>
              <p:cNvSpPr>
                <a:spLocks noRot="1" noChangeAspect="1" noMove="1" noResize="1" noEditPoints="1" noAdjustHandles="1" noChangeArrowheads="1" noChangeShapeType="1" noTextEdit="1"/>
              </p:cNvSpPr>
              <p:nvPr/>
            </p:nvSpPr>
            <p:spPr>
              <a:xfrm>
                <a:off x="2637687" y="3040177"/>
                <a:ext cx="451412" cy="451413"/>
              </a:xfrm>
              <a:prstGeom prst="ellipse">
                <a:avLst/>
              </a:prstGeom>
              <a:blipFill>
                <a:blip r:embed="rId23"/>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椭圆 56">
                <a:extLst>
                  <a:ext uri="{FF2B5EF4-FFF2-40B4-BE49-F238E27FC236}">
                    <a16:creationId xmlns:a16="http://schemas.microsoft.com/office/drawing/2014/main" id="{5F22C35F-8697-370F-3AF4-FCA7A61DB664}"/>
                  </a:ext>
                </a:extLst>
              </p:cNvPr>
              <p:cNvSpPr/>
              <p:nvPr/>
            </p:nvSpPr>
            <p:spPr>
              <a:xfrm>
                <a:off x="3180979" y="303301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57" name="椭圆 56">
                <a:extLst>
                  <a:ext uri="{FF2B5EF4-FFF2-40B4-BE49-F238E27FC236}">
                    <a16:creationId xmlns:a16="http://schemas.microsoft.com/office/drawing/2014/main" id="{5F22C35F-8697-370F-3AF4-FCA7A61DB664}"/>
                  </a:ext>
                </a:extLst>
              </p:cNvPr>
              <p:cNvSpPr>
                <a:spLocks noRot="1" noChangeAspect="1" noMove="1" noResize="1" noEditPoints="1" noAdjustHandles="1" noChangeArrowheads="1" noChangeShapeType="1" noTextEdit="1"/>
              </p:cNvSpPr>
              <p:nvPr/>
            </p:nvSpPr>
            <p:spPr>
              <a:xfrm>
                <a:off x="3180979" y="3033014"/>
                <a:ext cx="451412" cy="451413"/>
              </a:xfrm>
              <a:prstGeom prst="ellipse">
                <a:avLst/>
              </a:prstGeom>
              <a:blipFill>
                <a:blip r:embed="rId24"/>
                <a:stretch>
                  <a:fillRect l="-189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CBDC88EA-D7D7-58C5-9645-E513F9D976DA}"/>
                  </a:ext>
                </a:extLst>
              </p:cNvPr>
              <p:cNvSpPr txBox="1"/>
              <p:nvPr/>
            </p:nvSpPr>
            <p:spPr>
              <a:xfrm>
                <a:off x="2471298" y="3593161"/>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9" name="文本框 58">
                <a:extLst>
                  <a:ext uri="{FF2B5EF4-FFF2-40B4-BE49-F238E27FC236}">
                    <a16:creationId xmlns:a16="http://schemas.microsoft.com/office/drawing/2014/main" id="{CBDC88EA-D7D7-58C5-9645-E513F9D976DA}"/>
                  </a:ext>
                </a:extLst>
              </p:cNvPr>
              <p:cNvSpPr txBox="1">
                <a:spLocks noRot="1" noChangeAspect="1" noMove="1" noResize="1" noEditPoints="1" noAdjustHandles="1" noChangeArrowheads="1" noChangeShapeType="1" noTextEdit="1"/>
              </p:cNvSpPr>
              <p:nvPr/>
            </p:nvSpPr>
            <p:spPr>
              <a:xfrm>
                <a:off x="2471298" y="3593161"/>
                <a:ext cx="784189" cy="369332"/>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406910EB-71BD-085F-589F-ED5985B712FF}"/>
                  </a:ext>
                </a:extLst>
              </p:cNvPr>
              <p:cNvSpPr txBox="1"/>
              <p:nvPr/>
            </p:nvSpPr>
            <p:spPr>
              <a:xfrm>
                <a:off x="4162670" y="3593161"/>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60" name="文本框 59">
                <a:extLst>
                  <a:ext uri="{FF2B5EF4-FFF2-40B4-BE49-F238E27FC236}">
                    <a16:creationId xmlns:a16="http://schemas.microsoft.com/office/drawing/2014/main" id="{406910EB-71BD-085F-589F-ED5985B712FF}"/>
                  </a:ext>
                </a:extLst>
              </p:cNvPr>
              <p:cNvSpPr txBox="1">
                <a:spLocks noRot="1" noChangeAspect="1" noMove="1" noResize="1" noEditPoints="1" noAdjustHandles="1" noChangeArrowheads="1" noChangeShapeType="1" noTextEdit="1"/>
              </p:cNvSpPr>
              <p:nvPr/>
            </p:nvSpPr>
            <p:spPr>
              <a:xfrm>
                <a:off x="4162670" y="3593161"/>
                <a:ext cx="784189" cy="369332"/>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0210A9E1-82C2-2F50-D543-C34B2B02943C}"/>
                  </a:ext>
                </a:extLst>
              </p:cNvPr>
              <p:cNvSpPr txBox="1"/>
              <p:nvPr/>
            </p:nvSpPr>
            <p:spPr>
              <a:xfrm>
                <a:off x="5255499" y="3597936"/>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61" name="文本框 60">
                <a:extLst>
                  <a:ext uri="{FF2B5EF4-FFF2-40B4-BE49-F238E27FC236}">
                    <a16:creationId xmlns:a16="http://schemas.microsoft.com/office/drawing/2014/main" id="{0210A9E1-82C2-2F50-D543-C34B2B02943C}"/>
                  </a:ext>
                </a:extLst>
              </p:cNvPr>
              <p:cNvSpPr txBox="1">
                <a:spLocks noRot="1" noChangeAspect="1" noMove="1" noResize="1" noEditPoints="1" noAdjustHandles="1" noChangeArrowheads="1" noChangeShapeType="1" noTextEdit="1"/>
              </p:cNvSpPr>
              <p:nvPr/>
            </p:nvSpPr>
            <p:spPr>
              <a:xfrm>
                <a:off x="5255499" y="3597936"/>
                <a:ext cx="784189" cy="369332"/>
              </a:xfrm>
              <a:prstGeom prst="rect">
                <a:avLst/>
              </a:prstGeom>
              <a:blipFill>
                <a:blip r:embed="rId2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2AE9D880-F8A4-05BE-F3CF-430FF221BF3C}"/>
                  </a:ext>
                </a:extLst>
              </p:cNvPr>
              <p:cNvSpPr txBox="1"/>
              <p:nvPr/>
            </p:nvSpPr>
            <p:spPr>
              <a:xfrm>
                <a:off x="6617681" y="3601650"/>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62" name="文本框 61">
                <a:extLst>
                  <a:ext uri="{FF2B5EF4-FFF2-40B4-BE49-F238E27FC236}">
                    <a16:creationId xmlns:a16="http://schemas.microsoft.com/office/drawing/2014/main" id="{2AE9D880-F8A4-05BE-F3CF-430FF221BF3C}"/>
                  </a:ext>
                </a:extLst>
              </p:cNvPr>
              <p:cNvSpPr txBox="1">
                <a:spLocks noRot="1" noChangeAspect="1" noMove="1" noResize="1" noEditPoints="1" noAdjustHandles="1" noChangeArrowheads="1" noChangeShapeType="1" noTextEdit="1"/>
              </p:cNvSpPr>
              <p:nvPr/>
            </p:nvSpPr>
            <p:spPr>
              <a:xfrm>
                <a:off x="6617681" y="3601650"/>
                <a:ext cx="784189" cy="369332"/>
              </a:xfrm>
              <a:prstGeom prst="rect">
                <a:avLst/>
              </a:prstGeom>
              <a:blipFill>
                <a:blip r:embed="rId2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905D2D4-1E50-8777-2D40-125FF0B67111}"/>
                  </a:ext>
                </a:extLst>
              </p:cNvPr>
              <p:cNvSpPr txBox="1"/>
              <p:nvPr/>
            </p:nvSpPr>
            <p:spPr>
              <a:xfrm>
                <a:off x="759009" y="5163854"/>
                <a:ext cx="8444464" cy="2538259"/>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Only sample the groups that contain at least one candidate.</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The prob. that </a:t>
                </a: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𝐺</m:t>
                        </m:r>
                      </m:e>
                      <m:sub>
                        <m:r>
                          <a:rPr kumimoji="1" lang="en-US" altLang="zh-CN" sz="2400" i="1">
                            <a:latin typeface="Cambria Math" panose="02040503050406030204" pitchFamily="18" charset="0"/>
                          </a:rPr>
                          <m:t>𝑗</m:t>
                        </m:r>
                      </m:sub>
                    </m:sSub>
                    <m:r>
                      <a:rPr kumimoji="1" lang="en-US" altLang="zh-CN" sz="2400" i="1">
                        <a:latin typeface="Cambria Math" panose="02040503050406030204" pitchFamily="18" charset="0"/>
                      </a:rPr>
                      <m:t> </m:t>
                    </m:r>
                  </m:oMath>
                </a14:m>
                <a:r>
                  <a:rPr kumimoji="1" lang="en-US" altLang="zh-CN" sz="2400" dirty="0">
                    <a:latin typeface="Times New Roman" panose="02020603050405020304" pitchFamily="18" charset="0"/>
                    <a:cs typeface="Times New Roman" panose="02020603050405020304" pitchFamily="18" charset="0"/>
                  </a:rPr>
                  <a:t>contains at least one candidate:</a:t>
                </a:r>
                <a:br>
                  <a:rPr kumimoji="1" lang="en-US" altLang="zh-CN" sz="2400" dirty="0">
                    <a:latin typeface="Times New Roman" panose="02020603050405020304" pitchFamily="18" charset="0"/>
                    <a:cs typeface="Times New Roman" panose="02020603050405020304" pitchFamily="18" charset="0"/>
                  </a:rPr>
                </a:br>
                <a14:m>
                  <m:oMath xmlns:m="http://schemas.openxmlformats.org/officeDocument/2006/math">
                    <m:r>
                      <a:rPr kumimoji="1" lang="en-US" altLang="zh-CN" sz="2400" b="0" i="1" smtClean="0">
                        <a:latin typeface="Cambria Math" panose="02040503050406030204" pitchFamily="18" charset="0"/>
                      </a:rPr>
                      <m:t>𝑝</m:t>
                    </m:r>
                    <m:d>
                      <m:dPr>
                        <m:ctrlPr>
                          <a:rPr kumimoji="1" lang="en-US" altLang="zh-CN" sz="2400" b="0" i="1" smtClean="0">
                            <a:latin typeface="Cambria Math" panose="02040503050406030204" pitchFamily="18" charset="0"/>
                          </a:rPr>
                        </m:ctrlPr>
                      </m:dP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𝐺</m:t>
                            </m:r>
                          </m:e>
                          <m:sub>
                            <m:r>
                              <a:rPr kumimoji="1" lang="en-US" altLang="zh-CN" sz="2400" b="0" i="1" smtClean="0">
                                <a:latin typeface="Cambria Math" panose="02040503050406030204" pitchFamily="18" charset="0"/>
                              </a:rPr>
                              <m:t>𝑗</m:t>
                            </m:r>
                          </m:sub>
                        </m:sSub>
                      </m:e>
                    </m:d>
                    <m:r>
                      <a:rPr kumimoji="1" lang="en-US" altLang="zh-CN" sz="2400" b="0" i="1" smtClean="0">
                        <a:latin typeface="Cambria Math" panose="02040503050406030204" pitchFamily="18" charset="0"/>
                      </a:rPr>
                      <m:t>=1−</m:t>
                    </m:r>
                    <m:sSup>
                      <m:sSupPr>
                        <m:ctrlPr>
                          <a:rPr kumimoji="1" lang="en-US" altLang="zh-CN" sz="2400" b="0" i="1" smtClean="0">
                            <a:latin typeface="Cambria Math" panose="02040503050406030204" pitchFamily="18" charset="0"/>
                          </a:rPr>
                        </m:ctrlPr>
                      </m:sSupPr>
                      <m:e>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𝑗</m:t>
                                </m:r>
                                <m:r>
                                  <a:rPr kumimoji="1" lang="en-US" altLang="zh-CN" sz="2400" b="0" i="1" smtClean="0">
                                    <a:latin typeface="Cambria Math" panose="02040503050406030204" pitchFamily="18" charset="0"/>
                                  </a:rPr>
                                  <m:t>+1</m:t>
                                </m:r>
                              </m:sup>
                            </m:sSup>
                          </m:e>
                        </m:d>
                      </m:e>
                      <m: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𝐺</m:t>
                            </m:r>
                          </m:e>
                          <m:sub>
                            <m:r>
                              <a:rPr kumimoji="1" lang="en-US" altLang="zh-CN" sz="2400" b="0" i="1" smtClean="0">
                                <a:latin typeface="Cambria Math" panose="02040503050406030204" pitchFamily="18" charset="0"/>
                              </a:rPr>
                              <m:t>𝑗</m:t>
                            </m:r>
                          </m:sub>
                        </m:sSub>
                        <m:r>
                          <a:rPr kumimoji="1" lang="en-US" altLang="zh-CN" sz="2400" b="0" i="1" smtClean="0">
                            <a:latin typeface="Cambria Math" panose="02040503050406030204" pitchFamily="18" charset="0"/>
                          </a:rPr>
                          <m:t>|</m:t>
                        </m:r>
                      </m:sup>
                    </m:sSup>
                  </m:oMath>
                </a14:m>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First sample among the groups with </a:t>
                </a:r>
                <a14:m>
                  <m:oMath xmlns:m="http://schemas.openxmlformats.org/officeDocument/2006/math">
                    <m:r>
                      <a:rPr kumimoji="1" lang="en-US" altLang="zh-CN" sz="2400" i="1">
                        <a:latin typeface="Cambria Math" panose="02040503050406030204" pitchFamily="18" charset="0"/>
                      </a:rPr>
                      <m:t>𝑝</m:t>
                    </m:r>
                    <m:d>
                      <m:dPr>
                        <m:ctrlPr>
                          <a:rPr kumimoji="1" lang="en-US" altLang="zh-CN" sz="2400" i="1">
                            <a:latin typeface="Cambria Math" panose="02040503050406030204" pitchFamily="18" charset="0"/>
                          </a:rPr>
                        </m:ctrlPr>
                      </m:dP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𝐺</m:t>
                            </m:r>
                          </m:e>
                          <m:sub>
                            <m:r>
                              <a:rPr kumimoji="1" lang="en-US" altLang="zh-CN" sz="2400" i="1">
                                <a:latin typeface="Cambria Math" panose="02040503050406030204" pitchFamily="18" charset="0"/>
                              </a:rPr>
                              <m:t>𝑗</m:t>
                            </m:r>
                          </m:sub>
                        </m:sSub>
                      </m:e>
                    </m:d>
                  </m:oMath>
                </a14:m>
                <a:r>
                  <a:rPr kumimoji="1" lang="en-US" altLang="zh-CN" sz="2400" dirty="0">
                    <a:latin typeface="Times New Roman" panose="02020603050405020304" pitchFamily="18" charset="0"/>
                    <a:cs typeface="Times New Roman" panose="02020603050405020304" pitchFamily="18" charset="0"/>
                  </a:rPr>
                  <a:t>, then sample within the sampled groups by GeoSS</a:t>
                </a:r>
              </a:p>
              <a:p>
                <a:pPr marL="285750" indent="-28575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0905D2D4-1E50-8777-2D40-125FF0B67111}"/>
                  </a:ext>
                </a:extLst>
              </p:cNvPr>
              <p:cNvSpPr txBox="1">
                <a:spLocks noRot="1" noChangeAspect="1" noMove="1" noResize="1" noEditPoints="1" noAdjustHandles="1" noChangeArrowheads="1" noChangeShapeType="1" noTextEdit="1"/>
              </p:cNvSpPr>
              <p:nvPr/>
            </p:nvSpPr>
            <p:spPr>
              <a:xfrm>
                <a:off x="759009" y="5163854"/>
                <a:ext cx="8444464" cy="2538259"/>
              </a:xfrm>
              <a:prstGeom prst="rect">
                <a:avLst/>
              </a:prstGeom>
              <a:blipFill>
                <a:blip r:embed="rId29"/>
                <a:stretch>
                  <a:fillRect l="-1053" t="-19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5D3E9212-DE04-0BBB-E218-38FB4C057470}"/>
                  </a:ext>
                </a:extLst>
              </p:cNvPr>
              <p:cNvSpPr/>
              <p:nvPr/>
            </p:nvSpPr>
            <p:spPr>
              <a:xfrm>
                <a:off x="3587089" y="408342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9" name="椭圆 8">
                <a:extLst>
                  <a:ext uri="{FF2B5EF4-FFF2-40B4-BE49-F238E27FC236}">
                    <a16:creationId xmlns:a16="http://schemas.microsoft.com/office/drawing/2014/main" id="{5D3E9212-DE04-0BBB-E218-38FB4C057470}"/>
                  </a:ext>
                </a:extLst>
              </p:cNvPr>
              <p:cNvSpPr>
                <a:spLocks noRot="1" noChangeAspect="1" noMove="1" noResize="1" noEditPoints="1" noAdjustHandles="1" noChangeArrowheads="1" noChangeShapeType="1" noTextEdit="1"/>
              </p:cNvSpPr>
              <p:nvPr/>
            </p:nvSpPr>
            <p:spPr>
              <a:xfrm>
                <a:off x="3587089" y="4083426"/>
                <a:ext cx="451412" cy="451413"/>
              </a:xfrm>
              <a:prstGeom prst="ellipse">
                <a:avLst/>
              </a:prstGeom>
              <a:blipFill>
                <a:blip r:embed="rId30"/>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FE4B3E72-7793-2A89-785A-DFF1564B0C06}"/>
                  </a:ext>
                </a:extLst>
              </p:cNvPr>
              <p:cNvSpPr/>
              <p:nvPr/>
            </p:nvSpPr>
            <p:spPr>
              <a:xfrm>
                <a:off x="4458971" y="408342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1" name="椭圆 10">
                <a:extLst>
                  <a:ext uri="{FF2B5EF4-FFF2-40B4-BE49-F238E27FC236}">
                    <a16:creationId xmlns:a16="http://schemas.microsoft.com/office/drawing/2014/main" id="{FE4B3E72-7793-2A89-785A-DFF1564B0C06}"/>
                  </a:ext>
                </a:extLst>
              </p:cNvPr>
              <p:cNvSpPr>
                <a:spLocks noRot="1" noChangeAspect="1" noMove="1" noResize="1" noEditPoints="1" noAdjustHandles="1" noChangeArrowheads="1" noChangeShapeType="1" noTextEdit="1"/>
              </p:cNvSpPr>
              <p:nvPr/>
            </p:nvSpPr>
            <p:spPr>
              <a:xfrm>
                <a:off x="4458971" y="4083426"/>
                <a:ext cx="451412" cy="451413"/>
              </a:xfrm>
              <a:prstGeom prst="ellipse">
                <a:avLst/>
              </a:prstGeom>
              <a:blipFill>
                <a:blip r:embed="rId31"/>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A4D4A14F-AA97-5DCA-C3AF-D77EFEF7ADAF}"/>
                  </a:ext>
                </a:extLst>
              </p:cNvPr>
              <p:cNvSpPr/>
              <p:nvPr/>
            </p:nvSpPr>
            <p:spPr>
              <a:xfrm>
                <a:off x="5282702" y="408342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12" name="椭圆 11">
                <a:extLst>
                  <a:ext uri="{FF2B5EF4-FFF2-40B4-BE49-F238E27FC236}">
                    <a16:creationId xmlns:a16="http://schemas.microsoft.com/office/drawing/2014/main" id="{A4D4A14F-AA97-5DCA-C3AF-D77EFEF7ADAF}"/>
                  </a:ext>
                </a:extLst>
              </p:cNvPr>
              <p:cNvSpPr>
                <a:spLocks noRot="1" noChangeAspect="1" noMove="1" noResize="1" noEditPoints="1" noAdjustHandles="1" noChangeArrowheads="1" noChangeShapeType="1" noTextEdit="1"/>
              </p:cNvSpPr>
              <p:nvPr/>
            </p:nvSpPr>
            <p:spPr>
              <a:xfrm>
                <a:off x="5282702" y="4083425"/>
                <a:ext cx="451412" cy="451413"/>
              </a:xfrm>
              <a:prstGeom prst="ellipse">
                <a:avLst/>
              </a:prstGeom>
              <a:blipFill>
                <a:blip r:embed="rId32"/>
                <a:stretch>
                  <a:fillRect l="-18421"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761C959C-FADC-C976-F935-183F6540C880}"/>
                  </a:ext>
                </a:extLst>
              </p:cNvPr>
              <p:cNvSpPr/>
              <p:nvPr/>
            </p:nvSpPr>
            <p:spPr>
              <a:xfrm>
                <a:off x="6106432" y="408342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15" name="椭圆 14">
                <a:extLst>
                  <a:ext uri="{FF2B5EF4-FFF2-40B4-BE49-F238E27FC236}">
                    <a16:creationId xmlns:a16="http://schemas.microsoft.com/office/drawing/2014/main" id="{761C959C-FADC-C976-F935-183F6540C880}"/>
                  </a:ext>
                </a:extLst>
              </p:cNvPr>
              <p:cNvSpPr>
                <a:spLocks noRot="1" noChangeAspect="1" noMove="1" noResize="1" noEditPoints="1" noAdjustHandles="1" noChangeArrowheads="1" noChangeShapeType="1" noTextEdit="1"/>
              </p:cNvSpPr>
              <p:nvPr/>
            </p:nvSpPr>
            <p:spPr>
              <a:xfrm>
                <a:off x="6106432" y="4083425"/>
                <a:ext cx="451412" cy="451413"/>
              </a:xfrm>
              <a:prstGeom prst="ellipse">
                <a:avLst/>
              </a:prstGeom>
              <a:blipFill>
                <a:blip r:embed="rId33"/>
                <a:stretch>
                  <a:fillRect l="-1891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44A90EA-3D9F-AFB6-6F51-04096B57E260}"/>
                  </a:ext>
                </a:extLst>
              </p:cNvPr>
              <p:cNvSpPr txBox="1"/>
              <p:nvPr/>
            </p:nvSpPr>
            <p:spPr>
              <a:xfrm>
                <a:off x="3430799" y="4533767"/>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7" name="文本框 16">
                <a:extLst>
                  <a:ext uri="{FF2B5EF4-FFF2-40B4-BE49-F238E27FC236}">
                    <a16:creationId xmlns:a16="http://schemas.microsoft.com/office/drawing/2014/main" id="{344A90EA-3D9F-AFB6-6F51-04096B57E260}"/>
                  </a:ext>
                </a:extLst>
              </p:cNvPr>
              <p:cNvSpPr txBox="1">
                <a:spLocks noRot="1" noChangeAspect="1" noMove="1" noResize="1" noEditPoints="1" noAdjustHandles="1" noChangeArrowheads="1" noChangeShapeType="1" noTextEdit="1"/>
              </p:cNvSpPr>
              <p:nvPr/>
            </p:nvSpPr>
            <p:spPr>
              <a:xfrm>
                <a:off x="3430799" y="4533767"/>
                <a:ext cx="784189" cy="369332"/>
              </a:xfrm>
              <a:prstGeom prst="rect">
                <a:avLst/>
              </a:prstGeom>
              <a:blipFill>
                <a:blip r:embed="rId34"/>
                <a:stretch>
                  <a:fillRect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C48E294-76EB-BCD2-EBB5-8C747203E0F5}"/>
                  </a:ext>
                </a:extLst>
              </p:cNvPr>
              <p:cNvSpPr txBox="1"/>
              <p:nvPr/>
            </p:nvSpPr>
            <p:spPr>
              <a:xfrm>
                <a:off x="5089836" y="4533767"/>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8" name="文本框 17">
                <a:extLst>
                  <a:ext uri="{FF2B5EF4-FFF2-40B4-BE49-F238E27FC236}">
                    <a16:creationId xmlns:a16="http://schemas.microsoft.com/office/drawing/2014/main" id="{CC48E294-76EB-BCD2-EBB5-8C747203E0F5}"/>
                  </a:ext>
                </a:extLst>
              </p:cNvPr>
              <p:cNvSpPr txBox="1">
                <a:spLocks noRot="1" noChangeAspect="1" noMove="1" noResize="1" noEditPoints="1" noAdjustHandles="1" noChangeArrowheads="1" noChangeShapeType="1" noTextEdit="1"/>
              </p:cNvSpPr>
              <p:nvPr/>
            </p:nvSpPr>
            <p:spPr>
              <a:xfrm>
                <a:off x="5089836" y="4533767"/>
                <a:ext cx="789510" cy="369332"/>
              </a:xfrm>
              <a:prstGeom prst="rect">
                <a:avLst/>
              </a:prstGeom>
              <a:blipFill>
                <a:blip r:embed="rId35"/>
                <a:stretch>
                  <a:fillRect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4107942-FFD4-583E-B27E-35A86E6BCAF2}"/>
                  </a:ext>
                </a:extLst>
              </p:cNvPr>
              <p:cNvSpPr txBox="1"/>
              <p:nvPr/>
            </p:nvSpPr>
            <p:spPr>
              <a:xfrm>
                <a:off x="4266105" y="4539554"/>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9" name="文本框 18">
                <a:extLst>
                  <a:ext uri="{FF2B5EF4-FFF2-40B4-BE49-F238E27FC236}">
                    <a16:creationId xmlns:a16="http://schemas.microsoft.com/office/drawing/2014/main" id="{84107942-FFD4-583E-B27E-35A86E6BCAF2}"/>
                  </a:ext>
                </a:extLst>
              </p:cNvPr>
              <p:cNvSpPr txBox="1">
                <a:spLocks noRot="1" noChangeAspect="1" noMove="1" noResize="1" noEditPoints="1" noAdjustHandles="1" noChangeArrowheads="1" noChangeShapeType="1" noTextEdit="1"/>
              </p:cNvSpPr>
              <p:nvPr/>
            </p:nvSpPr>
            <p:spPr>
              <a:xfrm>
                <a:off x="4266105" y="4539554"/>
                <a:ext cx="789510" cy="369332"/>
              </a:xfrm>
              <a:prstGeom prst="rect">
                <a:avLst/>
              </a:prstGeom>
              <a:blipFill>
                <a:blip r:embed="rId3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2874AFB-B65A-5C09-DAEB-D3E9E94DF3D2}"/>
                  </a:ext>
                </a:extLst>
              </p:cNvPr>
              <p:cNvSpPr txBox="1"/>
              <p:nvPr/>
            </p:nvSpPr>
            <p:spPr>
              <a:xfrm>
                <a:off x="5913566" y="453376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21" name="文本框 20">
                <a:extLst>
                  <a:ext uri="{FF2B5EF4-FFF2-40B4-BE49-F238E27FC236}">
                    <a16:creationId xmlns:a16="http://schemas.microsoft.com/office/drawing/2014/main" id="{A2874AFB-B65A-5C09-DAEB-D3E9E94DF3D2}"/>
                  </a:ext>
                </a:extLst>
              </p:cNvPr>
              <p:cNvSpPr txBox="1">
                <a:spLocks noRot="1" noChangeAspect="1" noMove="1" noResize="1" noEditPoints="1" noAdjustHandles="1" noChangeArrowheads="1" noChangeShapeType="1" noTextEdit="1"/>
              </p:cNvSpPr>
              <p:nvPr/>
            </p:nvSpPr>
            <p:spPr>
              <a:xfrm>
                <a:off x="5913566" y="4533765"/>
                <a:ext cx="789510" cy="369332"/>
              </a:xfrm>
              <a:prstGeom prst="rect">
                <a:avLst/>
              </a:prstGeom>
              <a:blipFill>
                <a:blip r:embed="rId37"/>
                <a:stretch>
                  <a:fillRect b="-17241"/>
                </a:stretch>
              </a:blipFill>
            </p:spPr>
            <p:txBody>
              <a:bodyPr/>
              <a:lstStyle/>
              <a:p>
                <a:r>
                  <a:rPr lang="zh-CN" altLang="en-US">
                    <a:noFill/>
                  </a:rPr>
                  <a:t> </a:t>
                </a:r>
              </a:p>
            </p:txBody>
          </p:sp>
        </mc:Fallback>
      </mc:AlternateContent>
      <p:pic>
        <p:nvPicPr>
          <p:cNvPr id="45" name="图形 44" descr="竖起的大拇指手势 ">
            <a:extLst>
              <a:ext uri="{FF2B5EF4-FFF2-40B4-BE49-F238E27FC236}">
                <a16:creationId xmlns:a16="http://schemas.microsoft.com/office/drawing/2014/main" id="{34C6AAD8-1429-67EB-DF98-A871A06A8B8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451637" y="4271556"/>
            <a:ext cx="287441" cy="287441"/>
          </a:xfrm>
          <a:prstGeom prst="rect">
            <a:avLst/>
          </a:prstGeom>
        </p:spPr>
      </p:pic>
      <p:pic>
        <p:nvPicPr>
          <p:cNvPr id="47" name="图形 46" descr="竖起的大拇指手势 ">
            <a:extLst>
              <a:ext uri="{FF2B5EF4-FFF2-40B4-BE49-F238E27FC236}">
                <a16:creationId xmlns:a16="http://schemas.microsoft.com/office/drawing/2014/main" id="{CF29E21B-39F8-B213-D3BF-5D5C0EF60559}"/>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5148443" y="4267512"/>
            <a:ext cx="287441" cy="287441"/>
          </a:xfrm>
          <a:prstGeom prst="rect">
            <a:avLst/>
          </a:prstGeom>
        </p:spPr>
      </p:pic>
      <p:pic>
        <p:nvPicPr>
          <p:cNvPr id="48" name="图形 47" descr="竖起的大拇指手势 ">
            <a:extLst>
              <a:ext uri="{FF2B5EF4-FFF2-40B4-BE49-F238E27FC236}">
                <a16:creationId xmlns:a16="http://schemas.microsoft.com/office/drawing/2014/main" id="{08D97A4F-B9D6-C18E-0ABA-FEB661E90A95}"/>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2013386" y="3265883"/>
            <a:ext cx="287441" cy="287441"/>
          </a:xfrm>
          <a:prstGeom prst="rect">
            <a:avLst/>
          </a:prstGeom>
        </p:spPr>
      </p:pic>
      <p:pic>
        <p:nvPicPr>
          <p:cNvPr id="49" name="图形 48" descr="竖起的大拇指手势 ">
            <a:extLst>
              <a:ext uri="{FF2B5EF4-FFF2-40B4-BE49-F238E27FC236}">
                <a16:creationId xmlns:a16="http://schemas.microsoft.com/office/drawing/2014/main" id="{8634CEE5-5A86-D821-AD4F-3770128ABD92}"/>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3068656" y="3271305"/>
            <a:ext cx="287441" cy="287441"/>
          </a:xfrm>
          <a:prstGeom prst="rect">
            <a:avLst/>
          </a:prstGeom>
        </p:spPr>
      </p:pic>
      <p:pic>
        <p:nvPicPr>
          <p:cNvPr id="50" name="图形 49" descr="竖起的大拇指手势 ">
            <a:extLst>
              <a:ext uri="{FF2B5EF4-FFF2-40B4-BE49-F238E27FC236}">
                <a16:creationId xmlns:a16="http://schemas.microsoft.com/office/drawing/2014/main" id="{686543B2-7460-6D5A-16DA-50F36A1349AB}"/>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5297661" y="3269011"/>
            <a:ext cx="287441" cy="287441"/>
          </a:xfrm>
          <a:prstGeom prst="rect">
            <a:avLst/>
          </a:prstGeom>
        </p:spPr>
      </p:pic>
    </p:spTree>
    <p:extLst>
      <p:ext uri="{BB962C8B-B14F-4D97-AF65-F5344CB8AC3E}">
        <p14:creationId xmlns:p14="http://schemas.microsoft.com/office/powerpoint/2010/main" val="22439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5" grpId="0" animBg="1"/>
      <p:bldP spid="17" grpId="0"/>
      <p:bldP spid="18" grpId="0"/>
      <p:bldP spid="19"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Sample Among the Groups</a:t>
            </a:r>
            <a:endParaRPr kumimoji="1" lang="zh-CN" altLang="en-US" sz="3200" dirty="0"/>
          </a:p>
        </p:txBody>
      </p:sp>
      <p:sp>
        <p:nvSpPr>
          <p:cNvPr id="44" name="文本框 43">
            <a:extLst>
              <a:ext uri="{FF2B5EF4-FFF2-40B4-BE49-F238E27FC236}">
                <a16:creationId xmlns:a16="http://schemas.microsoft.com/office/drawing/2014/main" id="{6A349F66-BE71-D01E-95BD-329B872B9857}"/>
              </a:ext>
            </a:extLst>
          </p:cNvPr>
          <p:cNvSpPr txBox="1"/>
          <p:nvPr/>
        </p:nvSpPr>
        <p:spPr>
          <a:xfrm>
            <a:off x="4040673" y="1417936"/>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a:t>
            </a:r>
            <a:r>
              <a:rPr kumimoji="1" lang="en-US" altLang="zh-CN" sz="2000" b="1" i="1" dirty="0">
                <a:latin typeface="Times New Roman" panose="02020603050405020304" pitchFamily="18" charset="0"/>
                <a:cs typeface="Times New Roman" panose="02020603050405020304" pitchFamily="18" charset="0"/>
              </a:rPr>
              <a:t>S</a:t>
            </a:r>
            <a:endParaRPr kumimoji="1" lang="zh-CN" altLang="en-US" sz="2000" b="1" i="1" dirty="0">
              <a:latin typeface="Times New Roman" panose="02020603050405020304" pitchFamily="18" charset="0"/>
              <a:cs typeface="Times New Roman" panose="02020603050405020304" pitchFamily="18" charset="0"/>
            </a:endParaRPr>
          </a:p>
        </p:txBody>
      </p:sp>
      <p:grpSp>
        <p:nvGrpSpPr>
          <p:cNvPr id="45" name="组合 44">
            <a:extLst>
              <a:ext uri="{FF2B5EF4-FFF2-40B4-BE49-F238E27FC236}">
                <a16:creationId xmlns:a16="http://schemas.microsoft.com/office/drawing/2014/main" id="{5D13F0AD-E7A3-78B3-ED77-43BD5212D3F4}"/>
              </a:ext>
            </a:extLst>
          </p:cNvPr>
          <p:cNvGrpSpPr/>
          <p:nvPr/>
        </p:nvGrpSpPr>
        <p:grpSpPr>
          <a:xfrm>
            <a:off x="1970542" y="1822680"/>
            <a:ext cx="5760707" cy="2148302"/>
            <a:chOff x="1970542" y="1822680"/>
            <a:chExt cx="5760707" cy="2148302"/>
          </a:xfrm>
        </p:grpSpPr>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ABDBE2BE-0C8D-D7D9-4817-4D283B86A0C3}"/>
                    </a:ext>
                  </a:extLst>
                </p:cNvPr>
                <p:cNvSpPr/>
                <p:nvPr/>
              </p:nvSpPr>
              <p:spPr>
                <a:xfrm>
                  <a:off x="2100355" y="226947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3" name="椭圆 32">
                  <a:extLst>
                    <a:ext uri="{FF2B5EF4-FFF2-40B4-BE49-F238E27FC236}">
                      <a16:creationId xmlns:a16="http://schemas.microsoft.com/office/drawing/2014/main" id="{ABDBE2BE-0C8D-D7D9-4817-4D283B86A0C3}"/>
                    </a:ext>
                  </a:extLst>
                </p:cNvPr>
                <p:cNvSpPr>
                  <a:spLocks noRot="1" noChangeAspect="1" noMove="1" noResize="1" noEditPoints="1" noAdjustHandles="1" noChangeArrowheads="1" noChangeShapeType="1" noTextEdit="1"/>
                </p:cNvSpPr>
                <p:nvPr/>
              </p:nvSpPr>
              <p:spPr>
                <a:xfrm>
                  <a:off x="2100355" y="2269475"/>
                  <a:ext cx="451412" cy="451413"/>
                </a:xfrm>
                <a:prstGeom prst="ellipse">
                  <a:avLst/>
                </a:prstGeom>
                <a:blipFill>
                  <a:blip r:embed="rId3"/>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1E7E05FD-B055-FCF8-5195-A1F4FF0D4DE8}"/>
                    </a:ext>
                  </a:extLst>
                </p:cNvPr>
                <p:cNvSpPr/>
                <p:nvPr/>
              </p:nvSpPr>
              <p:spPr>
                <a:xfrm>
                  <a:off x="2972237" y="226947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4" name="椭圆 33">
                  <a:extLst>
                    <a:ext uri="{FF2B5EF4-FFF2-40B4-BE49-F238E27FC236}">
                      <a16:creationId xmlns:a16="http://schemas.microsoft.com/office/drawing/2014/main" id="{1E7E05FD-B055-FCF8-5195-A1F4FF0D4DE8}"/>
                    </a:ext>
                  </a:extLst>
                </p:cNvPr>
                <p:cNvSpPr>
                  <a:spLocks noRot="1" noChangeAspect="1" noMove="1" noResize="1" noEditPoints="1" noAdjustHandles="1" noChangeArrowheads="1" noChangeShapeType="1" noTextEdit="1"/>
                </p:cNvSpPr>
                <p:nvPr/>
              </p:nvSpPr>
              <p:spPr>
                <a:xfrm>
                  <a:off x="2972237" y="2269475"/>
                  <a:ext cx="451412" cy="451413"/>
                </a:xfrm>
                <a:prstGeom prst="ellipse">
                  <a:avLst/>
                </a:prstGeom>
                <a:blipFill>
                  <a:blip r:embed="rId4"/>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765317C1-F021-91CE-9A3D-850C9BE1B7EF}"/>
                    </a:ext>
                  </a:extLst>
                </p:cNvPr>
                <p:cNvSpPr/>
                <p:nvPr/>
              </p:nvSpPr>
              <p:spPr>
                <a:xfrm>
                  <a:off x="3795968" y="226947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5" name="椭圆 34">
                  <a:extLst>
                    <a:ext uri="{FF2B5EF4-FFF2-40B4-BE49-F238E27FC236}">
                      <a16:creationId xmlns:a16="http://schemas.microsoft.com/office/drawing/2014/main" id="{765317C1-F021-91CE-9A3D-850C9BE1B7EF}"/>
                    </a:ext>
                  </a:extLst>
                </p:cNvPr>
                <p:cNvSpPr>
                  <a:spLocks noRot="1" noChangeAspect="1" noMove="1" noResize="1" noEditPoints="1" noAdjustHandles="1" noChangeArrowheads="1" noChangeShapeType="1" noTextEdit="1"/>
                </p:cNvSpPr>
                <p:nvPr/>
              </p:nvSpPr>
              <p:spPr>
                <a:xfrm>
                  <a:off x="3795968" y="2269474"/>
                  <a:ext cx="451412" cy="451413"/>
                </a:xfrm>
                <a:prstGeom prst="ellipse">
                  <a:avLst/>
                </a:prstGeom>
                <a:blipFill>
                  <a:blip r:embed="rId5"/>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B16FF045-DF68-B506-76D0-E499B1A85C7B}"/>
                    </a:ext>
                  </a:extLst>
                </p:cNvPr>
                <p:cNvSpPr/>
                <p:nvPr/>
              </p:nvSpPr>
              <p:spPr>
                <a:xfrm>
                  <a:off x="4619698" y="226947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36" name="椭圆 35">
                  <a:extLst>
                    <a:ext uri="{FF2B5EF4-FFF2-40B4-BE49-F238E27FC236}">
                      <a16:creationId xmlns:a16="http://schemas.microsoft.com/office/drawing/2014/main" id="{B16FF045-DF68-B506-76D0-E499B1A85C7B}"/>
                    </a:ext>
                  </a:extLst>
                </p:cNvPr>
                <p:cNvSpPr>
                  <a:spLocks noRot="1" noChangeAspect="1" noMove="1" noResize="1" noEditPoints="1" noAdjustHandles="1" noChangeArrowheads="1" noChangeShapeType="1" noTextEdit="1"/>
                </p:cNvSpPr>
                <p:nvPr/>
              </p:nvSpPr>
              <p:spPr>
                <a:xfrm>
                  <a:off x="4619698" y="2269474"/>
                  <a:ext cx="451412" cy="451413"/>
                </a:xfrm>
                <a:prstGeom prst="ellipse">
                  <a:avLst/>
                </a:prstGeom>
                <a:blipFill>
                  <a:blip r:embed="rId6"/>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C6AF3BB-DDD3-96B3-D357-61573961A571}"/>
                    </a:ext>
                  </a:extLst>
                </p:cNvPr>
                <p:cNvSpPr txBox="1"/>
                <p:nvPr/>
              </p:nvSpPr>
              <p:spPr>
                <a:xfrm>
                  <a:off x="1970542" y="1822682"/>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9" name="文本框 38">
                  <a:extLst>
                    <a:ext uri="{FF2B5EF4-FFF2-40B4-BE49-F238E27FC236}">
                      <a16:creationId xmlns:a16="http://schemas.microsoft.com/office/drawing/2014/main" id="{BC6AF3BB-DDD3-96B3-D357-61573961A571}"/>
                    </a:ext>
                  </a:extLst>
                </p:cNvPr>
                <p:cNvSpPr txBox="1">
                  <a:spLocks noRot="1" noChangeAspect="1" noMove="1" noResize="1" noEditPoints="1" noAdjustHandles="1" noChangeArrowheads="1" noChangeShapeType="1" noTextEdit="1"/>
                </p:cNvSpPr>
                <p:nvPr/>
              </p:nvSpPr>
              <p:spPr>
                <a:xfrm>
                  <a:off x="1970542" y="1822682"/>
                  <a:ext cx="784189" cy="369332"/>
                </a:xfrm>
                <a:prstGeom prst="rect">
                  <a:avLst/>
                </a:prstGeom>
                <a:blipFill>
                  <a:blip r:embed="rId7"/>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7D8D50D-AAA0-9305-27C1-AF5192E7C408}"/>
                    </a:ext>
                  </a:extLst>
                </p:cNvPr>
                <p:cNvSpPr txBox="1"/>
                <p:nvPr/>
              </p:nvSpPr>
              <p:spPr>
                <a:xfrm>
                  <a:off x="3629579" y="1822682"/>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0" name="文本框 39">
                  <a:extLst>
                    <a:ext uri="{FF2B5EF4-FFF2-40B4-BE49-F238E27FC236}">
                      <a16:creationId xmlns:a16="http://schemas.microsoft.com/office/drawing/2014/main" id="{47D8D50D-AAA0-9305-27C1-AF5192E7C408}"/>
                    </a:ext>
                  </a:extLst>
                </p:cNvPr>
                <p:cNvSpPr txBox="1">
                  <a:spLocks noRot="1" noChangeAspect="1" noMove="1" noResize="1" noEditPoints="1" noAdjustHandles="1" noChangeArrowheads="1" noChangeShapeType="1" noTextEdit="1"/>
                </p:cNvSpPr>
                <p:nvPr/>
              </p:nvSpPr>
              <p:spPr>
                <a:xfrm>
                  <a:off x="3629579" y="1822682"/>
                  <a:ext cx="789510" cy="369332"/>
                </a:xfrm>
                <a:prstGeom prst="rect">
                  <a:avLst/>
                </a:prstGeom>
                <a:blipFill>
                  <a:blip r:embed="rId8"/>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5A9E495-BCE8-861F-7F71-488391100E5D}"/>
                    </a:ext>
                  </a:extLst>
                </p:cNvPr>
                <p:cNvSpPr txBox="1"/>
                <p:nvPr/>
              </p:nvSpPr>
              <p:spPr>
                <a:xfrm>
                  <a:off x="2805848" y="1828469"/>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1" name="文本框 40">
                  <a:extLst>
                    <a:ext uri="{FF2B5EF4-FFF2-40B4-BE49-F238E27FC236}">
                      <a16:creationId xmlns:a16="http://schemas.microsoft.com/office/drawing/2014/main" id="{55A9E495-BCE8-861F-7F71-488391100E5D}"/>
                    </a:ext>
                  </a:extLst>
                </p:cNvPr>
                <p:cNvSpPr txBox="1">
                  <a:spLocks noRot="1" noChangeAspect="1" noMove="1" noResize="1" noEditPoints="1" noAdjustHandles="1" noChangeArrowheads="1" noChangeShapeType="1" noTextEdit="1"/>
                </p:cNvSpPr>
                <p:nvPr/>
              </p:nvSpPr>
              <p:spPr>
                <a:xfrm>
                  <a:off x="2805848" y="1828469"/>
                  <a:ext cx="789510" cy="369332"/>
                </a:xfrm>
                <a:prstGeom prst="rect">
                  <a:avLst/>
                </a:prstGeom>
                <a:blipFill>
                  <a:blip r:embed="rId9"/>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763AE1F-A3C1-40BE-1D40-393C361E10E9}"/>
                    </a:ext>
                  </a:extLst>
                </p:cNvPr>
                <p:cNvSpPr txBox="1"/>
                <p:nvPr/>
              </p:nvSpPr>
              <p:spPr>
                <a:xfrm>
                  <a:off x="4453309" y="1822680"/>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2" name="文本框 41">
                  <a:extLst>
                    <a:ext uri="{FF2B5EF4-FFF2-40B4-BE49-F238E27FC236}">
                      <a16:creationId xmlns:a16="http://schemas.microsoft.com/office/drawing/2014/main" id="{B763AE1F-A3C1-40BE-1D40-393C361E10E9}"/>
                    </a:ext>
                  </a:extLst>
                </p:cNvPr>
                <p:cNvSpPr txBox="1">
                  <a:spLocks noRot="1" noChangeAspect="1" noMove="1" noResize="1" noEditPoints="1" noAdjustHandles="1" noChangeArrowheads="1" noChangeShapeType="1" noTextEdit="1"/>
                </p:cNvSpPr>
                <p:nvPr/>
              </p:nvSpPr>
              <p:spPr>
                <a:xfrm>
                  <a:off x="4453309" y="1822680"/>
                  <a:ext cx="789510" cy="369332"/>
                </a:xfrm>
                <a:prstGeom prst="rect">
                  <a:avLst/>
                </a:prstGeom>
                <a:blipFill>
                  <a:blip r:embed="rId10"/>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D48D5DA9-2963-FA6B-56E2-DAD3C65BE58B}"/>
                    </a:ext>
                  </a:extLst>
                </p:cNvPr>
                <p:cNvSpPr/>
                <p:nvPr/>
              </p:nvSpPr>
              <p:spPr>
                <a:xfrm>
                  <a:off x="5452047" y="2268387"/>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5" name="椭圆 4">
                  <a:extLst>
                    <a:ext uri="{FF2B5EF4-FFF2-40B4-BE49-F238E27FC236}">
                      <a16:creationId xmlns:a16="http://schemas.microsoft.com/office/drawing/2014/main" id="{D48D5DA9-2963-FA6B-56E2-DAD3C65BE58B}"/>
                    </a:ext>
                  </a:extLst>
                </p:cNvPr>
                <p:cNvSpPr>
                  <a:spLocks noRot="1" noChangeAspect="1" noMove="1" noResize="1" noEditPoints="1" noAdjustHandles="1" noChangeArrowheads="1" noChangeShapeType="1" noTextEdit="1"/>
                </p:cNvSpPr>
                <p:nvPr/>
              </p:nvSpPr>
              <p:spPr>
                <a:xfrm>
                  <a:off x="5452047" y="2268387"/>
                  <a:ext cx="451412" cy="451413"/>
                </a:xfrm>
                <a:prstGeom prst="ellipse">
                  <a:avLst/>
                </a:prstGeom>
                <a:blipFill>
                  <a:blip r:embed="rId11"/>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31871369-291E-EA80-86E8-3B5E923C1D7D}"/>
                    </a:ext>
                  </a:extLst>
                </p:cNvPr>
                <p:cNvSpPr/>
                <p:nvPr/>
              </p:nvSpPr>
              <p:spPr>
                <a:xfrm>
                  <a:off x="6284397" y="226947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8" name="椭圆 7">
                  <a:extLst>
                    <a:ext uri="{FF2B5EF4-FFF2-40B4-BE49-F238E27FC236}">
                      <a16:creationId xmlns:a16="http://schemas.microsoft.com/office/drawing/2014/main" id="{31871369-291E-EA80-86E8-3B5E923C1D7D}"/>
                    </a:ext>
                  </a:extLst>
                </p:cNvPr>
                <p:cNvSpPr>
                  <a:spLocks noRot="1" noChangeAspect="1" noMove="1" noResize="1" noEditPoints="1" noAdjustHandles="1" noChangeArrowheads="1" noChangeShapeType="1" noTextEdit="1"/>
                </p:cNvSpPr>
                <p:nvPr/>
              </p:nvSpPr>
              <p:spPr>
                <a:xfrm>
                  <a:off x="6284397" y="2269475"/>
                  <a:ext cx="451412" cy="451413"/>
                </a:xfrm>
                <a:prstGeom prst="ellipse">
                  <a:avLst/>
                </a:prstGeom>
                <a:blipFill>
                  <a:blip r:embed="rId12"/>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AD0D40AC-C5C2-C989-272F-90F89E9D4C3D}"/>
                    </a:ext>
                  </a:extLst>
                </p:cNvPr>
                <p:cNvSpPr/>
                <p:nvPr/>
              </p:nvSpPr>
              <p:spPr>
                <a:xfrm>
                  <a:off x="7108128" y="226947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10" name="椭圆 9">
                  <a:extLst>
                    <a:ext uri="{FF2B5EF4-FFF2-40B4-BE49-F238E27FC236}">
                      <a16:creationId xmlns:a16="http://schemas.microsoft.com/office/drawing/2014/main" id="{AD0D40AC-C5C2-C989-272F-90F89E9D4C3D}"/>
                    </a:ext>
                  </a:extLst>
                </p:cNvPr>
                <p:cNvSpPr>
                  <a:spLocks noRot="1" noChangeAspect="1" noMove="1" noResize="1" noEditPoints="1" noAdjustHandles="1" noChangeArrowheads="1" noChangeShapeType="1" noTextEdit="1"/>
                </p:cNvSpPr>
                <p:nvPr/>
              </p:nvSpPr>
              <p:spPr>
                <a:xfrm>
                  <a:off x="7108128" y="2269474"/>
                  <a:ext cx="451412" cy="451413"/>
                </a:xfrm>
                <a:prstGeom prst="ellipse">
                  <a:avLst/>
                </a:prstGeom>
                <a:blipFill>
                  <a:blip r:embed="rId13"/>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7E7EC54-D008-A772-41F6-C25EF86D5DAC}"/>
                    </a:ext>
                  </a:extLst>
                </p:cNvPr>
                <p:cNvSpPr txBox="1"/>
                <p:nvPr/>
              </p:nvSpPr>
              <p:spPr>
                <a:xfrm>
                  <a:off x="5282702" y="1822682"/>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3" name="文本框 12">
                  <a:extLst>
                    <a:ext uri="{FF2B5EF4-FFF2-40B4-BE49-F238E27FC236}">
                      <a16:creationId xmlns:a16="http://schemas.microsoft.com/office/drawing/2014/main" id="{E7E7EC54-D008-A772-41F6-C25EF86D5DAC}"/>
                    </a:ext>
                  </a:extLst>
                </p:cNvPr>
                <p:cNvSpPr txBox="1">
                  <a:spLocks noRot="1" noChangeAspect="1" noMove="1" noResize="1" noEditPoints="1" noAdjustHandles="1" noChangeArrowheads="1" noChangeShapeType="1" noTextEdit="1"/>
                </p:cNvSpPr>
                <p:nvPr/>
              </p:nvSpPr>
              <p:spPr>
                <a:xfrm>
                  <a:off x="5282702" y="1822682"/>
                  <a:ext cx="784189" cy="369332"/>
                </a:xfrm>
                <a:prstGeom prst="rect">
                  <a:avLst/>
                </a:prstGeom>
                <a:blipFill>
                  <a:blip r:embed="rId1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C591A4A-5FC1-BB0F-88F3-9365AAEC5BBD}"/>
                    </a:ext>
                  </a:extLst>
                </p:cNvPr>
                <p:cNvSpPr txBox="1"/>
                <p:nvPr/>
              </p:nvSpPr>
              <p:spPr>
                <a:xfrm>
                  <a:off x="6941739" y="1822682"/>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4" name="文本框 13">
                  <a:extLst>
                    <a:ext uri="{FF2B5EF4-FFF2-40B4-BE49-F238E27FC236}">
                      <a16:creationId xmlns:a16="http://schemas.microsoft.com/office/drawing/2014/main" id="{EC591A4A-5FC1-BB0F-88F3-9365AAEC5BBD}"/>
                    </a:ext>
                  </a:extLst>
                </p:cNvPr>
                <p:cNvSpPr txBox="1">
                  <a:spLocks noRot="1" noChangeAspect="1" noMove="1" noResize="1" noEditPoints="1" noAdjustHandles="1" noChangeArrowheads="1" noChangeShapeType="1" noTextEdit="1"/>
                </p:cNvSpPr>
                <p:nvPr/>
              </p:nvSpPr>
              <p:spPr>
                <a:xfrm>
                  <a:off x="6941739" y="1822682"/>
                  <a:ext cx="789510" cy="369332"/>
                </a:xfrm>
                <a:prstGeom prst="rect">
                  <a:avLst/>
                </a:prstGeom>
                <a:blipFill>
                  <a:blip r:embed="rId1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B560E0-2829-38D7-DFDD-EE31FA787213}"/>
                    </a:ext>
                  </a:extLst>
                </p:cNvPr>
                <p:cNvSpPr txBox="1"/>
                <p:nvPr/>
              </p:nvSpPr>
              <p:spPr>
                <a:xfrm>
                  <a:off x="6118008" y="1828469"/>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6" name="文本框 15">
                  <a:extLst>
                    <a:ext uri="{FF2B5EF4-FFF2-40B4-BE49-F238E27FC236}">
                      <a16:creationId xmlns:a16="http://schemas.microsoft.com/office/drawing/2014/main" id="{93B560E0-2829-38D7-DFDD-EE31FA787213}"/>
                    </a:ext>
                  </a:extLst>
                </p:cNvPr>
                <p:cNvSpPr txBox="1">
                  <a:spLocks noRot="1" noChangeAspect="1" noMove="1" noResize="1" noEditPoints="1" noAdjustHandles="1" noChangeArrowheads="1" noChangeShapeType="1" noTextEdit="1"/>
                </p:cNvSpPr>
                <p:nvPr/>
              </p:nvSpPr>
              <p:spPr>
                <a:xfrm>
                  <a:off x="6118008" y="1828469"/>
                  <a:ext cx="789510" cy="369332"/>
                </a:xfrm>
                <a:prstGeom prst="rect">
                  <a:avLst/>
                </a:prstGeom>
                <a:blipFill>
                  <a:blip r:embed="rId16"/>
                  <a:stretch>
                    <a:fillRect b="-13333"/>
                  </a:stretch>
                </a:blipFill>
              </p:spPr>
              <p:txBody>
                <a:bodyPr/>
                <a:lstStyle/>
                <a:p>
                  <a:r>
                    <a:rPr lang="zh-CN" altLang="en-US">
                      <a:noFill/>
                    </a:rPr>
                    <a:t> </a:t>
                  </a:r>
                </a:p>
              </p:txBody>
            </p:sp>
          </mc:Fallback>
        </mc:AlternateContent>
        <p:sp>
          <p:nvSpPr>
            <p:cNvPr id="24" name="圆角矩形 23">
              <a:extLst>
                <a:ext uri="{FF2B5EF4-FFF2-40B4-BE49-F238E27FC236}">
                  <a16:creationId xmlns:a16="http://schemas.microsoft.com/office/drawing/2014/main" id="{7913C8BE-3C4D-90A7-2B5E-9CD8A3817763}"/>
                </a:ext>
              </a:extLst>
            </p:cNvPr>
            <p:cNvSpPr/>
            <p:nvPr/>
          </p:nvSpPr>
          <p:spPr>
            <a:xfrm>
              <a:off x="1975152" y="2971624"/>
              <a:ext cx="1804127"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圆角矩形 24">
              <a:extLst>
                <a:ext uri="{FF2B5EF4-FFF2-40B4-BE49-F238E27FC236}">
                  <a16:creationId xmlns:a16="http://schemas.microsoft.com/office/drawing/2014/main" id="{71C9884B-116E-CD82-4FE2-A78BD37174B5}"/>
                </a:ext>
              </a:extLst>
            </p:cNvPr>
            <p:cNvSpPr/>
            <p:nvPr/>
          </p:nvSpPr>
          <p:spPr>
            <a:xfrm>
              <a:off x="4247380" y="2971624"/>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BFFCC9CF-8FE2-D62B-7FCC-C17B86AA22AE}"/>
                </a:ext>
              </a:extLst>
            </p:cNvPr>
            <p:cNvSpPr/>
            <p:nvPr/>
          </p:nvSpPr>
          <p:spPr>
            <a:xfrm>
              <a:off x="5324901" y="2969873"/>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圆角矩形 26">
              <a:extLst>
                <a:ext uri="{FF2B5EF4-FFF2-40B4-BE49-F238E27FC236}">
                  <a16:creationId xmlns:a16="http://schemas.microsoft.com/office/drawing/2014/main" id="{A62E140B-C4F2-2A1F-1788-4D3CA1A2BAC8}"/>
                </a:ext>
              </a:extLst>
            </p:cNvPr>
            <p:cNvSpPr/>
            <p:nvPr/>
          </p:nvSpPr>
          <p:spPr>
            <a:xfrm>
              <a:off x="6402422" y="2966371"/>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B4D94330-AEBF-CF10-8118-3023E1D764BF}"/>
                    </a:ext>
                  </a:extLst>
                </p:cNvPr>
                <p:cNvSpPr/>
                <p:nvPr/>
              </p:nvSpPr>
              <p:spPr>
                <a:xfrm>
                  <a:off x="6510103" y="303301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0" name="椭圆 29">
                  <a:extLst>
                    <a:ext uri="{FF2B5EF4-FFF2-40B4-BE49-F238E27FC236}">
                      <a16:creationId xmlns:a16="http://schemas.microsoft.com/office/drawing/2014/main" id="{B4D94330-AEBF-CF10-8118-3023E1D764BF}"/>
                    </a:ext>
                  </a:extLst>
                </p:cNvPr>
                <p:cNvSpPr>
                  <a:spLocks noRot="1" noChangeAspect="1" noMove="1" noResize="1" noEditPoints="1" noAdjustHandles="1" noChangeArrowheads="1" noChangeShapeType="1" noTextEdit="1"/>
                </p:cNvSpPr>
                <p:nvPr/>
              </p:nvSpPr>
              <p:spPr>
                <a:xfrm>
                  <a:off x="6510103" y="3033014"/>
                  <a:ext cx="451412" cy="451413"/>
                </a:xfrm>
                <a:prstGeom prst="ellipse">
                  <a:avLst/>
                </a:prstGeom>
                <a:blipFill>
                  <a:blip r:embed="rId17"/>
                  <a:stretch>
                    <a:fillRect l="-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2B493DD4-106D-8CA0-3F5A-900D622F04FC}"/>
                    </a:ext>
                  </a:extLst>
                </p:cNvPr>
                <p:cNvSpPr/>
                <p:nvPr/>
              </p:nvSpPr>
              <p:spPr>
                <a:xfrm>
                  <a:off x="7073838" y="302775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31" name="椭圆 30">
                  <a:extLst>
                    <a:ext uri="{FF2B5EF4-FFF2-40B4-BE49-F238E27FC236}">
                      <a16:creationId xmlns:a16="http://schemas.microsoft.com/office/drawing/2014/main" id="{2B493DD4-106D-8CA0-3F5A-900D622F04FC}"/>
                    </a:ext>
                  </a:extLst>
                </p:cNvPr>
                <p:cNvSpPr>
                  <a:spLocks noRot="1" noChangeAspect="1" noMove="1" noResize="1" noEditPoints="1" noAdjustHandles="1" noChangeArrowheads="1" noChangeShapeType="1" noTextEdit="1"/>
                </p:cNvSpPr>
                <p:nvPr/>
              </p:nvSpPr>
              <p:spPr>
                <a:xfrm>
                  <a:off x="7073838" y="3027758"/>
                  <a:ext cx="451412" cy="451413"/>
                </a:xfrm>
                <a:prstGeom prst="ellipse">
                  <a:avLst/>
                </a:prstGeom>
                <a:blipFill>
                  <a:blip r:embed="rId18"/>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ACBB9EEF-AF67-8CE9-5BC3-CFC84245A69B}"/>
                    </a:ext>
                  </a:extLst>
                </p:cNvPr>
                <p:cNvSpPr/>
                <p:nvPr/>
              </p:nvSpPr>
              <p:spPr>
                <a:xfrm>
                  <a:off x="5406580" y="302235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2" name="椭圆 31">
                  <a:extLst>
                    <a:ext uri="{FF2B5EF4-FFF2-40B4-BE49-F238E27FC236}">
                      <a16:creationId xmlns:a16="http://schemas.microsoft.com/office/drawing/2014/main" id="{ACBB9EEF-AF67-8CE9-5BC3-CFC84245A69B}"/>
                    </a:ext>
                  </a:extLst>
                </p:cNvPr>
                <p:cNvSpPr>
                  <a:spLocks noRot="1" noChangeAspect="1" noMove="1" noResize="1" noEditPoints="1" noAdjustHandles="1" noChangeArrowheads="1" noChangeShapeType="1" noTextEdit="1"/>
                </p:cNvSpPr>
                <p:nvPr/>
              </p:nvSpPr>
              <p:spPr>
                <a:xfrm>
                  <a:off x="5406580" y="3022351"/>
                  <a:ext cx="451412" cy="451413"/>
                </a:xfrm>
                <a:prstGeom prst="ellipse">
                  <a:avLst/>
                </a:prstGeom>
                <a:blipFill>
                  <a:blip r:embed="rId19"/>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椭圆 45">
                  <a:extLst>
                    <a:ext uri="{FF2B5EF4-FFF2-40B4-BE49-F238E27FC236}">
                      <a16:creationId xmlns:a16="http://schemas.microsoft.com/office/drawing/2014/main" id="{2D9C5F23-B938-EC25-854A-D3DA8A52EC58}"/>
                    </a:ext>
                  </a:extLst>
                </p:cNvPr>
                <p:cNvSpPr/>
                <p:nvPr/>
              </p:nvSpPr>
              <p:spPr>
                <a:xfrm>
                  <a:off x="4330504" y="303604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46" name="椭圆 45">
                  <a:extLst>
                    <a:ext uri="{FF2B5EF4-FFF2-40B4-BE49-F238E27FC236}">
                      <a16:creationId xmlns:a16="http://schemas.microsoft.com/office/drawing/2014/main" id="{2D9C5F23-B938-EC25-854A-D3DA8A52EC58}"/>
                    </a:ext>
                  </a:extLst>
                </p:cNvPr>
                <p:cNvSpPr>
                  <a:spLocks noRot="1" noChangeAspect="1" noMove="1" noResize="1" noEditPoints="1" noAdjustHandles="1" noChangeArrowheads="1" noChangeShapeType="1" noTextEdit="1"/>
                </p:cNvSpPr>
                <p:nvPr/>
              </p:nvSpPr>
              <p:spPr>
                <a:xfrm>
                  <a:off x="4330504" y="3036041"/>
                  <a:ext cx="451412" cy="451413"/>
                </a:xfrm>
                <a:prstGeom prst="ellipse">
                  <a:avLst/>
                </a:prstGeom>
                <a:blipFill>
                  <a:blip r:embed="rId20"/>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椭圆 54">
                  <a:extLst>
                    <a:ext uri="{FF2B5EF4-FFF2-40B4-BE49-F238E27FC236}">
                      <a16:creationId xmlns:a16="http://schemas.microsoft.com/office/drawing/2014/main" id="{85A8994D-4D1B-A32F-466D-2F4630D794DE}"/>
                    </a:ext>
                  </a:extLst>
                </p:cNvPr>
                <p:cNvSpPr/>
                <p:nvPr/>
              </p:nvSpPr>
              <p:spPr>
                <a:xfrm>
                  <a:off x="2095066" y="303301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5" name="椭圆 54">
                  <a:extLst>
                    <a:ext uri="{FF2B5EF4-FFF2-40B4-BE49-F238E27FC236}">
                      <a16:creationId xmlns:a16="http://schemas.microsoft.com/office/drawing/2014/main" id="{85A8994D-4D1B-A32F-466D-2F4630D794DE}"/>
                    </a:ext>
                  </a:extLst>
                </p:cNvPr>
                <p:cNvSpPr>
                  <a:spLocks noRot="1" noChangeAspect="1" noMove="1" noResize="1" noEditPoints="1" noAdjustHandles="1" noChangeArrowheads="1" noChangeShapeType="1" noTextEdit="1"/>
                </p:cNvSpPr>
                <p:nvPr/>
              </p:nvSpPr>
              <p:spPr>
                <a:xfrm>
                  <a:off x="2095066" y="3033014"/>
                  <a:ext cx="451412" cy="451413"/>
                </a:xfrm>
                <a:prstGeom prst="ellipse">
                  <a:avLst/>
                </a:prstGeom>
                <a:blipFill>
                  <a:blip r:embed="rId21"/>
                  <a:stretch>
                    <a:fillRect l="-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a:extLst>
                    <a:ext uri="{FF2B5EF4-FFF2-40B4-BE49-F238E27FC236}">
                      <a16:creationId xmlns:a16="http://schemas.microsoft.com/office/drawing/2014/main" id="{E21E9CE2-04F0-9361-4635-33399B610569}"/>
                    </a:ext>
                  </a:extLst>
                </p:cNvPr>
                <p:cNvSpPr/>
                <p:nvPr/>
              </p:nvSpPr>
              <p:spPr>
                <a:xfrm>
                  <a:off x="2637687" y="3040177"/>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56" name="椭圆 55">
                  <a:extLst>
                    <a:ext uri="{FF2B5EF4-FFF2-40B4-BE49-F238E27FC236}">
                      <a16:creationId xmlns:a16="http://schemas.microsoft.com/office/drawing/2014/main" id="{E21E9CE2-04F0-9361-4635-33399B610569}"/>
                    </a:ext>
                  </a:extLst>
                </p:cNvPr>
                <p:cNvSpPr>
                  <a:spLocks noRot="1" noChangeAspect="1" noMove="1" noResize="1" noEditPoints="1" noAdjustHandles="1" noChangeArrowheads="1" noChangeShapeType="1" noTextEdit="1"/>
                </p:cNvSpPr>
                <p:nvPr/>
              </p:nvSpPr>
              <p:spPr>
                <a:xfrm>
                  <a:off x="2637687" y="3040177"/>
                  <a:ext cx="451412" cy="451413"/>
                </a:xfrm>
                <a:prstGeom prst="ellipse">
                  <a:avLst/>
                </a:prstGeom>
                <a:blipFill>
                  <a:blip r:embed="rId22"/>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椭圆 56">
                  <a:extLst>
                    <a:ext uri="{FF2B5EF4-FFF2-40B4-BE49-F238E27FC236}">
                      <a16:creationId xmlns:a16="http://schemas.microsoft.com/office/drawing/2014/main" id="{5F22C35F-8697-370F-3AF4-FCA7A61DB664}"/>
                    </a:ext>
                  </a:extLst>
                </p:cNvPr>
                <p:cNvSpPr/>
                <p:nvPr/>
              </p:nvSpPr>
              <p:spPr>
                <a:xfrm>
                  <a:off x="3180979" y="303301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57" name="椭圆 56">
                  <a:extLst>
                    <a:ext uri="{FF2B5EF4-FFF2-40B4-BE49-F238E27FC236}">
                      <a16:creationId xmlns:a16="http://schemas.microsoft.com/office/drawing/2014/main" id="{5F22C35F-8697-370F-3AF4-FCA7A61DB664}"/>
                    </a:ext>
                  </a:extLst>
                </p:cNvPr>
                <p:cNvSpPr>
                  <a:spLocks noRot="1" noChangeAspect="1" noMove="1" noResize="1" noEditPoints="1" noAdjustHandles="1" noChangeArrowheads="1" noChangeShapeType="1" noTextEdit="1"/>
                </p:cNvSpPr>
                <p:nvPr/>
              </p:nvSpPr>
              <p:spPr>
                <a:xfrm>
                  <a:off x="3180979" y="3033014"/>
                  <a:ext cx="451412" cy="451413"/>
                </a:xfrm>
                <a:prstGeom prst="ellipse">
                  <a:avLst/>
                </a:prstGeom>
                <a:blipFill>
                  <a:blip r:embed="rId23"/>
                  <a:stretch>
                    <a:fillRect l="-189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CBDC88EA-D7D7-58C5-9645-E513F9D976DA}"/>
                    </a:ext>
                  </a:extLst>
                </p:cNvPr>
                <p:cNvSpPr txBox="1"/>
                <p:nvPr/>
              </p:nvSpPr>
              <p:spPr>
                <a:xfrm>
                  <a:off x="2471298" y="3593161"/>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9" name="文本框 58">
                  <a:extLst>
                    <a:ext uri="{FF2B5EF4-FFF2-40B4-BE49-F238E27FC236}">
                      <a16:creationId xmlns:a16="http://schemas.microsoft.com/office/drawing/2014/main" id="{CBDC88EA-D7D7-58C5-9645-E513F9D976DA}"/>
                    </a:ext>
                  </a:extLst>
                </p:cNvPr>
                <p:cNvSpPr txBox="1">
                  <a:spLocks noRot="1" noChangeAspect="1" noMove="1" noResize="1" noEditPoints="1" noAdjustHandles="1" noChangeArrowheads="1" noChangeShapeType="1" noTextEdit="1"/>
                </p:cNvSpPr>
                <p:nvPr/>
              </p:nvSpPr>
              <p:spPr>
                <a:xfrm>
                  <a:off x="2471298" y="3593161"/>
                  <a:ext cx="784189"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406910EB-71BD-085F-589F-ED5985B712FF}"/>
                    </a:ext>
                  </a:extLst>
                </p:cNvPr>
                <p:cNvSpPr txBox="1"/>
                <p:nvPr/>
              </p:nvSpPr>
              <p:spPr>
                <a:xfrm>
                  <a:off x="4162670" y="3593161"/>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60" name="文本框 59">
                  <a:extLst>
                    <a:ext uri="{FF2B5EF4-FFF2-40B4-BE49-F238E27FC236}">
                      <a16:creationId xmlns:a16="http://schemas.microsoft.com/office/drawing/2014/main" id="{406910EB-71BD-085F-589F-ED5985B712FF}"/>
                    </a:ext>
                  </a:extLst>
                </p:cNvPr>
                <p:cNvSpPr txBox="1">
                  <a:spLocks noRot="1" noChangeAspect="1" noMove="1" noResize="1" noEditPoints="1" noAdjustHandles="1" noChangeArrowheads="1" noChangeShapeType="1" noTextEdit="1"/>
                </p:cNvSpPr>
                <p:nvPr/>
              </p:nvSpPr>
              <p:spPr>
                <a:xfrm>
                  <a:off x="4162670" y="3593161"/>
                  <a:ext cx="784189" cy="369332"/>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0210A9E1-82C2-2F50-D543-C34B2B02943C}"/>
                    </a:ext>
                  </a:extLst>
                </p:cNvPr>
                <p:cNvSpPr txBox="1"/>
                <p:nvPr/>
              </p:nvSpPr>
              <p:spPr>
                <a:xfrm>
                  <a:off x="5255499" y="3597936"/>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61" name="文本框 60">
                  <a:extLst>
                    <a:ext uri="{FF2B5EF4-FFF2-40B4-BE49-F238E27FC236}">
                      <a16:creationId xmlns:a16="http://schemas.microsoft.com/office/drawing/2014/main" id="{0210A9E1-82C2-2F50-D543-C34B2B02943C}"/>
                    </a:ext>
                  </a:extLst>
                </p:cNvPr>
                <p:cNvSpPr txBox="1">
                  <a:spLocks noRot="1" noChangeAspect="1" noMove="1" noResize="1" noEditPoints="1" noAdjustHandles="1" noChangeArrowheads="1" noChangeShapeType="1" noTextEdit="1"/>
                </p:cNvSpPr>
                <p:nvPr/>
              </p:nvSpPr>
              <p:spPr>
                <a:xfrm>
                  <a:off x="5255499" y="3597936"/>
                  <a:ext cx="784189" cy="369332"/>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2AE9D880-F8A4-05BE-F3CF-430FF221BF3C}"/>
                    </a:ext>
                  </a:extLst>
                </p:cNvPr>
                <p:cNvSpPr txBox="1"/>
                <p:nvPr/>
              </p:nvSpPr>
              <p:spPr>
                <a:xfrm>
                  <a:off x="6617681" y="3601650"/>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62" name="文本框 61">
                  <a:extLst>
                    <a:ext uri="{FF2B5EF4-FFF2-40B4-BE49-F238E27FC236}">
                      <a16:creationId xmlns:a16="http://schemas.microsoft.com/office/drawing/2014/main" id="{2AE9D880-F8A4-05BE-F3CF-430FF221BF3C}"/>
                    </a:ext>
                  </a:extLst>
                </p:cNvPr>
                <p:cNvSpPr txBox="1">
                  <a:spLocks noRot="1" noChangeAspect="1" noMove="1" noResize="1" noEditPoints="1" noAdjustHandles="1" noChangeArrowheads="1" noChangeShapeType="1" noTextEdit="1"/>
                </p:cNvSpPr>
                <p:nvPr/>
              </p:nvSpPr>
              <p:spPr>
                <a:xfrm>
                  <a:off x="6617681" y="3601650"/>
                  <a:ext cx="784189" cy="369332"/>
                </a:xfrm>
                <a:prstGeom prst="rect">
                  <a:avLst/>
                </a:prstGeom>
                <a:blipFill>
                  <a:blip r:embed="rId27"/>
                  <a:stretch>
                    <a:fillRect/>
                  </a:stretch>
                </a:blipFill>
              </p:spPr>
              <p:txBody>
                <a:bodyPr/>
                <a:lstStyle/>
                <a:p>
                  <a:r>
                    <a:rPr lang="zh-CN" altLang="en-US">
                      <a:noFill/>
                    </a:rPr>
                    <a:t> </a:t>
                  </a:r>
                </a:p>
              </p:txBody>
            </p:sp>
          </mc:Fallback>
        </mc:AlternateContent>
      </p:grpSp>
      <p:sp>
        <p:nvSpPr>
          <p:cNvPr id="6" name="文本框 5">
            <a:extLst>
              <a:ext uri="{FF2B5EF4-FFF2-40B4-BE49-F238E27FC236}">
                <a16:creationId xmlns:a16="http://schemas.microsoft.com/office/drawing/2014/main" id="{0905D2D4-1E50-8777-2D40-125FF0B67111}"/>
              </a:ext>
            </a:extLst>
          </p:cNvPr>
          <p:cNvSpPr txBox="1"/>
          <p:nvPr/>
        </p:nvSpPr>
        <p:spPr>
          <a:xfrm>
            <a:off x="806968" y="6684760"/>
            <a:ext cx="8444464" cy="830997"/>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Partition again.</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How to sample the groups at level 1?</a:t>
            </a:r>
          </a:p>
        </p:txBody>
      </p:sp>
      <p:cxnSp>
        <p:nvCxnSpPr>
          <p:cNvPr id="4" name="直线连接符 3">
            <a:extLst>
              <a:ext uri="{FF2B5EF4-FFF2-40B4-BE49-F238E27FC236}">
                <a16:creationId xmlns:a16="http://schemas.microsoft.com/office/drawing/2014/main" id="{9DA13B27-F297-6392-33BE-D08CC4371F96}"/>
              </a:ext>
            </a:extLst>
          </p:cNvPr>
          <p:cNvCxnSpPr/>
          <p:nvPr/>
        </p:nvCxnSpPr>
        <p:spPr>
          <a:xfrm>
            <a:off x="1033346" y="4009085"/>
            <a:ext cx="7367239"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nvGrpSpPr>
          <p:cNvPr id="75" name="组合 74">
            <a:extLst>
              <a:ext uri="{FF2B5EF4-FFF2-40B4-BE49-F238E27FC236}">
                <a16:creationId xmlns:a16="http://schemas.microsoft.com/office/drawing/2014/main" id="{9D6A1D78-3373-9744-96F1-01925ED0806F}"/>
              </a:ext>
            </a:extLst>
          </p:cNvPr>
          <p:cNvGrpSpPr/>
          <p:nvPr/>
        </p:nvGrpSpPr>
        <p:grpSpPr>
          <a:xfrm>
            <a:off x="3430799" y="4083425"/>
            <a:ext cx="3272277" cy="825461"/>
            <a:chOff x="3430799" y="4083425"/>
            <a:chExt cx="3272277" cy="825461"/>
          </a:xfrm>
        </p:grpSpPr>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5D3E9212-DE04-0BBB-E218-38FB4C057470}"/>
                    </a:ext>
                  </a:extLst>
                </p:cNvPr>
                <p:cNvSpPr/>
                <p:nvPr/>
              </p:nvSpPr>
              <p:spPr>
                <a:xfrm>
                  <a:off x="3587089" y="408342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9" name="椭圆 8">
                  <a:extLst>
                    <a:ext uri="{FF2B5EF4-FFF2-40B4-BE49-F238E27FC236}">
                      <a16:creationId xmlns:a16="http://schemas.microsoft.com/office/drawing/2014/main" id="{5D3E9212-DE04-0BBB-E218-38FB4C057470}"/>
                    </a:ext>
                  </a:extLst>
                </p:cNvPr>
                <p:cNvSpPr>
                  <a:spLocks noRot="1" noChangeAspect="1" noMove="1" noResize="1" noEditPoints="1" noAdjustHandles="1" noChangeArrowheads="1" noChangeShapeType="1" noTextEdit="1"/>
                </p:cNvSpPr>
                <p:nvPr/>
              </p:nvSpPr>
              <p:spPr>
                <a:xfrm>
                  <a:off x="3587089" y="4083426"/>
                  <a:ext cx="451412" cy="451413"/>
                </a:xfrm>
                <a:prstGeom prst="ellipse">
                  <a:avLst/>
                </a:prstGeom>
                <a:blipFill>
                  <a:blip r:embed="rId28"/>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FE4B3E72-7793-2A89-785A-DFF1564B0C06}"/>
                    </a:ext>
                  </a:extLst>
                </p:cNvPr>
                <p:cNvSpPr/>
                <p:nvPr/>
              </p:nvSpPr>
              <p:spPr>
                <a:xfrm>
                  <a:off x="4458971" y="408342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1" name="椭圆 10">
                  <a:extLst>
                    <a:ext uri="{FF2B5EF4-FFF2-40B4-BE49-F238E27FC236}">
                      <a16:creationId xmlns:a16="http://schemas.microsoft.com/office/drawing/2014/main" id="{FE4B3E72-7793-2A89-785A-DFF1564B0C06}"/>
                    </a:ext>
                  </a:extLst>
                </p:cNvPr>
                <p:cNvSpPr>
                  <a:spLocks noRot="1" noChangeAspect="1" noMove="1" noResize="1" noEditPoints="1" noAdjustHandles="1" noChangeArrowheads="1" noChangeShapeType="1" noTextEdit="1"/>
                </p:cNvSpPr>
                <p:nvPr/>
              </p:nvSpPr>
              <p:spPr>
                <a:xfrm>
                  <a:off x="4458971" y="4083426"/>
                  <a:ext cx="451412" cy="451413"/>
                </a:xfrm>
                <a:prstGeom prst="ellipse">
                  <a:avLst/>
                </a:prstGeom>
                <a:blipFill>
                  <a:blip r:embed="rId29"/>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a:extLst>
                    <a:ext uri="{FF2B5EF4-FFF2-40B4-BE49-F238E27FC236}">
                      <a16:creationId xmlns:a16="http://schemas.microsoft.com/office/drawing/2014/main" id="{A4D4A14F-AA97-5DCA-C3AF-D77EFEF7ADAF}"/>
                    </a:ext>
                  </a:extLst>
                </p:cNvPr>
                <p:cNvSpPr/>
                <p:nvPr/>
              </p:nvSpPr>
              <p:spPr>
                <a:xfrm>
                  <a:off x="5282702" y="408342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12" name="椭圆 11">
                  <a:extLst>
                    <a:ext uri="{FF2B5EF4-FFF2-40B4-BE49-F238E27FC236}">
                      <a16:creationId xmlns:a16="http://schemas.microsoft.com/office/drawing/2014/main" id="{A4D4A14F-AA97-5DCA-C3AF-D77EFEF7ADAF}"/>
                    </a:ext>
                  </a:extLst>
                </p:cNvPr>
                <p:cNvSpPr>
                  <a:spLocks noRot="1" noChangeAspect="1" noMove="1" noResize="1" noEditPoints="1" noAdjustHandles="1" noChangeArrowheads="1" noChangeShapeType="1" noTextEdit="1"/>
                </p:cNvSpPr>
                <p:nvPr/>
              </p:nvSpPr>
              <p:spPr>
                <a:xfrm>
                  <a:off x="5282702" y="4083425"/>
                  <a:ext cx="451412" cy="451413"/>
                </a:xfrm>
                <a:prstGeom prst="ellipse">
                  <a:avLst/>
                </a:prstGeom>
                <a:blipFill>
                  <a:blip r:embed="rId30"/>
                  <a:stretch>
                    <a:fillRect l="-18421"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761C959C-FADC-C976-F935-183F6540C880}"/>
                    </a:ext>
                  </a:extLst>
                </p:cNvPr>
                <p:cNvSpPr/>
                <p:nvPr/>
              </p:nvSpPr>
              <p:spPr>
                <a:xfrm>
                  <a:off x="6106432" y="408342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15" name="椭圆 14">
                  <a:extLst>
                    <a:ext uri="{FF2B5EF4-FFF2-40B4-BE49-F238E27FC236}">
                      <a16:creationId xmlns:a16="http://schemas.microsoft.com/office/drawing/2014/main" id="{761C959C-FADC-C976-F935-183F6540C880}"/>
                    </a:ext>
                  </a:extLst>
                </p:cNvPr>
                <p:cNvSpPr>
                  <a:spLocks noRot="1" noChangeAspect="1" noMove="1" noResize="1" noEditPoints="1" noAdjustHandles="1" noChangeArrowheads="1" noChangeShapeType="1" noTextEdit="1"/>
                </p:cNvSpPr>
                <p:nvPr/>
              </p:nvSpPr>
              <p:spPr>
                <a:xfrm>
                  <a:off x="6106432" y="4083425"/>
                  <a:ext cx="451412" cy="451413"/>
                </a:xfrm>
                <a:prstGeom prst="ellipse">
                  <a:avLst/>
                </a:prstGeom>
                <a:blipFill>
                  <a:blip r:embed="rId31"/>
                  <a:stretch>
                    <a:fillRect l="-1891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44A90EA-3D9F-AFB6-6F51-04096B57E260}"/>
                    </a:ext>
                  </a:extLst>
                </p:cNvPr>
                <p:cNvSpPr txBox="1"/>
                <p:nvPr/>
              </p:nvSpPr>
              <p:spPr>
                <a:xfrm>
                  <a:off x="3430799" y="4533767"/>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7" name="文本框 16">
                  <a:extLst>
                    <a:ext uri="{FF2B5EF4-FFF2-40B4-BE49-F238E27FC236}">
                      <a16:creationId xmlns:a16="http://schemas.microsoft.com/office/drawing/2014/main" id="{344A90EA-3D9F-AFB6-6F51-04096B57E260}"/>
                    </a:ext>
                  </a:extLst>
                </p:cNvPr>
                <p:cNvSpPr txBox="1">
                  <a:spLocks noRot="1" noChangeAspect="1" noMove="1" noResize="1" noEditPoints="1" noAdjustHandles="1" noChangeArrowheads="1" noChangeShapeType="1" noTextEdit="1"/>
                </p:cNvSpPr>
                <p:nvPr/>
              </p:nvSpPr>
              <p:spPr>
                <a:xfrm>
                  <a:off x="3430799" y="4533767"/>
                  <a:ext cx="784189" cy="369332"/>
                </a:xfrm>
                <a:prstGeom prst="rect">
                  <a:avLst/>
                </a:prstGeom>
                <a:blipFill>
                  <a:blip r:embed="rId32"/>
                  <a:stretch>
                    <a:fillRect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CC48E294-76EB-BCD2-EBB5-8C747203E0F5}"/>
                    </a:ext>
                  </a:extLst>
                </p:cNvPr>
                <p:cNvSpPr txBox="1"/>
                <p:nvPr/>
              </p:nvSpPr>
              <p:spPr>
                <a:xfrm>
                  <a:off x="5089836" y="4533767"/>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8" name="文本框 17">
                  <a:extLst>
                    <a:ext uri="{FF2B5EF4-FFF2-40B4-BE49-F238E27FC236}">
                      <a16:creationId xmlns:a16="http://schemas.microsoft.com/office/drawing/2014/main" id="{CC48E294-76EB-BCD2-EBB5-8C747203E0F5}"/>
                    </a:ext>
                  </a:extLst>
                </p:cNvPr>
                <p:cNvSpPr txBox="1">
                  <a:spLocks noRot="1" noChangeAspect="1" noMove="1" noResize="1" noEditPoints="1" noAdjustHandles="1" noChangeArrowheads="1" noChangeShapeType="1" noTextEdit="1"/>
                </p:cNvSpPr>
                <p:nvPr/>
              </p:nvSpPr>
              <p:spPr>
                <a:xfrm>
                  <a:off x="5089836" y="4533767"/>
                  <a:ext cx="789510" cy="369332"/>
                </a:xfrm>
                <a:prstGeom prst="rect">
                  <a:avLst/>
                </a:prstGeom>
                <a:blipFill>
                  <a:blip r:embed="rId33"/>
                  <a:stretch>
                    <a:fillRect b="-1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4107942-FFD4-583E-B27E-35A86E6BCAF2}"/>
                    </a:ext>
                  </a:extLst>
                </p:cNvPr>
                <p:cNvSpPr txBox="1"/>
                <p:nvPr/>
              </p:nvSpPr>
              <p:spPr>
                <a:xfrm>
                  <a:off x="4266105" y="4539554"/>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9" name="文本框 18">
                  <a:extLst>
                    <a:ext uri="{FF2B5EF4-FFF2-40B4-BE49-F238E27FC236}">
                      <a16:creationId xmlns:a16="http://schemas.microsoft.com/office/drawing/2014/main" id="{84107942-FFD4-583E-B27E-35A86E6BCAF2}"/>
                    </a:ext>
                  </a:extLst>
                </p:cNvPr>
                <p:cNvSpPr txBox="1">
                  <a:spLocks noRot="1" noChangeAspect="1" noMove="1" noResize="1" noEditPoints="1" noAdjustHandles="1" noChangeArrowheads="1" noChangeShapeType="1" noTextEdit="1"/>
                </p:cNvSpPr>
                <p:nvPr/>
              </p:nvSpPr>
              <p:spPr>
                <a:xfrm>
                  <a:off x="4266105" y="4539554"/>
                  <a:ext cx="789510" cy="369332"/>
                </a:xfrm>
                <a:prstGeom prst="rect">
                  <a:avLst/>
                </a:prstGeom>
                <a:blipFill>
                  <a:blip r:embed="rId3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2874AFB-B65A-5C09-DAEB-D3E9E94DF3D2}"/>
                    </a:ext>
                  </a:extLst>
                </p:cNvPr>
                <p:cNvSpPr txBox="1"/>
                <p:nvPr/>
              </p:nvSpPr>
              <p:spPr>
                <a:xfrm>
                  <a:off x="5913566" y="453376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21" name="文本框 20">
                  <a:extLst>
                    <a:ext uri="{FF2B5EF4-FFF2-40B4-BE49-F238E27FC236}">
                      <a16:creationId xmlns:a16="http://schemas.microsoft.com/office/drawing/2014/main" id="{A2874AFB-B65A-5C09-DAEB-D3E9E94DF3D2}"/>
                    </a:ext>
                  </a:extLst>
                </p:cNvPr>
                <p:cNvSpPr txBox="1">
                  <a:spLocks noRot="1" noChangeAspect="1" noMove="1" noResize="1" noEditPoints="1" noAdjustHandles="1" noChangeArrowheads="1" noChangeShapeType="1" noTextEdit="1"/>
                </p:cNvSpPr>
                <p:nvPr/>
              </p:nvSpPr>
              <p:spPr>
                <a:xfrm>
                  <a:off x="5913566" y="4533765"/>
                  <a:ext cx="789510" cy="369332"/>
                </a:xfrm>
                <a:prstGeom prst="rect">
                  <a:avLst/>
                </a:prstGeom>
                <a:blipFill>
                  <a:blip r:embed="rId35"/>
                  <a:stretch>
                    <a:fillRect b="-17241"/>
                  </a:stretch>
                </a:blipFill>
              </p:spPr>
              <p:txBody>
                <a:bodyPr/>
                <a:lstStyle/>
                <a:p>
                  <a:r>
                    <a:rPr lang="zh-CN" altLang="en-US">
                      <a:noFill/>
                    </a:rPr>
                    <a:t> </a:t>
                  </a:r>
                </a:p>
              </p:txBody>
            </p:sp>
          </mc:Fallback>
        </mc:AlternateContent>
      </p:grpSp>
      <p:sp>
        <p:nvSpPr>
          <p:cNvPr id="53" name="文本框 52">
            <a:extLst>
              <a:ext uri="{FF2B5EF4-FFF2-40B4-BE49-F238E27FC236}">
                <a16:creationId xmlns:a16="http://schemas.microsoft.com/office/drawing/2014/main" id="{C0D970C5-920D-8AA4-BFD9-7C346EBC8AB3}"/>
              </a:ext>
            </a:extLst>
          </p:cNvPr>
          <p:cNvSpPr txBox="1"/>
          <p:nvPr/>
        </p:nvSpPr>
        <p:spPr>
          <a:xfrm>
            <a:off x="8511545" y="2653019"/>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0</a:t>
            </a:r>
            <a:endParaRPr kumimoji="1" lang="zh-CN" altLang="en-US"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EFBF5CC0-DCFB-9E5C-A03C-31711153B880}"/>
              </a:ext>
            </a:extLst>
          </p:cNvPr>
          <p:cNvSpPr txBox="1"/>
          <p:nvPr/>
        </p:nvSpPr>
        <p:spPr>
          <a:xfrm>
            <a:off x="8511545" y="4746283"/>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1</a:t>
            </a:r>
            <a:endParaRPr kumimoji="1" lang="zh-CN" altLang="en-US" dirty="0">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724050D6-FCE3-AC98-1399-9650599B0474}"/>
              </a:ext>
            </a:extLst>
          </p:cNvPr>
          <p:cNvGrpSpPr/>
          <p:nvPr/>
        </p:nvGrpSpPr>
        <p:grpSpPr>
          <a:xfrm>
            <a:off x="1970542" y="1832587"/>
            <a:ext cx="5760707" cy="2213384"/>
            <a:chOff x="-5048446" y="1912787"/>
            <a:chExt cx="5760707" cy="2213384"/>
          </a:xfrm>
        </p:grpSpPr>
        <mc:AlternateContent xmlns:mc="http://schemas.openxmlformats.org/markup-compatibility/2006" xmlns:a14="http://schemas.microsoft.com/office/drawing/2010/main">
          <mc:Choice Requires="a14">
            <p:sp>
              <p:nvSpPr>
                <p:cNvPr id="76" name="椭圆 75">
                  <a:extLst>
                    <a:ext uri="{FF2B5EF4-FFF2-40B4-BE49-F238E27FC236}">
                      <a16:creationId xmlns:a16="http://schemas.microsoft.com/office/drawing/2014/main" id="{CB865061-8722-2351-11F5-C2AA9108AD9B}"/>
                    </a:ext>
                  </a:extLst>
                </p:cNvPr>
                <p:cNvSpPr/>
                <p:nvPr/>
              </p:nvSpPr>
              <p:spPr>
                <a:xfrm>
                  <a:off x="-4918633" y="2359582"/>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76" name="椭圆 75">
                  <a:extLst>
                    <a:ext uri="{FF2B5EF4-FFF2-40B4-BE49-F238E27FC236}">
                      <a16:creationId xmlns:a16="http://schemas.microsoft.com/office/drawing/2014/main" id="{CB865061-8722-2351-11F5-C2AA9108AD9B}"/>
                    </a:ext>
                  </a:extLst>
                </p:cNvPr>
                <p:cNvSpPr>
                  <a:spLocks noRot="1" noChangeAspect="1" noMove="1" noResize="1" noEditPoints="1" noAdjustHandles="1" noChangeArrowheads="1" noChangeShapeType="1" noTextEdit="1"/>
                </p:cNvSpPr>
                <p:nvPr/>
              </p:nvSpPr>
              <p:spPr>
                <a:xfrm>
                  <a:off x="-4918633" y="2359582"/>
                  <a:ext cx="451412" cy="451413"/>
                </a:xfrm>
                <a:prstGeom prst="ellipse">
                  <a:avLst/>
                </a:prstGeom>
                <a:blipFill>
                  <a:blip r:embed="rId36"/>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椭圆 76">
                  <a:extLst>
                    <a:ext uri="{FF2B5EF4-FFF2-40B4-BE49-F238E27FC236}">
                      <a16:creationId xmlns:a16="http://schemas.microsoft.com/office/drawing/2014/main" id="{189FC048-7397-863B-9E6A-662AEA3194E5}"/>
                    </a:ext>
                  </a:extLst>
                </p:cNvPr>
                <p:cNvSpPr/>
                <p:nvPr/>
              </p:nvSpPr>
              <p:spPr>
                <a:xfrm>
                  <a:off x="-4046751" y="2359582"/>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77" name="椭圆 76">
                  <a:extLst>
                    <a:ext uri="{FF2B5EF4-FFF2-40B4-BE49-F238E27FC236}">
                      <a16:creationId xmlns:a16="http://schemas.microsoft.com/office/drawing/2014/main" id="{189FC048-7397-863B-9E6A-662AEA3194E5}"/>
                    </a:ext>
                  </a:extLst>
                </p:cNvPr>
                <p:cNvSpPr>
                  <a:spLocks noRot="1" noChangeAspect="1" noMove="1" noResize="1" noEditPoints="1" noAdjustHandles="1" noChangeArrowheads="1" noChangeShapeType="1" noTextEdit="1"/>
                </p:cNvSpPr>
                <p:nvPr/>
              </p:nvSpPr>
              <p:spPr>
                <a:xfrm>
                  <a:off x="-4046751" y="2359582"/>
                  <a:ext cx="451412" cy="451413"/>
                </a:xfrm>
                <a:prstGeom prst="ellipse">
                  <a:avLst/>
                </a:prstGeom>
                <a:blipFill>
                  <a:blip r:embed="rId37"/>
                  <a:stretch>
                    <a:fillRect l="-26316"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椭圆 77">
                  <a:extLst>
                    <a:ext uri="{FF2B5EF4-FFF2-40B4-BE49-F238E27FC236}">
                      <a16:creationId xmlns:a16="http://schemas.microsoft.com/office/drawing/2014/main" id="{56E90FC2-A8A4-0065-2975-525F59E5B146}"/>
                    </a:ext>
                  </a:extLst>
                </p:cNvPr>
                <p:cNvSpPr/>
                <p:nvPr/>
              </p:nvSpPr>
              <p:spPr>
                <a:xfrm>
                  <a:off x="-3223020" y="235958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0"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78" name="椭圆 77">
                  <a:extLst>
                    <a:ext uri="{FF2B5EF4-FFF2-40B4-BE49-F238E27FC236}">
                      <a16:creationId xmlns:a16="http://schemas.microsoft.com/office/drawing/2014/main" id="{56E90FC2-A8A4-0065-2975-525F59E5B146}"/>
                    </a:ext>
                  </a:extLst>
                </p:cNvPr>
                <p:cNvSpPr>
                  <a:spLocks noRot="1" noChangeAspect="1" noMove="1" noResize="1" noEditPoints="1" noAdjustHandles="1" noChangeArrowheads="1" noChangeShapeType="1" noTextEdit="1"/>
                </p:cNvSpPr>
                <p:nvPr/>
              </p:nvSpPr>
              <p:spPr>
                <a:xfrm>
                  <a:off x="-3223020" y="2359581"/>
                  <a:ext cx="451412" cy="451413"/>
                </a:xfrm>
                <a:prstGeom prst="ellipse">
                  <a:avLst/>
                </a:prstGeom>
                <a:blipFill>
                  <a:blip r:embed="rId38"/>
                  <a:stretch>
                    <a:fillRect l="-26316"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椭圆 78">
                  <a:extLst>
                    <a:ext uri="{FF2B5EF4-FFF2-40B4-BE49-F238E27FC236}">
                      <a16:creationId xmlns:a16="http://schemas.microsoft.com/office/drawing/2014/main" id="{33BC33CA-F637-1C09-E913-B0DFEDF22977}"/>
                    </a:ext>
                  </a:extLst>
                </p:cNvPr>
                <p:cNvSpPr/>
                <p:nvPr/>
              </p:nvSpPr>
              <p:spPr>
                <a:xfrm>
                  <a:off x="-2399290" y="235958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79" name="椭圆 78">
                  <a:extLst>
                    <a:ext uri="{FF2B5EF4-FFF2-40B4-BE49-F238E27FC236}">
                      <a16:creationId xmlns:a16="http://schemas.microsoft.com/office/drawing/2014/main" id="{33BC33CA-F637-1C09-E913-B0DFEDF22977}"/>
                    </a:ext>
                  </a:extLst>
                </p:cNvPr>
                <p:cNvSpPr>
                  <a:spLocks noRot="1" noChangeAspect="1" noMove="1" noResize="1" noEditPoints="1" noAdjustHandles="1" noChangeArrowheads="1" noChangeShapeType="1" noTextEdit="1"/>
                </p:cNvSpPr>
                <p:nvPr/>
              </p:nvSpPr>
              <p:spPr>
                <a:xfrm>
                  <a:off x="-2399290" y="2359581"/>
                  <a:ext cx="451412" cy="451413"/>
                </a:xfrm>
                <a:prstGeom prst="ellipse">
                  <a:avLst/>
                </a:prstGeom>
                <a:blipFill>
                  <a:blip r:embed="rId39"/>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1E1F4F84-E236-FE26-A62D-415C038546CF}"/>
                    </a:ext>
                  </a:extLst>
                </p:cNvPr>
                <p:cNvSpPr txBox="1"/>
                <p:nvPr/>
              </p:nvSpPr>
              <p:spPr>
                <a:xfrm>
                  <a:off x="-5048446" y="1912789"/>
                  <a:ext cx="784189" cy="434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0" name="文本框 79">
                  <a:extLst>
                    <a:ext uri="{FF2B5EF4-FFF2-40B4-BE49-F238E27FC236}">
                      <a16:creationId xmlns:a16="http://schemas.microsoft.com/office/drawing/2014/main" id="{1E1F4F84-E236-FE26-A62D-415C038546CF}"/>
                    </a:ext>
                  </a:extLst>
                </p:cNvPr>
                <p:cNvSpPr txBox="1">
                  <a:spLocks noRot="1" noChangeAspect="1" noMove="1" noResize="1" noEditPoints="1" noAdjustHandles="1" noChangeArrowheads="1" noChangeShapeType="1" noTextEdit="1"/>
                </p:cNvSpPr>
                <p:nvPr/>
              </p:nvSpPr>
              <p:spPr>
                <a:xfrm>
                  <a:off x="-5048446" y="1912789"/>
                  <a:ext cx="784189" cy="434671"/>
                </a:xfrm>
                <a:prstGeom prst="rect">
                  <a:avLst/>
                </a:prstGeom>
                <a:blipFill>
                  <a:blip r:embed="rId40"/>
                  <a:stretch>
                    <a:fillRect r="-16129"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3B51AAF7-DF33-3692-8A51-1E5E0A60E685}"/>
                    </a:ext>
                  </a:extLst>
                </p:cNvPr>
                <p:cNvSpPr txBox="1"/>
                <p:nvPr/>
              </p:nvSpPr>
              <p:spPr>
                <a:xfrm>
                  <a:off x="-3389409" y="1912789"/>
                  <a:ext cx="789510"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1" name="文本框 80">
                  <a:extLst>
                    <a:ext uri="{FF2B5EF4-FFF2-40B4-BE49-F238E27FC236}">
                      <a16:creationId xmlns:a16="http://schemas.microsoft.com/office/drawing/2014/main" id="{3B51AAF7-DF33-3692-8A51-1E5E0A60E685}"/>
                    </a:ext>
                  </a:extLst>
                </p:cNvPr>
                <p:cNvSpPr txBox="1">
                  <a:spLocks noRot="1" noChangeAspect="1" noMove="1" noResize="1" noEditPoints="1" noAdjustHandles="1" noChangeArrowheads="1" noChangeShapeType="1" noTextEdit="1"/>
                </p:cNvSpPr>
                <p:nvPr/>
              </p:nvSpPr>
              <p:spPr>
                <a:xfrm>
                  <a:off x="-3389409" y="1912789"/>
                  <a:ext cx="789510" cy="436402"/>
                </a:xfrm>
                <a:prstGeom prst="rect">
                  <a:avLst/>
                </a:prstGeom>
                <a:blipFill>
                  <a:blip r:embed="rId41"/>
                  <a:stretch>
                    <a:fillRect r="-14286"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E2539EA2-2296-940D-CE36-CD3C2A4AEA76}"/>
                    </a:ext>
                  </a:extLst>
                </p:cNvPr>
                <p:cNvSpPr txBox="1"/>
                <p:nvPr/>
              </p:nvSpPr>
              <p:spPr>
                <a:xfrm>
                  <a:off x="-4213140" y="1918576"/>
                  <a:ext cx="789510" cy="434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2" name="文本框 81">
                  <a:extLst>
                    <a:ext uri="{FF2B5EF4-FFF2-40B4-BE49-F238E27FC236}">
                      <a16:creationId xmlns:a16="http://schemas.microsoft.com/office/drawing/2014/main" id="{E2539EA2-2296-940D-CE36-CD3C2A4AEA76}"/>
                    </a:ext>
                  </a:extLst>
                </p:cNvPr>
                <p:cNvSpPr txBox="1">
                  <a:spLocks noRot="1" noChangeAspect="1" noMove="1" noResize="1" noEditPoints="1" noAdjustHandles="1" noChangeArrowheads="1" noChangeShapeType="1" noTextEdit="1"/>
                </p:cNvSpPr>
                <p:nvPr/>
              </p:nvSpPr>
              <p:spPr>
                <a:xfrm>
                  <a:off x="-4213140" y="1918576"/>
                  <a:ext cx="789510" cy="434991"/>
                </a:xfrm>
                <a:prstGeom prst="rect">
                  <a:avLst/>
                </a:prstGeom>
                <a:blipFill>
                  <a:blip r:embed="rId42"/>
                  <a:stretch>
                    <a:fillRect r="-12500"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213AB479-C73B-9C94-42C4-FC99ED058B0E}"/>
                    </a:ext>
                  </a:extLst>
                </p:cNvPr>
                <p:cNvSpPr txBox="1"/>
                <p:nvPr/>
              </p:nvSpPr>
              <p:spPr>
                <a:xfrm>
                  <a:off x="-2565679" y="1912787"/>
                  <a:ext cx="789510" cy="434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3" name="文本框 82">
                  <a:extLst>
                    <a:ext uri="{FF2B5EF4-FFF2-40B4-BE49-F238E27FC236}">
                      <a16:creationId xmlns:a16="http://schemas.microsoft.com/office/drawing/2014/main" id="{213AB479-C73B-9C94-42C4-FC99ED058B0E}"/>
                    </a:ext>
                  </a:extLst>
                </p:cNvPr>
                <p:cNvSpPr txBox="1">
                  <a:spLocks noRot="1" noChangeAspect="1" noMove="1" noResize="1" noEditPoints="1" noAdjustHandles="1" noChangeArrowheads="1" noChangeShapeType="1" noTextEdit="1"/>
                </p:cNvSpPr>
                <p:nvPr/>
              </p:nvSpPr>
              <p:spPr>
                <a:xfrm>
                  <a:off x="-2565679" y="1912787"/>
                  <a:ext cx="789510" cy="434414"/>
                </a:xfrm>
                <a:prstGeom prst="rect">
                  <a:avLst/>
                </a:prstGeom>
                <a:blipFill>
                  <a:blip r:embed="rId43"/>
                  <a:stretch>
                    <a:fillRect r="-14286"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椭圆 83">
                  <a:extLst>
                    <a:ext uri="{FF2B5EF4-FFF2-40B4-BE49-F238E27FC236}">
                      <a16:creationId xmlns:a16="http://schemas.microsoft.com/office/drawing/2014/main" id="{A53D0D15-14AD-58F6-D020-91F86433C742}"/>
                    </a:ext>
                  </a:extLst>
                </p:cNvPr>
                <p:cNvSpPr/>
                <p:nvPr/>
              </p:nvSpPr>
              <p:spPr>
                <a:xfrm>
                  <a:off x="-1566941" y="235849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84" name="椭圆 83">
                  <a:extLst>
                    <a:ext uri="{FF2B5EF4-FFF2-40B4-BE49-F238E27FC236}">
                      <a16:creationId xmlns:a16="http://schemas.microsoft.com/office/drawing/2014/main" id="{A53D0D15-14AD-58F6-D020-91F86433C742}"/>
                    </a:ext>
                  </a:extLst>
                </p:cNvPr>
                <p:cNvSpPr>
                  <a:spLocks noRot="1" noChangeAspect="1" noMove="1" noResize="1" noEditPoints="1" noAdjustHandles="1" noChangeArrowheads="1" noChangeShapeType="1" noTextEdit="1"/>
                </p:cNvSpPr>
                <p:nvPr/>
              </p:nvSpPr>
              <p:spPr>
                <a:xfrm>
                  <a:off x="-1566941" y="2358494"/>
                  <a:ext cx="451412" cy="451413"/>
                </a:xfrm>
                <a:prstGeom prst="ellipse">
                  <a:avLst/>
                </a:prstGeom>
                <a:blipFill>
                  <a:blip r:embed="rId44"/>
                  <a:stretch>
                    <a:fillRect l="-23684"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椭圆 84">
                  <a:extLst>
                    <a:ext uri="{FF2B5EF4-FFF2-40B4-BE49-F238E27FC236}">
                      <a16:creationId xmlns:a16="http://schemas.microsoft.com/office/drawing/2014/main" id="{CF977CFA-2D82-1A73-5CD8-B70514E22628}"/>
                    </a:ext>
                  </a:extLst>
                </p:cNvPr>
                <p:cNvSpPr/>
                <p:nvPr/>
              </p:nvSpPr>
              <p:spPr>
                <a:xfrm>
                  <a:off x="-734591" y="2359582"/>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85" name="椭圆 84">
                  <a:extLst>
                    <a:ext uri="{FF2B5EF4-FFF2-40B4-BE49-F238E27FC236}">
                      <a16:creationId xmlns:a16="http://schemas.microsoft.com/office/drawing/2014/main" id="{CF977CFA-2D82-1A73-5CD8-B70514E22628}"/>
                    </a:ext>
                  </a:extLst>
                </p:cNvPr>
                <p:cNvSpPr>
                  <a:spLocks noRot="1" noChangeAspect="1" noMove="1" noResize="1" noEditPoints="1" noAdjustHandles="1" noChangeArrowheads="1" noChangeShapeType="1" noTextEdit="1"/>
                </p:cNvSpPr>
                <p:nvPr/>
              </p:nvSpPr>
              <p:spPr>
                <a:xfrm>
                  <a:off x="-734591" y="2359582"/>
                  <a:ext cx="451412" cy="451413"/>
                </a:xfrm>
                <a:prstGeom prst="ellipse">
                  <a:avLst/>
                </a:prstGeom>
                <a:blipFill>
                  <a:blip r:embed="rId45"/>
                  <a:stretch>
                    <a:fillRect l="-27027"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椭圆 85">
                  <a:extLst>
                    <a:ext uri="{FF2B5EF4-FFF2-40B4-BE49-F238E27FC236}">
                      <a16:creationId xmlns:a16="http://schemas.microsoft.com/office/drawing/2014/main" id="{791A1417-B8EE-0394-779D-E54232AD57F8}"/>
                    </a:ext>
                  </a:extLst>
                </p:cNvPr>
                <p:cNvSpPr/>
                <p:nvPr/>
              </p:nvSpPr>
              <p:spPr>
                <a:xfrm>
                  <a:off x="89140" y="235958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86" name="椭圆 85">
                  <a:extLst>
                    <a:ext uri="{FF2B5EF4-FFF2-40B4-BE49-F238E27FC236}">
                      <a16:creationId xmlns:a16="http://schemas.microsoft.com/office/drawing/2014/main" id="{791A1417-B8EE-0394-779D-E54232AD57F8}"/>
                    </a:ext>
                  </a:extLst>
                </p:cNvPr>
                <p:cNvSpPr>
                  <a:spLocks noRot="1" noChangeAspect="1" noMove="1" noResize="1" noEditPoints="1" noAdjustHandles="1" noChangeArrowheads="1" noChangeShapeType="1" noTextEdit="1"/>
                </p:cNvSpPr>
                <p:nvPr/>
              </p:nvSpPr>
              <p:spPr>
                <a:xfrm>
                  <a:off x="89140" y="2359581"/>
                  <a:ext cx="451412" cy="451413"/>
                </a:xfrm>
                <a:prstGeom prst="ellipse">
                  <a:avLst/>
                </a:prstGeom>
                <a:blipFill>
                  <a:blip r:embed="rId46"/>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294906F8-8233-2B5A-0FC1-98AB3519B952}"/>
                    </a:ext>
                  </a:extLst>
                </p:cNvPr>
                <p:cNvSpPr txBox="1"/>
                <p:nvPr/>
              </p:nvSpPr>
              <p:spPr>
                <a:xfrm>
                  <a:off x="-1736286" y="1912789"/>
                  <a:ext cx="784189" cy="4386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7" name="文本框 86">
                  <a:extLst>
                    <a:ext uri="{FF2B5EF4-FFF2-40B4-BE49-F238E27FC236}">
                      <a16:creationId xmlns:a16="http://schemas.microsoft.com/office/drawing/2014/main" id="{294906F8-8233-2B5A-0FC1-98AB3519B952}"/>
                    </a:ext>
                  </a:extLst>
                </p:cNvPr>
                <p:cNvSpPr txBox="1">
                  <a:spLocks noRot="1" noChangeAspect="1" noMove="1" noResize="1" noEditPoints="1" noAdjustHandles="1" noChangeArrowheads="1" noChangeShapeType="1" noTextEdit="1"/>
                </p:cNvSpPr>
                <p:nvPr/>
              </p:nvSpPr>
              <p:spPr>
                <a:xfrm>
                  <a:off x="-1736286" y="1912789"/>
                  <a:ext cx="784189" cy="438646"/>
                </a:xfrm>
                <a:prstGeom prst="rect">
                  <a:avLst/>
                </a:prstGeom>
                <a:blipFill>
                  <a:blip r:embed="rId47"/>
                  <a:stretch>
                    <a:fillRect r="-16129"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CA399561-31F1-555A-9556-4DE4330C8ADC}"/>
                    </a:ext>
                  </a:extLst>
                </p:cNvPr>
                <p:cNvSpPr txBox="1"/>
                <p:nvPr/>
              </p:nvSpPr>
              <p:spPr>
                <a:xfrm>
                  <a:off x="-77249" y="1912789"/>
                  <a:ext cx="789510" cy="4346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8" name="文本框 87">
                  <a:extLst>
                    <a:ext uri="{FF2B5EF4-FFF2-40B4-BE49-F238E27FC236}">
                      <a16:creationId xmlns:a16="http://schemas.microsoft.com/office/drawing/2014/main" id="{CA399561-31F1-555A-9556-4DE4330C8ADC}"/>
                    </a:ext>
                  </a:extLst>
                </p:cNvPr>
                <p:cNvSpPr txBox="1">
                  <a:spLocks noRot="1" noChangeAspect="1" noMove="1" noResize="1" noEditPoints="1" noAdjustHandles="1" noChangeArrowheads="1" noChangeShapeType="1" noTextEdit="1"/>
                </p:cNvSpPr>
                <p:nvPr/>
              </p:nvSpPr>
              <p:spPr>
                <a:xfrm>
                  <a:off x="-77249" y="1912789"/>
                  <a:ext cx="789510" cy="434606"/>
                </a:xfrm>
                <a:prstGeom prst="rect">
                  <a:avLst/>
                </a:prstGeom>
                <a:blipFill>
                  <a:blip r:embed="rId48"/>
                  <a:stretch>
                    <a:fillRect r="-14286" b="-1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4328CAD2-8E17-3D2D-CFE5-2F59033D5D64}"/>
                    </a:ext>
                  </a:extLst>
                </p:cNvPr>
                <p:cNvSpPr txBox="1"/>
                <p:nvPr/>
              </p:nvSpPr>
              <p:spPr>
                <a:xfrm>
                  <a:off x="-900980" y="1918576"/>
                  <a:ext cx="789510" cy="43672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9" name="文本框 88">
                  <a:extLst>
                    <a:ext uri="{FF2B5EF4-FFF2-40B4-BE49-F238E27FC236}">
                      <a16:creationId xmlns:a16="http://schemas.microsoft.com/office/drawing/2014/main" id="{4328CAD2-8E17-3D2D-CFE5-2F59033D5D64}"/>
                    </a:ext>
                  </a:extLst>
                </p:cNvPr>
                <p:cNvSpPr txBox="1">
                  <a:spLocks noRot="1" noChangeAspect="1" noMove="1" noResize="1" noEditPoints="1" noAdjustHandles="1" noChangeArrowheads="1" noChangeShapeType="1" noTextEdit="1"/>
                </p:cNvSpPr>
                <p:nvPr/>
              </p:nvSpPr>
              <p:spPr>
                <a:xfrm>
                  <a:off x="-900980" y="1918576"/>
                  <a:ext cx="789510" cy="436723"/>
                </a:xfrm>
                <a:prstGeom prst="rect">
                  <a:avLst/>
                </a:prstGeom>
                <a:blipFill>
                  <a:blip r:embed="rId49"/>
                  <a:stretch>
                    <a:fillRect r="-14286" b="-8333"/>
                  </a:stretch>
                </a:blipFill>
              </p:spPr>
              <p:txBody>
                <a:bodyPr/>
                <a:lstStyle/>
                <a:p>
                  <a:r>
                    <a:rPr lang="zh-CN" altLang="en-US">
                      <a:noFill/>
                    </a:rPr>
                    <a:t> </a:t>
                  </a:r>
                </a:p>
              </p:txBody>
            </p:sp>
          </mc:Fallback>
        </mc:AlternateContent>
        <p:sp>
          <p:nvSpPr>
            <p:cNvPr id="90" name="圆角矩形 89">
              <a:extLst>
                <a:ext uri="{FF2B5EF4-FFF2-40B4-BE49-F238E27FC236}">
                  <a16:creationId xmlns:a16="http://schemas.microsoft.com/office/drawing/2014/main" id="{315BE97F-5C13-B2FE-3B2F-03FA1EA58CEF}"/>
                </a:ext>
              </a:extLst>
            </p:cNvPr>
            <p:cNvSpPr/>
            <p:nvPr/>
          </p:nvSpPr>
          <p:spPr>
            <a:xfrm>
              <a:off x="-5043836" y="3061731"/>
              <a:ext cx="1804127"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1" name="圆角矩形 90">
              <a:extLst>
                <a:ext uri="{FF2B5EF4-FFF2-40B4-BE49-F238E27FC236}">
                  <a16:creationId xmlns:a16="http://schemas.microsoft.com/office/drawing/2014/main" id="{E5D62C63-1122-EEFF-A5B9-73B65A7C8116}"/>
                </a:ext>
              </a:extLst>
            </p:cNvPr>
            <p:cNvSpPr/>
            <p:nvPr/>
          </p:nvSpPr>
          <p:spPr>
            <a:xfrm>
              <a:off x="-2771608" y="3061731"/>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2" name="圆角矩形 91">
              <a:extLst>
                <a:ext uri="{FF2B5EF4-FFF2-40B4-BE49-F238E27FC236}">
                  <a16:creationId xmlns:a16="http://schemas.microsoft.com/office/drawing/2014/main" id="{A0DCC70C-C9FE-B4E0-76EA-F71E74CBF9B9}"/>
                </a:ext>
              </a:extLst>
            </p:cNvPr>
            <p:cNvSpPr/>
            <p:nvPr/>
          </p:nvSpPr>
          <p:spPr>
            <a:xfrm>
              <a:off x="-1694087" y="3059980"/>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3" name="圆角矩形 92">
              <a:extLst>
                <a:ext uri="{FF2B5EF4-FFF2-40B4-BE49-F238E27FC236}">
                  <a16:creationId xmlns:a16="http://schemas.microsoft.com/office/drawing/2014/main" id="{B145DCAE-6847-50FC-E64B-7B636AEE5F87}"/>
                </a:ext>
              </a:extLst>
            </p:cNvPr>
            <p:cNvSpPr/>
            <p:nvPr/>
          </p:nvSpPr>
          <p:spPr>
            <a:xfrm>
              <a:off x="-616566" y="3056478"/>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94" name="椭圆 93">
                  <a:extLst>
                    <a:ext uri="{FF2B5EF4-FFF2-40B4-BE49-F238E27FC236}">
                      <a16:creationId xmlns:a16="http://schemas.microsoft.com/office/drawing/2014/main" id="{5D414748-3F62-71FD-49D8-B2250B0E7065}"/>
                    </a:ext>
                  </a:extLst>
                </p:cNvPr>
                <p:cNvSpPr/>
                <p:nvPr/>
              </p:nvSpPr>
              <p:spPr>
                <a:xfrm>
                  <a:off x="-508885" y="312312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4" name="椭圆 93">
                  <a:extLst>
                    <a:ext uri="{FF2B5EF4-FFF2-40B4-BE49-F238E27FC236}">
                      <a16:creationId xmlns:a16="http://schemas.microsoft.com/office/drawing/2014/main" id="{5D414748-3F62-71FD-49D8-B2250B0E7065}"/>
                    </a:ext>
                  </a:extLst>
                </p:cNvPr>
                <p:cNvSpPr>
                  <a:spLocks noRot="1" noChangeAspect="1" noMove="1" noResize="1" noEditPoints="1" noAdjustHandles="1" noChangeArrowheads="1" noChangeShapeType="1" noTextEdit="1"/>
                </p:cNvSpPr>
                <p:nvPr/>
              </p:nvSpPr>
              <p:spPr>
                <a:xfrm>
                  <a:off x="-508885" y="3123121"/>
                  <a:ext cx="451412" cy="451413"/>
                </a:xfrm>
                <a:prstGeom prst="ellipse">
                  <a:avLst/>
                </a:prstGeom>
                <a:blipFill>
                  <a:blip r:embed="rId50"/>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椭圆 94">
                  <a:extLst>
                    <a:ext uri="{FF2B5EF4-FFF2-40B4-BE49-F238E27FC236}">
                      <a16:creationId xmlns:a16="http://schemas.microsoft.com/office/drawing/2014/main" id="{8A8AA83E-2601-B0C1-8567-DBA2F43C837D}"/>
                    </a:ext>
                  </a:extLst>
                </p:cNvPr>
                <p:cNvSpPr/>
                <p:nvPr/>
              </p:nvSpPr>
              <p:spPr>
                <a:xfrm>
                  <a:off x="54850" y="311786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5" name="椭圆 94">
                  <a:extLst>
                    <a:ext uri="{FF2B5EF4-FFF2-40B4-BE49-F238E27FC236}">
                      <a16:creationId xmlns:a16="http://schemas.microsoft.com/office/drawing/2014/main" id="{8A8AA83E-2601-B0C1-8567-DBA2F43C837D}"/>
                    </a:ext>
                  </a:extLst>
                </p:cNvPr>
                <p:cNvSpPr>
                  <a:spLocks noRot="1" noChangeAspect="1" noMove="1" noResize="1" noEditPoints="1" noAdjustHandles="1" noChangeArrowheads="1" noChangeShapeType="1" noTextEdit="1"/>
                </p:cNvSpPr>
                <p:nvPr/>
              </p:nvSpPr>
              <p:spPr>
                <a:xfrm>
                  <a:off x="54850" y="3117865"/>
                  <a:ext cx="451412" cy="451413"/>
                </a:xfrm>
                <a:prstGeom prst="ellipse">
                  <a:avLst/>
                </a:prstGeom>
                <a:blipFill>
                  <a:blip r:embed="rId51"/>
                  <a:stretch>
                    <a:fillRect l="-27027"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椭圆 95">
                  <a:extLst>
                    <a:ext uri="{FF2B5EF4-FFF2-40B4-BE49-F238E27FC236}">
                      <a16:creationId xmlns:a16="http://schemas.microsoft.com/office/drawing/2014/main" id="{25FEC8FE-90B2-8091-9DB7-10FDD8DE74D0}"/>
                    </a:ext>
                  </a:extLst>
                </p:cNvPr>
                <p:cNvSpPr/>
                <p:nvPr/>
              </p:nvSpPr>
              <p:spPr>
                <a:xfrm>
                  <a:off x="-1612408" y="311245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6" name="椭圆 95">
                  <a:extLst>
                    <a:ext uri="{FF2B5EF4-FFF2-40B4-BE49-F238E27FC236}">
                      <a16:creationId xmlns:a16="http://schemas.microsoft.com/office/drawing/2014/main" id="{25FEC8FE-90B2-8091-9DB7-10FDD8DE74D0}"/>
                    </a:ext>
                  </a:extLst>
                </p:cNvPr>
                <p:cNvSpPr>
                  <a:spLocks noRot="1" noChangeAspect="1" noMove="1" noResize="1" noEditPoints="1" noAdjustHandles="1" noChangeArrowheads="1" noChangeShapeType="1" noTextEdit="1"/>
                </p:cNvSpPr>
                <p:nvPr/>
              </p:nvSpPr>
              <p:spPr>
                <a:xfrm>
                  <a:off x="-1612408" y="3112458"/>
                  <a:ext cx="451412" cy="451413"/>
                </a:xfrm>
                <a:prstGeom prst="ellipse">
                  <a:avLst/>
                </a:prstGeom>
                <a:blipFill>
                  <a:blip r:embed="rId52"/>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椭圆 96">
                  <a:extLst>
                    <a:ext uri="{FF2B5EF4-FFF2-40B4-BE49-F238E27FC236}">
                      <a16:creationId xmlns:a16="http://schemas.microsoft.com/office/drawing/2014/main" id="{D9D73D05-AC26-1B6A-DE08-3C3BBA6ABB5A}"/>
                    </a:ext>
                  </a:extLst>
                </p:cNvPr>
                <p:cNvSpPr/>
                <p:nvPr/>
              </p:nvSpPr>
              <p:spPr>
                <a:xfrm>
                  <a:off x="-2688484" y="312614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7" name="椭圆 96">
                  <a:extLst>
                    <a:ext uri="{FF2B5EF4-FFF2-40B4-BE49-F238E27FC236}">
                      <a16:creationId xmlns:a16="http://schemas.microsoft.com/office/drawing/2014/main" id="{D9D73D05-AC26-1B6A-DE08-3C3BBA6ABB5A}"/>
                    </a:ext>
                  </a:extLst>
                </p:cNvPr>
                <p:cNvSpPr>
                  <a:spLocks noRot="1" noChangeAspect="1" noMove="1" noResize="1" noEditPoints="1" noAdjustHandles="1" noChangeArrowheads="1" noChangeShapeType="1" noTextEdit="1"/>
                </p:cNvSpPr>
                <p:nvPr/>
              </p:nvSpPr>
              <p:spPr>
                <a:xfrm>
                  <a:off x="-2688484" y="3126148"/>
                  <a:ext cx="451412" cy="451413"/>
                </a:xfrm>
                <a:prstGeom prst="ellipse">
                  <a:avLst/>
                </a:prstGeom>
                <a:blipFill>
                  <a:blip r:embed="rId53"/>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椭圆 97">
                  <a:extLst>
                    <a:ext uri="{FF2B5EF4-FFF2-40B4-BE49-F238E27FC236}">
                      <a16:creationId xmlns:a16="http://schemas.microsoft.com/office/drawing/2014/main" id="{52AA04E8-CECF-7AC7-2511-B17FE8165ACA}"/>
                    </a:ext>
                  </a:extLst>
                </p:cNvPr>
                <p:cNvSpPr/>
                <p:nvPr/>
              </p:nvSpPr>
              <p:spPr>
                <a:xfrm>
                  <a:off x="-4923922" y="312312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8" name="椭圆 97">
                  <a:extLst>
                    <a:ext uri="{FF2B5EF4-FFF2-40B4-BE49-F238E27FC236}">
                      <a16:creationId xmlns:a16="http://schemas.microsoft.com/office/drawing/2014/main" id="{52AA04E8-CECF-7AC7-2511-B17FE8165ACA}"/>
                    </a:ext>
                  </a:extLst>
                </p:cNvPr>
                <p:cNvSpPr>
                  <a:spLocks noRot="1" noChangeAspect="1" noMove="1" noResize="1" noEditPoints="1" noAdjustHandles="1" noChangeArrowheads="1" noChangeShapeType="1" noTextEdit="1"/>
                </p:cNvSpPr>
                <p:nvPr/>
              </p:nvSpPr>
              <p:spPr>
                <a:xfrm>
                  <a:off x="-4923922" y="3123121"/>
                  <a:ext cx="451412" cy="451413"/>
                </a:xfrm>
                <a:prstGeom prst="ellipse">
                  <a:avLst/>
                </a:prstGeom>
                <a:blipFill>
                  <a:blip r:embed="rId54"/>
                  <a:stretch>
                    <a:fillRect l="-26316"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椭圆 98">
                  <a:extLst>
                    <a:ext uri="{FF2B5EF4-FFF2-40B4-BE49-F238E27FC236}">
                      <a16:creationId xmlns:a16="http://schemas.microsoft.com/office/drawing/2014/main" id="{DB85BB6A-4B55-A4C1-02AC-0DC113967410}"/>
                    </a:ext>
                  </a:extLst>
                </p:cNvPr>
                <p:cNvSpPr/>
                <p:nvPr/>
              </p:nvSpPr>
              <p:spPr>
                <a:xfrm>
                  <a:off x="-4381301" y="313028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9" name="椭圆 98">
                  <a:extLst>
                    <a:ext uri="{FF2B5EF4-FFF2-40B4-BE49-F238E27FC236}">
                      <a16:creationId xmlns:a16="http://schemas.microsoft.com/office/drawing/2014/main" id="{DB85BB6A-4B55-A4C1-02AC-0DC113967410}"/>
                    </a:ext>
                  </a:extLst>
                </p:cNvPr>
                <p:cNvSpPr>
                  <a:spLocks noRot="1" noChangeAspect="1" noMove="1" noResize="1" noEditPoints="1" noAdjustHandles="1" noChangeArrowheads="1" noChangeShapeType="1" noTextEdit="1"/>
                </p:cNvSpPr>
                <p:nvPr/>
              </p:nvSpPr>
              <p:spPr>
                <a:xfrm>
                  <a:off x="-4381301" y="3130284"/>
                  <a:ext cx="451412" cy="451413"/>
                </a:xfrm>
                <a:prstGeom prst="ellipse">
                  <a:avLst/>
                </a:prstGeom>
                <a:blipFill>
                  <a:blip r:embed="rId55"/>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椭圆 99">
                  <a:extLst>
                    <a:ext uri="{FF2B5EF4-FFF2-40B4-BE49-F238E27FC236}">
                      <a16:creationId xmlns:a16="http://schemas.microsoft.com/office/drawing/2014/main" id="{1D36F136-7B94-EF5F-1DDF-D9BD78348E93}"/>
                    </a:ext>
                  </a:extLst>
                </p:cNvPr>
                <p:cNvSpPr/>
                <p:nvPr/>
              </p:nvSpPr>
              <p:spPr>
                <a:xfrm>
                  <a:off x="-3838009" y="312312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00" name="椭圆 99">
                  <a:extLst>
                    <a:ext uri="{FF2B5EF4-FFF2-40B4-BE49-F238E27FC236}">
                      <a16:creationId xmlns:a16="http://schemas.microsoft.com/office/drawing/2014/main" id="{1D36F136-7B94-EF5F-1DDF-D9BD78348E93}"/>
                    </a:ext>
                  </a:extLst>
                </p:cNvPr>
                <p:cNvSpPr>
                  <a:spLocks noRot="1" noChangeAspect="1" noMove="1" noResize="1" noEditPoints="1" noAdjustHandles="1" noChangeArrowheads="1" noChangeShapeType="1" noTextEdit="1"/>
                </p:cNvSpPr>
                <p:nvPr/>
              </p:nvSpPr>
              <p:spPr>
                <a:xfrm>
                  <a:off x="-3838009" y="3123121"/>
                  <a:ext cx="451412" cy="451413"/>
                </a:xfrm>
                <a:prstGeom prst="ellipse">
                  <a:avLst/>
                </a:prstGeom>
                <a:blipFill>
                  <a:blip r:embed="rId56"/>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95EFBB63-CF00-2AAB-3036-46EBA75406C1}"/>
                    </a:ext>
                  </a:extLst>
                </p:cNvPr>
                <p:cNvSpPr txBox="1"/>
                <p:nvPr/>
              </p:nvSpPr>
              <p:spPr>
                <a:xfrm>
                  <a:off x="-4547690" y="3683268"/>
                  <a:ext cx="784189" cy="434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01" name="文本框 100">
                  <a:extLst>
                    <a:ext uri="{FF2B5EF4-FFF2-40B4-BE49-F238E27FC236}">
                      <a16:creationId xmlns:a16="http://schemas.microsoft.com/office/drawing/2014/main" id="{95EFBB63-CF00-2AAB-3036-46EBA75406C1}"/>
                    </a:ext>
                  </a:extLst>
                </p:cNvPr>
                <p:cNvSpPr txBox="1">
                  <a:spLocks noRot="1" noChangeAspect="1" noMove="1" noResize="1" noEditPoints="1" noAdjustHandles="1" noChangeArrowheads="1" noChangeShapeType="1" noTextEdit="1"/>
                </p:cNvSpPr>
                <p:nvPr/>
              </p:nvSpPr>
              <p:spPr>
                <a:xfrm>
                  <a:off x="-4547690" y="3683268"/>
                  <a:ext cx="784189" cy="434671"/>
                </a:xfrm>
                <a:prstGeom prst="rect">
                  <a:avLst/>
                </a:prstGeom>
                <a:blipFill>
                  <a:blip r:embed="rId57"/>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48EC3FB4-8EDF-3DEF-9032-88DC78FAC41B}"/>
                    </a:ext>
                  </a:extLst>
                </p:cNvPr>
                <p:cNvSpPr txBox="1"/>
                <p:nvPr/>
              </p:nvSpPr>
              <p:spPr>
                <a:xfrm>
                  <a:off x="-2856318" y="3683268"/>
                  <a:ext cx="784189" cy="434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02" name="文本框 101">
                  <a:extLst>
                    <a:ext uri="{FF2B5EF4-FFF2-40B4-BE49-F238E27FC236}">
                      <a16:creationId xmlns:a16="http://schemas.microsoft.com/office/drawing/2014/main" id="{48EC3FB4-8EDF-3DEF-9032-88DC78FAC41B}"/>
                    </a:ext>
                  </a:extLst>
                </p:cNvPr>
                <p:cNvSpPr txBox="1">
                  <a:spLocks noRot="1" noChangeAspect="1" noMove="1" noResize="1" noEditPoints="1" noAdjustHandles="1" noChangeArrowheads="1" noChangeShapeType="1" noTextEdit="1"/>
                </p:cNvSpPr>
                <p:nvPr/>
              </p:nvSpPr>
              <p:spPr>
                <a:xfrm>
                  <a:off x="-2856318" y="3683268"/>
                  <a:ext cx="784189" cy="434991"/>
                </a:xfrm>
                <a:prstGeom prst="rect">
                  <a:avLst/>
                </a:prstGeom>
                <a:blipFill>
                  <a:blip r:embed="rId58"/>
                  <a:stretch>
                    <a:fillRect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2E74AC0F-6FEA-F8BA-1486-C9F909A02829}"/>
                    </a:ext>
                  </a:extLst>
                </p:cNvPr>
                <p:cNvSpPr txBox="1"/>
                <p:nvPr/>
              </p:nvSpPr>
              <p:spPr>
                <a:xfrm>
                  <a:off x="-1763489" y="3688043"/>
                  <a:ext cx="784189"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03" name="文本框 102">
                  <a:extLst>
                    <a:ext uri="{FF2B5EF4-FFF2-40B4-BE49-F238E27FC236}">
                      <a16:creationId xmlns:a16="http://schemas.microsoft.com/office/drawing/2014/main" id="{2E74AC0F-6FEA-F8BA-1486-C9F909A02829}"/>
                    </a:ext>
                  </a:extLst>
                </p:cNvPr>
                <p:cNvSpPr txBox="1">
                  <a:spLocks noRot="1" noChangeAspect="1" noMove="1" noResize="1" noEditPoints="1" noAdjustHandles="1" noChangeArrowheads="1" noChangeShapeType="1" noTextEdit="1"/>
                </p:cNvSpPr>
                <p:nvPr/>
              </p:nvSpPr>
              <p:spPr>
                <a:xfrm>
                  <a:off x="-1763489" y="3688043"/>
                  <a:ext cx="784189" cy="436402"/>
                </a:xfrm>
                <a:prstGeom prst="rect">
                  <a:avLst/>
                </a:prstGeom>
                <a:blipFill>
                  <a:blip r:embed="rId59"/>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FEDF05FB-A414-B8C8-8CEF-201C676E8DF1}"/>
                    </a:ext>
                  </a:extLst>
                </p:cNvPr>
                <p:cNvSpPr txBox="1"/>
                <p:nvPr/>
              </p:nvSpPr>
              <p:spPr>
                <a:xfrm>
                  <a:off x="-401307" y="3691757"/>
                  <a:ext cx="784189" cy="434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04" name="文本框 103">
                  <a:extLst>
                    <a:ext uri="{FF2B5EF4-FFF2-40B4-BE49-F238E27FC236}">
                      <a16:creationId xmlns:a16="http://schemas.microsoft.com/office/drawing/2014/main" id="{FEDF05FB-A414-B8C8-8CEF-201C676E8DF1}"/>
                    </a:ext>
                  </a:extLst>
                </p:cNvPr>
                <p:cNvSpPr txBox="1">
                  <a:spLocks noRot="1" noChangeAspect="1" noMove="1" noResize="1" noEditPoints="1" noAdjustHandles="1" noChangeArrowheads="1" noChangeShapeType="1" noTextEdit="1"/>
                </p:cNvSpPr>
                <p:nvPr/>
              </p:nvSpPr>
              <p:spPr>
                <a:xfrm>
                  <a:off x="-401307" y="3691757"/>
                  <a:ext cx="784189" cy="434414"/>
                </a:xfrm>
                <a:prstGeom prst="rect">
                  <a:avLst/>
                </a:prstGeom>
                <a:blipFill>
                  <a:blip r:embed="rId60"/>
                  <a:stretch>
                    <a:fillRect b="-2857"/>
                  </a:stretch>
                </a:blipFill>
              </p:spPr>
              <p:txBody>
                <a:bodyPr/>
                <a:lstStyle/>
                <a:p>
                  <a:r>
                    <a:rPr lang="zh-CN" altLang="en-US">
                      <a:noFill/>
                    </a:rPr>
                    <a:t> </a:t>
                  </a:r>
                </a:p>
              </p:txBody>
            </p:sp>
          </mc:Fallback>
        </mc:AlternateContent>
      </p:grpSp>
      <p:grpSp>
        <p:nvGrpSpPr>
          <p:cNvPr id="50" name="组合 49">
            <a:extLst>
              <a:ext uri="{FF2B5EF4-FFF2-40B4-BE49-F238E27FC236}">
                <a16:creationId xmlns:a16="http://schemas.microsoft.com/office/drawing/2014/main" id="{62DE35DC-6074-91AA-B8E0-0CBE699CF6FC}"/>
              </a:ext>
            </a:extLst>
          </p:cNvPr>
          <p:cNvGrpSpPr/>
          <p:nvPr/>
        </p:nvGrpSpPr>
        <p:grpSpPr>
          <a:xfrm>
            <a:off x="3434971" y="4076105"/>
            <a:ext cx="3272277" cy="896186"/>
            <a:chOff x="3430799" y="4083425"/>
            <a:chExt cx="3272277" cy="896186"/>
          </a:xfrm>
        </p:grpSpPr>
        <mc:AlternateContent xmlns:mc="http://schemas.openxmlformats.org/markup-compatibility/2006" xmlns:a14="http://schemas.microsoft.com/office/drawing/2010/main">
          <mc:Choice Requires="a14">
            <p:sp>
              <p:nvSpPr>
                <p:cNvPr id="71" name="椭圆 70">
                  <a:extLst>
                    <a:ext uri="{FF2B5EF4-FFF2-40B4-BE49-F238E27FC236}">
                      <a16:creationId xmlns:a16="http://schemas.microsoft.com/office/drawing/2014/main" id="{064D21B8-61C3-D335-BC99-53C6548AA960}"/>
                    </a:ext>
                  </a:extLst>
                </p:cNvPr>
                <p:cNvSpPr/>
                <p:nvPr/>
              </p:nvSpPr>
              <p:spPr>
                <a:xfrm>
                  <a:off x="3587089" y="408342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71" name="椭圆 70">
                  <a:extLst>
                    <a:ext uri="{FF2B5EF4-FFF2-40B4-BE49-F238E27FC236}">
                      <a16:creationId xmlns:a16="http://schemas.microsoft.com/office/drawing/2014/main" id="{064D21B8-61C3-D335-BC99-53C6548AA960}"/>
                    </a:ext>
                  </a:extLst>
                </p:cNvPr>
                <p:cNvSpPr>
                  <a:spLocks noRot="1" noChangeAspect="1" noMove="1" noResize="1" noEditPoints="1" noAdjustHandles="1" noChangeArrowheads="1" noChangeShapeType="1" noTextEdit="1"/>
                </p:cNvSpPr>
                <p:nvPr/>
              </p:nvSpPr>
              <p:spPr>
                <a:xfrm>
                  <a:off x="3587089" y="4083426"/>
                  <a:ext cx="451412" cy="451413"/>
                </a:xfrm>
                <a:prstGeom prst="ellipse">
                  <a:avLst/>
                </a:prstGeom>
                <a:blipFill>
                  <a:blip r:embed="rId61"/>
                  <a:stretch>
                    <a:fillRect l="-27027"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椭圆 71">
                  <a:extLst>
                    <a:ext uri="{FF2B5EF4-FFF2-40B4-BE49-F238E27FC236}">
                      <a16:creationId xmlns:a16="http://schemas.microsoft.com/office/drawing/2014/main" id="{C39B4626-BCDC-68B4-AEA8-1404AF7154FC}"/>
                    </a:ext>
                  </a:extLst>
                </p:cNvPr>
                <p:cNvSpPr/>
                <p:nvPr/>
              </p:nvSpPr>
              <p:spPr>
                <a:xfrm>
                  <a:off x="4458971" y="408342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72" name="椭圆 71">
                  <a:extLst>
                    <a:ext uri="{FF2B5EF4-FFF2-40B4-BE49-F238E27FC236}">
                      <a16:creationId xmlns:a16="http://schemas.microsoft.com/office/drawing/2014/main" id="{C39B4626-BCDC-68B4-AEA8-1404AF7154FC}"/>
                    </a:ext>
                  </a:extLst>
                </p:cNvPr>
                <p:cNvSpPr>
                  <a:spLocks noRot="1" noChangeAspect="1" noMove="1" noResize="1" noEditPoints="1" noAdjustHandles="1" noChangeArrowheads="1" noChangeShapeType="1" noTextEdit="1"/>
                </p:cNvSpPr>
                <p:nvPr/>
              </p:nvSpPr>
              <p:spPr>
                <a:xfrm>
                  <a:off x="4458971" y="4083426"/>
                  <a:ext cx="451412" cy="451413"/>
                </a:xfrm>
                <a:prstGeom prst="ellipse">
                  <a:avLst/>
                </a:prstGeom>
                <a:blipFill>
                  <a:blip r:embed="rId62"/>
                  <a:stretch>
                    <a:fillRect l="-26316"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椭圆 72">
                  <a:extLst>
                    <a:ext uri="{FF2B5EF4-FFF2-40B4-BE49-F238E27FC236}">
                      <a16:creationId xmlns:a16="http://schemas.microsoft.com/office/drawing/2014/main" id="{1716355C-905F-1926-511C-8743DAC3C61B}"/>
                    </a:ext>
                  </a:extLst>
                </p:cNvPr>
                <p:cNvSpPr/>
                <p:nvPr/>
              </p:nvSpPr>
              <p:spPr>
                <a:xfrm>
                  <a:off x="5282702" y="408342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73" name="椭圆 72">
                  <a:extLst>
                    <a:ext uri="{FF2B5EF4-FFF2-40B4-BE49-F238E27FC236}">
                      <a16:creationId xmlns:a16="http://schemas.microsoft.com/office/drawing/2014/main" id="{1716355C-905F-1926-511C-8743DAC3C61B}"/>
                    </a:ext>
                  </a:extLst>
                </p:cNvPr>
                <p:cNvSpPr>
                  <a:spLocks noRot="1" noChangeAspect="1" noMove="1" noResize="1" noEditPoints="1" noAdjustHandles="1" noChangeArrowheads="1" noChangeShapeType="1" noTextEdit="1"/>
                </p:cNvSpPr>
                <p:nvPr/>
              </p:nvSpPr>
              <p:spPr>
                <a:xfrm>
                  <a:off x="5282702" y="4083425"/>
                  <a:ext cx="451412" cy="451413"/>
                </a:xfrm>
                <a:prstGeom prst="ellipse">
                  <a:avLst/>
                </a:prstGeom>
                <a:blipFill>
                  <a:blip r:embed="rId63"/>
                  <a:stretch>
                    <a:fillRect l="-26316"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椭圆 73">
                  <a:extLst>
                    <a:ext uri="{FF2B5EF4-FFF2-40B4-BE49-F238E27FC236}">
                      <a16:creationId xmlns:a16="http://schemas.microsoft.com/office/drawing/2014/main" id="{8F911F57-0C27-32B8-47B0-DEC2BA5AC544}"/>
                    </a:ext>
                  </a:extLst>
                </p:cNvPr>
                <p:cNvSpPr/>
                <p:nvPr/>
              </p:nvSpPr>
              <p:spPr>
                <a:xfrm>
                  <a:off x="6106432" y="408342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74" name="椭圆 73">
                  <a:extLst>
                    <a:ext uri="{FF2B5EF4-FFF2-40B4-BE49-F238E27FC236}">
                      <a16:creationId xmlns:a16="http://schemas.microsoft.com/office/drawing/2014/main" id="{8F911F57-0C27-32B8-47B0-DEC2BA5AC544}"/>
                    </a:ext>
                  </a:extLst>
                </p:cNvPr>
                <p:cNvSpPr>
                  <a:spLocks noRot="1" noChangeAspect="1" noMove="1" noResize="1" noEditPoints="1" noAdjustHandles="1" noChangeArrowheads="1" noChangeShapeType="1" noTextEdit="1"/>
                </p:cNvSpPr>
                <p:nvPr/>
              </p:nvSpPr>
              <p:spPr>
                <a:xfrm>
                  <a:off x="6106432" y="4083425"/>
                  <a:ext cx="451412" cy="451413"/>
                </a:xfrm>
                <a:prstGeom prst="ellipse">
                  <a:avLst/>
                </a:prstGeom>
                <a:blipFill>
                  <a:blip r:embed="rId64"/>
                  <a:stretch>
                    <a:fillRect l="-27027"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文本框 104">
                  <a:extLst>
                    <a:ext uri="{FF2B5EF4-FFF2-40B4-BE49-F238E27FC236}">
                      <a16:creationId xmlns:a16="http://schemas.microsoft.com/office/drawing/2014/main" id="{69E004A9-5049-9CE6-1363-8CF50380E25C}"/>
                    </a:ext>
                  </a:extLst>
                </p:cNvPr>
                <p:cNvSpPr txBox="1"/>
                <p:nvPr/>
              </p:nvSpPr>
              <p:spPr>
                <a:xfrm>
                  <a:off x="3430799" y="4533767"/>
                  <a:ext cx="784189" cy="43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05" name="文本框 104">
                  <a:extLst>
                    <a:ext uri="{FF2B5EF4-FFF2-40B4-BE49-F238E27FC236}">
                      <a16:creationId xmlns:a16="http://schemas.microsoft.com/office/drawing/2014/main" id="{69E004A9-5049-9CE6-1363-8CF50380E25C}"/>
                    </a:ext>
                  </a:extLst>
                </p:cNvPr>
                <p:cNvSpPr txBox="1">
                  <a:spLocks noRot="1" noChangeAspect="1" noMove="1" noResize="1" noEditPoints="1" noAdjustHandles="1" noChangeArrowheads="1" noChangeShapeType="1" noTextEdit="1"/>
                </p:cNvSpPr>
                <p:nvPr/>
              </p:nvSpPr>
              <p:spPr>
                <a:xfrm>
                  <a:off x="3430799" y="4533767"/>
                  <a:ext cx="784189" cy="439736"/>
                </a:xfrm>
                <a:prstGeom prst="rect">
                  <a:avLst/>
                </a:prstGeom>
                <a:blipFill>
                  <a:blip r:embed="rId65"/>
                  <a:stretch>
                    <a:fillRect r="-14286"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076F3F82-D655-69B6-D1BF-C52314329481}"/>
                    </a:ext>
                  </a:extLst>
                </p:cNvPr>
                <p:cNvSpPr txBox="1"/>
                <p:nvPr/>
              </p:nvSpPr>
              <p:spPr>
                <a:xfrm>
                  <a:off x="5089836" y="4533767"/>
                  <a:ext cx="789510" cy="441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06" name="文本框 105">
                  <a:extLst>
                    <a:ext uri="{FF2B5EF4-FFF2-40B4-BE49-F238E27FC236}">
                      <a16:creationId xmlns:a16="http://schemas.microsoft.com/office/drawing/2014/main" id="{076F3F82-D655-69B6-D1BF-C52314329481}"/>
                    </a:ext>
                  </a:extLst>
                </p:cNvPr>
                <p:cNvSpPr txBox="1">
                  <a:spLocks noRot="1" noChangeAspect="1" noMove="1" noResize="1" noEditPoints="1" noAdjustHandles="1" noChangeArrowheads="1" noChangeShapeType="1" noTextEdit="1"/>
                </p:cNvSpPr>
                <p:nvPr/>
              </p:nvSpPr>
              <p:spPr>
                <a:xfrm>
                  <a:off x="5089836" y="4533767"/>
                  <a:ext cx="789510" cy="441468"/>
                </a:xfrm>
                <a:prstGeom prst="rect">
                  <a:avLst/>
                </a:prstGeom>
                <a:blipFill>
                  <a:blip r:embed="rId66"/>
                  <a:stretch>
                    <a:fillRect r="-14286"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CB9CE9F5-C0B4-E483-C483-5A61FBDF05BC}"/>
                    </a:ext>
                  </a:extLst>
                </p:cNvPr>
                <p:cNvSpPr txBox="1"/>
                <p:nvPr/>
              </p:nvSpPr>
              <p:spPr>
                <a:xfrm>
                  <a:off x="4266105" y="4539554"/>
                  <a:ext cx="789510" cy="440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07" name="文本框 106">
                  <a:extLst>
                    <a:ext uri="{FF2B5EF4-FFF2-40B4-BE49-F238E27FC236}">
                      <a16:creationId xmlns:a16="http://schemas.microsoft.com/office/drawing/2014/main" id="{CB9CE9F5-C0B4-E483-C483-5A61FBDF05BC}"/>
                    </a:ext>
                  </a:extLst>
                </p:cNvPr>
                <p:cNvSpPr txBox="1">
                  <a:spLocks noRot="1" noChangeAspect="1" noMove="1" noResize="1" noEditPoints="1" noAdjustHandles="1" noChangeArrowheads="1" noChangeShapeType="1" noTextEdit="1"/>
                </p:cNvSpPr>
                <p:nvPr/>
              </p:nvSpPr>
              <p:spPr>
                <a:xfrm>
                  <a:off x="4266105" y="4539554"/>
                  <a:ext cx="789510" cy="440057"/>
                </a:xfrm>
                <a:prstGeom prst="rect">
                  <a:avLst/>
                </a:prstGeom>
                <a:blipFill>
                  <a:blip r:embed="rId67"/>
                  <a:stretch>
                    <a:fillRect r="-14286"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3231D50B-D0A8-ADD8-AD22-7542EDD2B9A3}"/>
                    </a:ext>
                  </a:extLst>
                </p:cNvPr>
                <p:cNvSpPr txBox="1"/>
                <p:nvPr/>
              </p:nvSpPr>
              <p:spPr>
                <a:xfrm>
                  <a:off x="5913566" y="4533765"/>
                  <a:ext cx="789510" cy="4394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08" name="文本框 107">
                  <a:extLst>
                    <a:ext uri="{FF2B5EF4-FFF2-40B4-BE49-F238E27FC236}">
                      <a16:creationId xmlns:a16="http://schemas.microsoft.com/office/drawing/2014/main" id="{3231D50B-D0A8-ADD8-AD22-7542EDD2B9A3}"/>
                    </a:ext>
                  </a:extLst>
                </p:cNvPr>
                <p:cNvSpPr txBox="1">
                  <a:spLocks noRot="1" noChangeAspect="1" noMove="1" noResize="1" noEditPoints="1" noAdjustHandles="1" noChangeArrowheads="1" noChangeShapeType="1" noTextEdit="1"/>
                </p:cNvSpPr>
                <p:nvPr/>
              </p:nvSpPr>
              <p:spPr>
                <a:xfrm>
                  <a:off x="5913566" y="4533765"/>
                  <a:ext cx="789510" cy="439479"/>
                </a:xfrm>
                <a:prstGeom prst="rect">
                  <a:avLst/>
                </a:prstGeom>
                <a:blipFill>
                  <a:blip r:embed="rId68"/>
                  <a:stretch>
                    <a:fillRect r="-16129" b="-8333"/>
                  </a:stretch>
                </a:blipFill>
              </p:spPr>
              <p:txBody>
                <a:bodyPr/>
                <a:lstStyle/>
                <a:p>
                  <a:r>
                    <a:rPr lang="zh-CN" altLang="en-US">
                      <a:noFill/>
                    </a:rPr>
                    <a:t> </a:t>
                  </a:r>
                </a:p>
              </p:txBody>
            </p:sp>
          </mc:Fallback>
        </mc:AlternateContent>
      </p:grpSp>
      <p:grpSp>
        <p:nvGrpSpPr>
          <p:cNvPr id="109" name="组合 108">
            <a:extLst>
              <a:ext uri="{FF2B5EF4-FFF2-40B4-BE49-F238E27FC236}">
                <a16:creationId xmlns:a16="http://schemas.microsoft.com/office/drawing/2014/main" id="{4E59ABE3-10D1-DF6B-7999-7F52FBEC1A68}"/>
              </a:ext>
            </a:extLst>
          </p:cNvPr>
          <p:cNvGrpSpPr/>
          <p:nvPr/>
        </p:nvGrpSpPr>
        <p:grpSpPr>
          <a:xfrm>
            <a:off x="3320731" y="5225582"/>
            <a:ext cx="3469767" cy="1085745"/>
            <a:chOff x="-2415038" y="5185105"/>
            <a:chExt cx="3469767" cy="1085745"/>
          </a:xfrm>
        </p:grpSpPr>
        <p:sp>
          <p:nvSpPr>
            <p:cNvPr id="52" name="圆角矩形 51">
              <a:extLst>
                <a:ext uri="{FF2B5EF4-FFF2-40B4-BE49-F238E27FC236}">
                  <a16:creationId xmlns:a16="http://schemas.microsoft.com/office/drawing/2014/main" id="{8558BD76-9918-1917-0D35-4C5C82E0DECF}"/>
                </a:ext>
              </a:extLst>
            </p:cNvPr>
            <p:cNvSpPr/>
            <p:nvPr/>
          </p:nvSpPr>
          <p:spPr>
            <a:xfrm>
              <a:off x="-737579" y="5204481"/>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4" name="圆角矩形 53">
              <a:extLst>
                <a:ext uri="{FF2B5EF4-FFF2-40B4-BE49-F238E27FC236}">
                  <a16:creationId xmlns:a16="http://schemas.microsoft.com/office/drawing/2014/main" id="{EC93F52B-3ABB-E9EE-4034-A464B3A2DF2A}"/>
                </a:ext>
              </a:extLst>
            </p:cNvPr>
            <p:cNvSpPr/>
            <p:nvPr/>
          </p:nvSpPr>
          <p:spPr>
            <a:xfrm>
              <a:off x="339942" y="5202730"/>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3" name="圆角矩形 62">
              <a:extLst>
                <a:ext uri="{FF2B5EF4-FFF2-40B4-BE49-F238E27FC236}">
                  <a16:creationId xmlns:a16="http://schemas.microsoft.com/office/drawing/2014/main" id="{95091BFA-8A13-B0EF-AEAD-448EA4F272DE}"/>
                </a:ext>
              </a:extLst>
            </p:cNvPr>
            <p:cNvSpPr/>
            <p:nvPr/>
          </p:nvSpPr>
          <p:spPr>
            <a:xfrm>
              <a:off x="-2415038" y="5185105"/>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64" name="椭圆 63">
                  <a:extLst>
                    <a:ext uri="{FF2B5EF4-FFF2-40B4-BE49-F238E27FC236}">
                      <a16:creationId xmlns:a16="http://schemas.microsoft.com/office/drawing/2014/main" id="{7A16347D-D7FA-FFA2-8530-2CFEF38B0AAE}"/>
                    </a:ext>
                  </a:extLst>
                </p:cNvPr>
                <p:cNvSpPr/>
                <p:nvPr/>
              </p:nvSpPr>
              <p:spPr>
                <a:xfrm>
                  <a:off x="-2307357" y="525174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4" name="椭圆 63">
                  <a:extLst>
                    <a:ext uri="{FF2B5EF4-FFF2-40B4-BE49-F238E27FC236}">
                      <a16:creationId xmlns:a16="http://schemas.microsoft.com/office/drawing/2014/main" id="{7A16347D-D7FA-FFA2-8530-2CFEF38B0AAE}"/>
                    </a:ext>
                  </a:extLst>
                </p:cNvPr>
                <p:cNvSpPr>
                  <a:spLocks noRot="1" noChangeAspect="1" noMove="1" noResize="1" noEditPoints="1" noAdjustHandles="1" noChangeArrowheads="1" noChangeShapeType="1" noTextEdit="1"/>
                </p:cNvSpPr>
                <p:nvPr/>
              </p:nvSpPr>
              <p:spPr>
                <a:xfrm>
                  <a:off x="-2307357" y="5251748"/>
                  <a:ext cx="451412" cy="451413"/>
                </a:xfrm>
                <a:prstGeom prst="ellipse">
                  <a:avLst/>
                </a:prstGeom>
                <a:blipFill>
                  <a:blip r:embed="rId69"/>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椭圆 64">
                  <a:extLst>
                    <a:ext uri="{FF2B5EF4-FFF2-40B4-BE49-F238E27FC236}">
                      <a16:creationId xmlns:a16="http://schemas.microsoft.com/office/drawing/2014/main" id="{07013872-881D-D6B0-3CF9-B4F18C83A4B7}"/>
                    </a:ext>
                  </a:extLst>
                </p:cNvPr>
                <p:cNvSpPr/>
                <p:nvPr/>
              </p:nvSpPr>
              <p:spPr>
                <a:xfrm>
                  <a:off x="-1743622" y="5246492"/>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5" name="椭圆 64">
                  <a:extLst>
                    <a:ext uri="{FF2B5EF4-FFF2-40B4-BE49-F238E27FC236}">
                      <a16:creationId xmlns:a16="http://schemas.microsoft.com/office/drawing/2014/main" id="{07013872-881D-D6B0-3CF9-B4F18C83A4B7}"/>
                    </a:ext>
                  </a:extLst>
                </p:cNvPr>
                <p:cNvSpPr>
                  <a:spLocks noRot="1" noChangeAspect="1" noMove="1" noResize="1" noEditPoints="1" noAdjustHandles="1" noChangeArrowheads="1" noChangeShapeType="1" noTextEdit="1"/>
                </p:cNvSpPr>
                <p:nvPr/>
              </p:nvSpPr>
              <p:spPr>
                <a:xfrm>
                  <a:off x="-1743622" y="5246492"/>
                  <a:ext cx="451412" cy="451413"/>
                </a:xfrm>
                <a:prstGeom prst="ellipse">
                  <a:avLst/>
                </a:prstGeom>
                <a:blipFill>
                  <a:blip r:embed="rId70"/>
                  <a:stretch>
                    <a:fillRect l="-26316"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椭圆 65">
                  <a:extLst>
                    <a:ext uri="{FF2B5EF4-FFF2-40B4-BE49-F238E27FC236}">
                      <a16:creationId xmlns:a16="http://schemas.microsoft.com/office/drawing/2014/main" id="{B391C90F-9A47-2D54-E38B-1B72B8B21447}"/>
                    </a:ext>
                  </a:extLst>
                </p:cNvPr>
                <p:cNvSpPr/>
                <p:nvPr/>
              </p:nvSpPr>
              <p:spPr>
                <a:xfrm>
                  <a:off x="421621" y="525520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6" name="椭圆 65">
                  <a:extLst>
                    <a:ext uri="{FF2B5EF4-FFF2-40B4-BE49-F238E27FC236}">
                      <a16:creationId xmlns:a16="http://schemas.microsoft.com/office/drawing/2014/main" id="{B391C90F-9A47-2D54-E38B-1B72B8B21447}"/>
                    </a:ext>
                  </a:extLst>
                </p:cNvPr>
                <p:cNvSpPr>
                  <a:spLocks noRot="1" noChangeAspect="1" noMove="1" noResize="1" noEditPoints="1" noAdjustHandles="1" noChangeArrowheads="1" noChangeShapeType="1" noTextEdit="1"/>
                </p:cNvSpPr>
                <p:nvPr/>
              </p:nvSpPr>
              <p:spPr>
                <a:xfrm>
                  <a:off x="421621" y="5255208"/>
                  <a:ext cx="451412" cy="451413"/>
                </a:xfrm>
                <a:prstGeom prst="ellipse">
                  <a:avLst/>
                </a:prstGeom>
                <a:blipFill>
                  <a:blip r:embed="rId71"/>
                  <a:stretch>
                    <a:fillRect l="-27027"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椭圆 66">
                  <a:extLst>
                    <a:ext uri="{FF2B5EF4-FFF2-40B4-BE49-F238E27FC236}">
                      <a16:creationId xmlns:a16="http://schemas.microsoft.com/office/drawing/2014/main" id="{D697BEAD-DADC-0BC2-0D01-D967C750BBB5}"/>
                    </a:ext>
                  </a:extLst>
                </p:cNvPr>
                <p:cNvSpPr/>
                <p:nvPr/>
              </p:nvSpPr>
              <p:spPr>
                <a:xfrm>
                  <a:off x="-654455" y="526889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7" name="椭圆 66">
                  <a:extLst>
                    <a:ext uri="{FF2B5EF4-FFF2-40B4-BE49-F238E27FC236}">
                      <a16:creationId xmlns:a16="http://schemas.microsoft.com/office/drawing/2014/main" id="{D697BEAD-DADC-0BC2-0D01-D967C750BBB5}"/>
                    </a:ext>
                  </a:extLst>
                </p:cNvPr>
                <p:cNvSpPr>
                  <a:spLocks noRot="1" noChangeAspect="1" noMove="1" noResize="1" noEditPoints="1" noAdjustHandles="1" noChangeArrowheads="1" noChangeShapeType="1" noTextEdit="1"/>
                </p:cNvSpPr>
                <p:nvPr/>
              </p:nvSpPr>
              <p:spPr>
                <a:xfrm>
                  <a:off x="-654455" y="5268898"/>
                  <a:ext cx="451412" cy="451413"/>
                </a:xfrm>
                <a:prstGeom prst="ellipse">
                  <a:avLst/>
                </a:prstGeom>
                <a:blipFill>
                  <a:blip r:embed="rId72"/>
                  <a:stretch>
                    <a:fillRect l="-26316"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562F59D5-056D-3606-ED82-EF86A94B0BD8}"/>
                    </a:ext>
                  </a:extLst>
                </p:cNvPr>
                <p:cNvSpPr txBox="1"/>
                <p:nvPr/>
              </p:nvSpPr>
              <p:spPr>
                <a:xfrm>
                  <a:off x="-822289" y="5826018"/>
                  <a:ext cx="784189" cy="43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8" name="文本框 67">
                  <a:extLst>
                    <a:ext uri="{FF2B5EF4-FFF2-40B4-BE49-F238E27FC236}">
                      <a16:creationId xmlns:a16="http://schemas.microsoft.com/office/drawing/2014/main" id="{562F59D5-056D-3606-ED82-EF86A94B0BD8}"/>
                    </a:ext>
                  </a:extLst>
                </p:cNvPr>
                <p:cNvSpPr txBox="1">
                  <a:spLocks noRot="1" noChangeAspect="1" noMove="1" noResize="1" noEditPoints="1" noAdjustHandles="1" noChangeArrowheads="1" noChangeShapeType="1" noTextEdit="1"/>
                </p:cNvSpPr>
                <p:nvPr/>
              </p:nvSpPr>
              <p:spPr>
                <a:xfrm>
                  <a:off x="-822289" y="5826018"/>
                  <a:ext cx="784189" cy="439736"/>
                </a:xfrm>
                <a:prstGeom prst="rect">
                  <a:avLst/>
                </a:prstGeom>
                <a:blipFill>
                  <a:blip r:embed="rId7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E98EDA2D-9627-17BF-507A-C1A7CF48AF7C}"/>
                    </a:ext>
                  </a:extLst>
                </p:cNvPr>
                <p:cNvSpPr txBox="1"/>
                <p:nvPr/>
              </p:nvSpPr>
              <p:spPr>
                <a:xfrm>
                  <a:off x="270540" y="5830793"/>
                  <a:ext cx="784189" cy="440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9" name="文本框 68">
                  <a:extLst>
                    <a:ext uri="{FF2B5EF4-FFF2-40B4-BE49-F238E27FC236}">
                      <a16:creationId xmlns:a16="http://schemas.microsoft.com/office/drawing/2014/main" id="{E98EDA2D-9627-17BF-507A-C1A7CF48AF7C}"/>
                    </a:ext>
                  </a:extLst>
                </p:cNvPr>
                <p:cNvSpPr txBox="1">
                  <a:spLocks noRot="1" noChangeAspect="1" noMove="1" noResize="1" noEditPoints="1" noAdjustHandles="1" noChangeArrowheads="1" noChangeShapeType="1" noTextEdit="1"/>
                </p:cNvSpPr>
                <p:nvPr/>
              </p:nvSpPr>
              <p:spPr>
                <a:xfrm>
                  <a:off x="270540" y="5830793"/>
                  <a:ext cx="784189" cy="440057"/>
                </a:xfrm>
                <a:prstGeom prst="rect">
                  <a:avLst/>
                </a:prstGeom>
                <a:blipFill>
                  <a:blip r:embed="rId74"/>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A7CBFFF9-44B3-AB5B-BC8B-4CD8D2AE9D3D}"/>
                    </a:ext>
                  </a:extLst>
                </p:cNvPr>
                <p:cNvSpPr txBox="1"/>
                <p:nvPr/>
              </p:nvSpPr>
              <p:spPr>
                <a:xfrm>
                  <a:off x="-2199779" y="5820384"/>
                  <a:ext cx="784189"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70" name="文本框 69">
                  <a:extLst>
                    <a:ext uri="{FF2B5EF4-FFF2-40B4-BE49-F238E27FC236}">
                      <a16:creationId xmlns:a16="http://schemas.microsoft.com/office/drawing/2014/main" id="{A7CBFFF9-44B3-AB5B-BC8B-4CD8D2AE9D3D}"/>
                    </a:ext>
                  </a:extLst>
                </p:cNvPr>
                <p:cNvSpPr txBox="1">
                  <a:spLocks noRot="1" noChangeAspect="1" noMove="1" noResize="1" noEditPoints="1" noAdjustHandles="1" noChangeArrowheads="1" noChangeShapeType="1" noTextEdit="1"/>
                </p:cNvSpPr>
                <p:nvPr/>
              </p:nvSpPr>
              <p:spPr>
                <a:xfrm>
                  <a:off x="-2199779" y="5820384"/>
                  <a:ext cx="784189" cy="436402"/>
                </a:xfrm>
                <a:prstGeom prst="rect">
                  <a:avLst/>
                </a:prstGeom>
                <a:blipFill>
                  <a:blip r:embed="rId75"/>
                  <a:stretch>
                    <a:fillRect b="-285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31498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Table</a:t>
            </a:r>
            <a:r>
              <a:rPr kumimoji="1" lang="zh-CN" altLang="en-US" sz="3200" dirty="0"/>
              <a:t> </a:t>
            </a:r>
            <a:r>
              <a:rPr kumimoji="1" lang="en-US" altLang="zh-CN" sz="3200" dirty="0"/>
              <a:t>Lookup Method</a:t>
            </a:r>
            <a:endParaRPr kumimoji="1" lang="zh-CN" altLang="en-US" sz="32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905D2D4-1E50-8777-2D40-125FF0B67111}"/>
                  </a:ext>
                </a:extLst>
              </p:cNvPr>
              <p:cNvSpPr txBox="1"/>
              <p:nvPr/>
            </p:nvSpPr>
            <p:spPr>
              <a:xfrm>
                <a:off x="806968" y="1780255"/>
                <a:ext cx="8444464" cy="1200329"/>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Only </a:t>
                </a:r>
                <a14:m>
                  <m:oMath xmlns:m="http://schemas.openxmlformats.org/officeDocument/2006/math">
                    <m:r>
                      <a:rPr kumimoji="1" lang="en-US" altLang="zh-CN" sz="2400" b="0" i="1" smtClean="0">
                        <a:latin typeface="Cambria Math" panose="02040503050406030204" pitchFamily="18" charset="0"/>
                      </a:rPr>
                      <m:t>𝑂</m:t>
                    </m:r>
                    <m:r>
                      <a:rPr kumimoji="1" lang="en-US" altLang="zh-CN" sz="2400" b="0" i="1" smtClean="0">
                        <a:latin typeface="Cambria Math" panose="02040503050406030204" pitchFamily="18" charset="0"/>
                      </a:rPr>
                      <m:t>(</m:t>
                    </m:r>
                    <m:func>
                      <m:funcPr>
                        <m:ctrlPr>
                          <a:rPr kumimoji="1" lang="en-US" altLang="zh-CN"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log</m:t>
                        </m:r>
                      </m:fName>
                      <m:e>
                        <m:func>
                          <m:funcPr>
                            <m:ctrlPr>
                              <a:rPr kumimoji="1" lang="en-US" altLang="zh-CN"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log</m:t>
                            </m:r>
                          </m:fName>
                          <m:e>
                            <m:r>
                              <a:rPr kumimoji="1" lang="en-US" altLang="zh-CN" sz="2400" b="0" i="1" smtClean="0">
                                <a:latin typeface="Cambria Math" panose="02040503050406030204" pitchFamily="18" charset="0"/>
                              </a:rPr>
                              <m:t>𝑛</m:t>
                            </m:r>
                          </m:e>
                        </m:func>
                      </m:e>
                    </m:func>
                    <m:r>
                      <a:rPr kumimoji="1" lang="en-US" altLang="zh-CN" sz="2400" b="0" i="1" smtClean="0">
                        <a:latin typeface="Cambria Math" panose="02040503050406030204" pitchFamily="18" charset="0"/>
                      </a:rPr>
                      <m:t>)</m:t>
                    </m:r>
                  </m:oMath>
                </a14:m>
                <a:r>
                  <a:rPr kumimoji="1" lang="en-US" altLang="zh-CN" sz="2400" dirty="0">
                    <a:latin typeface="Times New Roman" panose="02020603050405020304" pitchFamily="18" charset="0"/>
                    <a:cs typeface="Times New Roman" panose="02020603050405020304" pitchFamily="18" charset="0"/>
                  </a:rPr>
                  <a:t> groups at level 1</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Sample each element independently </a:t>
                </a:r>
                <a:r>
                  <a:rPr kumimoji="1" lang="en-US" altLang="zh-CN" sz="2400" dirty="0">
                    <a:latin typeface="Times New Roman" panose="02020603050405020304" pitchFamily="18" charset="0"/>
                    <a:cs typeface="Times New Roman" panose="02020603050405020304" pitchFamily="18" charset="0"/>
                    <a:sym typeface="Wingdings" pitchFamily="2" charset="2"/>
                  </a:rPr>
                  <a:t> Sample one subset</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sym typeface="Wingdings" pitchFamily="2" charset="2"/>
                  </a:rPr>
                  <a:t> Select one entry uniformly and return the subset</a:t>
                </a:r>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0905D2D4-1E50-8777-2D40-125FF0B67111}"/>
                  </a:ext>
                </a:extLst>
              </p:cNvPr>
              <p:cNvSpPr txBox="1">
                <a:spLocks noRot="1" noChangeAspect="1" noMove="1" noResize="1" noEditPoints="1" noAdjustHandles="1" noChangeArrowheads="1" noChangeShapeType="1" noTextEdit="1"/>
              </p:cNvSpPr>
              <p:nvPr/>
            </p:nvSpPr>
            <p:spPr>
              <a:xfrm>
                <a:off x="806968" y="1780255"/>
                <a:ext cx="8444464" cy="1200329"/>
              </a:xfrm>
              <a:prstGeom prst="rect">
                <a:avLst/>
              </a:prstGeom>
              <a:blipFill>
                <a:blip r:embed="rId3"/>
                <a:stretch>
                  <a:fillRect l="-901" t="-4211" b="-11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6D7CB695-3F0A-681F-8C6B-52C4C1C47641}"/>
                  </a:ext>
                </a:extLst>
              </p:cNvPr>
              <p:cNvSpPr/>
              <p:nvPr/>
            </p:nvSpPr>
            <p:spPr>
              <a:xfrm>
                <a:off x="3776755" y="318276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 name="椭圆 2">
                <a:extLst>
                  <a:ext uri="{FF2B5EF4-FFF2-40B4-BE49-F238E27FC236}">
                    <a16:creationId xmlns:a16="http://schemas.microsoft.com/office/drawing/2014/main" id="{6D7CB695-3F0A-681F-8C6B-52C4C1C47641}"/>
                  </a:ext>
                </a:extLst>
              </p:cNvPr>
              <p:cNvSpPr>
                <a:spLocks noRot="1" noChangeAspect="1" noMove="1" noResize="1" noEditPoints="1" noAdjustHandles="1" noChangeArrowheads="1" noChangeShapeType="1" noTextEdit="1"/>
              </p:cNvSpPr>
              <p:nvPr/>
            </p:nvSpPr>
            <p:spPr>
              <a:xfrm>
                <a:off x="3776755" y="3182766"/>
                <a:ext cx="451412" cy="451413"/>
              </a:xfrm>
              <a:prstGeom prst="ellipse">
                <a:avLst/>
              </a:prstGeom>
              <a:blipFill>
                <a:blip r:embed="rId4"/>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6591EB72-8562-A4E9-9FB7-F8DA65EDF40E}"/>
                  </a:ext>
                </a:extLst>
              </p:cNvPr>
              <p:cNvSpPr/>
              <p:nvPr/>
            </p:nvSpPr>
            <p:spPr>
              <a:xfrm>
                <a:off x="4648637" y="318276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4" name="椭圆 3">
                <a:extLst>
                  <a:ext uri="{FF2B5EF4-FFF2-40B4-BE49-F238E27FC236}">
                    <a16:creationId xmlns:a16="http://schemas.microsoft.com/office/drawing/2014/main" id="{6591EB72-8562-A4E9-9FB7-F8DA65EDF40E}"/>
                  </a:ext>
                </a:extLst>
              </p:cNvPr>
              <p:cNvSpPr>
                <a:spLocks noRot="1" noChangeAspect="1" noMove="1" noResize="1" noEditPoints="1" noAdjustHandles="1" noChangeArrowheads="1" noChangeShapeType="1" noTextEdit="1"/>
              </p:cNvSpPr>
              <p:nvPr/>
            </p:nvSpPr>
            <p:spPr>
              <a:xfrm>
                <a:off x="4648637" y="3182766"/>
                <a:ext cx="451412" cy="451413"/>
              </a:xfrm>
              <a:prstGeom prst="ellipse">
                <a:avLst/>
              </a:prstGeom>
              <a:blipFill>
                <a:blip r:embed="rId5"/>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440E5086-3A59-85B5-04AD-D08905E065DE}"/>
                  </a:ext>
                </a:extLst>
              </p:cNvPr>
              <p:cNvSpPr/>
              <p:nvPr/>
            </p:nvSpPr>
            <p:spPr>
              <a:xfrm>
                <a:off x="5472368" y="318276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5" name="椭圆 4">
                <a:extLst>
                  <a:ext uri="{FF2B5EF4-FFF2-40B4-BE49-F238E27FC236}">
                    <a16:creationId xmlns:a16="http://schemas.microsoft.com/office/drawing/2014/main" id="{440E5086-3A59-85B5-04AD-D08905E065DE}"/>
                  </a:ext>
                </a:extLst>
              </p:cNvPr>
              <p:cNvSpPr>
                <a:spLocks noRot="1" noChangeAspect="1" noMove="1" noResize="1" noEditPoints="1" noAdjustHandles="1" noChangeArrowheads="1" noChangeShapeType="1" noTextEdit="1"/>
              </p:cNvSpPr>
              <p:nvPr/>
            </p:nvSpPr>
            <p:spPr>
              <a:xfrm>
                <a:off x="5472368" y="3182765"/>
                <a:ext cx="451412" cy="451413"/>
              </a:xfrm>
              <a:prstGeom prst="ellipse">
                <a:avLst/>
              </a:prstGeom>
              <a:blipFill>
                <a:blip r:embed="rId6"/>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42AAC83-B246-A883-613B-735B4290331E}"/>
                  </a:ext>
                </a:extLst>
              </p:cNvPr>
              <p:cNvSpPr txBox="1"/>
              <p:nvPr/>
            </p:nvSpPr>
            <p:spPr>
              <a:xfrm>
                <a:off x="3886201" y="3799159"/>
                <a:ext cx="5029200" cy="616515"/>
              </a:xfrm>
              <a:prstGeom prst="rect">
                <a:avLst/>
              </a:prstGeom>
              <a:noFill/>
            </p:spPr>
            <p:txBody>
              <a:bodyPr wrap="square">
                <a:spAutoFit/>
              </a:bodyPr>
              <a:lstStyle/>
              <a:p>
                <a14:m>
                  <m:oMath xmlns:m="http://schemas.openxmlformats.org/officeDocument/2006/math">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3</m:t>
                        </m:r>
                      </m:den>
                    </m:f>
                  </m:oMath>
                </a14:m>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2400" i="1">
                            <a:latin typeface="Cambria Math" panose="02040503050406030204" pitchFamily="18" charset="0"/>
                          </a:rPr>
                        </m:ctrlPr>
                      </m:fPr>
                      <m:num>
                        <m:r>
                          <a:rPr kumimoji="1" lang="en-US" altLang="zh-CN" sz="2400" b="0" i="1" smtClean="0">
                            <a:latin typeface="Cambria Math" panose="02040503050406030204" pitchFamily="18" charset="0"/>
                          </a:rPr>
                          <m:t>2</m:t>
                        </m:r>
                      </m:num>
                      <m:den>
                        <m:r>
                          <a:rPr kumimoji="1" lang="en-US" altLang="zh-CN" sz="2400" i="1">
                            <a:latin typeface="Cambria Math" panose="02040503050406030204" pitchFamily="18" charset="0"/>
                          </a:rPr>
                          <m:t>3</m:t>
                        </m:r>
                      </m:den>
                    </m:f>
                  </m:oMath>
                </a14:m>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1</m:t>
                        </m:r>
                      </m:num>
                      <m:den>
                        <m:r>
                          <a:rPr kumimoji="1" lang="en-US" altLang="zh-CN" sz="2400" i="1">
                            <a:latin typeface="Cambria Math" panose="02040503050406030204" pitchFamily="18" charset="0"/>
                          </a:rPr>
                          <m:t>3</m:t>
                        </m:r>
                      </m:den>
                    </m:f>
                  </m:oMath>
                </a14:m>
                <a:r>
                  <a:rPr kumimoji="1" lang="en-US" altLang="zh-CN" sz="2400" dirty="0">
                    <a:latin typeface="Times New Roman" panose="02020603050405020304" pitchFamily="18" charset="0"/>
                    <a:cs typeface="Times New Roman" panose="02020603050405020304" pitchFamily="18" charset="0"/>
                  </a:rPr>
                  <a:t>         </a:t>
                </a:r>
                <a:endParaRPr lang="zh-CN" altLang="en-US" sz="2400" dirty="0"/>
              </a:p>
            </p:txBody>
          </p:sp>
        </mc:Choice>
        <mc:Fallback xmlns="">
          <p:sp>
            <p:nvSpPr>
              <p:cNvPr id="8" name="文本框 7">
                <a:extLst>
                  <a:ext uri="{FF2B5EF4-FFF2-40B4-BE49-F238E27FC236}">
                    <a16:creationId xmlns:a16="http://schemas.microsoft.com/office/drawing/2014/main" id="{142AAC83-B246-A883-613B-735B4290331E}"/>
                  </a:ext>
                </a:extLst>
              </p:cNvPr>
              <p:cNvSpPr txBox="1">
                <a:spLocks noRot="1" noChangeAspect="1" noMove="1" noResize="1" noEditPoints="1" noAdjustHandles="1" noChangeArrowheads="1" noChangeShapeType="1" noTextEdit="1"/>
              </p:cNvSpPr>
              <p:nvPr/>
            </p:nvSpPr>
            <p:spPr>
              <a:xfrm>
                <a:off x="3886201" y="3799159"/>
                <a:ext cx="5029200" cy="616515"/>
              </a:xfrm>
              <a:prstGeom prst="rect">
                <a:avLst/>
              </a:prstGeom>
              <a:blipFill>
                <a:blip r:embed="rId7"/>
                <a:stretch>
                  <a:fillRect b="-4082"/>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A13B3F1D-3DEB-891C-0AA7-28D9D6C2A614}"/>
              </a:ext>
            </a:extLst>
          </p:cNvPr>
          <p:cNvGrpSpPr/>
          <p:nvPr/>
        </p:nvGrpSpPr>
        <p:grpSpPr>
          <a:xfrm>
            <a:off x="806968" y="4814464"/>
            <a:ext cx="1354236" cy="451413"/>
            <a:chOff x="1537152" y="3886200"/>
            <a:chExt cx="1354236" cy="451413"/>
          </a:xfrm>
        </p:grpSpPr>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7354FB40-B2CF-B2DA-3AE8-8CF4EB691012}"/>
                    </a:ext>
                  </a:extLst>
                </p:cNvPr>
                <p:cNvSpPr/>
                <p:nvPr/>
              </p:nvSpPr>
              <p:spPr>
                <a:xfrm>
                  <a:off x="1537152" y="38862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9" name="椭圆 8">
                  <a:extLst>
                    <a:ext uri="{FF2B5EF4-FFF2-40B4-BE49-F238E27FC236}">
                      <a16:creationId xmlns:a16="http://schemas.microsoft.com/office/drawing/2014/main" id="{7354FB40-B2CF-B2DA-3AE8-8CF4EB691012}"/>
                    </a:ext>
                  </a:extLst>
                </p:cNvPr>
                <p:cNvSpPr>
                  <a:spLocks noRot="1" noChangeAspect="1" noMove="1" noResize="1" noEditPoints="1" noAdjustHandles="1" noChangeArrowheads="1" noChangeShapeType="1" noTextEdit="1"/>
                </p:cNvSpPr>
                <p:nvPr/>
              </p:nvSpPr>
              <p:spPr>
                <a:xfrm>
                  <a:off x="1537152" y="3886200"/>
                  <a:ext cx="451412" cy="451413"/>
                </a:xfrm>
                <a:prstGeom prst="ellipse">
                  <a:avLst/>
                </a:prstGeom>
                <a:blipFill>
                  <a:blip r:embed="rId8"/>
                  <a:stretch>
                    <a:fillRect l="-13158"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CDDDEDA5-9F14-AA9F-C7DD-2AB111955EB3}"/>
                    </a:ext>
                  </a:extLst>
                </p:cNvPr>
                <p:cNvSpPr/>
                <p:nvPr/>
              </p:nvSpPr>
              <p:spPr>
                <a:xfrm>
                  <a:off x="1988564" y="38862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10" name="椭圆 9">
                  <a:extLst>
                    <a:ext uri="{FF2B5EF4-FFF2-40B4-BE49-F238E27FC236}">
                      <a16:creationId xmlns:a16="http://schemas.microsoft.com/office/drawing/2014/main" id="{CDDDEDA5-9F14-AA9F-C7DD-2AB111955EB3}"/>
                    </a:ext>
                  </a:extLst>
                </p:cNvPr>
                <p:cNvSpPr>
                  <a:spLocks noRot="1" noChangeAspect="1" noMove="1" noResize="1" noEditPoints="1" noAdjustHandles="1" noChangeArrowheads="1" noChangeShapeType="1" noTextEdit="1"/>
                </p:cNvSpPr>
                <p:nvPr/>
              </p:nvSpPr>
              <p:spPr>
                <a:xfrm>
                  <a:off x="1988564" y="3886200"/>
                  <a:ext cx="451412" cy="451413"/>
                </a:xfrm>
                <a:prstGeom prst="ellipse">
                  <a:avLst/>
                </a:prstGeom>
                <a:blipFill>
                  <a:blip r:embed="rId9"/>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a:extLst>
                    <a:ext uri="{FF2B5EF4-FFF2-40B4-BE49-F238E27FC236}">
                      <a16:creationId xmlns:a16="http://schemas.microsoft.com/office/drawing/2014/main" id="{42809E37-7DF0-A09E-E436-CB53E1C439C4}"/>
                    </a:ext>
                  </a:extLst>
                </p:cNvPr>
                <p:cNvSpPr/>
                <p:nvPr/>
              </p:nvSpPr>
              <p:spPr>
                <a:xfrm>
                  <a:off x="2439976" y="38862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11" name="椭圆 10">
                  <a:extLst>
                    <a:ext uri="{FF2B5EF4-FFF2-40B4-BE49-F238E27FC236}">
                      <a16:creationId xmlns:a16="http://schemas.microsoft.com/office/drawing/2014/main" id="{42809E37-7DF0-A09E-E436-CB53E1C439C4}"/>
                    </a:ext>
                  </a:extLst>
                </p:cNvPr>
                <p:cNvSpPr>
                  <a:spLocks noRot="1" noChangeAspect="1" noMove="1" noResize="1" noEditPoints="1" noAdjustHandles="1" noChangeArrowheads="1" noChangeShapeType="1" noTextEdit="1"/>
                </p:cNvSpPr>
                <p:nvPr/>
              </p:nvSpPr>
              <p:spPr>
                <a:xfrm>
                  <a:off x="2439976" y="3886200"/>
                  <a:ext cx="451412" cy="451413"/>
                </a:xfrm>
                <a:prstGeom prst="ellipse">
                  <a:avLst/>
                </a:prstGeom>
                <a:blipFill>
                  <a:blip r:embed="rId10"/>
                  <a:stretch>
                    <a:fillRect l="-13158" b="-263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F761817-4AEC-BDDA-F37B-A2D780B99688}"/>
                  </a:ext>
                </a:extLst>
              </p:cNvPr>
              <p:cNvSpPr txBox="1"/>
              <p:nvPr/>
            </p:nvSpPr>
            <p:spPr>
              <a:xfrm>
                <a:off x="2332033" y="4781001"/>
                <a:ext cx="1339422" cy="484876"/>
              </a:xfrm>
              <a:prstGeom prst="rect">
                <a:avLst/>
              </a:prstGeom>
              <a:noFill/>
            </p:spPr>
            <p:txBody>
              <a:bodyPr wrap="square">
                <a:spAutoFit/>
              </a:bodyPr>
              <a:lstStyle/>
              <a:p>
                <a14:m>
                  <m:oMath xmlns:m="http://schemas.openxmlformats.org/officeDocument/2006/math">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1</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2</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1</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2</m:t>
                        </m:r>
                      </m:num>
                      <m:den>
                        <m:r>
                          <a:rPr kumimoji="1" lang="en-US" altLang="zh-CN" sz="1800" b="0" i="1" smtClean="0">
                            <a:latin typeface="Cambria Math" panose="02040503050406030204" pitchFamily="18" charset="0"/>
                          </a:rPr>
                          <m:t>27</m:t>
                        </m:r>
                      </m:den>
                    </m:f>
                  </m:oMath>
                </a14:m>
                <a:r>
                  <a:rPr kumimoji="1" lang="en-US" altLang="zh-CN" sz="1800" dirty="0">
                    <a:latin typeface="Times New Roman" panose="02020603050405020304" pitchFamily="18" charset="0"/>
                    <a:cs typeface="Times New Roman" panose="02020603050405020304" pitchFamily="18" charset="0"/>
                  </a:rPr>
                  <a:t> </a:t>
                </a:r>
                <a:endParaRPr lang="zh-CN" altLang="en-US" dirty="0"/>
              </a:p>
            </p:txBody>
          </p:sp>
        </mc:Choice>
        <mc:Fallback xmlns="">
          <p:sp>
            <p:nvSpPr>
              <p:cNvPr id="20" name="文本框 19">
                <a:extLst>
                  <a:ext uri="{FF2B5EF4-FFF2-40B4-BE49-F238E27FC236}">
                    <a16:creationId xmlns:a16="http://schemas.microsoft.com/office/drawing/2014/main" id="{CF761817-4AEC-BDDA-F37B-A2D780B99688}"/>
                  </a:ext>
                </a:extLst>
              </p:cNvPr>
              <p:cNvSpPr txBox="1">
                <a:spLocks noRot="1" noChangeAspect="1" noMove="1" noResize="1" noEditPoints="1" noAdjustHandles="1" noChangeArrowheads="1" noChangeShapeType="1" noTextEdit="1"/>
              </p:cNvSpPr>
              <p:nvPr/>
            </p:nvSpPr>
            <p:spPr>
              <a:xfrm>
                <a:off x="2332033" y="4781001"/>
                <a:ext cx="1339422" cy="484876"/>
              </a:xfrm>
              <a:prstGeom prst="rect">
                <a:avLst/>
              </a:prstGeom>
              <a:blipFill>
                <a:blip r:embed="rId11"/>
                <a:stretch>
                  <a:fillRect/>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86DD6F5A-FA7A-6A95-3D3D-D1C36CFBE638}"/>
              </a:ext>
            </a:extLst>
          </p:cNvPr>
          <p:cNvGrpSpPr/>
          <p:nvPr/>
        </p:nvGrpSpPr>
        <p:grpSpPr>
          <a:xfrm>
            <a:off x="806968" y="5507191"/>
            <a:ext cx="1354236" cy="451413"/>
            <a:chOff x="1537152" y="3886200"/>
            <a:chExt cx="1354236" cy="451413"/>
          </a:xfrm>
        </p:grpSpPr>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E4AF131D-84CE-CFAE-8820-7BB86545E894}"/>
                    </a:ext>
                  </a:extLst>
                </p:cNvPr>
                <p:cNvSpPr/>
                <p:nvPr/>
              </p:nvSpPr>
              <p:spPr>
                <a:xfrm>
                  <a:off x="1537152" y="38862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23" name="椭圆 22">
                  <a:extLst>
                    <a:ext uri="{FF2B5EF4-FFF2-40B4-BE49-F238E27FC236}">
                      <a16:creationId xmlns:a16="http://schemas.microsoft.com/office/drawing/2014/main" id="{E4AF131D-84CE-CFAE-8820-7BB86545E894}"/>
                    </a:ext>
                  </a:extLst>
                </p:cNvPr>
                <p:cNvSpPr>
                  <a:spLocks noRot="1" noChangeAspect="1" noMove="1" noResize="1" noEditPoints="1" noAdjustHandles="1" noChangeArrowheads="1" noChangeShapeType="1" noTextEdit="1"/>
                </p:cNvSpPr>
                <p:nvPr/>
              </p:nvSpPr>
              <p:spPr>
                <a:xfrm>
                  <a:off x="1537152" y="3886200"/>
                  <a:ext cx="451412" cy="451413"/>
                </a:xfrm>
                <a:prstGeom prst="ellipse">
                  <a:avLst/>
                </a:prstGeom>
                <a:blipFill>
                  <a:blip r:embed="rId12"/>
                  <a:stretch>
                    <a:fillRect l="-13158"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B4D580EA-7A8C-5280-081D-630E67FD4E0B}"/>
                    </a:ext>
                  </a:extLst>
                </p:cNvPr>
                <p:cNvSpPr/>
                <p:nvPr/>
              </p:nvSpPr>
              <p:spPr>
                <a:xfrm>
                  <a:off x="1988564" y="38862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24" name="椭圆 23">
                  <a:extLst>
                    <a:ext uri="{FF2B5EF4-FFF2-40B4-BE49-F238E27FC236}">
                      <a16:creationId xmlns:a16="http://schemas.microsoft.com/office/drawing/2014/main" id="{B4D580EA-7A8C-5280-081D-630E67FD4E0B}"/>
                    </a:ext>
                  </a:extLst>
                </p:cNvPr>
                <p:cNvSpPr>
                  <a:spLocks noRot="1" noChangeAspect="1" noMove="1" noResize="1" noEditPoints="1" noAdjustHandles="1" noChangeArrowheads="1" noChangeShapeType="1" noTextEdit="1"/>
                </p:cNvSpPr>
                <p:nvPr/>
              </p:nvSpPr>
              <p:spPr>
                <a:xfrm>
                  <a:off x="1988564" y="3886200"/>
                  <a:ext cx="451412" cy="451413"/>
                </a:xfrm>
                <a:prstGeom prst="ellipse">
                  <a:avLst/>
                </a:prstGeom>
                <a:blipFill>
                  <a:blip r:embed="rId13"/>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D117D364-5E2D-CD5B-B766-847F3DB094D6}"/>
                    </a:ext>
                  </a:extLst>
                </p:cNvPr>
                <p:cNvSpPr/>
                <p:nvPr/>
              </p:nvSpPr>
              <p:spPr>
                <a:xfrm>
                  <a:off x="2439976" y="3886200"/>
                  <a:ext cx="451412" cy="451413"/>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25" name="椭圆 24">
                  <a:extLst>
                    <a:ext uri="{FF2B5EF4-FFF2-40B4-BE49-F238E27FC236}">
                      <a16:creationId xmlns:a16="http://schemas.microsoft.com/office/drawing/2014/main" id="{D117D364-5E2D-CD5B-B766-847F3DB094D6}"/>
                    </a:ext>
                  </a:extLst>
                </p:cNvPr>
                <p:cNvSpPr>
                  <a:spLocks noRot="1" noChangeAspect="1" noMove="1" noResize="1" noEditPoints="1" noAdjustHandles="1" noChangeArrowheads="1" noChangeShapeType="1" noTextEdit="1"/>
                </p:cNvSpPr>
                <p:nvPr/>
              </p:nvSpPr>
              <p:spPr>
                <a:xfrm>
                  <a:off x="2439976" y="3886200"/>
                  <a:ext cx="451412" cy="451413"/>
                </a:xfrm>
                <a:prstGeom prst="ellipse">
                  <a:avLst/>
                </a:prstGeom>
                <a:blipFill>
                  <a:blip r:embed="rId14"/>
                  <a:stretch>
                    <a:fillRect l="-13158" b="-2632"/>
                  </a:stretch>
                </a:blipFill>
                <a:ln>
                  <a:solidFill>
                    <a:schemeClr val="bg2">
                      <a:lumMod val="25000"/>
                    </a:schemeClr>
                  </a:solid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F6E16E5-30A6-8E09-D5C1-28D0F136E2DA}"/>
                  </a:ext>
                </a:extLst>
              </p:cNvPr>
              <p:cNvSpPr txBox="1"/>
              <p:nvPr/>
            </p:nvSpPr>
            <p:spPr>
              <a:xfrm>
                <a:off x="2332033" y="5473728"/>
                <a:ext cx="1339422" cy="485454"/>
              </a:xfrm>
              <a:prstGeom prst="rect">
                <a:avLst/>
              </a:prstGeom>
              <a:noFill/>
            </p:spPr>
            <p:txBody>
              <a:bodyPr wrap="square">
                <a:spAutoFit/>
              </a:bodyPr>
              <a:lstStyle/>
              <a:p>
                <a14:m>
                  <m:oMath xmlns:m="http://schemas.openxmlformats.org/officeDocument/2006/math">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1</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2</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2</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4</m:t>
                        </m:r>
                      </m:num>
                      <m:den>
                        <m:r>
                          <a:rPr kumimoji="1" lang="en-US" altLang="zh-CN" sz="1800" b="0" i="1" smtClean="0">
                            <a:latin typeface="Cambria Math" panose="02040503050406030204" pitchFamily="18" charset="0"/>
                          </a:rPr>
                          <m:t>27</m:t>
                        </m:r>
                      </m:den>
                    </m:f>
                  </m:oMath>
                </a14:m>
                <a:r>
                  <a:rPr kumimoji="1" lang="en-US" altLang="zh-CN" sz="1800" dirty="0">
                    <a:latin typeface="Times New Roman" panose="02020603050405020304" pitchFamily="18" charset="0"/>
                    <a:cs typeface="Times New Roman" panose="02020603050405020304" pitchFamily="18" charset="0"/>
                  </a:rPr>
                  <a:t> </a:t>
                </a:r>
                <a:endParaRPr lang="zh-CN" altLang="en-US" dirty="0"/>
              </a:p>
            </p:txBody>
          </p:sp>
        </mc:Choice>
        <mc:Fallback xmlns="">
          <p:sp>
            <p:nvSpPr>
              <p:cNvPr id="26" name="文本框 25">
                <a:extLst>
                  <a:ext uri="{FF2B5EF4-FFF2-40B4-BE49-F238E27FC236}">
                    <a16:creationId xmlns:a16="http://schemas.microsoft.com/office/drawing/2014/main" id="{9F6E16E5-30A6-8E09-D5C1-28D0F136E2DA}"/>
                  </a:ext>
                </a:extLst>
              </p:cNvPr>
              <p:cNvSpPr txBox="1">
                <a:spLocks noRot="1" noChangeAspect="1" noMove="1" noResize="1" noEditPoints="1" noAdjustHandles="1" noChangeArrowheads="1" noChangeShapeType="1" noTextEdit="1"/>
              </p:cNvSpPr>
              <p:nvPr/>
            </p:nvSpPr>
            <p:spPr>
              <a:xfrm>
                <a:off x="2332033" y="5473728"/>
                <a:ext cx="1339422" cy="485454"/>
              </a:xfrm>
              <a:prstGeom prst="rect">
                <a:avLst/>
              </a:prstGeom>
              <a:blipFill>
                <a:blip r:embed="rId15"/>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9DF292B-D880-44F5-F96E-EFF9BB732C15}"/>
              </a:ext>
            </a:extLst>
          </p:cNvPr>
          <p:cNvGrpSpPr/>
          <p:nvPr/>
        </p:nvGrpSpPr>
        <p:grpSpPr>
          <a:xfrm>
            <a:off x="806968" y="6927997"/>
            <a:ext cx="1354236" cy="451413"/>
            <a:chOff x="1537152" y="3886200"/>
            <a:chExt cx="1354236" cy="451413"/>
          </a:xfrm>
        </p:grpSpPr>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C60F66F1-F1D1-D987-5B59-7DA1D1E16AB9}"/>
                    </a:ext>
                  </a:extLst>
                </p:cNvPr>
                <p:cNvSpPr/>
                <p:nvPr/>
              </p:nvSpPr>
              <p:spPr>
                <a:xfrm>
                  <a:off x="1537152" y="3886200"/>
                  <a:ext cx="451412" cy="451413"/>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29" name="椭圆 28">
                  <a:extLst>
                    <a:ext uri="{FF2B5EF4-FFF2-40B4-BE49-F238E27FC236}">
                      <a16:creationId xmlns:a16="http://schemas.microsoft.com/office/drawing/2014/main" id="{C60F66F1-F1D1-D987-5B59-7DA1D1E16AB9}"/>
                    </a:ext>
                  </a:extLst>
                </p:cNvPr>
                <p:cNvSpPr>
                  <a:spLocks noRot="1" noChangeAspect="1" noMove="1" noResize="1" noEditPoints="1" noAdjustHandles="1" noChangeArrowheads="1" noChangeShapeType="1" noTextEdit="1"/>
                </p:cNvSpPr>
                <p:nvPr/>
              </p:nvSpPr>
              <p:spPr>
                <a:xfrm>
                  <a:off x="1537152" y="3886200"/>
                  <a:ext cx="451412" cy="451413"/>
                </a:xfrm>
                <a:prstGeom prst="ellipse">
                  <a:avLst/>
                </a:prstGeom>
                <a:blipFill>
                  <a:blip r:embed="rId16"/>
                  <a:stretch>
                    <a:fillRect l="-13158" b="-2632"/>
                  </a:stretch>
                </a:blipFill>
                <a:ln>
                  <a:solidFill>
                    <a:schemeClr val="bg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EEECA8E1-22DD-A4C5-A11D-FEFF0355A895}"/>
                    </a:ext>
                  </a:extLst>
                </p:cNvPr>
                <p:cNvSpPr/>
                <p:nvPr/>
              </p:nvSpPr>
              <p:spPr>
                <a:xfrm>
                  <a:off x="1988564" y="3886200"/>
                  <a:ext cx="451412" cy="451413"/>
                </a:xfrm>
                <a:prstGeom prst="ellipse">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0" name="椭圆 29">
                  <a:extLst>
                    <a:ext uri="{FF2B5EF4-FFF2-40B4-BE49-F238E27FC236}">
                      <a16:creationId xmlns:a16="http://schemas.microsoft.com/office/drawing/2014/main" id="{EEECA8E1-22DD-A4C5-A11D-FEFF0355A895}"/>
                    </a:ext>
                  </a:extLst>
                </p:cNvPr>
                <p:cNvSpPr>
                  <a:spLocks noRot="1" noChangeAspect="1" noMove="1" noResize="1" noEditPoints="1" noAdjustHandles="1" noChangeArrowheads="1" noChangeShapeType="1" noTextEdit="1"/>
                </p:cNvSpPr>
                <p:nvPr/>
              </p:nvSpPr>
              <p:spPr>
                <a:xfrm>
                  <a:off x="1988564" y="3886200"/>
                  <a:ext cx="451412" cy="451413"/>
                </a:xfrm>
                <a:prstGeom prst="ellipse">
                  <a:avLst/>
                </a:prstGeom>
                <a:blipFill>
                  <a:blip r:embed="rId17"/>
                  <a:stretch>
                    <a:fillRect l="-16216" b="-2632"/>
                  </a:stretch>
                </a:blipFill>
                <a:ln>
                  <a:solidFill>
                    <a:schemeClr val="bg2">
                      <a:lumMod val="5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F420BC2C-AC6C-0C97-4F7A-8DA9501EC357}"/>
                    </a:ext>
                  </a:extLst>
                </p:cNvPr>
                <p:cNvSpPr/>
                <p:nvPr/>
              </p:nvSpPr>
              <p:spPr>
                <a:xfrm>
                  <a:off x="2439976" y="3886200"/>
                  <a:ext cx="451412" cy="451413"/>
                </a:xfrm>
                <a:prstGeom prst="ellipse">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1" name="椭圆 30">
                  <a:extLst>
                    <a:ext uri="{FF2B5EF4-FFF2-40B4-BE49-F238E27FC236}">
                      <a16:creationId xmlns:a16="http://schemas.microsoft.com/office/drawing/2014/main" id="{F420BC2C-AC6C-0C97-4F7A-8DA9501EC357}"/>
                    </a:ext>
                  </a:extLst>
                </p:cNvPr>
                <p:cNvSpPr>
                  <a:spLocks noRot="1" noChangeAspect="1" noMove="1" noResize="1" noEditPoints="1" noAdjustHandles="1" noChangeArrowheads="1" noChangeShapeType="1" noTextEdit="1"/>
                </p:cNvSpPr>
                <p:nvPr/>
              </p:nvSpPr>
              <p:spPr>
                <a:xfrm>
                  <a:off x="2439976" y="3886200"/>
                  <a:ext cx="451412" cy="451413"/>
                </a:xfrm>
                <a:prstGeom prst="ellipse">
                  <a:avLst/>
                </a:prstGeom>
                <a:blipFill>
                  <a:blip r:embed="rId18"/>
                  <a:stretch>
                    <a:fillRect l="-13158" b="-2632"/>
                  </a:stretch>
                </a:blipFill>
                <a:ln>
                  <a:solidFill>
                    <a:schemeClr val="bg2">
                      <a:lumMod val="25000"/>
                    </a:schemeClr>
                  </a:solid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9D42C6F-3E01-1E42-48C1-687B80D9AD30}"/>
                  </a:ext>
                </a:extLst>
              </p:cNvPr>
              <p:cNvSpPr txBox="1"/>
              <p:nvPr/>
            </p:nvSpPr>
            <p:spPr>
              <a:xfrm>
                <a:off x="2332033" y="6894534"/>
                <a:ext cx="1339422" cy="485454"/>
              </a:xfrm>
              <a:prstGeom prst="rect">
                <a:avLst/>
              </a:prstGeom>
              <a:noFill/>
            </p:spPr>
            <p:txBody>
              <a:bodyPr wrap="square">
                <a:spAutoFit/>
              </a:bodyPr>
              <a:lstStyle/>
              <a:p>
                <a14:m>
                  <m:oMath xmlns:m="http://schemas.openxmlformats.org/officeDocument/2006/math">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2</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1</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2</m:t>
                        </m:r>
                      </m:num>
                      <m:den>
                        <m:r>
                          <a:rPr kumimoji="1" lang="en-US" altLang="zh-CN" sz="1800" b="0" i="1" smtClean="0">
                            <a:latin typeface="Cambria Math" panose="02040503050406030204" pitchFamily="18" charset="0"/>
                          </a:rPr>
                          <m:t>3</m:t>
                        </m:r>
                      </m:den>
                    </m:f>
                    <m:r>
                      <a:rPr kumimoji="1" lang="en-US" altLang="zh-CN" sz="1800" b="0" i="1"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1" smtClean="0">
                            <a:latin typeface="Cambria Math" panose="02040503050406030204" pitchFamily="18" charset="0"/>
                          </a:rPr>
                          <m:t>4</m:t>
                        </m:r>
                      </m:num>
                      <m:den>
                        <m:r>
                          <a:rPr kumimoji="1" lang="en-US" altLang="zh-CN" sz="1800" b="0" i="1" smtClean="0">
                            <a:latin typeface="Cambria Math" panose="02040503050406030204" pitchFamily="18" charset="0"/>
                          </a:rPr>
                          <m:t>27</m:t>
                        </m:r>
                      </m:den>
                    </m:f>
                  </m:oMath>
                </a14:m>
                <a:r>
                  <a:rPr kumimoji="1" lang="en-US" altLang="zh-CN" sz="1800" dirty="0">
                    <a:latin typeface="Times New Roman" panose="02020603050405020304" pitchFamily="18" charset="0"/>
                    <a:cs typeface="Times New Roman" panose="02020603050405020304" pitchFamily="18" charset="0"/>
                  </a:rPr>
                  <a:t> </a:t>
                </a:r>
                <a:endParaRPr lang="zh-CN" altLang="en-US" dirty="0"/>
              </a:p>
            </p:txBody>
          </p:sp>
        </mc:Choice>
        <mc:Fallback xmlns="">
          <p:sp>
            <p:nvSpPr>
              <p:cNvPr id="32" name="文本框 31">
                <a:extLst>
                  <a:ext uri="{FF2B5EF4-FFF2-40B4-BE49-F238E27FC236}">
                    <a16:creationId xmlns:a16="http://schemas.microsoft.com/office/drawing/2014/main" id="{69D42C6F-3E01-1E42-48C1-687B80D9AD30}"/>
                  </a:ext>
                </a:extLst>
              </p:cNvPr>
              <p:cNvSpPr txBox="1">
                <a:spLocks noRot="1" noChangeAspect="1" noMove="1" noResize="1" noEditPoints="1" noAdjustHandles="1" noChangeArrowheads="1" noChangeShapeType="1" noTextEdit="1"/>
              </p:cNvSpPr>
              <p:nvPr/>
            </p:nvSpPr>
            <p:spPr>
              <a:xfrm>
                <a:off x="2332033" y="6894534"/>
                <a:ext cx="1339422" cy="485454"/>
              </a:xfrm>
              <a:prstGeom prst="rect">
                <a:avLst/>
              </a:prstGeom>
              <a:blipFill>
                <a:blip r:embed="rId19"/>
                <a:stretch>
                  <a:fillRect/>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4CCFB52B-853E-F8B0-F951-0012C86C99F2}"/>
              </a:ext>
            </a:extLst>
          </p:cNvPr>
          <p:cNvSpPr txBox="1"/>
          <p:nvPr/>
        </p:nvSpPr>
        <p:spPr>
          <a:xfrm rot="5400000">
            <a:off x="1136005" y="6371488"/>
            <a:ext cx="778241" cy="369332"/>
          </a:xfrm>
          <a:prstGeom prst="rect">
            <a:avLst/>
          </a:prstGeom>
          <a:noFill/>
        </p:spPr>
        <p:txBody>
          <a:bodyPr wrap="square">
            <a:spAutoFit/>
          </a:bodyPr>
          <a:lstStyle/>
          <a:p>
            <a:r>
              <a:rPr lang="en-US" altLang="zh-CN" dirty="0"/>
              <a:t>……</a:t>
            </a:r>
            <a:endParaRPr lang="zh-CN" altLang="en-US" dirty="0"/>
          </a:p>
        </p:txBody>
      </p:sp>
      <p:sp>
        <p:nvSpPr>
          <p:cNvPr id="38" name="右大括号 37">
            <a:extLst>
              <a:ext uri="{FF2B5EF4-FFF2-40B4-BE49-F238E27FC236}">
                <a16:creationId xmlns:a16="http://schemas.microsoft.com/office/drawing/2014/main" id="{F6555139-FC22-95E8-90E2-C02E3061BF7C}"/>
              </a:ext>
            </a:extLst>
          </p:cNvPr>
          <p:cNvSpPr/>
          <p:nvPr/>
        </p:nvSpPr>
        <p:spPr>
          <a:xfrm>
            <a:off x="3671455" y="5040170"/>
            <a:ext cx="341966" cy="213360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069F1AB5-C275-B72A-A20D-FA69326C2DBF}"/>
                  </a:ext>
                </a:extLst>
              </p:cNvPr>
              <p:cNvSpPr txBox="1"/>
              <p:nvPr/>
            </p:nvSpPr>
            <p:spPr>
              <a:xfrm>
                <a:off x="4060959" y="5937013"/>
                <a:ext cx="5876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latin typeface="Cambria Math" panose="02040503050406030204" pitchFamily="18" charset="0"/>
                        </a:rPr>
                        <m:t>=1</m:t>
                      </m:r>
                    </m:oMath>
                  </m:oMathPara>
                </a14:m>
                <a:endParaRPr lang="zh-CN" altLang="en-US" dirty="0"/>
              </a:p>
            </p:txBody>
          </p:sp>
        </mc:Choice>
        <mc:Fallback xmlns="">
          <p:sp>
            <p:nvSpPr>
              <p:cNvPr id="40" name="文本框 39">
                <a:extLst>
                  <a:ext uri="{FF2B5EF4-FFF2-40B4-BE49-F238E27FC236}">
                    <a16:creationId xmlns:a16="http://schemas.microsoft.com/office/drawing/2014/main" id="{069F1AB5-C275-B72A-A20D-FA69326C2DBF}"/>
                  </a:ext>
                </a:extLst>
              </p:cNvPr>
              <p:cNvSpPr txBox="1">
                <a:spLocks noRot="1" noChangeAspect="1" noMove="1" noResize="1" noEditPoints="1" noAdjustHandles="1" noChangeArrowheads="1" noChangeShapeType="1" noTextEdit="1"/>
              </p:cNvSpPr>
              <p:nvPr/>
            </p:nvSpPr>
            <p:spPr>
              <a:xfrm>
                <a:off x="4060959" y="5937013"/>
                <a:ext cx="587678" cy="369332"/>
              </a:xfrm>
              <a:prstGeom prst="rect">
                <a:avLst/>
              </a:prstGeom>
              <a:blipFill>
                <a:blip r:embed="rId20"/>
                <a:stretch>
                  <a:fillRect/>
                </a:stretch>
              </a:blipFill>
            </p:spPr>
            <p:txBody>
              <a:bodyPr/>
              <a:lstStyle/>
              <a:p>
                <a:r>
                  <a:rPr lang="zh-CN" altLang="en-US">
                    <a:noFill/>
                  </a:rPr>
                  <a:t> </a:t>
                </a:r>
              </a:p>
            </p:txBody>
          </p:sp>
        </mc:Fallback>
      </mc:AlternateContent>
      <p:graphicFrame>
        <p:nvGraphicFramePr>
          <p:cNvPr id="41" name="表格 41">
            <a:extLst>
              <a:ext uri="{FF2B5EF4-FFF2-40B4-BE49-F238E27FC236}">
                <a16:creationId xmlns:a16="http://schemas.microsoft.com/office/drawing/2014/main" id="{AB97DAD8-A249-21A6-BC81-48960C028DDF}"/>
              </a:ext>
            </a:extLst>
          </p:cNvPr>
          <p:cNvGraphicFramePr>
            <a:graphicFrameLocks noGrp="1"/>
          </p:cNvGraphicFramePr>
          <p:nvPr>
            <p:extLst>
              <p:ext uri="{D42A27DB-BD31-4B8C-83A1-F6EECF244321}">
                <p14:modId xmlns:p14="http://schemas.microsoft.com/office/powerpoint/2010/main" val="3586061381"/>
              </p:ext>
            </p:extLst>
          </p:nvPr>
        </p:nvGraphicFramePr>
        <p:xfrm>
          <a:off x="4874343" y="5040170"/>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sp>
        <p:nvSpPr>
          <p:cNvPr id="42" name="右大括号 41">
            <a:extLst>
              <a:ext uri="{FF2B5EF4-FFF2-40B4-BE49-F238E27FC236}">
                <a16:creationId xmlns:a16="http://schemas.microsoft.com/office/drawing/2014/main" id="{68039E43-E4F6-9B12-095C-0BA70EC94AC3}"/>
              </a:ext>
            </a:extLst>
          </p:cNvPr>
          <p:cNvSpPr/>
          <p:nvPr/>
        </p:nvSpPr>
        <p:spPr>
          <a:xfrm rot="5400000">
            <a:off x="7199894" y="3611079"/>
            <a:ext cx="341966" cy="443293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BC7D9625-0E20-7FA4-4652-EF7F19CDE60F}"/>
              </a:ext>
            </a:extLst>
          </p:cNvPr>
          <p:cNvSpPr txBox="1"/>
          <p:nvPr/>
        </p:nvSpPr>
        <p:spPr>
          <a:xfrm>
            <a:off x="6777605" y="6060906"/>
            <a:ext cx="1186543"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27 entries</a:t>
            </a:r>
            <a:endParaRPr kumimoji="1" lang="zh-CN" altLang="en-US" sz="2000"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94D90466-22E1-C05D-25E6-79832548FA1E}"/>
              </a:ext>
            </a:extLst>
          </p:cNvPr>
          <p:cNvSpPr txBox="1"/>
          <p:nvPr/>
        </p:nvSpPr>
        <p:spPr>
          <a:xfrm>
            <a:off x="4792774" y="5051478"/>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111</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4270ACC9-2C18-0975-035E-F950F4F3E23B}"/>
              </a:ext>
            </a:extLst>
          </p:cNvPr>
          <p:cNvSpPr txBox="1"/>
          <p:nvPr/>
        </p:nvSpPr>
        <p:spPr>
          <a:xfrm>
            <a:off x="5321391" y="5049401"/>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111</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BE54246D-2990-3AC4-A3F5-68B84295A1A2}"/>
              </a:ext>
            </a:extLst>
          </p:cNvPr>
          <p:cNvSpPr txBox="1"/>
          <p:nvPr/>
        </p:nvSpPr>
        <p:spPr>
          <a:xfrm>
            <a:off x="5803042" y="5049401"/>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2D557FFF-7197-E361-65F9-1741D830CA71}"/>
              </a:ext>
            </a:extLst>
          </p:cNvPr>
          <p:cNvSpPr txBox="1"/>
          <p:nvPr/>
        </p:nvSpPr>
        <p:spPr>
          <a:xfrm>
            <a:off x="6290292" y="5049409"/>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5E036465-D06C-3431-165C-220CE291CFE5}"/>
              </a:ext>
            </a:extLst>
          </p:cNvPr>
          <p:cNvSpPr txBox="1"/>
          <p:nvPr/>
        </p:nvSpPr>
        <p:spPr>
          <a:xfrm>
            <a:off x="6801318" y="5040279"/>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73F877AF-E35E-93EA-6185-9B6DA33437AA}"/>
              </a:ext>
            </a:extLst>
          </p:cNvPr>
          <p:cNvSpPr txBox="1"/>
          <p:nvPr/>
        </p:nvSpPr>
        <p:spPr>
          <a:xfrm>
            <a:off x="7282969" y="5050335"/>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39487812-7C18-957E-5FB6-6DDD2CA2EBE7}"/>
              </a:ext>
            </a:extLst>
          </p:cNvPr>
          <p:cNvSpPr txBox="1"/>
          <p:nvPr/>
        </p:nvSpPr>
        <p:spPr>
          <a:xfrm>
            <a:off x="7764620" y="5058707"/>
            <a:ext cx="623454"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95AC83FE-48FE-955D-8262-B5D9D4CEB27C}"/>
              </a:ext>
            </a:extLst>
          </p:cNvPr>
          <p:cNvSpPr txBox="1"/>
          <p:nvPr/>
        </p:nvSpPr>
        <p:spPr>
          <a:xfrm>
            <a:off x="8265598" y="5058707"/>
            <a:ext cx="623454"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95B70AEF-2D79-4C72-1DCE-DDD7E0FBDE92}"/>
              </a:ext>
            </a:extLst>
          </p:cNvPr>
          <p:cNvSpPr txBox="1"/>
          <p:nvPr/>
        </p:nvSpPr>
        <p:spPr>
          <a:xfrm>
            <a:off x="8747249" y="5058707"/>
            <a:ext cx="623454"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18E127C9-BFD1-E5EC-22E8-7F52ED191673}"/>
              </a:ext>
            </a:extLst>
          </p:cNvPr>
          <p:cNvSpPr txBox="1"/>
          <p:nvPr/>
        </p:nvSpPr>
        <p:spPr>
          <a:xfrm>
            <a:off x="9238948" y="5058707"/>
            <a:ext cx="623454"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8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12"/>
                                        </p:tgtEl>
                                      </p:cBhvr>
                                    </p:animEffect>
                                    <p:animScale>
                                      <p:cBhvr>
                                        <p:cTn id="61" dur="250" autoRev="1" fill="hold"/>
                                        <p:tgtEl>
                                          <p:spTgt spid="12"/>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6" presetClass="emph" presetSubtype="0" fill="hold" nodeType="clickEffect">
                                  <p:stCondLst>
                                    <p:cond delay="0"/>
                                  </p:stCondLst>
                                  <p:childTnLst>
                                    <p:animEffect transition="out" filter="fade">
                                      <p:cBhvr>
                                        <p:cTn id="71" dur="500" tmFilter="0, 0; .2, .5; .8, .5; 1, 0"/>
                                        <p:tgtEl>
                                          <p:spTgt spid="22"/>
                                        </p:tgtEl>
                                      </p:cBhvr>
                                    </p:animEffect>
                                    <p:animScale>
                                      <p:cBhvr>
                                        <p:cTn id="72" dur="250" autoRev="1" fill="hold"/>
                                        <p:tgtEl>
                                          <p:spTgt spid="22"/>
                                        </p:tgtEl>
                                      </p:cBhvr>
                                      <p:by x="105000" y="105000"/>
                                    </p:animScale>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1"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1"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p:bldP spid="20" grpId="0"/>
      <p:bldP spid="26" grpId="0"/>
      <p:bldP spid="32" grpId="0"/>
      <p:bldP spid="36" grpId="0"/>
      <p:bldP spid="38" grpId="0" animBg="1"/>
      <p:bldP spid="40" grpId="0"/>
      <p:bldP spid="42" grpId="0" animBg="1"/>
      <p:bldP spid="43" grpId="0"/>
      <p:bldP spid="46" grpId="0"/>
      <p:bldP spid="47" grpId="0"/>
      <p:bldP spid="48" grpId="1"/>
      <p:bldP spid="49" grpId="0"/>
      <p:bldP spid="50" grpId="0"/>
      <p:bldP spid="51" grpId="0"/>
      <p:bldP spid="52" grpId="1"/>
      <p:bldP spid="7"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Table</a:t>
            </a:r>
            <a:r>
              <a:rPr kumimoji="1" lang="zh-CN" altLang="en-US" sz="3200" dirty="0"/>
              <a:t> </a:t>
            </a:r>
            <a:r>
              <a:rPr kumimoji="1" lang="en-US" altLang="zh-CN" sz="3200" dirty="0"/>
              <a:t>Lookup Method</a:t>
            </a:r>
            <a:endParaRPr kumimoji="1" lang="zh-CN" altLang="en-US" sz="32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905D2D4-1E50-8777-2D40-125FF0B67111}"/>
                  </a:ext>
                </a:extLst>
              </p:cNvPr>
              <p:cNvSpPr txBox="1"/>
              <p:nvPr/>
            </p:nvSpPr>
            <p:spPr>
              <a:xfrm>
                <a:off x="806968" y="1780255"/>
                <a:ext cx="8444464" cy="1012072"/>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Fill the row with respect to </a:t>
                </a:r>
                <a14:m>
                  <m:oMath xmlns:m="http://schemas.openxmlformats.org/officeDocument/2006/math">
                    <m:acc>
                      <m:accPr>
                        <m:chr m:val="̅"/>
                        <m:ctrlPr>
                          <a:rPr kumimoji="1" lang="en-US" altLang="zh-CN" sz="2400" b="0" i="1" dirty="0" smtClean="0">
                            <a:latin typeface="Cambria Math" panose="02040503050406030204" pitchFamily="18" charset="0"/>
                            <a:cs typeface="Times New Roman" panose="02020603050405020304" pitchFamily="18" charset="0"/>
                          </a:rPr>
                        </m:ctrlPr>
                      </m:accPr>
                      <m:e>
                        <m:r>
                          <a:rPr kumimoji="1" lang="en-US" altLang="zh-CN" sz="2400" b="0" i="1" dirty="0" smtClean="0">
                            <a:latin typeface="Cambria Math" panose="02040503050406030204" pitchFamily="18" charset="0"/>
                            <a:cs typeface="Times New Roman" panose="02020603050405020304" pitchFamily="18" charset="0"/>
                          </a:rPr>
                          <m:t>𝑝</m:t>
                        </m:r>
                      </m:e>
                    </m:acc>
                    <m:d>
                      <m:dPr>
                        <m:ctrlPr>
                          <a:rPr kumimoji="1" lang="en-US" altLang="zh-CN" sz="2400" b="0" i="1" dirty="0" smtClean="0">
                            <a:latin typeface="Cambria Math" panose="02040503050406030204" pitchFamily="18" charset="0"/>
                            <a:cs typeface="Times New Roman" panose="020206030504050203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𝑖</m:t>
                            </m:r>
                          </m:sub>
                        </m:sSub>
                      </m:e>
                    </m:d>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𝑚𝑝</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𝑖</m:t>
                                    </m:r>
                                  </m:sub>
                                </m:sSub>
                              </m:e>
                            </m:d>
                          </m:e>
                        </m:d>
                      </m:num>
                      <m:den>
                        <m:r>
                          <a:rPr kumimoji="1" lang="en-US" altLang="zh-CN" sz="2400" b="0" i="1" smtClean="0">
                            <a:latin typeface="Cambria Math" panose="02040503050406030204" pitchFamily="18" charset="0"/>
                          </a:rPr>
                          <m:t>𝑚</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𝑚</m:t>
                        </m:r>
                      </m:den>
                    </m:f>
                    <m:r>
                      <a:rPr kumimoji="1" lang="en-US" altLang="zh-CN" sz="2400" b="0" i="1" smtClean="0">
                        <a:latin typeface="Cambria Math" panose="02040503050406030204" pitchFamily="18" charset="0"/>
                      </a:rPr>
                      <m:t>,…,</m:t>
                    </m:r>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𝑚</m:t>
                        </m:r>
                      </m:num>
                      <m:den>
                        <m:r>
                          <a:rPr kumimoji="1" lang="en-US" altLang="zh-CN" sz="2400" b="0" i="1" smtClean="0">
                            <a:latin typeface="Cambria Math" panose="02040503050406030204" pitchFamily="18" charset="0"/>
                          </a:rPr>
                          <m:t>𝑚</m:t>
                        </m:r>
                      </m:den>
                    </m:f>
                    <m:r>
                      <a:rPr kumimoji="1" lang="en-US" altLang="zh-CN" sz="2400" b="0" i="1" smtClean="0">
                        <a:latin typeface="Cambria Math" panose="02040503050406030204" pitchFamily="18" charset="0"/>
                      </a:rPr>
                      <m:t>}</m:t>
                    </m:r>
                  </m:oMath>
                </a14:m>
                <a:r>
                  <a:rPr kumimoji="1" lang="en-US" altLang="zh-CN" sz="2400" dirty="0">
                    <a:latin typeface="Times New Roman" panose="02020603050405020304" pitchFamily="18" charset="0"/>
                    <a:cs typeface="Times New Roman" panose="02020603050405020304" pitchFamily="18" charset="0"/>
                  </a:rPr>
                  <a:t> </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Create a row for each possible distribution: </a:t>
                </a:r>
                <a14:m>
                  <m:oMath xmlns:m="http://schemas.openxmlformats.org/officeDocument/2006/math">
                    <m:acc>
                      <m:accPr>
                        <m:chr m:val="̅"/>
                        <m:ctrlPr>
                          <a:rPr kumimoji="1" lang="en-US" altLang="zh-CN" sz="2400" i="1" dirty="0">
                            <a:latin typeface="Cambria Math" panose="02040503050406030204" pitchFamily="18" charset="0"/>
                            <a:cs typeface="Times New Roman" panose="02020603050405020304" pitchFamily="18" charset="0"/>
                          </a:rPr>
                        </m:ctrlPr>
                      </m:accPr>
                      <m:e>
                        <m:r>
                          <a:rPr kumimoji="1" lang="en-US" altLang="zh-CN" sz="2400" i="1" dirty="0">
                            <a:latin typeface="Cambria Math" panose="02040503050406030204" pitchFamily="18" charset="0"/>
                            <a:cs typeface="Times New Roman" panose="02020603050405020304" pitchFamily="18" charset="0"/>
                          </a:rPr>
                          <m:t>𝑝</m:t>
                        </m:r>
                      </m:e>
                    </m:acc>
                    <m:d>
                      <m:dPr>
                        <m:ctrlPr>
                          <a:rPr kumimoji="1" lang="en-US" altLang="zh-CN" sz="2400" i="1" dirty="0">
                            <a:latin typeface="Cambria Math" panose="02040503050406030204" pitchFamily="18" charset="0"/>
                            <a:cs typeface="Times New Roman" panose="02020603050405020304" pitchFamily="18" charset="0"/>
                          </a:rPr>
                        </m:ctrlPr>
                      </m:dP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𝑥</m:t>
                            </m:r>
                          </m:e>
                          <m:sub>
                            <m:r>
                              <a:rPr kumimoji="1" lang="en-US" altLang="zh-CN" sz="2400" b="0" i="1" smtClean="0">
                                <a:latin typeface="Cambria Math" panose="02040503050406030204" pitchFamily="18" charset="0"/>
                              </a:rPr>
                              <m:t>1</m:t>
                            </m:r>
                          </m:sub>
                        </m:sSub>
                      </m:e>
                    </m:d>
                    <m:r>
                      <a:rPr kumimoji="1" lang="en-US" altLang="zh-CN" sz="2400" b="0" i="1" smtClean="0">
                        <a:latin typeface="Cambria Math" panose="02040503050406030204" pitchFamily="18" charset="0"/>
                      </a:rPr>
                      <m:t>,⋯,</m:t>
                    </m:r>
                    <m:acc>
                      <m:accPr>
                        <m:chr m:val="̅"/>
                        <m:ctrlPr>
                          <a:rPr kumimoji="1" lang="en-US" altLang="zh-CN" sz="2400" b="0" i="1" smtClean="0">
                            <a:latin typeface="Cambria Math" panose="02040503050406030204" pitchFamily="18" charset="0"/>
                          </a:rPr>
                        </m:ctrlPr>
                      </m:accPr>
                      <m:e>
                        <m:r>
                          <a:rPr kumimoji="1" lang="en-US" altLang="zh-CN" sz="2400" b="0" i="1" smtClean="0">
                            <a:latin typeface="Cambria Math" panose="02040503050406030204" pitchFamily="18" charset="0"/>
                          </a:rPr>
                          <m:t>𝑝</m:t>
                        </m:r>
                      </m:e>
                    </m:acc>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𝑚</m:t>
                        </m:r>
                      </m:sub>
                    </m:sSub>
                    <m:r>
                      <a:rPr kumimoji="1" lang="en-US" altLang="zh-CN" sz="2400" b="0" i="1" smtClean="0">
                        <a:latin typeface="Cambria Math" panose="02040503050406030204" pitchFamily="18" charset="0"/>
                      </a:rPr>
                      <m:t>)</m:t>
                    </m:r>
                  </m:oMath>
                </a14:m>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0905D2D4-1E50-8777-2D40-125FF0B67111}"/>
                  </a:ext>
                </a:extLst>
              </p:cNvPr>
              <p:cNvSpPr txBox="1">
                <a:spLocks noRot="1" noChangeAspect="1" noMove="1" noResize="1" noEditPoints="1" noAdjustHandles="1" noChangeArrowheads="1" noChangeShapeType="1" noTextEdit="1"/>
              </p:cNvSpPr>
              <p:nvPr/>
            </p:nvSpPr>
            <p:spPr>
              <a:xfrm>
                <a:off x="806968" y="1780255"/>
                <a:ext cx="8444464" cy="1012072"/>
              </a:xfrm>
              <a:prstGeom prst="rect">
                <a:avLst/>
              </a:prstGeom>
              <a:blipFill>
                <a:blip r:embed="rId3"/>
                <a:stretch>
                  <a:fillRect l="-901" b="-13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椭圆 2">
                <a:extLst>
                  <a:ext uri="{FF2B5EF4-FFF2-40B4-BE49-F238E27FC236}">
                    <a16:creationId xmlns:a16="http://schemas.microsoft.com/office/drawing/2014/main" id="{6D7CB695-3F0A-681F-8C6B-52C4C1C47641}"/>
                  </a:ext>
                </a:extLst>
              </p:cNvPr>
              <p:cNvSpPr/>
              <p:nvPr/>
            </p:nvSpPr>
            <p:spPr>
              <a:xfrm>
                <a:off x="3776755" y="318276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 name="椭圆 2">
                <a:extLst>
                  <a:ext uri="{FF2B5EF4-FFF2-40B4-BE49-F238E27FC236}">
                    <a16:creationId xmlns:a16="http://schemas.microsoft.com/office/drawing/2014/main" id="{6D7CB695-3F0A-681F-8C6B-52C4C1C47641}"/>
                  </a:ext>
                </a:extLst>
              </p:cNvPr>
              <p:cNvSpPr>
                <a:spLocks noRot="1" noChangeAspect="1" noMove="1" noResize="1" noEditPoints="1" noAdjustHandles="1" noChangeArrowheads="1" noChangeShapeType="1" noTextEdit="1"/>
              </p:cNvSpPr>
              <p:nvPr/>
            </p:nvSpPr>
            <p:spPr>
              <a:xfrm>
                <a:off x="3776755" y="3182766"/>
                <a:ext cx="451412" cy="451413"/>
              </a:xfrm>
              <a:prstGeom prst="ellipse">
                <a:avLst/>
              </a:prstGeom>
              <a:blipFill>
                <a:blip r:embed="rId4"/>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6591EB72-8562-A4E9-9FB7-F8DA65EDF40E}"/>
                  </a:ext>
                </a:extLst>
              </p:cNvPr>
              <p:cNvSpPr/>
              <p:nvPr/>
            </p:nvSpPr>
            <p:spPr>
              <a:xfrm>
                <a:off x="4648637" y="318276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4" name="椭圆 3">
                <a:extLst>
                  <a:ext uri="{FF2B5EF4-FFF2-40B4-BE49-F238E27FC236}">
                    <a16:creationId xmlns:a16="http://schemas.microsoft.com/office/drawing/2014/main" id="{6591EB72-8562-A4E9-9FB7-F8DA65EDF40E}"/>
                  </a:ext>
                </a:extLst>
              </p:cNvPr>
              <p:cNvSpPr>
                <a:spLocks noRot="1" noChangeAspect="1" noMove="1" noResize="1" noEditPoints="1" noAdjustHandles="1" noChangeArrowheads="1" noChangeShapeType="1" noTextEdit="1"/>
              </p:cNvSpPr>
              <p:nvPr/>
            </p:nvSpPr>
            <p:spPr>
              <a:xfrm>
                <a:off x="4648637" y="3182766"/>
                <a:ext cx="451412" cy="451413"/>
              </a:xfrm>
              <a:prstGeom prst="ellipse">
                <a:avLst/>
              </a:prstGeom>
              <a:blipFill>
                <a:blip r:embed="rId5"/>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440E5086-3A59-85B5-04AD-D08905E065DE}"/>
                  </a:ext>
                </a:extLst>
              </p:cNvPr>
              <p:cNvSpPr/>
              <p:nvPr/>
            </p:nvSpPr>
            <p:spPr>
              <a:xfrm>
                <a:off x="5472368" y="318276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5" name="椭圆 4">
                <a:extLst>
                  <a:ext uri="{FF2B5EF4-FFF2-40B4-BE49-F238E27FC236}">
                    <a16:creationId xmlns:a16="http://schemas.microsoft.com/office/drawing/2014/main" id="{440E5086-3A59-85B5-04AD-D08905E065DE}"/>
                  </a:ext>
                </a:extLst>
              </p:cNvPr>
              <p:cNvSpPr>
                <a:spLocks noRot="1" noChangeAspect="1" noMove="1" noResize="1" noEditPoints="1" noAdjustHandles="1" noChangeArrowheads="1" noChangeShapeType="1" noTextEdit="1"/>
              </p:cNvSpPr>
              <p:nvPr/>
            </p:nvSpPr>
            <p:spPr>
              <a:xfrm>
                <a:off x="5472368" y="3182765"/>
                <a:ext cx="451412" cy="451413"/>
              </a:xfrm>
              <a:prstGeom prst="ellipse">
                <a:avLst/>
              </a:prstGeom>
              <a:blipFill>
                <a:blip r:embed="rId6"/>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42AAC83-B246-A883-613B-735B4290331E}"/>
                  </a:ext>
                </a:extLst>
              </p:cNvPr>
              <p:cNvSpPr txBox="1"/>
              <p:nvPr/>
            </p:nvSpPr>
            <p:spPr>
              <a:xfrm>
                <a:off x="3886201" y="3799159"/>
                <a:ext cx="2077327" cy="616515"/>
              </a:xfrm>
              <a:prstGeom prst="rect">
                <a:avLst/>
              </a:prstGeom>
              <a:noFill/>
            </p:spPr>
            <p:txBody>
              <a:bodyPr wrap="square">
                <a:spAutoFit/>
              </a:bodyPr>
              <a:lstStyle/>
              <a:p>
                <a14:m>
                  <m:oMath xmlns:m="http://schemas.openxmlformats.org/officeDocument/2006/math">
                    <m:f>
                      <m:fPr>
                        <m:ctrlPr>
                          <a:rPr kumimoji="1" lang="en-US" altLang="zh-CN" sz="2400" b="0" i="1" smtClean="0">
                            <a:latin typeface="Cambria Math" panose="02040503050406030204" pitchFamily="18" charset="0"/>
                          </a:rPr>
                        </m:ctrlPr>
                      </m:fPr>
                      <m:num>
                        <m:r>
                          <a:rPr kumimoji="1" lang="en-US" altLang="zh-CN" sz="2400" b="0" i="1" smtClean="0">
                            <a:latin typeface="Cambria Math" panose="02040503050406030204" pitchFamily="18" charset="0"/>
                          </a:rPr>
                          <m:t>1</m:t>
                        </m:r>
                      </m:num>
                      <m:den>
                        <m:r>
                          <a:rPr kumimoji="1" lang="en-US" altLang="zh-CN" sz="2400" b="0" i="1" smtClean="0">
                            <a:latin typeface="Cambria Math" panose="02040503050406030204" pitchFamily="18" charset="0"/>
                          </a:rPr>
                          <m:t>3</m:t>
                        </m:r>
                      </m:den>
                    </m:f>
                  </m:oMath>
                </a14:m>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2400" i="1">
                            <a:latin typeface="Cambria Math" panose="02040503050406030204" pitchFamily="18" charset="0"/>
                          </a:rPr>
                        </m:ctrlPr>
                      </m:fPr>
                      <m:num>
                        <m:r>
                          <a:rPr kumimoji="1" lang="en-US" altLang="zh-CN" sz="2400" b="0" i="1" smtClean="0">
                            <a:latin typeface="Cambria Math" panose="02040503050406030204" pitchFamily="18" charset="0"/>
                          </a:rPr>
                          <m:t>2</m:t>
                        </m:r>
                      </m:num>
                      <m:den>
                        <m:r>
                          <a:rPr kumimoji="1" lang="en-US" altLang="zh-CN" sz="2400" i="1">
                            <a:latin typeface="Cambria Math" panose="02040503050406030204" pitchFamily="18" charset="0"/>
                          </a:rPr>
                          <m:t>3</m:t>
                        </m:r>
                      </m:den>
                    </m:f>
                  </m:oMath>
                </a14:m>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1</m:t>
                        </m:r>
                      </m:num>
                      <m:den>
                        <m:r>
                          <a:rPr kumimoji="1" lang="en-US" altLang="zh-CN" sz="2400" i="1">
                            <a:latin typeface="Cambria Math" panose="02040503050406030204" pitchFamily="18" charset="0"/>
                          </a:rPr>
                          <m:t>3</m:t>
                        </m:r>
                      </m:den>
                    </m:f>
                  </m:oMath>
                </a14:m>
                <a:r>
                  <a:rPr kumimoji="1" lang="en-US" altLang="zh-CN" sz="2400" dirty="0">
                    <a:latin typeface="Times New Roman" panose="02020603050405020304" pitchFamily="18" charset="0"/>
                    <a:cs typeface="Times New Roman" panose="02020603050405020304" pitchFamily="18" charset="0"/>
                  </a:rPr>
                  <a:t>         </a:t>
                </a:r>
                <a:endParaRPr lang="zh-CN" altLang="en-US" sz="2400" dirty="0"/>
              </a:p>
            </p:txBody>
          </p:sp>
        </mc:Choice>
        <mc:Fallback xmlns="">
          <p:sp>
            <p:nvSpPr>
              <p:cNvPr id="8" name="文本框 7">
                <a:extLst>
                  <a:ext uri="{FF2B5EF4-FFF2-40B4-BE49-F238E27FC236}">
                    <a16:creationId xmlns:a16="http://schemas.microsoft.com/office/drawing/2014/main" id="{142AAC83-B246-A883-613B-735B4290331E}"/>
                  </a:ext>
                </a:extLst>
              </p:cNvPr>
              <p:cNvSpPr txBox="1">
                <a:spLocks noRot="1" noChangeAspect="1" noMove="1" noResize="1" noEditPoints="1" noAdjustHandles="1" noChangeArrowheads="1" noChangeShapeType="1" noTextEdit="1"/>
              </p:cNvSpPr>
              <p:nvPr/>
            </p:nvSpPr>
            <p:spPr>
              <a:xfrm>
                <a:off x="3886201" y="3799159"/>
                <a:ext cx="2077327" cy="616515"/>
              </a:xfrm>
              <a:prstGeom prst="rect">
                <a:avLst/>
              </a:prstGeom>
              <a:blipFill>
                <a:blip r:embed="rId7"/>
                <a:stretch>
                  <a:fillRect b="-4082"/>
                </a:stretch>
              </a:blipFill>
            </p:spPr>
            <p:txBody>
              <a:bodyPr/>
              <a:lstStyle/>
              <a:p>
                <a:r>
                  <a:rPr lang="zh-CN" altLang="en-US">
                    <a:noFill/>
                  </a:rPr>
                  <a:t> </a:t>
                </a:r>
              </a:p>
            </p:txBody>
          </p:sp>
        </mc:Fallback>
      </mc:AlternateContent>
      <p:graphicFrame>
        <p:nvGraphicFramePr>
          <p:cNvPr id="41" name="表格 41">
            <a:extLst>
              <a:ext uri="{FF2B5EF4-FFF2-40B4-BE49-F238E27FC236}">
                <a16:creationId xmlns:a16="http://schemas.microsoft.com/office/drawing/2014/main" id="{AB97DAD8-A249-21A6-BC81-48960C028DDF}"/>
              </a:ext>
            </a:extLst>
          </p:cNvPr>
          <p:cNvGraphicFramePr>
            <a:graphicFrameLocks noGrp="1"/>
          </p:cNvGraphicFramePr>
          <p:nvPr>
            <p:extLst>
              <p:ext uri="{D42A27DB-BD31-4B8C-83A1-F6EECF244321}">
                <p14:modId xmlns:p14="http://schemas.microsoft.com/office/powerpoint/2010/main" val="2080166712"/>
              </p:ext>
            </p:extLst>
          </p:nvPr>
        </p:nvGraphicFramePr>
        <p:xfrm>
          <a:off x="2460555" y="4738986"/>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sp>
        <p:nvSpPr>
          <p:cNvPr id="46" name="文本框 45">
            <a:extLst>
              <a:ext uri="{FF2B5EF4-FFF2-40B4-BE49-F238E27FC236}">
                <a16:creationId xmlns:a16="http://schemas.microsoft.com/office/drawing/2014/main" id="{94D90466-22E1-C05D-25E6-79832548FA1E}"/>
              </a:ext>
            </a:extLst>
          </p:cNvPr>
          <p:cNvSpPr txBox="1"/>
          <p:nvPr/>
        </p:nvSpPr>
        <p:spPr>
          <a:xfrm>
            <a:off x="2368228" y="4750294"/>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111</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4270ACC9-2C18-0975-035E-F950F4F3E23B}"/>
              </a:ext>
            </a:extLst>
          </p:cNvPr>
          <p:cNvSpPr txBox="1"/>
          <p:nvPr/>
        </p:nvSpPr>
        <p:spPr>
          <a:xfrm>
            <a:off x="2896845" y="4748217"/>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111</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BE54246D-2990-3AC4-A3F5-68B84295A1A2}"/>
              </a:ext>
            </a:extLst>
          </p:cNvPr>
          <p:cNvSpPr txBox="1"/>
          <p:nvPr/>
        </p:nvSpPr>
        <p:spPr>
          <a:xfrm>
            <a:off x="3378496" y="4748217"/>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2D557FFF-7197-E361-65F9-1741D830CA71}"/>
              </a:ext>
            </a:extLst>
          </p:cNvPr>
          <p:cNvSpPr txBox="1"/>
          <p:nvPr/>
        </p:nvSpPr>
        <p:spPr>
          <a:xfrm>
            <a:off x="3865746" y="4748225"/>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5E036465-D06C-3431-165C-220CE291CFE5}"/>
              </a:ext>
            </a:extLst>
          </p:cNvPr>
          <p:cNvSpPr txBox="1"/>
          <p:nvPr/>
        </p:nvSpPr>
        <p:spPr>
          <a:xfrm>
            <a:off x="4376772" y="4739095"/>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73F877AF-E35E-93EA-6185-9B6DA33437AA}"/>
              </a:ext>
            </a:extLst>
          </p:cNvPr>
          <p:cNvSpPr txBox="1"/>
          <p:nvPr/>
        </p:nvSpPr>
        <p:spPr>
          <a:xfrm>
            <a:off x="4858423" y="4749151"/>
            <a:ext cx="623454"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110</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52" name="文本框 51">
            <a:extLst>
              <a:ext uri="{FF2B5EF4-FFF2-40B4-BE49-F238E27FC236}">
                <a16:creationId xmlns:a16="http://schemas.microsoft.com/office/drawing/2014/main" id="{39487812-7C18-957E-5FB6-6DDD2CA2EBE7}"/>
              </a:ext>
            </a:extLst>
          </p:cNvPr>
          <p:cNvSpPr txBox="1"/>
          <p:nvPr/>
        </p:nvSpPr>
        <p:spPr>
          <a:xfrm>
            <a:off x="5340074" y="4734183"/>
            <a:ext cx="623454" cy="369332"/>
          </a:xfrm>
          <a:prstGeom prst="rect">
            <a:avLst/>
          </a:prstGeom>
          <a:noFill/>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1523302E-C5EC-1521-91BF-FEF2E0E4C2AD}"/>
              </a:ext>
            </a:extLst>
          </p:cNvPr>
          <p:cNvSpPr txBox="1"/>
          <p:nvPr/>
        </p:nvSpPr>
        <p:spPr>
          <a:xfrm>
            <a:off x="10598727" y="6788727"/>
            <a:ext cx="184731" cy="369332"/>
          </a:xfrm>
          <a:prstGeom prst="rect">
            <a:avLst/>
          </a:prstGeom>
          <a:noFill/>
        </p:spPr>
        <p:txBody>
          <a:bodyPr wrap="none" rtlCol="0">
            <a:spAutoFit/>
          </a:bodyPr>
          <a:lstStyle/>
          <a:p>
            <a:endParaRPr kumimoji="1"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5D4F824-0159-48AB-74A0-80342A94B767}"/>
                  </a:ext>
                </a:extLst>
              </p:cNvPr>
              <p:cNvSpPr txBox="1"/>
              <p:nvPr/>
            </p:nvSpPr>
            <p:spPr>
              <a:xfrm>
                <a:off x="6546902" y="3159039"/>
                <a:ext cx="1710130" cy="461665"/>
              </a:xfrm>
              <a:prstGeom prst="rect">
                <a:avLst/>
              </a:prstGeom>
              <a:noFill/>
            </p:spPr>
            <p:txBody>
              <a:bodyPr wrap="square">
                <a:spAutoFit/>
              </a:bodyPr>
              <a:lstStyle/>
              <a:p>
                <a14:m>
                  <m:oMath xmlns:m="http://schemas.openxmlformats.org/officeDocument/2006/math">
                    <m:r>
                      <a:rPr kumimoji="1" lang="en-US" altLang="zh-CN" sz="2400" b="0" i="1" smtClean="0">
                        <a:latin typeface="Cambria Math" panose="02040503050406030204" pitchFamily="18" charset="0"/>
                      </a:rPr>
                      <m:t>𝑚</m:t>
                    </m:r>
                  </m:oMath>
                </a14:m>
                <a:r>
                  <a:rPr kumimoji="1" lang="en-US" altLang="zh-CN" sz="2400" dirty="0">
                    <a:latin typeface="Times New Roman" panose="02020603050405020304" pitchFamily="18" charset="0"/>
                    <a:cs typeface="Times New Roman" panose="02020603050405020304" pitchFamily="18" charset="0"/>
                  </a:rPr>
                  <a:t> elements</a:t>
                </a:r>
              </a:p>
            </p:txBody>
          </p:sp>
        </mc:Choice>
        <mc:Fallback xmlns="">
          <p:sp>
            <p:nvSpPr>
              <p:cNvPr id="14" name="文本框 13">
                <a:extLst>
                  <a:ext uri="{FF2B5EF4-FFF2-40B4-BE49-F238E27FC236}">
                    <a16:creationId xmlns:a16="http://schemas.microsoft.com/office/drawing/2014/main" id="{25D4F824-0159-48AB-74A0-80342A94B767}"/>
                  </a:ext>
                </a:extLst>
              </p:cNvPr>
              <p:cNvSpPr txBox="1">
                <a:spLocks noRot="1" noChangeAspect="1" noMove="1" noResize="1" noEditPoints="1" noAdjustHandles="1" noChangeArrowheads="1" noChangeShapeType="1" noTextEdit="1"/>
              </p:cNvSpPr>
              <p:nvPr/>
            </p:nvSpPr>
            <p:spPr>
              <a:xfrm>
                <a:off x="6546902" y="3159039"/>
                <a:ext cx="1710130" cy="461665"/>
              </a:xfrm>
              <a:prstGeom prst="rect">
                <a:avLst/>
              </a:prstGeom>
              <a:blipFill>
                <a:blip r:embed="rId8"/>
                <a:stretch>
                  <a:fillRect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4797268-1038-9EE2-E3C1-526C24AD8D44}"/>
                  </a:ext>
                </a:extLst>
              </p:cNvPr>
              <p:cNvSpPr txBox="1"/>
              <p:nvPr/>
            </p:nvSpPr>
            <p:spPr>
              <a:xfrm>
                <a:off x="6502067" y="3803699"/>
                <a:ext cx="2430918" cy="615874"/>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multipliers of </a:t>
                </a:r>
                <a14:m>
                  <m:oMath xmlns:m="http://schemas.openxmlformats.org/officeDocument/2006/math">
                    <m:f>
                      <m:fPr>
                        <m:ctrlPr>
                          <a:rPr kumimoji="1" lang="en-US" altLang="zh-CN" sz="2400" b="0" i="1" smtClean="0">
                            <a:latin typeface="Cambria Math" panose="02040503050406030204" pitchFamily="18" charset="0"/>
                          </a:rPr>
                        </m:ctrlPr>
                      </m:fPr>
                      <m:num>
                        <m:r>
                          <a:rPr kumimoji="1" lang="en-US" altLang="zh-CN" sz="2400" b="0" i="0" smtClean="0">
                            <a:latin typeface="Cambria Math" panose="02040503050406030204" pitchFamily="18" charset="0"/>
                          </a:rPr>
                          <m:t>1</m:t>
                        </m:r>
                      </m:num>
                      <m:den>
                        <m:r>
                          <a:rPr kumimoji="1" lang="en-US" altLang="zh-CN" sz="2400" b="0" i="1" smtClean="0">
                            <a:latin typeface="Cambria Math" panose="02040503050406030204" pitchFamily="18" charset="0"/>
                          </a:rPr>
                          <m:t>𝑚</m:t>
                        </m:r>
                      </m:den>
                    </m:f>
                  </m:oMath>
                </a14:m>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27" name="文本框 26">
                <a:extLst>
                  <a:ext uri="{FF2B5EF4-FFF2-40B4-BE49-F238E27FC236}">
                    <a16:creationId xmlns:a16="http://schemas.microsoft.com/office/drawing/2014/main" id="{54797268-1038-9EE2-E3C1-526C24AD8D44}"/>
                  </a:ext>
                </a:extLst>
              </p:cNvPr>
              <p:cNvSpPr txBox="1">
                <a:spLocks noRot="1" noChangeAspect="1" noMove="1" noResize="1" noEditPoints="1" noAdjustHandles="1" noChangeArrowheads="1" noChangeShapeType="1" noTextEdit="1"/>
              </p:cNvSpPr>
              <p:nvPr/>
            </p:nvSpPr>
            <p:spPr>
              <a:xfrm>
                <a:off x="6502067" y="3803699"/>
                <a:ext cx="2430918" cy="615874"/>
              </a:xfrm>
              <a:prstGeom prst="rect">
                <a:avLst/>
              </a:prstGeom>
              <a:blipFill>
                <a:blip r:embed="rId9"/>
                <a:stretch>
                  <a:fillRect l="-4167" b="-10204"/>
                </a:stretch>
              </a:blipFill>
            </p:spPr>
            <p:txBody>
              <a:bodyPr/>
              <a:lstStyle/>
              <a:p>
                <a:r>
                  <a:rPr lang="zh-CN" altLang="en-US">
                    <a:noFill/>
                  </a:rPr>
                  <a:t> </a:t>
                </a:r>
              </a:p>
            </p:txBody>
          </p:sp>
        </mc:Fallback>
      </mc:AlternateContent>
      <p:graphicFrame>
        <p:nvGraphicFramePr>
          <p:cNvPr id="35" name="表格 41">
            <a:extLst>
              <a:ext uri="{FF2B5EF4-FFF2-40B4-BE49-F238E27FC236}">
                <a16:creationId xmlns:a16="http://schemas.microsoft.com/office/drawing/2014/main" id="{7881D76F-46DD-31DD-4968-F46F54C8C930}"/>
              </a:ext>
            </a:extLst>
          </p:cNvPr>
          <p:cNvGraphicFramePr>
            <a:graphicFrameLocks noGrp="1"/>
          </p:cNvGraphicFramePr>
          <p:nvPr>
            <p:extLst>
              <p:ext uri="{D42A27DB-BD31-4B8C-83A1-F6EECF244321}">
                <p14:modId xmlns:p14="http://schemas.microsoft.com/office/powerpoint/2010/main" val="917298038"/>
              </p:ext>
            </p:extLst>
          </p:nvPr>
        </p:nvGraphicFramePr>
        <p:xfrm>
          <a:off x="2460554" y="5144356"/>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37" name="表格 41">
            <a:extLst>
              <a:ext uri="{FF2B5EF4-FFF2-40B4-BE49-F238E27FC236}">
                <a16:creationId xmlns:a16="http://schemas.microsoft.com/office/drawing/2014/main" id="{C02EB625-25B9-0845-F248-B0310C19928E}"/>
              </a:ext>
            </a:extLst>
          </p:cNvPr>
          <p:cNvGraphicFramePr>
            <a:graphicFrameLocks noGrp="1"/>
          </p:cNvGraphicFramePr>
          <p:nvPr>
            <p:extLst>
              <p:ext uri="{D42A27DB-BD31-4B8C-83A1-F6EECF244321}">
                <p14:modId xmlns:p14="http://schemas.microsoft.com/office/powerpoint/2010/main" val="790177692"/>
              </p:ext>
            </p:extLst>
          </p:nvPr>
        </p:nvGraphicFramePr>
        <p:xfrm>
          <a:off x="2460554" y="5548651"/>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39" name="表格 41">
            <a:extLst>
              <a:ext uri="{FF2B5EF4-FFF2-40B4-BE49-F238E27FC236}">
                <a16:creationId xmlns:a16="http://schemas.microsoft.com/office/drawing/2014/main" id="{DA7FBA92-4F6A-892B-7D1E-243E50B48751}"/>
              </a:ext>
            </a:extLst>
          </p:cNvPr>
          <p:cNvGraphicFramePr>
            <a:graphicFrameLocks noGrp="1"/>
          </p:cNvGraphicFramePr>
          <p:nvPr>
            <p:extLst>
              <p:ext uri="{D42A27DB-BD31-4B8C-83A1-F6EECF244321}">
                <p14:modId xmlns:p14="http://schemas.microsoft.com/office/powerpoint/2010/main" val="3682013125"/>
              </p:ext>
            </p:extLst>
          </p:nvPr>
        </p:nvGraphicFramePr>
        <p:xfrm>
          <a:off x="2460553" y="6355165"/>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sp>
        <p:nvSpPr>
          <p:cNvPr id="16" name="右大括号 15">
            <a:extLst>
              <a:ext uri="{FF2B5EF4-FFF2-40B4-BE49-F238E27FC236}">
                <a16:creationId xmlns:a16="http://schemas.microsoft.com/office/drawing/2014/main" id="{39E860A9-1851-09B3-9E70-C0D5CEFCED75}"/>
              </a:ext>
            </a:extLst>
          </p:cNvPr>
          <p:cNvSpPr/>
          <p:nvPr/>
        </p:nvSpPr>
        <p:spPr>
          <a:xfrm rot="5400000">
            <a:off x="4687440" y="3161200"/>
            <a:ext cx="341966" cy="443293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5786F3A-1CDE-EE73-C9ED-0A026113927A}"/>
                  </a:ext>
                </a:extLst>
              </p:cNvPr>
              <p:cNvSpPr txBox="1"/>
              <p:nvPr/>
            </p:nvSpPr>
            <p:spPr>
              <a:xfrm>
                <a:off x="4265151" y="5611027"/>
                <a:ext cx="1337802" cy="400110"/>
              </a:xfrm>
              <a:prstGeom prst="rect">
                <a:avLst/>
              </a:prstGeom>
              <a:noFill/>
            </p:spPr>
            <p:txBody>
              <a:bodyPr wrap="none" rtlCol="0">
                <a:spAutoFit/>
              </a:bodyPr>
              <a:lstStyle/>
              <a:p>
                <a14:m>
                  <m:oMath xmlns:m="http://schemas.openxmlformats.org/officeDocument/2006/math">
                    <m:sSup>
                      <m:sSupPr>
                        <m:ctrlPr>
                          <a:rPr kumimoji="1" lang="en-US" altLang="zh-CN" sz="2000" b="0" i="1" smtClean="0">
                            <a:latin typeface="Cambria Math" panose="02040503050406030204" pitchFamily="18" charset="0"/>
                          </a:rPr>
                        </m:ctrlPr>
                      </m:sSupPr>
                      <m:e>
                        <m:r>
                          <a:rPr kumimoji="1" lang="en-US" altLang="zh-CN" sz="2000" i="1" smtClean="0">
                            <a:latin typeface="Cambria Math" panose="02040503050406030204" pitchFamily="18" charset="0"/>
                          </a:rPr>
                          <m:t>𝑚</m:t>
                        </m:r>
                      </m:e>
                      <m:sup>
                        <m:r>
                          <a:rPr kumimoji="1" lang="en-US" altLang="zh-CN" sz="2000" b="0" i="1" smtClean="0">
                            <a:latin typeface="Cambria Math" panose="02040503050406030204" pitchFamily="18" charset="0"/>
                          </a:rPr>
                          <m:t>𝑚</m:t>
                        </m:r>
                      </m:sup>
                    </m:sSup>
                  </m:oMath>
                </a14:m>
                <a:r>
                  <a:rPr kumimoji="1" lang="en-US" altLang="zh-CN" sz="2000" dirty="0">
                    <a:latin typeface="Times New Roman" panose="02020603050405020304" pitchFamily="18" charset="0"/>
                    <a:cs typeface="Times New Roman" panose="02020603050405020304" pitchFamily="18" charset="0"/>
                  </a:rPr>
                  <a:t> entries</a:t>
                </a:r>
                <a:endParaRPr kumimoji="1" lang="zh-CN" altLang="en-US" sz="2000" dirty="0">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25786F3A-1CDE-EE73-C9ED-0A026113927A}"/>
                  </a:ext>
                </a:extLst>
              </p:cNvPr>
              <p:cNvSpPr txBox="1">
                <a:spLocks noRot="1" noChangeAspect="1" noMove="1" noResize="1" noEditPoints="1" noAdjustHandles="1" noChangeArrowheads="1" noChangeShapeType="1" noTextEdit="1"/>
              </p:cNvSpPr>
              <p:nvPr/>
            </p:nvSpPr>
            <p:spPr>
              <a:xfrm>
                <a:off x="4265151" y="5611027"/>
                <a:ext cx="1337802" cy="400110"/>
              </a:xfrm>
              <a:prstGeom prst="rect">
                <a:avLst/>
              </a:prstGeom>
              <a:blipFill>
                <a:blip r:embed="rId10"/>
                <a:stretch>
                  <a:fillRect t="-6061" r="-2830" b="-24242"/>
                </a:stretch>
              </a:blipFill>
            </p:spPr>
            <p:txBody>
              <a:bodyPr/>
              <a:lstStyle/>
              <a:p>
                <a:r>
                  <a:rPr lang="zh-CN" altLang="en-US">
                    <a:noFill/>
                  </a:rPr>
                  <a:t> </a:t>
                </a:r>
              </a:p>
            </p:txBody>
          </p:sp>
        </mc:Fallback>
      </mc:AlternateContent>
      <p:sp>
        <p:nvSpPr>
          <p:cNvPr id="45" name="文本框 44">
            <a:extLst>
              <a:ext uri="{FF2B5EF4-FFF2-40B4-BE49-F238E27FC236}">
                <a16:creationId xmlns:a16="http://schemas.microsoft.com/office/drawing/2014/main" id="{CD4260B2-7332-1A14-FC7D-D4980FC85E21}"/>
              </a:ext>
            </a:extLst>
          </p:cNvPr>
          <p:cNvSpPr txBox="1"/>
          <p:nvPr/>
        </p:nvSpPr>
        <p:spPr>
          <a:xfrm>
            <a:off x="4713479" y="5892680"/>
            <a:ext cx="441146"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sp>
        <p:nvSpPr>
          <p:cNvPr id="54" name="右大括号 53">
            <a:extLst>
              <a:ext uri="{FF2B5EF4-FFF2-40B4-BE49-F238E27FC236}">
                <a16:creationId xmlns:a16="http://schemas.microsoft.com/office/drawing/2014/main" id="{5162155D-B521-2586-BA83-85FE84D6243A}"/>
              </a:ext>
            </a:extLst>
          </p:cNvPr>
          <p:cNvSpPr/>
          <p:nvPr/>
        </p:nvSpPr>
        <p:spPr>
          <a:xfrm rot="10800000">
            <a:off x="1991822" y="4942666"/>
            <a:ext cx="179173" cy="1608209"/>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4B7A633C-303D-E38B-A995-0C364D11F00D}"/>
                  </a:ext>
                </a:extLst>
              </p:cNvPr>
              <p:cNvSpPr txBox="1"/>
              <p:nvPr/>
            </p:nvSpPr>
            <p:spPr>
              <a:xfrm>
                <a:off x="523015" y="5469186"/>
                <a:ext cx="1468807" cy="461665"/>
              </a:xfrm>
              <a:prstGeom prst="rect">
                <a:avLst/>
              </a:prstGeom>
              <a:noFill/>
            </p:spPr>
            <p:txBody>
              <a:bodyPr wrap="square">
                <a:spAutoFit/>
              </a:bodyPr>
              <a:lstStyle/>
              <a:p>
                <a14:m>
                  <m:oMath xmlns:m="http://schemas.openxmlformats.org/officeDocument/2006/math">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𝑚</m:t>
                        </m:r>
                      </m:e>
                      <m:sup>
                        <m:r>
                          <a:rPr kumimoji="1" lang="en-US" altLang="zh-CN" sz="2400" b="0" i="1" smtClean="0">
                            <a:latin typeface="Cambria Math" panose="02040503050406030204" pitchFamily="18" charset="0"/>
                          </a:rPr>
                          <m:t>𝑚</m:t>
                        </m:r>
                      </m:sup>
                    </m:sSup>
                  </m:oMath>
                </a14:m>
                <a:r>
                  <a:rPr kumimoji="1" lang="en-US" altLang="zh-CN" sz="2400" dirty="0">
                    <a:latin typeface="Times New Roman" panose="02020603050405020304" pitchFamily="18" charset="0"/>
                    <a:cs typeface="Times New Roman" panose="02020603050405020304" pitchFamily="18" charset="0"/>
                  </a:rPr>
                  <a:t> rows</a:t>
                </a:r>
              </a:p>
            </p:txBody>
          </p:sp>
        </mc:Choice>
        <mc:Fallback xmlns="">
          <p:sp>
            <p:nvSpPr>
              <p:cNvPr id="55" name="文本框 54">
                <a:extLst>
                  <a:ext uri="{FF2B5EF4-FFF2-40B4-BE49-F238E27FC236}">
                    <a16:creationId xmlns:a16="http://schemas.microsoft.com/office/drawing/2014/main" id="{4B7A633C-303D-E38B-A995-0C364D11F00D}"/>
                  </a:ext>
                </a:extLst>
              </p:cNvPr>
              <p:cNvSpPr txBox="1">
                <a:spLocks noRot="1" noChangeAspect="1" noMove="1" noResize="1" noEditPoints="1" noAdjustHandles="1" noChangeArrowheads="1" noChangeShapeType="1" noTextEdit="1"/>
              </p:cNvSpPr>
              <p:nvPr/>
            </p:nvSpPr>
            <p:spPr>
              <a:xfrm>
                <a:off x="523015" y="5469186"/>
                <a:ext cx="1468807" cy="461665"/>
              </a:xfrm>
              <a:prstGeom prst="rect">
                <a:avLst/>
              </a:prstGeom>
              <a:blipFill>
                <a:blip r:embed="rId11"/>
                <a:stretch>
                  <a:fillRect t="-10526" b="-28947"/>
                </a:stretch>
              </a:blipFill>
            </p:spPr>
            <p:txBody>
              <a:bodyPr/>
              <a:lstStyle/>
              <a:p>
                <a:r>
                  <a:rPr lang="zh-CN" altLang="en-US">
                    <a:noFill/>
                  </a:rPr>
                  <a:t> </a:t>
                </a:r>
              </a:p>
            </p:txBody>
          </p:sp>
        </mc:Fallback>
      </mc:AlternateContent>
      <p:sp>
        <p:nvSpPr>
          <p:cNvPr id="56" name="右大括号 55">
            <a:extLst>
              <a:ext uri="{FF2B5EF4-FFF2-40B4-BE49-F238E27FC236}">
                <a16:creationId xmlns:a16="http://schemas.microsoft.com/office/drawing/2014/main" id="{016379AD-2157-F812-0589-92DE2B9441FB}"/>
              </a:ext>
            </a:extLst>
          </p:cNvPr>
          <p:cNvSpPr/>
          <p:nvPr/>
        </p:nvSpPr>
        <p:spPr>
          <a:xfrm rot="5400000">
            <a:off x="4687440" y="4878965"/>
            <a:ext cx="341966" cy="443293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F5014FE9-41B1-1617-1478-7937435679C7}"/>
                  </a:ext>
                </a:extLst>
              </p:cNvPr>
              <p:cNvSpPr txBox="1"/>
              <p:nvPr/>
            </p:nvSpPr>
            <p:spPr>
              <a:xfrm>
                <a:off x="4265151" y="7328792"/>
                <a:ext cx="1337802" cy="400110"/>
              </a:xfrm>
              <a:prstGeom prst="rect">
                <a:avLst/>
              </a:prstGeom>
              <a:noFill/>
            </p:spPr>
            <p:txBody>
              <a:bodyPr wrap="none" rtlCol="0">
                <a:spAutoFit/>
              </a:bodyPr>
              <a:lstStyle/>
              <a:p>
                <a14:m>
                  <m:oMath xmlns:m="http://schemas.openxmlformats.org/officeDocument/2006/math">
                    <m:sSup>
                      <m:sSupPr>
                        <m:ctrlPr>
                          <a:rPr kumimoji="1" lang="en-US" altLang="zh-CN" sz="2000" b="0" i="1" smtClean="0">
                            <a:latin typeface="Cambria Math" panose="02040503050406030204" pitchFamily="18" charset="0"/>
                          </a:rPr>
                        </m:ctrlPr>
                      </m:sSupPr>
                      <m:e>
                        <m:r>
                          <a:rPr kumimoji="1" lang="en-US" altLang="zh-CN" sz="2000" i="1" smtClean="0">
                            <a:latin typeface="Cambria Math" panose="02040503050406030204" pitchFamily="18" charset="0"/>
                          </a:rPr>
                          <m:t>𝑚</m:t>
                        </m:r>
                      </m:e>
                      <m:sup>
                        <m:r>
                          <a:rPr kumimoji="1" lang="en-US" altLang="zh-CN" sz="2000" b="0" i="1" smtClean="0">
                            <a:latin typeface="Cambria Math" panose="02040503050406030204" pitchFamily="18" charset="0"/>
                          </a:rPr>
                          <m:t>𝑚</m:t>
                        </m:r>
                      </m:sup>
                    </m:sSup>
                  </m:oMath>
                </a14:m>
                <a:r>
                  <a:rPr kumimoji="1" lang="en-US" altLang="zh-CN" sz="2000" dirty="0">
                    <a:latin typeface="Times New Roman" panose="02020603050405020304" pitchFamily="18" charset="0"/>
                    <a:cs typeface="Times New Roman" panose="02020603050405020304" pitchFamily="18" charset="0"/>
                  </a:rPr>
                  <a:t> entries</a:t>
                </a:r>
                <a:endParaRPr kumimoji="1" lang="zh-CN" altLang="en-US" sz="2000" dirty="0">
                  <a:latin typeface="Times New Roman" panose="02020603050405020304" pitchFamily="18" charset="0"/>
                  <a:cs typeface="Times New Roman" panose="02020603050405020304" pitchFamily="18" charset="0"/>
                </a:endParaRPr>
              </a:p>
            </p:txBody>
          </p:sp>
        </mc:Choice>
        <mc:Fallback xmlns="">
          <p:sp>
            <p:nvSpPr>
              <p:cNvPr id="57" name="文本框 56">
                <a:extLst>
                  <a:ext uri="{FF2B5EF4-FFF2-40B4-BE49-F238E27FC236}">
                    <a16:creationId xmlns:a16="http://schemas.microsoft.com/office/drawing/2014/main" id="{F5014FE9-41B1-1617-1478-7937435679C7}"/>
                  </a:ext>
                </a:extLst>
              </p:cNvPr>
              <p:cNvSpPr txBox="1">
                <a:spLocks noRot="1" noChangeAspect="1" noMove="1" noResize="1" noEditPoints="1" noAdjustHandles="1" noChangeArrowheads="1" noChangeShapeType="1" noTextEdit="1"/>
              </p:cNvSpPr>
              <p:nvPr/>
            </p:nvSpPr>
            <p:spPr>
              <a:xfrm>
                <a:off x="4265151" y="7328792"/>
                <a:ext cx="1337802" cy="400110"/>
              </a:xfrm>
              <a:prstGeom prst="rect">
                <a:avLst/>
              </a:prstGeom>
              <a:blipFill>
                <a:blip r:embed="rId10"/>
                <a:stretch>
                  <a:fillRect t="-6061" r="-2830" b="-24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24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gtEl>
                                      </p:cBhvr>
                                    </p:animEffect>
                                    <p:animScale>
                                      <p:cBhvr>
                                        <p:cTn id="10" dur="250" autoRev="1" fill="hold"/>
                                        <p:tgtEl>
                                          <p:spTgt spid="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4"/>
                                        </p:tgtEl>
                                      </p:cBhvr>
                                    </p:animEffect>
                                    <p:animScale>
                                      <p:cBhvr>
                                        <p:cTn id="13" dur="250" autoRev="1" fill="hold"/>
                                        <p:tgtEl>
                                          <p:spTgt spid="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8"/>
                                        </p:tgtEl>
                                      </p:cBhvr>
                                    </p:animEffect>
                                    <p:animScale>
                                      <p:cBhvr>
                                        <p:cTn id="22" dur="250" autoRev="1" fill="hold"/>
                                        <p:tgtEl>
                                          <p:spTgt spid="8"/>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9"/>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5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51"/>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par>
                                <p:cTn id="89" presetID="1" presetClass="entr" presetSubtype="0" fill="hold" grpId="2" nodeType="with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14" grpId="0"/>
      <p:bldP spid="27" grpId="0"/>
      <p:bldP spid="16" grpId="0" animBg="1"/>
      <p:bldP spid="16" grpId="1" animBg="1"/>
      <p:bldP spid="17" grpId="0"/>
      <p:bldP spid="17" grpId="1"/>
      <p:bldP spid="45" grpId="2"/>
      <p:bldP spid="54" grpId="0" animBg="1"/>
      <p:bldP spid="55" grpId="0"/>
      <p:bldP spid="56" grpId="0" animBg="1"/>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The Structure Overview</a:t>
            </a:r>
            <a:endParaRPr kumimoji="1" lang="zh-CN" altLang="en-US" sz="3200" dirty="0"/>
          </a:p>
        </p:txBody>
      </p:sp>
      <p:sp>
        <p:nvSpPr>
          <p:cNvPr id="53" name="文本框 52">
            <a:extLst>
              <a:ext uri="{FF2B5EF4-FFF2-40B4-BE49-F238E27FC236}">
                <a16:creationId xmlns:a16="http://schemas.microsoft.com/office/drawing/2014/main" id="{1523302E-C5EC-1521-91BF-FEF2E0E4C2AD}"/>
              </a:ext>
            </a:extLst>
          </p:cNvPr>
          <p:cNvSpPr txBox="1"/>
          <p:nvPr/>
        </p:nvSpPr>
        <p:spPr>
          <a:xfrm>
            <a:off x="10598727" y="6788727"/>
            <a:ext cx="184731" cy="369332"/>
          </a:xfrm>
          <a:prstGeom prst="rect">
            <a:avLst/>
          </a:prstGeom>
          <a:noFill/>
        </p:spPr>
        <p:txBody>
          <a:bodyPr wrap="none" rtlCol="0">
            <a:spAutoFit/>
          </a:bodyPr>
          <a:lstStyle/>
          <a:p>
            <a:endParaRPr kumimoji="1" lang="zh-CN" altLang="en-US" dirty="0"/>
          </a:p>
        </p:txBody>
      </p:sp>
      <p:sp>
        <p:nvSpPr>
          <p:cNvPr id="7" name="文本框 6">
            <a:extLst>
              <a:ext uri="{FF2B5EF4-FFF2-40B4-BE49-F238E27FC236}">
                <a16:creationId xmlns:a16="http://schemas.microsoft.com/office/drawing/2014/main" id="{28D8CD69-9868-3D70-B04B-04FC13DF9D06}"/>
              </a:ext>
            </a:extLst>
          </p:cNvPr>
          <p:cNvSpPr txBox="1"/>
          <p:nvPr/>
        </p:nvSpPr>
        <p:spPr>
          <a:xfrm>
            <a:off x="4040673" y="1417936"/>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a:t>
            </a:r>
            <a:r>
              <a:rPr kumimoji="1" lang="en-US" altLang="zh-CN" sz="2000" b="1" i="1" dirty="0">
                <a:latin typeface="Times New Roman" panose="02020603050405020304" pitchFamily="18" charset="0"/>
                <a:cs typeface="Times New Roman" panose="02020603050405020304" pitchFamily="18" charset="0"/>
              </a:rPr>
              <a:t>S</a:t>
            </a:r>
            <a:endParaRPr kumimoji="1" lang="zh-CN" altLang="en-US" sz="2000" b="1" i="1" dirty="0">
              <a:latin typeface="Times New Roman" panose="02020603050405020304" pitchFamily="18" charset="0"/>
              <a:cs typeface="Times New Roman" panose="02020603050405020304" pitchFamily="18" charset="0"/>
            </a:endParaRPr>
          </a:p>
        </p:txBody>
      </p:sp>
      <p:cxnSp>
        <p:nvCxnSpPr>
          <p:cNvPr id="60" name="直线连接符 59">
            <a:extLst>
              <a:ext uri="{FF2B5EF4-FFF2-40B4-BE49-F238E27FC236}">
                <a16:creationId xmlns:a16="http://schemas.microsoft.com/office/drawing/2014/main" id="{FA4ACDFB-9704-D3C8-2F5D-33BFC7C8A08A}"/>
              </a:ext>
            </a:extLst>
          </p:cNvPr>
          <p:cNvCxnSpPr/>
          <p:nvPr/>
        </p:nvCxnSpPr>
        <p:spPr>
          <a:xfrm>
            <a:off x="1033346" y="2984513"/>
            <a:ext cx="7367239"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BFF6DDD9-8F4F-3860-1756-A36D5765CA1B}"/>
              </a:ext>
            </a:extLst>
          </p:cNvPr>
          <p:cNvSpPr txBox="1"/>
          <p:nvPr/>
        </p:nvSpPr>
        <p:spPr>
          <a:xfrm>
            <a:off x="8257031" y="2251218"/>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0</a:t>
            </a:r>
            <a:endParaRPr kumimoji="1" lang="zh-CN" altLang="en-US" dirty="0">
              <a:latin typeface="Times New Roman" panose="02020603050405020304" pitchFamily="18" charset="0"/>
              <a:cs typeface="Times New Roman" panose="02020603050405020304" pitchFamily="18" charset="0"/>
            </a:endParaRPr>
          </a:p>
        </p:txBody>
      </p:sp>
      <p:sp>
        <p:nvSpPr>
          <p:cNvPr id="71" name="文本框 70">
            <a:extLst>
              <a:ext uri="{FF2B5EF4-FFF2-40B4-BE49-F238E27FC236}">
                <a16:creationId xmlns:a16="http://schemas.microsoft.com/office/drawing/2014/main" id="{CD767C8E-1226-56B2-B488-D8C81F36DCB6}"/>
              </a:ext>
            </a:extLst>
          </p:cNvPr>
          <p:cNvSpPr txBox="1"/>
          <p:nvPr/>
        </p:nvSpPr>
        <p:spPr>
          <a:xfrm>
            <a:off x="8257032" y="3532015"/>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1</a:t>
            </a:r>
            <a:endParaRPr kumimoji="1" lang="zh-CN" altLang="en-US" dirty="0">
              <a:latin typeface="Times New Roman" panose="02020603050405020304" pitchFamily="18" charset="0"/>
              <a:cs typeface="Times New Roman" panose="02020603050405020304" pitchFamily="18" charset="0"/>
            </a:endParaRPr>
          </a:p>
        </p:txBody>
      </p:sp>
      <p:sp>
        <p:nvSpPr>
          <p:cNvPr id="87" name="圆角矩形 86">
            <a:extLst>
              <a:ext uri="{FF2B5EF4-FFF2-40B4-BE49-F238E27FC236}">
                <a16:creationId xmlns:a16="http://schemas.microsoft.com/office/drawing/2014/main" id="{D907EFAC-D28A-8789-1137-2E60ECBCB2BF}"/>
              </a:ext>
            </a:extLst>
          </p:cNvPr>
          <p:cNvSpPr/>
          <p:nvPr/>
        </p:nvSpPr>
        <p:spPr>
          <a:xfrm>
            <a:off x="1986169" y="1956959"/>
            <a:ext cx="1804127"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8" name="圆角矩形 87">
            <a:extLst>
              <a:ext uri="{FF2B5EF4-FFF2-40B4-BE49-F238E27FC236}">
                <a16:creationId xmlns:a16="http://schemas.microsoft.com/office/drawing/2014/main" id="{F8815641-5116-19CE-9EBC-9858DC831CEB}"/>
              </a:ext>
            </a:extLst>
          </p:cNvPr>
          <p:cNvSpPr/>
          <p:nvPr/>
        </p:nvSpPr>
        <p:spPr>
          <a:xfrm>
            <a:off x="4258397" y="1956959"/>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9" name="圆角矩形 88">
            <a:extLst>
              <a:ext uri="{FF2B5EF4-FFF2-40B4-BE49-F238E27FC236}">
                <a16:creationId xmlns:a16="http://schemas.microsoft.com/office/drawing/2014/main" id="{3B2153AC-2A1E-662E-536F-B776932ADA6A}"/>
              </a:ext>
            </a:extLst>
          </p:cNvPr>
          <p:cNvSpPr/>
          <p:nvPr/>
        </p:nvSpPr>
        <p:spPr>
          <a:xfrm>
            <a:off x="5335918" y="1955208"/>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0" name="圆角矩形 89">
            <a:extLst>
              <a:ext uri="{FF2B5EF4-FFF2-40B4-BE49-F238E27FC236}">
                <a16:creationId xmlns:a16="http://schemas.microsoft.com/office/drawing/2014/main" id="{03DE92BF-17D5-D499-C42B-0197D8CE6C14}"/>
              </a:ext>
            </a:extLst>
          </p:cNvPr>
          <p:cNvSpPr/>
          <p:nvPr/>
        </p:nvSpPr>
        <p:spPr>
          <a:xfrm>
            <a:off x="6413439" y="1951706"/>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91" name="椭圆 90">
                <a:extLst>
                  <a:ext uri="{FF2B5EF4-FFF2-40B4-BE49-F238E27FC236}">
                    <a16:creationId xmlns:a16="http://schemas.microsoft.com/office/drawing/2014/main" id="{9E48C5E8-09BF-84D0-997D-5D04100A123D}"/>
                  </a:ext>
                </a:extLst>
              </p:cNvPr>
              <p:cNvSpPr/>
              <p:nvPr/>
            </p:nvSpPr>
            <p:spPr>
              <a:xfrm>
                <a:off x="6521120" y="201834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1" name="椭圆 90">
                <a:extLst>
                  <a:ext uri="{FF2B5EF4-FFF2-40B4-BE49-F238E27FC236}">
                    <a16:creationId xmlns:a16="http://schemas.microsoft.com/office/drawing/2014/main" id="{9E48C5E8-09BF-84D0-997D-5D04100A123D}"/>
                  </a:ext>
                </a:extLst>
              </p:cNvPr>
              <p:cNvSpPr>
                <a:spLocks noRot="1" noChangeAspect="1" noMove="1" noResize="1" noEditPoints="1" noAdjustHandles="1" noChangeArrowheads="1" noChangeShapeType="1" noTextEdit="1"/>
              </p:cNvSpPr>
              <p:nvPr/>
            </p:nvSpPr>
            <p:spPr>
              <a:xfrm>
                <a:off x="6521120" y="2018349"/>
                <a:ext cx="451412" cy="451413"/>
              </a:xfrm>
              <a:prstGeom prst="ellipse">
                <a:avLst/>
              </a:prstGeom>
              <a:blipFill>
                <a:blip r:embed="rId3"/>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椭圆 91">
                <a:extLst>
                  <a:ext uri="{FF2B5EF4-FFF2-40B4-BE49-F238E27FC236}">
                    <a16:creationId xmlns:a16="http://schemas.microsoft.com/office/drawing/2014/main" id="{B2B53E69-3737-C94E-186C-8C7FC6835BFF}"/>
                  </a:ext>
                </a:extLst>
              </p:cNvPr>
              <p:cNvSpPr/>
              <p:nvPr/>
            </p:nvSpPr>
            <p:spPr>
              <a:xfrm>
                <a:off x="7084855" y="201309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2" name="椭圆 91">
                <a:extLst>
                  <a:ext uri="{FF2B5EF4-FFF2-40B4-BE49-F238E27FC236}">
                    <a16:creationId xmlns:a16="http://schemas.microsoft.com/office/drawing/2014/main" id="{B2B53E69-3737-C94E-186C-8C7FC6835BFF}"/>
                  </a:ext>
                </a:extLst>
              </p:cNvPr>
              <p:cNvSpPr>
                <a:spLocks noRot="1" noChangeAspect="1" noMove="1" noResize="1" noEditPoints="1" noAdjustHandles="1" noChangeArrowheads="1" noChangeShapeType="1" noTextEdit="1"/>
              </p:cNvSpPr>
              <p:nvPr/>
            </p:nvSpPr>
            <p:spPr>
              <a:xfrm>
                <a:off x="7084855" y="2013093"/>
                <a:ext cx="451412" cy="451413"/>
              </a:xfrm>
              <a:prstGeom prst="ellipse">
                <a:avLst/>
              </a:prstGeom>
              <a:blipFill>
                <a:blip r:embed="rId4"/>
                <a:stretch>
                  <a:fillRect l="-27027"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椭圆 92">
                <a:extLst>
                  <a:ext uri="{FF2B5EF4-FFF2-40B4-BE49-F238E27FC236}">
                    <a16:creationId xmlns:a16="http://schemas.microsoft.com/office/drawing/2014/main" id="{3D59652F-0CB7-D0E0-9C7A-5C077ABF124E}"/>
                  </a:ext>
                </a:extLst>
              </p:cNvPr>
              <p:cNvSpPr/>
              <p:nvPr/>
            </p:nvSpPr>
            <p:spPr>
              <a:xfrm>
                <a:off x="5417597" y="200768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3" name="椭圆 92">
                <a:extLst>
                  <a:ext uri="{FF2B5EF4-FFF2-40B4-BE49-F238E27FC236}">
                    <a16:creationId xmlns:a16="http://schemas.microsoft.com/office/drawing/2014/main" id="{3D59652F-0CB7-D0E0-9C7A-5C077ABF124E}"/>
                  </a:ext>
                </a:extLst>
              </p:cNvPr>
              <p:cNvSpPr>
                <a:spLocks noRot="1" noChangeAspect="1" noMove="1" noResize="1" noEditPoints="1" noAdjustHandles="1" noChangeArrowheads="1" noChangeShapeType="1" noTextEdit="1"/>
              </p:cNvSpPr>
              <p:nvPr/>
            </p:nvSpPr>
            <p:spPr>
              <a:xfrm>
                <a:off x="5417597" y="2007686"/>
                <a:ext cx="451412" cy="451413"/>
              </a:xfrm>
              <a:prstGeom prst="ellipse">
                <a:avLst/>
              </a:prstGeom>
              <a:blipFill>
                <a:blip r:embed="rId5"/>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椭圆 93">
                <a:extLst>
                  <a:ext uri="{FF2B5EF4-FFF2-40B4-BE49-F238E27FC236}">
                    <a16:creationId xmlns:a16="http://schemas.microsoft.com/office/drawing/2014/main" id="{750E3D51-E935-BCC6-7188-A48043136245}"/>
                  </a:ext>
                </a:extLst>
              </p:cNvPr>
              <p:cNvSpPr/>
              <p:nvPr/>
            </p:nvSpPr>
            <p:spPr>
              <a:xfrm>
                <a:off x="4341521" y="202137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4" name="椭圆 93">
                <a:extLst>
                  <a:ext uri="{FF2B5EF4-FFF2-40B4-BE49-F238E27FC236}">
                    <a16:creationId xmlns:a16="http://schemas.microsoft.com/office/drawing/2014/main" id="{750E3D51-E935-BCC6-7188-A48043136245}"/>
                  </a:ext>
                </a:extLst>
              </p:cNvPr>
              <p:cNvSpPr>
                <a:spLocks noRot="1" noChangeAspect="1" noMove="1" noResize="1" noEditPoints="1" noAdjustHandles="1" noChangeArrowheads="1" noChangeShapeType="1" noTextEdit="1"/>
              </p:cNvSpPr>
              <p:nvPr/>
            </p:nvSpPr>
            <p:spPr>
              <a:xfrm>
                <a:off x="4341521" y="2021376"/>
                <a:ext cx="451412" cy="451413"/>
              </a:xfrm>
              <a:prstGeom prst="ellipse">
                <a:avLst/>
              </a:prstGeom>
              <a:blipFill>
                <a:blip r:embed="rId6"/>
                <a:stretch>
                  <a:fillRect l="-27027"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椭圆 94">
                <a:extLst>
                  <a:ext uri="{FF2B5EF4-FFF2-40B4-BE49-F238E27FC236}">
                    <a16:creationId xmlns:a16="http://schemas.microsoft.com/office/drawing/2014/main" id="{C465AA20-B15A-E1FE-0D04-78EFFA0648F8}"/>
                  </a:ext>
                </a:extLst>
              </p:cNvPr>
              <p:cNvSpPr/>
              <p:nvPr/>
            </p:nvSpPr>
            <p:spPr>
              <a:xfrm>
                <a:off x="2106083" y="201834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5" name="椭圆 94">
                <a:extLst>
                  <a:ext uri="{FF2B5EF4-FFF2-40B4-BE49-F238E27FC236}">
                    <a16:creationId xmlns:a16="http://schemas.microsoft.com/office/drawing/2014/main" id="{C465AA20-B15A-E1FE-0D04-78EFFA0648F8}"/>
                  </a:ext>
                </a:extLst>
              </p:cNvPr>
              <p:cNvSpPr>
                <a:spLocks noRot="1" noChangeAspect="1" noMove="1" noResize="1" noEditPoints="1" noAdjustHandles="1" noChangeArrowheads="1" noChangeShapeType="1" noTextEdit="1"/>
              </p:cNvSpPr>
              <p:nvPr/>
            </p:nvSpPr>
            <p:spPr>
              <a:xfrm>
                <a:off x="2106083" y="2018349"/>
                <a:ext cx="451412" cy="451413"/>
              </a:xfrm>
              <a:prstGeom prst="ellipse">
                <a:avLst/>
              </a:prstGeom>
              <a:blipFill>
                <a:blip r:embed="rId7"/>
                <a:stretch>
                  <a:fillRect l="-26316"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椭圆 95">
                <a:extLst>
                  <a:ext uri="{FF2B5EF4-FFF2-40B4-BE49-F238E27FC236}">
                    <a16:creationId xmlns:a16="http://schemas.microsoft.com/office/drawing/2014/main" id="{2B260F15-4E4F-3BF8-DC54-15F4C666CF2E}"/>
                  </a:ext>
                </a:extLst>
              </p:cNvPr>
              <p:cNvSpPr/>
              <p:nvPr/>
            </p:nvSpPr>
            <p:spPr>
              <a:xfrm>
                <a:off x="2648704" y="2025512"/>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6" name="椭圆 95">
                <a:extLst>
                  <a:ext uri="{FF2B5EF4-FFF2-40B4-BE49-F238E27FC236}">
                    <a16:creationId xmlns:a16="http://schemas.microsoft.com/office/drawing/2014/main" id="{2B260F15-4E4F-3BF8-DC54-15F4C666CF2E}"/>
                  </a:ext>
                </a:extLst>
              </p:cNvPr>
              <p:cNvSpPr>
                <a:spLocks noRot="1" noChangeAspect="1" noMove="1" noResize="1" noEditPoints="1" noAdjustHandles="1" noChangeArrowheads="1" noChangeShapeType="1" noTextEdit="1"/>
              </p:cNvSpPr>
              <p:nvPr/>
            </p:nvSpPr>
            <p:spPr>
              <a:xfrm>
                <a:off x="2648704" y="2025512"/>
                <a:ext cx="451412" cy="451413"/>
              </a:xfrm>
              <a:prstGeom prst="ellipse">
                <a:avLst/>
              </a:prstGeom>
              <a:blipFill>
                <a:blip r:embed="rId8"/>
                <a:stretch>
                  <a:fillRect l="-23684"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椭圆 96">
                <a:extLst>
                  <a:ext uri="{FF2B5EF4-FFF2-40B4-BE49-F238E27FC236}">
                    <a16:creationId xmlns:a16="http://schemas.microsoft.com/office/drawing/2014/main" id="{4D075CD7-7C9D-CF42-3183-6827CE524C5B}"/>
                  </a:ext>
                </a:extLst>
              </p:cNvPr>
              <p:cNvSpPr/>
              <p:nvPr/>
            </p:nvSpPr>
            <p:spPr>
              <a:xfrm>
                <a:off x="3191996" y="201834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7" name="椭圆 96">
                <a:extLst>
                  <a:ext uri="{FF2B5EF4-FFF2-40B4-BE49-F238E27FC236}">
                    <a16:creationId xmlns:a16="http://schemas.microsoft.com/office/drawing/2014/main" id="{4D075CD7-7C9D-CF42-3183-6827CE524C5B}"/>
                  </a:ext>
                </a:extLst>
              </p:cNvPr>
              <p:cNvSpPr>
                <a:spLocks noRot="1" noChangeAspect="1" noMove="1" noResize="1" noEditPoints="1" noAdjustHandles="1" noChangeArrowheads="1" noChangeShapeType="1" noTextEdit="1"/>
              </p:cNvSpPr>
              <p:nvPr/>
            </p:nvSpPr>
            <p:spPr>
              <a:xfrm>
                <a:off x="3191996" y="2018349"/>
                <a:ext cx="451412" cy="451413"/>
              </a:xfrm>
              <a:prstGeom prst="ellipse">
                <a:avLst/>
              </a:prstGeom>
              <a:blipFill>
                <a:blip r:embed="rId9"/>
                <a:stretch>
                  <a:fillRect l="-29730"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99254830-2567-1096-5B52-13E407255FAA}"/>
                  </a:ext>
                </a:extLst>
              </p:cNvPr>
              <p:cNvSpPr txBox="1"/>
              <p:nvPr/>
            </p:nvSpPr>
            <p:spPr>
              <a:xfrm>
                <a:off x="2482315" y="2578496"/>
                <a:ext cx="784189" cy="434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8" name="文本框 97">
                <a:extLst>
                  <a:ext uri="{FF2B5EF4-FFF2-40B4-BE49-F238E27FC236}">
                    <a16:creationId xmlns:a16="http://schemas.microsoft.com/office/drawing/2014/main" id="{99254830-2567-1096-5B52-13E407255FAA}"/>
                  </a:ext>
                </a:extLst>
              </p:cNvPr>
              <p:cNvSpPr txBox="1">
                <a:spLocks noRot="1" noChangeAspect="1" noMove="1" noResize="1" noEditPoints="1" noAdjustHandles="1" noChangeArrowheads="1" noChangeShapeType="1" noTextEdit="1"/>
              </p:cNvSpPr>
              <p:nvPr/>
            </p:nvSpPr>
            <p:spPr>
              <a:xfrm>
                <a:off x="2482315" y="2578496"/>
                <a:ext cx="784189" cy="434671"/>
              </a:xfrm>
              <a:prstGeom prst="rect">
                <a:avLst/>
              </a:prstGeom>
              <a:blipFill>
                <a:blip r:embed="rId10"/>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68B16319-532D-51A9-EB25-CB617FCF88D9}"/>
                  </a:ext>
                </a:extLst>
              </p:cNvPr>
              <p:cNvSpPr txBox="1"/>
              <p:nvPr/>
            </p:nvSpPr>
            <p:spPr>
              <a:xfrm>
                <a:off x="4173687" y="2578496"/>
                <a:ext cx="784189" cy="434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99" name="文本框 98">
                <a:extLst>
                  <a:ext uri="{FF2B5EF4-FFF2-40B4-BE49-F238E27FC236}">
                    <a16:creationId xmlns:a16="http://schemas.microsoft.com/office/drawing/2014/main" id="{68B16319-532D-51A9-EB25-CB617FCF88D9}"/>
                  </a:ext>
                </a:extLst>
              </p:cNvPr>
              <p:cNvSpPr txBox="1">
                <a:spLocks noRot="1" noChangeAspect="1" noMove="1" noResize="1" noEditPoints="1" noAdjustHandles="1" noChangeArrowheads="1" noChangeShapeType="1" noTextEdit="1"/>
              </p:cNvSpPr>
              <p:nvPr/>
            </p:nvSpPr>
            <p:spPr>
              <a:xfrm>
                <a:off x="4173687" y="2578496"/>
                <a:ext cx="784189" cy="434991"/>
              </a:xfrm>
              <a:prstGeom prst="rect">
                <a:avLst/>
              </a:prstGeom>
              <a:blipFill>
                <a:blip r:embed="rId11"/>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2E080DA7-30C1-97B7-A726-667668EE24DE}"/>
                  </a:ext>
                </a:extLst>
              </p:cNvPr>
              <p:cNvSpPr txBox="1"/>
              <p:nvPr/>
            </p:nvSpPr>
            <p:spPr>
              <a:xfrm>
                <a:off x="5266516" y="2583271"/>
                <a:ext cx="784189"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00" name="文本框 99">
                <a:extLst>
                  <a:ext uri="{FF2B5EF4-FFF2-40B4-BE49-F238E27FC236}">
                    <a16:creationId xmlns:a16="http://schemas.microsoft.com/office/drawing/2014/main" id="{2E080DA7-30C1-97B7-A726-667668EE24DE}"/>
                  </a:ext>
                </a:extLst>
              </p:cNvPr>
              <p:cNvSpPr txBox="1">
                <a:spLocks noRot="1" noChangeAspect="1" noMove="1" noResize="1" noEditPoints="1" noAdjustHandles="1" noChangeArrowheads="1" noChangeShapeType="1" noTextEdit="1"/>
              </p:cNvSpPr>
              <p:nvPr/>
            </p:nvSpPr>
            <p:spPr>
              <a:xfrm>
                <a:off x="5266516" y="2583271"/>
                <a:ext cx="784189" cy="436402"/>
              </a:xfrm>
              <a:prstGeom prst="rect">
                <a:avLst/>
              </a:prstGeom>
              <a:blipFill>
                <a:blip r:embed="rId12"/>
                <a:stretch>
                  <a:fillRect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C9266A14-CBF6-CFFA-C75C-4720BADF5734}"/>
                  </a:ext>
                </a:extLst>
              </p:cNvPr>
              <p:cNvSpPr txBox="1"/>
              <p:nvPr/>
            </p:nvSpPr>
            <p:spPr>
              <a:xfrm>
                <a:off x="6628698" y="2586985"/>
                <a:ext cx="784189" cy="434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01" name="文本框 100">
                <a:extLst>
                  <a:ext uri="{FF2B5EF4-FFF2-40B4-BE49-F238E27FC236}">
                    <a16:creationId xmlns:a16="http://schemas.microsoft.com/office/drawing/2014/main" id="{C9266A14-CBF6-CFFA-C75C-4720BADF5734}"/>
                  </a:ext>
                </a:extLst>
              </p:cNvPr>
              <p:cNvSpPr txBox="1">
                <a:spLocks noRot="1" noChangeAspect="1" noMove="1" noResize="1" noEditPoints="1" noAdjustHandles="1" noChangeArrowheads="1" noChangeShapeType="1" noTextEdit="1"/>
              </p:cNvSpPr>
              <p:nvPr/>
            </p:nvSpPr>
            <p:spPr>
              <a:xfrm>
                <a:off x="6628698" y="2586985"/>
                <a:ext cx="784189" cy="434414"/>
              </a:xfrm>
              <a:prstGeom prst="rect">
                <a:avLst/>
              </a:prstGeom>
              <a:blipFill>
                <a:blip r:embed="rId13"/>
                <a:stretch>
                  <a:fillRect/>
                </a:stretch>
              </a:blipFill>
            </p:spPr>
            <p:txBody>
              <a:bodyPr/>
              <a:lstStyle/>
              <a:p>
                <a:r>
                  <a:rPr lang="zh-CN" altLang="en-US">
                    <a:noFill/>
                  </a:rPr>
                  <a:t> </a:t>
                </a:r>
              </a:p>
            </p:txBody>
          </p:sp>
        </mc:Fallback>
      </mc:AlternateContent>
      <p:sp>
        <p:nvSpPr>
          <p:cNvPr id="112" name="圆角矩形 111">
            <a:extLst>
              <a:ext uri="{FF2B5EF4-FFF2-40B4-BE49-F238E27FC236}">
                <a16:creationId xmlns:a16="http://schemas.microsoft.com/office/drawing/2014/main" id="{19D11D8A-3CC0-31CE-2AC6-5595C1F567FC}"/>
              </a:ext>
            </a:extLst>
          </p:cNvPr>
          <p:cNvSpPr/>
          <p:nvPr/>
        </p:nvSpPr>
        <p:spPr>
          <a:xfrm>
            <a:off x="4735508" y="3255582"/>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3" name="圆角矩形 112">
            <a:extLst>
              <a:ext uri="{FF2B5EF4-FFF2-40B4-BE49-F238E27FC236}">
                <a16:creationId xmlns:a16="http://schemas.microsoft.com/office/drawing/2014/main" id="{E40770DA-8C02-D271-98F3-C8F0F69EC8CB}"/>
              </a:ext>
            </a:extLst>
          </p:cNvPr>
          <p:cNvSpPr/>
          <p:nvPr/>
        </p:nvSpPr>
        <p:spPr>
          <a:xfrm>
            <a:off x="5813029" y="3253831"/>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4" name="圆角矩形 113">
            <a:extLst>
              <a:ext uri="{FF2B5EF4-FFF2-40B4-BE49-F238E27FC236}">
                <a16:creationId xmlns:a16="http://schemas.microsoft.com/office/drawing/2014/main" id="{BCE5C31B-190D-204D-56F4-B875C2513938}"/>
              </a:ext>
            </a:extLst>
          </p:cNvPr>
          <p:cNvSpPr/>
          <p:nvPr/>
        </p:nvSpPr>
        <p:spPr>
          <a:xfrm>
            <a:off x="3058049" y="3236206"/>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115" name="椭圆 114">
                <a:extLst>
                  <a:ext uri="{FF2B5EF4-FFF2-40B4-BE49-F238E27FC236}">
                    <a16:creationId xmlns:a16="http://schemas.microsoft.com/office/drawing/2014/main" id="{71EF4AAD-6C5D-6BA1-455E-3DFF699085C2}"/>
                  </a:ext>
                </a:extLst>
              </p:cNvPr>
              <p:cNvSpPr/>
              <p:nvPr/>
            </p:nvSpPr>
            <p:spPr>
              <a:xfrm>
                <a:off x="3165730" y="330284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115" name="椭圆 114">
                <a:extLst>
                  <a:ext uri="{FF2B5EF4-FFF2-40B4-BE49-F238E27FC236}">
                    <a16:creationId xmlns:a16="http://schemas.microsoft.com/office/drawing/2014/main" id="{71EF4AAD-6C5D-6BA1-455E-3DFF699085C2}"/>
                  </a:ext>
                </a:extLst>
              </p:cNvPr>
              <p:cNvSpPr>
                <a:spLocks noRot="1" noChangeAspect="1" noMove="1" noResize="1" noEditPoints="1" noAdjustHandles="1" noChangeArrowheads="1" noChangeShapeType="1" noTextEdit="1"/>
              </p:cNvSpPr>
              <p:nvPr/>
            </p:nvSpPr>
            <p:spPr>
              <a:xfrm>
                <a:off x="3165730" y="3302849"/>
                <a:ext cx="451412" cy="451413"/>
              </a:xfrm>
              <a:prstGeom prst="ellipse">
                <a:avLst/>
              </a:prstGeom>
              <a:blipFill>
                <a:blip r:embed="rId14"/>
                <a:stretch>
                  <a:fillRect l="-26316"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椭圆 115">
                <a:extLst>
                  <a:ext uri="{FF2B5EF4-FFF2-40B4-BE49-F238E27FC236}">
                    <a16:creationId xmlns:a16="http://schemas.microsoft.com/office/drawing/2014/main" id="{4DD5F4A7-A5AE-C6FE-571C-E8546819F5B6}"/>
                  </a:ext>
                </a:extLst>
              </p:cNvPr>
              <p:cNvSpPr/>
              <p:nvPr/>
            </p:nvSpPr>
            <p:spPr>
              <a:xfrm>
                <a:off x="3729465" y="329759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116" name="椭圆 115">
                <a:extLst>
                  <a:ext uri="{FF2B5EF4-FFF2-40B4-BE49-F238E27FC236}">
                    <a16:creationId xmlns:a16="http://schemas.microsoft.com/office/drawing/2014/main" id="{4DD5F4A7-A5AE-C6FE-571C-E8546819F5B6}"/>
                  </a:ext>
                </a:extLst>
              </p:cNvPr>
              <p:cNvSpPr>
                <a:spLocks noRot="1" noChangeAspect="1" noMove="1" noResize="1" noEditPoints="1" noAdjustHandles="1" noChangeArrowheads="1" noChangeShapeType="1" noTextEdit="1"/>
              </p:cNvSpPr>
              <p:nvPr/>
            </p:nvSpPr>
            <p:spPr>
              <a:xfrm>
                <a:off x="3729465" y="3297593"/>
                <a:ext cx="451412" cy="451413"/>
              </a:xfrm>
              <a:prstGeom prst="ellipse">
                <a:avLst/>
              </a:prstGeom>
              <a:blipFill>
                <a:blip r:embed="rId15"/>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椭圆 116">
                <a:extLst>
                  <a:ext uri="{FF2B5EF4-FFF2-40B4-BE49-F238E27FC236}">
                    <a16:creationId xmlns:a16="http://schemas.microsoft.com/office/drawing/2014/main" id="{CC082961-00D6-6897-AEB6-6E5CEBD45630}"/>
                  </a:ext>
                </a:extLst>
              </p:cNvPr>
              <p:cNvSpPr/>
              <p:nvPr/>
            </p:nvSpPr>
            <p:spPr>
              <a:xfrm>
                <a:off x="5894708" y="330630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117" name="椭圆 116">
                <a:extLst>
                  <a:ext uri="{FF2B5EF4-FFF2-40B4-BE49-F238E27FC236}">
                    <a16:creationId xmlns:a16="http://schemas.microsoft.com/office/drawing/2014/main" id="{CC082961-00D6-6897-AEB6-6E5CEBD45630}"/>
                  </a:ext>
                </a:extLst>
              </p:cNvPr>
              <p:cNvSpPr>
                <a:spLocks noRot="1" noChangeAspect="1" noMove="1" noResize="1" noEditPoints="1" noAdjustHandles="1" noChangeArrowheads="1" noChangeShapeType="1" noTextEdit="1"/>
              </p:cNvSpPr>
              <p:nvPr/>
            </p:nvSpPr>
            <p:spPr>
              <a:xfrm>
                <a:off x="5894708" y="3306309"/>
                <a:ext cx="451412" cy="451413"/>
              </a:xfrm>
              <a:prstGeom prst="ellipse">
                <a:avLst/>
              </a:prstGeom>
              <a:blipFill>
                <a:blip r:embed="rId16"/>
                <a:stretch>
                  <a:fillRect l="-26316"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椭圆 117">
                <a:extLst>
                  <a:ext uri="{FF2B5EF4-FFF2-40B4-BE49-F238E27FC236}">
                    <a16:creationId xmlns:a16="http://schemas.microsoft.com/office/drawing/2014/main" id="{9089E0BE-20D5-307C-30B2-94117A498DA5}"/>
                  </a:ext>
                </a:extLst>
              </p:cNvPr>
              <p:cNvSpPr/>
              <p:nvPr/>
            </p:nvSpPr>
            <p:spPr>
              <a:xfrm>
                <a:off x="4818632" y="331999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118" name="椭圆 117">
                <a:extLst>
                  <a:ext uri="{FF2B5EF4-FFF2-40B4-BE49-F238E27FC236}">
                    <a16:creationId xmlns:a16="http://schemas.microsoft.com/office/drawing/2014/main" id="{9089E0BE-20D5-307C-30B2-94117A498DA5}"/>
                  </a:ext>
                </a:extLst>
              </p:cNvPr>
              <p:cNvSpPr>
                <a:spLocks noRot="1" noChangeAspect="1" noMove="1" noResize="1" noEditPoints="1" noAdjustHandles="1" noChangeArrowheads="1" noChangeShapeType="1" noTextEdit="1"/>
              </p:cNvSpPr>
              <p:nvPr/>
            </p:nvSpPr>
            <p:spPr>
              <a:xfrm>
                <a:off x="4818632" y="3319999"/>
                <a:ext cx="451412" cy="451413"/>
              </a:xfrm>
              <a:prstGeom prst="ellipse">
                <a:avLst/>
              </a:prstGeom>
              <a:blipFill>
                <a:blip r:embed="rId17"/>
                <a:stretch>
                  <a:fillRect l="-23684"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0AED100E-1A7F-13C6-13B7-01E902B175C0}"/>
                  </a:ext>
                </a:extLst>
              </p:cNvPr>
              <p:cNvSpPr txBox="1"/>
              <p:nvPr/>
            </p:nvSpPr>
            <p:spPr>
              <a:xfrm>
                <a:off x="4650798" y="3877119"/>
                <a:ext cx="784189" cy="43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119" name="文本框 118">
                <a:extLst>
                  <a:ext uri="{FF2B5EF4-FFF2-40B4-BE49-F238E27FC236}">
                    <a16:creationId xmlns:a16="http://schemas.microsoft.com/office/drawing/2014/main" id="{0AED100E-1A7F-13C6-13B7-01E902B175C0}"/>
                  </a:ext>
                </a:extLst>
              </p:cNvPr>
              <p:cNvSpPr txBox="1">
                <a:spLocks noRot="1" noChangeAspect="1" noMove="1" noResize="1" noEditPoints="1" noAdjustHandles="1" noChangeArrowheads="1" noChangeShapeType="1" noTextEdit="1"/>
              </p:cNvSpPr>
              <p:nvPr/>
            </p:nvSpPr>
            <p:spPr>
              <a:xfrm>
                <a:off x="4650798" y="3877119"/>
                <a:ext cx="784189" cy="439736"/>
              </a:xfrm>
              <a:prstGeom prst="rect">
                <a:avLst/>
              </a:prstGeom>
              <a:blipFill>
                <a:blip r:embed="rId18"/>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2ED575B8-41CF-523A-B5E7-D2AE4BE6C156}"/>
                  </a:ext>
                </a:extLst>
              </p:cNvPr>
              <p:cNvSpPr txBox="1"/>
              <p:nvPr/>
            </p:nvSpPr>
            <p:spPr>
              <a:xfrm>
                <a:off x="5743627" y="3881894"/>
                <a:ext cx="784189" cy="440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120" name="文本框 119">
                <a:extLst>
                  <a:ext uri="{FF2B5EF4-FFF2-40B4-BE49-F238E27FC236}">
                    <a16:creationId xmlns:a16="http://schemas.microsoft.com/office/drawing/2014/main" id="{2ED575B8-41CF-523A-B5E7-D2AE4BE6C156}"/>
                  </a:ext>
                </a:extLst>
              </p:cNvPr>
              <p:cNvSpPr txBox="1">
                <a:spLocks noRot="1" noChangeAspect="1" noMove="1" noResize="1" noEditPoints="1" noAdjustHandles="1" noChangeArrowheads="1" noChangeShapeType="1" noTextEdit="1"/>
              </p:cNvSpPr>
              <p:nvPr/>
            </p:nvSpPr>
            <p:spPr>
              <a:xfrm>
                <a:off x="5743627" y="3881894"/>
                <a:ext cx="784189" cy="440057"/>
              </a:xfrm>
              <a:prstGeom prst="rect">
                <a:avLst/>
              </a:prstGeom>
              <a:blipFill>
                <a:blip r:embed="rId19"/>
                <a:stretch>
                  <a:fillRect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C0160CD3-23D7-4AB7-6A3F-1115E9D7C6B4}"/>
                  </a:ext>
                </a:extLst>
              </p:cNvPr>
              <p:cNvSpPr txBox="1"/>
              <p:nvPr/>
            </p:nvSpPr>
            <p:spPr>
              <a:xfrm>
                <a:off x="3273308" y="3871485"/>
                <a:ext cx="784189"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121" name="文本框 120">
                <a:extLst>
                  <a:ext uri="{FF2B5EF4-FFF2-40B4-BE49-F238E27FC236}">
                    <a16:creationId xmlns:a16="http://schemas.microsoft.com/office/drawing/2014/main" id="{C0160CD3-23D7-4AB7-6A3F-1115E9D7C6B4}"/>
                  </a:ext>
                </a:extLst>
              </p:cNvPr>
              <p:cNvSpPr txBox="1">
                <a:spLocks noRot="1" noChangeAspect="1" noMove="1" noResize="1" noEditPoints="1" noAdjustHandles="1" noChangeArrowheads="1" noChangeShapeType="1" noTextEdit="1"/>
              </p:cNvSpPr>
              <p:nvPr/>
            </p:nvSpPr>
            <p:spPr>
              <a:xfrm>
                <a:off x="3273308" y="3871485"/>
                <a:ext cx="784189" cy="436402"/>
              </a:xfrm>
              <a:prstGeom prst="rect">
                <a:avLst/>
              </a:prstGeom>
              <a:blipFill>
                <a:blip r:embed="rId20"/>
                <a:stretch>
                  <a:fillRect b="-2778"/>
                </a:stretch>
              </a:blipFill>
            </p:spPr>
            <p:txBody>
              <a:bodyPr/>
              <a:lstStyle/>
              <a:p>
                <a:r>
                  <a:rPr lang="zh-CN" altLang="en-US">
                    <a:noFill/>
                  </a:rPr>
                  <a:t> </a:t>
                </a:r>
              </a:p>
            </p:txBody>
          </p:sp>
        </mc:Fallback>
      </mc:AlternateContent>
      <p:sp>
        <p:nvSpPr>
          <p:cNvPr id="123" name="文本框 122">
            <a:extLst>
              <a:ext uri="{FF2B5EF4-FFF2-40B4-BE49-F238E27FC236}">
                <a16:creationId xmlns:a16="http://schemas.microsoft.com/office/drawing/2014/main" id="{E2D750A1-BEAB-DFA5-7002-F87A83333258}"/>
              </a:ext>
            </a:extLst>
          </p:cNvPr>
          <p:cNvSpPr txBox="1"/>
          <p:nvPr/>
        </p:nvSpPr>
        <p:spPr>
          <a:xfrm>
            <a:off x="8257030" y="5358980"/>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2</a:t>
            </a:r>
            <a:endParaRPr kumimoji="1" lang="zh-CN" altLang="en-US" dirty="0">
              <a:latin typeface="Times New Roman" panose="02020603050405020304" pitchFamily="18" charset="0"/>
              <a:cs typeface="Times New Roman" panose="02020603050405020304" pitchFamily="18" charset="0"/>
            </a:endParaRPr>
          </a:p>
        </p:txBody>
      </p:sp>
      <p:cxnSp>
        <p:nvCxnSpPr>
          <p:cNvPr id="124" name="直线连接符 123">
            <a:extLst>
              <a:ext uri="{FF2B5EF4-FFF2-40B4-BE49-F238E27FC236}">
                <a16:creationId xmlns:a16="http://schemas.microsoft.com/office/drawing/2014/main" id="{17C14110-AE70-9CEB-E268-71956FAA83F1}"/>
              </a:ext>
            </a:extLst>
          </p:cNvPr>
          <p:cNvCxnSpPr/>
          <p:nvPr/>
        </p:nvCxnSpPr>
        <p:spPr>
          <a:xfrm>
            <a:off x="1010206" y="4324978"/>
            <a:ext cx="7367239"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aphicFrame>
        <p:nvGraphicFramePr>
          <p:cNvPr id="125" name="表格 41">
            <a:extLst>
              <a:ext uri="{FF2B5EF4-FFF2-40B4-BE49-F238E27FC236}">
                <a16:creationId xmlns:a16="http://schemas.microsoft.com/office/drawing/2014/main" id="{9064DD3A-4530-271F-B29B-56C643BC30ED}"/>
              </a:ext>
            </a:extLst>
          </p:cNvPr>
          <p:cNvGraphicFramePr>
            <a:graphicFrameLocks noGrp="1"/>
          </p:cNvGraphicFramePr>
          <p:nvPr>
            <p:extLst>
              <p:ext uri="{D42A27DB-BD31-4B8C-83A1-F6EECF244321}">
                <p14:modId xmlns:p14="http://schemas.microsoft.com/office/powerpoint/2010/main" val="2091310692"/>
              </p:ext>
            </p:extLst>
          </p:nvPr>
        </p:nvGraphicFramePr>
        <p:xfrm>
          <a:off x="2581742" y="4540680"/>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133" name="表格 41">
            <a:extLst>
              <a:ext uri="{FF2B5EF4-FFF2-40B4-BE49-F238E27FC236}">
                <a16:creationId xmlns:a16="http://schemas.microsoft.com/office/drawing/2014/main" id="{7A64241B-6FFD-75FC-63B5-771A537BBD7F}"/>
              </a:ext>
            </a:extLst>
          </p:cNvPr>
          <p:cNvGraphicFramePr>
            <a:graphicFrameLocks noGrp="1"/>
          </p:cNvGraphicFramePr>
          <p:nvPr>
            <p:extLst>
              <p:ext uri="{D42A27DB-BD31-4B8C-83A1-F6EECF244321}">
                <p14:modId xmlns:p14="http://schemas.microsoft.com/office/powerpoint/2010/main" val="177287549"/>
              </p:ext>
            </p:extLst>
          </p:nvPr>
        </p:nvGraphicFramePr>
        <p:xfrm>
          <a:off x="2581741" y="4946050"/>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134" name="表格 41">
            <a:extLst>
              <a:ext uri="{FF2B5EF4-FFF2-40B4-BE49-F238E27FC236}">
                <a16:creationId xmlns:a16="http://schemas.microsoft.com/office/drawing/2014/main" id="{F6B61F44-7241-6CFD-0209-FBD0AAF0752D}"/>
              </a:ext>
            </a:extLst>
          </p:cNvPr>
          <p:cNvGraphicFramePr>
            <a:graphicFrameLocks noGrp="1"/>
          </p:cNvGraphicFramePr>
          <p:nvPr>
            <p:extLst>
              <p:ext uri="{D42A27DB-BD31-4B8C-83A1-F6EECF244321}">
                <p14:modId xmlns:p14="http://schemas.microsoft.com/office/powerpoint/2010/main" val="1041808427"/>
              </p:ext>
            </p:extLst>
          </p:nvPr>
        </p:nvGraphicFramePr>
        <p:xfrm>
          <a:off x="2581741" y="5350345"/>
          <a:ext cx="4907335" cy="3708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135" name="表格 41">
            <a:extLst>
              <a:ext uri="{FF2B5EF4-FFF2-40B4-BE49-F238E27FC236}">
                <a16:creationId xmlns:a16="http://schemas.microsoft.com/office/drawing/2014/main" id="{B4B9CB91-924F-E42A-83EA-DFF90C8990A4}"/>
              </a:ext>
            </a:extLst>
          </p:cNvPr>
          <p:cNvGraphicFramePr>
            <a:graphicFrameLocks noGrp="1"/>
          </p:cNvGraphicFramePr>
          <p:nvPr>
            <p:extLst>
              <p:ext uri="{D42A27DB-BD31-4B8C-83A1-F6EECF244321}">
                <p14:modId xmlns:p14="http://schemas.microsoft.com/office/powerpoint/2010/main" val="2971989070"/>
              </p:ext>
            </p:extLst>
          </p:nvPr>
        </p:nvGraphicFramePr>
        <p:xfrm>
          <a:off x="2581740" y="6156859"/>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sp>
        <p:nvSpPr>
          <p:cNvPr id="138" name="文本框 137">
            <a:extLst>
              <a:ext uri="{FF2B5EF4-FFF2-40B4-BE49-F238E27FC236}">
                <a16:creationId xmlns:a16="http://schemas.microsoft.com/office/drawing/2014/main" id="{DDDDFCED-51D3-FF3B-E2B6-44318E322858}"/>
              </a:ext>
            </a:extLst>
          </p:cNvPr>
          <p:cNvSpPr txBox="1"/>
          <p:nvPr/>
        </p:nvSpPr>
        <p:spPr>
          <a:xfrm>
            <a:off x="4834666" y="5694374"/>
            <a:ext cx="441146"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cxnSp>
        <p:nvCxnSpPr>
          <p:cNvPr id="148" name="肘形连接符 147">
            <a:extLst>
              <a:ext uri="{FF2B5EF4-FFF2-40B4-BE49-F238E27FC236}">
                <a16:creationId xmlns:a16="http://schemas.microsoft.com/office/drawing/2014/main" id="{AAD0F8D9-0803-52FE-0162-61B9D4F4E660}"/>
              </a:ext>
            </a:extLst>
          </p:cNvPr>
          <p:cNvCxnSpPr>
            <a:cxnSpLocks/>
          </p:cNvCxnSpPr>
          <p:nvPr/>
        </p:nvCxnSpPr>
        <p:spPr>
          <a:xfrm rot="5400000">
            <a:off x="2165166" y="4546326"/>
            <a:ext cx="1417137" cy="583989"/>
          </a:xfrm>
          <a:prstGeom prst="bentConnector4">
            <a:avLst>
              <a:gd name="adj1" fmla="val 253"/>
              <a:gd name="adj2" fmla="val 13537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8" name="直线箭头连接符 157">
            <a:extLst>
              <a:ext uri="{FF2B5EF4-FFF2-40B4-BE49-F238E27FC236}">
                <a16:creationId xmlns:a16="http://schemas.microsoft.com/office/drawing/2014/main" id="{0EE7F65E-4619-DFB2-014D-AE369A1B050B}"/>
              </a:ext>
            </a:extLst>
          </p:cNvPr>
          <p:cNvCxnSpPr>
            <a:cxnSpLocks/>
            <a:endCxn id="118" idx="1"/>
          </p:cNvCxnSpPr>
          <p:nvPr/>
        </p:nvCxnSpPr>
        <p:spPr>
          <a:xfrm>
            <a:off x="2927116" y="2850508"/>
            <a:ext cx="1957624" cy="5355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1" name="直线箭头连接符 160">
            <a:extLst>
              <a:ext uri="{FF2B5EF4-FFF2-40B4-BE49-F238E27FC236}">
                <a16:creationId xmlns:a16="http://schemas.microsoft.com/office/drawing/2014/main" id="{11BDDB26-73BB-E683-0365-A878D67493DD}"/>
              </a:ext>
            </a:extLst>
          </p:cNvPr>
          <p:cNvCxnSpPr>
            <a:endCxn id="117" idx="1"/>
          </p:cNvCxnSpPr>
          <p:nvPr/>
        </p:nvCxnSpPr>
        <p:spPr>
          <a:xfrm>
            <a:off x="4716965" y="2850508"/>
            <a:ext cx="1243851" cy="521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3" name="直线箭头连接符 162">
            <a:extLst>
              <a:ext uri="{FF2B5EF4-FFF2-40B4-BE49-F238E27FC236}">
                <a16:creationId xmlns:a16="http://schemas.microsoft.com/office/drawing/2014/main" id="{0DDD39A6-66A4-7212-3312-CFA62DDB7A70}"/>
              </a:ext>
            </a:extLst>
          </p:cNvPr>
          <p:cNvCxnSpPr>
            <a:cxnSpLocks/>
            <a:endCxn id="115" idx="7"/>
          </p:cNvCxnSpPr>
          <p:nvPr/>
        </p:nvCxnSpPr>
        <p:spPr>
          <a:xfrm flipH="1">
            <a:off x="3551034" y="2873099"/>
            <a:ext cx="1866563" cy="4958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7" name="直线箭头连接符 166">
            <a:extLst>
              <a:ext uri="{FF2B5EF4-FFF2-40B4-BE49-F238E27FC236}">
                <a16:creationId xmlns:a16="http://schemas.microsoft.com/office/drawing/2014/main" id="{5C5CCC2A-9E75-C05F-ACC3-D0308615B6E1}"/>
              </a:ext>
            </a:extLst>
          </p:cNvPr>
          <p:cNvCxnSpPr>
            <a:endCxn id="116" idx="7"/>
          </p:cNvCxnSpPr>
          <p:nvPr/>
        </p:nvCxnSpPr>
        <p:spPr>
          <a:xfrm flipH="1">
            <a:off x="4114769" y="2873099"/>
            <a:ext cx="2632057" cy="4906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8" name="文本框 167">
                <a:extLst>
                  <a:ext uri="{FF2B5EF4-FFF2-40B4-BE49-F238E27FC236}">
                    <a16:creationId xmlns:a16="http://schemas.microsoft.com/office/drawing/2014/main" id="{4BBB7ADE-3D78-3FEE-2050-769862144AF0}"/>
                  </a:ext>
                </a:extLst>
              </p:cNvPr>
              <p:cNvSpPr txBox="1"/>
              <p:nvPr/>
            </p:nvSpPr>
            <p:spPr>
              <a:xfrm>
                <a:off x="99763" y="4630297"/>
                <a:ext cx="1950523" cy="414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1400" b="0" i="1" smtClean="0">
                          <a:latin typeface="Cambria Math" panose="02040503050406030204" pitchFamily="18" charset="0"/>
                        </a:rPr>
                        <m:t>𝑝</m:t>
                      </m:r>
                      <m:d>
                        <m:dPr>
                          <m:ctrlPr>
                            <a:rPr kumimoji="1" lang="en-US" altLang="zh-CN" sz="1400" b="0" i="1" smtClean="0">
                              <a:latin typeface="Cambria Math" panose="02040503050406030204" pitchFamily="18" charset="0"/>
                            </a:rPr>
                          </m:ctrlPr>
                        </m:dPr>
                        <m:e>
                          <m:sSubSup>
                            <m:sSubSupPr>
                              <m:ctrlPr>
                                <a:rPr kumimoji="1" lang="en-US" altLang="zh-CN" sz="1400" b="0" i="1" smtClean="0">
                                  <a:latin typeface="Cambria Math" panose="02040503050406030204" pitchFamily="18" charset="0"/>
                                </a:rPr>
                              </m:ctrlPr>
                            </m:sSubSupPr>
                            <m:e>
                              <m:r>
                                <a:rPr kumimoji="1" lang="en-US" altLang="zh-CN" sz="1400" b="0" i="1" smtClean="0">
                                  <a:latin typeface="Cambria Math" panose="02040503050406030204" pitchFamily="18" charset="0"/>
                                </a:rPr>
                                <m:t>𝐺</m:t>
                              </m:r>
                            </m:e>
                            <m:sub>
                              <m:r>
                                <a:rPr kumimoji="1" lang="en-US" altLang="zh-CN" sz="1400" b="0" i="1" smtClean="0">
                                  <a:latin typeface="Cambria Math" panose="02040503050406030204" pitchFamily="18" charset="0"/>
                                </a:rPr>
                                <m:t>1</m:t>
                              </m:r>
                            </m:sub>
                            <m:sup>
                              <m:d>
                                <m:dPr>
                                  <m:ctrlPr>
                                    <a:rPr kumimoji="1" lang="en-US" altLang="zh-CN" sz="1400" b="0" i="1" smtClean="0">
                                      <a:latin typeface="Cambria Math" panose="02040503050406030204" pitchFamily="18" charset="0"/>
                                    </a:rPr>
                                  </m:ctrlPr>
                                </m:dPr>
                                <m:e>
                                  <m:r>
                                    <a:rPr kumimoji="1" lang="en-US" altLang="zh-CN" sz="1400" b="0" i="1" smtClean="0">
                                      <a:latin typeface="Cambria Math" panose="02040503050406030204" pitchFamily="18" charset="0"/>
                                    </a:rPr>
                                    <m:t>1</m:t>
                                  </m:r>
                                </m:e>
                              </m:d>
                            </m:sup>
                          </m:sSubSup>
                        </m:e>
                      </m:d>
                      <m:r>
                        <a:rPr kumimoji="1" lang="en-US" altLang="zh-CN" sz="1400" b="0" i="1" smtClean="0">
                          <a:latin typeface="Cambria Math" panose="02040503050406030204" pitchFamily="18" charset="0"/>
                        </a:rPr>
                        <m:t>,</m:t>
                      </m:r>
                      <m:r>
                        <a:rPr kumimoji="1" lang="en-US" altLang="zh-CN" sz="1400" b="0" i="1" smtClean="0">
                          <a:latin typeface="Cambria Math" panose="02040503050406030204" pitchFamily="18" charset="0"/>
                        </a:rPr>
                        <m:t>𝑝</m:t>
                      </m:r>
                      <m:d>
                        <m:dPr>
                          <m:ctrlPr>
                            <a:rPr kumimoji="1" lang="en-US" altLang="zh-CN" sz="1400" b="0" i="1" smtClean="0">
                              <a:latin typeface="Cambria Math" panose="02040503050406030204" pitchFamily="18" charset="0"/>
                            </a:rPr>
                          </m:ctrlPr>
                        </m:dPr>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2</m:t>
                              </m:r>
                            </m:sub>
                            <m:sup>
                              <m:d>
                                <m:dPr>
                                  <m:ctrlPr>
                                    <a:rPr kumimoji="1" lang="en-US" altLang="zh-CN" sz="1400" i="1">
                                      <a:latin typeface="Cambria Math" panose="02040503050406030204" pitchFamily="18" charset="0"/>
                                    </a:rPr>
                                  </m:ctrlPr>
                                </m:dPr>
                                <m:e>
                                  <m:r>
                                    <a:rPr kumimoji="1" lang="en-US" altLang="zh-CN" sz="1400" i="1">
                                      <a:latin typeface="Cambria Math" panose="02040503050406030204" pitchFamily="18" charset="0"/>
                                    </a:rPr>
                                    <m:t>1</m:t>
                                  </m:r>
                                </m:e>
                              </m:d>
                            </m:sup>
                          </m:sSubSup>
                        </m:e>
                      </m:d>
                      <m:r>
                        <a:rPr kumimoji="1" lang="en-US" altLang="zh-CN" sz="1400" b="0" i="1" smtClean="0">
                          <a:latin typeface="Cambria Math" panose="02040503050406030204" pitchFamily="18" charset="0"/>
                        </a:rPr>
                        <m:t>,</m:t>
                      </m:r>
                      <m:r>
                        <a:rPr kumimoji="1" lang="en-US" altLang="zh-CN" sz="1400" b="0" i="1" smtClean="0">
                          <a:latin typeface="Cambria Math" panose="02040503050406030204" pitchFamily="18" charset="0"/>
                        </a:rPr>
                        <m:t>𝑝</m:t>
                      </m:r>
                      <m:d>
                        <m:dPr>
                          <m:ctrlPr>
                            <a:rPr kumimoji="1" lang="en-US" altLang="zh-CN" sz="1400" b="0" i="1" smtClean="0">
                              <a:latin typeface="Cambria Math" panose="02040503050406030204" pitchFamily="18" charset="0"/>
                            </a:rPr>
                          </m:ctrlPr>
                        </m:dPr>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3</m:t>
                              </m:r>
                            </m:sub>
                            <m:sup>
                              <m:d>
                                <m:dPr>
                                  <m:ctrlPr>
                                    <a:rPr kumimoji="1" lang="en-US" altLang="zh-CN" sz="1400" i="1">
                                      <a:latin typeface="Cambria Math" panose="02040503050406030204" pitchFamily="18" charset="0"/>
                                    </a:rPr>
                                  </m:ctrlPr>
                                </m:dPr>
                                <m:e>
                                  <m:r>
                                    <a:rPr kumimoji="1" lang="en-US" altLang="zh-CN" sz="1400" i="1">
                                      <a:latin typeface="Cambria Math" panose="02040503050406030204" pitchFamily="18" charset="0"/>
                                    </a:rPr>
                                    <m:t>1</m:t>
                                  </m:r>
                                </m:e>
                              </m:d>
                            </m:sup>
                          </m:sSubSup>
                        </m:e>
                      </m:d>
                    </m:oMath>
                  </m:oMathPara>
                </a14:m>
                <a:endParaRPr kumimoji="1" lang="zh-CN" altLang="en-US" sz="1400" dirty="0"/>
              </a:p>
            </p:txBody>
          </p:sp>
        </mc:Choice>
        <mc:Fallback xmlns="">
          <p:sp>
            <p:nvSpPr>
              <p:cNvPr id="168" name="文本框 167">
                <a:extLst>
                  <a:ext uri="{FF2B5EF4-FFF2-40B4-BE49-F238E27FC236}">
                    <a16:creationId xmlns:a16="http://schemas.microsoft.com/office/drawing/2014/main" id="{4BBB7ADE-3D78-3FEE-2050-769862144AF0}"/>
                  </a:ext>
                </a:extLst>
              </p:cNvPr>
              <p:cNvSpPr txBox="1">
                <a:spLocks noRot="1" noChangeAspect="1" noMove="1" noResize="1" noEditPoints="1" noAdjustHandles="1" noChangeArrowheads="1" noChangeShapeType="1" noTextEdit="1"/>
              </p:cNvSpPr>
              <p:nvPr/>
            </p:nvSpPr>
            <p:spPr>
              <a:xfrm>
                <a:off x="99763" y="4630297"/>
                <a:ext cx="1950523" cy="414729"/>
              </a:xfrm>
              <a:prstGeom prst="rect">
                <a:avLst/>
              </a:prstGeom>
              <a:blipFill>
                <a:blip r:embed="rId21"/>
                <a:stretch>
                  <a:fillRect r="-9032"/>
                </a:stretch>
              </a:blipFill>
            </p:spPr>
            <p:txBody>
              <a:bodyPr/>
              <a:lstStyle/>
              <a:p>
                <a:r>
                  <a:rPr lang="zh-CN" altLang="en-US">
                    <a:noFill/>
                  </a:rPr>
                  <a:t> </a:t>
                </a:r>
              </a:p>
            </p:txBody>
          </p:sp>
        </mc:Fallback>
      </mc:AlternateContent>
      <p:sp>
        <p:nvSpPr>
          <p:cNvPr id="174" name="文本框 173">
            <a:extLst>
              <a:ext uri="{FF2B5EF4-FFF2-40B4-BE49-F238E27FC236}">
                <a16:creationId xmlns:a16="http://schemas.microsoft.com/office/drawing/2014/main" id="{07552D9D-47A3-CCD6-6D18-775CCE7C6753}"/>
              </a:ext>
            </a:extLst>
          </p:cNvPr>
          <p:cNvSpPr txBox="1"/>
          <p:nvPr/>
        </p:nvSpPr>
        <p:spPr>
          <a:xfrm>
            <a:off x="4029656" y="5361362"/>
            <a:ext cx="583989" cy="369332"/>
          </a:xfrm>
          <a:prstGeom prst="rect">
            <a:avLst/>
          </a:prstGeom>
          <a:noFill/>
        </p:spPr>
        <p:txBody>
          <a:bodyPr wrap="square">
            <a:spAutoFit/>
          </a:bodyPr>
          <a:lstStyle/>
          <a:p>
            <a:pPr algn="ctr"/>
            <a:r>
              <a:rPr lang="en-US" altLang="zh-CN" sz="1800" dirty="0">
                <a:solidFill>
                  <a:schemeClr val="tx1"/>
                </a:solidFill>
                <a:latin typeface="Times New Roman" panose="02020603050405020304" pitchFamily="18" charset="0"/>
                <a:cs typeface="Times New Roman" panose="02020603050405020304" pitchFamily="18" charset="0"/>
              </a:rPr>
              <a:t>101</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pic>
        <p:nvPicPr>
          <p:cNvPr id="175" name="图形 174" descr="竖起的大拇指手势 ">
            <a:extLst>
              <a:ext uri="{FF2B5EF4-FFF2-40B4-BE49-F238E27FC236}">
                <a16:creationId xmlns:a16="http://schemas.microsoft.com/office/drawing/2014/main" id="{295A3162-9D7C-2FB4-7CCD-67B7342881D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173687" y="5404564"/>
            <a:ext cx="287441" cy="287441"/>
          </a:xfrm>
          <a:prstGeom prst="rect">
            <a:avLst/>
          </a:prstGeom>
        </p:spPr>
      </p:pic>
      <p:pic>
        <p:nvPicPr>
          <p:cNvPr id="176" name="图形 175" descr="竖起的大拇指手势 ">
            <a:extLst>
              <a:ext uri="{FF2B5EF4-FFF2-40B4-BE49-F238E27FC236}">
                <a16:creationId xmlns:a16="http://schemas.microsoft.com/office/drawing/2014/main" id="{FE2DCB58-7F51-ADF8-480E-72860427654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568874" y="4069766"/>
            <a:ext cx="287441" cy="287441"/>
          </a:xfrm>
          <a:prstGeom prst="rect">
            <a:avLst/>
          </a:prstGeom>
        </p:spPr>
      </p:pic>
      <p:pic>
        <p:nvPicPr>
          <p:cNvPr id="177" name="图形 176" descr="竖起的大拇指手势 ">
            <a:extLst>
              <a:ext uri="{FF2B5EF4-FFF2-40B4-BE49-F238E27FC236}">
                <a16:creationId xmlns:a16="http://schemas.microsoft.com/office/drawing/2014/main" id="{53DCCB1B-2BC4-8DCA-E21A-1383E8053AE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191996" y="4069765"/>
            <a:ext cx="287441" cy="287441"/>
          </a:xfrm>
          <a:prstGeom prst="rect">
            <a:avLst/>
          </a:prstGeom>
        </p:spPr>
      </p:pic>
      <p:pic>
        <p:nvPicPr>
          <p:cNvPr id="178" name="图形 177" descr="竖起的大拇指手势 ">
            <a:extLst>
              <a:ext uri="{FF2B5EF4-FFF2-40B4-BE49-F238E27FC236}">
                <a16:creationId xmlns:a16="http://schemas.microsoft.com/office/drawing/2014/main" id="{640EFB3D-14EE-DA99-1292-1D2014EA0C8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047907" y="3594700"/>
            <a:ext cx="287441" cy="287441"/>
          </a:xfrm>
          <a:prstGeom prst="rect">
            <a:avLst/>
          </a:prstGeom>
        </p:spPr>
      </p:pic>
      <p:pic>
        <p:nvPicPr>
          <p:cNvPr id="179" name="图形 178" descr="竖起的大拇指手势 ">
            <a:extLst>
              <a:ext uri="{FF2B5EF4-FFF2-40B4-BE49-F238E27FC236}">
                <a16:creationId xmlns:a16="http://schemas.microsoft.com/office/drawing/2014/main" id="{6DD41405-22B6-A14D-8E20-DEA6D9066CB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708544" y="3605285"/>
            <a:ext cx="287441" cy="287441"/>
          </a:xfrm>
          <a:prstGeom prst="rect">
            <a:avLst/>
          </a:prstGeom>
        </p:spPr>
      </p:pic>
      <p:pic>
        <p:nvPicPr>
          <p:cNvPr id="180" name="图形 179" descr="竖起的大拇指手势 ">
            <a:extLst>
              <a:ext uri="{FF2B5EF4-FFF2-40B4-BE49-F238E27FC236}">
                <a16:creationId xmlns:a16="http://schemas.microsoft.com/office/drawing/2014/main" id="{3D5121C2-0EF7-1E08-1A66-F202105E01D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526784" y="2326671"/>
            <a:ext cx="287441" cy="287441"/>
          </a:xfrm>
          <a:prstGeom prst="rect">
            <a:avLst/>
          </a:prstGeom>
        </p:spPr>
      </p:pic>
      <p:pic>
        <p:nvPicPr>
          <p:cNvPr id="181" name="图形 180" descr="竖起的大拇指手势 ">
            <a:extLst>
              <a:ext uri="{FF2B5EF4-FFF2-40B4-BE49-F238E27FC236}">
                <a16:creationId xmlns:a16="http://schemas.microsoft.com/office/drawing/2014/main" id="{5F9C93A6-1C14-ED6D-9152-4F6CA0A063F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282020" y="2337988"/>
            <a:ext cx="287441" cy="287441"/>
          </a:xfrm>
          <a:prstGeom prst="rect">
            <a:avLst/>
          </a:prstGeom>
        </p:spPr>
      </p:pic>
      <mc:AlternateContent xmlns:mc="http://schemas.openxmlformats.org/markup-compatibility/2006" xmlns:a14="http://schemas.microsoft.com/office/drawing/2010/main">
        <mc:Choice Requires="a14">
          <p:sp>
            <p:nvSpPr>
              <p:cNvPr id="182" name="文本框 181">
                <a:extLst>
                  <a:ext uri="{FF2B5EF4-FFF2-40B4-BE49-F238E27FC236}">
                    <a16:creationId xmlns:a16="http://schemas.microsoft.com/office/drawing/2014/main" id="{AA9DD8E3-9567-265A-A0F9-089CCCCAD73E}"/>
                  </a:ext>
                </a:extLst>
              </p:cNvPr>
              <p:cNvSpPr txBox="1"/>
              <p:nvPr/>
            </p:nvSpPr>
            <p:spPr>
              <a:xfrm>
                <a:off x="833007" y="6616835"/>
                <a:ext cx="8444464" cy="461665"/>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Return </a:t>
                </a:r>
                <a14:m>
                  <m:oMath xmlns:m="http://schemas.openxmlformats.org/officeDocument/2006/math">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4</m:t>
                        </m:r>
                      </m:sub>
                    </m:sSub>
                    <m:r>
                      <a:rPr kumimoji="1" lang="en-US" altLang="zh-CN" sz="2400" b="0" i="1" smtClean="0">
                        <a:latin typeface="Cambria Math" panose="02040503050406030204" pitchFamily="18" charset="0"/>
                      </a:rPr>
                      <m:t>}</m:t>
                    </m:r>
                  </m:oMath>
                </a14:m>
                <a:r>
                  <a:rPr kumimoji="1" lang="en-US" altLang="zh-CN" sz="2400" dirty="0">
                    <a:latin typeface="Times New Roman" panose="02020603050405020304" pitchFamily="18" charset="0"/>
                    <a:cs typeface="Times New Roman" panose="02020603050405020304" pitchFamily="18" charset="0"/>
                  </a:rPr>
                  <a:t> as the sample result. </a:t>
                </a:r>
              </a:p>
            </p:txBody>
          </p:sp>
        </mc:Choice>
        <mc:Fallback xmlns="">
          <p:sp>
            <p:nvSpPr>
              <p:cNvPr id="182" name="文本框 181">
                <a:extLst>
                  <a:ext uri="{FF2B5EF4-FFF2-40B4-BE49-F238E27FC236}">
                    <a16:creationId xmlns:a16="http://schemas.microsoft.com/office/drawing/2014/main" id="{AA9DD8E3-9567-265A-A0F9-089CCCCAD73E}"/>
                  </a:ext>
                </a:extLst>
              </p:cNvPr>
              <p:cNvSpPr txBox="1">
                <a:spLocks noRot="1" noChangeAspect="1" noMove="1" noResize="1" noEditPoints="1" noAdjustHandles="1" noChangeArrowheads="1" noChangeShapeType="1" noTextEdit="1"/>
              </p:cNvSpPr>
              <p:nvPr/>
            </p:nvSpPr>
            <p:spPr>
              <a:xfrm>
                <a:off x="833007" y="6616835"/>
                <a:ext cx="8444464" cy="461665"/>
              </a:xfrm>
              <a:prstGeom prst="rect">
                <a:avLst/>
              </a:prstGeom>
              <a:blipFill>
                <a:blip r:embed="rId24"/>
                <a:stretch>
                  <a:fillRect l="-901" t="-10526" b="-28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716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7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7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7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7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8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8" grpId="0"/>
      <p:bldP spid="99" grpId="0"/>
      <p:bldP spid="100" grpId="0"/>
      <p:bldP spid="101" grpId="0"/>
      <p:bldP spid="112" grpId="0" animBg="1"/>
      <p:bldP spid="113" grpId="0" animBg="1"/>
      <p:bldP spid="114" grpId="0" animBg="1"/>
      <p:bldP spid="115" grpId="0" animBg="1"/>
      <p:bldP spid="116" grpId="0" animBg="1"/>
      <p:bldP spid="117" grpId="0" animBg="1"/>
      <p:bldP spid="118" grpId="0" animBg="1"/>
      <p:bldP spid="119" grpId="0"/>
      <p:bldP spid="120" grpId="0"/>
      <p:bldP spid="121" grpId="0"/>
      <p:bldP spid="138" grpId="0"/>
      <p:bldP spid="168" grpId="0"/>
      <p:bldP spid="1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Update Operations</a:t>
            </a:r>
            <a:endParaRPr kumimoji="1" lang="zh-CN" altLang="en-US" sz="3200" dirty="0"/>
          </a:p>
        </p:txBody>
      </p:sp>
      <p:sp>
        <p:nvSpPr>
          <p:cNvPr id="3" name="文本框 2">
            <a:extLst>
              <a:ext uri="{FF2B5EF4-FFF2-40B4-BE49-F238E27FC236}">
                <a16:creationId xmlns:a16="http://schemas.microsoft.com/office/drawing/2014/main" id="{667B325E-AC52-A02A-1408-D5E4584D9D20}"/>
              </a:ext>
            </a:extLst>
          </p:cNvPr>
          <p:cNvSpPr txBox="1"/>
          <p:nvPr/>
        </p:nvSpPr>
        <p:spPr>
          <a:xfrm>
            <a:off x="649816" y="1552063"/>
            <a:ext cx="8045813" cy="1200329"/>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Insert an element</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Delete an element</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Modify the probability of an element</a:t>
            </a:r>
            <a:endParaRPr kumimoji="1"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3AF54962-8A3A-0A91-4CA5-C278E3C5CFFE}"/>
              </a:ext>
            </a:extLst>
          </p:cNvPr>
          <p:cNvSpPr txBox="1"/>
          <p:nvPr/>
        </p:nvSpPr>
        <p:spPr>
          <a:xfrm>
            <a:off x="10598727" y="7009067"/>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382858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Update Operations</a:t>
            </a:r>
            <a:endParaRPr kumimoji="1" lang="zh-CN" altLang="en-US" sz="3200" dirty="0"/>
          </a:p>
        </p:txBody>
      </p:sp>
      <p:sp>
        <p:nvSpPr>
          <p:cNvPr id="3" name="文本框 2">
            <a:extLst>
              <a:ext uri="{FF2B5EF4-FFF2-40B4-BE49-F238E27FC236}">
                <a16:creationId xmlns:a16="http://schemas.microsoft.com/office/drawing/2014/main" id="{667B325E-AC52-A02A-1408-D5E4584D9D20}"/>
              </a:ext>
            </a:extLst>
          </p:cNvPr>
          <p:cNvSpPr txBox="1"/>
          <p:nvPr/>
        </p:nvSpPr>
        <p:spPr>
          <a:xfrm>
            <a:off x="649816" y="1552063"/>
            <a:ext cx="8045813" cy="461665"/>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Insert an element</a:t>
            </a:r>
          </a:p>
        </p:txBody>
      </p:sp>
      <p:sp>
        <p:nvSpPr>
          <p:cNvPr id="4" name="文本框 3">
            <a:extLst>
              <a:ext uri="{FF2B5EF4-FFF2-40B4-BE49-F238E27FC236}">
                <a16:creationId xmlns:a16="http://schemas.microsoft.com/office/drawing/2014/main" id="{3AF54962-8A3A-0A91-4CA5-C278E3C5CFFE}"/>
              </a:ext>
            </a:extLst>
          </p:cNvPr>
          <p:cNvSpPr txBox="1"/>
          <p:nvPr/>
        </p:nvSpPr>
        <p:spPr>
          <a:xfrm>
            <a:off x="10598727" y="7009067"/>
            <a:ext cx="184731" cy="369332"/>
          </a:xfrm>
          <a:prstGeom prst="rect">
            <a:avLst/>
          </a:prstGeom>
          <a:noFill/>
        </p:spPr>
        <p:txBody>
          <a:bodyPr wrap="none" rtlCol="0">
            <a:spAutoFit/>
          </a:bodyPr>
          <a:lstStyle/>
          <a:p>
            <a:endParaRPr kumimoji="1" lang="zh-CN" altLang="en-US" dirty="0"/>
          </a:p>
        </p:txBody>
      </p:sp>
      <p:cxnSp>
        <p:nvCxnSpPr>
          <p:cNvPr id="5" name="直线连接符 4">
            <a:extLst>
              <a:ext uri="{FF2B5EF4-FFF2-40B4-BE49-F238E27FC236}">
                <a16:creationId xmlns:a16="http://schemas.microsoft.com/office/drawing/2014/main" id="{7BEFB573-38B8-4649-A14F-BAC2AEA65BFA}"/>
              </a:ext>
            </a:extLst>
          </p:cNvPr>
          <p:cNvCxnSpPr/>
          <p:nvPr/>
        </p:nvCxnSpPr>
        <p:spPr>
          <a:xfrm>
            <a:off x="1033346" y="3204853"/>
            <a:ext cx="7367239"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2870BEB-1E18-38D5-5E78-2719D7CEABD6}"/>
              </a:ext>
            </a:extLst>
          </p:cNvPr>
          <p:cNvSpPr txBox="1"/>
          <p:nvPr/>
        </p:nvSpPr>
        <p:spPr>
          <a:xfrm>
            <a:off x="8257031" y="2471558"/>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0</a:t>
            </a:r>
            <a:endParaRPr kumimoji="1"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88CDE4C-A49E-E7AF-9D6D-A943764A5515}"/>
              </a:ext>
            </a:extLst>
          </p:cNvPr>
          <p:cNvSpPr txBox="1"/>
          <p:nvPr/>
        </p:nvSpPr>
        <p:spPr>
          <a:xfrm>
            <a:off x="8257032" y="3752355"/>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1</a:t>
            </a:r>
            <a:endParaRPr kumimoji="1" lang="zh-CN" altLang="en-US" dirty="0">
              <a:latin typeface="Times New Roman" panose="02020603050405020304" pitchFamily="18" charset="0"/>
              <a:cs typeface="Times New Roman" panose="02020603050405020304" pitchFamily="18" charset="0"/>
            </a:endParaRPr>
          </a:p>
        </p:txBody>
      </p:sp>
      <p:sp>
        <p:nvSpPr>
          <p:cNvPr id="9" name="圆角矩形 8">
            <a:extLst>
              <a:ext uri="{FF2B5EF4-FFF2-40B4-BE49-F238E27FC236}">
                <a16:creationId xmlns:a16="http://schemas.microsoft.com/office/drawing/2014/main" id="{1FD2AF28-9000-A032-60FB-9BC80593B6B8}"/>
              </a:ext>
            </a:extLst>
          </p:cNvPr>
          <p:cNvSpPr/>
          <p:nvPr/>
        </p:nvSpPr>
        <p:spPr>
          <a:xfrm>
            <a:off x="1986169" y="2177299"/>
            <a:ext cx="1804127"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圆角矩形 9">
            <a:extLst>
              <a:ext uri="{FF2B5EF4-FFF2-40B4-BE49-F238E27FC236}">
                <a16:creationId xmlns:a16="http://schemas.microsoft.com/office/drawing/2014/main" id="{DD5E9405-1667-8A08-701A-D949B6FFD4CA}"/>
              </a:ext>
            </a:extLst>
          </p:cNvPr>
          <p:cNvSpPr/>
          <p:nvPr/>
        </p:nvSpPr>
        <p:spPr>
          <a:xfrm>
            <a:off x="4253047" y="2177299"/>
            <a:ext cx="620122"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圆角矩形 10">
            <a:extLst>
              <a:ext uri="{FF2B5EF4-FFF2-40B4-BE49-F238E27FC236}">
                <a16:creationId xmlns:a16="http://schemas.microsoft.com/office/drawing/2014/main" id="{D3FBFA49-5F41-9056-3220-359DE6B120F9}"/>
              </a:ext>
            </a:extLst>
          </p:cNvPr>
          <p:cNvSpPr/>
          <p:nvPr/>
        </p:nvSpPr>
        <p:spPr>
          <a:xfrm>
            <a:off x="5335918" y="2175548"/>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圆角矩形 11">
            <a:extLst>
              <a:ext uri="{FF2B5EF4-FFF2-40B4-BE49-F238E27FC236}">
                <a16:creationId xmlns:a16="http://schemas.microsoft.com/office/drawing/2014/main" id="{A0E5FFC5-5BB2-2C8A-C122-1DB262108620}"/>
              </a:ext>
            </a:extLst>
          </p:cNvPr>
          <p:cNvSpPr/>
          <p:nvPr/>
        </p:nvSpPr>
        <p:spPr>
          <a:xfrm>
            <a:off x="6413439" y="2172046"/>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0E5CEDBA-3F47-A3E6-4F89-DC41377464E6}"/>
                  </a:ext>
                </a:extLst>
              </p:cNvPr>
              <p:cNvSpPr/>
              <p:nvPr/>
            </p:nvSpPr>
            <p:spPr>
              <a:xfrm>
                <a:off x="6521120" y="223868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3" name="椭圆 12">
                <a:extLst>
                  <a:ext uri="{FF2B5EF4-FFF2-40B4-BE49-F238E27FC236}">
                    <a16:creationId xmlns:a16="http://schemas.microsoft.com/office/drawing/2014/main" id="{0E5CEDBA-3F47-A3E6-4F89-DC41377464E6}"/>
                  </a:ext>
                </a:extLst>
              </p:cNvPr>
              <p:cNvSpPr>
                <a:spLocks noRot="1" noChangeAspect="1" noMove="1" noResize="1" noEditPoints="1" noAdjustHandles="1" noChangeArrowheads="1" noChangeShapeType="1" noTextEdit="1"/>
              </p:cNvSpPr>
              <p:nvPr/>
            </p:nvSpPr>
            <p:spPr>
              <a:xfrm>
                <a:off x="6521120" y="2238689"/>
                <a:ext cx="451412" cy="451413"/>
              </a:xfrm>
              <a:prstGeom prst="ellipse">
                <a:avLst/>
              </a:prstGeom>
              <a:blipFill>
                <a:blip r:embed="rId3"/>
                <a:stretch>
                  <a:fillRect l="-27027"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F5CF2EDA-842D-3EB1-4D94-F4DD2731F1F2}"/>
                  </a:ext>
                </a:extLst>
              </p:cNvPr>
              <p:cNvSpPr/>
              <p:nvPr/>
            </p:nvSpPr>
            <p:spPr>
              <a:xfrm>
                <a:off x="7084855" y="223343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4" name="椭圆 13">
                <a:extLst>
                  <a:ext uri="{FF2B5EF4-FFF2-40B4-BE49-F238E27FC236}">
                    <a16:creationId xmlns:a16="http://schemas.microsoft.com/office/drawing/2014/main" id="{F5CF2EDA-842D-3EB1-4D94-F4DD2731F1F2}"/>
                  </a:ext>
                </a:extLst>
              </p:cNvPr>
              <p:cNvSpPr>
                <a:spLocks noRot="1" noChangeAspect="1" noMove="1" noResize="1" noEditPoints="1" noAdjustHandles="1" noChangeArrowheads="1" noChangeShapeType="1" noTextEdit="1"/>
              </p:cNvSpPr>
              <p:nvPr/>
            </p:nvSpPr>
            <p:spPr>
              <a:xfrm>
                <a:off x="7084855" y="2233433"/>
                <a:ext cx="451412" cy="451413"/>
              </a:xfrm>
              <a:prstGeom prst="ellipse">
                <a:avLst/>
              </a:prstGeom>
              <a:blipFill>
                <a:blip r:embed="rId4"/>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503B05DF-388D-7065-9B85-0B32A6623FDD}"/>
                  </a:ext>
                </a:extLst>
              </p:cNvPr>
              <p:cNvSpPr/>
              <p:nvPr/>
            </p:nvSpPr>
            <p:spPr>
              <a:xfrm>
                <a:off x="5417597" y="222802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5" name="椭圆 14">
                <a:extLst>
                  <a:ext uri="{FF2B5EF4-FFF2-40B4-BE49-F238E27FC236}">
                    <a16:creationId xmlns:a16="http://schemas.microsoft.com/office/drawing/2014/main" id="{503B05DF-388D-7065-9B85-0B32A6623FDD}"/>
                  </a:ext>
                </a:extLst>
              </p:cNvPr>
              <p:cNvSpPr>
                <a:spLocks noRot="1" noChangeAspect="1" noMove="1" noResize="1" noEditPoints="1" noAdjustHandles="1" noChangeArrowheads="1" noChangeShapeType="1" noTextEdit="1"/>
              </p:cNvSpPr>
              <p:nvPr/>
            </p:nvSpPr>
            <p:spPr>
              <a:xfrm>
                <a:off x="5417597" y="2228026"/>
                <a:ext cx="451412" cy="451413"/>
              </a:xfrm>
              <a:prstGeom prst="ellipse">
                <a:avLst/>
              </a:prstGeom>
              <a:blipFill>
                <a:blip r:embed="rId5"/>
                <a:stretch>
                  <a:fillRect l="-27027"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B26A31A7-8056-DAEB-59C4-8240B7F0E8E8}"/>
                  </a:ext>
                </a:extLst>
              </p:cNvPr>
              <p:cNvSpPr/>
              <p:nvPr/>
            </p:nvSpPr>
            <p:spPr>
              <a:xfrm>
                <a:off x="4341521" y="224171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6" name="椭圆 15">
                <a:extLst>
                  <a:ext uri="{FF2B5EF4-FFF2-40B4-BE49-F238E27FC236}">
                    <a16:creationId xmlns:a16="http://schemas.microsoft.com/office/drawing/2014/main" id="{B26A31A7-8056-DAEB-59C4-8240B7F0E8E8}"/>
                  </a:ext>
                </a:extLst>
              </p:cNvPr>
              <p:cNvSpPr>
                <a:spLocks noRot="1" noChangeAspect="1" noMove="1" noResize="1" noEditPoints="1" noAdjustHandles="1" noChangeArrowheads="1" noChangeShapeType="1" noTextEdit="1"/>
              </p:cNvSpPr>
              <p:nvPr/>
            </p:nvSpPr>
            <p:spPr>
              <a:xfrm>
                <a:off x="4341521" y="2241716"/>
                <a:ext cx="451412" cy="451413"/>
              </a:xfrm>
              <a:prstGeom prst="ellipse">
                <a:avLst/>
              </a:prstGeom>
              <a:blipFill>
                <a:blip r:embed="rId6"/>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7124C5FA-16E4-BD96-52F1-08944BD5F683}"/>
                  </a:ext>
                </a:extLst>
              </p:cNvPr>
              <p:cNvSpPr/>
              <p:nvPr/>
            </p:nvSpPr>
            <p:spPr>
              <a:xfrm>
                <a:off x="2106083" y="223868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7" name="椭圆 16">
                <a:extLst>
                  <a:ext uri="{FF2B5EF4-FFF2-40B4-BE49-F238E27FC236}">
                    <a16:creationId xmlns:a16="http://schemas.microsoft.com/office/drawing/2014/main" id="{7124C5FA-16E4-BD96-52F1-08944BD5F683}"/>
                  </a:ext>
                </a:extLst>
              </p:cNvPr>
              <p:cNvSpPr>
                <a:spLocks noRot="1" noChangeAspect="1" noMove="1" noResize="1" noEditPoints="1" noAdjustHandles="1" noChangeArrowheads="1" noChangeShapeType="1" noTextEdit="1"/>
              </p:cNvSpPr>
              <p:nvPr/>
            </p:nvSpPr>
            <p:spPr>
              <a:xfrm>
                <a:off x="2106083" y="2238689"/>
                <a:ext cx="451412" cy="451413"/>
              </a:xfrm>
              <a:prstGeom prst="ellipse">
                <a:avLst/>
              </a:prstGeom>
              <a:blipFill>
                <a:blip r:embed="rId7"/>
                <a:stretch>
                  <a:fillRect l="-26316"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08128616-E7D1-B9B9-F1AB-C308F579EDD1}"/>
                  </a:ext>
                </a:extLst>
              </p:cNvPr>
              <p:cNvSpPr/>
              <p:nvPr/>
            </p:nvSpPr>
            <p:spPr>
              <a:xfrm>
                <a:off x="2648704" y="2245852"/>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8" name="椭圆 17">
                <a:extLst>
                  <a:ext uri="{FF2B5EF4-FFF2-40B4-BE49-F238E27FC236}">
                    <a16:creationId xmlns:a16="http://schemas.microsoft.com/office/drawing/2014/main" id="{08128616-E7D1-B9B9-F1AB-C308F579EDD1}"/>
                  </a:ext>
                </a:extLst>
              </p:cNvPr>
              <p:cNvSpPr>
                <a:spLocks noRot="1" noChangeAspect="1" noMove="1" noResize="1" noEditPoints="1" noAdjustHandles="1" noChangeArrowheads="1" noChangeShapeType="1" noTextEdit="1"/>
              </p:cNvSpPr>
              <p:nvPr/>
            </p:nvSpPr>
            <p:spPr>
              <a:xfrm>
                <a:off x="2648704" y="2245852"/>
                <a:ext cx="451412" cy="451413"/>
              </a:xfrm>
              <a:prstGeom prst="ellipse">
                <a:avLst/>
              </a:prstGeom>
              <a:blipFill>
                <a:blip r:embed="rId8"/>
                <a:stretch>
                  <a:fillRect l="-23684"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1070DEEA-D7E2-62C9-7B98-4B753A16AD42}"/>
                  </a:ext>
                </a:extLst>
              </p:cNvPr>
              <p:cNvSpPr/>
              <p:nvPr/>
            </p:nvSpPr>
            <p:spPr>
              <a:xfrm>
                <a:off x="3191996" y="223868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19" name="椭圆 18">
                <a:extLst>
                  <a:ext uri="{FF2B5EF4-FFF2-40B4-BE49-F238E27FC236}">
                    <a16:creationId xmlns:a16="http://schemas.microsoft.com/office/drawing/2014/main" id="{1070DEEA-D7E2-62C9-7B98-4B753A16AD42}"/>
                  </a:ext>
                </a:extLst>
              </p:cNvPr>
              <p:cNvSpPr>
                <a:spLocks noRot="1" noChangeAspect="1" noMove="1" noResize="1" noEditPoints="1" noAdjustHandles="1" noChangeArrowheads="1" noChangeShapeType="1" noTextEdit="1"/>
              </p:cNvSpPr>
              <p:nvPr/>
            </p:nvSpPr>
            <p:spPr>
              <a:xfrm>
                <a:off x="3191996" y="2238689"/>
                <a:ext cx="451412" cy="451413"/>
              </a:xfrm>
              <a:prstGeom prst="ellipse">
                <a:avLst/>
              </a:prstGeom>
              <a:blipFill>
                <a:blip r:embed="rId9"/>
                <a:stretch>
                  <a:fillRect l="-29730"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B7E62CC-DBAA-B8F8-0E81-41586088349B}"/>
                  </a:ext>
                </a:extLst>
              </p:cNvPr>
              <p:cNvSpPr txBox="1"/>
              <p:nvPr/>
            </p:nvSpPr>
            <p:spPr>
              <a:xfrm>
                <a:off x="2482315" y="2798836"/>
                <a:ext cx="784189" cy="4346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20" name="文本框 19">
                <a:extLst>
                  <a:ext uri="{FF2B5EF4-FFF2-40B4-BE49-F238E27FC236}">
                    <a16:creationId xmlns:a16="http://schemas.microsoft.com/office/drawing/2014/main" id="{EB7E62CC-DBAA-B8F8-0E81-41586088349B}"/>
                  </a:ext>
                </a:extLst>
              </p:cNvPr>
              <p:cNvSpPr txBox="1">
                <a:spLocks noRot="1" noChangeAspect="1" noMove="1" noResize="1" noEditPoints="1" noAdjustHandles="1" noChangeArrowheads="1" noChangeShapeType="1" noTextEdit="1"/>
              </p:cNvSpPr>
              <p:nvPr/>
            </p:nvSpPr>
            <p:spPr>
              <a:xfrm>
                <a:off x="2482315" y="2798836"/>
                <a:ext cx="784189" cy="434671"/>
              </a:xfrm>
              <a:prstGeom prst="rect">
                <a:avLst/>
              </a:prstGeom>
              <a:blipFill>
                <a:blip r:embed="rId10"/>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519CE04-D3BA-B279-BD43-A73C619F17C1}"/>
                  </a:ext>
                </a:extLst>
              </p:cNvPr>
              <p:cNvSpPr txBox="1"/>
              <p:nvPr/>
            </p:nvSpPr>
            <p:spPr>
              <a:xfrm>
                <a:off x="4173687" y="2798836"/>
                <a:ext cx="784189" cy="434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21" name="文本框 20">
                <a:extLst>
                  <a:ext uri="{FF2B5EF4-FFF2-40B4-BE49-F238E27FC236}">
                    <a16:creationId xmlns:a16="http://schemas.microsoft.com/office/drawing/2014/main" id="{C519CE04-D3BA-B279-BD43-A73C619F17C1}"/>
                  </a:ext>
                </a:extLst>
              </p:cNvPr>
              <p:cNvSpPr txBox="1">
                <a:spLocks noRot="1" noChangeAspect="1" noMove="1" noResize="1" noEditPoints="1" noAdjustHandles="1" noChangeArrowheads="1" noChangeShapeType="1" noTextEdit="1"/>
              </p:cNvSpPr>
              <p:nvPr/>
            </p:nvSpPr>
            <p:spPr>
              <a:xfrm>
                <a:off x="4173687" y="2798836"/>
                <a:ext cx="784189" cy="434991"/>
              </a:xfrm>
              <a:prstGeom prst="rect">
                <a:avLst/>
              </a:prstGeom>
              <a:blipFill>
                <a:blip r:embed="rId11"/>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6199FBB-886F-3D4E-5AD1-5B04F80F4051}"/>
                  </a:ext>
                </a:extLst>
              </p:cNvPr>
              <p:cNvSpPr txBox="1"/>
              <p:nvPr/>
            </p:nvSpPr>
            <p:spPr>
              <a:xfrm>
                <a:off x="5266516" y="2803611"/>
                <a:ext cx="784189"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22" name="文本框 21">
                <a:extLst>
                  <a:ext uri="{FF2B5EF4-FFF2-40B4-BE49-F238E27FC236}">
                    <a16:creationId xmlns:a16="http://schemas.microsoft.com/office/drawing/2014/main" id="{36199FBB-886F-3D4E-5AD1-5B04F80F4051}"/>
                  </a:ext>
                </a:extLst>
              </p:cNvPr>
              <p:cNvSpPr txBox="1">
                <a:spLocks noRot="1" noChangeAspect="1" noMove="1" noResize="1" noEditPoints="1" noAdjustHandles="1" noChangeArrowheads="1" noChangeShapeType="1" noTextEdit="1"/>
              </p:cNvSpPr>
              <p:nvPr/>
            </p:nvSpPr>
            <p:spPr>
              <a:xfrm>
                <a:off x="5266516" y="2803611"/>
                <a:ext cx="784189" cy="436402"/>
              </a:xfrm>
              <a:prstGeom prst="rect">
                <a:avLst/>
              </a:prstGeom>
              <a:blipFill>
                <a:blip r:embed="rId12"/>
                <a:stretch>
                  <a:fillRect b="-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221298D-77BF-D52D-60D3-10073B44081F}"/>
                  </a:ext>
                </a:extLst>
              </p:cNvPr>
              <p:cNvSpPr txBox="1"/>
              <p:nvPr/>
            </p:nvSpPr>
            <p:spPr>
              <a:xfrm>
                <a:off x="6628698" y="2807325"/>
                <a:ext cx="784189" cy="434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23" name="文本框 22">
                <a:extLst>
                  <a:ext uri="{FF2B5EF4-FFF2-40B4-BE49-F238E27FC236}">
                    <a16:creationId xmlns:a16="http://schemas.microsoft.com/office/drawing/2014/main" id="{5221298D-77BF-D52D-60D3-10073B44081F}"/>
                  </a:ext>
                </a:extLst>
              </p:cNvPr>
              <p:cNvSpPr txBox="1">
                <a:spLocks noRot="1" noChangeAspect="1" noMove="1" noResize="1" noEditPoints="1" noAdjustHandles="1" noChangeArrowheads="1" noChangeShapeType="1" noTextEdit="1"/>
              </p:cNvSpPr>
              <p:nvPr/>
            </p:nvSpPr>
            <p:spPr>
              <a:xfrm>
                <a:off x="6628698" y="2807325"/>
                <a:ext cx="784189" cy="434414"/>
              </a:xfrm>
              <a:prstGeom prst="rect">
                <a:avLst/>
              </a:prstGeom>
              <a:blipFill>
                <a:blip r:embed="rId13"/>
                <a:stretch>
                  <a:fillRect/>
                </a:stretch>
              </a:blipFill>
            </p:spPr>
            <p:txBody>
              <a:bodyPr/>
              <a:lstStyle/>
              <a:p>
                <a:r>
                  <a:rPr lang="zh-CN" altLang="en-US">
                    <a:noFill/>
                  </a:rPr>
                  <a:t> </a:t>
                </a:r>
              </a:p>
            </p:txBody>
          </p:sp>
        </mc:Fallback>
      </mc:AlternateContent>
      <p:sp>
        <p:nvSpPr>
          <p:cNvPr id="24" name="圆角矩形 23">
            <a:extLst>
              <a:ext uri="{FF2B5EF4-FFF2-40B4-BE49-F238E27FC236}">
                <a16:creationId xmlns:a16="http://schemas.microsoft.com/office/drawing/2014/main" id="{71922420-C6F5-9AB1-A8D5-5AE6CA9D3DEC}"/>
              </a:ext>
            </a:extLst>
          </p:cNvPr>
          <p:cNvSpPr/>
          <p:nvPr/>
        </p:nvSpPr>
        <p:spPr>
          <a:xfrm>
            <a:off x="4735508" y="3475922"/>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圆角矩形 24">
            <a:extLst>
              <a:ext uri="{FF2B5EF4-FFF2-40B4-BE49-F238E27FC236}">
                <a16:creationId xmlns:a16="http://schemas.microsoft.com/office/drawing/2014/main" id="{A60172B5-6B34-0890-289E-C9934F56DC4F}"/>
              </a:ext>
            </a:extLst>
          </p:cNvPr>
          <p:cNvSpPr/>
          <p:nvPr/>
        </p:nvSpPr>
        <p:spPr>
          <a:xfrm>
            <a:off x="5813029" y="3474171"/>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D5BF3AFB-F745-2927-CC1D-D12F39218A5B}"/>
              </a:ext>
            </a:extLst>
          </p:cNvPr>
          <p:cNvSpPr/>
          <p:nvPr/>
        </p:nvSpPr>
        <p:spPr>
          <a:xfrm>
            <a:off x="3058049" y="3456546"/>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9A037301-D53D-D161-814A-A6A7A12B143C}"/>
                  </a:ext>
                </a:extLst>
              </p:cNvPr>
              <p:cNvSpPr/>
              <p:nvPr/>
            </p:nvSpPr>
            <p:spPr>
              <a:xfrm>
                <a:off x="3165730" y="352318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27" name="椭圆 26">
                <a:extLst>
                  <a:ext uri="{FF2B5EF4-FFF2-40B4-BE49-F238E27FC236}">
                    <a16:creationId xmlns:a16="http://schemas.microsoft.com/office/drawing/2014/main" id="{9A037301-D53D-D161-814A-A6A7A12B143C}"/>
                  </a:ext>
                </a:extLst>
              </p:cNvPr>
              <p:cNvSpPr>
                <a:spLocks noRot="1" noChangeAspect="1" noMove="1" noResize="1" noEditPoints="1" noAdjustHandles="1" noChangeArrowheads="1" noChangeShapeType="1" noTextEdit="1"/>
              </p:cNvSpPr>
              <p:nvPr/>
            </p:nvSpPr>
            <p:spPr>
              <a:xfrm>
                <a:off x="3165730" y="3523189"/>
                <a:ext cx="451412" cy="451413"/>
              </a:xfrm>
              <a:prstGeom prst="ellipse">
                <a:avLst/>
              </a:prstGeom>
              <a:blipFill>
                <a:blip r:embed="rId14"/>
                <a:stretch>
                  <a:fillRect l="-26316"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EAD915CF-87CA-86D9-A0CB-0663E594909C}"/>
                  </a:ext>
                </a:extLst>
              </p:cNvPr>
              <p:cNvSpPr/>
              <p:nvPr/>
            </p:nvSpPr>
            <p:spPr>
              <a:xfrm>
                <a:off x="3729465" y="351793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28" name="椭圆 27">
                <a:extLst>
                  <a:ext uri="{FF2B5EF4-FFF2-40B4-BE49-F238E27FC236}">
                    <a16:creationId xmlns:a16="http://schemas.microsoft.com/office/drawing/2014/main" id="{EAD915CF-87CA-86D9-A0CB-0663E594909C}"/>
                  </a:ext>
                </a:extLst>
              </p:cNvPr>
              <p:cNvSpPr>
                <a:spLocks noRot="1" noChangeAspect="1" noMove="1" noResize="1" noEditPoints="1" noAdjustHandles="1" noChangeArrowheads="1" noChangeShapeType="1" noTextEdit="1"/>
              </p:cNvSpPr>
              <p:nvPr/>
            </p:nvSpPr>
            <p:spPr>
              <a:xfrm>
                <a:off x="3729465" y="3517933"/>
                <a:ext cx="451412" cy="451413"/>
              </a:xfrm>
              <a:prstGeom prst="ellipse">
                <a:avLst/>
              </a:prstGeom>
              <a:blipFill>
                <a:blip r:embed="rId15"/>
                <a:stretch>
                  <a:fillRect l="-27027"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09726388-6E46-578E-183B-4E49567BF9F7}"/>
                  </a:ext>
                </a:extLst>
              </p:cNvPr>
              <p:cNvSpPr/>
              <p:nvPr/>
            </p:nvSpPr>
            <p:spPr>
              <a:xfrm>
                <a:off x="5894708" y="352664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29" name="椭圆 28">
                <a:extLst>
                  <a:ext uri="{FF2B5EF4-FFF2-40B4-BE49-F238E27FC236}">
                    <a16:creationId xmlns:a16="http://schemas.microsoft.com/office/drawing/2014/main" id="{09726388-6E46-578E-183B-4E49567BF9F7}"/>
                  </a:ext>
                </a:extLst>
              </p:cNvPr>
              <p:cNvSpPr>
                <a:spLocks noRot="1" noChangeAspect="1" noMove="1" noResize="1" noEditPoints="1" noAdjustHandles="1" noChangeArrowheads="1" noChangeShapeType="1" noTextEdit="1"/>
              </p:cNvSpPr>
              <p:nvPr/>
            </p:nvSpPr>
            <p:spPr>
              <a:xfrm>
                <a:off x="5894708" y="3526649"/>
                <a:ext cx="451412" cy="451413"/>
              </a:xfrm>
              <a:prstGeom prst="ellipse">
                <a:avLst/>
              </a:prstGeom>
              <a:blipFill>
                <a:blip r:embed="rId16"/>
                <a:stretch>
                  <a:fillRect l="-26316"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483F8414-B86D-C838-28D3-164E9600D848}"/>
                  </a:ext>
                </a:extLst>
              </p:cNvPr>
              <p:cNvSpPr/>
              <p:nvPr/>
            </p:nvSpPr>
            <p:spPr>
              <a:xfrm>
                <a:off x="4818632" y="354033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30" name="椭圆 29">
                <a:extLst>
                  <a:ext uri="{FF2B5EF4-FFF2-40B4-BE49-F238E27FC236}">
                    <a16:creationId xmlns:a16="http://schemas.microsoft.com/office/drawing/2014/main" id="{483F8414-B86D-C838-28D3-164E9600D848}"/>
                  </a:ext>
                </a:extLst>
              </p:cNvPr>
              <p:cNvSpPr>
                <a:spLocks noRot="1" noChangeAspect="1" noMove="1" noResize="1" noEditPoints="1" noAdjustHandles="1" noChangeArrowheads="1" noChangeShapeType="1" noTextEdit="1"/>
              </p:cNvSpPr>
              <p:nvPr/>
            </p:nvSpPr>
            <p:spPr>
              <a:xfrm>
                <a:off x="4818632" y="3540339"/>
                <a:ext cx="451412" cy="451413"/>
              </a:xfrm>
              <a:prstGeom prst="ellipse">
                <a:avLst/>
              </a:prstGeom>
              <a:blipFill>
                <a:blip r:embed="rId17"/>
                <a:stretch>
                  <a:fillRect l="-23684"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7A14E3C-D38C-BBFE-ECB2-43D2D0FA0CAF}"/>
                  </a:ext>
                </a:extLst>
              </p:cNvPr>
              <p:cNvSpPr txBox="1"/>
              <p:nvPr/>
            </p:nvSpPr>
            <p:spPr>
              <a:xfrm>
                <a:off x="4650798" y="4097459"/>
                <a:ext cx="903316" cy="439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31" name="文本框 30">
                <a:extLst>
                  <a:ext uri="{FF2B5EF4-FFF2-40B4-BE49-F238E27FC236}">
                    <a16:creationId xmlns:a16="http://schemas.microsoft.com/office/drawing/2014/main" id="{A7A14E3C-D38C-BBFE-ECB2-43D2D0FA0CAF}"/>
                  </a:ext>
                </a:extLst>
              </p:cNvPr>
              <p:cNvSpPr txBox="1">
                <a:spLocks noRot="1" noChangeAspect="1" noMove="1" noResize="1" noEditPoints="1" noAdjustHandles="1" noChangeArrowheads="1" noChangeShapeType="1" noTextEdit="1"/>
              </p:cNvSpPr>
              <p:nvPr/>
            </p:nvSpPr>
            <p:spPr>
              <a:xfrm>
                <a:off x="4650798" y="4097459"/>
                <a:ext cx="903316" cy="439736"/>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21C9FEB-BB0A-9628-DA47-0FCC26C66EB1}"/>
                  </a:ext>
                </a:extLst>
              </p:cNvPr>
              <p:cNvSpPr txBox="1"/>
              <p:nvPr/>
            </p:nvSpPr>
            <p:spPr>
              <a:xfrm>
                <a:off x="5743627" y="4102234"/>
                <a:ext cx="903316" cy="440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32" name="文本框 31">
                <a:extLst>
                  <a:ext uri="{FF2B5EF4-FFF2-40B4-BE49-F238E27FC236}">
                    <a16:creationId xmlns:a16="http://schemas.microsoft.com/office/drawing/2014/main" id="{521C9FEB-BB0A-9628-DA47-0FCC26C66EB1}"/>
                  </a:ext>
                </a:extLst>
              </p:cNvPr>
              <p:cNvSpPr txBox="1">
                <a:spLocks noRot="1" noChangeAspect="1" noMove="1" noResize="1" noEditPoints="1" noAdjustHandles="1" noChangeArrowheads="1" noChangeShapeType="1" noTextEdit="1"/>
              </p:cNvSpPr>
              <p:nvPr/>
            </p:nvSpPr>
            <p:spPr>
              <a:xfrm>
                <a:off x="5743627" y="4102234"/>
                <a:ext cx="903316" cy="440057"/>
              </a:xfrm>
              <a:prstGeom prst="rect">
                <a:avLst/>
              </a:prstGeom>
              <a:blipFill>
                <a:blip r:embed="rId19"/>
                <a:stretch>
                  <a:fillRect b="-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EF7065E-1DCC-6DFA-E41B-1AA63D9DD757}"/>
                  </a:ext>
                </a:extLst>
              </p:cNvPr>
              <p:cNvSpPr txBox="1"/>
              <p:nvPr/>
            </p:nvSpPr>
            <p:spPr>
              <a:xfrm>
                <a:off x="3273308" y="4091825"/>
                <a:ext cx="784189" cy="4364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33" name="文本框 32">
                <a:extLst>
                  <a:ext uri="{FF2B5EF4-FFF2-40B4-BE49-F238E27FC236}">
                    <a16:creationId xmlns:a16="http://schemas.microsoft.com/office/drawing/2014/main" id="{1EF7065E-1DCC-6DFA-E41B-1AA63D9DD757}"/>
                  </a:ext>
                </a:extLst>
              </p:cNvPr>
              <p:cNvSpPr txBox="1">
                <a:spLocks noRot="1" noChangeAspect="1" noMove="1" noResize="1" noEditPoints="1" noAdjustHandles="1" noChangeArrowheads="1" noChangeShapeType="1" noTextEdit="1"/>
              </p:cNvSpPr>
              <p:nvPr/>
            </p:nvSpPr>
            <p:spPr>
              <a:xfrm>
                <a:off x="3273308" y="4091825"/>
                <a:ext cx="784189" cy="436402"/>
              </a:xfrm>
              <a:prstGeom prst="rect">
                <a:avLst/>
              </a:prstGeom>
              <a:blipFill>
                <a:blip r:embed="rId20"/>
                <a:stretch>
                  <a:fillRect b="-2857"/>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5BF4F0D-C087-1A5F-E14B-16A1A37FC9D5}"/>
              </a:ext>
            </a:extLst>
          </p:cNvPr>
          <p:cNvSpPr txBox="1"/>
          <p:nvPr/>
        </p:nvSpPr>
        <p:spPr>
          <a:xfrm>
            <a:off x="8257030" y="5579320"/>
            <a:ext cx="1214709"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Level 2</a:t>
            </a:r>
            <a:endParaRPr kumimoji="1" lang="zh-CN" altLang="en-US" dirty="0">
              <a:latin typeface="Times New Roman" panose="02020603050405020304" pitchFamily="18" charset="0"/>
              <a:cs typeface="Times New Roman" panose="02020603050405020304" pitchFamily="18" charset="0"/>
            </a:endParaRPr>
          </a:p>
        </p:txBody>
      </p:sp>
      <p:cxnSp>
        <p:nvCxnSpPr>
          <p:cNvPr id="35" name="直线连接符 34">
            <a:extLst>
              <a:ext uri="{FF2B5EF4-FFF2-40B4-BE49-F238E27FC236}">
                <a16:creationId xmlns:a16="http://schemas.microsoft.com/office/drawing/2014/main" id="{5AC5D07E-C627-38C4-D2A6-4DF96D2F2077}"/>
              </a:ext>
            </a:extLst>
          </p:cNvPr>
          <p:cNvCxnSpPr/>
          <p:nvPr/>
        </p:nvCxnSpPr>
        <p:spPr>
          <a:xfrm>
            <a:off x="1010206" y="4545318"/>
            <a:ext cx="7367239"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aphicFrame>
        <p:nvGraphicFramePr>
          <p:cNvPr id="36" name="表格 41">
            <a:extLst>
              <a:ext uri="{FF2B5EF4-FFF2-40B4-BE49-F238E27FC236}">
                <a16:creationId xmlns:a16="http://schemas.microsoft.com/office/drawing/2014/main" id="{57642E1C-4B6D-ECA1-B4C9-CA93D6134433}"/>
              </a:ext>
            </a:extLst>
          </p:cNvPr>
          <p:cNvGraphicFramePr>
            <a:graphicFrameLocks noGrp="1"/>
          </p:cNvGraphicFramePr>
          <p:nvPr/>
        </p:nvGraphicFramePr>
        <p:xfrm>
          <a:off x="2581742" y="4761020"/>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37" name="表格 41">
            <a:extLst>
              <a:ext uri="{FF2B5EF4-FFF2-40B4-BE49-F238E27FC236}">
                <a16:creationId xmlns:a16="http://schemas.microsoft.com/office/drawing/2014/main" id="{516E7136-C162-4DC1-A0A3-AD937C851D3F}"/>
              </a:ext>
            </a:extLst>
          </p:cNvPr>
          <p:cNvGraphicFramePr>
            <a:graphicFrameLocks noGrp="1"/>
          </p:cNvGraphicFramePr>
          <p:nvPr/>
        </p:nvGraphicFramePr>
        <p:xfrm>
          <a:off x="2581741" y="5166390"/>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38" name="表格 41">
            <a:extLst>
              <a:ext uri="{FF2B5EF4-FFF2-40B4-BE49-F238E27FC236}">
                <a16:creationId xmlns:a16="http://schemas.microsoft.com/office/drawing/2014/main" id="{9F1AE3D7-43C4-D22C-E40F-4B2A1B4D60D1}"/>
              </a:ext>
            </a:extLst>
          </p:cNvPr>
          <p:cNvGraphicFramePr>
            <a:graphicFrameLocks noGrp="1"/>
          </p:cNvGraphicFramePr>
          <p:nvPr/>
        </p:nvGraphicFramePr>
        <p:xfrm>
          <a:off x="2581741" y="5570685"/>
          <a:ext cx="4907335" cy="3708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4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2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graphicFrame>
        <p:nvGraphicFramePr>
          <p:cNvPr id="39" name="表格 41">
            <a:extLst>
              <a:ext uri="{FF2B5EF4-FFF2-40B4-BE49-F238E27FC236}">
                <a16:creationId xmlns:a16="http://schemas.microsoft.com/office/drawing/2014/main" id="{5E4AC66F-49AD-A9C3-A3E3-687BA429644F}"/>
              </a:ext>
            </a:extLst>
          </p:cNvPr>
          <p:cNvGraphicFramePr>
            <a:graphicFrameLocks noGrp="1"/>
          </p:cNvGraphicFramePr>
          <p:nvPr/>
        </p:nvGraphicFramePr>
        <p:xfrm>
          <a:off x="2581740" y="6377199"/>
          <a:ext cx="4907335" cy="396240"/>
        </p:xfrm>
        <a:graphic>
          <a:graphicData uri="http://schemas.openxmlformats.org/drawingml/2006/table">
            <a:tbl>
              <a:tblPr firstRow="1" bandRow="1">
                <a:tableStyleId>{5C22544A-7EE6-4342-B048-85BDC9FD1C3A}</a:tableStyleId>
              </a:tblPr>
              <a:tblGrid>
                <a:gridCol w="516001">
                  <a:extLst>
                    <a:ext uri="{9D8B030D-6E8A-4147-A177-3AD203B41FA5}">
                      <a16:colId xmlns:a16="http://schemas.microsoft.com/office/drawing/2014/main" val="1109957943"/>
                    </a:ext>
                  </a:extLst>
                </a:gridCol>
                <a:gridCol w="487926">
                  <a:extLst>
                    <a:ext uri="{9D8B030D-6E8A-4147-A177-3AD203B41FA5}">
                      <a16:colId xmlns:a16="http://schemas.microsoft.com/office/drawing/2014/main" val="2920243699"/>
                    </a:ext>
                  </a:extLst>
                </a:gridCol>
                <a:gridCol w="487926">
                  <a:extLst>
                    <a:ext uri="{9D8B030D-6E8A-4147-A177-3AD203B41FA5}">
                      <a16:colId xmlns:a16="http://schemas.microsoft.com/office/drawing/2014/main" val="3528485953"/>
                    </a:ext>
                  </a:extLst>
                </a:gridCol>
                <a:gridCol w="487926">
                  <a:extLst>
                    <a:ext uri="{9D8B030D-6E8A-4147-A177-3AD203B41FA5}">
                      <a16:colId xmlns:a16="http://schemas.microsoft.com/office/drawing/2014/main" val="3577386446"/>
                    </a:ext>
                  </a:extLst>
                </a:gridCol>
                <a:gridCol w="487926">
                  <a:extLst>
                    <a:ext uri="{9D8B030D-6E8A-4147-A177-3AD203B41FA5}">
                      <a16:colId xmlns:a16="http://schemas.microsoft.com/office/drawing/2014/main" val="4252338673"/>
                    </a:ext>
                  </a:extLst>
                </a:gridCol>
                <a:gridCol w="487926">
                  <a:extLst>
                    <a:ext uri="{9D8B030D-6E8A-4147-A177-3AD203B41FA5}">
                      <a16:colId xmlns:a16="http://schemas.microsoft.com/office/drawing/2014/main" val="3791233484"/>
                    </a:ext>
                  </a:extLst>
                </a:gridCol>
                <a:gridCol w="487926">
                  <a:extLst>
                    <a:ext uri="{9D8B030D-6E8A-4147-A177-3AD203B41FA5}">
                      <a16:colId xmlns:a16="http://schemas.microsoft.com/office/drawing/2014/main" val="3418383202"/>
                    </a:ext>
                  </a:extLst>
                </a:gridCol>
                <a:gridCol w="487926">
                  <a:extLst>
                    <a:ext uri="{9D8B030D-6E8A-4147-A177-3AD203B41FA5}">
                      <a16:colId xmlns:a16="http://schemas.microsoft.com/office/drawing/2014/main" val="1156053560"/>
                    </a:ext>
                  </a:extLst>
                </a:gridCol>
                <a:gridCol w="487926">
                  <a:extLst>
                    <a:ext uri="{9D8B030D-6E8A-4147-A177-3AD203B41FA5}">
                      <a16:colId xmlns:a16="http://schemas.microsoft.com/office/drawing/2014/main" val="2050014267"/>
                    </a:ext>
                  </a:extLst>
                </a:gridCol>
                <a:gridCol w="487926">
                  <a:extLst>
                    <a:ext uri="{9D8B030D-6E8A-4147-A177-3AD203B41FA5}">
                      <a16:colId xmlns:a16="http://schemas.microsoft.com/office/drawing/2014/main" val="845922339"/>
                    </a:ext>
                  </a:extLst>
                </a:gridCol>
              </a:tblGrid>
              <a:tr h="370840">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005840" rtl="0" eaLnBrk="1" fontAlgn="auto" latinLnBrk="0" hangingPunct="1">
                        <a:lnSpc>
                          <a:spcPct val="100000"/>
                        </a:lnSpc>
                        <a:spcBef>
                          <a:spcPts val="0"/>
                        </a:spcBef>
                        <a:spcAft>
                          <a:spcPts val="0"/>
                        </a:spcAft>
                        <a:buClrTx/>
                        <a:buSzTx/>
                        <a:buFontTx/>
                        <a:buNone/>
                        <a:tabLst/>
                        <a:defRPr/>
                      </a:pP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0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7591824"/>
                  </a:ext>
                </a:extLst>
              </a:tr>
            </a:tbl>
          </a:graphicData>
        </a:graphic>
      </p:graphicFrame>
      <p:sp>
        <p:nvSpPr>
          <p:cNvPr id="40" name="文本框 39">
            <a:extLst>
              <a:ext uri="{FF2B5EF4-FFF2-40B4-BE49-F238E27FC236}">
                <a16:creationId xmlns:a16="http://schemas.microsoft.com/office/drawing/2014/main" id="{25EC1172-23CD-D157-8BD1-6CF790DE2C5B}"/>
              </a:ext>
            </a:extLst>
          </p:cNvPr>
          <p:cNvSpPr txBox="1"/>
          <p:nvPr/>
        </p:nvSpPr>
        <p:spPr>
          <a:xfrm>
            <a:off x="4834666" y="5914714"/>
            <a:ext cx="441146" cy="400110"/>
          </a:xfrm>
          <a:prstGeom prst="rect">
            <a:avLst/>
          </a:prstGeom>
          <a:noFill/>
        </p:spPr>
        <p:txBody>
          <a:bodyPr wrap="none" rtlCol="0">
            <a:spAutoFit/>
          </a:bodyPr>
          <a:lstStyle/>
          <a:p>
            <a:r>
              <a:rPr kumimoji="1" lang="en-US" altLang="zh-CN"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p:txBody>
      </p:sp>
      <p:cxnSp>
        <p:nvCxnSpPr>
          <p:cNvPr id="41" name="肘形连接符 40">
            <a:extLst>
              <a:ext uri="{FF2B5EF4-FFF2-40B4-BE49-F238E27FC236}">
                <a16:creationId xmlns:a16="http://schemas.microsoft.com/office/drawing/2014/main" id="{0ABB14BA-535B-41AE-0DD9-67FB7F1A0B49}"/>
              </a:ext>
            </a:extLst>
          </p:cNvPr>
          <p:cNvCxnSpPr>
            <a:cxnSpLocks/>
          </p:cNvCxnSpPr>
          <p:nvPr/>
        </p:nvCxnSpPr>
        <p:spPr>
          <a:xfrm rot="5400000">
            <a:off x="2165166" y="4766666"/>
            <a:ext cx="1417137" cy="583989"/>
          </a:xfrm>
          <a:prstGeom prst="bentConnector4">
            <a:avLst>
              <a:gd name="adj1" fmla="val 253"/>
              <a:gd name="adj2" fmla="val 13537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37FDFAB4-9CEF-CF89-44A6-5952B0F81BDD}"/>
              </a:ext>
            </a:extLst>
          </p:cNvPr>
          <p:cNvCxnSpPr>
            <a:cxnSpLocks/>
            <a:endCxn id="30" idx="1"/>
          </p:cNvCxnSpPr>
          <p:nvPr/>
        </p:nvCxnSpPr>
        <p:spPr>
          <a:xfrm>
            <a:off x="2927116" y="3070848"/>
            <a:ext cx="1957624" cy="5355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线箭头连接符 42">
            <a:extLst>
              <a:ext uri="{FF2B5EF4-FFF2-40B4-BE49-F238E27FC236}">
                <a16:creationId xmlns:a16="http://schemas.microsoft.com/office/drawing/2014/main" id="{1D5A3FBE-D1D4-7550-9D68-5384AAAA2C45}"/>
              </a:ext>
            </a:extLst>
          </p:cNvPr>
          <p:cNvCxnSpPr>
            <a:endCxn id="29" idx="1"/>
          </p:cNvCxnSpPr>
          <p:nvPr/>
        </p:nvCxnSpPr>
        <p:spPr>
          <a:xfrm>
            <a:off x="4716965" y="3070848"/>
            <a:ext cx="1243851" cy="5219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D0775299-FE3D-A9BE-6D14-85B63A7C0537}"/>
              </a:ext>
            </a:extLst>
          </p:cNvPr>
          <p:cNvCxnSpPr>
            <a:cxnSpLocks/>
            <a:endCxn id="27" idx="7"/>
          </p:cNvCxnSpPr>
          <p:nvPr/>
        </p:nvCxnSpPr>
        <p:spPr>
          <a:xfrm flipH="1">
            <a:off x="3551034" y="3093439"/>
            <a:ext cx="1866563" cy="4958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C8B413A4-FB13-3180-11AE-0946DDD00707}"/>
              </a:ext>
            </a:extLst>
          </p:cNvPr>
          <p:cNvCxnSpPr>
            <a:endCxn id="28" idx="7"/>
          </p:cNvCxnSpPr>
          <p:nvPr/>
        </p:nvCxnSpPr>
        <p:spPr>
          <a:xfrm flipH="1">
            <a:off x="4114769" y="3093439"/>
            <a:ext cx="2632057" cy="4906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23EDD58-FF0B-2DEB-5FBE-B071BDF642DB}"/>
                  </a:ext>
                </a:extLst>
              </p:cNvPr>
              <p:cNvSpPr txBox="1"/>
              <p:nvPr/>
            </p:nvSpPr>
            <p:spPr>
              <a:xfrm>
                <a:off x="99763" y="4850637"/>
                <a:ext cx="2246830" cy="4147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sz="1400" b="0" i="1" smtClean="0">
                          <a:latin typeface="Cambria Math" panose="02040503050406030204" pitchFamily="18" charset="0"/>
                        </a:rPr>
                        <m:t>𝑝</m:t>
                      </m:r>
                      <m:d>
                        <m:dPr>
                          <m:ctrlPr>
                            <a:rPr kumimoji="1" lang="en-US" altLang="zh-CN" sz="1400" b="0" i="1" smtClean="0">
                              <a:latin typeface="Cambria Math" panose="02040503050406030204" pitchFamily="18" charset="0"/>
                            </a:rPr>
                          </m:ctrlPr>
                        </m:dPr>
                        <m:e>
                          <m:sSubSup>
                            <m:sSubSupPr>
                              <m:ctrlPr>
                                <a:rPr kumimoji="1" lang="en-US" altLang="zh-CN" sz="1400" b="0" i="1" smtClean="0">
                                  <a:latin typeface="Cambria Math" panose="02040503050406030204" pitchFamily="18" charset="0"/>
                                </a:rPr>
                              </m:ctrlPr>
                            </m:sSubSupPr>
                            <m:e>
                              <m:r>
                                <a:rPr kumimoji="1" lang="en-US" altLang="zh-CN" sz="1400" b="0" i="1" smtClean="0">
                                  <a:latin typeface="Cambria Math" panose="02040503050406030204" pitchFamily="18" charset="0"/>
                                </a:rPr>
                                <m:t>𝐺</m:t>
                              </m:r>
                            </m:e>
                            <m:sub>
                              <m:r>
                                <a:rPr kumimoji="1" lang="en-US" altLang="zh-CN" sz="1400" b="0" i="1" smtClean="0">
                                  <a:latin typeface="Cambria Math" panose="02040503050406030204" pitchFamily="18" charset="0"/>
                                </a:rPr>
                                <m:t>1</m:t>
                              </m:r>
                            </m:sub>
                            <m:sup>
                              <m:d>
                                <m:dPr>
                                  <m:ctrlPr>
                                    <a:rPr kumimoji="1" lang="en-US" altLang="zh-CN" sz="1400" b="0" i="1" smtClean="0">
                                      <a:latin typeface="Cambria Math" panose="02040503050406030204" pitchFamily="18" charset="0"/>
                                    </a:rPr>
                                  </m:ctrlPr>
                                </m:dPr>
                                <m:e>
                                  <m:r>
                                    <a:rPr kumimoji="1" lang="en-US" altLang="zh-CN" sz="1400" b="0" i="1" smtClean="0">
                                      <a:latin typeface="Cambria Math" panose="02040503050406030204" pitchFamily="18" charset="0"/>
                                    </a:rPr>
                                    <m:t>1</m:t>
                                  </m:r>
                                </m:e>
                              </m:d>
                            </m:sup>
                          </m:sSubSup>
                        </m:e>
                      </m:d>
                      <m:r>
                        <a:rPr kumimoji="1" lang="en-US" altLang="zh-CN" sz="1400" b="0" i="1" smtClean="0">
                          <a:latin typeface="Cambria Math" panose="02040503050406030204" pitchFamily="18" charset="0"/>
                        </a:rPr>
                        <m:t>,</m:t>
                      </m:r>
                      <m:r>
                        <a:rPr kumimoji="1" lang="en-US" altLang="zh-CN" sz="1400" b="0" i="1" smtClean="0">
                          <a:latin typeface="Cambria Math" panose="02040503050406030204" pitchFamily="18" charset="0"/>
                        </a:rPr>
                        <m:t>𝑝</m:t>
                      </m:r>
                      <m:d>
                        <m:dPr>
                          <m:ctrlPr>
                            <a:rPr kumimoji="1" lang="en-US" altLang="zh-CN" sz="1400" b="0" i="1" smtClean="0">
                              <a:latin typeface="Cambria Math" panose="02040503050406030204" pitchFamily="18" charset="0"/>
                            </a:rPr>
                          </m:ctrlPr>
                        </m:dPr>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2</m:t>
                              </m:r>
                            </m:sub>
                            <m:sup>
                              <m:d>
                                <m:dPr>
                                  <m:ctrlPr>
                                    <a:rPr kumimoji="1" lang="en-US" altLang="zh-CN" sz="1400" i="1">
                                      <a:latin typeface="Cambria Math" panose="02040503050406030204" pitchFamily="18" charset="0"/>
                                    </a:rPr>
                                  </m:ctrlPr>
                                </m:dPr>
                                <m:e>
                                  <m:r>
                                    <a:rPr kumimoji="1" lang="en-US" altLang="zh-CN" sz="1400" i="1">
                                      <a:latin typeface="Cambria Math" panose="02040503050406030204" pitchFamily="18" charset="0"/>
                                    </a:rPr>
                                    <m:t>1</m:t>
                                  </m:r>
                                </m:e>
                              </m:d>
                            </m:sup>
                          </m:sSubSup>
                        </m:e>
                      </m:d>
                      <m:r>
                        <a:rPr kumimoji="1" lang="en-US" altLang="zh-CN" sz="1400" b="0" i="1" smtClean="0">
                          <a:latin typeface="Cambria Math" panose="02040503050406030204" pitchFamily="18" charset="0"/>
                        </a:rPr>
                        <m:t>,</m:t>
                      </m:r>
                      <m:r>
                        <a:rPr kumimoji="1" lang="en-US" altLang="zh-CN" sz="1400" b="0" i="1" smtClean="0">
                          <a:latin typeface="Cambria Math" panose="02040503050406030204" pitchFamily="18" charset="0"/>
                        </a:rPr>
                        <m:t>𝑝</m:t>
                      </m:r>
                      <m:d>
                        <m:dPr>
                          <m:ctrlPr>
                            <a:rPr kumimoji="1" lang="en-US" altLang="zh-CN" sz="1400" b="0" i="1" smtClean="0">
                              <a:latin typeface="Cambria Math" panose="02040503050406030204" pitchFamily="18" charset="0"/>
                            </a:rPr>
                          </m:ctrlPr>
                        </m:dPr>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3</m:t>
                              </m:r>
                            </m:sub>
                            <m:sup>
                              <m:d>
                                <m:dPr>
                                  <m:ctrlPr>
                                    <a:rPr kumimoji="1" lang="en-US" altLang="zh-CN" sz="1400" i="1">
                                      <a:latin typeface="Cambria Math" panose="02040503050406030204" pitchFamily="18" charset="0"/>
                                    </a:rPr>
                                  </m:ctrlPr>
                                </m:dPr>
                                <m:e>
                                  <m:r>
                                    <a:rPr kumimoji="1" lang="en-US" altLang="zh-CN" sz="1400" i="1">
                                      <a:latin typeface="Cambria Math" panose="02040503050406030204" pitchFamily="18" charset="0"/>
                                    </a:rPr>
                                    <m:t>1</m:t>
                                  </m:r>
                                </m:e>
                              </m:d>
                            </m:sup>
                          </m:sSubSup>
                        </m:e>
                      </m:d>
                    </m:oMath>
                  </m:oMathPara>
                </a14:m>
                <a:endParaRPr kumimoji="1" lang="zh-CN" altLang="en-US" sz="1400" dirty="0"/>
              </a:p>
            </p:txBody>
          </p:sp>
        </mc:Choice>
        <mc:Fallback xmlns="">
          <p:sp>
            <p:nvSpPr>
              <p:cNvPr id="46" name="文本框 45">
                <a:extLst>
                  <a:ext uri="{FF2B5EF4-FFF2-40B4-BE49-F238E27FC236}">
                    <a16:creationId xmlns:a16="http://schemas.microsoft.com/office/drawing/2014/main" id="{C23EDD58-FF0B-2DEB-5FBE-B071BDF642DB}"/>
                  </a:ext>
                </a:extLst>
              </p:cNvPr>
              <p:cNvSpPr txBox="1">
                <a:spLocks noRot="1" noChangeAspect="1" noMove="1" noResize="1" noEditPoints="1" noAdjustHandles="1" noChangeArrowheads="1" noChangeShapeType="1" noTextEdit="1"/>
              </p:cNvSpPr>
              <p:nvPr/>
            </p:nvSpPr>
            <p:spPr>
              <a:xfrm>
                <a:off x="99763" y="4850637"/>
                <a:ext cx="2246830" cy="414729"/>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a:extLst>
                  <a:ext uri="{FF2B5EF4-FFF2-40B4-BE49-F238E27FC236}">
                    <a16:creationId xmlns:a16="http://schemas.microsoft.com/office/drawing/2014/main" id="{0577FDA0-930D-E435-9AD4-7B087BA60B9F}"/>
                  </a:ext>
                </a:extLst>
              </p:cNvPr>
              <p:cNvSpPr/>
              <p:nvPr/>
            </p:nvSpPr>
            <p:spPr>
              <a:xfrm>
                <a:off x="8031324" y="153153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8</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56" name="椭圆 55">
                <a:extLst>
                  <a:ext uri="{FF2B5EF4-FFF2-40B4-BE49-F238E27FC236}">
                    <a16:creationId xmlns:a16="http://schemas.microsoft.com/office/drawing/2014/main" id="{0577FDA0-930D-E435-9AD4-7B087BA60B9F}"/>
                  </a:ext>
                </a:extLst>
              </p:cNvPr>
              <p:cNvSpPr>
                <a:spLocks noRot="1" noChangeAspect="1" noMove="1" noResize="1" noEditPoints="1" noAdjustHandles="1" noChangeArrowheads="1" noChangeShapeType="1" noTextEdit="1"/>
              </p:cNvSpPr>
              <p:nvPr/>
            </p:nvSpPr>
            <p:spPr>
              <a:xfrm>
                <a:off x="8031324" y="1531530"/>
                <a:ext cx="451412" cy="451413"/>
              </a:xfrm>
              <a:prstGeom prst="ellipse">
                <a:avLst/>
              </a:prstGeom>
              <a:blipFill>
                <a:blip r:embed="rId22"/>
                <a:stretch>
                  <a:fillRect l="-23684" b="-108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CE7AECDB-5BB9-8109-FA0E-25F319BC114E}"/>
                  </a:ext>
                </a:extLst>
              </p:cNvPr>
              <p:cNvSpPr txBox="1"/>
              <p:nvPr/>
            </p:nvSpPr>
            <p:spPr>
              <a:xfrm>
                <a:off x="8411463" y="1546092"/>
                <a:ext cx="1646937" cy="506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8</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e>
                      </m:d>
                      <m:r>
                        <a:rPr kumimoji="1" lang="en-US" altLang="zh-CN" b="0" i="1" smtClean="0">
                          <a:latin typeface="Cambria Math" panose="02040503050406030204" pitchFamily="18" charset="0"/>
                        </a:rPr>
                        <m:t>=0.3</m:t>
                      </m:r>
                    </m:oMath>
                  </m:oMathPara>
                </a14:m>
                <a:endParaRPr lang="zh-CN" altLang="en-US" dirty="0"/>
              </a:p>
            </p:txBody>
          </p:sp>
        </mc:Choice>
        <mc:Fallback xmlns="">
          <p:sp>
            <p:nvSpPr>
              <p:cNvPr id="58" name="文本框 57">
                <a:extLst>
                  <a:ext uri="{FF2B5EF4-FFF2-40B4-BE49-F238E27FC236}">
                    <a16:creationId xmlns:a16="http://schemas.microsoft.com/office/drawing/2014/main" id="{CE7AECDB-5BB9-8109-FA0E-25F319BC114E}"/>
                  </a:ext>
                </a:extLst>
              </p:cNvPr>
              <p:cNvSpPr txBox="1">
                <a:spLocks noRot="1" noChangeAspect="1" noMove="1" noResize="1" noEditPoints="1" noAdjustHandles="1" noChangeArrowheads="1" noChangeShapeType="1" noTextEdit="1"/>
              </p:cNvSpPr>
              <p:nvPr/>
            </p:nvSpPr>
            <p:spPr>
              <a:xfrm>
                <a:off x="8411463" y="1546092"/>
                <a:ext cx="1646937" cy="506870"/>
              </a:xfrm>
              <a:prstGeom prst="rect">
                <a:avLst/>
              </a:prstGeom>
              <a:blipFill>
                <a:blip r:embed="rId23"/>
                <a:stretch>
                  <a:fillRect/>
                </a:stretch>
              </a:blipFill>
            </p:spPr>
            <p:txBody>
              <a:bodyPr/>
              <a:lstStyle/>
              <a:p>
                <a:r>
                  <a:rPr lang="zh-CN" altLang="en-US">
                    <a:noFill/>
                  </a:rPr>
                  <a:t> </a:t>
                </a:r>
              </a:p>
            </p:txBody>
          </p:sp>
        </mc:Fallback>
      </mc:AlternateContent>
      <p:grpSp>
        <p:nvGrpSpPr>
          <p:cNvPr id="63" name="组合 62">
            <a:extLst>
              <a:ext uri="{FF2B5EF4-FFF2-40B4-BE49-F238E27FC236}">
                <a16:creationId xmlns:a16="http://schemas.microsoft.com/office/drawing/2014/main" id="{122AF336-C200-746B-B4CA-D2D9FD443059}"/>
              </a:ext>
            </a:extLst>
          </p:cNvPr>
          <p:cNvGrpSpPr/>
          <p:nvPr/>
        </p:nvGrpSpPr>
        <p:grpSpPr>
          <a:xfrm>
            <a:off x="3959872" y="2182056"/>
            <a:ext cx="1214709" cy="574191"/>
            <a:chOff x="4598096" y="1444806"/>
            <a:chExt cx="1214709" cy="574191"/>
          </a:xfrm>
        </p:grpSpPr>
        <p:sp>
          <p:nvSpPr>
            <p:cNvPr id="60" name="圆角矩形 59">
              <a:extLst>
                <a:ext uri="{FF2B5EF4-FFF2-40B4-BE49-F238E27FC236}">
                  <a16:creationId xmlns:a16="http://schemas.microsoft.com/office/drawing/2014/main" id="{73F8E73A-2096-9594-4E2B-7FBD763BAFAA}"/>
                </a:ext>
              </a:extLst>
            </p:cNvPr>
            <p:cNvSpPr/>
            <p:nvPr/>
          </p:nvSpPr>
          <p:spPr>
            <a:xfrm>
              <a:off x="4598096" y="1444806"/>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61" name="椭圆 60">
                  <a:extLst>
                    <a:ext uri="{FF2B5EF4-FFF2-40B4-BE49-F238E27FC236}">
                      <a16:creationId xmlns:a16="http://schemas.microsoft.com/office/drawing/2014/main" id="{E2E4B04D-1D8C-C38D-5755-E753089F77D1}"/>
                    </a:ext>
                  </a:extLst>
                </p:cNvPr>
                <p:cNvSpPr/>
                <p:nvPr/>
              </p:nvSpPr>
              <p:spPr>
                <a:xfrm>
                  <a:off x="4705777" y="151144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61" name="椭圆 60">
                  <a:extLst>
                    <a:ext uri="{FF2B5EF4-FFF2-40B4-BE49-F238E27FC236}">
                      <a16:creationId xmlns:a16="http://schemas.microsoft.com/office/drawing/2014/main" id="{E2E4B04D-1D8C-C38D-5755-E753089F77D1}"/>
                    </a:ext>
                  </a:extLst>
                </p:cNvPr>
                <p:cNvSpPr>
                  <a:spLocks noRot="1" noChangeAspect="1" noMove="1" noResize="1" noEditPoints="1" noAdjustHandles="1" noChangeArrowheads="1" noChangeShapeType="1" noTextEdit="1"/>
                </p:cNvSpPr>
                <p:nvPr/>
              </p:nvSpPr>
              <p:spPr>
                <a:xfrm>
                  <a:off x="4705777" y="1511449"/>
                  <a:ext cx="451412" cy="451413"/>
                </a:xfrm>
                <a:prstGeom prst="ellipse">
                  <a:avLst/>
                </a:prstGeom>
                <a:blipFill>
                  <a:blip r:embed="rId24"/>
                  <a:stretch>
                    <a:fillRect l="-26316"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椭圆 61">
                  <a:extLst>
                    <a:ext uri="{FF2B5EF4-FFF2-40B4-BE49-F238E27FC236}">
                      <a16:creationId xmlns:a16="http://schemas.microsoft.com/office/drawing/2014/main" id="{219996F8-98E3-55C9-189B-21AD4B5BC96D}"/>
                    </a:ext>
                  </a:extLst>
                </p:cNvPr>
                <p:cNvSpPr/>
                <p:nvPr/>
              </p:nvSpPr>
              <p:spPr>
                <a:xfrm>
                  <a:off x="5269512" y="150619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8</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e>
                            </m:d>
                          </m:sup>
                        </m:sSubSup>
                      </m:oMath>
                    </m:oMathPara>
                  </a14:m>
                  <a:endParaRPr kumimoji="1" lang="zh-CN" altLang="en-US" dirty="0"/>
                </a:p>
              </p:txBody>
            </p:sp>
          </mc:Choice>
          <mc:Fallback xmlns="">
            <p:sp>
              <p:nvSpPr>
                <p:cNvPr id="62" name="椭圆 61">
                  <a:extLst>
                    <a:ext uri="{FF2B5EF4-FFF2-40B4-BE49-F238E27FC236}">
                      <a16:creationId xmlns:a16="http://schemas.microsoft.com/office/drawing/2014/main" id="{219996F8-98E3-55C9-189B-21AD4B5BC96D}"/>
                    </a:ext>
                  </a:extLst>
                </p:cNvPr>
                <p:cNvSpPr>
                  <a:spLocks noRot="1" noChangeAspect="1" noMove="1" noResize="1" noEditPoints="1" noAdjustHandles="1" noChangeArrowheads="1" noChangeShapeType="1" noTextEdit="1"/>
                </p:cNvSpPr>
                <p:nvPr/>
              </p:nvSpPr>
              <p:spPr>
                <a:xfrm>
                  <a:off x="5269512" y="1506193"/>
                  <a:ext cx="451412" cy="451413"/>
                </a:xfrm>
                <a:prstGeom prst="ellipse">
                  <a:avLst/>
                </a:prstGeom>
                <a:blipFill>
                  <a:blip r:embed="rId25"/>
                  <a:stretch>
                    <a:fillRect l="-27027" b="-10811"/>
                  </a:stretch>
                </a:blipFill>
              </p:spPr>
              <p:txBody>
                <a:bodyPr/>
                <a:lstStyle/>
                <a:p>
                  <a:r>
                    <a:rPr lang="zh-CN" altLang="en-US">
                      <a:noFill/>
                    </a:rPr>
                    <a:t> </a:t>
                  </a:r>
                </a:p>
              </p:txBody>
            </p:sp>
          </mc:Fallback>
        </mc:AlternateContent>
      </p:grpSp>
      <p:sp>
        <p:nvSpPr>
          <p:cNvPr id="64" name="圆角矩形 63">
            <a:extLst>
              <a:ext uri="{FF2B5EF4-FFF2-40B4-BE49-F238E27FC236}">
                <a16:creationId xmlns:a16="http://schemas.microsoft.com/office/drawing/2014/main" id="{8410EA19-F754-9455-D57C-3AE86FDCC158}"/>
              </a:ext>
            </a:extLst>
          </p:cNvPr>
          <p:cNvSpPr/>
          <p:nvPr/>
        </p:nvSpPr>
        <p:spPr>
          <a:xfrm>
            <a:off x="5819777" y="3474171"/>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65" name="组合 64">
            <a:extLst>
              <a:ext uri="{FF2B5EF4-FFF2-40B4-BE49-F238E27FC236}">
                <a16:creationId xmlns:a16="http://schemas.microsoft.com/office/drawing/2014/main" id="{898EB923-9A78-8350-D840-001A8AF6A479}"/>
              </a:ext>
            </a:extLst>
          </p:cNvPr>
          <p:cNvGrpSpPr/>
          <p:nvPr/>
        </p:nvGrpSpPr>
        <p:grpSpPr>
          <a:xfrm>
            <a:off x="4443901" y="3480764"/>
            <a:ext cx="1214709" cy="574191"/>
            <a:chOff x="4598096" y="1444806"/>
            <a:chExt cx="1214709" cy="574191"/>
          </a:xfrm>
        </p:grpSpPr>
        <p:sp>
          <p:nvSpPr>
            <p:cNvPr id="66" name="圆角矩形 65">
              <a:extLst>
                <a:ext uri="{FF2B5EF4-FFF2-40B4-BE49-F238E27FC236}">
                  <a16:creationId xmlns:a16="http://schemas.microsoft.com/office/drawing/2014/main" id="{6074EECE-A9AC-9B38-8FDA-14F79CBA535C}"/>
                </a:ext>
              </a:extLst>
            </p:cNvPr>
            <p:cNvSpPr/>
            <p:nvPr/>
          </p:nvSpPr>
          <p:spPr>
            <a:xfrm>
              <a:off x="4598096" y="1444806"/>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67" name="椭圆 66">
                  <a:extLst>
                    <a:ext uri="{FF2B5EF4-FFF2-40B4-BE49-F238E27FC236}">
                      <a16:creationId xmlns:a16="http://schemas.microsoft.com/office/drawing/2014/main" id="{AAF63AF5-7261-0C3F-3C46-3B5D54001427}"/>
                    </a:ext>
                  </a:extLst>
                </p:cNvPr>
                <p:cNvSpPr/>
                <p:nvPr/>
              </p:nvSpPr>
              <p:spPr>
                <a:xfrm>
                  <a:off x="4705777" y="151144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7" name="椭圆 66">
                  <a:extLst>
                    <a:ext uri="{FF2B5EF4-FFF2-40B4-BE49-F238E27FC236}">
                      <a16:creationId xmlns:a16="http://schemas.microsoft.com/office/drawing/2014/main" id="{AAF63AF5-7261-0C3F-3C46-3B5D54001427}"/>
                    </a:ext>
                  </a:extLst>
                </p:cNvPr>
                <p:cNvSpPr>
                  <a:spLocks noRot="1" noChangeAspect="1" noMove="1" noResize="1" noEditPoints="1" noAdjustHandles="1" noChangeArrowheads="1" noChangeShapeType="1" noTextEdit="1"/>
                </p:cNvSpPr>
                <p:nvPr/>
              </p:nvSpPr>
              <p:spPr>
                <a:xfrm>
                  <a:off x="4705777" y="1511449"/>
                  <a:ext cx="451412" cy="451413"/>
                </a:xfrm>
                <a:prstGeom prst="ellipse">
                  <a:avLst/>
                </a:prstGeom>
                <a:blipFill>
                  <a:blip r:embed="rId26"/>
                  <a:stretch>
                    <a:fillRect l="-27027"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椭圆 67">
                  <a:extLst>
                    <a:ext uri="{FF2B5EF4-FFF2-40B4-BE49-F238E27FC236}">
                      <a16:creationId xmlns:a16="http://schemas.microsoft.com/office/drawing/2014/main" id="{B3AEB529-EA09-9A87-A22E-F0765F59C2EC}"/>
                    </a:ext>
                  </a:extLst>
                </p:cNvPr>
                <p:cNvSpPr/>
                <p:nvPr/>
              </p:nvSpPr>
              <p:spPr>
                <a:xfrm>
                  <a:off x="5269512" y="150619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up>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e>
                            </m:d>
                          </m:sup>
                        </m:sSubSup>
                      </m:oMath>
                    </m:oMathPara>
                  </a14:m>
                  <a:endParaRPr kumimoji="1" lang="zh-CN" altLang="en-US" dirty="0"/>
                </a:p>
              </p:txBody>
            </p:sp>
          </mc:Choice>
          <mc:Fallback xmlns="">
            <p:sp>
              <p:nvSpPr>
                <p:cNvPr id="68" name="椭圆 67">
                  <a:extLst>
                    <a:ext uri="{FF2B5EF4-FFF2-40B4-BE49-F238E27FC236}">
                      <a16:creationId xmlns:a16="http://schemas.microsoft.com/office/drawing/2014/main" id="{B3AEB529-EA09-9A87-A22E-F0765F59C2EC}"/>
                    </a:ext>
                  </a:extLst>
                </p:cNvPr>
                <p:cNvSpPr>
                  <a:spLocks noRot="1" noChangeAspect="1" noMove="1" noResize="1" noEditPoints="1" noAdjustHandles="1" noChangeArrowheads="1" noChangeShapeType="1" noTextEdit="1"/>
                </p:cNvSpPr>
                <p:nvPr/>
              </p:nvSpPr>
              <p:spPr>
                <a:xfrm>
                  <a:off x="5269512" y="1506193"/>
                  <a:ext cx="451412" cy="451413"/>
                </a:xfrm>
                <a:prstGeom prst="ellipse">
                  <a:avLst/>
                </a:prstGeom>
                <a:blipFill>
                  <a:blip r:embed="rId27"/>
                  <a:stretch>
                    <a:fillRect l="-27027" b="-10811"/>
                  </a:stretch>
                </a:blipFill>
              </p:spPr>
              <p:txBody>
                <a:bodyPr/>
                <a:lstStyle/>
                <a:p>
                  <a:r>
                    <a:rPr lang="zh-CN" altLang="en-US">
                      <a:noFill/>
                    </a:rPr>
                    <a:t> </a:t>
                  </a:r>
                </a:p>
              </p:txBody>
            </p:sp>
          </mc:Fallback>
        </mc:AlternateContent>
      </p:grpSp>
      <p:cxnSp>
        <p:nvCxnSpPr>
          <p:cNvPr id="73" name="直线箭头连接符 72">
            <a:extLst>
              <a:ext uri="{FF2B5EF4-FFF2-40B4-BE49-F238E27FC236}">
                <a16:creationId xmlns:a16="http://schemas.microsoft.com/office/drawing/2014/main" id="{7B47C6DD-947E-7CCB-45C3-DBADA70F5AA7}"/>
              </a:ext>
            </a:extLst>
          </p:cNvPr>
          <p:cNvCxnSpPr>
            <a:cxnSpLocks/>
            <a:endCxn id="67" idx="1"/>
          </p:cNvCxnSpPr>
          <p:nvPr/>
        </p:nvCxnSpPr>
        <p:spPr>
          <a:xfrm>
            <a:off x="2927116" y="3076289"/>
            <a:ext cx="1690574" cy="53722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75">
            <a:extLst>
              <a:ext uri="{FF2B5EF4-FFF2-40B4-BE49-F238E27FC236}">
                <a16:creationId xmlns:a16="http://schemas.microsoft.com/office/drawing/2014/main" id="{E0C07C1A-4DFE-E357-0AD9-D5BBFC3C3154}"/>
              </a:ext>
            </a:extLst>
          </p:cNvPr>
          <p:cNvCxnSpPr>
            <a:cxnSpLocks/>
            <a:endCxn id="68" idx="0"/>
          </p:cNvCxnSpPr>
          <p:nvPr/>
        </p:nvCxnSpPr>
        <p:spPr>
          <a:xfrm>
            <a:off x="4723477" y="3061339"/>
            <a:ext cx="617546" cy="4808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 name="肘形连接符 5">
            <a:extLst>
              <a:ext uri="{FF2B5EF4-FFF2-40B4-BE49-F238E27FC236}">
                <a16:creationId xmlns:a16="http://schemas.microsoft.com/office/drawing/2014/main" id="{81C8EB2B-E699-2F08-CBE4-CBA8BDF55FF6}"/>
              </a:ext>
            </a:extLst>
          </p:cNvPr>
          <p:cNvCxnSpPr>
            <a:cxnSpLocks/>
            <a:endCxn id="37" idx="1"/>
          </p:cNvCxnSpPr>
          <p:nvPr/>
        </p:nvCxnSpPr>
        <p:spPr>
          <a:xfrm rot="5400000">
            <a:off x="2258039" y="4681849"/>
            <a:ext cx="1006364" cy="358959"/>
          </a:xfrm>
          <a:prstGeom prst="bentConnector4">
            <a:avLst>
              <a:gd name="adj1" fmla="val -348"/>
              <a:gd name="adj2" fmla="val 16368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57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21"/>
                                        </p:tgtEl>
                                        <p:attrNameLst>
                                          <p:attrName>style.color</p:attrName>
                                        </p:attrNameLst>
                                      </p:cBhvr>
                                      <p:to>
                                        <a:srgbClr val="ED1100"/>
                                      </p:to>
                                    </p:animClr>
                                  </p:childTnLst>
                                </p:cTn>
                              </p:par>
                              <p:par>
                                <p:cTn id="23" presetID="3" presetClass="emph" presetSubtype="2" fill="hold" grpId="0" nodeType="withEffect">
                                  <p:stCondLst>
                                    <p:cond delay="0"/>
                                  </p:stCondLst>
                                  <p:childTnLst>
                                    <p:animClr clrSpc="rgb" dir="cw">
                                      <p:cBhvr override="childStyle">
                                        <p:cTn id="24" dur="2000" fill="hold"/>
                                        <p:tgtEl>
                                          <p:spTgt spid="29"/>
                                        </p:tgtEl>
                                        <p:attrNameLst>
                                          <p:attrName>style.color</p:attrName>
                                        </p:attrNameLst>
                                      </p:cBhvr>
                                      <p:to>
                                        <a:srgbClr val="ED1100"/>
                                      </p:to>
                                    </p:animClr>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grpId="0" nodeType="clickEffect">
                                  <p:stCondLst>
                                    <p:cond delay="0"/>
                                  </p:stCondLst>
                                  <p:childTnLst>
                                    <p:animClr clrSpc="rgb" dir="cw">
                                      <p:cBhvr override="childStyle">
                                        <p:cTn id="58" dur="2000" fill="hold"/>
                                        <p:tgtEl>
                                          <p:spTgt spid="31"/>
                                        </p:tgtEl>
                                        <p:attrNameLst>
                                          <p:attrName>style.color</p:attrName>
                                        </p:attrNameLst>
                                      </p:cBhvr>
                                      <p:to>
                                        <a:srgbClr val="ED1100"/>
                                      </p:to>
                                    </p:animClr>
                                  </p:childTnLst>
                                </p:cTn>
                              </p:par>
                              <p:par>
                                <p:cTn id="59" presetID="3" presetClass="emph" presetSubtype="2" fill="hold" grpId="0" nodeType="withEffect">
                                  <p:stCondLst>
                                    <p:cond delay="0"/>
                                  </p:stCondLst>
                                  <p:childTnLst>
                                    <p:animClr clrSpc="rgb" dir="cw">
                                      <p:cBhvr override="childStyle">
                                        <p:cTn id="60" dur="2000" fill="hold"/>
                                        <p:tgtEl>
                                          <p:spTgt spid="32"/>
                                        </p:tgtEl>
                                        <p:attrNameLst>
                                          <p:attrName>style.color</p:attrName>
                                        </p:attrNameLst>
                                      </p:cBhvr>
                                      <p:to>
                                        <a:srgbClr val="ED1100"/>
                                      </p:to>
                                    </p:animClr>
                                  </p:childTnLst>
                                </p:cTn>
                              </p:par>
                              <p:par>
                                <p:cTn id="61" presetID="3" presetClass="emph" presetSubtype="2" fill="hold" grpId="0" nodeType="withEffect">
                                  <p:stCondLst>
                                    <p:cond delay="0"/>
                                  </p:stCondLst>
                                  <p:childTnLst>
                                    <p:animClr clrSpc="rgb" dir="cw">
                                      <p:cBhvr override="childStyle">
                                        <p:cTn id="62" dur="1000" fill="hold"/>
                                        <p:tgtEl>
                                          <p:spTgt spid="46"/>
                                        </p:tgtEl>
                                        <p:attrNameLst>
                                          <p:attrName>style.color</p:attrName>
                                        </p:attrNameLst>
                                      </p:cBhvr>
                                      <p:to>
                                        <a:srgbClr val="ED1100"/>
                                      </p:to>
                                    </p:animClr>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4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21" grpId="0"/>
      <p:bldP spid="24" grpId="0" animBg="1"/>
      <p:bldP spid="25" grpId="0" animBg="1"/>
      <p:bldP spid="29" grpId="0" animBg="1"/>
      <p:bldP spid="29" grpId="1" animBg="1"/>
      <p:bldP spid="30" grpId="0" animBg="1"/>
      <p:bldP spid="31" grpId="0"/>
      <p:bldP spid="32" grpId="0"/>
      <p:bldP spid="46" grpId="0"/>
      <p:bldP spid="56" grpId="0" animBg="1"/>
      <p:bldP spid="58" grpId="0"/>
      <p:bldP spid="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Experiments</a:t>
            </a:r>
            <a:endParaRPr kumimoji="1" lang="zh-CN" altLang="en-US" sz="32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584D8A0-1453-CEE3-FBA7-D53C29A3519B}"/>
                  </a:ext>
                </a:extLst>
              </p:cNvPr>
              <p:cNvSpPr txBox="1"/>
              <p:nvPr/>
            </p:nvSpPr>
            <p:spPr>
              <a:xfrm>
                <a:off x="806968" y="1780255"/>
                <a:ext cx="8444464" cy="6001643"/>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Competitors</a:t>
                </a: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Distributions of probabilities</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Normal distribution (skewness as 0)</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Half-normal distribution (skewness below 1)</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Exponential distribution (skewness as 2)</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Log-normal distribution (skewness as 4 )</a:t>
                </a:r>
              </a:p>
              <a:p>
                <a:pPr marL="342900"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Re-scale the range of the random number into </a:t>
                </a:r>
                <a14:m>
                  <m:oMath xmlns:m="http://schemas.openxmlformats.org/officeDocument/2006/math">
                    <m:r>
                      <a:rPr kumimoji="1" lang="en-US" altLang="zh-CN" sz="2400" b="0" i="1" smtClean="0">
                        <a:latin typeface="Cambria Math" panose="02040503050406030204" pitchFamily="18" charset="0"/>
                      </a:rPr>
                      <m:t>[0,1]</m:t>
                    </m:r>
                  </m:oMath>
                </a14:m>
                <a:r>
                  <a:rPr kumimoji="1" lang="en-US" altLang="zh-CN" sz="2400"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D584D8A0-1453-CEE3-FBA7-D53C29A3519B}"/>
                  </a:ext>
                </a:extLst>
              </p:cNvPr>
              <p:cNvSpPr txBox="1">
                <a:spLocks noRot="1" noChangeAspect="1" noMove="1" noResize="1" noEditPoints="1" noAdjustHandles="1" noChangeArrowheads="1" noChangeShapeType="1" noTextEdit="1"/>
              </p:cNvSpPr>
              <p:nvPr/>
            </p:nvSpPr>
            <p:spPr>
              <a:xfrm>
                <a:off x="806968" y="1780255"/>
                <a:ext cx="8444464" cy="6001643"/>
              </a:xfrm>
              <a:prstGeom prst="rect">
                <a:avLst/>
              </a:prstGeom>
              <a:blipFill>
                <a:blip r:embed="rId3"/>
                <a:stretch>
                  <a:fillRect l="-901" t="-846"/>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9115A89-9BA9-98D4-A14D-F1F9312AAB06}"/>
              </a:ext>
            </a:extLst>
          </p:cNvPr>
          <p:cNvPicPr>
            <a:picLocks noChangeAspect="1"/>
          </p:cNvPicPr>
          <p:nvPr/>
        </p:nvPicPr>
        <p:blipFill>
          <a:blip r:embed="rId4"/>
          <a:stretch>
            <a:fillRect/>
          </a:stretch>
        </p:blipFill>
        <p:spPr>
          <a:xfrm>
            <a:off x="1143000" y="2232673"/>
            <a:ext cx="7772400" cy="2900662"/>
          </a:xfrm>
          <a:prstGeom prst="rect">
            <a:avLst/>
          </a:prstGeom>
        </p:spPr>
      </p:pic>
    </p:spTree>
    <p:extLst>
      <p:ext uri="{BB962C8B-B14F-4D97-AF65-F5344CB8AC3E}">
        <p14:creationId xmlns:p14="http://schemas.microsoft.com/office/powerpoint/2010/main" val="379061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Experiments</a:t>
            </a:r>
            <a:endParaRPr kumimoji="1" lang="zh-CN" altLang="en-US" sz="3200" dirty="0"/>
          </a:p>
        </p:txBody>
      </p:sp>
      <p:pic>
        <p:nvPicPr>
          <p:cNvPr id="7" name="图片 6">
            <a:extLst>
              <a:ext uri="{FF2B5EF4-FFF2-40B4-BE49-F238E27FC236}">
                <a16:creationId xmlns:a16="http://schemas.microsoft.com/office/drawing/2014/main" id="{98AAD164-C12E-2FDB-6FFB-EA0AC29DBFA0}"/>
              </a:ext>
            </a:extLst>
          </p:cNvPr>
          <p:cNvPicPr>
            <a:picLocks noChangeAspect="1"/>
          </p:cNvPicPr>
          <p:nvPr/>
        </p:nvPicPr>
        <p:blipFill>
          <a:blip r:embed="rId3"/>
          <a:stretch>
            <a:fillRect/>
          </a:stretch>
        </p:blipFill>
        <p:spPr>
          <a:xfrm>
            <a:off x="1411541" y="5120204"/>
            <a:ext cx="3144628" cy="2515702"/>
          </a:xfrm>
          <a:prstGeom prst="rect">
            <a:avLst/>
          </a:prstGeom>
        </p:spPr>
      </p:pic>
      <p:pic>
        <p:nvPicPr>
          <p:cNvPr id="9" name="图片 8">
            <a:extLst>
              <a:ext uri="{FF2B5EF4-FFF2-40B4-BE49-F238E27FC236}">
                <a16:creationId xmlns:a16="http://schemas.microsoft.com/office/drawing/2014/main" id="{EB194237-311C-D81C-7A75-DA5910D211FC}"/>
              </a:ext>
            </a:extLst>
          </p:cNvPr>
          <p:cNvPicPr>
            <a:picLocks noChangeAspect="1"/>
          </p:cNvPicPr>
          <p:nvPr/>
        </p:nvPicPr>
        <p:blipFill>
          <a:blip r:embed="rId4"/>
          <a:stretch>
            <a:fillRect/>
          </a:stretch>
        </p:blipFill>
        <p:spPr>
          <a:xfrm>
            <a:off x="5083598" y="2562095"/>
            <a:ext cx="3144628" cy="2515702"/>
          </a:xfrm>
          <a:prstGeom prst="rect">
            <a:avLst/>
          </a:prstGeom>
        </p:spPr>
      </p:pic>
      <p:pic>
        <p:nvPicPr>
          <p:cNvPr id="11" name="图片 10">
            <a:extLst>
              <a:ext uri="{FF2B5EF4-FFF2-40B4-BE49-F238E27FC236}">
                <a16:creationId xmlns:a16="http://schemas.microsoft.com/office/drawing/2014/main" id="{4A855BD6-4C8B-097B-FE19-CEADD89ABB0C}"/>
              </a:ext>
            </a:extLst>
          </p:cNvPr>
          <p:cNvPicPr>
            <a:picLocks noChangeAspect="1"/>
          </p:cNvPicPr>
          <p:nvPr/>
        </p:nvPicPr>
        <p:blipFill>
          <a:blip r:embed="rId5"/>
          <a:stretch>
            <a:fillRect/>
          </a:stretch>
        </p:blipFill>
        <p:spPr>
          <a:xfrm>
            <a:off x="5083598" y="5120204"/>
            <a:ext cx="3144628" cy="2515702"/>
          </a:xfrm>
          <a:prstGeom prst="rect">
            <a:avLst/>
          </a:prstGeom>
        </p:spPr>
      </p:pic>
      <p:pic>
        <p:nvPicPr>
          <p:cNvPr id="14" name="图片 13">
            <a:extLst>
              <a:ext uri="{FF2B5EF4-FFF2-40B4-BE49-F238E27FC236}">
                <a16:creationId xmlns:a16="http://schemas.microsoft.com/office/drawing/2014/main" id="{8B7E5DF8-A93F-1EF2-F880-3E61E32C61BA}"/>
              </a:ext>
            </a:extLst>
          </p:cNvPr>
          <p:cNvPicPr>
            <a:picLocks noChangeAspect="1"/>
          </p:cNvPicPr>
          <p:nvPr/>
        </p:nvPicPr>
        <p:blipFill>
          <a:blip r:embed="rId6"/>
          <a:stretch>
            <a:fillRect/>
          </a:stretch>
        </p:blipFill>
        <p:spPr>
          <a:xfrm>
            <a:off x="1411541" y="2562095"/>
            <a:ext cx="3144628" cy="2515702"/>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FACA507-1C72-7906-778E-D8A71CBF421C}"/>
                  </a:ext>
                </a:extLst>
              </p:cNvPr>
              <p:cNvSpPr txBox="1"/>
              <p:nvPr/>
            </p:nvSpPr>
            <p:spPr>
              <a:xfrm>
                <a:off x="806968" y="1780255"/>
                <a:ext cx="8444464" cy="461665"/>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Trade-off between query time and update time.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𝑛</m:t>
                    </m:r>
                    <m:r>
                      <a:rPr kumimoji="1" lang="en-US" altLang="zh-CN" sz="2400" b="0" i="1" smtClean="0">
                        <a:latin typeface="Cambria Math" panose="02040503050406030204" pitchFamily="18" charset="0"/>
                        <a:cs typeface="Times New Roman" panose="02020603050405020304" pitchFamily="18" charset="0"/>
                      </a:rPr>
                      <m:t>=</m:t>
                    </m:r>
                    <m:sSup>
                      <m:sSupPr>
                        <m:ctrlPr>
                          <a:rPr kumimoji="1" lang="en-US" altLang="zh-CN" sz="2400" b="0" i="1" smtClean="0">
                            <a:latin typeface="Cambria Math" panose="02040503050406030204" pitchFamily="18" charset="0"/>
                            <a:cs typeface="Times New Roman" panose="02020603050405020304" pitchFamily="18" charset="0"/>
                          </a:rPr>
                        </m:ctrlPr>
                      </m:sSupPr>
                      <m:e>
                        <m:r>
                          <a:rPr kumimoji="1" lang="en-US" altLang="zh-CN" sz="2400" b="0" i="1" smtClean="0">
                            <a:latin typeface="Cambria Math" panose="02040503050406030204" pitchFamily="18" charset="0"/>
                            <a:cs typeface="Times New Roman" panose="02020603050405020304" pitchFamily="18" charset="0"/>
                          </a:rPr>
                          <m:t>10</m:t>
                        </m:r>
                      </m:e>
                      <m:sup>
                        <m:r>
                          <a:rPr kumimoji="1" lang="en-US" altLang="zh-CN" sz="2400" b="0" i="1" smtClean="0">
                            <a:latin typeface="Cambria Math" panose="02040503050406030204" pitchFamily="18" charset="0"/>
                            <a:cs typeface="Times New Roman" panose="02020603050405020304" pitchFamily="18" charset="0"/>
                          </a:rPr>
                          <m:t>5</m:t>
                        </m:r>
                      </m:sup>
                    </m:sSup>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𝜇</m:t>
                    </m:r>
                    <m:r>
                      <a:rPr kumimoji="1" lang="en-US" altLang="zh-CN" sz="2400" b="0" i="1" smtClean="0">
                        <a:latin typeface="Cambria Math" panose="02040503050406030204" pitchFamily="18" charset="0"/>
                        <a:cs typeface="Times New Roman" panose="02020603050405020304" pitchFamily="18" charset="0"/>
                      </a:rPr>
                      <m:t>=1</m:t>
                    </m:r>
                  </m:oMath>
                </a14:m>
                <a:r>
                  <a:rPr kumimoji="1" lang="en-US" altLang="zh-CN" sz="2400" dirty="0">
                    <a:latin typeface="Times New Roman" panose="02020603050405020304" pitchFamily="18" charset="0"/>
                    <a:cs typeface="Times New Roman" panose="02020603050405020304" pitchFamily="18" charset="0"/>
                  </a:rPr>
                  <a:t>)</a:t>
                </a:r>
              </a:p>
            </p:txBody>
          </p:sp>
        </mc:Choice>
        <mc:Fallback xmlns="">
          <p:sp>
            <p:nvSpPr>
              <p:cNvPr id="17" name="文本框 16">
                <a:extLst>
                  <a:ext uri="{FF2B5EF4-FFF2-40B4-BE49-F238E27FC236}">
                    <a16:creationId xmlns:a16="http://schemas.microsoft.com/office/drawing/2014/main" id="{4FACA507-1C72-7906-778E-D8A71CBF421C}"/>
                  </a:ext>
                </a:extLst>
              </p:cNvPr>
              <p:cNvSpPr txBox="1">
                <a:spLocks noRot="1" noChangeAspect="1" noMove="1" noResize="1" noEditPoints="1" noAdjustHandles="1" noChangeArrowheads="1" noChangeShapeType="1" noTextEdit="1"/>
              </p:cNvSpPr>
              <p:nvPr/>
            </p:nvSpPr>
            <p:spPr>
              <a:xfrm>
                <a:off x="806968" y="1780255"/>
                <a:ext cx="8444464" cy="461665"/>
              </a:xfrm>
              <a:prstGeom prst="rect">
                <a:avLst/>
              </a:prstGeom>
              <a:blipFill>
                <a:blip r:embed="rId7"/>
                <a:stretch>
                  <a:fillRect l="-901" t="-8108" r="-2252" b="-32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17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545D11B8-BC61-4149-ABA5-2BEF2FD508AF}"/>
              </a:ext>
            </a:extLst>
          </p:cNvPr>
          <p:cNvPicPr>
            <a:picLocks noChangeAspect="1"/>
          </p:cNvPicPr>
          <p:nvPr/>
        </p:nvPicPr>
        <p:blipFill>
          <a:blip r:embed="rId3"/>
          <a:stretch>
            <a:fillRect/>
          </a:stretch>
        </p:blipFill>
        <p:spPr>
          <a:xfrm>
            <a:off x="1411541" y="5102320"/>
            <a:ext cx="3144628" cy="2515702"/>
          </a:xfrm>
          <a:prstGeom prst="rect">
            <a:avLst/>
          </a:prstGeom>
        </p:spPr>
      </p:pic>
      <p:pic>
        <p:nvPicPr>
          <p:cNvPr id="8" name="图片 7">
            <a:extLst>
              <a:ext uri="{FF2B5EF4-FFF2-40B4-BE49-F238E27FC236}">
                <a16:creationId xmlns:a16="http://schemas.microsoft.com/office/drawing/2014/main" id="{D99694B7-93D7-8B7D-7DDD-96337BFE6539}"/>
              </a:ext>
            </a:extLst>
          </p:cNvPr>
          <p:cNvPicPr>
            <a:picLocks noChangeAspect="1"/>
          </p:cNvPicPr>
          <p:nvPr/>
        </p:nvPicPr>
        <p:blipFill>
          <a:blip r:embed="rId4"/>
          <a:stretch>
            <a:fillRect/>
          </a:stretch>
        </p:blipFill>
        <p:spPr>
          <a:xfrm>
            <a:off x="5083598" y="2586618"/>
            <a:ext cx="3144628" cy="2515702"/>
          </a:xfrm>
          <a:prstGeom prst="rect">
            <a:avLst/>
          </a:prstGeom>
        </p:spPr>
      </p:pic>
      <p:pic>
        <p:nvPicPr>
          <p:cNvPr id="5" name="图片 4">
            <a:extLst>
              <a:ext uri="{FF2B5EF4-FFF2-40B4-BE49-F238E27FC236}">
                <a16:creationId xmlns:a16="http://schemas.microsoft.com/office/drawing/2014/main" id="{7D89DAEC-E4F8-8E26-BBB3-F3CF0419EA0D}"/>
              </a:ext>
            </a:extLst>
          </p:cNvPr>
          <p:cNvPicPr>
            <a:picLocks noChangeAspect="1"/>
          </p:cNvPicPr>
          <p:nvPr/>
        </p:nvPicPr>
        <p:blipFill>
          <a:blip r:embed="rId5"/>
          <a:stretch>
            <a:fillRect/>
          </a:stretch>
        </p:blipFill>
        <p:spPr>
          <a:xfrm>
            <a:off x="1411541" y="2586618"/>
            <a:ext cx="3144628" cy="2515702"/>
          </a:xfrm>
          <a:prstGeom prst="rect">
            <a:avLst/>
          </a:prstGeom>
        </p:spPr>
      </p:pic>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Experiments</a:t>
            </a:r>
            <a:endParaRPr kumimoji="1" lang="zh-CN" altLang="en-US" sz="3200"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FACA507-1C72-7906-778E-D8A71CBF421C}"/>
                  </a:ext>
                </a:extLst>
              </p:cNvPr>
              <p:cNvSpPr txBox="1"/>
              <p:nvPr/>
            </p:nvSpPr>
            <p:spPr>
              <a:xfrm>
                <a:off x="806967" y="1780255"/>
                <a:ext cx="8909909" cy="862608"/>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Varying </a:t>
                </a:r>
                <a14:m>
                  <m:oMath xmlns:m="http://schemas.openxmlformats.org/officeDocument/2006/math">
                    <m:r>
                      <a:rPr kumimoji="1" lang="en-US" altLang="zh-CN" sz="2400" i="1">
                        <a:latin typeface="Cambria Math" panose="02040503050406030204" pitchFamily="18" charset="0"/>
                        <a:cs typeface="Times New Roman" panose="02020603050405020304" pitchFamily="18" charset="0"/>
                      </a:rPr>
                      <m:t>𝜇</m:t>
                    </m:r>
                  </m:oMath>
                </a14:m>
                <a:r>
                  <a:rPr lang="en-US" altLang="zh-CN" sz="2400" dirty="0">
                    <a:latin typeface="Times New Roman" panose="02020603050405020304" pitchFamily="18" charset="0"/>
                    <a:cs typeface="Times New Roman" panose="02020603050405020304" pitchFamily="18" charset="0"/>
                  </a:rPr>
                  <a:t>: query time (s) on distributions with different skewnesses.  (</a:t>
                </a:r>
                <a14:m>
                  <m:oMath xmlns:m="http://schemas.openxmlformats.org/officeDocument/2006/math">
                    <m:r>
                      <a:rPr kumimoji="1" lang="en-US" altLang="zh-CN" sz="2400" i="1">
                        <a:latin typeface="Cambria Math" panose="02040503050406030204" pitchFamily="18" charset="0"/>
                        <a:cs typeface="Times New Roman" panose="02020603050405020304" pitchFamily="18" charset="0"/>
                      </a:rPr>
                      <m:t>𝑛</m:t>
                    </m:r>
                    <m:r>
                      <a:rPr kumimoji="1" lang="en-US" altLang="zh-CN" sz="2400" i="1">
                        <a:latin typeface="Cambria Math" panose="02040503050406030204" pitchFamily="18" charset="0"/>
                        <a:cs typeface="Times New Roman" panose="02020603050405020304" pitchFamily="18" charset="0"/>
                      </a:rPr>
                      <m:t>=</m:t>
                    </m:r>
                    <m:sSup>
                      <m:sSupPr>
                        <m:ctrlPr>
                          <a:rPr kumimoji="1" lang="en-US" altLang="zh-CN" sz="2400" i="1">
                            <a:latin typeface="Cambria Math" panose="02040503050406030204" pitchFamily="18" charset="0"/>
                            <a:cs typeface="Times New Roman" panose="02020603050405020304" pitchFamily="18" charset="0"/>
                          </a:rPr>
                        </m:ctrlPr>
                      </m:sSupPr>
                      <m:e>
                        <m:r>
                          <a:rPr kumimoji="1" lang="en-US" altLang="zh-CN" sz="2400" i="1">
                            <a:latin typeface="Cambria Math" panose="02040503050406030204" pitchFamily="18" charset="0"/>
                            <a:cs typeface="Times New Roman" panose="02020603050405020304" pitchFamily="18" charset="0"/>
                          </a:rPr>
                          <m:t>10</m:t>
                        </m:r>
                      </m:e>
                      <m:sup>
                        <m:r>
                          <a:rPr kumimoji="1" lang="en-US" altLang="zh-CN" sz="2400" b="0" i="1" smtClean="0">
                            <a:latin typeface="Cambria Math" panose="02040503050406030204" pitchFamily="18" charset="0"/>
                            <a:cs typeface="Times New Roman" panose="02020603050405020304" pitchFamily="18" charset="0"/>
                          </a:rPr>
                          <m:t>6</m:t>
                        </m:r>
                      </m:sup>
                    </m:sSup>
                  </m:oMath>
                </a14:m>
                <a:r>
                  <a:rPr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4FACA507-1C72-7906-778E-D8A71CBF421C}"/>
                  </a:ext>
                </a:extLst>
              </p:cNvPr>
              <p:cNvSpPr txBox="1">
                <a:spLocks noRot="1" noChangeAspect="1" noMove="1" noResize="1" noEditPoints="1" noAdjustHandles="1" noChangeArrowheads="1" noChangeShapeType="1" noTextEdit="1"/>
              </p:cNvSpPr>
              <p:nvPr/>
            </p:nvSpPr>
            <p:spPr>
              <a:xfrm>
                <a:off x="806967" y="1780255"/>
                <a:ext cx="8909909" cy="862608"/>
              </a:xfrm>
              <a:prstGeom prst="rect">
                <a:avLst/>
              </a:prstGeom>
              <a:blipFill>
                <a:blip r:embed="rId6"/>
                <a:stretch>
                  <a:fillRect l="-853" t="-5797" r="-2560" b="-11594"/>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A732EC7C-1BE2-B097-EC4B-1C2CB5A4EB15}"/>
              </a:ext>
            </a:extLst>
          </p:cNvPr>
          <p:cNvPicPr>
            <a:picLocks noChangeAspect="1"/>
          </p:cNvPicPr>
          <p:nvPr/>
        </p:nvPicPr>
        <p:blipFill>
          <a:blip r:embed="rId7"/>
          <a:stretch>
            <a:fillRect/>
          </a:stretch>
        </p:blipFill>
        <p:spPr>
          <a:xfrm>
            <a:off x="5083598" y="5102320"/>
            <a:ext cx="3144628" cy="2515702"/>
          </a:xfrm>
          <a:prstGeom prst="rect">
            <a:avLst/>
          </a:prstGeom>
        </p:spPr>
      </p:pic>
    </p:spTree>
    <p:extLst>
      <p:ext uri="{BB962C8B-B14F-4D97-AF65-F5344CB8AC3E}">
        <p14:creationId xmlns:p14="http://schemas.microsoft.com/office/powerpoint/2010/main" val="3359146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p:txBody>
          <a:bodyPr>
            <a:normAutofit/>
          </a:bodyPr>
          <a:lstStyle/>
          <a:p>
            <a:r>
              <a:rPr kumimoji="1" lang="en-US" altLang="zh-CN" sz="3200" dirty="0"/>
              <a:t>Subset Sampling</a:t>
            </a:r>
            <a:endParaRPr kumimoji="1" lang="zh-CN" altLang="en-US" sz="3200" dirty="0"/>
          </a:p>
        </p:txBody>
      </p:sp>
      <p:grpSp>
        <p:nvGrpSpPr>
          <p:cNvPr id="64" name="组合 63">
            <a:extLst>
              <a:ext uri="{FF2B5EF4-FFF2-40B4-BE49-F238E27FC236}">
                <a16:creationId xmlns:a16="http://schemas.microsoft.com/office/drawing/2014/main" id="{4F42CE02-1851-E095-D40E-C5238877C7B3}"/>
              </a:ext>
            </a:extLst>
          </p:cNvPr>
          <p:cNvGrpSpPr/>
          <p:nvPr/>
        </p:nvGrpSpPr>
        <p:grpSpPr>
          <a:xfrm>
            <a:off x="649816" y="2339099"/>
            <a:ext cx="5590572" cy="1887194"/>
            <a:chOff x="886904" y="4484630"/>
            <a:chExt cx="5590572" cy="1887194"/>
          </a:xfrm>
        </p:grpSpPr>
        <p:sp>
          <p:nvSpPr>
            <p:cNvPr id="37" name="圆角矩形 36">
              <a:extLst>
                <a:ext uri="{FF2B5EF4-FFF2-40B4-BE49-F238E27FC236}">
                  <a16:creationId xmlns:a16="http://schemas.microsoft.com/office/drawing/2014/main" id="{7E95D2C9-35D0-4064-2C95-78E75191A057}"/>
                </a:ext>
              </a:extLst>
            </p:cNvPr>
            <p:cNvSpPr/>
            <p:nvPr/>
          </p:nvSpPr>
          <p:spPr>
            <a:xfrm>
              <a:off x="886904" y="4959713"/>
              <a:ext cx="5590572" cy="141211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39" name="椭圆 38">
                  <a:extLst>
                    <a:ext uri="{FF2B5EF4-FFF2-40B4-BE49-F238E27FC236}">
                      <a16:creationId xmlns:a16="http://schemas.microsoft.com/office/drawing/2014/main" id="{FEC613C5-F610-B1CE-8046-66C8B4BB414C}"/>
                    </a:ext>
                  </a:extLst>
                </p:cNvPr>
                <p:cNvSpPr/>
                <p:nvPr/>
              </p:nvSpPr>
              <p:spPr>
                <a:xfrm>
                  <a:off x="1355831" y="519120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9" name="椭圆 38">
                  <a:extLst>
                    <a:ext uri="{FF2B5EF4-FFF2-40B4-BE49-F238E27FC236}">
                      <a16:creationId xmlns:a16="http://schemas.microsoft.com/office/drawing/2014/main" id="{FEC613C5-F610-B1CE-8046-66C8B4BB414C}"/>
                    </a:ext>
                  </a:extLst>
                </p:cNvPr>
                <p:cNvSpPr>
                  <a:spLocks noRot="1" noChangeAspect="1" noMove="1" noResize="1" noEditPoints="1" noAdjustHandles="1" noChangeArrowheads="1" noChangeShapeType="1" noTextEdit="1"/>
                </p:cNvSpPr>
                <p:nvPr/>
              </p:nvSpPr>
              <p:spPr>
                <a:xfrm>
                  <a:off x="1355831" y="5191204"/>
                  <a:ext cx="451412" cy="451413"/>
                </a:xfrm>
                <a:prstGeom prst="ellipse">
                  <a:avLst/>
                </a:prstGeom>
                <a:blipFill>
                  <a:blip r:embed="rId3"/>
                  <a:stretch>
                    <a:fillRect l="-13158"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33CB9C15-DC32-BEE0-E7A5-A91FC5085711}"/>
                    </a:ext>
                  </a:extLst>
                </p:cNvPr>
                <p:cNvSpPr/>
                <p:nvPr/>
              </p:nvSpPr>
              <p:spPr>
                <a:xfrm>
                  <a:off x="2185197" y="519120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40" name="椭圆 39">
                  <a:extLst>
                    <a:ext uri="{FF2B5EF4-FFF2-40B4-BE49-F238E27FC236}">
                      <a16:creationId xmlns:a16="http://schemas.microsoft.com/office/drawing/2014/main" id="{33CB9C15-DC32-BEE0-E7A5-A91FC5085711}"/>
                    </a:ext>
                  </a:extLst>
                </p:cNvPr>
                <p:cNvSpPr>
                  <a:spLocks noRot="1" noChangeAspect="1" noMove="1" noResize="1" noEditPoints="1" noAdjustHandles="1" noChangeArrowheads="1" noChangeShapeType="1" noTextEdit="1"/>
                </p:cNvSpPr>
                <p:nvPr/>
              </p:nvSpPr>
              <p:spPr>
                <a:xfrm>
                  <a:off x="2185197" y="5191206"/>
                  <a:ext cx="451412" cy="451413"/>
                </a:xfrm>
                <a:prstGeom prst="ellipse">
                  <a:avLst/>
                </a:prstGeom>
                <a:blipFill>
                  <a:blip r:embed="rId16"/>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椭圆 40">
                  <a:extLst>
                    <a:ext uri="{FF2B5EF4-FFF2-40B4-BE49-F238E27FC236}">
                      <a16:creationId xmlns:a16="http://schemas.microsoft.com/office/drawing/2014/main" id="{CBE77EAB-E1E1-6C22-578E-CCA2697E5024}"/>
                    </a:ext>
                  </a:extLst>
                </p:cNvPr>
                <p:cNvSpPr/>
                <p:nvPr/>
              </p:nvSpPr>
              <p:spPr>
                <a:xfrm>
                  <a:off x="300892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41" name="椭圆 40">
                  <a:extLst>
                    <a:ext uri="{FF2B5EF4-FFF2-40B4-BE49-F238E27FC236}">
                      <a16:creationId xmlns:a16="http://schemas.microsoft.com/office/drawing/2014/main" id="{CBE77EAB-E1E1-6C22-578E-CCA2697E5024}"/>
                    </a:ext>
                  </a:extLst>
                </p:cNvPr>
                <p:cNvSpPr>
                  <a:spLocks noRot="1" noChangeAspect="1" noMove="1" noResize="1" noEditPoints="1" noAdjustHandles="1" noChangeArrowheads="1" noChangeShapeType="1" noTextEdit="1"/>
                </p:cNvSpPr>
                <p:nvPr/>
              </p:nvSpPr>
              <p:spPr>
                <a:xfrm>
                  <a:off x="3008928" y="5191205"/>
                  <a:ext cx="451412" cy="451413"/>
                </a:xfrm>
                <a:prstGeom prst="ellipse">
                  <a:avLst/>
                </a:prstGeom>
                <a:blipFill>
                  <a:blip r:embed="rId17"/>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椭圆 41">
                  <a:extLst>
                    <a:ext uri="{FF2B5EF4-FFF2-40B4-BE49-F238E27FC236}">
                      <a16:creationId xmlns:a16="http://schemas.microsoft.com/office/drawing/2014/main" id="{73A45E82-1866-3318-82CF-825637A83202}"/>
                    </a:ext>
                  </a:extLst>
                </p:cNvPr>
                <p:cNvSpPr/>
                <p:nvPr/>
              </p:nvSpPr>
              <p:spPr>
                <a:xfrm>
                  <a:off x="383265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42" name="椭圆 41">
                  <a:extLst>
                    <a:ext uri="{FF2B5EF4-FFF2-40B4-BE49-F238E27FC236}">
                      <a16:creationId xmlns:a16="http://schemas.microsoft.com/office/drawing/2014/main" id="{73A45E82-1866-3318-82CF-825637A83202}"/>
                    </a:ext>
                  </a:extLst>
                </p:cNvPr>
                <p:cNvSpPr>
                  <a:spLocks noRot="1" noChangeAspect="1" noMove="1" noResize="1" noEditPoints="1" noAdjustHandles="1" noChangeArrowheads="1" noChangeShapeType="1" noTextEdit="1"/>
                </p:cNvSpPr>
                <p:nvPr/>
              </p:nvSpPr>
              <p:spPr>
                <a:xfrm>
                  <a:off x="3832658" y="5191205"/>
                  <a:ext cx="451412" cy="451413"/>
                </a:xfrm>
                <a:prstGeom prst="ellipse">
                  <a:avLst/>
                </a:prstGeom>
                <a:blipFill>
                  <a:blip r:embed="rId18"/>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椭圆 42">
                  <a:extLst>
                    <a:ext uri="{FF2B5EF4-FFF2-40B4-BE49-F238E27FC236}">
                      <a16:creationId xmlns:a16="http://schemas.microsoft.com/office/drawing/2014/main" id="{4C4DBD79-D8D3-3DAC-F2C6-2D52B2FB41F6}"/>
                    </a:ext>
                  </a:extLst>
                </p:cNvPr>
                <p:cNvSpPr/>
                <p:nvPr/>
              </p:nvSpPr>
              <p:spPr>
                <a:xfrm>
                  <a:off x="465638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oMath>
                    </m:oMathPara>
                  </a14:m>
                  <a:endParaRPr kumimoji="1" lang="zh-CN" altLang="en-US" dirty="0"/>
                </a:p>
              </p:txBody>
            </p:sp>
          </mc:Choice>
          <mc:Fallback xmlns="">
            <p:sp>
              <p:nvSpPr>
                <p:cNvPr id="43" name="椭圆 42">
                  <a:extLst>
                    <a:ext uri="{FF2B5EF4-FFF2-40B4-BE49-F238E27FC236}">
                      <a16:creationId xmlns:a16="http://schemas.microsoft.com/office/drawing/2014/main" id="{4C4DBD79-D8D3-3DAC-F2C6-2D52B2FB41F6}"/>
                    </a:ext>
                  </a:extLst>
                </p:cNvPr>
                <p:cNvSpPr>
                  <a:spLocks noRot="1" noChangeAspect="1" noMove="1" noResize="1" noEditPoints="1" noAdjustHandles="1" noChangeArrowheads="1" noChangeShapeType="1" noTextEdit="1"/>
                </p:cNvSpPr>
                <p:nvPr/>
              </p:nvSpPr>
              <p:spPr>
                <a:xfrm>
                  <a:off x="4656388" y="5191205"/>
                  <a:ext cx="451412" cy="451413"/>
                </a:xfrm>
                <a:prstGeom prst="ellipse">
                  <a:avLst/>
                </a:prstGeom>
                <a:blipFill>
                  <a:blip r:embed="rId19"/>
                  <a:stretch>
                    <a:fillRect l="-5405"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D0FA6FAB-2218-7D27-FC90-69B25B77B6AA}"/>
                    </a:ext>
                  </a:extLst>
                </p:cNvPr>
                <p:cNvSpPr/>
                <p:nvPr/>
              </p:nvSpPr>
              <p:spPr>
                <a:xfrm>
                  <a:off x="548011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oMath>
                    </m:oMathPara>
                  </a14:m>
                  <a:endParaRPr kumimoji="1" lang="zh-CN" altLang="en-US" dirty="0"/>
                </a:p>
              </p:txBody>
            </p:sp>
          </mc:Choice>
          <mc:Fallback xmlns="">
            <p:sp>
              <p:nvSpPr>
                <p:cNvPr id="44" name="椭圆 43">
                  <a:extLst>
                    <a:ext uri="{FF2B5EF4-FFF2-40B4-BE49-F238E27FC236}">
                      <a16:creationId xmlns:a16="http://schemas.microsoft.com/office/drawing/2014/main" id="{D0FA6FAB-2218-7D27-FC90-69B25B77B6AA}"/>
                    </a:ext>
                  </a:extLst>
                </p:cNvPr>
                <p:cNvSpPr>
                  <a:spLocks noRot="1" noChangeAspect="1" noMove="1" noResize="1" noEditPoints="1" noAdjustHandles="1" noChangeArrowheads="1" noChangeShapeType="1" noTextEdit="1"/>
                </p:cNvSpPr>
                <p:nvPr/>
              </p:nvSpPr>
              <p:spPr>
                <a:xfrm>
                  <a:off x="5480118" y="5191205"/>
                  <a:ext cx="451412" cy="451413"/>
                </a:xfrm>
                <a:prstGeom prst="ellipse">
                  <a:avLst/>
                </a:prstGeom>
                <a:blipFill>
                  <a:blip r:embed="rId20"/>
                  <a:stretch>
                    <a:fillRect l="-1891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C3CDA6D-7948-5DBC-3ED2-49F9F77E2ABB}"/>
                    </a:ext>
                  </a:extLst>
                </p:cNvPr>
                <p:cNvSpPr txBox="1"/>
                <p:nvPr/>
              </p:nvSpPr>
              <p:spPr>
                <a:xfrm>
                  <a:off x="1183502" y="5805117"/>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5" name="文本框 44">
                  <a:extLst>
                    <a:ext uri="{FF2B5EF4-FFF2-40B4-BE49-F238E27FC236}">
                      <a16:creationId xmlns:a16="http://schemas.microsoft.com/office/drawing/2014/main" id="{4C3CDA6D-7948-5DBC-3ED2-49F9F77E2ABB}"/>
                    </a:ext>
                  </a:extLst>
                </p:cNvPr>
                <p:cNvSpPr txBox="1">
                  <a:spLocks noRot="1" noChangeAspect="1" noMove="1" noResize="1" noEditPoints="1" noAdjustHandles="1" noChangeArrowheads="1" noChangeShapeType="1" noTextEdit="1"/>
                </p:cNvSpPr>
                <p:nvPr/>
              </p:nvSpPr>
              <p:spPr>
                <a:xfrm>
                  <a:off x="1183502" y="5805117"/>
                  <a:ext cx="784189" cy="369332"/>
                </a:xfrm>
                <a:prstGeom prst="rect">
                  <a:avLst/>
                </a:prstGeom>
                <a:blipFill>
                  <a:blip r:embed="rId21"/>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E8DE2CF-D972-B6F3-EA78-1EE8891D0F96}"/>
                    </a:ext>
                  </a:extLst>
                </p:cNvPr>
                <p:cNvSpPr txBox="1"/>
                <p:nvPr/>
              </p:nvSpPr>
              <p:spPr>
                <a:xfrm>
                  <a:off x="2842539" y="5805117"/>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6" name="文本框 45">
                  <a:extLst>
                    <a:ext uri="{FF2B5EF4-FFF2-40B4-BE49-F238E27FC236}">
                      <a16:creationId xmlns:a16="http://schemas.microsoft.com/office/drawing/2014/main" id="{CE8DE2CF-D972-B6F3-EA78-1EE8891D0F96}"/>
                    </a:ext>
                  </a:extLst>
                </p:cNvPr>
                <p:cNvSpPr txBox="1">
                  <a:spLocks noRot="1" noChangeAspect="1" noMove="1" noResize="1" noEditPoints="1" noAdjustHandles="1" noChangeArrowheads="1" noChangeShapeType="1" noTextEdit="1"/>
                </p:cNvSpPr>
                <p:nvPr/>
              </p:nvSpPr>
              <p:spPr>
                <a:xfrm>
                  <a:off x="2842539" y="5805117"/>
                  <a:ext cx="789510" cy="369332"/>
                </a:xfrm>
                <a:prstGeom prst="rect">
                  <a:avLst/>
                </a:prstGeom>
                <a:blipFill>
                  <a:blip r:embed="rId22"/>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9234E613-9924-6CF9-A710-C70D93FBFF47}"/>
                    </a:ext>
                  </a:extLst>
                </p:cNvPr>
                <p:cNvSpPr txBox="1"/>
                <p:nvPr/>
              </p:nvSpPr>
              <p:spPr>
                <a:xfrm>
                  <a:off x="2018808" y="5810904"/>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7" name="文本框 46">
                  <a:extLst>
                    <a:ext uri="{FF2B5EF4-FFF2-40B4-BE49-F238E27FC236}">
                      <a16:creationId xmlns:a16="http://schemas.microsoft.com/office/drawing/2014/main" id="{9234E613-9924-6CF9-A710-C70D93FBFF47}"/>
                    </a:ext>
                  </a:extLst>
                </p:cNvPr>
                <p:cNvSpPr txBox="1">
                  <a:spLocks noRot="1" noChangeAspect="1" noMove="1" noResize="1" noEditPoints="1" noAdjustHandles="1" noChangeArrowheads="1" noChangeShapeType="1" noTextEdit="1"/>
                </p:cNvSpPr>
                <p:nvPr/>
              </p:nvSpPr>
              <p:spPr>
                <a:xfrm>
                  <a:off x="2018808" y="5810904"/>
                  <a:ext cx="789510" cy="369332"/>
                </a:xfrm>
                <a:prstGeom prst="rect">
                  <a:avLst/>
                </a:prstGeom>
                <a:blipFill>
                  <a:blip r:embed="rId23"/>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8D28772C-A5FD-96DD-A82B-B95F88EBA2E9}"/>
                    </a:ext>
                  </a:extLst>
                </p:cNvPr>
                <p:cNvSpPr txBox="1"/>
                <p:nvPr/>
              </p:nvSpPr>
              <p:spPr>
                <a:xfrm>
                  <a:off x="3666269" y="580511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8" name="文本框 47">
                  <a:extLst>
                    <a:ext uri="{FF2B5EF4-FFF2-40B4-BE49-F238E27FC236}">
                      <a16:creationId xmlns:a16="http://schemas.microsoft.com/office/drawing/2014/main" id="{8D28772C-A5FD-96DD-A82B-B95F88EBA2E9}"/>
                    </a:ext>
                  </a:extLst>
                </p:cNvPr>
                <p:cNvSpPr txBox="1">
                  <a:spLocks noRot="1" noChangeAspect="1" noMove="1" noResize="1" noEditPoints="1" noAdjustHandles="1" noChangeArrowheads="1" noChangeShapeType="1" noTextEdit="1"/>
                </p:cNvSpPr>
                <p:nvPr/>
              </p:nvSpPr>
              <p:spPr>
                <a:xfrm>
                  <a:off x="3666269" y="5805115"/>
                  <a:ext cx="789510" cy="369332"/>
                </a:xfrm>
                <a:prstGeom prst="rect">
                  <a:avLst/>
                </a:prstGeom>
                <a:blipFill>
                  <a:blip r:embed="rId24"/>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B6ABB6E2-8678-83E0-E8D2-C5EA2E817FC5}"/>
                    </a:ext>
                  </a:extLst>
                </p:cNvPr>
                <p:cNvSpPr txBox="1"/>
                <p:nvPr/>
              </p:nvSpPr>
              <p:spPr>
                <a:xfrm>
                  <a:off x="5313729" y="5805115"/>
                  <a:ext cx="8036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9" name="文本框 48">
                  <a:extLst>
                    <a:ext uri="{FF2B5EF4-FFF2-40B4-BE49-F238E27FC236}">
                      <a16:creationId xmlns:a16="http://schemas.microsoft.com/office/drawing/2014/main" id="{B6ABB6E2-8678-83E0-E8D2-C5EA2E817FC5}"/>
                    </a:ext>
                  </a:extLst>
                </p:cNvPr>
                <p:cNvSpPr txBox="1">
                  <a:spLocks noRot="1" noChangeAspect="1" noMove="1" noResize="1" noEditPoints="1" noAdjustHandles="1" noChangeArrowheads="1" noChangeShapeType="1" noTextEdit="1"/>
                </p:cNvSpPr>
                <p:nvPr/>
              </p:nvSpPr>
              <p:spPr>
                <a:xfrm>
                  <a:off x="5313729" y="5805115"/>
                  <a:ext cx="803617" cy="369332"/>
                </a:xfrm>
                <a:prstGeom prst="rect">
                  <a:avLst/>
                </a:prstGeom>
                <a:blipFill>
                  <a:blip r:embed="rId25"/>
                  <a:stretch>
                    <a:fillRect b="-12903"/>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6A943277-F4EC-2B6C-88A2-4349FCDDF532}"/>
                </a:ext>
              </a:extLst>
            </p:cNvPr>
            <p:cNvSpPr txBox="1"/>
            <p:nvPr/>
          </p:nvSpPr>
          <p:spPr>
            <a:xfrm>
              <a:off x="2878730" y="4484630"/>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S</a:t>
              </a:r>
              <a:endParaRPr kumimoji="1" lang="zh-CN" altLang="en-US" sz="2000" b="1" dirty="0">
                <a:latin typeface="Times New Roman" panose="02020603050405020304" pitchFamily="18" charset="0"/>
                <a:cs typeface="Times New Roman" panose="02020603050405020304" pitchFamily="18" charset="0"/>
              </a:endParaRPr>
            </a:p>
          </p:txBody>
        </p:sp>
      </p:grpSp>
      <p:cxnSp>
        <p:nvCxnSpPr>
          <p:cNvPr id="51" name="直线箭头连接符 50">
            <a:extLst>
              <a:ext uri="{FF2B5EF4-FFF2-40B4-BE49-F238E27FC236}">
                <a16:creationId xmlns:a16="http://schemas.microsoft.com/office/drawing/2014/main" id="{95D15D3E-57BF-4920-1FE9-D0DC3918CE9E}"/>
              </a:ext>
            </a:extLst>
          </p:cNvPr>
          <p:cNvCxnSpPr>
            <a:cxnSpLocks/>
          </p:cNvCxnSpPr>
          <p:nvPr/>
        </p:nvCxnSpPr>
        <p:spPr>
          <a:xfrm>
            <a:off x="6657075" y="3520237"/>
            <a:ext cx="1493134" cy="58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CFC23CDE-D39E-92B6-4A42-FF024D80DA14}"/>
              </a:ext>
            </a:extLst>
          </p:cNvPr>
          <p:cNvSpPr txBox="1"/>
          <p:nvPr/>
        </p:nvSpPr>
        <p:spPr>
          <a:xfrm>
            <a:off x="7016914" y="3045674"/>
            <a:ext cx="710451"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query</a:t>
            </a:r>
            <a:endParaRPr kumimoji="1" lang="zh-CN" altLang="en-US" dirty="0">
              <a:latin typeface="Times New Roman" panose="02020603050405020304" pitchFamily="18" charset="0"/>
              <a:cs typeface="Times New Roman" panose="02020603050405020304" pitchFamily="18" charset="0"/>
            </a:endParaRPr>
          </a:p>
        </p:txBody>
      </p:sp>
      <p:sp>
        <p:nvSpPr>
          <p:cNvPr id="56" name="右大括号 55">
            <a:extLst>
              <a:ext uri="{FF2B5EF4-FFF2-40B4-BE49-F238E27FC236}">
                <a16:creationId xmlns:a16="http://schemas.microsoft.com/office/drawing/2014/main" id="{F5F401A8-B82C-5384-EF19-4A65AAEE0E62}"/>
              </a:ext>
            </a:extLst>
          </p:cNvPr>
          <p:cNvSpPr/>
          <p:nvPr/>
        </p:nvSpPr>
        <p:spPr>
          <a:xfrm rot="5400000">
            <a:off x="3178658" y="2184898"/>
            <a:ext cx="432604" cy="432676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BA89E8E6-A7C9-AFC1-2097-14FF2C890DB7}"/>
                  </a:ext>
                </a:extLst>
              </p:cNvPr>
              <p:cNvSpPr txBox="1"/>
              <p:nvPr/>
            </p:nvSpPr>
            <p:spPr>
              <a:xfrm>
                <a:off x="7520895" y="2337263"/>
                <a:ext cx="2490859"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sample result </a:t>
                </a:r>
                <a14:m>
                  <m:oMath xmlns:m="http://schemas.openxmlformats.org/officeDocument/2006/math">
                    <m:r>
                      <a:rPr kumimoji="1" lang="en-US" altLang="zh-CN" sz="2000" b="1">
                        <a:latin typeface="Cambria Math" panose="02040503050406030204" pitchFamily="18" charset="0"/>
                      </a:rPr>
                      <m:t>𝑻</m:t>
                    </m:r>
                    <m:r>
                      <a:rPr kumimoji="1" lang="en-US" altLang="zh-CN" sz="2000" b="1">
                        <a:latin typeface="Cambria Math" panose="02040503050406030204" pitchFamily="18" charset="0"/>
                      </a:rPr>
                      <m:t>⊆</m:t>
                    </m:r>
                    <m:r>
                      <a:rPr kumimoji="1" lang="en-US" altLang="zh-CN" sz="2000" b="1">
                        <a:latin typeface="Cambria Math" panose="02040503050406030204" pitchFamily="18" charset="0"/>
                      </a:rPr>
                      <m:t>𝑺</m:t>
                    </m:r>
                  </m:oMath>
                </a14:m>
                <a:endParaRPr kumimoji="1" lang="zh-CN" altLang="en-US" sz="2000" b="1" dirty="0">
                  <a:latin typeface="Times New Roman" panose="02020603050405020304" pitchFamily="18" charset="0"/>
                  <a:cs typeface="Times New Roman" panose="02020603050405020304" pitchFamily="18" charset="0"/>
                </a:endParaRPr>
              </a:p>
            </p:txBody>
          </p:sp>
        </mc:Choice>
        <mc:Fallback xmlns="">
          <p:sp>
            <p:nvSpPr>
              <p:cNvPr id="59" name="文本框 58">
                <a:extLst>
                  <a:ext uri="{FF2B5EF4-FFF2-40B4-BE49-F238E27FC236}">
                    <a16:creationId xmlns:a16="http://schemas.microsoft.com/office/drawing/2014/main" id="{BA89E8E6-A7C9-AFC1-2097-14FF2C890DB7}"/>
                  </a:ext>
                </a:extLst>
              </p:cNvPr>
              <p:cNvSpPr txBox="1">
                <a:spLocks noRot="1" noChangeAspect="1" noMove="1" noResize="1" noEditPoints="1" noAdjustHandles="1" noChangeArrowheads="1" noChangeShapeType="1" noTextEdit="1"/>
              </p:cNvSpPr>
              <p:nvPr/>
            </p:nvSpPr>
            <p:spPr>
              <a:xfrm>
                <a:off x="7520895" y="2337263"/>
                <a:ext cx="2490859" cy="400110"/>
              </a:xfrm>
              <a:prstGeom prst="rect">
                <a:avLst/>
              </a:prstGeom>
              <a:blipFill>
                <a:blip r:embed="rId26"/>
                <a:stretch>
                  <a:fillRect l="-2538" t="-6061" b="-24242"/>
                </a:stretch>
              </a:blipFill>
            </p:spPr>
            <p:txBody>
              <a:bodyPr/>
              <a:lstStyle/>
              <a:p>
                <a:r>
                  <a:rPr lang="zh-CN" altLang="en-US">
                    <a:noFill/>
                  </a:rPr>
                  <a:t> </a:t>
                </a:r>
              </a:p>
            </p:txBody>
          </p:sp>
        </mc:Fallback>
      </mc:AlternateContent>
      <p:sp>
        <p:nvSpPr>
          <p:cNvPr id="58" name="圆角矩形 57">
            <a:extLst>
              <a:ext uri="{FF2B5EF4-FFF2-40B4-BE49-F238E27FC236}">
                <a16:creationId xmlns:a16="http://schemas.microsoft.com/office/drawing/2014/main" id="{CA0E31A4-7102-03DB-2D26-D677A97A0E6F}"/>
              </a:ext>
            </a:extLst>
          </p:cNvPr>
          <p:cNvSpPr/>
          <p:nvPr/>
        </p:nvSpPr>
        <p:spPr>
          <a:xfrm>
            <a:off x="8454706" y="2814181"/>
            <a:ext cx="667107" cy="141211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52" name="椭圆 51">
                <a:extLst>
                  <a:ext uri="{FF2B5EF4-FFF2-40B4-BE49-F238E27FC236}">
                    <a16:creationId xmlns:a16="http://schemas.microsoft.com/office/drawing/2014/main" id="{62A521DB-3616-B401-E041-1A8F55F90D6F}"/>
                  </a:ext>
                </a:extLst>
              </p:cNvPr>
              <p:cNvSpPr/>
              <p:nvPr/>
            </p:nvSpPr>
            <p:spPr>
              <a:xfrm>
                <a:off x="8562553" y="307371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2" name="椭圆 51">
                <a:extLst>
                  <a:ext uri="{FF2B5EF4-FFF2-40B4-BE49-F238E27FC236}">
                    <a16:creationId xmlns:a16="http://schemas.microsoft.com/office/drawing/2014/main" id="{62A521DB-3616-B401-E041-1A8F55F90D6F}"/>
                  </a:ext>
                </a:extLst>
              </p:cNvPr>
              <p:cNvSpPr>
                <a:spLocks noRot="1" noChangeAspect="1" noMove="1" noResize="1" noEditPoints="1" noAdjustHandles="1" noChangeArrowheads="1" noChangeShapeType="1" noTextEdit="1"/>
              </p:cNvSpPr>
              <p:nvPr/>
            </p:nvSpPr>
            <p:spPr>
              <a:xfrm>
                <a:off x="8562553" y="3073713"/>
                <a:ext cx="451412" cy="451413"/>
              </a:xfrm>
              <a:prstGeom prst="ellipse">
                <a:avLst/>
              </a:prstGeom>
              <a:blipFill>
                <a:blip r:embed="rId27"/>
                <a:stretch>
                  <a:fillRect l="-13158"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1A738085-30EC-32D7-6BE9-E70BAF92DED5}"/>
                  </a:ext>
                </a:extLst>
              </p:cNvPr>
              <p:cNvSpPr/>
              <p:nvPr/>
            </p:nvSpPr>
            <p:spPr>
              <a:xfrm>
                <a:off x="8562553" y="3640492"/>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60" name="椭圆 59">
                <a:extLst>
                  <a:ext uri="{FF2B5EF4-FFF2-40B4-BE49-F238E27FC236}">
                    <a16:creationId xmlns:a16="http://schemas.microsoft.com/office/drawing/2014/main" id="{1A738085-30EC-32D7-6BE9-E70BAF92DED5}"/>
                  </a:ext>
                </a:extLst>
              </p:cNvPr>
              <p:cNvSpPr>
                <a:spLocks noRot="1" noChangeAspect="1" noMove="1" noResize="1" noEditPoints="1" noAdjustHandles="1" noChangeArrowheads="1" noChangeShapeType="1" noTextEdit="1"/>
              </p:cNvSpPr>
              <p:nvPr/>
            </p:nvSpPr>
            <p:spPr>
              <a:xfrm>
                <a:off x="8562553" y="3640492"/>
                <a:ext cx="451412" cy="451413"/>
              </a:xfrm>
              <a:prstGeom prst="ellipse">
                <a:avLst/>
              </a:prstGeom>
              <a:blipFill>
                <a:blip r:embed="rId28"/>
                <a:stretch>
                  <a:fillRect l="-1052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36943A-ECB8-7B66-04BB-EB34972DD237}"/>
                  </a:ext>
                </a:extLst>
              </p:cNvPr>
              <p:cNvSpPr txBox="1"/>
              <p:nvPr/>
            </p:nvSpPr>
            <p:spPr>
              <a:xfrm>
                <a:off x="2615830" y="4387719"/>
                <a:ext cx="1534715" cy="764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zh-CN" altLang="en-US"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sub>
                        <m:sup/>
                        <m:e>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𝜇</m:t>
                          </m:r>
                        </m:e>
                      </m:nary>
                    </m:oMath>
                  </m:oMathPara>
                </a14:m>
                <a:endParaRPr kumimoji="1" lang="zh-CN" altLang="en-US" dirty="0"/>
              </a:p>
            </p:txBody>
          </p:sp>
        </mc:Choice>
        <mc:Fallback xmlns="">
          <p:sp>
            <p:nvSpPr>
              <p:cNvPr id="3" name="文本框 2">
                <a:extLst>
                  <a:ext uri="{FF2B5EF4-FFF2-40B4-BE49-F238E27FC236}">
                    <a16:creationId xmlns:a16="http://schemas.microsoft.com/office/drawing/2014/main" id="{9736943A-ECB8-7B66-04BB-EB34972DD237}"/>
                  </a:ext>
                </a:extLst>
              </p:cNvPr>
              <p:cNvSpPr txBox="1">
                <a:spLocks noRot="1" noChangeAspect="1" noMove="1" noResize="1" noEditPoints="1" noAdjustHandles="1" noChangeArrowheads="1" noChangeShapeType="1" noTextEdit="1"/>
              </p:cNvSpPr>
              <p:nvPr/>
            </p:nvSpPr>
            <p:spPr>
              <a:xfrm>
                <a:off x="2615830" y="4387719"/>
                <a:ext cx="1534715" cy="764568"/>
              </a:xfrm>
              <a:prstGeom prst="rect">
                <a:avLst/>
              </a:prstGeom>
              <a:blipFill>
                <a:blip r:embed="rId29"/>
                <a:stretch>
                  <a:fillRect l="-47541" t="-122951" b="-1704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D62DB90-6D2B-4A4F-2213-46C8B6EAC435}"/>
                  </a:ext>
                </a:extLst>
              </p:cNvPr>
              <p:cNvSpPr txBox="1"/>
              <p:nvPr/>
            </p:nvSpPr>
            <p:spPr>
              <a:xfrm>
                <a:off x="6431362" y="3670311"/>
                <a:ext cx="2131191" cy="1223989"/>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Each</a:t>
                </a:r>
                <a:r>
                  <a:rPr kumimoji="1" lang="en-US" altLang="zh-CN" b="0" dirty="0"/>
                  <a:t>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oMath>
                </a14:m>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is included in </a:t>
                </a:r>
                <a14:m>
                  <m:oMath xmlns:m="http://schemas.openxmlformats.org/officeDocument/2006/math">
                    <m:r>
                      <a:rPr kumimoji="1" lang="en-US" altLang="zh-CN" b="0" i="1">
                        <a:latin typeface="Cambria Math" panose="02040503050406030204" pitchFamily="18" charset="0"/>
                      </a:rPr>
                      <m:t>𝑇</m:t>
                    </m:r>
                  </m:oMath>
                </a14:m>
                <a:r>
                  <a:rPr kumimoji="1" lang="en-US" altLang="zh-CN" dirty="0">
                    <a:latin typeface="Times New Roman" panose="02020603050405020304" pitchFamily="18" charset="0"/>
                    <a:cs typeface="Times New Roman" panose="02020603050405020304" pitchFamily="18" charset="0"/>
                  </a:rPr>
                  <a:t> </a:t>
                </a:r>
                <a:r>
                  <a:rPr kumimoji="1" lang="en-US" altLang="zh-CN" dirty="0">
                    <a:solidFill>
                      <a:srgbClr val="FF0000"/>
                    </a:solidFill>
                    <a:latin typeface="Times New Roman" panose="02020603050405020304" pitchFamily="18" charset="0"/>
                    <a:cs typeface="Times New Roman" panose="02020603050405020304" pitchFamily="18" charset="0"/>
                  </a:rPr>
                  <a:t>independently</a:t>
                </a:r>
                <a:r>
                  <a:rPr kumimoji="1" lang="en-US" altLang="zh-CN" dirty="0">
                    <a:latin typeface="Times New Roman" panose="02020603050405020304" pitchFamily="18" charset="0"/>
                    <a:cs typeface="Times New Roman" panose="02020603050405020304" pitchFamily="18" charset="0"/>
                  </a:rPr>
                  <a:t> with probability </a:t>
                </a:r>
                <a14:m>
                  <m:oMath xmlns:m="http://schemas.openxmlformats.org/officeDocument/2006/math">
                    <m:r>
                      <a:rPr kumimoji="1" lang="en-US" altLang="zh-CN" b="0" i="1" smtClean="0">
                        <a:latin typeface="Cambria Math" panose="02040503050406030204" pitchFamily="18" charset="0"/>
                      </a:rPr>
                      <m:t>𝑝</m:t>
                    </m:r>
                    <m:d>
                      <m:dPr>
                        <m:ctrlPr>
                          <a:rPr kumimoji="1" lang="en-US" altLang="zh-CN" i="1" smtClean="0">
                            <a:latin typeface="Cambria Math" panose="02040503050406030204" pitchFamily="18" charset="0"/>
                          </a:rPr>
                        </m:ctrlPr>
                      </m:dPr>
                      <m:e>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oMath>
                </a14:m>
                <a:endParaRPr kumimoji="1" lang="zh-CN" altLang="en-US" i="1"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2D62DB90-6D2B-4A4F-2213-46C8B6EAC435}"/>
                  </a:ext>
                </a:extLst>
              </p:cNvPr>
              <p:cNvSpPr txBox="1">
                <a:spLocks noRot="1" noChangeAspect="1" noMove="1" noResize="1" noEditPoints="1" noAdjustHandles="1" noChangeArrowheads="1" noChangeShapeType="1" noTextEdit="1"/>
              </p:cNvSpPr>
              <p:nvPr/>
            </p:nvSpPr>
            <p:spPr>
              <a:xfrm>
                <a:off x="6431362" y="3670311"/>
                <a:ext cx="2131191" cy="1223989"/>
              </a:xfrm>
              <a:prstGeom prst="rect">
                <a:avLst/>
              </a:prstGeom>
              <a:blipFill>
                <a:blip r:embed="rId30"/>
                <a:stretch>
                  <a:fillRect l="-2367" t="-10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843A273-61D8-8DFC-174A-D46436793140}"/>
                  </a:ext>
                </a:extLst>
              </p:cNvPr>
              <p:cNvSpPr txBox="1"/>
              <p:nvPr/>
            </p:nvSpPr>
            <p:spPr>
              <a:xfrm>
                <a:off x="668104" y="5529189"/>
                <a:ext cx="8045813" cy="830997"/>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The expected size of </a:t>
                </a:r>
                <a14:m>
                  <m:oMath xmlns:m="http://schemas.openxmlformats.org/officeDocument/2006/math">
                    <m:r>
                      <a:rPr kumimoji="1" lang="en-US" altLang="zh-CN" sz="2400" b="0" i="1">
                        <a:latin typeface="Cambria Math" panose="02040503050406030204" pitchFamily="18" charset="0"/>
                      </a:rPr>
                      <m:t>𝑇</m:t>
                    </m:r>
                  </m:oMath>
                </a14:m>
                <a:r>
                  <a:rPr kumimoji="1" lang="en-US" altLang="zh-CN" sz="2400" dirty="0">
                    <a:latin typeface="Times New Roman" panose="02020603050405020304" pitchFamily="18" charset="0"/>
                    <a:cs typeface="Times New Roman" panose="02020603050405020304" pitchFamily="18" charset="0"/>
                  </a:rPr>
                  <a:t> is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𝑂</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𝜇</m:t>
                    </m:r>
                    <m:r>
                      <a:rPr kumimoji="1" lang="en-US" altLang="zh-CN" sz="2400" b="0" i="1" smtClean="0">
                        <a:latin typeface="Cambria Math" panose="02040503050406030204" pitchFamily="18" charset="0"/>
                        <a:cs typeface="Times New Roman" panose="02020603050405020304" pitchFamily="18" charset="0"/>
                      </a:rPr>
                      <m:t>)</m:t>
                    </m:r>
                  </m:oMath>
                </a14:m>
                <a:r>
                  <a:rPr kumimoji="1" lang="en-US" altLang="zh-CN" sz="2400" dirty="0">
                    <a:latin typeface="Times New Roman" panose="02020603050405020304" pitchFamily="18" charset="0"/>
                    <a:cs typeface="Times New Roman" panose="02020603050405020304" pitchFamily="18" charset="0"/>
                  </a:rPr>
                  <a:t>.</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The lower bound on query time is </a:t>
                </a:r>
                <a14:m>
                  <m:oMath xmlns:m="http://schemas.openxmlformats.org/officeDocument/2006/math">
                    <m:r>
                      <m:rPr>
                        <m:sty m:val="p"/>
                      </m:rPr>
                      <a:rPr kumimoji="1" lang="en-US" altLang="zh-CN" sz="2400" b="0" i="0" smtClean="0">
                        <a:latin typeface="Cambria Math" panose="02040503050406030204" pitchFamily="18" charset="0"/>
                        <a:cs typeface="Times New Roman" panose="02020603050405020304" pitchFamily="18" charset="0"/>
                      </a:rPr>
                      <m:t>Ω</m:t>
                    </m:r>
                    <m:r>
                      <a:rPr kumimoji="1" lang="en-US" altLang="zh-CN" sz="2400" i="1">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m:t>
                    </m:r>
                    <m:r>
                      <a:rPr kumimoji="1" lang="en-US" altLang="zh-CN" sz="2400" i="1">
                        <a:latin typeface="Cambria Math" panose="02040503050406030204" pitchFamily="18" charset="0"/>
                        <a:cs typeface="Times New Roman" panose="02020603050405020304" pitchFamily="18" charset="0"/>
                      </a:rPr>
                      <m:t>𝜇</m:t>
                    </m:r>
                    <m:r>
                      <a:rPr kumimoji="1" lang="en-US" altLang="zh-CN" sz="2400" i="1">
                        <a:latin typeface="Cambria Math" panose="02040503050406030204" pitchFamily="18" charset="0"/>
                        <a:cs typeface="Times New Roman" panose="02020603050405020304" pitchFamily="18" charset="0"/>
                      </a:rPr>
                      <m:t>)</m:t>
                    </m:r>
                  </m:oMath>
                </a14:m>
                <a:r>
                  <a:rPr kumimoji="1" lang="en-US" altLang="zh-CN" sz="2400" dirty="0">
                    <a:latin typeface="Times New Roman" panose="02020603050405020304" pitchFamily="18" charset="0"/>
                    <a:cs typeface="Times New Roman" panose="02020603050405020304" pitchFamily="18" charset="0"/>
                  </a:rPr>
                  <a:t>. </a:t>
                </a:r>
                <a:endParaRPr kumimoji="1" lang="zh-CN" altLang="en-US" sz="2400"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5843A273-61D8-8DFC-174A-D46436793140}"/>
                  </a:ext>
                </a:extLst>
              </p:cNvPr>
              <p:cNvSpPr txBox="1">
                <a:spLocks noRot="1" noChangeAspect="1" noMove="1" noResize="1" noEditPoints="1" noAdjustHandles="1" noChangeArrowheads="1" noChangeShapeType="1" noTextEdit="1"/>
              </p:cNvSpPr>
              <p:nvPr/>
            </p:nvSpPr>
            <p:spPr>
              <a:xfrm>
                <a:off x="668104" y="5529189"/>
                <a:ext cx="8045813" cy="830997"/>
              </a:xfrm>
              <a:prstGeom prst="rect">
                <a:avLst/>
              </a:prstGeom>
              <a:blipFill>
                <a:blip r:embed="rId31"/>
                <a:stretch>
                  <a:fillRect l="-946" t="-6061"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393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6" grpId="0" animBg="1"/>
      <p:bldP spid="59" grpId="0"/>
      <p:bldP spid="58" grpId="0" animBg="1"/>
      <p:bldP spid="52" grpId="0" animBg="1"/>
      <p:bldP spid="60" grpId="0" animBg="1"/>
      <p:bldP spid="3"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60BACBF-CF05-063B-A5AF-541681D4C3D4}"/>
              </a:ext>
            </a:extLst>
          </p:cNvPr>
          <p:cNvPicPr>
            <a:picLocks noChangeAspect="1"/>
          </p:cNvPicPr>
          <p:nvPr/>
        </p:nvPicPr>
        <p:blipFill>
          <a:blip r:embed="rId3"/>
          <a:stretch>
            <a:fillRect/>
          </a:stretch>
        </p:blipFill>
        <p:spPr>
          <a:xfrm>
            <a:off x="5083597" y="5102319"/>
            <a:ext cx="3144629" cy="2515703"/>
          </a:xfrm>
          <a:prstGeom prst="rect">
            <a:avLst/>
          </a:prstGeom>
        </p:spPr>
      </p:pic>
      <p:pic>
        <p:nvPicPr>
          <p:cNvPr id="4" name="图片 3">
            <a:extLst>
              <a:ext uri="{FF2B5EF4-FFF2-40B4-BE49-F238E27FC236}">
                <a16:creationId xmlns:a16="http://schemas.microsoft.com/office/drawing/2014/main" id="{4CED653B-818D-8D30-BB20-2D05A4FAB834}"/>
              </a:ext>
            </a:extLst>
          </p:cNvPr>
          <p:cNvPicPr>
            <a:picLocks noChangeAspect="1"/>
          </p:cNvPicPr>
          <p:nvPr/>
        </p:nvPicPr>
        <p:blipFill>
          <a:blip r:embed="rId4"/>
          <a:stretch>
            <a:fillRect/>
          </a:stretch>
        </p:blipFill>
        <p:spPr>
          <a:xfrm>
            <a:off x="1411541" y="5102320"/>
            <a:ext cx="3144629" cy="2515703"/>
          </a:xfrm>
          <a:prstGeom prst="rect">
            <a:avLst/>
          </a:prstGeom>
        </p:spPr>
      </p:pic>
      <p:pic>
        <p:nvPicPr>
          <p:cNvPr id="7" name="图片 6">
            <a:extLst>
              <a:ext uri="{FF2B5EF4-FFF2-40B4-BE49-F238E27FC236}">
                <a16:creationId xmlns:a16="http://schemas.microsoft.com/office/drawing/2014/main" id="{674CC262-80D7-AF87-53E7-279D6B1A8139}"/>
              </a:ext>
            </a:extLst>
          </p:cNvPr>
          <p:cNvPicPr>
            <a:picLocks noChangeAspect="1"/>
          </p:cNvPicPr>
          <p:nvPr/>
        </p:nvPicPr>
        <p:blipFill>
          <a:blip r:embed="rId5"/>
          <a:stretch>
            <a:fillRect/>
          </a:stretch>
        </p:blipFill>
        <p:spPr>
          <a:xfrm>
            <a:off x="5083597" y="2586618"/>
            <a:ext cx="3144628" cy="2515702"/>
          </a:xfrm>
          <a:prstGeom prst="rect">
            <a:avLst/>
          </a:prstGeom>
        </p:spPr>
      </p:pic>
      <p:pic>
        <p:nvPicPr>
          <p:cNvPr id="13" name="图片 12">
            <a:extLst>
              <a:ext uri="{FF2B5EF4-FFF2-40B4-BE49-F238E27FC236}">
                <a16:creationId xmlns:a16="http://schemas.microsoft.com/office/drawing/2014/main" id="{0B25B0D1-54A0-9F2D-91DD-0E7E085F66F3}"/>
              </a:ext>
            </a:extLst>
          </p:cNvPr>
          <p:cNvPicPr>
            <a:picLocks noChangeAspect="1"/>
          </p:cNvPicPr>
          <p:nvPr/>
        </p:nvPicPr>
        <p:blipFill>
          <a:blip r:embed="rId6"/>
          <a:stretch>
            <a:fillRect/>
          </a:stretch>
        </p:blipFill>
        <p:spPr>
          <a:xfrm>
            <a:off x="1411540" y="2670080"/>
            <a:ext cx="3144629" cy="2515703"/>
          </a:xfrm>
          <a:prstGeom prst="rect">
            <a:avLst/>
          </a:prstGeom>
        </p:spPr>
      </p:pic>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Experiments</a:t>
            </a:r>
            <a:endParaRPr kumimoji="1" lang="zh-CN" altLang="en-US" sz="3200"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FACA507-1C72-7906-778E-D8A71CBF421C}"/>
                  </a:ext>
                </a:extLst>
              </p:cNvPr>
              <p:cNvSpPr txBox="1"/>
              <p:nvPr/>
            </p:nvSpPr>
            <p:spPr>
              <a:xfrm>
                <a:off x="806967" y="1780255"/>
                <a:ext cx="9120804" cy="830997"/>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Varying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𝑛</m:t>
                    </m:r>
                  </m:oMath>
                </a14:m>
                <a:r>
                  <a:rPr lang="en-US" altLang="zh-CN" sz="2400" dirty="0">
                    <a:latin typeface="Times New Roman" panose="02020603050405020304" pitchFamily="18" charset="0"/>
                    <a:cs typeface="Times New Roman" panose="02020603050405020304" pitchFamily="18" charset="0"/>
                  </a:rPr>
                  <a:t>: update time (s) on distributions with different skewnesses.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𝜇</m:t>
                    </m:r>
                    <m:r>
                      <a:rPr kumimoji="1" lang="en-US" altLang="zh-CN" sz="2400" i="1">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1</m:t>
                    </m:r>
                  </m:oMath>
                </a14:m>
                <a:r>
                  <a:rPr lang="en-US" altLang="zh-CN" sz="2400" dirty="0">
                    <a:latin typeface="Times New Roman" panose="02020603050405020304" pitchFamily="18" charset="0"/>
                    <a:cs typeface="Times New Roman" panose="02020603050405020304" pitchFamily="18" charset="0"/>
                  </a:rPr>
                  <a:t>)</a:t>
                </a:r>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4FACA507-1C72-7906-778E-D8A71CBF421C}"/>
                  </a:ext>
                </a:extLst>
              </p:cNvPr>
              <p:cNvSpPr txBox="1">
                <a:spLocks noRot="1" noChangeAspect="1" noMove="1" noResize="1" noEditPoints="1" noAdjustHandles="1" noChangeArrowheads="1" noChangeShapeType="1" noTextEdit="1"/>
              </p:cNvSpPr>
              <p:nvPr/>
            </p:nvSpPr>
            <p:spPr>
              <a:xfrm>
                <a:off x="806967" y="1780255"/>
                <a:ext cx="9120804" cy="830997"/>
              </a:xfrm>
              <a:prstGeom prst="rect">
                <a:avLst/>
              </a:prstGeom>
              <a:blipFill>
                <a:blip r:embed="rId7"/>
                <a:stretch>
                  <a:fillRect l="-834" t="-6061" r="-834"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408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图片 9" descr="ruclogo.jpg">
            <a:extLst>
              <a:ext uri="{FF2B5EF4-FFF2-40B4-BE49-F238E27FC236}">
                <a16:creationId xmlns:a16="http://schemas.microsoft.com/office/drawing/2014/main" id="{2756932F-063B-C973-EE91-53DA35FD0456}"/>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43720" y="6760038"/>
            <a:ext cx="2970960" cy="711160"/>
          </a:xfrm>
          <a:prstGeom prst="rect">
            <a:avLst/>
          </a:prstGeom>
          <a:noFill/>
          <a:ln w="9525">
            <a:noFill/>
            <a:miter lim="800000"/>
            <a:headEnd/>
            <a:tailEnd/>
          </a:ln>
        </p:spPr>
      </p:pic>
      <p:sp>
        <p:nvSpPr>
          <p:cNvPr id="11" name="Rectangle 4">
            <a:extLst>
              <a:ext uri="{FF2B5EF4-FFF2-40B4-BE49-F238E27FC236}">
                <a16:creationId xmlns:a16="http://schemas.microsoft.com/office/drawing/2014/main" id="{FC67E783-B2E2-61C4-1A39-3D33966868B4}"/>
              </a:ext>
            </a:extLst>
          </p:cNvPr>
          <p:cNvSpPr>
            <a:spLocks noChangeArrowheads="1"/>
          </p:cNvSpPr>
          <p:nvPr/>
        </p:nvSpPr>
        <p:spPr bwMode="auto">
          <a:xfrm>
            <a:off x="-407" y="2521815"/>
            <a:ext cx="10060801" cy="1539447"/>
          </a:xfrm>
          <a:prstGeom prst="rect">
            <a:avLst/>
          </a:prstGeom>
          <a:solidFill>
            <a:srgbClr val="084F9A">
              <a:alpha val="92157"/>
            </a:srgbClr>
          </a:solidFill>
          <a:ln w="9525" algn="ctr">
            <a:noFill/>
            <a:miter lim="800000"/>
            <a:headEnd/>
            <a:tailEnd/>
          </a:ln>
        </p:spPr>
        <p:txBody>
          <a:bodyPr lIns="85435" tIns="42718" rIns="85435" bIns="42718" anchor="ctr" anchorCtr="1">
            <a:noAutofit/>
          </a:bodyPr>
          <a:lstStyle/>
          <a:p>
            <a:pPr marL="388600" indent="-388600" algn="ctr" defTabSz="981881" eaLnBrk="0" hangingPunct="0">
              <a:defRPr/>
            </a:pPr>
            <a:r>
              <a:rPr lang="en-US" altLang="zh-CN" sz="4000" b="1"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Thank you!</a:t>
            </a:r>
          </a:p>
        </p:txBody>
      </p:sp>
      <p:pic>
        <p:nvPicPr>
          <p:cNvPr id="1034" name="Picture 10">
            <a:extLst>
              <a:ext uri="{FF2B5EF4-FFF2-40B4-BE49-F238E27FC236}">
                <a16:creationId xmlns:a16="http://schemas.microsoft.com/office/drawing/2014/main" id="{5B0369D8-59DF-AE7E-2DDE-DC1F7DB469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342" y="301202"/>
            <a:ext cx="3537548" cy="89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01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p:txBody>
          <a:bodyPr>
            <a:normAutofit/>
          </a:bodyPr>
          <a:lstStyle/>
          <a:p>
            <a:r>
              <a:rPr kumimoji="1" lang="en-US" altLang="zh-CN" sz="3200" dirty="0"/>
              <a:t>Dynamic Subset Sampling</a:t>
            </a:r>
            <a:endParaRPr kumimoji="1" lang="zh-CN" altLang="en-US" sz="3200" dirty="0"/>
          </a:p>
        </p:txBody>
      </p:sp>
      <p:sp>
        <p:nvSpPr>
          <p:cNvPr id="37" name="圆角矩形 36">
            <a:extLst>
              <a:ext uri="{FF2B5EF4-FFF2-40B4-BE49-F238E27FC236}">
                <a16:creationId xmlns:a16="http://schemas.microsoft.com/office/drawing/2014/main" id="{7E95D2C9-35D0-4064-2C95-78E75191A057}"/>
              </a:ext>
            </a:extLst>
          </p:cNvPr>
          <p:cNvSpPr/>
          <p:nvPr/>
        </p:nvSpPr>
        <p:spPr>
          <a:xfrm>
            <a:off x="1911455" y="4053443"/>
            <a:ext cx="6063501" cy="141211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39" name="椭圆 38">
                <a:extLst>
                  <a:ext uri="{FF2B5EF4-FFF2-40B4-BE49-F238E27FC236}">
                    <a16:creationId xmlns:a16="http://schemas.microsoft.com/office/drawing/2014/main" id="{FEC613C5-F610-B1CE-8046-66C8B4BB414C}"/>
                  </a:ext>
                </a:extLst>
              </p:cNvPr>
              <p:cNvSpPr/>
              <p:nvPr/>
            </p:nvSpPr>
            <p:spPr>
              <a:xfrm>
                <a:off x="2374443" y="428493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9" name="椭圆 38">
                <a:extLst>
                  <a:ext uri="{FF2B5EF4-FFF2-40B4-BE49-F238E27FC236}">
                    <a16:creationId xmlns:a16="http://schemas.microsoft.com/office/drawing/2014/main" id="{FEC613C5-F610-B1CE-8046-66C8B4BB414C}"/>
                  </a:ext>
                </a:extLst>
              </p:cNvPr>
              <p:cNvSpPr>
                <a:spLocks noRot="1" noChangeAspect="1" noMove="1" noResize="1" noEditPoints="1" noAdjustHandles="1" noChangeArrowheads="1" noChangeShapeType="1" noTextEdit="1"/>
              </p:cNvSpPr>
              <p:nvPr/>
            </p:nvSpPr>
            <p:spPr>
              <a:xfrm>
                <a:off x="2374443" y="4284936"/>
                <a:ext cx="451412" cy="451413"/>
              </a:xfrm>
              <a:prstGeom prst="ellipse">
                <a:avLst/>
              </a:prstGeom>
              <a:blipFill>
                <a:blip r:embed="rId3"/>
                <a:stretch>
                  <a:fillRect l="-1578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33CB9C15-DC32-BEE0-E7A5-A91FC5085711}"/>
                  </a:ext>
                </a:extLst>
              </p:cNvPr>
              <p:cNvSpPr/>
              <p:nvPr/>
            </p:nvSpPr>
            <p:spPr>
              <a:xfrm>
                <a:off x="3209749" y="428493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40" name="椭圆 39">
                <a:extLst>
                  <a:ext uri="{FF2B5EF4-FFF2-40B4-BE49-F238E27FC236}">
                    <a16:creationId xmlns:a16="http://schemas.microsoft.com/office/drawing/2014/main" id="{33CB9C15-DC32-BEE0-E7A5-A91FC5085711}"/>
                  </a:ext>
                </a:extLst>
              </p:cNvPr>
              <p:cNvSpPr>
                <a:spLocks noRot="1" noChangeAspect="1" noMove="1" noResize="1" noEditPoints="1" noAdjustHandles="1" noChangeArrowheads="1" noChangeShapeType="1" noTextEdit="1"/>
              </p:cNvSpPr>
              <p:nvPr/>
            </p:nvSpPr>
            <p:spPr>
              <a:xfrm>
                <a:off x="3209749" y="4284936"/>
                <a:ext cx="451412" cy="451413"/>
              </a:xfrm>
              <a:prstGeom prst="ellipse">
                <a:avLst/>
              </a:prstGeom>
              <a:blipFill>
                <a:blip r:embed="rId4"/>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椭圆 40">
                <a:extLst>
                  <a:ext uri="{FF2B5EF4-FFF2-40B4-BE49-F238E27FC236}">
                    <a16:creationId xmlns:a16="http://schemas.microsoft.com/office/drawing/2014/main" id="{CBE77EAB-E1E1-6C22-578E-CCA2697E5024}"/>
                  </a:ext>
                </a:extLst>
              </p:cNvPr>
              <p:cNvSpPr/>
              <p:nvPr/>
            </p:nvSpPr>
            <p:spPr>
              <a:xfrm>
                <a:off x="4033480" y="428493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41" name="椭圆 40">
                <a:extLst>
                  <a:ext uri="{FF2B5EF4-FFF2-40B4-BE49-F238E27FC236}">
                    <a16:creationId xmlns:a16="http://schemas.microsoft.com/office/drawing/2014/main" id="{CBE77EAB-E1E1-6C22-578E-CCA2697E5024}"/>
                  </a:ext>
                </a:extLst>
              </p:cNvPr>
              <p:cNvSpPr>
                <a:spLocks noRot="1" noChangeAspect="1" noMove="1" noResize="1" noEditPoints="1" noAdjustHandles="1" noChangeArrowheads="1" noChangeShapeType="1" noTextEdit="1"/>
              </p:cNvSpPr>
              <p:nvPr/>
            </p:nvSpPr>
            <p:spPr>
              <a:xfrm>
                <a:off x="4033480" y="4284935"/>
                <a:ext cx="451412" cy="451413"/>
              </a:xfrm>
              <a:prstGeom prst="ellipse">
                <a:avLst/>
              </a:prstGeom>
              <a:blipFill>
                <a:blip r:embed="rId5"/>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椭圆 41">
                <a:extLst>
                  <a:ext uri="{FF2B5EF4-FFF2-40B4-BE49-F238E27FC236}">
                    <a16:creationId xmlns:a16="http://schemas.microsoft.com/office/drawing/2014/main" id="{73A45E82-1866-3318-82CF-825637A83202}"/>
                  </a:ext>
                </a:extLst>
              </p:cNvPr>
              <p:cNvSpPr/>
              <p:nvPr/>
            </p:nvSpPr>
            <p:spPr>
              <a:xfrm>
                <a:off x="4857210" y="428493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42" name="椭圆 41">
                <a:extLst>
                  <a:ext uri="{FF2B5EF4-FFF2-40B4-BE49-F238E27FC236}">
                    <a16:creationId xmlns:a16="http://schemas.microsoft.com/office/drawing/2014/main" id="{73A45E82-1866-3318-82CF-825637A83202}"/>
                  </a:ext>
                </a:extLst>
              </p:cNvPr>
              <p:cNvSpPr>
                <a:spLocks noRot="1" noChangeAspect="1" noMove="1" noResize="1" noEditPoints="1" noAdjustHandles="1" noChangeArrowheads="1" noChangeShapeType="1" noTextEdit="1"/>
              </p:cNvSpPr>
              <p:nvPr/>
            </p:nvSpPr>
            <p:spPr>
              <a:xfrm>
                <a:off x="4857210" y="4284935"/>
                <a:ext cx="451412" cy="451413"/>
              </a:xfrm>
              <a:prstGeom prst="ellipse">
                <a:avLst/>
              </a:prstGeom>
              <a:blipFill>
                <a:blip r:embed="rId6"/>
                <a:stretch>
                  <a:fillRect l="-1891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椭圆 42">
                <a:extLst>
                  <a:ext uri="{FF2B5EF4-FFF2-40B4-BE49-F238E27FC236}">
                    <a16:creationId xmlns:a16="http://schemas.microsoft.com/office/drawing/2014/main" id="{4C4DBD79-D8D3-3DAC-F2C6-2D52B2FB41F6}"/>
                  </a:ext>
                </a:extLst>
              </p:cNvPr>
              <p:cNvSpPr/>
              <p:nvPr/>
            </p:nvSpPr>
            <p:spPr>
              <a:xfrm>
                <a:off x="5680940" y="428493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oMath>
                  </m:oMathPara>
                </a14:m>
                <a:endParaRPr kumimoji="1" lang="zh-CN" altLang="en-US" dirty="0"/>
              </a:p>
            </p:txBody>
          </p:sp>
        </mc:Choice>
        <mc:Fallback xmlns="">
          <p:sp>
            <p:nvSpPr>
              <p:cNvPr id="43" name="椭圆 42">
                <a:extLst>
                  <a:ext uri="{FF2B5EF4-FFF2-40B4-BE49-F238E27FC236}">
                    <a16:creationId xmlns:a16="http://schemas.microsoft.com/office/drawing/2014/main" id="{4C4DBD79-D8D3-3DAC-F2C6-2D52B2FB41F6}"/>
                  </a:ext>
                </a:extLst>
              </p:cNvPr>
              <p:cNvSpPr>
                <a:spLocks noRot="1" noChangeAspect="1" noMove="1" noResize="1" noEditPoints="1" noAdjustHandles="1" noChangeArrowheads="1" noChangeShapeType="1" noTextEdit="1"/>
              </p:cNvSpPr>
              <p:nvPr/>
            </p:nvSpPr>
            <p:spPr>
              <a:xfrm>
                <a:off x="5680940" y="4284935"/>
                <a:ext cx="451412" cy="451413"/>
              </a:xfrm>
              <a:prstGeom prst="ellipse">
                <a:avLst/>
              </a:prstGeom>
              <a:blipFill>
                <a:blip r:embed="rId7"/>
                <a:stretch>
                  <a:fillRect l="-5263"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D0FA6FAB-2218-7D27-FC90-69B25B77B6AA}"/>
                  </a:ext>
                </a:extLst>
              </p:cNvPr>
              <p:cNvSpPr/>
              <p:nvPr/>
            </p:nvSpPr>
            <p:spPr>
              <a:xfrm>
                <a:off x="6504670" y="428493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oMath>
                  </m:oMathPara>
                </a14:m>
                <a:endParaRPr kumimoji="1" lang="zh-CN" altLang="en-US" dirty="0"/>
              </a:p>
            </p:txBody>
          </p:sp>
        </mc:Choice>
        <mc:Fallback xmlns="">
          <p:sp>
            <p:nvSpPr>
              <p:cNvPr id="44" name="椭圆 43">
                <a:extLst>
                  <a:ext uri="{FF2B5EF4-FFF2-40B4-BE49-F238E27FC236}">
                    <a16:creationId xmlns:a16="http://schemas.microsoft.com/office/drawing/2014/main" id="{D0FA6FAB-2218-7D27-FC90-69B25B77B6AA}"/>
                  </a:ext>
                </a:extLst>
              </p:cNvPr>
              <p:cNvSpPr>
                <a:spLocks noRot="1" noChangeAspect="1" noMove="1" noResize="1" noEditPoints="1" noAdjustHandles="1" noChangeArrowheads="1" noChangeShapeType="1" noTextEdit="1"/>
              </p:cNvSpPr>
              <p:nvPr/>
            </p:nvSpPr>
            <p:spPr>
              <a:xfrm>
                <a:off x="6504670" y="4284935"/>
                <a:ext cx="451412" cy="451413"/>
              </a:xfrm>
              <a:prstGeom prst="ellipse">
                <a:avLst/>
              </a:prstGeom>
              <a:blipFill>
                <a:blip r:embed="rId8"/>
                <a:stretch>
                  <a:fillRect l="-18421"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C3CDA6D-7948-5DBC-3ED2-49F9F77E2ABB}"/>
                  </a:ext>
                </a:extLst>
              </p:cNvPr>
              <p:cNvSpPr txBox="1"/>
              <p:nvPr/>
            </p:nvSpPr>
            <p:spPr>
              <a:xfrm>
                <a:off x="2208054" y="4898847"/>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5" name="文本框 44">
                <a:extLst>
                  <a:ext uri="{FF2B5EF4-FFF2-40B4-BE49-F238E27FC236}">
                    <a16:creationId xmlns:a16="http://schemas.microsoft.com/office/drawing/2014/main" id="{4C3CDA6D-7948-5DBC-3ED2-49F9F77E2ABB}"/>
                  </a:ext>
                </a:extLst>
              </p:cNvPr>
              <p:cNvSpPr txBox="1">
                <a:spLocks noRot="1" noChangeAspect="1" noMove="1" noResize="1" noEditPoints="1" noAdjustHandles="1" noChangeArrowheads="1" noChangeShapeType="1" noTextEdit="1"/>
              </p:cNvSpPr>
              <p:nvPr/>
            </p:nvSpPr>
            <p:spPr>
              <a:xfrm>
                <a:off x="2208054" y="4898847"/>
                <a:ext cx="784189" cy="369332"/>
              </a:xfrm>
              <a:prstGeom prst="rect">
                <a:avLst/>
              </a:prstGeom>
              <a:blipFill>
                <a:blip r:embed="rId9"/>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E8DE2CF-D972-B6F3-EA78-1EE8891D0F96}"/>
                  </a:ext>
                </a:extLst>
              </p:cNvPr>
              <p:cNvSpPr txBox="1"/>
              <p:nvPr/>
            </p:nvSpPr>
            <p:spPr>
              <a:xfrm>
                <a:off x="3867091" y="4898847"/>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6" name="文本框 45">
                <a:extLst>
                  <a:ext uri="{FF2B5EF4-FFF2-40B4-BE49-F238E27FC236}">
                    <a16:creationId xmlns:a16="http://schemas.microsoft.com/office/drawing/2014/main" id="{CE8DE2CF-D972-B6F3-EA78-1EE8891D0F96}"/>
                  </a:ext>
                </a:extLst>
              </p:cNvPr>
              <p:cNvSpPr txBox="1">
                <a:spLocks noRot="1" noChangeAspect="1" noMove="1" noResize="1" noEditPoints="1" noAdjustHandles="1" noChangeArrowheads="1" noChangeShapeType="1" noTextEdit="1"/>
              </p:cNvSpPr>
              <p:nvPr/>
            </p:nvSpPr>
            <p:spPr>
              <a:xfrm>
                <a:off x="3867091" y="4898847"/>
                <a:ext cx="789510" cy="369332"/>
              </a:xfrm>
              <a:prstGeom prst="rect">
                <a:avLst/>
              </a:prstGeom>
              <a:blipFill>
                <a:blip r:embed="rId10"/>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9234E613-9924-6CF9-A710-C70D93FBFF47}"/>
                  </a:ext>
                </a:extLst>
              </p:cNvPr>
              <p:cNvSpPr txBox="1"/>
              <p:nvPr/>
            </p:nvSpPr>
            <p:spPr>
              <a:xfrm>
                <a:off x="3060902" y="489884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7" name="文本框 46">
                <a:extLst>
                  <a:ext uri="{FF2B5EF4-FFF2-40B4-BE49-F238E27FC236}">
                    <a16:creationId xmlns:a16="http://schemas.microsoft.com/office/drawing/2014/main" id="{9234E613-9924-6CF9-A710-C70D93FBFF47}"/>
                  </a:ext>
                </a:extLst>
              </p:cNvPr>
              <p:cNvSpPr txBox="1">
                <a:spLocks noRot="1" noChangeAspect="1" noMove="1" noResize="1" noEditPoints="1" noAdjustHandles="1" noChangeArrowheads="1" noChangeShapeType="1" noTextEdit="1"/>
              </p:cNvSpPr>
              <p:nvPr/>
            </p:nvSpPr>
            <p:spPr>
              <a:xfrm>
                <a:off x="3060902" y="4898845"/>
                <a:ext cx="789510" cy="369332"/>
              </a:xfrm>
              <a:prstGeom prst="rect">
                <a:avLst/>
              </a:prstGeom>
              <a:blipFill>
                <a:blip r:embed="rId11"/>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8D28772C-A5FD-96DD-A82B-B95F88EBA2E9}"/>
                  </a:ext>
                </a:extLst>
              </p:cNvPr>
              <p:cNvSpPr txBox="1"/>
              <p:nvPr/>
            </p:nvSpPr>
            <p:spPr>
              <a:xfrm>
                <a:off x="4690821" y="489884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8" name="文本框 47">
                <a:extLst>
                  <a:ext uri="{FF2B5EF4-FFF2-40B4-BE49-F238E27FC236}">
                    <a16:creationId xmlns:a16="http://schemas.microsoft.com/office/drawing/2014/main" id="{8D28772C-A5FD-96DD-A82B-B95F88EBA2E9}"/>
                  </a:ext>
                </a:extLst>
              </p:cNvPr>
              <p:cNvSpPr txBox="1">
                <a:spLocks noRot="1" noChangeAspect="1" noMove="1" noResize="1" noEditPoints="1" noAdjustHandles="1" noChangeArrowheads="1" noChangeShapeType="1" noTextEdit="1"/>
              </p:cNvSpPr>
              <p:nvPr/>
            </p:nvSpPr>
            <p:spPr>
              <a:xfrm>
                <a:off x="4690821" y="4898845"/>
                <a:ext cx="789510" cy="369332"/>
              </a:xfrm>
              <a:prstGeom prst="rect">
                <a:avLst/>
              </a:prstGeom>
              <a:blipFill>
                <a:blip r:embed="rId1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B6ABB6E2-8678-83E0-E8D2-C5EA2E817FC5}"/>
                  </a:ext>
                </a:extLst>
              </p:cNvPr>
              <p:cNvSpPr txBox="1"/>
              <p:nvPr/>
            </p:nvSpPr>
            <p:spPr>
              <a:xfrm>
                <a:off x="6338281" y="4898845"/>
                <a:ext cx="8036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9" name="文本框 48">
                <a:extLst>
                  <a:ext uri="{FF2B5EF4-FFF2-40B4-BE49-F238E27FC236}">
                    <a16:creationId xmlns:a16="http://schemas.microsoft.com/office/drawing/2014/main" id="{B6ABB6E2-8678-83E0-E8D2-C5EA2E817FC5}"/>
                  </a:ext>
                </a:extLst>
              </p:cNvPr>
              <p:cNvSpPr txBox="1">
                <a:spLocks noRot="1" noChangeAspect="1" noMove="1" noResize="1" noEditPoints="1" noAdjustHandles="1" noChangeArrowheads="1" noChangeShapeType="1" noTextEdit="1"/>
              </p:cNvSpPr>
              <p:nvPr/>
            </p:nvSpPr>
            <p:spPr>
              <a:xfrm>
                <a:off x="6338281" y="4898845"/>
                <a:ext cx="803617" cy="369332"/>
              </a:xfrm>
              <a:prstGeom prst="rect">
                <a:avLst/>
              </a:prstGeom>
              <a:blipFill>
                <a:blip r:embed="rId13"/>
                <a:stretch>
                  <a:fillRect b="-16667"/>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6A943277-F4EC-2B6C-88A2-4349FCDDF532}"/>
              </a:ext>
            </a:extLst>
          </p:cNvPr>
          <p:cNvSpPr txBox="1"/>
          <p:nvPr/>
        </p:nvSpPr>
        <p:spPr>
          <a:xfrm>
            <a:off x="4076465" y="3631128"/>
            <a:ext cx="1606920" cy="369332"/>
          </a:xfrm>
          <a:prstGeom prst="rect">
            <a:avLst/>
          </a:prstGeom>
          <a:noFill/>
        </p:spPr>
        <p:txBody>
          <a:bodyPr wrap="square" rtlCol="0">
            <a:spAutoFit/>
          </a:bodyPr>
          <a:lstStyle/>
          <a:p>
            <a:r>
              <a:rPr kumimoji="1" lang="en-US" altLang="zh-CN" b="1" dirty="0">
                <a:latin typeface="Chalkboard" panose="03050602040202020205" pitchFamily="66" charset="0"/>
              </a:rPr>
              <a:t>domain set S</a:t>
            </a:r>
            <a:endParaRPr kumimoji="1" lang="zh-CN" altLang="en-US" b="1" dirty="0">
              <a:latin typeface="Chalkboard" panose="03050602040202020205" pitchFamily="66" charset="0"/>
            </a:endParaRPr>
          </a:p>
        </p:txBody>
      </p:sp>
      <p:sp>
        <p:nvSpPr>
          <p:cNvPr id="6" name="文本框 5">
            <a:extLst>
              <a:ext uri="{FF2B5EF4-FFF2-40B4-BE49-F238E27FC236}">
                <a16:creationId xmlns:a16="http://schemas.microsoft.com/office/drawing/2014/main" id="{6C2CA44F-5B9F-86B1-EBBF-205B3C329F49}"/>
              </a:ext>
            </a:extLst>
          </p:cNvPr>
          <p:cNvSpPr txBox="1"/>
          <p:nvPr/>
        </p:nvSpPr>
        <p:spPr>
          <a:xfrm>
            <a:off x="649816" y="1552063"/>
            <a:ext cx="8045813" cy="1569660"/>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The events and the probabilities change over time</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Insert an event</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Delete an event</a:t>
            </a:r>
          </a:p>
          <a:p>
            <a:pPr marL="800100" lvl="1" indent="-342900">
              <a:buFont typeface="Arial" panose="020B0604020202020204" pitchFamily="34" charset="0"/>
              <a:buChar char="•"/>
            </a:pPr>
            <a:r>
              <a:rPr kumimoji="1" lang="en-US" altLang="zh-CN" sz="2400" dirty="0">
                <a:latin typeface="Times New Roman" panose="02020603050405020304" pitchFamily="18" charset="0"/>
                <a:cs typeface="Times New Roman" panose="02020603050405020304" pitchFamily="18" charset="0"/>
              </a:rPr>
              <a:t>Modify the probability of an event</a:t>
            </a:r>
            <a:endParaRPr kumimoji="1"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54868911-A9D3-354C-9989-97ED8D090E62}"/>
                  </a:ext>
                </a:extLst>
              </p:cNvPr>
              <p:cNvSpPr/>
              <p:nvPr/>
            </p:nvSpPr>
            <p:spPr>
              <a:xfrm>
                <a:off x="7814538" y="2605527"/>
                <a:ext cx="519233" cy="518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7" name="椭圆 6">
                <a:extLst>
                  <a:ext uri="{FF2B5EF4-FFF2-40B4-BE49-F238E27FC236}">
                    <a16:creationId xmlns:a16="http://schemas.microsoft.com/office/drawing/2014/main" id="{54868911-A9D3-354C-9989-97ED8D090E62}"/>
                  </a:ext>
                </a:extLst>
              </p:cNvPr>
              <p:cNvSpPr>
                <a:spLocks noRot="1" noChangeAspect="1" noMove="1" noResize="1" noEditPoints="1" noAdjustHandles="1" noChangeArrowheads="1" noChangeShapeType="1" noTextEdit="1"/>
              </p:cNvSpPr>
              <p:nvPr/>
            </p:nvSpPr>
            <p:spPr>
              <a:xfrm>
                <a:off x="7814538" y="2605527"/>
                <a:ext cx="519233" cy="518400"/>
              </a:xfrm>
              <a:prstGeom prst="ellipse">
                <a:avLst/>
              </a:prstGeom>
              <a:blipFill>
                <a:blip r:embed="rId14"/>
                <a:stretch>
                  <a:fillRect l="-27907" r="-6977"/>
                </a:stretch>
              </a:blipFill>
            </p:spPr>
            <p:txBody>
              <a:bodyPr/>
              <a:lstStyle/>
              <a:p>
                <a:r>
                  <a:rPr lang="zh-CN" altLang="en-US">
                    <a:noFill/>
                  </a:rPr>
                  <a:t> </a:t>
                </a:r>
              </a:p>
            </p:txBody>
          </p:sp>
        </mc:Fallback>
      </mc:AlternateContent>
      <p:sp>
        <p:nvSpPr>
          <p:cNvPr id="9" name="乘 8">
            <a:extLst>
              <a:ext uri="{FF2B5EF4-FFF2-40B4-BE49-F238E27FC236}">
                <a16:creationId xmlns:a16="http://schemas.microsoft.com/office/drawing/2014/main" id="{D69E5A8D-321F-4627-7EEF-126361AA6739}"/>
              </a:ext>
            </a:extLst>
          </p:cNvPr>
          <p:cNvSpPr/>
          <p:nvPr/>
        </p:nvSpPr>
        <p:spPr>
          <a:xfrm>
            <a:off x="3230236" y="4925190"/>
            <a:ext cx="381964" cy="42403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F0000"/>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8C9C1F1-FF5B-04AB-C723-66BB888813D6}"/>
                  </a:ext>
                </a:extLst>
              </p:cNvPr>
              <p:cNvSpPr txBox="1"/>
              <p:nvPr/>
            </p:nvSpPr>
            <p:spPr>
              <a:xfrm>
                <a:off x="3043361" y="4903070"/>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1" name="文本框 10">
                <a:extLst>
                  <a:ext uri="{FF2B5EF4-FFF2-40B4-BE49-F238E27FC236}">
                    <a16:creationId xmlns:a16="http://schemas.microsoft.com/office/drawing/2014/main" id="{38C9C1F1-FF5B-04AB-C723-66BB888813D6}"/>
                  </a:ext>
                </a:extLst>
              </p:cNvPr>
              <p:cNvSpPr txBox="1">
                <a:spLocks noRot="1" noChangeAspect="1" noMove="1" noResize="1" noEditPoints="1" noAdjustHandles="1" noChangeArrowheads="1" noChangeShapeType="1" noTextEdit="1"/>
              </p:cNvSpPr>
              <p:nvPr/>
            </p:nvSpPr>
            <p:spPr>
              <a:xfrm>
                <a:off x="3043361" y="4903070"/>
                <a:ext cx="789510" cy="369332"/>
              </a:xfrm>
              <a:prstGeom prst="rect">
                <a:avLst/>
              </a:prstGeom>
              <a:blipFill>
                <a:blip r:embed="rId15"/>
                <a:stretch>
                  <a:fillRect l="-3175" r="-3175" b="-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441097F-9FDE-4ADA-203C-7701368DE074}"/>
                  </a:ext>
                </a:extLst>
              </p:cNvPr>
              <p:cNvSpPr txBox="1"/>
              <p:nvPr/>
            </p:nvSpPr>
            <p:spPr>
              <a:xfrm>
                <a:off x="8518618" y="2680061"/>
                <a:ext cx="8036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 name="文本框 3">
                <a:extLst>
                  <a:ext uri="{FF2B5EF4-FFF2-40B4-BE49-F238E27FC236}">
                    <a16:creationId xmlns:a16="http://schemas.microsoft.com/office/drawing/2014/main" id="{C441097F-9FDE-4ADA-203C-7701368DE074}"/>
                  </a:ext>
                </a:extLst>
              </p:cNvPr>
              <p:cNvSpPr txBox="1">
                <a:spLocks noRot="1" noChangeAspect="1" noMove="1" noResize="1" noEditPoints="1" noAdjustHandles="1" noChangeArrowheads="1" noChangeShapeType="1" noTextEdit="1"/>
              </p:cNvSpPr>
              <p:nvPr/>
            </p:nvSpPr>
            <p:spPr>
              <a:xfrm>
                <a:off x="8518618" y="2680061"/>
                <a:ext cx="803617" cy="369332"/>
              </a:xfrm>
              <a:prstGeom prst="rect">
                <a:avLst/>
              </a:prstGeom>
              <a:blipFill>
                <a:blip r:embed="rId17"/>
                <a:stretch>
                  <a:fillRect r="-21875"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18AA2A7-B1F4-A1AA-8FB7-A7C1968B86D8}"/>
                  </a:ext>
                </a:extLst>
              </p:cNvPr>
              <p:cNvSpPr txBox="1"/>
              <p:nvPr/>
            </p:nvSpPr>
            <p:spPr>
              <a:xfrm>
                <a:off x="7074856" y="4898845"/>
                <a:ext cx="8036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8" name="文本框 7">
                <a:extLst>
                  <a:ext uri="{FF2B5EF4-FFF2-40B4-BE49-F238E27FC236}">
                    <a16:creationId xmlns:a16="http://schemas.microsoft.com/office/drawing/2014/main" id="{918AA2A7-B1F4-A1AA-8FB7-A7C1968B86D8}"/>
                  </a:ext>
                </a:extLst>
              </p:cNvPr>
              <p:cNvSpPr txBox="1">
                <a:spLocks noRot="1" noChangeAspect="1" noMove="1" noResize="1" noEditPoints="1" noAdjustHandles="1" noChangeArrowheads="1" noChangeShapeType="1" noTextEdit="1"/>
              </p:cNvSpPr>
              <p:nvPr/>
            </p:nvSpPr>
            <p:spPr>
              <a:xfrm>
                <a:off x="7074856" y="4898845"/>
                <a:ext cx="803617" cy="369332"/>
              </a:xfrm>
              <a:prstGeom prst="rect">
                <a:avLst/>
              </a:prstGeom>
              <a:blipFill>
                <a:blip r:embed="rId18"/>
                <a:stretch>
                  <a:fillRect r="-21875"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41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0" nodeType="afterEffect">
                                  <p:stCondLst>
                                    <p:cond delay="0"/>
                                  </p:stCondLst>
                                  <p:childTnLst>
                                    <p:animMotion origin="layout" path="M -4.64646E-6 -4.31373E-6 L -0.05524 0.21263 " pathEditMode="relative" rAng="0" ptsTypes="AA">
                                      <p:cBhvr>
                                        <p:cTn id="13" dur="2000" fill="hold"/>
                                        <p:tgtEl>
                                          <p:spTgt spid="7"/>
                                        </p:tgtEl>
                                        <p:attrNameLst>
                                          <p:attrName>ppt_x</p:attrName>
                                          <p:attrName>ppt_y</p:attrName>
                                        </p:attrNameLst>
                                      </p:cBhvr>
                                      <p:rCtr x="-2762" y="10621"/>
                                    </p:animMotion>
                                  </p:childTnLst>
                                </p:cTn>
                              </p:par>
                            </p:childTnLst>
                          </p:cTn>
                        </p:par>
                        <p:par>
                          <p:cTn id="14" fill="hold">
                            <p:stCondLst>
                              <p:cond delay="2000"/>
                            </p:stCondLst>
                            <p:childTnLst>
                              <p:par>
                                <p:cTn id="15" presetID="1" presetClass="exit"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childTnLst>
                                </p:cTn>
                              </p:par>
                            </p:childTnLst>
                          </p:cTn>
                        </p:par>
                        <p:par>
                          <p:cTn id="24" fill="hold">
                            <p:stCondLst>
                              <p:cond delay="0"/>
                            </p:stCondLst>
                            <p:childTnLst>
                              <p:par>
                                <p:cTn id="25" presetID="1" presetClass="exit" presetSubtype="0" fill="hold" grpId="0" nodeType="afterEffect">
                                  <p:stCondLst>
                                    <p:cond delay="500"/>
                                  </p:stCondLst>
                                  <p:childTnLst>
                                    <p:set>
                                      <p:cBhvr>
                                        <p:cTn id="26" dur="1" fill="hold">
                                          <p:stCondLst>
                                            <p:cond delay="0"/>
                                          </p:stCondLst>
                                        </p:cTn>
                                        <p:tgtEl>
                                          <p:spTgt spid="41"/>
                                        </p:tgtEl>
                                        <p:attrNameLst>
                                          <p:attrName>style.visibility</p:attrName>
                                        </p:attrNameLst>
                                      </p:cBhvr>
                                      <p:to>
                                        <p:strVal val="hidden"/>
                                      </p:to>
                                    </p:set>
                                  </p:childTnLst>
                                </p:cTn>
                              </p:par>
                              <p:par>
                                <p:cTn id="27" presetID="1" presetClass="exit" presetSubtype="0" fill="hold" grpId="0" nodeType="withEffect">
                                  <p:stCondLst>
                                    <p:cond delay="50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500"/>
                                  </p:stCondLst>
                                  <p:childTnLst>
                                    <p:set>
                                      <p:cBhvr>
                                        <p:cTn id="35" dur="1" fill="hold">
                                          <p:stCondLst>
                                            <p:cond delay="0"/>
                                          </p:stCondLst>
                                        </p:cTn>
                                        <p:tgtEl>
                                          <p:spTgt spid="9"/>
                                        </p:tgtEl>
                                        <p:attrNameLst>
                                          <p:attrName>style.visibility</p:attrName>
                                        </p:attrNameLst>
                                      </p:cBhvr>
                                      <p:to>
                                        <p:strVal val="visible"/>
                                      </p:to>
                                    </p:set>
                                  </p:childTnLst>
                                </p:cTn>
                              </p:par>
                            </p:childTnLst>
                          </p:cTn>
                        </p:par>
                        <p:par>
                          <p:cTn id="36" fill="hold">
                            <p:stCondLst>
                              <p:cond delay="500"/>
                            </p:stCondLst>
                            <p:childTnLst>
                              <p:par>
                                <p:cTn id="37" presetID="1" presetClass="exit" presetSubtype="0" fill="hold" grpId="1" nodeType="afterEffect">
                                  <p:stCondLst>
                                    <p:cond delay="50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grpId="0" nodeType="withEffect">
                                  <p:stCondLst>
                                    <p:cond delay="500"/>
                                  </p:stCondLst>
                                  <p:childTnLst>
                                    <p:set>
                                      <p:cBhvr>
                                        <p:cTn id="40" dur="1" fill="hold">
                                          <p:stCondLst>
                                            <p:cond delay="0"/>
                                          </p:stCondLst>
                                        </p:cTn>
                                        <p:tgtEl>
                                          <p:spTgt spid="47"/>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1" nodeType="afterEffect">
                                  <p:stCondLst>
                                    <p:cond delay="50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6" grpId="0"/>
      <p:bldP spid="47" grpId="0"/>
      <p:bldP spid="7" grpId="0" animBg="1"/>
      <p:bldP spid="9" grpId="0" animBg="1"/>
      <p:bldP spid="9" grpId="1" animBg="1"/>
      <p:bldP spid="11" grpId="1"/>
      <p:bldP spid="4"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p:txBody>
          <a:bodyPr>
            <a:normAutofit/>
          </a:bodyPr>
          <a:lstStyle/>
          <a:p>
            <a:r>
              <a:rPr kumimoji="1" lang="en-US" altLang="zh-CN" sz="3200" dirty="0"/>
              <a:t>Applications of Dynamic Subset Sampling</a:t>
            </a:r>
            <a:endParaRPr kumimoji="1" lang="zh-CN" altLang="en-US" sz="3200" dirty="0"/>
          </a:p>
        </p:txBody>
      </p:sp>
      <p:sp>
        <p:nvSpPr>
          <p:cNvPr id="4" name="文本框 3">
            <a:extLst>
              <a:ext uri="{FF2B5EF4-FFF2-40B4-BE49-F238E27FC236}">
                <a16:creationId xmlns:a16="http://schemas.microsoft.com/office/drawing/2014/main" id="{FCC06DB1-F84B-1585-9161-ACBFF4C33190}"/>
              </a:ext>
            </a:extLst>
          </p:cNvPr>
          <p:cNvSpPr txBox="1"/>
          <p:nvPr/>
        </p:nvSpPr>
        <p:spPr>
          <a:xfrm>
            <a:off x="635068" y="1564200"/>
            <a:ext cx="7658044" cy="1200329"/>
          </a:xfrm>
          <a:prstGeom prst="rect">
            <a:avLst/>
          </a:prstGeom>
          <a:noFill/>
        </p:spPr>
        <p:txBody>
          <a:bodyPr wrap="square" rtlCol="0">
            <a:spAutoFit/>
          </a:bodyPr>
          <a:lstStyle/>
          <a:p>
            <a:pPr marL="342900" indent="-34290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Dynamic Influence Maximization</a:t>
            </a:r>
            <a:endParaRPr lang="zh-CN" altLang="en-US" sz="2400" dirty="0"/>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kumimoji="1" lang="en-US" altLang="zh-CN" sz="2400" dirty="0">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CBC5E614-AF49-99C4-6FAF-D30C8E6DF76F}"/>
              </a:ext>
            </a:extLst>
          </p:cNvPr>
          <p:cNvGrpSpPr/>
          <p:nvPr/>
        </p:nvGrpSpPr>
        <p:grpSpPr>
          <a:xfrm>
            <a:off x="931865" y="2502564"/>
            <a:ext cx="9197586" cy="5067350"/>
            <a:chOff x="931865" y="2502564"/>
            <a:chExt cx="9197586" cy="5067350"/>
          </a:xfrm>
        </p:grpSpPr>
        <p:sp>
          <p:nvSpPr>
            <p:cNvPr id="121" name="文本框 120">
              <a:extLst>
                <a:ext uri="{FF2B5EF4-FFF2-40B4-BE49-F238E27FC236}">
                  <a16:creationId xmlns:a16="http://schemas.microsoft.com/office/drawing/2014/main" id="{A7E70DF4-28BE-7331-5D68-04CB3A58CFA4}"/>
                </a:ext>
              </a:extLst>
            </p:cNvPr>
            <p:cNvSpPr txBox="1"/>
            <p:nvPr/>
          </p:nvSpPr>
          <p:spPr>
            <a:xfrm>
              <a:off x="4026490" y="7200582"/>
              <a:ext cx="6102961" cy="369332"/>
            </a:xfrm>
            <a:prstGeom prst="rect">
              <a:avLst/>
            </a:prstGeom>
            <a:noFill/>
          </p:spPr>
          <p:txBody>
            <a:bodyPr wrap="square">
              <a:spAutoFit/>
            </a:bodyPr>
            <a:lstStyle/>
            <a:p>
              <a:r>
                <a:rPr kumimoji="1" lang="en-US" altLang="zh-CN" sz="1800" dirty="0">
                  <a:latin typeface="Times New Roman" panose="02020603050405020304" pitchFamily="18" charset="0"/>
                  <a:cs typeface="Times New Roman" panose="02020603050405020304" pitchFamily="18" charset="0"/>
                </a:rPr>
                <a:t>Influence spreading under the IC </a:t>
              </a:r>
              <a:r>
                <a:rPr kumimoji="1" lang="en-US" altLang="zh-CN" dirty="0">
                  <a:latin typeface="Times New Roman" panose="02020603050405020304" pitchFamily="18" charset="0"/>
                  <a:cs typeface="Times New Roman" panose="02020603050405020304" pitchFamily="18" charset="0"/>
                </a:rPr>
                <a:t>(Independent Cascade)</a:t>
              </a:r>
              <a:r>
                <a:rPr kumimoji="1" lang="en-US" altLang="zh-CN" sz="1800" dirty="0">
                  <a:latin typeface="Times New Roman" panose="02020603050405020304" pitchFamily="18" charset="0"/>
                  <a:cs typeface="Times New Roman" panose="02020603050405020304" pitchFamily="18" charset="0"/>
                </a:rPr>
                <a:t> model  </a:t>
              </a:r>
              <a:endParaRPr lang="zh-CN" altLang="en-US" dirty="0"/>
            </a:p>
          </p:txBody>
        </p:sp>
        <p:cxnSp>
          <p:nvCxnSpPr>
            <p:cNvPr id="25" name="直线连接符 24">
              <a:extLst>
                <a:ext uri="{FF2B5EF4-FFF2-40B4-BE49-F238E27FC236}">
                  <a16:creationId xmlns:a16="http://schemas.microsoft.com/office/drawing/2014/main" id="{6FAFEA2D-FFF9-83B2-C599-9D6BEA7E4F66}"/>
                </a:ext>
              </a:extLst>
            </p:cNvPr>
            <p:cNvCxnSpPr>
              <a:cxnSpLocks/>
              <a:stCxn id="39" idx="2"/>
              <a:endCxn id="35" idx="0"/>
            </p:cNvCxnSpPr>
            <p:nvPr/>
          </p:nvCxnSpPr>
          <p:spPr>
            <a:xfrm flipH="1">
              <a:off x="4455650" y="2949121"/>
              <a:ext cx="330783" cy="940238"/>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pic>
          <p:nvPicPr>
            <p:cNvPr id="35" name="图形 34">
              <a:extLst>
                <a:ext uri="{FF2B5EF4-FFF2-40B4-BE49-F238E27FC236}">
                  <a16:creationId xmlns:a16="http://schemas.microsoft.com/office/drawing/2014/main" id="{2918A46A-D554-491C-3FB0-7D03F9D040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7082" y="3889360"/>
              <a:ext cx="437135" cy="446557"/>
            </a:xfrm>
            <a:prstGeom prst="rect">
              <a:avLst/>
            </a:prstGeom>
          </p:spPr>
        </p:pic>
        <p:pic>
          <p:nvPicPr>
            <p:cNvPr id="36" name="图形 35">
              <a:extLst>
                <a:ext uri="{FF2B5EF4-FFF2-40B4-BE49-F238E27FC236}">
                  <a16:creationId xmlns:a16="http://schemas.microsoft.com/office/drawing/2014/main" id="{1267D577-A633-14F9-ECAD-BBB7D63994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3453" y="2653941"/>
              <a:ext cx="437135" cy="446557"/>
            </a:xfrm>
            <a:prstGeom prst="rect">
              <a:avLst/>
            </a:prstGeom>
          </p:spPr>
        </p:pic>
        <p:pic>
          <p:nvPicPr>
            <p:cNvPr id="37" name="图形 36">
              <a:extLst>
                <a:ext uri="{FF2B5EF4-FFF2-40B4-BE49-F238E27FC236}">
                  <a16:creationId xmlns:a16="http://schemas.microsoft.com/office/drawing/2014/main" id="{488ECD1F-0CA9-08FD-0459-03F06B554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0607" y="4655711"/>
              <a:ext cx="437135" cy="446557"/>
            </a:xfrm>
            <a:prstGeom prst="rect">
              <a:avLst/>
            </a:prstGeom>
          </p:spPr>
        </p:pic>
        <p:pic>
          <p:nvPicPr>
            <p:cNvPr id="38" name="图形 37">
              <a:extLst>
                <a:ext uri="{FF2B5EF4-FFF2-40B4-BE49-F238E27FC236}">
                  <a16:creationId xmlns:a16="http://schemas.microsoft.com/office/drawing/2014/main" id="{5A4773DB-D895-E779-A6F3-6B474CD9D8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35172" y="5126593"/>
              <a:ext cx="437135" cy="446557"/>
            </a:xfrm>
            <a:prstGeom prst="rect">
              <a:avLst/>
            </a:prstGeom>
          </p:spPr>
        </p:pic>
        <p:pic>
          <p:nvPicPr>
            <p:cNvPr id="39" name="图形 38">
              <a:extLst>
                <a:ext uri="{FF2B5EF4-FFF2-40B4-BE49-F238E27FC236}">
                  <a16:creationId xmlns:a16="http://schemas.microsoft.com/office/drawing/2014/main" id="{5FDE7693-EE99-E3F0-40DC-50102CCC1A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7865" y="2502564"/>
              <a:ext cx="437135" cy="446557"/>
            </a:xfrm>
            <a:prstGeom prst="rect">
              <a:avLst/>
            </a:prstGeom>
          </p:spPr>
        </p:pic>
        <p:pic>
          <p:nvPicPr>
            <p:cNvPr id="40" name="图形 39">
              <a:extLst>
                <a:ext uri="{FF2B5EF4-FFF2-40B4-BE49-F238E27FC236}">
                  <a16:creationId xmlns:a16="http://schemas.microsoft.com/office/drawing/2014/main" id="{93F41B82-EF92-41B3-1A7D-3B9156C000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0804" y="3248624"/>
              <a:ext cx="437135" cy="446557"/>
            </a:xfrm>
            <a:prstGeom prst="rect">
              <a:avLst/>
            </a:prstGeom>
          </p:spPr>
        </p:pic>
        <p:pic>
          <p:nvPicPr>
            <p:cNvPr id="41" name="图形 40">
              <a:extLst>
                <a:ext uri="{FF2B5EF4-FFF2-40B4-BE49-F238E27FC236}">
                  <a16:creationId xmlns:a16="http://schemas.microsoft.com/office/drawing/2014/main" id="{AEC6AC7C-13CC-C7FB-A99A-A46EC6F08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58484" y="6062797"/>
              <a:ext cx="437135" cy="446557"/>
            </a:xfrm>
            <a:prstGeom prst="rect">
              <a:avLst/>
            </a:prstGeom>
          </p:spPr>
        </p:pic>
        <p:pic>
          <p:nvPicPr>
            <p:cNvPr id="42" name="图形 41">
              <a:extLst>
                <a:ext uri="{FF2B5EF4-FFF2-40B4-BE49-F238E27FC236}">
                  <a16:creationId xmlns:a16="http://schemas.microsoft.com/office/drawing/2014/main" id="{95E7BC5B-EF16-01A9-E0A6-83E3973E93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67397" y="4084991"/>
              <a:ext cx="437135" cy="446557"/>
            </a:xfrm>
            <a:prstGeom prst="rect">
              <a:avLst/>
            </a:prstGeom>
          </p:spPr>
        </p:pic>
        <p:pic>
          <p:nvPicPr>
            <p:cNvPr id="43" name="图形 42">
              <a:extLst>
                <a:ext uri="{FF2B5EF4-FFF2-40B4-BE49-F238E27FC236}">
                  <a16:creationId xmlns:a16="http://schemas.microsoft.com/office/drawing/2014/main" id="{9F4C2925-16B3-91F9-F03A-B6A7BC3D4C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76329" y="5661232"/>
              <a:ext cx="437135" cy="446557"/>
            </a:xfrm>
            <a:prstGeom prst="rect">
              <a:avLst/>
            </a:prstGeom>
          </p:spPr>
        </p:pic>
        <p:pic>
          <p:nvPicPr>
            <p:cNvPr id="44" name="图形 43">
              <a:extLst>
                <a:ext uri="{FF2B5EF4-FFF2-40B4-BE49-F238E27FC236}">
                  <a16:creationId xmlns:a16="http://schemas.microsoft.com/office/drawing/2014/main" id="{81636C54-8F1A-A9B5-EF28-8B6CAD8256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6247" y="3749499"/>
              <a:ext cx="437135" cy="446557"/>
            </a:xfrm>
            <a:prstGeom prst="rect">
              <a:avLst/>
            </a:prstGeom>
          </p:spPr>
        </p:pic>
        <p:pic>
          <p:nvPicPr>
            <p:cNvPr id="45" name="图形 44">
              <a:extLst>
                <a:ext uri="{FF2B5EF4-FFF2-40B4-BE49-F238E27FC236}">
                  <a16:creationId xmlns:a16="http://schemas.microsoft.com/office/drawing/2014/main" id="{359E8610-C6EB-CD3F-30B2-825C1E3EDD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1865" y="4397148"/>
              <a:ext cx="437135" cy="446557"/>
            </a:xfrm>
            <a:prstGeom prst="rect">
              <a:avLst/>
            </a:prstGeom>
          </p:spPr>
        </p:pic>
        <p:pic>
          <p:nvPicPr>
            <p:cNvPr id="46" name="图形 45">
              <a:extLst>
                <a:ext uri="{FF2B5EF4-FFF2-40B4-BE49-F238E27FC236}">
                  <a16:creationId xmlns:a16="http://schemas.microsoft.com/office/drawing/2014/main" id="{B34B2EAE-D73E-32C0-3913-4D078D3DA0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75291" y="2994765"/>
              <a:ext cx="437135" cy="446557"/>
            </a:xfrm>
            <a:prstGeom prst="rect">
              <a:avLst/>
            </a:prstGeom>
          </p:spPr>
        </p:pic>
        <p:pic>
          <p:nvPicPr>
            <p:cNvPr id="47" name="图形 46">
              <a:extLst>
                <a:ext uri="{FF2B5EF4-FFF2-40B4-BE49-F238E27FC236}">
                  <a16:creationId xmlns:a16="http://schemas.microsoft.com/office/drawing/2014/main" id="{499DEBCC-D047-7196-B73E-022EA2E7A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73452" y="6456184"/>
              <a:ext cx="437135" cy="446557"/>
            </a:xfrm>
            <a:prstGeom prst="rect">
              <a:avLst/>
            </a:prstGeom>
          </p:spPr>
        </p:pic>
        <p:pic>
          <p:nvPicPr>
            <p:cNvPr id="48" name="图形 47">
              <a:extLst>
                <a:ext uri="{FF2B5EF4-FFF2-40B4-BE49-F238E27FC236}">
                  <a16:creationId xmlns:a16="http://schemas.microsoft.com/office/drawing/2014/main" id="{105E7CEA-89CA-39CC-09D9-2711BB0BB7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9404" y="5363890"/>
              <a:ext cx="437135" cy="446557"/>
            </a:xfrm>
            <a:prstGeom prst="rect">
              <a:avLst/>
            </a:prstGeom>
          </p:spPr>
        </p:pic>
        <p:cxnSp>
          <p:nvCxnSpPr>
            <p:cNvPr id="53" name="直线连接符 52">
              <a:extLst>
                <a:ext uri="{FF2B5EF4-FFF2-40B4-BE49-F238E27FC236}">
                  <a16:creationId xmlns:a16="http://schemas.microsoft.com/office/drawing/2014/main" id="{08E5F131-7AED-F9BB-A82D-295AC0572617}"/>
                </a:ext>
              </a:extLst>
            </p:cNvPr>
            <p:cNvCxnSpPr>
              <a:cxnSpLocks/>
            </p:cNvCxnSpPr>
            <p:nvPr/>
          </p:nvCxnSpPr>
          <p:spPr>
            <a:xfrm flipH="1" flipV="1">
              <a:off x="4597592" y="4262449"/>
              <a:ext cx="773728" cy="1845340"/>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D288CD6A-F6CD-5112-E945-0A64E0D7CAC4}"/>
                </a:ext>
              </a:extLst>
            </p:cNvPr>
            <p:cNvCxnSpPr>
              <a:cxnSpLocks/>
              <a:stCxn id="42" idx="3"/>
              <a:endCxn id="35" idx="1"/>
            </p:cNvCxnSpPr>
            <p:nvPr/>
          </p:nvCxnSpPr>
          <p:spPr>
            <a:xfrm flipV="1">
              <a:off x="3004532" y="4112639"/>
              <a:ext cx="1232550" cy="195631"/>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5" name="直线连接符 54">
              <a:extLst>
                <a:ext uri="{FF2B5EF4-FFF2-40B4-BE49-F238E27FC236}">
                  <a16:creationId xmlns:a16="http://schemas.microsoft.com/office/drawing/2014/main" id="{7E27B69F-857C-582F-1940-58FAEF7954AF}"/>
                </a:ext>
              </a:extLst>
            </p:cNvPr>
            <p:cNvCxnSpPr>
              <a:cxnSpLocks/>
              <a:stCxn id="44" idx="1"/>
              <a:endCxn id="35" idx="3"/>
            </p:cNvCxnSpPr>
            <p:nvPr/>
          </p:nvCxnSpPr>
          <p:spPr>
            <a:xfrm flipH="1">
              <a:off x="4674217" y="3972777"/>
              <a:ext cx="2152030" cy="139861"/>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6" name="直线连接符 55">
              <a:extLst>
                <a:ext uri="{FF2B5EF4-FFF2-40B4-BE49-F238E27FC236}">
                  <a16:creationId xmlns:a16="http://schemas.microsoft.com/office/drawing/2014/main" id="{98266519-8691-C376-91F3-E257309DE9D6}"/>
                </a:ext>
              </a:extLst>
            </p:cNvPr>
            <p:cNvCxnSpPr>
              <a:cxnSpLocks/>
              <a:stCxn id="36" idx="2"/>
            </p:cNvCxnSpPr>
            <p:nvPr/>
          </p:nvCxnSpPr>
          <p:spPr>
            <a:xfrm flipH="1">
              <a:off x="2914437" y="3100498"/>
              <a:ext cx="577584" cy="1045891"/>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3927F2F9-10A5-2048-C34B-D206511A5B85}"/>
                </a:ext>
              </a:extLst>
            </p:cNvPr>
            <p:cNvCxnSpPr>
              <a:cxnSpLocks/>
              <a:stCxn id="47" idx="0"/>
              <a:endCxn id="38" idx="2"/>
            </p:cNvCxnSpPr>
            <p:nvPr/>
          </p:nvCxnSpPr>
          <p:spPr>
            <a:xfrm flipV="1">
              <a:off x="3492020" y="5573150"/>
              <a:ext cx="461720" cy="883034"/>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3" name="直线连接符 72">
              <a:extLst>
                <a:ext uri="{FF2B5EF4-FFF2-40B4-BE49-F238E27FC236}">
                  <a16:creationId xmlns:a16="http://schemas.microsoft.com/office/drawing/2014/main" id="{6B81F258-FEE1-7E01-7C8D-04B557024B5A}"/>
                </a:ext>
              </a:extLst>
            </p:cNvPr>
            <p:cNvCxnSpPr>
              <a:cxnSpLocks/>
              <a:stCxn id="37" idx="2"/>
            </p:cNvCxnSpPr>
            <p:nvPr/>
          </p:nvCxnSpPr>
          <p:spPr>
            <a:xfrm flipH="1">
              <a:off x="5606611" y="5102268"/>
              <a:ext cx="92564" cy="1005521"/>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id="{A4C89C33-0150-7BCE-FD58-9E8C511ED8F4}"/>
                </a:ext>
              </a:extLst>
            </p:cNvPr>
            <p:cNvCxnSpPr>
              <a:cxnSpLocks/>
              <a:stCxn id="43" idx="0"/>
              <a:endCxn id="42" idx="2"/>
            </p:cNvCxnSpPr>
            <p:nvPr/>
          </p:nvCxnSpPr>
          <p:spPr>
            <a:xfrm flipV="1">
              <a:off x="2494897" y="4531548"/>
              <a:ext cx="291068" cy="1129684"/>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3A2961ED-9E36-A7DE-7C78-4CDCCD5B9A31}"/>
                </a:ext>
              </a:extLst>
            </p:cNvPr>
            <p:cNvCxnSpPr>
              <a:cxnSpLocks/>
              <a:stCxn id="48" idx="1"/>
            </p:cNvCxnSpPr>
            <p:nvPr/>
          </p:nvCxnSpPr>
          <p:spPr>
            <a:xfrm flipH="1" flipV="1">
              <a:off x="5869858" y="4989623"/>
              <a:ext cx="989546" cy="597546"/>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6" name="直线连接符 75">
              <a:extLst>
                <a:ext uri="{FF2B5EF4-FFF2-40B4-BE49-F238E27FC236}">
                  <a16:creationId xmlns:a16="http://schemas.microsoft.com/office/drawing/2014/main" id="{60252F2B-6073-929B-CB3D-344C48D9BA10}"/>
                </a:ext>
              </a:extLst>
            </p:cNvPr>
            <p:cNvCxnSpPr>
              <a:cxnSpLocks/>
            </p:cNvCxnSpPr>
            <p:nvPr/>
          </p:nvCxnSpPr>
          <p:spPr>
            <a:xfrm flipH="1">
              <a:off x="5869858" y="4128446"/>
              <a:ext cx="1014470" cy="626681"/>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77" name="直线连接符 76">
              <a:extLst>
                <a:ext uri="{FF2B5EF4-FFF2-40B4-BE49-F238E27FC236}">
                  <a16:creationId xmlns:a16="http://schemas.microsoft.com/office/drawing/2014/main" id="{5D1E705D-B4F8-8702-FD11-4BDC404803CF}"/>
                </a:ext>
              </a:extLst>
            </p:cNvPr>
            <p:cNvCxnSpPr>
              <a:cxnSpLocks/>
              <a:stCxn id="40" idx="3"/>
            </p:cNvCxnSpPr>
            <p:nvPr/>
          </p:nvCxnSpPr>
          <p:spPr>
            <a:xfrm>
              <a:off x="5927939" y="3471903"/>
              <a:ext cx="956389" cy="364016"/>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F2A9F0CB-71AD-08D0-884B-0DD376F20A7C}"/>
                </a:ext>
              </a:extLst>
            </p:cNvPr>
            <p:cNvCxnSpPr>
              <a:cxnSpLocks/>
              <a:stCxn id="45" idx="3"/>
              <a:endCxn id="42" idx="1"/>
            </p:cNvCxnSpPr>
            <p:nvPr/>
          </p:nvCxnSpPr>
          <p:spPr>
            <a:xfrm flipV="1">
              <a:off x="1369000" y="4308270"/>
              <a:ext cx="1198397" cy="312157"/>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2" name="直线连接符 91">
              <a:extLst>
                <a:ext uri="{FF2B5EF4-FFF2-40B4-BE49-F238E27FC236}">
                  <a16:creationId xmlns:a16="http://schemas.microsoft.com/office/drawing/2014/main" id="{7304239E-6529-59B6-2FC7-A4D387B5A985}"/>
                </a:ext>
              </a:extLst>
            </p:cNvPr>
            <p:cNvCxnSpPr>
              <a:cxnSpLocks/>
              <a:stCxn id="38" idx="0"/>
            </p:cNvCxnSpPr>
            <p:nvPr/>
          </p:nvCxnSpPr>
          <p:spPr>
            <a:xfrm flipV="1">
              <a:off x="3953740" y="4285360"/>
              <a:ext cx="373437" cy="841233"/>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4" name="直线连接符 93">
              <a:extLst>
                <a:ext uri="{FF2B5EF4-FFF2-40B4-BE49-F238E27FC236}">
                  <a16:creationId xmlns:a16="http://schemas.microsoft.com/office/drawing/2014/main" id="{2F7FA571-35D7-A787-9E75-47F03CF4221A}"/>
                </a:ext>
              </a:extLst>
            </p:cNvPr>
            <p:cNvCxnSpPr>
              <a:cxnSpLocks/>
              <a:stCxn id="45" idx="0"/>
              <a:endCxn id="46" idx="1"/>
            </p:cNvCxnSpPr>
            <p:nvPr/>
          </p:nvCxnSpPr>
          <p:spPr>
            <a:xfrm flipV="1">
              <a:off x="1150432" y="3218044"/>
              <a:ext cx="624859" cy="1179104"/>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95" name="直线连接符 94">
              <a:extLst>
                <a:ext uri="{FF2B5EF4-FFF2-40B4-BE49-F238E27FC236}">
                  <a16:creationId xmlns:a16="http://schemas.microsoft.com/office/drawing/2014/main" id="{C0C9C0D7-DAD8-02F4-DCA3-AD69983CFB27}"/>
                </a:ext>
              </a:extLst>
            </p:cNvPr>
            <p:cNvCxnSpPr>
              <a:cxnSpLocks/>
              <a:stCxn id="46" idx="3"/>
              <a:endCxn id="42" idx="0"/>
            </p:cNvCxnSpPr>
            <p:nvPr/>
          </p:nvCxnSpPr>
          <p:spPr>
            <a:xfrm>
              <a:off x="2212426" y="3218044"/>
              <a:ext cx="573539" cy="866947"/>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BA7B8559-385C-7104-9F10-4337249F95E2}"/>
                    </a:ext>
                  </a:extLst>
                </p:cNvPr>
                <p:cNvSpPr txBox="1"/>
                <p:nvPr/>
              </p:nvSpPr>
              <p:spPr>
                <a:xfrm>
                  <a:off x="4181407" y="3206970"/>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0.3</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07" name="文本框 106">
                  <a:extLst>
                    <a:ext uri="{FF2B5EF4-FFF2-40B4-BE49-F238E27FC236}">
                      <a16:creationId xmlns:a16="http://schemas.microsoft.com/office/drawing/2014/main" id="{BA7B8559-385C-7104-9F10-4337249F95E2}"/>
                    </a:ext>
                  </a:extLst>
                </p:cNvPr>
                <p:cNvSpPr txBox="1">
                  <a:spLocks noRot="1" noChangeAspect="1" noMove="1" noResize="1" noEditPoints="1" noAdjustHandles="1" noChangeArrowheads="1" noChangeShapeType="1" noTextEdit="1"/>
                </p:cNvSpPr>
                <p:nvPr/>
              </p:nvSpPr>
              <p:spPr>
                <a:xfrm>
                  <a:off x="4181407" y="3206970"/>
                  <a:ext cx="321133" cy="361614"/>
                </a:xfrm>
                <a:prstGeom prst="rect">
                  <a:avLst/>
                </a:prstGeom>
                <a:blipFill>
                  <a:blip r:embed="rId5"/>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40628DD5-B668-18A5-930D-831484EE1867}"/>
                    </a:ext>
                  </a:extLst>
                </p:cNvPr>
                <p:cNvSpPr txBox="1"/>
                <p:nvPr/>
              </p:nvSpPr>
              <p:spPr>
                <a:xfrm>
                  <a:off x="3663229" y="4513006"/>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0.3</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08" name="文本框 107">
                  <a:extLst>
                    <a:ext uri="{FF2B5EF4-FFF2-40B4-BE49-F238E27FC236}">
                      <a16:creationId xmlns:a16="http://schemas.microsoft.com/office/drawing/2014/main" id="{40628DD5-B668-18A5-930D-831484EE1867}"/>
                    </a:ext>
                  </a:extLst>
                </p:cNvPr>
                <p:cNvSpPr txBox="1">
                  <a:spLocks noRot="1" noChangeAspect="1" noMove="1" noResize="1" noEditPoints="1" noAdjustHandles="1" noChangeArrowheads="1" noChangeShapeType="1" noTextEdit="1"/>
                </p:cNvSpPr>
                <p:nvPr/>
              </p:nvSpPr>
              <p:spPr>
                <a:xfrm>
                  <a:off x="3663229" y="4513006"/>
                  <a:ext cx="321133" cy="361614"/>
                </a:xfrm>
                <a:prstGeom prst="rect">
                  <a:avLst/>
                </a:prstGeom>
                <a:blipFill>
                  <a:blip r:embed="rId5"/>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1B1DF45E-A162-FC82-031C-EFB447BF3F77}"/>
                    </a:ext>
                  </a:extLst>
                </p:cNvPr>
                <p:cNvSpPr txBox="1"/>
                <p:nvPr/>
              </p:nvSpPr>
              <p:spPr>
                <a:xfrm>
                  <a:off x="5900682" y="4209427"/>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0.4</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09" name="文本框 108">
                  <a:extLst>
                    <a:ext uri="{FF2B5EF4-FFF2-40B4-BE49-F238E27FC236}">
                      <a16:creationId xmlns:a16="http://schemas.microsoft.com/office/drawing/2014/main" id="{1B1DF45E-A162-FC82-031C-EFB447BF3F77}"/>
                    </a:ext>
                  </a:extLst>
                </p:cNvPr>
                <p:cNvSpPr txBox="1">
                  <a:spLocks noRot="1" noChangeAspect="1" noMove="1" noResize="1" noEditPoints="1" noAdjustHandles="1" noChangeArrowheads="1" noChangeShapeType="1" noTextEdit="1"/>
                </p:cNvSpPr>
                <p:nvPr/>
              </p:nvSpPr>
              <p:spPr>
                <a:xfrm>
                  <a:off x="5900682" y="4209427"/>
                  <a:ext cx="321133" cy="361614"/>
                </a:xfrm>
                <a:prstGeom prst="rect">
                  <a:avLst/>
                </a:prstGeom>
                <a:blipFill>
                  <a:blip r:embed="rId6"/>
                  <a:stretch>
                    <a:fillRect r="-407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A2E3EC99-C3D8-4F36-F132-0EA49592C034}"/>
                    </a:ext>
                  </a:extLst>
                </p:cNvPr>
                <p:cNvSpPr txBox="1"/>
                <p:nvPr/>
              </p:nvSpPr>
              <p:spPr>
                <a:xfrm>
                  <a:off x="5608903" y="5511790"/>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0.3</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0" name="文本框 109">
                  <a:extLst>
                    <a:ext uri="{FF2B5EF4-FFF2-40B4-BE49-F238E27FC236}">
                      <a16:creationId xmlns:a16="http://schemas.microsoft.com/office/drawing/2014/main" id="{A2E3EC99-C3D8-4F36-F132-0EA49592C034}"/>
                    </a:ext>
                  </a:extLst>
                </p:cNvPr>
                <p:cNvSpPr txBox="1">
                  <a:spLocks noRot="1" noChangeAspect="1" noMove="1" noResize="1" noEditPoints="1" noAdjustHandles="1" noChangeArrowheads="1" noChangeShapeType="1" noTextEdit="1"/>
                </p:cNvSpPr>
                <p:nvPr/>
              </p:nvSpPr>
              <p:spPr>
                <a:xfrm>
                  <a:off x="5608903" y="5511790"/>
                  <a:ext cx="321133" cy="361614"/>
                </a:xfrm>
                <a:prstGeom prst="rect">
                  <a:avLst/>
                </a:prstGeom>
                <a:blipFill>
                  <a:blip r:embed="rId7"/>
                  <a:stretch>
                    <a:fillRect r="-4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377DD6B2-D23F-ABE7-A1D4-54DE5CC5555B}"/>
                    </a:ext>
                  </a:extLst>
                </p:cNvPr>
                <p:cNvSpPr txBox="1"/>
                <p:nvPr/>
              </p:nvSpPr>
              <p:spPr>
                <a:xfrm>
                  <a:off x="3397944" y="3900835"/>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0.6</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1" name="文本框 110">
                  <a:extLst>
                    <a:ext uri="{FF2B5EF4-FFF2-40B4-BE49-F238E27FC236}">
                      <a16:creationId xmlns:a16="http://schemas.microsoft.com/office/drawing/2014/main" id="{377DD6B2-D23F-ABE7-A1D4-54DE5CC5555B}"/>
                    </a:ext>
                  </a:extLst>
                </p:cNvPr>
                <p:cNvSpPr txBox="1">
                  <a:spLocks noRot="1" noChangeAspect="1" noMove="1" noResize="1" noEditPoints="1" noAdjustHandles="1" noChangeArrowheads="1" noChangeShapeType="1" noTextEdit="1"/>
                </p:cNvSpPr>
                <p:nvPr/>
              </p:nvSpPr>
              <p:spPr>
                <a:xfrm>
                  <a:off x="3397944" y="3900835"/>
                  <a:ext cx="321133" cy="361614"/>
                </a:xfrm>
                <a:prstGeom prst="rect">
                  <a:avLst/>
                </a:prstGeom>
                <a:blipFill>
                  <a:blip r:embed="rId8"/>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7E4896C3-E2AC-BCAD-E313-37D843E17EAA}"/>
                    </a:ext>
                  </a:extLst>
                </p:cNvPr>
                <p:cNvSpPr txBox="1"/>
                <p:nvPr/>
              </p:nvSpPr>
              <p:spPr>
                <a:xfrm>
                  <a:off x="2169643" y="4915583"/>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0.5</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2" name="文本框 111">
                  <a:extLst>
                    <a:ext uri="{FF2B5EF4-FFF2-40B4-BE49-F238E27FC236}">
                      <a16:creationId xmlns:a16="http://schemas.microsoft.com/office/drawing/2014/main" id="{7E4896C3-E2AC-BCAD-E313-37D843E17EAA}"/>
                    </a:ext>
                  </a:extLst>
                </p:cNvPr>
                <p:cNvSpPr txBox="1">
                  <a:spLocks noRot="1" noChangeAspect="1" noMove="1" noResize="1" noEditPoints="1" noAdjustHandles="1" noChangeArrowheads="1" noChangeShapeType="1" noTextEdit="1"/>
                </p:cNvSpPr>
                <p:nvPr/>
              </p:nvSpPr>
              <p:spPr>
                <a:xfrm>
                  <a:off x="2169643" y="4915583"/>
                  <a:ext cx="321133" cy="361614"/>
                </a:xfrm>
                <a:prstGeom prst="rect">
                  <a:avLst/>
                </a:prstGeom>
                <a:blipFill>
                  <a:blip r:embed="rId9"/>
                  <a:stretch>
                    <a:fillRect r="-4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3F9B3E9B-32BD-A4E6-A751-764B741A3D48}"/>
                    </a:ext>
                  </a:extLst>
                </p:cNvPr>
                <p:cNvSpPr txBox="1"/>
                <p:nvPr/>
              </p:nvSpPr>
              <p:spPr>
                <a:xfrm>
                  <a:off x="1009103" y="3584816"/>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0.4</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3" name="文本框 112">
                  <a:extLst>
                    <a:ext uri="{FF2B5EF4-FFF2-40B4-BE49-F238E27FC236}">
                      <a16:creationId xmlns:a16="http://schemas.microsoft.com/office/drawing/2014/main" id="{3F9B3E9B-32BD-A4E6-A751-764B741A3D48}"/>
                    </a:ext>
                  </a:extLst>
                </p:cNvPr>
                <p:cNvSpPr txBox="1">
                  <a:spLocks noRot="1" noChangeAspect="1" noMove="1" noResize="1" noEditPoints="1" noAdjustHandles="1" noChangeArrowheads="1" noChangeShapeType="1" noTextEdit="1"/>
                </p:cNvSpPr>
                <p:nvPr/>
              </p:nvSpPr>
              <p:spPr>
                <a:xfrm>
                  <a:off x="1009103" y="3584816"/>
                  <a:ext cx="321133" cy="361614"/>
                </a:xfrm>
                <a:prstGeom prst="rect">
                  <a:avLst/>
                </a:prstGeom>
                <a:blipFill>
                  <a:blip r:embed="rId10"/>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6E330F81-E102-4E7B-89DD-174EDE655CAA}"/>
                    </a:ext>
                  </a:extLst>
                </p:cNvPr>
                <p:cNvSpPr txBox="1"/>
                <p:nvPr/>
              </p:nvSpPr>
              <p:spPr>
                <a:xfrm>
                  <a:off x="2759148" y="3226367"/>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0.4</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4" name="文本框 113">
                  <a:extLst>
                    <a:ext uri="{FF2B5EF4-FFF2-40B4-BE49-F238E27FC236}">
                      <a16:creationId xmlns:a16="http://schemas.microsoft.com/office/drawing/2014/main" id="{6E330F81-E102-4E7B-89DD-174EDE655CAA}"/>
                    </a:ext>
                  </a:extLst>
                </p:cNvPr>
                <p:cNvSpPr txBox="1">
                  <a:spLocks noRot="1" noChangeAspect="1" noMove="1" noResize="1" noEditPoints="1" noAdjustHandles="1" noChangeArrowheads="1" noChangeShapeType="1" noTextEdit="1"/>
                </p:cNvSpPr>
                <p:nvPr/>
              </p:nvSpPr>
              <p:spPr>
                <a:xfrm>
                  <a:off x="2759148" y="3226367"/>
                  <a:ext cx="321133" cy="361614"/>
                </a:xfrm>
                <a:prstGeom prst="rect">
                  <a:avLst/>
                </a:prstGeom>
                <a:blipFill>
                  <a:blip r:embed="rId11"/>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00F3D2A7-9D57-0350-F6DD-422233E5C24F}"/>
                    </a:ext>
                  </a:extLst>
                </p:cNvPr>
                <p:cNvSpPr txBox="1"/>
                <p:nvPr/>
              </p:nvSpPr>
              <p:spPr>
                <a:xfrm>
                  <a:off x="6297991" y="3244665"/>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5" name="文本框 114">
                  <a:extLst>
                    <a:ext uri="{FF2B5EF4-FFF2-40B4-BE49-F238E27FC236}">
                      <a16:creationId xmlns:a16="http://schemas.microsoft.com/office/drawing/2014/main" id="{00F3D2A7-9D57-0350-F6DD-422233E5C24F}"/>
                    </a:ext>
                  </a:extLst>
                </p:cNvPr>
                <p:cNvSpPr txBox="1">
                  <a:spLocks noRot="1" noChangeAspect="1" noMove="1" noResize="1" noEditPoints="1" noAdjustHandles="1" noChangeArrowheads="1" noChangeShapeType="1" noTextEdit="1"/>
                </p:cNvSpPr>
                <p:nvPr/>
              </p:nvSpPr>
              <p:spPr>
                <a:xfrm>
                  <a:off x="6297991" y="3244665"/>
                  <a:ext cx="321133" cy="361614"/>
                </a:xfrm>
                <a:prstGeom prst="rect">
                  <a:avLst/>
                </a:prstGeom>
                <a:blipFill>
                  <a:blip r:embed="rId12"/>
                  <a:stretch>
                    <a:fillRect r="-4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241CF184-CEC6-59F4-2F9C-BDB456F87925}"/>
                    </a:ext>
                  </a:extLst>
                </p:cNvPr>
                <p:cNvSpPr txBox="1"/>
                <p:nvPr/>
              </p:nvSpPr>
              <p:spPr>
                <a:xfrm>
                  <a:off x="6398591" y="4978405"/>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6" name="文本框 115">
                  <a:extLst>
                    <a:ext uri="{FF2B5EF4-FFF2-40B4-BE49-F238E27FC236}">
                      <a16:creationId xmlns:a16="http://schemas.microsoft.com/office/drawing/2014/main" id="{241CF184-CEC6-59F4-2F9C-BDB456F87925}"/>
                    </a:ext>
                  </a:extLst>
                </p:cNvPr>
                <p:cNvSpPr txBox="1">
                  <a:spLocks noRot="1" noChangeAspect="1" noMove="1" noResize="1" noEditPoints="1" noAdjustHandles="1" noChangeArrowheads="1" noChangeShapeType="1" noTextEdit="1"/>
                </p:cNvSpPr>
                <p:nvPr/>
              </p:nvSpPr>
              <p:spPr>
                <a:xfrm>
                  <a:off x="6398591" y="4978405"/>
                  <a:ext cx="321133" cy="361614"/>
                </a:xfrm>
                <a:prstGeom prst="rect">
                  <a:avLst/>
                </a:prstGeom>
                <a:blipFill>
                  <a:blip r:embed="rId13"/>
                  <a:stretch>
                    <a:fillRect r="-4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a:extLst>
                    <a:ext uri="{FF2B5EF4-FFF2-40B4-BE49-F238E27FC236}">
                      <a16:creationId xmlns:a16="http://schemas.microsoft.com/office/drawing/2014/main" id="{7D6D1CFF-5223-A339-1EEE-13DCF27D5DF1}"/>
                    </a:ext>
                  </a:extLst>
                </p:cNvPr>
                <p:cNvSpPr txBox="1"/>
                <p:nvPr/>
              </p:nvSpPr>
              <p:spPr>
                <a:xfrm>
                  <a:off x="4680633" y="5223286"/>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7" name="文本框 116">
                  <a:extLst>
                    <a:ext uri="{FF2B5EF4-FFF2-40B4-BE49-F238E27FC236}">
                      <a16:creationId xmlns:a16="http://schemas.microsoft.com/office/drawing/2014/main" id="{7D6D1CFF-5223-A339-1EEE-13DCF27D5DF1}"/>
                    </a:ext>
                  </a:extLst>
                </p:cNvPr>
                <p:cNvSpPr txBox="1">
                  <a:spLocks noRot="1" noChangeAspect="1" noMove="1" noResize="1" noEditPoints="1" noAdjustHandles="1" noChangeArrowheads="1" noChangeShapeType="1" noTextEdit="1"/>
                </p:cNvSpPr>
                <p:nvPr/>
              </p:nvSpPr>
              <p:spPr>
                <a:xfrm>
                  <a:off x="4680633" y="5223286"/>
                  <a:ext cx="321133" cy="361614"/>
                </a:xfrm>
                <a:prstGeom prst="rect">
                  <a:avLst/>
                </a:prstGeom>
                <a:blipFill>
                  <a:blip r:embed="rId14"/>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E1E39AD4-38EA-D963-BD00-1BE48F32E27C}"/>
                    </a:ext>
                  </a:extLst>
                </p:cNvPr>
                <p:cNvSpPr txBox="1"/>
                <p:nvPr/>
              </p:nvSpPr>
              <p:spPr>
                <a:xfrm>
                  <a:off x="5446785" y="4045605"/>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8" name="文本框 117">
                  <a:extLst>
                    <a:ext uri="{FF2B5EF4-FFF2-40B4-BE49-F238E27FC236}">
                      <a16:creationId xmlns:a16="http://schemas.microsoft.com/office/drawing/2014/main" id="{E1E39AD4-38EA-D963-BD00-1BE48F32E27C}"/>
                    </a:ext>
                  </a:extLst>
                </p:cNvPr>
                <p:cNvSpPr txBox="1">
                  <a:spLocks noRot="1" noChangeAspect="1" noMove="1" noResize="1" noEditPoints="1" noAdjustHandles="1" noChangeArrowheads="1" noChangeShapeType="1" noTextEdit="1"/>
                </p:cNvSpPr>
                <p:nvPr/>
              </p:nvSpPr>
              <p:spPr>
                <a:xfrm>
                  <a:off x="5446785" y="4045605"/>
                  <a:ext cx="321133" cy="361614"/>
                </a:xfrm>
                <a:prstGeom prst="rect">
                  <a:avLst/>
                </a:prstGeom>
                <a:blipFill>
                  <a:blip r:embed="rId15"/>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FF5FD662-2C4D-36A5-2DC8-DF523999F825}"/>
                    </a:ext>
                  </a:extLst>
                </p:cNvPr>
                <p:cNvSpPr txBox="1"/>
                <p:nvPr/>
              </p:nvSpPr>
              <p:spPr>
                <a:xfrm>
                  <a:off x="3281452" y="5763694"/>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19" name="文本框 118">
                  <a:extLst>
                    <a:ext uri="{FF2B5EF4-FFF2-40B4-BE49-F238E27FC236}">
                      <a16:creationId xmlns:a16="http://schemas.microsoft.com/office/drawing/2014/main" id="{FF5FD662-2C4D-36A5-2DC8-DF523999F825}"/>
                    </a:ext>
                  </a:extLst>
                </p:cNvPr>
                <p:cNvSpPr txBox="1">
                  <a:spLocks noRot="1" noChangeAspect="1" noMove="1" noResize="1" noEditPoints="1" noAdjustHandles="1" noChangeArrowheads="1" noChangeShapeType="1" noTextEdit="1"/>
                </p:cNvSpPr>
                <p:nvPr/>
              </p:nvSpPr>
              <p:spPr>
                <a:xfrm>
                  <a:off x="3281452" y="5763694"/>
                  <a:ext cx="321133" cy="361614"/>
                </a:xfrm>
                <a:prstGeom prst="rect">
                  <a:avLst/>
                </a:prstGeom>
                <a:blipFill>
                  <a:blip r:embed="rId16"/>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DCB0A89B-DF29-543B-2456-F0E69749D113}"/>
                    </a:ext>
                  </a:extLst>
                </p:cNvPr>
                <p:cNvSpPr txBox="1"/>
                <p:nvPr/>
              </p:nvSpPr>
              <p:spPr>
                <a:xfrm>
                  <a:off x="1811886" y="4151392"/>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120" name="文本框 119">
                  <a:extLst>
                    <a:ext uri="{FF2B5EF4-FFF2-40B4-BE49-F238E27FC236}">
                      <a16:creationId xmlns:a16="http://schemas.microsoft.com/office/drawing/2014/main" id="{DCB0A89B-DF29-543B-2456-F0E69749D113}"/>
                    </a:ext>
                  </a:extLst>
                </p:cNvPr>
                <p:cNvSpPr txBox="1">
                  <a:spLocks noRot="1" noChangeAspect="1" noMove="1" noResize="1" noEditPoints="1" noAdjustHandles="1" noChangeArrowheads="1" noChangeShapeType="1" noTextEdit="1"/>
                </p:cNvSpPr>
                <p:nvPr/>
              </p:nvSpPr>
              <p:spPr>
                <a:xfrm>
                  <a:off x="1811886" y="4151392"/>
                  <a:ext cx="321133" cy="361614"/>
                </a:xfrm>
                <a:prstGeom prst="rect">
                  <a:avLst/>
                </a:prstGeom>
                <a:blipFill>
                  <a:blip r:embed="rId17"/>
                  <a:stretch>
                    <a:fillRect r="-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BA00247-5BD9-C6E7-3ED2-E0AFCC028149}"/>
                    </a:ext>
                  </a:extLst>
                </p:cNvPr>
                <p:cNvSpPr txBox="1"/>
                <p:nvPr/>
              </p:nvSpPr>
              <p:spPr>
                <a:xfrm>
                  <a:off x="2075299" y="3513182"/>
                  <a:ext cx="321133" cy="361614"/>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7" name="文本框 6">
                  <a:extLst>
                    <a:ext uri="{FF2B5EF4-FFF2-40B4-BE49-F238E27FC236}">
                      <a16:creationId xmlns:a16="http://schemas.microsoft.com/office/drawing/2014/main" id="{1BA00247-5BD9-C6E7-3ED2-E0AFCC028149}"/>
                    </a:ext>
                  </a:extLst>
                </p:cNvPr>
                <p:cNvSpPr txBox="1">
                  <a:spLocks noRot="1" noChangeAspect="1" noMove="1" noResize="1" noEditPoints="1" noAdjustHandles="1" noChangeArrowheads="1" noChangeShapeType="1" noTextEdit="1"/>
                </p:cNvSpPr>
                <p:nvPr/>
              </p:nvSpPr>
              <p:spPr>
                <a:xfrm>
                  <a:off x="2075299" y="3513182"/>
                  <a:ext cx="321133" cy="361614"/>
                </a:xfrm>
                <a:prstGeom prst="rect">
                  <a:avLst/>
                </a:prstGeom>
                <a:blipFill>
                  <a:blip r:embed="rId18"/>
                  <a:stretch>
                    <a:fillRect r="-46154"/>
                  </a:stretch>
                </a:blipFill>
              </p:spPr>
              <p:txBody>
                <a:bodyPr/>
                <a:lstStyle/>
                <a:p>
                  <a:r>
                    <a:rPr lang="zh-CN" altLang="en-US">
                      <a:noFill/>
                    </a:rPr>
                    <a:t> </a:t>
                  </a:r>
                </a:p>
              </p:txBody>
            </p:sp>
          </mc:Fallback>
        </mc:AlternateContent>
        <p:pic>
          <p:nvPicPr>
            <p:cNvPr id="78" name="图形 77">
              <a:extLst>
                <a:ext uri="{FF2B5EF4-FFF2-40B4-BE49-F238E27FC236}">
                  <a16:creationId xmlns:a16="http://schemas.microsoft.com/office/drawing/2014/main" id="{2F2743ED-BC40-519A-57FF-F804567A56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5730" y="2728057"/>
              <a:ext cx="437135" cy="446557"/>
            </a:xfrm>
            <a:prstGeom prst="rect">
              <a:avLst/>
            </a:prstGeom>
          </p:spPr>
        </p:pic>
        <p:cxnSp>
          <p:nvCxnSpPr>
            <p:cNvPr id="79" name="直线连接符 78">
              <a:extLst>
                <a:ext uri="{FF2B5EF4-FFF2-40B4-BE49-F238E27FC236}">
                  <a16:creationId xmlns:a16="http://schemas.microsoft.com/office/drawing/2014/main" id="{4F83A29E-386E-8095-862C-A6BA4A2CD786}"/>
                </a:ext>
              </a:extLst>
            </p:cNvPr>
            <p:cNvCxnSpPr>
              <a:cxnSpLocks/>
              <a:stCxn id="44" idx="3"/>
              <a:endCxn id="78" idx="2"/>
            </p:cNvCxnSpPr>
            <p:nvPr/>
          </p:nvCxnSpPr>
          <p:spPr>
            <a:xfrm flipV="1">
              <a:off x="7263382" y="3174614"/>
              <a:ext cx="910916" cy="798164"/>
            </a:xfrm>
            <a:prstGeom prst="line">
              <a:avLst/>
            </a:prstGeom>
            <a:ln w="19050">
              <a:solidFill>
                <a:schemeClr val="tx1"/>
              </a:solidFill>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60891649-9924-3831-D1FB-DECC65DEFB36}"/>
                    </a:ext>
                  </a:extLst>
                </p:cNvPr>
                <p:cNvSpPr txBox="1"/>
                <p:nvPr/>
              </p:nvSpPr>
              <p:spPr>
                <a:xfrm>
                  <a:off x="7700517" y="3443718"/>
                  <a:ext cx="321133" cy="369332"/>
                </a:xfrm>
                <a:prstGeom prst="rect">
                  <a:avLst/>
                </a:prstGeom>
                <a:noFill/>
              </p:spPr>
              <p:txBody>
                <a:bodyPr wrap="square">
                  <a:spAutoFit/>
                </a:bodyPr>
                <a:lstStyle/>
                <a:p>
                  <a14:m>
                    <m:oMath xmlns:m="http://schemas.openxmlformats.org/officeDocument/2006/math">
                      <m:r>
                        <a:rPr kumimoji="1" lang="en-US" altLang="zh-CN" sz="1800" b="0" i="1" smtClean="0">
                          <a:solidFill>
                            <a:schemeClr val="tx1"/>
                          </a:solidFill>
                          <a:latin typeface="Cambria Math" panose="02040503050406030204" pitchFamily="18" charset="0"/>
                          <a:cs typeface="Times New Roman" panose="02020603050405020304" pitchFamily="18" charset="0"/>
                        </a:rPr>
                        <m:t>0.1</m:t>
                      </m:r>
                    </m:oMath>
                  </a14:m>
                  <a:r>
                    <a:rPr kumimoji="1" lang="en-US" altLang="zh-CN" sz="1800" dirty="0">
                      <a:solidFill>
                        <a:srgbClr val="FF0000"/>
                      </a:solidFill>
                      <a:latin typeface="Times New Roman" panose="02020603050405020304" pitchFamily="18" charset="0"/>
                      <a:cs typeface="Times New Roman" panose="02020603050405020304" pitchFamily="18" charset="0"/>
                    </a:rPr>
                    <a:t> </a:t>
                  </a:r>
                  <a:endParaRPr lang="zh-CN" altLang="en-US" dirty="0"/>
                </a:p>
              </p:txBody>
            </p:sp>
          </mc:Choice>
          <mc:Fallback xmlns="">
            <p:sp>
              <p:nvSpPr>
                <p:cNvPr id="80" name="文本框 79">
                  <a:extLst>
                    <a:ext uri="{FF2B5EF4-FFF2-40B4-BE49-F238E27FC236}">
                      <a16:creationId xmlns:a16="http://schemas.microsoft.com/office/drawing/2014/main" id="{60891649-9924-3831-D1FB-DECC65DEFB36}"/>
                    </a:ext>
                  </a:extLst>
                </p:cNvPr>
                <p:cNvSpPr txBox="1">
                  <a:spLocks noRot="1" noChangeAspect="1" noMove="1" noResize="1" noEditPoints="1" noAdjustHandles="1" noChangeArrowheads="1" noChangeShapeType="1" noTextEdit="1"/>
                </p:cNvSpPr>
                <p:nvPr/>
              </p:nvSpPr>
              <p:spPr>
                <a:xfrm>
                  <a:off x="7700517" y="3443718"/>
                  <a:ext cx="321133" cy="369332"/>
                </a:xfrm>
                <a:prstGeom prst="rect">
                  <a:avLst/>
                </a:prstGeom>
                <a:blipFill>
                  <a:blip r:embed="rId19"/>
                  <a:stretch>
                    <a:fillRect r="-4615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64428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p:txBody>
          <a:bodyPr>
            <a:normAutofit/>
          </a:bodyPr>
          <a:lstStyle/>
          <a:p>
            <a:r>
              <a:rPr kumimoji="1" lang="en-US" altLang="zh-CN" sz="3200" dirty="0"/>
              <a:t>Naïve Method for Subset Sampling</a:t>
            </a:r>
            <a:endParaRPr kumimoji="1" lang="zh-CN" altLang="en-US" sz="3200" dirty="0"/>
          </a:p>
        </p:txBody>
      </p:sp>
      <p:grpSp>
        <p:nvGrpSpPr>
          <p:cNvPr id="64" name="组合 63">
            <a:extLst>
              <a:ext uri="{FF2B5EF4-FFF2-40B4-BE49-F238E27FC236}">
                <a16:creationId xmlns:a16="http://schemas.microsoft.com/office/drawing/2014/main" id="{4F42CE02-1851-E095-D40E-C5238877C7B3}"/>
              </a:ext>
            </a:extLst>
          </p:cNvPr>
          <p:cNvGrpSpPr/>
          <p:nvPr/>
        </p:nvGrpSpPr>
        <p:grpSpPr>
          <a:xfrm>
            <a:off x="649816" y="3366123"/>
            <a:ext cx="5590572" cy="1894531"/>
            <a:chOff x="886904" y="4477293"/>
            <a:chExt cx="5590572" cy="1894531"/>
          </a:xfrm>
        </p:grpSpPr>
        <p:sp>
          <p:nvSpPr>
            <p:cNvPr id="37" name="圆角矩形 36">
              <a:extLst>
                <a:ext uri="{FF2B5EF4-FFF2-40B4-BE49-F238E27FC236}">
                  <a16:creationId xmlns:a16="http://schemas.microsoft.com/office/drawing/2014/main" id="{7E95D2C9-35D0-4064-2C95-78E75191A057}"/>
                </a:ext>
              </a:extLst>
            </p:cNvPr>
            <p:cNvSpPr/>
            <p:nvPr/>
          </p:nvSpPr>
          <p:spPr>
            <a:xfrm>
              <a:off x="886904" y="4959713"/>
              <a:ext cx="5590572" cy="141211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39" name="椭圆 38">
                  <a:extLst>
                    <a:ext uri="{FF2B5EF4-FFF2-40B4-BE49-F238E27FC236}">
                      <a16:creationId xmlns:a16="http://schemas.microsoft.com/office/drawing/2014/main" id="{FEC613C5-F610-B1CE-8046-66C8B4BB414C}"/>
                    </a:ext>
                  </a:extLst>
                </p:cNvPr>
                <p:cNvSpPr/>
                <p:nvPr/>
              </p:nvSpPr>
              <p:spPr>
                <a:xfrm>
                  <a:off x="1310345" y="518942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9" name="椭圆 38">
                  <a:extLst>
                    <a:ext uri="{FF2B5EF4-FFF2-40B4-BE49-F238E27FC236}">
                      <a16:creationId xmlns:a16="http://schemas.microsoft.com/office/drawing/2014/main" id="{FEC613C5-F610-B1CE-8046-66C8B4BB414C}"/>
                    </a:ext>
                  </a:extLst>
                </p:cNvPr>
                <p:cNvSpPr>
                  <a:spLocks noRot="1" noChangeAspect="1" noMove="1" noResize="1" noEditPoints="1" noAdjustHandles="1" noChangeArrowheads="1" noChangeShapeType="1" noTextEdit="1"/>
                </p:cNvSpPr>
                <p:nvPr/>
              </p:nvSpPr>
              <p:spPr>
                <a:xfrm>
                  <a:off x="1310345" y="5189421"/>
                  <a:ext cx="451412" cy="451413"/>
                </a:xfrm>
                <a:prstGeom prst="ellipse">
                  <a:avLst/>
                </a:prstGeom>
                <a:blipFill>
                  <a:blip r:embed="rId3"/>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33CB9C15-DC32-BEE0-E7A5-A91FC5085711}"/>
                    </a:ext>
                  </a:extLst>
                </p:cNvPr>
                <p:cNvSpPr/>
                <p:nvPr/>
              </p:nvSpPr>
              <p:spPr>
                <a:xfrm>
                  <a:off x="2185197" y="519120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40" name="椭圆 39">
                  <a:extLst>
                    <a:ext uri="{FF2B5EF4-FFF2-40B4-BE49-F238E27FC236}">
                      <a16:creationId xmlns:a16="http://schemas.microsoft.com/office/drawing/2014/main" id="{33CB9C15-DC32-BEE0-E7A5-A91FC5085711}"/>
                    </a:ext>
                  </a:extLst>
                </p:cNvPr>
                <p:cNvSpPr>
                  <a:spLocks noRot="1" noChangeAspect="1" noMove="1" noResize="1" noEditPoints="1" noAdjustHandles="1" noChangeArrowheads="1" noChangeShapeType="1" noTextEdit="1"/>
                </p:cNvSpPr>
                <p:nvPr/>
              </p:nvSpPr>
              <p:spPr>
                <a:xfrm>
                  <a:off x="2185197" y="5191206"/>
                  <a:ext cx="451412" cy="451413"/>
                </a:xfrm>
                <a:prstGeom prst="ellipse">
                  <a:avLst/>
                </a:prstGeom>
                <a:blipFill>
                  <a:blip r:embed="rId15"/>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椭圆 40">
                  <a:extLst>
                    <a:ext uri="{FF2B5EF4-FFF2-40B4-BE49-F238E27FC236}">
                      <a16:creationId xmlns:a16="http://schemas.microsoft.com/office/drawing/2014/main" id="{CBE77EAB-E1E1-6C22-578E-CCA2697E5024}"/>
                    </a:ext>
                  </a:extLst>
                </p:cNvPr>
                <p:cNvSpPr/>
                <p:nvPr/>
              </p:nvSpPr>
              <p:spPr>
                <a:xfrm>
                  <a:off x="300892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41" name="椭圆 40">
                  <a:extLst>
                    <a:ext uri="{FF2B5EF4-FFF2-40B4-BE49-F238E27FC236}">
                      <a16:creationId xmlns:a16="http://schemas.microsoft.com/office/drawing/2014/main" id="{CBE77EAB-E1E1-6C22-578E-CCA2697E5024}"/>
                    </a:ext>
                  </a:extLst>
                </p:cNvPr>
                <p:cNvSpPr>
                  <a:spLocks noRot="1" noChangeAspect="1" noMove="1" noResize="1" noEditPoints="1" noAdjustHandles="1" noChangeArrowheads="1" noChangeShapeType="1" noTextEdit="1"/>
                </p:cNvSpPr>
                <p:nvPr/>
              </p:nvSpPr>
              <p:spPr>
                <a:xfrm>
                  <a:off x="3008928" y="5191205"/>
                  <a:ext cx="451412" cy="451413"/>
                </a:xfrm>
                <a:prstGeom prst="ellipse">
                  <a:avLst/>
                </a:prstGeom>
                <a:blipFill>
                  <a:blip r:embed="rId16"/>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椭圆 41">
                  <a:extLst>
                    <a:ext uri="{FF2B5EF4-FFF2-40B4-BE49-F238E27FC236}">
                      <a16:creationId xmlns:a16="http://schemas.microsoft.com/office/drawing/2014/main" id="{73A45E82-1866-3318-82CF-825637A83202}"/>
                    </a:ext>
                  </a:extLst>
                </p:cNvPr>
                <p:cNvSpPr/>
                <p:nvPr/>
              </p:nvSpPr>
              <p:spPr>
                <a:xfrm>
                  <a:off x="383265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42" name="椭圆 41">
                  <a:extLst>
                    <a:ext uri="{FF2B5EF4-FFF2-40B4-BE49-F238E27FC236}">
                      <a16:creationId xmlns:a16="http://schemas.microsoft.com/office/drawing/2014/main" id="{73A45E82-1866-3318-82CF-825637A83202}"/>
                    </a:ext>
                  </a:extLst>
                </p:cNvPr>
                <p:cNvSpPr>
                  <a:spLocks noRot="1" noChangeAspect="1" noMove="1" noResize="1" noEditPoints="1" noAdjustHandles="1" noChangeArrowheads="1" noChangeShapeType="1" noTextEdit="1"/>
                </p:cNvSpPr>
                <p:nvPr/>
              </p:nvSpPr>
              <p:spPr>
                <a:xfrm>
                  <a:off x="3832658" y="5191205"/>
                  <a:ext cx="451412" cy="451413"/>
                </a:xfrm>
                <a:prstGeom prst="ellipse">
                  <a:avLst/>
                </a:prstGeom>
                <a:blipFill>
                  <a:blip r:embed="rId17"/>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椭圆 42">
                  <a:extLst>
                    <a:ext uri="{FF2B5EF4-FFF2-40B4-BE49-F238E27FC236}">
                      <a16:creationId xmlns:a16="http://schemas.microsoft.com/office/drawing/2014/main" id="{4C4DBD79-D8D3-3DAC-F2C6-2D52B2FB41F6}"/>
                    </a:ext>
                  </a:extLst>
                </p:cNvPr>
                <p:cNvSpPr/>
                <p:nvPr/>
              </p:nvSpPr>
              <p:spPr>
                <a:xfrm>
                  <a:off x="465638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oMath>
                    </m:oMathPara>
                  </a14:m>
                  <a:endParaRPr kumimoji="1" lang="zh-CN" altLang="en-US" dirty="0"/>
                </a:p>
              </p:txBody>
            </p:sp>
          </mc:Choice>
          <mc:Fallback xmlns="">
            <p:sp>
              <p:nvSpPr>
                <p:cNvPr id="43" name="椭圆 42">
                  <a:extLst>
                    <a:ext uri="{FF2B5EF4-FFF2-40B4-BE49-F238E27FC236}">
                      <a16:creationId xmlns:a16="http://schemas.microsoft.com/office/drawing/2014/main" id="{4C4DBD79-D8D3-3DAC-F2C6-2D52B2FB41F6}"/>
                    </a:ext>
                  </a:extLst>
                </p:cNvPr>
                <p:cNvSpPr>
                  <a:spLocks noRot="1" noChangeAspect="1" noMove="1" noResize="1" noEditPoints="1" noAdjustHandles="1" noChangeArrowheads="1" noChangeShapeType="1" noTextEdit="1"/>
                </p:cNvSpPr>
                <p:nvPr/>
              </p:nvSpPr>
              <p:spPr>
                <a:xfrm>
                  <a:off x="4656388" y="5191205"/>
                  <a:ext cx="451412" cy="451413"/>
                </a:xfrm>
                <a:prstGeom prst="ellipse">
                  <a:avLst/>
                </a:prstGeom>
                <a:blipFill>
                  <a:blip r:embed="rId18"/>
                  <a:stretch>
                    <a:fillRect l="-5405"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椭圆 43">
                  <a:extLst>
                    <a:ext uri="{FF2B5EF4-FFF2-40B4-BE49-F238E27FC236}">
                      <a16:creationId xmlns:a16="http://schemas.microsoft.com/office/drawing/2014/main" id="{D0FA6FAB-2218-7D27-FC90-69B25B77B6AA}"/>
                    </a:ext>
                  </a:extLst>
                </p:cNvPr>
                <p:cNvSpPr/>
                <p:nvPr/>
              </p:nvSpPr>
              <p:spPr>
                <a:xfrm>
                  <a:off x="548011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oMath>
                    </m:oMathPara>
                  </a14:m>
                  <a:endParaRPr kumimoji="1" lang="zh-CN" altLang="en-US" dirty="0"/>
                </a:p>
              </p:txBody>
            </p:sp>
          </mc:Choice>
          <mc:Fallback xmlns="">
            <p:sp>
              <p:nvSpPr>
                <p:cNvPr id="44" name="椭圆 43">
                  <a:extLst>
                    <a:ext uri="{FF2B5EF4-FFF2-40B4-BE49-F238E27FC236}">
                      <a16:creationId xmlns:a16="http://schemas.microsoft.com/office/drawing/2014/main" id="{D0FA6FAB-2218-7D27-FC90-69B25B77B6AA}"/>
                    </a:ext>
                  </a:extLst>
                </p:cNvPr>
                <p:cNvSpPr>
                  <a:spLocks noRot="1" noChangeAspect="1" noMove="1" noResize="1" noEditPoints="1" noAdjustHandles="1" noChangeArrowheads="1" noChangeShapeType="1" noTextEdit="1"/>
                </p:cNvSpPr>
                <p:nvPr/>
              </p:nvSpPr>
              <p:spPr>
                <a:xfrm>
                  <a:off x="5480118" y="5191205"/>
                  <a:ext cx="451412" cy="451413"/>
                </a:xfrm>
                <a:prstGeom prst="ellipse">
                  <a:avLst/>
                </a:prstGeom>
                <a:blipFill>
                  <a:blip r:embed="rId19"/>
                  <a:stretch>
                    <a:fillRect l="-1891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C3CDA6D-7948-5DBC-3ED2-49F9F77E2ABB}"/>
                    </a:ext>
                  </a:extLst>
                </p:cNvPr>
                <p:cNvSpPr txBox="1"/>
                <p:nvPr/>
              </p:nvSpPr>
              <p:spPr>
                <a:xfrm>
                  <a:off x="1183502" y="5805117"/>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5" name="文本框 44">
                  <a:extLst>
                    <a:ext uri="{FF2B5EF4-FFF2-40B4-BE49-F238E27FC236}">
                      <a16:creationId xmlns:a16="http://schemas.microsoft.com/office/drawing/2014/main" id="{4C3CDA6D-7948-5DBC-3ED2-49F9F77E2ABB}"/>
                    </a:ext>
                  </a:extLst>
                </p:cNvPr>
                <p:cNvSpPr txBox="1">
                  <a:spLocks noRot="1" noChangeAspect="1" noMove="1" noResize="1" noEditPoints="1" noAdjustHandles="1" noChangeArrowheads="1" noChangeShapeType="1" noTextEdit="1"/>
                </p:cNvSpPr>
                <p:nvPr/>
              </p:nvSpPr>
              <p:spPr>
                <a:xfrm>
                  <a:off x="1183502" y="5805117"/>
                  <a:ext cx="784189" cy="369332"/>
                </a:xfrm>
                <a:prstGeom prst="rect">
                  <a:avLst/>
                </a:prstGeom>
                <a:blipFill>
                  <a:blip r:embed="rId20"/>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CE8DE2CF-D972-B6F3-EA78-1EE8891D0F96}"/>
                    </a:ext>
                  </a:extLst>
                </p:cNvPr>
                <p:cNvSpPr txBox="1"/>
                <p:nvPr/>
              </p:nvSpPr>
              <p:spPr>
                <a:xfrm>
                  <a:off x="2842539" y="5805117"/>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6" name="文本框 45">
                  <a:extLst>
                    <a:ext uri="{FF2B5EF4-FFF2-40B4-BE49-F238E27FC236}">
                      <a16:creationId xmlns:a16="http://schemas.microsoft.com/office/drawing/2014/main" id="{CE8DE2CF-D972-B6F3-EA78-1EE8891D0F96}"/>
                    </a:ext>
                  </a:extLst>
                </p:cNvPr>
                <p:cNvSpPr txBox="1">
                  <a:spLocks noRot="1" noChangeAspect="1" noMove="1" noResize="1" noEditPoints="1" noAdjustHandles="1" noChangeArrowheads="1" noChangeShapeType="1" noTextEdit="1"/>
                </p:cNvSpPr>
                <p:nvPr/>
              </p:nvSpPr>
              <p:spPr>
                <a:xfrm>
                  <a:off x="2842539" y="5805117"/>
                  <a:ext cx="789510" cy="369332"/>
                </a:xfrm>
                <a:prstGeom prst="rect">
                  <a:avLst/>
                </a:prstGeom>
                <a:blipFill>
                  <a:blip r:embed="rId21"/>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9234E613-9924-6CF9-A710-C70D93FBFF47}"/>
                    </a:ext>
                  </a:extLst>
                </p:cNvPr>
                <p:cNvSpPr txBox="1"/>
                <p:nvPr/>
              </p:nvSpPr>
              <p:spPr>
                <a:xfrm>
                  <a:off x="2018808" y="5810904"/>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7" name="文本框 46">
                  <a:extLst>
                    <a:ext uri="{FF2B5EF4-FFF2-40B4-BE49-F238E27FC236}">
                      <a16:creationId xmlns:a16="http://schemas.microsoft.com/office/drawing/2014/main" id="{9234E613-9924-6CF9-A710-C70D93FBFF47}"/>
                    </a:ext>
                  </a:extLst>
                </p:cNvPr>
                <p:cNvSpPr txBox="1">
                  <a:spLocks noRot="1" noChangeAspect="1" noMove="1" noResize="1" noEditPoints="1" noAdjustHandles="1" noChangeArrowheads="1" noChangeShapeType="1" noTextEdit="1"/>
                </p:cNvSpPr>
                <p:nvPr/>
              </p:nvSpPr>
              <p:spPr>
                <a:xfrm>
                  <a:off x="2018808" y="5810904"/>
                  <a:ext cx="789510" cy="369332"/>
                </a:xfrm>
                <a:prstGeom prst="rect">
                  <a:avLst/>
                </a:prstGeom>
                <a:blipFill>
                  <a:blip r:embed="rId2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8D28772C-A5FD-96DD-A82B-B95F88EBA2E9}"/>
                    </a:ext>
                  </a:extLst>
                </p:cNvPr>
                <p:cNvSpPr txBox="1"/>
                <p:nvPr/>
              </p:nvSpPr>
              <p:spPr>
                <a:xfrm>
                  <a:off x="3666269" y="580511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8" name="文本框 47">
                  <a:extLst>
                    <a:ext uri="{FF2B5EF4-FFF2-40B4-BE49-F238E27FC236}">
                      <a16:creationId xmlns:a16="http://schemas.microsoft.com/office/drawing/2014/main" id="{8D28772C-A5FD-96DD-A82B-B95F88EBA2E9}"/>
                    </a:ext>
                  </a:extLst>
                </p:cNvPr>
                <p:cNvSpPr txBox="1">
                  <a:spLocks noRot="1" noChangeAspect="1" noMove="1" noResize="1" noEditPoints="1" noAdjustHandles="1" noChangeArrowheads="1" noChangeShapeType="1" noTextEdit="1"/>
                </p:cNvSpPr>
                <p:nvPr/>
              </p:nvSpPr>
              <p:spPr>
                <a:xfrm>
                  <a:off x="3666269" y="5805115"/>
                  <a:ext cx="789510" cy="369332"/>
                </a:xfrm>
                <a:prstGeom prst="rect">
                  <a:avLst/>
                </a:prstGeom>
                <a:blipFill>
                  <a:blip r:embed="rId23"/>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B6ABB6E2-8678-83E0-E8D2-C5EA2E817FC5}"/>
                    </a:ext>
                  </a:extLst>
                </p:cNvPr>
                <p:cNvSpPr txBox="1"/>
                <p:nvPr/>
              </p:nvSpPr>
              <p:spPr>
                <a:xfrm>
                  <a:off x="5313729" y="5805115"/>
                  <a:ext cx="8036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9" name="文本框 48">
                  <a:extLst>
                    <a:ext uri="{FF2B5EF4-FFF2-40B4-BE49-F238E27FC236}">
                      <a16:creationId xmlns:a16="http://schemas.microsoft.com/office/drawing/2014/main" id="{B6ABB6E2-8678-83E0-E8D2-C5EA2E817FC5}"/>
                    </a:ext>
                  </a:extLst>
                </p:cNvPr>
                <p:cNvSpPr txBox="1">
                  <a:spLocks noRot="1" noChangeAspect="1" noMove="1" noResize="1" noEditPoints="1" noAdjustHandles="1" noChangeArrowheads="1" noChangeShapeType="1" noTextEdit="1"/>
                </p:cNvSpPr>
                <p:nvPr/>
              </p:nvSpPr>
              <p:spPr>
                <a:xfrm>
                  <a:off x="5313729" y="5805115"/>
                  <a:ext cx="803617" cy="369332"/>
                </a:xfrm>
                <a:prstGeom prst="rect">
                  <a:avLst/>
                </a:prstGeom>
                <a:blipFill>
                  <a:blip r:embed="rId24"/>
                  <a:stretch>
                    <a:fillRect b="-12903"/>
                  </a:stretch>
                </a:blipFill>
              </p:spPr>
              <p:txBody>
                <a:bodyPr/>
                <a:lstStyle/>
                <a:p>
                  <a:r>
                    <a:rPr lang="zh-CN" altLang="en-US">
                      <a:noFill/>
                    </a:rPr>
                    <a:t> </a:t>
                  </a:r>
                </a:p>
              </p:txBody>
            </p:sp>
          </mc:Fallback>
        </mc:AlternateContent>
        <p:sp>
          <p:nvSpPr>
            <p:cNvPr id="50" name="文本框 49">
              <a:extLst>
                <a:ext uri="{FF2B5EF4-FFF2-40B4-BE49-F238E27FC236}">
                  <a16:creationId xmlns:a16="http://schemas.microsoft.com/office/drawing/2014/main" id="{6A943277-F4EC-2B6C-88A2-4349FCDDF532}"/>
                </a:ext>
              </a:extLst>
            </p:cNvPr>
            <p:cNvSpPr txBox="1"/>
            <p:nvPr/>
          </p:nvSpPr>
          <p:spPr>
            <a:xfrm>
              <a:off x="2903847" y="4477293"/>
              <a:ext cx="1606920" cy="369332"/>
            </a:xfrm>
            <a:prstGeom prst="rect">
              <a:avLst/>
            </a:prstGeom>
            <a:noFill/>
          </p:spPr>
          <p:txBody>
            <a:bodyPr wrap="square" rtlCol="0">
              <a:spAutoFit/>
            </a:bodyPr>
            <a:lstStyle/>
            <a:p>
              <a:r>
                <a:rPr kumimoji="1" lang="en-US" altLang="zh-CN" b="1" dirty="0">
                  <a:latin typeface="Chalkboard" panose="03050602040202020205" pitchFamily="66" charset="0"/>
                </a:rPr>
                <a:t>domain set S</a:t>
              </a:r>
              <a:endParaRPr kumimoji="1" lang="zh-CN" altLang="en-US" b="1" dirty="0">
                <a:latin typeface="Chalkboard" panose="03050602040202020205" pitchFamily="66" charset="0"/>
              </a:endParaRPr>
            </a:p>
          </p:txBody>
        </p:sp>
      </p:grpSp>
      <p:cxnSp>
        <p:nvCxnSpPr>
          <p:cNvPr id="51" name="直线箭头连接符 50">
            <a:extLst>
              <a:ext uri="{FF2B5EF4-FFF2-40B4-BE49-F238E27FC236}">
                <a16:creationId xmlns:a16="http://schemas.microsoft.com/office/drawing/2014/main" id="{95D15D3E-57BF-4920-1FE9-D0DC3918CE9E}"/>
              </a:ext>
            </a:extLst>
          </p:cNvPr>
          <p:cNvCxnSpPr>
            <a:cxnSpLocks/>
          </p:cNvCxnSpPr>
          <p:nvPr/>
        </p:nvCxnSpPr>
        <p:spPr>
          <a:xfrm>
            <a:off x="6657075" y="4554598"/>
            <a:ext cx="1493134" cy="58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CFC23CDE-D39E-92B6-4A42-FF024D80DA14}"/>
              </a:ext>
            </a:extLst>
          </p:cNvPr>
          <p:cNvSpPr txBox="1"/>
          <p:nvPr/>
        </p:nvSpPr>
        <p:spPr>
          <a:xfrm>
            <a:off x="6530078" y="4080035"/>
            <a:ext cx="1665841"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subset sampling</a:t>
            </a:r>
            <a:endParaRPr kumimoji="1" lang="zh-CN" altLang="en-US" dirty="0">
              <a:latin typeface="Times New Roman" panose="02020603050405020304" pitchFamily="18" charset="0"/>
              <a:cs typeface="Times New Roman" panose="02020603050405020304" pitchFamily="18" charset="0"/>
            </a:endParaRPr>
          </a:p>
        </p:txBody>
      </p:sp>
      <p:sp>
        <p:nvSpPr>
          <p:cNvPr id="59" name="文本框 58">
            <a:extLst>
              <a:ext uri="{FF2B5EF4-FFF2-40B4-BE49-F238E27FC236}">
                <a16:creationId xmlns:a16="http://schemas.microsoft.com/office/drawing/2014/main" id="{BA89E8E6-A7C9-AFC1-2097-14FF2C890DB7}"/>
              </a:ext>
            </a:extLst>
          </p:cNvPr>
          <p:cNvSpPr txBox="1"/>
          <p:nvPr/>
        </p:nvSpPr>
        <p:spPr>
          <a:xfrm>
            <a:off x="7789771" y="3366123"/>
            <a:ext cx="1846651" cy="369332"/>
          </a:xfrm>
          <a:prstGeom prst="rect">
            <a:avLst/>
          </a:prstGeom>
          <a:noFill/>
        </p:spPr>
        <p:txBody>
          <a:bodyPr wrap="square" rtlCol="0">
            <a:spAutoFit/>
          </a:bodyPr>
          <a:lstStyle/>
          <a:p>
            <a:r>
              <a:rPr kumimoji="1" lang="en-US" altLang="zh-CN" b="1" dirty="0">
                <a:latin typeface="Chalkboard" panose="03050602040202020205" pitchFamily="66" charset="0"/>
              </a:rPr>
              <a:t>sample result T</a:t>
            </a:r>
            <a:endParaRPr kumimoji="1" lang="zh-CN" altLang="en-US" b="1" dirty="0">
              <a:latin typeface="Chalkboard" panose="03050602040202020205" pitchFamily="66" charset="0"/>
            </a:endParaRPr>
          </a:p>
        </p:txBody>
      </p:sp>
      <p:sp>
        <p:nvSpPr>
          <p:cNvPr id="58" name="圆角矩形 57">
            <a:extLst>
              <a:ext uri="{FF2B5EF4-FFF2-40B4-BE49-F238E27FC236}">
                <a16:creationId xmlns:a16="http://schemas.microsoft.com/office/drawing/2014/main" id="{CA0E31A4-7102-03DB-2D26-D677A97A0E6F}"/>
              </a:ext>
            </a:extLst>
          </p:cNvPr>
          <p:cNvSpPr/>
          <p:nvPr/>
        </p:nvSpPr>
        <p:spPr>
          <a:xfrm>
            <a:off x="8454706" y="3848542"/>
            <a:ext cx="667107" cy="141211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52" name="椭圆 51">
                <a:extLst>
                  <a:ext uri="{FF2B5EF4-FFF2-40B4-BE49-F238E27FC236}">
                    <a16:creationId xmlns:a16="http://schemas.microsoft.com/office/drawing/2014/main" id="{62A521DB-3616-B401-E041-1A8F55F90D6F}"/>
                  </a:ext>
                </a:extLst>
              </p:cNvPr>
              <p:cNvSpPr/>
              <p:nvPr/>
            </p:nvSpPr>
            <p:spPr>
              <a:xfrm>
                <a:off x="8562553" y="4038994"/>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2" name="椭圆 51">
                <a:extLst>
                  <a:ext uri="{FF2B5EF4-FFF2-40B4-BE49-F238E27FC236}">
                    <a16:creationId xmlns:a16="http://schemas.microsoft.com/office/drawing/2014/main" id="{62A521DB-3616-B401-E041-1A8F55F90D6F}"/>
                  </a:ext>
                </a:extLst>
              </p:cNvPr>
              <p:cNvSpPr>
                <a:spLocks noRot="1" noChangeAspect="1" noMove="1" noResize="1" noEditPoints="1" noAdjustHandles="1" noChangeArrowheads="1" noChangeShapeType="1" noTextEdit="1"/>
              </p:cNvSpPr>
              <p:nvPr/>
            </p:nvSpPr>
            <p:spPr>
              <a:xfrm>
                <a:off x="8562553" y="4038994"/>
                <a:ext cx="451412" cy="451413"/>
              </a:xfrm>
              <a:prstGeom prst="ellipse">
                <a:avLst/>
              </a:prstGeom>
              <a:blipFill>
                <a:blip r:embed="rId25"/>
                <a:stretch>
                  <a:fillRect l="-13158"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1A738085-30EC-32D7-6BE9-E70BAF92DED5}"/>
                  </a:ext>
                </a:extLst>
              </p:cNvPr>
              <p:cNvSpPr/>
              <p:nvPr/>
            </p:nvSpPr>
            <p:spPr>
              <a:xfrm>
                <a:off x="8562553" y="467485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60" name="椭圆 59">
                <a:extLst>
                  <a:ext uri="{FF2B5EF4-FFF2-40B4-BE49-F238E27FC236}">
                    <a16:creationId xmlns:a16="http://schemas.microsoft.com/office/drawing/2014/main" id="{1A738085-30EC-32D7-6BE9-E70BAF92DED5}"/>
                  </a:ext>
                </a:extLst>
              </p:cNvPr>
              <p:cNvSpPr>
                <a:spLocks noRot="1" noChangeAspect="1" noMove="1" noResize="1" noEditPoints="1" noAdjustHandles="1" noChangeArrowheads="1" noChangeShapeType="1" noTextEdit="1"/>
              </p:cNvSpPr>
              <p:nvPr/>
            </p:nvSpPr>
            <p:spPr>
              <a:xfrm>
                <a:off x="8562553" y="4674853"/>
                <a:ext cx="451412" cy="451413"/>
              </a:xfrm>
              <a:prstGeom prst="ellipse">
                <a:avLst/>
              </a:prstGeom>
              <a:blipFill>
                <a:blip r:embed="rId26"/>
                <a:stretch>
                  <a:fillRect l="-10526" b="-2632"/>
                </a:stretch>
              </a:blipFill>
            </p:spPr>
            <p:txBody>
              <a:bodyPr/>
              <a:lstStyle/>
              <a:p>
                <a:r>
                  <a:rPr lang="zh-CN" altLang="en-US">
                    <a:noFill/>
                  </a:rPr>
                  <a:t> </a:t>
                </a:r>
              </a:p>
            </p:txBody>
          </p:sp>
        </mc:Fallback>
      </mc:AlternateContent>
      <p:sp>
        <p:nvSpPr>
          <p:cNvPr id="3" name="右大括号 2">
            <a:extLst>
              <a:ext uri="{FF2B5EF4-FFF2-40B4-BE49-F238E27FC236}">
                <a16:creationId xmlns:a16="http://schemas.microsoft.com/office/drawing/2014/main" id="{4AA64DBB-7558-C59B-3733-F3CC6F8A594D}"/>
              </a:ext>
            </a:extLst>
          </p:cNvPr>
          <p:cNvSpPr/>
          <p:nvPr/>
        </p:nvSpPr>
        <p:spPr>
          <a:xfrm rot="5400000">
            <a:off x="3178658" y="3210362"/>
            <a:ext cx="432604" cy="432676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8" name="直线箭头连接符 7">
            <a:extLst>
              <a:ext uri="{FF2B5EF4-FFF2-40B4-BE49-F238E27FC236}">
                <a16:creationId xmlns:a16="http://schemas.microsoft.com/office/drawing/2014/main" id="{057022A0-B0A9-0CAB-47B1-F0F7EA958F25}"/>
              </a:ext>
            </a:extLst>
          </p:cNvPr>
          <p:cNvCxnSpPr>
            <a:cxnSpLocks/>
            <a:endCxn id="39" idx="0"/>
          </p:cNvCxnSpPr>
          <p:nvPr/>
        </p:nvCxnSpPr>
        <p:spPr>
          <a:xfrm>
            <a:off x="1298963" y="3100230"/>
            <a:ext cx="0" cy="9780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0DE465D-5D4B-D9F6-FFFE-E7221304B0FD}"/>
                  </a:ext>
                </a:extLst>
              </p:cNvPr>
              <p:cNvSpPr txBox="1"/>
              <p:nvPr/>
            </p:nvSpPr>
            <p:spPr>
              <a:xfrm>
                <a:off x="52193" y="2676138"/>
                <a:ext cx="2144370" cy="369332"/>
              </a:xfrm>
              <a:prstGeom prst="rect">
                <a:avLst/>
              </a:prstGeom>
              <a:noFill/>
            </p:spPr>
            <p:txBody>
              <a:bodyPr wrap="none" rtlCol="0">
                <a:spAutoFit/>
              </a:bodyPr>
              <a:lstStyle/>
              <a:p>
                <a14:m>
                  <m:oMath xmlns:m="http://schemas.openxmlformats.org/officeDocument/2006/math">
                    <m:r>
                      <m:rPr>
                        <m:sty m:val="p"/>
                      </m:rPr>
                      <a:rPr kumimoji="1" lang="en-US" altLang="zh-CN" b="0" i="0" smtClean="0">
                        <a:latin typeface="Cambria Math" panose="02040503050406030204" pitchFamily="18" charset="0"/>
                        <a:cs typeface="Times New Roman" panose="02020603050405020304" pitchFamily="18" charset="0"/>
                      </a:rPr>
                      <m:t>rand</m:t>
                    </m:r>
                    <m:r>
                      <a:rPr kumimoji="1" lang="en-US" altLang="zh-CN" b="0" i="0" smtClean="0">
                        <a:latin typeface="Cambria Math" panose="02040503050406030204" pitchFamily="18" charset="0"/>
                        <a:cs typeface="Times New Roman" panose="02020603050405020304" pitchFamily="18" charset="0"/>
                      </a:rPr>
                      <m:t>(0,1)&lt;</m:t>
                    </m:r>
                    <m:r>
                      <a:rPr kumimoji="1" lang="en-US" altLang="zh-CN" b="0" i="1" smtClean="0">
                        <a:latin typeface="Cambria Math" panose="02040503050406030204" pitchFamily="18" charset="0"/>
                        <a:cs typeface="Times New Roman" panose="02020603050405020304" pitchFamily="18" charset="0"/>
                      </a:rPr>
                      <m:t>𝑝</m:t>
                    </m:r>
                    <m:d>
                      <m:dPr>
                        <m:ctrlPr>
                          <a:rPr kumimoji="1" lang="en-US" altLang="zh-CN" b="0" i="1" smtClean="0">
                            <a:latin typeface="Cambria Math" panose="02040503050406030204" pitchFamily="18" charset="0"/>
                            <a:cs typeface="Times New Roman" panose="02020603050405020304" pitchFamily="18" charset="0"/>
                          </a:rPr>
                        </m:ctrlPr>
                      </m:dPr>
                      <m:e>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cs typeface="Times New Roman" panose="02020603050405020304" pitchFamily="18" charset="0"/>
                              </a:rPr>
                              <m:t>1</m:t>
                            </m:r>
                          </m:sub>
                        </m:sSub>
                      </m:e>
                    </m:d>
                    <m:r>
                      <a:rPr kumimoji="1" lang="en-US" altLang="zh-CN" b="0" i="1" smtClean="0">
                        <a:latin typeface="Cambria Math" panose="02040503050406030204" pitchFamily="18" charset="0"/>
                        <a:cs typeface="Times New Roman" panose="02020603050405020304" pitchFamily="18" charset="0"/>
                      </a:rPr>
                      <m:t>?</m:t>
                    </m:r>
                  </m:oMath>
                </a14:m>
                <a:r>
                  <a:rPr kumimoji="1" lang="en-US" altLang="zh-CN" dirty="0">
                    <a:latin typeface="Times New Roman" panose="02020603050405020304" pitchFamily="18" charset="0"/>
                    <a:cs typeface="Times New Roman" panose="02020603050405020304" pitchFamily="18" charset="0"/>
                  </a:rPr>
                  <a:t> </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10DE465D-5D4B-D9F6-FFFE-E7221304B0FD}"/>
                  </a:ext>
                </a:extLst>
              </p:cNvPr>
              <p:cNvSpPr txBox="1">
                <a:spLocks noRot="1" noChangeAspect="1" noMove="1" noResize="1" noEditPoints="1" noAdjustHandles="1" noChangeArrowheads="1" noChangeShapeType="1" noTextEdit="1"/>
              </p:cNvSpPr>
              <p:nvPr/>
            </p:nvSpPr>
            <p:spPr>
              <a:xfrm>
                <a:off x="52193" y="2676138"/>
                <a:ext cx="2144370" cy="369332"/>
              </a:xfrm>
              <a:prstGeom prst="rect">
                <a:avLst/>
              </a:prstGeom>
              <a:blipFill>
                <a:blip r:embed="rId28"/>
                <a:stretch>
                  <a:fillRect b="-9677"/>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A7CDD35D-A7B5-8CA5-B364-87F0CB69E458}"/>
              </a:ext>
            </a:extLst>
          </p:cNvPr>
          <p:cNvSpPr txBox="1"/>
          <p:nvPr/>
        </p:nvSpPr>
        <p:spPr>
          <a:xfrm>
            <a:off x="2078078" y="2675072"/>
            <a:ext cx="786497" cy="369332"/>
          </a:xfrm>
          <a:prstGeom prst="rect">
            <a:avLst/>
          </a:prstGeom>
          <a:noFill/>
        </p:spPr>
        <p:txBody>
          <a:bodyPr wrap="square">
            <a:spAutoFit/>
          </a:bodyPr>
          <a:lstStyle/>
          <a:p>
            <a:r>
              <a:rPr kumimoji="1" lang="en-US" altLang="zh-CN" dirty="0">
                <a:latin typeface="Times New Roman" panose="02020603050405020304" pitchFamily="18" charset="0"/>
                <a:cs typeface="Times New Roman" panose="02020603050405020304" pitchFamily="18" charset="0"/>
              </a:rPr>
              <a:t>YES!</a:t>
            </a:r>
            <a:endParaRPr lang="zh-CN" altLang="en-US" dirty="0"/>
          </a:p>
        </p:txBody>
      </p:sp>
      <p:cxnSp>
        <p:nvCxnSpPr>
          <p:cNvPr id="22" name="直线箭头连接符 21">
            <a:extLst>
              <a:ext uri="{FF2B5EF4-FFF2-40B4-BE49-F238E27FC236}">
                <a16:creationId xmlns:a16="http://schemas.microsoft.com/office/drawing/2014/main" id="{42D713A2-F488-C1CF-BEE7-9CFC19FA7753}"/>
              </a:ext>
            </a:extLst>
          </p:cNvPr>
          <p:cNvCxnSpPr>
            <a:cxnSpLocks/>
          </p:cNvCxnSpPr>
          <p:nvPr/>
        </p:nvCxnSpPr>
        <p:spPr>
          <a:xfrm>
            <a:off x="2173815" y="3102014"/>
            <a:ext cx="0" cy="9780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A0D8486-94DD-AA85-9132-5CEED6529ADF}"/>
                  </a:ext>
                </a:extLst>
              </p:cNvPr>
              <p:cNvSpPr txBox="1"/>
              <p:nvPr/>
            </p:nvSpPr>
            <p:spPr>
              <a:xfrm>
                <a:off x="979689" y="2664817"/>
                <a:ext cx="2209644" cy="369332"/>
              </a:xfrm>
              <a:prstGeom prst="rect">
                <a:avLst/>
              </a:prstGeom>
              <a:noFill/>
            </p:spPr>
            <p:txBody>
              <a:bodyPr wrap="none" rtlCol="0">
                <a:spAutoFit/>
              </a:bodyPr>
              <a:lstStyle/>
              <a:p>
                <a14:m>
                  <m:oMath xmlns:m="http://schemas.openxmlformats.org/officeDocument/2006/math">
                    <m:r>
                      <m:rPr>
                        <m:sty m:val="p"/>
                      </m:rPr>
                      <a:rPr kumimoji="1" lang="en-US" altLang="zh-CN" b="0" i="0" smtClean="0">
                        <a:latin typeface="Cambria Math" panose="02040503050406030204" pitchFamily="18" charset="0"/>
                        <a:cs typeface="Times New Roman" panose="02020603050405020304" pitchFamily="18" charset="0"/>
                      </a:rPr>
                      <m:t>rand</m:t>
                    </m:r>
                    <m:r>
                      <a:rPr kumimoji="1" lang="en-US" altLang="zh-CN" b="0" i="0" smtClean="0">
                        <a:latin typeface="Cambria Math" panose="02040503050406030204" pitchFamily="18" charset="0"/>
                        <a:cs typeface="Times New Roman" panose="02020603050405020304" pitchFamily="18" charset="0"/>
                      </a:rPr>
                      <m:t>(0,1)&lt;</m:t>
                    </m:r>
                    <m:r>
                      <a:rPr kumimoji="1" lang="en-US" altLang="zh-CN" b="0" i="1" smtClean="0">
                        <a:latin typeface="Cambria Math" panose="02040503050406030204" pitchFamily="18" charset="0"/>
                        <a:cs typeface="Times New Roman" panose="02020603050405020304" pitchFamily="18" charset="0"/>
                      </a:rPr>
                      <m:t>𝑝</m:t>
                    </m:r>
                    <m:d>
                      <m:dPr>
                        <m:ctrlPr>
                          <a:rPr kumimoji="1" lang="en-US" altLang="zh-CN" b="0" i="1" smtClean="0">
                            <a:latin typeface="Cambria Math" panose="02040503050406030204" pitchFamily="18" charset="0"/>
                            <a:cs typeface="Times New Roman" panose="02020603050405020304" pitchFamily="18" charset="0"/>
                          </a:rPr>
                        </m:ctrlPr>
                      </m:dPr>
                      <m:e>
                        <m:sSub>
                          <m:sSubPr>
                            <m:ctrlPr>
                              <a:rPr kumimoji="1" lang="en-US" altLang="zh-CN" b="0" i="1" smtClean="0">
                                <a:latin typeface="Cambria Math" panose="02040503050406030204" pitchFamily="18" charset="0"/>
                                <a:cs typeface="Times New Roman" panose="02020603050405020304" pitchFamily="18" charset="0"/>
                              </a:rPr>
                            </m:ctrlPr>
                          </m:sSubPr>
                          <m:e>
                            <m:r>
                              <a:rPr kumimoji="1" lang="en-US" altLang="zh-CN" b="0" i="1" smtClean="0">
                                <a:latin typeface="Cambria Math" panose="02040503050406030204" pitchFamily="18" charset="0"/>
                                <a:cs typeface="Times New Roman" panose="02020603050405020304" pitchFamily="18" charset="0"/>
                              </a:rPr>
                              <m:t>𝑥</m:t>
                            </m:r>
                          </m:e>
                          <m:sub>
                            <m:r>
                              <a:rPr kumimoji="1" lang="en-US" altLang="zh-CN" b="0" i="1" smtClean="0">
                                <a:latin typeface="Cambria Math" panose="02040503050406030204" pitchFamily="18" charset="0"/>
                                <a:cs typeface="Times New Roman" panose="02020603050405020304" pitchFamily="18" charset="0"/>
                              </a:rPr>
                              <m:t>2</m:t>
                            </m:r>
                          </m:sub>
                        </m:sSub>
                      </m:e>
                    </m:d>
                    <m:r>
                      <a:rPr kumimoji="1" lang="en-US" altLang="zh-CN" b="0" i="1" smtClean="0">
                        <a:latin typeface="Cambria Math" panose="02040503050406030204" pitchFamily="18" charset="0"/>
                        <a:cs typeface="Times New Roman" panose="02020603050405020304" pitchFamily="18" charset="0"/>
                      </a:rPr>
                      <m:t>?</m:t>
                    </m:r>
                  </m:oMath>
                </a14:m>
                <a:r>
                  <a:rPr kumimoji="1" lang="en-US" altLang="zh-CN" dirty="0">
                    <a:latin typeface="Times New Roman" panose="02020603050405020304" pitchFamily="18" charset="0"/>
                    <a:cs typeface="Times New Roman" panose="02020603050405020304" pitchFamily="18" charset="0"/>
                  </a:rPr>
                  <a:t> </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id="{BA0D8486-94DD-AA85-9132-5CEED6529ADF}"/>
                  </a:ext>
                </a:extLst>
              </p:cNvPr>
              <p:cNvSpPr txBox="1">
                <a:spLocks noRot="1" noChangeAspect="1" noMove="1" noResize="1" noEditPoints="1" noAdjustHandles="1" noChangeArrowheads="1" noChangeShapeType="1" noTextEdit="1"/>
              </p:cNvSpPr>
              <p:nvPr/>
            </p:nvSpPr>
            <p:spPr>
              <a:xfrm>
                <a:off x="979689" y="2664817"/>
                <a:ext cx="2209644" cy="369332"/>
              </a:xfrm>
              <a:prstGeom prst="rect">
                <a:avLst/>
              </a:prstGeom>
              <a:blipFill>
                <a:blip r:embed="rId29"/>
                <a:stretch>
                  <a:fillRect b="-12903"/>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5A7E3147-C862-646B-6CF1-9BAB776CBE98}"/>
              </a:ext>
            </a:extLst>
          </p:cNvPr>
          <p:cNvSpPr txBox="1"/>
          <p:nvPr/>
        </p:nvSpPr>
        <p:spPr>
          <a:xfrm>
            <a:off x="2987721" y="2676635"/>
            <a:ext cx="786497" cy="369332"/>
          </a:xfrm>
          <a:prstGeom prst="rect">
            <a:avLst/>
          </a:prstGeom>
          <a:noFill/>
        </p:spPr>
        <p:txBody>
          <a:bodyPr wrap="square">
            <a:spAutoFit/>
          </a:bodyPr>
          <a:lstStyle/>
          <a:p>
            <a:r>
              <a:rPr kumimoji="1" lang="en-US" altLang="zh-CN" dirty="0">
                <a:latin typeface="Times New Roman" panose="02020603050405020304" pitchFamily="18" charset="0"/>
                <a:cs typeface="Times New Roman" panose="02020603050405020304" pitchFamily="18" charset="0"/>
              </a:rPr>
              <a:t>NO!</a:t>
            </a:r>
            <a:endParaRPr lang="zh-CN" altLang="en-US" dirty="0"/>
          </a:p>
        </p:txBody>
      </p:sp>
      <p:cxnSp>
        <p:nvCxnSpPr>
          <p:cNvPr id="30" name="直线箭头连接符 29">
            <a:extLst>
              <a:ext uri="{FF2B5EF4-FFF2-40B4-BE49-F238E27FC236}">
                <a16:creationId xmlns:a16="http://schemas.microsoft.com/office/drawing/2014/main" id="{AD661FB7-1745-4A81-D803-6FEFBAF7F056}"/>
              </a:ext>
            </a:extLst>
          </p:cNvPr>
          <p:cNvCxnSpPr>
            <a:cxnSpLocks/>
          </p:cNvCxnSpPr>
          <p:nvPr/>
        </p:nvCxnSpPr>
        <p:spPr>
          <a:xfrm>
            <a:off x="2985972" y="3102014"/>
            <a:ext cx="0" cy="9780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3295A333-F0AD-18C9-A665-286029463576}"/>
              </a:ext>
            </a:extLst>
          </p:cNvPr>
          <p:cNvCxnSpPr>
            <a:cxnSpLocks/>
          </p:cNvCxnSpPr>
          <p:nvPr/>
        </p:nvCxnSpPr>
        <p:spPr>
          <a:xfrm>
            <a:off x="3812128" y="3102754"/>
            <a:ext cx="0" cy="9780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21D0C1FD-24E9-E058-1191-116FFA065703}"/>
              </a:ext>
            </a:extLst>
          </p:cNvPr>
          <p:cNvCxnSpPr>
            <a:cxnSpLocks/>
          </p:cNvCxnSpPr>
          <p:nvPr/>
        </p:nvCxnSpPr>
        <p:spPr>
          <a:xfrm>
            <a:off x="5469237" y="3102014"/>
            <a:ext cx="0" cy="9780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3E86F22C-D4BE-1726-2930-7DC607CA757E}"/>
                  </a:ext>
                </a:extLst>
              </p:cNvPr>
              <p:cNvSpPr txBox="1"/>
              <p:nvPr/>
            </p:nvSpPr>
            <p:spPr>
              <a:xfrm>
                <a:off x="5162276" y="1986816"/>
                <a:ext cx="4636141" cy="461665"/>
              </a:xfrm>
              <a:prstGeom prst="rect">
                <a:avLst/>
              </a:prstGeom>
              <a:noFill/>
            </p:spPr>
            <p:txBody>
              <a:bodyPr wrap="none" rtlCol="0">
                <a:spAutoFit/>
              </a:bodyPr>
              <a:lstStyle/>
              <a:p>
                <a:r>
                  <a:rPr kumimoji="1" lang="en-US" altLang="zh-CN" sz="2400" dirty="0">
                    <a:latin typeface="Times New Roman" panose="02020603050405020304" pitchFamily="18" charset="0"/>
                    <a:cs typeface="Times New Roman" panose="02020603050405020304" pitchFamily="18" charset="0"/>
                  </a:rPr>
                  <a:t>The Naïve method takes </a:t>
                </a:r>
                <a14:m>
                  <m:oMath xmlns:m="http://schemas.openxmlformats.org/officeDocument/2006/math">
                    <m:r>
                      <a:rPr kumimoji="1" lang="en-US" altLang="zh-CN" sz="2400" b="0" i="1" smtClean="0">
                        <a:solidFill>
                          <a:srgbClr val="FF0000"/>
                        </a:solidFill>
                        <a:latin typeface="Cambria Math" panose="02040503050406030204" pitchFamily="18" charset="0"/>
                      </a:rPr>
                      <m:t>𝑂</m:t>
                    </m:r>
                    <m:r>
                      <a:rPr kumimoji="1" lang="en-US" altLang="zh-CN" sz="2400" b="0" i="0" smtClean="0">
                        <a:solidFill>
                          <a:srgbClr val="FF0000"/>
                        </a:solidFill>
                        <a:latin typeface="Cambria Math" panose="02040503050406030204" pitchFamily="18" charset="0"/>
                      </a:rPr>
                      <m:t>(</m:t>
                    </m:r>
                    <m:r>
                      <a:rPr kumimoji="1" lang="en-US" altLang="zh-CN" sz="2400" b="0" i="1" smtClean="0">
                        <a:solidFill>
                          <a:srgbClr val="FF0000"/>
                        </a:solidFill>
                        <a:latin typeface="Cambria Math" panose="02040503050406030204" pitchFamily="18" charset="0"/>
                      </a:rPr>
                      <m:t>𝑛</m:t>
                    </m:r>
                    <m:r>
                      <a:rPr kumimoji="1" lang="en-US" altLang="zh-CN" sz="2400" b="0" i="0" smtClean="0">
                        <a:solidFill>
                          <a:srgbClr val="FF0000"/>
                        </a:solidFill>
                        <a:latin typeface="Cambria Math" panose="02040503050406030204" pitchFamily="18" charset="0"/>
                      </a:rPr>
                      <m:t>)</m:t>
                    </m:r>
                  </m:oMath>
                </a14:m>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time!</a:t>
                </a:r>
              </a:p>
            </p:txBody>
          </p:sp>
        </mc:Choice>
        <mc:Fallback xmlns="">
          <p:sp>
            <p:nvSpPr>
              <p:cNvPr id="66" name="文本框 65">
                <a:extLst>
                  <a:ext uri="{FF2B5EF4-FFF2-40B4-BE49-F238E27FC236}">
                    <a16:creationId xmlns:a16="http://schemas.microsoft.com/office/drawing/2014/main" id="{3E86F22C-D4BE-1726-2930-7DC607CA757E}"/>
                  </a:ext>
                </a:extLst>
              </p:cNvPr>
              <p:cNvSpPr txBox="1">
                <a:spLocks noRot="1" noChangeAspect="1" noMove="1" noResize="1" noEditPoints="1" noAdjustHandles="1" noChangeArrowheads="1" noChangeShapeType="1" noTextEdit="1"/>
              </p:cNvSpPr>
              <p:nvPr/>
            </p:nvSpPr>
            <p:spPr>
              <a:xfrm>
                <a:off x="5162276" y="1986816"/>
                <a:ext cx="4636141" cy="461665"/>
              </a:xfrm>
              <a:prstGeom prst="rect">
                <a:avLst/>
              </a:prstGeom>
              <a:blipFill>
                <a:blip r:embed="rId30"/>
                <a:stretch>
                  <a:fillRect l="-2186" t="-10811" r="-1093" b="-32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3B8B64FF-120E-CEEB-1400-EB4130C16D96}"/>
                  </a:ext>
                </a:extLst>
              </p:cNvPr>
              <p:cNvSpPr txBox="1"/>
              <p:nvPr/>
            </p:nvSpPr>
            <p:spPr>
              <a:xfrm>
                <a:off x="796662" y="6372174"/>
                <a:ext cx="7658044" cy="1938992"/>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The lower bound on query time is </a:t>
                </a:r>
                <a14:m>
                  <m:oMath xmlns:m="http://schemas.openxmlformats.org/officeDocument/2006/math">
                    <m:r>
                      <m:rPr>
                        <m:sty m:val="p"/>
                      </m:rPr>
                      <a:rPr kumimoji="1" lang="en-US" altLang="zh-CN" sz="2400" smtClean="0">
                        <a:solidFill>
                          <a:srgbClr val="FF0000"/>
                        </a:solidFill>
                        <a:latin typeface="Cambria Math" panose="02040503050406030204" pitchFamily="18" charset="0"/>
                        <a:cs typeface="Times New Roman" panose="02020603050405020304" pitchFamily="18" charset="0"/>
                      </a:rPr>
                      <m:t>Ω</m:t>
                    </m:r>
                    <m:r>
                      <a:rPr kumimoji="1" lang="en-US" altLang="zh-CN" sz="2400" i="1">
                        <a:solidFill>
                          <a:srgbClr val="FF0000"/>
                        </a:solidFill>
                        <a:latin typeface="Cambria Math" panose="02040503050406030204" pitchFamily="18" charset="0"/>
                        <a:cs typeface="Times New Roman" panose="02020603050405020304" pitchFamily="18" charset="0"/>
                      </a:rPr>
                      <m:t>(</m:t>
                    </m:r>
                    <m:r>
                      <a:rPr kumimoji="1" lang="en-US" altLang="zh-CN" sz="2400" b="0" i="1" smtClean="0">
                        <a:solidFill>
                          <a:srgbClr val="FF0000"/>
                        </a:solidFill>
                        <a:latin typeface="Cambria Math" panose="02040503050406030204" pitchFamily="18" charset="0"/>
                        <a:cs typeface="Times New Roman" panose="02020603050405020304" pitchFamily="18" charset="0"/>
                      </a:rPr>
                      <m:t>1+</m:t>
                    </m:r>
                    <m:r>
                      <a:rPr kumimoji="1" lang="en-US" altLang="zh-CN" sz="2400" b="0" i="1" smtClean="0">
                        <a:solidFill>
                          <a:srgbClr val="FF0000"/>
                        </a:solidFill>
                        <a:latin typeface="Cambria Math" panose="02040503050406030204" pitchFamily="18" charset="0"/>
                        <a:cs typeface="Times New Roman" panose="02020603050405020304" pitchFamily="18" charset="0"/>
                      </a:rPr>
                      <m:t>𝜇</m:t>
                    </m:r>
                    <m:r>
                      <a:rPr kumimoji="1" lang="en-US" altLang="zh-CN" sz="2400" i="1">
                        <a:solidFill>
                          <a:srgbClr val="FF0000"/>
                        </a:solidFill>
                        <a:latin typeface="Cambria Math" panose="02040503050406030204" pitchFamily="18" charset="0"/>
                        <a:cs typeface="Times New Roman" panose="02020603050405020304" pitchFamily="18" charset="0"/>
                      </a:rPr>
                      <m:t>)</m:t>
                    </m:r>
                  </m:oMath>
                </a14:m>
                <a:r>
                  <a:rPr kumimoji="1" lang="en-US" altLang="zh-CN" sz="2400" dirty="0">
                    <a:solidFill>
                      <a:srgbClr val="FF0000"/>
                    </a:solidFill>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solidFill>
                      <a:schemeClr val="tx1"/>
                    </a:solidFill>
                    <a:latin typeface="Times New Roman" panose="02020603050405020304" pitchFamily="18" charset="0"/>
                    <a:cs typeface="Times New Roman" panose="02020603050405020304" pitchFamily="18" charset="0"/>
                  </a:rPr>
                  <a:t>Static </a:t>
                </a:r>
                <a:r>
                  <a:rPr kumimoji="1" lang="en-US" altLang="zh-CN" sz="2400" dirty="0">
                    <a:latin typeface="Times New Roman" panose="02020603050405020304" pitchFamily="18" charset="0"/>
                    <a:cs typeface="Times New Roman" panose="02020603050405020304" pitchFamily="18" charset="0"/>
                  </a:rPr>
                  <a:t>subset sampling problem</a:t>
                </a:r>
                <a:r>
                  <a:rPr kumimoji="1" lang="en-US" altLang="zh-C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400" i="1" smtClean="0">
                        <a:solidFill>
                          <a:srgbClr val="FF0000"/>
                        </a:solidFill>
                        <a:latin typeface="Cambria Math" panose="02040503050406030204" pitchFamily="18" charset="0"/>
                      </a:rPr>
                      <m:t>𝑂</m:t>
                    </m:r>
                    <m:r>
                      <a:rPr kumimoji="1" lang="en-US" altLang="zh-CN" sz="2400">
                        <a:solidFill>
                          <a:srgbClr val="FF0000"/>
                        </a:solidFill>
                        <a:latin typeface="Cambria Math" panose="02040503050406030204" pitchFamily="18" charset="0"/>
                      </a:rPr>
                      <m:t>(</m:t>
                    </m:r>
                    <m:r>
                      <a:rPr kumimoji="1" lang="en-US" altLang="zh-CN" sz="2400" b="0" i="0" smtClean="0">
                        <a:solidFill>
                          <a:srgbClr val="FF0000"/>
                        </a:solidFill>
                        <a:latin typeface="Cambria Math" panose="02040503050406030204" pitchFamily="18" charset="0"/>
                      </a:rPr>
                      <m:t>1+</m:t>
                    </m:r>
                    <m:r>
                      <a:rPr kumimoji="1" lang="en-US" altLang="zh-CN" sz="2400" i="1">
                        <a:solidFill>
                          <a:srgbClr val="FF0000"/>
                        </a:solidFill>
                        <a:latin typeface="Cambria Math" panose="02040503050406030204" pitchFamily="18" charset="0"/>
                      </a:rPr>
                      <m:t>𝜇</m:t>
                    </m:r>
                    <m:r>
                      <a:rPr kumimoji="1" lang="en-US" altLang="zh-CN" sz="2400">
                        <a:solidFill>
                          <a:srgbClr val="FF0000"/>
                        </a:solidFill>
                        <a:latin typeface="Cambria Math" panose="02040503050406030204" pitchFamily="18" charset="0"/>
                      </a:rPr>
                      <m:t>)</m:t>
                    </m:r>
                  </m:oMath>
                </a14:m>
                <a:r>
                  <a:rPr kumimoji="1" lang="en-US" altLang="zh-CN" sz="2400" dirty="0">
                    <a:solidFill>
                      <a:srgbClr val="FF0000"/>
                    </a:solidFill>
                    <a:latin typeface="Times New Roman" panose="02020603050405020304" pitchFamily="18" charset="0"/>
                    <a:cs typeface="Times New Roman" panose="02020603050405020304" pitchFamily="18" charset="0"/>
                  </a:rPr>
                  <a:t> achieved.</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Dynamic subset sampling problem: still </a:t>
                </a:r>
                <a:r>
                  <a:rPr kumimoji="1" lang="en-US" altLang="zh-CN" sz="2400" dirty="0">
                    <a:solidFill>
                      <a:srgbClr val="FF0000"/>
                    </a:solidFill>
                    <a:latin typeface="Times New Roman" panose="02020603050405020304" pitchFamily="18" charset="0"/>
                    <a:cs typeface="Times New Roman" panose="02020603050405020304" pitchFamily="18" charset="0"/>
                  </a:rPr>
                  <a:t>open.</a:t>
                </a:r>
              </a:p>
              <a:p>
                <a:endParaRPr kumimoji="1" lang="en-US" altLang="zh-CN" sz="2400" dirty="0">
                  <a:solidFill>
                    <a:srgbClr val="FF0000"/>
                  </a:solidFill>
                  <a:latin typeface="Times New Roman" panose="02020603050405020304" pitchFamily="18" charset="0"/>
                  <a:cs typeface="Times New Roman" panose="02020603050405020304" pitchFamily="18" charset="0"/>
                </a:endParaRPr>
              </a:p>
              <a:p>
                <a:endParaRPr kumimoji="1" lang="en-US" altLang="zh-CN"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8" name="文本框 67">
                <a:extLst>
                  <a:ext uri="{FF2B5EF4-FFF2-40B4-BE49-F238E27FC236}">
                    <a16:creationId xmlns:a16="http://schemas.microsoft.com/office/drawing/2014/main" id="{3B8B64FF-120E-CEEB-1400-EB4130C16D96}"/>
                  </a:ext>
                </a:extLst>
              </p:cNvPr>
              <p:cNvSpPr txBox="1">
                <a:spLocks noRot="1" noChangeAspect="1" noMove="1" noResize="1" noEditPoints="1" noAdjustHandles="1" noChangeArrowheads="1" noChangeShapeType="1" noTextEdit="1"/>
              </p:cNvSpPr>
              <p:nvPr/>
            </p:nvSpPr>
            <p:spPr>
              <a:xfrm>
                <a:off x="796662" y="6372174"/>
                <a:ext cx="7658044" cy="1938992"/>
              </a:xfrm>
              <a:prstGeom prst="rect">
                <a:avLst/>
              </a:prstGeom>
              <a:blipFill>
                <a:blip r:embed="rId31"/>
                <a:stretch>
                  <a:fillRect l="-993" t="-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3C8C4AC-A6B8-FDB9-37D7-07B1C60136A6}"/>
                  </a:ext>
                </a:extLst>
              </p:cNvPr>
              <p:cNvSpPr txBox="1"/>
              <p:nvPr/>
            </p:nvSpPr>
            <p:spPr>
              <a:xfrm>
                <a:off x="2613611" y="5480097"/>
                <a:ext cx="1534715" cy="764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zh-CN" altLang="en-US"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sub>
                        <m:sup/>
                        <m:e>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𝜇</m:t>
                          </m:r>
                        </m:e>
                      </m:nary>
                    </m:oMath>
                  </m:oMathPara>
                </a14:m>
                <a:endParaRPr kumimoji="1" lang="zh-CN" altLang="en-US" dirty="0"/>
              </a:p>
            </p:txBody>
          </p:sp>
        </mc:Choice>
        <mc:Fallback xmlns="">
          <p:sp>
            <p:nvSpPr>
              <p:cNvPr id="5" name="文本框 4">
                <a:extLst>
                  <a:ext uri="{FF2B5EF4-FFF2-40B4-BE49-F238E27FC236}">
                    <a16:creationId xmlns:a16="http://schemas.microsoft.com/office/drawing/2014/main" id="{D3C8C4AC-A6B8-FDB9-37D7-07B1C60136A6}"/>
                  </a:ext>
                </a:extLst>
              </p:cNvPr>
              <p:cNvSpPr txBox="1">
                <a:spLocks noRot="1" noChangeAspect="1" noMove="1" noResize="1" noEditPoints="1" noAdjustHandles="1" noChangeArrowheads="1" noChangeShapeType="1" noTextEdit="1"/>
              </p:cNvSpPr>
              <p:nvPr/>
            </p:nvSpPr>
            <p:spPr>
              <a:xfrm>
                <a:off x="2613611" y="5480097"/>
                <a:ext cx="1534715" cy="764568"/>
              </a:xfrm>
              <a:prstGeom prst="rect">
                <a:avLst/>
              </a:prstGeom>
              <a:blipFill>
                <a:blip r:embed="rId34"/>
                <a:stretch>
                  <a:fillRect l="-47541" t="-122951" b="-1704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953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xit" presetSubtype="0" fill="hold" nodeType="withEffect">
                                  <p:stCondLst>
                                    <p:cond delay="50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6"/>
                                        </p:tgtEl>
                                        <p:attrNameLst>
                                          <p:attrName>style.visibility</p:attrName>
                                        </p:attrNameLst>
                                      </p:cBhvr>
                                      <p:to>
                                        <p:strVal val="hidden"/>
                                      </p:to>
                                    </p:set>
                                  </p:childTnLst>
                                </p:cTn>
                              </p:par>
                            </p:childTnLst>
                          </p:cTn>
                        </p:par>
                        <p:par>
                          <p:cTn id="39" fill="hold">
                            <p:stCondLst>
                              <p:cond delay="0"/>
                            </p:stCondLst>
                            <p:childTnLst>
                              <p:par>
                                <p:cTn id="40" presetID="1" presetClass="entr" presetSubtype="0" fill="hold" nodeType="afterEffect">
                                  <p:stCondLst>
                                    <p:cond delay="500"/>
                                  </p:stCondLst>
                                  <p:childTnLst>
                                    <p:set>
                                      <p:cBhvr>
                                        <p:cTn id="41" dur="1" fill="hold">
                                          <p:stCondLst>
                                            <p:cond delay="0"/>
                                          </p:stCondLst>
                                        </p:cTn>
                                        <p:tgtEl>
                                          <p:spTgt spid="30"/>
                                        </p:tgtEl>
                                        <p:attrNameLst>
                                          <p:attrName>style.visibility</p:attrName>
                                        </p:attrNameLst>
                                      </p:cBhvr>
                                      <p:to>
                                        <p:strVal val="visible"/>
                                      </p:to>
                                    </p:set>
                                  </p:childTnLst>
                                </p:cTn>
                              </p:par>
                            </p:childTnLst>
                          </p:cTn>
                        </p:par>
                        <p:par>
                          <p:cTn id="42" fill="hold">
                            <p:stCondLst>
                              <p:cond delay="500"/>
                            </p:stCondLst>
                            <p:childTnLst>
                              <p:par>
                                <p:cTn id="43" presetID="1" presetClass="exit" presetSubtype="0" fill="hold" nodeType="afterEffect">
                                  <p:stCondLst>
                                    <p:cond delay="500"/>
                                  </p:stCondLst>
                                  <p:childTnLst>
                                    <p:set>
                                      <p:cBhvr>
                                        <p:cTn id="44" dur="1" fill="hold">
                                          <p:stCondLst>
                                            <p:cond delay="0"/>
                                          </p:stCondLst>
                                        </p:cTn>
                                        <p:tgtEl>
                                          <p:spTgt spid="30"/>
                                        </p:tgtEl>
                                        <p:attrNameLst>
                                          <p:attrName>style.visibility</p:attrName>
                                        </p:attrNameLst>
                                      </p:cBhvr>
                                      <p:to>
                                        <p:strVal val="hidden"/>
                                      </p:to>
                                    </p:set>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50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36"/>
                                        </p:tgtEl>
                                        <p:attrNameLst>
                                          <p:attrName>style.visibility</p:attrName>
                                        </p:attrNameLst>
                                      </p:cBhvr>
                                      <p:to>
                                        <p:strVal val="hidden"/>
                                      </p:to>
                                    </p:set>
                                  </p:childTnLst>
                                </p:cTn>
                              </p:par>
                            </p:childTnLst>
                          </p:cTn>
                        </p:par>
                        <p:par>
                          <p:cTn id="53" fill="hold">
                            <p:stCondLst>
                              <p:cond delay="1500"/>
                            </p:stCondLst>
                            <p:childTnLst>
                              <p:par>
                                <p:cTn id="54" presetID="1" presetClass="entr" presetSubtype="0" fill="hold" nodeType="afterEffect">
                                  <p:stCondLst>
                                    <p:cond delay="500"/>
                                  </p:stCondLst>
                                  <p:childTnLst>
                                    <p:set>
                                      <p:cBhvr>
                                        <p:cTn id="55" dur="1" fill="hold">
                                          <p:stCondLst>
                                            <p:cond delay="0"/>
                                          </p:stCondLst>
                                        </p:cTn>
                                        <p:tgtEl>
                                          <p:spTgt spid="6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1" animBg="1"/>
      <p:bldP spid="60" grpId="0" animBg="1"/>
      <p:bldP spid="10" grpId="0"/>
      <p:bldP spid="10" grpId="1"/>
      <p:bldP spid="12" grpId="0"/>
      <p:bldP spid="12" grpId="1"/>
      <p:bldP spid="25" grpId="0"/>
      <p:bldP spid="25" grpId="1"/>
      <p:bldP spid="26" grpId="0"/>
      <p:bldP spid="26" grpId="1"/>
      <p:bldP spid="66"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p:txBody>
          <a:bodyPr>
            <a:normAutofit/>
          </a:bodyPr>
          <a:lstStyle/>
          <a:p>
            <a:r>
              <a:rPr kumimoji="1" lang="en-US" altLang="zh-CN" sz="3200" dirty="0"/>
              <a:t>Optimal Dynamic Subset Sampling(ODSS)</a:t>
            </a:r>
            <a:endParaRPr kumimoji="1" lang="zh-CN" altLang="en-US" sz="3200" dirty="0"/>
          </a:p>
        </p:txBody>
      </p:sp>
      <p:sp>
        <p:nvSpPr>
          <p:cNvPr id="6" name="文本框 5">
            <a:extLst>
              <a:ext uri="{FF2B5EF4-FFF2-40B4-BE49-F238E27FC236}">
                <a16:creationId xmlns:a16="http://schemas.microsoft.com/office/drawing/2014/main" id="{6C2CA44F-5B9F-86B1-EBBF-205B3C329F49}"/>
              </a:ext>
            </a:extLst>
          </p:cNvPr>
          <p:cNvSpPr txBox="1"/>
          <p:nvPr/>
        </p:nvSpPr>
        <p:spPr>
          <a:xfrm>
            <a:off x="720511" y="4644656"/>
            <a:ext cx="8045813" cy="1200329"/>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Insert an element</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Delete an element</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Modify the probability of an element</a:t>
            </a:r>
            <a:endParaRPr kumimoji="1" lang="zh-CN" altLang="en-US" sz="24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61B769E3-ED31-7BAE-21D7-8B894EBC868D}"/>
              </a:ext>
            </a:extLst>
          </p:cNvPr>
          <p:cNvSpPr txBox="1"/>
          <p:nvPr/>
        </p:nvSpPr>
        <p:spPr>
          <a:xfrm>
            <a:off x="726188" y="6331607"/>
            <a:ext cx="8472103" cy="461665"/>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Our contribution: achieve both </a:t>
            </a:r>
            <a:r>
              <a:rPr kumimoji="1" lang="en-US" altLang="zh-CN" sz="2400" dirty="0">
                <a:solidFill>
                  <a:srgbClr val="FF0000"/>
                </a:solidFill>
                <a:latin typeface="Times New Roman" panose="02020603050405020304" pitchFamily="18" charset="0"/>
                <a:cs typeface="Times New Roman" panose="02020603050405020304" pitchFamily="18" charset="0"/>
              </a:rPr>
              <a:t>optimality</a:t>
            </a:r>
            <a:r>
              <a:rPr kumimoji="1" lang="en-US" altLang="zh-CN" sz="2400" dirty="0">
                <a:latin typeface="Times New Roman" panose="02020603050405020304" pitchFamily="18" charset="0"/>
                <a:cs typeface="Times New Roman" panose="02020603050405020304" pitchFamily="18" charset="0"/>
              </a:rPr>
              <a:t> in </a:t>
            </a:r>
            <a:r>
              <a:rPr kumimoji="1" lang="en-US" altLang="zh-CN" sz="2400" dirty="0">
                <a:solidFill>
                  <a:srgbClr val="FF0000"/>
                </a:solidFill>
                <a:latin typeface="Times New Roman" panose="02020603050405020304" pitchFamily="18" charset="0"/>
                <a:cs typeface="Times New Roman" panose="02020603050405020304" pitchFamily="18" charset="0"/>
              </a:rPr>
              <a:t>query and update.</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65C593B-FC47-EBF3-BCB3-C7FE6B7C478F}"/>
                  </a:ext>
                </a:extLst>
              </p:cNvPr>
              <p:cNvSpPr txBox="1"/>
              <p:nvPr/>
            </p:nvSpPr>
            <p:spPr>
              <a:xfrm>
                <a:off x="6657075" y="5022842"/>
                <a:ext cx="2501153" cy="369332"/>
              </a:xfrm>
              <a:prstGeom prst="rect">
                <a:avLst/>
              </a:prstGeom>
              <a:noFill/>
            </p:spPr>
            <p:txBody>
              <a:bodyPr wrap="square">
                <a:spAutoFit/>
              </a:bodyPr>
              <a:lstStyle/>
              <a:p>
                <a14:m>
                  <m:oMath xmlns:m="http://schemas.openxmlformats.org/officeDocument/2006/math">
                    <m:r>
                      <a:rPr kumimoji="1" lang="en-US" altLang="zh-CN" i="1" smtClean="0">
                        <a:solidFill>
                          <a:srgbClr val="FF0000"/>
                        </a:solidFill>
                        <a:latin typeface="Cambria Math" panose="02040503050406030204" pitchFamily="18" charset="0"/>
                      </a:rPr>
                      <m:t>𝑂</m:t>
                    </m:r>
                    <m:d>
                      <m:dPr>
                        <m:ctrlPr>
                          <a:rPr kumimoji="1" lang="en-US" altLang="zh-CN" i="1">
                            <a:solidFill>
                              <a:srgbClr val="FF0000"/>
                            </a:solidFill>
                            <a:latin typeface="Cambria Math" panose="02040503050406030204" pitchFamily="18" charset="0"/>
                          </a:rPr>
                        </m:ctrlPr>
                      </m:dPr>
                      <m:e>
                        <m:r>
                          <a:rPr kumimoji="1" lang="en-US" altLang="zh-CN" b="0" i="1" smtClean="0">
                            <a:solidFill>
                              <a:srgbClr val="FF0000"/>
                            </a:solidFill>
                            <a:latin typeface="Cambria Math" panose="02040503050406030204" pitchFamily="18" charset="0"/>
                          </a:rPr>
                          <m:t>1</m:t>
                        </m:r>
                      </m:e>
                    </m:d>
                  </m:oMath>
                </a14:m>
                <a:r>
                  <a:rPr kumimoji="1" lang="en-US" altLang="zh-CN" dirty="0">
                    <a:solidFill>
                      <a:srgbClr val="FF0000"/>
                    </a:solidFill>
                    <a:latin typeface="Times New Roman" panose="02020603050405020304" pitchFamily="18" charset="0"/>
                    <a:cs typeface="Times New Roman" panose="02020603050405020304" pitchFamily="18" charset="0"/>
                  </a:rPr>
                  <a:t> per update</a:t>
                </a:r>
                <a:endParaRPr lang="zh-CN" altLang="en-US" dirty="0"/>
              </a:p>
            </p:txBody>
          </p:sp>
        </mc:Choice>
        <mc:Fallback xmlns="">
          <p:sp>
            <p:nvSpPr>
              <p:cNvPr id="9" name="文本框 8">
                <a:extLst>
                  <a:ext uri="{FF2B5EF4-FFF2-40B4-BE49-F238E27FC236}">
                    <a16:creationId xmlns:a16="http://schemas.microsoft.com/office/drawing/2014/main" id="{165C593B-FC47-EBF3-BCB3-C7FE6B7C478F}"/>
                  </a:ext>
                </a:extLst>
              </p:cNvPr>
              <p:cNvSpPr txBox="1">
                <a:spLocks noRot="1" noChangeAspect="1" noMove="1" noResize="1" noEditPoints="1" noAdjustHandles="1" noChangeArrowheads="1" noChangeShapeType="1" noTextEdit="1"/>
              </p:cNvSpPr>
              <p:nvPr/>
            </p:nvSpPr>
            <p:spPr>
              <a:xfrm>
                <a:off x="6657075" y="5022842"/>
                <a:ext cx="2501153" cy="369332"/>
              </a:xfrm>
              <a:prstGeom prst="rect">
                <a:avLst/>
              </a:prstGeom>
              <a:blipFill>
                <a:blip r:embed="rId3"/>
                <a:stretch>
                  <a:fillRect t="-6667" b="-23333"/>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3608E892-F7C9-077F-6AA9-CA83623B4C66}"/>
              </a:ext>
            </a:extLst>
          </p:cNvPr>
          <p:cNvGrpSpPr/>
          <p:nvPr/>
        </p:nvGrpSpPr>
        <p:grpSpPr>
          <a:xfrm>
            <a:off x="649816" y="1701545"/>
            <a:ext cx="5590572" cy="1887194"/>
            <a:chOff x="886904" y="4484630"/>
            <a:chExt cx="5590572" cy="1887194"/>
          </a:xfrm>
        </p:grpSpPr>
        <p:sp>
          <p:nvSpPr>
            <p:cNvPr id="11" name="圆角矩形 10">
              <a:extLst>
                <a:ext uri="{FF2B5EF4-FFF2-40B4-BE49-F238E27FC236}">
                  <a16:creationId xmlns:a16="http://schemas.microsoft.com/office/drawing/2014/main" id="{367EFE43-81CC-A992-6654-6F9396A46E0E}"/>
                </a:ext>
              </a:extLst>
            </p:cNvPr>
            <p:cNvSpPr/>
            <p:nvPr/>
          </p:nvSpPr>
          <p:spPr>
            <a:xfrm>
              <a:off x="886904" y="4959713"/>
              <a:ext cx="5590572" cy="141211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ABDBE2BE-0C8D-D7D9-4817-4D283B86A0C3}"/>
                    </a:ext>
                  </a:extLst>
                </p:cNvPr>
                <p:cNvSpPr/>
                <p:nvPr/>
              </p:nvSpPr>
              <p:spPr>
                <a:xfrm>
                  <a:off x="1355831" y="520845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3" name="椭圆 32">
                  <a:extLst>
                    <a:ext uri="{FF2B5EF4-FFF2-40B4-BE49-F238E27FC236}">
                      <a16:creationId xmlns:a16="http://schemas.microsoft.com/office/drawing/2014/main" id="{ABDBE2BE-0C8D-D7D9-4817-4D283B86A0C3}"/>
                    </a:ext>
                  </a:extLst>
                </p:cNvPr>
                <p:cNvSpPr>
                  <a:spLocks noRot="1" noChangeAspect="1" noMove="1" noResize="1" noEditPoints="1" noAdjustHandles="1" noChangeArrowheads="1" noChangeShapeType="1" noTextEdit="1"/>
                </p:cNvSpPr>
                <p:nvPr/>
              </p:nvSpPr>
              <p:spPr>
                <a:xfrm>
                  <a:off x="1355831" y="5208458"/>
                  <a:ext cx="451412" cy="451413"/>
                </a:xfrm>
                <a:prstGeom prst="ellipse">
                  <a:avLst/>
                </a:prstGeom>
                <a:blipFill>
                  <a:blip r:embed="rId4"/>
                  <a:stretch>
                    <a:fillRect l="-13158"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1E7E05FD-B055-FCF8-5195-A1F4FF0D4DE8}"/>
                    </a:ext>
                  </a:extLst>
                </p:cNvPr>
                <p:cNvSpPr/>
                <p:nvPr/>
              </p:nvSpPr>
              <p:spPr>
                <a:xfrm>
                  <a:off x="2185197" y="519120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40" name="椭圆 39">
                  <a:extLst>
                    <a:ext uri="{FF2B5EF4-FFF2-40B4-BE49-F238E27FC236}">
                      <a16:creationId xmlns:a16="http://schemas.microsoft.com/office/drawing/2014/main" id="{33CB9C15-DC32-BEE0-E7A5-A91FC5085711}"/>
                    </a:ext>
                  </a:extLst>
                </p:cNvPr>
                <p:cNvSpPr>
                  <a:spLocks noRot="1" noChangeAspect="1" noMove="1" noResize="1" noEditPoints="1" noAdjustHandles="1" noChangeArrowheads="1" noChangeShapeType="1" noTextEdit="1"/>
                </p:cNvSpPr>
                <p:nvPr/>
              </p:nvSpPr>
              <p:spPr>
                <a:xfrm>
                  <a:off x="2185197" y="5191206"/>
                  <a:ext cx="451412" cy="451413"/>
                </a:xfrm>
                <a:prstGeom prst="ellipse">
                  <a:avLst/>
                </a:prstGeom>
                <a:blipFill>
                  <a:blip r:embed="rId16"/>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765317C1-F021-91CE-9A3D-850C9BE1B7EF}"/>
                    </a:ext>
                  </a:extLst>
                </p:cNvPr>
                <p:cNvSpPr/>
                <p:nvPr/>
              </p:nvSpPr>
              <p:spPr>
                <a:xfrm>
                  <a:off x="300892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41" name="椭圆 40">
                  <a:extLst>
                    <a:ext uri="{FF2B5EF4-FFF2-40B4-BE49-F238E27FC236}">
                      <a16:creationId xmlns:a16="http://schemas.microsoft.com/office/drawing/2014/main" id="{CBE77EAB-E1E1-6C22-578E-CCA2697E5024}"/>
                    </a:ext>
                  </a:extLst>
                </p:cNvPr>
                <p:cNvSpPr>
                  <a:spLocks noRot="1" noChangeAspect="1" noMove="1" noResize="1" noEditPoints="1" noAdjustHandles="1" noChangeArrowheads="1" noChangeShapeType="1" noTextEdit="1"/>
                </p:cNvSpPr>
                <p:nvPr/>
              </p:nvSpPr>
              <p:spPr>
                <a:xfrm>
                  <a:off x="3008928" y="5191205"/>
                  <a:ext cx="451412" cy="451413"/>
                </a:xfrm>
                <a:prstGeom prst="ellipse">
                  <a:avLst/>
                </a:prstGeom>
                <a:blipFill>
                  <a:blip r:embed="rId17"/>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B16FF045-DF68-B506-76D0-E499B1A85C7B}"/>
                    </a:ext>
                  </a:extLst>
                </p:cNvPr>
                <p:cNvSpPr/>
                <p:nvPr/>
              </p:nvSpPr>
              <p:spPr>
                <a:xfrm>
                  <a:off x="383265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42" name="椭圆 41">
                  <a:extLst>
                    <a:ext uri="{FF2B5EF4-FFF2-40B4-BE49-F238E27FC236}">
                      <a16:creationId xmlns:a16="http://schemas.microsoft.com/office/drawing/2014/main" id="{73A45E82-1866-3318-82CF-825637A83202}"/>
                    </a:ext>
                  </a:extLst>
                </p:cNvPr>
                <p:cNvSpPr>
                  <a:spLocks noRot="1" noChangeAspect="1" noMove="1" noResize="1" noEditPoints="1" noAdjustHandles="1" noChangeArrowheads="1" noChangeShapeType="1" noTextEdit="1"/>
                </p:cNvSpPr>
                <p:nvPr/>
              </p:nvSpPr>
              <p:spPr>
                <a:xfrm>
                  <a:off x="3832658" y="5191205"/>
                  <a:ext cx="451412" cy="451413"/>
                </a:xfrm>
                <a:prstGeom prst="ellipse">
                  <a:avLst/>
                </a:prstGeom>
                <a:blipFill>
                  <a:blip r:embed="rId18"/>
                  <a:stretch>
                    <a:fillRect l="-1621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椭圆 36">
                  <a:extLst>
                    <a:ext uri="{FF2B5EF4-FFF2-40B4-BE49-F238E27FC236}">
                      <a16:creationId xmlns:a16="http://schemas.microsoft.com/office/drawing/2014/main" id="{1E085665-4175-5551-76B9-3723D8FE2599}"/>
                    </a:ext>
                  </a:extLst>
                </p:cNvPr>
                <p:cNvSpPr/>
                <p:nvPr/>
              </p:nvSpPr>
              <p:spPr>
                <a:xfrm>
                  <a:off x="465638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oMath>
                    </m:oMathPara>
                  </a14:m>
                  <a:endParaRPr kumimoji="1" lang="zh-CN" altLang="en-US" dirty="0"/>
                </a:p>
              </p:txBody>
            </p:sp>
          </mc:Choice>
          <mc:Fallback xmlns="">
            <p:sp>
              <p:nvSpPr>
                <p:cNvPr id="43" name="椭圆 42">
                  <a:extLst>
                    <a:ext uri="{FF2B5EF4-FFF2-40B4-BE49-F238E27FC236}">
                      <a16:creationId xmlns:a16="http://schemas.microsoft.com/office/drawing/2014/main" id="{4C4DBD79-D8D3-3DAC-F2C6-2D52B2FB41F6}"/>
                    </a:ext>
                  </a:extLst>
                </p:cNvPr>
                <p:cNvSpPr>
                  <a:spLocks noRot="1" noChangeAspect="1" noMove="1" noResize="1" noEditPoints="1" noAdjustHandles="1" noChangeArrowheads="1" noChangeShapeType="1" noTextEdit="1"/>
                </p:cNvSpPr>
                <p:nvPr/>
              </p:nvSpPr>
              <p:spPr>
                <a:xfrm>
                  <a:off x="4656388" y="5191205"/>
                  <a:ext cx="451412" cy="451413"/>
                </a:xfrm>
                <a:prstGeom prst="ellipse">
                  <a:avLst/>
                </a:prstGeom>
                <a:blipFill>
                  <a:blip r:embed="rId19"/>
                  <a:stretch>
                    <a:fillRect l="-5405"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椭圆 37">
                  <a:extLst>
                    <a:ext uri="{FF2B5EF4-FFF2-40B4-BE49-F238E27FC236}">
                      <a16:creationId xmlns:a16="http://schemas.microsoft.com/office/drawing/2014/main" id="{668D4783-4EBA-C255-B64C-B9369E6422FE}"/>
                    </a:ext>
                  </a:extLst>
                </p:cNvPr>
                <p:cNvSpPr/>
                <p:nvPr/>
              </p:nvSpPr>
              <p:spPr>
                <a:xfrm>
                  <a:off x="5480118" y="5191205"/>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oMath>
                    </m:oMathPara>
                  </a14:m>
                  <a:endParaRPr kumimoji="1" lang="zh-CN" altLang="en-US" dirty="0"/>
                </a:p>
              </p:txBody>
            </p:sp>
          </mc:Choice>
          <mc:Fallback xmlns="">
            <p:sp>
              <p:nvSpPr>
                <p:cNvPr id="44" name="椭圆 43">
                  <a:extLst>
                    <a:ext uri="{FF2B5EF4-FFF2-40B4-BE49-F238E27FC236}">
                      <a16:creationId xmlns:a16="http://schemas.microsoft.com/office/drawing/2014/main" id="{D0FA6FAB-2218-7D27-FC90-69B25B77B6AA}"/>
                    </a:ext>
                  </a:extLst>
                </p:cNvPr>
                <p:cNvSpPr>
                  <a:spLocks noRot="1" noChangeAspect="1" noMove="1" noResize="1" noEditPoints="1" noAdjustHandles="1" noChangeArrowheads="1" noChangeShapeType="1" noTextEdit="1"/>
                </p:cNvSpPr>
                <p:nvPr/>
              </p:nvSpPr>
              <p:spPr>
                <a:xfrm>
                  <a:off x="5480118" y="5191205"/>
                  <a:ext cx="451412" cy="451413"/>
                </a:xfrm>
                <a:prstGeom prst="ellipse">
                  <a:avLst/>
                </a:prstGeom>
                <a:blipFill>
                  <a:blip r:embed="rId20"/>
                  <a:stretch>
                    <a:fillRect l="-1891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C6AF3BB-DDD3-96B3-D357-61573961A571}"/>
                    </a:ext>
                  </a:extLst>
                </p:cNvPr>
                <p:cNvSpPr txBox="1"/>
                <p:nvPr/>
              </p:nvSpPr>
              <p:spPr>
                <a:xfrm>
                  <a:off x="1183502" y="5805117"/>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5" name="文本框 44">
                  <a:extLst>
                    <a:ext uri="{FF2B5EF4-FFF2-40B4-BE49-F238E27FC236}">
                      <a16:creationId xmlns:a16="http://schemas.microsoft.com/office/drawing/2014/main" id="{4C3CDA6D-7948-5DBC-3ED2-49F9F77E2ABB}"/>
                    </a:ext>
                  </a:extLst>
                </p:cNvPr>
                <p:cNvSpPr txBox="1">
                  <a:spLocks noRot="1" noChangeAspect="1" noMove="1" noResize="1" noEditPoints="1" noAdjustHandles="1" noChangeArrowheads="1" noChangeShapeType="1" noTextEdit="1"/>
                </p:cNvSpPr>
                <p:nvPr/>
              </p:nvSpPr>
              <p:spPr>
                <a:xfrm>
                  <a:off x="1183502" y="5805117"/>
                  <a:ext cx="784189" cy="369332"/>
                </a:xfrm>
                <a:prstGeom prst="rect">
                  <a:avLst/>
                </a:prstGeom>
                <a:blipFill>
                  <a:blip r:embed="rId21"/>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7D8D50D-AAA0-9305-27C1-AF5192E7C408}"/>
                    </a:ext>
                  </a:extLst>
                </p:cNvPr>
                <p:cNvSpPr txBox="1"/>
                <p:nvPr/>
              </p:nvSpPr>
              <p:spPr>
                <a:xfrm>
                  <a:off x="2842539" y="5805117"/>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6" name="文本框 45">
                  <a:extLst>
                    <a:ext uri="{FF2B5EF4-FFF2-40B4-BE49-F238E27FC236}">
                      <a16:creationId xmlns:a16="http://schemas.microsoft.com/office/drawing/2014/main" id="{CE8DE2CF-D972-B6F3-EA78-1EE8891D0F96}"/>
                    </a:ext>
                  </a:extLst>
                </p:cNvPr>
                <p:cNvSpPr txBox="1">
                  <a:spLocks noRot="1" noChangeAspect="1" noMove="1" noResize="1" noEditPoints="1" noAdjustHandles="1" noChangeArrowheads="1" noChangeShapeType="1" noTextEdit="1"/>
                </p:cNvSpPr>
                <p:nvPr/>
              </p:nvSpPr>
              <p:spPr>
                <a:xfrm>
                  <a:off x="2842539" y="5805117"/>
                  <a:ext cx="789510" cy="369332"/>
                </a:xfrm>
                <a:prstGeom prst="rect">
                  <a:avLst/>
                </a:prstGeom>
                <a:blipFill>
                  <a:blip r:embed="rId22"/>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5A9E495-BCE8-861F-7F71-488391100E5D}"/>
                    </a:ext>
                  </a:extLst>
                </p:cNvPr>
                <p:cNvSpPr txBox="1"/>
                <p:nvPr/>
              </p:nvSpPr>
              <p:spPr>
                <a:xfrm>
                  <a:off x="2018808" y="5810904"/>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7" name="文本框 46">
                  <a:extLst>
                    <a:ext uri="{FF2B5EF4-FFF2-40B4-BE49-F238E27FC236}">
                      <a16:creationId xmlns:a16="http://schemas.microsoft.com/office/drawing/2014/main" id="{9234E613-9924-6CF9-A710-C70D93FBFF47}"/>
                    </a:ext>
                  </a:extLst>
                </p:cNvPr>
                <p:cNvSpPr txBox="1">
                  <a:spLocks noRot="1" noChangeAspect="1" noMove="1" noResize="1" noEditPoints="1" noAdjustHandles="1" noChangeArrowheads="1" noChangeShapeType="1" noTextEdit="1"/>
                </p:cNvSpPr>
                <p:nvPr/>
              </p:nvSpPr>
              <p:spPr>
                <a:xfrm>
                  <a:off x="2018808" y="5810904"/>
                  <a:ext cx="789510" cy="369332"/>
                </a:xfrm>
                <a:prstGeom prst="rect">
                  <a:avLst/>
                </a:prstGeom>
                <a:blipFill>
                  <a:blip r:embed="rId23"/>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763AE1F-A3C1-40BE-1D40-393C361E10E9}"/>
                    </a:ext>
                  </a:extLst>
                </p:cNvPr>
                <p:cNvSpPr txBox="1"/>
                <p:nvPr/>
              </p:nvSpPr>
              <p:spPr>
                <a:xfrm>
                  <a:off x="3666269" y="580511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8" name="文本框 47">
                  <a:extLst>
                    <a:ext uri="{FF2B5EF4-FFF2-40B4-BE49-F238E27FC236}">
                      <a16:creationId xmlns:a16="http://schemas.microsoft.com/office/drawing/2014/main" id="{8D28772C-A5FD-96DD-A82B-B95F88EBA2E9}"/>
                    </a:ext>
                  </a:extLst>
                </p:cNvPr>
                <p:cNvSpPr txBox="1">
                  <a:spLocks noRot="1" noChangeAspect="1" noMove="1" noResize="1" noEditPoints="1" noAdjustHandles="1" noChangeArrowheads="1" noChangeShapeType="1" noTextEdit="1"/>
                </p:cNvSpPr>
                <p:nvPr/>
              </p:nvSpPr>
              <p:spPr>
                <a:xfrm>
                  <a:off x="3666269" y="5805115"/>
                  <a:ext cx="789510" cy="369332"/>
                </a:xfrm>
                <a:prstGeom prst="rect">
                  <a:avLst/>
                </a:prstGeom>
                <a:blipFill>
                  <a:blip r:embed="rId24"/>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ADA9172-E65C-DE3B-B57E-4BA3D096AC48}"/>
                    </a:ext>
                  </a:extLst>
                </p:cNvPr>
                <p:cNvSpPr txBox="1"/>
                <p:nvPr/>
              </p:nvSpPr>
              <p:spPr>
                <a:xfrm>
                  <a:off x="5313729" y="5805115"/>
                  <a:ext cx="80361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𝑛</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9" name="文本框 48">
                  <a:extLst>
                    <a:ext uri="{FF2B5EF4-FFF2-40B4-BE49-F238E27FC236}">
                      <a16:creationId xmlns:a16="http://schemas.microsoft.com/office/drawing/2014/main" id="{B6ABB6E2-8678-83E0-E8D2-C5EA2E817FC5}"/>
                    </a:ext>
                  </a:extLst>
                </p:cNvPr>
                <p:cNvSpPr txBox="1">
                  <a:spLocks noRot="1" noChangeAspect="1" noMove="1" noResize="1" noEditPoints="1" noAdjustHandles="1" noChangeArrowheads="1" noChangeShapeType="1" noTextEdit="1"/>
                </p:cNvSpPr>
                <p:nvPr/>
              </p:nvSpPr>
              <p:spPr>
                <a:xfrm>
                  <a:off x="5313729" y="5805115"/>
                  <a:ext cx="803617" cy="369332"/>
                </a:xfrm>
                <a:prstGeom prst="rect">
                  <a:avLst/>
                </a:prstGeom>
                <a:blipFill>
                  <a:blip r:embed="rId25"/>
                  <a:stretch>
                    <a:fillRect b="-12903"/>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6A349F66-BE71-D01E-95BD-329B872B9857}"/>
                </a:ext>
              </a:extLst>
            </p:cNvPr>
            <p:cNvSpPr txBox="1"/>
            <p:nvPr/>
          </p:nvSpPr>
          <p:spPr>
            <a:xfrm>
              <a:off x="2878730" y="4484630"/>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a:t>
              </a:r>
              <a:r>
                <a:rPr kumimoji="1" lang="en-US" altLang="zh-CN" sz="2000" b="1" i="1" dirty="0">
                  <a:latin typeface="Times New Roman" panose="02020603050405020304" pitchFamily="18" charset="0"/>
                  <a:cs typeface="Times New Roman" panose="02020603050405020304" pitchFamily="18" charset="0"/>
                </a:rPr>
                <a:t>S</a:t>
              </a:r>
              <a:endParaRPr kumimoji="1" lang="zh-CN" altLang="en-US" sz="2000" b="1" i="1" dirty="0">
                <a:latin typeface="Times New Roman" panose="02020603050405020304" pitchFamily="18" charset="0"/>
                <a:cs typeface="Times New Roman" panose="02020603050405020304" pitchFamily="18" charset="0"/>
              </a:endParaRPr>
            </a:p>
          </p:txBody>
        </p:sp>
      </p:grpSp>
      <p:cxnSp>
        <p:nvCxnSpPr>
          <p:cNvPr id="45" name="直线箭头连接符 44">
            <a:extLst>
              <a:ext uri="{FF2B5EF4-FFF2-40B4-BE49-F238E27FC236}">
                <a16:creationId xmlns:a16="http://schemas.microsoft.com/office/drawing/2014/main" id="{B798198D-0CC6-B1B9-2516-DB5BDCC748CC}"/>
              </a:ext>
            </a:extLst>
          </p:cNvPr>
          <p:cNvCxnSpPr>
            <a:cxnSpLocks/>
          </p:cNvCxnSpPr>
          <p:nvPr/>
        </p:nvCxnSpPr>
        <p:spPr>
          <a:xfrm>
            <a:off x="6657075" y="2882683"/>
            <a:ext cx="1493134" cy="5808"/>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右大括号 46">
            <a:extLst>
              <a:ext uri="{FF2B5EF4-FFF2-40B4-BE49-F238E27FC236}">
                <a16:creationId xmlns:a16="http://schemas.microsoft.com/office/drawing/2014/main" id="{AF39F7C6-932E-5F79-5E6F-813B05A5635E}"/>
              </a:ext>
            </a:extLst>
          </p:cNvPr>
          <p:cNvSpPr/>
          <p:nvPr/>
        </p:nvSpPr>
        <p:spPr>
          <a:xfrm rot="5400000">
            <a:off x="3178658" y="1547344"/>
            <a:ext cx="432604" cy="432676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5281BC32-42FF-A79A-A34F-5397752DE89D}"/>
                  </a:ext>
                </a:extLst>
              </p:cNvPr>
              <p:cNvSpPr txBox="1"/>
              <p:nvPr/>
            </p:nvSpPr>
            <p:spPr>
              <a:xfrm>
                <a:off x="7520895" y="1699709"/>
                <a:ext cx="2490859"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sample result </a:t>
                </a:r>
                <a14:m>
                  <m:oMath xmlns:m="http://schemas.openxmlformats.org/officeDocument/2006/math">
                    <m:r>
                      <a:rPr kumimoji="1" lang="en-US" altLang="zh-CN" sz="2000" b="1">
                        <a:latin typeface="Cambria Math" panose="02040503050406030204" pitchFamily="18" charset="0"/>
                      </a:rPr>
                      <m:t>𝑻</m:t>
                    </m:r>
                    <m:r>
                      <a:rPr kumimoji="1" lang="en-US" altLang="zh-CN" sz="2000" b="1">
                        <a:latin typeface="Cambria Math" panose="02040503050406030204" pitchFamily="18" charset="0"/>
                      </a:rPr>
                      <m:t>⊆</m:t>
                    </m:r>
                    <m:r>
                      <a:rPr kumimoji="1" lang="en-US" altLang="zh-CN" sz="2000" b="1">
                        <a:latin typeface="Cambria Math" panose="02040503050406030204" pitchFamily="18" charset="0"/>
                      </a:rPr>
                      <m:t>𝑺</m:t>
                    </m:r>
                  </m:oMath>
                </a14:m>
                <a:endParaRPr kumimoji="1" lang="zh-CN" altLang="en-US" sz="2000" b="1" dirty="0">
                  <a:latin typeface="Times New Roman" panose="02020603050405020304" pitchFamily="18" charset="0"/>
                  <a:cs typeface="Times New Roman" panose="02020603050405020304" pitchFamily="18" charset="0"/>
                </a:endParaRPr>
              </a:p>
            </p:txBody>
          </p:sp>
        </mc:Choice>
        <mc:Fallback xmlns="">
          <p:sp>
            <p:nvSpPr>
              <p:cNvPr id="48" name="文本框 47">
                <a:extLst>
                  <a:ext uri="{FF2B5EF4-FFF2-40B4-BE49-F238E27FC236}">
                    <a16:creationId xmlns:a16="http://schemas.microsoft.com/office/drawing/2014/main" id="{5281BC32-42FF-A79A-A34F-5397752DE89D}"/>
                  </a:ext>
                </a:extLst>
              </p:cNvPr>
              <p:cNvSpPr txBox="1">
                <a:spLocks noRot="1" noChangeAspect="1" noMove="1" noResize="1" noEditPoints="1" noAdjustHandles="1" noChangeArrowheads="1" noChangeShapeType="1" noTextEdit="1"/>
              </p:cNvSpPr>
              <p:nvPr/>
            </p:nvSpPr>
            <p:spPr>
              <a:xfrm>
                <a:off x="7520895" y="1699709"/>
                <a:ext cx="2490859" cy="400110"/>
              </a:xfrm>
              <a:prstGeom prst="rect">
                <a:avLst/>
              </a:prstGeom>
              <a:blipFill>
                <a:blip r:embed="rId26"/>
                <a:stretch>
                  <a:fillRect l="-2538" t="-6061" b="-24242"/>
                </a:stretch>
              </a:blipFill>
            </p:spPr>
            <p:txBody>
              <a:bodyPr/>
              <a:lstStyle/>
              <a:p>
                <a:r>
                  <a:rPr lang="zh-CN" altLang="en-US">
                    <a:noFill/>
                  </a:rPr>
                  <a:t> </a:t>
                </a:r>
              </a:p>
            </p:txBody>
          </p:sp>
        </mc:Fallback>
      </mc:AlternateContent>
      <p:sp>
        <p:nvSpPr>
          <p:cNvPr id="49" name="圆角矩形 48">
            <a:extLst>
              <a:ext uri="{FF2B5EF4-FFF2-40B4-BE49-F238E27FC236}">
                <a16:creationId xmlns:a16="http://schemas.microsoft.com/office/drawing/2014/main" id="{C5C99C0C-22FF-8629-B122-187875CCC48B}"/>
              </a:ext>
            </a:extLst>
          </p:cNvPr>
          <p:cNvSpPr/>
          <p:nvPr/>
        </p:nvSpPr>
        <p:spPr>
          <a:xfrm>
            <a:off x="8454706" y="2176627"/>
            <a:ext cx="667107" cy="141211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1211A494-9DFF-A606-C78E-33DEA76FA10E}"/>
                  </a:ext>
                </a:extLst>
              </p:cNvPr>
              <p:cNvSpPr/>
              <p:nvPr/>
            </p:nvSpPr>
            <p:spPr>
              <a:xfrm>
                <a:off x="8562553" y="243615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0" name="椭圆 49">
                <a:extLst>
                  <a:ext uri="{FF2B5EF4-FFF2-40B4-BE49-F238E27FC236}">
                    <a16:creationId xmlns:a16="http://schemas.microsoft.com/office/drawing/2014/main" id="{1211A494-9DFF-A606-C78E-33DEA76FA10E}"/>
                  </a:ext>
                </a:extLst>
              </p:cNvPr>
              <p:cNvSpPr>
                <a:spLocks noRot="1" noChangeAspect="1" noMove="1" noResize="1" noEditPoints="1" noAdjustHandles="1" noChangeArrowheads="1" noChangeShapeType="1" noTextEdit="1"/>
              </p:cNvSpPr>
              <p:nvPr/>
            </p:nvSpPr>
            <p:spPr>
              <a:xfrm>
                <a:off x="8562553" y="2436159"/>
                <a:ext cx="451412" cy="451413"/>
              </a:xfrm>
              <a:prstGeom prst="ellipse">
                <a:avLst/>
              </a:prstGeom>
              <a:blipFill>
                <a:blip r:embed="rId27"/>
                <a:stretch>
                  <a:fillRect l="-131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0C3E774B-ADB1-06C1-1467-A5CD59823981}"/>
                  </a:ext>
                </a:extLst>
              </p:cNvPr>
              <p:cNvSpPr/>
              <p:nvPr/>
            </p:nvSpPr>
            <p:spPr>
              <a:xfrm>
                <a:off x="8562553" y="3002938"/>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51" name="椭圆 50">
                <a:extLst>
                  <a:ext uri="{FF2B5EF4-FFF2-40B4-BE49-F238E27FC236}">
                    <a16:creationId xmlns:a16="http://schemas.microsoft.com/office/drawing/2014/main" id="{0C3E774B-ADB1-06C1-1467-A5CD59823981}"/>
                  </a:ext>
                </a:extLst>
              </p:cNvPr>
              <p:cNvSpPr>
                <a:spLocks noRot="1" noChangeAspect="1" noMove="1" noResize="1" noEditPoints="1" noAdjustHandles="1" noChangeArrowheads="1" noChangeShapeType="1" noTextEdit="1"/>
              </p:cNvSpPr>
              <p:nvPr/>
            </p:nvSpPr>
            <p:spPr>
              <a:xfrm>
                <a:off x="8562553" y="3002938"/>
                <a:ext cx="451412" cy="451413"/>
              </a:xfrm>
              <a:prstGeom prst="ellipse">
                <a:avLst/>
              </a:prstGeom>
              <a:blipFill>
                <a:blip r:embed="rId28"/>
                <a:stretch>
                  <a:fillRect l="-1052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0B6A8807-4A0E-E559-BAC2-11687CF92BFB}"/>
                  </a:ext>
                </a:extLst>
              </p:cNvPr>
              <p:cNvSpPr txBox="1"/>
              <p:nvPr/>
            </p:nvSpPr>
            <p:spPr>
              <a:xfrm>
                <a:off x="2615830" y="3750165"/>
                <a:ext cx="1534715" cy="764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zh-CN" altLang="en-US" i="1" smtClean="0">
                              <a:latin typeface="Cambria Math" panose="02040503050406030204" pitchFamily="18" charset="0"/>
                            </a:rPr>
                          </m:ctrlPr>
                        </m:naryPr>
                        <m:sub>
                          <m:r>
                            <m:rPr>
                              <m:brk m:alnAt="7"/>
                            </m:rPr>
                            <a:rPr kumimoji="1" lang="en-US" altLang="zh-CN" b="0" i="1" smtClean="0">
                              <a:latin typeface="Cambria Math" panose="02040503050406030204" pitchFamily="18" charset="0"/>
                            </a:rPr>
                            <m:t>𝑖</m:t>
                          </m:r>
                        </m:sub>
                        <m:sup/>
                        <m:e>
                          <m:r>
                            <a:rPr kumimoji="1" lang="en-US" altLang="zh-CN" b="0" i="1" smtClean="0">
                              <a:latin typeface="Cambria Math" panose="02040503050406030204" pitchFamily="18" charset="0"/>
                            </a:rPr>
                            <m:t>𝑝</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𝑖</m:t>
                                  </m:r>
                                </m:sub>
                              </m:sSub>
                            </m:e>
                          </m:d>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𝜇</m:t>
                          </m:r>
                        </m:e>
                      </m:nary>
                    </m:oMath>
                  </m:oMathPara>
                </a14:m>
                <a:endParaRPr kumimoji="1" lang="zh-CN" altLang="en-US" dirty="0"/>
              </a:p>
            </p:txBody>
          </p:sp>
        </mc:Choice>
        <mc:Fallback xmlns="">
          <p:sp>
            <p:nvSpPr>
              <p:cNvPr id="52" name="文本框 51">
                <a:extLst>
                  <a:ext uri="{FF2B5EF4-FFF2-40B4-BE49-F238E27FC236}">
                    <a16:creationId xmlns:a16="http://schemas.microsoft.com/office/drawing/2014/main" id="{0B6A8807-4A0E-E559-BAC2-11687CF92BFB}"/>
                  </a:ext>
                </a:extLst>
              </p:cNvPr>
              <p:cNvSpPr txBox="1">
                <a:spLocks noRot="1" noChangeAspect="1" noMove="1" noResize="1" noEditPoints="1" noAdjustHandles="1" noChangeArrowheads="1" noChangeShapeType="1" noTextEdit="1"/>
              </p:cNvSpPr>
              <p:nvPr/>
            </p:nvSpPr>
            <p:spPr>
              <a:xfrm>
                <a:off x="2615830" y="3750165"/>
                <a:ext cx="1534715" cy="764568"/>
              </a:xfrm>
              <a:prstGeom prst="rect">
                <a:avLst/>
              </a:prstGeom>
              <a:blipFill>
                <a:blip r:embed="rId29"/>
                <a:stretch>
                  <a:fillRect l="-47541" t="-122951" b="-1704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55FEBFCA-0B19-837C-C284-07648CE964F9}"/>
                  </a:ext>
                </a:extLst>
              </p:cNvPr>
              <p:cNvSpPr txBox="1"/>
              <p:nvPr/>
            </p:nvSpPr>
            <p:spPr>
              <a:xfrm>
                <a:off x="6357170" y="3043978"/>
                <a:ext cx="2088600" cy="369332"/>
              </a:xfrm>
              <a:prstGeom prst="rect">
                <a:avLst/>
              </a:prstGeom>
              <a:noFill/>
            </p:spPr>
            <p:txBody>
              <a:bodyPr wrap="square" rtlCol="0">
                <a:spAutoFit/>
              </a:bodyPr>
              <a:lstStyle/>
              <a:p>
                <a14:m>
                  <m:oMath xmlns:m="http://schemas.openxmlformats.org/officeDocument/2006/math">
                    <m:r>
                      <a:rPr kumimoji="1" lang="en-US" altLang="zh-CN" i="1" smtClean="0">
                        <a:solidFill>
                          <a:srgbClr val="FF0000"/>
                        </a:solidFill>
                        <a:latin typeface="Cambria Math" panose="02040503050406030204" pitchFamily="18" charset="0"/>
                      </a:rPr>
                      <m:t>𝑂</m:t>
                    </m:r>
                    <m:d>
                      <m:dPr>
                        <m:ctrlPr>
                          <a:rPr kumimoji="1" lang="en-US" altLang="zh-CN" i="1">
                            <a:solidFill>
                              <a:srgbClr val="FF0000"/>
                            </a:solidFill>
                            <a:latin typeface="Cambria Math" panose="02040503050406030204" pitchFamily="18" charset="0"/>
                          </a:rPr>
                        </m:ctrlPr>
                      </m:dPr>
                      <m:e>
                        <m:r>
                          <a:rPr kumimoji="1" lang="en-US" altLang="zh-CN" b="0" i="1" smtClean="0">
                            <a:solidFill>
                              <a:srgbClr val="FF0000"/>
                            </a:solidFill>
                            <a:latin typeface="Cambria Math" panose="02040503050406030204" pitchFamily="18" charset="0"/>
                          </a:rPr>
                          <m:t>1+</m:t>
                        </m:r>
                        <m:r>
                          <a:rPr kumimoji="1" lang="en-US" altLang="zh-CN" b="0" i="1" smtClean="0">
                            <a:solidFill>
                              <a:srgbClr val="FF0000"/>
                            </a:solidFill>
                            <a:latin typeface="Cambria Math" panose="02040503050406030204" pitchFamily="18" charset="0"/>
                          </a:rPr>
                          <m:t>𝜇</m:t>
                        </m:r>
                      </m:e>
                    </m:d>
                  </m:oMath>
                </a14:m>
                <a:r>
                  <a:rPr kumimoji="1" lang="en-US" altLang="zh-CN" dirty="0">
                    <a:solidFill>
                      <a:srgbClr val="FF0000"/>
                    </a:solidFill>
                    <a:latin typeface="Times New Roman" panose="02020603050405020304" pitchFamily="18" charset="0"/>
                    <a:cs typeface="Times New Roman" panose="02020603050405020304" pitchFamily="18" charset="0"/>
                  </a:rPr>
                  <a:t> per query</a:t>
                </a:r>
                <a:endParaRPr lang="zh-CN" altLang="en-US" dirty="0"/>
              </a:p>
            </p:txBody>
          </p:sp>
        </mc:Choice>
        <mc:Fallback xmlns="">
          <p:sp>
            <p:nvSpPr>
              <p:cNvPr id="53" name="文本框 52">
                <a:extLst>
                  <a:ext uri="{FF2B5EF4-FFF2-40B4-BE49-F238E27FC236}">
                    <a16:creationId xmlns:a16="http://schemas.microsoft.com/office/drawing/2014/main" id="{55FEBFCA-0B19-837C-C284-07648CE964F9}"/>
                  </a:ext>
                </a:extLst>
              </p:cNvPr>
              <p:cNvSpPr txBox="1">
                <a:spLocks noRot="1" noChangeAspect="1" noMove="1" noResize="1" noEditPoints="1" noAdjustHandles="1" noChangeArrowheads="1" noChangeShapeType="1" noTextEdit="1"/>
              </p:cNvSpPr>
              <p:nvPr/>
            </p:nvSpPr>
            <p:spPr>
              <a:xfrm>
                <a:off x="6357170" y="3043978"/>
                <a:ext cx="2088600" cy="369332"/>
              </a:xfrm>
              <a:prstGeom prst="rect">
                <a:avLst/>
              </a:prstGeom>
              <a:blipFill>
                <a:blip r:embed="rId30"/>
                <a:stretch>
                  <a:fillRect t="-6667" b="-23333"/>
                </a:stretch>
              </a:blipFill>
            </p:spPr>
            <p:txBody>
              <a:bodyPr/>
              <a:lstStyle/>
              <a:p>
                <a:r>
                  <a:rPr lang="zh-CN" altLang="en-US">
                    <a:noFill/>
                  </a:rPr>
                  <a:t> </a:t>
                </a:r>
              </a:p>
            </p:txBody>
          </p:sp>
        </mc:Fallback>
      </mc:AlternateContent>
      <p:sp>
        <p:nvSpPr>
          <p:cNvPr id="54" name="右大括号 53">
            <a:extLst>
              <a:ext uri="{FF2B5EF4-FFF2-40B4-BE49-F238E27FC236}">
                <a16:creationId xmlns:a16="http://schemas.microsoft.com/office/drawing/2014/main" id="{D6335581-8310-1CD8-4EEE-0FBDC066CB50}"/>
              </a:ext>
            </a:extLst>
          </p:cNvPr>
          <p:cNvSpPr/>
          <p:nvPr/>
        </p:nvSpPr>
        <p:spPr>
          <a:xfrm>
            <a:off x="6240388" y="4745736"/>
            <a:ext cx="233564" cy="923544"/>
          </a:xfrm>
          <a:prstGeom prst="righ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189045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A Simple Case</a:t>
            </a:r>
            <a:endParaRPr kumimoji="1" lang="zh-CN" altLang="en-US" sz="3200" dirty="0"/>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ABDBE2BE-0C8D-D7D9-4817-4D283B86A0C3}"/>
                  </a:ext>
                </a:extLst>
              </p:cNvPr>
              <p:cNvSpPr/>
              <p:nvPr/>
            </p:nvSpPr>
            <p:spPr>
              <a:xfrm>
                <a:off x="2100355"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3" name="椭圆 32">
                <a:extLst>
                  <a:ext uri="{FF2B5EF4-FFF2-40B4-BE49-F238E27FC236}">
                    <a16:creationId xmlns:a16="http://schemas.microsoft.com/office/drawing/2014/main" id="{ABDBE2BE-0C8D-D7D9-4817-4D283B86A0C3}"/>
                  </a:ext>
                </a:extLst>
              </p:cNvPr>
              <p:cNvSpPr>
                <a:spLocks noRot="1" noChangeAspect="1" noMove="1" noResize="1" noEditPoints="1" noAdjustHandles="1" noChangeArrowheads="1" noChangeShapeType="1" noTextEdit="1"/>
              </p:cNvSpPr>
              <p:nvPr/>
            </p:nvSpPr>
            <p:spPr>
              <a:xfrm>
                <a:off x="2100355" y="2819601"/>
                <a:ext cx="451412" cy="451413"/>
              </a:xfrm>
              <a:prstGeom prst="ellipse">
                <a:avLst/>
              </a:prstGeom>
              <a:blipFill>
                <a:blip r:embed="rId3"/>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1E7E05FD-B055-FCF8-5195-A1F4FF0D4DE8}"/>
                  </a:ext>
                </a:extLst>
              </p:cNvPr>
              <p:cNvSpPr/>
              <p:nvPr/>
            </p:nvSpPr>
            <p:spPr>
              <a:xfrm>
                <a:off x="2972237"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4" name="椭圆 33">
                <a:extLst>
                  <a:ext uri="{FF2B5EF4-FFF2-40B4-BE49-F238E27FC236}">
                    <a16:creationId xmlns:a16="http://schemas.microsoft.com/office/drawing/2014/main" id="{1E7E05FD-B055-FCF8-5195-A1F4FF0D4DE8}"/>
                  </a:ext>
                </a:extLst>
              </p:cNvPr>
              <p:cNvSpPr>
                <a:spLocks noRot="1" noChangeAspect="1" noMove="1" noResize="1" noEditPoints="1" noAdjustHandles="1" noChangeArrowheads="1" noChangeShapeType="1" noTextEdit="1"/>
              </p:cNvSpPr>
              <p:nvPr/>
            </p:nvSpPr>
            <p:spPr>
              <a:xfrm>
                <a:off x="2972237" y="2819601"/>
                <a:ext cx="451412" cy="451413"/>
              </a:xfrm>
              <a:prstGeom prst="ellipse">
                <a:avLst/>
              </a:prstGeom>
              <a:blipFill>
                <a:blip r:embed="rId4"/>
                <a:stretch>
                  <a:fillRect l="-1578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765317C1-F021-91CE-9A3D-850C9BE1B7EF}"/>
                  </a:ext>
                </a:extLst>
              </p:cNvPr>
              <p:cNvSpPr/>
              <p:nvPr/>
            </p:nvSpPr>
            <p:spPr>
              <a:xfrm>
                <a:off x="3795968" y="28196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5" name="椭圆 34">
                <a:extLst>
                  <a:ext uri="{FF2B5EF4-FFF2-40B4-BE49-F238E27FC236}">
                    <a16:creationId xmlns:a16="http://schemas.microsoft.com/office/drawing/2014/main" id="{765317C1-F021-91CE-9A3D-850C9BE1B7EF}"/>
                  </a:ext>
                </a:extLst>
              </p:cNvPr>
              <p:cNvSpPr>
                <a:spLocks noRot="1" noChangeAspect="1" noMove="1" noResize="1" noEditPoints="1" noAdjustHandles="1" noChangeArrowheads="1" noChangeShapeType="1" noTextEdit="1"/>
              </p:cNvSpPr>
              <p:nvPr/>
            </p:nvSpPr>
            <p:spPr>
              <a:xfrm>
                <a:off x="3795968" y="2819600"/>
                <a:ext cx="451412" cy="451413"/>
              </a:xfrm>
              <a:prstGeom prst="ellipse">
                <a:avLst/>
              </a:prstGeom>
              <a:blipFill>
                <a:blip r:embed="rId5"/>
                <a:stretch>
                  <a:fillRect l="-1578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B16FF045-DF68-B506-76D0-E499B1A85C7B}"/>
                  </a:ext>
                </a:extLst>
              </p:cNvPr>
              <p:cNvSpPr/>
              <p:nvPr/>
            </p:nvSpPr>
            <p:spPr>
              <a:xfrm>
                <a:off x="4619698" y="28196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36" name="椭圆 35">
                <a:extLst>
                  <a:ext uri="{FF2B5EF4-FFF2-40B4-BE49-F238E27FC236}">
                    <a16:creationId xmlns:a16="http://schemas.microsoft.com/office/drawing/2014/main" id="{B16FF045-DF68-B506-76D0-E499B1A85C7B}"/>
                  </a:ext>
                </a:extLst>
              </p:cNvPr>
              <p:cNvSpPr>
                <a:spLocks noRot="1" noChangeAspect="1" noMove="1" noResize="1" noEditPoints="1" noAdjustHandles="1" noChangeArrowheads="1" noChangeShapeType="1" noTextEdit="1"/>
              </p:cNvSpPr>
              <p:nvPr/>
            </p:nvSpPr>
            <p:spPr>
              <a:xfrm>
                <a:off x="4619698" y="2819600"/>
                <a:ext cx="451412" cy="451413"/>
              </a:xfrm>
              <a:prstGeom prst="ellipse">
                <a:avLst/>
              </a:prstGeom>
              <a:blipFill>
                <a:blip r:embed="rId6"/>
                <a:stretch>
                  <a:fillRect l="-16216" b="-2632"/>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6A349F66-BE71-D01E-95BD-329B872B9857}"/>
              </a:ext>
            </a:extLst>
          </p:cNvPr>
          <p:cNvSpPr txBox="1"/>
          <p:nvPr/>
        </p:nvSpPr>
        <p:spPr>
          <a:xfrm>
            <a:off x="4040674" y="1829561"/>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a:t>
            </a:r>
            <a:r>
              <a:rPr kumimoji="1" lang="en-US" altLang="zh-CN" sz="2000" b="1" i="1" dirty="0">
                <a:latin typeface="Times New Roman" panose="02020603050405020304" pitchFamily="18" charset="0"/>
                <a:cs typeface="Times New Roman" panose="02020603050405020304" pitchFamily="18" charset="0"/>
              </a:rPr>
              <a:t>S</a:t>
            </a:r>
            <a:endParaRPr kumimoji="1" lang="zh-CN" altLang="en-US" sz="20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D48D5DA9-2963-FA6B-56E2-DAD3C65BE58B}"/>
                  </a:ext>
                </a:extLst>
              </p:cNvPr>
              <p:cNvSpPr/>
              <p:nvPr/>
            </p:nvSpPr>
            <p:spPr>
              <a:xfrm>
                <a:off x="5449091"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5" name="椭圆 4">
                <a:extLst>
                  <a:ext uri="{FF2B5EF4-FFF2-40B4-BE49-F238E27FC236}">
                    <a16:creationId xmlns:a16="http://schemas.microsoft.com/office/drawing/2014/main" id="{D48D5DA9-2963-FA6B-56E2-DAD3C65BE58B}"/>
                  </a:ext>
                </a:extLst>
              </p:cNvPr>
              <p:cNvSpPr>
                <a:spLocks noRot="1" noChangeAspect="1" noMove="1" noResize="1" noEditPoints="1" noAdjustHandles="1" noChangeArrowheads="1" noChangeShapeType="1" noTextEdit="1"/>
              </p:cNvSpPr>
              <p:nvPr/>
            </p:nvSpPr>
            <p:spPr>
              <a:xfrm>
                <a:off x="5449091" y="2819601"/>
                <a:ext cx="451412" cy="451413"/>
              </a:xfrm>
              <a:prstGeom prst="ellipse">
                <a:avLst/>
              </a:prstGeom>
              <a:blipFill>
                <a:blip r:embed="rId11"/>
                <a:stretch>
                  <a:fillRect l="-1578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31871369-291E-EA80-86E8-3B5E923C1D7D}"/>
                  </a:ext>
                </a:extLst>
              </p:cNvPr>
              <p:cNvSpPr/>
              <p:nvPr/>
            </p:nvSpPr>
            <p:spPr>
              <a:xfrm>
                <a:off x="6284397"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8" name="椭圆 7">
                <a:extLst>
                  <a:ext uri="{FF2B5EF4-FFF2-40B4-BE49-F238E27FC236}">
                    <a16:creationId xmlns:a16="http://schemas.microsoft.com/office/drawing/2014/main" id="{31871369-291E-EA80-86E8-3B5E923C1D7D}"/>
                  </a:ext>
                </a:extLst>
              </p:cNvPr>
              <p:cNvSpPr>
                <a:spLocks noRot="1" noChangeAspect="1" noMove="1" noResize="1" noEditPoints="1" noAdjustHandles="1" noChangeArrowheads="1" noChangeShapeType="1" noTextEdit="1"/>
              </p:cNvSpPr>
              <p:nvPr/>
            </p:nvSpPr>
            <p:spPr>
              <a:xfrm>
                <a:off x="6284397" y="2819601"/>
                <a:ext cx="451412" cy="451413"/>
              </a:xfrm>
              <a:prstGeom prst="ellipse">
                <a:avLst/>
              </a:prstGeom>
              <a:blipFill>
                <a:blip r:embed="rId12"/>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AD0D40AC-C5C2-C989-272F-90F89E9D4C3D}"/>
                  </a:ext>
                </a:extLst>
              </p:cNvPr>
              <p:cNvSpPr/>
              <p:nvPr/>
            </p:nvSpPr>
            <p:spPr>
              <a:xfrm>
                <a:off x="7108128" y="28196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10" name="椭圆 9">
                <a:extLst>
                  <a:ext uri="{FF2B5EF4-FFF2-40B4-BE49-F238E27FC236}">
                    <a16:creationId xmlns:a16="http://schemas.microsoft.com/office/drawing/2014/main" id="{AD0D40AC-C5C2-C989-272F-90F89E9D4C3D}"/>
                  </a:ext>
                </a:extLst>
              </p:cNvPr>
              <p:cNvSpPr>
                <a:spLocks noRot="1" noChangeAspect="1" noMove="1" noResize="1" noEditPoints="1" noAdjustHandles="1" noChangeArrowheads="1" noChangeShapeType="1" noTextEdit="1"/>
              </p:cNvSpPr>
              <p:nvPr/>
            </p:nvSpPr>
            <p:spPr>
              <a:xfrm>
                <a:off x="7108128" y="2819600"/>
                <a:ext cx="451412" cy="451413"/>
              </a:xfrm>
              <a:prstGeom prst="ellipse">
                <a:avLst/>
              </a:prstGeom>
              <a:blipFill>
                <a:blip r:embed="rId13"/>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7C9BF33-B081-4B91-CC1D-5F938AB2E9DE}"/>
                  </a:ext>
                </a:extLst>
              </p:cNvPr>
              <p:cNvSpPr txBox="1"/>
              <p:nvPr/>
            </p:nvSpPr>
            <p:spPr>
              <a:xfrm>
                <a:off x="759009" y="5849856"/>
                <a:ext cx="8045813" cy="1581587"/>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1 Currently at the </a:t>
                </a:r>
                <a14:m>
                  <m:oMath xmlns:m="http://schemas.openxmlformats.org/officeDocument/2006/math">
                    <m:r>
                      <a:rPr kumimoji="1" lang="en-US" altLang="zh-CN" sz="2400" b="0" i="1" smtClean="0">
                        <a:latin typeface="Cambria Math" panose="02040503050406030204" pitchFamily="18" charset="0"/>
                      </a:rPr>
                      <m:t>h</m:t>
                    </m:r>
                  </m:oMath>
                </a14:m>
                <a:r>
                  <a:rPr kumimoji="1" lang="en-US" altLang="zh-CN" sz="2400" dirty="0">
                    <a:latin typeface="Times New Roman" panose="02020603050405020304" pitchFamily="18" charset="0"/>
                    <a:cs typeface="Times New Roman" panose="02020603050405020304" pitchFamily="18" charset="0"/>
                  </a:rPr>
                  <a:t>-th element</a:t>
                </a:r>
              </a:p>
              <a:p>
                <a:r>
                  <a:rPr kumimoji="1" lang="en-US" altLang="zh-CN" sz="2400" dirty="0">
                    <a:latin typeface="Times New Roman" panose="02020603050405020304" pitchFamily="18" charset="0"/>
                    <a:cs typeface="Times New Roman" panose="02020603050405020304" pitchFamily="18" charset="0"/>
                  </a:rPr>
                  <a:t>2 Generate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𝑝</m:t>
                    </m:r>
                    <m:sSup>
                      <m:sSupPr>
                        <m:ctrlPr>
                          <a:rPr kumimoji="1" lang="en-US" altLang="zh-CN" sz="2400" b="0" i="1" smtClean="0">
                            <a:latin typeface="Cambria Math" panose="02040503050406030204" pitchFamily="18" charset="0"/>
                          </a:rPr>
                        </m:ctrlPr>
                      </m:sSupPr>
                      <m:e>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𝑝</m:t>
                            </m:r>
                          </m:e>
                        </m:d>
                      </m:e>
                      <m:sup>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p>
                    </m:sSup>
                  </m:oMath>
                </a14:m>
                <a:endParaRPr kumimoji="1" lang="zh-CN" altLang="en-US" sz="2400" dirty="0"/>
              </a:p>
              <a:p>
                <a:r>
                  <a:rPr kumimoji="1" lang="en-US" altLang="zh-CN" sz="2400" dirty="0">
                    <a:latin typeface="Times New Roman" panose="02020603050405020304" pitchFamily="18" charset="0"/>
                    <a:cs typeface="Times New Roman" panose="02020603050405020304" pitchFamily="18" charset="0"/>
                  </a:rPr>
                  <a:t>3 The next sample: </a:t>
                </a:r>
                <a14:m>
                  <m:oMath xmlns:m="http://schemas.openxmlformats.org/officeDocument/2006/math">
                    <m:r>
                      <a:rPr kumimoji="1" lang="en-US" altLang="zh-CN" sz="2400" b="0" i="0" smtClean="0">
                        <a:latin typeface="Cambria Math" panose="02040503050406030204" pitchFamily="18" charset="0"/>
                      </a:rPr>
                      <m:t>(</m:t>
                    </m:r>
                    <m:r>
                      <a:rPr kumimoji="1" lang="en-US" altLang="zh-CN" sz="2400" i="1">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h</m:t>
                    </m:r>
                    <m:r>
                      <a:rPr kumimoji="1" lang="en-US" altLang="zh-CN" sz="2400" b="0" i="1" smtClean="0">
                        <a:latin typeface="Cambria Math" panose="02040503050406030204" pitchFamily="18" charset="0"/>
                      </a:rPr>
                      <m:t>)</m:t>
                    </m:r>
                  </m:oMath>
                </a14:m>
                <a:r>
                  <a:rPr kumimoji="1" lang="en-US" altLang="zh-CN" sz="2400" dirty="0">
                    <a:latin typeface="Times New Roman" panose="02020603050405020304" pitchFamily="18" charset="0"/>
                    <a:cs typeface="Times New Roman" panose="02020603050405020304" pitchFamily="18" charset="0"/>
                  </a:rPr>
                  <a:t>-th element</a:t>
                </a:r>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a:p>
                <a:r>
                  <a:rPr kumimoji="1" lang="en-US" altLang="zh-CN" sz="2400" dirty="0">
                    <a:latin typeface="Times New Roman" panose="02020603050405020304" pitchFamily="18" charset="0"/>
                    <a:cs typeface="Times New Roman" panose="02020603050405020304" pitchFamily="18" charset="0"/>
                  </a:rPr>
                  <a:t>4 </a:t>
                </a:r>
                <a14:m>
                  <m:oMath xmlns:m="http://schemas.openxmlformats.org/officeDocument/2006/math">
                    <m:r>
                      <a:rPr kumimoji="1" lang="en-US" altLang="zh-CN" sz="2400" b="0" i="1" smtClean="0">
                        <a:latin typeface="Cambria Math" panose="02040503050406030204" pitchFamily="18" charset="0"/>
                      </a:rPr>
                      <m:t>h</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h</m:t>
                    </m:r>
                  </m:oMath>
                </a14:m>
                <a:r>
                  <a:rPr kumimoji="1" lang="en-US" altLang="zh-CN" sz="2400" dirty="0">
                    <a:latin typeface="Times New Roman" panose="02020603050405020304" pitchFamily="18" charset="0"/>
                    <a:cs typeface="Times New Roman" panose="02020603050405020304" pitchFamily="18" charset="0"/>
                  </a:rPr>
                  <a:t>, repeat Line 1 to 3 until </a:t>
                </a:r>
                <a14:m>
                  <m:oMath xmlns:m="http://schemas.openxmlformats.org/officeDocument/2006/math">
                    <m:r>
                      <a:rPr kumimoji="1" lang="en-US" altLang="zh-CN" sz="2400" i="1">
                        <a:latin typeface="Cambria Math" panose="02040503050406030204" pitchFamily="18" charset="0"/>
                      </a:rPr>
                      <m:t>h</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𝑛</m:t>
                    </m:r>
                  </m:oMath>
                </a14:m>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F7C9BF33-B081-4B91-CC1D-5F938AB2E9DE}"/>
                  </a:ext>
                </a:extLst>
              </p:cNvPr>
              <p:cNvSpPr txBox="1">
                <a:spLocks noRot="1" noChangeAspect="1" noMove="1" noResize="1" noEditPoints="1" noAdjustHandles="1" noChangeArrowheads="1" noChangeShapeType="1" noTextEdit="1"/>
              </p:cNvSpPr>
              <p:nvPr/>
            </p:nvSpPr>
            <p:spPr>
              <a:xfrm>
                <a:off x="759009" y="5849856"/>
                <a:ext cx="8045813" cy="1581587"/>
              </a:xfrm>
              <a:prstGeom prst="rect">
                <a:avLst/>
              </a:prstGeom>
              <a:blipFill>
                <a:blip r:embed="rId14"/>
                <a:stretch>
                  <a:fillRect l="-1262" t="-3175" b="-8730"/>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6400E890-2F34-48A3-C195-22980DEB892F}"/>
              </a:ext>
            </a:extLst>
          </p:cNvPr>
          <p:cNvGrpSpPr/>
          <p:nvPr/>
        </p:nvGrpSpPr>
        <p:grpSpPr>
          <a:xfrm>
            <a:off x="1963780" y="2407979"/>
            <a:ext cx="5760707" cy="375121"/>
            <a:chOff x="1970542" y="1493129"/>
            <a:chExt cx="5760707" cy="375121"/>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E44E872-7657-1420-366F-7961EFF90015}"/>
                    </a:ext>
                  </a:extLst>
                </p:cNvPr>
                <p:cNvSpPr txBox="1"/>
                <p:nvPr/>
              </p:nvSpPr>
              <p:spPr>
                <a:xfrm>
                  <a:off x="1970542" y="1493131"/>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oMath>
                    </m:oMathPara>
                  </a14:m>
                  <a:endParaRPr kumimoji="1" lang="zh-CN" altLang="en-US" dirty="0"/>
                </a:p>
              </p:txBody>
            </p:sp>
          </mc:Choice>
          <mc:Fallback xmlns="">
            <p:sp>
              <p:nvSpPr>
                <p:cNvPr id="3" name="文本框 2">
                  <a:extLst>
                    <a:ext uri="{FF2B5EF4-FFF2-40B4-BE49-F238E27FC236}">
                      <a16:creationId xmlns:a16="http://schemas.microsoft.com/office/drawing/2014/main" id="{2E44E872-7657-1420-366F-7961EFF90015}"/>
                    </a:ext>
                  </a:extLst>
                </p:cNvPr>
                <p:cNvSpPr txBox="1">
                  <a:spLocks noRot="1" noChangeAspect="1" noMove="1" noResize="1" noEditPoints="1" noAdjustHandles="1" noChangeArrowheads="1" noChangeShapeType="1" noTextEdit="1"/>
                </p:cNvSpPr>
                <p:nvPr/>
              </p:nvSpPr>
              <p:spPr>
                <a:xfrm>
                  <a:off x="1970542" y="1493131"/>
                  <a:ext cx="784189" cy="369332"/>
                </a:xfrm>
                <a:prstGeom prst="rect">
                  <a:avLst/>
                </a:prstGeom>
                <a:blipFill>
                  <a:blip r:embed="rId18"/>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FBE8F11-5519-D010-7041-D5392AC9036D}"/>
                    </a:ext>
                  </a:extLst>
                </p:cNvPr>
                <p:cNvSpPr txBox="1"/>
                <p:nvPr/>
              </p:nvSpPr>
              <p:spPr>
                <a:xfrm>
                  <a:off x="3629579" y="1493131"/>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oMath>
                    </m:oMathPara>
                  </a14:m>
                  <a:endParaRPr kumimoji="1" lang="zh-CN" altLang="en-US" dirty="0"/>
                </a:p>
              </p:txBody>
            </p:sp>
          </mc:Choice>
          <mc:Fallback xmlns="">
            <p:sp>
              <p:nvSpPr>
                <p:cNvPr id="6" name="文本框 5">
                  <a:extLst>
                    <a:ext uri="{FF2B5EF4-FFF2-40B4-BE49-F238E27FC236}">
                      <a16:creationId xmlns:a16="http://schemas.microsoft.com/office/drawing/2014/main" id="{AFBE8F11-5519-D010-7041-D5392AC9036D}"/>
                    </a:ext>
                  </a:extLst>
                </p:cNvPr>
                <p:cNvSpPr txBox="1">
                  <a:spLocks noRot="1" noChangeAspect="1" noMove="1" noResize="1" noEditPoints="1" noAdjustHandles="1" noChangeArrowheads="1" noChangeShapeType="1" noTextEdit="1"/>
                </p:cNvSpPr>
                <p:nvPr/>
              </p:nvSpPr>
              <p:spPr>
                <a:xfrm>
                  <a:off x="3629579" y="1493131"/>
                  <a:ext cx="789510" cy="369332"/>
                </a:xfrm>
                <a:prstGeom prst="rect">
                  <a:avLst/>
                </a:prstGeom>
                <a:blipFill>
                  <a:blip r:embed="rId19"/>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6EBA0E2-0B55-735F-AE94-401A105608BB}"/>
                    </a:ext>
                  </a:extLst>
                </p:cNvPr>
                <p:cNvSpPr txBox="1"/>
                <p:nvPr/>
              </p:nvSpPr>
              <p:spPr>
                <a:xfrm>
                  <a:off x="2805848" y="1498918"/>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oMath>
                    </m:oMathPara>
                  </a14:m>
                  <a:endParaRPr kumimoji="1" lang="zh-CN" altLang="en-US" dirty="0"/>
                </a:p>
              </p:txBody>
            </p:sp>
          </mc:Choice>
          <mc:Fallback xmlns="">
            <p:sp>
              <p:nvSpPr>
                <p:cNvPr id="7" name="文本框 6">
                  <a:extLst>
                    <a:ext uri="{FF2B5EF4-FFF2-40B4-BE49-F238E27FC236}">
                      <a16:creationId xmlns:a16="http://schemas.microsoft.com/office/drawing/2014/main" id="{F6EBA0E2-0B55-735F-AE94-401A105608BB}"/>
                    </a:ext>
                  </a:extLst>
                </p:cNvPr>
                <p:cNvSpPr txBox="1">
                  <a:spLocks noRot="1" noChangeAspect="1" noMove="1" noResize="1" noEditPoints="1" noAdjustHandles="1" noChangeArrowheads="1" noChangeShapeType="1" noTextEdit="1"/>
                </p:cNvSpPr>
                <p:nvPr/>
              </p:nvSpPr>
              <p:spPr>
                <a:xfrm>
                  <a:off x="2805848" y="1498918"/>
                  <a:ext cx="789510" cy="369332"/>
                </a:xfrm>
                <a:prstGeom prst="rect">
                  <a:avLst/>
                </a:prstGeom>
                <a:blipFill>
                  <a:blip r:embed="rId20"/>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2117AEE-7715-DDA0-C4C4-772CF036E97F}"/>
                    </a:ext>
                  </a:extLst>
                </p:cNvPr>
                <p:cNvSpPr txBox="1"/>
                <p:nvPr/>
              </p:nvSpPr>
              <p:spPr>
                <a:xfrm>
                  <a:off x="4453309" y="1493129"/>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oMath>
                    </m:oMathPara>
                  </a14:m>
                  <a:endParaRPr kumimoji="1" lang="zh-CN" altLang="en-US" dirty="0"/>
                </a:p>
              </p:txBody>
            </p:sp>
          </mc:Choice>
          <mc:Fallback xmlns="">
            <p:sp>
              <p:nvSpPr>
                <p:cNvPr id="9" name="文本框 8">
                  <a:extLst>
                    <a:ext uri="{FF2B5EF4-FFF2-40B4-BE49-F238E27FC236}">
                      <a16:creationId xmlns:a16="http://schemas.microsoft.com/office/drawing/2014/main" id="{52117AEE-7715-DDA0-C4C4-772CF036E97F}"/>
                    </a:ext>
                  </a:extLst>
                </p:cNvPr>
                <p:cNvSpPr txBox="1">
                  <a:spLocks noRot="1" noChangeAspect="1" noMove="1" noResize="1" noEditPoints="1" noAdjustHandles="1" noChangeArrowheads="1" noChangeShapeType="1" noTextEdit="1"/>
                </p:cNvSpPr>
                <p:nvPr/>
              </p:nvSpPr>
              <p:spPr>
                <a:xfrm>
                  <a:off x="4453309" y="1493129"/>
                  <a:ext cx="789510" cy="369332"/>
                </a:xfrm>
                <a:prstGeom prst="rect">
                  <a:avLst/>
                </a:prstGeom>
                <a:blipFill>
                  <a:blip r:embed="rId19"/>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5EA2A70-9D77-F00B-0119-51E4BF4315EF}"/>
                    </a:ext>
                  </a:extLst>
                </p:cNvPr>
                <p:cNvSpPr txBox="1"/>
                <p:nvPr/>
              </p:nvSpPr>
              <p:spPr>
                <a:xfrm>
                  <a:off x="5282702" y="1493131"/>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oMath>
                    </m:oMathPara>
                  </a14:m>
                  <a:endParaRPr kumimoji="1" lang="zh-CN" altLang="en-US" dirty="0"/>
                </a:p>
              </p:txBody>
            </p:sp>
          </mc:Choice>
          <mc:Fallback xmlns="">
            <p:sp>
              <p:nvSpPr>
                <p:cNvPr id="11" name="文本框 10">
                  <a:extLst>
                    <a:ext uri="{FF2B5EF4-FFF2-40B4-BE49-F238E27FC236}">
                      <a16:creationId xmlns:a16="http://schemas.microsoft.com/office/drawing/2014/main" id="{75EA2A70-9D77-F00B-0119-51E4BF4315EF}"/>
                    </a:ext>
                  </a:extLst>
                </p:cNvPr>
                <p:cNvSpPr txBox="1">
                  <a:spLocks noRot="1" noChangeAspect="1" noMove="1" noResize="1" noEditPoints="1" noAdjustHandles="1" noChangeArrowheads="1" noChangeShapeType="1" noTextEdit="1"/>
                </p:cNvSpPr>
                <p:nvPr/>
              </p:nvSpPr>
              <p:spPr>
                <a:xfrm>
                  <a:off x="5282702" y="1493131"/>
                  <a:ext cx="784189" cy="369332"/>
                </a:xfrm>
                <a:prstGeom prst="rect">
                  <a:avLst/>
                </a:prstGeom>
                <a:blipFill>
                  <a:blip r:embed="rId19"/>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05625E5-7CD3-5575-E333-DA236E0BD74C}"/>
                    </a:ext>
                  </a:extLst>
                </p:cNvPr>
                <p:cNvSpPr txBox="1"/>
                <p:nvPr/>
              </p:nvSpPr>
              <p:spPr>
                <a:xfrm>
                  <a:off x="6941739" y="1493131"/>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oMath>
                    </m:oMathPara>
                  </a14:m>
                  <a:endParaRPr kumimoji="1" lang="zh-CN" altLang="en-US" dirty="0"/>
                </a:p>
              </p:txBody>
            </p:sp>
          </mc:Choice>
          <mc:Fallback xmlns="">
            <p:sp>
              <p:nvSpPr>
                <p:cNvPr id="12" name="文本框 11">
                  <a:extLst>
                    <a:ext uri="{FF2B5EF4-FFF2-40B4-BE49-F238E27FC236}">
                      <a16:creationId xmlns:a16="http://schemas.microsoft.com/office/drawing/2014/main" id="{705625E5-7CD3-5575-E333-DA236E0BD74C}"/>
                    </a:ext>
                  </a:extLst>
                </p:cNvPr>
                <p:cNvSpPr txBox="1">
                  <a:spLocks noRot="1" noChangeAspect="1" noMove="1" noResize="1" noEditPoints="1" noAdjustHandles="1" noChangeArrowheads="1" noChangeShapeType="1" noTextEdit="1"/>
                </p:cNvSpPr>
                <p:nvPr/>
              </p:nvSpPr>
              <p:spPr>
                <a:xfrm>
                  <a:off x="6941739" y="1493131"/>
                  <a:ext cx="789510" cy="369332"/>
                </a:xfrm>
                <a:prstGeom prst="rect">
                  <a:avLst/>
                </a:prstGeom>
                <a:blipFill>
                  <a:blip r:embed="rId21"/>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4EA2EAB-554E-A3EC-A67F-AD245C00EFD8}"/>
                    </a:ext>
                  </a:extLst>
                </p:cNvPr>
                <p:cNvSpPr txBox="1"/>
                <p:nvPr/>
              </p:nvSpPr>
              <p:spPr>
                <a:xfrm>
                  <a:off x="6118008" y="1498918"/>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oMath>
                    </m:oMathPara>
                  </a14:m>
                  <a:endParaRPr kumimoji="1" lang="zh-CN" altLang="en-US" dirty="0"/>
                </a:p>
              </p:txBody>
            </p:sp>
          </mc:Choice>
          <mc:Fallback xmlns="">
            <p:sp>
              <p:nvSpPr>
                <p:cNvPr id="15" name="文本框 14">
                  <a:extLst>
                    <a:ext uri="{FF2B5EF4-FFF2-40B4-BE49-F238E27FC236}">
                      <a16:creationId xmlns:a16="http://schemas.microsoft.com/office/drawing/2014/main" id="{94EA2EAB-554E-A3EC-A67F-AD245C00EFD8}"/>
                    </a:ext>
                  </a:extLst>
                </p:cNvPr>
                <p:cNvSpPr txBox="1">
                  <a:spLocks noRot="1" noChangeAspect="1" noMove="1" noResize="1" noEditPoints="1" noAdjustHandles="1" noChangeArrowheads="1" noChangeShapeType="1" noTextEdit="1"/>
                </p:cNvSpPr>
                <p:nvPr/>
              </p:nvSpPr>
              <p:spPr>
                <a:xfrm>
                  <a:off x="6118008" y="1498918"/>
                  <a:ext cx="789510" cy="369332"/>
                </a:xfrm>
                <a:prstGeom prst="rect">
                  <a:avLst/>
                </a:prstGeom>
                <a:blipFill>
                  <a:blip r:embed="rId20"/>
                  <a:stretch>
                    <a:fillRect b="-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627D077-165E-E569-96B9-B5B689702153}"/>
                  </a:ext>
                </a:extLst>
              </p:cNvPr>
              <p:cNvSpPr txBox="1"/>
              <p:nvPr/>
            </p:nvSpPr>
            <p:spPr>
              <a:xfrm>
                <a:off x="759008" y="4342401"/>
                <a:ext cx="8045813" cy="1212255"/>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The </a:t>
                </a:r>
                <a:r>
                  <a:rPr kumimoji="1" lang="en-US" altLang="zh-CN" sz="2400" dirty="0">
                    <a:solidFill>
                      <a:srgbClr val="FF0000"/>
                    </a:solidFill>
                    <a:latin typeface="Times New Roman" panose="02020603050405020304" pitchFamily="18" charset="0"/>
                    <a:cs typeface="Times New Roman" panose="02020603050405020304" pitchFamily="18" charset="0"/>
                  </a:rPr>
                  <a:t>index</a:t>
                </a:r>
                <a:r>
                  <a:rPr kumimoji="1" lang="en-US" altLang="zh-CN" sz="2400" dirty="0">
                    <a:latin typeface="Times New Roman" panose="02020603050405020304" pitchFamily="18" charset="0"/>
                    <a:cs typeface="Times New Roman" panose="02020603050405020304" pitchFamily="18" charset="0"/>
                  </a:rPr>
                  <a:t> of the first sample:</a:t>
                </a:r>
                <a:r>
                  <a:rPr kumimoji="1" lang="en-US" altLang="zh-CN" sz="2400" dirty="0"/>
                  <a:t> </a:t>
                </a:r>
                <a14:m>
                  <m:oMath xmlns:m="http://schemas.openxmlformats.org/officeDocument/2006/math">
                    <m:r>
                      <a:rPr kumimoji="1" lang="en-US" altLang="zh-CN" sz="2400" i="1">
                        <a:latin typeface="Cambria Math" panose="02040503050406030204" pitchFamily="18" charset="0"/>
                      </a:rPr>
                      <m:t>𝑖</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𝑝</m:t>
                    </m:r>
                    <m:sSup>
                      <m:sSupPr>
                        <m:ctrlPr>
                          <a:rPr kumimoji="1" lang="en-US" altLang="zh-CN" sz="2400" i="1">
                            <a:latin typeface="Cambria Math" panose="02040503050406030204" pitchFamily="18" charset="0"/>
                          </a:rPr>
                        </m:ctrlPr>
                      </m:sSupPr>
                      <m:e>
                        <m:d>
                          <m:dPr>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1−</m:t>
                            </m:r>
                            <m:r>
                              <a:rPr kumimoji="1" lang="en-US" altLang="zh-CN" sz="2400" i="1">
                                <a:latin typeface="Cambria Math" panose="02040503050406030204" pitchFamily="18" charset="0"/>
                              </a:rPr>
                              <m:t>𝑝</m:t>
                            </m:r>
                          </m:e>
                        </m:d>
                      </m:e>
                      <m:sup>
                        <m:r>
                          <a:rPr kumimoji="1" lang="en-US" altLang="zh-CN" sz="2400" i="1">
                            <a:latin typeface="Cambria Math" panose="02040503050406030204" pitchFamily="18" charset="0"/>
                          </a:rPr>
                          <m:t>𝑖</m:t>
                        </m:r>
                        <m:r>
                          <a:rPr kumimoji="1" lang="en-US" altLang="zh-CN" sz="2400" b="0" i="1" smtClean="0">
                            <a:latin typeface="Cambria Math" panose="02040503050406030204" pitchFamily="18" charset="0"/>
                          </a:rPr>
                          <m:t>−1</m:t>
                        </m:r>
                      </m:sup>
                    </m:sSup>
                  </m:oMath>
                </a14:m>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The geometric distribution is </a:t>
                </a:r>
                <a:r>
                  <a:rPr kumimoji="1" lang="en-US" altLang="zh-CN" sz="2400" dirty="0">
                    <a:solidFill>
                      <a:srgbClr val="FF0000"/>
                    </a:solidFill>
                    <a:latin typeface="Times New Roman" panose="02020603050405020304" pitchFamily="18" charset="0"/>
                    <a:cs typeface="Times New Roman" panose="02020603050405020304" pitchFamily="18" charset="0"/>
                  </a:rPr>
                  <a:t>memoryless</a:t>
                </a:r>
              </a:p>
              <a:p>
                <a:pPr marL="285750" indent="-285750">
                  <a:buFont typeface="Wingdings" pitchFamily="2" charset="2"/>
                  <a:buChar char="Ø"/>
                </a:pPr>
                <a:r>
                  <a:rPr kumimoji="1" lang="en-US" altLang="zh-CN" sz="2400" dirty="0">
                    <a:solidFill>
                      <a:schemeClr val="tx1"/>
                    </a:solidFill>
                    <a:latin typeface="Times New Roman" panose="02020603050405020304" pitchFamily="18" charset="0"/>
                    <a:cs typeface="Times New Roman" panose="02020603050405020304" pitchFamily="18" charset="0"/>
                  </a:rPr>
                  <a:t>It </a:t>
                </a:r>
                <a:r>
                  <a:rPr kumimoji="1" lang="en-US" altLang="zh-CN" sz="2400" dirty="0">
                    <a:latin typeface="Times New Roman" panose="02020603050405020304" pitchFamily="18" charset="0"/>
                    <a:cs typeface="Times New Roman" panose="02020603050405020304" pitchFamily="18" charset="0"/>
                  </a:rPr>
                  <a:t>c</a:t>
                </a:r>
                <a:r>
                  <a:rPr kumimoji="1" lang="en-US" altLang="zh-CN" sz="2400" dirty="0">
                    <a:solidFill>
                      <a:schemeClr val="tx1"/>
                    </a:solidFill>
                    <a:latin typeface="Times New Roman" panose="02020603050405020304" pitchFamily="18" charset="0"/>
                    <a:cs typeface="Times New Roman" panose="02020603050405020304" pitchFamily="18" charset="0"/>
                  </a:rPr>
                  <a:t>osts </a:t>
                </a:r>
                <a14:m>
                  <m:oMath xmlns:m="http://schemas.openxmlformats.org/officeDocument/2006/math">
                    <m:r>
                      <a:rPr kumimoji="1" lang="en-US" altLang="zh-CN" sz="2400" b="0" i="1" smtClean="0">
                        <a:solidFill>
                          <a:srgbClr val="FF0000"/>
                        </a:solidFill>
                        <a:latin typeface="Cambria Math" panose="02040503050406030204" pitchFamily="18" charset="0"/>
                      </a:rPr>
                      <m:t>𝑂</m:t>
                    </m:r>
                    <m:r>
                      <a:rPr kumimoji="1" lang="en-US" altLang="zh-CN" sz="2400" b="0" i="1" smtClean="0">
                        <a:solidFill>
                          <a:srgbClr val="FF0000"/>
                        </a:solidFill>
                        <a:latin typeface="Cambria Math" panose="02040503050406030204" pitchFamily="18" charset="0"/>
                      </a:rPr>
                      <m:t>(1+</m:t>
                    </m:r>
                    <m:r>
                      <a:rPr kumimoji="1" lang="en-US" altLang="zh-CN" sz="2400" b="0" i="1" smtClean="0">
                        <a:solidFill>
                          <a:srgbClr val="FF0000"/>
                        </a:solidFill>
                        <a:latin typeface="Cambria Math" panose="02040503050406030204" pitchFamily="18" charset="0"/>
                      </a:rPr>
                      <m:t>𝜇</m:t>
                    </m:r>
                    <m:r>
                      <a:rPr kumimoji="1" lang="en-US" altLang="zh-CN" sz="2400" b="0" i="1" smtClean="0">
                        <a:solidFill>
                          <a:srgbClr val="FF0000"/>
                        </a:solidFill>
                        <a:latin typeface="Cambria Math" panose="02040503050406030204" pitchFamily="18" charset="0"/>
                      </a:rPr>
                      <m:t>)</m:t>
                    </m:r>
                  </m:oMath>
                </a14:m>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a:solidFill>
                      <a:schemeClr val="tx1"/>
                    </a:solidFill>
                    <a:latin typeface="Times New Roman" panose="02020603050405020304" pitchFamily="18" charset="0"/>
                    <a:cs typeface="Times New Roman" panose="02020603050405020304" pitchFamily="18" charset="0"/>
                  </a:rPr>
                  <a:t>time</a:t>
                </a:r>
              </a:p>
            </p:txBody>
          </p:sp>
        </mc:Choice>
        <mc:Fallback xmlns="">
          <p:sp>
            <p:nvSpPr>
              <p:cNvPr id="18" name="文本框 17">
                <a:extLst>
                  <a:ext uri="{FF2B5EF4-FFF2-40B4-BE49-F238E27FC236}">
                    <a16:creationId xmlns:a16="http://schemas.microsoft.com/office/drawing/2014/main" id="{0627D077-165E-E569-96B9-B5B689702153}"/>
                  </a:ext>
                </a:extLst>
              </p:cNvPr>
              <p:cNvSpPr txBox="1">
                <a:spLocks noRot="1" noChangeAspect="1" noMove="1" noResize="1" noEditPoints="1" noAdjustHandles="1" noChangeArrowheads="1" noChangeShapeType="1" noTextEdit="1"/>
              </p:cNvSpPr>
              <p:nvPr/>
            </p:nvSpPr>
            <p:spPr>
              <a:xfrm>
                <a:off x="759008" y="4342401"/>
                <a:ext cx="8045813" cy="1212255"/>
              </a:xfrm>
              <a:prstGeom prst="rect">
                <a:avLst/>
              </a:prstGeom>
              <a:blipFill>
                <a:blip r:embed="rId22"/>
                <a:stretch>
                  <a:fillRect l="-1104" t="-3093" b="-113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A55673E-E0BC-88D7-BC83-F0221873D08F}"/>
                  </a:ext>
                </a:extLst>
              </p:cNvPr>
              <p:cNvSpPr txBox="1"/>
              <p:nvPr/>
            </p:nvSpPr>
            <p:spPr>
              <a:xfrm>
                <a:off x="4528213" y="5862919"/>
                <a:ext cx="5029200" cy="461665"/>
              </a:xfrm>
              <a:prstGeom prst="rect">
                <a:avLst/>
              </a:prstGeom>
              <a:noFill/>
            </p:spPr>
            <p:txBody>
              <a:bodyPr wrap="square">
                <a:spAutoFit/>
              </a:bodyPr>
              <a:lstStyle/>
              <a:p>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400" i="1">
                        <a:latin typeface="Cambria Math" panose="02040503050406030204" pitchFamily="18" charset="0"/>
                      </a:rPr>
                      <m:t>h</m:t>
                    </m:r>
                    <m:r>
                      <a:rPr kumimoji="1" lang="en-US" altLang="zh-CN" sz="2400" b="0" i="1" smtClean="0">
                        <a:latin typeface="Cambria Math" panose="02040503050406030204" pitchFamily="18" charset="0"/>
                      </a:rPr>
                      <m:t>=0</m:t>
                    </m:r>
                  </m:oMath>
                </a14:m>
                <a:r>
                  <a:rPr kumimoji="1" lang="en-US" altLang="zh-CN" sz="2400" dirty="0">
                    <a:latin typeface="Times New Roman" panose="02020603050405020304" pitchFamily="18" charset="0"/>
                    <a:cs typeface="Times New Roman" panose="02020603050405020304" pitchFamily="18" charset="0"/>
                  </a:rPr>
                  <a:t> initially</a:t>
                </a:r>
                <a:endParaRPr lang="zh-CN" altLang="en-US" sz="2400" dirty="0"/>
              </a:p>
            </p:txBody>
          </p:sp>
        </mc:Choice>
        <mc:Fallback xmlns="">
          <p:sp>
            <p:nvSpPr>
              <p:cNvPr id="19" name="文本框 18">
                <a:extLst>
                  <a:ext uri="{FF2B5EF4-FFF2-40B4-BE49-F238E27FC236}">
                    <a16:creationId xmlns:a16="http://schemas.microsoft.com/office/drawing/2014/main" id="{0A55673E-E0BC-88D7-BC83-F0221873D08F}"/>
                  </a:ext>
                </a:extLst>
              </p:cNvPr>
              <p:cNvSpPr txBox="1">
                <a:spLocks noRot="1" noChangeAspect="1" noMove="1" noResize="1" noEditPoints="1" noAdjustHandles="1" noChangeArrowheads="1" noChangeShapeType="1" noTextEdit="1"/>
              </p:cNvSpPr>
              <p:nvPr/>
            </p:nvSpPr>
            <p:spPr>
              <a:xfrm>
                <a:off x="4528213" y="5862919"/>
                <a:ext cx="5029200" cy="461665"/>
              </a:xfrm>
              <a:prstGeom prst="rect">
                <a:avLst/>
              </a:prstGeom>
              <a:blipFill>
                <a:blip r:embed="rId23"/>
                <a:stretch>
                  <a:fillRect l="-2015" t="-10811" b="-29730"/>
                </a:stretch>
              </a:blipFill>
            </p:spPr>
            <p:txBody>
              <a:bodyPr/>
              <a:lstStyle/>
              <a:p>
                <a:r>
                  <a:rPr lang="zh-CN" altLang="en-US">
                    <a:noFill/>
                  </a:rPr>
                  <a:t> </a:t>
                </a:r>
              </a:p>
            </p:txBody>
          </p:sp>
        </mc:Fallback>
      </mc:AlternateContent>
      <p:cxnSp>
        <p:nvCxnSpPr>
          <p:cNvPr id="21" name="直线箭头连接符 20">
            <a:extLst>
              <a:ext uri="{FF2B5EF4-FFF2-40B4-BE49-F238E27FC236}">
                <a16:creationId xmlns:a16="http://schemas.microsoft.com/office/drawing/2014/main" id="{C69E0A7D-5932-5976-727D-711DF8CCC5C7}"/>
              </a:ext>
            </a:extLst>
          </p:cNvPr>
          <p:cNvCxnSpPr>
            <a:cxnSpLocks/>
          </p:cNvCxnSpPr>
          <p:nvPr/>
        </p:nvCxnSpPr>
        <p:spPr>
          <a:xfrm flipV="1">
            <a:off x="3222472" y="3360420"/>
            <a:ext cx="0" cy="5257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38835A3-9F08-CA56-6E25-A1D0E1FB1946}"/>
                  </a:ext>
                </a:extLst>
              </p:cNvPr>
              <p:cNvSpPr txBox="1"/>
              <p:nvPr/>
            </p:nvSpPr>
            <p:spPr>
              <a:xfrm>
                <a:off x="2799086" y="3815834"/>
                <a:ext cx="7993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latin typeface="Cambria Math" panose="02040503050406030204" pitchFamily="18" charset="0"/>
                        </a:rPr>
                        <m:t>h</m:t>
                      </m:r>
                      <m:r>
                        <a:rPr kumimoji="1" lang="en-US" altLang="zh-CN" sz="1800" b="0" i="1" smtClean="0">
                          <a:latin typeface="Cambria Math" panose="02040503050406030204" pitchFamily="18" charset="0"/>
                        </a:rPr>
                        <m:t>=2</m:t>
                      </m:r>
                    </m:oMath>
                  </m:oMathPara>
                </a14:m>
                <a:endParaRPr kumimoji="1" lang="zh-CN" altLang="en-US" dirty="0"/>
              </a:p>
            </p:txBody>
          </p:sp>
        </mc:Choice>
        <mc:Fallback xmlns="">
          <p:sp>
            <p:nvSpPr>
              <p:cNvPr id="24" name="文本框 23">
                <a:extLst>
                  <a:ext uri="{FF2B5EF4-FFF2-40B4-BE49-F238E27FC236}">
                    <a16:creationId xmlns:a16="http://schemas.microsoft.com/office/drawing/2014/main" id="{E38835A3-9F08-CA56-6E25-A1D0E1FB1946}"/>
                  </a:ext>
                </a:extLst>
              </p:cNvPr>
              <p:cNvSpPr txBox="1">
                <a:spLocks noRot="1" noChangeAspect="1" noMove="1" noResize="1" noEditPoints="1" noAdjustHandles="1" noChangeArrowheads="1" noChangeShapeType="1" noTextEdit="1"/>
              </p:cNvSpPr>
              <p:nvPr/>
            </p:nvSpPr>
            <p:spPr>
              <a:xfrm>
                <a:off x="2799086" y="3815834"/>
                <a:ext cx="799386" cy="36933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EC249902-5771-5EC4-D226-0F36F6C503AF}"/>
                  </a:ext>
                </a:extLst>
              </p:cNvPr>
              <p:cNvSpPr txBox="1"/>
              <p:nvPr/>
            </p:nvSpPr>
            <p:spPr>
              <a:xfrm>
                <a:off x="4160520" y="3818938"/>
                <a:ext cx="748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=3</m:t>
                      </m:r>
                    </m:oMath>
                  </m:oMathPara>
                </a14:m>
                <a:endParaRPr kumimoji="1" lang="zh-CN" altLang="en-US" dirty="0"/>
              </a:p>
            </p:txBody>
          </p:sp>
        </mc:Choice>
        <mc:Fallback xmlns="">
          <p:sp>
            <p:nvSpPr>
              <p:cNvPr id="26" name="文本框 25">
                <a:extLst>
                  <a:ext uri="{FF2B5EF4-FFF2-40B4-BE49-F238E27FC236}">
                    <a16:creationId xmlns:a16="http://schemas.microsoft.com/office/drawing/2014/main" id="{EC249902-5771-5EC4-D226-0F36F6C503AF}"/>
                  </a:ext>
                </a:extLst>
              </p:cNvPr>
              <p:cNvSpPr txBox="1">
                <a:spLocks noRot="1" noChangeAspect="1" noMove="1" noResize="1" noEditPoints="1" noAdjustHandles="1" noChangeArrowheads="1" noChangeShapeType="1" noTextEdit="1"/>
              </p:cNvSpPr>
              <p:nvPr/>
            </p:nvSpPr>
            <p:spPr>
              <a:xfrm>
                <a:off x="4160520" y="3818938"/>
                <a:ext cx="748218" cy="369332"/>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22857FE6-F49C-5DF0-7C17-FE0F54829ED8}"/>
                  </a:ext>
                </a:extLst>
              </p:cNvPr>
              <p:cNvSpPr txBox="1"/>
              <p:nvPr/>
            </p:nvSpPr>
            <p:spPr>
              <a:xfrm>
                <a:off x="5315230" y="3818938"/>
                <a:ext cx="1847044" cy="369332"/>
              </a:xfrm>
              <a:prstGeom prst="rect">
                <a:avLst/>
              </a:prstGeom>
              <a:noFill/>
            </p:spPr>
            <p:txBody>
              <a:bodyPr wrap="none" rtlCol="0">
                <a:spAutoFit/>
              </a:bodyPr>
              <a:lstStyle/>
              <a:p>
                <a:r>
                  <a:rPr kumimoji="1" lang="en-US" altLang="zh-CN" sz="1800" b="0" dirty="0">
                    <a:latin typeface="Times New Roman" panose="02020603050405020304" pitchFamily="18" charset="0"/>
                    <a:cs typeface="Times New Roman" panose="02020603050405020304" pitchFamily="18" charset="0"/>
                  </a:rPr>
                  <a:t>Sample</a:t>
                </a:r>
                <a:r>
                  <a:rPr kumimoji="1" lang="en-US" altLang="zh-CN" sz="1800" b="0" dirty="0"/>
                  <a:t> </a:t>
                </a:r>
                <a14:m>
                  <m:oMath xmlns:m="http://schemas.openxmlformats.org/officeDocument/2006/math">
                    <m:r>
                      <a:rPr kumimoji="1" lang="en-US" altLang="zh-CN" sz="1800" b="0" i="1" smtClean="0">
                        <a:latin typeface="Cambria Math" panose="02040503050406030204" pitchFamily="18" charset="0"/>
                      </a:rPr>
                      <m:t>h</m:t>
                    </m:r>
                    <m:r>
                      <a:rPr kumimoji="1" lang="en-US" altLang="zh-CN" sz="1800" b="0" i="1" smtClean="0">
                        <a:latin typeface="Cambria Math" panose="02040503050406030204" pitchFamily="18" charset="0"/>
                      </a:rPr>
                      <m:t>+</m:t>
                    </m:r>
                    <m:r>
                      <a:rPr kumimoji="1" lang="en-US" altLang="zh-CN" sz="1800" b="0" i="1" smtClean="0">
                        <a:latin typeface="Cambria Math" panose="02040503050406030204" pitchFamily="18" charset="0"/>
                      </a:rPr>
                      <m:t>𝑖</m:t>
                    </m:r>
                    <m:r>
                      <a:rPr kumimoji="1" lang="en-US" altLang="zh-CN" sz="1800" b="0" i="1" smtClean="0">
                        <a:latin typeface="Cambria Math" panose="02040503050406030204" pitchFamily="18" charset="0"/>
                      </a:rPr>
                      <m:t>=5</m:t>
                    </m:r>
                  </m:oMath>
                </a14:m>
                <a:endParaRPr kumimoji="1" lang="zh-CN" altLang="en-US" dirty="0"/>
              </a:p>
            </p:txBody>
          </p:sp>
        </mc:Choice>
        <mc:Fallback xmlns="">
          <p:sp>
            <p:nvSpPr>
              <p:cNvPr id="27" name="文本框 26">
                <a:extLst>
                  <a:ext uri="{FF2B5EF4-FFF2-40B4-BE49-F238E27FC236}">
                    <a16:creationId xmlns:a16="http://schemas.microsoft.com/office/drawing/2014/main" id="{22857FE6-F49C-5DF0-7C17-FE0F54829ED8}"/>
                  </a:ext>
                </a:extLst>
              </p:cNvPr>
              <p:cNvSpPr txBox="1">
                <a:spLocks noRot="1" noChangeAspect="1" noMove="1" noResize="1" noEditPoints="1" noAdjustHandles="1" noChangeArrowheads="1" noChangeShapeType="1" noTextEdit="1"/>
              </p:cNvSpPr>
              <p:nvPr/>
            </p:nvSpPr>
            <p:spPr>
              <a:xfrm>
                <a:off x="5315230" y="3818938"/>
                <a:ext cx="1847044" cy="369332"/>
              </a:xfrm>
              <a:prstGeom prst="rect">
                <a:avLst/>
              </a:prstGeom>
              <a:blipFill>
                <a:blip r:embed="rId26"/>
                <a:stretch>
                  <a:fillRect l="-2740"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F050A5B0-D25B-AFCE-62B8-0F4C8D2E5B41}"/>
                  </a:ext>
                </a:extLst>
              </p:cNvPr>
              <p:cNvSpPr txBox="1"/>
              <p:nvPr/>
            </p:nvSpPr>
            <p:spPr>
              <a:xfrm>
                <a:off x="5236057" y="3832041"/>
                <a:ext cx="9273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1800" b="0" i="1" smtClean="0">
                          <a:latin typeface="Cambria Math" panose="02040503050406030204" pitchFamily="18" charset="0"/>
                        </a:rPr>
                        <m:t>h</m:t>
                      </m:r>
                      <m:r>
                        <a:rPr kumimoji="1" lang="en-US" altLang="zh-CN" sz="1800" b="0" i="1" smtClean="0">
                          <a:latin typeface="Cambria Math" panose="02040503050406030204" pitchFamily="18" charset="0"/>
                        </a:rPr>
                        <m:t>=5</m:t>
                      </m:r>
                    </m:oMath>
                  </m:oMathPara>
                </a14:m>
                <a:endParaRPr lang="zh-CN" altLang="en-US" dirty="0"/>
              </a:p>
            </p:txBody>
          </p:sp>
        </mc:Choice>
        <mc:Fallback xmlns="">
          <p:sp>
            <p:nvSpPr>
              <p:cNvPr id="30" name="文本框 29">
                <a:extLst>
                  <a:ext uri="{FF2B5EF4-FFF2-40B4-BE49-F238E27FC236}">
                    <a16:creationId xmlns:a16="http://schemas.microsoft.com/office/drawing/2014/main" id="{F050A5B0-D25B-AFCE-62B8-0F4C8D2E5B41}"/>
                  </a:ext>
                </a:extLst>
              </p:cNvPr>
              <p:cNvSpPr txBox="1">
                <a:spLocks noRot="1" noChangeAspect="1" noMove="1" noResize="1" noEditPoints="1" noAdjustHandles="1" noChangeArrowheads="1" noChangeShapeType="1" noTextEdit="1"/>
              </p:cNvSpPr>
              <p:nvPr/>
            </p:nvSpPr>
            <p:spPr>
              <a:xfrm>
                <a:off x="5236057" y="3832041"/>
                <a:ext cx="927300" cy="369332"/>
              </a:xfrm>
              <a:prstGeom prst="rect">
                <a:avLst/>
              </a:prstGeom>
              <a:blipFill>
                <a:blip r:embed="rId2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26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3" end="3"/>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par>
                          <p:cTn id="40" fill="hold">
                            <p:stCondLst>
                              <p:cond delay="0"/>
                            </p:stCondLst>
                            <p:childTnLst>
                              <p:par>
                                <p:cTn id="41" presetID="0" presetClass="path" presetSubtype="0" accel="50000" decel="50000" fill="hold" nodeType="afterEffect">
                                  <p:stCondLst>
                                    <p:cond delay="0"/>
                                  </p:stCondLst>
                                  <p:childTnLst>
                                    <p:animMotion origin="layout" path="M -1.41414E-6 -4.77124E-6 L 0.24669 -4.77124E-6 " pathEditMode="relative" rAng="0" ptsTypes="AA">
                                      <p:cBhvr>
                                        <p:cTn id="42" dur="2000" fill="hold"/>
                                        <p:tgtEl>
                                          <p:spTgt spid="21"/>
                                        </p:tgtEl>
                                        <p:attrNameLst>
                                          <p:attrName>ppt_x</p:attrName>
                                          <p:attrName>ppt_y</p:attrName>
                                        </p:attrNameLst>
                                      </p:cBhvr>
                                      <p:rCtr x="12326" y="0"/>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6"/>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p:bldP spid="24" grpId="1"/>
      <p:bldP spid="26" grpId="0"/>
      <p:bldP spid="26" grpId="1"/>
      <p:bldP spid="27" grpId="0"/>
      <p:bldP spid="27" grpId="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A More Complicated Case</a:t>
            </a:r>
            <a:endParaRPr kumimoji="1" lang="zh-CN" altLang="en-US" sz="3200" dirty="0"/>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ABDBE2BE-0C8D-D7D9-4817-4D283B86A0C3}"/>
                  </a:ext>
                </a:extLst>
              </p:cNvPr>
              <p:cNvSpPr/>
              <p:nvPr/>
            </p:nvSpPr>
            <p:spPr>
              <a:xfrm>
                <a:off x="2100355" y="24640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3" name="椭圆 32">
                <a:extLst>
                  <a:ext uri="{FF2B5EF4-FFF2-40B4-BE49-F238E27FC236}">
                    <a16:creationId xmlns:a16="http://schemas.microsoft.com/office/drawing/2014/main" id="{ABDBE2BE-0C8D-D7D9-4817-4D283B86A0C3}"/>
                  </a:ext>
                </a:extLst>
              </p:cNvPr>
              <p:cNvSpPr>
                <a:spLocks noRot="1" noChangeAspect="1" noMove="1" noResize="1" noEditPoints="1" noAdjustHandles="1" noChangeArrowheads="1" noChangeShapeType="1" noTextEdit="1"/>
              </p:cNvSpPr>
              <p:nvPr/>
            </p:nvSpPr>
            <p:spPr>
              <a:xfrm>
                <a:off x="2100355" y="2464001"/>
                <a:ext cx="451412" cy="451413"/>
              </a:xfrm>
              <a:prstGeom prst="ellipse">
                <a:avLst/>
              </a:prstGeom>
              <a:blipFill>
                <a:blip r:embed="rId3"/>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1E7E05FD-B055-FCF8-5195-A1F4FF0D4DE8}"/>
                  </a:ext>
                </a:extLst>
              </p:cNvPr>
              <p:cNvSpPr/>
              <p:nvPr/>
            </p:nvSpPr>
            <p:spPr>
              <a:xfrm>
                <a:off x="2972237" y="24640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4" name="椭圆 33">
                <a:extLst>
                  <a:ext uri="{FF2B5EF4-FFF2-40B4-BE49-F238E27FC236}">
                    <a16:creationId xmlns:a16="http://schemas.microsoft.com/office/drawing/2014/main" id="{1E7E05FD-B055-FCF8-5195-A1F4FF0D4DE8}"/>
                  </a:ext>
                </a:extLst>
              </p:cNvPr>
              <p:cNvSpPr>
                <a:spLocks noRot="1" noChangeAspect="1" noMove="1" noResize="1" noEditPoints="1" noAdjustHandles="1" noChangeArrowheads="1" noChangeShapeType="1" noTextEdit="1"/>
              </p:cNvSpPr>
              <p:nvPr/>
            </p:nvSpPr>
            <p:spPr>
              <a:xfrm>
                <a:off x="2972237" y="2464001"/>
                <a:ext cx="451412" cy="451413"/>
              </a:xfrm>
              <a:prstGeom prst="ellipse">
                <a:avLst/>
              </a:prstGeom>
              <a:blipFill>
                <a:blip r:embed="rId4"/>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765317C1-F021-91CE-9A3D-850C9BE1B7EF}"/>
                  </a:ext>
                </a:extLst>
              </p:cNvPr>
              <p:cNvSpPr/>
              <p:nvPr/>
            </p:nvSpPr>
            <p:spPr>
              <a:xfrm>
                <a:off x="3795968" y="24640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5" name="椭圆 34">
                <a:extLst>
                  <a:ext uri="{FF2B5EF4-FFF2-40B4-BE49-F238E27FC236}">
                    <a16:creationId xmlns:a16="http://schemas.microsoft.com/office/drawing/2014/main" id="{765317C1-F021-91CE-9A3D-850C9BE1B7EF}"/>
                  </a:ext>
                </a:extLst>
              </p:cNvPr>
              <p:cNvSpPr>
                <a:spLocks noRot="1" noChangeAspect="1" noMove="1" noResize="1" noEditPoints="1" noAdjustHandles="1" noChangeArrowheads="1" noChangeShapeType="1" noTextEdit="1"/>
              </p:cNvSpPr>
              <p:nvPr/>
            </p:nvSpPr>
            <p:spPr>
              <a:xfrm>
                <a:off x="3795968" y="2464000"/>
                <a:ext cx="451412" cy="451413"/>
              </a:xfrm>
              <a:prstGeom prst="ellipse">
                <a:avLst/>
              </a:prstGeom>
              <a:blipFill>
                <a:blip r:embed="rId5"/>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B16FF045-DF68-B506-76D0-E499B1A85C7B}"/>
                  </a:ext>
                </a:extLst>
              </p:cNvPr>
              <p:cNvSpPr/>
              <p:nvPr/>
            </p:nvSpPr>
            <p:spPr>
              <a:xfrm>
                <a:off x="4619698" y="24640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36" name="椭圆 35">
                <a:extLst>
                  <a:ext uri="{FF2B5EF4-FFF2-40B4-BE49-F238E27FC236}">
                    <a16:creationId xmlns:a16="http://schemas.microsoft.com/office/drawing/2014/main" id="{B16FF045-DF68-B506-76D0-E499B1A85C7B}"/>
                  </a:ext>
                </a:extLst>
              </p:cNvPr>
              <p:cNvSpPr>
                <a:spLocks noRot="1" noChangeAspect="1" noMove="1" noResize="1" noEditPoints="1" noAdjustHandles="1" noChangeArrowheads="1" noChangeShapeType="1" noTextEdit="1"/>
              </p:cNvSpPr>
              <p:nvPr/>
            </p:nvSpPr>
            <p:spPr>
              <a:xfrm>
                <a:off x="4619698" y="2464000"/>
                <a:ext cx="451412" cy="451413"/>
              </a:xfrm>
              <a:prstGeom prst="ellipse">
                <a:avLst/>
              </a:prstGeom>
              <a:blipFill>
                <a:blip r:embed="rId6"/>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C6AF3BB-DDD3-96B3-D357-61573961A571}"/>
                  </a:ext>
                </a:extLst>
              </p:cNvPr>
              <p:cNvSpPr txBox="1"/>
              <p:nvPr/>
            </p:nvSpPr>
            <p:spPr>
              <a:xfrm>
                <a:off x="1970542" y="2017208"/>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9" name="文本框 38">
                <a:extLst>
                  <a:ext uri="{FF2B5EF4-FFF2-40B4-BE49-F238E27FC236}">
                    <a16:creationId xmlns:a16="http://schemas.microsoft.com/office/drawing/2014/main" id="{BC6AF3BB-DDD3-96B3-D357-61573961A571}"/>
                  </a:ext>
                </a:extLst>
              </p:cNvPr>
              <p:cNvSpPr txBox="1">
                <a:spLocks noRot="1" noChangeAspect="1" noMove="1" noResize="1" noEditPoints="1" noAdjustHandles="1" noChangeArrowheads="1" noChangeShapeType="1" noTextEdit="1"/>
              </p:cNvSpPr>
              <p:nvPr/>
            </p:nvSpPr>
            <p:spPr>
              <a:xfrm>
                <a:off x="1970542" y="2017208"/>
                <a:ext cx="784189" cy="369332"/>
              </a:xfrm>
              <a:prstGeom prst="rect">
                <a:avLst/>
              </a:prstGeom>
              <a:blipFill>
                <a:blip r:embed="rId7"/>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7D8D50D-AAA0-9305-27C1-AF5192E7C408}"/>
                  </a:ext>
                </a:extLst>
              </p:cNvPr>
              <p:cNvSpPr txBox="1"/>
              <p:nvPr/>
            </p:nvSpPr>
            <p:spPr>
              <a:xfrm>
                <a:off x="3629579" y="2017208"/>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0" name="文本框 39">
                <a:extLst>
                  <a:ext uri="{FF2B5EF4-FFF2-40B4-BE49-F238E27FC236}">
                    <a16:creationId xmlns:a16="http://schemas.microsoft.com/office/drawing/2014/main" id="{47D8D50D-AAA0-9305-27C1-AF5192E7C408}"/>
                  </a:ext>
                </a:extLst>
              </p:cNvPr>
              <p:cNvSpPr txBox="1">
                <a:spLocks noRot="1" noChangeAspect="1" noMove="1" noResize="1" noEditPoints="1" noAdjustHandles="1" noChangeArrowheads="1" noChangeShapeType="1" noTextEdit="1"/>
              </p:cNvSpPr>
              <p:nvPr/>
            </p:nvSpPr>
            <p:spPr>
              <a:xfrm>
                <a:off x="3629579" y="2017208"/>
                <a:ext cx="789510" cy="369332"/>
              </a:xfrm>
              <a:prstGeom prst="rect">
                <a:avLst/>
              </a:prstGeom>
              <a:blipFill>
                <a:blip r:embed="rId8"/>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5A9E495-BCE8-861F-7F71-488391100E5D}"/>
                  </a:ext>
                </a:extLst>
              </p:cNvPr>
              <p:cNvSpPr txBox="1"/>
              <p:nvPr/>
            </p:nvSpPr>
            <p:spPr>
              <a:xfrm>
                <a:off x="2805848" y="202299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1" name="文本框 40">
                <a:extLst>
                  <a:ext uri="{FF2B5EF4-FFF2-40B4-BE49-F238E27FC236}">
                    <a16:creationId xmlns:a16="http://schemas.microsoft.com/office/drawing/2014/main" id="{55A9E495-BCE8-861F-7F71-488391100E5D}"/>
                  </a:ext>
                </a:extLst>
              </p:cNvPr>
              <p:cNvSpPr txBox="1">
                <a:spLocks noRot="1" noChangeAspect="1" noMove="1" noResize="1" noEditPoints="1" noAdjustHandles="1" noChangeArrowheads="1" noChangeShapeType="1" noTextEdit="1"/>
              </p:cNvSpPr>
              <p:nvPr/>
            </p:nvSpPr>
            <p:spPr>
              <a:xfrm>
                <a:off x="2805848" y="2022995"/>
                <a:ext cx="789510" cy="369332"/>
              </a:xfrm>
              <a:prstGeom prst="rect">
                <a:avLst/>
              </a:prstGeom>
              <a:blipFill>
                <a:blip r:embed="rId9"/>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763AE1F-A3C1-40BE-1D40-393C361E10E9}"/>
                  </a:ext>
                </a:extLst>
              </p:cNvPr>
              <p:cNvSpPr txBox="1"/>
              <p:nvPr/>
            </p:nvSpPr>
            <p:spPr>
              <a:xfrm>
                <a:off x="4453309" y="2017206"/>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2" name="文本框 41">
                <a:extLst>
                  <a:ext uri="{FF2B5EF4-FFF2-40B4-BE49-F238E27FC236}">
                    <a16:creationId xmlns:a16="http://schemas.microsoft.com/office/drawing/2014/main" id="{B763AE1F-A3C1-40BE-1D40-393C361E10E9}"/>
                  </a:ext>
                </a:extLst>
              </p:cNvPr>
              <p:cNvSpPr txBox="1">
                <a:spLocks noRot="1" noChangeAspect="1" noMove="1" noResize="1" noEditPoints="1" noAdjustHandles="1" noChangeArrowheads="1" noChangeShapeType="1" noTextEdit="1"/>
              </p:cNvSpPr>
              <p:nvPr/>
            </p:nvSpPr>
            <p:spPr>
              <a:xfrm>
                <a:off x="4453309" y="2017206"/>
                <a:ext cx="789510" cy="369332"/>
              </a:xfrm>
              <a:prstGeom prst="rect">
                <a:avLst/>
              </a:prstGeom>
              <a:blipFill>
                <a:blip r:embed="rId10"/>
                <a:stretch>
                  <a:fillRect b="-13333"/>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6A349F66-BE71-D01E-95BD-329B872B9857}"/>
              </a:ext>
            </a:extLst>
          </p:cNvPr>
          <p:cNvSpPr txBox="1"/>
          <p:nvPr/>
        </p:nvSpPr>
        <p:spPr>
          <a:xfrm>
            <a:off x="4040674" y="1473961"/>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a:t>
            </a:r>
            <a:r>
              <a:rPr kumimoji="1" lang="en-US" altLang="zh-CN" sz="2000" b="1" i="1" dirty="0">
                <a:latin typeface="Times New Roman" panose="02020603050405020304" pitchFamily="18" charset="0"/>
                <a:cs typeface="Times New Roman" panose="02020603050405020304" pitchFamily="18" charset="0"/>
              </a:rPr>
              <a:t>S</a:t>
            </a:r>
            <a:endParaRPr kumimoji="1" lang="zh-CN" altLang="en-US" sz="20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D48D5DA9-2963-FA6B-56E2-DAD3C65BE58B}"/>
                  </a:ext>
                </a:extLst>
              </p:cNvPr>
              <p:cNvSpPr/>
              <p:nvPr/>
            </p:nvSpPr>
            <p:spPr>
              <a:xfrm>
                <a:off x="5449091" y="24640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5" name="椭圆 4">
                <a:extLst>
                  <a:ext uri="{FF2B5EF4-FFF2-40B4-BE49-F238E27FC236}">
                    <a16:creationId xmlns:a16="http://schemas.microsoft.com/office/drawing/2014/main" id="{D48D5DA9-2963-FA6B-56E2-DAD3C65BE58B}"/>
                  </a:ext>
                </a:extLst>
              </p:cNvPr>
              <p:cNvSpPr>
                <a:spLocks noRot="1" noChangeAspect="1" noMove="1" noResize="1" noEditPoints="1" noAdjustHandles="1" noChangeArrowheads="1" noChangeShapeType="1" noTextEdit="1"/>
              </p:cNvSpPr>
              <p:nvPr/>
            </p:nvSpPr>
            <p:spPr>
              <a:xfrm>
                <a:off x="5449091" y="2464001"/>
                <a:ext cx="451412" cy="451413"/>
              </a:xfrm>
              <a:prstGeom prst="ellipse">
                <a:avLst/>
              </a:prstGeom>
              <a:blipFill>
                <a:blip r:embed="rId11"/>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31871369-291E-EA80-86E8-3B5E923C1D7D}"/>
                  </a:ext>
                </a:extLst>
              </p:cNvPr>
              <p:cNvSpPr/>
              <p:nvPr/>
            </p:nvSpPr>
            <p:spPr>
              <a:xfrm>
                <a:off x="6284397" y="24640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8" name="椭圆 7">
                <a:extLst>
                  <a:ext uri="{FF2B5EF4-FFF2-40B4-BE49-F238E27FC236}">
                    <a16:creationId xmlns:a16="http://schemas.microsoft.com/office/drawing/2014/main" id="{31871369-291E-EA80-86E8-3B5E923C1D7D}"/>
                  </a:ext>
                </a:extLst>
              </p:cNvPr>
              <p:cNvSpPr>
                <a:spLocks noRot="1" noChangeAspect="1" noMove="1" noResize="1" noEditPoints="1" noAdjustHandles="1" noChangeArrowheads="1" noChangeShapeType="1" noTextEdit="1"/>
              </p:cNvSpPr>
              <p:nvPr/>
            </p:nvSpPr>
            <p:spPr>
              <a:xfrm>
                <a:off x="6284397" y="2464001"/>
                <a:ext cx="451412" cy="451413"/>
              </a:xfrm>
              <a:prstGeom prst="ellipse">
                <a:avLst/>
              </a:prstGeom>
              <a:blipFill>
                <a:blip r:embed="rId12"/>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AD0D40AC-C5C2-C989-272F-90F89E9D4C3D}"/>
                  </a:ext>
                </a:extLst>
              </p:cNvPr>
              <p:cNvSpPr/>
              <p:nvPr/>
            </p:nvSpPr>
            <p:spPr>
              <a:xfrm>
                <a:off x="7108128" y="24640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10" name="椭圆 9">
                <a:extLst>
                  <a:ext uri="{FF2B5EF4-FFF2-40B4-BE49-F238E27FC236}">
                    <a16:creationId xmlns:a16="http://schemas.microsoft.com/office/drawing/2014/main" id="{AD0D40AC-C5C2-C989-272F-90F89E9D4C3D}"/>
                  </a:ext>
                </a:extLst>
              </p:cNvPr>
              <p:cNvSpPr>
                <a:spLocks noRot="1" noChangeAspect="1" noMove="1" noResize="1" noEditPoints="1" noAdjustHandles="1" noChangeArrowheads="1" noChangeShapeType="1" noTextEdit="1"/>
              </p:cNvSpPr>
              <p:nvPr/>
            </p:nvSpPr>
            <p:spPr>
              <a:xfrm>
                <a:off x="7108128" y="2464000"/>
                <a:ext cx="451412" cy="451413"/>
              </a:xfrm>
              <a:prstGeom prst="ellipse">
                <a:avLst/>
              </a:prstGeom>
              <a:blipFill>
                <a:blip r:embed="rId13"/>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7E7EC54-D008-A772-41F6-C25EF86D5DAC}"/>
                  </a:ext>
                </a:extLst>
              </p:cNvPr>
              <p:cNvSpPr txBox="1"/>
              <p:nvPr/>
            </p:nvSpPr>
            <p:spPr>
              <a:xfrm>
                <a:off x="5282702" y="2017208"/>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3" name="文本框 12">
                <a:extLst>
                  <a:ext uri="{FF2B5EF4-FFF2-40B4-BE49-F238E27FC236}">
                    <a16:creationId xmlns:a16="http://schemas.microsoft.com/office/drawing/2014/main" id="{E7E7EC54-D008-A772-41F6-C25EF86D5DAC}"/>
                  </a:ext>
                </a:extLst>
              </p:cNvPr>
              <p:cNvSpPr txBox="1">
                <a:spLocks noRot="1" noChangeAspect="1" noMove="1" noResize="1" noEditPoints="1" noAdjustHandles="1" noChangeArrowheads="1" noChangeShapeType="1" noTextEdit="1"/>
              </p:cNvSpPr>
              <p:nvPr/>
            </p:nvSpPr>
            <p:spPr>
              <a:xfrm>
                <a:off x="5282702" y="2017208"/>
                <a:ext cx="784189" cy="369332"/>
              </a:xfrm>
              <a:prstGeom prst="rect">
                <a:avLst/>
              </a:prstGeom>
              <a:blipFill>
                <a:blip r:embed="rId1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C591A4A-5FC1-BB0F-88F3-9365AAEC5BBD}"/>
                  </a:ext>
                </a:extLst>
              </p:cNvPr>
              <p:cNvSpPr txBox="1"/>
              <p:nvPr/>
            </p:nvSpPr>
            <p:spPr>
              <a:xfrm>
                <a:off x="6941739" y="2017208"/>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4" name="文本框 13">
                <a:extLst>
                  <a:ext uri="{FF2B5EF4-FFF2-40B4-BE49-F238E27FC236}">
                    <a16:creationId xmlns:a16="http://schemas.microsoft.com/office/drawing/2014/main" id="{EC591A4A-5FC1-BB0F-88F3-9365AAEC5BBD}"/>
                  </a:ext>
                </a:extLst>
              </p:cNvPr>
              <p:cNvSpPr txBox="1">
                <a:spLocks noRot="1" noChangeAspect="1" noMove="1" noResize="1" noEditPoints="1" noAdjustHandles="1" noChangeArrowheads="1" noChangeShapeType="1" noTextEdit="1"/>
              </p:cNvSpPr>
              <p:nvPr/>
            </p:nvSpPr>
            <p:spPr>
              <a:xfrm>
                <a:off x="6941739" y="2017208"/>
                <a:ext cx="789510" cy="369332"/>
              </a:xfrm>
              <a:prstGeom prst="rect">
                <a:avLst/>
              </a:prstGeom>
              <a:blipFill>
                <a:blip r:embed="rId1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B560E0-2829-38D7-DFDD-EE31FA787213}"/>
                  </a:ext>
                </a:extLst>
              </p:cNvPr>
              <p:cNvSpPr txBox="1"/>
              <p:nvPr/>
            </p:nvSpPr>
            <p:spPr>
              <a:xfrm>
                <a:off x="6118008" y="202299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6" name="文本框 15">
                <a:extLst>
                  <a:ext uri="{FF2B5EF4-FFF2-40B4-BE49-F238E27FC236}">
                    <a16:creationId xmlns:a16="http://schemas.microsoft.com/office/drawing/2014/main" id="{93B560E0-2829-38D7-DFDD-EE31FA787213}"/>
                  </a:ext>
                </a:extLst>
              </p:cNvPr>
              <p:cNvSpPr txBox="1">
                <a:spLocks noRot="1" noChangeAspect="1" noMove="1" noResize="1" noEditPoints="1" noAdjustHandles="1" noChangeArrowheads="1" noChangeShapeType="1" noTextEdit="1"/>
              </p:cNvSpPr>
              <p:nvPr/>
            </p:nvSpPr>
            <p:spPr>
              <a:xfrm>
                <a:off x="6118008" y="2022995"/>
                <a:ext cx="789510" cy="369332"/>
              </a:xfrm>
              <a:prstGeom prst="rect">
                <a:avLst/>
              </a:prstGeom>
              <a:blipFill>
                <a:blip r:embed="rId1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7C9BF33-B081-4B91-CC1D-5F938AB2E9DE}"/>
                  </a:ext>
                </a:extLst>
              </p:cNvPr>
              <p:cNvSpPr txBox="1"/>
              <p:nvPr/>
            </p:nvSpPr>
            <p:spPr>
              <a:xfrm>
                <a:off x="759009" y="5974551"/>
                <a:ext cx="8659311" cy="1581587"/>
              </a:xfrm>
              <a:prstGeom prst="rect">
                <a:avLst/>
              </a:prstGeom>
              <a:noFill/>
            </p:spPr>
            <p:txBody>
              <a:bodyPr wrap="square" rtlCol="0">
                <a:spAutoFit/>
              </a:bodyPr>
              <a:lstStyle/>
              <a:p>
                <a:r>
                  <a:rPr kumimoji="1" lang="en-US" altLang="zh-CN" sz="2400" dirty="0">
                    <a:latin typeface="Times New Roman" panose="02020603050405020304" pitchFamily="18" charset="0"/>
                    <a:cs typeface="Times New Roman" panose="02020603050405020304" pitchFamily="18" charset="0"/>
                  </a:rPr>
                  <a:t>1 Currently at the </a:t>
                </a:r>
                <a14:m>
                  <m:oMath xmlns:m="http://schemas.openxmlformats.org/officeDocument/2006/math">
                    <m:r>
                      <a:rPr kumimoji="1" lang="en-US" altLang="zh-CN" sz="2400" b="0" i="1" smtClean="0">
                        <a:latin typeface="Cambria Math" panose="02040503050406030204" pitchFamily="18" charset="0"/>
                      </a:rPr>
                      <m:t>h</m:t>
                    </m:r>
                  </m:oMath>
                </a14:m>
                <a:r>
                  <a:rPr kumimoji="1" lang="en-US" altLang="zh-CN" sz="2400" dirty="0">
                    <a:latin typeface="Times New Roman" panose="02020603050405020304" pitchFamily="18" charset="0"/>
                    <a:cs typeface="Times New Roman" panose="02020603050405020304" pitchFamily="18" charset="0"/>
                  </a:rPr>
                  <a:t>-th element</a:t>
                </a:r>
              </a:p>
              <a:p>
                <a:r>
                  <a:rPr kumimoji="1" lang="en-US" altLang="zh-CN" sz="2400" dirty="0">
                    <a:latin typeface="Times New Roman" panose="02020603050405020304" pitchFamily="18" charset="0"/>
                    <a:cs typeface="Times New Roman" panose="02020603050405020304" pitchFamily="18" charset="0"/>
                  </a:rPr>
                  <a:t>2 Generate </a:t>
                </a:r>
                <a14:m>
                  <m:oMath xmlns:m="http://schemas.openxmlformats.org/officeDocument/2006/math">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𝑝</m:t>
                    </m:r>
                    <m:sSup>
                      <m:sSupPr>
                        <m:ctrlPr>
                          <a:rPr kumimoji="1" lang="en-US" altLang="zh-CN" sz="2400" b="0" i="1" smtClean="0">
                            <a:latin typeface="Cambria Math" panose="02040503050406030204" pitchFamily="18" charset="0"/>
                          </a:rPr>
                        </m:ctrlPr>
                      </m:sSupPr>
                      <m:e>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1−</m:t>
                            </m:r>
                            <m:r>
                              <a:rPr kumimoji="1" lang="en-US" altLang="zh-CN" sz="2400" b="0" i="1" smtClean="0">
                                <a:latin typeface="Cambria Math" panose="02040503050406030204" pitchFamily="18" charset="0"/>
                              </a:rPr>
                              <m:t>𝑝</m:t>
                            </m:r>
                          </m:e>
                        </m:d>
                      </m:e>
                      <m:sup>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−1</m:t>
                        </m:r>
                      </m:sup>
                    </m:sSup>
                  </m:oMath>
                </a14:m>
                <a:endParaRPr kumimoji="1" lang="zh-CN" altLang="en-US" sz="2400" dirty="0"/>
              </a:p>
              <a:p>
                <a:r>
                  <a:rPr kumimoji="1" lang="en-US" altLang="zh-CN" sz="2400" dirty="0">
                    <a:latin typeface="Times New Roman" panose="02020603050405020304" pitchFamily="18" charset="0"/>
                    <a:cs typeface="Times New Roman" panose="02020603050405020304" pitchFamily="18" charset="0"/>
                  </a:rPr>
                  <a:t>3 The next </a:t>
                </a:r>
                <a:r>
                  <a:rPr kumimoji="1" lang="en-US" altLang="zh-CN" sz="2400" dirty="0">
                    <a:solidFill>
                      <a:srgbClr val="FF0000"/>
                    </a:solidFill>
                    <a:latin typeface="Times New Roman" panose="02020603050405020304" pitchFamily="18" charset="0"/>
                    <a:cs typeface="Times New Roman" panose="02020603050405020304" pitchFamily="18" charset="0"/>
                  </a:rPr>
                  <a:t>candidate</a:t>
                </a:r>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400" i="1">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h</m:t>
                    </m:r>
                  </m:oMath>
                </a14:m>
                <a:r>
                  <a:rPr kumimoji="1" lang="en-US" altLang="zh-CN" sz="2400" dirty="0">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accept</a:t>
                </a:r>
                <a:r>
                  <a:rPr kumimoji="1" lang="en-US" altLang="zh-CN" sz="2400" dirty="0">
                    <a:latin typeface="Times New Roman" panose="02020603050405020304" pitchFamily="18" charset="0"/>
                    <a:cs typeface="Times New Roman" panose="02020603050405020304" pitchFamily="18" charset="0"/>
                  </a:rPr>
                  <a:t> the candidate with prob. </a:t>
                </a:r>
                <a14:m>
                  <m:oMath xmlns:m="http://schemas.openxmlformats.org/officeDocument/2006/math">
                    <m:r>
                      <a:rPr kumimoji="1" lang="en-US" altLang="zh-CN" sz="2400" i="1">
                        <a:latin typeface="Cambria Math" panose="02040503050406030204" pitchFamily="18" charset="0"/>
                      </a:rPr>
                      <m:t>𝑝</m:t>
                    </m:r>
                    <m:d>
                      <m:dPr>
                        <m:ctrlPr>
                          <a:rPr kumimoji="1" lang="en-US" altLang="zh-CN" sz="2400" i="1">
                            <a:latin typeface="Cambria Math" panose="02040503050406030204" pitchFamily="18" charset="0"/>
                          </a:rPr>
                        </m:ctrlPr>
                      </m:dP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𝑥</m:t>
                            </m:r>
                          </m:e>
                          <m:sub>
                            <m:r>
                              <a:rPr kumimoji="1" lang="en-US" altLang="zh-CN" sz="2400" i="1">
                                <a:latin typeface="Cambria Math" panose="02040503050406030204" pitchFamily="18" charset="0"/>
                              </a:rPr>
                              <m:t>𝑖</m:t>
                            </m:r>
                          </m:sub>
                        </m:sSub>
                      </m:e>
                    </m:d>
                    <m:r>
                      <a:rPr kumimoji="1" lang="en-US" altLang="zh-CN" sz="2400" i="1">
                        <a:latin typeface="Cambria Math" panose="02040503050406030204" pitchFamily="18" charset="0"/>
                      </a:rPr>
                      <m:t>/</m:t>
                    </m:r>
                    <m:r>
                      <a:rPr kumimoji="1" lang="en-US" altLang="zh-CN" sz="2400" i="1">
                        <a:latin typeface="Cambria Math" panose="02040503050406030204" pitchFamily="18" charset="0"/>
                      </a:rPr>
                      <m:t>𝑝</m:t>
                    </m:r>
                  </m:oMath>
                </a14:m>
                <a:r>
                  <a:rPr kumimoji="1" lang="en-US" altLang="zh-CN" sz="2400" dirty="0">
                    <a:latin typeface="Times New Roman" panose="02020603050405020304" pitchFamily="18" charset="0"/>
                    <a:cs typeface="Times New Roman" panose="02020603050405020304" pitchFamily="18" charset="0"/>
                  </a:rPr>
                  <a:t> </a:t>
                </a:r>
              </a:p>
              <a:p>
                <a:r>
                  <a:rPr kumimoji="1" lang="en-US" altLang="zh-CN" sz="2400" dirty="0">
                    <a:latin typeface="Times New Roman" panose="02020603050405020304" pitchFamily="18" charset="0"/>
                    <a:cs typeface="Times New Roman" panose="02020603050405020304" pitchFamily="18" charset="0"/>
                  </a:rPr>
                  <a:t>4 </a:t>
                </a:r>
                <a14:m>
                  <m:oMath xmlns:m="http://schemas.openxmlformats.org/officeDocument/2006/math">
                    <m:r>
                      <a:rPr kumimoji="1" lang="en-US" altLang="zh-CN" sz="2400" b="0" i="1" smtClean="0">
                        <a:latin typeface="Cambria Math" panose="02040503050406030204" pitchFamily="18" charset="0"/>
                      </a:rPr>
                      <m:t>h</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𝑖</m:t>
                    </m:r>
                    <m:r>
                      <a:rPr kumimoji="1" lang="en-US" altLang="zh-CN" sz="2400" i="1">
                        <a:latin typeface="Cambria Math" panose="02040503050406030204" pitchFamily="18" charset="0"/>
                      </a:rPr>
                      <m:t>+</m:t>
                    </m:r>
                    <m:r>
                      <a:rPr kumimoji="1" lang="en-US" altLang="zh-CN" sz="2400" i="1">
                        <a:latin typeface="Cambria Math" panose="02040503050406030204" pitchFamily="18" charset="0"/>
                      </a:rPr>
                      <m:t>h</m:t>
                    </m:r>
                  </m:oMath>
                </a14:m>
                <a:r>
                  <a:rPr kumimoji="1" lang="en-US" altLang="zh-CN" sz="2400" dirty="0">
                    <a:latin typeface="Times New Roman" panose="02020603050405020304" pitchFamily="18" charset="0"/>
                    <a:cs typeface="Times New Roman" panose="02020603050405020304" pitchFamily="18" charset="0"/>
                  </a:rPr>
                  <a:t>, repeat Line 1 to 3 until </a:t>
                </a:r>
                <a14:m>
                  <m:oMath xmlns:m="http://schemas.openxmlformats.org/officeDocument/2006/math">
                    <m:r>
                      <a:rPr kumimoji="1" lang="en-US" altLang="zh-CN" sz="2400" i="1">
                        <a:latin typeface="Cambria Math" panose="02040503050406030204" pitchFamily="18" charset="0"/>
                      </a:rPr>
                      <m:t>h</m:t>
                    </m:r>
                    <m:r>
                      <a:rPr kumimoji="1" lang="en-US" altLang="zh-CN" sz="2400" b="0" i="1" smtClean="0">
                        <a:latin typeface="Cambria Math" panose="02040503050406030204" pitchFamily="18" charset="0"/>
                      </a:rPr>
                      <m:t>&gt;</m:t>
                    </m:r>
                    <m:r>
                      <a:rPr kumimoji="1" lang="en-US" altLang="zh-CN" sz="2400" b="0" i="1" smtClean="0">
                        <a:latin typeface="Cambria Math" panose="02040503050406030204" pitchFamily="18" charset="0"/>
                      </a:rPr>
                      <m:t>𝑛</m:t>
                    </m:r>
                  </m:oMath>
                </a14:m>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F7C9BF33-B081-4B91-CC1D-5F938AB2E9DE}"/>
                  </a:ext>
                </a:extLst>
              </p:cNvPr>
              <p:cNvSpPr txBox="1">
                <a:spLocks noRot="1" noChangeAspect="1" noMove="1" noResize="1" noEditPoints="1" noAdjustHandles="1" noChangeArrowheads="1" noChangeShapeType="1" noTextEdit="1"/>
              </p:cNvSpPr>
              <p:nvPr/>
            </p:nvSpPr>
            <p:spPr>
              <a:xfrm>
                <a:off x="759009" y="5974551"/>
                <a:ext cx="8659311" cy="1581587"/>
              </a:xfrm>
              <a:prstGeom prst="rect">
                <a:avLst/>
              </a:prstGeom>
              <a:blipFill>
                <a:blip r:embed="rId17"/>
                <a:stretch>
                  <a:fillRect l="-1173" t="-3175" b="-79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21A17C7-9762-9528-A324-D151C9A288F1}"/>
                  </a:ext>
                </a:extLst>
              </p:cNvPr>
              <p:cNvSpPr txBox="1"/>
              <p:nvPr/>
            </p:nvSpPr>
            <p:spPr>
              <a:xfrm>
                <a:off x="759009" y="3199406"/>
                <a:ext cx="9665152" cy="2406172"/>
              </a:xfrm>
              <a:prstGeom prst="rect">
                <a:avLst/>
              </a:prstGeom>
              <a:noFill/>
            </p:spPr>
            <p:txBody>
              <a:bodyPr wrap="square" rtlCol="0">
                <a:spAutoFit/>
              </a:bodyPr>
              <a:lstStyle/>
              <a:p>
                <a:pPr marL="285750" indent="-285750">
                  <a:buFont typeface="Wingdings" pitchFamily="2" charset="2"/>
                  <a:buChar char="Ø"/>
                </a:pPr>
                <a14:m>
                  <m:oMath xmlns:m="http://schemas.openxmlformats.org/officeDocument/2006/math">
                    <m:sSup>
                      <m:sSupPr>
                        <m:ctrlPr>
                          <a:rPr kumimoji="1" lang="en-US" altLang="zh-CN" sz="2400" i="1" dirty="0" smtClean="0">
                            <a:latin typeface="Cambria Math" panose="02040503050406030204" pitchFamily="18" charset="0"/>
                          </a:rPr>
                        </m:ctrlPr>
                      </m:sSupPr>
                      <m:e>
                        <m:r>
                          <a:rPr kumimoji="1" lang="en-US" altLang="zh-CN" sz="2400" dirty="0">
                            <a:latin typeface="Cambria Math" panose="02040503050406030204" pitchFamily="18" charset="0"/>
                          </a:rPr>
                          <m:t>2</m:t>
                        </m:r>
                      </m:e>
                      <m:sup>
                        <m:r>
                          <a:rPr kumimoji="1" lang="en-US" altLang="zh-CN" sz="2400" i="1" dirty="0" smtClean="0">
                            <a:latin typeface="Cambria Math" panose="02040503050406030204" pitchFamily="18" charset="0"/>
                          </a:rPr>
                          <m:t>−</m:t>
                        </m:r>
                        <m:r>
                          <a:rPr kumimoji="1" lang="en-US" altLang="zh-CN" sz="2400" i="1" dirty="0" smtClean="0">
                            <a:latin typeface="Cambria Math" panose="02040503050406030204" pitchFamily="18" charset="0"/>
                          </a:rPr>
                          <m:t>𝑗</m:t>
                        </m:r>
                      </m:sup>
                    </m:sSup>
                    <m:r>
                      <a:rPr kumimoji="1" lang="en-US" altLang="zh-CN" sz="2400">
                        <a:latin typeface="Cambria Math" panose="02040503050406030204" pitchFamily="18" charset="0"/>
                      </a:rPr>
                      <m:t>&lt;</m:t>
                    </m:r>
                    <m:r>
                      <a:rPr kumimoji="1" lang="en-US" altLang="zh-CN" sz="2400" i="1">
                        <a:latin typeface="Cambria Math" panose="02040503050406030204" pitchFamily="18" charset="0"/>
                      </a:rPr>
                      <m:t>𝑝</m:t>
                    </m:r>
                    <m:d>
                      <m:dPr>
                        <m:ctrlPr>
                          <a:rPr kumimoji="1" lang="en-US" altLang="zh-CN" sz="2400" i="1">
                            <a:latin typeface="Cambria Math" panose="02040503050406030204" pitchFamily="18" charset="0"/>
                          </a:rPr>
                        </m:ctrlPr>
                      </m:dP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𝑥</m:t>
                            </m:r>
                          </m:e>
                          <m:sub>
                            <m:r>
                              <a:rPr kumimoji="1" lang="en-US" altLang="zh-CN" sz="2400" i="1">
                                <a:latin typeface="Cambria Math" panose="02040503050406030204" pitchFamily="18" charset="0"/>
                              </a:rPr>
                              <m:t>𝑖</m:t>
                            </m:r>
                          </m:sub>
                        </m:sSub>
                      </m:e>
                    </m:d>
                    <m:r>
                      <a:rPr kumimoji="1" lang="en-US" altLang="zh-CN" sz="2400" i="1">
                        <a:latin typeface="Cambria Math" panose="02040503050406030204" pitchFamily="18" charset="0"/>
                      </a:rPr>
                      <m:t>≤</m:t>
                    </m:r>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m:t>
                        </m:r>
                        <m:r>
                          <a:rPr kumimoji="1" lang="en-US" altLang="zh-CN" sz="2400" i="1">
                            <a:latin typeface="Cambria Math" panose="02040503050406030204" pitchFamily="18" charset="0"/>
                          </a:rPr>
                          <m:t>𝑗</m:t>
                        </m:r>
                        <m:r>
                          <a:rPr kumimoji="1" lang="en-US" altLang="zh-CN" sz="2400" i="1">
                            <a:latin typeface="Cambria Math" panose="02040503050406030204" pitchFamily="18" charset="0"/>
                          </a:rPr>
                          <m:t>+1</m:t>
                        </m:r>
                      </m:sup>
                    </m:sSup>
                  </m:oMath>
                </a14:m>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Set </a:t>
                </a:r>
                <a14:m>
                  <m:oMath xmlns:m="http://schemas.openxmlformats.org/officeDocument/2006/math">
                    <m:r>
                      <a:rPr kumimoji="1" lang="en-US" altLang="zh-CN" sz="2400" i="1">
                        <a:latin typeface="Cambria Math" panose="02040503050406030204" pitchFamily="18" charset="0"/>
                      </a:rPr>
                      <m:t>𝑝</m:t>
                    </m:r>
                    <m:r>
                      <a:rPr kumimoji="1" lang="en-US" altLang="zh-CN" sz="2400" i="1">
                        <a:latin typeface="Cambria Math" panose="02040503050406030204" pitchFamily="18" charset="0"/>
                      </a:rPr>
                      <m:t>=</m:t>
                    </m:r>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m:t>
                        </m:r>
                        <m:r>
                          <a:rPr kumimoji="1" lang="en-US" altLang="zh-CN" sz="2400" i="1">
                            <a:latin typeface="Cambria Math" panose="02040503050406030204" pitchFamily="18" charset="0"/>
                          </a:rPr>
                          <m:t>𝑗</m:t>
                        </m:r>
                        <m:r>
                          <a:rPr kumimoji="1" lang="en-US" altLang="zh-CN" sz="2400" i="1">
                            <a:latin typeface="Cambria Math" panose="02040503050406030204" pitchFamily="18" charset="0"/>
                          </a:rPr>
                          <m:t>+1</m:t>
                        </m:r>
                      </m:sup>
                    </m:sSup>
                  </m:oMath>
                </a14:m>
                <a:r>
                  <a:rPr kumimoji="1" lang="en-US" altLang="zh-CN" sz="2400" dirty="0">
                    <a:latin typeface="Times New Roman" panose="02020603050405020304" pitchFamily="18" charset="0"/>
                    <a:cs typeface="Times New Roman" panose="02020603050405020304" pitchFamily="18" charset="0"/>
                  </a:rPr>
                  <a:t> be the upper bound</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First sample each element with </a:t>
                </a:r>
                <a14:m>
                  <m:oMath xmlns:m="http://schemas.openxmlformats.org/officeDocument/2006/math">
                    <m:r>
                      <a:rPr kumimoji="1" lang="en-US" altLang="zh-CN" sz="2400" i="1">
                        <a:latin typeface="Cambria Math" panose="02040503050406030204" pitchFamily="18" charset="0"/>
                      </a:rPr>
                      <m:t>𝑝</m:t>
                    </m:r>
                  </m:oMath>
                </a14:m>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as</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a</a:t>
                </a:r>
                <a:r>
                  <a:rPr kumimoji="1" lang="zh-CN" altLang="en-US" sz="2400" dirty="0">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candidate</a:t>
                </a:r>
                <a:r>
                  <a:rPr kumimoji="1" lang="en-US" altLang="zh-CN" sz="2400" dirty="0">
                    <a:latin typeface="Times New Roman" panose="02020603050405020304" pitchFamily="18" charset="0"/>
                    <a:cs typeface="Times New Roman" panose="02020603050405020304" pitchFamily="18" charset="0"/>
                  </a:rPr>
                  <a:t>, then accept it with </a:t>
                </a:r>
                <a14:m>
                  <m:oMath xmlns:m="http://schemas.openxmlformats.org/officeDocument/2006/math">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𝑝</m:t>
                        </m:r>
                        <m:d>
                          <m:dPr>
                            <m:ctrlPr>
                              <a:rPr kumimoji="1" lang="en-US" altLang="zh-CN" sz="2400" i="1">
                                <a:latin typeface="Cambria Math" panose="02040503050406030204" pitchFamily="18" charset="0"/>
                              </a:rPr>
                            </m:ctrlPr>
                          </m:dP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𝑥</m:t>
                                </m:r>
                              </m:e>
                              <m:sub>
                                <m:r>
                                  <a:rPr kumimoji="1" lang="en-US" altLang="zh-CN" sz="2400" i="1">
                                    <a:latin typeface="Cambria Math" panose="02040503050406030204" pitchFamily="18" charset="0"/>
                                  </a:rPr>
                                  <m:t>𝑖</m:t>
                                </m:r>
                              </m:sub>
                            </m:sSub>
                          </m:e>
                        </m:d>
                      </m:num>
                      <m:den>
                        <m:r>
                          <a:rPr kumimoji="1" lang="en-US" altLang="zh-CN" sz="2400" i="1">
                            <a:latin typeface="Cambria Math" panose="02040503050406030204" pitchFamily="18" charset="0"/>
                          </a:rPr>
                          <m:t>𝑝</m:t>
                        </m:r>
                      </m:den>
                    </m:f>
                  </m:oMath>
                </a14:m>
                <a:endParaRPr kumimoji="1" lang="en-US" altLang="zh-CN" sz="2400" dirty="0">
                  <a:latin typeface="Times New Roman" panose="02020603050405020304" pitchFamily="18" charset="0"/>
                </a:endParaRP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Each element is sampled with probability </a:t>
                </a:r>
                <a14:m>
                  <m:oMath xmlns:m="http://schemas.openxmlformats.org/officeDocument/2006/math">
                    <m:r>
                      <a:rPr kumimoji="1" lang="en-US" altLang="zh-CN" sz="2400" b="0" i="1" smtClean="0">
                        <a:latin typeface="Cambria Math" panose="02040503050406030204" pitchFamily="18" charset="0"/>
                      </a:rPr>
                      <m:t>𝑝</m:t>
                    </m:r>
                    <m:r>
                      <a:rPr kumimoji="1" lang="en-US" altLang="zh-CN" sz="2400" b="0" i="1" smtClean="0">
                        <a:latin typeface="Cambria Math" panose="02040503050406030204" pitchFamily="18" charset="0"/>
                      </a:rPr>
                      <m:t>⋅</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𝑝</m:t>
                        </m:r>
                        <m:d>
                          <m:dPr>
                            <m:ctrlPr>
                              <a:rPr kumimoji="1" lang="en-US" altLang="zh-CN" sz="2400" i="1">
                                <a:latin typeface="Cambria Math" panose="02040503050406030204" pitchFamily="18" charset="0"/>
                              </a:rPr>
                            </m:ctrlPr>
                          </m:dPr>
                          <m:e>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𝑥</m:t>
                                </m:r>
                              </m:e>
                              <m:sub>
                                <m:r>
                                  <a:rPr kumimoji="1" lang="en-US" altLang="zh-CN" sz="2400" i="1">
                                    <a:latin typeface="Cambria Math" panose="02040503050406030204" pitchFamily="18" charset="0"/>
                                  </a:rPr>
                                  <m:t>𝑖</m:t>
                                </m:r>
                              </m:sub>
                            </m:sSub>
                          </m:e>
                        </m:d>
                      </m:num>
                      <m:den>
                        <m:r>
                          <a:rPr kumimoji="1" lang="en-US" altLang="zh-CN" sz="2400" i="1">
                            <a:latin typeface="Cambria Math" panose="02040503050406030204" pitchFamily="18" charset="0"/>
                          </a:rPr>
                          <m:t>𝑝</m:t>
                        </m:r>
                      </m:den>
                    </m:f>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𝑝</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𝑥</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m:t>
                    </m:r>
                  </m:oMath>
                </a14:m>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The expect number of candidates </a:t>
                </a:r>
                <a14:m>
                  <m:oMath xmlns:m="http://schemas.openxmlformats.org/officeDocument/2006/math">
                    <m:r>
                      <a:rPr kumimoji="1" lang="en-US" altLang="zh-CN" sz="2400">
                        <a:solidFill>
                          <a:srgbClr val="FF0000"/>
                        </a:solidFill>
                        <a:latin typeface="Cambria Math" panose="02040503050406030204" pitchFamily="18" charset="0"/>
                      </a:rPr>
                      <m:t>=</m:t>
                    </m:r>
                    <m:r>
                      <a:rPr kumimoji="1" lang="en-US" altLang="zh-CN" sz="2400" b="0" i="1" smtClean="0">
                        <a:solidFill>
                          <a:srgbClr val="FF0000"/>
                        </a:solidFill>
                        <a:latin typeface="Cambria Math" panose="02040503050406030204" pitchFamily="18" charset="0"/>
                      </a:rPr>
                      <m:t>𝑛𝑝</m:t>
                    </m:r>
                    <m:r>
                      <a:rPr kumimoji="1" lang="en-US" altLang="zh-CN" sz="2400" b="0" i="1" smtClean="0">
                        <a:solidFill>
                          <a:srgbClr val="FF0000"/>
                        </a:solidFill>
                        <a:latin typeface="Cambria Math" panose="02040503050406030204" pitchFamily="18" charset="0"/>
                      </a:rPr>
                      <m:t>≤2</m:t>
                    </m:r>
                    <m:r>
                      <a:rPr kumimoji="1" lang="en-US" altLang="zh-CN" sz="2400" b="0" i="1" smtClean="0">
                        <a:solidFill>
                          <a:srgbClr val="FF0000"/>
                        </a:solidFill>
                        <a:latin typeface="Cambria Math" panose="02040503050406030204" pitchFamily="18" charset="0"/>
                      </a:rPr>
                      <m:t>𝜇</m:t>
                    </m:r>
                  </m:oMath>
                </a14:m>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sym typeface="Wingdings" pitchFamily="2" charset="2"/>
                  </a:rPr>
                  <a:t></a:t>
                </a:r>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a:latin typeface="Times New Roman" panose="02020603050405020304" pitchFamily="18" charset="0"/>
                    <a:cs typeface="Times New Roman" panose="02020603050405020304" pitchFamily="18" charset="0"/>
                  </a:rPr>
                  <a:t>It costs </a:t>
                </a:r>
                <a14:m>
                  <m:oMath xmlns:m="http://schemas.openxmlformats.org/officeDocument/2006/math">
                    <m:r>
                      <a:rPr kumimoji="1" lang="en-US" altLang="zh-CN" sz="2400" b="0" i="1" smtClean="0">
                        <a:solidFill>
                          <a:srgbClr val="FF0000"/>
                        </a:solidFill>
                        <a:latin typeface="Cambria Math" panose="02040503050406030204" pitchFamily="18" charset="0"/>
                      </a:rPr>
                      <m:t>𝑂</m:t>
                    </m:r>
                    <m:d>
                      <m:dPr>
                        <m:ctrlPr>
                          <a:rPr kumimoji="1" lang="en-US" altLang="zh-CN" sz="2400" b="0" i="1" smtClean="0">
                            <a:solidFill>
                              <a:srgbClr val="FF0000"/>
                            </a:solidFill>
                            <a:latin typeface="Cambria Math" panose="02040503050406030204" pitchFamily="18" charset="0"/>
                          </a:rPr>
                        </m:ctrlPr>
                      </m:dPr>
                      <m:e>
                        <m:r>
                          <a:rPr kumimoji="1" lang="en-US" altLang="zh-CN" sz="2400" b="0" i="1" smtClean="0">
                            <a:solidFill>
                              <a:srgbClr val="FF0000"/>
                            </a:solidFill>
                            <a:latin typeface="Cambria Math" panose="02040503050406030204" pitchFamily="18" charset="0"/>
                          </a:rPr>
                          <m:t>1+</m:t>
                        </m:r>
                        <m:r>
                          <a:rPr kumimoji="1" lang="en-US" altLang="zh-CN" sz="2400" b="0" i="1" smtClean="0">
                            <a:solidFill>
                              <a:srgbClr val="FF0000"/>
                            </a:solidFill>
                            <a:latin typeface="Cambria Math" panose="02040503050406030204" pitchFamily="18" charset="0"/>
                          </a:rPr>
                          <m:t>𝜇</m:t>
                        </m:r>
                      </m:e>
                    </m:d>
                  </m:oMath>
                </a14:m>
                <a:r>
                  <a:rPr kumimoji="1" lang="en-US" altLang="zh-CN" sz="2400" dirty="0">
                    <a:latin typeface="Times New Roman" panose="02020603050405020304" pitchFamily="18" charset="0"/>
                    <a:cs typeface="Times New Roman" panose="02020603050405020304" pitchFamily="18" charset="0"/>
                  </a:rPr>
                  <a:t> time</a:t>
                </a:r>
              </a:p>
            </p:txBody>
          </p:sp>
        </mc:Choice>
        <mc:Fallback xmlns="">
          <p:sp>
            <p:nvSpPr>
              <p:cNvPr id="19" name="文本框 18">
                <a:extLst>
                  <a:ext uri="{FF2B5EF4-FFF2-40B4-BE49-F238E27FC236}">
                    <a16:creationId xmlns:a16="http://schemas.microsoft.com/office/drawing/2014/main" id="{221A17C7-9762-9528-A324-D151C9A288F1}"/>
                  </a:ext>
                </a:extLst>
              </p:cNvPr>
              <p:cNvSpPr txBox="1">
                <a:spLocks noRot="1" noChangeAspect="1" noMove="1" noResize="1" noEditPoints="1" noAdjustHandles="1" noChangeArrowheads="1" noChangeShapeType="1" noTextEdit="1"/>
              </p:cNvSpPr>
              <p:nvPr/>
            </p:nvSpPr>
            <p:spPr>
              <a:xfrm>
                <a:off x="759009" y="3199406"/>
                <a:ext cx="9665152" cy="2406172"/>
              </a:xfrm>
              <a:prstGeom prst="rect">
                <a:avLst/>
              </a:prstGeom>
              <a:blipFill>
                <a:blip r:embed="rId18"/>
                <a:stretch>
                  <a:fillRect l="-920" t="-1053" b="-5263"/>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94F277D9-FB01-37B1-C561-D509094478F3}"/>
              </a:ext>
            </a:extLst>
          </p:cNvPr>
          <p:cNvSpPr txBox="1"/>
          <p:nvPr/>
        </p:nvSpPr>
        <p:spPr>
          <a:xfrm>
            <a:off x="8169469" y="2779779"/>
            <a:ext cx="1195391" cy="523220"/>
          </a:xfrm>
          <a:prstGeom prst="rect">
            <a:avLst/>
          </a:prstGeom>
          <a:noFill/>
        </p:spPr>
        <p:txBody>
          <a:bodyPr wrap="square" rtlCol="0">
            <a:spAutoFit/>
          </a:bodyPr>
          <a:lstStyle/>
          <a:p>
            <a:r>
              <a:rPr kumimoji="1" lang="en-US" altLang="zh-CN" sz="2800" b="1" u="sng" dirty="0">
                <a:solidFill>
                  <a:srgbClr val="FF0000"/>
                </a:solidFill>
                <a:latin typeface="Times New Roman" panose="02020603050405020304" pitchFamily="18" charset="0"/>
                <a:cs typeface="Times New Roman" panose="02020603050405020304" pitchFamily="18" charset="0"/>
              </a:rPr>
              <a:t>GeoSS</a:t>
            </a:r>
            <a:endParaRPr kumimoji="1" lang="zh-CN" altLang="en-US" sz="2800" b="1" u="sng"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86329EE-CA50-5C61-668F-93B7C452062B}"/>
                  </a:ext>
                </a:extLst>
              </p:cNvPr>
              <p:cNvSpPr txBox="1"/>
              <p:nvPr/>
            </p:nvSpPr>
            <p:spPr>
              <a:xfrm>
                <a:off x="759009" y="5984193"/>
                <a:ext cx="8045813" cy="1200329"/>
              </a:xfrm>
              <a:prstGeom prst="rect">
                <a:avLst/>
              </a:prstGeom>
              <a:noFill/>
            </p:spPr>
            <p:txBody>
              <a:bodyPr wrap="square" rtlCol="0">
                <a:spAutoFit/>
              </a:bodyPr>
              <a:lstStyle/>
              <a:p>
                <a:endParaRPr kumimoji="1" lang="en-US" altLang="zh-CN" sz="2400" dirty="0">
                  <a:latin typeface="Times New Roman" panose="02020603050405020304" pitchFamily="18" charset="0"/>
                  <a:cs typeface="Times New Roman" panose="02020603050405020304" pitchFamily="18" charset="0"/>
                </a:endParaRPr>
              </a:p>
              <a:p>
                <a:endParaRPr kumimoji="1" lang="zh-CN" altLang="en-US" sz="2400" dirty="0"/>
              </a:p>
              <a:p>
                <a:r>
                  <a:rPr kumimoji="1" lang="en-US" altLang="zh-CN" sz="2400" dirty="0">
                    <a:latin typeface="Times New Roman" panose="02020603050405020304" pitchFamily="18" charset="0"/>
                    <a:cs typeface="Times New Roman" panose="02020603050405020304" pitchFamily="18" charset="0"/>
                  </a:rPr>
                  <a:t>3 The next sample: </a:t>
                </a:r>
                <a14:m>
                  <m:oMath xmlns:m="http://schemas.openxmlformats.org/officeDocument/2006/math">
                    <m:r>
                      <a:rPr kumimoji="1" lang="en-US" altLang="zh-CN" sz="2400" i="1">
                        <a:latin typeface="Cambria Math" panose="02040503050406030204" pitchFamily="18" charset="0"/>
                      </a:rPr>
                      <m:t>𝑖</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h</m:t>
                    </m:r>
                  </m:oMath>
                </a14:m>
                <a:r>
                  <a:rPr kumimoji="1" lang="zh-CN" altLang="en-US" sz="2400" dirty="0">
                    <a:latin typeface="Times New Roman" panose="02020603050405020304" pitchFamily="18" charset="0"/>
                    <a:cs typeface="Times New Roman" panose="02020603050405020304" pitchFamily="18" charset="0"/>
                  </a:rPr>
                  <a:t> </a:t>
                </a:r>
                <a:endParaRPr kumimoji="1" lang="en-US" altLang="zh-CN" sz="2400"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E86329EE-CA50-5C61-668F-93B7C452062B}"/>
                  </a:ext>
                </a:extLst>
              </p:cNvPr>
              <p:cNvSpPr txBox="1">
                <a:spLocks noRot="1" noChangeAspect="1" noMove="1" noResize="1" noEditPoints="1" noAdjustHandles="1" noChangeArrowheads="1" noChangeShapeType="1" noTextEdit="1"/>
              </p:cNvSpPr>
              <p:nvPr/>
            </p:nvSpPr>
            <p:spPr>
              <a:xfrm>
                <a:off x="759009" y="5984193"/>
                <a:ext cx="8045813" cy="1200329"/>
              </a:xfrm>
              <a:prstGeom prst="rect">
                <a:avLst/>
              </a:prstGeom>
              <a:blipFill>
                <a:blip r:embed="rId19"/>
                <a:stretch>
                  <a:fillRect l="-1262" b="-11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370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2F80F-E549-87F7-7F87-3B35BE898A2F}"/>
              </a:ext>
            </a:extLst>
          </p:cNvPr>
          <p:cNvSpPr>
            <a:spLocks noGrp="1"/>
          </p:cNvSpPr>
          <p:nvPr>
            <p:ph type="title"/>
          </p:nvPr>
        </p:nvSpPr>
        <p:spPr>
          <a:xfrm>
            <a:off x="649816" y="734941"/>
            <a:ext cx="7607216" cy="654626"/>
          </a:xfrm>
        </p:spPr>
        <p:txBody>
          <a:bodyPr>
            <a:normAutofit/>
          </a:bodyPr>
          <a:lstStyle/>
          <a:p>
            <a:r>
              <a:rPr kumimoji="1" lang="en-US" altLang="zh-CN" sz="3200" dirty="0"/>
              <a:t>Group Partition</a:t>
            </a:r>
            <a:endParaRPr kumimoji="1" lang="zh-CN" altLang="en-US" sz="3200" dirty="0"/>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ABDBE2BE-0C8D-D7D9-4817-4D283B86A0C3}"/>
                  </a:ext>
                </a:extLst>
              </p:cNvPr>
              <p:cNvSpPr/>
              <p:nvPr/>
            </p:nvSpPr>
            <p:spPr>
              <a:xfrm>
                <a:off x="2100355"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33" name="椭圆 32">
                <a:extLst>
                  <a:ext uri="{FF2B5EF4-FFF2-40B4-BE49-F238E27FC236}">
                    <a16:creationId xmlns:a16="http://schemas.microsoft.com/office/drawing/2014/main" id="{ABDBE2BE-0C8D-D7D9-4817-4D283B86A0C3}"/>
                  </a:ext>
                </a:extLst>
              </p:cNvPr>
              <p:cNvSpPr>
                <a:spLocks noRot="1" noChangeAspect="1" noMove="1" noResize="1" noEditPoints="1" noAdjustHandles="1" noChangeArrowheads="1" noChangeShapeType="1" noTextEdit="1"/>
              </p:cNvSpPr>
              <p:nvPr/>
            </p:nvSpPr>
            <p:spPr>
              <a:xfrm>
                <a:off x="2100355" y="2819601"/>
                <a:ext cx="451412" cy="451413"/>
              </a:xfrm>
              <a:prstGeom prst="ellipse">
                <a:avLst/>
              </a:prstGeom>
              <a:blipFill>
                <a:blip r:embed="rId3"/>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1E7E05FD-B055-FCF8-5195-A1F4FF0D4DE8}"/>
                  </a:ext>
                </a:extLst>
              </p:cNvPr>
              <p:cNvSpPr/>
              <p:nvPr/>
            </p:nvSpPr>
            <p:spPr>
              <a:xfrm>
                <a:off x="2972237"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4" name="椭圆 33">
                <a:extLst>
                  <a:ext uri="{FF2B5EF4-FFF2-40B4-BE49-F238E27FC236}">
                    <a16:creationId xmlns:a16="http://schemas.microsoft.com/office/drawing/2014/main" id="{1E7E05FD-B055-FCF8-5195-A1F4FF0D4DE8}"/>
                  </a:ext>
                </a:extLst>
              </p:cNvPr>
              <p:cNvSpPr>
                <a:spLocks noRot="1" noChangeAspect="1" noMove="1" noResize="1" noEditPoints="1" noAdjustHandles="1" noChangeArrowheads="1" noChangeShapeType="1" noTextEdit="1"/>
              </p:cNvSpPr>
              <p:nvPr/>
            </p:nvSpPr>
            <p:spPr>
              <a:xfrm>
                <a:off x="2972237" y="2819601"/>
                <a:ext cx="451412" cy="451413"/>
              </a:xfrm>
              <a:prstGeom prst="ellipse">
                <a:avLst/>
              </a:prstGeom>
              <a:blipFill>
                <a:blip r:embed="rId4"/>
                <a:stretch>
                  <a:fillRect l="-1578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765317C1-F021-91CE-9A3D-850C9BE1B7EF}"/>
                  </a:ext>
                </a:extLst>
              </p:cNvPr>
              <p:cNvSpPr/>
              <p:nvPr/>
            </p:nvSpPr>
            <p:spPr>
              <a:xfrm>
                <a:off x="3795968" y="28196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5" name="椭圆 34">
                <a:extLst>
                  <a:ext uri="{FF2B5EF4-FFF2-40B4-BE49-F238E27FC236}">
                    <a16:creationId xmlns:a16="http://schemas.microsoft.com/office/drawing/2014/main" id="{765317C1-F021-91CE-9A3D-850C9BE1B7EF}"/>
                  </a:ext>
                </a:extLst>
              </p:cNvPr>
              <p:cNvSpPr>
                <a:spLocks noRot="1" noChangeAspect="1" noMove="1" noResize="1" noEditPoints="1" noAdjustHandles="1" noChangeArrowheads="1" noChangeShapeType="1" noTextEdit="1"/>
              </p:cNvSpPr>
              <p:nvPr/>
            </p:nvSpPr>
            <p:spPr>
              <a:xfrm>
                <a:off x="3795968" y="2819600"/>
                <a:ext cx="451412" cy="451413"/>
              </a:xfrm>
              <a:prstGeom prst="ellipse">
                <a:avLst/>
              </a:prstGeom>
              <a:blipFill>
                <a:blip r:embed="rId5"/>
                <a:stretch>
                  <a:fillRect l="-1578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B16FF045-DF68-B506-76D0-E499B1A85C7B}"/>
                  </a:ext>
                </a:extLst>
              </p:cNvPr>
              <p:cNvSpPr/>
              <p:nvPr/>
            </p:nvSpPr>
            <p:spPr>
              <a:xfrm>
                <a:off x="4619698" y="28196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36" name="椭圆 35">
                <a:extLst>
                  <a:ext uri="{FF2B5EF4-FFF2-40B4-BE49-F238E27FC236}">
                    <a16:creationId xmlns:a16="http://schemas.microsoft.com/office/drawing/2014/main" id="{B16FF045-DF68-B506-76D0-E499B1A85C7B}"/>
                  </a:ext>
                </a:extLst>
              </p:cNvPr>
              <p:cNvSpPr>
                <a:spLocks noRot="1" noChangeAspect="1" noMove="1" noResize="1" noEditPoints="1" noAdjustHandles="1" noChangeArrowheads="1" noChangeShapeType="1" noTextEdit="1"/>
              </p:cNvSpPr>
              <p:nvPr/>
            </p:nvSpPr>
            <p:spPr>
              <a:xfrm>
                <a:off x="4619698" y="2819600"/>
                <a:ext cx="451412" cy="451413"/>
              </a:xfrm>
              <a:prstGeom prst="ellipse">
                <a:avLst/>
              </a:prstGeom>
              <a:blipFill>
                <a:blip r:embed="rId6"/>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C6AF3BB-DDD3-96B3-D357-61573961A571}"/>
                  </a:ext>
                </a:extLst>
              </p:cNvPr>
              <p:cNvSpPr txBox="1"/>
              <p:nvPr/>
            </p:nvSpPr>
            <p:spPr>
              <a:xfrm>
                <a:off x="1970542" y="2372808"/>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39" name="文本框 38">
                <a:extLst>
                  <a:ext uri="{FF2B5EF4-FFF2-40B4-BE49-F238E27FC236}">
                    <a16:creationId xmlns:a16="http://schemas.microsoft.com/office/drawing/2014/main" id="{BC6AF3BB-DDD3-96B3-D357-61573961A571}"/>
                  </a:ext>
                </a:extLst>
              </p:cNvPr>
              <p:cNvSpPr txBox="1">
                <a:spLocks noRot="1" noChangeAspect="1" noMove="1" noResize="1" noEditPoints="1" noAdjustHandles="1" noChangeArrowheads="1" noChangeShapeType="1" noTextEdit="1"/>
              </p:cNvSpPr>
              <p:nvPr/>
            </p:nvSpPr>
            <p:spPr>
              <a:xfrm>
                <a:off x="1970542" y="2372808"/>
                <a:ext cx="784189" cy="369332"/>
              </a:xfrm>
              <a:prstGeom prst="rect">
                <a:avLst/>
              </a:prstGeom>
              <a:blipFill>
                <a:blip r:embed="rId7"/>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47D8D50D-AAA0-9305-27C1-AF5192E7C408}"/>
                  </a:ext>
                </a:extLst>
              </p:cNvPr>
              <p:cNvSpPr txBox="1"/>
              <p:nvPr/>
            </p:nvSpPr>
            <p:spPr>
              <a:xfrm>
                <a:off x="3629579" y="2372808"/>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0" name="文本框 39">
                <a:extLst>
                  <a:ext uri="{FF2B5EF4-FFF2-40B4-BE49-F238E27FC236}">
                    <a16:creationId xmlns:a16="http://schemas.microsoft.com/office/drawing/2014/main" id="{47D8D50D-AAA0-9305-27C1-AF5192E7C408}"/>
                  </a:ext>
                </a:extLst>
              </p:cNvPr>
              <p:cNvSpPr txBox="1">
                <a:spLocks noRot="1" noChangeAspect="1" noMove="1" noResize="1" noEditPoints="1" noAdjustHandles="1" noChangeArrowheads="1" noChangeShapeType="1" noTextEdit="1"/>
              </p:cNvSpPr>
              <p:nvPr/>
            </p:nvSpPr>
            <p:spPr>
              <a:xfrm>
                <a:off x="3629579" y="2372808"/>
                <a:ext cx="789510" cy="369332"/>
              </a:xfrm>
              <a:prstGeom prst="rect">
                <a:avLst/>
              </a:prstGeom>
              <a:blipFill>
                <a:blip r:embed="rId8"/>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5A9E495-BCE8-861F-7F71-488391100E5D}"/>
                  </a:ext>
                </a:extLst>
              </p:cNvPr>
              <p:cNvSpPr txBox="1"/>
              <p:nvPr/>
            </p:nvSpPr>
            <p:spPr>
              <a:xfrm>
                <a:off x="2805848" y="237859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1" name="文本框 40">
                <a:extLst>
                  <a:ext uri="{FF2B5EF4-FFF2-40B4-BE49-F238E27FC236}">
                    <a16:creationId xmlns:a16="http://schemas.microsoft.com/office/drawing/2014/main" id="{55A9E495-BCE8-861F-7F71-488391100E5D}"/>
                  </a:ext>
                </a:extLst>
              </p:cNvPr>
              <p:cNvSpPr txBox="1">
                <a:spLocks noRot="1" noChangeAspect="1" noMove="1" noResize="1" noEditPoints="1" noAdjustHandles="1" noChangeArrowheads="1" noChangeShapeType="1" noTextEdit="1"/>
              </p:cNvSpPr>
              <p:nvPr/>
            </p:nvSpPr>
            <p:spPr>
              <a:xfrm>
                <a:off x="2805848" y="2378595"/>
                <a:ext cx="789510" cy="369332"/>
              </a:xfrm>
              <a:prstGeom prst="rect">
                <a:avLst/>
              </a:prstGeom>
              <a:blipFill>
                <a:blip r:embed="rId9"/>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B763AE1F-A3C1-40BE-1D40-393C361E10E9}"/>
                  </a:ext>
                </a:extLst>
              </p:cNvPr>
              <p:cNvSpPr txBox="1"/>
              <p:nvPr/>
            </p:nvSpPr>
            <p:spPr>
              <a:xfrm>
                <a:off x="4453309" y="2372806"/>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42" name="文本框 41">
                <a:extLst>
                  <a:ext uri="{FF2B5EF4-FFF2-40B4-BE49-F238E27FC236}">
                    <a16:creationId xmlns:a16="http://schemas.microsoft.com/office/drawing/2014/main" id="{B763AE1F-A3C1-40BE-1D40-393C361E10E9}"/>
                  </a:ext>
                </a:extLst>
              </p:cNvPr>
              <p:cNvSpPr txBox="1">
                <a:spLocks noRot="1" noChangeAspect="1" noMove="1" noResize="1" noEditPoints="1" noAdjustHandles="1" noChangeArrowheads="1" noChangeShapeType="1" noTextEdit="1"/>
              </p:cNvSpPr>
              <p:nvPr/>
            </p:nvSpPr>
            <p:spPr>
              <a:xfrm>
                <a:off x="4453309" y="2372806"/>
                <a:ext cx="789510" cy="369332"/>
              </a:xfrm>
              <a:prstGeom prst="rect">
                <a:avLst/>
              </a:prstGeom>
              <a:blipFill>
                <a:blip r:embed="rId10"/>
                <a:stretch>
                  <a:fillRect b="-12903"/>
                </a:stretch>
              </a:blipFill>
            </p:spPr>
            <p:txBody>
              <a:bodyPr/>
              <a:lstStyle/>
              <a:p>
                <a:r>
                  <a:rPr lang="zh-CN" altLang="en-US">
                    <a:noFill/>
                  </a:rPr>
                  <a:t> </a:t>
                </a:r>
              </a:p>
            </p:txBody>
          </p:sp>
        </mc:Fallback>
      </mc:AlternateContent>
      <p:sp>
        <p:nvSpPr>
          <p:cNvPr id="44" name="文本框 43">
            <a:extLst>
              <a:ext uri="{FF2B5EF4-FFF2-40B4-BE49-F238E27FC236}">
                <a16:creationId xmlns:a16="http://schemas.microsoft.com/office/drawing/2014/main" id="{6A349F66-BE71-D01E-95BD-329B872B9857}"/>
              </a:ext>
            </a:extLst>
          </p:cNvPr>
          <p:cNvSpPr txBox="1"/>
          <p:nvPr/>
        </p:nvSpPr>
        <p:spPr>
          <a:xfrm>
            <a:off x="4040674" y="1829561"/>
            <a:ext cx="1606920" cy="400110"/>
          </a:xfrm>
          <a:prstGeom prst="rect">
            <a:avLst/>
          </a:prstGeom>
          <a:noFill/>
        </p:spPr>
        <p:txBody>
          <a:bodyPr wrap="square" rtlCol="0">
            <a:spAutoFit/>
          </a:bodyPr>
          <a:lstStyle/>
          <a:p>
            <a:r>
              <a:rPr kumimoji="1" lang="en-US" altLang="zh-CN" sz="2000" b="1" dirty="0">
                <a:latin typeface="Times New Roman" panose="02020603050405020304" pitchFamily="18" charset="0"/>
                <a:cs typeface="Times New Roman" panose="02020603050405020304" pitchFamily="18" charset="0"/>
              </a:rPr>
              <a:t>domain set </a:t>
            </a:r>
            <a:r>
              <a:rPr kumimoji="1" lang="en-US" altLang="zh-CN" sz="2000" b="1" i="1" dirty="0">
                <a:latin typeface="Times New Roman" panose="02020603050405020304" pitchFamily="18" charset="0"/>
                <a:cs typeface="Times New Roman" panose="02020603050405020304" pitchFamily="18" charset="0"/>
              </a:rPr>
              <a:t>S</a:t>
            </a:r>
            <a:endParaRPr kumimoji="1" lang="zh-CN" altLang="en-US" sz="2000" b="1"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D48D5DA9-2963-FA6B-56E2-DAD3C65BE58B}"/>
                  </a:ext>
                </a:extLst>
              </p:cNvPr>
              <p:cNvSpPr/>
              <p:nvPr/>
            </p:nvSpPr>
            <p:spPr>
              <a:xfrm>
                <a:off x="5449091"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5" name="椭圆 4">
                <a:extLst>
                  <a:ext uri="{FF2B5EF4-FFF2-40B4-BE49-F238E27FC236}">
                    <a16:creationId xmlns:a16="http://schemas.microsoft.com/office/drawing/2014/main" id="{D48D5DA9-2963-FA6B-56E2-DAD3C65BE58B}"/>
                  </a:ext>
                </a:extLst>
              </p:cNvPr>
              <p:cNvSpPr>
                <a:spLocks noRot="1" noChangeAspect="1" noMove="1" noResize="1" noEditPoints="1" noAdjustHandles="1" noChangeArrowheads="1" noChangeShapeType="1" noTextEdit="1"/>
              </p:cNvSpPr>
              <p:nvPr/>
            </p:nvSpPr>
            <p:spPr>
              <a:xfrm>
                <a:off x="5449091" y="2819601"/>
                <a:ext cx="451412" cy="451413"/>
              </a:xfrm>
              <a:prstGeom prst="ellipse">
                <a:avLst/>
              </a:prstGeom>
              <a:blipFill>
                <a:blip r:embed="rId11"/>
                <a:stretch>
                  <a:fillRect l="-15789"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31871369-291E-EA80-86E8-3B5E923C1D7D}"/>
                  </a:ext>
                </a:extLst>
              </p:cNvPr>
              <p:cNvSpPr/>
              <p:nvPr/>
            </p:nvSpPr>
            <p:spPr>
              <a:xfrm>
                <a:off x="6284397" y="2819601"/>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8" name="椭圆 7">
                <a:extLst>
                  <a:ext uri="{FF2B5EF4-FFF2-40B4-BE49-F238E27FC236}">
                    <a16:creationId xmlns:a16="http://schemas.microsoft.com/office/drawing/2014/main" id="{31871369-291E-EA80-86E8-3B5E923C1D7D}"/>
                  </a:ext>
                </a:extLst>
              </p:cNvPr>
              <p:cNvSpPr>
                <a:spLocks noRot="1" noChangeAspect="1" noMove="1" noResize="1" noEditPoints="1" noAdjustHandles="1" noChangeArrowheads="1" noChangeShapeType="1" noTextEdit="1"/>
              </p:cNvSpPr>
              <p:nvPr/>
            </p:nvSpPr>
            <p:spPr>
              <a:xfrm>
                <a:off x="6284397" y="2819601"/>
                <a:ext cx="451412" cy="451413"/>
              </a:xfrm>
              <a:prstGeom prst="ellipse">
                <a:avLst/>
              </a:prstGeom>
              <a:blipFill>
                <a:blip r:embed="rId12"/>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AD0D40AC-C5C2-C989-272F-90F89E9D4C3D}"/>
                  </a:ext>
                </a:extLst>
              </p:cNvPr>
              <p:cNvSpPr/>
              <p:nvPr/>
            </p:nvSpPr>
            <p:spPr>
              <a:xfrm>
                <a:off x="7108128" y="281960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10" name="椭圆 9">
                <a:extLst>
                  <a:ext uri="{FF2B5EF4-FFF2-40B4-BE49-F238E27FC236}">
                    <a16:creationId xmlns:a16="http://schemas.microsoft.com/office/drawing/2014/main" id="{AD0D40AC-C5C2-C989-272F-90F89E9D4C3D}"/>
                  </a:ext>
                </a:extLst>
              </p:cNvPr>
              <p:cNvSpPr>
                <a:spLocks noRot="1" noChangeAspect="1" noMove="1" noResize="1" noEditPoints="1" noAdjustHandles="1" noChangeArrowheads="1" noChangeShapeType="1" noTextEdit="1"/>
              </p:cNvSpPr>
              <p:nvPr/>
            </p:nvSpPr>
            <p:spPr>
              <a:xfrm>
                <a:off x="7108128" y="2819600"/>
                <a:ext cx="451412" cy="451413"/>
              </a:xfrm>
              <a:prstGeom prst="ellipse">
                <a:avLst/>
              </a:prstGeom>
              <a:blipFill>
                <a:blip r:embed="rId13"/>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7E7EC54-D008-A772-41F6-C25EF86D5DAC}"/>
                  </a:ext>
                </a:extLst>
              </p:cNvPr>
              <p:cNvSpPr txBox="1"/>
              <p:nvPr/>
            </p:nvSpPr>
            <p:spPr>
              <a:xfrm>
                <a:off x="5282702" y="2372808"/>
                <a:ext cx="784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3" name="文本框 12">
                <a:extLst>
                  <a:ext uri="{FF2B5EF4-FFF2-40B4-BE49-F238E27FC236}">
                    <a16:creationId xmlns:a16="http://schemas.microsoft.com/office/drawing/2014/main" id="{E7E7EC54-D008-A772-41F6-C25EF86D5DAC}"/>
                  </a:ext>
                </a:extLst>
              </p:cNvPr>
              <p:cNvSpPr txBox="1">
                <a:spLocks noRot="1" noChangeAspect="1" noMove="1" noResize="1" noEditPoints="1" noAdjustHandles="1" noChangeArrowheads="1" noChangeShapeType="1" noTextEdit="1"/>
              </p:cNvSpPr>
              <p:nvPr/>
            </p:nvSpPr>
            <p:spPr>
              <a:xfrm>
                <a:off x="5282702" y="2372808"/>
                <a:ext cx="784189" cy="369332"/>
              </a:xfrm>
              <a:prstGeom prst="rect">
                <a:avLst/>
              </a:prstGeom>
              <a:blipFill>
                <a:blip r:embed="rId14"/>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C591A4A-5FC1-BB0F-88F3-9365AAEC5BBD}"/>
                  </a:ext>
                </a:extLst>
              </p:cNvPr>
              <p:cNvSpPr txBox="1"/>
              <p:nvPr/>
            </p:nvSpPr>
            <p:spPr>
              <a:xfrm>
                <a:off x="6941739" y="2372808"/>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4" name="文本框 13">
                <a:extLst>
                  <a:ext uri="{FF2B5EF4-FFF2-40B4-BE49-F238E27FC236}">
                    <a16:creationId xmlns:a16="http://schemas.microsoft.com/office/drawing/2014/main" id="{EC591A4A-5FC1-BB0F-88F3-9365AAEC5BBD}"/>
                  </a:ext>
                </a:extLst>
              </p:cNvPr>
              <p:cNvSpPr txBox="1">
                <a:spLocks noRot="1" noChangeAspect="1" noMove="1" noResize="1" noEditPoints="1" noAdjustHandles="1" noChangeArrowheads="1" noChangeShapeType="1" noTextEdit="1"/>
              </p:cNvSpPr>
              <p:nvPr/>
            </p:nvSpPr>
            <p:spPr>
              <a:xfrm>
                <a:off x="6941739" y="2372808"/>
                <a:ext cx="789510" cy="369332"/>
              </a:xfrm>
              <a:prstGeom prst="rect">
                <a:avLst/>
              </a:prstGeom>
              <a:blipFill>
                <a:blip r:embed="rId15"/>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3B560E0-2829-38D7-DFDD-EE31FA787213}"/>
                  </a:ext>
                </a:extLst>
              </p:cNvPr>
              <p:cNvSpPr txBox="1"/>
              <p:nvPr/>
            </p:nvSpPr>
            <p:spPr>
              <a:xfrm>
                <a:off x="6118008" y="2378595"/>
                <a:ext cx="7895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𝑝</m:t>
                      </m:r>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r>
                        <a:rPr kumimoji="1" lang="en-US" altLang="zh-CN" b="0" i="1" smtClean="0">
                          <a:latin typeface="Cambria Math" panose="02040503050406030204" pitchFamily="18" charset="0"/>
                        </a:rPr>
                        <m:t>)</m:t>
                      </m:r>
                    </m:oMath>
                  </m:oMathPara>
                </a14:m>
                <a:endParaRPr kumimoji="1" lang="zh-CN" altLang="en-US" dirty="0"/>
              </a:p>
            </p:txBody>
          </p:sp>
        </mc:Choice>
        <mc:Fallback xmlns="">
          <p:sp>
            <p:nvSpPr>
              <p:cNvPr id="16" name="文本框 15">
                <a:extLst>
                  <a:ext uri="{FF2B5EF4-FFF2-40B4-BE49-F238E27FC236}">
                    <a16:creationId xmlns:a16="http://schemas.microsoft.com/office/drawing/2014/main" id="{93B560E0-2829-38D7-DFDD-EE31FA787213}"/>
                  </a:ext>
                </a:extLst>
              </p:cNvPr>
              <p:cNvSpPr txBox="1">
                <a:spLocks noRot="1" noChangeAspect="1" noMove="1" noResize="1" noEditPoints="1" noAdjustHandles="1" noChangeArrowheads="1" noChangeShapeType="1" noTextEdit="1"/>
              </p:cNvSpPr>
              <p:nvPr/>
            </p:nvSpPr>
            <p:spPr>
              <a:xfrm>
                <a:off x="6118008" y="2378595"/>
                <a:ext cx="789510" cy="369332"/>
              </a:xfrm>
              <a:prstGeom prst="rect">
                <a:avLst/>
              </a:prstGeom>
              <a:blipFill>
                <a:blip r:embed="rId1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7C9BF33-B081-4B91-CC1D-5F938AB2E9DE}"/>
                  </a:ext>
                </a:extLst>
              </p:cNvPr>
              <p:cNvSpPr txBox="1"/>
              <p:nvPr/>
            </p:nvSpPr>
            <p:spPr>
              <a:xfrm>
                <a:off x="759009" y="5538810"/>
                <a:ext cx="8045813" cy="2051331"/>
              </a:xfrm>
              <a:prstGeom prst="rect">
                <a:avLst/>
              </a:prstGeom>
              <a:noFill/>
            </p:spPr>
            <p:txBody>
              <a:bodyPr wrap="square" rtlCol="0">
                <a:spAutoFit/>
              </a:bodyPr>
              <a:lstStyle/>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Create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m:t>
                    </m:r>
                    <m:d>
                      <m:dPr>
                        <m:begChr m:val="⌈"/>
                        <m:endChr m:val="⌉"/>
                        <m:ctrlPr>
                          <a:rPr kumimoji="1" lang="en-US" altLang="zh-CN" sz="2400" b="0" i="1" smtClean="0">
                            <a:latin typeface="Cambria Math" panose="02040503050406030204" pitchFamily="18" charset="0"/>
                            <a:cs typeface="Times New Roman" panose="02020603050405020304" pitchFamily="18" charset="0"/>
                          </a:rPr>
                        </m:ctrlPr>
                      </m:dPr>
                      <m:e>
                        <m:func>
                          <m:funcPr>
                            <m:ctrlPr>
                              <a:rPr kumimoji="1" lang="en-US" altLang="zh-CN" sz="2400" b="0" i="1" smtClean="0">
                                <a:latin typeface="Cambria Math" panose="02040503050406030204" pitchFamily="18" charset="0"/>
                                <a:cs typeface="Times New Roman" panose="02020603050405020304" pitchFamily="18" charset="0"/>
                              </a:rPr>
                            </m:ctrlPr>
                          </m:funcPr>
                          <m:fName>
                            <m:r>
                              <m:rPr>
                                <m:sty m:val="p"/>
                              </m:rPr>
                              <a:rPr kumimoji="1" lang="en-US" altLang="zh-CN" sz="2400" b="0" i="0" smtClean="0">
                                <a:latin typeface="Cambria Math" panose="02040503050406030204" pitchFamily="18" charset="0"/>
                                <a:cs typeface="Times New Roman" panose="02020603050405020304" pitchFamily="18" charset="0"/>
                              </a:rPr>
                              <m:t>log</m:t>
                            </m:r>
                          </m:fName>
                          <m:e>
                            <m:r>
                              <a:rPr kumimoji="1" lang="en-US" altLang="zh-CN" sz="2400" b="0" i="1" smtClean="0">
                                <a:latin typeface="Cambria Math" panose="02040503050406030204" pitchFamily="18" charset="0"/>
                                <a:cs typeface="Times New Roman" panose="02020603050405020304" pitchFamily="18" charset="0"/>
                              </a:rPr>
                              <m:t>𝑛</m:t>
                            </m:r>
                          </m:e>
                        </m:func>
                      </m:e>
                    </m:d>
                    <m:r>
                      <a:rPr kumimoji="1" lang="en-US" altLang="zh-CN" sz="2400" b="0" i="1" smtClean="0">
                        <a:latin typeface="Cambria Math" panose="02040503050406030204" pitchFamily="18" charset="0"/>
                        <a:cs typeface="Times New Roman" panose="02020603050405020304" pitchFamily="18" charset="0"/>
                      </a:rPr>
                      <m:t>+1)</m:t>
                    </m:r>
                  </m:oMath>
                </a14:m>
                <a:r>
                  <a:rPr kumimoji="1" lang="en-US" altLang="zh-CN" sz="2400" dirty="0">
                    <a:latin typeface="Times New Roman" panose="02020603050405020304" pitchFamily="18" charset="0"/>
                    <a:cs typeface="Times New Roman" panose="02020603050405020304" pitchFamily="18" charset="0"/>
                  </a:rPr>
                  <a:t> groups: </a:t>
                </a:r>
                <a14:m>
                  <m:oMath xmlns:m="http://schemas.openxmlformats.org/officeDocument/2006/math">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𝐺</m:t>
                        </m:r>
                      </m:e>
                      <m:sub>
                        <m:r>
                          <a:rPr kumimoji="1" lang="en-US" altLang="zh-CN" sz="2400" b="0" i="1" smtClean="0">
                            <a:latin typeface="Cambria Math" panose="02040503050406030204" pitchFamily="18" charset="0"/>
                            <a:cs typeface="Times New Roman" panose="02020603050405020304" pitchFamily="18" charset="0"/>
                          </a:rPr>
                          <m:t>1</m:t>
                        </m:r>
                      </m:sub>
                    </m:sSub>
                    <m:r>
                      <a:rPr kumimoji="1" lang="en-US" altLang="zh-CN" sz="2400" b="0" i="1" smtClean="0">
                        <a:latin typeface="Cambria Math" panose="02040503050406030204" pitchFamily="18" charset="0"/>
                        <a:cs typeface="Times New Roman" panose="02020603050405020304" pitchFamily="18" charset="0"/>
                      </a:rPr>
                      <m:t>, </m:t>
                    </m:r>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𝐺</m:t>
                        </m:r>
                      </m:e>
                      <m:sub>
                        <m:r>
                          <a:rPr kumimoji="1" lang="en-US" altLang="zh-CN" sz="2400" b="0" i="1" smtClean="0">
                            <a:latin typeface="Cambria Math" panose="02040503050406030204" pitchFamily="18" charset="0"/>
                            <a:cs typeface="Times New Roman" panose="02020603050405020304" pitchFamily="18" charset="0"/>
                          </a:rPr>
                          <m:t>2</m:t>
                        </m:r>
                      </m:sub>
                    </m:sSub>
                    <m:r>
                      <a:rPr kumimoji="1" lang="en-US" altLang="zh-CN" sz="2400" b="0" i="1" smtClean="0">
                        <a:latin typeface="Cambria Math" panose="02040503050406030204" pitchFamily="18" charset="0"/>
                        <a:cs typeface="Times New Roman" panose="02020603050405020304" pitchFamily="18" charset="0"/>
                      </a:rPr>
                      <m:t>,…,</m:t>
                    </m:r>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𝐺</m:t>
                        </m:r>
                      </m:e>
                      <m:sub>
                        <m:r>
                          <a:rPr kumimoji="1" lang="en-US" altLang="zh-CN" sz="2400" b="0" i="1" smtClean="0">
                            <a:latin typeface="Cambria Math" panose="02040503050406030204" pitchFamily="18" charset="0"/>
                            <a:cs typeface="Times New Roman" panose="02020603050405020304" pitchFamily="18" charset="0"/>
                          </a:rPr>
                          <m:t>𝐾</m:t>
                        </m:r>
                      </m:sub>
                    </m:sSub>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𝐾</m:t>
                    </m:r>
                    <m:r>
                      <a:rPr kumimoji="1" lang="en-US" altLang="zh-CN" sz="2400" b="0" i="1" smtClean="0">
                        <a:latin typeface="Cambria Math" panose="02040503050406030204" pitchFamily="18" charset="0"/>
                        <a:cs typeface="Times New Roman" panose="02020603050405020304" pitchFamily="18" charset="0"/>
                      </a:rPr>
                      <m:t>=</m:t>
                    </m:r>
                    <m:d>
                      <m:dPr>
                        <m:begChr m:val="⌈"/>
                        <m:endChr m:val="⌉"/>
                        <m:ctrlPr>
                          <a:rPr kumimoji="1" lang="en-US" altLang="zh-CN" sz="2400" i="1">
                            <a:latin typeface="Cambria Math" panose="02040503050406030204" pitchFamily="18" charset="0"/>
                            <a:cs typeface="Times New Roman" panose="02020603050405020304" pitchFamily="18" charset="0"/>
                          </a:rPr>
                        </m:ctrlPr>
                      </m:dPr>
                      <m:e>
                        <m:func>
                          <m:funcPr>
                            <m:ctrlPr>
                              <a:rPr kumimoji="1" lang="en-US" altLang="zh-CN" sz="2400" i="1">
                                <a:latin typeface="Cambria Math" panose="02040503050406030204" pitchFamily="18" charset="0"/>
                                <a:cs typeface="Times New Roman" panose="02020603050405020304" pitchFamily="18" charset="0"/>
                              </a:rPr>
                            </m:ctrlPr>
                          </m:funcPr>
                          <m:fName>
                            <m:r>
                              <m:rPr>
                                <m:sty m:val="p"/>
                              </m:rPr>
                              <a:rPr kumimoji="1" lang="en-US" altLang="zh-CN" sz="2400">
                                <a:latin typeface="Cambria Math" panose="02040503050406030204" pitchFamily="18" charset="0"/>
                                <a:cs typeface="Times New Roman" panose="02020603050405020304" pitchFamily="18" charset="0"/>
                              </a:rPr>
                              <m:t>log</m:t>
                            </m:r>
                          </m:fName>
                          <m:e>
                            <m:r>
                              <a:rPr kumimoji="1" lang="en-US" altLang="zh-CN" sz="2400" i="1">
                                <a:latin typeface="Cambria Math" panose="02040503050406030204" pitchFamily="18" charset="0"/>
                                <a:cs typeface="Times New Roman" panose="02020603050405020304" pitchFamily="18" charset="0"/>
                              </a:rPr>
                              <m:t>𝑛</m:t>
                            </m:r>
                          </m:e>
                        </m:func>
                      </m:e>
                    </m:d>
                    <m:r>
                      <a:rPr kumimoji="1" lang="en-US" altLang="zh-CN" sz="2400" i="1">
                        <a:latin typeface="Cambria Math" panose="02040503050406030204" pitchFamily="18" charset="0"/>
                        <a:cs typeface="Times New Roman" panose="02020603050405020304" pitchFamily="18" charset="0"/>
                      </a:rPr>
                      <m:t>+1</m:t>
                    </m:r>
                    <m:r>
                      <a:rPr kumimoji="1" lang="en-US" altLang="zh-CN" sz="2400" b="0" i="1" smtClean="0">
                        <a:latin typeface="Cambria Math" panose="02040503050406030204" pitchFamily="18" charset="0"/>
                        <a:cs typeface="Times New Roman" panose="02020603050405020304" pitchFamily="18" charset="0"/>
                      </a:rPr>
                      <m:t>)</m:t>
                    </m:r>
                  </m:oMath>
                </a14:m>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𝐺</m:t>
                        </m:r>
                      </m:e>
                      <m:sub>
                        <m:r>
                          <a:rPr kumimoji="1" lang="en-US" altLang="zh-CN" sz="2400" b="0" i="1" smtClean="0">
                            <a:latin typeface="Cambria Math" panose="02040503050406030204" pitchFamily="18" charset="0"/>
                            <a:cs typeface="Times New Roman" panose="02020603050405020304" pitchFamily="18" charset="0"/>
                          </a:rPr>
                          <m:t>𝑗</m:t>
                        </m:r>
                      </m:sub>
                    </m:sSub>
                    <m:r>
                      <a:rPr kumimoji="1" lang="en-US" altLang="zh-CN" sz="2400" b="0" i="1" smtClean="0">
                        <a:latin typeface="Cambria Math" panose="02040503050406030204" pitchFamily="18" charset="0"/>
                        <a:cs typeface="Times New Roman" panose="02020603050405020304" pitchFamily="18" charset="0"/>
                      </a:rPr>
                      <m:t>=</m:t>
                    </m:r>
                    <m:d>
                      <m:dPr>
                        <m:begChr m:val="{"/>
                        <m:endChr m:val="}"/>
                        <m:ctrlPr>
                          <a:rPr kumimoji="1" lang="en-US" altLang="zh-CN" sz="2400" b="0" i="1" smtClean="0">
                            <a:latin typeface="Cambria Math" panose="02040503050406030204" pitchFamily="18" charset="0"/>
                            <a:cs typeface="Times New Roman" panose="02020603050405020304" pitchFamily="18" charset="0"/>
                          </a:rPr>
                        </m:ctrlPr>
                      </m:dPr>
                      <m:e>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𝑥</m:t>
                            </m:r>
                          </m:e>
                          <m:sub>
                            <m:r>
                              <a:rPr kumimoji="1" lang="en-US" altLang="zh-CN" sz="2400" b="0" i="1" smtClean="0">
                                <a:latin typeface="Cambria Math" panose="02040503050406030204" pitchFamily="18" charset="0"/>
                                <a:cs typeface="Times New Roman" panose="02020603050405020304" pitchFamily="18" charset="0"/>
                              </a:rPr>
                              <m:t>𝑖</m:t>
                            </m:r>
                          </m:sub>
                        </m:sSub>
                      </m:e>
                      <m:e>
                        <m:sSup>
                          <m:sSupPr>
                            <m:ctrlPr>
                              <a:rPr kumimoji="1" lang="en-US" altLang="zh-CN" sz="2400" b="0" i="1" smtClean="0">
                                <a:latin typeface="Cambria Math" panose="02040503050406030204" pitchFamily="18" charset="0"/>
                                <a:cs typeface="Times New Roman" panose="02020603050405020304" pitchFamily="18" charset="0"/>
                              </a:rPr>
                            </m:ctrlPr>
                          </m:sSupPr>
                          <m:e>
                            <m:r>
                              <a:rPr kumimoji="1" lang="en-US" altLang="zh-CN" sz="2400" b="0" i="1" smtClean="0">
                                <a:latin typeface="Cambria Math" panose="02040503050406030204" pitchFamily="18" charset="0"/>
                                <a:cs typeface="Times New Roman" panose="02020603050405020304" pitchFamily="18" charset="0"/>
                              </a:rPr>
                              <m:t>2</m:t>
                            </m:r>
                          </m:e>
                          <m:sup>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𝑗</m:t>
                            </m:r>
                          </m:sup>
                        </m:sSup>
                        <m:r>
                          <a:rPr kumimoji="1" lang="en-US" altLang="zh-CN" sz="2400" b="0" i="1" smtClean="0">
                            <a:latin typeface="Cambria Math" panose="02040503050406030204" pitchFamily="18" charset="0"/>
                            <a:cs typeface="Times New Roman" panose="02020603050405020304" pitchFamily="18" charset="0"/>
                          </a:rPr>
                          <m:t>&lt;</m:t>
                        </m:r>
                        <m:r>
                          <a:rPr kumimoji="1" lang="en-US" altLang="zh-CN" sz="2400" b="0" i="1" smtClean="0">
                            <a:latin typeface="Cambria Math" panose="02040503050406030204" pitchFamily="18" charset="0"/>
                            <a:cs typeface="Times New Roman" panose="02020603050405020304" pitchFamily="18" charset="0"/>
                          </a:rPr>
                          <m:t>𝑝</m:t>
                        </m:r>
                        <m:d>
                          <m:dPr>
                            <m:ctrlPr>
                              <a:rPr kumimoji="1" lang="en-US" altLang="zh-CN" sz="2400" b="0" i="1" smtClean="0">
                                <a:latin typeface="Cambria Math" panose="02040503050406030204" pitchFamily="18" charset="0"/>
                                <a:cs typeface="Times New Roman" panose="02020603050405020304" pitchFamily="18" charset="0"/>
                              </a:rPr>
                            </m:ctrlPr>
                          </m:dPr>
                          <m:e>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𝑥</m:t>
                                </m:r>
                              </m:e>
                              <m:sub>
                                <m:r>
                                  <a:rPr kumimoji="1" lang="en-US" altLang="zh-CN" sz="2400" b="0" i="1" smtClean="0">
                                    <a:latin typeface="Cambria Math" panose="02040503050406030204" pitchFamily="18" charset="0"/>
                                    <a:cs typeface="Times New Roman" panose="02020603050405020304" pitchFamily="18" charset="0"/>
                                  </a:rPr>
                                  <m:t>𝑖</m:t>
                                </m:r>
                              </m:sub>
                            </m:sSub>
                          </m:e>
                        </m:d>
                        <m:r>
                          <a:rPr kumimoji="1" lang="en-US" altLang="zh-CN" sz="2400" b="0" i="1" smtClean="0">
                            <a:latin typeface="Cambria Math" panose="02040503050406030204" pitchFamily="18" charset="0"/>
                            <a:cs typeface="Times New Roman" panose="02020603050405020304" pitchFamily="18" charset="0"/>
                          </a:rPr>
                          <m:t>≤</m:t>
                        </m:r>
                        <m:sSup>
                          <m:sSupPr>
                            <m:ctrlPr>
                              <a:rPr kumimoji="1" lang="en-US" altLang="zh-CN" sz="2400" b="0" i="1" smtClean="0">
                                <a:latin typeface="Cambria Math" panose="02040503050406030204" pitchFamily="18" charset="0"/>
                                <a:cs typeface="Times New Roman" panose="02020603050405020304" pitchFamily="18" charset="0"/>
                              </a:rPr>
                            </m:ctrlPr>
                          </m:sSupPr>
                          <m:e>
                            <m:r>
                              <a:rPr kumimoji="1" lang="en-US" altLang="zh-CN" sz="2400" b="0" i="1" smtClean="0">
                                <a:latin typeface="Cambria Math" panose="02040503050406030204" pitchFamily="18" charset="0"/>
                                <a:cs typeface="Times New Roman" panose="02020603050405020304" pitchFamily="18" charset="0"/>
                              </a:rPr>
                              <m:t>2</m:t>
                            </m:r>
                          </m:e>
                          <m:sup>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𝑗</m:t>
                            </m:r>
                            <m:r>
                              <a:rPr kumimoji="1" lang="en-US" altLang="zh-CN" sz="2400" b="0" i="1" smtClean="0">
                                <a:latin typeface="Cambria Math" panose="02040503050406030204" pitchFamily="18" charset="0"/>
                                <a:cs typeface="Times New Roman" panose="02020603050405020304" pitchFamily="18" charset="0"/>
                              </a:rPr>
                              <m:t>+1</m:t>
                            </m:r>
                          </m:sup>
                        </m:sSup>
                      </m:e>
                    </m:d>
                    <m:r>
                      <a:rPr kumimoji="1" lang="en-US" altLang="zh-CN" sz="2400" b="0" i="1" smtClean="0">
                        <a:latin typeface="Cambria Math" panose="02040503050406030204" pitchFamily="18" charset="0"/>
                        <a:cs typeface="Times New Roman" panose="02020603050405020304" pitchFamily="18" charset="0"/>
                      </a:rPr>
                      <m:t>,  1≤</m:t>
                    </m:r>
                    <m:r>
                      <a:rPr kumimoji="1" lang="en-US" altLang="zh-CN" sz="2400" b="0" i="1" smtClean="0">
                        <a:latin typeface="Cambria Math" panose="02040503050406030204" pitchFamily="18" charset="0"/>
                        <a:cs typeface="Times New Roman" panose="02020603050405020304" pitchFamily="18" charset="0"/>
                      </a:rPr>
                      <m:t>𝑗</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𝐾</m:t>
                    </m:r>
                    <m:r>
                      <a:rPr kumimoji="1" lang="en-US" altLang="zh-CN" sz="2400" b="0" i="1" smtClean="0">
                        <a:latin typeface="Cambria Math" panose="02040503050406030204" pitchFamily="18" charset="0"/>
                        <a:cs typeface="Times New Roman" panose="02020603050405020304" pitchFamily="18" charset="0"/>
                      </a:rPr>
                      <m:t>−1</m:t>
                    </m:r>
                  </m:oMath>
                </a14:m>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cs typeface="Times New Roman" panose="02020603050405020304" pitchFamily="18" charset="0"/>
                  </a:rPr>
                  <a:t> </a:t>
                </a:r>
                <a14:m>
                  <m:oMath xmlns:m="http://schemas.openxmlformats.org/officeDocument/2006/math">
                    <m:sSub>
                      <m:sSubPr>
                        <m:ctrlPr>
                          <a:rPr kumimoji="1" lang="en-US" altLang="zh-CN" sz="2400" i="1">
                            <a:latin typeface="Cambria Math" panose="02040503050406030204" pitchFamily="18" charset="0"/>
                            <a:cs typeface="Times New Roman" panose="02020603050405020304" pitchFamily="18" charset="0"/>
                          </a:rPr>
                        </m:ctrlPr>
                      </m:sSubPr>
                      <m:e>
                        <m:r>
                          <a:rPr kumimoji="1" lang="en-US" altLang="zh-CN" sz="2400" i="1">
                            <a:latin typeface="Cambria Math" panose="02040503050406030204" pitchFamily="18" charset="0"/>
                            <a:cs typeface="Times New Roman" panose="02020603050405020304" pitchFamily="18" charset="0"/>
                          </a:rPr>
                          <m:t>𝐺</m:t>
                        </m:r>
                      </m:e>
                      <m:sub>
                        <m:r>
                          <a:rPr kumimoji="1" lang="en-US" altLang="zh-CN" sz="2400" i="1">
                            <a:latin typeface="Cambria Math" panose="02040503050406030204" pitchFamily="18" charset="0"/>
                            <a:cs typeface="Times New Roman" panose="02020603050405020304" pitchFamily="18" charset="0"/>
                          </a:rPr>
                          <m:t>𝑗</m:t>
                        </m:r>
                      </m:sub>
                    </m:sSub>
                    <m:r>
                      <a:rPr kumimoji="1" lang="en-US" altLang="zh-CN" sz="2400" b="0" i="1" smtClean="0">
                        <a:latin typeface="Cambria Math" panose="02040503050406030204" pitchFamily="18" charset="0"/>
                        <a:cs typeface="Times New Roman" panose="02020603050405020304" pitchFamily="18" charset="0"/>
                      </a:rPr>
                      <m:t>=</m:t>
                    </m:r>
                    <m:d>
                      <m:dPr>
                        <m:begChr m:val="{"/>
                        <m:endChr m:val="}"/>
                        <m:ctrlPr>
                          <a:rPr kumimoji="1" lang="en-US" altLang="zh-CN" sz="2400" b="0" i="1" smtClean="0">
                            <a:latin typeface="Cambria Math" panose="02040503050406030204" pitchFamily="18" charset="0"/>
                            <a:cs typeface="Times New Roman" panose="02020603050405020304" pitchFamily="18" charset="0"/>
                          </a:rPr>
                        </m:ctrlPr>
                      </m:dPr>
                      <m:e>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𝑥</m:t>
                            </m:r>
                          </m:e>
                          <m:sub>
                            <m:r>
                              <a:rPr kumimoji="1" lang="en-US" altLang="zh-CN" sz="2400" b="0" i="1" smtClean="0">
                                <a:latin typeface="Cambria Math" panose="02040503050406030204" pitchFamily="18" charset="0"/>
                                <a:cs typeface="Times New Roman" panose="02020603050405020304" pitchFamily="18" charset="0"/>
                              </a:rPr>
                              <m:t>𝑖</m:t>
                            </m:r>
                          </m:sub>
                        </m:sSub>
                      </m:e>
                      <m:e>
                        <m:r>
                          <a:rPr kumimoji="1" lang="en-US" altLang="zh-CN" sz="2400" b="0" i="1" smtClean="0">
                            <a:latin typeface="Cambria Math" panose="02040503050406030204" pitchFamily="18" charset="0"/>
                            <a:cs typeface="Times New Roman" panose="02020603050405020304" pitchFamily="18" charset="0"/>
                          </a:rPr>
                          <m:t>𝑝</m:t>
                        </m:r>
                        <m:d>
                          <m:dPr>
                            <m:ctrlPr>
                              <a:rPr kumimoji="1" lang="en-US" altLang="zh-CN" sz="2400" b="0" i="1" smtClean="0">
                                <a:latin typeface="Cambria Math" panose="02040503050406030204" pitchFamily="18" charset="0"/>
                                <a:cs typeface="Times New Roman" panose="02020603050405020304" pitchFamily="18" charset="0"/>
                              </a:rPr>
                            </m:ctrlPr>
                          </m:dPr>
                          <m:e>
                            <m:sSub>
                              <m:sSubPr>
                                <m:ctrlPr>
                                  <a:rPr kumimoji="1" lang="en-US" altLang="zh-CN" sz="2400" b="0" i="1" smtClean="0">
                                    <a:latin typeface="Cambria Math" panose="02040503050406030204" pitchFamily="18" charset="0"/>
                                    <a:cs typeface="Times New Roman" panose="02020603050405020304" pitchFamily="18" charset="0"/>
                                  </a:rPr>
                                </m:ctrlPr>
                              </m:sSubPr>
                              <m:e>
                                <m:r>
                                  <a:rPr kumimoji="1" lang="en-US" altLang="zh-CN" sz="2400" b="0" i="1" smtClean="0">
                                    <a:latin typeface="Cambria Math" panose="02040503050406030204" pitchFamily="18" charset="0"/>
                                    <a:cs typeface="Times New Roman" panose="02020603050405020304" pitchFamily="18" charset="0"/>
                                  </a:rPr>
                                  <m:t>𝑥</m:t>
                                </m:r>
                              </m:e>
                              <m:sub>
                                <m:r>
                                  <a:rPr kumimoji="1" lang="en-US" altLang="zh-CN" sz="2400" b="0" i="1" smtClean="0">
                                    <a:latin typeface="Cambria Math" panose="02040503050406030204" pitchFamily="18" charset="0"/>
                                    <a:cs typeface="Times New Roman" panose="02020603050405020304" pitchFamily="18" charset="0"/>
                                  </a:rPr>
                                  <m:t>𝑖</m:t>
                                </m:r>
                              </m:sub>
                            </m:sSub>
                          </m:e>
                        </m:d>
                        <m:r>
                          <a:rPr kumimoji="1" lang="en-US" altLang="zh-CN" sz="2400" b="0" i="1" smtClean="0">
                            <a:latin typeface="Cambria Math" panose="02040503050406030204" pitchFamily="18" charset="0"/>
                            <a:cs typeface="Times New Roman" panose="02020603050405020304" pitchFamily="18" charset="0"/>
                          </a:rPr>
                          <m:t>≤</m:t>
                        </m:r>
                        <m:sSup>
                          <m:sSupPr>
                            <m:ctrlPr>
                              <a:rPr kumimoji="1" lang="en-US" altLang="zh-CN" sz="2400" b="0" i="1" smtClean="0">
                                <a:latin typeface="Cambria Math" panose="02040503050406030204" pitchFamily="18" charset="0"/>
                                <a:cs typeface="Times New Roman" panose="02020603050405020304" pitchFamily="18" charset="0"/>
                              </a:rPr>
                            </m:ctrlPr>
                          </m:sSupPr>
                          <m:e>
                            <m:r>
                              <a:rPr kumimoji="1" lang="en-US" altLang="zh-CN" sz="2400" b="0" i="1" smtClean="0">
                                <a:latin typeface="Cambria Math" panose="02040503050406030204" pitchFamily="18" charset="0"/>
                                <a:cs typeface="Times New Roman" panose="02020603050405020304" pitchFamily="18" charset="0"/>
                              </a:rPr>
                              <m:t>2</m:t>
                            </m:r>
                          </m:e>
                          <m:sup>
                            <m:r>
                              <a:rPr kumimoji="1" lang="en-US" altLang="zh-CN" sz="2400" b="0" i="1" smtClean="0">
                                <a:latin typeface="Cambria Math" panose="02040503050406030204" pitchFamily="18" charset="0"/>
                                <a:cs typeface="Times New Roman" panose="02020603050405020304" pitchFamily="18" charset="0"/>
                              </a:rPr>
                              <m:t>−</m:t>
                            </m:r>
                            <m:r>
                              <a:rPr kumimoji="1" lang="en-US" altLang="zh-CN" sz="2400" i="1">
                                <a:latin typeface="Cambria Math" panose="02040503050406030204" pitchFamily="18" charset="0"/>
                                <a:cs typeface="Times New Roman" panose="02020603050405020304" pitchFamily="18" charset="0"/>
                              </a:rPr>
                              <m:t>𝑗</m:t>
                            </m:r>
                            <m:r>
                              <a:rPr kumimoji="1" lang="en-US" altLang="zh-CN" sz="2400" b="0" i="1" smtClean="0">
                                <a:latin typeface="Cambria Math" panose="02040503050406030204" pitchFamily="18" charset="0"/>
                                <a:cs typeface="Times New Roman" panose="02020603050405020304" pitchFamily="18" charset="0"/>
                              </a:rPr>
                              <m:t>+1</m:t>
                            </m:r>
                          </m:sup>
                        </m:sSup>
                      </m:e>
                    </m:d>
                    <m:r>
                      <a:rPr kumimoji="1" lang="en-US" altLang="zh-CN" sz="2400" b="0" i="1" smtClean="0">
                        <a:latin typeface="Cambria Math" panose="02040503050406030204" pitchFamily="18" charset="0"/>
                        <a:cs typeface="Times New Roman" panose="02020603050405020304" pitchFamily="18" charset="0"/>
                      </a:rPr>
                      <m:t>, </m:t>
                    </m:r>
                    <m:r>
                      <a:rPr kumimoji="1" lang="en-US" altLang="zh-CN" sz="2400" b="0" i="1" smtClean="0">
                        <a:latin typeface="Cambria Math" panose="02040503050406030204" pitchFamily="18" charset="0"/>
                        <a:cs typeface="Times New Roman" panose="02020603050405020304" pitchFamily="18" charset="0"/>
                      </a:rPr>
                      <m:t>𝑗</m:t>
                    </m:r>
                    <m:r>
                      <a:rPr kumimoji="1" lang="en-US" altLang="zh-CN" sz="2400" b="0" i="1" smtClean="0">
                        <a:latin typeface="Cambria Math" panose="02040503050406030204" pitchFamily="18" charset="0"/>
                        <a:cs typeface="Times New Roman" panose="02020603050405020304" pitchFamily="18" charset="0"/>
                      </a:rPr>
                      <m:t>=</m:t>
                    </m:r>
                    <m:r>
                      <a:rPr kumimoji="1" lang="en-US" altLang="zh-CN" sz="2400" b="0" i="1" smtClean="0">
                        <a:latin typeface="Cambria Math" panose="02040503050406030204" pitchFamily="18" charset="0"/>
                        <a:cs typeface="Times New Roman" panose="02020603050405020304" pitchFamily="18" charset="0"/>
                      </a:rPr>
                      <m:t>𝐾</m:t>
                    </m:r>
                  </m:oMath>
                </a14:m>
                <a:endParaRPr kumimoji="1" lang="en-US" altLang="zh-CN" sz="2400" dirty="0">
                  <a:latin typeface="Times New Roman" panose="02020603050405020304" pitchFamily="18" charset="0"/>
                  <a:cs typeface="Times New Roman" panose="02020603050405020304" pitchFamily="18" charset="0"/>
                </a:endParaRP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Use </a:t>
                </a:r>
                <a:r>
                  <a:rPr kumimoji="1" lang="en-US" altLang="zh-CN" sz="2400" dirty="0">
                    <a:solidFill>
                      <a:srgbClr val="FF0000"/>
                    </a:solidFill>
                    <a:latin typeface="Times New Roman" panose="02020603050405020304" pitchFamily="18" charset="0"/>
                    <a:cs typeface="Times New Roman" panose="02020603050405020304" pitchFamily="18" charset="0"/>
                  </a:rPr>
                  <a:t>GeoSS</a:t>
                </a:r>
                <a:r>
                  <a:rPr kumimoji="1" lang="en-US" altLang="zh-CN" sz="2400" dirty="0">
                    <a:latin typeface="Times New Roman" panose="02020603050405020304" pitchFamily="18" charset="0"/>
                    <a:cs typeface="Times New Roman" panose="02020603050405020304" pitchFamily="18" charset="0"/>
                  </a:rPr>
                  <a:t> within </a:t>
                </a:r>
                <a:r>
                  <a:rPr kumimoji="1" lang="en-US" altLang="zh-CN" sz="2400" dirty="0">
                    <a:solidFill>
                      <a:srgbClr val="FF0000"/>
                    </a:solidFill>
                    <a:latin typeface="Times New Roman" panose="02020603050405020304" pitchFamily="18" charset="0"/>
                    <a:cs typeface="Times New Roman" panose="02020603050405020304" pitchFamily="18" charset="0"/>
                  </a:rPr>
                  <a:t>each group</a:t>
                </a:r>
              </a:p>
              <a:p>
                <a:pPr marL="285750" indent="-285750">
                  <a:buFont typeface="Wingdings" pitchFamily="2" charset="2"/>
                  <a:buChar char="Ø"/>
                </a:pPr>
                <a:r>
                  <a:rPr kumimoji="1" lang="en-US" altLang="zh-CN" sz="2400" dirty="0">
                    <a:latin typeface="Times New Roman" panose="02020603050405020304" pitchFamily="18" charset="0"/>
                    <a:cs typeface="Times New Roman" panose="02020603050405020304" pitchFamily="18" charset="0"/>
                  </a:rPr>
                  <a:t> Totally costs </a:t>
                </a:r>
                <a14:m>
                  <m:oMath xmlns:m="http://schemas.openxmlformats.org/officeDocument/2006/math">
                    <m:r>
                      <a:rPr kumimoji="1" lang="en-US" altLang="zh-CN" sz="2400" b="0" i="1" smtClean="0">
                        <a:latin typeface="Cambria Math" panose="02040503050406030204" pitchFamily="18" charset="0"/>
                        <a:cs typeface="Times New Roman" panose="02020603050405020304" pitchFamily="18" charset="0"/>
                      </a:rPr>
                      <m:t>𝑂</m:t>
                    </m:r>
                    <m:r>
                      <a:rPr kumimoji="1" lang="en-US" altLang="zh-CN" sz="2400" b="0" i="1" smtClean="0">
                        <a:latin typeface="Cambria Math" panose="02040503050406030204" pitchFamily="18" charset="0"/>
                        <a:cs typeface="Times New Roman" panose="02020603050405020304" pitchFamily="18" charset="0"/>
                      </a:rPr>
                      <m:t>(1+</m:t>
                    </m:r>
                    <m:r>
                      <a:rPr kumimoji="1" lang="en-US" altLang="zh-CN" sz="2400" b="0" i="1" smtClean="0">
                        <a:latin typeface="Cambria Math" panose="02040503050406030204" pitchFamily="18" charset="0"/>
                        <a:cs typeface="Times New Roman" panose="02020603050405020304" pitchFamily="18" charset="0"/>
                      </a:rPr>
                      <m:t>𝜇</m:t>
                    </m:r>
                    <m:r>
                      <a:rPr kumimoji="1" lang="en-US" altLang="zh-CN" sz="2400" b="0" i="1" smtClean="0">
                        <a:latin typeface="Cambria Math" panose="02040503050406030204" pitchFamily="18" charset="0"/>
                        <a:cs typeface="Times New Roman" panose="02020603050405020304" pitchFamily="18" charset="0"/>
                      </a:rPr>
                      <m:t>+</m:t>
                    </m:r>
                    <m:func>
                      <m:funcPr>
                        <m:ctrlPr>
                          <a:rPr kumimoji="1" lang="en-US" altLang="zh-CN" sz="2400" b="0" i="1" smtClean="0">
                            <a:latin typeface="Cambria Math" panose="02040503050406030204" pitchFamily="18" charset="0"/>
                            <a:cs typeface="Times New Roman" panose="02020603050405020304" pitchFamily="18" charset="0"/>
                          </a:rPr>
                        </m:ctrlPr>
                      </m:funcPr>
                      <m:fName>
                        <m:r>
                          <m:rPr>
                            <m:sty m:val="p"/>
                          </m:rPr>
                          <a:rPr kumimoji="1" lang="en-US" altLang="zh-CN" sz="2400" b="0" i="0" smtClean="0">
                            <a:latin typeface="Cambria Math" panose="02040503050406030204" pitchFamily="18" charset="0"/>
                            <a:cs typeface="Times New Roman" panose="02020603050405020304" pitchFamily="18" charset="0"/>
                          </a:rPr>
                          <m:t>log</m:t>
                        </m:r>
                      </m:fName>
                      <m:e>
                        <m:r>
                          <a:rPr kumimoji="1" lang="en-US" altLang="zh-CN" sz="2400" b="0" i="1" smtClean="0">
                            <a:latin typeface="Cambria Math" panose="02040503050406030204" pitchFamily="18" charset="0"/>
                            <a:cs typeface="Times New Roman" panose="02020603050405020304" pitchFamily="18" charset="0"/>
                          </a:rPr>
                          <m:t>𝑛</m:t>
                        </m:r>
                      </m:e>
                    </m:func>
                    <m:r>
                      <a:rPr kumimoji="1" lang="en-US" altLang="zh-CN" sz="2400" b="0" i="1" smtClean="0">
                        <a:latin typeface="Cambria Math" panose="02040503050406030204" pitchFamily="18" charset="0"/>
                        <a:cs typeface="Times New Roman" panose="02020603050405020304" pitchFamily="18" charset="0"/>
                      </a:rPr>
                      <m:t>)</m:t>
                    </m:r>
                  </m:oMath>
                </a14:m>
                <a:r>
                  <a:rPr kumimoji="1" lang="en-US" altLang="zh-CN" sz="2400" dirty="0">
                    <a:latin typeface="Times New Roman" panose="02020603050405020304" pitchFamily="18" charset="0"/>
                    <a:cs typeface="Times New Roman" panose="02020603050405020304" pitchFamily="18" charset="0"/>
                  </a:rPr>
                  <a:t> time</a:t>
                </a:r>
              </a:p>
            </p:txBody>
          </p:sp>
        </mc:Choice>
        <mc:Fallback xmlns="">
          <p:sp>
            <p:nvSpPr>
              <p:cNvPr id="20" name="文本框 19">
                <a:extLst>
                  <a:ext uri="{FF2B5EF4-FFF2-40B4-BE49-F238E27FC236}">
                    <a16:creationId xmlns:a16="http://schemas.microsoft.com/office/drawing/2014/main" id="{F7C9BF33-B081-4B91-CC1D-5F938AB2E9DE}"/>
                  </a:ext>
                </a:extLst>
              </p:cNvPr>
              <p:cNvSpPr txBox="1">
                <a:spLocks noRot="1" noChangeAspect="1" noMove="1" noResize="1" noEditPoints="1" noAdjustHandles="1" noChangeArrowheads="1" noChangeShapeType="1" noTextEdit="1"/>
              </p:cNvSpPr>
              <p:nvPr/>
            </p:nvSpPr>
            <p:spPr>
              <a:xfrm>
                <a:off x="759009" y="5538810"/>
                <a:ext cx="8045813" cy="2051331"/>
              </a:xfrm>
              <a:prstGeom prst="rect">
                <a:avLst/>
              </a:prstGeom>
              <a:blipFill>
                <a:blip r:embed="rId17"/>
                <a:stretch>
                  <a:fillRect l="-1104" t="-2469" b="-6173"/>
                </a:stretch>
              </a:blipFill>
            </p:spPr>
            <p:txBody>
              <a:bodyPr/>
              <a:lstStyle/>
              <a:p>
                <a:r>
                  <a:rPr lang="zh-CN" altLang="en-US">
                    <a:noFill/>
                  </a:rPr>
                  <a:t> </a:t>
                </a:r>
              </a:p>
            </p:txBody>
          </p:sp>
        </mc:Fallback>
      </mc:AlternateContent>
      <p:sp>
        <p:nvSpPr>
          <p:cNvPr id="24" name="圆角矩形 23">
            <a:extLst>
              <a:ext uri="{FF2B5EF4-FFF2-40B4-BE49-F238E27FC236}">
                <a16:creationId xmlns:a16="http://schemas.microsoft.com/office/drawing/2014/main" id="{7913C8BE-3C4D-90A7-2B5E-9CD8A3817763}"/>
              </a:ext>
            </a:extLst>
          </p:cNvPr>
          <p:cNvSpPr/>
          <p:nvPr/>
        </p:nvSpPr>
        <p:spPr>
          <a:xfrm>
            <a:off x="1975152" y="3871156"/>
            <a:ext cx="1804127"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圆角矩形 24">
            <a:extLst>
              <a:ext uri="{FF2B5EF4-FFF2-40B4-BE49-F238E27FC236}">
                <a16:creationId xmlns:a16="http://schemas.microsoft.com/office/drawing/2014/main" id="{71C9884B-116E-CD82-4FE2-A78BD37174B5}"/>
              </a:ext>
            </a:extLst>
          </p:cNvPr>
          <p:cNvSpPr/>
          <p:nvPr/>
        </p:nvSpPr>
        <p:spPr>
          <a:xfrm>
            <a:off x="4247380" y="3871156"/>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BFFCC9CF-8FE2-D62B-7FCC-C17B86AA22AE}"/>
              </a:ext>
            </a:extLst>
          </p:cNvPr>
          <p:cNvSpPr/>
          <p:nvPr/>
        </p:nvSpPr>
        <p:spPr>
          <a:xfrm>
            <a:off x="5324901" y="3869405"/>
            <a:ext cx="614771" cy="574194"/>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圆角矩形 26">
            <a:extLst>
              <a:ext uri="{FF2B5EF4-FFF2-40B4-BE49-F238E27FC236}">
                <a16:creationId xmlns:a16="http://schemas.microsoft.com/office/drawing/2014/main" id="{A62E140B-C4F2-2A1F-1788-4D3CA1A2BAC8}"/>
              </a:ext>
            </a:extLst>
          </p:cNvPr>
          <p:cNvSpPr/>
          <p:nvPr/>
        </p:nvSpPr>
        <p:spPr>
          <a:xfrm>
            <a:off x="6402422" y="3865903"/>
            <a:ext cx="1214709" cy="574191"/>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B4D94330-AEBF-CF10-8118-3023E1D764BF}"/>
                  </a:ext>
                </a:extLst>
              </p:cNvPr>
              <p:cNvSpPr/>
              <p:nvPr/>
            </p:nvSpPr>
            <p:spPr>
              <a:xfrm>
                <a:off x="6530546" y="391837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3</m:t>
                          </m:r>
                        </m:sub>
                      </m:sSub>
                    </m:oMath>
                  </m:oMathPara>
                </a14:m>
                <a:endParaRPr kumimoji="1" lang="zh-CN" altLang="en-US" dirty="0"/>
              </a:p>
            </p:txBody>
          </p:sp>
        </mc:Choice>
        <mc:Fallback xmlns="">
          <p:sp>
            <p:nvSpPr>
              <p:cNvPr id="30" name="椭圆 29">
                <a:extLst>
                  <a:ext uri="{FF2B5EF4-FFF2-40B4-BE49-F238E27FC236}">
                    <a16:creationId xmlns:a16="http://schemas.microsoft.com/office/drawing/2014/main" id="{B4D94330-AEBF-CF10-8118-3023E1D764BF}"/>
                  </a:ext>
                </a:extLst>
              </p:cNvPr>
              <p:cNvSpPr>
                <a:spLocks noRot="1" noChangeAspect="1" noMove="1" noResize="1" noEditPoints="1" noAdjustHandles="1" noChangeArrowheads="1" noChangeShapeType="1" noTextEdit="1"/>
              </p:cNvSpPr>
              <p:nvPr/>
            </p:nvSpPr>
            <p:spPr>
              <a:xfrm>
                <a:off x="6530546" y="3918379"/>
                <a:ext cx="451412" cy="451413"/>
              </a:xfrm>
              <a:prstGeom prst="ellipse">
                <a:avLst/>
              </a:prstGeom>
              <a:blipFill>
                <a:blip r:embed="rId18"/>
                <a:stretch>
                  <a:fillRect l="-15789"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2B493DD4-106D-8CA0-3F5A-900D622F04FC}"/>
                  </a:ext>
                </a:extLst>
              </p:cNvPr>
              <p:cNvSpPr/>
              <p:nvPr/>
            </p:nvSpPr>
            <p:spPr>
              <a:xfrm>
                <a:off x="7073838" y="3927290"/>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5</m:t>
                          </m:r>
                        </m:sub>
                      </m:sSub>
                    </m:oMath>
                  </m:oMathPara>
                </a14:m>
                <a:endParaRPr kumimoji="1" lang="zh-CN" altLang="en-US" dirty="0"/>
              </a:p>
            </p:txBody>
          </p:sp>
        </mc:Choice>
        <mc:Fallback xmlns="">
          <p:sp>
            <p:nvSpPr>
              <p:cNvPr id="31" name="椭圆 30">
                <a:extLst>
                  <a:ext uri="{FF2B5EF4-FFF2-40B4-BE49-F238E27FC236}">
                    <a16:creationId xmlns:a16="http://schemas.microsoft.com/office/drawing/2014/main" id="{2B493DD4-106D-8CA0-3F5A-900D622F04FC}"/>
                  </a:ext>
                </a:extLst>
              </p:cNvPr>
              <p:cNvSpPr>
                <a:spLocks noRot="1" noChangeAspect="1" noMove="1" noResize="1" noEditPoints="1" noAdjustHandles="1" noChangeArrowheads="1" noChangeShapeType="1" noTextEdit="1"/>
              </p:cNvSpPr>
              <p:nvPr/>
            </p:nvSpPr>
            <p:spPr>
              <a:xfrm>
                <a:off x="7073838" y="3927290"/>
                <a:ext cx="451412" cy="451413"/>
              </a:xfrm>
              <a:prstGeom prst="ellipse">
                <a:avLst/>
              </a:prstGeom>
              <a:blipFill>
                <a:blip r:embed="rId19"/>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ACBB9EEF-AF67-8CE9-5BC3-CFC84245A69B}"/>
                  </a:ext>
                </a:extLst>
              </p:cNvPr>
              <p:cNvSpPr/>
              <p:nvPr/>
            </p:nvSpPr>
            <p:spPr>
              <a:xfrm>
                <a:off x="5406580" y="392188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2</m:t>
                          </m:r>
                        </m:sub>
                      </m:sSub>
                    </m:oMath>
                  </m:oMathPara>
                </a14:m>
                <a:endParaRPr kumimoji="1" lang="zh-CN" altLang="en-US" dirty="0"/>
              </a:p>
            </p:txBody>
          </p:sp>
        </mc:Choice>
        <mc:Fallback xmlns="">
          <p:sp>
            <p:nvSpPr>
              <p:cNvPr id="32" name="椭圆 31">
                <a:extLst>
                  <a:ext uri="{FF2B5EF4-FFF2-40B4-BE49-F238E27FC236}">
                    <a16:creationId xmlns:a16="http://schemas.microsoft.com/office/drawing/2014/main" id="{ACBB9EEF-AF67-8CE9-5BC3-CFC84245A69B}"/>
                  </a:ext>
                </a:extLst>
              </p:cNvPr>
              <p:cNvSpPr>
                <a:spLocks noRot="1" noChangeAspect="1" noMove="1" noResize="1" noEditPoints="1" noAdjustHandles="1" noChangeArrowheads="1" noChangeShapeType="1" noTextEdit="1"/>
              </p:cNvSpPr>
              <p:nvPr/>
            </p:nvSpPr>
            <p:spPr>
              <a:xfrm>
                <a:off x="5406580" y="3921883"/>
                <a:ext cx="451412" cy="451413"/>
              </a:xfrm>
              <a:prstGeom prst="ellipse">
                <a:avLst/>
              </a:prstGeom>
              <a:blipFill>
                <a:blip r:embed="rId20"/>
                <a:stretch>
                  <a:fillRect l="-16216"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椭圆 45">
                <a:extLst>
                  <a:ext uri="{FF2B5EF4-FFF2-40B4-BE49-F238E27FC236}">
                    <a16:creationId xmlns:a16="http://schemas.microsoft.com/office/drawing/2014/main" id="{2D9C5F23-B938-EC25-854A-D3DA8A52EC58}"/>
                  </a:ext>
                </a:extLst>
              </p:cNvPr>
              <p:cNvSpPr/>
              <p:nvPr/>
            </p:nvSpPr>
            <p:spPr>
              <a:xfrm>
                <a:off x="4330504" y="3935573"/>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7</m:t>
                          </m:r>
                        </m:sub>
                      </m:sSub>
                    </m:oMath>
                  </m:oMathPara>
                </a14:m>
                <a:endParaRPr kumimoji="1" lang="zh-CN" altLang="en-US" dirty="0"/>
              </a:p>
            </p:txBody>
          </p:sp>
        </mc:Choice>
        <mc:Fallback xmlns="">
          <p:sp>
            <p:nvSpPr>
              <p:cNvPr id="46" name="椭圆 45">
                <a:extLst>
                  <a:ext uri="{FF2B5EF4-FFF2-40B4-BE49-F238E27FC236}">
                    <a16:creationId xmlns:a16="http://schemas.microsoft.com/office/drawing/2014/main" id="{2D9C5F23-B938-EC25-854A-D3DA8A52EC58}"/>
                  </a:ext>
                </a:extLst>
              </p:cNvPr>
              <p:cNvSpPr>
                <a:spLocks noRot="1" noChangeAspect="1" noMove="1" noResize="1" noEditPoints="1" noAdjustHandles="1" noChangeArrowheads="1" noChangeShapeType="1" noTextEdit="1"/>
              </p:cNvSpPr>
              <p:nvPr/>
            </p:nvSpPr>
            <p:spPr>
              <a:xfrm>
                <a:off x="4330504" y="3935573"/>
                <a:ext cx="451412" cy="451413"/>
              </a:xfrm>
              <a:prstGeom prst="ellipse">
                <a:avLst/>
              </a:prstGeom>
              <a:blipFill>
                <a:blip r:embed="rId21"/>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椭圆 54">
                <a:extLst>
                  <a:ext uri="{FF2B5EF4-FFF2-40B4-BE49-F238E27FC236}">
                    <a16:creationId xmlns:a16="http://schemas.microsoft.com/office/drawing/2014/main" id="{85A8994D-4D1B-A32F-466D-2F4630D794DE}"/>
                  </a:ext>
                </a:extLst>
              </p:cNvPr>
              <p:cNvSpPr/>
              <p:nvPr/>
            </p:nvSpPr>
            <p:spPr>
              <a:xfrm>
                <a:off x="2095066" y="393254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1</m:t>
                          </m:r>
                        </m:sub>
                      </m:sSub>
                    </m:oMath>
                  </m:oMathPara>
                </a14:m>
                <a:endParaRPr kumimoji="1" lang="zh-CN" altLang="en-US" dirty="0"/>
              </a:p>
            </p:txBody>
          </p:sp>
        </mc:Choice>
        <mc:Fallback xmlns="">
          <p:sp>
            <p:nvSpPr>
              <p:cNvPr id="55" name="椭圆 54">
                <a:extLst>
                  <a:ext uri="{FF2B5EF4-FFF2-40B4-BE49-F238E27FC236}">
                    <a16:creationId xmlns:a16="http://schemas.microsoft.com/office/drawing/2014/main" id="{85A8994D-4D1B-A32F-466D-2F4630D794DE}"/>
                  </a:ext>
                </a:extLst>
              </p:cNvPr>
              <p:cNvSpPr>
                <a:spLocks noRot="1" noChangeAspect="1" noMove="1" noResize="1" noEditPoints="1" noAdjustHandles="1" noChangeArrowheads="1" noChangeShapeType="1" noTextEdit="1"/>
              </p:cNvSpPr>
              <p:nvPr/>
            </p:nvSpPr>
            <p:spPr>
              <a:xfrm>
                <a:off x="2095066" y="3932546"/>
                <a:ext cx="451412" cy="451413"/>
              </a:xfrm>
              <a:prstGeom prst="ellipse">
                <a:avLst/>
              </a:prstGeom>
              <a:blipFill>
                <a:blip r:embed="rId22"/>
                <a:stretch>
                  <a:fillRect l="-1578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椭圆 55">
                <a:extLst>
                  <a:ext uri="{FF2B5EF4-FFF2-40B4-BE49-F238E27FC236}">
                    <a16:creationId xmlns:a16="http://schemas.microsoft.com/office/drawing/2014/main" id="{E21E9CE2-04F0-9361-4635-33399B610569}"/>
                  </a:ext>
                </a:extLst>
              </p:cNvPr>
              <p:cNvSpPr/>
              <p:nvPr/>
            </p:nvSpPr>
            <p:spPr>
              <a:xfrm>
                <a:off x="2637687" y="3939709"/>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4</m:t>
                          </m:r>
                        </m:sub>
                      </m:sSub>
                    </m:oMath>
                  </m:oMathPara>
                </a14:m>
                <a:endParaRPr kumimoji="1" lang="zh-CN" altLang="en-US" dirty="0"/>
              </a:p>
            </p:txBody>
          </p:sp>
        </mc:Choice>
        <mc:Fallback xmlns="">
          <p:sp>
            <p:nvSpPr>
              <p:cNvPr id="56" name="椭圆 55">
                <a:extLst>
                  <a:ext uri="{FF2B5EF4-FFF2-40B4-BE49-F238E27FC236}">
                    <a16:creationId xmlns:a16="http://schemas.microsoft.com/office/drawing/2014/main" id="{E21E9CE2-04F0-9361-4635-33399B610569}"/>
                  </a:ext>
                </a:extLst>
              </p:cNvPr>
              <p:cNvSpPr>
                <a:spLocks noRot="1" noChangeAspect="1" noMove="1" noResize="1" noEditPoints="1" noAdjustHandles="1" noChangeArrowheads="1" noChangeShapeType="1" noTextEdit="1"/>
              </p:cNvSpPr>
              <p:nvPr/>
            </p:nvSpPr>
            <p:spPr>
              <a:xfrm>
                <a:off x="2637687" y="3939709"/>
                <a:ext cx="451412" cy="451413"/>
              </a:xfrm>
              <a:prstGeom prst="ellipse">
                <a:avLst/>
              </a:prstGeom>
              <a:blipFill>
                <a:blip r:embed="rId23"/>
                <a:stretch>
                  <a:fillRect l="-16216"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椭圆 56">
                <a:extLst>
                  <a:ext uri="{FF2B5EF4-FFF2-40B4-BE49-F238E27FC236}">
                    <a16:creationId xmlns:a16="http://schemas.microsoft.com/office/drawing/2014/main" id="{5F22C35F-8697-370F-3AF4-FCA7A61DB664}"/>
                  </a:ext>
                </a:extLst>
              </p:cNvPr>
              <p:cNvSpPr/>
              <p:nvPr/>
            </p:nvSpPr>
            <p:spPr>
              <a:xfrm>
                <a:off x="3180979" y="3932546"/>
                <a:ext cx="451412" cy="451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kumimoji="1" lang="en-US" altLang="zh-CN" b="0" i="1" smtClean="0">
                          <a:latin typeface="Cambria Math" panose="02040503050406030204" pitchFamily="18" charset="0"/>
                        </a:rPr>
                        <m:t> </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𝑥</m:t>
                          </m:r>
                        </m:e>
                        <m:sub>
                          <m:r>
                            <a:rPr kumimoji="1" lang="en-US" altLang="zh-CN" b="0" i="1" smtClean="0">
                              <a:latin typeface="Cambria Math" panose="02040503050406030204" pitchFamily="18" charset="0"/>
                            </a:rPr>
                            <m:t>6</m:t>
                          </m:r>
                        </m:sub>
                      </m:sSub>
                    </m:oMath>
                  </m:oMathPara>
                </a14:m>
                <a:endParaRPr kumimoji="1" lang="zh-CN" altLang="en-US" dirty="0"/>
              </a:p>
            </p:txBody>
          </p:sp>
        </mc:Choice>
        <mc:Fallback xmlns="">
          <p:sp>
            <p:nvSpPr>
              <p:cNvPr id="57" name="椭圆 56">
                <a:extLst>
                  <a:ext uri="{FF2B5EF4-FFF2-40B4-BE49-F238E27FC236}">
                    <a16:creationId xmlns:a16="http://schemas.microsoft.com/office/drawing/2014/main" id="{5F22C35F-8697-370F-3AF4-FCA7A61DB664}"/>
                  </a:ext>
                </a:extLst>
              </p:cNvPr>
              <p:cNvSpPr>
                <a:spLocks noRot="1" noChangeAspect="1" noMove="1" noResize="1" noEditPoints="1" noAdjustHandles="1" noChangeArrowheads="1" noChangeShapeType="1" noTextEdit="1"/>
              </p:cNvSpPr>
              <p:nvPr/>
            </p:nvSpPr>
            <p:spPr>
              <a:xfrm>
                <a:off x="3180979" y="3932546"/>
                <a:ext cx="451412" cy="451413"/>
              </a:xfrm>
              <a:prstGeom prst="ellipse">
                <a:avLst/>
              </a:prstGeom>
              <a:blipFill>
                <a:blip r:embed="rId24"/>
                <a:stretch>
                  <a:fillRect l="-18919" b="-54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CBDC88EA-D7D7-58C5-9645-E513F9D976DA}"/>
                  </a:ext>
                </a:extLst>
              </p:cNvPr>
              <p:cNvSpPr txBox="1"/>
              <p:nvPr/>
            </p:nvSpPr>
            <p:spPr>
              <a:xfrm>
                <a:off x="2204950" y="4490688"/>
                <a:ext cx="1344530" cy="6420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1</m:t>
                          </m:r>
                        </m:sub>
                      </m:sSub>
                      <m:r>
                        <a:rPr kumimoji="1" lang="en-US" altLang="zh-CN" b="0" i="1" smtClean="0">
                          <a:latin typeface="Cambria Math" panose="02040503050406030204" pitchFamily="18" charset="0"/>
                        </a:rPr>
                        <m:t>:</m:t>
                      </m:r>
                      <m:d>
                        <m:dPr>
                          <m:endChr m:val="]"/>
                          <m:ctrlPr>
                            <a:rPr kumimoji="1" lang="en-US" altLang="zh-CN" b="0" i="1" smtClean="0">
                              <a:latin typeface="Cambria Math" panose="02040503050406030204" pitchFamily="18" charset="0"/>
                            </a:rPr>
                          </m:ctrlPr>
                        </m:dPr>
                        <m:e>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r>
                            <a:rPr kumimoji="1" lang="en-US" altLang="zh-CN" b="0" i="1" smtClean="0">
                              <a:latin typeface="Cambria Math" panose="02040503050406030204" pitchFamily="18" charset="0"/>
                            </a:rPr>
                            <m:t>,1</m:t>
                          </m:r>
                        </m:e>
                      </m:d>
                    </m:oMath>
                  </m:oMathPara>
                </a14:m>
                <a:endParaRPr kumimoji="1" lang="zh-CN" altLang="en-US" dirty="0"/>
              </a:p>
            </p:txBody>
          </p:sp>
        </mc:Choice>
        <mc:Fallback xmlns="">
          <p:sp>
            <p:nvSpPr>
              <p:cNvPr id="59" name="文本框 58">
                <a:extLst>
                  <a:ext uri="{FF2B5EF4-FFF2-40B4-BE49-F238E27FC236}">
                    <a16:creationId xmlns:a16="http://schemas.microsoft.com/office/drawing/2014/main" id="{CBDC88EA-D7D7-58C5-9645-E513F9D976DA}"/>
                  </a:ext>
                </a:extLst>
              </p:cNvPr>
              <p:cNvSpPr txBox="1">
                <a:spLocks noRot="1" noChangeAspect="1" noMove="1" noResize="1" noEditPoints="1" noAdjustHandles="1" noChangeArrowheads="1" noChangeShapeType="1" noTextEdit="1"/>
              </p:cNvSpPr>
              <p:nvPr/>
            </p:nvSpPr>
            <p:spPr>
              <a:xfrm>
                <a:off x="2204950" y="4490688"/>
                <a:ext cx="1344530" cy="642035"/>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406910EB-71BD-085F-589F-ED5985B712FF}"/>
                  </a:ext>
                </a:extLst>
              </p:cNvPr>
              <p:cNvSpPr txBox="1"/>
              <p:nvPr/>
            </p:nvSpPr>
            <p:spPr>
              <a:xfrm>
                <a:off x="3567453" y="4513640"/>
                <a:ext cx="1771712" cy="620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2</m:t>
                          </m:r>
                        </m:sub>
                      </m:sSub>
                      <m:r>
                        <a:rPr kumimoji="1" lang="en-US" altLang="zh-CN" b="0" i="1" smtClean="0">
                          <a:latin typeface="Cambria Math" panose="02040503050406030204" pitchFamily="18" charset="0"/>
                        </a:rPr>
                        <m:t>:</m:t>
                      </m:r>
                      <m:d>
                        <m:dPr>
                          <m:endChr m:val="]"/>
                          <m:ctrlPr>
                            <a:rPr kumimoji="1" lang="en-US" altLang="zh-CN" b="0" i="1" smtClean="0">
                              <a:latin typeface="Cambria Math" panose="02040503050406030204" pitchFamily="18" charset="0"/>
                            </a:rPr>
                          </m:ctrlPr>
                        </m:dPr>
                        <m:e>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4</m:t>
                              </m:r>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2</m:t>
                              </m:r>
                            </m:den>
                          </m:f>
                        </m:e>
                      </m:d>
                    </m:oMath>
                  </m:oMathPara>
                </a14:m>
                <a:endParaRPr kumimoji="1" lang="zh-CN" altLang="en-US" dirty="0"/>
              </a:p>
            </p:txBody>
          </p:sp>
        </mc:Choice>
        <mc:Fallback xmlns="">
          <p:sp>
            <p:nvSpPr>
              <p:cNvPr id="60" name="文本框 59">
                <a:extLst>
                  <a:ext uri="{FF2B5EF4-FFF2-40B4-BE49-F238E27FC236}">
                    <a16:creationId xmlns:a16="http://schemas.microsoft.com/office/drawing/2014/main" id="{406910EB-71BD-085F-589F-ED5985B712FF}"/>
                  </a:ext>
                </a:extLst>
              </p:cNvPr>
              <p:cNvSpPr txBox="1">
                <a:spLocks noRot="1" noChangeAspect="1" noMove="1" noResize="1" noEditPoints="1" noAdjustHandles="1" noChangeArrowheads="1" noChangeShapeType="1" noTextEdit="1"/>
              </p:cNvSpPr>
              <p:nvPr/>
            </p:nvSpPr>
            <p:spPr>
              <a:xfrm>
                <a:off x="3567453" y="4513640"/>
                <a:ext cx="1771712" cy="620234"/>
              </a:xfrm>
              <a:prstGeom prst="rect">
                <a:avLst/>
              </a:prstGeom>
              <a:blipFill>
                <a:blip r:embed="rId26"/>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0210A9E1-82C2-2F50-D543-C34B2B02943C}"/>
                  </a:ext>
                </a:extLst>
              </p:cNvPr>
              <p:cNvSpPr txBox="1"/>
              <p:nvPr/>
            </p:nvSpPr>
            <p:spPr>
              <a:xfrm>
                <a:off x="5029200" y="4513640"/>
                <a:ext cx="1028898" cy="620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3</m:t>
                          </m:r>
                        </m:sub>
                      </m:sSub>
                      <m:r>
                        <a:rPr kumimoji="1" lang="en-US" altLang="zh-CN" b="0" i="1" smtClean="0">
                          <a:latin typeface="Cambria Math" panose="02040503050406030204" pitchFamily="18" charset="0"/>
                        </a:rPr>
                        <m:t>:</m:t>
                      </m:r>
                      <m:d>
                        <m:dPr>
                          <m:endChr m:val="]"/>
                          <m:ctrlPr>
                            <a:rPr kumimoji="1" lang="en-US" altLang="zh-CN" b="0" i="1" smtClean="0">
                              <a:latin typeface="Cambria Math" panose="02040503050406030204" pitchFamily="18" charset="0"/>
                            </a:rPr>
                          </m:ctrlPr>
                        </m:dPr>
                        <m:e>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8</m:t>
                              </m:r>
                            </m:den>
                          </m:f>
                          <m:r>
                            <a:rPr kumimoji="1" lang="en-US" altLang="zh-CN" b="0" i="1" smtClean="0">
                              <a:latin typeface="Cambria Math" panose="02040503050406030204" pitchFamily="18" charset="0"/>
                            </a:rPr>
                            <m:t>,</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4</m:t>
                              </m:r>
                            </m:den>
                          </m:f>
                        </m:e>
                      </m:d>
                    </m:oMath>
                  </m:oMathPara>
                </a14:m>
                <a:endParaRPr kumimoji="1" lang="zh-CN" altLang="en-US" dirty="0"/>
              </a:p>
            </p:txBody>
          </p:sp>
        </mc:Choice>
        <mc:Fallback xmlns="">
          <p:sp>
            <p:nvSpPr>
              <p:cNvPr id="61" name="文本框 60">
                <a:extLst>
                  <a:ext uri="{FF2B5EF4-FFF2-40B4-BE49-F238E27FC236}">
                    <a16:creationId xmlns:a16="http://schemas.microsoft.com/office/drawing/2014/main" id="{0210A9E1-82C2-2F50-D543-C34B2B02943C}"/>
                  </a:ext>
                </a:extLst>
              </p:cNvPr>
              <p:cNvSpPr txBox="1">
                <a:spLocks noRot="1" noChangeAspect="1" noMove="1" noResize="1" noEditPoints="1" noAdjustHandles="1" noChangeArrowheads="1" noChangeShapeType="1" noTextEdit="1"/>
              </p:cNvSpPr>
              <p:nvPr/>
            </p:nvSpPr>
            <p:spPr>
              <a:xfrm>
                <a:off x="5029200" y="4513640"/>
                <a:ext cx="1028898" cy="620234"/>
              </a:xfrm>
              <a:prstGeom prst="rect">
                <a:avLst/>
              </a:prstGeom>
              <a:blipFill>
                <a:blip r:embed="rId27"/>
                <a:stretch>
                  <a:fillRect b="-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2AE9D880-F8A4-05BE-F3CF-430FF221BF3C}"/>
                  </a:ext>
                </a:extLst>
              </p:cNvPr>
              <p:cNvSpPr txBox="1"/>
              <p:nvPr/>
            </p:nvSpPr>
            <p:spPr>
              <a:xfrm>
                <a:off x="6505050" y="4490688"/>
                <a:ext cx="784189" cy="6202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𝐺</m:t>
                          </m:r>
                        </m:e>
                        <m:sub>
                          <m:r>
                            <a:rPr kumimoji="1" lang="en-US" altLang="zh-CN" b="0" i="1" smtClean="0">
                              <a:latin typeface="Cambria Math" panose="02040503050406030204" pitchFamily="18" charset="0"/>
                            </a:rPr>
                            <m:t>4</m:t>
                          </m:r>
                        </m:sub>
                      </m:sSub>
                      <m:r>
                        <a:rPr kumimoji="1" lang="en-US" altLang="zh-CN" b="0" i="1" smtClean="0">
                          <a:latin typeface="Cambria Math" panose="02040503050406030204" pitchFamily="18" charset="0"/>
                        </a:rPr>
                        <m:t>:</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0,</m:t>
                          </m:r>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1</m:t>
                              </m:r>
                            </m:num>
                            <m:den>
                              <m:r>
                                <a:rPr kumimoji="1" lang="en-US" altLang="zh-CN" b="0" i="1" smtClean="0">
                                  <a:latin typeface="Cambria Math" panose="02040503050406030204" pitchFamily="18" charset="0"/>
                                </a:rPr>
                                <m:t>8</m:t>
                              </m:r>
                            </m:den>
                          </m:f>
                        </m:e>
                      </m:d>
                    </m:oMath>
                  </m:oMathPara>
                </a14:m>
                <a:endParaRPr kumimoji="1" lang="zh-CN" altLang="en-US" dirty="0"/>
              </a:p>
            </p:txBody>
          </p:sp>
        </mc:Choice>
        <mc:Fallback xmlns="">
          <p:sp>
            <p:nvSpPr>
              <p:cNvPr id="62" name="文本框 61">
                <a:extLst>
                  <a:ext uri="{FF2B5EF4-FFF2-40B4-BE49-F238E27FC236}">
                    <a16:creationId xmlns:a16="http://schemas.microsoft.com/office/drawing/2014/main" id="{2AE9D880-F8A4-05BE-F3CF-430FF221BF3C}"/>
                  </a:ext>
                </a:extLst>
              </p:cNvPr>
              <p:cNvSpPr txBox="1">
                <a:spLocks noRot="1" noChangeAspect="1" noMove="1" noResize="1" noEditPoints="1" noAdjustHandles="1" noChangeArrowheads="1" noChangeShapeType="1" noTextEdit="1"/>
              </p:cNvSpPr>
              <p:nvPr/>
            </p:nvSpPr>
            <p:spPr>
              <a:xfrm>
                <a:off x="6505050" y="4490688"/>
                <a:ext cx="784189" cy="620234"/>
              </a:xfrm>
              <a:prstGeom prst="rect">
                <a:avLst/>
              </a:prstGeom>
              <a:blipFill>
                <a:blip r:embed="rId28"/>
                <a:stretch>
                  <a:fillRect r="-19048" b="-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28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0" grpId="0" animBg="1"/>
      <p:bldP spid="31" grpId="0" animBg="1"/>
      <p:bldP spid="32" grpId="0" animBg="1"/>
      <p:bldP spid="46" grpId="0" animBg="1"/>
      <p:bldP spid="55" grpId="0" animBg="1"/>
      <p:bldP spid="56" grpId="0" animBg="1"/>
      <p:bldP spid="57" grpId="0" animBg="1"/>
      <p:bldP spid="59" grpId="0"/>
      <p:bldP spid="60" grpId="0"/>
      <p:bldP spid="61" grpId="0"/>
      <p:bldP spid="62"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9922</TotalTime>
  <Words>4283</Words>
  <Application>Microsoft Macintosh PowerPoint</Application>
  <PresentationFormat>自定义</PresentationFormat>
  <Paragraphs>503</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等线</vt:lpstr>
      <vt:lpstr>LibertineMathMI</vt:lpstr>
      <vt:lpstr>LinLibertineT</vt:lpstr>
      <vt:lpstr>txsys</vt:lpstr>
      <vt:lpstr>Arial</vt:lpstr>
      <vt:lpstr>Calibri</vt:lpstr>
      <vt:lpstr>Cambria Math</vt:lpstr>
      <vt:lpstr>Chalkboard</vt:lpstr>
      <vt:lpstr>Open Sans</vt:lpstr>
      <vt:lpstr>Times New Roman</vt:lpstr>
      <vt:lpstr>Wingdings</vt:lpstr>
      <vt:lpstr>Office 主题​​</vt:lpstr>
      <vt:lpstr>PowerPoint 演示文稿</vt:lpstr>
      <vt:lpstr>Subset Sampling</vt:lpstr>
      <vt:lpstr>Dynamic Subset Sampling</vt:lpstr>
      <vt:lpstr>Applications of Dynamic Subset Sampling</vt:lpstr>
      <vt:lpstr>Naïve Method for Subset Sampling</vt:lpstr>
      <vt:lpstr>Optimal Dynamic Subset Sampling(ODSS)</vt:lpstr>
      <vt:lpstr>A Simple Case</vt:lpstr>
      <vt:lpstr>A More Complicated Case</vt:lpstr>
      <vt:lpstr>Group Partition</vt:lpstr>
      <vt:lpstr>O(1+μ+log⁡n )→O(1+μ)</vt:lpstr>
      <vt:lpstr>Sample Among the Groups</vt:lpstr>
      <vt:lpstr>Table Lookup Method</vt:lpstr>
      <vt:lpstr>Table Lookup Method</vt:lpstr>
      <vt:lpstr>The Structure Overview</vt:lpstr>
      <vt:lpstr>Update Operations</vt:lpstr>
      <vt:lpstr>Update Operations</vt:lpstr>
      <vt:lpstr>Experiments</vt:lpstr>
      <vt:lpstr>Experiments</vt:lpstr>
      <vt:lpstr>Experiments</vt:lpstr>
      <vt:lpstr>Experiments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lu yi</cp:lastModifiedBy>
  <cp:revision>1081</cp:revision>
  <dcterms:created xsi:type="dcterms:W3CDTF">2023-06-19T03:24:43Z</dcterms:created>
  <dcterms:modified xsi:type="dcterms:W3CDTF">2023-08-09T17:51:10Z</dcterms:modified>
</cp:coreProperties>
</file>