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9" r:id="rId1"/>
  </p:sldMasterIdLst>
  <p:notesMasterIdLst>
    <p:notesMasterId r:id="rId19"/>
  </p:notesMasterIdLst>
  <p:handoutMasterIdLst>
    <p:handoutMasterId r:id="rId20"/>
  </p:handoutMasterIdLst>
  <p:sldIdLst>
    <p:sldId id="1831" r:id="rId2"/>
    <p:sldId id="2033" r:id="rId3"/>
    <p:sldId id="2553" r:id="rId4"/>
    <p:sldId id="2554" r:id="rId5"/>
    <p:sldId id="2308" r:id="rId6"/>
    <p:sldId id="2556" r:id="rId7"/>
    <p:sldId id="2557" r:id="rId8"/>
    <p:sldId id="2558" r:id="rId9"/>
    <p:sldId id="2559" r:id="rId10"/>
    <p:sldId id="2480" r:id="rId11"/>
    <p:sldId id="2045" r:id="rId12"/>
    <p:sldId id="2547" r:id="rId13"/>
    <p:sldId id="2542" r:id="rId14"/>
    <p:sldId id="2561" r:id="rId15"/>
    <p:sldId id="2566" r:id="rId16"/>
    <p:sldId id="2565" r:id="rId17"/>
    <p:sldId id="2522" r:id="rId18"/>
  </p:sldIdLst>
  <p:sldSz cx="10364788" cy="7773988"/>
  <p:notesSz cx="6858000" cy="9144000"/>
  <p:defaultTextStyle>
    <a:defPPr lvl="0">
      <a:defRPr lang="zh-CN"/>
    </a:defPPr>
    <a:lvl1pPr marL="0" lvl="1" algn="l" defTabSz="1019007" rtl="0" eaLnBrk="1" latinLnBrk="0" hangingPunct="1">
      <a:defRPr sz="2000" kern="1200">
        <a:solidFill>
          <a:schemeClr val="tx1"/>
        </a:solidFill>
        <a:latin typeface="+mn-lt"/>
        <a:ea typeface="+mn-ea"/>
        <a:cs typeface="+mn-cs"/>
      </a:defRPr>
    </a:lvl1pPr>
    <a:lvl2pPr marL="509504" lvl="2" algn="l" defTabSz="1019007" rtl="0" eaLnBrk="1" latinLnBrk="0" hangingPunct="1">
      <a:defRPr sz="2000" kern="1200">
        <a:solidFill>
          <a:schemeClr val="tx1"/>
        </a:solidFill>
        <a:latin typeface="+mn-lt"/>
        <a:ea typeface="+mn-ea"/>
        <a:cs typeface="+mn-cs"/>
      </a:defRPr>
    </a:lvl2pPr>
    <a:lvl3pPr marL="1019007" lvl="3" algn="l" defTabSz="1019007" rtl="0" eaLnBrk="1" latinLnBrk="0" hangingPunct="1">
      <a:defRPr sz="2000" kern="1200">
        <a:solidFill>
          <a:schemeClr val="tx1"/>
        </a:solidFill>
        <a:latin typeface="+mn-lt"/>
        <a:ea typeface="+mn-ea"/>
        <a:cs typeface="+mn-cs"/>
      </a:defRPr>
    </a:lvl3pPr>
    <a:lvl4pPr marL="1528511" lvl="4" algn="l" defTabSz="1019007" rtl="0" eaLnBrk="1" latinLnBrk="0" hangingPunct="1">
      <a:defRPr sz="2000" kern="1200">
        <a:solidFill>
          <a:schemeClr val="tx1"/>
        </a:solidFill>
        <a:latin typeface="+mn-lt"/>
        <a:ea typeface="+mn-ea"/>
        <a:cs typeface="+mn-cs"/>
      </a:defRPr>
    </a:lvl4pPr>
    <a:lvl5pPr marL="2038015" algn="l" defTabSz="1019007" rtl="0" eaLnBrk="1" latinLnBrk="0" hangingPunct="1">
      <a:defRPr sz="2000" kern="1200">
        <a:solidFill>
          <a:schemeClr val="tx1"/>
        </a:solidFill>
        <a:latin typeface="+mn-lt"/>
        <a:ea typeface="+mn-ea"/>
        <a:cs typeface="+mn-cs"/>
      </a:defRPr>
    </a:lvl5pPr>
    <a:lvl6pPr marL="2547518" algn="l" defTabSz="1019007" rtl="0" eaLnBrk="1" latinLnBrk="0" hangingPunct="1">
      <a:defRPr sz="2000" kern="1200">
        <a:solidFill>
          <a:schemeClr val="tx1"/>
        </a:solidFill>
        <a:latin typeface="+mn-lt"/>
        <a:ea typeface="+mn-ea"/>
        <a:cs typeface="+mn-cs"/>
      </a:defRPr>
    </a:lvl6pPr>
    <a:lvl7pPr marL="3057022" algn="l" defTabSz="1019007" rtl="0" eaLnBrk="1" latinLnBrk="0" hangingPunct="1">
      <a:defRPr sz="2000" kern="1200">
        <a:solidFill>
          <a:schemeClr val="tx1"/>
        </a:solidFill>
        <a:latin typeface="+mn-lt"/>
        <a:ea typeface="+mn-ea"/>
        <a:cs typeface="+mn-cs"/>
      </a:defRPr>
    </a:lvl7pPr>
    <a:lvl8pPr marL="3566526" algn="l" defTabSz="1019007" rtl="0" eaLnBrk="1" latinLnBrk="0" hangingPunct="1">
      <a:defRPr sz="2000" kern="1200">
        <a:solidFill>
          <a:schemeClr val="tx1"/>
        </a:solidFill>
        <a:latin typeface="+mn-lt"/>
        <a:ea typeface="+mn-ea"/>
        <a:cs typeface="+mn-cs"/>
      </a:defRPr>
    </a:lvl8pPr>
    <a:lvl9pPr marL="4076029" algn="l" defTabSz="1019007"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26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005AAA"/>
    <a:srgbClr val="E7F5FF"/>
    <a:srgbClr val="CFE7FA"/>
    <a:srgbClr val="4E81BD"/>
    <a:srgbClr val="E5E6E8"/>
    <a:srgbClr val="FFDBE7"/>
    <a:srgbClr val="D5FEFF"/>
    <a:srgbClr val="FFCEC7"/>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E0675E-8B5A-448E-850E-00E7CA28AA8F}" v="868" dt="2024-08-27T13:43:09.15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23" autoAdjust="0"/>
    <p:restoredTop sz="82754" autoAdjust="0"/>
  </p:normalViewPr>
  <p:slideViewPr>
    <p:cSldViewPr snapToGrid="0">
      <p:cViewPr varScale="1">
        <p:scale>
          <a:sx n="71" d="100"/>
          <a:sy n="71" d="100"/>
        </p:scale>
        <p:origin x="1530" y="51"/>
      </p:cViewPr>
      <p:guideLst>
        <p:guide orient="horz" pos="2448"/>
        <p:guide pos="3265"/>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27388"/>
    </p:cViewPr>
  </p:sorterViewPr>
  <p:notesViewPr>
    <p:cSldViewPr snapToGrid="0">
      <p:cViewPr varScale="1">
        <p:scale>
          <a:sx n="77" d="100"/>
          <a:sy n="77" d="100"/>
        </p:scale>
        <p:origin x="3096" y="5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yan Yin" userId="db4d8d9e80b581b5" providerId="LiveId" clId="{C7E0675E-8B5A-448E-850E-00E7CA28AA8F}"/>
    <pc:docChg chg="undo custSel addSld delSld modSld">
      <pc:chgData name="Hanyan Yin" userId="db4d8d9e80b581b5" providerId="LiveId" clId="{C7E0675E-8B5A-448E-850E-00E7CA28AA8F}" dt="2024-09-01T12:42:03.160" v="1757" actId="47"/>
      <pc:docMkLst>
        <pc:docMk/>
      </pc:docMkLst>
      <pc:sldChg chg="modNotesTx">
        <pc:chgData name="Hanyan Yin" userId="db4d8d9e80b581b5" providerId="LiveId" clId="{C7E0675E-8B5A-448E-850E-00E7CA28AA8F}" dt="2024-09-01T12:41:48.851" v="1756" actId="20577"/>
        <pc:sldMkLst>
          <pc:docMk/>
          <pc:sldMk cId="2621274191" sldId="1831"/>
        </pc:sldMkLst>
      </pc:sldChg>
      <pc:sldChg chg="modSp mod modAnim">
        <pc:chgData name="Hanyan Yin" userId="db4d8d9e80b581b5" providerId="LiveId" clId="{C7E0675E-8B5A-448E-850E-00E7CA28AA8F}" dt="2024-08-24T12:59:14.506" v="91"/>
        <pc:sldMkLst>
          <pc:docMk/>
          <pc:sldMk cId="3625636173" sldId="2045"/>
        </pc:sldMkLst>
        <pc:spChg chg="mod">
          <ac:chgData name="Hanyan Yin" userId="db4d8d9e80b581b5" providerId="LiveId" clId="{C7E0675E-8B5A-448E-850E-00E7CA28AA8F}" dt="2024-08-24T12:36:20.967" v="88" actId="20577"/>
          <ac:spMkLst>
            <pc:docMk/>
            <pc:sldMk cId="3625636173" sldId="2045"/>
            <ac:spMk id="5" creationId="{C896E78B-5BC7-D87E-311C-4257BE0C20E8}"/>
          </ac:spMkLst>
        </pc:spChg>
        <pc:spChg chg="mod">
          <ac:chgData name="Hanyan Yin" userId="db4d8d9e80b581b5" providerId="LiveId" clId="{C7E0675E-8B5A-448E-850E-00E7CA28AA8F}" dt="2024-08-24T12:34:58.330" v="53" actId="1035"/>
          <ac:spMkLst>
            <pc:docMk/>
            <pc:sldMk cId="3625636173" sldId="2045"/>
            <ac:spMk id="164" creationId="{9A035BF1-C608-B7DC-A162-AF44D718E954}"/>
          </ac:spMkLst>
        </pc:spChg>
        <pc:grpChg chg="mod">
          <ac:chgData name="Hanyan Yin" userId="db4d8d9e80b581b5" providerId="LiveId" clId="{C7E0675E-8B5A-448E-850E-00E7CA28AA8F}" dt="2024-08-24T12:34:58.330" v="53" actId="1035"/>
          <ac:grpSpMkLst>
            <pc:docMk/>
            <pc:sldMk cId="3625636173" sldId="2045"/>
            <ac:grpSpMk id="83" creationId="{E8A25850-FD08-CE7A-3CF2-3DBC19F87AE8}"/>
          </ac:grpSpMkLst>
        </pc:grpChg>
      </pc:sldChg>
      <pc:sldChg chg="modNotesTx">
        <pc:chgData name="Hanyan Yin" userId="db4d8d9e80b581b5" providerId="LiveId" clId="{C7E0675E-8B5A-448E-850E-00E7CA28AA8F}" dt="2024-08-27T14:06:25.861" v="1099" actId="20577"/>
        <pc:sldMkLst>
          <pc:docMk/>
          <pc:sldMk cId="2606324935" sldId="2522"/>
        </pc:sldMkLst>
      </pc:sldChg>
      <pc:sldChg chg="del">
        <pc:chgData name="Hanyan Yin" userId="db4d8d9e80b581b5" providerId="LiveId" clId="{C7E0675E-8B5A-448E-850E-00E7CA28AA8F}" dt="2024-08-24T08:12:11.830" v="0" actId="47"/>
        <pc:sldMkLst>
          <pc:docMk/>
          <pc:sldMk cId="3277810197" sldId="2552"/>
        </pc:sldMkLst>
      </pc:sldChg>
      <pc:sldChg chg="modNotesTx">
        <pc:chgData name="Hanyan Yin" userId="db4d8d9e80b581b5" providerId="LiveId" clId="{C7E0675E-8B5A-448E-850E-00E7CA28AA8F}" dt="2024-08-24T12:32:53.724" v="25" actId="20577"/>
        <pc:sldMkLst>
          <pc:docMk/>
          <pc:sldMk cId="3256126586" sldId="2553"/>
        </pc:sldMkLst>
      </pc:sldChg>
      <pc:sldChg chg="modNotesTx">
        <pc:chgData name="Hanyan Yin" userId="db4d8d9e80b581b5" providerId="LiveId" clId="{C7E0675E-8B5A-448E-850E-00E7CA28AA8F}" dt="2024-08-24T12:33:43.110" v="26" actId="20577"/>
        <pc:sldMkLst>
          <pc:docMk/>
          <pc:sldMk cId="1638838022" sldId="2554"/>
        </pc:sldMkLst>
      </pc:sldChg>
      <pc:sldChg chg="del mod modShow">
        <pc:chgData name="Hanyan Yin" userId="db4d8d9e80b581b5" providerId="LiveId" clId="{C7E0675E-8B5A-448E-850E-00E7CA28AA8F}" dt="2024-09-01T12:42:03.160" v="1757" actId="47"/>
        <pc:sldMkLst>
          <pc:docMk/>
          <pc:sldMk cId="4127899370" sldId="2555"/>
        </pc:sldMkLst>
      </pc:sldChg>
      <pc:sldChg chg="del">
        <pc:chgData name="Hanyan Yin" userId="db4d8d9e80b581b5" providerId="LiveId" clId="{C7E0675E-8B5A-448E-850E-00E7CA28AA8F}" dt="2024-08-24T08:12:17.276" v="1" actId="47"/>
        <pc:sldMkLst>
          <pc:docMk/>
          <pc:sldMk cId="2624052720" sldId="2560"/>
        </pc:sldMkLst>
      </pc:sldChg>
      <pc:sldChg chg="del">
        <pc:chgData name="Hanyan Yin" userId="db4d8d9e80b581b5" providerId="LiveId" clId="{C7E0675E-8B5A-448E-850E-00E7CA28AA8F}" dt="2024-08-24T08:12:21.142" v="3" actId="47"/>
        <pc:sldMkLst>
          <pc:docMk/>
          <pc:sldMk cId="1410150509" sldId="2563"/>
        </pc:sldMkLst>
      </pc:sldChg>
      <pc:sldChg chg="del">
        <pc:chgData name="Hanyan Yin" userId="db4d8d9e80b581b5" providerId="LiveId" clId="{C7E0675E-8B5A-448E-850E-00E7CA28AA8F}" dt="2024-08-24T08:12:20.483" v="2" actId="47"/>
        <pc:sldMkLst>
          <pc:docMk/>
          <pc:sldMk cId="4255282169" sldId="2564"/>
        </pc:sldMkLst>
      </pc:sldChg>
      <pc:sldChg chg="addSp delSp modSp add mod modAnim modNotesTx">
        <pc:chgData name="Hanyan Yin" userId="db4d8d9e80b581b5" providerId="LiveId" clId="{C7E0675E-8B5A-448E-850E-00E7CA28AA8F}" dt="2024-08-27T14:18:16.929" v="1755" actId="6549"/>
        <pc:sldMkLst>
          <pc:docMk/>
          <pc:sldMk cId="1211562907" sldId="2566"/>
        </pc:sldMkLst>
        <pc:spChg chg="add mod">
          <ac:chgData name="Hanyan Yin" userId="db4d8d9e80b581b5" providerId="LiveId" clId="{C7E0675E-8B5A-448E-850E-00E7CA28AA8F}" dt="2024-08-27T13:43:09.153" v="1097" actId="20577"/>
          <ac:spMkLst>
            <pc:docMk/>
            <pc:sldMk cId="1211562907" sldId="2566"/>
            <ac:spMk id="2" creationId="{5E8F4A8D-171A-55FA-D1EF-F6B841485F83}"/>
          </ac:spMkLst>
        </pc:spChg>
        <pc:spChg chg="del">
          <ac:chgData name="Hanyan Yin" userId="db4d8d9e80b581b5" providerId="LiveId" clId="{C7E0675E-8B5A-448E-850E-00E7CA28AA8F}" dt="2024-08-27T10:18:40.404" v="159" actId="478"/>
          <ac:spMkLst>
            <pc:docMk/>
            <pc:sldMk cId="1211562907" sldId="2566"/>
            <ac:spMk id="8" creationId="{C4D83400-D00D-8BC2-0CED-A5C130D6B101}"/>
          </ac:spMkLst>
        </pc:spChg>
        <pc:spChg chg="del">
          <ac:chgData name="Hanyan Yin" userId="db4d8d9e80b581b5" providerId="LiveId" clId="{C7E0675E-8B5A-448E-850E-00E7CA28AA8F}" dt="2024-08-27T10:18:40.404" v="159" actId="478"/>
          <ac:spMkLst>
            <pc:docMk/>
            <pc:sldMk cId="1211562907" sldId="2566"/>
            <ac:spMk id="9" creationId="{0305F7FC-A195-A60D-059A-57A6D7FE5C73}"/>
          </ac:spMkLst>
        </pc:spChg>
        <pc:spChg chg="mod">
          <ac:chgData name="Hanyan Yin" userId="db4d8d9e80b581b5" providerId="LiveId" clId="{C7E0675E-8B5A-448E-850E-00E7CA28AA8F}" dt="2024-08-27T10:18:35.893" v="158" actId="20577"/>
          <ac:spMkLst>
            <pc:docMk/>
            <pc:sldMk cId="1211562907" sldId="2566"/>
            <ac:spMk id="10" creationId="{9E3BBBD6-5866-40E1-BC24-6826FCA4954E}"/>
          </ac:spMkLst>
        </pc:spChg>
        <pc:spChg chg="del">
          <ac:chgData name="Hanyan Yin" userId="db4d8d9e80b581b5" providerId="LiveId" clId="{C7E0675E-8B5A-448E-850E-00E7CA28AA8F}" dt="2024-08-27T10:18:40.404" v="159" actId="478"/>
          <ac:spMkLst>
            <pc:docMk/>
            <pc:sldMk cId="1211562907" sldId="2566"/>
            <ac:spMk id="11" creationId="{4F557508-E5C7-6AB2-1D1E-AF89CB502FC2}"/>
          </ac:spMkLst>
        </pc:spChg>
        <pc:spChg chg="del">
          <ac:chgData name="Hanyan Yin" userId="db4d8d9e80b581b5" providerId="LiveId" clId="{C7E0675E-8B5A-448E-850E-00E7CA28AA8F}" dt="2024-08-27T10:18:48.582" v="164" actId="478"/>
          <ac:spMkLst>
            <pc:docMk/>
            <pc:sldMk cId="1211562907" sldId="2566"/>
            <ac:spMk id="12" creationId="{38C93765-EAFC-5B73-FAA3-D2DD092938E3}"/>
          </ac:spMkLst>
        </pc:spChg>
        <pc:spChg chg="del">
          <ac:chgData name="Hanyan Yin" userId="db4d8d9e80b581b5" providerId="LiveId" clId="{C7E0675E-8B5A-448E-850E-00E7CA28AA8F}" dt="2024-08-27T10:18:40.404" v="159" actId="478"/>
          <ac:spMkLst>
            <pc:docMk/>
            <pc:sldMk cId="1211562907" sldId="2566"/>
            <ac:spMk id="21" creationId="{614202B0-6081-46ED-DCCC-1A485D2228E7}"/>
          </ac:spMkLst>
        </pc:spChg>
        <pc:spChg chg="del">
          <ac:chgData name="Hanyan Yin" userId="db4d8d9e80b581b5" providerId="LiveId" clId="{C7E0675E-8B5A-448E-850E-00E7CA28AA8F}" dt="2024-08-27T10:18:40.404" v="159" actId="478"/>
          <ac:spMkLst>
            <pc:docMk/>
            <pc:sldMk cId="1211562907" sldId="2566"/>
            <ac:spMk id="22" creationId="{B1062C63-6602-640A-4163-A19C7E149921}"/>
          </ac:spMkLst>
        </pc:spChg>
        <pc:picChg chg="del">
          <ac:chgData name="Hanyan Yin" userId="db4d8d9e80b581b5" providerId="LiveId" clId="{C7E0675E-8B5A-448E-850E-00E7CA28AA8F}" dt="2024-08-27T10:18:44.585" v="162" actId="478"/>
          <ac:picMkLst>
            <pc:docMk/>
            <pc:sldMk cId="1211562907" sldId="2566"/>
            <ac:picMk id="3" creationId="{642F53E6-BAA8-A9D8-8F26-0DC793C4D116}"/>
          </ac:picMkLst>
        </pc:picChg>
        <pc:picChg chg="del">
          <ac:chgData name="Hanyan Yin" userId="db4d8d9e80b581b5" providerId="LiveId" clId="{C7E0675E-8B5A-448E-850E-00E7CA28AA8F}" dt="2024-08-27T10:18:42.090" v="160" actId="478"/>
          <ac:picMkLst>
            <pc:docMk/>
            <pc:sldMk cId="1211562907" sldId="2566"/>
            <ac:picMk id="4" creationId="{EBA9506E-9EF8-DA95-F709-A6ABB2F36610}"/>
          </ac:picMkLst>
        </pc:picChg>
        <pc:picChg chg="del">
          <ac:chgData name="Hanyan Yin" userId="db4d8d9e80b581b5" providerId="LiveId" clId="{C7E0675E-8B5A-448E-850E-00E7CA28AA8F}" dt="2024-08-27T10:18:45.668" v="163" actId="478"/>
          <ac:picMkLst>
            <pc:docMk/>
            <pc:sldMk cId="1211562907" sldId="2566"/>
            <ac:picMk id="5" creationId="{2292006A-25EA-58B2-6912-C5DDF85FD763}"/>
          </ac:picMkLst>
        </pc:picChg>
        <pc:picChg chg="del">
          <ac:chgData name="Hanyan Yin" userId="db4d8d9e80b581b5" providerId="LiveId" clId="{C7E0675E-8B5A-448E-850E-00E7CA28AA8F}" dt="2024-08-27T10:18:43.415" v="161" actId="478"/>
          <ac:picMkLst>
            <pc:docMk/>
            <pc:sldMk cId="1211562907" sldId="2566"/>
            <ac:picMk id="7" creationId="{8964CC7A-6D1F-29AD-6380-4EBF87ED882F}"/>
          </ac:picMkLst>
        </pc:picChg>
        <pc:picChg chg="del">
          <ac:chgData name="Hanyan Yin" userId="db4d8d9e80b581b5" providerId="LiveId" clId="{C7E0675E-8B5A-448E-850E-00E7CA28AA8F}" dt="2024-08-27T10:18:40.404" v="159" actId="478"/>
          <ac:picMkLst>
            <pc:docMk/>
            <pc:sldMk cId="1211562907" sldId="2566"/>
            <ac:picMk id="17" creationId="{E408770E-C3E6-7A1D-9EA4-F53352250968}"/>
          </ac:picMkLst>
        </pc:picChg>
        <pc:picChg chg="del">
          <ac:chgData name="Hanyan Yin" userId="db4d8d9e80b581b5" providerId="LiveId" clId="{C7E0675E-8B5A-448E-850E-00E7CA28AA8F}" dt="2024-08-27T10:18:40.404" v="159" actId="478"/>
          <ac:picMkLst>
            <pc:docMk/>
            <pc:sldMk cId="1211562907" sldId="2566"/>
            <ac:picMk id="20" creationId="{978B5B6A-8EE5-F8B6-07BE-DA80131DC032}"/>
          </ac:picMkLst>
        </pc:picChg>
      </pc:sldChg>
      <pc:sldChg chg="new del">
        <pc:chgData name="Hanyan Yin" userId="db4d8d9e80b581b5" providerId="LiveId" clId="{C7E0675E-8B5A-448E-850E-00E7CA28AA8F}" dt="2024-08-27T10:17:46.969" v="105" actId="680"/>
        <pc:sldMkLst>
          <pc:docMk/>
          <pc:sldMk cId="3243397612" sldId="2566"/>
        </pc:sldMkLst>
      </pc:sldChg>
      <pc:sldChg chg="add del">
        <pc:chgData name="Hanyan Yin" userId="db4d8d9e80b581b5" providerId="LiveId" clId="{C7E0675E-8B5A-448E-850E-00E7CA28AA8F}" dt="2024-08-27T10:17:55.007" v="107" actId="47"/>
        <pc:sldMkLst>
          <pc:docMk/>
          <pc:sldMk cId="3927491685" sldId="2566"/>
        </pc:sldMkLst>
      </pc:sldChg>
      <pc:sldChg chg="new del">
        <pc:chgData name="Hanyan Yin" userId="db4d8d9e80b581b5" providerId="LiveId" clId="{C7E0675E-8B5A-448E-850E-00E7CA28AA8F}" dt="2024-08-27T10:18:19.517" v="109" actId="47"/>
        <pc:sldMkLst>
          <pc:docMk/>
          <pc:sldMk cId="4091357180" sldId="2566"/>
        </pc:sldMkLst>
      </pc:sldChg>
      <pc:sldChg chg="modSp add del mod">
        <pc:chgData name="Hanyan Yin" userId="db4d8d9e80b581b5" providerId="LiveId" clId="{C7E0675E-8B5A-448E-850E-00E7CA28AA8F}" dt="2024-08-27T10:54:31.197" v="943" actId="47"/>
        <pc:sldMkLst>
          <pc:docMk/>
          <pc:sldMk cId="3545260212" sldId="2567"/>
        </pc:sldMkLst>
        <pc:spChg chg="mod">
          <ac:chgData name="Hanyan Yin" userId="db4d8d9e80b581b5" providerId="LiveId" clId="{C7E0675E-8B5A-448E-850E-00E7CA28AA8F}" dt="2024-08-27T10:54:23.871" v="942" actId="20577"/>
          <ac:spMkLst>
            <pc:docMk/>
            <pc:sldMk cId="3545260212" sldId="2567"/>
            <ac:spMk id="2" creationId="{5E8F4A8D-171A-55FA-D1EF-F6B841485F8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F6E6E35-2206-44F1-B381-2A7354E2B6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40F4C98C-478C-4AEE-AC88-CB518639994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E00862-CF19-49A5-A7A4-D947E87F66BE}" type="datetimeFigureOut">
              <a:rPr lang="zh-CN" altLang="en-US" smtClean="0"/>
              <a:t>2024/9/1</a:t>
            </a:fld>
            <a:endParaRPr lang="zh-CN" altLang="en-US"/>
          </a:p>
        </p:txBody>
      </p:sp>
      <p:sp>
        <p:nvSpPr>
          <p:cNvPr id="4" name="页脚占位符 3">
            <a:extLst>
              <a:ext uri="{FF2B5EF4-FFF2-40B4-BE49-F238E27FC236}">
                <a16:creationId xmlns:a16="http://schemas.microsoft.com/office/drawing/2014/main" id="{E361C4F2-6EF2-4FAA-B0A8-DD6D438725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9A8FC8F-CF70-4106-AC02-13426510CE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B51C9D-FB2C-4D1A-9360-495531BAC234}" type="slidenum">
              <a:rPr lang="zh-CN" altLang="en-US" smtClean="0"/>
              <a:t>‹#›</a:t>
            </a:fld>
            <a:endParaRPr lang="zh-CN" altLang="en-US"/>
          </a:p>
        </p:txBody>
      </p:sp>
    </p:spTree>
    <p:extLst>
      <p:ext uri="{BB962C8B-B14F-4D97-AF65-F5344CB8AC3E}">
        <p14:creationId xmlns:p14="http://schemas.microsoft.com/office/powerpoint/2010/main" val="284302334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4T06:55:24.813"/>
    </inkml:context>
    <inkml:brush xml:id="br0">
      <inkml:brushProperty name="width" value="0.035" units="cm"/>
      <inkml:brushProperty name="height" value="0.035" units="cm"/>
    </inkml:brush>
  </inkml:definitions>
  <inkml:trace contextRef="#ctx0" brushRef="#br0">1 1 176,'0'0'6520,"13"8"4034,-10-5-7503,3 5-10098,-21-12-6187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0E55AA-1F54-47F1-927C-00473FCE018E}" type="datetimeFigureOut">
              <a:rPr lang="zh-CN" altLang="en-US" smtClean="0"/>
              <a:t>2024/9/1</a:t>
            </a:fld>
            <a:endParaRPr lang="zh-CN" altLang="en-US"/>
          </a:p>
        </p:txBody>
      </p:sp>
      <p:sp>
        <p:nvSpPr>
          <p:cNvPr id="4" name="幻灯片图像占位符 3"/>
          <p:cNvSpPr>
            <a:spLocks noGrp="1" noRot="1" noChangeAspect="1"/>
          </p:cNvSpPr>
          <p:nvPr>
            <p:ph type="sldImg" idx="2"/>
          </p:nvPr>
        </p:nvSpPr>
        <p:spPr>
          <a:xfrm>
            <a:off x="1144588" y="685800"/>
            <a:ext cx="4568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7F7446-39BB-44B8-8E60-5C2E41FBB344}" type="slidenum">
              <a:rPr lang="zh-CN" altLang="en-US" smtClean="0"/>
              <a:t>‹#›</a:t>
            </a:fld>
            <a:endParaRPr lang="zh-CN" altLang="en-US"/>
          </a:p>
        </p:txBody>
      </p:sp>
    </p:spTree>
    <p:extLst>
      <p:ext uri="{BB962C8B-B14F-4D97-AF65-F5344CB8AC3E}">
        <p14:creationId xmlns:p14="http://schemas.microsoft.com/office/powerpoint/2010/main" val="3629882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685800"/>
            <a:ext cx="4568825"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600" b="1" dirty="0">
              <a:solidFill>
                <a:schemeClr val="bg1"/>
              </a:solidFill>
              <a:latin typeface="Times New Roman" panose="02020603050405020304" pitchFamily="18" charset="0"/>
              <a:ea typeface="KaiTi" panose="02010609060101010101" pitchFamily="49"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a:defRPr/>
            </a:pPr>
            <a:fld id="{C57559C1-BDE1-41D1-A1D9-3B01ED79877F}" type="slidenum">
              <a:rPr lang="en-US" altLang="zh-CN" smtClean="0"/>
              <a:pPr>
                <a:defRPr/>
              </a:pPr>
              <a:t>0</a:t>
            </a:fld>
            <a:endParaRPr lang="en-US" altLang="zh-CN"/>
          </a:p>
        </p:txBody>
      </p:sp>
    </p:spTree>
    <p:extLst>
      <p:ext uri="{BB962C8B-B14F-4D97-AF65-F5344CB8AC3E}">
        <p14:creationId xmlns:p14="http://schemas.microsoft.com/office/powerpoint/2010/main" val="3488383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685800"/>
            <a:ext cx="4568825" cy="3429000"/>
          </a:xfrm>
        </p:spPr>
      </p:sp>
      <p:sp>
        <p:nvSpPr>
          <p:cNvPr id="3" name="备注占位符 2"/>
          <p:cNvSpPr>
            <a:spLocks noGrp="1"/>
          </p:cNvSpPr>
          <p:nvPr>
            <p:ph type="body" idx="1"/>
          </p:nvPr>
        </p:nvSpPr>
        <p:spPr/>
        <p:txBody>
          <a:bodyPr/>
          <a:lstStyle/>
          <a:p>
            <a:pPr marL="0" indent="0">
              <a:buFontTx/>
              <a:buNone/>
            </a:pPr>
            <a:r>
              <a:rPr lang="en-US" altLang="zh-CN" dirty="0"/>
              <a:t>We have proven that in the sequence-based and normalized model, the algorithm can produce a sketch matrix B that satisfies the epsilon covariance error bound. The space complexity and time complexity are ......... and ........., respectively."</a:t>
            </a:r>
            <a:endParaRPr lang="en-US" altLang="zh-CN" b="0" i="0" dirty="0">
              <a:solidFill>
                <a:srgbClr val="0D0D0D"/>
              </a:solidFill>
              <a:effectLst/>
              <a:highlight>
                <a:srgbClr val="FFFFFF"/>
              </a:highlight>
              <a:latin typeface="Söhne"/>
            </a:endParaRP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9</a:t>
            </a:fld>
            <a:endParaRPr lang="zh-CN" altLang="en-US"/>
          </a:p>
        </p:txBody>
      </p:sp>
    </p:spTree>
    <p:extLst>
      <p:ext uri="{BB962C8B-B14F-4D97-AF65-F5344CB8AC3E}">
        <p14:creationId xmlns:p14="http://schemas.microsoft.com/office/powerpoint/2010/main" val="3764115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685800"/>
            <a:ext cx="4568825" cy="3429000"/>
          </a:xfrm>
        </p:spPr>
      </p:sp>
      <p:sp>
        <p:nvSpPr>
          <p:cNvPr id="3" name="备注占位符 2"/>
          <p:cNvSpPr>
            <a:spLocks noGrp="1"/>
          </p:cNvSpPr>
          <p:nvPr>
            <p:ph type="body" idx="1"/>
          </p:nvPr>
        </p:nvSpPr>
        <p:spPr/>
        <p:txBody>
          <a:bodyPr/>
          <a:lstStyle/>
          <a:p>
            <a:r>
              <a:rPr lang="en-US" altLang="zh-CN" dirty="0"/>
              <a:t>We then extend DS-FD to handle more general scenarios when the rows are unnormalized, where the norm of each row vector lies within the range of 1 to R, or in a time-based window model, where each timestamp may contain zero or multiple updates.</a:t>
            </a:r>
          </a:p>
          <a:p>
            <a:r>
              <a:rPr lang="en-US" altLang="zh-CN" dirty="0"/>
              <a:t>In these scenarios, we can first normalize the vector a and treat the one time update of a as multiple time updates of the normalized vector a. This converts the problem into the normalized sequence-based model aforementioned, but with a variable window length. The minimum window length is N, and the maximum is NR.</a:t>
            </a:r>
          </a:p>
          <a:p>
            <a:r>
              <a:rPr lang="en-US" altLang="zh-CN" dirty="0"/>
              <a:t>To manage this, we initialize logarithm R parallel DS-FD data structures, each with an exponentially increasing threshold to trigger the 'dump' operation. The queue at each level stores no more than O(1/ϵ) snapshots. As a result, there will always be one DS-FD level that returns a qualified sketch at any time, and the space complexity naturally increases by a logarithm factor.</a:t>
            </a: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10</a:t>
            </a:fld>
            <a:endParaRPr lang="zh-CN" altLang="en-US"/>
          </a:p>
        </p:txBody>
      </p:sp>
    </p:spTree>
    <p:extLst>
      <p:ext uri="{BB962C8B-B14F-4D97-AF65-F5344CB8AC3E}">
        <p14:creationId xmlns:p14="http://schemas.microsoft.com/office/powerpoint/2010/main" val="4262072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685800"/>
            <a:ext cx="4568825" cy="3429000"/>
          </a:xfrm>
        </p:spPr>
      </p:sp>
      <p:sp>
        <p:nvSpPr>
          <p:cNvPr id="3" name="备注占位符 2"/>
          <p:cNvSpPr>
            <a:spLocks noGrp="1"/>
          </p:cNvSpPr>
          <p:nvPr>
            <p:ph type="body" idx="1"/>
          </p:nvPr>
        </p:nvSpPr>
        <p:spPr/>
        <p:txBody>
          <a:bodyPr/>
          <a:lstStyle/>
          <a:p>
            <a:r>
              <a:rPr lang="en-US" altLang="zh-CN" dirty="0"/>
              <a:t>Furthermore, we were surprised to discover that the space lower bound for the matrix sketching problem in the sliding window model is of the same order as the space complexity of DS-FD. This indicates that our DS-FD algorithm is optimal in terms of space overhead for solving the problem.</a:t>
            </a: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11</a:t>
            </a:fld>
            <a:endParaRPr lang="zh-CN" altLang="en-US"/>
          </a:p>
        </p:txBody>
      </p:sp>
    </p:spTree>
    <p:extLst>
      <p:ext uri="{BB962C8B-B14F-4D97-AF65-F5344CB8AC3E}">
        <p14:creationId xmlns:p14="http://schemas.microsoft.com/office/powerpoint/2010/main" val="1794553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685800"/>
            <a:ext cx="4568825" cy="3429000"/>
          </a:xfrm>
        </p:spPr>
      </p:sp>
      <p:sp>
        <p:nvSpPr>
          <p:cNvPr id="3" name="备注占位符 2"/>
          <p:cNvSpPr>
            <a:spLocks noGrp="1"/>
          </p:cNvSpPr>
          <p:nvPr>
            <p:ph type="body" idx="1"/>
          </p:nvPr>
        </p:nvSpPr>
        <p:spPr/>
        <p:txBody>
          <a:bodyPr/>
          <a:lstStyle/>
          <a:p>
            <a:pPr marL="0" indent="0">
              <a:buFontTx/>
              <a:buNone/>
            </a:pPr>
            <a:r>
              <a:rPr lang="en-US" altLang="zh-CN" dirty="0"/>
              <a:t>In addition to our theoretical analysis, we conducted comprehensive experiments to show the good performance of our DS-FD algorithm. We compared it with several state-of-the-art baselines, such as the Sampling algorithm.</a:t>
            </a:r>
            <a:endParaRPr lang="en-US" altLang="zh-CN" dirty="0">
              <a:solidFill>
                <a:srgbClr val="009900"/>
              </a:solidFill>
              <a:latin typeface="Comic Sans MS" pitchFamily="66" charset="0"/>
            </a:endParaRP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12</a:t>
            </a:fld>
            <a:endParaRPr lang="zh-CN" altLang="en-US"/>
          </a:p>
        </p:txBody>
      </p:sp>
    </p:spTree>
    <p:extLst>
      <p:ext uri="{BB962C8B-B14F-4D97-AF65-F5344CB8AC3E}">
        <p14:creationId xmlns:p14="http://schemas.microsoft.com/office/powerpoint/2010/main" val="1199325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685800"/>
            <a:ext cx="4568825" cy="3429000"/>
          </a:xfrm>
        </p:spPr>
      </p:sp>
      <p:sp>
        <p:nvSpPr>
          <p:cNvPr id="3" name="备注占位符 2"/>
          <p:cNvSpPr>
            <a:spLocks noGrp="1"/>
          </p:cNvSpPr>
          <p:nvPr>
            <p:ph type="body" idx="1"/>
          </p:nvPr>
        </p:nvSpPr>
        <p:spPr/>
        <p:txBody>
          <a:bodyPr/>
          <a:lstStyle/>
          <a:p>
            <a:pPr marL="0" indent="0">
              <a:buFontTx/>
              <a:buNone/>
            </a:pPr>
            <a:r>
              <a:rPr lang="en-US" altLang="zh-CN" dirty="0"/>
              <a:t>We implemented all the algorithms across various data streams, both synthetic and real-world. We recorded the maximum error, average error, and the corresponding maximum space cost under different parameter settings. Our observations show that DS-FD achieves the best trade-off between error and space cost, as well as between update time and query time. These results confirm the theoretical analysis and the efficiency of our algorithm.</a:t>
            </a:r>
            <a:endParaRPr lang="en-US" altLang="zh-CN" dirty="0">
              <a:solidFill>
                <a:srgbClr val="009900"/>
              </a:solidFill>
              <a:latin typeface="Comic Sans MS" pitchFamily="66" charset="0"/>
            </a:endParaRP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13</a:t>
            </a:fld>
            <a:endParaRPr lang="zh-CN" altLang="en-US"/>
          </a:p>
        </p:txBody>
      </p:sp>
    </p:spTree>
    <p:extLst>
      <p:ext uri="{BB962C8B-B14F-4D97-AF65-F5344CB8AC3E}">
        <p14:creationId xmlns:p14="http://schemas.microsoft.com/office/powerpoint/2010/main" val="1534386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685800"/>
            <a:ext cx="4568825" cy="3429000"/>
          </a:xfrm>
        </p:spPr>
      </p:sp>
      <p:sp>
        <p:nvSpPr>
          <p:cNvPr id="3" name="备注占位符 2"/>
          <p:cNvSpPr>
            <a:spLocks noGrp="1"/>
          </p:cNvSpPr>
          <p:nvPr>
            <p:ph type="body" idx="1"/>
          </p:nvPr>
        </p:nvSpPr>
        <p:spPr/>
        <p:txBody>
          <a:bodyPr/>
          <a:lstStyle/>
          <a:p>
            <a:pPr marL="0" indent="0">
              <a:buFontTx/>
              <a:buNone/>
            </a:pPr>
            <a:r>
              <a:rPr lang="en-US" altLang="zh-CN" dirty="0">
                <a:solidFill>
                  <a:srgbClr val="009900"/>
                </a:solidFill>
                <a:latin typeface="Comic Sans MS" pitchFamily="66" charset="0"/>
              </a:rPr>
              <a:t>Matrix sketching has been applied to optimize online learning algorithms, like sketched linear contextual bandits and second-order online gradient descent. For example, in the online Newton step, the space and time complexity per step is typically quadratic d. By applying matrix sketching to approximate matrix \( A \), this complexity reduces to \( O(md) \), with only a slight increase in the regret upper bound, where setting of m depends on the spectrum distribution of \( A \).</a:t>
            </a: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14</a:t>
            </a:fld>
            <a:endParaRPr lang="zh-CN" altLang="en-US"/>
          </a:p>
        </p:txBody>
      </p:sp>
    </p:spTree>
    <p:extLst>
      <p:ext uri="{BB962C8B-B14F-4D97-AF65-F5344CB8AC3E}">
        <p14:creationId xmlns:p14="http://schemas.microsoft.com/office/powerpoint/2010/main" val="3080597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685800"/>
            <a:ext cx="4568825" cy="3429000"/>
          </a:xfrm>
        </p:spPr>
      </p:sp>
      <p:sp>
        <p:nvSpPr>
          <p:cNvPr id="3" name="备注占位符 2"/>
          <p:cNvSpPr>
            <a:spLocks noGrp="1"/>
          </p:cNvSpPr>
          <p:nvPr>
            <p:ph type="body" idx="1"/>
          </p:nvPr>
        </p:nvSpPr>
        <p:spPr/>
        <p:txBody>
          <a:bodyPr/>
          <a:lstStyle/>
          <a:p>
            <a:pPr marL="0" indent="0">
              <a:buFontTx/>
              <a:buNone/>
            </a:pPr>
            <a:r>
              <a:rPr lang="en-US" altLang="zh-CN" dirty="0"/>
              <a:t>In conclusion, we introduced DS-FD, a deterministic algorithm that achieves improved space complexity for matrix sketching over sliding windows. Additionally, we addressed the open question regarding the lower bounds for any deterministic matrix sketching algorithm in this context. The resolution of this open problem confirms that our DS-FD algorithm is indeed optimal in terms of space complexity.</a:t>
            </a:r>
            <a:endParaRPr lang="en-US" altLang="zh-CN" dirty="0">
              <a:solidFill>
                <a:srgbClr val="009900"/>
              </a:solidFill>
              <a:latin typeface="Comic Sans MS" pitchFamily="66" charset="0"/>
            </a:endParaRP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15</a:t>
            </a:fld>
            <a:endParaRPr lang="zh-CN" altLang="en-US"/>
          </a:p>
        </p:txBody>
      </p:sp>
    </p:spTree>
    <p:extLst>
      <p:ext uri="{BB962C8B-B14F-4D97-AF65-F5344CB8AC3E}">
        <p14:creationId xmlns:p14="http://schemas.microsoft.com/office/powerpoint/2010/main" val="2023933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Thank you for your attentive listening!</a:t>
            </a:r>
            <a:r>
              <a:rPr lang="en-US" altLang="zh-CN" dirty="0">
                <a:effectLst/>
                <a:latin typeface="comic sans ms" panose="030F0702030302020204" pitchFamily="66" charset="0"/>
              </a:rPr>
              <a:t> And now if you have any questions, I'll be happy to answer them for you.</a:t>
            </a:r>
            <a:endParaRPr lang="zh-CN" altLang="en-US" dirty="0"/>
          </a:p>
        </p:txBody>
      </p:sp>
      <p:sp>
        <p:nvSpPr>
          <p:cNvPr id="4" name="Slide Number Placeholder 3"/>
          <p:cNvSpPr>
            <a:spLocks noGrp="1"/>
          </p:cNvSpPr>
          <p:nvPr>
            <p:ph type="sldNum" sz="quarter" idx="5"/>
          </p:nvPr>
        </p:nvSpPr>
        <p:spPr/>
        <p:txBody>
          <a:bodyPr/>
          <a:lstStyle/>
          <a:p>
            <a:fld id="{BA7F7446-39BB-44B8-8E60-5C2E41FBB344}" type="slidenum">
              <a:rPr lang="zh-CN" altLang="en-US" smtClean="0"/>
              <a:t>16</a:t>
            </a:fld>
            <a:endParaRPr lang="zh-CN" altLang="en-US"/>
          </a:p>
        </p:txBody>
      </p:sp>
    </p:spTree>
    <p:extLst>
      <p:ext uri="{BB962C8B-B14F-4D97-AF65-F5344CB8AC3E}">
        <p14:creationId xmlns:p14="http://schemas.microsoft.com/office/powerpoint/2010/main" val="2145101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685800"/>
            <a:ext cx="4568825" cy="3429000"/>
          </a:xfrm>
        </p:spPr>
      </p:sp>
      <p:sp>
        <p:nvSpPr>
          <p:cNvPr id="3" name="备注占位符 2"/>
          <p:cNvSpPr>
            <a:spLocks noGrp="1"/>
          </p:cNvSpPr>
          <p:nvPr>
            <p:ph type="body" idx="1"/>
          </p:nvPr>
        </p:nvSpPr>
        <p:spPr/>
        <p:txBody>
          <a:bodyPr/>
          <a:lstStyle/>
          <a:p>
            <a:r>
              <a:rPr lang="en-US" altLang="zh-CN" dirty="0"/>
              <a:t>In many applications today, data are often input like a stream, which can be vast in volume and at a rapid rate, such as sensor data or network logs. However, our computational and storage resources are still limited today. Therefore, we need efficient algorithms with compact data structures, where a small margin of error is acceptable.</a:t>
            </a:r>
          </a:p>
        </p:txBody>
      </p:sp>
      <p:sp>
        <p:nvSpPr>
          <p:cNvPr id="4" name="灯片编号占位符 3"/>
          <p:cNvSpPr>
            <a:spLocks noGrp="1"/>
          </p:cNvSpPr>
          <p:nvPr>
            <p:ph type="sldNum" sz="quarter" idx="10"/>
          </p:nvPr>
        </p:nvSpPr>
        <p:spPr/>
        <p:txBody>
          <a:bodyPr/>
          <a:lstStyle/>
          <a:p>
            <a:pPr>
              <a:defRPr/>
            </a:pPr>
            <a:fld id="{9DDD7785-ECBB-4D1F-A479-23B786937925}" type="slidenum">
              <a:rPr lang="zh-CN" altLang="en-US" smtClean="0"/>
              <a:pPr>
                <a:defRPr/>
              </a:pPr>
              <a:t>1</a:t>
            </a:fld>
            <a:endParaRPr lang="en-US" altLang="zh-CN"/>
          </a:p>
        </p:txBody>
      </p:sp>
    </p:spTree>
    <p:extLst>
      <p:ext uri="{BB962C8B-B14F-4D97-AF65-F5344CB8AC3E}">
        <p14:creationId xmlns:p14="http://schemas.microsoft.com/office/powerpoint/2010/main" val="915954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685800"/>
            <a:ext cx="4568825" cy="3429000"/>
          </a:xfrm>
        </p:spPr>
      </p:sp>
      <p:sp>
        <p:nvSpPr>
          <p:cNvPr id="3" name="备注占位符 2"/>
          <p:cNvSpPr>
            <a:spLocks noGrp="1"/>
          </p:cNvSpPr>
          <p:nvPr>
            <p:ph type="body" idx="1"/>
          </p:nvPr>
        </p:nvSpPr>
        <p:spPr/>
        <p:txBody>
          <a:bodyPr/>
          <a:lstStyle/>
          <a:p>
            <a:r>
              <a:rPr lang="en-US" altLang="zh-CN" dirty="0"/>
              <a:t>In this work, we focus on the matrix sketching problem within the sliding window model. The goal of the algorithm is to produce a smaller matrix B, that approximates a larger matrix A. The large matrix A is formed by stacking the N most recently arrived vectors from a vector stream. The quality of this approximation is evaluated by the covariance error.</a:t>
            </a:r>
          </a:p>
          <a:p>
            <a:r>
              <a:rPr lang="en-US" altLang="zh-CN" dirty="0"/>
              <a:t>While the streaming model considers all elements from the beginning of an epoch, the sliding window model narrows the focus to the most recent N elements or those that arrived within a recent time period, Δ. Our study addresses this latter model.</a:t>
            </a:r>
          </a:p>
        </p:txBody>
      </p:sp>
      <p:sp>
        <p:nvSpPr>
          <p:cNvPr id="4" name="灯片编号占位符 3"/>
          <p:cNvSpPr>
            <a:spLocks noGrp="1"/>
          </p:cNvSpPr>
          <p:nvPr>
            <p:ph type="sldNum" sz="quarter" idx="10"/>
          </p:nvPr>
        </p:nvSpPr>
        <p:spPr/>
        <p:txBody>
          <a:bodyPr/>
          <a:lstStyle/>
          <a:p>
            <a:pPr>
              <a:defRPr/>
            </a:pPr>
            <a:fld id="{9DDD7785-ECBB-4D1F-A479-23B786937925}" type="slidenum">
              <a:rPr lang="zh-CN" altLang="en-US" smtClean="0"/>
              <a:pPr>
                <a:defRPr/>
              </a:pPr>
              <a:t>2</a:t>
            </a:fld>
            <a:endParaRPr lang="en-US" altLang="zh-CN"/>
          </a:p>
        </p:txBody>
      </p:sp>
    </p:spTree>
    <p:extLst>
      <p:ext uri="{BB962C8B-B14F-4D97-AF65-F5344CB8AC3E}">
        <p14:creationId xmlns:p14="http://schemas.microsoft.com/office/powerpoint/2010/main" val="4179521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685800"/>
            <a:ext cx="4568825" cy="3429000"/>
          </a:xfrm>
        </p:spPr>
      </p:sp>
      <p:sp>
        <p:nvSpPr>
          <p:cNvPr id="3" name="备注占位符 2"/>
          <p:cNvSpPr>
            <a:spLocks noGrp="1"/>
          </p:cNvSpPr>
          <p:nvPr>
            <p:ph type="body" idx="1"/>
          </p:nvPr>
        </p:nvSpPr>
        <p:spPr/>
        <p:txBody>
          <a:bodyPr/>
          <a:lstStyle/>
          <a:p>
            <a:r>
              <a:rPr lang="en-US" altLang="zh-CN" sz="1800" kern="1200" dirty="0">
                <a:effectLst/>
                <a:latin typeface="Calibri" panose="020F0502020204030204" pitchFamily="34" charset="0"/>
                <a:ea typeface="宋体" panose="02010600030101010101" pitchFamily="2" charset="-122"/>
              </a:rPr>
              <a:t>One of the motivations for studying the matrix sketching problem in sliding window model is that t</a:t>
            </a:r>
            <a:r>
              <a:rPr lang="en-US" altLang="zh-CN" dirty="0"/>
              <a:t>he space complexity of existing algorithms has not yet reached optimal, unlike in the streaming model. For example, given a covariance error bound epsilon, methods like hashing, random projection or sampling require quadratic level of space. In 2016, Wei introduced the LM-FD and DI-FD algorithms, which reduced the space complexity further.</a:t>
            </a:r>
          </a:p>
          <a:p>
            <a:r>
              <a:rPr lang="en-US" altLang="zh-CN" dirty="0"/>
              <a:t>In this work, we squeeze the space cost further to the optimal level by proposing the DS-FD algorithm. This result is consistent with the lower bound in the streaming model established by Liberty in 2013. </a:t>
            </a:r>
          </a:p>
        </p:txBody>
      </p:sp>
      <p:sp>
        <p:nvSpPr>
          <p:cNvPr id="4" name="灯片编号占位符 3"/>
          <p:cNvSpPr>
            <a:spLocks noGrp="1"/>
          </p:cNvSpPr>
          <p:nvPr>
            <p:ph type="sldNum" sz="quarter" idx="10"/>
          </p:nvPr>
        </p:nvSpPr>
        <p:spPr/>
        <p:txBody>
          <a:bodyPr/>
          <a:lstStyle/>
          <a:p>
            <a:pPr>
              <a:defRPr/>
            </a:pPr>
            <a:fld id="{9DDD7785-ECBB-4D1F-A479-23B786937925}" type="slidenum">
              <a:rPr lang="zh-CN" altLang="en-US" smtClean="0"/>
              <a:pPr>
                <a:defRPr/>
              </a:pPr>
              <a:t>3</a:t>
            </a:fld>
            <a:endParaRPr lang="en-US" altLang="zh-CN"/>
          </a:p>
        </p:txBody>
      </p:sp>
    </p:spTree>
    <p:extLst>
      <p:ext uri="{BB962C8B-B14F-4D97-AF65-F5344CB8AC3E}">
        <p14:creationId xmlns:p14="http://schemas.microsoft.com/office/powerpoint/2010/main" val="1411836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685800"/>
            <a:ext cx="4568825" cy="3429000"/>
          </a:xfrm>
        </p:spPr>
      </p:sp>
      <p:sp>
        <p:nvSpPr>
          <p:cNvPr id="3" name="备注占位符 2"/>
          <p:cNvSpPr>
            <a:spLocks noGrp="1"/>
          </p:cNvSpPr>
          <p:nvPr>
            <p:ph type="body" idx="1"/>
          </p:nvPr>
        </p:nvSpPr>
        <p:spPr/>
        <p:txBody>
          <a:bodyPr/>
          <a:lstStyle/>
          <a:p>
            <a:r>
              <a:rPr lang="en-US" altLang="zh-CN" dirty="0"/>
              <a:t>First, let's take a step back and consider a constrained scenario where the norm of each row is constantly 1, and each update occupies one timestamp. The window length is set to N. We refer to this as the sequence-based and normalized sliding window model.</a:t>
            </a:r>
          </a:p>
          <a:p>
            <a:r>
              <a:rPr lang="en-US" altLang="zh-CN" dirty="0"/>
              <a:t>Now, let me introduce how DS-FD works within this model. Initially, we maintain a sketch matrix C and a queue S.</a:t>
            </a:r>
          </a:p>
          <a:p>
            <a:pPr marL="0" indent="0">
              <a:buFontTx/>
              <a:buNone/>
            </a:pPr>
            <a:endParaRPr lang="en-US" altLang="zh-CN" b="0" i="0" dirty="0">
              <a:solidFill>
                <a:srgbClr val="0D0D0D"/>
              </a:solidFill>
              <a:effectLst/>
              <a:highlight>
                <a:srgbClr val="FFFFFF"/>
              </a:highlight>
              <a:latin typeface="Söhne"/>
            </a:endParaRP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4</a:t>
            </a:fld>
            <a:endParaRPr lang="zh-CN" altLang="en-US"/>
          </a:p>
        </p:txBody>
      </p:sp>
    </p:spTree>
    <p:extLst>
      <p:ext uri="{BB962C8B-B14F-4D97-AF65-F5344CB8AC3E}">
        <p14:creationId xmlns:p14="http://schemas.microsoft.com/office/powerpoint/2010/main" val="1668334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685800"/>
            <a:ext cx="4568825" cy="3429000"/>
          </a:xfrm>
        </p:spPr>
      </p:sp>
      <p:sp>
        <p:nvSpPr>
          <p:cNvPr id="3" name="备注占位符 2"/>
          <p:cNvSpPr>
            <a:spLocks noGrp="1"/>
          </p:cNvSpPr>
          <p:nvPr>
            <p:ph type="body" idx="1"/>
          </p:nvPr>
        </p:nvSpPr>
        <p:spPr/>
        <p:txBody>
          <a:bodyPr/>
          <a:lstStyle/>
          <a:p>
            <a:pPr marL="0" indent="0">
              <a:buFontTx/>
              <a:buNone/>
            </a:pPr>
            <a:r>
              <a:rPr lang="en-US" altLang="zh-CN" dirty="0"/>
              <a:t>When a row vector a arrives, we first remove any outdated elements from the queue S. Next, we concatenate the matrix C with the new vector a.</a:t>
            </a:r>
            <a:endParaRPr lang="en-US" altLang="zh-CN" b="0" i="0" dirty="0">
              <a:solidFill>
                <a:srgbClr val="0D0D0D"/>
              </a:solidFill>
              <a:effectLst/>
              <a:highlight>
                <a:srgbClr val="FFFFFF"/>
              </a:highlight>
              <a:latin typeface="Söhne"/>
            </a:endParaRP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5</a:t>
            </a:fld>
            <a:endParaRPr lang="zh-CN" altLang="en-US"/>
          </a:p>
        </p:txBody>
      </p:sp>
    </p:spTree>
    <p:extLst>
      <p:ext uri="{BB962C8B-B14F-4D97-AF65-F5344CB8AC3E}">
        <p14:creationId xmlns:p14="http://schemas.microsoft.com/office/powerpoint/2010/main" val="21388349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685800"/>
            <a:ext cx="4568825" cy="3429000"/>
          </a:xfrm>
        </p:spPr>
      </p:sp>
      <p:sp>
        <p:nvSpPr>
          <p:cNvPr id="3" name="备注占位符 2"/>
          <p:cNvSpPr>
            <a:spLocks noGrp="1"/>
          </p:cNvSpPr>
          <p:nvPr>
            <p:ph type="body" idx="1"/>
          </p:nvPr>
        </p:nvSpPr>
        <p:spPr/>
        <p:txBody>
          <a:bodyPr/>
          <a:lstStyle/>
          <a:p>
            <a:pPr marL="0" indent="0">
              <a:buFontTx/>
              <a:buNone/>
            </a:pPr>
            <a:r>
              <a:rPr lang="en-US" altLang="zh-CN" dirty="0"/>
              <a:t>Next, we perform Singular Value Decomposition (SVD) on the concatenated matrix C.</a:t>
            </a:r>
            <a:endParaRPr lang="en-US" altLang="zh-CN" b="0" i="0" dirty="0">
              <a:solidFill>
                <a:srgbClr val="0D0D0D"/>
              </a:solidFill>
              <a:effectLst/>
              <a:highlight>
                <a:srgbClr val="FFFFFF"/>
              </a:highlight>
              <a:latin typeface="Söhne"/>
            </a:endParaRP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6</a:t>
            </a:fld>
            <a:endParaRPr lang="zh-CN" altLang="en-US"/>
          </a:p>
        </p:txBody>
      </p:sp>
    </p:spTree>
    <p:extLst>
      <p:ext uri="{BB962C8B-B14F-4D97-AF65-F5344CB8AC3E}">
        <p14:creationId xmlns:p14="http://schemas.microsoft.com/office/powerpoint/2010/main" val="1673873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685800"/>
            <a:ext cx="4568825" cy="3429000"/>
          </a:xfrm>
        </p:spPr>
      </p:sp>
      <p:sp>
        <p:nvSpPr>
          <p:cNvPr id="3" name="备注占位符 2"/>
          <p:cNvSpPr>
            <a:spLocks noGrp="1"/>
          </p:cNvSpPr>
          <p:nvPr>
            <p:ph type="body" idx="1"/>
          </p:nvPr>
        </p:nvSpPr>
        <p:spPr/>
        <p:txBody>
          <a:bodyPr/>
          <a:lstStyle/>
          <a:p>
            <a:pPr marL="0" indent="0">
              <a:buFontTx/>
              <a:buNone/>
            </a:pPr>
            <a:r>
              <a:rPr lang="en-US" altLang="zh-CN" dirty="0"/>
              <a:t>We refer to this as the 'dump' operation.</a:t>
            </a:r>
            <a:endParaRPr lang="en-US" altLang="zh-CN" b="0" i="0" dirty="0">
              <a:solidFill>
                <a:srgbClr val="0D0D0D"/>
              </a:solidFill>
              <a:effectLst/>
              <a:highlight>
                <a:srgbClr val="FFFFFF"/>
              </a:highlight>
              <a:latin typeface="Söhne"/>
            </a:endParaRP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7</a:t>
            </a:fld>
            <a:endParaRPr lang="zh-CN" altLang="en-US"/>
          </a:p>
        </p:txBody>
      </p:sp>
    </p:spTree>
    <p:extLst>
      <p:ext uri="{BB962C8B-B14F-4D97-AF65-F5344CB8AC3E}">
        <p14:creationId xmlns:p14="http://schemas.microsoft.com/office/powerpoint/2010/main" val="921260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4588" y="685800"/>
            <a:ext cx="4568825" cy="3429000"/>
          </a:xfrm>
        </p:spPr>
      </p:sp>
      <p:sp>
        <p:nvSpPr>
          <p:cNvPr id="3" name="备注占位符 2"/>
          <p:cNvSpPr>
            <a:spLocks noGrp="1"/>
          </p:cNvSpPr>
          <p:nvPr>
            <p:ph type="body" idx="1"/>
          </p:nvPr>
        </p:nvSpPr>
        <p:spPr/>
        <p:txBody>
          <a:bodyPr/>
          <a:lstStyle/>
          <a:p>
            <a:pPr marL="0" indent="0">
              <a:buFontTx/>
              <a:buNone/>
            </a:pPr>
            <a:endParaRPr lang="en-US" altLang="zh-CN" b="0" i="0" dirty="0">
              <a:solidFill>
                <a:srgbClr val="0D0D0D"/>
              </a:solidFill>
              <a:effectLst/>
              <a:highlight>
                <a:srgbClr val="FFFFFF"/>
              </a:highlight>
              <a:latin typeface="Söhne"/>
            </a:endParaRP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8</a:t>
            </a:fld>
            <a:endParaRPr lang="zh-CN" altLang="en-US"/>
          </a:p>
        </p:txBody>
      </p:sp>
    </p:spTree>
    <p:extLst>
      <p:ext uri="{BB962C8B-B14F-4D97-AF65-F5344CB8AC3E}">
        <p14:creationId xmlns:p14="http://schemas.microsoft.com/office/powerpoint/2010/main" val="193344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a:ea typeface="楷体_GB2312"/>
              </a:defRPr>
            </a:lvl1pPr>
          </a:lstStyle>
          <a:p>
            <a:r>
              <a:rPr lang="zh-CN" altLang="en-US"/>
              <a:t>单击此处编辑母版标题样式</a:t>
            </a:r>
          </a:p>
        </p:txBody>
      </p:sp>
    </p:spTree>
    <p:extLst>
      <p:ext uri="{BB962C8B-B14F-4D97-AF65-F5344CB8AC3E}">
        <p14:creationId xmlns:p14="http://schemas.microsoft.com/office/powerpoint/2010/main" val="292555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a:ea typeface="楷体_GB2312"/>
              </a:defRPr>
            </a:lvl1pPr>
          </a:lstStyle>
          <a:p>
            <a:r>
              <a:rPr lang="zh-CN" altLang="en-US"/>
              <a:t>单击此处编辑母版标题样式</a:t>
            </a:r>
          </a:p>
        </p:txBody>
      </p:sp>
      <p:sp>
        <p:nvSpPr>
          <p:cNvPr id="3" name="文本占位符 2"/>
          <p:cNvSpPr>
            <a:spLocks noGrp="1"/>
          </p:cNvSpPr>
          <p:nvPr>
            <p:ph type="body" idx="1"/>
          </p:nvPr>
        </p:nvSpPr>
        <p:spPr>
          <a:xfrm>
            <a:off x="580701" y="1608010"/>
            <a:ext cx="9270573" cy="5115600"/>
          </a:xfrm>
        </p:spPr>
        <p:txBody>
          <a:bodyPr/>
          <a:lstStyle>
            <a:lvl1pPr marL="186459" indent="-186459">
              <a:defRPr lang="zh-CN" altLang="en-US" sz="1236" kern="1200" dirty="0" smtClean="0">
                <a:solidFill>
                  <a:srgbClr val="000000"/>
                </a:solidFill>
                <a:latin typeface="Arial"/>
                <a:ea typeface="楷体_GB2312"/>
                <a:cs typeface="Arial" pitchFamily="34" charset="0"/>
              </a:defRPr>
            </a:lvl1pPr>
            <a:lvl2pPr marL="382731" indent="-176645">
              <a:defRPr lang="zh-CN" altLang="en-US" sz="1236" kern="1200" dirty="0" smtClean="0">
                <a:solidFill>
                  <a:srgbClr val="000000"/>
                </a:solidFill>
                <a:latin typeface="Arial"/>
                <a:ea typeface="楷体_GB2312"/>
                <a:cs typeface="Arial" pitchFamily="34" charset="0"/>
              </a:defRPr>
            </a:lvl2pPr>
            <a:lvl3pPr marL="559376" indent="-186459">
              <a:defRPr lang="zh-CN" altLang="en-US" sz="1236" kern="1200" dirty="0" smtClean="0">
                <a:solidFill>
                  <a:srgbClr val="000000"/>
                </a:solidFill>
                <a:latin typeface="Arial"/>
                <a:ea typeface="楷体_GB2312"/>
                <a:cs typeface="Arial" pitchFamily="34" charset="0"/>
              </a:defRPr>
            </a:lvl3pPr>
            <a:lvl4pPr marL="686953" indent="-176645">
              <a:defRPr lang="zh-CN" altLang="en-US" sz="1236" kern="1200" dirty="0" smtClean="0">
                <a:solidFill>
                  <a:schemeClr val="tx1"/>
                </a:solidFill>
                <a:latin typeface="Arial"/>
                <a:ea typeface="楷体_GB2312"/>
                <a:cs typeface="Arial" pitchFamily="34" charset="0"/>
              </a:defRPr>
            </a:lvl4pPr>
            <a:lvl5pPr marL="853784" indent="-176645">
              <a:defRPr lang="zh-CN" altLang="en-US" sz="1236" kern="1200" dirty="0">
                <a:solidFill>
                  <a:schemeClr val="tx1"/>
                </a:solidFill>
                <a:latin typeface="Arial"/>
                <a:ea typeface="楷体_GB2312"/>
                <a:cs typeface="Arial" pitchFamily="34" charset="0"/>
              </a:defRPr>
            </a:lvl5pPr>
          </a:lstStyle>
          <a:p>
            <a:pPr marL="216874" marR="0" lvl="0" indent="-353290" algn="l" defTabSz="1049883" rtl="0" eaLnBrk="1" fontAlgn="auto" latinLnBrk="0" hangingPunct="1">
              <a:lnSpc>
                <a:spcPct val="100000"/>
              </a:lnSpc>
              <a:spcBef>
                <a:spcPts val="618"/>
              </a:spcBef>
              <a:spcAft>
                <a:spcPts val="0"/>
              </a:spcAft>
              <a:buClrTx/>
              <a:buSzTx/>
              <a:buFont typeface="Arial" panose="020B0604020202020204" pitchFamily="34" charset="0"/>
              <a:buChar char="•"/>
              <a:tabLst/>
              <a:defRPr/>
            </a:pPr>
            <a:endParaRPr kumimoji="0" lang="en-US" altLang="zh-CN" sz="2267" b="0" i="0" u="none" strike="noStrike" kern="1200" cap="none" spc="0" normalizeH="0" baseline="0" noProof="0" dirty="0">
              <a:ln>
                <a:noFill/>
              </a:ln>
              <a:solidFill>
                <a:prstClr val="black"/>
              </a:solidFill>
              <a:effectLst/>
              <a:uLnTx/>
              <a:uFillTx/>
              <a:latin typeface="Arial"/>
              <a:ea typeface="楷体_GB2312"/>
              <a:cs typeface="+mn-cs"/>
            </a:endParaRPr>
          </a:p>
        </p:txBody>
      </p:sp>
    </p:spTree>
    <p:extLst>
      <p:ext uri="{BB962C8B-B14F-4D97-AF65-F5344CB8AC3E}">
        <p14:creationId xmlns:p14="http://schemas.microsoft.com/office/powerpoint/2010/main" val="1893987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a:ea typeface="楷体_GB2312"/>
              </a:defRPr>
            </a:lvl1pPr>
          </a:lstStyle>
          <a:p>
            <a:r>
              <a:rPr lang="zh-CN" altLang="en-US"/>
              <a:t>单击此处编辑母版标题样式</a:t>
            </a:r>
          </a:p>
        </p:txBody>
      </p:sp>
      <p:sp>
        <p:nvSpPr>
          <p:cNvPr id="5" name="文本占位符 2">
            <a:extLst>
              <a:ext uri="{FF2B5EF4-FFF2-40B4-BE49-F238E27FC236}">
                <a16:creationId xmlns:a16="http://schemas.microsoft.com/office/drawing/2014/main" id="{4E321C57-B740-7DB6-2BF6-C12F35BCF638}"/>
              </a:ext>
            </a:extLst>
          </p:cNvPr>
          <p:cNvSpPr>
            <a:spLocks noGrp="1"/>
          </p:cNvSpPr>
          <p:nvPr>
            <p:ph type="body" idx="1"/>
          </p:nvPr>
        </p:nvSpPr>
        <p:spPr>
          <a:xfrm>
            <a:off x="580701" y="1608010"/>
            <a:ext cx="9270573" cy="5115600"/>
          </a:xfrm>
        </p:spPr>
        <p:txBody>
          <a:bodyPr/>
          <a:lstStyle>
            <a:lvl1pPr marL="186459" indent="-186459">
              <a:defRPr lang="zh-CN" altLang="en-US" sz="1236" kern="1200" dirty="0" smtClean="0">
                <a:solidFill>
                  <a:srgbClr val="000000"/>
                </a:solidFill>
                <a:latin typeface="Arial"/>
                <a:ea typeface="楷体_GB2312"/>
                <a:cs typeface="Arial" pitchFamily="34" charset="0"/>
              </a:defRPr>
            </a:lvl1pPr>
            <a:lvl2pPr marL="382731" indent="-176645">
              <a:defRPr lang="zh-CN" altLang="en-US" sz="1236" kern="1200" dirty="0" smtClean="0">
                <a:solidFill>
                  <a:srgbClr val="000000"/>
                </a:solidFill>
                <a:latin typeface="Arial"/>
                <a:ea typeface="楷体_GB2312"/>
                <a:cs typeface="Arial" pitchFamily="34" charset="0"/>
              </a:defRPr>
            </a:lvl2pPr>
            <a:lvl3pPr marL="559376" indent="-186459">
              <a:defRPr lang="zh-CN" altLang="en-US" sz="1236" kern="1200" dirty="0" smtClean="0">
                <a:solidFill>
                  <a:srgbClr val="000000"/>
                </a:solidFill>
                <a:latin typeface="Arial"/>
                <a:ea typeface="楷体_GB2312"/>
                <a:cs typeface="Arial" pitchFamily="34" charset="0"/>
              </a:defRPr>
            </a:lvl3pPr>
            <a:lvl4pPr marL="686953" indent="-176645">
              <a:defRPr lang="zh-CN" altLang="en-US" sz="1236" kern="1200" dirty="0" smtClean="0">
                <a:solidFill>
                  <a:schemeClr val="tx1"/>
                </a:solidFill>
                <a:latin typeface="Arial"/>
                <a:ea typeface="楷体_GB2312"/>
                <a:cs typeface="Arial" pitchFamily="34" charset="0"/>
              </a:defRPr>
            </a:lvl4pPr>
            <a:lvl5pPr marL="853784" indent="-176645">
              <a:defRPr lang="zh-CN" altLang="en-US" sz="1236" kern="1200" dirty="0">
                <a:solidFill>
                  <a:schemeClr val="tx1"/>
                </a:solidFill>
                <a:latin typeface="Arial"/>
                <a:ea typeface="楷体_GB2312"/>
                <a:cs typeface="Arial" pitchFamily="34" charset="0"/>
              </a:defRPr>
            </a:lvl5pPr>
          </a:lstStyle>
          <a:p>
            <a:pPr marL="216874" marR="0" lvl="0" indent="-353290" algn="l" defTabSz="1049883" rtl="0" eaLnBrk="1" fontAlgn="auto" latinLnBrk="0" hangingPunct="1">
              <a:lnSpc>
                <a:spcPct val="100000"/>
              </a:lnSpc>
              <a:spcBef>
                <a:spcPts val="618"/>
              </a:spcBef>
              <a:spcAft>
                <a:spcPts val="0"/>
              </a:spcAft>
              <a:buClrTx/>
              <a:buSzTx/>
              <a:buFont typeface="Arial" panose="020B0604020202020204" pitchFamily="34" charset="0"/>
              <a:buChar char="•"/>
              <a:tabLst/>
              <a:defRPr/>
            </a:pPr>
            <a:endParaRPr kumimoji="0" lang="en-US" altLang="zh-CN" sz="2267" b="0" i="0" u="none" strike="noStrike" kern="1200" cap="none" spc="0" normalizeH="0" baseline="0" noProof="0" dirty="0">
              <a:ln>
                <a:noFill/>
              </a:ln>
              <a:solidFill>
                <a:prstClr val="black"/>
              </a:solidFill>
              <a:effectLst/>
              <a:uLnTx/>
              <a:uFillTx/>
              <a:latin typeface="Arial"/>
              <a:ea typeface="楷体_GB2312"/>
              <a:cs typeface="+mn-cs"/>
            </a:endParaRPr>
          </a:p>
        </p:txBody>
      </p:sp>
    </p:spTree>
    <p:extLst>
      <p:ext uri="{BB962C8B-B14F-4D97-AF65-F5344CB8AC3E}">
        <p14:creationId xmlns:p14="http://schemas.microsoft.com/office/powerpoint/2010/main" val="187520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3" name="Line 29"/>
          <p:cNvSpPr>
            <a:spLocks noChangeShapeType="1"/>
          </p:cNvSpPr>
          <p:nvPr userDrawn="1"/>
        </p:nvSpPr>
        <p:spPr bwMode="auto">
          <a:xfrm>
            <a:off x="1993171" y="3959754"/>
            <a:ext cx="6378449" cy="0"/>
          </a:xfrm>
          <a:prstGeom prst="line">
            <a:avLst/>
          </a:prstGeom>
          <a:noFill/>
          <a:ln w="19050">
            <a:solidFill>
              <a:schemeClr val="tx1"/>
            </a:solidFill>
            <a:round/>
            <a:headEnd/>
            <a:tailEnd/>
          </a:ln>
        </p:spPr>
        <p:txBody>
          <a:bodyPr lIns="101179" tIns="50590" rIns="101179" bIns="50590" anchor="ctr"/>
          <a:lstStyle/>
          <a:p>
            <a:endParaRPr lang="zh-CN" altLang="en-US" sz="1926" dirty="0">
              <a:ea typeface="楷体" panose="02010609060101010101" pitchFamily="49" charset="-122"/>
            </a:endParaRPr>
          </a:p>
        </p:txBody>
      </p:sp>
      <p:sp>
        <p:nvSpPr>
          <p:cNvPr id="8216" name="Rectangle 24"/>
          <p:cNvSpPr>
            <a:spLocks noGrp="1" noChangeArrowheads="1"/>
          </p:cNvSpPr>
          <p:nvPr>
            <p:ph type="ctrTitle"/>
          </p:nvPr>
        </p:nvSpPr>
        <p:spPr>
          <a:xfrm>
            <a:off x="2340144" y="3325937"/>
            <a:ext cx="5615725" cy="566409"/>
          </a:xfrm>
          <a:prstGeom prst="rect">
            <a:avLst/>
          </a:prstGeom>
          <a:noFill/>
        </p:spPr>
        <p:txBody>
          <a:bodyPr lIns="91411" tIns="45706" rIns="91411" bIns="45706">
            <a:spAutoFit/>
          </a:bodyPr>
          <a:lstStyle>
            <a:lvl1pPr algn="ctr">
              <a:defRPr sz="3081">
                <a:solidFill>
                  <a:schemeClr val="tx1"/>
                </a:solidFill>
                <a:ea typeface="楷体" panose="02010609060101010101" pitchFamily="49" charset="-122"/>
              </a:defRPr>
            </a:lvl1pPr>
          </a:lstStyle>
          <a:p>
            <a:r>
              <a:rPr lang="zh-CN" altLang="en-US" dirty="0"/>
              <a:t>单击此处编辑母版标题样式</a:t>
            </a:r>
          </a:p>
        </p:txBody>
      </p:sp>
      <p:sp>
        <p:nvSpPr>
          <p:cNvPr id="2" name="灯片编号占位符 1"/>
          <p:cNvSpPr>
            <a:spLocks noGrp="1"/>
          </p:cNvSpPr>
          <p:nvPr>
            <p:ph type="sldNum" sz="quarter" idx="10"/>
          </p:nvPr>
        </p:nvSpPr>
        <p:spPr/>
        <p:txBody>
          <a:bodyPr/>
          <a:lstStyle>
            <a:lvl1pPr>
              <a:defRPr b="0" i="0">
                <a:latin typeface="Times New Roman" panose="02020603050405020304" pitchFamily="18" charset="0"/>
                <a:cs typeface="Times New Roman" panose="02020603050405020304" pitchFamily="18" charset="0"/>
              </a:defRPr>
            </a:lvl1pPr>
          </a:lstStyle>
          <a:p>
            <a:pPr>
              <a:defRPr/>
            </a:pPr>
            <a:fld id="{C969E627-E459-4B23-8883-DCBD97182DC3}" type="slidenum">
              <a:rPr lang="en-US" altLang="zh-CN" smtClean="0"/>
              <a:pPr>
                <a:defRPr/>
              </a:pPr>
              <a:t>‹#›</a:t>
            </a:fld>
            <a:endParaRPr lang="en-US" altLang="zh-CN" dirty="0"/>
          </a:p>
        </p:txBody>
      </p:sp>
    </p:spTree>
    <p:extLst>
      <p:ext uri="{BB962C8B-B14F-4D97-AF65-F5344CB8AC3E}">
        <p14:creationId xmlns:p14="http://schemas.microsoft.com/office/powerpoint/2010/main" val="27142391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0703" y="790651"/>
            <a:ext cx="9270572" cy="561975"/>
          </a:xfrm>
          <a:prstGeom prst="rect">
            <a:avLst/>
          </a:prstGeom>
        </p:spPr>
        <p:txBody>
          <a:bodyPr vert="horz" wrap="square" lIns="100838" tIns="50419" rIns="100838" bIns="50419" rtlCol="0" anchor="t">
            <a:noAutofit/>
          </a:bodyPr>
          <a:lstStyle/>
          <a:p>
            <a:r>
              <a:rPr lang="zh-CN" altLang="en-US" dirty="0"/>
              <a:t>单击此处编辑母版标题样式</a:t>
            </a:r>
          </a:p>
        </p:txBody>
      </p:sp>
      <p:sp>
        <p:nvSpPr>
          <p:cNvPr id="3" name="文本占位符 2"/>
          <p:cNvSpPr>
            <a:spLocks noGrp="1"/>
          </p:cNvSpPr>
          <p:nvPr>
            <p:ph type="body" idx="1"/>
          </p:nvPr>
        </p:nvSpPr>
        <p:spPr>
          <a:xfrm>
            <a:off x="419125" y="1652400"/>
            <a:ext cx="2166099" cy="4762800"/>
          </a:xfrm>
          <a:prstGeom prst="rect">
            <a:avLst/>
          </a:prstGeom>
        </p:spPr>
        <p:txBody>
          <a:bodyPr vert="horz" lIns="101901" tIns="50950" rIns="101901" bIns="50950" rtlCol="0">
            <a:normAutofit/>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TextBox 3"/>
          <p:cNvSpPr txBox="1"/>
          <p:nvPr/>
        </p:nvSpPr>
        <p:spPr>
          <a:xfrm>
            <a:off x="9262828" y="7152510"/>
            <a:ext cx="556423" cy="252028"/>
          </a:xfrm>
          <a:prstGeom prst="rect">
            <a:avLst/>
          </a:prstGeom>
          <a:noFill/>
        </p:spPr>
        <p:txBody>
          <a:bodyPr wrap="square" lIns="74181" tIns="18545" rIns="74181" bIns="18545" rtlCol="0" anchor="ctr">
            <a:noAutofit/>
          </a:bodyPr>
          <a:lstStyle/>
          <a:p>
            <a:pPr algn="r"/>
            <a:fld id="{DAEC31D3-4A50-4A4C-86F1-071D92773413}" type="slidenum">
              <a:rPr lang="zh-CN" altLang="en-US" sz="1030" smtClean="0">
                <a:latin typeface="Arial"/>
                <a:ea typeface="楷体_GB2312"/>
                <a:cs typeface="Arial" pitchFamily="34" charset="0"/>
              </a:rPr>
              <a:pPr algn="r"/>
              <a:t>‹#›</a:t>
            </a:fld>
            <a:endParaRPr lang="zh-CN" altLang="en-US" sz="1030" dirty="0">
              <a:latin typeface="Arial"/>
              <a:ea typeface="楷体_GB2312"/>
              <a:cs typeface="Arial" pitchFamily="34" charset="0"/>
            </a:endParaRPr>
          </a:p>
        </p:txBody>
      </p:sp>
      <p:pic>
        <p:nvPicPr>
          <p:cNvPr id="7" name="图片 6">
            <a:extLst>
              <a:ext uri="{FF2B5EF4-FFF2-40B4-BE49-F238E27FC236}">
                <a16:creationId xmlns:a16="http://schemas.microsoft.com/office/drawing/2014/main" id="{69B47DBC-4B31-1C01-D5F8-EFE6FEB38B48}"/>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89184" y="208918"/>
            <a:ext cx="703712" cy="572854"/>
          </a:xfrm>
          <a:prstGeom prst="rect">
            <a:avLst/>
          </a:prstGeom>
        </p:spPr>
      </p:pic>
    </p:spTree>
    <p:extLst>
      <p:ext uri="{BB962C8B-B14F-4D97-AF65-F5344CB8AC3E}">
        <p14:creationId xmlns:p14="http://schemas.microsoft.com/office/powerpoint/2010/main" val="34154792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1" r:id="rId3"/>
    <p:sldLayoutId id="2147483746" r:id="rId4"/>
  </p:sldLayoutIdLst>
  <p:hf sldNum="0" hdr="0" dt="0"/>
  <p:txStyles>
    <p:titleStyle>
      <a:lvl1pPr algn="l" defTabSz="1049883" rtl="0" eaLnBrk="1" latinLnBrk="0" hangingPunct="1">
        <a:spcBef>
          <a:spcPct val="0"/>
        </a:spcBef>
        <a:buNone/>
        <a:defRPr sz="2473" b="1" kern="1200" baseline="0">
          <a:solidFill>
            <a:srgbClr val="000000"/>
          </a:solidFill>
          <a:latin typeface="Times New Roman" panose="02020603050405020304" pitchFamily="18" charset="0"/>
          <a:ea typeface="楷体" panose="02010609060101010101" pitchFamily="49" charset="-122"/>
          <a:cs typeface="Arial" pitchFamily="34" charset="0"/>
        </a:defRPr>
      </a:lvl1pPr>
    </p:titleStyle>
    <p:bodyStyle>
      <a:lvl1pPr marL="186459" indent="-186459" algn="l" defTabSz="1049883" rtl="0" eaLnBrk="1" latinLnBrk="0" hangingPunct="1">
        <a:spcBef>
          <a:spcPct val="20000"/>
        </a:spcBef>
        <a:buSzPct val="80000"/>
        <a:buFont typeface="Wingdings" pitchFamily="2" charset="2"/>
        <a:buChar char="n"/>
        <a:defRPr sz="1236" kern="1200" baseline="0">
          <a:solidFill>
            <a:srgbClr val="000000"/>
          </a:solidFill>
          <a:latin typeface="Times New Roman" panose="02020603050405020304" pitchFamily="18" charset="0"/>
          <a:ea typeface="楷体" panose="02010609060101010101" pitchFamily="49" charset="-122"/>
          <a:cs typeface="Arial" pitchFamily="34" charset="0"/>
        </a:defRPr>
      </a:lvl1pPr>
      <a:lvl2pPr marL="372917" indent="-186459" algn="l" defTabSz="1049883" rtl="0" eaLnBrk="1" latinLnBrk="0" hangingPunct="1">
        <a:spcBef>
          <a:spcPct val="20000"/>
        </a:spcBef>
        <a:buFont typeface="Arial" pitchFamily="34" charset="0"/>
        <a:buChar char="–"/>
        <a:defRPr sz="1236" kern="1200" baseline="0">
          <a:solidFill>
            <a:srgbClr val="000000"/>
          </a:solidFill>
          <a:latin typeface="Times New Roman" panose="02020603050405020304" pitchFamily="18" charset="0"/>
          <a:ea typeface="楷体" panose="02010609060101010101" pitchFamily="49" charset="-122"/>
          <a:cs typeface="Arial" pitchFamily="34" charset="0"/>
        </a:defRPr>
      </a:lvl2pPr>
      <a:lvl3pPr marL="559376" indent="-186459" algn="l" defTabSz="1049883" rtl="0" eaLnBrk="1" latinLnBrk="0" hangingPunct="1">
        <a:spcBef>
          <a:spcPct val="20000"/>
        </a:spcBef>
        <a:buFont typeface="Arial" pitchFamily="34" charset="0"/>
        <a:buChar char="•"/>
        <a:defRPr sz="1236" kern="1200" baseline="0">
          <a:solidFill>
            <a:srgbClr val="000000"/>
          </a:solidFill>
          <a:latin typeface="Times New Roman" panose="02020603050405020304" pitchFamily="18" charset="0"/>
          <a:ea typeface="楷体" panose="02010609060101010101" pitchFamily="49" charset="-122"/>
          <a:cs typeface="Arial" pitchFamily="34" charset="0"/>
        </a:defRPr>
      </a:lvl3pPr>
      <a:lvl4pPr marL="834157" indent="-245340" algn="l" defTabSz="1049883" rtl="0" eaLnBrk="1" latinLnBrk="0" hangingPunct="1">
        <a:spcBef>
          <a:spcPct val="20000"/>
        </a:spcBef>
        <a:buFont typeface="Arial" pitchFamily="34" charset="0"/>
        <a:buChar char="–"/>
        <a:defRPr sz="1236" kern="1200">
          <a:solidFill>
            <a:schemeClr val="tx1"/>
          </a:solidFill>
          <a:latin typeface="Arial" pitchFamily="34" charset="0"/>
          <a:ea typeface="楷体_GB2312" pitchFamily="49" charset="-122"/>
          <a:cs typeface="Arial" pitchFamily="34" charset="0"/>
        </a:defRPr>
      </a:lvl4pPr>
      <a:lvl5pPr marL="1020615" indent="-186459" algn="l" defTabSz="1049883" rtl="0" eaLnBrk="1" latinLnBrk="0" hangingPunct="1">
        <a:spcBef>
          <a:spcPct val="20000"/>
        </a:spcBef>
        <a:buFont typeface="Arial" pitchFamily="34" charset="0"/>
        <a:buChar char="»"/>
        <a:defRPr sz="1236" kern="1200">
          <a:solidFill>
            <a:schemeClr val="tx1"/>
          </a:solidFill>
          <a:latin typeface="Arial" pitchFamily="34" charset="0"/>
          <a:ea typeface="楷体_GB2312" pitchFamily="49" charset="-122"/>
          <a:cs typeface="Arial" pitchFamily="34" charset="0"/>
        </a:defRPr>
      </a:lvl5pPr>
      <a:lvl6pPr marL="2887179" indent="-262471" algn="l" defTabSz="1049883" rtl="0" eaLnBrk="1" latinLnBrk="0" hangingPunct="1">
        <a:spcBef>
          <a:spcPct val="20000"/>
        </a:spcBef>
        <a:buFont typeface="Arial" pitchFamily="34" charset="0"/>
        <a:buChar char="•"/>
        <a:defRPr sz="2267" kern="1200">
          <a:solidFill>
            <a:schemeClr val="tx1"/>
          </a:solidFill>
          <a:latin typeface="+mn-lt"/>
          <a:ea typeface="+mn-ea"/>
          <a:cs typeface="+mn-cs"/>
        </a:defRPr>
      </a:lvl6pPr>
      <a:lvl7pPr marL="3412121" indent="-262471" algn="l" defTabSz="1049883" rtl="0" eaLnBrk="1" latinLnBrk="0" hangingPunct="1">
        <a:spcBef>
          <a:spcPct val="20000"/>
        </a:spcBef>
        <a:buFont typeface="Arial" pitchFamily="34" charset="0"/>
        <a:buChar char="•"/>
        <a:defRPr sz="2267" kern="1200">
          <a:solidFill>
            <a:schemeClr val="tx1"/>
          </a:solidFill>
          <a:latin typeface="+mn-lt"/>
          <a:ea typeface="+mn-ea"/>
          <a:cs typeface="+mn-cs"/>
        </a:defRPr>
      </a:lvl7pPr>
      <a:lvl8pPr marL="3937063" indent="-262471" algn="l" defTabSz="1049883" rtl="0" eaLnBrk="1" latinLnBrk="0" hangingPunct="1">
        <a:spcBef>
          <a:spcPct val="20000"/>
        </a:spcBef>
        <a:buFont typeface="Arial" pitchFamily="34" charset="0"/>
        <a:buChar char="•"/>
        <a:defRPr sz="2267" kern="1200">
          <a:solidFill>
            <a:schemeClr val="tx1"/>
          </a:solidFill>
          <a:latin typeface="+mn-lt"/>
          <a:ea typeface="+mn-ea"/>
          <a:cs typeface="+mn-cs"/>
        </a:defRPr>
      </a:lvl8pPr>
      <a:lvl9pPr marL="4462004" indent="-262471" algn="l" defTabSz="1049883" rtl="0" eaLnBrk="1" latinLnBrk="0" hangingPunct="1">
        <a:spcBef>
          <a:spcPct val="20000"/>
        </a:spcBef>
        <a:buFont typeface="Arial" pitchFamily="34" charset="0"/>
        <a:buChar char="•"/>
        <a:defRPr sz="2267" kern="1200">
          <a:solidFill>
            <a:schemeClr val="tx1"/>
          </a:solidFill>
          <a:latin typeface="+mn-lt"/>
          <a:ea typeface="+mn-ea"/>
          <a:cs typeface="+mn-cs"/>
        </a:defRPr>
      </a:lvl9pPr>
    </p:bodyStyle>
    <p:otherStyle>
      <a:defPPr>
        <a:defRPr lang="zh-CN"/>
      </a:defPPr>
      <a:lvl1pPr marL="0" algn="l" defTabSz="1049883" rtl="0" eaLnBrk="1" latinLnBrk="0" hangingPunct="1">
        <a:defRPr sz="2061" kern="1200">
          <a:solidFill>
            <a:schemeClr val="tx1"/>
          </a:solidFill>
          <a:latin typeface="+mn-lt"/>
          <a:ea typeface="+mn-ea"/>
          <a:cs typeface="+mn-cs"/>
        </a:defRPr>
      </a:lvl1pPr>
      <a:lvl2pPr marL="524942" algn="l" defTabSz="1049883" rtl="0" eaLnBrk="1" latinLnBrk="0" hangingPunct="1">
        <a:defRPr sz="2061" kern="1200">
          <a:solidFill>
            <a:schemeClr val="tx1"/>
          </a:solidFill>
          <a:latin typeface="+mn-lt"/>
          <a:ea typeface="+mn-ea"/>
          <a:cs typeface="+mn-cs"/>
        </a:defRPr>
      </a:lvl2pPr>
      <a:lvl3pPr marL="1049883" algn="l" defTabSz="1049883" rtl="0" eaLnBrk="1" latinLnBrk="0" hangingPunct="1">
        <a:defRPr sz="2061" kern="1200">
          <a:solidFill>
            <a:schemeClr val="tx1"/>
          </a:solidFill>
          <a:latin typeface="+mn-lt"/>
          <a:ea typeface="+mn-ea"/>
          <a:cs typeface="+mn-cs"/>
        </a:defRPr>
      </a:lvl3pPr>
      <a:lvl4pPr marL="1574825" algn="l" defTabSz="1049883" rtl="0" eaLnBrk="1" latinLnBrk="0" hangingPunct="1">
        <a:defRPr sz="2061" kern="1200">
          <a:solidFill>
            <a:schemeClr val="tx1"/>
          </a:solidFill>
          <a:latin typeface="+mn-lt"/>
          <a:ea typeface="+mn-ea"/>
          <a:cs typeface="+mn-cs"/>
        </a:defRPr>
      </a:lvl4pPr>
      <a:lvl5pPr marL="2099767" algn="l" defTabSz="1049883" rtl="0" eaLnBrk="1" latinLnBrk="0" hangingPunct="1">
        <a:defRPr sz="2061" kern="1200">
          <a:solidFill>
            <a:schemeClr val="tx1"/>
          </a:solidFill>
          <a:latin typeface="+mn-lt"/>
          <a:ea typeface="+mn-ea"/>
          <a:cs typeface="+mn-cs"/>
        </a:defRPr>
      </a:lvl5pPr>
      <a:lvl6pPr marL="2624708" algn="l" defTabSz="1049883" rtl="0" eaLnBrk="1" latinLnBrk="0" hangingPunct="1">
        <a:defRPr sz="2061" kern="1200">
          <a:solidFill>
            <a:schemeClr val="tx1"/>
          </a:solidFill>
          <a:latin typeface="+mn-lt"/>
          <a:ea typeface="+mn-ea"/>
          <a:cs typeface="+mn-cs"/>
        </a:defRPr>
      </a:lvl6pPr>
      <a:lvl7pPr marL="3149650" algn="l" defTabSz="1049883" rtl="0" eaLnBrk="1" latinLnBrk="0" hangingPunct="1">
        <a:defRPr sz="2061" kern="1200">
          <a:solidFill>
            <a:schemeClr val="tx1"/>
          </a:solidFill>
          <a:latin typeface="+mn-lt"/>
          <a:ea typeface="+mn-ea"/>
          <a:cs typeface="+mn-cs"/>
        </a:defRPr>
      </a:lvl7pPr>
      <a:lvl8pPr marL="3674592" algn="l" defTabSz="1049883" rtl="0" eaLnBrk="1" latinLnBrk="0" hangingPunct="1">
        <a:defRPr sz="2061" kern="1200">
          <a:solidFill>
            <a:schemeClr val="tx1"/>
          </a:solidFill>
          <a:latin typeface="+mn-lt"/>
          <a:ea typeface="+mn-ea"/>
          <a:cs typeface="+mn-cs"/>
        </a:defRPr>
      </a:lvl8pPr>
      <a:lvl9pPr marL="4199533" algn="l" defTabSz="1049883" rtl="0" eaLnBrk="1" latinLnBrk="0" hangingPunct="1">
        <a:defRPr sz="20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5.png"/><Relationship Id="rId3" Type="http://schemas.openxmlformats.org/officeDocument/2006/relationships/image" Target="../media/image4.png"/><Relationship Id="rId7" Type="http://schemas.openxmlformats.org/officeDocument/2006/relationships/image" Target="../media/image43.png"/><Relationship Id="rId12"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42.png"/><Relationship Id="rId11" Type="http://schemas.openxmlformats.org/officeDocument/2006/relationships/customXml" Target="../ink/ink1.xml"/><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2.xml.rels><?xml version="1.0" encoding="UTF-8" standalone="yes"?>
<Relationships xmlns="http://schemas.openxmlformats.org/package/2006/relationships"><Relationship Id="rId13" Type="http://schemas.openxmlformats.org/officeDocument/2006/relationships/image" Target="../media/image59.png"/><Relationship Id="rId18" Type="http://schemas.openxmlformats.org/officeDocument/2006/relationships/image" Target="../media/image64.png"/><Relationship Id="rId26" Type="http://schemas.openxmlformats.org/officeDocument/2006/relationships/image" Target="../media/image72.png"/><Relationship Id="rId3" Type="http://schemas.openxmlformats.org/officeDocument/2006/relationships/image" Target="../media/image381.png"/><Relationship Id="rId21" Type="http://schemas.openxmlformats.org/officeDocument/2006/relationships/image" Target="../media/image67.png"/><Relationship Id="rId7" Type="http://schemas.openxmlformats.org/officeDocument/2006/relationships/image" Target="../media/image53.png"/><Relationship Id="rId12" Type="http://schemas.openxmlformats.org/officeDocument/2006/relationships/image" Target="../media/image58.png"/><Relationship Id="rId17" Type="http://schemas.openxmlformats.org/officeDocument/2006/relationships/image" Target="../media/image63.png"/><Relationship Id="rId25" Type="http://schemas.openxmlformats.org/officeDocument/2006/relationships/image" Target="../media/image71.png"/><Relationship Id="rId33" Type="http://schemas.openxmlformats.org/officeDocument/2006/relationships/image" Target="../media/image79.png"/><Relationship Id="rId2" Type="http://schemas.openxmlformats.org/officeDocument/2006/relationships/notesSlide" Target="../notesSlides/notesSlide12.xml"/><Relationship Id="rId16" Type="http://schemas.openxmlformats.org/officeDocument/2006/relationships/image" Target="../media/image62.png"/><Relationship Id="rId20" Type="http://schemas.openxmlformats.org/officeDocument/2006/relationships/image" Target="../media/image66.png"/><Relationship Id="rId29" Type="http://schemas.openxmlformats.org/officeDocument/2006/relationships/image" Target="../media/image75.png"/><Relationship Id="rId1" Type="http://schemas.openxmlformats.org/officeDocument/2006/relationships/slideLayout" Target="../slideLayouts/slideLayout3.xml"/><Relationship Id="rId6" Type="http://schemas.openxmlformats.org/officeDocument/2006/relationships/image" Target="../media/image52.png"/><Relationship Id="rId11" Type="http://schemas.openxmlformats.org/officeDocument/2006/relationships/image" Target="../media/image57.png"/><Relationship Id="rId24" Type="http://schemas.openxmlformats.org/officeDocument/2006/relationships/image" Target="../media/image70.png"/><Relationship Id="rId32" Type="http://schemas.openxmlformats.org/officeDocument/2006/relationships/image" Target="../media/image78.png"/><Relationship Id="rId5" Type="http://schemas.openxmlformats.org/officeDocument/2006/relationships/image" Target="../media/image51.png"/><Relationship Id="rId15" Type="http://schemas.openxmlformats.org/officeDocument/2006/relationships/image" Target="../media/image61.png"/><Relationship Id="rId23" Type="http://schemas.openxmlformats.org/officeDocument/2006/relationships/image" Target="../media/image69.png"/><Relationship Id="rId28" Type="http://schemas.openxmlformats.org/officeDocument/2006/relationships/image" Target="../media/image74.png"/><Relationship Id="rId10" Type="http://schemas.openxmlformats.org/officeDocument/2006/relationships/image" Target="../media/image56.png"/><Relationship Id="rId19" Type="http://schemas.openxmlformats.org/officeDocument/2006/relationships/image" Target="../media/image65.png"/><Relationship Id="rId31" Type="http://schemas.openxmlformats.org/officeDocument/2006/relationships/image" Target="../media/image380.png"/><Relationship Id="rId4" Type="http://schemas.openxmlformats.org/officeDocument/2006/relationships/image" Target="../media/image50.png"/><Relationship Id="rId9" Type="http://schemas.openxmlformats.org/officeDocument/2006/relationships/image" Target="../media/image55.png"/><Relationship Id="rId14" Type="http://schemas.openxmlformats.org/officeDocument/2006/relationships/image" Target="../media/image60.png"/><Relationship Id="rId22" Type="http://schemas.openxmlformats.org/officeDocument/2006/relationships/image" Target="../media/image68.png"/><Relationship Id="rId27" Type="http://schemas.openxmlformats.org/officeDocument/2006/relationships/image" Target="../media/image73.png"/><Relationship Id="rId30" Type="http://schemas.openxmlformats.org/officeDocument/2006/relationships/image" Target="../media/image76.png"/><Relationship Id="rId8" Type="http://schemas.openxmlformats.org/officeDocument/2006/relationships/image" Target="../media/image54.png"/></Relationships>
</file>

<file path=ppt/slides/_rels/slide1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4.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9.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8.png"/><Relationship Id="rId3" Type="http://schemas.openxmlformats.org/officeDocument/2006/relationships/notesSlide" Target="../notesSlides/notesSlide3.xml"/><Relationship Id="rId7" Type="http://schemas.openxmlformats.org/officeDocument/2006/relationships/image" Target="../media/image6.png"/><Relationship Id="rId12"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2.xml"/><Relationship Id="rId6" Type="http://schemas.openxmlformats.org/officeDocument/2006/relationships/image" Target="../media/image14.png"/><Relationship Id="rId11" Type="http://schemas.openxmlformats.org/officeDocument/2006/relationships/image" Target="../media/image16.png"/><Relationship Id="rId5" Type="http://schemas.openxmlformats.org/officeDocument/2006/relationships/image" Target="../media/image13.png"/><Relationship Id="rId10" Type="http://schemas.openxmlformats.org/officeDocument/2006/relationships/image" Target="../media/image15.png"/><Relationship Id="rId9" Type="http://schemas.openxmlformats.org/officeDocument/2006/relationships/image" Target="../media/image8.png"/><Relationship Id="rId1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4.xml"/><Relationship Id="rId7" Type="http://schemas.openxmlformats.org/officeDocument/2006/relationships/image" Target="../media/image22.png"/><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40.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27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40.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28.png"/><Relationship Id="rId7" Type="http://schemas.openxmlformats.org/officeDocument/2006/relationships/image" Target="../media/image270.png"/><Relationship Id="rId12"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3.xml"/><Relationship Id="rId11" Type="http://schemas.openxmlformats.org/officeDocument/2006/relationships/image" Target="../media/image32.png"/><Relationship Id="rId5" Type="http://schemas.openxmlformats.org/officeDocument/2006/relationships/image" Target="../media/image240.png"/><Relationship Id="rId10"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00.png"/></Relationships>
</file>

<file path=ppt/slides/_rels/slide8.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28.png"/><Relationship Id="rId7" Type="http://schemas.openxmlformats.org/officeDocument/2006/relationships/image" Target="../media/image270.png"/><Relationship Id="rId12"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3.xml"/><Relationship Id="rId11" Type="http://schemas.openxmlformats.org/officeDocument/2006/relationships/image" Target="../media/image32.png"/><Relationship Id="rId5" Type="http://schemas.openxmlformats.org/officeDocument/2006/relationships/image" Target="../media/image240.png"/><Relationship Id="rId10" Type="http://schemas.openxmlformats.org/officeDocument/2006/relationships/image" Target="../media/image31.png"/><Relationship Id="rId4" Type="http://schemas.openxmlformats.org/officeDocument/2006/relationships/image" Target="../media/image34.png"/><Relationship Id="rId9" Type="http://schemas.openxmlformats.org/officeDocument/2006/relationships/image" Target="../media/image300.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40.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0668" y="1812257"/>
            <a:ext cx="10365626" cy="6153868"/>
          </a:xfrm>
          <a:prstGeom prst="rect">
            <a:avLst/>
          </a:prstGeom>
          <a:solidFill>
            <a:schemeClr val="bg1"/>
          </a:solidFill>
          <a:ln w="9525">
            <a:noFill/>
            <a:miter lim="800000"/>
            <a:headEnd/>
            <a:tailEnd/>
          </a:ln>
          <a:effectLst/>
        </p:spPr>
        <p:txBody>
          <a:bodyPr lIns="88004" tIns="44004" rIns="88004" bIns="44004" anchor="ctr"/>
          <a:lstStyle/>
          <a:p>
            <a:pPr algn="ctr">
              <a:lnSpc>
                <a:spcPct val="150000"/>
              </a:lnSpc>
            </a:pPr>
            <a:r>
              <a:rPr lang="en-US" altLang="zh-CN" sz="2885" b="1" dirty="0">
                <a:latin typeface="Times New Roman" panose="02020603050405020304" pitchFamily="18" charset="0"/>
                <a:ea typeface="KaiTi" panose="02010609060101010101" pitchFamily="49" charset="-122"/>
                <a:cs typeface="Times New Roman" panose="02020603050405020304" pitchFamily="18" charset="0"/>
              </a:rPr>
              <a:t>Hanyan Yin</a:t>
            </a:r>
            <a:r>
              <a:rPr lang="en-US" altLang="zh-CN" sz="2885" b="1" baseline="30000" dirty="0">
                <a:latin typeface="Times New Roman" panose="02020603050405020304" pitchFamily="18" charset="0"/>
                <a:ea typeface="KaiTi" panose="02010609060101010101" pitchFamily="49" charset="-122"/>
                <a:cs typeface="Times New Roman" panose="02020603050405020304" pitchFamily="18" charset="0"/>
              </a:rPr>
              <a:t>1</a:t>
            </a:r>
            <a:r>
              <a:rPr lang="en-US" altLang="zh-CN" sz="2885" b="1"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885" b="1" dirty="0" err="1">
                <a:latin typeface="Times New Roman" panose="02020603050405020304" pitchFamily="18" charset="0"/>
                <a:ea typeface="KaiTi" panose="02010609060101010101" pitchFamily="49" charset="-122"/>
                <a:cs typeface="Times New Roman" panose="02020603050405020304" pitchFamily="18" charset="0"/>
              </a:rPr>
              <a:t>Dongxie</a:t>
            </a:r>
            <a:r>
              <a:rPr lang="en-US" altLang="zh-CN" sz="2885" b="1" dirty="0">
                <a:latin typeface="Times New Roman" panose="02020603050405020304" pitchFamily="18" charset="0"/>
                <a:ea typeface="KaiTi" panose="02010609060101010101" pitchFamily="49" charset="-122"/>
                <a:cs typeface="Times New Roman" panose="02020603050405020304" pitchFamily="18" charset="0"/>
              </a:rPr>
              <a:t> Wen</a:t>
            </a:r>
            <a:r>
              <a:rPr lang="en-US" altLang="zh-CN" sz="2885" b="1" baseline="30000" dirty="0">
                <a:latin typeface="Times New Roman" panose="02020603050405020304" pitchFamily="18" charset="0"/>
                <a:ea typeface="KaiTi" panose="02010609060101010101" pitchFamily="49" charset="-122"/>
                <a:cs typeface="Times New Roman" panose="02020603050405020304" pitchFamily="18" charset="0"/>
              </a:rPr>
              <a:t>1</a:t>
            </a:r>
            <a:r>
              <a:rPr lang="en-US" altLang="zh-CN" sz="2885" b="1"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885" b="1" dirty="0" err="1">
                <a:latin typeface="Times New Roman" panose="02020603050405020304" pitchFamily="18" charset="0"/>
                <a:ea typeface="KaiTi" panose="02010609060101010101" pitchFamily="49" charset="-122"/>
                <a:cs typeface="Times New Roman" panose="02020603050405020304" pitchFamily="18" charset="0"/>
              </a:rPr>
              <a:t>Jiajun</a:t>
            </a:r>
            <a:r>
              <a:rPr lang="en-US" altLang="zh-CN" sz="2885" b="1" dirty="0">
                <a:latin typeface="Times New Roman" panose="02020603050405020304" pitchFamily="18" charset="0"/>
                <a:ea typeface="KaiTi" panose="02010609060101010101" pitchFamily="49" charset="-122"/>
                <a:cs typeface="Times New Roman" panose="02020603050405020304" pitchFamily="18" charset="0"/>
              </a:rPr>
              <a:t> Li</a:t>
            </a:r>
            <a:r>
              <a:rPr lang="en-US" altLang="zh-CN" sz="2885" b="1" baseline="30000" dirty="0">
                <a:latin typeface="Times New Roman" panose="02020603050405020304" pitchFamily="18" charset="0"/>
                <a:ea typeface="KaiTi" panose="02010609060101010101" pitchFamily="49" charset="-122"/>
                <a:cs typeface="Times New Roman" panose="02020603050405020304" pitchFamily="18" charset="0"/>
              </a:rPr>
              <a:t>1</a:t>
            </a:r>
            <a:r>
              <a:rPr lang="en-US" altLang="zh-CN" sz="2885" b="1"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885" b="1" dirty="0" err="1">
                <a:latin typeface="Times New Roman" panose="02020603050405020304" pitchFamily="18" charset="0"/>
                <a:ea typeface="KaiTi" panose="02010609060101010101" pitchFamily="49" charset="-122"/>
                <a:cs typeface="Times New Roman" panose="02020603050405020304" pitchFamily="18" charset="0"/>
              </a:rPr>
              <a:t>Zhewei</a:t>
            </a:r>
            <a:r>
              <a:rPr lang="en-US" altLang="zh-CN" sz="2885" b="1" dirty="0">
                <a:latin typeface="Times New Roman" panose="02020603050405020304" pitchFamily="18" charset="0"/>
                <a:ea typeface="KaiTi" panose="02010609060101010101" pitchFamily="49" charset="-122"/>
                <a:cs typeface="Times New Roman" panose="02020603050405020304" pitchFamily="18" charset="0"/>
              </a:rPr>
              <a:t> Wei</a:t>
            </a:r>
            <a:r>
              <a:rPr lang="en-US" altLang="zh-CN" sz="2885" b="1" baseline="30000" dirty="0">
                <a:latin typeface="Times New Roman" panose="02020603050405020304" pitchFamily="18" charset="0"/>
                <a:ea typeface="KaiTi" panose="02010609060101010101" pitchFamily="49" charset="-122"/>
                <a:cs typeface="Times New Roman" panose="02020603050405020304" pitchFamily="18" charset="0"/>
              </a:rPr>
              <a:t>1*</a:t>
            </a:r>
            <a:r>
              <a:rPr lang="en-US" altLang="zh-CN" sz="2885" b="1" dirty="0">
                <a:latin typeface="Times New Roman" panose="02020603050405020304" pitchFamily="18" charset="0"/>
                <a:ea typeface="KaiTi" panose="02010609060101010101" pitchFamily="49" charset="-122"/>
                <a:cs typeface="Times New Roman" panose="02020603050405020304" pitchFamily="18" charset="0"/>
              </a:rPr>
              <a:t>, </a:t>
            </a:r>
          </a:p>
          <a:p>
            <a:pPr algn="ctr">
              <a:lnSpc>
                <a:spcPct val="150000"/>
              </a:lnSpc>
            </a:pPr>
            <a:r>
              <a:rPr lang="en-US" altLang="zh-CN" sz="2885" b="1" dirty="0">
                <a:latin typeface="Times New Roman" panose="02020603050405020304" pitchFamily="18" charset="0"/>
                <a:ea typeface="KaiTi" panose="02010609060101010101" pitchFamily="49" charset="-122"/>
                <a:cs typeface="Times New Roman" panose="02020603050405020304" pitchFamily="18" charset="0"/>
              </a:rPr>
              <a:t>Xiao Zhang</a:t>
            </a:r>
            <a:r>
              <a:rPr lang="en-US" altLang="zh-CN" sz="2885" b="1" baseline="30000" dirty="0">
                <a:latin typeface="Times New Roman" panose="02020603050405020304" pitchFamily="18" charset="0"/>
                <a:ea typeface="KaiTi" panose="02010609060101010101" pitchFamily="49" charset="-122"/>
                <a:cs typeface="Times New Roman" panose="02020603050405020304" pitchFamily="18" charset="0"/>
              </a:rPr>
              <a:t>1</a:t>
            </a:r>
            <a:r>
              <a:rPr lang="en-US" altLang="zh-CN" sz="2885" b="1"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885" b="1" dirty="0" err="1">
                <a:latin typeface="Times New Roman" panose="02020603050405020304" pitchFamily="18" charset="0"/>
                <a:ea typeface="KaiTi" panose="02010609060101010101" pitchFamily="49" charset="-122"/>
                <a:cs typeface="Times New Roman" panose="02020603050405020304" pitchFamily="18" charset="0"/>
              </a:rPr>
              <a:t>Zengfeng</a:t>
            </a:r>
            <a:r>
              <a:rPr lang="en-US" altLang="zh-CN" sz="2885" b="1" dirty="0">
                <a:latin typeface="Times New Roman" panose="02020603050405020304" pitchFamily="18" charset="0"/>
                <a:ea typeface="KaiTi" panose="02010609060101010101" pitchFamily="49" charset="-122"/>
                <a:cs typeface="Times New Roman" panose="02020603050405020304" pitchFamily="18" charset="0"/>
              </a:rPr>
              <a:t> Huang</a:t>
            </a:r>
            <a:r>
              <a:rPr lang="en-US" altLang="zh-CN" sz="2885" b="1" baseline="30000" dirty="0">
                <a:latin typeface="Times New Roman" panose="02020603050405020304" pitchFamily="18" charset="0"/>
                <a:ea typeface="KaiTi" panose="02010609060101010101" pitchFamily="49" charset="-122"/>
                <a:cs typeface="Times New Roman" panose="02020603050405020304" pitchFamily="18" charset="0"/>
              </a:rPr>
              <a:t>2</a:t>
            </a:r>
            <a:r>
              <a:rPr lang="en-US" altLang="zh-CN" sz="2885" b="1"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2885" b="1" dirty="0" err="1">
                <a:latin typeface="Times New Roman" panose="02020603050405020304" pitchFamily="18" charset="0"/>
                <a:ea typeface="KaiTi" panose="02010609060101010101" pitchFamily="49" charset="-122"/>
                <a:cs typeface="Times New Roman" panose="02020603050405020304" pitchFamily="18" charset="0"/>
              </a:rPr>
              <a:t>Feifei</a:t>
            </a:r>
            <a:r>
              <a:rPr lang="en-US" altLang="zh-CN" sz="2885" b="1" dirty="0">
                <a:latin typeface="Times New Roman" panose="02020603050405020304" pitchFamily="18" charset="0"/>
                <a:ea typeface="KaiTi" panose="02010609060101010101" pitchFamily="49" charset="-122"/>
                <a:cs typeface="Times New Roman" panose="02020603050405020304" pitchFamily="18" charset="0"/>
              </a:rPr>
              <a:t> Li</a:t>
            </a:r>
            <a:r>
              <a:rPr lang="en-US" altLang="zh-CN" sz="2885" b="1" baseline="30000" dirty="0">
                <a:latin typeface="Times New Roman" panose="02020603050405020304" pitchFamily="18" charset="0"/>
                <a:ea typeface="KaiTi" panose="02010609060101010101" pitchFamily="49" charset="-122"/>
                <a:cs typeface="Times New Roman" panose="02020603050405020304" pitchFamily="18" charset="0"/>
              </a:rPr>
              <a:t>3</a:t>
            </a:r>
            <a:endParaRPr lang="en-US" altLang="zh-CN" sz="2885" b="1" baseline="30000" dirty="0">
              <a:solidFill>
                <a:srgbClr val="0070C0"/>
              </a:solidFill>
              <a:latin typeface="Times New Roman" panose="02020603050405020304" pitchFamily="18" charset="0"/>
              <a:ea typeface="KaiTi" panose="02010609060101010101" pitchFamily="49" charset="-122"/>
              <a:cs typeface="Times New Roman" panose="02020603050405020304" pitchFamily="18" charset="0"/>
            </a:endParaRPr>
          </a:p>
          <a:p>
            <a:pPr algn="ctr">
              <a:lnSpc>
                <a:spcPct val="110000"/>
              </a:lnSpc>
            </a:pPr>
            <a:endParaRPr lang="en-US" altLang="zh-CN" baseline="30000" dirty="0">
              <a:latin typeface="Times New Roman" panose="02020603050405020304" pitchFamily="18" charset="0"/>
              <a:ea typeface="KaiTi" panose="02010609060101010101" pitchFamily="49" charset="-122"/>
              <a:cs typeface="Times New Roman" panose="02020603050405020304" pitchFamily="18" charset="0"/>
            </a:endParaRPr>
          </a:p>
          <a:p>
            <a:pPr algn="ctr">
              <a:lnSpc>
                <a:spcPct val="110000"/>
              </a:lnSpc>
            </a:pPr>
            <a:r>
              <a:rPr lang="en-US" altLang="zh-CN" baseline="30000" dirty="0">
                <a:latin typeface="Times New Roman" panose="02020603050405020304" pitchFamily="18" charset="0"/>
                <a:ea typeface="KaiTi" panose="02010609060101010101" pitchFamily="49" charset="-122"/>
                <a:cs typeface="Times New Roman" panose="02020603050405020304" pitchFamily="18" charset="0"/>
              </a:rPr>
              <a:t>1</a:t>
            </a:r>
            <a:r>
              <a:rPr lang="en-US" altLang="zh-CN" dirty="0">
                <a:latin typeface="Times New Roman" panose="02020603050405020304" pitchFamily="18" charset="0"/>
                <a:ea typeface="KaiTi" panose="02010609060101010101" pitchFamily="49" charset="-122"/>
                <a:cs typeface="Times New Roman" panose="02020603050405020304" pitchFamily="18" charset="0"/>
              </a:rPr>
              <a:t> Renmin University of China</a:t>
            </a:r>
          </a:p>
          <a:p>
            <a:pPr algn="ctr">
              <a:lnSpc>
                <a:spcPct val="110000"/>
              </a:lnSpc>
            </a:pPr>
            <a:r>
              <a:rPr lang="en-US" altLang="zh-CN" baseline="30000" dirty="0">
                <a:latin typeface="Times New Roman" panose="02020603050405020304" pitchFamily="18" charset="0"/>
                <a:ea typeface="KaiTi" panose="02010609060101010101" pitchFamily="49" charset="-122"/>
                <a:cs typeface="Times New Roman" panose="02020603050405020304" pitchFamily="18" charset="0"/>
              </a:rPr>
              <a:t>2</a:t>
            </a:r>
            <a:r>
              <a:rPr lang="en-US" altLang="zh-CN" dirty="0">
                <a:latin typeface="Times New Roman" panose="02020603050405020304" pitchFamily="18" charset="0"/>
                <a:ea typeface="KaiTi" panose="02010609060101010101" pitchFamily="49" charset="-122"/>
                <a:cs typeface="Times New Roman" panose="02020603050405020304" pitchFamily="18" charset="0"/>
              </a:rPr>
              <a:t> Fudan University</a:t>
            </a:r>
          </a:p>
          <a:p>
            <a:pPr algn="ctr">
              <a:lnSpc>
                <a:spcPct val="110000"/>
              </a:lnSpc>
            </a:pPr>
            <a:r>
              <a:rPr lang="en-US" altLang="zh-CN" baseline="30000" dirty="0">
                <a:latin typeface="Times New Roman" panose="02020603050405020304" pitchFamily="18" charset="0"/>
                <a:ea typeface="KaiTi" panose="02010609060101010101" pitchFamily="49" charset="-122"/>
                <a:cs typeface="Times New Roman" panose="02020603050405020304" pitchFamily="18" charset="0"/>
              </a:rPr>
              <a:t>3</a:t>
            </a:r>
            <a:r>
              <a:rPr lang="en-US" altLang="zh-CN" dirty="0">
                <a:latin typeface="Times New Roman" panose="02020603050405020304" pitchFamily="18" charset="0"/>
                <a:ea typeface="KaiTi" panose="02010609060101010101" pitchFamily="49" charset="-122"/>
                <a:cs typeface="Times New Roman" panose="02020603050405020304" pitchFamily="18" charset="0"/>
              </a:rPr>
              <a:t> Alibaba Group</a:t>
            </a:r>
          </a:p>
        </p:txBody>
      </p:sp>
      <p:sp>
        <p:nvSpPr>
          <p:cNvPr id="62466" name="矩形 3"/>
          <p:cNvSpPr>
            <a:spLocks noChangeArrowheads="1"/>
          </p:cNvSpPr>
          <p:nvPr/>
        </p:nvSpPr>
        <p:spPr bwMode="auto">
          <a:xfrm>
            <a:off x="4073468" y="4996691"/>
            <a:ext cx="2876645" cy="394216"/>
          </a:xfrm>
          <a:prstGeom prst="rect">
            <a:avLst/>
          </a:prstGeom>
          <a:noFill/>
          <a:ln w="12700" algn="ctr">
            <a:noFill/>
            <a:round/>
            <a:headEnd/>
            <a:tailEnd/>
          </a:ln>
        </p:spPr>
        <p:txBody>
          <a:bodyPr lIns="88014" tIns="44007" rIns="88014" bIns="44007">
            <a:spAutoFit/>
          </a:bodyPr>
          <a:lstStyle/>
          <a:p>
            <a:pPr>
              <a:spcBef>
                <a:spcPct val="50000"/>
              </a:spcBef>
            </a:pPr>
            <a:endParaRPr lang="zh-CN" altLang="en-US" sz="1926">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2710" name="Rectangle 4"/>
          <p:cNvSpPr>
            <a:spLocks noChangeArrowheads="1"/>
          </p:cNvSpPr>
          <p:nvPr/>
        </p:nvSpPr>
        <p:spPr bwMode="auto">
          <a:xfrm>
            <a:off x="-9112" y="1656871"/>
            <a:ext cx="10385406" cy="1440096"/>
          </a:xfrm>
          <a:prstGeom prst="rect">
            <a:avLst/>
          </a:prstGeom>
          <a:solidFill>
            <a:srgbClr val="09599C"/>
          </a:solidFill>
          <a:ln w="9525" algn="ctr">
            <a:noFill/>
            <a:miter lim="800000"/>
            <a:headEnd/>
            <a:tailEnd/>
          </a:ln>
        </p:spPr>
        <p:txBody>
          <a:bodyPr lIns="88024" tIns="44012" rIns="88024" bIns="44012" anchor="ctr" anchorCtr="1">
            <a:noAutofit/>
          </a:bodyPr>
          <a:lstStyle/>
          <a:p>
            <a:pPr marL="400375" indent="-400375" algn="ctr" defTabSz="1011632" eaLnBrk="0" hangingPunct="0">
              <a:defRPr/>
            </a:pPr>
            <a:r>
              <a:rPr lang="en-US" altLang="zh-CN" sz="3709" b="1"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Optimal Matrix Sketching over Sliding Windows</a:t>
            </a:r>
          </a:p>
        </p:txBody>
      </p:sp>
      <p:cxnSp>
        <p:nvCxnSpPr>
          <p:cNvPr id="3" name="直接连接符 2"/>
          <p:cNvCxnSpPr/>
          <p:nvPr/>
        </p:nvCxnSpPr>
        <p:spPr bwMode="auto">
          <a:xfrm>
            <a:off x="0" y="1660484"/>
            <a:ext cx="10364788" cy="0"/>
          </a:xfrm>
          <a:prstGeom prst="line">
            <a:avLst/>
          </a:prstGeom>
          <a:noFill/>
          <a:ln w="19050" cap="flat" cmpd="sng" algn="ctr">
            <a:solidFill>
              <a:schemeClr val="bg2"/>
            </a:solidFill>
            <a:prstDash val="solid"/>
            <a:round/>
            <a:headEnd type="none" w="med" len="med"/>
            <a:tailEnd type="none" w="med" len="med"/>
          </a:ln>
          <a:effectLst/>
        </p:spPr>
      </p:cxnSp>
      <p:sp>
        <p:nvSpPr>
          <p:cNvPr id="12" name="date">
            <a:extLst>
              <a:ext uri="{FF2B5EF4-FFF2-40B4-BE49-F238E27FC236}">
                <a16:creationId xmlns:a16="http://schemas.microsoft.com/office/drawing/2014/main" id="{082AEE6D-6575-584B-8546-3A78DEF537A1}"/>
              </a:ext>
            </a:extLst>
          </p:cNvPr>
          <p:cNvSpPr txBox="1">
            <a:spLocks noChangeArrowheads="1"/>
          </p:cNvSpPr>
          <p:nvPr/>
        </p:nvSpPr>
        <p:spPr bwMode="auto">
          <a:xfrm>
            <a:off x="3476031" y="6127735"/>
            <a:ext cx="3523620" cy="741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4137" tIns="47069" rIns="94137" bIns="47069" anchor="ctr"/>
          <a:lstStyle>
            <a:lvl1pPr eaLnBrk="0" hangingPunct="0">
              <a:defRPr kumimoji="1" sz="1400">
                <a:solidFill>
                  <a:schemeClr val="tx1"/>
                </a:solidFill>
                <a:latin typeface="Times New Roman" pitchFamily="18" charset="0"/>
                <a:ea typeface="楷体_GB2312" pitchFamily="49" charset="-122"/>
              </a:defRPr>
            </a:lvl1pPr>
            <a:lvl2pPr marL="742950" indent="-285750" eaLnBrk="0" hangingPunct="0">
              <a:defRPr kumimoji="1" sz="1400">
                <a:solidFill>
                  <a:schemeClr val="tx1"/>
                </a:solidFill>
                <a:latin typeface="Times New Roman" pitchFamily="18" charset="0"/>
                <a:ea typeface="楷体_GB2312" pitchFamily="49" charset="-122"/>
              </a:defRPr>
            </a:lvl2pPr>
            <a:lvl3pPr marL="1143000" indent="-228600" eaLnBrk="0" hangingPunct="0">
              <a:defRPr kumimoji="1" sz="1400">
                <a:solidFill>
                  <a:schemeClr val="tx1"/>
                </a:solidFill>
                <a:latin typeface="Times New Roman" pitchFamily="18" charset="0"/>
                <a:ea typeface="楷体_GB2312" pitchFamily="49" charset="-122"/>
              </a:defRPr>
            </a:lvl3pPr>
            <a:lvl4pPr marL="1600200" indent="-228600" eaLnBrk="0" hangingPunct="0">
              <a:defRPr kumimoji="1" sz="1400">
                <a:solidFill>
                  <a:schemeClr val="tx1"/>
                </a:solidFill>
                <a:latin typeface="Times New Roman" pitchFamily="18" charset="0"/>
                <a:ea typeface="楷体_GB2312" pitchFamily="49" charset="-122"/>
              </a:defRPr>
            </a:lvl4pPr>
            <a:lvl5pPr marL="2057400" indent="-228600" eaLnBrk="0" hangingPunct="0">
              <a:defRPr kumimoji="1" sz="1400">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buSzPct val="60000"/>
              <a:buFont typeface="Monotype Sorts" pitchFamily="2" charset="2"/>
              <a:defRPr kumimoji="1" sz="1400">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buSzPct val="60000"/>
              <a:buFont typeface="Monotype Sorts" pitchFamily="2" charset="2"/>
              <a:defRPr kumimoji="1" sz="1400">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buSzPct val="60000"/>
              <a:buFont typeface="Monotype Sorts" pitchFamily="2" charset="2"/>
              <a:defRPr kumimoji="1" sz="1400">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buSzPct val="60000"/>
              <a:buFont typeface="Monotype Sorts" pitchFamily="2" charset="2"/>
              <a:defRPr kumimoji="1" sz="1400">
                <a:solidFill>
                  <a:schemeClr val="tx1"/>
                </a:solidFill>
                <a:latin typeface="Times New Roman" pitchFamily="18" charset="0"/>
                <a:ea typeface="楷体_GB2312" pitchFamily="49" charset="-122"/>
              </a:defRPr>
            </a:lvl9pPr>
          </a:lstStyle>
          <a:p>
            <a:pPr algn="ctr" defTabSz="1049845" eaLnBrk="1" hangingPunct="1">
              <a:lnSpc>
                <a:spcPct val="110000"/>
              </a:lnSpc>
              <a:spcBef>
                <a:spcPct val="30000"/>
              </a:spcBef>
              <a:spcAft>
                <a:spcPct val="10000"/>
              </a:spcAft>
            </a:pPr>
            <a:r>
              <a:rPr lang="en-US" altLang="zh-CN" sz="2473" dirty="0">
                <a:solidFill>
                  <a:prstClr val="black"/>
                </a:solidFill>
                <a:ea typeface="KaiTi" panose="02010609060101010101" pitchFamily="49" charset="-122"/>
                <a:cs typeface="Times New Roman" panose="02020603050405020304" pitchFamily="18" charset="0"/>
              </a:rPr>
              <a:t>Aug 2024</a:t>
            </a:r>
          </a:p>
        </p:txBody>
      </p:sp>
      <p:sp>
        <p:nvSpPr>
          <p:cNvPr id="15" name="矩形 14">
            <a:extLst>
              <a:ext uri="{FF2B5EF4-FFF2-40B4-BE49-F238E27FC236}">
                <a16:creationId xmlns:a16="http://schemas.microsoft.com/office/drawing/2014/main" id="{2824FB5C-5735-D14A-B328-0EBDBD1ABDD8}"/>
              </a:ext>
            </a:extLst>
          </p:cNvPr>
          <p:cNvSpPr/>
          <p:nvPr/>
        </p:nvSpPr>
        <p:spPr>
          <a:xfrm>
            <a:off x="0" y="3191719"/>
            <a:ext cx="10385406" cy="94751"/>
          </a:xfrm>
          <a:prstGeom prst="rect">
            <a:avLst/>
          </a:prstGeom>
          <a:solidFill>
            <a:srgbClr val="005AAA"/>
          </a:soli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4210" tIns="47105" rIns="94210" bIns="47105" numCol="1" spcCol="0" rtlCol="0" fromWordArt="0" anchor="ctr" anchorCtr="0" forceAA="0" compatLnSpc="1">
            <a:prstTxWarp prst="textNoShape">
              <a:avLst/>
            </a:prstTxWarp>
            <a:noAutofit/>
          </a:bodyPr>
          <a:lstStyle/>
          <a:p>
            <a:pPr algn="ctr"/>
            <a:endParaRPr lang="zh-CN" altLang="en-US" sz="1442" dirty="0" err="1"/>
          </a:p>
        </p:txBody>
      </p:sp>
      <p:sp>
        <p:nvSpPr>
          <p:cNvPr id="4" name="矩形 3">
            <a:extLst>
              <a:ext uri="{FF2B5EF4-FFF2-40B4-BE49-F238E27FC236}">
                <a16:creationId xmlns:a16="http://schemas.microsoft.com/office/drawing/2014/main" id="{9CC10D6E-F402-0750-4BAB-31660BF6CFF9}"/>
              </a:ext>
            </a:extLst>
          </p:cNvPr>
          <p:cNvSpPr/>
          <p:nvPr/>
        </p:nvSpPr>
        <p:spPr bwMode="auto">
          <a:xfrm>
            <a:off x="8265695" y="156411"/>
            <a:ext cx="1925052" cy="733926"/>
          </a:xfrm>
          <a:prstGeom prst="rect">
            <a:avLst/>
          </a:prstGeom>
          <a:solidFill>
            <a:schemeClr val="bg1"/>
          </a:solidFill>
          <a:ln>
            <a:noFill/>
          </a:ln>
        </p:spPr>
        <p:txBody>
          <a:bodyPr vert="horz" wrap="square" lIns="100600" tIns="36000" rIns="100600" bIns="50300" numCol="1" rtlCol="0" anchor="ctr" anchorCtr="0" compatLnSpc="1">
            <a:prstTxWarp prst="textNoShape">
              <a:avLst/>
            </a:prstTxWarp>
          </a:bodyPr>
          <a:lstStyle/>
          <a:p>
            <a:pPr algn="ctr">
              <a:lnSpc>
                <a:spcPct val="130000"/>
              </a:lnSpc>
              <a:spcBef>
                <a:spcPct val="0"/>
              </a:spcBef>
            </a:pPr>
            <a:endParaRPr kumimoji="1" lang="zh-CN" altLang="en-US" sz="2800" dirty="0">
              <a:latin typeface="Times New Roman" panose="02020603050405020304" pitchFamily="18" charset="0"/>
              <a:ea typeface="KaiTi" panose="02010609060101010101" pitchFamily="49" charset="-122"/>
              <a:cs typeface="Times New Roman" panose="02020603050405020304" pitchFamily="18" charset="0"/>
            </a:endParaRPr>
          </a:p>
        </p:txBody>
      </p:sp>
      <p:pic>
        <p:nvPicPr>
          <p:cNvPr id="2" name="图片 1" descr="ruclogo.jpg">
            <a:extLst>
              <a:ext uri="{FF2B5EF4-FFF2-40B4-BE49-F238E27FC236}">
                <a16:creationId xmlns:a16="http://schemas.microsoft.com/office/drawing/2014/main" id="{B80C8BB5-0F47-F62B-AC94-AB4A6F45D4FE}"/>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688431" y="257422"/>
            <a:ext cx="2093242" cy="501060"/>
          </a:xfrm>
          <a:prstGeom prst="rect">
            <a:avLst/>
          </a:prstGeom>
          <a:noFill/>
          <a:ln w="9525">
            <a:noFill/>
            <a:miter lim="800000"/>
            <a:headEnd/>
            <a:tailEnd/>
          </a:ln>
        </p:spPr>
      </p:pic>
      <p:sp>
        <p:nvSpPr>
          <p:cNvPr id="5" name="文本框 4">
            <a:extLst>
              <a:ext uri="{FF2B5EF4-FFF2-40B4-BE49-F238E27FC236}">
                <a16:creationId xmlns:a16="http://schemas.microsoft.com/office/drawing/2014/main" id="{E48170A8-532B-78A4-7D02-8A38B05B64B1}"/>
              </a:ext>
            </a:extLst>
          </p:cNvPr>
          <p:cNvSpPr txBox="1"/>
          <p:nvPr/>
        </p:nvSpPr>
        <p:spPr bwMode="auto">
          <a:xfrm>
            <a:off x="143015" y="7141937"/>
            <a:ext cx="4454763" cy="399574"/>
          </a:xfrm>
          <a:prstGeom prst="rect">
            <a:avLst/>
          </a:prstGeom>
          <a:solidFill>
            <a:schemeClr val="bg1"/>
          </a:solidFill>
          <a:ln w="9525" algn="ctr">
            <a:noFill/>
            <a:miter lim="800000"/>
            <a:headEnd/>
            <a:tailEnd/>
          </a:ln>
          <a:effectLst/>
        </p:spPr>
        <p:txBody>
          <a:bodyPr wrap="none" lIns="90909" tIns="45455" rIns="90909" bIns="45455" rtlCol="0" anchor="ctr">
            <a:spAutoFit/>
          </a:bodyPr>
          <a:lstStyle/>
          <a:p>
            <a:pPr>
              <a:spcBef>
                <a:spcPts val="0"/>
              </a:spcBef>
            </a:pPr>
            <a:r>
              <a:rPr lang="en-US" altLang="zh-CN" sz="2000" b="1" dirty="0">
                <a:latin typeface="Times New Roman" panose="02020603050405020304" pitchFamily="18" charset="0"/>
                <a:ea typeface="KaiTi" panose="02010609060101010101" pitchFamily="49" charset="-122"/>
                <a:cs typeface="Times New Roman" panose="02020603050405020304" pitchFamily="18" charset="0"/>
              </a:rPr>
              <a:t>*</a:t>
            </a:r>
            <a:r>
              <a:rPr kumimoji="1" lang="en-US" altLang="zh-CN" dirty="0">
                <a:solidFill>
                  <a:prstClr val="black"/>
                </a:solidFill>
                <a:latin typeface="Times New Roman" panose="02020603050405020304" pitchFamily="18" charset="0"/>
                <a:cs typeface="Times New Roman" panose="02020603050405020304" pitchFamily="18" charset="0"/>
              </a:rPr>
              <a:t>Zhewei Wei is the corresponding author.</a:t>
            </a:r>
          </a:p>
        </p:txBody>
      </p:sp>
      <p:cxnSp>
        <p:nvCxnSpPr>
          <p:cNvPr id="7" name="直线连接符 6">
            <a:extLst>
              <a:ext uri="{FF2B5EF4-FFF2-40B4-BE49-F238E27FC236}">
                <a16:creationId xmlns:a16="http://schemas.microsoft.com/office/drawing/2014/main" id="{E789D32E-3D40-8A92-5007-7DC2CAFD2969}"/>
              </a:ext>
            </a:extLst>
          </p:cNvPr>
          <p:cNvCxnSpPr>
            <a:cxnSpLocks/>
          </p:cNvCxnSpPr>
          <p:nvPr/>
        </p:nvCxnSpPr>
        <p:spPr>
          <a:xfrm>
            <a:off x="156408" y="7141937"/>
            <a:ext cx="4441370" cy="0"/>
          </a:xfrm>
          <a:prstGeom prst="line">
            <a:avLst/>
          </a:prstGeom>
          <a:ln w="12700">
            <a:solidFill>
              <a:srgbClr val="0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21274191"/>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80703" y="622646"/>
            <a:ext cx="9270572" cy="575255"/>
          </a:xfrm>
        </p:spPr>
        <p:txBody>
          <a:bodyPr/>
          <a:lstStyle/>
          <a:p>
            <a:r>
              <a:rPr lang="en-US" altLang="zh-CN" sz="3091" dirty="0">
                <a:latin typeface="Times New Roman" panose="02020603050405020304" pitchFamily="18" charset="0"/>
                <a:ea typeface="KaiTi" panose="02010609060101010101" pitchFamily="49" charset="-122"/>
                <a:cs typeface="Times New Roman" panose="02020603050405020304" pitchFamily="18" charset="0"/>
              </a:rPr>
              <a:t>Analysis</a:t>
            </a:r>
            <a:endParaRPr lang="zh-CN" altLang="en-US" sz="3091"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57728" y="1216164"/>
            <a:ext cx="8159962" cy="37091"/>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4210" tIns="47105" rIns="94210" bIns="47105" numCol="1" spcCol="0" rtlCol="0" fromWordArt="0" anchor="ctr" anchorCtr="0" forceAA="0" compatLnSpc="1">
            <a:prstTxWarp prst="textNoShape">
              <a:avLst/>
            </a:prstTxWarp>
            <a:noAutofit/>
          </a:bodyPr>
          <a:lstStyle/>
          <a:p>
            <a:pPr algn="ctr"/>
            <a:endParaRPr lang="zh-CN" altLang="en-US" sz="1442" dirty="0" err="1"/>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C36D4B1-DF18-2F18-A512-5C3D31F2AE98}"/>
                  </a:ext>
                </a:extLst>
              </p:cNvPr>
              <p:cNvSpPr txBox="1"/>
              <p:nvPr/>
            </p:nvSpPr>
            <p:spPr bwMode="auto">
              <a:xfrm>
                <a:off x="746070" y="1668874"/>
                <a:ext cx="8872648" cy="2752805"/>
              </a:xfrm>
              <a:prstGeom prst="rect">
                <a:avLst/>
              </a:prstGeom>
              <a:noFill/>
              <a:ln w="9525" algn="ctr">
                <a:noFill/>
                <a:miter lim="800000"/>
                <a:headEnd/>
                <a:tailEnd/>
              </a:ln>
              <a:effectLst/>
            </p:spPr>
            <p:txBody>
              <a:bodyPr wrap="square">
                <a:spAutoFit/>
              </a:bodyPr>
              <a:lstStyle/>
              <a:p>
                <a:pPr marL="216874" indent="-353290">
                  <a:spcBef>
                    <a:spcPts val="618"/>
                  </a:spcBef>
                  <a:spcAft>
                    <a:spcPts val="618"/>
                  </a:spcAft>
                  <a:buFont typeface="Arial" panose="020B0604020202020204" pitchFamily="34" charset="0"/>
                  <a:buChar char="•"/>
                </a:pPr>
                <a:r>
                  <a:rPr lang="en-US" altLang="zh-CN" sz="2473" b="1" dirty="0">
                    <a:latin typeface="Times New Roman" panose="02020603050405020304" pitchFamily="18" charset="0"/>
                    <a:ea typeface="楷体" panose="02010609060101010101" pitchFamily="49" charset="-122"/>
                  </a:rPr>
                  <a:t>Theorem 3.1</a:t>
                </a:r>
                <a:r>
                  <a:rPr lang="en-US" altLang="zh-CN" sz="2473" dirty="0">
                    <a:latin typeface="Times New Roman" panose="02020603050405020304" pitchFamily="18" charset="0"/>
                    <a:ea typeface="楷体" panose="02010609060101010101" pitchFamily="49" charset="-122"/>
                  </a:rPr>
                  <a:t> The algorithm returns a sketch matrix </a:t>
                </a:r>
                <a14:m>
                  <m:oMath xmlns:m="http://schemas.openxmlformats.org/officeDocument/2006/math">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𝑩</m:t>
                        </m:r>
                      </m:e>
                      <m:sub>
                        <m:r>
                          <a:rPr lang="en-US" altLang="zh-CN" sz="2473" b="0" i="1" smtClean="0">
                            <a:latin typeface="Cambria Math" panose="02040503050406030204" pitchFamily="18" charset="0"/>
                            <a:ea typeface="楷体" panose="02010609060101010101" pitchFamily="49" charset="-122"/>
                          </a:rPr>
                          <m:t>𝑊</m:t>
                        </m:r>
                      </m:sub>
                    </m:sSub>
                  </m:oMath>
                </a14:m>
                <a:r>
                  <a:rPr lang="en-US" altLang="zh-CN" sz="2473" dirty="0">
                    <a:latin typeface="Times New Roman" panose="02020603050405020304" pitchFamily="18" charset="0"/>
                    <a:ea typeface="楷体" panose="02010609060101010101" pitchFamily="49" charset="-122"/>
                  </a:rPr>
                  <a:t> if we set the maximum number of row of </a:t>
                </a:r>
                <a14:m>
                  <m:oMath xmlns:m="http://schemas.openxmlformats.org/officeDocument/2006/math">
                    <m:r>
                      <a:rPr lang="en-US" altLang="zh-CN" sz="2473" b="0" i="1" smtClean="0">
                        <a:latin typeface="Cambria Math" panose="02040503050406030204" pitchFamily="18" charset="0"/>
                        <a:ea typeface="楷体" panose="02010609060101010101" pitchFamily="49" charset="-122"/>
                      </a:rPr>
                      <m:t>𝐶</m:t>
                    </m:r>
                  </m:oMath>
                </a14:m>
                <a:r>
                  <a:rPr lang="en-US" altLang="zh-CN" sz="2473" dirty="0">
                    <a:latin typeface="Times New Roman" panose="02020603050405020304" pitchFamily="18" charset="0"/>
                    <a:ea typeface="楷体" panose="02010609060101010101" pitchFamily="49" charset="-122"/>
                  </a:rPr>
                  <a:t> to be </a:t>
                </a:r>
                <a14:m>
                  <m:oMath xmlns:m="http://schemas.openxmlformats.org/officeDocument/2006/math">
                    <m:r>
                      <a:rPr lang="en-US" altLang="zh-CN" sz="2473" b="0" i="1" smtClean="0">
                        <a:latin typeface="Cambria Math" panose="02040503050406030204" pitchFamily="18" charset="0"/>
                        <a:ea typeface="楷体" panose="02010609060101010101" pitchFamily="49" charset="-122"/>
                      </a:rPr>
                      <m:t>ℓ=</m:t>
                    </m:r>
                    <m:func>
                      <m:funcPr>
                        <m:ctrlPr>
                          <a:rPr lang="en-US" altLang="zh-CN" sz="2473" b="0" i="1" smtClean="0">
                            <a:latin typeface="Cambria Math" panose="02040503050406030204" pitchFamily="18" charset="0"/>
                            <a:ea typeface="楷体" panose="02010609060101010101" pitchFamily="49" charset="-122"/>
                          </a:rPr>
                        </m:ctrlPr>
                      </m:funcPr>
                      <m:fName>
                        <m:r>
                          <m:rPr>
                            <m:sty m:val="p"/>
                          </m:rPr>
                          <a:rPr lang="en-US" altLang="zh-CN" sz="2473" b="0" i="0" smtClean="0">
                            <a:latin typeface="Cambria Math" panose="02040503050406030204" pitchFamily="18" charset="0"/>
                            <a:ea typeface="楷体" panose="02010609060101010101" pitchFamily="49" charset="-122"/>
                          </a:rPr>
                          <m:t>min</m:t>
                        </m:r>
                      </m:fName>
                      <m:e>
                        <m:d>
                          <m:dPr>
                            <m:ctrlPr>
                              <a:rPr lang="en-US" altLang="zh-CN" sz="2473" b="0" i="1" smtClean="0">
                                <a:latin typeface="Cambria Math" panose="02040503050406030204" pitchFamily="18" charset="0"/>
                                <a:ea typeface="楷体" panose="02010609060101010101" pitchFamily="49" charset="-122"/>
                              </a:rPr>
                            </m:ctrlPr>
                          </m:dPr>
                          <m:e>
                            <m:d>
                              <m:dPr>
                                <m:begChr m:val="⌈"/>
                                <m:endChr m:val="⌉"/>
                                <m:ctrlPr>
                                  <a:rPr lang="en-US" altLang="zh-CN" sz="2473" b="0" i="1" smtClean="0">
                                    <a:latin typeface="Cambria Math" panose="02040503050406030204" pitchFamily="18" charset="0"/>
                                    <a:ea typeface="楷体" panose="02010609060101010101" pitchFamily="49" charset="-122"/>
                                  </a:rPr>
                                </m:ctrlPr>
                              </m:dPr>
                              <m:e>
                                <m:f>
                                  <m:fPr>
                                    <m:ctrlPr>
                                      <a:rPr lang="en-US" altLang="zh-CN" sz="2473" b="0" i="1" smtClean="0">
                                        <a:latin typeface="Cambria Math" panose="02040503050406030204" pitchFamily="18" charset="0"/>
                                        <a:ea typeface="楷体" panose="02010609060101010101" pitchFamily="49" charset="-122"/>
                                      </a:rPr>
                                    </m:ctrlPr>
                                  </m:fPr>
                                  <m:num>
                                    <m:r>
                                      <a:rPr lang="en-US" altLang="zh-CN" sz="2473" b="0" i="1" smtClean="0">
                                        <a:latin typeface="Cambria Math" panose="02040503050406030204" pitchFamily="18" charset="0"/>
                                        <a:ea typeface="楷体" panose="02010609060101010101" pitchFamily="49" charset="-122"/>
                                      </a:rPr>
                                      <m:t>1</m:t>
                                    </m:r>
                                  </m:num>
                                  <m:den>
                                    <m:r>
                                      <a:rPr lang="en-US" altLang="zh-CN" sz="2473" b="0" i="1" smtClean="0">
                                        <a:latin typeface="Cambria Math" panose="02040503050406030204" pitchFamily="18" charset="0"/>
                                        <a:ea typeface="楷体" panose="02010609060101010101" pitchFamily="49" charset="-122"/>
                                      </a:rPr>
                                      <m:t>𝜀</m:t>
                                    </m:r>
                                  </m:den>
                                </m:f>
                              </m:e>
                            </m:d>
                            <m:r>
                              <a:rPr lang="en-US" altLang="zh-CN" sz="2473" b="0" i="1" smtClean="0">
                                <a:latin typeface="Cambria Math" panose="02040503050406030204" pitchFamily="18" charset="0"/>
                                <a:ea typeface="楷体" panose="02010609060101010101" pitchFamily="49" charset="-122"/>
                              </a:rPr>
                              <m:t>,</m:t>
                            </m:r>
                            <m:r>
                              <a:rPr lang="en-US" altLang="zh-CN" sz="2473" b="0" i="1" smtClean="0">
                                <a:latin typeface="Cambria Math" panose="02040503050406030204" pitchFamily="18" charset="0"/>
                                <a:ea typeface="楷体" panose="02010609060101010101" pitchFamily="49" charset="-122"/>
                              </a:rPr>
                              <m:t>𝑑</m:t>
                            </m:r>
                          </m:e>
                        </m:d>
                      </m:e>
                    </m:func>
                  </m:oMath>
                </a14:m>
                <a:r>
                  <a:rPr lang="en-US" altLang="zh-CN" sz="2473" dirty="0">
                    <a:latin typeface="Times New Roman" panose="02020603050405020304" pitchFamily="18" charset="0"/>
                    <a:ea typeface="楷体" panose="02010609060101010101" pitchFamily="49" charset="-122"/>
                  </a:rPr>
                  <a:t>, then</a:t>
                </a:r>
              </a:p>
              <a:p>
                <a:pPr>
                  <a:spcBef>
                    <a:spcPts val="618"/>
                  </a:spcBef>
                  <a:spcAft>
                    <a:spcPts val="618"/>
                  </a:spcAft>
                </a:pPr>
                <a14:m>
                  <m:oMathPara xmlns:m="http://schemas.openxmlformats.org/officeDocument/2006/math">
                    <m:oMathParaPr>
                      <m:jc m:val="centerGroup"/>
                    </m:oMathParaPr>
                    <m:oMath xmlns:m="http://schemas.openxmlformats.org/officeDocument/2006/math">
                      <m:sSub>
                        <m:sSubPr>
                          <m:ctrlPr>
                            <a:rPr lang="en-US" altLang="zh-CN" sz="2473" b="0" i="1" smtClean="0">
                              <a:latin typeface="Cambria Math" panose="02040503050406030204" pitchFamily="18" charset="0"/>
                              <a:ea typeface="楷体" panose="02010609060101010101" pitchFamily="49" charset="-122"/>
                            </a:rPr>
                          </m:ctrlPr>
                        </m:sSubPr>
                        <m:e>
                          <m:d>
                            <m:dPr>
                              <m:begChr m:val="‖"/>
                              <m:endChr m:val="‖"/>
                              <m:ctrlPr>
                                <a:rPr lang="en-US" altLang="zh-CN" sz="2473" b="0" i="1" smtClean="0">
                                  <a:latin typeface="Cambria Math" panose="02040503050406030204" pitchFamily="18" charset="0"/>
                                  <a:ea typeface="楷体" panose="02010609060101010101" pitchFamily="49" charset="-122"/>
                                </a:rPr>
                              </m:ctrlPr>
                            </m:dPr>
                            <m:e>
                              <m:sSubSup>
                                <m:sSubSupPr>
                                  <m:ctrlPr>
                                    <a:rPr lang="en-US" altLang="zh-CN" sz="2473" b="0" i="1" smtClean="0">
                                      <a:latin typeface="Cambria Math" panose="02040503050406030204" pitchFamily="18" charset="0"/>
                                      <a:ea typeface="楷体" panose="02010609060101010101" pitchFamily="49" charset="-122"/>
                                    </a:rPr>
                                  </m:ctrlPr>
                                </m:sSubSupPr>
                                <m:e>
                                  <m:r>
                                    <a:rPr lang="en-US" altLang="zh-CN" sz="2473" b="1" i="1" smtClean="0">
                                      <a:latin typeface="Cambria Math" panose="02040503050406030204" pitchFamily="18" charset="0"/>
                                      <a:ea typeface="楷体" panose="02010609060101010101" pitchFamily="49" charset="-122"/>
                                    </a:rPr>
                                    <m:t>𝑨</m:t>
                                  </m:r>
                                </m:e>
                                <m:sub>
                                  <m:r>
                                    <a:rPr lang="en-US" altLang="zh-CN" sz="2473" b="0" i="1" smtClean="0">
                                      <a:latin typeface="Cambria Math" panose="02040503050406030204" pitchFamily="18" charset="0"/>
                                      <a:ea typeface="楷体" panose="02010609060101010101" pitchFamily="49" charset="-122"/>
                                    </a:rPr>
                                    <m:t>𝑇</m:t>
                                  </m:r>
                                  <m:r>
                                    <a:rPr lang="en-US" altLang="zh-CN" sz="2473" b="0" i="1" smtClean="0">
                                      <a:latin typeface="Cambria Math" panose="02040503050406030204" pitchFamily="18" charset="0"/>
                                      <a:ea typeface="楷体" panose="02010609060101010101" pitchFamily="49" charset="-122"/>
                                    </a:rPr>
                                    <m:t>−</m:t>
                                  </m:r>
                                  <m:r>
                                    <a:rPr lang="en-US" altLang="zh-CN" sz="2473" b="0" i="1" smtClean="0">
                                      <a:latin typeface="Cambria Math" panose="02040503050406030204" pitchFamily="18" charset="0"/>
                                      <a:ea typeface="楷体" panose="02010609060101010101" pitchFamily="49" charset="-122"/>
                                    </a:rPr>
                                    <m:t>𝑁</m:t>
                                  </m:r>
                                  <m:r>
                                    <a:rPr lang="en-US" altLang="zh-CN" sz="2473" b="0" i="1" smtClean="0">
                                      <a:latin typeface="Cambria Math" panose="02040503050406030204" pitchFamily="18" charset="0"/>
                                      <a:ea typeface="楷体" panose="02010609060101010101" pitchFamily="49" charset="-122"/>
                                    </a:rPr>
                                    <m:t>,</m:t>
                                  </m:r>
                                  <m:r>
                                    <a:rPr lang="en-US" altLang="zh-CN" sz="2473" b="0" i="1" smtClean="0">
                                      <a:latin typeface="Cambria Math" panose="02040503050406030204" pitchFamily="18" charset="0"/>
                                      <a:ea typeface="楷体" panose="02010609060101010101" pitchFamily="49" charset="-122"/>
                                    </a:rPr>
                                    <m:t>𝑇</m:t>
                                  </m:r>
                                </m:sub>
                                <m:sup>
                                  <m:r>
                                    <a:rPr lang="en-US" altLang="zh-CN" sz="2473" b="0" i="1" smtClean="0">
                                      <a:latin typeface="Cambria Math" panose="02040503050406030204" pitchFamily="18" charset="0"/>
                                      <a:ea typeface="楷体" panose="02010609060101010101" pitchFamily="49" charset="-122"/>
                                    </a:rPr>
                                    <m:t>⊤</m:t>
                                  </m:r>
                                </m:sup>
                              </m:sSubSup>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𝑨</m:t>
                                  </m:r>
                                </m:e>
                                <m:sub>
                                  <m:r>
                                    <a:rPr lang="en-US" altLang="zh-CN" sz="2473" b="0" i="1" smtClean="0">
                                      <a:latin typeface="Cambria Math" panose="02040503050406030204" pitchFamily="18" charset="0"/>
                                      <a:ea typeface="楷体" panose="02010609060101010101" pitchFamily="49" charset="-122"/>
                                    </a:rPr>
                                    <m:t>𝑇</m:t>
                                  </m:r>
                                  <m:r>
                                    <a:rPr lang="en-US" altLang="zh-CN" sz="2473" b="0" i="1" smtClean="0">
                                      <a:latin typeface="Cambria Math" panose="02040503050406030204" pitchFamily="18" charset="0"/>
                                      <a:ea typeface="楷体" panose="02010609060101010101" pitchFamily="49" charset="-122"/>
                                    </a:rPr>
                                    <m:t>−</m:t>
                                  </m:r>
                                  <m:r>
                                    <a:rPr lang="en-US" altLang="zh-CN" sz="2473" b="0" i="1" smtClean="0">
                                      <a:latin typeface="Cambria Math" panose="02040503050406030204" pitchFamily="18" charset="0"/>
                                      <a:ea typeface="楷体" panose="02010609060101010101" pitchFamily="49" charset="-122"/>
                                    </a:rPr>
                                    <m:t>𝑁</m:t>
                                  </m:r>
                                  <m:r>
                                    <a:rPr lang="en-US" altLang="zh-CN" sz="2473" b="0" i="1" smtClean="0">
                                      <a:latin typeface="Cambria Math" panose="02040503050406030204" pitchFamily="18" charset="0"/>
                                      <a:ea typeface="楷体" panose="02010609060101010101" pitchFamily="49" charset="-122"/>
                                    </a:rPr>
                                    <m:t>, </m:t>
                                  </m:r>
                                  <m:r>
                                    <a:rPr lang="en-US" altLang="zh-CN" sz="2473" b="0" i="1" smtClean="0">
                                      <a:latin typeface="Cambria Math" panose="02040503050406030204" pitchFamily="18" charset="0"/>
                                      <a:ea typeface="楷体" panose="02010609060101010101" pitchFamily="49" charset="-122"/>
                                    </a:rPr>
                                    <m:t>𝑇</m:t>
                                  </m:r>
                                </m:sub>
                              </m:sSub>
                              <m:r>
                                <a:rPr lang="en-US" altLang="zh-CN" sz="2473" b="0" i="1" smtClean="0">
                                  <a:latin typeface="Cambria Math" panose="02040503050406030204" pitchFamily="18" charset="0"/>
                                  <a:ea typeface="楷体" panose="02010609060101010101" pitchFamily="49" charset="-122"/>
                                </a:rPr>
                                <m:t>−</m:t>
                              </m:r>
                              <m:sSubSup>
                                <m:sSubSupPr>
                                  <m:ctrlPr>
                                    <a:rPr lang="en-US" altLang="zh-CN" sz="2473" b="0" i="1" smtClean="0">
                                      <a:latin typeface="Cambria Math" panose="02040503050406030204" pitchFamily="18" charset="0"/>
                                      <a:ea typeface="楷体" panose="02010609060101010101" pitchFamily="49" charset="-122"/>
                                    </a:rPr>
                                  </m:ctrlPr>
                                </m:sSubSupPr>
                                <m:e>
                                  <m:r>
                                    <a:rPr lang="en-US" altLang="zh-CN" sz="2473" b="1" i="1" smtClean="0">
                                      <a:latin typeface="Cambria Math" panose="02040503050406030204" pitchFamily="18" charset="0"/>
                                      <a:ea typeface="楷体" panose="02010609060101010101" pitchFamily="49" charset="-122"/>
                                    </a:rPr>
                                    <m:t>𝑩</m:t>
                                  </m:r>
                                </m:e>
                                <m:sub>
                                  <m:r>
                                    <a:rPr lang="en-US" altLang="zh-CN" sz="2473" b="0" i="1" smtClean="0">
                                      <a:latin typeface="Cambria Math" panose="02040503050406030204" pitchFamily="18" charset="0"/>
                                      <a:ea typeface="楷体" panose="02010609060101010101" pitchFamily="49" charset="-122"/>
                                    </a:rPr>
                                    <m:t>𝑊</m:t>
                                  </m:r>
                                </m:sub>
                                <m:sup>
                                  <m:r>
                                    <a:rPr lang="en-US" altLang="zh-CN" sz="2473" b="0" i="1" smtClean="0">
                                      <a:latin typeface="Cambria Math" panose="02040503050406030204" pitchFamily="18" charset="0"/>
                                      <a:ea typeface="楷体" panose="02010609060101010101" pitchFamily="49" charset="-122"/>
                                    </a:rPr>
                                    <m:t>⊤</m:t>
                                  </m:r>
                                </m:sup>
                              </m:sSubSup>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𝑩</m:t>
                                  </m:r>
                                </m:e>
                                <m:sub>
                                  <m:r>
                                    <a:rPr lang="en-US" altLang="zh-CN" sz="2473" b="0" i="1" smtClean="0">
                                      <a:latin typeface="Cambria Math" panose="02040503050406030204" pitchFamily="18" charset="0"/>
                                      <a:ea typeface="楷体" panose="02010609060101010101" pitchFamily="49" charset="-122"/>
                                    </a:rPr>
                                    <m:t>𝑊</m:t>
                                  </m:r>
                                </m:sub>
                              </m:sSub>
                            </m:e>
                          </m:d>
                        </m:e>
                        <m:sub>
                          <m:r>
                            <a:rPr lang="en-US" altLang="zh-CN" sz="2473" b="0" i="1" smtClean="0">
                              <a:latin typeface="Cambria Math" panose="02040503050406030204" pitchFamily="18" charset="0"/>
                              <a:ea typeface="楷体" panose="02010609060101010101" pitchFamily="49" charset="-122"/>
                            </a:rPr>
                            <m:t>2</m:t>
                          </m:r>
                        </m:sub>
                      </m:sSub>
                      <m:r>
                        <a:rPr lang="en-US" altLang="zh-CN" sz="2473" b="0" i="1" smtClean="0">
                          <a:latin typeface="Cambria Math" panose="02040503050406030204" pitchFamily="18" charset="0"/>
                          <a:ea typeface="楷体" panose="02010609060101010101" pitchFamily="49" charset="-122"/>
                        </a:rPr>
                        <m:t>≤</m:t>
                      </m:r>
                      <m:r>
                        <a:rPr lang="en-US" altLang="zh-CN" sz="2473" b="0" i="1" smtClean="0">
                          <a:latin typeface="Cambria Math" panose="02040503050406030204" pitchFamily="18" charset="0"/>
                          <a:ea typeface="楷体" panose="02010609060101010101" pitchFamily="49" charset="-122"/>
                        </a:rPr>
                        <m:t>𝑂</m:t>
                      </m:r>
                      <m:d>
                        <m:dPr>
                          <m:ctrlPr>
                            <a:rPr lang="en-US" altLang="zh-CN" sz="2473" b="0" i="1" smtClean="0">
                              <a:latin typeface="Cambria Math" panose="02040503050406030204" pitchFamily="18" charset="0"/>
                              <a:ea typeface="楷体" panose="02010609060101010101" pitchFamily="49" charset="-122"/>
                            </a:rPr>
                          </m:ctrlPr>
                        </m:dPr>
                        <m:e>
                          <m:r>
                            <a:rPr lang="en-US" altLang="zh-CN" sz="2473" b="0" i="1" smtClean="0">
                              <a:latin typeface="Cambria Math" panose="02040503050406030204" pitchFamily="18" charset="0"/>
                              <a:ea typeface="楷体" panose="02010609060101010101" pitchFamily="49" charset="-122"/>
                            </a:rPr>
                            <m:t>𝜀</m:t>
                          </m:r>
                        </m:e>
                      </m:d>
                      <m:r>
                        <a:rPr lang="en-US" altLang="zh-CN" sz="2473" b="0" i="1" smtClean="0">
                          <a:latin typeface="Cambria Math" panose="02040503050406030204" pitchFamily="18" charset="0"/>
                          <a:ea typeface="楷体" panose="02010609060101010101" pitchFamily="49" charset="-122"/>
                        </a:rPr>
                        <m:t>𝑁</m:t>
                      </m:r>
                    </m:oMath>
                  </m:oMathPara>
                </a14:m>
                <a:endParaRPr lang="en-US" altLang="zh-CN" sz="2473" dirty="0">
                  <a:latin typeface="Times New Roman" panose="02020603050405020304" pitchFamily="18" charset="0"/>
                  <a:ea typeface="楷体" panose="02010609060101010101" pitchFamily="49" charset="-122"/>
                </a:endParaRPr>
              </a:p>
              <a:p>
                <a:pPr>
                  <a:spcBef>
                    <a:spcPts val="618"/>
                  </a:spcBef>
                  <a:spcAft>
                    <a:spcPts val="618"/>
                  </a:spcAft>
                </a:pPr>
                <a:r>
                  <a:rPr lang="en-US" altLang="zh-CN" sz="2473" dirty="0">
                    <a:latin typeface="Times New Roman" panose="02020603050405020304" pitchFamily="18" charset="0"/>
                    <a:ea typeface="楷体" panose="02010609060101010101" pitchFamily="49" charset="-122"/>
                  </a:rPr>
                  <a:t>The algorithm uses </a:t>
                </a:r>
                <a14:m>
                  <m:oMath xmlns:m="http://schemas.openxmlformats.org/officeDocument/2006/math">
                    <m:r>
                      <a:rPr lang="en-US" altLang="zh-CN" sz="2473" b="0" i="1" smtClean="0">
                        <a:latin typeface="Cambria Math" panose="02040503050406030204" pitchFamily="18" charset="0"/>
                        <a:ea typeface="楷体" panose="02010609060101010101" pitchFamily="49" charset="-122"/>
                      </a:rPr>
                      <m:t>𝑂</m:t>
                    </m:r>
                    <m:d>
                      <m:dPr>
                        <m:ctrlPr>
                          <a:rPr lang="en-US" altLang="zh-CN" sz="2473" b="0" i="1" smtClean="0">
                            <a:latin typeface="Cambria Math" panose="02040503050406030204" pitchFamily="18" charset="0"/>
                            <a:ea typeface="楷体" panose="02010609060101010101" pitchFamily="49" charset="-122"/>
                          </a:rPr>
                        </m:ctrlPr>
                      </m:dPr>
                      <m:e>
                        <m:f>
                          <m:fPr>
                            <m:ctrlPr>
                              <a:rPr lang="en-US" altLang="zh-CN" sz="2473" b="0" i="1" smtClean="0">
                                <a:latin typeface="Cambria Math" panose="02040503050406030204" pitchFamily="18" charset="0"/>
                                <a:ea typeface="楷体" panose="02010609060101010101" pitchFamily="49" charset="-122"/>
                              </a:rPr>
                            </m:ctrlPr>
                          </m:fPr>
                          <m:num>
                            <m:r>
                              <a:rPr lang="en-US" altLang="zh-CN" sz="2473" b="0" i="1" smtClean="0">
                                <a:latin typeface="Cambria Math" panose="02040503050406030204" pitchFamily="18" charset="0"/>
                                <a:ea typeface="楷体" panose="02010609060101010101" pitchFamily="49" charset="-122"/>
                              </a:rPr>
                              <m:t>𝑑</m:t>
                            </m:r>
                          </m:num>
                          <m:den>
                            <m:r>
                              <a:rPr lang="en-US" altLang="zh-CN" sz="2473" b="0" i="1" smtClean="0">
                                <a:latin typeface="Cambria Math" panose="02040503050406030204" pitchFamily="18" charset="0"/>
                                <a:ea typeface="楷体" panose="02010609060101010101" pitchFamily="49" charset="-122"/>
                              </a:rPr>
                              <m:t>𝜀</m:t>
                            </m:r>
                          </m:den>
                        </m:f>
                      </m:e>
                    </m:d>
                  </m:oMath>
                </a14:m>
                <a:r>
                  <a:rPr lang="en-US" altLang="zh-CN" sz="2473" dirty="0">
                    <a:latin typeface="Times New Roman" panose="02020603050405020304" pitchFamily="18" charset="0"/>
                    <a:ea typeface="楷体" panose="02010609060101010101" pitchFamily="49" charset="-122"/>
                  </a:rPr>
                  <a:t> space and processes each update in </a:t>
                </a:r>
                <a14:m>
                  <m:oMath xmlns:m="http://schemas.openxmlformats.org/officeDocument/2006/math">
                    <m:r>
                      <a:rPr lang="en-US" altLang="zh-CN" sz="2473" b="0" i="1" smtClean="0">
                        <a:latin typeface="Cambria Math" panose="02040503050406030204" pitchFamily="18" charset="0"/>
                        <a:ea typeface="楷体" panose="02010609060101010101" pitchFamily="49" charset="-122"/>
                      </a:rPr>
                      <m:t>𝑂</m:t>
                    </m:r>
                    <m:d>
                      <m:dPr>
                        <m:ctrlPr>
                          <a:rPr lang="en-US" altLang="zh-CN" sz="2473" b="0" i="1" smtClean="0">
                            <a:latin typeface="Cambria Math" panose="02040503050406030204" pitchFamily="18" charset="0"/>
                            <a:ea typeface="楷体" panose="02010609060101010101" pitchFamily="49" charset="-122"/>
                          </a:rPr>
                        </m:ctrlPr>
                      </m:dPr>
                      <m:e>
                        <m:r>
                          <a:rPr lang="en-US" altLang="zh-CN" sz="2473" b="0" i="1" smtClean="0">
                            <a:latin typeface="Cambria Math" panose="02040503050406030204" pitchFamily="18" charset="0"/>
                            <a:ea typeface="楷体" panose="02010609060101010101" pitchFamily="49" charset="-122"/>
                          </a:rPr>
                          <m:t>𝑑</m:t>
                        </m:r>
                        <m:r>
                          <a:rPr lang="en-US" altLang="zh-CN" sz="2473" b="0" i="1" smtClean="0">
                            <a:latin typeface="Cambria Math" panose="02040503050406030204" pitchFamily="18" charset="0"/>
                            <a:ea typeface="楷体" panose="02010609060101010101" pitchFamily="49" charset="-122"/>
                          </a:rPr>
                          <m:t>ℓ+</m:t>
                        </m:r>
                        <m:sSup>
                          <m:sSupPr>
                            <m:ctrlPr>
                              <a:rPr lang="en-US" altLang="zh-CN" sz="2473" b="0" i="1" smtClean="0">
                                <a:latin typeface="Cambria Math" panose="02040503050406030204" pitchFamily="18" charset="0"/>
                                <a:ea typeface="楷体" panose="02010609060101010101" pitchFamily="49" charset="-122"/>
                              </a:rPr>
                            </m:ctrlPr>
                          </m:sSupPr>
                          <m:e>
                            <m:r>
                              <a:rPr lang="en-US" altLang="zh-CN" sz="2473" b="0" i="1" smtClean="0">
                                <a:latin typeface="Cambria Math" panose="02040503050406030204" pitchFamily="18" charset="0"/>
                                <a:ea typeface="楷体" panose="02010609060101010101" pitchFamily="49" charset="-122"/>
                              </a:rPr>
                              <m:t>ℓ</m:t>
                            </m:r>
                          </m:e>
                          <m:sup>
                            <m:r>
                              <a:rPr lang="en-US" altLang="zh-CN" sz="2473" b="0" i="1" smtClean="0">
                                <a:latin typeface="Cambria Math" panose="02040503050406030204" pitchFamily="18" charset="0"/>
                                <a:ea typeface="楷体" panose="02010609060101010101" pitchFamily="49" charset="-122"/>
                              </a:rPr>
                              <m:t>3</m:t>
                            </m:r>
                          </m:sup>
                        </m:sSup>
                      </m:e>
                    </m:d>
                  </m:oMath>
                </a14:m>
                <a:r>
                  <a:rPr lang="en-US" altLang="zh-CN" sz="2473" dirty="0">
                    <a:latin typeface="Times New Roman" panose="02020603050405020304" pitchFamily="18" charset="0"/>
                    <a:ea typeface="楷体" panose="02010609060101010101" pitchFamily="49" charset="-122"/>
                  </a:rPr>
                  <a:t> time.</a:t>
                </a:r>
              </a:p>
            </p:txBody>
          </p:sp>
        </mc:Choice>
        <mc:Fallback xmlns="">
          <p:sp>
            <p:nvSpPr>
              <p:cNvPr id="2" name="文本框 1">
                <a:extLst>
                  <a:ext uri="{FF2B5EF4-FFF2-40B4-BE49-F238E27FC236}">
                    <a16:creationId xmlns:a16="http://schemas.microsoft.com/office/drawing/2014/main" id="{5C36D4B1-DF18-2F18-A512-5C3D31F2AE98}"/>
                  </a:ext>
                </a:extLst>
              </p:cNvPr>
              <p:cNvSpPr txBox="1">
                <a:spLocks noRot="1" noChangeAspect="1" noMove="1" noResize="1" noEditPoints="1" noAdjustHandles="1" noChangeArrowheads="1" noChangeShapeType="1" noTextEdit="1"/>
              </p:cNvSpPr>
              <p:nvPr/>
            </p:nvSpPr>
            <p:spPr bwMode="auto">
              <a:xfrm>
                <a:off x="746070" y="1668874"/>
                <a:ext cx="8872648" cy="2752805"/>
              </a:xfrm>
              <a:prstGeom prst="rect">
                <a:avLst/>
              </a:prstGeom>
              <a:blipFill>
                <a:blip r:embed="rId3"/>
                <a:stretch>
                  <a:fillRect l="-1099" t="-1996" r="-275" b="-3548"/>
                </a:stretch>
              </a:blipFill>
              <a:ln w="9525" algn="ctr">
                <a:noFill/>
                <a:miter lim="800000"/>
                <a:headEnd/>
                <a:tailEnd/>
              </a:ln>
              <a:effectLst/>
            </p:spPr>
            <p:txBody>
              <a:bodyPr/>
              <a:lstStyle/>
              <a:p>
                <a:r>
                  <a:rPr lang="zh-CN" altLang="en-US">
                    <a:noFill/>
                  </a:rPr>
                  <a:t> </a:t>
                </a:r>
              </a:p>
            </p:txBody>
          </p:sp>
        </mc:Fallback>
      </mc:AlternateContent>
    </p:spTree>
    <p:extLst>
      <p:ext uri="{BB962C8B-B14F-4D97-AF65-F5344CB8AC3E}">
        <p14:creationId xmlns:p14="http://schemas.microsoft.com/office/powerpoint/2010/main" val="203019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16">
            <a:extLst>
              <a:ext uri="{FF2B5EF4-FFF2-40B4-BE49-F238E27FC236}">
                <a16:creationId xmlns:a16="http://schemas.microsoft.com/office/drawing/2014/main" id="{655CB967-75AA-4088-849E-A43585F91F49}"/>
              </a:ext>
            </a:extLst>
          </p:cNvPr>
          <p:cNvSpPr/>
          <p:nvPr/>
        </p:nvSpPr>
        <p:spPr>
          <a:xfrm>
            <a:off x="657728" y="1216164"/>
            <a:ext cx="8159962" cy="37091"/>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4210" tIns="47105" rIns="94210" bIns="47105" numCol="1" spcCol="0" rtlCol="0" fromWordArt="0" anchor="ctr" anchorCtr="0" forceAA="0" compatLnSpc="1">
            <a:prstTxWarp prst="textNoShape">
              <a:avLst/>
            </a:prstTxWarp>
            <a:noAutofit/>
          </a:bodyPr>
          <a:lstStyle/>
          <a:p>
            <a:pPr algn="ctr"/>
            <a:endParaRPr lang="zh-CN" altLang="en-US" sz="1442" dirty="0" err="1"/>
          </a:p>
        </p:txBody>
      </p:sp>
      <p:sp>
        <p:nvSpPr>
          <p:cNvPr id="50" name="标题 24">
            <a:extLst>
              <a:ext uri="{FF2B5EF4-FFF2-40B4-BE49-F238E27FC236}">
                <a16:creationId xmlns:a16="http://schemas.microsoft.com/office/drawing/2014/main" id="{EE3C8509-D052-7E91-B4F8-C6AAF1180427}"/>
              </a:ext>
            </a:extLst>
          </p:cNvPr>
          <p:cNvSpPr>
            <a:spLocks noGrp="1"/>
          </p:cNvSpPr>
          <p:nvPr>
            <p:ph type="title"/>
          </p:nvPr>
        </p:nvSpPr>
        <p:spPr>
          <a:xfrm>
            <a:off x="580703" y="622646"/>
            <a:ext cx="9270572" cy="575255"/>
          </a:xfrm>
        </p:spPr>
        <p:txBody>
          <a:bodyPr/>
          <a:lstStyle/>
          <a:p>
            <a:r>
              <a:rPr lang="en-US" altLang="zh-CN" sz="2885" dirty="0">
                <a:latin typeface="Times New Roman" panose="02020603050405020304" pitchFamily="18" charset="0"/>
                <a:ea typeface="KaiTi" panose="02010609060101010101" pitchFamily="49" charset="-122"/>
                <a:cs typeface="Times New Roman" panose="02020603050405020304" pitchFamily="18" charset="0"/>
              </a:rPr>
              <a:t>Unnormalized rows &amp; time-based window</a:t>
            </a:r>
            <a:endParaRPr lang="zh-CN" altLang="en-US" sz="2885" dirty="0">
              <a:latin typeface="Times New Roman" panose="02020603050405020304" pitchFamily="18" charset="0"/>
              <a:ea typeface="KaiTi"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1">
                <a:extLst>
                  <a:ext uri="{FF2B5EF4-FFF2-40B4-BE49-F238E27FC236}">
                    <a16:creationId xmlns:a16="http://schemas.microsoft.com/office/drawing/2014/main" id="{C896E78B-5BC7-D87E-311C-4257BE0C20E8}"/>
                  </a:ext>
                </a:extLst>
              </p:cNvPr>
              <p:cNvSpPr txBox="1"/>
              <p:nvPr/>
            </p:nvSpPr>
            <p:spPr bwMode="auto">
              <a:xfrm>
                <a:off x="746070" y="1668874"/>
                <a:ext cx="8872648" cy="1718740"/>
              </a:xfrm>
              <a:prstGeom prst="rect">
                <a:avLst/>
              </a:prstGeom>
              <a:noFill/>
              <a:ln w="9525" algn="ctr">
                <a:noFill/>
                <a:miter lim="800000"/>
                <a:headEnd/>
                <a:tailEnd/>
              </a:ln>
              <a:effectLst/>
            </p:spPr>
            <p:txBody>
              <a:bodyPr wrap="square">
                <a:spAutoFit/>
              </a:bodyPr>
              <a:lstStyle/>
              <a:p>
                <a:pPr marL="216874" indent="-353290">
                  <a:spcBef>
                    <a:spcPts val="618"/>
                  </a:spcBef>
                  <a:spcAft>
                    <a:spcPts val="618"/>
                  </a:spcAft>
                  <a:buFont typeface="Arial" panose="020B0604020202020204" pitchFamily="34" charset="0"/>
                  <a:buChar char="•"/>
                </a:pPr>
                <a:r>
                  <a:rPr lang="en-US" altLang="zh-CN" sz="2473" dirty="0">
                    <a:latin typeface="Times New Roman" panose="02020603050405020304" pitchFamily="18" charset="0"/>
                    <a:ea typeface="楷体" panose="02010609060101010101" pitchFamily="49" charset="-122"/>
                  </a:rPr>
                  <a:t>Unnormalized rows: </a:t>
                </a:r>
                <a14:m>
                  <m:oMath xmlns:m="http://schemas.openxmlformats.org/officeDocument/2006/math">
                    <m:d>
                      <m:dPr>
                        <m:begChr m:val="‖"/>
                        <m:endChr m:val="‖"/>
                        <m:ctrlPr>
                          <a:rPr lang="en-US" altLang="zh-CN" sz="2473" b="0" i="1" smtClean="0">
                            <a:latin typeface="Cambria Math" panose="02040503050406030204" pitchFamily="18" charset="0"/>
                            <a:ea typeface="楷体" panose="02010609060101010101" pitchFamily="49" charset="-122"/>
                          </a:rPr>
                        </m:ctrlPr>
                      </m:dPr>
                      <m:e>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𝒂</m:t>
                            </m:r>
                          </m:e>
                          <m:sub>
                            <m:r>
                              <a:rPr lang="en-US" altLang="zh-CN" sz="2473" b="0" i="1" smtClean="0">
                                <a:latin typeface="Cambria Math" panose="02040503050406030204" pitchFamily="18" charset="0"/>
                                <a:ea typeface="楷体" panose="02010609060101010101" pitchFamily="49" charset="-122"/>
                              </a:rPr>
                              <m:t>𝑖</m:t>
                            </m:r>
                          </m:sub>
                        </m:sSub>
                      </m:e>
                    </m:d>
                    <m:r>
                      <a:rPr lang="en-US" altLang="zh-CN" sz="2473" b="0" i="1" smtClean="0">
                        <a:latin typeface="Cambria Math" panose="02040503050406030204" pitchFamily="18" charset="0"/>
                        <a:ea typeface="楷体" panose="02010609060101010101" pitchFamily="49" charset="-122"/>
                      </a:rPr>
                      <m:t>∈</m:t>
                    </m:r>
                    <m:d>
                      <m:dPr>
                        <m:begChr m:val="["/>
                        <m:endChr m:val="]"/>
                        <m:ctrlPr>
                          <a:rPr lang="en-US" altLang="zh-CN" sz="2473" b="0" i="1" smtClean="0">
                            <a:latin typeface="Cambria Math" panose="02040503050406030204" pitchFamily="18" charset="0"/>
                            <a:ea typeface="楷体" panose="02010609060101010101" pitchFamily="49" charset="-122"/>
                          </a:rPr>
                        </m:ctrlPr>
                      </m:dPr>
                      <m:e>
                        <m:r>
                          <a:rPr lang="en-US" altLang="zh-CN" sz="2473" b="0" i="1" smtClean="0">
                            <a:latin typeface="Cambria Math" panose="02040503050406030204" pitchFamily="18" charset="0"/>
                            <a:ea typeface="楷体" panose="02010609060101010101" pitchFamily="49" charset="-122"/>
                          </a:rPr>
                          <m:t>1,</m:t>
                        </m:r>
                        <m:r>
                          <a:rPr lang="en-US" altLang="zh-CN" sz="2473" b="0" i="1" smtClean="0">
                            <a:latin typeface="Cambria Math" panose="02040503050406030204" pitchFamily="18" charset="0"/>
                            <a:ea typeface="楷体" panose="02010609060101010101" pitchFamily="49" charset="-122"/>
                          </a:rPr>
                          <m:t>𝑅</m:t>
                        </m:r>
                      </m:e>
                    </m:d>
                  </m:oMath>
                </a14:m>
                <a:endParaRPr lang="en-US" altLang="zh-CN" sz="2473" b="0" dirty="0">
                  <a:latin typeface="Times New Roman" panose="02020603050405020304" pitchFamily="18" charset="0"/>
                  <a:ea typeface="楷体" panose="02010609060101010101" pitchFamily="49" charset="-122"/>
                </a:endParaRPr>
              </a:p>
              <a:p>
                <a:pPr marL="216874" indent="-353290">
                  <a:spcBef>
                    <a:spcPts val="618"/>
                  </a:spcBef>
                  <a:spcAft>
                    <a:spcPts val="618"/>
                  </a:spcAft>
                  <a:buFont typeface="Arial" panose="020B0604020202020204" pitchFamily="34" charset="0"/>
                  <a:buChar char="•"/>
                </a:pPr>
                <a:r>
                  <a:rPr lang="en-US" altLang="zh-CN" sz="2473" dirty="0">
                    <a:latin typeface="Times New Roman" panose="02020603050405020304" pitchFamily="18" charset="0"/>
                    <a:ea typeface="楷体" panose="02010609060101010101" pitchFamily="49" charset="-122"/>
                  </a:rPr>
                  <a:t>Time-based window: </a:t>
                </a:r>
                <a14:m>
                  <m:oMath xmlns:m="http://schemas.openxmlformats.org/officeDocument/2006/math">
                    <m:d>
                      <m:dPr>
                        <m:begChr m:val="‖"/>
                        <m:endChr m:val="‖"/>
                        <m:ctrlPr>
                          <a:rPr lang="en-US" altLang="zh-CN" sz="2473" b="0" i="1" smtClean="0">
                            <a:latin typeface="Cambria Math" panose="02040503050406030204" pitchFamily="18" charset="0"/>
                            <a:ea typeface="楷体" panose="02010609060101010101" pitchFamily="49" charset="-122"/>
                          </a:rPr>
                        </m:ctrlPr>
                      </m:dPr>
                      <m:e>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𝒂</m:t>
                            </m:r>
                          </m:e>
                          <m:sub>
                            <m:r>
                              <a:rPr lang="en-US" altLang="zh-CN" sz="2473" b="0" i="1" smtClean="0">
                                <a:latin typeface="Cambria Math" panose="02040503050406030204" pitchFamily="18" charset="0"/>
                                <a:ea typeface="楷体" panose="02010609060101010101" pitchFamily="49" charset="-122"/>
                              </a:rPr>
                              <m:t>𝑖</m:t>
                            </m:r>
                          </m:sub>
                        </m:sSub>
                      </m:e>
                    </m:d>
                    <m:r>
                      <a:rPr lang="en-US" altLang="zh-CN" sz="2473" b="0" i="1" smtClean="0">
                        <a:latin typeface="Cambria Math" panose="02040503050406030204" pitchFamily="18" charset="0"/>
                        <a:ea typeface="楷体" panose="02010609060101010101" pitchFamily="49" charset="-122"/>
                      </a:rPr>
                      <m:t>∈</m:t>
                    </m:r>
                    <m:d>
                      <m:dPr>
                        <m:begChr m:val="{"/>
                        <m:endChr m:val="}"/>
                        <m:ctrlPr>
                          <a:rPr lang="en-US" altLang="zh-CN" sz="2473" b="0" i="1" smtClean="0">
                            <a:latin typeface="Cambria Math" panose="02040503050406030204" pitchFamily="18" charset="0"/>
                            <a:ea typeface="楷体" panose="02010609060101010101" pitchFamily="49" charset="-122"/>
                          </a:rPr>
                        </m:ctrlPr>
                      </m:dPr>
                      <m:e>
                        <m:r>
                          <a:rPr lang="en-US" altLang="zh-CN" sz="2473" b="0" i="1" smtClean="0">
                            <a:latin typeface="Cambria Math" panose="02040503050406030204" pitchFamily="18" charset="0"/>
                            <a:ea typeface="楷体" panose="02010609060101010101" pitchFamily="49" charset="-122"/>
                          </a:rPr>
                          <m:t>0</m:t>
                        </m:r>
                      </m:e>
                    </m:d>
                    <m:r>
                      <a:rPr lang="en-US" altLang="zh-CN" sz="2473" b="0" i="1" smtClean="0">
                        <a:latin typeface="Cambria Math" panose="02040503050406030204" pitchFamily="18" charset="0"/>
                        <a:ea typeface="楷体" panose="02010609060101010101" pitchFamily="49" charset="-122"/>
                      </a:rPr>
                      <m:t>∪</m:t>
                    </m:r>
                    <m:d>
                      <m:dPr>
                        <m:begChr m:val="["/>
                        <m:endChr m:val="]"/>
                        <m:ctrlPr>
                          <a:rPr lang="en-US" altLang="zh-CN" sz="2473" b="0" i="1" smtClean="0">
                            <a:latin typeface="Cambria Math" panose="02040503050406030204" pitchFamily="18" charset="0"/>
                            <a:ea typeface="楷体" panose="02010609060101010101" pitchFamily="49" charset="-122"/>
                          </a:rPr>
                        </m:ctrlPr>
                      </m:dPr>
                      <m:e>
                        <m:r>
                          <a:rPr lang="en-US" altLang="zh-CN" sz="2473" b="0" i="1" smtClean="0">
                            <a:latin typeface="Cambria Math" panose="02040503050406030204" pitchFamily="18" charset="0"/>
                            <a:ea typeface="楷体" panose="02010609060101010101" pitchFamily="49" charset="-122"/>
                          </a:rPr>
                          <m:t>1, </m:t>
                        </m:r>
                        <m:r>
                          <a:rPr lang="en-US" altLang="zh-CN" sz="2473" b="0" i="1" smtClean="0">
                            <a:latin typeface="Cambria Math" panose="02040503050406030204" pitchFamily="18" charset="0"/>
                            <a:ea typeface="楷体" panose="02010609060101010101" pitchFamily="49" charset="-122"/>
                          </a:rPr>
                          <m:t>𝑅</m:t>
                        </m:r>
                      </m:e>
                    </m:d>
                  </m:oMath>
                </a14:m>
                <a:endParaRPr lang="en-US" altLang="zh-CN" sz="2473" dirty="0">
                  <a:latin typeface="Times New Roman" panose="02020603050405020304" pitchFamily="18" charset="0"/>
                  <a:ea typeface="楷体" panose="02010609060101010101" pitchFamily="49" charset="-122"/>
                </a:endParaRPr>
              </a:p>
              <a:p>
                <a:pPr marL="216874" indent="-353290">
                  <a:spcBef>
                    <a:spcPts val="618"/>
                  </a:spcBef>
                  <a:spcAft>
                    <a:spcPts val="618"/>
                  </a:spcAft>
                  <a:buFont typeface="Arial" panose="020B0604020202020204" pitchFamily="34" charset="0"/>
                  <a:buChar char="•"/>
                </a:pPr>
                <a:r>
                  <a:rPr lang="en-US" altLang="zh-CN" sz="2473" dirty="0">
                    <a:latin typeface="Times New Roman" panose="02020603050405020304" pitchFamily="18" charset="0"/>
                    <a:ea typeface="楷体" panose="02010609060101010101" pitchFamily="49" charset="-122"/>
                  </a:rPr>
                  <a:t>Regard the arrival of </a:t>
                </a:r>
                <a14:m>
                  <m:oMath xmlns:m="http://schemas.openxmlformats.org/officeDocument/2006/math">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𝒂</m:t>
                        </m:r>
                      </m:e>
                      <m:sub>
                        <m:r>
                          <a:rPr lang="en-US" altLang="zh-CN" sz="2473" b="0" i="1" smtClean="0">
                            <a:latin typeface="Cambria Math" panose="02040503050406030204" pitchFamily="18" charset="0"/>
                            <a:ea typeface="楷体" panose="02010609060101010101" pitchFamily="49" charset="-122"/>
                          </a:rPr>
                          <m:t>𝑖</m:t>
                        </m:r>
                      </m:sub>
                    </m:sSub>
                  </m:oMath>
                </a14:m>
                <a:r>
                  <a:rPr lang="en-US" altLang="zh-CN" sz="2473" dirty="0">
                    <a:latin typeface="Times New Roman" panose="02020603050405020304" pitchFamily="18" charset="0"/>
                    <a:ea typeface="楷体" panose="02010609060101010101" pitchFamily="49" charset="-122"/>
                  </a:rPr>
                  <a:t> as </a:t>
                </a:r>
                <a14:m>
                  <m:oMath xmlns:m="http://schemas.openxmlformats.org/officeDocument/2006/math">
                    <m:d>
                      <m:dPr>
                        <m:begChr m:val="‖"/>
                        <m:endChr m:val="‖"/>
                        <m:ctrlPr>
                          <a:rPr lang="en-US" altLang="zh-CN" sz="2473" b="0" i="1" smtClean="0">
                            <a:latin typeface="Cambria Math" panose="02040503050406030204" pitchFamily="18" charset="0"/>
                            <a:ea typeface="楷体" panose="02010609060101010101" pitchFamily="49" charset="-122"/>
                          </a:rPr>
                        </m:ctrlPr>
                      </m:dPr>
                      <m:e>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𝒂</m:t>
                            </m:r>
                          </m:e>
                          <m:sub>
                            <m:r>
                              <a:rPr lang="en-US" altLang="zh-CN" sz="2473" b="0" i="1" smtClean="0">
                                <a:latin typeface="Cambria Math" panose="02040503050406030204" pitchFamily="18" charset="0"/>
                                <a:ea typeface="楷体" panose="02010609060101010101" pitchFamily="49" charset="-122"/>
                              </a:rPr>
                              <m:t>𝑖</m:t>
                            </m:r>
                          </m:sub>
                        </m:sSub>
                      </m:e>
                    </m:d>
                    <m:r>
                      <a:rPr lang="en-US" altLang="zh-CN" sz="2473" b="0" i="1" smtClean="0">
                        <a:latin typeface="Cambria Math" panose="02040503050406030204" pitchFamily="18" charset="0"/>
                        <a:ea typeface="楷体" panose="02010609060101010101" pitchFamily="49" charset="-122"/>
                      </a:rPr>
                      <m:t>×</m:t>
                    </m:r>
                    <m:f>
                      <m:fPr>
                        <m:ctrlPr>
                          <a:rPr lang="en-US" altLang="zh-CN" sz="2473" b="0" i="1" smtClean="0">
                            <a:latin typeface="Cambria Math" panose="02040503050406030204" pitchFamily="18" charset="0"/>
                            <a:ea typeface="楷体" panose="02010609060101010101" pitchFamily="49" charset="-122"/>
                          </a:rPr>
                        </m:ctrlPr>
                      </m:fPr>
                      <m:num>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𝒂</m:t>
                            </m:r>
                          </m:e>
                          <m:sub>
                            <m:r>
                              <a:rPr lang="en-US" altLang="zh-CN" sz="2473" b="0" i="1" smtClean="0">
                                <a:latin typeface="Cambria Math" panose="02040503050406030204" pitchFamily="18" charset="0"/>
                                <a:ea typeface="楷体" panose="02010609060101010101" pitchFamily="49" charset="-122"/>
                              </a:rPr>
                              <m:t>𝑖</m:t>
                            </m:r>
                          </m:sub>
                        </m:sSub>
                      </m:num>
                      <m:den>
                        <m:d>
                          <m:dPr>
                            <m:begChr m:val="‖"/>
                            <m:endChr m:val="‖"/>
                            <m:ctrlPr>
                              <a:rPr lang="en-US" altLang="zh-CN" sz="2473" b="0" i="1" smtClean="0">
                                <a:latin typeface="Cambria Math" panose="02040503050406030204" pitchFamily="18" charset="0"/>
                                <a:ea typeface="楷体" panose="02010609060101010101" pitchFamily="49" charset="-122"/>
                              </a:rPr>
                            </m:ctrlPr>
                          </m:dPr>
                          <m:e>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𝒂</m:t>
                                </m:r>
                              </m:e>
                              <m:sub>
                                <m:r>
                                  <a:rPr lang="en-US" altLang="zh-CN" sz="2473" b="0" i="1" smtClean="0">
                                    <a:latin typeface="Cambria Math" panose="02040503050406030204" pitchFamily="18" charset="0"/>
                                    <a:ea typeface="楷体" panose="02010609060101010101" pitchFamily="49" charset="-122"/>
                                  </a:rPr>
                                  <m:t>𝑖</m:t>
                                </m:r>
                              </m:sub>
                            </m:sSub>
                          </m:e>
                        </m:d>
                      </m:den>
                    </m:f>
                  </m:oMath>
                </a14:m>
                <a:r>
                  <a:rPr lang="en-US" altLang="zh-CN" sz="2473" b="0" dirty="0">
                    <a:latin typeface="Times New Roman" panose="02020603050405020304" pitchFamily="18" charset="0"/>
                    <a:ea typeface="楷体" panose="02010609060101010101" pitchFamily="49" charset="-122"/>
                  </a:rPr>
                  <a:t>, window length </a:t>
                </a:r>
                <a14:m>
                  <m:oMath xmlns:m="http://schemas.openxmlformats.org/officeDocument/2006/math">
                    <m:r>
                      <a:rPr lang="en-US" altLang="zh-CN" sz="2473" b="0" i="1" smtClean="0">
                        <a:latin typeface="Cambria Math" panose="02040503050406030204" pitchFamily="18" charset="0"/>
                        <a:ea typeface="楷体" panose="02010609060101010101" pitchFamily="49" charset="-122"/>
                      </a:rPr>
                      <m:t>∈[</m:t>
                    </m:r>
                    <m:r>
                      <a:rPr lang="en-US" altLang="zh-CN" sz="2473" b="0" i="1" smtClean="0">
                        <a:latin typeface="Cambria Math" panose="02040503050406030204" pitchFamily="18" charset="0"/>
                        <a:ea typeface="楷体" panose="02010609060101010101" pitchFamily="49" charset="-122"/>
                      </a:rPr>
                      <m:t>𝑁</m:t>
                    </m:r>
                    <m:r>
                      <a:rPr lang="en-US" altLang="zh-CN" sz="2473" b="0" i="1" smtClean="0">
                        <a:latin typeface="Cambria Math" panose="02040503050406030204" pitchFamily="18" charset="0"/>
                        <a:ea typeface="楷体" panose="02010609060101010101" pitchFamily="49" charset="-122"/>
                      </a:rPr>
                      <m:t>,</m:t>
                    </m:r>
                    <m:r>
                      <a:rPr lang="en-US" altLang="zh-CN" sz="2473" b="0" i="1" smtClean="0">
                        <a:latin typeface="Cambria Math" panose="02040503050406030204" pitchFamily="18" charset="0"/>
                        <a:ea typeface="楷体" panose="02010609060101010101" pitchFamily="49" charset="-122"/>
                      </a:rPr>
                      <m:t>𝑁𝑅</m:t>
                    </m:r>
                    <m:r>
                      <a:rPr lang="en-US" altLang="zh-CN" sz="2473" b="0" i="1" smtClean="0">
                        <a:latin typeface="Cambria Math" panose="02040503050406030204" pitchFamily="18" charset="0"/>
                        <a:ea typeface="楷体" panose="02010609060101010101" pitchFamily="49" charset="-122"/>
                      </a:rPr>
                      <m:t>]</m:t>
                    </m:r>
                  </m:oMath>
                </a14:m>
                <a:endParaRPr lang="en-US" altLang="zh-CN" sz="2473" b="0" dirty="0">
                  <a:latin typeface="Times New Roman" panose="02020603050405020304" pitchFamily="18" charset="0"/>
                  <a:ea typeface="楷体" panose="02010609060101010101" pitchFamily="49" charset="-122"/>
                </a:endParaRPr>
              </a:p>
            </p:txBody>
          </p:sp>
        </mc:Choice>
        <mc:Fallback xmlns="">
          <p:sp>
            <p:nvSpPr>
              <p:cNvPr id="5" name="文本框 1">
                <a:extLst>
                  <a:ext uri="{FF2B5EF4-FFF2-40B4-BE49-F238E27FC236}">
                    <a16:creationId xmlns:a16="http://schemas.microsoft.com/office/drawing/2014/main" id="{C896E78B-5BC7-D87E-311C-4257BE0C20E8}"/>
                  </a:ext>
                </a:extLst>
              </p:cNvPr>
              <p:cNvSpPr txBox="1">
                <a:spLocks noRot="1" noChangeAspect="1" noMove="1" noResize="1" noEditPoints="1" noAdjustHandles="1" noChangeArrowheads="1" noChangeShapeType="1" noTextEdit="1"/>
              </p:cNvSpPr>
              <p:nvPr/>
            </p:nvSpPr>
            <p:spPr bwMode="auto">
              <a:xfrm>
                <a:off x="746070" y="1668874"/>
                <a:ext cx="8872648" cy="1718740"/>
              </a:xfrm>
              <a:prstGeom prst="rect">
                <a:avLst/>
              </a:prstGeom>
              <a:blipFill>
                <a:blip r:embed="rId3"/>
                <a:stretch>
                  <a:fillRect l="-962" t="-3191"/>
                </a:stretch>
              </a:blipFill>
              <a:ln w="9525" algn="ctr">
                <a:noFill/>
                <a:miter lim="800000"/>
                <a:headEnd/>
                <a:tailEnd/>
              </a:ln>
              <a:effectLst/>
            </p:spPr>
            <p:txBody>
              <a:bodyPr/>
              <a:lstStyle/>
              <a:p>
                <a:r>
                  <a:rPr lang="zh-CN" altLang="en-US">
                    <a:noFill/>
                  </a:rPr>
                  <a:t> </a:t>
                </a:r>
              </a:p>
            </p:txBody>
          </p:sp>
        </mc:Fallback>
      </mc:AlternateContent>
      <p:grpSp>
        <p:nvGrpSpPr>
          <p:cNvPr id="83" name="Group 82">
            <a:extLst>
              <a:ext uri="{FF2B5EF4-FFF2-40B4-BE49-F238E27FC236}">
                <a16:creationId xmlns:a16="http://schemas.microsoft.com/office/drawing/2014/main" id="{E8A25850-FD08-CE7A-3CF2-3DBC19F87AE8}"/>
              </a:ext>
            </a:extLst>
          </p:cNvPr>
          <p:cNvGrpSpPr/>
          <p:nvPr/>
        </p:nvGrpSpPr>
        <p:grpSpPr>
          <a:xfrm>
            <a:off x="400847" y="3585762"/>
            <a:ext cx="6414945" cy="3660082"/>
            <a:chOff x="107334" y="-17190"/>
            <a:chExt cx="6414945" cy="3660082"/>
          </a:xfrm>
        </p:grpSpPr>
        <mc:AlternateContent xmlns:mc="http://schemas.openxmlformats.org/markup-compatibility/2006" xmlns:a14="http://schemas.microsoft.com/office/drawing/2010/main">
          <mc:Choice Requires="a14">
            <p:sp>
              <p:nvSpPr>
                <p:cNvPr id="84" name="文本框 8">
                  <a:extLst>
                    <a:ext uri="{FF2B5EF4-FFF2-40B4-BE49-F238E27FC236}">
                      <a16:creationId xmlns:a16="http://schemas.microsoft.com/office/drawing/2014/main" id="{9EBF796F-8616-4919-58AC-14CCD6071480}"/>
                    </a:ext>
                  </a:extLst>
                </p:cNvPr>
                <p:cNvSpPr txBox="1"/>
                <p:nvPr/>
              </p:nvSpPr>
              <p:spPr>
                <a:xfrm>
                  <a:off x="1257413" y="3004675"/>
                  <a:ext cx="758220"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𝑇</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𝑁</m:t>
                        </m:r>
                      </m:oMath>
                    </m:oMathPara>
                  </a14:m>
                  <a:endParaRPr kumimoji="0" lang="zh-CN" altLang="en-US" sz="1600" b="0" i="0" u="none" strike="noStrike" kern="0" cap="none" spc="0" normalizeH="0" baseline="0" noProof="0" dirty="0">
                    <a:ln>
                      <a:noFill/>
                    </a:ln>
                    <a:solidFill>
                      <a:srgbClr val="A5A5A5"/>
                    </a:solidFill>
                    <a:effectLst/>
                    <a:uLnTx/>
                    <a:uFillTx/>
                    <a:latin typeface="Calibri" panose="020F0502020204030204"/>
                    <a:ea typeface="等线" panose="02010600030101010101" pitchFamily="2" charset="-122"/>
                  </a:endParaRPr>
                </a:p>
              </p:txBody>
            </p:sp>
          </mc:Choice>
          <mc:Fallback xmlns="">
            <p:sp>
              <p:nvSpPr>
                <p:cNvPr id="84" name="文本框 8">
                  <a:extLst>
                    <a:ext uri="{FF2B5EF4-FFF2-40B4-BE49-F238E27FC236}">
                      <a16:creationId xmlns:a16="http://schemas.microsoft.com/office/drawing/2014/main" id="{9EBF796F-8616-4919-58AC-14CCD6071480}"/>
                    </a:ext>
                  </a:extLst>
                </p:cNvPr>
                <p:cNvSpPr txBox="1">
                  <a:spLocks noRot="1" noChangeAspect="1" noMove="1" noResize="1" noEditPoints="1" noAdjustHandles="1" noChangeArrowheads="1" noChangeShapeType="1" noTextEdit="1"/>
                </p:cNvSpPr>
                <p:nvPr/>
              </p:nvSpPr>
              <p:spPr>
                <a:xfrm>
                  <a:off x="1257413" y="3004675"/>
                  <a:ext cx="758220" cy="338554"/>
                </a:xfrm>
                <a:prstGeom prst="rect">
                  <a:avLst/>
                </a:prstGeom>
                <a:blipFill>
                  <a:blip r:embed="rId4"/>
                  <a:stretch>
                    <a:fillRect/>
                  </a:stretch>
                </a:blipFill>
              </p:spPr>
              <p:txBody>
                <a:bodyPr/>
                <a:lstStyle/>
                <a:p>
                  <a:r>
                    <a:rPr lang="zh-CN" altLang="en-US">
                      <a:noFill/>
                    </a:rPr>
                    <a:t> </a:t>
                  </a:r>
                </a:p>
              </p:txBody>
            </p:sp>
          </mc:Fallback>
        </mc:AlternateContent>
        <p:sp>
          <p:nvSpPr>
            <p:cNvPr id="85" name="文本框 27">
              <a:extLst>
                <a:ext uri="{FF2B5EF4-FFF2-40B4-BE49-F238E27FC236}">
                  <a16:creationId xmlns:a16="http://schemas.microsoft.com/office/drawing/2014/main" id="{1723DDAA-7148-9527-8664-43680D780A6F}"/>
                </a:ext>
              </a:extLst>
            </p:cNvPr>
            <p:cNvSpPr txBox="1"/>
            <p:nvPr/>
          </p:nvSpPr>
          <p:spPr>
            <a:xfrm>
              <a:off x="111144" y="2387795"/>
              <a:ext cx="806631"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Level 0</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86" name="文本框 29">
              <a:extLst>
                <a:ext uri="{FF2B5EF4-FFF2-40B4-BE49-F238E27FC236}">
                  <a16:creationId xmlns:a16="http://schemas.microsoft.com/office/drawing/2014/main" id="{CF65AB5F-218A-DFD2-62BB-1D0BC82D6FAD}"/>
                </a:ext>
              </a:extLst>
            </p:cNvPr>
            <p:cNvSpPr txBox="1"/>
            <p:nvPr/>
          </p:nvSpPr>
          <p:spPr>
            <a:xfrm>
              <a:off x="112945" y="1914720"/>
              <a:ext cx="806631"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Level 1</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87" name="文本框 30">
              <a:extLst>
                <a:ext uri="{FF2B5EF4-FFF2-40B4-BE49-F238E27FC236}">
                  <a16:creationId xmlns:a16="http://schemas.microsoft.com/office/drawing/2014/main" id="{43A85EF1-B6A8-DC6C-4881-235DF29BFF12}"/>
                </a:ext>
              </a:extLst>
            </p:cNvPr>
            <p:cNvSpPr txBox="1"/>
            <p:nvPr/>
          </p:nvSpPr>
          <p:spPr>
            <a:xfrm>
              <a:off x="107334" y="1460439"/>
              <a:ext cx="817853"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Level 2</a:t>
              </a:r>
              <a:endParaRPr kumimoji="0" lang="zh-CN" altLang="en-US" sz="16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8" name="文本框 32">
                  <a:extLst>
                    <a:ext uri="{FF2B5EF4-FFF2-40B4-BE49-F238E27FC236}">
                      <a16:creationId xmlns:a16="http://schemas.microsoft.com/office/drawing/2014/main" id="{7A67BA42-C917-6647-BA1C-EDE3E59DC5D0}"/>
                    </a:ext>
                  </a:extLst>
                </p:cNvPr>
                <p:cNvSpPr txBox="1"/>
                <p:nvPr/>
              </p:nvSpPr>
              <p:spPr>
                <a:xfrm>
                  <a:off x="116433" y="427395"/>
                  <a:ext cx="1141787"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Level </a:t>
                  </a:r>
                  <a14:m>
                    <m:oMath xmlns:m="http://schemas.openxmlformats.org/officeDocument/2006/math">
                      <m:func>
                        <m:func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funcPr>
                        <m:fName>
                          <m:r>
                            <m:rPr>
                              <m:sty m:val="p"/>
                            </m:rPr>
                            <a:rPr kumimoji="0" lang="en-US" altLang="zh-CN" sz="1600" b="0" i="0"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log</m:t>
                          </m:r>
                        </m:fName>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𝑅</m:t>
                          </m:r>
                        </m:e>
                      </m:func>
                    </m:oMath>
                  </a14:m>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88" name="文本框 32">
                  <a:extLst>
                    <a:ext uri="{FF2B5EF4-FFF2-40B4-BE49-F238E27FC236}">
                      <a16:creationId xmlns:a16="http://schemas.microsoft.com/office/drawing/2014/main" id="{7A67BA42-C917-6647-BA1C-EDE3E59DC5D0}"/>
                    </a:ext>
                  </a:extLst>
                </p:cNvPr>
                <p:cNvSpPr txBox="1">
                  <a:spLocks noRot="1" noChangeAspect="1" noMove="1" noResize="1" noEditPoints="1" noAdjustHandles="1" noChangeArrowheads="1" noChangeShapeType="1" noTextEdit="1"/>
                </p:cNvSpPr>
                <p:nvPr/>
              </p:nvSpPr>
              <p:spPr>
                <a:xfrm>
                  <a:off x="116433" y="427395"/>
                  <a:ext cx="1141787" cy="338554"/>
                </a:xfrm>
                <a:prstGeom prst="rect">
                  <a:avLst/>
                </a:prstGeom>
                <a:blipFill>
                  <a:blip r:embed="rId5"/>
                  <a:stretch>
                    <a:fillRect l="-2660" t="-5357" b="-21429"/>
                  </a:stretch>
                </a:blipFill>
              </p:spPr>
              <p:txBody>
                <a:bodyPr/>
                <a:lstStyle/>
                <a:p>
                  <a:r>
                    <a:rPr lang="zh-CN" altLang="en-US">
                      <a:noFill/>
                    </a:rPr>
                    <a:t> </a:t>
                  </a:r>
                </a:p>
              </p:txBody>
            </p:sp>
          </mc:Fallback>
        </mc:AlternateContent>
        <p:cxnSp>
          <p:nvCxnSpPr>
            <p:cNvPr id="89" name="直接箭头连接符 33">
              <a:extLst>
                <a:ext uri="{FF2B5EF4-FFF2-40B4-BE49-F238E27FC236}">
                  <a16:creationId xmlns:a16="http://schemas.microsoft.com/office/drawing/2014/main" id="{534545C6-D12A-B0D4-F529-9611CBEC0631}"/>
                </a:ext>
              </a:extLst>
            </p:cNvPr>
            <p:cNvCxnSpPr>
              <a:cxnSpLocks/>
            </p:cNvCxnSpPr>
            <p:nvPr/>
          </p:nvCxnSpPr>
          <p:spPr>
            <a:xfrm>
              <a:off x="1407160" y="3011353"/>
              <a:ext cx="4702938" cy="0"/>
            </a:xfrm>
            <a:prstGeom prst="straightConnector1">
              <a:avLst/>
            </a:prstGeom>
            <a:noFill/>
            <a:ln w="19050" cap="flat" cmpd="sng" algn="ctr">
              <a:solidFill>
                <a:sysClr val="windowText" lastClr="000000"/>
              </a:solidFill>
              <a:prstDash val="solid"/>
              <a:miter lim="800000"/>
              <a:tailEnd type="triangle"/>
            </a:ln>
            <a:effectLst/>
          </p:spPr>
        </p:cxnSp>
        <p:cxnSp>
          <p:nvCxnSpPr>
            <p:cNvPr id="90" name="直接连接符 34">
              <a:extLst>
                <a:ext uri="{FF2B5EF4-FFF2-40B4-BE49-F238E27FC236}">
                  <a16:creationId xmlns:a16="http://schemas.microsoft.com/office/drawing/2014/main" id="{82380CA8-ADD2-AA34-2D66-C4E85A58E4A0}"/>
                </a:ext>
              </a:extLst>
            </p:cNvPr>
            <p:cNvCxnSpPr>
              <a:cxnSpLocks/>
            </p:cNvCxnSpPr>
            <p:nvPr/>
          </p:nvCxnSpPr>
          <p:spPr>
            <a:xfrm>
              <a:off x="1636523" y="2844726"/>
              <a:ext cx="0" cy="166627"/>
            </a:xfrm>
            <a:prstGeom prst="line">
              <a:avLst/>
            </a:prstGeom>
            <a:noFill/>
            <a:ln w="19050" cap="flat" cmpd="sng" algn="ctr">
              <a:solidFill>
                <a:sysClr val="windowText" lastClr="000000"/>
              </a:solidFill>
              <a:prstDash val="solid"/>
              <a:miter lim="800000"/>
            </a:ln>
            <a:effectLst/>
          </p:spPr>
        </p:cxnSp>
        <p:cxnSp>
          <p:nvCxnSpPr>
            <p:cNvPr id="91" name="直接连接符 35">
              <a:extLst>
                <a:ext uri="{FF2B5EF4-FFF2-40B4-BE49-F238E27FC236}">
                  <a16:creationId xmlns:a16="http://schemas.microsoft.com/office/drawing/2014/main" id="{32216D0A-CFB5-612E-15FA-66066D114966}"/>
                </a:ext>
              </a:extLst>
            </p:cNvPr>
            <p:cNvCxnSpPr>
              <a:cxnSpLocks/>
            </p:cNvCxnSpPr>
            <p:nvPr/>
          </p:nvCxnSpPr>
          <p:spPr>
            <a:xfrm flipH="1">
              <a:off x="113728" y="3011353"/>
              <a:ext cx="1387412" cy="0"/>
            </a:xfrm>
            <a:prstGeom prst="line">
              <a:avLst/>
            </a:prstGeom>
            <a:noFill/>
            <a:ln w="19050" cap="flat" cmpd="sng" algn="ctr">
              <a:solidFill>
                <a:sysClr val="windowText" lastClr="000000"/>
              </a:solidFill>
              <a:prstDash val="dash"/>
              <a:miter lim="800000"/>
            </a:ln>
            <a:effectLst/>
          </p:spPr>
        </p:cxnSp>
        <mc:AlternateContent xmlns:mc="http://schemas.openxmlformats.org/markup-compatibility/2006" xmlns:a14="http://schemas.microsoft.com/office/drawing/2010/main">
          <mc:Choice Requires="a14">
            <p:sp>
              <p:nvSpPr>
                <p:cNvPr id="92" name="文本框 40">
                  <a:extLst>
                    <a:ext uri="{FF2B5EF4-FFF2-40B4-BE49-F238E27FC236}">
                      <a16:creationId xmlns:a16="http://schemas.microsoft.com/office/drawing/2014/main" id="{4BE88859-5921-A64E-A9E9-5D4041122341}"/>
                    </a:ext>
                  </a:extLst>
                </p:cNvPr>
                <p:cNvSpPr txBox="1"/>
                <p:nvPr/>
              </p:nvSpPr>
              <p:spPr>
                <a:xfrm>
                  <a:off x="5208112" y="3018032"/>
                  <a:ext cx="357469" cy="33855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𝑇</m:t>
                        </m:r>
                      </m:oMath>
                    </m:oMathPara>
                  </a14:m>
                  <a:endParaRPr kumimoji="0" lang="zh-CN" altLang="en-US" sz="1600" b="0" i="0" u="none" strike="noStrike" kern="0" cap="none" spc="0" normalizeH="0" baseline="0" noProof="0" dirty="0">
                    <a:ln>
                      <a:noFill/>
                    </a:ln>
                    <a:solidFill>
                      <a:srgbClr val="A5A5A5"/>
                    </a:solidFill>
                    <a:effectLst/>
                    <a:uLnTx/>
                    <a:uFillTx/>
                    <a:latin typeface="Calibri" panose="020F0502020204030204"/>
                    <a:ea typeface="等线" panose="02010600030101010101" pitchFamily="2" charset="-122"/>
                  </a:endParaRPr>
                </a:p>
              </p:txBody>
            </p:sp>
          </mc:Choice>
          <mc:Fallback xmlns="">
            <p:sp>
              <p:nvSpPr>
                <p:cNvPr id="92" name="文本框 40">
                  <a:extLst>
                    <a:ext uri="{FF2B5EF4-FFF2-40B4-BE49-F238E27FC236}">
                      <a16:creationId xmlns:a16="http://schemas.microsoft.com/office/drawing/2014/main" id="{4BE88859-5921-A64E-A9E9-5D4041122341}"/>
                    </a:ext>
                  </a:extLst>
                </p:cNvPr>
                <p:cNvSpPr txBox="1">
                  <a:spLocks noRot="1" noChangeAspect="1" noMove="1" noResize="1" noEditPoints="1" noAdjustHandles="1" noChangeArrowheads="1" noChangeShapeType="1" noTextEdit="1"/>
                </p:cNvSpPr>
                <p:nvPr/>
              </p:nvSpPr>
              <p:spPr>
                <a:xfrm>
                  <a:off x="5208112" y="3018032"/>
                  <a:ext cx="357469" cy="338554"/>
                </a:xfrm>
                <a:prstGeom prst="rect">
                  <a:avLst/>
                </a:prstGeom>
                <a:blipFill>
                  <a:blip r:embed="rId6"/>
                  <a:stretch>
                    <a:fillRect/>
                  </a:stretch>
                </a:blipFill>
              </p:spPr>
              <p:txBody>
                <a:bodyPr/>
                <a:lstStyle/>
                <a:p>
                  <a:r>
                    <a:rPr lang="zh-CN" altLang="en-US">
                      <a:noFill/>
                    </a:rPr>
                    <a:t> </a:t>
                  </a:r>
                </a:p>
              </p:txBody>
            </p:sp>
          </mc:Fallback>
        </mc:AlternateContent>
        <p:cxnSp>
          <p:nvCxnSpPr>
            <p:cNvPr id="93" name="直接连接符 41">
              <a:extLst>
                <a:ext uri="{FF2B5EF4-FFF2-40B4-BE49-F238E27FC236}">
                  <a16:creationId xmlns:a16="http://schemas.microsoft.com/office/drawing/2014/main" id="{413AFE06-FD45-75BC-FD06-7998B563F428}"/>
                </a:ext>
              </a:extLst>
            </p:cNvPr>
            <p:cNvCxnSpPr>
              <a:cxnSpLocks/>
            </p:cNvCxnSpPr>
            <p:nvPr/>
          </p:nvCxnSpPr>
          <p:spPr>
            <a:xfrm>
              <a:off x="5252226" y="2838048"/>
              <a:ext cx="0" cy="166627"/>
            </a:xfrm>
            <a:prstGeom prst="line">
              <a:avLst/>
            </a:prstGeom>
            <a:noFill/>
            <a:ln w="19050" cap="flat" cmpd="sng" algn="ctr">
              <a:solidFill>
                <a:sysClr val="windowText" lastClr="000000"/>
              </a:solidFill>
              <a:prstDash val="solid"/>
              <a:miter lim="800000"/>
            </a:ln>
            <a:effectLst/>
          </p:spPr>
        </p:cxnSp>
        <p:sp>
          <p:nvSpPr>
            <p:cNvPr id="94" name="文本框 42">
              <a:extLst>
                <a:ext uri="{FF2B5EF4-FFF2-40B4-BE49-F238E27FC236}">
                  <a16:creationId xmlns:a16="http://schemas.microsoft.com/office/drawing/2014/main" id="{57530A57-2465-6B24-12E9-2102E2F7C32D}"/>
                </a:ext>
              </a:extLst>
            </p:cNvPr>
            <p:cNvSpPr txBox="1"/>
            <p:nvPr/>
          </p:nvSpPr>
          <p:spPr>
            <a:xfrm>
              <a:off x="5778006" y="2677481"/>
              <a:ext cx="562975" cy="307777"/>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Time</a:t>
              </a:r>
              <a:endParaRPr kumimoji="0" lang="zh-CN" altLang="en-US" sz="14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95" name="文本框 43">
              <a:extLst>
                <a:ext uri="{FF2B5EF4-FFF2-40B4-BE49-F238E27FC236}">
                  <a16:creationId xmlns:a16="http://schemas.microsoft.com/office/drawing/2014/main" id="{2387CB51-6199-75AC-267D-72FC47A288DE}"/>
                </a:ext>
              </a:extLst>
            </p:cNvPr>
            <p:cNvSpPr txBox="1"/>
            <p:nvPr/>
          </p:nvSpPr>
          <p:spPr>
            <a:xfrm>
              <a:off x="431178" y="847736"/>
              <a:ext cx="177785" cy="46166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8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8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8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rPr>
                <a:t>.</a:t>
              </a:r>
            </a:p>
          </p:txBody>
        </p:sp>
        <p:sp>
          <p:nvSpPr>
            <p:cNvPr id="96" name="矩形 44">
              <a:extLst>
                <a:ext uri="{FF2B5EF4-FFF2-40B4-BE49-F238E27FC236}">
                  <a16:creationId xmlns:a16="http://schemas.microsoft.com/office/drawing/2014/main" id="{70684327-E787-68F5-DF4A-A44AA8D2D093}"/>
                </a:ext>
              </a:extLst>
            </p:cNvPr>
            <p:cNvSpPr/>
            <p:nvPr/>
          </p:nvSpPr>
          <p:spPr>
            <a:xfrm>
              <a:off x="1203791" y="2342895"/>
              <a:ext cx="111760" cy="428357"/>
            </a:xfrm>
            <a:prstGeom prst="rect">
              <a:avLst/>
            </a:prstGeom>
            <a:no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97" name="矩形 45">
              <a:extLst>
                <a:ext uri="{FF2B5EF4-FFF2-40B4-BE49-F238E27FC236}">
                  <a16:creationId xmlns:a16="http://schemas.microsoft.com/office/drawing/2014/main" id="{7D7597C6-903E-BC58-6833-4D24D43306DC}"/>
                </a:ext>
              </a:extLst>
            </p:cNvPr>
            <p:cNvSpPr/>
            <p:nvPr/>
          </p:nvSpPr>
          <p:spPr>
            <a:xfrm>
              <a:off x="1353827" y="2342895"/>
              <a:ext cx="111760" cy="428357"/>
            </a:xfrm>
            <a:prstGeom prst="rect">
              <a:avLst/>
            </a:prstGeom>
            <a:no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98" name="矩形 46">
              <a:extLst>
                <a:ext uri="{FF2B5EF4-FFF2-40B4-BE49-F238E27FC236}">
                  <a16:creationId xmlns:a16="http://schemas.microsoft.com/office/drawing/2014/main" id="{07C5A52A-6B24-D5F2-64F4-737338FC89CE}"/>
                </a:ext>
              </a:extLst>
            </p:cNvPr>
            <p:cNvSpPr/>
            <p:nvPr/>
          </p:nvSpPr>
          <p:spPr>
            <a:xfrm>
              <a:off x="1503863" y="2342895"/>
              <a:ext cx="111760" cy="428357"/>
            </a:xfrm>
            <a:prstGeom prst="rect">
              <a:avLst/>
            </a:prstGeom>
            <a:no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99" name="矩形 47">
              <a:extLst>
                <a:ext uri="{FF2B5EF4-FFF2-40B4-BE49-F238E27FC236}">
                  <a16:creationId xmlns:a16="http://schemas.microsoft.com/office/drawing/2014/main" id="{9920FE7D-3238-23C3-2525-4DD6B7BF373B}"/>
                </a:ext>
              </a:extLst>
            </p:cNvPr>
            <p:cNvSpPr/>
            <p:nvPr/>
          </p:nvSpPr>
          <p:spPr>
            <a:xfrm>
              <a:off x="1653899" y="2342895"/>
              <a:ext cx="111760" cy="428357"/>
            </a:xfrm>
            <a:prstGeom prst="rect">
              <a:avLst/>
            </a:prstGeom>
            <a:solidFill>
              <a:srgbClr val="4472C4">
                <a:lumMod val="20000"/>
                <a:lumOff val="8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00" name="矩形 48">
              <a:extLst>
                <a:ext uri="{FF2B5EF4-FFF2-40B4-BE49-F238E27FC236}">
                  <a16:creationId xmlns:a16="http://schemas.microsoft.com/office/drawing/2014/main" id="{25D64CE5-5027-CC5A-9C29-11019401D26B}"/>
                </a:ext>
              </a:extLst>
            </p:cNvPr>
            <p:cNvSpPr/>
            <p:nvPr/>
          </p:nvSpPr>
          <p:spPr>
            <a:xfrm>
              <a:off x="1803935" y="2342895"/>
              <a:ext cx="111760" cy="428357"/>
            </a:xfrm>
            <a:prstGeom prst="rect">
              <a:avLst/>
            </a:prstGeom>
            <a:solidFill>
              <a:srgbClr val="4472C4">
                <a:lumMod val="20000"/>
                <a:lumOff val="8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01" name="矩形 49">
              <a:extLst>
                <a:ext uri="{FF2B5EF4-FFF2-40B4-BE49-F238E27FC236}">
                  <a16:creationId xmlns:a16="http://schemas.microsoft.com/office/drawing/2014/main" id="{272298FA-AFBB-8D27-653D-1F2A2B1D46D1}"/>
                </a:ext>
              </a:extLst>
            </p:cNvPr>
            <p:cNvSpPr/>
            <p:nvPr/>
          </p:nvSpPr>
          <p:spPr>
            <a:xfrm>
              <a:off x="1953971" y="2342895"/>
              <a:ext cx="111760" cy="428357"/>
            </a:xfrm>
            <a:prstGeom prst="rect">
              <a:avLst/>
            </a:prstGeom>
            <a:solidFill>
              <a:srgbClr val="4472C4">
                <a:lumMod val="20000"/>
                <a:lumOff val="8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02" name="矩形 50">
              <a:extLst>
                <a:ext uri="{FF2B5EF4-FFF2-40B4-BE49-F238E27FC236}">
                  <a16:creationId xmlns:a16="http://schemas.microsoft.com/office/drawing/2014/main" id="{59562467-5180-E886-F5A5-B8C8C1DB9567}"/>
                </a:ext>
              </a:extLst>
            </p:cNvPr>
            <p:cNvSpPr/>
            <p:nvPr/>
          </p:nvSpPr>
          <p:spPr>
            <a:xfrm>
              <a:off x="2104007" y="2342895"/>
              <a:ext cx="111760" cy="428357"/>
            </a:xfrm>
            <a:prstGeom prst="rect">
              <a:avLst/>
            </a:prstGeom>
            <a:solidFill>
              <a:srgbClr val="4472C4">
                <a:lumMod val="20000"/>
                <a:lumOff val="8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03" name="矩形 51">
              <a:extLst>
                <a:ext uri="{FF2B5EF4-FFF2-40B4-BE49-F238E27FC236}">
                  <a16:creationId xmlns:a16="http://schemas.microsoft.com/office/drawing/2014/main" id="{B33F90FF-8F75-C1BF-F7F6-826B98F26B95}"/>
                </a:ext>
              </a:extLst>
            </p:cNvPr>
            <p:cNvSpPr/>
            <p:nvPr/>
          </p:nvSpPr>
          <p:spPr>
            <a:xfrm>
              <a:off x="2254043" y="2342895"/>
              <a:ext cx="111760" cy="428357"/>
            </a:xfrm>
            <a:prstGeom prst="rect">
              <a:avLst/>
            </a:prstGeom>
            <a:solidFill>
              <a:srgbClr val="4472C4">
                <a:lumMod val="20000"/>
                <a:lumOff val="8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04" name="矩形 52">
              <a:extLst>
                <a:ext uri="{FF2B5EF4-FFF2-40B4-BE49-F238E27FC236}">
                  <a16:creationId xmlns:a16="http://schemas.microsoft.com/office/drawing/2014/main" id="{B4D7341C-3FC4-1055-4D56-69867F33FD63}"/>
                </a:ext>
              </a:extLst>
            </p:cNvPr>
            <p:cNvSpPr/>
            <p:nvPr/>
          </p:nvSpPr>
          <p:spPr>
            <a:xfrm>
              <a:off x="2404079" y="2342895"/>
              <a:ext cx="111760" cy="428357"/>
            </a:xfrm>
            <a:prstGeom prst="rect">
              <a:avLst/>
            </a:prstGeom>
            <a:solidFill>
              <a:srgbClr val="4472C4">
                <a:lumMod val="20000"/>
                <a:lumOff val="8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05" name="矩形 53">
              <a:extLst>
                <a:ext uri="{FF2B5EF4-FFF2-40B4-BE49-F238E27FC236}">
                  <a16:creationId xmlns:a16="http://schemas.microsoft.com/office/drawing/2014/main" id="{1F8A946F-9E7A-B296-F1A2-1BD2D27324D0}"/>
                </a:ext>
              </a:extLst>
            </p:cNvPr>
            <p:cNvSpPr/>
            <p:nvPr/>
          </p:nvSpPr>
          <p:spPr>
            <a:xfrm>
              <a:off x="2554115" y="2342895"/>
              <a:ext cx="111760" cy="428357"/>
            </a:xfrm>
            <a:prstGeom prst="rect">
              <a:avLst/>
            </a:prstGeom>
            <a:solidFill>
              <a:srgbClr val="4472C4">
                <a:lumMod val="20000"/>
                <a:lumOff val="8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06" name="矩形 54">
              <a:extLst>
                <a:ext uri="{FF2B5EF4-FFF2-40B4-BE49-F238E27FC236}">
                  <a16:creationId xmlns:a16="http://schemas.microsoft.com/office/drawing/2014/main" id="{0D0335CC-F7A0-0316-E5A9-FD8B7447B666}"/>
                </a:ext>
              </a:extLst>
            </p:cNvPr>
            <p:cNvSpPr/>
            <p:nvPr/>
          </p:nvSpPr>
          <p:spPr>
            <a:xfrm>
              <a:off x="2704151" y="2342895"/>
              <a:ext cx="111760" cy="428357"/>
            </a:xfrm>
            <a:prstGeom prst="rect">
              <a:avLst/>
            </a:prstGeom>
            <a:solidFill>
              <a:srgbClr val="4472C4">
                <a:lumMod val="20000"/>
                <a:lumOff val="8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07" name="矩形 55">
              <a:extLst>
                <a:ext uri="{FF2B5EF4-FFF2-40B4-BE49-F238E27FC236}">
                  <a16:creationId xmlns:a16="http://schemas.microsoft.com/office/drawing/2014/main" id="{62F72170-F5D4-803B-5759-5D991A6D9233}"/>
                </a:ext>
              </a:extLst>
            </p:cNvPr>
            <p:cNvSpPr/>
            <p:nvPr/>
          </p:nvSpPr>
          <p:spPr>
            <a:xfrm>
              <a:off x="2854187" y="2342895"/>
              <a:ext cx="111760" cy="428357"/>
            </a:xfrm>
            <a:prstGeom prst="rect">
              <a:avLst/>
            </a:prstGeom>
            <a:solidFill>
              <a:srgbClr val="4472C4">
                <a:lumMod val="20000"/>
                <a:lumOff val="8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08" name="矩形 56">
              <a:extLst>
                <a:ext uri="{FF2B5EF4-FFF2-40B4-BE49-F238E27FC236}">
                  <a16:creationId xmlns:a16="http://schemas.microsoft.com/office/drawing/2014/main" id="{E08FFCFE-ECFF-DE88-34D0-81CA7506029D}"/>
                </a:ext>
              </a:extLst>
            </p:cNvPr>
            <p:cNvSpPr/>
            <p:nvPr/>
          </p:nvSpPr>
          <p:spPr>
            <a:xfrm>
              <a:off x="3004223" y="2342895"/>
              <a:ext cx="111760" cy="428357"/>
            </a:xfrm>
            <a:prstGeom prst="rect">
              <a:avLst/>
            </a:prstGeom>
            <a:solidFill>
              <a:srgbClr val="4472C4">
                <a:lumMod val="20000"/>
                <a:lumOff val="8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09" name="矩形 57">
              <a:extLst>
                <a:ext uri="{FF2B5EF4-FFF2-40B4-BE49-F238E27FC236}">
                  <a16:creationId xmlns:a16="http://schemas.microsoft.com/office/drawing/2014/main" id="{876ACC65-D1F0-3F37-86A4-BD9B20E434C5}"/>
                </a:ext>
              </a:extLst>
            </p:cNvPr>
            <p:cNvSpPr/>
            <p:nvPr/>
          </p:nvSpPr>
          <p:spPr>
            <a:xfrm>
              <a:off x="3154259" y="2342895"/>
              <a:ext cx="111760" cy="428357"/>
            </a:xfrm>
            <a:prstGeom prst="rect">
              <a:avLst/>
            </a:prstGeom>
            <a:solidFill>
              <a:srgbClr val="4472C4">
                <a:lumMod val="20000"/>
                <a:lumOff val="8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10" name="矩形 58">
              <a:extLst>
                <a:ext uri="{FF2B5EF4-FFF2-40B4-BE49-F238E27FC236}">
                  <a16:creationId xmlns:a16="http://schemas.microsoft.com/office/drawing/2014/main" id="{06F2B53E-D0DF-AEB4-713E-FA7F3755AC20}"/>
                </a:ext>
              </a:extLst>
            </p:cNvPr>
            <p:cNvSpPr/>
            <p:nvPr/>
          </p:nvSpPr>
          <p:spPr>
            <a:xfrm>
              <a:off x="3304295" y="2342895"/>
              <a:ext cx="111760" cy="428357"/>
            </a:xfrm>
            <a:prstGeom prst="rect">
              <a:avLst/>
            </a:prstGeom>
            <a:solidFill>
              <a:srgbClr val="4472C4">
                <a:lumMod val="20000"/>
                <a:lumOff val="8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11" name="矩形 59">
              <a:extLst>
                <a:ext uri="{FF2B5EF4-FFF2-40B4-BE49-F238E27FC236}">
                  <a16:creationId xmlns:a16="http://schemas.microsoft.com/office/drawing/2014/main" id="{CFEFFA07-33E3-9736-54C0-7B7E7ED31AA0}"/>
                </a:ext>
              </a:extLst>
            </p:cNvPr>
            <p:cNvSpPr/>
            <p:nvPr/>
          </p:nvSpPr>
          <p:spPr>
            <a:xfrm>
              <a:off x="3454331" y="2342895"/>
              <a:ext cx="111760" cy="428357"/>
            </a:xfrm>
            <a:prstGeom prst="rect">
              <a:avLst/>
            </a:prstGeom>
            <a:solidFill>
              <a:srgbClr val="4472C4">
                <a:lumMod val="20000"/>
                <a:lumOff val="8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12" name="矩形 60">
              <a:extLst>
                <a:ext uri="{FF2B5EF4-FFF2-40B4-BE49-F238E27FC236}">
                  <a16:creationId xmlns:a16="http://schemas.microsoft.com/office/drawing/2014/main" id="{58127944-8EBA-2E01-FB62-680FACCE9727}"/>
                </a:ext>
              </a:extLst>
            </p:cNvPr>
            <p:cNvSpPr/>
            <p:nvPr/>
          </p:nvSpPr>
          <p:spPr>
            <a:xfrm>
              <a:off x="3604367" y="2342895"/>
              <a:ext cx="111760" cy="428357"/>
            </a:xfrm>
            <a:prstGeom prst="rect">
              <a:avLst/>
            </a:prstGeom>
            <a:solidFill>
              <a:srgbClr val="4472C4">
                <a:lumMod val="20000"/>
                <a:lumOff val="8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13" name="矩形 61">
              <a:extLst>
                <a:ext uri="{FF2B5EF4-FFF2-40B4-BE49-F238E27FC236}">
                  <a16:creationId xmlns:a16="http://schemas.microsoft.com/office/drawing/2014/main" id="{73E7D776-3AF3-01A4-BA39-B174CF4EFE64}"/>
                </a:ext>
              </a:extLst>
            </p:cNvPr>
            <p:cNvSpPr/>
            <p:nvPr/>
          </p:nvSpPr>
          <p:spPr>
            <a:xfrm>
              <a:off x="3754403" y="2342895"/>
              <a:ext cx="111760" cy="428357"/>
            </a:xfrm>
            <a:prstGeom prst="rect">
              <a:avLst/>
            </a:prstGeom>
            <a:solidFill>
              <a:srgbClr val="4472C4">
                <a:lumMod val="20000"/>
                <a:lumOff val="8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14" name="矩形 62">
              <a:extLst>
                <a:ext uri="{FF2B5EF4-FFF2-40B4-BE49-F238E27FC236}">
                  <a16:creationId xmlns:a16="http://schemas.microsoft.com/office/drawing/2014/main" id="{72E1AF50-7DB2-9FDE-10DE-2B6580C4289F}"/>
                </a:ext>
              </a:extLst>
            </p:cNvPr>
            <p:cNvSpPr/>
            <p:nvPr/>
          </p:nvSpPr>
          <p:spPr>
            <a:xfrm>
              <a:off x="3904439" y="2342895"/>
              <a:ext cx="111760" cy="428357"/>
            </a:xfrm>
            <a:prstGeom prst="rect">
              <a:avLst/>
            </a:prstGeom>
            <a:solidFill>
              <a:srgbClr val="4472C4">
                <a:lumMod val="20000"/>
                <a:lumOff val="8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15" name="矩形 63">
              <a:extLst>
                <a:ext uri="{FF2B5EF4-FFF2-40B4-BE49-F238E27FC236}">
                  <a16:creationId xmlns:a16="http://schemas.microsoft.com/office/drawing/2014/main" id="{9782A063-EA57-9DE0-138A-3EEDCCB5582F}"/>
                </a:ext>
              </a:extLst>
            </p:cNvPr>
            <p:cNvSpPr/>
            <p:nvPr/>
          </p:nvSpPr>
          <p:spPr>
            <a:xfrm>
              <a:off x="4054475" y="2342895"/>
              <a:ext cx="111760" cy="428357"/>
            </a:xfrm>
            <a:prstGeom prst="rect">
              <a:avLst/>
            </a:prstGeom>
            <a:solidFill>
              <a:srgbClr val="4472C4">
                <a:lumMod val="20000"/>
                <a:lumOff val="8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16" name="矩形 64">
              <a:extLst>
                <a:ext uri="{FF2B5EF4-FFF2-40B4-BE49-F238E27FC236}">
                  <a16:creationId xmlns:a16="http://schemas.microsoft.com/office/drawing/2014/main" id="{98C7614D-6550-87BF-328F-3EA81C554FAF}"/>
                </a:ext>
              </a:extLst>
            </p:cNvPr>
            <p:cNvSpPr/>
            <p:nvPr/>
          </p:nvSpPr>
          <p:spPr>
            <a:xfrm>
              <a:off x="4204511" y="2342895"/>
              <a:ext cx="111760" cy="428357"/>
            </a:xfrm>
            <a:prstGeom prst="rect">
              <a:avLst/>
            </a:prstGeom>
            <a:solidFill>
              <a:srgbClr val="4472C4">
                <a:lumMod val="20000"/>
                <a:lumOff val="8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17" name="矩形 65">
              <a:extLst>
                <a:ext uri="{FF2B5EF4-FFF2-40B4-BE49-F238E27FC236}">
                  <a16:creationId xmlns:a16="http://schemas.microsoft.com/office/drawing/2014/main" id="{D7C6D508-5535-ACC2-D393-F7CF7AA89A43}"/>
                </a:ext>
              </a:extLst>
            </p:cNvPr>
            <p:cNvSpPr/>
            <p:nvPr/>
          </p:nvSpPr>
          <p:spPr>
            <a:xfrm>
              <a:off x="4354547" y="2342895"/>
              <a:ext cx="111760" cy="428357"/>
            </a:xfrm>
            <a:prstGeom prst="rect">
              <a:avLst/>
            </a:prstGeom>
            <a:solidFill>
              <a:srgbClr val="4472C4">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18" name="矩形 66">
              <a:extLst>
                <a:ext uri="{FF2B5EF4-FFF2-40B4-BE49-F238E27FC236}">
                  <a16:creationId xmlns:a16="http://schemas.microsoft.com/office/drawing/2014/main" id="{3C0EEE9F-8B1B-B08E-D4D8-AF1A75187ED2}"/>
                </a:ext>
              </a:extLst>
            </p:cNvPr>
            <p:cNvSpPr/>
            <p:nvPr/>
          </p:nvSpPr>
          <p:spPr>
            <a:xfrm>
              <a:off x="4504583" y="2342895"/>
              <a:ext cx="111760" cy="428357"/>
            </a:xfrm>
            <a:prstGeom prst="rect">
              <a:avLst/>
            </a:prstGeom>
            <a:solidFill>
              <a:srgbClr val="4472C4">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19" name="矩形 67">
              <a:extLst>
                <a:ext uri="{FF2B5EF4-FFF2-40B4-BE49-F238E27FC236}">
                  <a16:creationId xmlns:a16="http://schemas.microsoft.com/office/drawing/2014/main" id="{E5DD239E-15A3-0BED-1250-222EDD27F5DA}"/>
                </a:ext>
              </a:extLst>
            </p:cNvPr>
            <p:cNvSpPr/>
            <p:nvPr/>
          </p:nvSpPr>
          <p:spPr>
            <a:xfrm>
              <a:off x="4654619" y="2342895"/>
              <a:ext cx="111760" cy="428357"/>
            </a:xfrm>
            <a:prstGeom prst="rect">
              <a:avLst/>
            </a:prstGeom>
            <a:solidFill>
              <a:srgbClr val="4472C4">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20" name="矩形 68">
              <a:extLst>
                <a:ext uri="{FF2B5EF4-FFF2-40B4-BE49-F238E27FC236}">
                  <a16:creationId xmlns:a16="http://schemas.microsoft.com/office/drawing/2014/main" id="{A3F20C06-BED3-C0D8-0F5D-AD5C680D4F7D}"/>
                </a:ext>
              </a:extLst>
            </p:cNvPr>
            <p:cNvSpPr/>
            <p:nvPr/>
          </p:nvSpPr>
          <p:spPr>
            <a:xfrm>
              <a:off x="4804655" y="2342895"/>
              <a:ext cx="111760" cy="428357"/>
            </a:xfrm>
            <a:prstGeom prst="rect">
              <a:avLst/>
            </a:prstGeom>
            <a:solidFill>
              <a:srgbClr val="4472C4">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21" name="矩形 69">
              <a:extLst>
                <a:ext uri="{FF2B5EF4-FFF2-40B4-BE49-F238E27FC236}">
                  <a16:creationId xmlns:a16="http://schemas.microsoft.com/office/drawing/2014/main" id="{919E74A6-6429-1C29-A098-099A62F75B02}"/>
                </a:ext>
              </a:extLst>
            </p:cNvPr>
            <p:cNvSpPr/>
            <p:nvPr/>
          </p:nvSpPr>
          <p:spPr>
            <a:xfrm>
              <a:off x="4954691" y="2342895"/>
              <a:ext cx="111760" cy="428357"/>
            </a:xfrm>
            <a:prstGeom prst="rect">
              <a:avLst/>
            </a:prstGeom>
            <a:solidFill>
              <a:srgbClr val="4472C4">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22" name="矩形 70">
              <a:extLst>
                <a:ext uri="{FF2B5EF4-FFF2-40B4-BE49-F238E27FC236}">
                  <a16:creationId xmlns:a16="http://schemas.microsoft.com/office/drawing/2014/main" id="{9D559111-7963-7FD5-3B31-41221C18CB02}"/>
                </a:ext>
              </a:extLst>
            </p:cNvPr>
            <p:cNvSpPr/>
            <p:nvPr/>
          </p:nvSpPr>
          <p:spPr>
            <a:xfrm>
              <a:off x="5104727" y="2342895"/>
              <a:ext cx="111760" cy="428357"/>
            </a:xfrm>
            <a:prstGeom prst="rect">
              <a:avLst/>
            </a:prstGeom>
            <a:solidFill>
              <a:srgbClr val="4472C4">
                <a:lumMod val="20000"/>
                <a:lumOff val="8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23" name="矩形 72">
              <a:extLst>
                <a:ext uri="{FF2B5EF4-FFF2-40B4-BE49-F238E27FC236}">
                  <a16:creationId xmlns:a16="http://schemas.microsoft.com/office/drawing/2014/main" id="{0333DBE8-225D-C46F-8921-2F3A012E10B6}"/>
                </a:ext>
              </a:extLst>
            </p:cNvPr>
            <p:cNvSpPr/>
            <p:nvPr/>
          </p:nvSpPr>
          <p:spPr>
            <a:xfrm>
              <a:off x="1053755" y="2342894"/>
              <a:ext cx="111760" cy="428357"/>
            </a:xfrm>
            <a:prstGeom prst="rect">
              <a:avLst/>
            </a:prstGeom>
            <a:no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24" name="矩形 73">
              <a:extLst>
                <a:ext uri="{FF2B5EF4-FFF2-40B4-BE49-F238E27FC236}">
                  <a16:creationId xmlns:a16="http://schemas.microsoft.com/office/drawing/2014/main" id="{884A509A-8190-FAC3-9FEC-F5A3B4296B94}"/>
                </a:ext>
              </a:extLst>
            </p:cNvPr>
            <p:cNvSpPr/>
            <p:nvPr/>
          </p:nvSpPr>
          <p:spPr>
            <a:xfrm>
              <a:off x="1205592" y="1877989"/>
              <a:ext cx="111760" cy="428357"/>
            </a:xfrm>
            <a:prstGeom prst="rect">
              <a:avLst/>
            </a:prstGeom>
            <a:no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25" name="矩形 75">
              <a:extLst>
                <a:ext uri="{FF2B5EF4-FFF2-40B4-BE49-F238E27FC236}">
                  <a16:creationId xmlns:a16="http://schemas.microsoft.com/office/drawing/2014/main" id="{0AC6D739-294B-0A45-B2A5-FF588E16B332}"/>
                </a:ext>
              </a:extLst>
            </p:cNvPr>
            <p:cNvSpPr/>
            <p:nvPr/>
          </p:nvSpPr>
          <p:spPr>
            <a:xfrm>
              <a:off x="1505664" y="1877989"/>
              <a:ext cx="111760" cy="428357"/>
            </a:xfrm>
            <a:prstGeom prst="rect">
              <a:avLst/>
            </a:prstGeom>
            <a:no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26" name="矩形 79">
              <a:extLst>
                <a:ext uri="{FF2B5EF4-FFF2-40B4-BE49-F238E27FC236}">
                  <a16:creationId xmlns:a16="http://schemas.microsoft.com/office/drawing/2014/main" id="{29394135-A02F-C3E5-DA1F-ED016296845A}"/>
                </a:ext>
              </a:extLst>
            </p:cNvPr>
            <p:cNvSpPr/>
            <p:nvPr/>
          </p:nvSpPr>
          <p:spPr>
            <a:xfrm>
              <a:off x="2105808" y="1877989"/>
              <a:ext cx="111760" cy="428357"/>
            </a:xfrm>
            <a:prstGeom prst="rect">
              <a:avLst/>
            </a:prstGeom>
            <a:solidFill>
              <a:srgbClr val="4472C4">
                <a:lumMod val="60000"/>
                <a:lumOff val="4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27" name="矩形 81">
              <a:extLst>
                <a:ext uri="{FF2B5EF4-FFF2-40B4-BE49-F238E27FC236}">
                  <a16:creationId xmlns:a16="http://schemas.microsoft.com/office/drawing/2014/main" id="{9AA4339A-EC83-939B-23D1-40E3FFD1667B}"/>
                </a:ext>
              </a:extLst>
            </p:cNvPr>
            <p:cNvSpPr/>
            <p:nvPr/>
          </p:nvSpPr>
          <p:spPr>
            <a:xfrm>
              <a:off x="2405880" y="1877989"/>
              <a:ext cx="111760" cy="428357"/>
            </a:xfrm>
            <a:prstGeom prst="rect">
              <a:avLst/>
            </a:prstGeom>
            <a:solidFill>
              <a:srgbClr val="4472C4">
                <a:lumMod val="60000"/>
                <a:lumOff val="4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28" name="矩形 83">
              <a:extLst>
                <a:ext uri="{FF2B5EF4-FFF2-40B4-BE49-F238E27FC236}">
                  <a16:creationId xmlns:a16="http://schemas.microsoft.com/office/drawing/2014/main" id="{7E1A4994-B3AA-903A-E208-7A805D93609E}"/>
                </a:ext>
              </a:extLst>
            </p:cNvPr>
            <p:cNvSpPr/>
            <p:nvPr/>
          </p:nvSpPr>
          <p:spPr>
            <a:xfrm>
              <a:off x="2705952" y="1877989"/>
              <a:ext cx="111760" cy="428357"/>
            </a:xfrm>
            <a:prstGeom prst="rect">
              <a:avLst/>
            </a:prstGeom>
            <a:solidFill>
              <a:srgbClr val="4472C4">
                <a:lumMod val="60000"/>
                <a:lumOff val="4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29" name="矩形 85">
              <a:extLst>
                <a:ext uri="{FF2B5EF4-FFF2-40B4-BE49-F238E27FC236}">
                  <a16:creationId xmlns:a16="http://schemas.microsoft.com/office/drawing/2014/main" id="{B1F8536C-C3C1-68ED-229A-026336F4D9B5}"/>
                </a:ext>
              </a:extLst>
            </p:cNvPr>
            <p:cNvSpPr/>
            <p:nvPr/>
          </p:nvSpPr>
          <p:spPr>
            <a:xfrm>
              <a:off x="3006024" y="1877989"/>
              <a:ext cx="111760" cy="428357"/>
            </a:xfrm>
            <a:prstGeom prst="rect">
              <a:avLst/>
            </a:prstGeom>
            <a:solidFill>
              <a:srgbClr val="4472C4">
                <a:lumMod val="60000"/>
                <a:lumOff val="4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30" name="矩形 87">
              <a:extLst>
                <a:ext uri="{FF2B5EF4-FFF2-40B4-BE49-F238E27FC236}">
                  <a16:creationId xmlns:a16="http://schemas.microsoft.com/office/drawing/2014/main" id="{4556CBD1-849A-815F-8529-9AF4A03CF3AF}"/>
                </a:ext>
              </a:extLst>
            </p:cNvPr>
            <p:cNvSpPr/>
            <p:nvPr/>
          </p:nvSpPr>
          <p:spPr>
            <a:xfrm>
              <a:off x="3306096" y="1877989"/>
              <a:ext cx="111760" cy="428357"/>
            </a:xfrm>
            <a:prstGeom prst="rect">
              <a:avLst/>
            </a:prstGeom>
            <a:solidFill>
              <a:srgbClr val="4472C4">
                <a:lumMod val="60000"/>
                <a:lumOff val="4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31" name="矩形 89">
              <a:extLst>
                <a:ext uri="{FF2B5EF4-FFF2-40B4-BE49-F238E27FC236}">
                  <a16:creationId xmlns:a16="http://schemas.microsoft.com/office/drawing/2014/main" id="{656E5F93-74D9-9170-1475-16410C76FA88}"/>
                </a:ext>
              </a:extLst>
            </p:cNvPr>
            <p:cNvSpPr/>
            <p:nvPr/>
          </p:nvSpPr>
          <p:spPr>
            <a:xfrm>
              <a:off x="3606168" y="1877989"/>
              <a:ext cx="111760" cy="428357"/>
            </a:xfrm>
            <a:prstGeom prst="rect">
              <a:avLst/>
            </a:prstGeom>
            <a:solidFill>
              <a:srgbClr val="4472C4">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32" name="矩形 91">
              <a:extLst>
                <a:ext uri="{FF2B5EF4-FFF2-40B4-BE49-F238E27FC236}">
                  <a16:creationId xmlns:a16="http://schemas.microsoft.com/office/drawing/2014/main" id="{4048BC11-CE03-F8AA-672A-CC65832AFB25}"/>
                </a:ext>
              </a:extLst>
            </p:cNvPr>
            <p:cNvSpPr/>
            <p:nvPr/>
          </p:nvSpPr>
          <p:spPr>
            <a:xfrm>
              <a:off x="3906240" y="1877989"/>
              <a:ext cx="111760" cy="428357"/>
            </a:xfrm>
            <a:prstGeom prst="rect">
              <a:avLst/>
            </a:prstGeom>
            <a:solidFill>
              <a:srgbClr val="4472C4">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33" name="矩形 93">
              <a:extLst>
                <a:ext uri="{FF2B5EF4-FFF2-40B4-BE49-F238E27FC236}">
                  <a16:creationId xmlns:a16="http://schemas.microsoft.com/office/drawing/2014/main" id="{03311A6B-2F33-4053-8D43-FCEAC4B90611}"/>
                </a:ext>
              </a:extLst>
            </p:cNvPr>
            <p:cNvSpPr/>
            <p:nvPr/>
          </p:nvSpPr>
          <p:spPr>
            <a:xfrm>
              <a:off x="4206312" y="1877989"/>
              <a:ext cx="111760" cy="428357"/>
            </a:xfrm>
            <a:prstGeom prst="rect">
              <a:avLst/>
            </a:prstGeom>
            <a:solidFill>
              <a:srgbClr val="4472C4">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34" name="矩形 95">
              <a:extLst>
                <a:ext uri="{FF2B5EF4-FFF2-40B4-BE49-F238E27FC236}">
                  <a16:creationId xmlns:a16="http://schemas.microsoft.com/office/drawing/2014/main" id="{8D12DB6F-ECB7-7D6A-63A1-F095E49C77FD}"/>
                </a:ext>
              </a:extLst>
            </p:cNvPr>
            <p:cNvSpPr/>
            <p:nvPr/>
          </p:nvSpPr>
          <p:spPr>
            <a:xfrm>
              <a:off x="4506384" y="1877989"/>
              <a:ext cx="111760" cy="428357"/>
            </a:xfrm>
            <a:prstGeom prst="rect">
              <a:avLst/>
            </a:prstGeom>
            <a:solidFill>
              <a:srgbClr val="4472C4">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35" name="矩形 97">
              <a:extLst>
                <a:ext uri="{FF2B5EF4-FFF2-40B4-BE49-F238E27FC236}">
                  <a16:creationId xmlns:a16="http://schemas.microsoft.com/office/drawing/2014/main" id="{2298A5D1-7B06-6919-994C-7D47CF99A761}"/>
                </a:ext>
              </a:extLst>
            </p:cNvPr>
            <p:cNvSpPr/>
            <p:nvPr/>
          </p:nvSpPr>
          <p:spPr>
            <a:xfrm>
              <a:off x="4806456" y="1877989"/>
              <a:ext cx="111760" cy="428357"/>
            </a:xfrm>
            <a:prstGeom prst="rect">
              <a:avLst/>
            </a:prstGeom>
            <a:solidFill>
              <a:srgbClr val="4472C4">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36" name="矩形 99">
              <a:extLst>
                <a:ext uri="{FF2B5EF4-FFF2-40B4-BE49-F238E27FC236}">
                  <a16:creationId xmlns:a16="http://schemas.microsoft.com/office/drawing/2014/main" id="{C5052F02-22EB-FD7A-F57B-0AFF506687E6}"/>
                </a:ext>
              </a:extLst>
            </p:cNvPr>
            <p:cNvSpPr/>
            <p:nvPr/>
          </p:nvSpPr>
          <p:spPr>
            <a:xfrm>
              <a:off x="5106528" y="1877989"/>
              <a:ext cx="111760" cy="428357"/>
            </a:xfrm>
            <a:prstGeom prst="rect">
              <a:avLst/>
            </a:prstGeom>
            <a:solidFill>
              <a:srgbClr val="4472C4">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37" name="矩形 103">
              <a:extLst>
                <a:ext uri="{FF2B5EF4-FFF2-40B4-BE49-F238E27FC236}">
                  <a16:creationId xmlns:a16="http://schemas.microsoft.com/office/drawing/2014/main" id="{AE86B473-EF87-5183-E83D-20B07D359554}"/>
                </a:ext>
              </a:extLst>
            </p:cNvPr>
            <p:cNvSpPr/>
            <p:nvPr/>
          </p:nvSpPr>
          <p:spPr>
            <a:xfrm>
              <a:off x="1505664" y="1417030"/>
              <a:ext cx="111760" cy="428357"/>
            </a:xfrm>
            <a:prstGeom prst="rect">
              <a:avLst/>
            </a:prstGeom>
            <a:no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38" name="矩形 105">
              <a:extLst>
                <a:ext uri="{FF2B5EF4-FFF2-40B4-BE49-F238E27FC236}">
                  <a16:creationId xmlns:a16="http://schemas.microsoft.com/office/drawing/2014/main" id="{824B16B7-CE65-B0B3-2D55-E58F3926F000}"/>
                </a:ext>
              </a:extLst>
            </p:cNvPr>
            <p:cNvSpPr/>
            <p:nvPr/>
          </p:nvSpPr>
          <p:spPr>
            <a:xfrm>
              <a:off x="2105808" y="1417030"/>
              <a:ext cx="111760" cy="428357"/>
            </a:xfrm>
            <a:prstGeom prst="rect">
              <a:avLst/>
            </a:prstGeom>
            <a:solidFill>
              <a:srgbClr val="4472C4">
                <a:lumMod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39" name="矩形 107">
              <a:extLst>
                <a:ext uri="{FF2B5EF4-FFF2-40B4-BE49-F238E27FC236}">
                  <a16:creationId xmlns:a16="http://schemas.microsoft.com/office/drawing/2014/main" id="{5AAF9C83-7ADD-C51C-DEF1-D1D4FA27A1C0}"/>
                </a:ext>
              </a:extLst>
            </p:cNvPr>
            <p:cNvSpPr/>
            <p:nvPr/>
          </p:nvSpPr>
          <p:spPr>
            <a:xfrm>
              <a:off x="2705952" y="1417030"/>
              <a:ext cx="111760" cy="428357"/>
            </a:xfrm>
            <a:prstGeom prst="rect">
              <a:avLst/>
            </a:prstGeom>
            <a:solidFill>
              <a:srgbClr val="4472C4">
                <a:lumMod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40" name="矩形 109">
              <a:extLst>
                <a:ext uri="{FF2B5EF4-FFF2-40B4-BE49-F238E27FC236}">
                  <a16:creationId xmlns:a16="http://schemas.microsoft.com/office/drawing/2014/main" id="{F6296E28-1383-BE2A-D9D5-E8C91F8FF8CD}"/>
                </a:ext>
              </a:extLst>
            </p:cNvPr>
            <p:cNvSpPr/>
            <p:nvPr/>
          </p:nvSpPr>
          <p:spPr>
            <a:xfrm>
              <a:off x="3306096" y="1417030"/>
              <a:ext cx="111760" cy="428357"/>
            </a:xfrm>
            <a:prstGeom prst="rect">
              <a:avLst/>
            </a:prstGeom>
            <a:solidFill>
              <a:srgbClr val="4472C4">
                <a:lumMod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41" name="矩形 111">
              <a:extLst>
                <a:ext uri="{FF2B5EF4-FFF2-40B4-BE49-F238E27FC236}">
                  <a16:creationId xmlns:a16="http://schemas.microsoft.com/office/drawing/2014/main" id="{923519A8-287A-4608-AC28-E428CEE6DDFF}"/>
                </a:ext>
              </a:extLst>
            </p:cNvPr>
            <p:cNvSpPr/>
            <p:nvPr/>
          </p:nvSpPr>
          <p:spPr>
            <a:xfrm>
              <a:off x="3906240" y="1417030"/>
              <a:ext cx="111760" cy="428357"/>
            </a:xfrm>
            <a:prstGeom prst="rect">
              <a:avLst/>
            </a:prstGeom>
            <a:solidFill>
              <a:srgbClr val="4472C4">
                <a:lumMod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42" name="矩形 113">
              <a:extLst>
                <a:ext uri="{FF2B5EF4-FFF2-40B4-BE49-F238E27FC236}">
                  <a16:creationId xmlns:a16="http://schemas.microsoft.com/office/drawing/2014/main" id="{AEC9547D-2A96-CD1F-3F0C-9C0A35577434}"/>
                </a:ext>
              </a:extLst>
            </p:cNvPr>
            <p:cNvSpPr/>
            <p:nvPr/>
          </p:nvSpPr>
          <p:spPr>
            <a:xfrm>
              <a:off x="4506384" y="1417030"/>
              <a:ext cx="111760" cy="428357"/>
            </a:xfrm>
            <a:prstGeom prst="rect">
              <a:avLst/>
            </a:prstGeom>
            <a:solidFill>
              <a:srgbClr val="4472C4">
                <a:lumMod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43" name="矩形 115">
              <a:extLst>
                <a:ext uri="{FF2B5EF4-FFF2-40B4-BE49-F238E27FC236}">
                  <a16:creationId xmlns:a16="http://schemas.microsoft.com/office/drawing/2014/main" id="{3550F7BF-F4FD-968B-5BDC-FD01B2431B44}"/>
                </a:ext>
              </a:extLst>
            </p:cNvPr>
            <p:cNvSpPr/>
            <p:nvPr/>
          </p:nvSpPr>
          <p:spPr>
            <a:xfrm>
              <a:off x="5106528" y="1417030"/>
              <a:ext cx="111760" cy="428357"/>
            </a:xfrm>
            <a:prstGeom prst="rect">
              <a:avLst/>
            </a:prstGeom>
            <a:solidFill>
              <a:srgbClr val="4472C4">
                <a:lumMod val="75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44" name="矩形 116">
              <a:extLst>
                <a:ext uri="{FF2B5EF4-FFF2-40B4-BE49-F238E27FC236}">
                  <a16:creationId xmlns:a16="http://schemas.microsoft.com/office/drawing/2014/main" id="{6981A19E-4ED2-47A2-46FA-2F7CBD59F558}"/>
                </a:ext>
              </a:extLst>
            </p:cNvPr>
            <p:cNvSpPr/>
            <p:nvPr/>
          </p:nvSpPr>
          <p:spPr>
            <a:xfrm>
              <a:off x="5108499" y="382494"/>
              <a:ext cx="111760" cy="428357"/>
            </a:xfrm>
            <a:prstGeom prst="rect">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45" name="矩形 117">
              <a:extLst>
                <a:ext uri="{FF2B5EF4-FFF2-40B4-BE49-F238E27FC236}">
                  <a16:creationId xmlns:a16="http://schemas.microsoft.com/office/drawing/2014/main" id="{44CFCD7B-CBDD-5689-AE1A-B6694E38006C}"/>
                </a:ext>
              </a:extLst>
            </p:cNvPr>
            <p:cNvSpPr/>
            <p:nvPr/>
          </p:nvSpPr>
          <p:spPr>
            <a:xfrm>
              <a:off x="1503863" y="382494"/>
              <a:ext cx="111760" cy="428357"/>
            </a:xfrm>
            <a:prstGeom prst="rect">
              <a:avLst/>
            </a:prstGeom>
            <a:no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46" name="文本框 118">
              <a:extLst>
                <a:ext uri="{FF2B5EF4-FFF2-40B4-BE49-F238E27FC236}">
                  <a16:creationId xmlns:a16="http://schemas.microsoft.com/office/drawing/2014/main" id="{3739A219-3419-D70A-A323-E606CF2902E1}"/>
                </a:ext>
              </a:extLst>
            </p:cNvPr>
            <p:cNvSpPr txBox="1"/>
            <p:nvPr/>
          </p:nvSpPr>
          <p:spPr>
            <a:xfrm>
              <a:off x="3276893" y="847678"/>
              <a:ext cx="177785" cy="46166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8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8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8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rPr>
                <a:t>.</a:t>
              </a:r>
            </a:p>
          </p:txBody>
        </p:sp>
        <mc:AlternateContent xmlns:mc="http://schemas.openxmlformats.org/markup-compatibility/2006" xmlns:a14="http://schemas.microsoft.com/office/drawing/2010/main">
          <mc:Choice Requires="a14">
            <p:sp>
              <p:nvSpPr>
                <p:cNvPr id="147" name="文本框 119">
                  <a:extLst>
                    <a:ext uri="{FF2B5EF4-FFF2-40B4-BE49-F238E27FC236}">
                      <a16:creationId xmlns:a16="http://schemas.microsoft.com/office/drawing/2014/main" id="{4925C245-DCE5-FCB1-6DC5-E7DC4AB68D6D}"/>
                    </a:ext>
                  </a:extLst>
                </p:cNvPr>
                <p:cNvSpPr txBox="1"/>
                <p:nvPr/>
              </p:nvSpPr>
              <p:spPr>
                <a:xfrm>
                  <a:off x="5341614" y="2387795"/>
                  <a:ext cx="873957"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𝜃</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𝜀</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𝑁</m:t>
                        </m:r>
                      </m:oMath>
                    </m:oMathPara>
                  </a14:m>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47" name="文本框 119">
                  <a:extLst>
                    <a:ext uri="{FF2B5EF4-FFF2-40B4-BE49-F238E27FC236}">
                      <a16:creationId xmlns:a16="http://schemas.microsoft.com/office/drawing/2014/main" id="{4925C245-DCE5-FCB1-6DC5-E7DC4AB68D6D}"/>
                    </a:ext>
                  </a:extLst>
                </p:cNvPr>
                <p:cNvSpPr txBox="1">
                  <a:spLocks noRot="1" noChangeAspect="1" noMove="1" noResize="1" noEditPoints="1" noAdjustHandles="1" noChangeArrowheads="1" noChangeShapeType="1" noTextEdit="1"/>
                </p:cNvSpPr>
                <p:nvPr/>
              </p:nvSpPr>
              <p:spPr>
                <a:xfrm>
                  <a:off x="5341614" y="2387795"/>
                  <a:ext cx="873957" cy="33855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8" name="文本框 120">
                  <a:extLst>
                    <a:ext uri="{FF2B5EF4-FFF2-40B4-BE49-F238E27FC236}">
                      <a16:creationId xmlns:a16="http://schemas.microsoft.com/office/drawing/2014/main" id="{F745D6C0-CD47-A99E-EB82-D6C6EF705493}"/>
                    </a:ext>
                  </a:extLst>
                </p:cNvPr>
                <p:cNvSpPr txBox="1"/>
                <p:nvPr/>
              </p:nvSpPr>
              <p:spPr>
                <a:xfrm>
                  <a:off x="5343415" y="1914720"/>
                  <a:ext cx="987771"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𝜃</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=2</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𝜀</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𝑁</m:t>
                        </m:r>
                      </m:oMath>
                    </m:oMathPara>
                  </a14:m>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48" name="文本框 120">
                  <a:extLst>
                    <a:ext uri="{FF2B5EF4-FFF2-40B4-BE49-F238E27FC236}">
                      <a16:creationId xmlns:a16="http://schemas.microsoft.com/office/drawing/2014/main" id="{F745D6C0-CD47-A99E-EB82-D6C6EF705493}"/>
                    </a:ext>
                  </a:extLst>
                </p:cNvPr>
                <p:cNvSpPr txBox="1">
                  <a:spLocks noRot="1" noChangeAspect="1" noMove="1" noResize="1" noEditPoints="1" noAdjustHandles="1" noChangeArrowheads="1" noChangeShapeType="1" noTextEdit="1"/>
                </p:cNvSpPr>
                <p:nvPr/>
              </p:nvSpPr>
              <p:spPr>
                <a:xfrm>
                  <a:off x="5343415" y="1914720"/>
                  <a:ext cx="987771" cy="33855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9" name="文本框 121">
                  <a:extLst>
                    <a:ext uri="{FF2B5EF4-FFF2-40B4-BE49-F238E27FC236}">
                      <a16:creationId xmlns:a16="http://schemas.microsoft.com/office/drawing/2014/main" id="{D7A5C13E-C144-D3A0-4288-DBCA96A43374}"/>
                    </a:ext>
                  </a:extLst>
                </p:cNvPr>
                <p:cNvSpPr txBox="1"/>
                <p:nvPr/>
              </p:nvSpPr>
              <p:spPr>
                <a:xfrm>
                  <a:off x="5337804" y="1460439"/>
                  <a:ext cx="987771"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𝜃</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=4</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𝜀</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𝑁</m:t>
                        </m:r>
                      </m:oMath>
                    </m:oMathPara>
                  </a14:m>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49" name="文本框 121">
                  <a:extLst>
                    <a:ext uri="{FF2B5EF4-FFF2-40B4-BE49-F238E27FC236}">
                      <a16:creationId xmlns:a16="http://schemas.microsoft.com/office/drawing/2014/main" id="{D7A5C13E-C144-D3A0-4288-DBCA96A43374}"/>
                    </a:ext>
                  </a:extLst>
                </p:cNvPr>
                <p:cNvSpPr txBox="1">
                  <a:spLocks noRot="1" noChangeAspect="1" noMove="1" noResize="1" noEditPoints="1" noAdjustHandles="1" noChangeArrowheads="1" noChangeShapeType="1" noTextEdit="1"/>
                </p:cNvSpPr>
                <p:nvPr/>
              </p:nvSpPr>
              <p:spPr>
                <a:xfrm>
                  <a:off x="5337804" y="1460439"/>
                  <a:ext cx="987771" cy="338554"/>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0" name="文本框 122">
                  <a:extLst>
                    <a:ext uri="{FF2B5EF4-FFF2-40B4-BE49-F238E27FC236}">
                      <a16:creationId xmlns:a16="http://schemas.microsoft.com/office/drawing/2014/main" id="{62FDE6DC-D59A-F080-D2E8-00AB2DBA85AE}"/>
                    </a:ext>
                  </a:extLst>
                </p:cNvPr>
                <p:cNvSpPr txBox="1"/>
                <p:nvPr/>
              </p:nvSpPr>
              <p:spPr>
                <a:xfrm>
                  <a:off x="5346903" y="427395"/>
                  <a:ext cx="1005403"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𝜃</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𝑅</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𝜀</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𝑁</m:t>
                        </m:r>
                      </m:oMath>
                    </m:oMathPara>
                  </a14:m>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50" name="文本框 122">
                  <a:extLst>
                    <a:ext uri="{FF2B5EF4-FFF2-40B4-BE49-F238E27FC236}">
                      <a16:creationId xmlns:a16="http://schemas.microsoft.com/office/drawing/2014/main" id="{62FDE6DC-D59A-F080-D2E8-00AB2DBA85AE}"/>
                    </a:ext>
                  </a:extLst>
                </p:cNvPr>
                <p:cNvSpPr txBox="1">
                  <a:spLocks noRot="1" noChangeAspect="1" noMove="1" noResize="1" noEditPoints="1" noAdjustHandles="1" noChangeArrowheads="1" noChangeShapeType="1" noTextEdit="1"/>
                </p:cNvSpPr>
                <p:nvPr/>
              </p:nvSpPr>
              <p:spPr>
                <a:xfrm>
                  <a:off x="5346903" y="427395"/>
                  <a:ext cx="1005403" cy="338554"/>
                </a:xfrm>
                <a:prstGeom prst="rect">
                  <a:avLst/>
                </a:prstGeom>
                <a:blipFill>
                  <a:blip r:embed="rId10"/>
                  <a:stretch>
                    <a:fillRect/>
                  </a:stretch>
                </a:blipFill>
              </p:spPr>
              <p:txBody>
                <a:bodyPr/>
                <a:lstStyle/>
                <a:p>
                  <a:r>
                    <a:rPr lang="zh-CN" altLang="en-US">
                      <a:noFill/>
                    </a:rPr>
                    <a:t> </a:t>
                  </a:r>
                </a:p>
              </p:txBody>
            </p:sp>
          </mc:Fallback>
        </mc:AlternateContent>
        <p:sp>
          <p:nvSpPr>
            <p:cNvPr id="151" name="文本框 123">
              <a:extLst>
                <a:ext uri="{FF2B5EF4-FFF2-40B4-BE49-F238E27FC236}">
                  <a16:creationId xmlns:a16="http://schemas.microsoft.com/office/drawing/2014/main" id="{DC367880-080E-189D-5C11-4A64C23BE039}"/>
                </a:ext>
              </a:extLst>
            </p:cNvPr>
            <p:cNvSpPr txBox="1"/>
            <p:nvPr/>
          </p:nvSpPr>
          <p:spPr>
            <a:xfrm>
              <a:off x="5661648" y="847736"/>
              <a:ext cx="177785" cy="46166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8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8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rPr>
                <a:t>.</a:t>
              </a:r>
            </a:p>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8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rPr>
                <a:t>.</a:t>
              </a:r>
            </a:p>
          </p:txBody>
        </p:sp>
        <p:sp>
          <p:nvSpPr>
            <p:cNvPr id="152" name="文本框 124">
              <a:extLst>
                <a:ext uri="{FF2B5EF4-FFF2-40B4-BE49-F238E27FC236}">
                  <a16:creationId xmlns:a16="http://schemas.microsoft.com/office/drawing/2014/main" id="{C3F1C24E-E976-1A7E-10C3-F32111A8DCEA}"/>
                </a:ext>
              </a:extLst>
            </p:cNvPr>
            <p:cNvSpPr txBox="1"/>
            <p:nvPr/>
          </p:nvSpPr>
          <p:spPr>
            <a:xfrm>
              <a:off x="2633247" y="-17190"/>
              <a:ext cx="1571264" cy="338554"/>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Current Window</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153" name="矩形 125">
              <a:extLst>
                <a:ext uri="{FF2B5EF4-FFF2-40B4-BE49-F238E27FC236}">
                  <a16:creationId xmlns:a16="http://schemas.microsoft.com/office/drawing/2014/main" id="{E8F56FCE-FB4F-9B0E-6861-3DBB1807C99F}"/>
                </a:ext>
              </a:extLst>
            </p:cNvPr>
            <p:cNvSpPr/>
            <p:nvPr/>
          </p:nvSpPr>
          <p:spPr>
            <a:xfrm>
              <a:off x="1633220" y="351223"/>
              <a:ext cx="3617294" cy="2660130"/>
            </a:xfrm>
            <a:prstGeom prst="rect">
              <a:avLst/>
            </a:prstGeom>
            <a:noFill/>
            <a:ln w="12700" cap="flat" cmpd="sng" algn="ctr">
              <a:solidFill>
                <a:sysClr val="windowText" lastClr="000000"/>
              </a:solidFill>
              <a:prstDash val="sysDot"/>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54" name="矩形 127">
              <a:extLst>
                <a:ext uri="{FF2B5EF4-FFF2-40B4-BE49-F238E27FC236}">
                  <a16:creationId xmlns:a16="http://schemas.microsoft.com/office/drawing/2014/main" id="{D514BC3E-A4B5-956B-C377-72AC39E21681}"/>
                </a:ext>
              </a:extLst>
            </p:cNvPr>
            <p:cNvSpPr/>
            <p:nvPr/>
          </p:nvSpPr>
          <p:spPr>
            <a:xfrm>
              <a:off x="312075" y="3322056"/>
              <a:ext cx="79085" cy="303119"/>
            </a:xfrm>
            <a:prstGeom prst="rect">
              <a:avLst/>
            </a:prstGeom>
            <a:no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55" name="文本框 19">
              <a:extLst>
                <a:ext uri="{FF2B5EF4-FFF2-40B4-BE49-F238E27FC236}">
                  <a16:creationId xmlns:a16="http://schemas.microsoft.com/office/drawing/2014/main" id="{91946B8B-7985-8F2A-603D-CDA10BB7BB81}"/>
                </a:ext>
              </a:extLst>
            </p:cNvPr>
            <p:cNvSpPr txBox="1"/>
            <p:nvPr/>
          </p:nvSpPr>
          <p:spPr>
            <a:xfrm>
              <a:off x="407492" y="3304338"/>
              <a:ext cx="2122937"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Expired Snapshot</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156" name="矩形 129">
              <a:extLst>
                <a:ext uri="{FF2B5EF4-FFF2-40B4-BE49-F238E27FC236}">
                  <a16:creationId xmlns:a16="http://schemas.microsoft.com/office/drawing/2014/main" id="{E384930C-BDFC-E6DE-5533-5A9640864149}"/>
                </a:ext>
              </a:extLst>
            </p:cNvPr>
            <p:cNvSpPr/>
            <p:nvPr/>
          </p:nvSpPr>
          <p:spPr>
            <a:xfrm>
              <a:off x="2313081" y="3322056"/>
              <a:ext cx="79085" cy="303119"/>
            </a:xfrm>
            <a:prstGeom prst="rect">
              <a:avLst/>
            </a:prstGeom>
            <a:solidFill>
              <a:srgbClr val="4472C4">
                <a:lumMod val="60000"/>
                <a:lumOff val="4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57" name="文本框 130">
              <a:extLst>
                <a:ext uri="{FF2B5EF4-FFF2-40B4-BE49-F238E27FC236}">
                  <a16:creationId xmlns:a16="http://schemas.microsoft.com/office/drawing/2014/main" id="{18545958-3ADB-83CD-C781-30131184B28E}"/>
                </a:ext>
              </a:extLst>
            </p:cNvPr>
            <p:cNvSpPr txBox="1"/>
            <p:nvPr/>
          </p:nvSpPr>
          <p:spPr>
            <a:xfrm>
              <a:off x="2408498" y="3304338"/>
              <a:ext cx="2122937"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Dropped Snapshot</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158" name="矩形 131">
              <a:extLst>
                <a:ext uri="{FF2B5EF4-FFF2-40B4-BE49-F238E27FC236}">
                  <a16:creationId xmlns:a16="http://schemas.microsoft.com/office/drawing/2014/main" id="{8B2E4E4B-419B-997B-3E45-A0F3D69BE169}"/>
                </a:ext>
              </a:extLst>
            </p:cNvPr>
            <p:cNvSpPr/>
            <p:nvPr/>
          </p:nvSpPr>
          <p:spPr>
            <a:xfrm>
              <a:off x="4314087" y="3322056"/>
              <a:ext cx="79085" cy="303119"/>
            </a:xfrm>
            <a:prstGeom prst="rect">
              <a:avLst/>
            </a:prstGeom>
            <a:solidFill>
              <a:srgbClr val="4472C4">
                <a:lumMod val="60000"/>
                <a:lumOff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sp>
          <p:nvSpPr>
            <p:cNvPr id="159" name="文本框 132">
              <a:extLst>
                <a:ext uri="{FF2B5EF4-FFF2-40B4-BE49-F238E27FC236}">
                  <a16:creationId xmlns:a16="http://schemas.microsoft.com/office/drawing/2014/main" id="{F4E4BA8C-0977-F4E3-10C3-8D9412E612DB}"/>
                </a:ext>
              </a:extLst>
            </p:cNvPr>
            <p:cNvSpPr txBox="1"/>
            <p:nvPr/>
          </p:nvSpPr>
          <p:spPr>
            <a:xfrm>
              <a:off x="4399342" y="3304338"/>
              <a:ext cx="2122937" cy="338554"/>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Saved Snapshot</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160" name="矩形 133">
              <a:extLst>
                <a:ext uri="{FF2B5EF4-FFF2-40B4-BE49-F238E27FC236}">
                  <a16:creationId xmlns:a16="http://schemas.microsoft.com/office/drawing/2014/main" id="{4416A6CE-A571-5FE6-C9DC-92E1A7A3041D}"/>
                </a:ext>
              </a:extLst>
            </p:cNvPr>
            <p:cNvSpPr/>
            <p:nvPr/>
          </p:nvSpPr>
          <p:spPr>
            <a:xfrm>
              <a:off x="1803935" y="1871641"/>
              <a:ext cx="111760" cy="428357"/>
            </a:xfrm>
            <a:prstGeom prst="rect">
              <a:avLst/>
            </a:prstGeom>
            <a:solidFill>
              <a:srgbClr val="4472C4">
                <a:lumMod val="60000"/>
                <a:lumOff val="40000"/>
              </a:srgbClr>
            </a:solidFill>
            <a:ln w="12700" cap="flat" cmpd="sng" algn="ctr">
              <a:solidFill>
                <a:sysClr val="windowText" lastClr="000000"/>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等线" panose="02010600030101010101" pitchFamily="2" charset="-122"/>
              </a:endParaRPr>
            </a:p>
          </p:txBody>
        </p:sp>
      </p:grpSp>
      <mc:AlternateContent xmlns:mc="http://schemas.openxmlformats.org/markup-compatibility/2006" xmlns:p14="http://schemas.microsoft.com/office/powerpoint/2010/main">
        <mc:Choice Requires="p14">
          <p:contentPart p14:bwMode="auto" r:id="rId11">
            <p14:nvContentPartPr>
              <p14:cNvPr id="161" name="Ink 160">
                <a:extLst>
                  <a:ext uri="{FF2B5EF4-FFF2-40B4-BE49-F238E27FC236}">
                    <a16:creationId xmlns:a16="http://schemas.microsoft.com/office/drawing/2014/main" id="{0937FBFF-DFA8-4692-01B9-6A2A7482331B}"/>
                  </a:ext>
                </a:extLst>
              </p14:cNvPr>
              <p14:cNvContentPartPr/>
              <p14:nvPr/>
            </p14:nvContentPartPr>
            <p14:xfrm>
              <a:off x="11450901" y="6071753"/>
              <a:ext cx="8280" cy="7560"/>
            </p14:xfrm>
          </p:contentPart>
        </mc:Choice>
        <mc:Fallback xmlns="">
          <p:pic>
            <p:nvPicPr>
              <p:cNvPr id="161" name="Ink 160">
                <a:extLst>
                  <a:ext uri="{FF2B5EF4-FFF2-40B4-BE49-F238E27FC236}">
                    <a16:creationId xmlns:a16="http://schemas.microsoft.com/office/drawing/2014/main" id="{0937FBFF-DFA8-4692-01B9-6A2A7482331B}"/>
                  </a:ext>
                </a:extLst>
              </p:cNvPr>
              <p:cNvPicPr/>
              <p:nvPr/>
            </p:nvPicPr>
            <p:blipFill>
              <a:blip r:embed="rId12"/>
              <a:stretch>
                <a:fillRect/>
              </a:stretch>
            </p:blipFill>
            <p:spPr>
              <a:xfrm>
                <a:off x="11444781" y="6065633"/>
                <a:ext cx="20520" cy="19800"/>
              </a:xfrm>
              <a:prstGeom prst="rect">
                <a:avLst/>
              </a:prstGeom>
            </p:spPr>
          </p:pic>
        </mc:Fallback>
      </mc:AlternateContent>
      <mc:AlternateContent xmlns:mc="http://schemas.openxmlformats.org/markup-compatibility/2006" xmlns:a14="http://schemas.microsoft.com/office/drawing/2010/main">
        <mc:Choice Requires="a14">
          <p:sp>
            <p:nvSpPr>
              <p:cNvPr id="164" name="!!desc">
                <a:extLst>
                  <a:ext uri="{FF2B5EF4-FFF2-40B4-BE49-F238E27FC236}">
                    <a16:creationId xmlns:a16="http://schemas.microsoft.com/office/drawing/2014/main" id="{9A035BF1-C608-B7DC-A162-AF44D718E954}"/>
                  </a:ext>
                </a:extLst>
              </p:cNvPr>
              <p:cNvSpPr txBox="1"/>
              <p:nvPr/>
            </p:nvSpPr>
            <p:spPr bwMode="auto">
              <a:xfrm>
                <a:off x="7187619" y="4075364"/>
                <a:ext cx="2995176" cy="2798458"/>
              </a:xfrm>
              <a:prstGeom prst="rect">
                <a:avLst/>
              </a:prstGeom>
              <a:noFill/>
              <a:ln w="9525" algn="ctr">
                <a:noFill/>
                <a:miter lim="800000"/>
                <a:headEnd/>
                <a:tailEnd/>
              </a:ln>
              <a:effectLst/>
            </p:spPr>
            <p:txBody>
              <a:bodyPr wrap="square">
                <a:spAutoFit/>
              </a:bodyPr>
              <a:lstStyle/>
              <a:p>
                <a:pPr marL="216874" indent="-353290">
                  <a:spcBef>
                    <a:spcPts val="618"/>
                  </a:spcBef>
                  <a:spcAft>
                    <a:spcPts val="618"/>
                  </a:spcAft>
                  <a:buFont typeface="Arial" panose="020B0604020202020204" pitchFamily="34" charset="0"/>
                  <a:buChar char="•"/>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Sequence-based:</a:t>
                </a:r>
                <a:br>
                  <a:rPr lang="en-US" altLang="zh-CN" sz="2400" dirty="0">
                    <a:latin typeface="Times New Roman" panose="02020603050405020304" pitchFamily="18" charset="0"/>
                    <a:ea typeface="楷体" panose="02010609060101010101" pitchFamily="49" charset="-122"/>
                    <a:cs typeface="Times New Roman" panose="02020603050405020304" pitchFamily="18" charset="0"/>
                  </a:rPr>
                </a:br>
                <a14:m>
                  <m:oMath xmlns:m="http://schemas.openxmlformats.org/officeDocument/2006/math">
                    <m:r>
                      <a:rPr lang="en-US" altLang="zh-CN" sz="2400" b="0" i="1" smtClean="0">
                        <a:latin typeface="Cambria Math" panose="02040503050406030204" pitchFamily="18" charset="0"/>
                        <a:ea typeface="楷体" panose="02010609060101010101" pitchFamily="49" charset="-122"/>
                      </a:rPr>
                      <m:t>𝑂</m:t>
                    </m:r>
                    <m:d>
                      <m:dPr>
                        <m:ctrlPr>
                          <a:rPr lang="en-US" altLang="zh-CN" sz="2400" b="0" i="1" smtClean="0">
                            <a:latin typeface="Cambria Math" panose="02040503050406030204" pitchFamily="18" charset="0"/>
                            <a:ea typeface="楷体" panose="02010609060101010101" pitchFamily="49" charset="-122"/>
                          </a:rPr>
                        </m:ctrlPr>
                      </m:dPr>
                      <m:e>
                        <m:f>
                          <m:fPr>
                            <m:ctrlPr>
                              <a:rPr lang="en-US" altLang="zh-CN" sz="2400" b="0" i="1" smtClean="0">
                                <a:latin typeface="Cambria Math" panose="02040503050406030204" pitchFamily="18" charset="0"/>
                                <a:ea typeface="楷体" panose="02010609060101010101" pitchFamily="49" charset="-122"/>
                              </a:rPr>
                            </m:ctrlPr>
                          </m:fPr>
                          <m:num>
                            <m:r>
                              <a:rPr lang="en-US" altLang="zh-CN" sz="2400" b="0" i="1" smtClean="0">
                                <a:latin typeface="Cambria Math" panose="02040503050406030204" pitchFamily="18" charset="0"/>
                                <a:ea typeface="楷体" panose="02010609060101010101" pitchFamily="49" charset="-122"/>
                              </a:rPr>
                              <m:t>1</m:t>
                            </m:r>
                          </m:num>
                          <m:den>
                            <m:r>
                              <a:rPr lang="en-US" altLang="zh-CN" sz="2400" b="0" i="1" smtClean="0">
                                <a:latin typeface="Cambria Math" panose="02040503050406030204" pitchFamily="18" charset="0"/>
                                <a:ea typeface="楷体" panose="02010609060101010101" pitchFamily="49" charset="-122"/>
                              </a:rPr>
                              <m:t>𝜀</m:t>
                            </m:r>
                          </m:den>
                        </m:f>
                        <m:func>
                          <m:funcPr>
                            <m:ctrlPr>
                              <a:rPr lang="en-US" altLang="zh-CN" sz="2400" b="0" i="1" smtClean="0">
                                <a:latin typeface="Cambria Math" panose="02040503050406030204" pitchFamily="18" charset="0"/>
                                <a:ea typeface="楷体" panose="02010609060101010101" pitchFamily="49" charset="-122"/>
                              </a:rPr>
                            </m:ctrlPr>
                          </m:funcPr>
                          <m:fName>
                            <m:r>
                              <m:rPr>
                                <m:sty m:val="p"/>
                              </m:rPr>
                              <a:rPr lang="en-US" altLang="zh-CN" sz="2400" b="0" i="0" smtClean="0">
                                <a:latin typeface="Cambria Math" panose="02040503050406030204" pitchFamily="18" charset="0"/>
                                <a:ea typeface="楷体" panose="02010609060101010101" pitchFamily="49" charset="-122"/>
                              </a:rPr>
                              <m:t>log</m:t>
                            </m:r>
                          </m:fName>
                          <m:e>
                            <m:r>
                              <a:rPr lang="en-US" altLang="zh-CN" sz="2400" b="0" i="1" smtClean="0">
                                <a:latin typeface="Cambria Math" panose="02040503050406030204" pitchFamily="18" charset="0"/>
                                <a:ea typeface="楷体" panose="02010609060101010101" pitchFamily="49" charset="-122"/>
                              </a:rPr>
                              <m:t>𝑅</m:t>
                            </m:r>
                          </m:e>
                        </m:func>
                      </m:e>
                    </m:d>
                  </m:oMath>
                </a14:m>
                <a:endParaRPr lang="en-US" altLang="zh-CN" sz="2400" dirty="0">
                  <a:latin typeface="Times New Roman" panose="02020603050405020304" pitchFamily="18" charset="0"/>
                  <a:ea typeface="楷体" panose="02010609060101010101" pitchFamily="49" charset="-122"/>
                </a:endParaRPr>
              </a:p>
              <a:p>
                <a:pPr marL="216874" indent="-353290">
                  <a:spcBef>
                    <a:spcPts val="618"/>
                  </a:spcBef>
                  <a:spcAft>
                    <a:spcPts val="618"/>
                  </a:spcAft>
                  <a:buFont typeface="Arial" panose="020B0604020202020204" pitchFamily="34" charset="0"/>
                  <a:buChar char="•"/>
                </a:pPr>
                <a:r>
                  <a:rPr lang="en-US" altLang="zh-CN" sz="2400" dirty="0">
                    <a:latin typeface="Times New Roman" panose="02020603050405020304" pitchFamily="18" charset="0"/>
                    <a:ea typeface="楷体" panose="02010609060101010101" pitchFamily="49" charset="-122"/>
                  </a:rPr>
                  <a:t>Time-based:</a:t>
                </a:r>
              </a:p>
              <a:p>
                <a:pPr>
                  <a:spcBef>
                    <a:spcPts val="618"/>
                  </a:spcBef>
                  <a:spcAft>
                    <a:spcPts val="618"/>
                  </a:spcAft>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楷体" panose="02010609060101010101" pitchFamily="49" charset="-122"/>
                        </a:rPr>
                        <m:t>𝑂</m:t>
                      </m:r>
                      <m:d>
                        <m:dPr>
                          <m:ctrlPr>
                            <a:rPr lang="en-US" altLang="zh-CN" sz="2400" b="0" i="1" smtClean="0">
                              <a:latin typeface="Cambria Math" panose="02040503050406030204" pitchFamily="18" charset="0"/>
                              <a:ea typeface="楷体" panose="02010609060101010101" pitchFamily="49" charset="-122"/>
                            </a:rPr>
                          </m:ctrlPr>
                        </m:dPr>
                        <m:e>
                          <m:f>
                            <m:fPr>
                              <m:ctrlPr>
                                <a:rPr lang="en-US" altLang="zh-CN" sz="2400" b="0" i="1" smtClean="0">
                                  <a:latin typeface="Cambria Math" panose="02040503050406030204" pitchFamily="18" charset="0"/>
                                  <a:ea typeface="楷体" panose="02010609060101010101" pitchFamily="49" charset="-122"/>
                                </a:rPr>
                              </m:ctrlPr>
                            </m:fPr>
                            <m:num>
                              <m:r>
                                <a:rPr lang="en-US" altLang="zh-CN" sz="2400" b="0" i="1" smtClean="0">
                                  <a:latin typeface="Cambria Math" panose="02040503050406030204" pitchFamily="18" charset="0"/>
                                  <a:ea typeface="楷体" panose="02010609060101010101" pitchFamily="49" charset="-122"/>
                                </a:rPr>
                                <m:t>1</m:t>
                              </m:r>
                            </m:num>
                            <m:den>
                              <m:r>
                                <a:rPr lang="en-US" altLang="zh-CN" sz="2400" b="0" i="1" smtClean="0">
                                  <a:latin typeface="Cambria Math" panose="02040503050406030204" pitchFamily="18" charset="0"/>
                                  <a:ea typeface="楷体" panose="02010609060101010101" pitchFamily="49" charset="-122"/>
                                </a:rPr>
                                <m:t>𝜀</m:t>
                              </m:r>
                            </m:den>
                          </m:f>
                          <m:func>
                            <m:funcPr>
                              <m:ctrlPr>
                                <a:rPr lang="en-US" altLang="zh-CN" sz="2400" b="0" i="1" smtClean="0">
                                  <a:latin typeface="Cambria Math" panose="02040503050406030204" pitchFamily="18" charset="0"/>
                                  <a:ea typeface="楷体" panose="02010609060101010101" pitchFamily="49" charset="-122"/>
                                </a:rPr>
                              </m:ctrlPr>
                            </m:funcPr>
                            <m:fName>
                              <m:r>
                                <m:rPr>
                                  <m:sty m:val="p"/>
                                </m:rPr>
                                <a:rPr lang="en-US" altLang="zh-CN" sz="2400" b="0" i="0" smtClean="0">
                                  <a:latin typeface="Cambria Math" panose="02040503050406030204" pitchFamily="18" charset="0"/>
                                  <a:ea typeface="楷体" panose="02010609060101010101" pitchFamily="49" charset="-122"/>
                                </a:rPr>
                                <m:t>log</m:t>
                              </m:r>
                            </m:fName>
                            <m:e>
                              <m:r>
                                <a:rPr lang="en-US" altLang="zh-CN" sz="2400" b="0" i="1" smtClean="0">
                                  <a:latin typeface="Cambria Math" panose="02040503050406030204" pitchFamily="18" charset="0"/>
                                  <a:ea typeface="楷体" panose="02010609060101010101" pitchFamily="49" charset="-122"/>
                                </a:rPr>
                                <m:t>𝜀</m:t>
                              </m:r>
                              <m:r>
                                <a:rPr lang="en-US" altLang="zh-CN" sz="2400" b="0" i="1" smtClean="0">
                                  <a:latin typeface="Cambria Math" panose="02040503050406030204" pitchFamily="18" charset="0"/>
                                  <a:ea typeface="楷体" panose="02010609060101010101" pitchFamily="49" charset="-122"/>
                                </a:rPr>
                                <m:t>𝑁𝑅</m:t>
                              </m:r>
                            </m:e>
                          </m:func>
                        </m:e>
                      </m:d>
                    </m:oMath>
                  </m:oMathPara>
                </a14:m>
                <a:endParaRPr lang="en-US" altLang="zh-CN" sz="2400" dirty="0">
                  <a:latin typeface="Times New Roman" panose="02020603050405020304" pitchFamily="18" charset="0"/>
                  <a:ea typeface="楷体" panose="02010609060101010101" pitchFamily="49" charset="-122"/>
                </a:endParaRPr>
              </a:p>
            </p:txBody>
          </p:sp>
        </mc:Choice>
        <mc:Fallback xmlns="">
          <p:sp>
            <p:nvSpPr>
              <p:cNvPr id="164" name="!!desc">
                <a:extLst>
                  <a:ext uri="{FF2B5EF4-FFF2-40B4-BE49-F238E27FC236}">
                    <a16:creationId xmlns:a16="http://schemas.microsoft.com/office/drawing/2014/main" id="{9A035BF1-C608-B7DC-A162-AF44D718E954}"/>
                  </a:ext>
                </a:extLst>
              </p:cNvPr>
              <p:cNvSpPr txBox="1">
                <a:spLocks noRot="1" noChangeAspect="1" noMove="1" noResize="1" noEditPoints="1" noAdjustHandles="1" noChangeArrowheads="1" noChangeShapeType="1" noTextEdit="1"/>
              </p:cNvSpPr>
              <p:nvPr/>
            </p:nvSpPr>
            <p:spPr bwMode="auto">
              <a:xfrm>
                <a:off x="7187619" y="4075364"/>
                <a:ext cx="2995176" cy="2798458"/>
              </a:xfrm>
              <a:prstGeom prst="rect">
                <a:avLst/>
              </a:prstGeom>
              <a:blipFill>
                <a:blip r:embed="rId13"/>
                <a:stretch>
                  <a:fillRect l="-2648" t="-1743"/>
                </a:stretch>
              </a:blipFill>
              <a:ln w="9525" algn="ctr">
                <a:noFill/>
                <a:miter lim="800000"/>
                <a:headEnd/>
                <a:tailEnd/>
              </a:ln>
              <a:effectLst/>
            </p:spPr>
            <p:txBody>
              <a:bodyPr/>
              <a:lstStyle/>
              <a:p>
                <a:r>
                  <a:rPr lang="zh-CN" altLang="en-US">
                    <a:noFill/>
                  </a:rPr>
                  <a:t> </a:t>
                </a:r>
              </a:p>
            </p:txBody>
          </p:sp>
        </mc:Fallback>
      </mc:AlternateContent>
    </p:spTree>
    <p:extLst>
      <p:ext uri="{BB962C8B-B14F-4D97-AF65-F5344CB8AC3E}">
        <p14:creationId xmlns:p14="http://schemas.microsoft.com/office/powerpoint/2010/main" val="362563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80702" y="622646"/>
            <a:ext cx="10114956" cy="575255"/>
          </a:xfrm>
        </p:spPr>
        <p:txBody>
          <a:bodyPr/>
          <a:lstStyle/>
          <a:p>
            <a:r>
              <a:rPr lang="en-US" altLang="zh-CN" sz="3091" dirty="0">
                <a:latin typeface="Times New Roman" panose="02020603050405020304" pitchFamily="18" charset="0"/>
                <a:ea typeface="KaiTi" panose="02010609060101010101" pitchFamily="49" charset="-122"/>
                <a:cs typeface="Times New Roman" panose="02020603050405020304" pitchFamily="18" charset="0"/>
              </a:rPr>
              <a:t>Space Lower bound</a:t>
            </a:r>
            <a:endParaRPr lang="zh-CN" altLang="en-US" sz="3091"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57728" y="1216164"/>
            <a:ext cx="8159962" cy="37091"/>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4210" tIns="47105" rIns="94210" bIns="47105" numCol="1" spcCol="0" rtlCol="0" fromWordArt="0" anchor="ctr" anchorCtr="0" forceAA="0" compatLnSpc="1">
            <a:prstTxWarp prst="textNoShape">
              <a:avLst/>
            </a:prstTxWarp>
            <a:noAutofit/>
          </a:bodyPr>
          <a:lstStyle/>
          <a:p>
            <a:pPr algn="ctr"/>
            <a:endParaRPr lang="zh-CN" altLang="en-US" sz="1442" dirty="0" err="1"/>
          </a:p>
        </p:txBody>
      </p:sp>
      <mc:AlternateContent xmlns:mc="http://schemas.openxmlformats.org/markup-compatibility/2006" xmlns:a14="http://schemas.microsoft.com/office/drawing/2010/main">
        <mc:Choice Requires="a14">
          <p:sp>
            <p:nvSpPr>
              <p:cNvPr id="133" name="Freeform 34">
                <a:extLst>
                  <a:ext uri="{FF2B5EF4-FFF2-40B4-BE49-F238E27FC236}">
                    <a16:creationId xmlns:a16="http://schemas.microsoft.com/office/drawing/2014/main" id="{F95C6121-BA7A-A81A-7D0C-7C4DF551D358}"/>
                  </a:ext>
                </a:extLst>
              </p:cNvPr>
              <p:cNvSpPr>
                <a:spLocks noEditPoints="1"/>
              </p:cNvSpPr>
              <p:nvPr/>
            </p:nvSpPr>
            <p:spPr bwMode="auto">
              <a:xfrm>
                <a:off x="287664" y="1543259"/>
                <a:ext cx="9798382" cy="821597"/>
              </a:xfrm>
              <a:custGeom>
                <a:avLst/>
                <a:gdLst>
                  <a:gd name="T0" fmla="*/ 26 w 3711"/>
                  <a:gd name="T1" fmla="*/ 284 h 969"/>
                  <a:gd name="T2" fmla="*/ 283 w 3711"/>
                  <a:gd name="T3" fmla="*/ 144 h 969"/>
                  <a:gd name="T4" fmla="*/ 394 w 3711"/>
                  <a:gd name="T5" fmla="*/ 65 h 969"/>
                  <a:gd name="T6" fmla="*/ 1140 w 3711"/>
                  <a:gd name="T7" fmla="*/ 13 h 969"/>
                  <a:gd name="T8" fmla="*/ 2918 w 3711"/>
                  <a:gd name="T9" fmla="*/ 66 h 969"/>
                  <a:gd name="T10" fmla="*/ 3387 w 3711"/>
                  <a:gd name="T11" fmla="*/ 146 h 969"/>
                  <a:gd name="T12" fmla="*/ 3587 w 3711"/>
                  <a:gd name="T13" fmla="*/ 188 h 969"/>
                  <a:gd name="T14" fmla="*/ 3562 w 3711"/>
                  <a:gd name="T15" fmla="*/ 303 h 969"/>
                  <a:gd name="T16" fmla="*/ 3630 w 3711"/>
                  <a:gd name="T17" fmla="*/ 389 h 969"/>
                  <a:gd name="T18" fmla="*/ 3463 w 3711"/>
                  <a:gd name="T19" fmla="*/ 519 h 969"/>
                  <a:gd name="T20" fmla="*/ 3667 w 3711"/>
                  <a:gd name="T21" fmla="*/ 614 h 969"/>
                  <a:gd name="T22" fmla="*/ 3484 w 3711"/>
                  <a:gd name="T23" fmla="*/ 637 h 969"/>
                  <a:gd name="T24" fmla="*/ 3566 w 3711"/>
                  <a:gd name="T25" fmla="*/ 718 h 969"/>
                  <a:gd name="T26" fmla="*/ 3512 w 3711"/>
                  <a:gd name="T27" fmla="*/ 815 h 969"/>
                  <a:gd name="T28" fmla="*/ 3417 w 3711"/>
                  <a:gd name="T29" fmla="*/ 880 h 969"/>
                  <a:gd name="T30" fmla="*/ 3543 w 3711"/>
                  <a:gd name="T31" fmla="*/ 941 h 969"/>
                  <a:gd name="T32" fmla="*/ 3315 w 3711"/>
                  <a:gd name="T33" fmla="*/ 958 h 969"/>
                  <a:gd name="T34" fmla="*/ 2731 w 3711"/>
                  <a:gd name="T35" fmla="*/ 934 h 969"/>
                  <a:gd name="T36" fmla="*/ 2742 w 3711"/>
                  <a:gd name="T37" fmla="*/ 924 h 969"/>
                  <a:gd name="T38" fmla="*/ 2035 w 3711"/>
                  <a:gd name="T39" fmla="*/ 918 h 969"/>
                  <a:gd name="T40" fmla="*/ 1396 w 3711"/>
                  <a:gd name="T41" fmla="*/ 894 h 969"/>
                  <a:gd name="T42" fmla="*/ 1581 w 3711"/>
                  <a:gd name="T43" fmla="*/ 860 h 969"/>
                  <a:gd name="T44" fmla="*/ 1284 w 3711"/>
                  <a:gd name="T45" fmla="*/ 903 h 969"/>
                  <a:gd name="T46" fmla="*/ 1054 w 3711"/>
                  <a:gd name="T47" fmla="*/ 913 h 969"/>
                  <a:gd name="T48" fmla="*/ 612 w 3711"/>
                  <a:gd name="T49" fmla="*/ 927 h 969"/>
                  <a:gd name="T50" fmla="*/ 365 w 3711"/>
                  <a:gd name="T51" fmla="*/ 933 h 969"/>
                  <a:gd name="T52" fmla="*/ 292 w 3711"/>
                  <a:gd name="T53" fmla="*/ 856 h 969"/>
                  <a:gd name="T54" fmla="*/ 155 w 3711"/>
                  <a:gd name="T55" fmla="*/ 801 h 969"/>
                  <a:gd name="T56" fmla="*/ 238 w 3711"/>
                  <a:gd name="T57" fmla="*/ 701 h 969"/>
                  <a:gd name="T58" fmla="*/ 182 w 3711"/>
                  <a:gd name="T59" fmla="*/ 606 h 969"/>
                  <a:gd name="T60" fmla="*/ 16 w 3711"/>
                  <a:gd name="T61" fmla="*/ 476 h 969"/>
                  <a:gd name="T62" fmla="*/ 3086 w 3711"/>
                  <a:gd name="T63" fmla="*/ 869 h 969"/>
                  <a:gd name="T64" fmla="*/ 2478 w 3711"/>
                  <a:gd name="T65" fmla="*/ 854 h 969"/>
                  <a:gd name="T66" fmla="*/ 1072 w 3711"/>
                  <a:gd name="T67" fmla="*/ 822 h 969"/>
                  <a:gd name="T68" fmla="*/ 3102 w 3711"/>
                  <a:gd name="T69" fmla="*/ 871 h 969"/>
                  <a:gd name="T70" fmla="*/ 1235 w 3711"/>
                  <a:gd name="T71" fmla="*/ 772 h 969"/>
                  <a:gd name="T72" fmla="*/ 1026 w 3711"/>
                  <a:gd name="T73" fmla="*/ 782 h 969"/>
                  <a:gd name="T74" fmla="*/ 2006 w 3711"/>
                  <a:gd name="T75" fmla="*/ 589 h 969"/>
                  <a:gd name="T76" fmla="*/ 2732 w 3711"/>
                  <a:gd name="T77" fmla="*/ 497 h 969"/>
                  <a:gd name="T78" fmla="*/ 1607 w 3711"/>
                  <a:gd name="T79" fmla="*/ 874 h 969"/>
                  <a:gd name="T80" fmla="*/ 1682 w 3711"/>
                  <a:gd name="T81" fmla="*/ 880 h 969"/>
                  <a:gd name="T82" fmla="*/ 3213 w 3711"/>
                  <a:gd name="T83" fmla="*/ 162 h 969"/>
                  <a:gd name="T84" fmla="*/ 2125 w 3711"/>
                  <a:gd name="T85" fmla="*/ 742 h 969"/>
                  <a:gd name="T86" fmla="*/ 2345 w 3711"/>
                  <a:gd name="T87" fmla="*/ 791 h 969"/>
                  <a:gd name="T88" fmla="*/ 2328 w 3711"/>
                  <a:gd name="T89" fmla="*/ 737 h 969"/>
                  <a:gd name="T90" fmla="*/ 1289 w 3711"/>
                  <a:gd name="T91" fmla="*/ 774 h 969"/>
                  <a:gd name="T92" fmla="*/ 2941 w 3711"/>
                  <a:gd name="T93" fmla="*/ 925 h 969"/>
                  <a:gd name="T94" fmla="*/ 1277 w 3711"/>
                  <a:gd name="T95" fmla="*/ 670 h 969"/>
                  <a:gd name="T96" fmla="*/ 2834 w 3711"/>
                  <a:gd name="T97" fmla="*/ 896 h 969"/>
                  <a:gd name="T98" fmla="*/ 1637 w 3711"/>
                  <a:gd name="T99" fmla="*/ 745 h 969"/>
                  <a:gd name="T100" fmla="*/ 1344 w 3711"/>
                  <a:gd name="T101" fmla="*/ 846 h 969"/>
                  <a:gd name="T102" fmla="*/ 654 w 3711"/>
                  <a:gd name="T103" fmla="*/ 776 h 969"/>
                  <a:gd name="T104" fmla="*/ 281 w 3711"/>
                  <a:gd name="T105" fmla="*/ 794 h 969"/>
                  <a:gd name="T106" fmla="*/ 3306 w 3711"/>
                  <a:gd name="T107" fmla="*/ 717 h 969"/>
                  <a:gd name="T108" fmla="*/ 2193 w 3711"/>
                  <a:gd name="T109" fmla="*/ 600 h 969"/>
                  <a:gd name="T110" fmla="*/ 2123 w 3711"/>
                  <a:gd name="T111" fmla="*/ 903 h 969"/>
                  <a:gd name="T112" fmla="*/ 1028 w 3711"/>
                  <a:gd name="T113" fmla="*/ 663 h 969"/>
                  <a:gd name="T114" fmla="*/ 1364 w 3711"/>
                  <a:gd name="T115" fmla="*/ 872 h 969"/>
                  <a:gd name="T116" fmla="*/ 2278 w 3711"/>
                  <a:gd name="T117" fmla="*/ 844 h 969"/>
                  <a:gd name="T118" fmla="*/ 2650 w 3711"/>
                  <a:gd name="T119" fmla="*/ 882 h 969"/>
                  <a:gd name="T120" fmla="*/ 2434 w 3711"/>
                  <a:gd name="T121" fmla="*/ 67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11" h="969">
                    <a:moveTo>
                      <a:pt x="44" y="398"/>
                    </a:moveTo>
                    <a:cubicBezTo>
                      <a:pt x="37" y="398"/>
                      <a:pt x="30" y="398"/>
                      <a:pt x="23" y="398"/>
                    </a:cubicBezTo>
                    <a:cubicBezTo>
                      <a:pt x="16" y="399"/>
                      <a:pt x="10" y="399"/>
                      <a:pt x="3" y="400"/>
                    </a:cubicBezTo>
                    <a:cubicBezTo>
                      <a:pt x="2" y="397"/>
                      <a:pt x="1" y="394"/>
                      <a:pt x="0" y="392"/>
                    </a:cubicBezTo>
                    <a:cubicBezTo>
                      <a:pt x="12" y="383"/>
                      <a:pt x="24" y="374"/>
                      <a:pt x="36" y="365"/>
                    </a:cubicBezTo>
                    <a:cubicBezTo>
                      <a:pt x="35" y="365"/>
                      <a:pt x="32" y="364"/>
                      <a:pt x="28" y="362"/>
                    </a:cubicBezTo>
                    <a:cubicBezTo>
                      <a:pt x="53" y="350"/>
                      <a:pt x="77" y="338"/>
                      <a:pt x="104" y="326"/>
                    </a:cubicBezTo>
                    <a:cubicBezTo>
                      <a:pt x="77" y="311"/>
                      <a:pt x="53" y="298"/>
                      <a:pt x="26" y="284"/>
                    </a:cubicBezTo>
                    <a:cubicBezTo>
                      <a:pt x="34" y="276"/>
                      <a:pt x="41" y="269"/>
                      <a:pt x="47" y="262"/>
                    </a:cubicBezTo>
                    <a:cubicBezTo>
                      <a:pt x="50" y="257"/>
                      <a:pt x="52" y="250"/>
                      <a:pt x="52" y="244"/>
                    </a:cubicBezTo>
                    <a:cubicBezTo>
                      <a:pt x="53" y="231"/>
                      <a:pt x="59" y="224"/>
                      <a:pt x="72" y="220"/>
                    </a:cubicBezTo>
                    <a:cubicBezTo>
                      <a:pt x="89" y="216"/>
                      <a:pt x="107" y="213"/>
                      <a:pt x="123" y="206"/>
                    </a:cubicBezTo>
                    <a:cubicBezTo>
                      <a:pt x="133" y="202"/>
                      <a:pt x="139" y="193"/>
                      <a:pt x="149" y="184"/>
                    </a:cubicBezTo>
                    <a:cubicBezTo>
                      <a:pt x="161" y="179"/>
                      <a:pt x="177" y="171"/>
                      <a:pt x="194" y="165"/>
                    </a:cubicBezTo>
                    <a:cubicBezTo>
                      <a:pt x="212" y="158"/>
                      <a:pt x="231" y="149"/>
                      <a:pt x="250" y="148"/>
                    </a:cubicBezTo>
                    <a:cubicBezTo>
                      <a:pt x="261" y="148"/>
                      <a:pt x="271" y="148"/>
                      <a:pt x="283" y="144"/>
                    </a:cubicBezTo>
                    <a:cubicBezTo>
                      <a:pt x="279" y="141"/>
                      <a:pt x="277" y="139"/>
                      <a:pt x="270" y="133"/>
                    </a:cubicBezTo>
                    <a:cubicBezTo>
                      <a:pt x="287" y="135"/>
                      <a:pt x="298" y="136"/>
                      <a:pt x="309" y="138"/>
                    </a:cubicBezTo>
                    <a:cubicBezTo>
                      <a:pt x="282" y="124"/>
                      <a:pt x="254" y="130"/>
                      <a:pt x="225" y="131"/>
                    </a:cubicBezTo>
                    <a:cubicBezTo>
                      <a:pt x="228" y="129"/>
                      <a:pt x="232" y="127"/>
                      <a:pt x="238" y="123"/>
                    </a:cubicBezTo>
                    <a:cubicBezTo>
                      <a:pt x="229" y="120"/>
                      <a:pt x="224" y="119"/>
                      <a:pt x="217" y="117"/>
                    </a:cubicBezTo>
                    <a:cubicBezTo>
                      <a:pt x="241" y="104"/>
                      <a:pt x="269" y="127"/>
                      <a:pt x="297" y="107"/>
                    </a:cubicBezTo>
                    <a:cubicBezTo>
                      <a:pt x="274" y="101"/>
                      <a:pt x="252" y="102"/>
                      <a:pt x="254" y="72"/>
                    </a:cubicBezTo>
                    <a:cubicBezTo>
                      <a:pt x="300" y="70"/>
                      <a:pt x="347" y="67"/>
                      <a:pt x="394" y="65"/>
                    </a:cubicBezTo>
                    <a:cubicBezTo>
                      <a:pt x="440" y="63"/>
                      <a:pt x="486" y="62"/>
                      <a:pt x="532" y="59"/>
                    </a:cubicBezTo>
                    <a:cubicBezTo>
                      <a:pt x="541" y="59"/>
                      <a:pt x="550" y="55"/>
                      <a:pt x="559" y="52"/>
                    </a:cubicBezTo>
                    <a:cubicBezTo>
                      <a:pt x="559" y="50"/>
                      <a:pt x="559" y="49"/>
                      <a:pt x="558" y="47"/>
                    </a:cubicBezTo>
                    <a:cubicBezTo>
                      <a:pt x="535" y="48"/>
                      <a:pt x="512" y="50"/>
                      <a:pt x="489" y="51"/>
                    </a:cubicBezTo>
                    <a:cubicBezTo>
                      <a:pt x="489" y="51"/>
                      <a:pt x="489" y="50"/>
                      <a:pt x="489" y="50"/>
                    </a:cubicBezTo>
                    <a:cubicBezTo>
                      <a:pt x="495" y="48"/>
                      <a:pt x="500" y="45"/>
                      <a:pt x="506" y="45"/>
                    </a:cubicBezTo>
                    <a:cubicBezTo>
                      <a:pt x="577" y="39"/>
                      <a:pt x="647" y="32"/>
                      <a:pt x="718" y="28"/>
                    </a:cubicBezTo>
                    <a:cubicBezTo>
                      <a:pt x="859" y="22"/>
                      <a:pt x="1000" y="18"/>
                      <a:pt x="1140" y="13"/>
                    </a:cubicBezTo>
                    <a:cubicBezTo>
                      <a:pt x="1214" y="11"/>
                      <a:pt x="1289" y="9"/>
                      <a:pt x="1363" y="8"/>
                    </a:cubicBezTo>
                    <a:cubicBezTo>
                      <a:pt x="1525" y="5"/>
                      <a:pt x="1688" y="1"/>
                      <a:pt x="1851" y="1"/>
                    </a:cubicBezTo>
                    <a:cubicBezTo>
                      <a:pt x="1982" y="0"/>
                      <a:pt x="2114" y="0"/>
                      <a:pt x="2245" y="4"/>
                    </a:cubicBezTo>
                    <a:cubicBezTo>
                      <a:pt x="2376" y="8"/>
                      <a:pt x="2506" y="16"/>
                      <a:pt x="2636" y="24"/>
                    </a:cubicBezTo>
                    <a:cubicBezTo>
                      <a:pt x="2706" y="29"/>
                      <a:pt x="2775" y="36"/>
                      <a:pt x="2844" y="46"/>
                    </a:cubicBezTo>
                    <a:cubicBezTo>
                      <a:pt x="2833" y="48"/>
                      <a:pt x="2822" y="50"/>
                      <a:pt x="2811" y="52"/>
                    </a:cubicBezTo>
                    <a:cubicBezTo>
                      <a:pt x="2811" y="53"/>
                      <a:pt x="2811" y="55"/>
                      <a:pt x="2811" y="56"/>
                    </a:cubicBezTo>
                    <a:cubicBezTo>
                      <a:pt x="2845" y="59"/>
                      <a:pt x="2879" y="62"/>
                      <a:pt x="2918" y="66"/>
                    </a:cubicBezTo>
                    <a:cubicBezTo>
                      <a:pt x="2905" y="88"/>
                      <a:pt x="2884" y="66"/>
                      <a:pt x="2873" y="78"/>
                    </a:cubicBezTo>
                    <a:cubicBezTo>
                      <a:pt x="2875" y="79"/>
                      <a:pt x="2879" y="81"/>
                      <a:pt x="2883" y="82"/>
                    </a:cubicBezTo>
                    <a:cubicBezTo>
                      <a:pt x="2878" y="85"/>
                      <a:pt x="2875" y="87"/>
                      <a:pt x="2867" y="90"/>
                    </a:cubicBezTo>
                    <a:cubicBezTo>
                      <a:pt x="2919" y="96"/>
                      <a:pt x="2968" y="102"/>
                      <a:pt x="3016" y="107"/>
                    </a:cubicBezTo>
                    <a:cubicBezTo>
                      <a:pt x="3068" y="113"/>
                      <a:pt x="3120" y="120"/>
                      <a:pt x="3172" y="125"/>
                    </a:cubicBezTo>
                    <a:cubicBezTo>
                      <a:pt x="3219" y="130"/>
                      <a:pt x="3265" y="133"/>
                      <a:pt x="3312" y="136"/>
                    </a:cubicBezTo>
                    <a:cubicBezTo>
                      <a:pt x="3332" y="138"/>
                      <a:pt x="3353" y="137"/>
                      <a:pt x="3374" y="138"/>
                    </a:cubicBezTo>
                    <a:cubicBezTo>
                      <a:pt x="3378" y="139"/>
                      <a:pt x="3382" y="144"/>
                      <a:pt x="3387" y="146"/>
                    </a:cubicBezTo>
                    <a:cubicBezTo>
                      <a:pt x="3386" y="148"/>
                      <a:pt x="3385" y="150"/>
                      <a:pt x="3384" y="152"/>
                    </a:cubicBezTo>
                    <a:cubicBezTo>
                      <a:pt x="3366" y="151"/>
                      <a:pt x="3348" y="150"/>
                      <a:pt x="3330" y="149"/>
                    </a:cubicBezTo>
                    <a:cubicBezTo>
                      <a:pt x="3351" y="163"/>
                      <a:pt x="3373" y="159"/>
                      <a:pt x="3395" y="158"/>
                    </a:cubicBezTo>
                    <a:cubicBezTo>
                      <a:pt x="3418" y="158"/>
                      <a:pt x="3442" y="159"/>
                      <a:pt x="3465" y="160"/>
                    </a:cubicBezTo>
                    <a:cubicBezTo>
                      <a:pt x="3486" y="161"/>
                      <a:pt x="3507" y="162"/>
                      <a:pt x="3527" y="164"/>
                    </a:cubicBezTo>
                    <a:cubicBezTo>
                      <a:pt x="3532" y="165"/>
                      <a:pt x="3537" y="169"/>
                      <a:pt x="3542" y="169"/>
                    </a:cubicBezTo>
                    <a:cubicBezTo>
                      <a:pt x="3553" y="169"/>
                      <a:pt x="3564" y="168"/>
                      <a:pt x="3578" y="167"/>
                    </a:cubicBezTo>
                    <a:cubicBezTo>
                      <a:pt x="3580" y="171"/>
                      <a:pt x="3583" y="179"/>
                      <a:pt x="3587" y="188"/>
                    </a:cubicBezTo>
                    <a:cubicBezTo>
                      <a:pt x="3593" y="188"/>
                      <a:pt x="3600" y="188"/>
                      <a:pt x="3607" y="189"/>
                    </a:cubicBezTo>
                    <a:cubicBezTo>
                      <a:pt x="3607" y="189"/>
                      <a:pt x="3609" y="190"/>
                      <a:pt x="3609" y="191"/>
                    </a:cubicBezTo>
                    <a:cubicBezTo>
                      <a:pt x="3622" y="211"/>
                      <a:pt x="3628" y="229"/>
                      <a:pt x="3596" y="236"/>
                    </a:cubicBezTo>
                    <a:cubicBezTo>
                      <a:pt x="3595" y="236"/>
                      <a:pt x="3593" y="243"/>
                      <a:pt x="3594" y="244"/>
                    </a:cubicBezTo>
                    <a:cubicBezTo>
                      <a:pt x="3598" y="248"/>
                      <a:pt x="3603" y="251"/>
                      <a:pt x="3608" y="253"/>
                    </a:cubicBezTo>
                    <a:cubicBezTo>
                      <a:pt x="3628" y="259"/>
                      <a:pt x="3648" y="266"/>
                      <a:pt x="3670" y="273"/>
                    </a:cubicBezTo>
                    <a:cubicBezTo>
                      <a:pt x="3632" y="281"/>
                      <a:pt x="3596" y="289"/>
                      <a:pt x="3561" y="297"/>
                    </a:cubicBezTo>
                    <a:cubicBezTo>
                      <a:pt x="3561" y="299"/>
                      <a:pt x="3562" y="301"/>
                      <a:pt x="3562" y="303"/>
                    </a:cubicBezTo>
                    <a:cubicBezTo>
                      <a:pt x="3572" y="304"/>
                      <a:pt x="3582" y="305"/>
                      <a:pt x="3594" y="307"/>
                    </a:cubicBezTo>
                    <a:cubicBezTo>
                      <a:pt x="3591" y="311"/>
                      <a:pt x="3589" y="312"/>
                      <a:pt x="3589" y="313"/>
                    </a:cubicBezTo>
                    <a:cubicBezTo>
                      <a:pt x="3616" y="320"/>
                      <a:pt x="3644" y="326"/>
                      <a:pt x="3672" y="333"/>
                    </a:cubicBezTo>
                    <a:cubicBezTo>
                      <a:pt x="3676" y="349"/>
                      <a:pt x="3676" y="349"/>
                      <a:pt x="3701" y="349"/>
                    </a:cubicBezTo>
                    <a:cubicBezTo>
                      <a:pt x="3711" y="363"/>
                      <a:pt x="3710" y="371"/>
                      <a:pt x="3690" y="372"/>
                    </a:cubicBezTo>
                    <a:cubicBezTo>
                      <a:pt x="3666" y="372"/>
                      <a:pt x="3642" y="374"/>
                      <a:pt x="3618" y="375"/>
                    </a:cubicBezTo>
                    <a:cubicBezTo>
                      <a:pt x="3613" y="375"/>
                      <a:pt x="3609" y="377"/>
                      <a:pt x="3603" y="382"/>
                    </a:cubicBezTo>
                    <a:cubicBezTo>
                      <a:pt x="3612" y="384"/>
                      <a:pt x="3622" y="385"/>
                      <a:pt x="3630" y="389"/>
                    </a:cubicBezTo>
                    <a:cubicBezTo>
                      <a:pt x="3650" y="399"/>
                      <a:pt x="3670" y="410"/>
                      <a:pt x="3689" y="422"/>
                    </a:cubicBezTo>
                    <a:cubicBezTo>
                      <a:pt x="3694" y="426"/>
                      <a:pt x="3699" y="439"/>
                      <a:pt x="3697" y="441"/>
                    </a:cubicBezTo>
                    <a:cubicBezTo>
                      <a:pt x="3690" y="449"/>
                      <a:pt x="3680" y="454"/>
                      <a:pt x="3671" y="458"/>
                    </a:cubicBezTo>
                    <a:cubicBezTo>
                      <a:pt x="3659" y="463"/>
                      <a:pt x="3647" y="466"/>
                      <a:pt x="3635" y="469"/>
                    </a:cubicBezTo>
                    <a:cubicBezTo>
                      <a:pt x="3626" y="471"/>
                      <a:pt x="3616" y="471"/>
                      <a:pt x="3607" y="473"/>
                    </a:cubicBezTo>
                    <a:cubicBezTo>
                      <a:pt x="3599" y="474"/>
                      <a:pt x="3586" y="469"/>
                      <a:pt x="3587" y="487"/>
                    </a:cubicBezTo>
                    <a:cubicBezTo>
                      <a:pt x="3561" y="472"/>
                      <a:pt x="3533" y="482"/>
                      <a:pt x="3515" y="495"/>
                    </a:cubicBezTo>
                    <a:cubicBezTo>
                      <a:pt x="3498" y="506"/>
                      <a:pt x="3474" y="498"/>
                      <a:pt x="3463" y="519"/>
                    </a:cubicBezTo>
                    <a:cubicBezTo>
                      <a:pt x="3493" y="517"/>
                      <a:pt x="3522" y="515"/>
                      <a:pt x="3551" y="513"/>
                    </a:cubicBezTo>
                    <a:cubicBezTo>
                      <a:pt x="3507" y="541"/>
                      <a:pt x="3457" y="544"/>
                      <a:pt x="3408" y="551"/>
                    </a:cubicBezTo>
                    <a:cubicBezTo>
                      <a:pt x="3484" y="565"/>
                      <a:pt x="3559" y="578"/>
                      <a:pt x="3634" y="591"/>
                    </a:cubicBezTo>
                    <a:cubicBezTo>
                      <a:pt x="3634" y="593"/>
                      <a:pt x="3634" y="595"/>
                      <a:pt x="3634" y="597"/>
                    </a:cubicBezTo>
                    <a:cubicBezTo>
                      <a:pt x="3615" y="598"/>
                      <a:pt x="3597" y="600"/>
                      <a:pt x="3578" y="601"/>
                    </a:cubicBezTo>
                    <a:cubicBezTo>
                      <a:pt x="3578" y="603"/>
                      <a:pt x="3578" y="604"/>
                      <a:pt x="3578" y="606"/>
                    </a:cubicBezTo>
                    <a:cubicBezTo>
                      <a:pt x="3592" y="606"/>
                      <a:pt x="3606" y="607"/>
                      <a:pt x="3620" y="608"/>
                    </a:cubicBezTo>
                    <a:cubicBezTo>
                      <a:pt x="3636" y="609"/>
                      <a:pt x="3652" y="611"/>
                      <a:pt x="3667" y="614"/>
                    </a:cubicBezTo>
                    <a:cubicBezTo>
                      <a:pt x="3670" y="614"/>
                      <a:pt x="3674" y="619"/>
                      <a:pt x="3674" y="621"/>
                    </a:cubicBezTo>
                    <a:cubicBezTo>
                      <a:pt x="3674" y="624"/>
                      <a:pt x="3670" y="628"/>
                      <a:pt x="3667" y="629"/>
                    </a:cubicBezTo>
                    <a:cubicBezTo>
                      <a:pt x="3658" y="630"/>
                      <a:pt x="3649" y="632"/>
                      <a:pt x="3639" y="632"/>
                    </a:cubicBezTo>
                    <a:cubicBezTo>
                      <a:pt x="3593" y="629"/>
                      <a:pt x="3547" y="626"/>
                      <a:pt x="3502" y="623"/>
                    </a:cubicBezTo>
                    <a:cubicBezTo>
                      <a:pt x="3501" y="625"/>
                      <a:pt x="3501" y="628"/>
                      <a:pt x="3501" y="630"/>
                    </a:cubicBezTo>
                    <a:cubicBezTo>
                      <a:pt x="3510" y="631"/>
                      <a:pt x="3519" y="633"/>
                      <a:pt x="3528" y="634"/>
                    </a:cubicBezTo>
                    <a:cubicBezTo>
                      <a:pt x="3528" y="635"/>
                      <a:pt x="3528" y="636"/>
                      <a:pt x="3528" y="637"/>
                    </a:cubicBezTo>
                    <a:cubicBezTo>
                      <a:pt x="3513" y="637"/>
                      <a:pt x="3498" y="637"/>
                      <a:pt x="3484" y="637"/>
                    </a:cubicBezTo>
                    <a:cubicBezTo>
                      <a:pt x="3508" y="647"/>
                      <a:pt x="3531" y="659"/>
                      <a:pt x="3556" y="667"/>
                    </a:cubicBezTo>
                    <a:cubicBezTo>
                      <a:pt x="3571" y="671"/>
                      <a:pt x="3588" y="670"/>
                      <a:pt x="3605" y="672"/>
                    </a:cubicBezTo>
                    <a:cubicBezTo>
                      <a:pt x="3603" y="675"/>
                      <a:pt x="3599" y="681"/>
                      <a:pt x="3595" y="688"/>
                    </a:cubicBezTo>
                    <a:cubicBezTo>
                      <a:pt x="3612" y="690"/>
                      <a:pt x="3628" y="691"/>
                      <a:pt x="3646" y="692"/>
                    </a:cubicBezTo>
                    <a:cubicBezTo>
                      <a:pt x="3645" y="702"/>
                      <a:pt x="3652" y="713"/>
                      <a:pt x="3637" y="719"/>
                    </a:cubicBezTo>
                    <a:cubicBezTo>
                      <a:pt x="3635" y="721"/>
                      <a:pt x="3636" y="732"/>
                      <a:pt x="3636" y="742"/>
                    </a:cubicBezTo>
                    <a:cubicBezTo>
                      <a:pt x="3625" y="738"/>
                      <a:pt x="3616" y="734"/>
                      <a:pt x="3605" y="731"/>
                    </a:cubicBezTo>
                    <a:cubicBezTo>
                      <a:pt x="3592" y="726"/>
                      <a:pt x="3579" y="722"/>
                      <a:pt x="3566" y="718"/>
                    </a:cubicBezTo>
                    <a:cubicBezTo>
                      <a:pt x="3555" y="715"/>
                      <a:pt x="3547" y="718"/>
                      <a:pt x="3548" y="732"/>
                    </a:cubicBezTo>
                    <a:cubicBezTo>
                      <a:pt x="3540" y="731"/>
                      <a:pt x="3532" y="731"/>
                      <a:pt x="3524" y="730"/>
                    </a:cubicBezTo>
                    <a:cubicBezTo>
                      <a:pt x="3526" y="745"/>
                      <a:pt x="3532" y="749"/>
                      <a:pt x="3546" y="747"/>
                    </a:cubicBezTo>
                    <a:cubicBezTo>
                      <a:pt x="3564" y="745"/>
                      <a:pt x="3582" y="746"/>
                      <a:pt x="3600" y="746"/>
                    </a:cubicBezTo>
                    <a:cubicBezTo>
                      <a:pt x="3600" y="748"/>
                      <a:pt x="3600" y="750"/>
                      <a:pt x="3600" y="752"/>
                    </a:cubicBezTo>
                    <a:cubicBezTo>
                      <a:pt x="3574" y="754"/>
                      <a:pt x="3547" y="757"/>
                      <a:pt x="3521" y="759"/>
                    </a:cubicBezTo>
                    <a:cubicBezTo>
                      <a:pt x="3527" y="780"/>
                      <a:pt x="3527" y="780"/>
                      <a:pt x="3549" y="794"/>
                    </a:cubicBezTo>
                    <a:cubicBezTo>
                      <a:pt x="3543" y="811"/>
                      <a:pt x="3543" y="811"/>
                      <a:pt x="3512" y="815"/>
                    </a:cubicBezTo>
                    <a:cubicBezTo>
                      <a:pt x="3520" y="818"/>
                      <a:pt x="3527" y="820"/>
                      <a:pt x="3539" y="825"/>
                    </a:cubicBezTo>
                    <a:cubicBezTo>
                      <a:pt x="3531" y="827"/>
                      <a:pt x="3527" y="828"/>
                      <a:pt x="3522" y="830"/>
                    </a:cubicBezTo>
                    <a:cubicBezTo>
                      <a:pt x="3526" y="833"/>
                      <a:pt x="3529" y="835"/>
                      <a:pt x="3537" y="840"/>
                    </a:cubicBezTo>
                    <a:cubicBezTo>
                      <a:pt x="3521" y="841"/>
                      <a:pt x="3511" y="842"/>
                      <a:pt x="3498" y="844"/>
                    </a:cubicBezTo>
                    <a:cubicBezTo>
                      <a:pt x="3508" y="857"/>
                      <a:pt x="3522" y="851"/>
                      <a:pt x="3535" y="856"/>
                    </a:cubicBezTo>
                    <a:cubicBezTo>
                      <a:pt x="3489" y="862"/>
                      <a:pt x="3442" y="842"/>
                      <a:pt x="3400" y="873"/>
                    </a:cubicBezTo>
                    <a:cubicBezTo>
                      <a:pt x="3409" y="874"/>
                      <a:pt x="3417" y="874"/>
                      <a:pt x="3429" y="875"/>
                    </a:cubicBezTo>
                    <a:cubicBezTo>
                      <a:pt x="3425" y="877"/>
                      <a:pt x="3423" y="878"/>
                      <a:pt x="3417" y="880"/>
                    </a:cubicBezTo>
                    <a:cubicBezTo>
                      <a:pt x="3467" y="890"/>
                      <a:pt x="3513" y="900"/>
                      <a:pt x="3560" y="909"/>
                    </a:cubicBezTo>
                    <a:cubicBezTo>
                      <a:pt x="3560" y="911"/>
                      <a:pt x="3559" y="913"/>
                      <a:pt x="3559" y="915"/>
                    </a:cubicBezTo>
                    <a:cubicBezTo>
                      <a:pt x="3555" y="915"/>
                      <a:pt x="3551" y="915"/>
                      <a:pt x="3548" y="914"/>
                    </a:cubicBezTo>
                    <a:cubicBezTo>
                      <a:pt x="3547" y="915"/>
                      <a:pt x="3547" y="916"/>
                      <a:pt x="3547" y="917"/>
                    </a:cubicBezTo>
                    <a:cubicBezTo>
                      <a:pt x="3553" y="920"/>
                      <a:pt x="3560" y="923"/>
                      <a:pt x="3566" y="926"/>
                    </a:cubicBezTo>
                    <a:cubicBezTo>
                      <a:pt x="3541" y="923"/>
                      <a:pt x="3516" y="921"/>
                      <a:pt x="3490" y="919"/>
                    </a:cubicBezTo>
                    <a:cubicBezTo>
                      <a:pt x="3490" y="921"/>
                      <a:pt x="3490" y="924"/>
                      <a:pt x="3489" y="926"/>
                    </a:cubicBezTo>
                    <a:cubicBezTo>
                      <a:pt x="3505" y="931"/>
                      <a:pt x="3521" y="935"/>
                      <a:pt x="3543" y="941"/>
                    </a:cubicBezTo>
                    <a:cubicBezTo>
                      <a:pt x="3510" y="941"/>
                      <a:pt x="3483" y="941"/>
                      <a:pt x="3456" y="941"/>
                    </a:cubicBezTo>
                    <a:cubicBezTo>
                      <a:pt x="3455" y="942"/>
                      <a:pt x="3455" y="943"/>
                      <a:pt x="3455" y="945"/>
                    </a:cubicBezTo>
                    <a:cubicBezTo>
                      <a:pt x="3466" y="947"/>
                      <a:pt x="3476" y="949"/>
                      <a:pt x="3491" y="952"/>
                    </a:cubicBezTo>
                    <a:cubicBezTo>
                      <a:pt x="3459" y="954"/>
                      <a:pt x="3432" y="957"/>
                      <a:pt x="3404" y="959"/>
                    </a:cubicBezTo>
                    <a:cubicBezTo>
                      <a:pt x="3404" y="960"/>
                      <a:pt x="3403" y="962"/>
                      <a:pt x="3402" y="964"/>
                    </a:cubicBezTo>
                    <a:cubicBezTo>
                      <a:pt x="3405" y="965"/>
                      <a:pt x="3407" y="966"/>
                      <a:pt x="3414" y="969"/>
                    </a:cubicBezTo>
                    <a:cubicBezTo>
                      <a:pt x="3378" y="966"/>
                      <a:pt x="3346" y="963"/>
                      <a:pt x="3315" y="960"/>
                    </a:cubicBezTo>
                    <a:cubicBezTo>
                      <a:pt x="3315" y="959"/>
                      <a:pt x="3315" y="959"/>
                      <a:pt x="3315" y="958"/>
                    </a:cubicBezTo>
                    <a:cubicBezTo>
                      <a:pt x="3327" y="958"/>
                      <a:pt x="3340" y="957"/>
                      <a:pt x="3352" y="957"/>
                    </a:cubicBezTo>
                    <a:cubicBezTo>
                      <a:pt x="3352" y="956"/>
                      <a:pt x="3352" y="955"/>
                      <a:pt x="3352" y="954"/>
                    </a:cubicBezTo>
                    <a:cubicBezTo>
                      <a:pt x="3318" y="954"/>
                      <a:pt x="3284" y="954"/>
                      <a:pt x="3246" y="954"/>
                    </a:cubicBezTo>
                    <a:cubicBezTo>
                      <a:pt x="3254" y="958"/>
                      <a:pt x="3258" y="961"/>
                      <a:pt x="3265" y="964"/>
                    </a:cubicBezTo>
                    <a:cubicBezTo>
                      <a:pt x="3233" y="964"/>
                      <a:pt x="3202" y="964"/>
                      <a:pt x="3172" y="964"/>
                    </a:cubicBezTo>
                    <a:cubicBezTo>
                      <a:pt x="3172" y="964"/>
                      <a:pt x="3172" y="963"/>
                      <a:pt x="3172" y="962"/>
                    </a:cubicBezTo>
                    <a:cubicBezTo>
                      <a:pt x="3184" y="960"/>
                      <a:pt x="3197" y="958"/>
                      <a:pt x="3210" y="956"/>
                    </a:cubicBezTo>
                    <a:cubicBezTo>
                      <a:pt x="3050" y="953"/>
                      <a:pt x="2890" y="959"/>
                      <a:pt x="2731" y="934"/>
                    </a:cubicBezTo>
                    <a:cubicBezTo>
                      <a:pt x="2802" y="934"/>
                      <a:pt x="2874" y="934"/>
                      <a:pt x="2943" y="934"/>
                    </a:cubicBezTo>
                    <a:cubicBezTo>
                      <a:pt x="2924" y="913"/>
                      <a:pt x="2896" y="920"/>
                      <a:pt x="2869" y="919"/>
                    </a:cubicBezTo>
                    <a:cubicBezTo>
                      <a:pt x="2826" y="916"/>
                      <a:pt x="2782" y="911"/>
                      <a:pt x="2738" y="913"/>
                    </a:cubicBezTo>
                    <a:cubicBezTo>
                      <a:pt x="2703" y="915"/>
                      <a:pt x="2671" y="901"/>
                      <a:pt x="2634" y="902"/>
                    </a:cubicBezTo>
                    <a:cubicBezTo>
                      <a:pt x="2638" y="905"/>
                      <a:pt x="2640" y="906"/>
                      <a:pt x="2644" y="909"/>
                    </a:cubicBezTo>
                    <a:cubicBezTo>
                      <a:pt x="2612" y="909"/>
                      <a:pt x="2582" y="909"/>
                      <a:pt x="2553" y="909"/>
                    </a:cubicBezTo>
                    <a:cubicBezTo>
                      <a:pt x="2552" y="911"/>
                      <a:pt x="2552" y="912"/>
                      <a:pt x="2552" y="914"/>
                    </a:cubicBezTo>
                    <a:cubicBezTo>
                      <a:pt x="2616" y="917"/>
                      <a:pt x="2679" y="921"/>
                      <a:pt x="2742" y="924"/>
                    </a:cubicBezTo>
                    <a:cubicBezTo>
                      <a:pt x="2742" y="925"/>
                      <a:pt x="2742" y="926"/>
                      <a:pt x="2742" y="926"/>
                    </a:cubicBezTo>
                    <a:cubicBezTo>
                      <a:pt x="2712" y="926"/>
                      <a:pt x="2682" y="926"/>
                      <a:pt x="2652" y="926"/>
                    </a:cubicBezTo>
                    <a:cubicBezTo>
                      <a:pt x="2645" y="926"/>
                      <a:pt x="2638" y="926"/>
                      <a:pt x="2630" y="926"/>
                    </a:cubicBezTo>
                    <a:cubicBezTo>
                      <a:pt x="2607" y="926"/>
                      <a:pt x="2582" y="940"/>
                      <a:pt x="2560" y="920"/>
                    </a:cubicBezTo>
                    <a:cubicBezTo>
                      <a:pt x="2562" y="922"/>
                      <a:pt x="2563" y="924"/>
                      <a:pt x="2566" y="929"/>
                    </a:cubicBezTo>
                    <a:cubicBezTo>
                      <a:pt x="2535" y="929"/>
                      <a:pt x="2506" y="929"/>
                      <a:pt x="2476" y="929"/>
                    </a:cubicBezTo>
                    <a:cubicBezTo>
                      <a:pt x="2402" y="928"/>
                      <a:pt x="2328" y="927"/>
                      <a:pt x="2254" y="926"/>
                    </a:cubicBezTo>
                    <a:cubicBezTo>
                      <a:pt x="2181" y="924"/>
                      <a:pt x="2108" y="921"/>
                      <a:pt x="2035" y="918"/>
                    </a:cubicBezTo>
                    <a:cubicBezTo>
                      <a:pt x="1997" y="916"/>
                      <a:pt x="1960" y="910"/>
                      <a:pt x="1922" y="908"/>
                    </a:cubicBezTo>
                    <a:cubicBezTo>
                      <a:pt x="1893" y="906"/>
                      <a:pt x="1865" y="910"/>
                      <a:pt x="1836" y="910"/>
                    </a:cubicBezTo>
                    <a:cubicBezTo>
                      <a:pt x="1817" y="910"/>
                      <a:pt x="1798" y="905"/>
                      <a:pt x="1779" y="904"/>
                    </a:cubicBezTo>
                    <a:cubicBezTo>
                      <a:pt x="1700" y="903"/>
                      <a:pt x="1620" y="902"/>
                      <a:pt x="1540" y="901"/>
                    </a:cubicBezTo>
                    <a:cubicBezTo>
                      <a:pt x="1524" y="901"/>
                      <a:pt x="1507" y="901"/>
                      <a:pt x="1490" y="901"/>
                    </a:cubicBezTo>
                    <a:cubicBezTo>
                      <a:pt x="1490" y="899"/>
                      <a:pt x="1489" y="896"/>
                      <a:pt x="1489" y="894"/>
                    </a:cubicBezTo>
                    <a:cubicBezTo>
                      <a:pt x="1495" y="892"/>
                      <a:pt x="1501" y="891"/>
                      <a:pt x="1507" y="890"/>
                    </a:cubicBezTo>
                    <a:cubicBezTo>
                      <a:pt x="1484" y="880"/>
                      <a:pt x="1422" y="882"/>
                      <a:pt x="1396" y="894"/>
                    </a:cubicBezTo>
                    <a:cubicBezTo>
                      <a:pt x="1416" y="893"/>
                      <a:pt x="1432" y="891"/>
                      <a:pt x="1449" y="890"/>
                    </a:cubicBezTo>
                    <a:cubicBezTo>
                      <a:pt x="1438" y="902"/>
                      <a:pt x="1438" y="903"/>
                      <a:pt x="1404" y="900"/>
                    </a:cubicBezTo>
                    <a:cubicBezTo>
                      <a:pt x="1388" y="899"/>
                      <a:pt x="1372" y="894"/>
                      <a:pt x="1354" y="890"/>
                    </a:cubicBezTo>
                    <a:cubicBezTo>
                      <a:pt x="1355" y="896"/>
                      <a:pt x="1355" y="900"/>
                      <a:pt x="1356" y="904"/>
                    </a:cubicBezTo>
                    <a:cubicBezTo>
                      <a:pt x="1325" y="898"/>
                      <a:pt x="1295" y="892"/>
                      <a:pt x="1265" y="886"/>
                    </a:cubicBezTo>
                    <a:cubicBezTo>
                      <a:pt x="1269" y="885"/>
                      <a:pt x="1274" y="883"/>
                      <a:pt x="1282" y="880"/>
                    </a:cubicBezTo>
                    <a:cubicBezTo>
                      <a:pt x="1267" y="877"/>
                      <a:pt x="1255" y="874"/>
                      <a:pt x="1239" y="870"/>
                    </a:cubicBezTo>
                    <a:cubicBezTo>
                      <a:pt x="1355" y="867"/>
                      <a:pt x="1468" y="863"/>
                      <a:pt x="1581" y="860"/>
                    </a:cubicBezTo>
                    <a:cubicBezTo>
                      <a:pt x="1581" y="858"/>
                      <a:pt x="1581" y="857"/>
                      <a:pt x="1580" y="855"/>
                    </a:cubicBezTo>
                    <a:cubicBezTo>
                      <a:pt x="1405" y="854"/>
                      <a:pt x="1230" y="865"/>
                      <a:pt x="1055" y="865"/>
                    </a:cubicBezTo>
                    <a:cubicBezTo>
                      <a:pt x="1065" y="873"/>
                      <a:pt x="1075" y="881"/>
                      <a:pt x="1084" y="888"/>
                    </a:cubicBezTo>
                    <a:cubicBezTo>
                      <a:pt x="1083" y="891"/>
                      <a:pt x="1083" y="893"/>
                      <a:pt x="1082" y="896"/>
                    </a:cubicBezTo>
                    <a:cubicBezTo>
                      <a:pt x="1104" y="892"/>
                      <a:pt x="1126" y="887"/>
                      <a:pt x="1148" y="887"/>
                    </a:cubicBezTo>
                    <a:cubicBezTo>
                      <a:pt x="1165" y="886"/>
                      <a:pt x="1181" y="893"/>
                      <a:pt x="1198" y="894"/>
                    </a:cubicBezTo>
                    <a:cubicBezTo>
                      <a:pt x="1225" y="896"/>
                      <a:pt x="1253" y="895"/>
                      <a:pt x="1280" y="896"/>
                    </a:cubicBezTo>
                    <a:cubicBezTo>
                      <a:pt x="1282" y="896"/>
                      <a:pt x="1283" y="897"/>
                      <a:pt x="1284" y="903"/>
                    </a:cubicBezTo>
                    <a:cubicBezTo>
                      <a:pt x="1242" y="903"/>
                      <a:pt x="1199" y="903"/>
                      <a:pt x="1151" y="903"/>
                    </a:cubicBezTo>
                    <a:cubicBezTo>
                      <a:pt x="1157" y="909"/>
                      <a:pt x="1158" y="911"/>
                      <a:pt x="1163" y="916"/>
                    </a:cubicBezTo>
                    <a:cubicBezTo>
                      <a:pt x="1137" y="918"/>
                      <a:pt x="1114" y="920"/>
                      <a:pt x="1091" y="923"/>
                    </a:cubicBezTo>
                    <a:cubicBezTo>
                      <a:pt x="1091" y="921"/>
                      <a:pt x="1091" y="920"/>
                      <a:pt x="1091" y="919"/>
                    </a:cubicBezTo>
                    <a:cubicBezTo>
                      <a:pt x="1104" y="916"/>
                      <a:pt x="1117" y="914"/>
                      <a:pt x="1130" y="912"/>
                    </a:cubicBezTo>
                    <a:cubicBezTo>
                      <a:pt x="1130" y="911"/>
                      <a:pt x="1130" y="911"/>
                      <a:pt x="1130" y="910"/>
                    </a:cubicBezTo>
                    <a:cubicBezTo>
                      <a:pt x="1106" y="909"/>
                      <a:pt x="1082" y="907"/>
                      <a:pt x="1059" y="907"/>
                    </a:cubicBezTo>
                    <a:cubicBezTo>
                      <a:pt x="1057" y="906"/>
                      <a:pt x="1053" y="911"/>
                      <a:pt x="1054" y="913"/>
                    </a:cubicBezTo>
                    <a:cubicBezTo>
                      <a:pt x="1054" y="915"/>
                      <a:pt x="1058" y="917"/>
                      <a:pt x="1060" y="920"/>
                    </a:cubicBezTo>
                    <a:cubicBezTo>
                      <a:pt x="1023" y="920"/>
                      <a:pt x="985" y="919"/>
                      <a:pt x="947" y="921"/>
                    </a:cubicBezTo>
                    <a:cubicBezTo>
                      <a:pt x="928" y="921"/>
                      <a:pt x="909" y="926"/>
                      <a:pt x="889" y="927"/>
                    </a:cubicBezTo>
                    <a:cubicBezTo>
                      <a:pt x="876" y="929"/>
                      <a:pt x="861" y="931"/>
                      <a:pt x="849" y="928"/>
                    </a:cubicBezTo>
                    <a:cubicBezTo>
                      <a:pt x="808" y="916"/>
                      <a:pt x="767" y="925"/>
                      <a:pt x="726" y="927"/>
                    </a:cubicBezTo>
                    <a:cubicBezTo>
                      <a:pt x="715" y="927"/>
                      <a:pt x="705" y="926"/>
                      <a:pt x="693" y="923"/>
                    </a:cubicBezTo>
                    <a:cubicBezTo>
                      <a:pt x="667" y="916"/>
                      <a:pt x="638" y="921"/>
                      <a:pt x="608" y="921"/>
                    </a:cubicBezTo>
                    <a:cubicBezTo>
                      <a:pt x="610" y="925"/>
                      <a:pt x="611" y="927"/>
                      <a:pt x="612" y="927"/>
                    </a:cubicBezTo>
                    <a:cubicBezTo>
                      <a:pt x="636" y="931"/>
                      <a:pt x="661" y="934"/>
                      <a:pt x="686" y="937"/>
                    </a:cubicBezTo>
                    <a:cubicBezTo>
                      <a:pt x="686" y="940"/>
                      <a:pt x="686" y="942"/>
                      <a:pt x="686" y="944"/>
                    </a:cubicBezTo>
                    <a:cubicBezTo>
                      <a:pt x="664" y="944"/>
                      <a:pt x="643" y="944"/>
                      <a:pt x="622" y="944"/>
                    </a:cubicBezTo>
                    <a:cubicBezTo>
                      <a:pt x="589" y="944"/>
                      <a:pt x="557" y="945"/>
                      <a:pt x="524" y="943"/>
                    </a:cubicBezTo>
                    <a:cubicBezTo>
                      <a:pt x="504" y="942"/>
                      <a:pt x="483" y="937"/>
                      <a:pt x="464" y="948"/>
                    </a:cubicBezTo>
                    <a:cubicBezTo>
                      <a:pt x="462" y="949"/>
                      <a:pt x="456" y="943"/>
                      <a:pt x="446" y="936"/>
                    </a:cubicBezTo>
                    <a:cubicBezTo>
                      <a:pt x="424" y="936"/>
                      <a:pt x="395" y="936"/>
                      <a:pt x="365" y="936"/>
                    </a:cubicBezTo>
                    <a:cubicBezTo>
                      <a:pt x="365" y="935"/>
                      <a:pt x="365" y="934"/>
                      <a:pt x="365" y="933"/>
                    </a:cubicBezTo>
                    <a:cubicBezTo>
                      <a:pt x="375" y="927"/>
                      <a:pt x="384" y="922"/>
                      <a:pt x="393" y="917"/>
                    </a:cubicBezTo>
                    <a:cubicBezTo>
                      <a:pt x="368" y="908"/>
                      <a:pt x="342" y="899"/>
                      <a:pt x="316" y="890"/>
                    </a:cubicBezTo>
                    <a:cubicBezTo>
                      <a:pt x="351" y="893"/>
                      <a:pt x="382" y="912"/>
                      <a:pt x="421" y="898"/>
                    </a:cubicBezTo>
                    <a:cubicBezTo>
                      <a:pt x="404" y="896"/>
                      <a:pt x="389" y="897"/>
                      <a:pt x="376" y="892"/>
                    </a:cubicBezTo>
                    <a:cubicBezTo>
                      <a:pt x="364" y="889"/>
                      <a:pt x="343" y="894"/>
                      <a:pt x="347" y="869"/>
                    </a:cubicBezTo>
                    <a:cubicBezTo>
                      <a:pt x="339" y="869"/>
                      <a:pt x="332" y="868"/>
                      <a:pt x="320" y="867"/>
                    </a:cubicBezTo>
                    <a:cubicBezTo>
                      <a:pt x="325" y="863"/>
                      <a:pt x="328" y="861"/>
                      <a:pt x="332" y="858"/>
                    </a:cubicBezTo>
                    <a:cubicBezTo>
                      <a:pt x="320" y="858"/>
                      <a:pt x="309" y="857"/>
                      <a:pt x="292" y="856"/>
                    </a:cubicBezTo>
                    <a:cubicBezTo>
                      <a:pt x="300" y="850"/>
                      <a:pt x="305" y="847"/>
                      <a:pt x="310" y="843"/>
                    </a:cubicBezTo>
                    <a:cubicBezTo>
                      <a:pt x="308" y="840"/>
                      <a:pt x="306" y="836"/>
                      <a:pt x="303" y="831"/>
                    </a:cubicBezTo>
                    <a:cubicBezTo>
                      <a:pt x="284" y="839"/>
                      <a:pt x="280" y="838"/>
                      <a:pt x="280" y="820"/>
                    </a:cubicBezTo>
                    <a:cubicBezTo>
                      <a:pt x="262" y="822"/>
                      <a:pt x="244" y="826"/>
                      <a:pt x="226" y="826"/>
                    </a:cubicBezTo>
                    <a:cubicBezTo>
                      <a:pt x="213" y="826"/>
                      <a:pt x="200" y="821"/>
                      <a:pt x="187" y="819"/>
                    </a:cubicBezTo>
                    <a:cubicBezTo>
                      <a:pt x="181" y="819"/>
                      <a:pt x="174" y="822"/>
                      <a:pt x="168" y="823"/>
                    </a:cubicBezTo>
                    <a:cubicBezTo>
                      <a:pt x="161" y="823"/>
                      <a:pt x="154" y="821"/>
                      <a:pt x="148" y="821"/>
                    </a:cubicBezTo>
                    <a:cubicBezTo>
                      <a:pt x="150" y="815"/>
                      <a:pt x="152" y="810"/>
                      <a:pt x="155" y="801"/>
                    </a:cubicBezTo>
                    <a:cubicBezTo>
                      <a:pt x="146" y="799"/>
                      <a:pt x="136" y="797"/>
                      <a:pt x="126" y="795"/>
                    </a:cubicBezTo>
                    <a:cubicBezTo>
                      <a:pt x="126" y="793"/>
                      <a:pt x="126" y="792"/>
                      <a:pt x="126" y="790"/>
                    </a:cubicBezTo>
                    <a:cubicBezTo>
                      <a:pt x="182" y="776"/>
                      <a:pt x="238" y="762"/>
                      <a:pt x="294" y="747"/>
                    </a:cubicBezTo>
                    <a:cubicBezTo>
                      <a:pt x="294" y="746"/>
                      <a:pt x="294" y="745"/>
                      <a:pt x="293" y="743"/>
                    </a:cubicBezTo>
                    <a:cubicBezTo>
                      <a:pt x="273" y="735"/>
                      <a:pt x="252" y="728"/>
                      <a:pt x="232" y="720"/>
                    </a:cubicBezTo>
                    <a:cubicBezTo>
                      <a:pt x="232" y="718"/>
                      <a:pt x="233" y="716"/>
                      <a:pt x="233" y="714"/>
                    </a:cubicBezTo>
                    <a:cubicBezTo>
                      <a:pt x="239" y="715"/>
                      <a:pt x="244" y="716"/>
                      <a:pt x="252" y="717"/>
                    </a:cubicBezTo>
                    <a:cubicBezTo>
                      <a:pt x="247" y="712"/>
                      <a:pt x="244" y="708"/>
                      <a:pt x="238" y="701"/>
                    </a:cubicBezTo>
                    <a:cubicBezTo>
                      <a:pt x="253" y="705"/>
                      <a:pt x="265" y="708"/>
                      <a:pt x="278" y="712"/>
                    </a:cubicBezTo>
                    <a:cubicBezTo>
                      <a:pt x="273" y="704"/>
                      <a:pt x="269" y="699"/>
                      <a:pt x="266" y="695"/>
                    </a:cubicBezTo>
                    <a:cubicBezTo>
                      <a:pt x="272" y="691"/>
                      <a:pt x="279" y="689"/>
                      <a:pt x="285" y="686"/>
                    </a:cubicBezTo>
                    <a:cubicBezTo>
                      <a:pt x="274" y="677"/>
                      <a:pt x="265" y="669"/>
                      <a:pt x="256" y="662"/>
                    </a:cubicBezTo>
                    <a:cubicBezTo>
                      <a:pt x="262" y="658"/>
                      <a:pt x="268" y="655"/>
                      <a:pt x="278" y="648"/>
                    </a:cubicBezTo>
                    <a:cubicBezTo>
                      <a:pt x="260" y="645"/>
                      <a:pt x="245" y="641"/>
                      <a:pt x="230" y="641"/>
                    </a:cubicBezTo>
                    <a:cubicBezTo>
                      <a:pt x="217" y="641"/>
                      <a:pt x="210" y="639"/>
                      <a:pt x="204" y="626"/>
                    </a:cubicBezTo>
                    <a:cubicBezTo>
                      <a:pt x="201" y="617"/>
                      <a:pt x="190" y="611"/>
                      <a:pt x="182" y="606"/>
                    </a:cubicBezTo>
                    <a:cubicBezTo>
                      <a:pt x="164" y="595"/>
                      <a:pt x="164" y="596"/>
                      <a:pt x="179" y="578"/>
                    </a:cubicBezTo>
                    <a:cubicBezTo>
                      <a:pt x="173" y="576"/>
                      <a:pt x="168" y="575"/>
                      <a:pt x="164" y="573"/>
                    </a:cubicBezTo>
                    <a:cubicBezTo>
                      <a:pt x="185" y="546"/>
                      <a:pt x="205" y="519"/>
                      <a:pt x="243" y="512"/>
                    </a:cubicBezTo>
                    <a:cubicBezTo>
                      <a:pt x="242" y="510"/>
                      <a:pt x="241" y="508"/>
                      <a:pt x="240" y="506"/>
                    </a:cubicBezTo>
                    <a:cubicBezTo>
                      <a:pt x="210" y="509"/>
                      <a:pt x="180" y="515"/>
                      <a:pt x="150" y="513"/>
                    </a:cubicBezTo>
                    <a:cubicBezTo>
                      <a:pt x="123" y="511"/>
                      <a:pt x="91" y="522"/>
                      <a:pt x="69" y="493"/>
                    </a:cubicBezTo>
                    <a:cubicBezTo>
                      <a:pt x="53" y="514"/>
                      <a:pt x="37" y="498"/>
                      <a:pt x="23" y="495"/>
                    </a:cubicBezTo>
                    <a:cubicBezTo>
                      <a:pt x="20" y="488"/>
                      <a:pt x="17" y="482"/>
                      <a:pt x="16" y="476"/>
                    </a:cubicBezTo>
                    <a:cubicBezTo>
                      <a:pt x="13" y="465"/>
                      <a:pt x="12" y="452"/>
                      <a:pt x="25" y="448"/>
                    </a:cubicBezTo>
                    <a:cubicBezTo>
                      <a:pt x="37" y="445"/>
                      <a:pt x="35" y="437"/>
                      <a:pt x="32" y="432"/>
                    </a:cubicBezTo>
                    <a:cubicBezTo>
                      <a:pt x="20" y="414"/>
                      <a:pt x="34" y="407"/>
                      <a:pt x="44" y="398"/>
                    </a:cubicBezTo>
                    <a:cubicBezTo>
                      <a:pt x="52" y="404"/>
                      <a:pt x="61" y="410"/>
                      <a:pt x="69" y="416"/>
                    </a:cubicBezTo>
                    <a:cubicBezTo>
                      <a:pt x="71" y="415"/>
                      <a:pt x="72" y="414"/>
                      <a:pt x="74" y="413"/>
                    </a:cubicBezTo>
                    <a:cubicBezTo>
                      <a:pt x="72" y="407"/>
                      <a:pt x="71" y="397"/>
                      <a:pt x="68" y="396"/>
                    </a:cubicBezTo>
                    <a:cubicBezTo>
                      <a:pt x="61" y="395"/>
                      <a:pt x="52" y="398"/>
                      <a:pt x="44" y="398"/>
                    </a:cubicBezTo>
                    <a:close/>
                    <a:moveTo>
                      <a:pt x="3086" y="869"/>
                    </a:moveTo>
                    <a:cubicBezTo>
                      <a:pt x="3086" y="868"/>
                      <a:pt x="3085" y="868"/>
                      <a:pt x="3085" y="867"/>
                    </a:cubicBezTo>
                    <a:cubicBezTo>
                      <a:pt x="3069" y="865"/>
                      <a:pt x="3054" y="863"/>
                      <a:pt x="3038" y="862"/>
                    </a:cubicBezTo>
                    <a:cubicBezTo>
                      <a:pt x="2981" y="857"/>
                      <a:pt x="2923" y="866"/>
                      <a:pt x="2866" y="860"/>
                    </a:cubicBezTo>
                    <a:cubicBezTo>
                      <a:pt x="2847" y="858"/>
                      <a:pt x="2828" y="863"/>
                      <a:pt x="2810" y="862"/>
                    </a:cubicBezTo>
                    <a:cubicBezTo>
                      <a:pt x="2774" y="860"/>
                      <a:pt x="2739" y="855"/>
                      <a:pt x="2703" y="854"/>
                    </a:cubicBezTo>
                    <a:cubicBezTo>
                      <a:pt x="2630" y="851"/>
                      <a:pt x="2558" y="850"/>
                      <a:pt x="2485" y="849"/>
                    </a:cubicBezTo>
                    <a:cubicBezTo>
                      <a:pt x="2474" y="848"/>
                      <a:pt x="2462" y="847"/>
                      <a:pt x="2451" y="846"/>
                    </a:cubicBezTo>
                    <a:cubicBezTo>
                      <a:pt x="2459" y="852"/>
                      <a:pt x="2469" y="854"/>
                      <a:pt x="2478" y="854"/>
                    </a:cubicBezTo>
                    <a:cubicBezTo>
                      <a:pt x="2521" y="856"/>
                      <a:pt x="2564" y="858"/>
                      <a:pt x="2607" y="860"/>
                    </a:cubicBezTo>
                    <a:cubicBezTo>
                      <a:pt x="2647" y="863"/>
                      <a:pt x="2688" y="867"/>
                      <a:pt x="2728" y="869"/>
                    </a:cubicBezTo>
                    <a:cubicBezTo>
                      <a:pt x="2799" y="871"/>
                      <a:pt x="2870" y="873"/>
                      <a:pt x="2942" y="875"/>
                    </a:cubicBezTo>
                    <a:cubicBezTo>
                      <a:pt x="2976" y="876"/>
                      <a:pt x="3011" y="877"/>
                      <a:pt x="3045" y="876"/>
                    </a:cubicBezTo>
                    <a:cubicBezTo>
                      <a:pt x="3059" y="876"/>
                      <a:pt x="3073" y="872"/>
                      <a:pt x="3086" y="869"/>
                    </a:cubicBezTo>
                    <a:close/>
                    <a:moveTo>
                      <a:pt x="1567" y="812"/>
                    </a:moveTo>
                    <a:cubicBezTo>
                      <a:pt x="1567" y="812"/>
                      <a:pt x="1567" y="811"/>
                      <a:pt x="1566" y="810"/>
                    </a:cubicBezTo>
                    <a:cubicBezTo>
                      <a:pt x="1402" y="814"/>
                      <a:pt x="1237" y="818"/>
                      <a:pt x="1072" y="822"/>
                    </a:cubicBezTo>
                    <a:cubicBezTo>
                      <a:pt x="1098" y="827"/>
                      <a:pt x="1123" y="831"/>
                      <a:pt x="1148" y="832"/>
                    </a:cubicBezTo>
                    <a:cubicBezTo>
                      <a:pt x="1199" y="832"/>
                      <a:pt x="1249" y="829"/>
                      <a:pt x="1299" y="829"/>
                    </a:cubicBezTo>
                    <a:cubicBezTo>
                      <a:pt x="1358" y="828"/>
                      <a:pt x="1417" y="831"/>
                      <a:pt x="1476" y="828"/>
                    </a:cubicBezTo>
                    <a:cubicBezTo>
                      <a:pt x="1506" y="827"/>
                      <a:pt x="1536" y="818"/>
                      <a:pt x="1567" y="812"/>
                    </a:cubicBezTo>
                    <a:close/>
                    <a:moveTo>
                      <a:pt x="3131" y="849"/>
                    </a:moveTo>
                    <a:cubicBezTo>
                      <a:pt x="3162" y="858"/>
                      <a:pt x="3196" y="839"/>
                      <a:pt x="3228" y="860"/>
                    </a:cubicBezTo>
                    <a:cubicBezTo>
                      <a:pt x="3183" y="862"/>
                      <a:pt x="3142" y="864"/>
                      <a:pt x="3102" y="866"/>
                    </a:cubicBezTo>
                    <a:cubicBezTo>
                      <a:pt x="3102" y="868"/>
                      <a:pt x="3102" y="869"/>
                      <a:pt x="3102" y="871"/>
                    </a:cubicBezTo>
                    <a:cubicBezTo>
                      <a:pt x="3198" y="871"/>
                      <a:pt x="3294" y="871"/>
                      <a:pt x="3390" y="871"/>
                    </a:cubicBezTo>
                    <a:cubicBezTo>
                      <a:pt x="3390" y="868"/>
                      <a:pt x="3390" y="865"/>
                      <a:pt x="3390" y="861"/>
                    </a:cubicBezTo>
                    <a:cubicBezTo>
                      <a:pt x="3348" y="861"/>
                      <a:pt x="3305" y="861"/>
                      <a:pt x="3263" y="861"/>
                    </a:cubicBezTo>
                    <a:cubicBezTo>
                      <a:pt x="3263" y="858"/>
                      <a:pt x="3263" y="855"/>
                      <a:pt x="3263" y="852"/>
                    </a:cubicBezTo>
                    <a:cubicBezTo>
                      <a:pt x="3294" y="852"/>
                      <a:pt x="3325" y="852"/>
                      <a:pt x="3357" y="852"/>
                    </a:cubicBezTo>
                    <a:cubicBezTo>
                      <a:pt x="3282" y="846"/>
                      <a:pt x="3207" y="825"/>
                      <a:pt x="3131" y="849"/>
                    </a:cubicBezTo>
                    <a:close/>
                    <a:moveTo>
                      <a:pt x="1026" y="782"/>
                    </a:moveTo>
                    <a:cubicBezTo>
                      <a:pt x="1093" y="779"/>
                      <a:pt x="1164" y="775"/>
                      <a:pt x="1235" y="772"/>
                    </a:cubicBezTo>
                    <a:cubicBezTo>
                      <a:pt x="1228" y="768"/>
                      <a:pt x="1220" y="765"/>
                      <a:pt x="1212" y="765"/>
                    </a:cubicBezTo>
                    <a:cubicBezTo>
                      <a:pt x="1198" y="765"/>
                      <a:pt x="1184" y="768"/>
                      <a:pt x="1171" y="767"/>
                    </a:cubicBezTo>
                    <a:cubicBezTo>
                      <a:pt x="1125" y="766"/>
                      <a:pt x="1080" y="764"/>
                      <a:pt x="1034" y="764"/>
                    </a:cubicBezTo>
                    <a:cubicBezTo>
                      <a:pt x="1015" y="763"/>
                      <a:pt x="995" y="765"/>
                      <a:pt x="975" y="766"/>
                    </a:cubicBezTo>
                    <a:cubicBezTo>
                      <a:pt x="975" y="768"/>
                      <a:pt x="975" y="770"/>
                      <a:pt x="976" y="772"/>
                    </a:cubicBezTo>
                    <a:cubicBezTo>
                      <a:pt x="994" y="773"/>
                      <a:pt x="1013" y="775"/>
                      <a:pt x="1031" y="776"/>
                    </a:cubicBezTo>
                    <a:cubicBezTo>
                      <a:pt x="1031" y="778"/>
                      <a:pt x="1031" y="780"/>
                      <a:pt x="1031" y="781"/>
                    </a:cubicBezTo>
                    <a:cubicBezTo>
                      <a:pt x="1028" y="782"/>
                      <a:pt x="1025" y="782"/>
                      <a:pt x="1026" y="782"/>
                    </a:cubicBezTo>
                    <a:close/>
                    <a:moveTo>
                      <a:pt x="1715" y="582"/>
                    </a:moveTo>
                    <a:cubicBezTo>
                      <a:pt x="1715" y="585"/>
                      <a:pt x="1715" y="587"/>
                      <a:pt x="1715" y="590"/>
                    </a:cubicBezTo>
                    <a:cubicBezTo>
                      <a:pt x="1775" y="590"/>
                      <a:pt x="1834" y="589"/>
                      <a:pt x="1893" y="590"/>
                    </a:cubicBezTo>
                    <a:cubicBezTo>
                      <a:pt x="1930" y="591"/>
                      <a:pt x="1968" y="583"/>
                      <a:pt x="2004" y="598"/>
                    </a:cubicBezTo>
                    <a:cubicBezTo>
                      <a:pt x="2013" y="601"/>
                      <a:pt x="2023" y="599"/>
                      <a:pt x="2033" y="600"/>
                    </a:cubicBezTo>
                    <a:cubicBezTo>
                      <a:pt x="2033" y="599"/>
                      <a:pt x="2033" y="598"/>
                      <a:pt x="2033" y="597"/>
                    </a:cubicBezTo>
                    <a:cubicBezTo>
                      <a:pt x="2024" y="596"/>
                      <a:pt x="2015" y="594"/>
                      <a:pt x="2006" y="593"/>
                    </a:cubicBezTo>
                    <a:cubicBezTo>
                      <a:pt x="2006" y="592"/>
                      <a:pt x="2006" y="590"/>
                      <a:pt x="2006" y="589"/>
                    </a:cubicBezTo>
                    <a:cubicBezTo>
                      <a:pt x="2032" y="588"/>
                      <a:pt x="2058" y="586"/>
                      <a:pt x="2084" y="585"/>
                    </a:cubicBezTo>
                    <a:cubicBezTo>
                      <a:pt x="2084" y="584"/>
                      <a:pt x="2084" y="583"/>
                      <a:pt x="2084" y="582"/>
                    </a:cubicBezTo>
                    <a:cubicBezTo>
                      <a:pt x="1961" y="582"/>
                      <a:pt x="1838" y="582"/>
                      <a:pt x="1715" y="582"/>
                    </a:cubicBezTo>
                    <a:close/>
                    <a:moveTo>
                      <a:pt x="1860" y="846"/>
                    </a:moveTo>
                    <a:cubicBezTo>
                      <a:pt x="1973" y="858"/>
                      <a:pt x="2082" y="850"/>
                      <a:pt x="2190" y="852"/>
                    </a:cubicBezTo>
                    <a:cubicBezTo>
                      <a:pt x="2190" y="850"/>
                      <a:pt x="2190" y="848"/>
                      <a:pt x="2190" y="846"/>
                    </a:cubicBezTo>
                    <a:cubicBezTo>
                      <a:pt x="2082" y="846"/>
                      <a:pt x="1974" y="846"/>
                      <a:pt x="1860" y="846"/>
                    </a:cubicBezTo>
                    <a:close/>
                    <a:moveTo>
                      <a:pt x="2732" y="497"/>
                    </a:moveTo>
                    <a:cubicBezTo>
                      <a:pt x="2732" y="499"/>
                      <a:pt x="2733" y="501"/>
                      <a:pt x="2733" y="503"/>
                    </a:cubicBezTo>
                    <a:cubicBezTo>
                      <a:pt x="2815" y="505"/>
                      <a:pt x="2897" y="507"/>
                      <a:pt x="2979" y="503"/>
                    </a:cubicBezTo>
                    <a:cubicBezTo>
                      <a:pt x="2979" y="501"/>
                      <a:pt x="2979" y="499"/>
                      <a:pt x="2979" y="497"/>
                    </a:cubicBezTo>
                    <a:cubicBezTo>
                      <a:pt x="2897" y="497"/>
                      <a:pt x="2815" y="497"/>
                      <a:pt x="2732" y="497"/>
                    </a:cubicBezTo>
                    <a:close/>
                    <a:moveTo>
                      <a:pt x="1642" y="871"/>
                    </a:moveTo>
                    <a:cubicBezTo>
                      <a:pt x="1622" y="871"/>
                      <a:pt x="1604" y="871"/>
                      <a:pt x="1586" y="871"/>
                    </a:cubicBezTo>
                    <a:cubicBezTo>
                      <a:pt x="1586" y="871"/>
                      <a:pt x="1586" y="872"/>
                      <a:pt x="1586" y="873"/>
                    </a:cubicBezTo>
                    <a:cubicBezTo>
                      <a:pt x="1593" y="874"/>
                      <a:pt x="1600" y="874"/>
                      <a:pt x="1607" y="874"/>
                    </a:cubicBezTo>
                    <a:cubicBezTo>
                      <a:pt x="1607" y="876"/>
                      <a:pt x="1607" y="878"/>
                      <a:pt x="1607" y="879"/>
                    </a:cubicBezTo>
                    <a:cubicBezTo>
                      <a:pt x="1578" y="879"/>
                      <a:pt x="1548" y="879"/>
                      <a:pt x="1519" y="879"/>
                    </a:cubicBezTo>
                    <a:cubicBezTo>
                      <a:pt x="1519" y="881"/>
                      <a:pt x="1519" y="883"/>
                      <a:pt x="1519" y="885"/>
                    </a:cubicBezTo>
                    <a:cubicBezTo>
                      <a:pt x="1534" y="885"/>
                      <a:pt x="1550" y="885"/>
                      <a:pt x="1565" y="885"/>
                    </a:cubicBezTo>
                    <a:cubicBezTo>
                      <a:pt x="1565" y="886"/>
                      <a:pt x="1565" y="887"/>
                      <a:pt x="1565" y="889"/>
                    </a:cubicBezTo>
                    <a:cubicBezTo>
                      <a:pt x="1558" y="890"/>
                      <a:pt x="1551" y="891"/>
                      <a:pt x="1544" y="892"/>
                    </a:cubicBezTo>
                    <a:cubicBezTo>
                      <a:pt x="1544" y="893"/>
                      <a:pt x="1544" y="894"/>
                      <a:pt x="1544" y="895"/>
                    </a:cubicBezTo>
                    <a:cubicBezTo>
                      <a:pt x="1590" y="890"/>
                      <a:pt x="1636" y="885"/>
                      <a:pt x="1682" y="880"/>
                    </a:cubicBezTo>
                    <a:cubicBezTo>
                      <a:pt x="1682" y="879"/>
                      <a:pt x="1682" y="878"/>
                      <a:pt x="1682" y="877"/>
                    </a:cubicBezTo>
                    <a:cubicBezTo>
                      <a:pt x="1666" y="877"/>
                      <a:pt x="1651" y="877"/>
                      <a:pt x="1633" y="877"/>
                    </a:cubicBezTo>
                    <a:cubicBezTo>
                      <a:pt x="1637" y="874"/>
                      <a:pt x="1639" y="873"/>
                      <a:pt x="1642" y="871"/>
                    </a:cubicBezTo>
                    <a:close/>
                    <a:moveTo>
                      <a:pt x="3146" y="164"/>
                    </a:moveTo>
                    <a:cubicBezTo>
                      <a:pt x="3146" y="166"/>
                      <a:pt x="3146" y="167"/>
                      <a:pt x="3146" y="168"/>
                    </a:cubicBezTo>
                    <a:cubicBezTo>
                      <a:pt x="3185" y="168"/>
                      <a:pt x="3224" y="168"/>
                      <a:pt x="3263" y="168"/>
                    </a:cubicBezTo>
                    <a:cubicBezTo>
                      <a:pt x="3237" y="156"/>
                      <a:pt x="3211" y="142"/>
                      <a:pt x="3180" y="155"/>
                    </a:cubicBezTo>
                    <a:cubicBezTo>
                      <a:pt x="3191" y="158"/>
                      <a:pt x="3202" y="160"/>
                      <a:pt x="3213" y="162"/>
                    </a:cubicBezTo>
                    <a:cubicBezTo>
                      <a:pt x="3213" y="163"/>
                      <a:pt x="3213" y="164"/>
                      <a:pt x="3212" y="164"/>
                    </a:cubicBezTo>
                    <a:cubicBezTo>
                      <a:pt x="3190" y="164"/>
                      <a:pt x="3168" y="164"/>
                      <a:pt x="3146" y="164"/>
                    </a:cubicBezTo>
                    <a:close/>
                    <a:moveTo>
                      <a:pt x="2203" y="745"/>
                    </a:moveTo>
                    <a:cubicBezTo>
                      <a:pt x="2204" y="744"/>
                      <a:pt x="2204" y="742"/>
                      <a:pt x="2204" y="741"/>
                    </a:cubicBezTo>
                    <a:cubicBezTo>
                      <a:pt x="2221" y="743"/>
                      <a:pt x="2238" y="744"/>
                      <a:pt x="2256" y="746"/>
                    </a:cubicBezTo>
                    <a:cubicBezTo>
                      <a:pt x="2256" y="743"/>
                      <a:pt x="2256" y="741"/>
                      <a:pt x="2256" y="738"/>
                    </a:cubicBezTo>
                    <a:cubicBezTo>
                      <a:pt x="2212" y="738"/>
                      <a:pt x="2169" y="738"/>
                      <a:pt x="2125" y="738"/>
                    </a:cubicBezTo>
                    <a:cubicBezTo>
                      <a:pt x="2125" y="739"/>
                      <a:pt x="2125" y="740"/>
                      <a:pt x="2125" y="742"/>
                    </a:cubicBezTo>
                    <a:cubicBezTo>
                      <a:pt x="2157" y="744"/>
                      <a:pt x="2190" y="747"/>
                      <a:pt x="2222" y="750"/>
                    </a:cubicBezTo>
                    <a:cubicBezTo>
                      <a:pt x="2222" y="748"/>
                      <a:pt x="2223" y="747"/>
                      <a:pt x="2223" y="745"/>
                    </a:cubicBezTo>
                    <a:cubicBezTo>
                      <a:pt x="2216" y="745"/>
                      <a:pt x="2210" y="745"/>
                      <a:pt x="2203" y="745"/>
                    </a:cubicBezTo>
                    <a:close/>
                    <a:moveTo>
                      <a:pt x="2500" y="797"/>
                    </a:moveTo>
                    <a:cubicBezTo>
                      <a:pt x="2500" y="796"/>
                      <a:pt x="2500" y="795"/>
                      <a:pt x="2500" y="794"/>
                    </a:cubicBezTo>
                    <a:cubicBezTo>
                      <a:pt x="2483" y="794"/>
                      <a:pt x="2466" y="794"/>
                      <a:pt x="2448" y="794"/>
                    </a:cubicBezTo>
                    <a:cubicBezTo>
                      <a:pt x="2431" y="794"/>
                      <a:pt x="2414" y="793"/>
                      <a:pt x="2397" y="793"/>
                    </a:cubicBezTo>
                    <a:cubicBezTo>
                      <a:pt x="2379" y="792"/>
                      <a:pt x="2362" y="791"/>
                      <a:pt x="2345" y="791"/>
                    </a:cubicBezTo>
                    <a:cubicBezTo>
                      <a:pt x="2329" y="791"/>
                      <a:pt x="2313" y="793"/>
                      <a:pt x="2296" y="794"/>
                    </a:cubicBezTo>
                    <a:cubicBezTo>
                      <a:pt x="2297" y="795"/>
                      <a:pt x="2297" y="796"/>
                      <a:pt x="2297" y="797"/>
                    </a:cubicBezTo>
                    <a:cubicBezTo>
                      <a:pt x="2364" y="797"/>
                      <a:pt x="2432" y="797"/>
                      <a:pt x="2500" y="797"/>
                    </a:cubicBezTo>
                    <a:close/>
                    <a:moveTo>
                      <a:pt x="2362" y="737"/>
                    </a:moveTo>
                    <a:cubicBezTo>
                      <a:pt x="2363" y="736"/>
                      <a:pt x="2364" y="735"/>
                      <a:pt x="2364" y="733"/>
                    </a:cubicBezTo>
                    <a:cubicBezTo>
                      <a:pt x="2331" y="733"/>
                      <a:pt x="2299" y="733"/>
                      <a:pt x="2268" y="733"/>
                    </a:cubicBezTo>
                    <a:cubicBezTo>
                      <a:pt x="2287" y="757"/>
                      <a:pt x="2312" y="745"/>
                      <a:pt x="2335" y="744"/>
                    </a:cubicBezTo>
                    <a:cubicBezTo>
                      <a:pt x="2334" y="742"/>
                      <a:pt x="2332" y="741"/>
                      <a:pt x="2328" y="737"/>
                    </a:cubicBezTo>
                    <a:cubicBezTo>
                      <a:pt x="2341" y="737"/>
                      <a:pt x="2352" y="737"/>
                      <a:pt x="2362" y="737"/>
                    </a:cubicBezTo>
                    <a:close/>
                    <a:moveTo>
                      <a:pt x="509" y="791"/>
                    </a:moveTo>
                    <a:cubicBezTo>
                      <a:pt x="482" y="772"/>
                      <a:pt x="449" y="774"/>
                      <a:pt x="433" y="791"/>
                    </a:cubicBezTo>
                    <a:cubicBezTo>
                      <a:pt x="456" y="791"/>
                      <a:pt x="480" y="791"/>
                      <a:pt x="509" y="791"/>
                    </a:cubicBezTo>
                    <a:close/>
                    <a:moveTo>
                      <a:pt x="1394" y="774"/>
                    </a:moveTo>
                    <a:cubicBezTo>
                      <a:pt x="1394" y="773"/>
                      <a:pt x="1394" y="771"/>
                      <a:pt x="1394" y="769"/>
                    </a:cubicBezTo>
                    <a:cubicBezTo>
                      <a:pt x="1359" y="769"/>
                      <a:pt x="1324" y="769"/>
                      <a:pt x="1289" y="769"/>
                    </a:cubicBezTo>
                    <a:cubicBezTo>
                      <a:pt x="1289" y="771"/>
                      <a:pt x="1289" y="773"/>
                      <a:pt x="1289" y="774"/>
                    </a:cubicBezTo>
                    <a:cubicBezTo>
                      <a:pt x="1324" y="774"/>
                      <a:pt x="1359" y="774"/>
                      <a:pt x="1394" y="774"/>
                    </a:cubicBezTo>
                    <a:close/>
                    <a:moveTo>
                      <a:pt x="2394" y="834"/>
                    </a:moveTo>
                    <a:cubicBezTo>
                      <a:pt x="2394" y="832"/>
                      <a:pt x="2394" y="829"/>
                      <a:pt x="2394" y="827"/>
                    </a:cubicBezTo>
                    <a:cubicBezTo>
                      <a:pt x="2364" y="825"/>
                      <a:pt x="2334" y="823"/>
                      <a:pt x="2304" y="820"/>
                    </a:cubicBezTo>
                    <a:cubicBezTo>
                      <a:pt x="2303" y="823"/>
                      <a:pt x="2303" y="826"/>
                      <a:pt x="2303" y="829"/>
                    </a:cubicBezTo>
                    <a:cubicBezTo>
                      <a:pt x="2333" y="831"/>
                      <a:pt x="2364" y="833"/>
                      <a:pt x="2394" y="834"/>
                    </a:cubicBezTo>
                    <a:close/>
                    <a:moveTo>
                      <a:pt x="2941" y="921"/>
                    </a:moveTo>
                    <a:cubicBezTo>
                      <a:pt x="2941" y="922"/>
                      <a:pt x="2941" y="924"/>
                      <a:pt x="2941" y="925"/>
                    </a:cubicBezTo>
                    <a:cubicBezTo>
                      <a:pt x="2984" y="925"/>
                      <a:pt x="3027" y="925"/>
                      <a:pt x="3069" y="925"/>
                    </a:cubicBezTo>
                    <a:cubicBezTo>
                      <a:pt x="3069" y="924"/>
                      <a:pt x="3069" y="922"/>
                      <a:pt x="3069" y="921"/>
                    </a:cubicBezTo>
                    <a:cubicBezTo>
                      <a:pt x="3027" y="921"/>
                      <a:pt x="2984" y="921"/>
                      <a:pt x="2941" y="921"/>
                    </a:cubicBezTo>
                    <a:close/>
                    <a:moveTo>
                      <a:pt x="1277" y="670"/>
                    </a:moveTo>
                    <a:cubicBezTo>
                      <a:pt x="1277" y="668"/>
                      <a:pt x="1277" y="667"/>
                      <a:pt x="1277" y="666"/>
                    </a:cubicBezTo>
                    <a:cubicBezTo>
                      <a:pt x="1242" y="666"/>
                      <a:pt x="1206" y="666"/>
                      <a:pt x="1171" y="666"/>
                    </a:cubicBezTo>
                    <a:cubicBezTo>
                      <a:pt x="1171" y="667"/>
                      <a:pt x="1171" y="668"/>
                      <a:pt x="1171" y="670"/>
                    </a:cubicBezTo>
                    <a:cubicBezTo>
                      <a:pt x="1206" y="670"/>
                      <a:pt x="1242" y="670"/>
                      <a:pt x="1277" y="670"/>
                    </a:cubicBezTo>
                    <a:close/>
                    <a:moveTo>
                      <a:pt x="2225" y="905"/>
                    </a:moveTo>
                    <a:cubicBezTo>
                      <a:pt x="2225" y="907"/>
                      <a:pt x="2225" y="909"/>
                      <a:pt x="2225" y="910"/>
                    </a:cubicBezTo>
                    <a:cubicBezTo>
                      <a:pt x="2257" y="910"/>
                      <a:pt x="2289" y="910"/>
                      <a:pt x="2321" y="910"/>
                    </a:cubicBezTo>
                    <a:cubicBezTo>
                      <a:pt x="2321" y="909"/>
                      <a:pt x="2321" y="907"/>
                      <a:pt x="2321" y="905"/>
                    </a:cubicBezTo>
                    <a:cubicBezTo>
                      <a:pt x="2289" y="905"/>
                      <a:pt x="2257" y="905"/>
                      <a:pt x="2225" y="905"/>
                    </a:cubicBezTo>
                    <a:close/>
                    <a:moveTo>
                      <a:pt x="2738" y="874"/>
                    </a:moveTo>
                    <a:cubicBezTo>
                      <a:pt x="2738" y="876"/>
                      <a:pt x="2737" y="879"/>
                      <a:pt x="2737" y="881"/>
                    </a:cubicBezTo>
                    <a:cubicBezTo>
                      <a:pt x="2769" y="886"/>
                      <a:pt x="2801" y="891"/>
                      <a:pt x="2834" y="896"/>
                    </a:cubicBezTo>
                    <a:cubicBezTo>
                      <a:pt x="2834" y="894"/>
                      <a:pt x="2834" y="893"/>
                      <a:pt x="2835" y="891"/>
                    </a:cubicBezTo>
                    <a:cubicBezTo>
                      <a:pt x="2821" y="890"/>
                      <a:pt x="2807" y="889"/>
                      <a:pt x="2793" y="886"/>
                    </a:cubicBezTo>
                    <a:cubicBezTo>
                      <a:pt x="2775" y="883"/>
                      <a:pt x="2756" y="878"/>
                      <a:pt x="2738" y="874"/>
                    </a:cubicBezTo>
                    <a:close/>
                    <a:moveTo>
                      <a:pt x="1637" y="745"/>
                    </a:moveTo>
                    <a:cubicBezTo>
                      <a:pt x="1637" y="746"/>
                      <a:pt x="1637" y="748"/>
                      <a:pt x="1637" y="749"/>
                    </a:cubicBezTo>
                    <a:cubicBezTo>
                      <a:pt x="1672" y="749"/>
                      <a:pt x="1706" y="749"/>
                      <a:pt x="1741" y="749"/>
                    </a:cubicBezTo>
                    <a:cubicBezTo>
                      <a:pt x="1741" y="748"/>
                      <a:pt x="1741" y="746"/>
                      <a:pt x="1741" y="745"/>
                    </a:cubicBezTo>
                    <a:cubicBezTo>
                      <a:pt x="1706" y="745"/>
                      <a:pt x="1671" y="745"/>
                      <a:pt x="1637" y="745"/>
                    </a:cubicBezTo>
                    <a:close/>
                    <a:moveTo>
                      <a:pt x="3074" y="946"/>
                    </a:moveTo>
                    <a:cubicBezTo>
                      <a:pt x="3054" y="925"/>
                      <a:pt x="3036" y="935"/>
                      <a:pt x="3019" y="935"/>
                    </a:cubicBezTo>
                    <a:cubicBezTo>
                      <a:pt x="3019" y="938"/>
                      <a:pt x="3019" y="940"/>
                      <a:pt x="3019" y="942"/>
                    </a:cubicBezTo>
                    <a:cubicBezTo>
                      <a:pt x="3036" y="944"/>
                      <a:pt x="3053" y="945"/>
                      <a:pt x="3074" y="946"/>
                    </a:cubicBezTo>
                    <a:close/>
                    <a:moveTo>
                      <a:pt x="1219" y="846"/>
                    </a:moveTo>
                    <a:cubicBezTo>
                      <a:pt x="1219" y="847"/>
                      <a:pt x="1219" y="848"/>
                      <a:pt x="1219" y="848"/>
                    </a:cubicBezTo>
                    <a:cubicBezTo>
                      <a:pt x="1261" y="848"/>
                      <a:pt x="1302" y="848"/>
                      <a:pt x="1344" y="848"/>
                    </a:cubicBezTo>
                    <a:cubicBezTo>
                      <a:pt x="1344" y="848"/>
                      <a:pt x="1344" y="847"/>
                      <a:pt x="1344" y="846"/>
                    </a:cubicBezTo>
                    <a:cubicBezTo>
                      <a:pt x="1302" y="846"/>
                      <a:pt x="1261" y="846"/>
                      <a:pt x="1219" y="846"/>
                    </a:cubicBezTo>
                    <a:close/>
                    <a:moveTo>
                      <a:pt x="3055" y="502"/>
                    </a:moveTo>
                    <a:cubicBezTo>
                      <a:pt x="3055" y="500"/>
                      <a:pt x="3055" y="498"/>
                      <a:pt x="3055" y="497"/>
                    </a:cubicBezTo>
                    <a:cubicBezTo>
                      <a:pt x="3038" y="497"/>
                      <a:pt x="3022" y="497"/>
                      <a:pt x="3005" y="497"/>
                    </a:cubicBezTo>
                    <a:cubicBezTo>
                      <a:pt x="3005" y="499"/>
                      <a:pt x="3006" y="502"/>
                      <a:pt x="3006" y="504"/>
                    </a:cubicBezTo>
                    <a:cubicBezTo>
                      <a:pt x="3022" y="504"/>
                      <a:pt x="3039" y="503"/>
                      <a:pt x="3055" y="502"/>
                    </a:cubicBezTo>
                    <a:close/>
                    <a:moveTo>
                      <a:pt x="653" y="768"/>
                    </a:moveTo>
                    <a:cubicBezTo>
                      <a:pt x="653" y="771"/>
                      <a:pt x="654" y="774"/>
                      <a:pt x="654" y="776"/>
                    </a:cubicBezTo>
                    <a:cubicBezTo>
                      <a:pt x="686" y="775"/>
                      <a:pt x="718" y="773"/>
                      <a:pt x="750" y="771"/>
                    </a:cubicBezTo>
                    <a:cubicBezTo>
                      <a:pt x="750" y="770"/>
                      <a:pt x="750" y="769"/>
                      <a:pt x="750" y="768"/>
                    </a:cubicBezTo>
                    <a:cubicBezTo>
                      <a:pt x="717" y="768"/>
                      <a:pt x="685" y="768"/>
                      <a:pt x="653" y="768"/>
                    </a:cubicBezTo>
                    <a:close/>
                    <a:moveTo>
                      <a:pt x="281" y="794"/>
                    </a:moveTo>
                    <a:cubicBezTo>
                      <a:pt x="282" y="797"/>
                      <a:pt x="283" y="800"/>
                      <a:pt x="283" y="802"/>
                    </a:cubicBezTo>
                    <a:cubicBezTo>
                      <a:pt x="302" y="798"/>
                      <a:pt x="320" y="794"/>
                      <a:pt x="338" y="790"/>
                    </a:cubicBezTo>
                    <a:cubicBezTo>
                      <a:pt x="338" y="788"/>
                      <a:pt x="338" y="786"/>
                      <a:pt x="337" y="784"/>
                    </a:cubicBezTo>
                    <a:cubicBezTo>
                      <a:pt x="318" y="787"/>
                      <a:pt x="300" y="791"/>
                      <a:pt x="281" y="794"/>
                    </a:cubicBezTo>
                    <a:close/>
                    <a:moveTo>
                      <a:pt x="2788" y="721"/>
                    </a:moveTo>
                    <a:cubicBezTo>
                      <a:pt x="2762" y="704"/>
                      <a:pt x="2742" y="715"/>
                      <a:pt x="2722" y="721"/>
                    </a:cubicBezTo>
                    <a:cubicBezTo>
                      <a:pt x="2742" y="721"/>
                      <a:pt x="2762" y="721"/>
                      <a:pt x="2788" y="721"/>
                    </a:cubicBezTo>
                    <a:close/>
                    <a:moveTo>
                      <a:pt x="3306" y="717"/>
                    </a:moveTo>
                    <a:cubicBezTo>
                      <a:pt x="3306" y="718"/>
                      <a:pt x="3305" y="720"/>
                      <a:pt x="3305" y="721"/>
                    </a:cubicBezTo>
                    <a:cubicBezTo>
                      <a:pt x="3332" y="724"/>
                      <a:pt x="3358" y="726"/>
                      <a:pt x="3384" y="728"/>
                    </a:cubicBezTo>
                    <a:cubicBezTo>
                      <a:pt x="3384" y="726"/>
                      <a:pt x="3384" y="724"/>
                      <a:pt x="3385" y="723"/>
                    </a:cubicBezTo>
                    <a:cubicBezTo>
                      <a:pt x="3358" y="721"/>
                      <a:pt x="3332" y="719"/>
                      <a:pt x="3306" y="717"/>
                    </a:cubicBezTo>
                    <a:close/>
                    <a:moveTo>
                      <a:pt x="2322" y="606"/>
                    </a:moveTo>
                    <a:cubicBezTo>
                      <a:pt x="2322" y="604"/>
                      <a:pt x="2322" y="602"/>
                      <a:pt x="2322" y="601"/>
                    </a:cubicBezTo>
                    <a:cubicBezTo>
                      <a:pt x="2295" y="599"/>
                      <a:pt x="2268" y="598"/>
                      <a:pt x="2241" y="597"/>
                    </a:cubicBezTo>
                    <a:cubicBezTo>
                      <a:pt x="2241" y="598"/>
                      <a:pt x="2241" y="600"/>
                      <a:pt x="2241" y="601"/>
                    </a:cubicBezTo>
                    <a:cubicBezTo>
                      <a:pt x="2268" y="603"/>
                      <a:pt x="2295" y="604"/>
                      <a:pt x="2322" y="606"/>
                    </a:cubicBezTo>
                    <a:close/>
                    <a:moveTo>
                      <a:pt x="2164" y="590"/>
                    </a:moveTo>
                    <a:cubicBezTo>
                      <a:pt x="2163" y="592"/>
                      <a:pt x="2163" y="593"/>
                      <a:pt x="2163" y="595"/>
                    </a:cubicBezTo>
                    <a:cubicBezTo>
                      <a:pt x="2173" y="597"/>
                      <a:pt x="2183" y="600"/>
                      <a:pt x="2193" y="600"/>
                    </a:cubicBezTo>
                    <a:cubicBezTo>
                      <a:pt x="2204" y="600"/>
                      <a:pt x="2214" y="598"/>
                      <a:pt x="2225" y="597"/>
                    </a:cubicBezTo>
                    <a:cubicBezTo>
                      <a:pt x="2225" y="596"/>
                      <a:pt x="2225" y="595"/>
                      <a:pt x="2225" y="595"/>
                    </a:cubicBezTo>
                    <a:cubicBezTo>
                      <a:pt x="2204" y="593"/>
                      <a:pt x="2184" y="592"/>
                      <a:pt x="2164" y="590"/>
                    </a:cubicBezTo>
                    <a:close/>
                    <a:moveTo>
                      <a:pt x="2123" y="903"/>
                    </a:moveTo>
                    <a:cubicBezTo>
                      <a:pt x="2123" y="904"/>
                      <a:pt x="2123" y="905"/>
                      <a:pt x="2123" y="906"/>
                    </a:cubicBezTo>
                    <a:cubicBezTo>
                      <a:pt x="2152" y="906"/>
                      <a:pt x="2182" y="906"/>
                      <a:pt x="2211" y="906"/>
                    </a:cubicBezTo>
                    <a:cubicBezTo>
                      <a:pt x="2211" y="905"/>
                      <a:pt x="2211" y="904"/>
                      <a:pt x="2211" y="903"/>
                    </a:cubicBezTo>
                    <a:cubicBezTo>
                      <a:pt x="2182" y="903"/>
                      <a:pt x="2152" y="903"/>
                      <a:pt x="2123" y="903"/>
                    </a:cubicBezTo>
                    <a:close/>
                    <a:moveTo>
                      <a:pt x="2261" y="828"/>
                    </a:moveTo>
                    <a:cubicBezTo>
                      <a:pt x="2261" y="827"/>
                      <a:pt x="2261" y="826"/>
                      <a:pt x="2261" y="825"/>
                    </a:cubicBezTo>
                    <a:cubicBezTo>
                      <a:pt x="2230" y="825"/>
                      <a:pt x="2199" y="825"/>
                      <a:pt x="2168" y="825"/>
                    </a:cubicBezTo>
                    <a:cubicBezTo>
                      <a:pt x="2168" y="826"/>
                      <a:pt x="2168" y="827"/>
                      <a:pt x="2168" y="828"/>
                    </a:cubicBezTo>
                    <a:cubicBezTo>
                      <a:pt x="2199" y="828"/>
                      <a:pt x="2230" y="828"/>
                      <a:pt x="2261" y="828"/>
                    </a:cubicBezTo>
                    <a:close/>
                    <a:moveTo>
                      <a:pt x="955" y="661"/>
                    </a:moveTo>
                    <a:cubicBezTo>
                      <a:pt x="954" y="662"/>
                      <a:pt x="954" y="662"/>
                      <a:pt x="954" y="663"/>
                    </a:cubicBezTo>
                    <a:cubicBezTo>
                      <a:pt x="979" y="663"/>
                      <a:pt x="1004" y="663"/>
                      <a:pt x="1028" y="663"/>
                    </a:cubicBezTo>
                    <a:cubicBezTo>
                      <a:pt x="1028" y="661"/>
                      <a:pt x="1028" y="659"/>
                      <a:pt x="1028" y="657"/>
                    </a:cubicBezTo>
                    <a:cubicBezTo>
                      <a:pt x="1004" y="658"/>
                      <a:pt x="979" y="660"/>
                      <a:pt x="955" y="661"/>
                    </a:cubicBezTo>
                    <a:close/>
                    <a:moveTo>
                      <a:pt x="1762" y="685"/>
                    </a:moveTo>
                    <a:cubicBezTo>
                      <a:pt x="1762" y="684"/>
                      <a:pt x="1762" y="683"/>
                      <a:pt x="1762" y="681"/>
                    </a:cubicBezTo>
                    <a:cubicBezTo>
                      <a:pt x="1742" y="681"/>
                      <a:pt x="1723" y="681"/>
                      <a:pt x="1703" y="681"/>
                    </a:cubicBezTo>
                    <a:cubicBezTo>
                      <a:pt x="1703" y="683"/>
                      <a:pt x="1703" y="684"/>
                      <a:pt x="1704" y="685"/>
                    </a:cubicBezTo>
                    <a:cubicBezTo>
                      <a:pt x="1723" y="685"/>
                      <a:pt x="1743" y="685"/>
                      <a:pt x="1762" y="685"/>
                    </a:cubicBezTo>
                    <a:close/>
                    <a:moveTo>
                      <a:pt x="1364" y="872"/>
                    </a:moveTo>
                    <a:cubicBezTo>
                      <a:pt x="1365" y="875"/>
                      <a:pt x="1365" y="877"/>
                      <a:pt x="1365" y="880"/>
                    </a:cubicBezTo>
                    <a:cubicBezTo>
                      <a:pt x="1381" y="878"/>
                      <a:pt x="1398" y="877"/>
                      <a:pt x="1414" y="875"/>
                    </a:cubicBezTo>
                    <a:cubicBezTo>
                      <a:pt x="1414" y="874"/>
                      <a:pt x="1414" y="873"/>
                      <a:pt x="1414" y="872"/>
                    </a:cubicBezTo>
                    <a:cubicBezTo>
                      <a:pt x="1397" y="872"/>
                      <a:pt x="1381" y="872"/>
                      <a:pt x="1364" y="872"/>
                    </a:cubicBezTo>
                    <a:close/>
                    <a:moveTo>
                      <a:pt x="2329" y="844"/>
                    </a:moveTo>
                    <a:cubicBezTo>
                      <a:pt x="2329" y="843"/>
                      <a:pt x="2329" y="841"/>
                      <a:pt x="2329" y="840"/>
                    </a:cubicBezTo>
                    <a:cubicBezTo>
                      <a:pt x="2312" y="840"/>
                      <a:pt x="2295" y="840"/>
                      <a:pt x="2278" y="840"/>
                    </a:cubicBezTo>
                    <a:cubicBezTo>
                      <a:pt x="2278" y="841"/>
                      <a:pt x="2278" y="843"/>
                      <a:pt x="2278" y="844"/>
                    </a:cubicBezTo>
                    <a:cubicBezTo>
                      <a:pt x="2295" y="844"/>
                      <a:pt x="2312" y="844"/>
                      <a:pt x="2329" y="844"/>
                    </a:cubicBezTo>
                    <a:close/>
                    <a:moveTo>
                      <a:pt x="1447" y="801"/>
                    </a:moveTo>
                    <a:cubicBezTo>
                      <a:pt x="1447" y="802"/>
                      <a:pt x="1447" y="803"/>
                      <a:pt x="1447" y="804"/>
                    </a:cubicBezTo>
                    <a:cubicBezTo>
                      <a:pt x="1474" y="804"/>
                      <a:pt x="1501" y="804"/>
                      <a:pt x="1529" y="804"/>
                    </a:cubicBezTo>
                    <a:cubicBezTo>
                      <a:pt x="1529" y="803"/>
                      <a:pt x="1529" y="802"/>
                      <a:pt x="1529" y="801"/>
                    </a:cubicBezTo>
                    <a:cubicBezTo>
                      <a:pt x="1501" y="801"/>
                      <a:pt x="1474" y="801"/>
                      <a:pt x="1447" y="801"/>
                    </a:cubicBezTo>
                    <a:close/>
                    <a:moveTo>
                      <a:pt x="2649" y="874"/>
                    </a:moveTo>
                    <a:cubicBezTo>
                      <a:pt x="2649" y="876"/>
                      <a:pt x="2650" y="879"/>
                      <a:pt x="2650" y="882"/>
                    </a:cubicBezTo>
                    <a:cubicBezTo>
                      <a:pt x="2664" y="880"/>
                      <a:pt x="2678" y="878"/>
                      <a:pt x="2691" y="876"/>
                    </a:cubicBezTo>
                    <a:cubicBezTo>
                      <a:pt x="2691" y="874"/>
                      <a:pt x="2691" y="873"/>
                      <a:pt x="2691" y="871"/>
                    </a:cubicBezTo>
                    <a:cubicBezTo>
                      <a:pt x="2677" y="872"/>
                      <a:pt x="2663" y="873"/>
                      <a:pt x="2649" y="874"/>
                    </a:cubicBezTo>
                    <a:close/>
                    <a:moveTo>
                      <a:pt x="2434" y="678"/>
                    </a:moveTo>
                    <a:cubicBezTo>
                      <a:pt x="2434" y="677"/>
                      <a:pt x="2434" y="675"/>
                      <a:pt x="2434" y="674"/>
                    </a:cubicBezTo>
                    <a:cubicBezTo>
                      <a:pt x="2409" y="675"/>
                      <a:pt x="2384" y="677"/>
                      <a:pt x="2360" y="678"/>
                    </a:cubicBezTo>
                    <a:cubicBezTo>
                      <a:pt x="2360" y="680"/>
                      <a:pt x="2360" y="681"/>
                      <a:pt x="2360" y="682"/>
                    </a:cubicBezTo>
                    <a:cubicBezTo>
                      <a:pt x="2385" y="681"/>
                      <a:pt x="2410" y="679"/>
                      <a:pt x="2434" y="678"/>
                    </a:cubicBezTo>
                    <a:close/>
                    <a:moveTo>
                      <a:pt x="2441" y="598"/>
                    </a:moveTo>
                    <a:cubicBezTo>
                      <a:pt x="2441" y="596"/>
                      <a:pt x="2441" y="594"/>
                      <a:pt x="2441" y="593"/>
                    </a:cubicBezTo>
                    <a:cubicBezTo>
                      <a:pt x="2423" y="593"/>
                      <a:pt x="2404" y="593"/>
                      <a:pt x="2386" y="593"/>
                    </a:cubicBezTo>
                    <a:cubicBezTo>
                      <a:pt x="2386" y="594"/>
                      <a:pt x="2386" y="596"/>
                      <a:pt x="2386" y="598"/>
                    </a:cubicBezTo>
                    <a:cubicBezTo>
                      <a:pt x="2405" y="598"/>
                      <a:pt x="2423" y="598"/>
                      <a:pt x="2441" y="598"/>
                    </a:cubicBezTo>
                    <a:close/>
                  </a:path>
                </a:pathLst>
              </a:custGeom>
              <a:solidFill>
                <a:srgbClr val="CEE7FA"/>
              </a:solidFill>
              <a:ln>
                <a:noFill/>
              </a:ln>
            </p:spPr>
            <p:txBody>
              <a:bodyPr vert="horz" wrap="square" lIns="103648" tIns="37091" rIns="103648" bIns="51824" numCol="1" anchor="ctr" anchorCtr="0" compatLnSpc="1">
                <a:prstTxWarp prst="textNoShape">
                  <a:avLst/>
                </a:prstTxWarp>
              </a:bodyPr>
              <a:lstStyle/>
              <a:p>
                <a:pPr algn="ctr" eaLnBrk="1" hangingPunct="1">
                  <a:lnSpc>
                    <a:spcPct val="130000"/>
                  </a:lnSpc>
                  <a:spcBef>
                    <a:spcPct val="0"/>
                  </a:spcBef>
                  <a:buClrTx/>
                  <a:buSzTx/>
                  <a:buNone/>
                  <a:defRPr/>
                </a:pP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What is the minimum space complexity to maintain the matrix sketching over sliding window with </a:t>
                </a:r>
                <a14:m>
                  <m:oMath xmlns:m="http://schemas.openxmlformats.org/officeDocument/2006/math">
                    <m:d>
                      <m:dPr>
                        <m:begChr m:val="‖"/>
                        <m:endChr m:val="‖"/>
                        <m:ctrlPr>
                          <a:rPr lang="en-US" altLang="zh-CN" sz="2400" b="0" i="1" smtClean="0">
                            <a:latin typeface="Cambria Math" panose="02040503050406030204" pitchFamily="18" charset="0"/>
                            <a:ea typeface="KaiTi" panose="02010609060101010101" pitchFamily="49" charset="-122"/>
                            <a:cs typeface="Times New Roman" panose="02020603050405020304" pitchFamily="18" charset="0"/>
                          </a:rPr>
                        </m:ctrlPr>
                      </m:dPr>
                      <m:e>
                        <m:sSup>
                          <m:sSupPr>
                            <m:ctrlPr>
                              <a:rPr lang="en-US" altLang="zh-CN" sz="2400" b="0" i="1" smtClean="0">
                                <a:latin typeface="Cambria Math" panose="02040503050406030204" pitchFamily="18" charset="0"/>
                                <a:ea typeface="KaiTi" panose="02010609060101010101" pitchFamily="49" charset="-122"/>
                                <a:cs typeface="Times New Roman" panose="02020603050405020304" pitchFamily="18" charset="0"/>
                              </a:rPr>
                            </m:ctrlPr>
                          </m:sSupPr>
                          <m:e>
                            <m:r>
                              <a:rPr lang="en-US" altLang="zh-CN" sz="2400" b="1" i="1" smtClean="0">
                                <a:latin typeface="Cambria Math" panose="02040503050406030204" pitchFamily="18" charset="0"/>
                                <a:ea typeface="KaiTi" panose="02010609060101010101" pitchFamily="49" charset="-122"/>
                                <a:cs typeface="Times New Roman" panose="02020603050405020304" pitchFamily="18" charset="0"/>
                              </a:rPr>
                              <m:t>𝑨</m:t>
                            </m:r>
                          </m:e>
                          <m:sup>
                            <m:r>
                              <a:rPr lang="en-US" altLang="zh-CN" sz="2400" b="0" i="1" smtClean="0">
                                <a:latin typeface="Cambria Math" panose="02040503050406030204" pitchFamily="18" charset="0"/>
                                <a:ea typeface="KaiTi" panose="02010609060101010101" pitchFamily="49" charset="-122"/>
                                <a:cs typeface="Times New Roman" panose="02020603050405020304" pitchFamily="18" charset="0"/>
                              </a:rPr>
                              <m:t>⊤</m:t>
                            </m:r>
                          </m:sup>
                        </m:sSup>
                        <m:r>
                          <a:rPr lang="en-US" altLang="zh-CN" sz="2400" b="1" i="1" smtClean="0">
                            <a:latin typeface="Cambria Math" panose="02040503050406030204" pitchFamily="18" charset="0"/>
                            <a:ea typeface="KaiTi" panose="02010609060101010101" pitchFamily="49" charset="-122"/>
                            <a:cs typeface="Times New Roman" panose="02020603050405020304" pitchFamily="18" charset="0"/>
                          </a:rPr>
                          <m:t>𝑨</m:t>
                        </m:r>
                        <m:r>
                          <a:rPr lang="en-US" altLang="zh-CN" sz="2400" b="0" i="1" smtClean="0">
                            <a:latin typeface="Cambria Math" panose="02040503050406030204" pitchFamily="18" charset="0"/>
                            <a:ea typeface="KaiTi" panose="02010609060101010101" pitchFamily="49" charset="-122"/>
                            <a:cs typeface="Times New Roman" panose="02020603050405020304" pitchFamily="18" charset="0"/>
                          </a:rPr>
                          <m:t>−</m:t>
                        </m:r>
                        <m:sSup>
                          <m:sSupPr>
                            <m:ctrlPr>
                              <a:rPr lang="en-US" altLang="zh-CN" sz="2400" b="0" i="1" smtClean="0">
                                <a:latin typeface="Cambria Math" panose="02040503050406030204" pitchFamily="18" charset="0"/>
                                <a:ea typeface="KaiTi" panose="02010609060101010101" pitchFamily="49" charset="-122"/>
                                <a:cs typeface="Times New Roman" panose="02020603050405020304" pitchFamily="18" charset="0"/>
                              </a:rPr>
                            </m:ctrlPr>
                          </m:sSupPr>
                          <m:e>
                            <m:r>
                              <a:rPr lang="en-US" altLang="zh-CN" sz="2400" b="1" i="1" smtClean="0">
                                <a:latin typeface="Cambria Math" panose="02040503050406030204" pitchFamily="18" charset="0"/>
                                <a:ea typeface="KaiTi" panose="02010609060101010101" pitchFamily="49" charset="-122"/>
                                <a:cs typeface="Times New Roman" panose="02020603050405020304" pitchFamily="18" charset="0"/>
                              </a:rPr>
                              <m:t>𝑩</m:t>
                            </m:r>
                          </m:e>
                          <m:sup>
                            <m:r>
                              <a:rPr lang="en-US" altLang="zh-CN" sz="2400" b="0" i="1" smtClean="0">
                                <a:latin typeface="Cambria Math" panose="02040503050406030204" pitchFamily="18" charset="0"/>
                                <a:ea typeface="KaiTi" panose="02010609060101010101" pitchFamily="49" charset="-122"/>
                                <a:cs typeface="Times New Roman" panose="02020603050405020304" pitchFamily="18" charset="0"/>
                              </a:rPr>
                              <m:t>⊤</m:t>
                            </m:r>
                          </m:sup>
                        </m:sSup>
                        <m:r>
                          <a:rPr lang="en-US" altLang="zh-CN" sz="2400" b="1" i="1" smtClean="0">
                            <a:latin typeface="Cambria Math" panose="02040503050406030204" pitchFamily="18" charset="0"/>
                            <a:ea typeface="KaiTi" panose="02010609060101010101" pitchFamily="49" charset="-122"/>
                            <a:cs typeface="Times New Roman" panose="02020603050405020304" pitchFamily="18" charset="0"/>
                          </a:rPr>
                          <m:t>𝑩</m:t>
                        </m:r>
                      </m:e>
                    </m:d>
                    <m:r>
                      <a:rPr lang="en-US" altLang="zh-CN" sz="2400" b="0" i="1" smtClean="0">
                        <a:latin typeface="Cambria Math" panose="02040503050406030204" pitchFamily="18" charset="0"/>
                        <a:ea typeface="KaiTi" panose="02010609060101010101" pitchFamily="49" charset="-122"/>
                        <a:cs typeface="Times New Roman" panose="02020603050405020304" pitchFamily="18" charset="0"/>
                      </a:rPr>
                      <m:t>≤</m:t>
                    </m:r>
                    <m:r>
                      <a:rPr lang="en-US" altLang="zh-CN" sz="2400" b="0" i="1" smtClean="0">
                        <a:latin typeface="Cambria Math" panose="02040503050406030204" pitchFamily="18" charset="0"/>
                        <a:ea typeface="KaiTi" panose="02010609060101010101" pitchFamily="49" charset="-122"/>
                        <a:cs typeface="Times New Roman" panose="02020603050405020304" pitchFamily="18" charset="0"/>
                      </a:rPr>
                      <m:t>𝜀</m:t>
                    </m:r>
                    <m:sSubSup>
                      <m:sSubSupPr>
                        <m:ctrlPr>
                          <a:rPr lang="en-US" altLang="zh-CN" sz="2400" b="0" i="1" smtClean="0">
                            <a:latin typeface="Cambria Math" panose="02040503050406030204" pitchFamily="18" charset="0"/>
                            <a:ea typeface="KaiTi" panose="02010609060101010101" pitchFamily="49" charset="-122"/>
                            <a:cs typeface="Times New Roman" panose="02020603050405020304" pitchFamily="18" charset="0"/>
                          </a:rPr>
                        </m:ctrlPr>
                      </m:sSubSupPr>
                      <m:e>
                        <m:d>
                          <m:dPr>
                            <m:begChr m:val="‖"/>
                            <m:endChr m:val="‖"/>
                            <m:ctrlPr>
                              <a:rPr lang="en-US" altLang="zh-CN" sz="2400" b="0" i="1" smtClean="0">
                                <a:latin typeface="Cambria Math" panose="02040503050406030204" pitchFamily="18" charset="0"/>
                                <a:ea typeface="KaiTi" panose="02010609060101010101" pitchFamily="49" charset="-122"/>
                                <a:cs typeface="Times New Roman" panose="02020603050405020304" pitchFamily="18" charset="0"/>
                              </a:rPr>
                            </m:ctrlPr>
                          </m:dPr>
                          <m:e>
                            <m:r>
                              <a:rPr lang="en-US" altLang="zh-CN" sz="2400" b="1" i="1" smtClean="0">
                                <a:latin typeface="Cambria Math" panose="02040503050406030204" pitchFamily="18" charset="0"/>
                                <a:ea typeface="KaiTi" panose="02010609060101010101" pitchFamily="49" charset="-122"/>
                                <a:cs typeface="Times New Roman" panose="02020603050405020304" pitchFamily="18" charset="0"/>
                              </a:rPr>
                              <m:t>𝑨</m:t>
                            </m:r>
                          </m:e>
                        </m:d>
                      </m:e>
                      <m:sub>
                        <m:r>
                          <a:rPr lang="en-US" altLang="zh-CN" sz="2400" b="0" i="1" smtClean="0">
                            <a:latin typeface="Cambria Math" panose="02040503050406030204" pitchFamily="18" charset="0"/>
                            <a:ea typeface="KaiTi" panose="02010609060101010101" pitchFamily="49" charset="-122"/>
                            <a:cs typeface="Times New Roman" panose="02020603050405020304" pitchFamily="18" charset="0"/>
                          </a:rPr>
                          <m:t>𝐹</m:t>
                        </m:r>
                      </m:sub>
                      <m:sup>
                        <m:r>
                          <a:rPr lang="en-US" altLang="zh-CN" sz="2400" b="0" i="1" smtClean="0">
                            <a:latin typeface="Cambria Math" panose="02040503050406030204" pitchFamily="18" charset="0"/>
                            <a:ea typeface="KaiTi" panose="02010609060101010101" pitchFamily="49" charset="-122"/>
                            <a:cs typeface="Times New Roman" panose="02020603050405020304" pitchFamily="18" charset="0"/>
                          </a:rPr>
                          <m:t>2</m:t>
                        </m:r>
                      </m:sup>
                    </m:sSubSup>
                  </m:oMath>
                </a14:m>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a:t>
                </a:r>
                <a:endParaRPr lang="zh-CN" altLang="en-US" sz="2400" dirty="0">
                  <a:latin typeface="Times New Roman" panose="02020603050405020304" pitchFamily="18" charset="0"/>
                  <a:ea typeface="KaiTi" panose="02010609060101010101" pitchFamily="49" charset="-122"/>
                  <a:cs typeface="Times New Roman" panose="02020603050405020304" pitchFamily="18" charset="0"/>
                </a:endParaRPr>
              </a:p>
            </p:txBody>
          </p:sp>
        </mc:Choice>
        <mc:Fallback xmlns="">
          <p:sp>
            <p:nvSpPr>
              <p:cNvPr id="133" name="Freeform 34">
                <a:extLst>
                  <a:ext uri="{FF2B5EF4-FFF2-40B4-BE49-F238E27FC236}">
                    <a16:creationId xmlns:a16="http://schemas.microsoft.com/office/drawing/2014/main" id="{F95C6121-BA7A-A81A-7D0C-7C4DF551D358}"/>
                  </a:ext>
                </a:extLst>
              </p:cNvPr>
              <p:cNvSpPr>
                <a:spLocks noRot="1" noChangeAspect="1" noMove="1" noResize="1" noEditPoints="1" noAdjustHandles="1" noChangeArrowheads="1" noChangeShapeType="1" noTextEdit="1"/>
              </p:cNvSpPr>
              <p:nvPr/>
            </p:nvSpPr>
            <p:spPr bwMode="auto">
              <a:xfrm>
                <a:off x="287664" y="1543259"/>
                <a:ext cx="9798382" cy="821597"/>
              </a:xfrm>
              <a:custGeom>
                <a:avLst/>
                <a:gdLst>
                  <a:gd name="T0" fmla="*/ 26 w 3711"/>
                  <a:gd name="T1" fmla="*/ 284 h 969"/>
                  <a:gd name="T2" fmla="*/ 283 w 3711"/>
                  <a:gd name="T3" fmla="*/ 144 h 969"/>
                  <a:gd name="T4" fmla="*/ 394 w 3711"/>
                  <a:gd name="T5" fmla="*/ 65 h 969"/>
                  <a:gd name="T6" fmla="*/ 1140 w 3711"/>
                  <a:gd name="T7" fmla="*/ 13 h 969"/>
                  <a:gd name="T8" fmla="*/ 2918 w 3711"/>
                  <a:gd name="T9" fmla="*/ 66 h 969"/>
                  <a:gd name="T10" fmla="*/ 3387 w 3711"/>
                  <a:gd name="T11" fmla="*/ 146 h 969"/>
                  <a:gd name="T12" fmla="*/ 3587 w 3711"/>
                  <a:gd name="T13" fmla="*/ 188 h 969"/>
                  <a:gd name="T14" fmla="*/ 3562 w 3711"/>
                  <a:gd name="T15" fmla="*/ 303 h 969"/>
                  <a:gd name="T16" fmla="*/ 3630 w 3711"/>
                  <a:gd name="T17" fmla="*/ 389 h 969"/>
                  <a:gd name="T18" fmla="*/ 3463 w 3711"/>
                  <a:gd name="T19" fmla="*/ 519 h 969"/>
                  <a:gd name="T20" fmla="*/ 3667 w 3711"/>
                  <a:gd name="T21" fmla="*/ 614 h 969"/>
                  <a:gd name="T22" fmla="*/ 3484 w 3711"/>
                  <a:gd name="T23" fmla="*/ 637 h 969"/>
                  <a:gd name="T24" fmla="*/ 3566 w 3711"/>
                  <a:gd name="T25" fmla="*/ 718 h 969"/>
                  <a:gd name="T26" fmla="*/ 3512 w 3711"/>
                  <a:gd name="T27" fmla="*/ 815 h 969"/>
                  <a:gd name="T28" fmla="*/ 3417 w 3711"/>
                  <a:gd name="T29" fmla="*/ 880 h 969"/>
                  <a:gd name="T30" fmla="*/ 3543 w 3711"/>
                  <a:gd name="T31" fmla="*/ 941 h 969"/>
                  <a:gd name="T32" fmla="*/ 3315 w 3711"/>
                  <a:gd name="T33" fmla="*/ 958 h 969"/>
                  <a:gd name="T34" fmla="*/ 2731 w 3711"/>
                  <a:gd name="T35" fmla="*/ 934 h 969"/>
                  <a:gd name="T36" fmla="*/ 2742 w 3711"/>
                  <a:gd name="T37" fmla="*/ 924 h 969"/>
                  <a:gd name="T38" fmla="*/ 2035 w 3711"/>
                  <a:gd name="T39" fmla="*/ 918 h 969"/>
                  <a:gd name="T40" fmla="*/ 1396 w 3711"/>
                  <a:gd name="T41" fmla="*/ 894 h 969"/>
                  <a:gd name="T42" fmla="*/ 1581 w 3711"/>
                  <a:gd name="T43" fmla="*/ 860 h 969"/>
                  <a:gd name="T44" fmla="*/ 1284 w 3711"/>
                  <a:gd name="T45" fmla="*/ 903 h 969"/>
                  <a:gd name="T46" fmla="*/ 1054 w 3711"/>
                  <a:gd name="T47" fmla="*/ 913 h 969"/>
                  <a:gd name="T48" fmla="*/ 612 w 3711"/>
                  <a:gd name="T49" fmla="*/ 927 h 969"/>
                  <a:gd name="T50" fmla="*/ 365 w 3711"/>
                  <a:gd name="T51" fmla="*/ 933 h 969"/>
                  <a:gd name="T52" fmla="*/ 292 w 3711"/>
                  <a:gd name="T53" fmla="*/ 856 h 969"/>
                  <a:gd name="T54" fmla="*/ 155 w 3711"/>
                  <a:gd name="T55" fmla="*/ 801 h 969"/>
                  <a:gd name="T56" fmla="*/ 238 w 3711"/>
                  <a:gd name="T57" fmla="*/ 701 h 969"/>
                  <a:gd name="T58" fmla="*/ 182 w 3711"/>
                  <a:gd name="T59" fmla="*/ 606 h 969"/>
                  <a:gd name="T60" fmla="*/ 16 w 3711"/>
                  <a:gd name="T61" fmla="*/ 476 h 969"/>
                  <a:gd name="T62" fmla="*/ 3086 w 3711"/>
                  <a:gd name="T63" fmla="*/ 869 h 969"/>
                  <a:gd name="T64" fmla="*/ 2478 w 3711"/>
                  <a:gd name="T65" fmla="*/ 854 h 969"/>
                  <a:gd name="T66" fmla="*/ 1072 w 3711"/>
                  <a:gd name="T67" fmla="*/ 822 h 969"/>
                  <a:gd name="T68" fmla="*/ 3102 w 3711"/>
                  <a:gd name="T69" fmla="*/ 871 h 969"/>
                  <a:gd name="T70" fmla="*/ 1235 w 3711"/>
                  <a:gd name="T71" fmla="*/ 772 h 969"/>
                  <a:gd name="T72" fmla="*/ 1026 w 3711"/>
                  <a:gd name="T73" fmla="*/ 782 h 969"/>
                  <a:gd name="T74" fmla="*/ 2006 w 3711"/>
                  <a:gd name="T75" fmla="*/ 589 h 969"/>
                  <a:gd name="T76" fmla="*/ 2732 w 3711"/>
                  <a:gd name="T77" fmla="*/ 497 h 969"/>
                  <a:gd name="T78" fmla="*/ 1607 w 3711"/>
                  <a:gd name="T79" fmla="*/ 874 h 969"/>
                  <a:gd name="T80" fmla="*/ 1682 w 3711"/>
                  <a:gd name="T81" fmla="*/ 880 h 969"/>
                  <a:gd name="T82" fmla="*/ 3213 w 3711"/>
                  <a:gd name="T83" fmla="*/ 162 h 969"/>
                  <a:gd name="T84" fmla="*/ 2125 w 3711"/>
                  <a:gd name="T85" fmla="*/ 742 h 969"/>
                  <a:gd name="T86" fmla="*/ 2345 w 3711"/>
                  <a:gd name="T87" fmla="*/ 791 h 969"/>
                  <a:gd name="T88" fmla="*/ 2328 w 3711"/>
                  <a:gd name="T89" fmla="*/ 737 h 969"/>
                  <a:gd name="T90" fmla="*/ 1289 w 3711"/>
                  <a:gd name="T91" fmla="*/ 774 h 969"/>
                  <a:gd name="T92" fmla="*/ 2941 w 3711"/>
                  <a:gd name="T93" fmla="*/ 925 h 969"/>
                  <a:gd name="T94" fmla="*/ 1277 w 3711"/>
                  <a:gd name="T95" fmla="*/ 670 h 969"/>
                  <a:gd name="T96" fmla="*/ 2834 w 3711"/>
                  <a:gd name="T97" fmla="*/ 896 h 969"/>
                  <a:gd name="T98" fmla="*/ 1637 w 3711"/>
                  <a:gd name="T99" fmla="*/ 745 h 969"/>
                  <a:gd name="T100" fmla="*/ 1344 w 3711"/>
                  <a:gd name="T101" fmla="*/ 846 h 969"/>
                  <a:gd name="T102" fmla="*/ 654 w 3711"/>
                  <a:gd name="T103" fmla="*/ 776 h 969"/>
                  <a:gd name="T104" fmla="*/ 281 w 3711"/>
                  <a:gd name="T105" fmla="*/ 794 h 969"/>
                  <a:gd name="T106" fmla="*/ 3306 w 3711"/>
                  <a:gd name="T107" fmla="*/ 717 h 969"/>
                  <a:gd name="T108" fmla="*/ 2193 w 3711"/>
                  <a:gd name="T109" fmla="*/ 600 h 969"/>
                  <a:gd name="T110" fmla="*/ 2123 w 3711"/>
                  <a:gd name="T111" fmla="*/ 903 h 969"/>
                  <a:gd name="T112" fmla="*/ 1028 w 3711"/>
                  <a:gd name="T113" fmla="*/ 663 h 969"/>
                  <a:gd name="T114" fmla="*/ 1364 w 3711"/>
                  <a:gd name="T115" fmla="*/ 872 h 969"/>
                  <a:gd name="T116" fmla="*/ 2278 w 3711"/>
                  <a:gd name="T117" fmla="*/ 844 h 969"/>
                  <a:gd name="T118" fmla="*/ 2650 w 3711"/>
                  <a:gd name="T119" fmla="*/ 882 h 969"/>
                  <a:gd name="T120" fmla="*/ 2434 w 3711"/>
                  <a:gd name="T121" fmla="*/ 67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11" h="969">
                    <a:moveTo>
                      <a:pt x="44" y="398"/>
                    </a:moveTo>
                    <a:cubicBezTo>
                      <a:pt x="37" y="398"/>
                      <a:pt x="30" y="398"/>
                      <a:pt x="23" y="398"/>
                    </a:cubicBezTo>
                    <a:cubicBezTo>
                      <a:pt x="16" y="399"/>
                      <a:pt x="10" y="399"/>
                      <a:pt x="3" y="400"/>
                    </a:cubicBezTo>
                    <a:cubicBezTo>
                      <a:pt x="2" y="397"/>
                      <a:pt x="1" y="394"/>
                      <a:pt x="0" y="392"/>
                    </a:cubicBezTo>
                    <a:cubicBezTo>
                      <a:pt x="12" y="383"/>
                      <a:pt x="24" y="374"/>
                      <a:pt x="36" y="365"/>
                    </a:cubicBezTo>
                    <a:cubicBezTo>
                      <a:pt x="35" y="365"/>
                      <a:pt x="32" y="364"/>
                      <a:pt x="28" y="362"/>
                    </a:cubicBezTo>
                    <a:cubicBezTo>
                      <a:pt x="53" y="350"/>
                      <a:pt x="77" y="338"/>
                      <a:pt x="104" y="326"/>
                    </a:cubicBezTo>
                    <a:cubicBezTo>
                      <a:pt x="77" y="311"/>
                      <a:pt x="53" y="298"/>
                      <a:pt x="26" y="284"/>
                    </a:cubicBezTo>
                    <a:cubicBezTo>
                      <a:pt x="34" y="276"/>
                      <a:pt x="41" y="269"/>
                      <a:pt x="47" y="262"/>
                    </a:cubicBezTo>
                    <a:cubicBezTo>
                      <a:pt x="50" y="257"/>
                      <a:pt x="52" y="250"/>
                      <a:pt x="52" y="244"/>
                    </a:cubicBezTo>
                    <a:cubicBezTo>
                      <a:pt x="53" y="231"/>
                      <a:pt x="59" y="224"/>
                      <a:pt x="72" y="220"/>
                    </a:cubicBezTo>
                    <a:cubicBezTo>
                      <a:pt x="89" y="216"/>
                      <a:pt x="107" y="213"/>
                      <a:pt x="123" y="206"/>
                    </a:cubicBezTo>
                    <a:cubicBezTo>
                      <a:pt x="133" y="202"/>
                      <a:pt x="139" y="193"/>
                      <a:pt x="149" y="184"/>
                    </a:cubicBezTo>
                    <a:cubicBezTo>
                      <a:pt x="161" y="179"/>
                      <a:pt x="177" y="171"/>
                      <a:pt x="194" y="165"/>
                    </a:cubicBezTo>
                    <a:cubicBezTo>
                      <a:pt x="212" y="158"/>
                      <a:pt x="231" y="149"/>
                      <a:pt x="250" y="148"/>
                    </a:cubicBezTo>
                    <a:cubicBezTo>
                      <a:pt x="261" y="148"/>
                      <a:pt x="271" y="148"/>
                      <a:pt x="283" y="144"/>
                    </a:cubicBezTo>
                    <a:cubicBezTo>
                      <a:pt x="279" y="141"/>
                      <a:pt x="277" y="139"/>
                      <a:pt x="270" y="133"/>
                    </a:cubicBezTo>
                    <a:cubicBezTo>
                      <a:pt x="287" y="135"/>
                      <a:pt x="298" y="136"/>
                      <a:pt x="309" y="138"/>
                    </a:cubicBezTo>
                    <a:cubicBezTo>
                      <a:pt x="282" y="124"/>
                      <a:pt x="254" y="130"/>
                      <a:pt x="225" y="131"/>
                    </a:cubicBezTo>
                    <a:cubicBezTo>
                      <a:pt x="228" y="129"/>
                      <a:pt x="232" y="127"/>
                      <a:pt x="238" y="123"/>
                    </a:cubicBezTo>
                    <a:cubicBezTo>
                      <a:pt x="229" y="120"/>
                      <a:pt x="224" y="119"/>
                      <a:pt x="217" y="117"/>
                    </a:cubicBezTo>
                    <a:cubicBezTo>
                      <a:pt x="241" y="104"/>
                      <a:pt x="269" y="127"/>
                      <a:pt x="297" y="107"/>
                    </a:cubicBezTo>
                    <a:cubicBezTo>
                      <a:pt x="274" y="101"/>
                      <a:pt x="252" y="102"/>
                      <a:pt x="254" y="72"/>
                    </a:cubicBezTo>
                    <a:cubicBezTo>
                      <a:pt x="300" y="70"/>
                      <a:pt x="347" y="67"/>
                      <a:pt x="394" y="65"/>
                    </a:cubicBezTo>
                    <a:cubicBezTo>
                      <a:pt x="440" y="63"/>
                      <a:pt x="486" y="62"/>
                      <a:pt x="532" y="59"/>
                    </a:cubicBezTo>
                    <a:cubicBezTo>
                      <a:pt x="541" y="59"/>
                      <a:pt x="550" y="55"/>
                      <a:pt x="559" y="52"/>
                    </a:cubicBezTo>
                    <a:cubicBezTo>
                      <a:pt x="559" y="50"/>
                      <a:pt x="559" y="49"/>
                      <a:pt x="558" y="47"/>
                    </a:cubicBezTo>
                    <a:cubicBezTo>
                      <a:pt x="535" y="48"/>
                      <a:pt x="512" y="50"/>
                      <a:pt x="489" y="51"/>
                    </a:cubicBezTo>
                    <a:cubicBezTo>
                      <a:pt x="489" y="51"/>
                      <a:pt x="489" y="50"/>
                      <a:pt x="489" y="50"/>
                    </a:cubicBezTo>
                    <a:cubicBezTo>
                      <a:pt x="495" y="48"/>
                      <a:pt x="500" y="45"/>
                      <a:pt x="506" y="45"/>
                    </a:cubicBezTo>
                    <a:cubicBezTo>
                      <a:pt x="577" y="39"/>
                      <a:pt x="647" y="32"/>
                      <a:pt x="718" y="28"/>
                    </a:cubicBezTo>
                    <a:cubicBezTo>
                      <a:pt x="859" y="22"/>
                      <a:pt x="1000" y="18"/>
                      <a:pt x="1140" y="13"/>
                    </a:cubicBezTo>
                    <a:cubicBezTo>
                      <a:pt x="1214" y="11"/>
                      <a:pt x="1289" y="9"/>
                      <a:pt x="1363" y="8"/>
                    </a:cubicBezTo>
                    <a:cubicBezTo>
                      <a:pt x="1525" y="5"/>
                      <a:pt x="1688" y="1"/>
                      <a:pt x="1851" y="1"/>
                    </a:cubicBezTo>
                    <a:cubicBezTo>
                      <a:pt x="1982" y="0"/>
                      <a:pt x="2114" y="0"/>
                      <a:pt x="2245" y="4"/>
                    </a:cubicBezTo>
                    <a:cubicBezTo>
                      <a:pt x="2376" y="8"/>
                      <a:pt x="2506" y="16"/>
                      <a:pt x="2636" y="24"/>
                    </a:cubicBezTo>
                    <a:cubicBezTo>
                      <a:pt x="2706" y="29"/>
                      <a:pt x="2775" y="36"/>
                      <a:pt x="2844" y="46"/>
                    </a:cubicBezTo>
                    <a:cubicBezTo>
                      <a:pt x="2833" y="48"/>
                      <a:pt x="2822" y="50"/>
                      <a:pt x="2811" y="52"/>
                    </a:cubicBezTo>
                    <a:cubicBezTo>
                      <a:pt x="2811" y="53"/>
                      <a:pt x="2811" y="55"/>
                      <a:pt x="2811" y="56"/>
                    </a:cubicBezTo>
                    <a:cubicBezTo>
                      <a:pt x="2845" y="59"/>
                      <a:pt x="2879" y="62"/>
                      <a:pt x="2918" y="66"/>
                    </a:cubicBezTo>
                    <a:cubicBezTo>
                      <a:pt x="2905" y="88"/>
                      <a:pt x="2884" y="66"/>
                      <a:pt x="2873" y="78"/>
                    </a:cubicBezTo>
                    <a:cubicBezTo>
                      <a:pt x="2875" y="79"/>
                      <a:pt x="2879" y="81"/>
                      <a:pt x="2883" y="82"/>
                    </a:cubicBezTo>
                    <a:cubicBezTo>
                      <a:pt x="2878" y="85"/>
                      <a:pt x="2875" y="87"/>
                      <a:pt x="2867" y="90"/>
                    </a:cubicBezTo>
                    <a:cubicBezTo>
                      <a:pt x="2919" y="96"/>
                      <a:pt x="2968" y="102"/>
                      <a:pt x="3016" y="107"/>
                    </a:cubicBezTo>
                    <a:cubicBezTo>
                      <a:pt x="3068" y="113"/>
                      <a:pt x="3120" y="120"/>
                      <a:pt x="3172" y="125"/>
                    </a:cubicBezTo>
                    <a:cubicBezTo>
                      <a:pt x="3219" y="130"/>
                      <a:pt x="3265" y="133"/>
                      <a:pt x="3312" y="136"/>
                    </a:cubicBezTo>
                    <a:cubicBezTo>
                      <a:pt x="3332" y="138"/>
                      <a:pt x="3353" y="137"/>
                      <a:pt x="3374" y="138"/>
                    </a:cubicBezTo>
                    <a:cubicBezTo>
                      <a:pt x="3378" y="139"/>
                      <a:pt x="3382" y="144"/>
                      <a:pt x="3387" y="146"/>
                    </a:cubicBezTo>
                    <a:cubicBezTo>
                      <a:pt x="3386" y="148"/>
                      <a:pt x="3385" y="150"/>
                      <a:pt x="3384" y="152"/>
                    </a:cubicBezTo>
                    <a:cubicBezTo>
                      <a:pt x="3366" y="151"/>
                      <a:pt x="3348" y="150"/>
                      <a:pt x="3330" y="149"/>
                    </a:cubicBezTo>
                    <a:cubicBezTo>
                      <a:pt x="3351" y="163"/>
                      <a:pt x="3373" y="159"/>
                      <a:pt x="3395" y="158"/>
                    </a:cubicBezTo>
                    <a:cubicBezTo>
                      <a:pt x="3418" y="158"/>
                      <a:pt x="3442" y="159"/>
                      <a:pt x="3465" y="160"/>
                    </a:cubicBezTo>
                    <a:cubicBezTo>
                      <a:pt x="3486" y="161"/>
                      <a:pt x="3507" y="162"/>
                      <a:pt x="3527" y="164"/>
                    </a:cubicBezTo>
                    <a:cubicBezTo>
                      <a:pt x="3532" y="165"/>
                      <a:pt x="3537" y="169"/>
                      <a:pt x="3542" y="169"/>
                    </a:cubicBezTo>
                    <a:cubicBezTo>
                      <a:pt x="3553" y="169"/>
                      <a:pt x="3564" y="168"/>
                      <a:pt x="3578" y="167"/>
                    </a:cubicBezTo>
                    <a:cubicBezTo>
                      <a:pt x="3580" y="171"/>
                      <a:pt x="3583" y="179"/>
                      <a:pt x="3587" y="188"/>
                    </a:cubicBezTo>
                    <a:cubicBezTo>
                      <a:pt x="3593" y="188"/>
                      <a:pt x="3600" y="188"/>
                      <a:pt x="3607" y="189"/>
                    </a:cubicBezTo>
                    <a:cubicBezTo>
                      <a:pt x="3607" y="189"/>
                      <a:pt x="3609" y="190"/>
                      <a:pt x="3609" y="191"/>
                    </a:cubicBezTo>
                    <a:cubicBezTo>
                      <a:pt x="3622" y="211"/>
                      <a:pt x="3628" y="229"/>
                      <a:pt x="3596" y="236"/>
                    </a:cubicBezTo>
                    <a:cubicBezTo>
                      <a:pt x="3595" y="236"/>
                      <a:pt x="3593" y="243"/>
                      <a:pt x="3594" y="244"/>
                    </a:cubicBezTo>
                    <a:cubicBezTo>
                      <a:pt x="3598" y="248"/>
                      <a:pt x="3603" y="251"/>
                      <a:pt x="3608" y="253"/>
                    </a:cubicBezTo>
                    <a:cubicBezTo>
                      <a:pt x="3628" y="259"/>
                      <a:pt x="3648" y="266"/>
                      <a:pt x="3670" y="273"/>
                    </a:cubicBezTo>
                    <a:cubicBezTo>
                      <a:pt x="3632" y="281"/>
                      <a:pt x="3596" y="289"/>
                      <a:pt x="3561" y="297"/>
                    </a:cubicBezTo>
                    <a:cubicBezTo>
                      <a:pt x="3561" y="299"/>
                      <a:pt x="3562" y="301"/>
                      <a:pt x="3562" y="303"/>
                    </a:cubicBezTo>
                    <a:cubicBezTo>
                      <a:pt x="3572" y="304"/>
                      <a:pt x="3582" y="305"/>
                      <a:pt x="3594" y="307"/>
                    </a:cubicBezTo>
                    <a:cubicBezTo>
                      <a:pt x="3591" y="311"/>
                      <a:pt x="3589" y="312"/>
                      <a:pt x="3589" y="313"/>
                    </a:cubicBezTo>
                    <a:cubicBezTo>
                      <a:pt x="3616" y="320"/>
                      <a:pt x="3644" y="326"/>
                      <a:pt x="3672" y="333"/>
                    </a:cubicBezTo>
                    <a:cubicBezTo>
                      <a:pt x="3676" y="349"/>
                      <a:pt x="3676" y="349"/>
                      <a:pt x="3701" y="349"/>
                    </a:cubicBezTo>
                    <a:cubicBezTo>
                      <a:pt x="3711" y="363"/>
                      <a:pt x="3710" y="371"/>
                      <a:pt x="3690" y="372"/>
                    </a:cubicBezTo>
                    <a:cubicBezTo>
                      <a:pt x="3666" y="372"/>
                      <a:pt x="3642" y="374"/>
                      <a:pt x="3618" y="375"/>
                    </a:cubicBezTo>
                    <a:cubicBezTo>
                      <a:pt x="3613" y="375"/>
                      <a:pt x="3609" y="377"/>
                      <a:pt x="3603" y="382"/>
                    </a:cubicBezTo>
                    <a:cubicBezTo>
                      <a:pt x="3612" y="384"/>
                      <a:pt x="3622" y="385"/>
                      <a:pt x="3630" y="389"/>
                    </a:cubicBezTo>
                    <a:cubicBezTo>
                      <a:pt x="3650" y="399"/>
                      <a:pt x="3670" y="410"/>
                      <a:pt x="3689" y="422"/>
                    </a:cubicBezTo>
                    <a:cubicBezTo>
                      <a:pt x="3694" y="426"/>
                      <a:pt x="3699" y="439"/>
                      <a:pt x="3697" y="441"/>
                    </a:cubicBezTo>
                    <a:cubicBezTo>
                      <a:pt x="3690" y="449"/>
                      <a:pt x="3680" y="454"/>
                      <a:pt x="3671" y="458"/>
                    </a:cubicBezTo>
                    <a:cubicBezTo>
                      <a:pt x="3659" y="463"/>
                      <a:pt x="3647" y="466"/>
                      <a:pt x="3635" y="469"/>
                    </a:cubicBezTo>
                    <a:cubicBezTo>
                      <a:pt x="3626" y="471"/>
                      <a:pt x="3616" y="471"/>
                      <a:pt x="3607" y="473"/>
                    </a:cubicBezTo>
                    <a:cubicBezTo>
                      <a:pt x="3599" y="474"/>
                      <a:pt x="3586" y="469"/>
                      <a:pt x="3587" y="487"/>
                    </a:cubicBezTo>
                    <a:cubicBezTo>
                      <a:pt x="3561" y="472"/>
                      <a:pt x="3533" y="482"/>
                      <a:pt x="3515" y="495"/>
                    </a:cubicBezTo>
                    <a:cubicBezTo>
                      <a:pt x="3498" y="506"/>
                      <a:pt x="3474" y="498"/>
                      <a:pt x="3463" y="519"/>
                    </a:cubicBezTo>
                    <a:cubicBezTo>
                      <a:pt x="3493" y="517"/>
                      <a:pt x="3522" y="515"/>
                      <a:pt x="3551" y="513"/>
                    </a:cubicBezTo>
                    <a:cubicBezTo>
                      <a:pt x="3507" y="541"/>
                      <a:pt x="3457" y="544"/>
                      <a:pt x="3408" y="551"/>
                    </a:cubicBezTo>
                    <a:cubicBezTo>
                      <a:pt x="3484" y="565"/>
                      <a:pt x="3559" y="578"/>
                      <a:pt x="3634" y="591"/>
                    </a:cubicBezTo>
                    <a:cubicBezTo>
                      <a:pt x="3634" y="593"/>
                      <a:pt x="3634" y="595"/>
                      <a:pt x="3634" y="597"/>
                    </a:cubicBezTo>
                    <a:cubicBezTo>
                      <a:pt x="3615" y="598"/>
                      <a:pt x="3597" y="600"/>
                      <a:pt x="3578" y="601"/>
                    </a:cubicBezTo>
                    <a:cubicBezTo>
                      <a:pt x="3578" y="603"/>
                      <a:pt x="3578" y="604"/>
                      <a:pt x="3578" y="606"/>
                    </a:cubicBezTo>
                    <a:cubicBezTo>
                      <a:pt x="3592" y="606"/>
                      <a:pt x="3606" y="607"/>
                      <a:pt x="3620" y="608"/>
                    </a:cubicBezTo>
                    <a:cubicBezTo>
                      <a:pt x="3636" y="609"/>
                      <a:pt x="3652" y="611"/>
                      <a:pt x="3667" y="614"/>
                    </a:cubicBezTo>
                    <a:cubicBezTo>
                      <a:pt x="3670" y="614"/>
                      <a:pt x="3674" y="619"/>
                      <a:pt x="3674" y="621"/>
                    </a:cubicBezTo>
                    <a:cubicBezTo>
                      <a:pt x="3674" y="624"/>
                      <a:pt x="3670" y="628"/>
                      <a:pt x="3667" y="629"/>
                    </a:cubicBezTo>
                    <a:cubicBezTo>
                      <a:pt x="3658" y="630"/>
                      <a:pt x="3649" y="632"/>
                      <a:pt x="3639" y="632"/>
                    </a:cubicBezTo>
                    <a:cubicBezTo>
                      <a:pt x="3593" y="629"/>
                      <a:pt x="3547" y="626"/>
                      <a:pt x="3502" y="623"/>
                    </a:cubicBezTo>
                    <a:cubicBezTo>
                      <a:pt x="3501" y="625"/>
                      <a:pt x="3501" y="628"/>
                      <a:pt x="3501" y="630"/>
                    </a:cubicBezTo>
                    <a:cubicBezTo>
                      <a:pt x="3510" y="631"/>
                      <a:pt x="3519" y="633"/>
                      <a:pt x="3528" y="634"/>
                    </a:cubicBezTo>
                    <a:cubicBezTo>
                      <a:pt x="3528" y="635"/>
                      <a:pt x="3528" y="636"/>
                      <a:pt x="3528" y="637"/>
                    </a:cubicBezTo>
                    <a:cubicBezTo>
                      <a:pt x="3513" y="637"/>
                      <a:pt x="3498" y="637"/>
                      <a:pt x="3484" y="637"/>
                    </a:cubicBezTo>
                    <a:cubicBezTo>
                      <a:pt x="3508" y="647"/>
                      <a:pt x="3531" y="659"/>
                      <a:pt x="3556" y="667"/>
                    </a:cubicBezTo>
                    <a:cubicBezTo>
                      <a:pt x="3571" y="671"/>
                      <a:pt x="3588" y="670"/>
                      <a:pt x="3605" y="672"/>
                    </a:cubicBezTo>
                    <a:cubicBezTo>
                      <a:pt x="3603" y="675"/>
                      <a:pt x="3599" y="681"/>
                      <a:pt x="3595" y="688"/>
                    </a:cubicBezTo>
                    <a:cubicBezTo>
                      <a:pt x="3612" y="690"/>
                      <a:pt x="3628" y="691"/>
                      <a:pt x="3646" y="692"/>
                    </a:cubicBezTo>
                    <a:cubicBezTo>
                      <a:pt x="3645" y="702"/>
                      <a:pt x="3652" y="713"/>
                      <a:pt x="3637" y="719"/>
                    </a:cubicBezTo>
                    <a:cubicBezTo>
                      <a:pt x="3635" y="721"/>
                      <a:pt x="3636" y="732"/>
                      <a:pt x="3636" y="742"/>
                    </a:cubicBezTo>
                    <a:cubicBezTo>
                      <a:pt x="3625" y="738"/>
                      <a:pt x="3616" y="734"/>
                      <a:pt x="3605" y="731"/>
                    </a:cubicBezTo>
                    <a:cubicBezTo>
                      <a:pt x="3592" y="726"/>
                      <a:pt x="3579" y="722"/>
                      <a:pt x="3566" y="718"/>
                    </a:cubicBezTo>
                    <a:cubicBezTo>
                      <a:pt x="3555" y="715"/>
                      <a:pt x="3547" y="718"/>
                      <a:pt x="3548" y="732"/>
                    </a:cubicBezTo>
                    <a:cubicBezTo>
                      <a:pt x="3540" y="731"/>
                      <a:pt x="3532" y="731"/>
                      <a:pt x="3524" y="730"/>
                    </a:cubicBezTo>
                    <a:cubicBezTo>
                      <a:pt x="3526" y="745"/>
                      <a:pt x="3532" y="749"/>
                      <a:pt x="3546" y="747"/>
                    </a:cubicBezTo>
                    <a:cubicBezTo>
                      <a:pt x="3564" y="745"/>
                      <a:pt x="3582" y="746"/>
                      <a:pt x="3600" y="746"/>
                    </a:cubicBezTo>
                    <a:cubicBezTo>
                      <a:pt x="3600" y="748"/>
                      <a:pt x="3600" y="750"/>
                      <a:pt x="3600" y="752"/>
                    </a:cubicBezTo>
                    <a:cubicBezTo>
                      <a:pt x="3574" y="754"/>
                      <a:pt x="3547" y="757"/>
                      <a:pt x="3521" y="759"/>
                    </a:cubicBezTo>
                    <a:cubicBezTo>
                      <a:pt x="3527" y="780"/>
                      <a:pt x="3527" y="780"/>
                      <a:pt x="3549" y="794"/>
                    </a:cubicBezTo>
                    <a:cubicBezTo>
                      <a:pt x="3543" y="811"/>
                      <a:pt x="3543" y="811"/>
                      <a:pt x="3512" y="815"/>
                    </a:cubicBezTo>
                    <a:cubicBezTo>
                      <a:pt x="3520" y="818"/>
                      <a:pt x="3527" y="820"/>
                      <a:pt x="3539" y="825"/>
                    </a:cubicBezTo>
                    <a:cubicBezTo>
                      <a:pt x="3531" y="827"/>
                      <a:pt x="3527" y="828"/>
                      <a:pt x="3522" y="830"/>
                    </a:cubicBezTo>
                    <a:cubicBezTo>
                      <a:pt x="3526" y="833"/>
                      <a:pt x="3529" y="835"/>
                      <a:pt x="3537" y="840"/>
                    </a:cubicBezTo>
                    <a:cubicBezTo>
                      <a:pt x="3521" y="841"/>
                      <a:pt x="3511" y="842"/>
                      <a:pt x="3498" y="844"/>
                    </a:cubicBezTo>
                    <a:cubicBezTo>
                      <a:pt x="3508" y="857"/>
                      <a:pt x="3522" y="851"/>
                      <a:pt x="3535" y="856"/>
                    </a:cubicBezTo>
                    <a:cubicBezTo>
                      <a:pt x="3489" y="862"/>
                      <a:pt x="3442" y="842"/>
                      <a:pt x="3400" y="873"/>
                    </a:cubicBezTo>
                    <a:cubicBezTo>
                      <a:pt x="3409" y="874"/>
                      <a:pt x="3417" y="874"/>
                      <a:pt x="3429" y="875"/>
                    </a:cubicBezTo>
                    <a:cubicBezTo>
                      <a:pt x="3425" y="877"/>
                      <a:pt x="3423" y="878"/>
                      <a:pt x="3417" y="880"/>
                    </a:cubicBezTo>
                    <a:cubicBezTo>
                      <a:pt x="3467" y="890"/>
                      <a:pt x="3513" y="900"/>
                      <a:pt x="3560" y="909"/>
                    </a:cubicBezTo>
                    <a:cubicBezTo>
                      <a:pt x="3560" y="911"/>
                      <a:pt x="3559" y="913"/>
                      <a:pt x="3559" y="915"/>
                    </a:cubicBezTo>
                    <a:cubicBezTo>
                      <a:pt x="3555" y="915"/>
                      <a:pt x="3551" y="915"/>
                      <a:pt x="3548" y="914"/>
                    </a:cubicBezTo>
                    <a:cubicBezTo>
                      <a:pt x="3547" y="915"/>
                      <a:pt x="3547" y="916"/>
                      <a:pt x="3547" y="917"/>
                    </a:cubicBezTo>
                    <a:cubicBezTo>
                      <a:pt x="3553" y="920"/>
                      <a:pt x="3560" y="923"/>
                      <a:pt x="3566" y="926"/>
                    </a:cubicBezTo>
                    <a:cubicBezTo>
                      <a:pt x="3541" y="923"/>
                      <a:pt x="3516" y="921"/>
                      <a:pt x="3490" y="919"/>
                    </a:cubicBezTo>
                    <a:cubicBezTo>
                      <a:pt x="3490" y="921"/>
                      <a:pt x="3490" y="924"/>
                      <a:pt x="3489" y="926"/>
                    </a:cubicBezTo>
                    <a:cubicBezTo>
                      <a:pt x="3505" y="931"/>
                      <a:pt x="3521" y="935"/>
                      <a:pt x="3543" y="941"/>
                    </a:cubicBezTo>
                    <a:cubicBezTo>
                      <a:pt x="3510" y="941"/>
                      <a:pt x="3483" y="941"/>
                      <a:pt x="3456" y="941"/>
                    </a:cubicBezTo>
                    <a:cubicBezTo>
                      <a:pt x="3455" y="942"/>
                      <a:pt x="3455" y="943"/>
                      <a:pt x="3455" y="945"/>
                    </a:cubicBezTo>
                    <a:cubicBezTo>
                      <a:pt x="3466" y="947"/>
                      <a:pt x="3476" y="949"/>
                      <a:pt x="3491" y="952"/>
                    </a:cubicBezTo>
                    <a:cubicBezTo>
                      <a:pt x="3459" y="954"/>
                      <a:pt x="3432" y="957"/>
                      <a:pt x="3404" y="959"/>
                    </a:cubicBezTo>
                    <a:cubicBezTo>
                      <a:pt x="3404" y="960"/>
                      <a:pt x="3403" y="962"/>
                      <a:pt x="3402" y="964"/>
                    </a:cubicBezTo>
                    <a:cubicBezTo>
                      <a:pt x="3405" y="965"/>
                      <a:pt x="3407" y="966"/>
                      <a:pt x="3414" y="969"/>
                    </a:cubicBezTo>
                    <a:cubicBezTo>
                      <a:pt x="3378" y="966"/>
                      <a:pt x="3346" y="963"/>
                      <a:pt x="3315" y="960"/>
                    </a:cubicBezTo>
                    <a:cubicBezTo>
                      <a:pt x="3315" y="959"/>
                      <a:pt x="3315" y="959"/>
                      <a:pt x="3315" y="958"/>
                    </a:cubicBezTo>
                    <a:cubicBezTo>
                      <a:pt x="3327" y="958"/>
                      <a:pt x="3340" y="957"/>
                      <a:pt x="3352" y="957"/>
                    </a:cubicBezTo>
                    <a:cubicBezTo>
                      <a:pt x="3352" y="956"/>
                      <a:pt x="3352" y="955"/>
                      <a:pt x="3352" y="954"/>
                    </a:cubicBezTo>
                    <a:cubicBezTo>
                      <a:pt x="3318" y="954"/>
                      <a:pt x="3284" y="954"/>
                      <a:pt x="3246" y="954"/>
                    </a:cubicBezTo>
                    <a:cubicBezTo>
                      <a:pt x="3254" y="958"/>
                      <a:pt x="3258" y="961"/>
                      <a:pt x="3265" y="964"/>
                    </a:cubicBezTo>
                    <a:cubicBezTo>
                      <a:pt x="3233" y="964"/>
                      <a:pt x="3202" y="964"/>
                      <a:pt x="3172" y="964"/>
                    </a:cubicBezTo>
                    <a:cubicBezTo>
                      <a:pt x="3172" y="964"/>
                      <a:pt x="3172" y="963"/>
                      <a:pt x="3172" y="962"/>
                    </a:cubicBezTo>
                    <a:cubicBezTo>
                      <a:pt x="3184" y="960"/>
                      <a:pt x="3197" y="958"/>
                      <a:pt x="3210" y="956"/>
                    </a:cubicBezTo>
                    <a:cubicBezTo>
                      <a:pt x="3050" y="953"/>
                      <a:pt x="2890" y="959"/>
                      <a:pt x="2731" y="934"/>
                    </a:cubicBezTo>
                    <a:cubicBezTo>
                      <a:pt x="2802" y="934"/>
                      <a:pt x="2874" y="934"/>
                      <a:pt x="2943" y="934"/>
                    </a:cubicBezTo>
                    <a:cubicBezTo>
                      <a:pt x="2924" y="913"/>
                      <a:pt x="2896" y="920"/>
                      <a:pt x="2869" y="919"/>
                    </a:cubicBezTo>
                    <a:cubicBezTo>
                      <a:pt x="2826" y="916"/>
                      <a:pt x="2782" y="911"/>
                      <a:pt x="2738" y="913"/>
                    </a:cubicBezTo>
                    <a:cubicBezTo>
                      <a:pt x="2703" y="915"/>
                      <a:pt x="2671" y="901"/>
                      <a:pt x="2634" y="902"/>
                    </a:cubicBezTo>
                    <a:cubicBezTo>
                      <a:pt x="2638" y="905"/>
                      <a:pt x="2640" y="906"/>
                      <a:pt x="2644" y="909"/>
                    </a:cubicBezTo>
                    <a:cubicBezTo>
                      <a:pt x="2612" y="909"/>
                      <a:pt x="2582" y="909"/>
                      <a:pt x="2553" y="909"/>
                    </a:cubicBezTo>
                    <a:cubicBezTo>
                      <a:pt x="2552" y="911"/>
                      <a:pt x="2552" y="912"/>
                      <a:pt x="2552" y="914"/>
                    </a:cubicBezTo>
                    <a:cubicBezTo>
                      <a:pt x="2616" y="917"/>
                      <a:pt x="2679" y="921"/>
                      <a:pt x="2742" y="924"/>
                    </a:cubicBezTo>
                    <a:cubicBezTo>
                      <a:pt x="2742" y="925"/>
                      <a:pt x="2742" y="926"/>
                      <a:pt x="2742" y="926"/>
                    </a:cubicBezTo>
                    <a:cubicBezTo>
                      <a:pt x="2712" y="926"/>
                      <a:pt x="2682" y="926"/>
                      <a:pt x="2652" y="926"/>
                    </a:cubicBezTo>
                    <a:cubicBezTo>
                      <a:pt x="2645" y="926"/>
                      <a:pt x="2638" y="926"/>
                      <a:pt x="2630" y="926"/>
                    </a:cubicBezTo>
                    <a:cubicBezTo>
                      <a:pt x="2607" y="926"/>
                      <a:pt x="2582" y="940"/>
                      <a:pt x="2560" y="920"/>
                    </a:cubicBezTo>
                    <a:cubicBezTo>
                      <a:pt x="2562" y="922"/>
                      <a:pt x="2563" y="924"/>
                      <a:pt x="2566" y="929"/>
                    </a:cubicBezTo>
                    <a:cubicBezTo>
                      <a:pt x="2535" y="929"/>
                      <a:pt x="2506" y="929"/>
                      <a:pt x="2476" y="929"/>
                    </a:cubicBezTo>
                    <a:cubicBezTo>
                      <a:pt x="2402" y="928"/>
                      <a:pt x="2328" y="927"/>
                      <a:pt x="2254" y="926"/>
                    </a:cubicBezTo>
                    <a:cubicBezTo>
                      <a:pt x="2181" y="924"/>
                      <a:pt x="2108" y="921"/>
                      <a:pt x="2035" y="918"/>
                    </a:cubicBezTo>
                    <a:cubicBezTo>
                      <a:pt x="1997" y="916"/>
                      <a:pt x="1960" y="910"/>
                      <a:pt x="1922" y="908"/>
                    </a:cubicBezTo>
                    <a:cubicBezTo>
                      <a:pt x="1893" y="906"/>
                      <a:pt x="1865" y="910"/>
                      <a:pt x="1836" y="910"/>
                    </a:cubicBezTo>
                    <a:cubicBezTo>
                      <a:pt x="1817" y="910"/>
                      <a:pt x="1798" y="905"/>
                      <a:pt x="1779" y="904"/>
                    </a:cubicBezTo>
                    <a:cubicBezTo>
                      <a:pt x="1700" y="903"/>
                      <a:pt x="1620" y="902"/>
                      <a:pt x="1540" y="901"/>
                    </a:cubicBezTo>
                    <a:cubicBezTo>
                      <a:pt x="1524" y="901"/>
                      <a:pt x="1507" y="901"/>
                      <a:pt x="1490" y="901"/>
                    </a:cubicBezTo>
                    <a:cubicBezTo>
                      <a:pt x="1490" y="899"/>
                      <a:pt x="1489" y="896"/>
                      <a:pt x="1489" y="894"/>
                    </a:cubicBezTo>
                    <a:cubicBezTo>
                      <a:pt x="1495" y="892"/>
                      <a:pt x="1501" y="891"/>
                      <a:pt x="1507" y="890"/>
                    </a:cubicBezTo>
                    <a:cubicBezTo>
                      <a:pt x="1484" y="880"/>
                      <a:pt x="1422" y="882"/>
                      <a:pt x="1396" y="894"/>
                    </a:cubicBezTo>
                    <a:cubicBezTo>
                      <a:pt x="1416" y="893"/>
                      <a:pt x="1432" y="891"/>
                      <a:pt x="1449" y="890"/>
                    </a:cubicBezTo>
                    <a:cubicBezTo>
                      <a:pt x="1438" y="902"/>
                      <a:pt x="1438" y="903"/>
                      <a:pt x="1404" y="900"/>
                    </a:cubicBezTo>
                    <a:cubicBezTo>
                      <a:pt x="1388" y="899"/>
                      <a:pt x="1372" y="894"/>
                      <a:pt x="1354" y="890"/>
                    </a:cubicBezTo>
                    <a:cubicBezTo>
                      <a:pt x="1355" y="896"/>
                      <a:pt x="1355" y="900"/>
                      <a:pt x="1356" y="904"/>
                    </a:cubicBezTo>
                    <a:cubicBezTo>
                      <a:pt x="1325" y="898"/>
                      <a:pt x="1295" y="892"/>
                      <a:pt x="1265" y="886"/>
                    </a:cubicBezTo>
                    <a:cubicBezTo>
                      <a:pt x="1269" y="885"/>
                      <a:pt x="1274" y="883"/>
                      <a:pt x="1282" y="880"/>
                    </a:cubicBezTo>
                    <a:cubicBezTo>
                      <a:pt x="1267" y="877"/>
                      <a:pt x="1255" y="874"/>
                      <a:pt x="1239" y="870"/>
                    </a:cubicBezTo>
                    <a:cubicBezTo>
                      <a:pt x="1355" y="867"/>
                      <a:pt x="1468" y="863"/>
                      <a:pt x="1581" y="860"/>
                    </a:cubicBezTo>
                    <a:cubicBezTo>
                      <a:pt x="1581" y="858"/>
                      <a:pt x="1581" y="857"/>
                      <a:pt x="1580" y="855"/>
                    </a:cubicBezTo>
                    <a:cubicBezTo>
                      <a:pt x="1405" y="854"/>
                      <a:pt x="1230" y="865"/>
                      <a:pt x="1055" y="865"/>
                    </a:cubicBezTo>
                    <a:cubicBezTo>
                      <a:pt x="1065" y="873"/>
                      <a:pt x="1075" y="881"/>
                      <a:pt x="1084" y="888"/>
                    </a:cubicBezTo>
                    <a:cubicBezTo>
                      <a:pt x="1083" y="891"/>
                      <a:pt x="1083" y="893"/>
                      <a:pt x="1082" y="896"/>
                    </a:cubicBezTo>
                    <a:cubicBezTo>
                      <a:pt x="1104" y="892"/>
                      <a:pt x="1126" y="887"/>
                      <a:pt x="1148" y="887"/>
                    </a:cubicBezTo>
                    <a:cubicBezTo>
                      <a:pt x="1165" y="886"/>
                      <a:pt x="1181" y="893"/>
                      <a:pt x="1198" y="894"/>
                    </a:cubicBezTo>
                    <a:cubicBezTo>
                      <a:pt x="1225" y="896"/>
                      <a:pt x="1253" y="895"/>
                      <a:pt x="1280" y="896"/>
                    </a:cubicBezTo>
                    <a:cubicBezTo>
                      <a:pt x="1282" y="896"/>
                      <a:pt x="1283" y="897"/>
                      <a:pt x="1284" y="903"/>
                    </a:cubicBezTo>
                    <a:cubicBezTo>
                      <a:pt x="1242" y="903"/>
                      <a:pt x="1199" y="903"/>
                      <a:pt x="1151" y="903"/>
                    </a:cubicBezTo>
                    <a:cubicBezTo>
                      <a:pt x="1157" y="909"/>
                      <a:pt x="1158" y="911"/>
                      <a:pt x="1163" y="916"/>
                    </a:cubicBezTo>
                    <a:cubicBezTo>
                      <a:pt x="1137" y="918"/>
                      <a:pt x="1114" y="920"/>
                      <a:pt x="1091" y="923"/>
                    </a:cubicBezTo>
                    <a:cubicBezTo>
                      <a:pt x="1091" y="921"/>
                      <a:pt x="1091" y="920"/>
                      <a:pt x="1091" y="919"/>
                    </a:cubicBezTo>
                    <a:cubicBezTo>
                      <a:pt x="1104" y="916"/>
                      <a:pt x="1117" y="914"/>
                      <a:pt x="1130" y="912"/>
                    </a:cubicBezTo>
                    <a:cubicBezTo>
                      <a:pt x="1130" y="911"/>
                      <a:pt x="1130" y="911"/>
                      <a:pt x="1130" y="910"/>
                    </a:cubicBezTo>
                    <a:cubicBezTo>
                      <a:pt x="1106" y="909"/>
                      <a:pt x="1082" y="907"/>
                      <a:pt x="1059" y="907"/>
                    </a:cubicBezTo>
                    <a:cubicBezTo>
                      <a:pt x="1057" y="906"/>
                      <a:pt x="1053" y="911"/>
                      <a:pt x="1054" y="913"/>
                    </a:cubicBezTo>
                    <a:cubicBezTo>
                      <a:pt x="1054" y="915"/>
                      <a:pt x="1058" y="917"/>
                      <a:pt x="1060" y="920"/>
                    </a:cubicBezTo>
                    <a:cubicBezTo>
                      <a:pt x="1023" y="920"/>
                      <a:pt x="985" y="919"/>
                      <a:pt x="947" y="921"/>
                    </a:cubicBezTo>
                    <a:cubicBezTo>
                      <a:pt x="928" y="921"/>
                      <a:pt x="909" y="926"/>
                      <a:pt x="889" y="927"/>
                    </a:cubicBezTo>
                    <a:cubicBezTo>
                      <a:pt x="876" y="929"/>
                      <a:pt x="861" y="931"/>
                      <a:pt x="849" y="928"/>
                    </a:cubicBezTo>
                    <a:cubicBezTo>
                      <a:pt x="808" y="916"/>
                      <a:pt x="767" y="925"/>
                      <a:pt x="726" y="927"/>
                    </a:cubicBezTo>
                    <a:cubicBezTo>
                      <a:pt x="715" y="927"/>
                      <a:pt x="705" y="926"/>
                      <a:pt x="693" y="923"/>
                    </a:cubicBezTo>
                    <a:cubicBezTo>
                      <a:pt x="667" y="916"/>
                      <a:pt x="638" y="921"/>
                      <a:pt x="608" y="921"/>
                    </a:cubicBezTo>
                    <a:cubicBezTo>
                      <a:pt x="610" y="925"/>
                      <a:pt x="611" y="927"/>
                      <a:pt x="612" y="927"/>
                    </a:cubicBezTo>
                    <a:cubicBezTo>
                      <a:pt x="636" y="931"/>
                      <a:pt x="661" y="934"/>
                      <a:pt x="686" y="937"/>
                    </a:cubicBezTo>
                    <a:cubicBezTo>
                      <a:pt x="686" y="940"/>
                      <a:pt x="686" y="942"/>
                      <a:pt x="686" y="944"/>
                    </a:cubicBezTo>
                    <a:cubicBezTo>
                      <a:pt x="664" y="944"/>
                      <a:pt x="643" y="944"/>
                      <a:pt x="622" y="944"/>
                    </a:cubicBezTo>
                    <a:cubicBezTo>
                      <a:pt x="589" y="944"/>
                      <a:pt x="557" y="945"/>
                      <a:pt x="524" y="943"/>
                    </a:cubicBezTo>
                    <a:cubicBezTo>
                      <a:pt x="504" y="942"/>
                      <a:pt x="483" y="937"/>
                      <a:pt x="464" y="948"/>
                    </a:cubicBezTo>
                    <a:cubicBezTo>
                      <a:pt x="462" y="949"/>
                      <a:pt x="456" y="943"/>
                      <a:pt x="446" y="936"/>
                    </a:cubicBezTo>
                    <a:cubicBezTo>
                      <a:pt x="424" y="936"/>
                      <a:pt x="395" y="936"/>
                      <a:pt x="365" y="936"/>
                    </a:cubicBezTo>
                    <a:cubicBezTo>
                      <a:pt x="365" y="935"/>
                      <a:pt x="365" y="934"/>
                      <a:pt x="365" y="933"/>
                    </a:cubicBezTo>
                    <a:cubicBezTo>
                      <a:pt x="375" y="927"/>
                      <a:pt x="384" y="922"/>
                      <a:pt x="393" y="917"/>
                    </a:cubicBezTo>
                    <a:cubicBezTo>
                      <a:pt x="368" y="908"/>
                      <a:pt x="342" y="899"/>
                      <a:pt x="316" y="890"/>
                    </a:cubicBezTo>
                    <a:cubicBezTo>
                      <a:pt x="351" y="893"/>
                      <a:pt x="382" y="912"/>
                      <a:pt x="421" y="898"/>
                    </a:cubicBezTo>
                    <a:cubicBezTo>
                      <a:pt x="404" y="896"/>
                      <a:pt x="389" y="897"/>
                      <a:pt x="376" y="892"/>
                    </a:cubicBezTo>
                    <a:cubicBezTo>
                      <a:pt x="364" y="889"/>
                      <a:pt x="343" y="894"/>
                      <a:pt x="347" y="869"/>
                    </a:cubicBezTo>
                    <a:cubicBezTo>
                      <a:pt x="339" y="869"/>
                      <a:pt x="332" y="868"/>
                      <a:pt x="320" y="867"/>
                    </a:cubicBezTo>
                    <a:cubicBezTo>
                      <a:pt x="325" y="863"/>
                      <a:pt x="328" y="861"/>
                      <a:pt x="332" y="858"/>
                    </a:cubicBezTo>
                    <a:cubicBezTo>
                      <a:pt x="320" y="858"/>
                      <a:pt x="309" y="857"/>
                      <a:pt x="292" y="856"/>
                    </a:cubicBezTo>
                    <a:cubicBezTo>
                      <a:pt x="300" y="850"/>
                      <a:pt x="305" y="847"/>
                      <a:pt x="310" y="843"/>
                    </a:cubicBezTo>
                    <a:cubicBezTo>
                      <a:pt x="308" y="840"/>
                      <a:pt x="306" y="836"/>
                      <a:pt x="303" y="831"/>
                    </a:cubicBezTo>
                    <a:cubicBezTo>
                      <a:pt x="284" y="839"/>
                      <a:pt x="280" y="838"/>
                      <a:pt x="280" y="820"/>
                    </a:cubicBezTo>
                    <a:cubicBezTo>
                      <a:pt x="262" y="822"/>
                      <a:pt x="244" y="826"/>
                      <a:pt x="226" y="826"/>
                    </a:cubicBezTo>
                    <a:cubicBezTo>
                      <a:pt x="213" y="826"/>
                      <a:pt x="200" y="821"/>
                      <a:pt x="187" y="819"/>
                    </a:cubicBezTo>
                    <a:cubicBezTo>
                      <a:pt x="181" y="819"/>
                      <a:pt x="174" y="822"/>
                      <a:pt x="168" y="823"/>
                    </a:cubicBezTo>
                    <a:cubicBezTo>
                      <a:pt x="161" y="823"/>
                      <a:pt x="154" y="821"/>
                      <a:pt x="148" y="821"/>
                    </a:cubicBezTo>
                    <a:cubicBezTo>
                      <a:pt x="150" y="815"/>
                      <a:pt x="152" y="810"/>
                      <a:pt x="155" y="801"/>
                    </a:cubicBezTo>
                    <a:cubicBezTo>
                      <a:pt x="146" y="799"/>
                      <a:pt x="136" y="797"/>
                      <a:pt x="126" y="795"/>
                    </a:cubicBezTo>
                    <a:cubicBezTo>
                      <a:pt x="126" y="793"/>
                      <a:pt x="126" y="792"/>
                      <a:pt x="126" y="790"/>
                    </a:cubicBezTo>
                    <a:cubicBezTo>
                      <a:pt x="182" y="776"/>
                      <a:pt x="238" y="762"/>
                      <a:pt x="294" y="747"/>
                    </a:cubicBezTo>
                    <a:cubicBezTo>
                      <a:pt x="294" y="746"/>
                      <a:pt x="294" y="745"/>
                      <a:pt x="293" y="743"/>
                    </a:cubicBezTo>
                    <a:cubicBezTo>
                      <a:pt x="273" y="735"/>
                      <a:pt x="252" y="728"/>
                      <a:pt x="232" y="720"/>
                    </a:cubicBezTo>
                    <a:cubicBezTo>
                      <a:pt x="232" y="718"/>
                      <a:pt x="233" y="716"/>
                      <a:pt x="233" y="714"/>
                    </a:cubicBezTo>
                    <a:cubicBezTo>
                      <a:pt x="239" y="715"/>
                      <a:pt x="244" y="716"/>
                      <a:pt x="252" y="717"/>
                    </a:cubicBezTo>
                    <a:cubicBezTo>
                      <a:pt x="247" y="712"/>
                      <a:pt x="244" y="708"/>
                      <a:pt x="238" y="701"/>
                    </a:cubicBezTo>
                    <a:cubicBezTo>
                      <a:pt x="253" y="705"/>
                      <a:pt x="265" y="708"/>
                      <a:pt x="278" y="712"/>
                    </a:cubicBezTo>
                    <a:cubicBezTo>
                      <a:pt x="273" y="704"/>
                      <a:pt x="269" y="699"/>
                      <a:pt x="266" y="695"/>
                    </a:cubicBezTo>
                    <a:cubicBezTo>
                      <a:pt x="272" y="691"/>
                      <a:pt x="279" y="689"/>
                      <a:pt x="285" y="686"/>
                    </a:cubicBezTo>
                    <a:cubicBezTo>
                      <a:pt x="274" y="677"/>
                      <a:pt x="265" y="669"/>
                      <a:pt x="256" y="662"/>
                    </a:cubicBezTo>
                    <a:cubicBezTo>
                      <a:pt x="262" y="658"/>
                      <a:pt x="268" y="655"/>
                      <a:pt x="278" y="648"/>
                    </a:cubicBezTo>
                    <a:cubicBezTo>
                      <a:pt x="260" y="645"/>
                      <a:pt x="245" y="641"/>
                      <a:pt x="230" y="641"/>
                    </a:cubicBezTo>
                    <a:cubicBezTo>
                      <a:pt x="217" y="641"/>
                      <a:pt x="210" y="639"/>
                      <a:pt x="204" y="626"/>
                    </a:cubicBezTo>
                    <a:cubicBezTo>
                      <a:pt x="201" y="617"/>
                      <a:pt x="190" y="611"/>
                      <a:pt x="182" y="606"/>
                    </a:cubicBezTo>
                    <a:cubicBezTo>
                      <a:pt x="164" y="595"/>
                      <a:pt x="164" y="596"/>
                      <a:pt x="179" y="578"/>
                    </a:cubicBezTo>
                    <a:cubicBezTo>
                      <a:pt x="173" y="576"/>
                      <a:pt x="168" y="575"/>
                      <a:pt x="164" y="573"/>
                    </a:cubicBezTo>
                    <a:cubicBezTo>
                      <a:pt x="185" y="546"/>
                      <a:pt x="205" y="519"/>
                      <a:pt x="243" y="512"/>
                    </a:cubicBezTo>
                    <a:cubicBezTo>
                      <a:pt x="242" y="510"/>
                      <a:pt x="241" y="508"/>
                      <a:pt x="240" y="506"/>
                    </a:cubicBezTo>
                    <a:cubicBezTo>
                      <a:pt x="210" y="509"/>
                      <a:pt x="180" y="515"/>
                      <a:pt x="150" y="513"/>
                    </a:cubicBezTo>
                    <a:cubicBezTo>
                      <a:pt x="123" y="511"/>
                      <a:pt x="91" y="522"/>
                      <a:pt x="69" y="493"/>
                    </a:cubicBezTo>
                    <a:cubicBezTo>
                      <a:pt x="53" y="514"/>
                      <a:pt x="37" y="498"/>
                      <a:pt x="23" y="495"/>
                    </a:cubicBezTo>
                    <a:cubicBezTo>
                      <a:pt x="20" y="488"/>
                      <a:pt x="17" y="482"/>
                      <a:pt x="16" y="476"/>
                    </a:cubicBezTo>
                    <a:cubicBezTo>
                      <a:pt x="13" y="465"/>
                      <a:pt x="12" y="452"/>
                      <a:pt x="25" y="448"/>
                    </a:cubicBezTo>
                    <a:cubicBezTo>
                      <a:pt x="37" y="445"/>
                      <a:pt x="35" y="437"/>
                      <a:pt x="32" y="432"/>
                    </a:cubicBezTo>
                    <a:cubicBezTo>
                      <a:pt x="20" y="414"/>
                      <a:pt x="34" y="407"/>
                      <a:pt x="44" y="398"/>
                    </a:cubicBezTo>
                    <a:cubicBezTo>
                      <a:pt x="52" y="404"/>
                      <a:pt x="61" y="410"/>
                      <a:pt x="69" y="416"/>
                    </a:cubicBezTo>
                    <a:cubicBezTo>
                      <a:pt x="71" y="415"/>
                      <a:pt x="72" y="414"/>
                      <a:pt x="74" y="413"/>
                    </a:cubicBezTo>
                    <a:cubicBezTo>
                      <a:pt x="72" y="407"/>
                      <a:pt x="71" y="397"/>
                      <a:pt x="68" y="396"/>
                    </a:cubicBezTo>
                    <a:cubicBezTo>
                      <a:pt x="61" y="395"/>
                      <a:pt x="52" y="398"/>
                      <a:pt x="44" y="398"/>
                    </a:cubicBezTo>
                    <a:close/>
                    <a:moveTo>
                      <a:pt x="3086" y="869"/>
                    </a:moveTo>
                    <a:cubicBezTo>
                      <a:pt x="3086" y="868"/>
                      <a:pt x="3085" y="868"/>
                      <a:pt x="3085" y="867"/>
                    </a:cubicBezTo>
                    <a:cubicBezTo>
                      <a:pt x="3069" y="865"/>
                      <a:pt x="3054" y="863"/>
                      <a:pt x="3038" y="862"/>
                    </a:cubicBezTo>
                    <a:cubicBezTo>
                      <a:pt x="2981" y="857"/>
                      <a:pt x="2923" y="866"/>
                      <a:pt x="2866" y="860"/>
                    </a:cubicBezTo>
                    <a:cubicBezTo>
                      <a:pt x="2847" y="858"/>
                      <a:pt x="2828" y="863"/>
                      <a:pt x="2810" y="862"/>
                    </a:cubicBezTo>
                    <a:cubicBezTo>
                      <a:pt x="2774" y="860"/>
                      <a:pt x="2739" y="855"/>
                      <a:pt x="2703" y="854"/>
                    </a:cubicBezTo>
                    <a:cubicBezTo>
                      <a:pt x="2630" y="851"/>
                      <a:pt x="2558" y="850"/>
                      <a:pt x="2485" y="849"/>
                    </a:cubicBezTo>
                    <a:cubicBezTo>
                      <a:pt x="2474" y="848"/>
                      <a:pt x="2462" y="847"/>
                      <a:pt x="2451" y="846"/>
                    </a:cubicBezTo>
                    <a:cubicBezTo>
                      <a:pt x="2459" y="852"/>
                      <a:pt x="2469" y="854"/>
                      <a:pt x="2478" y="854"/>
                    </a:cubicBezTo>
                    <a:cubicBezTo>
                      <a:pt x="2521" y="856"/>
                      <a:pt x="2564" y="858"/>
                      <a:pt x="2607" y="860"/>
                    </a:cubicBezTo>
                    <a:cubicBezTo>
                      <a:pt x="2647" y="863"/>
                      <a:pt x="2688" y="867"/>
                      <a:pt x="2728" y="869"/>
                    </a:cubicBezTo>
                    <a:cubicBezTo>
                      <a:pt x="2799" y="871"/>
                      <a:pt x="2870" y="873"/>
                      <a:pt x="2942" y="875"/>
                    </a:cubicBezTo>
                    <a:cubicBezTo>
                      <a:pt x="2976" y="876"/>
                      <a:pt x="3011" y="877"/>
                      <a:pt x="3045" y="876"/>
                    </a:cubicBezTo>
                    <a:cubicBezTo>
                      <a:pt x="3059" y="876"/>
                      <a:pt x="3073" y="872"/>
                      <a:pt x="3086" y="869"/>
                    </a:cubicBezTo>
                    <a:close/>
                    <a:moveTo>
                      <a:pt x="1567" y="812"/>
                    </a:moveTo>
                    <a:cubicBezTo>
                      <a:pt x="1567" y="812"/>
                      <a:pt x="1567" y="811"/>
                      <a:pt x="1566" y="810"/>
                    </a:cubicBezTo>
                    <a:cubicBezTo>
                      <a:pt x="1402" y="814"/>
                      <a:pt x="1237" y="818"/>
                      <a:pt x="1072" y="822"/>
                    </a:cubicBezTo>
                    <a:cubicBezTo>
                      <a:pt x="1098" y="827"/>
                      <a:pt x="1123" y="831"/>
                      <a:pt x="1148" y="832"/>
                    </a:cubicBezTo>
                    <a:cubicBezTo>
                      <a:pt x="1199" y="832"/>
                      <a:pt x="1249" y="829"/>
                      <a:pt x="1299" y="829"/>
                    </a:cubicBezTo>
                    <a:cubicBezTo>
                      <a:pt x="1358" y="828"/>
                      <a:pt x="1417" y="831"/>
                      <a:pt x="1476" y="828"/>
                    </a:cubicBezTo>
                    <a:cubicBezTo>
                      <a:pt x="1506" y="827"/>
                      <a:pt x="1536" y="818"/>
                      <a:pt x="1567" y="812"/>
                    </a:cubicBezTo>
                    <a:close/>
                    <a:moveTo>
                      <a:pt x="3131" y="849"/>
                    </a:moveTo>
                    <a:cubicBezTo>
                      <a:pt x="3162" y="858"/>
                      <a:pt x="3196" y="839"/>
                      <a:pt x="3228" y="860"/>
                    </a:cubicBezTo>
                    <a:cubicBezTo>
                      <a:pt x="3183" y="862"/>
                      <a:pt x="3142" y="864"/>
                      <a:pt x="3102" y="866"/>
                    </a:cubicBezTo>
                    <a:cubicBezTo>
                      <a:pt x="3102" y="868"/>
                      <a:pt x="3102" y="869"/>
                      <a:pt x="3102" y="871"/>
                    </a:cubicBezTo>
                    <a:cubicBezTo>
                      <a:pt x="3198" y="871"/>
                      <a:pt x="3294" y="871"/>
                      <a:pt x="3390" y="871"/>
                    </a:cubicBezTo>
                    <a:cubicBezTo>
                      <a:pt x="3390" y="868"/>
                      <a:pt x="3390" y="865"/>
                      <a:pt x="3390" y="861"/>
                    </a:cubicBezTo>
                    <a:cubicBezTo>
                      <a:pt x="3348" y="861"/>
                      <a:pt x="3305" y="861"/>
                      <a:pt x="3263" y="861"/>
                    </a:cubicBezTo>
                    <a:cubicBezTo>
                      <a:pt x="3263" y="858"/>
                      <a:pt x="3263" y="855"/>
                      <a:pt x="3263" y="852"/>
                    </a:cubicBezTo>
                    <a:cubicBezTo>
                      <a:pt x="3294" y="852"/>
                      <a:pt x="3325" y="852"/>
                      <a:pt x="3357" y="852"/>
                    </a:cubicBezTo>
                    <a:cubicBezTo>
                      <a:pt x="3282" y="846"/>
                      <a:pt x="3207" y="825"/>
                      <a:pt x="3131" y="849"/>
                    </a:cubicBezTo>
                    <a:close/>
                    <a:moveTo>
                      <a:pt x="1026" y="782"/>
                    </a:moveTo>
                    <a:cubicBezTo>
                      <a:pt x="1093" y="779"/>
                      <a:pt x="1164" y="775"/>
                      <a:pt x="1235" y="772"/>
                    </a:cubicBezTo>
                    <a:cubicBezTo>
                      <a:pt x="1228" y="768"/>
                      <a:pt x="1220" y="765"/>
                      <a:pt x="1212" y="765"/>
                    </a:cubicBezTo>
                    <a:cubicBezTo>
                      <a:pt x="1198" y="765"/>
                      <a:pt x="1184" y="768"/>
                      <a:pt x="1171" y="767"/>
                    </a:cubicBezTo>
                    <a:cubicBezTo>
                      <a:pt x="1125" y="766"/>
                      <a:pt x="1080" y="764"/>
                      <a:pt x="1034" y="764"/>
                    </a:cubicBezTo>
                    <a:cubicBezTo>
                      <a:pt x="1015" y="763"/>
                      <a:pt x="995" y="765"/>
                      <a:pt x="975" y="766"/>
                    </a:cubicBezTo>
                    <a:cubicBezTo>
                      <a:pt x="975" y="768"/>
                      <a:pt x="975" y="770"/>
                      <a:pt x="976" y="772"/>
                    </a:cubicBezTo>
                    <a:cubicBezTo>
                      <a:pt x="994" y="773"/>
                      <a:pt x="1013" y="775"/>
                      <a:pt x="1031" y="776"/>
                    </a:cubicBezTo>
                    <a:cubicBezTo>
                      <a:pt x="1031" y="778"/>
                      <a:pt x="1031" y="780"/>
                      <a:pt x="1031" y="781"/>
                    </a:cubicBezTo>
                    <a:cubicBezTo>
                      <a:pt x="1028" y="782"/>
                      <a:pt x="1025" y="782"/>
                      <a:pt x="1026" y="782"/>
                    </a:cubicBezTo>
                    <a:close/>
                    <a:moveTo>
                      <a:pt x="1715" y="582"/>
                    </a:moveTo>
                    <a:cubicBezTo>
                      <a:pt x="1715" y="585"/>
                      <a:pt x="1715" y="587"/>
                      <a:pt x="1715" y="590"/>
                    </a:cubicBezTo>
                    <a:cubicBezTo>
                      <a:pt x="1775" y="590"/>
                      <a:pt x="1834" y="589"/>
                      <a:pt x="1893" y="590"/>
                    </a:cubicBezTo>
                    <a:cubicBezTo>
                      <a:pt x="1930" y="591"/>
                      <a:pt x="1968" y="583"/>
                      <a:pt x="2004" y="598"/>
                    </a:cubicBezTo>
                    <a:cubicBezTo>
                      <a:pt x="2013" y="601"/>
                      <a:pt x="2023" y="599"/>
                      <a:pt x="2033" y="600"/>
                    </a:cubicBezTo>
                    <a:cubicBezTo>
                      <a:pt x="2033" y="599"/>
                      <a:pt x="2033" y="598"/>
                      <a:pt x="2033" y="597"/>
                    </a:cubicBezTo>
                    <a:cubicBezTo>
                      <a:pt x="2024" y="596"/>
                      <a:pt x="2015" y="594"/>
                      <a:pt x="2006" y="593"/>
                    </a:cubicBezTo>
                    <a:cubicBezTo>
                      <a:pt x="2006" y="592"/>
                      <a:pt x="2006" y="590"/>
                      <a:pt x="2006" y="589"/>
                    </a:cubicBezTo>
                    <a:cubicBezTo>
                      <a:pt x="2032" y="588"/>
                      <a:pt x="2058" y="586"/>
                      <a:pt x="2084" y="585"/>
                    </a:cubicBezTo>
                    <a:cubicBezTo>
                      <a:pt x="2084" y="584"/>
                      <a:pt x="2084" y="583"/>
                      <a:pt x="2084" y="582"/>
                    </a:cubicBezTo>
                    <a:cubicBezTo>
                      <a:pt x="1961" y="582"/>
                      <a:pt x="1838" y="582"/>
                      <a:pt x="1715" y="582"/>
                    </a:cubicBezTo>
                    <a:close/>
                    <a:moveTo>
                      <a:pt x="1860" y="846"/>
                    </a:moveTo>
                    <a:cubicBezTo>
                      <a:pt x="1973" y="858"/>
                      <a:pt x="2082" y="850"/>
                      <a:pt x="2190" y="852"/>
                    </a:cubicBezTo>
                    <a:cubicBezTo>
                      <a:pt x="2190" y="850"/>
                      <a:pt x="2190" y="848"/>
                      <a:pt x="2190" y="846"/>
                    </a:cubicBezTo>
                    <a:cubicBezTo>
                      <a:pt x="2082" y="846"/>
                      <a:pt x="1974" y="846"/>
                      <a:pt x="1860" y="846"/>
                    </a:cubicBezTo>
                    <a:close/>
                    <a:moveTo>
                      <a:pt x="2732" y="497"/>
                    </a:moveTo>
                    <a:cubicBezTo>
                      <a:pt x="2732" y="499"/>
                      <a:pt x="2733" y="501"/>
                      <a:pt x="2733" y="503"/>
                    </a:cubicBezTo>
                    <a:cubicBezTo>
                      <a:pt x="2815" y="505"/>
                      <a:pt x="2897" y="507"/>
                      <a:pt x="2979" y="503"/>
                    </a:cubicBezTo>
                    <a:cubicBezTo>
                      <a:pt x="2979" y="501"/>
                      <a:pt x="2979" y="499"/>
                      <a:pt x="2979" y="497"/>
                    </a:cubicBezTo>
                    <a:cubicBezTo>
                      <a:pt x="2897" y="497"/>
                      <a:pt x="2815" y="497"/>
                      <a:pt x="2732" y="497"/>
                    </a:cubicBezTo>
                    <a:close/>
                    <a:moveTo>
                      <a:pt x="1642" y="871"/>
                    </a:moveTo>
                    <a:cubicBezTo>
                      <a:pt x="1622" y="871"/>
                      <a:pt x="1604" y="871"/>
                      <a:pt x="1586" y="871"/>
                    </a:cubicBezTo>
                    <a:cubicBezTo>
                      <a:pt x="1586" y="871"/>
                      <a:pt x="1586" y="872"/>
                      <a:pt x="1586" y="873"/>
                    </a:cubicBezTo>
                    <a:cubicBezTo>
                      <a:pt x="1593" y="874"/>
                      <a:pt x="1600" y="874"/>
                      <a:pt x="1607" y="874"/>
                    </a:cubicBezTo>
                    <a:cubicBezTo>
                      <a:pt x="1607" y="876"/>
                      <a:pt x="1607" y="878"/>
                      <a:pt x="1607" y="879"/>
                    </a:cubicBezTo>
                    <a:cubicBezTo>
                      <a:pt x="1578" y="879"/>
                      <a:pt x="1548" y="879"/>
                      <a:pt x="1519" y="879"/>
                    </a:cubicBezTo>
                    <a:cubicBezTo>
                      <a:pt x="1519" y="881"/>
                      <a:pt x="1519" y="883"/>
                      <a:pt x="1519" y="885"/>
                    </a:cubicBezTo>
                    <a:cubicBezTo>
                      <a:pt x="1534" y="885"/>
                      <a:pt x="1550" y="885"/>
                      <a:pt x="1565" y="885"/>
                    </a:cubicBezTo>
                    <a:cubicBezTo>
                      <a:pt x="1565" y="886"/>
                      <a:pt x="1565" y="887"/>
                      <a:pt x="1565" y="889"/>
                    </a:cubicBezTo>
                    <a:cubicBezTo>
                      <a:pt x="1558" y="890"/>
                      <a:pt x="1551" y="891"/>
                      <a:pt x="1544" y="892"/>
                    </a:cubicBezTo>
                    <a:cubicBezTo>
                      <a:pt x="1544" y="893"/>
                      <a:pt x="1544" y="894"/>
                      <a:pt x="1544" y="895"/>
                    </a:cubicBezTo>
                    <a:cubicBezTo>
                      <a:pt x="1590" y="890"/>
                      <a:pt x="1636" y="885"/>
                      <a:pt x="1682" y="880"/>
                    </a:cubicBezTo>
                    <a:cubicBezTo>
                      <a:pt x="1682" y="879"/>
                      <a:pt x="1682" y="878"/>
                      <a:pt x="1682" y="877"/>
                    </a:cubicBezTo>
                    <a:cubicBezTo>
                      <a:pt x="1666" y="877"/>
                      <a:pt x="1651" y="877"/>
                      <a:pt x="1633" y="877"/>
                    </a:cubicBezTo>
                    <a:cubicBezTo>
                      <a:pt x="1637" y="874"/>
                      <a:pt x="1639" y="873"/>
                      <a:pt x="1642" y="871"/>
                    </a:cubicBezTo>
                    <a:close/>
                    <a:moveTo>
                      <a:pt x="3146" y="164"/>
                    </a:moveTo>
                    <a:cubicBezTo>
                      <a:pt x="3146" y="166"/>
                      <a:pt x="3146" y="167"/>
                      <a:pt x="3146" y="168"/>
                    </a:cubicBezTo>
                    <a:cubicBezTo>
                      <a:pt x="3185" y="168"/>
                      <a:pt x="3224" y="168"/>
                      <a:pt x="3263" y="168"/>
                    </a:cubicBezTo>
                    <a:cubicBezTo>
                      <a:pt x="3237" y="156"/>
                      <a:pt x="3211" y="142"/>
                      <a:pt x="3180" y="155"/>
                    </a:cubicBezTo>
                    <a:cubicBezTo>
                      <a:pt x="3191" y="158"/>
                      <a:pt x="3202" y="160"/>
                      <a:pt x="3213" y="162"/>
                    </a:cubicBezTo>
                    <a:cubicBezTo>
                      <a:pt x="3213" y="163"/>
                      <a:pt x="3213" y="164"/>
                      <a:pt x="3212" y="164"/>
                    </a:cubicBezTo>
                    <a:cubicBezTo>
                      <a:pt x="3190" y="164"/>
                      <a:pt x="3168" y="164"/>
                      <a:pt x="3146" y="164"/>
                    </a:cubicBezTo>
                    <a:close/>
                    <a:moveTo>
                      <a:pt x="2203" y="745"/>
                    </a:moveTo>
                    <a:cubicBezTo>
                      <a:pt x="2204" y="744"/>
                      <a:pt x="2204" y="742"/>
                      <a:pt x="2204" y="741"/>
                    </a:cubicBezTo>
                    <a:cubicBezTo>
                      <a:pt x="2221" y="743"/>
                      <a:pt x="2238" y="744"/>
                      <a:pt x="2256" y="746"/>
                    </a:cubicBezTo>
                    <a:cubicBezTo>
                      <a:pt x="2256" y="743"/>
                      <a:pt x="2256" y="741"/>
                      <a:pt x="2256" y="738"/>
                    </a:cubicBezTo>
                    <a:cubicBezTo>
                      <a:pt x="2212" y="738"/>
                      <a:pt x="2169" y="738"/>
                      <a:pt x="2125" y="738"/>
                    </a:cubicBezTo>
                    <a:cubicBezTo>
                      <a:pt x="2125" y="739"/>
                      <a:pt x="2125" y="740"/>
                      <a:pt x="2125" y="742"/>
                    </a:cubicBezTo>
                    <a:cubicBezTo>
                      <a:pt x="2157" y="744"/>
                      <a:pt x="2190" y="747"/>
                      <a:pt x="2222" y="750"/>
                    </a:cubicBezTo>
                    <a:cubicBezTo>
                      <a:pt x="2222" y="748"/>
                      <a:pt x="2223" y="747"/>
                      <a:pt x="2223" y="745"/>
                    </a:cubicBezTo>
                    <a:cubicBezTo>
                      <a:pt x="2216" y="745"/>
                      <a:pt x="2210" y="745"/>
                      <a:pt x="2203" y="745"/>
                    </a:cubicBezTo>
                    <a:close/>
                    <a:moveTo>
                      <a:pt x="2500" y="797"/>
                    </a:moveTo>
                    <a:cubicBezTo>
                      <a:pt x="2500" y="796"/>
                      <a:pt x="2500" y="795"/>
                      <a:pt x="2500" y="794"/>
                    </a:cubicBezTo>
                    <a:cubicBezTo>
                      <a:pt x="2483" y="794"/>
                      <a:pt x="2466" y="794"/>
                      <a:pt x="2448" y="794"/>
                    </a:cubicBezTo>
                    <a:cubicBezTo>
                      <a:pt x="2431" y="794"/>
                      <a:pt x="2414" y="793"/>
                      <a:pt x="2397" y="793"/>
                    </a:cubicBezTo>
                    <a:cubicBezTo>
                      <a:pt x="2379" y="792"/>
                      <a:pt x="2362" y="791"/>
                      <a:pt x="2345" y="791"/>
                    </a:cubicBezTo>
                    <a:cubicBezTo>
                      <a:pt x="2329" y="791"/>
                      <a:pt x="2313" y="793"/>
                      <a:pt x="2296" y="794"/>
                    </a:cubicBezTo>
                    <a:cubicBezTo>
                      <a:pt x="2297" y="795"/>
                      <a:pt x="2297" y="796"/>
                      <a:pt x="2297" y="797"/>
                    </a:cubicBezTo>
                    <a:cubicBezTo>
                      <a:pt x="2364" y="797"/>
                      <a:pt x="2432" y="797"/>
                      <a:pt x="2500" y="797"/>
                    </a:cubicBezTo>
                    <a:close/>
                    <a:moveTo>
                      <a:pt x="2362" y="737"/>
                    </a:moveTo>
                    <a:cubicBezTo>
                      <a:pt x="2363" y="736"/>
                      <a:pt x="2364" y="735"/>
                      <a:pt x="2364" y="733"/>
                    </a:cubicBezTo>
                    <a:cubicBezTo>
                      <a:pt x="2331" y="733"/>
                      <a:pt x="2299" y="733"/>
                      <a:pt x="2268" y="733"/>
                    </a:cubicBezTo>
                    <a:cubicBezTo>
                      <a:pt x="2287" y="757"/>
                      <a:pt x="2312" y="745"/>
                      <a:pt x="2335" y="744"/>
                    </a:cubicBezTo>
                    <a:cubicBezTo>
                      <a:pt x="2334" y="742"/>
                      <a:pt x="2332" y="741"/>
                      <a:pt x="2328" y="737"/>
                    </a:cubicBezTo>
                    <a:cubicBezTo>
                      <a:pt x="2341" y="737"/>
                      <a:pt x="2352" y="737"/>
                      <a:pt x="2362" y="737"/>
                    </a:cubicBezTo>
                    <a:close/>
                    <a:moveTo>
                      <a:pt x="509" y="791"/>
                    </a:moveTo>
                    <a:cubicBezTo>
                      <a:pt x="482" y="772"/>
                      <a:pt x="449" y="774"/>
                      <a:pt x="433" y="791"/>
                    </a:cubicBezTo>
                    <a:cubicBezTo>
                      <a:pt x="456" y="791"/>
                      <a:pt x="480" y="791"/>
                      <a:pt x="509" y="791"/>
                    </a:cubicBezTo>
                    <a:close/>
                    <a:moveTo>
                      <a:pt x="1394" y="774"/>
                    </a:moveTo>
                    <a:cubicBezTo>
                      <a:pt x="1394" y="773"/>
                      <a:pt x="1394" y="771"/>
                      <a:pt x="1394" y="769"/>
                    </a:cubicBezTo>
                    <a:cubicBezTo>
                      <a:pt x="1359" y="769"/>
                      <a:pt x="1324" y="769"/>
                      <a:pt x="1289" y="769"/>
                    </a:cubicBezTo>
                    <a:cubicBezTo>
                      <a:pt x="1289" y="771"/>
                      <a:pt x="1289" y="773"/>
                      <a:pt x="1289" y="774"/>
                    </a:cubicBezTo>
                    <a:cubicBezTo>
                      <a:pt x="1324" y="774"/>
                      <a:pt x="1359" y="774"/>
                      <a:pt x="1394" y="774"/>
                    </a:cubicBezTo>
                    <a:close/>
                    <a:moveTo>
                      <a:pt x="2394" y="834"/>
                    </a:moveTo>
                    <a:cubicBezTo>
                      <a:pt x="2394" y="832"/>
                      <a:pt x="2394" y="829"/>
                      <a:pt x="2394" y="827"/>
                    </a:cubicBezTo>
                    <a:cubicBezTo>
                      <a:pt x="2364" y="825"/>
                      <a:pt x="2334" y="823"/>
                      <a:pt x="2304" y="820"/>
                    </a:cubicBezTo>
                    <a:cubicBezTo>
                      <a:pt x="2303" y="823"/>
                      <a:pt x="2303" y="826"/>
                      <a:pt x="2303" y="829"/>
                    </a:cubicBezTo>
                    <a:cubicBezTo>
                      <a:pt x="2333" y="831"/>
                      <a:pt x="2364" y="833"/>
                      <a:pt x="2394" y="834"/>
                    </a:cubicBezTo>
                    <a:close/>
                    <a:moveTo>
                      <a:pt x="2941" y="921"/>
                    </a:moveTo>
                    <a:cubicBezTo>
                      <a:pt x="2941" y="922"/>
                      <a:pt x="2941" y="924"/>
                      <a:pt x="2941" y="925"/>
                    </a:cubicBezTo>
                    <a:cubicBezTo>
                      <a:pt x="2984" y="925"/>
                      <a:pt x="3027" y="925"/>
                      <a:pt x="3069" y="925"/>
                    </a:cubicBezTo>
                    <a:cubicBezTo>
                      <a:pt x="3069" y="924"/>
                      <a:pt x="3069" y="922"/>
                      <a:pt x="3069" y="921"/>
                    </a:cubicBezTo>
                    <a:cubicBezTo>
                      <a:pt x="3027" y="921"/>
                      <a:pt x="2984" y="921"/>
                      <a:pt x="2941" y="921"/>
                    </a:cubicBezTo>
                    <a:close/>
                    <a:moveTo>
                      <a:pt x="1277" y="670"/>
                    </a:moveTo>
                    <a:cubicBezTo>
                      <a:pt x="1277" y="668"/>
                      <a:pt x="1277" y="667"/>
                      <a:pt x="1277" y="666"/>
                    </a:cubicBezTo>
                    <a:cubicBezTo>
                      <a:pt x="1242" y="666"/>
                      <a:pt x="1206" y="666"/>
                      <a:pt x="1171" y="666"/>
                    </a:cubicBezTo>
                    <a:cubicBezTo>
                      <a:pt x="1171" y="667"/>
                      <a:pt x="1171" y="668"/>
                      <a:pt x="1171" y="670"/>
                    </a:cubicBezTo>
                    <a:cubicBezTo>
                      <a:pt x="1206" y="670"/>
                      <a:pt x="1242" y="670"/>
                      <a:pt x="1277" y="670"/>
                    </a:cubicBezTo>
                    <a:close/>
                    <a:moveTo>
                      <a:pt x="2225" y="905"/>
                    </a:moveTo>
                    <a:cubicBezTo>
                      <a:pt x="2225" y="907"/>
                      <a:pt x="2225" y="909"/>
                      <a:pt x="2225" y="910"/>
                    </a:cubicBezTo>
                    <a:cubicBezTo>
                      <a:pt x="2257" y="910"/>
                      <a:pt x="2289" y="910"/>
                      <a:pt x="2321" y="910"/>
                    </a:cubicBezTo>
                    <a:cubicBezTo>
                      <a:pt x="2321" y="909"/>
                      <a:pt x="2321" y="907"/>
                      <a:pt x="2321" y="905"/>
                    </a:cubicBezTo>
                    <a:cubicBezTo>
                      <a:pt x="2289" y="905"/>
                      <a:pt x="2257" y="905"/>
                      <a:pt x="2225" y="905"/>
                    </a:cubicBezTo>
                    <a:close/>
                    <a:moveTo>
                      <a:pt x="2738" y="874"/>
                    </a:moveTo>
                    <a:cubicBezTo>
                      <a:pt x="2738" y="876"/>
                      <a:pt x="2737" y="879"/>
                      <a:pt x="2737" y="881"/>
                    </a:cubicBezTo>
                    <a:cubicBezTo>
                      <a:pt x="2769" y="886"/>
                      <a:pt x="2801" y="891"/>
                      <a:pt x="2834" y="896"/>
                    </a:cubicBezTo>
                    <a:cubicBezTo>
                      <a:pt x="2834" y="894"/>
                      <a:pt x="2834" y="893"/>
                      <a:pt x="2835" y="891"/>
                    </a:cubicBezTo>
                    <a:cubicBezTo>
                      <a:pt x="2821" y="890"/>
                      <a:pt x="2807" y="889"/>
                      <a:pt x="2793" y="886"/>
                    </a:cubicBezTo>
                    <a:cubicBezTo>
                      <a:pt x="2775" y="883"/>
                      <a:pt x="2756" y="878"/>
                      <a:pt x="2738" y="874"/>
                    </a:cubicBezTo>
                    <a:close/>
                    <a:moveTo>
                      <a:pt x="1637" y="745"/>
                    </a:moveTo>
                    <a:cubicBezTo>
                      <a:pt x="1637" y="746"/>
                      <a:pt x="1637" y="748"/>
                      <a:pt x="1637" y="749"/>
                    </a:cubicBezTo>
                    <a:cubicBezTo>
                      <a:pt x="1672" y="749"/>
                      <a:pt x="1706" y="749"/>
                      <a:pt x="1741" y="749"/>
                    </a:cubicBezTo>
                    <a:cubicBezTo>
                      <a:pt x="1741" y="748"/>
                      <a:pt x="1741" y="746"/>
                      <a:pt x="1741" y="745"/>
                    </a:cubicBezTo>
                    <a:cubicBezTo>
                      <a:pt x="1706" y="745"/>
                      <a:pt x="1671" y="745"/>
                      <a:pt x="1637" y="745"/>
                    </a:cubicBezTo>
                    <a:close/>
                    <a:moveTo>
                      <a:pt x="3074" y="946"/>
                    </a:moveTo>
                    <a:cubicBezTo>
                      <a:pt x="3054" y="925"/>
                      <a:pt x="3036" y="935"/>
                      <a:pt x="3019" y="935"/>
                    </a:cubicBezTo>
                    <a:cubicBezTo>
                      <a:pt x="3019" y="938"/>
                      <a:pt x="3019" y="940"/>
                      <a:pt x="3019" y="942"/>
                    </a:cubicBezTo>
                    <a:cubicBezTo>
                      <a:pt x="3036" y="944"/>
                      <a:pt x="3053" y="945"/>
                      <a:pt x="3074" y="946"/>
                    </a:cubicBezTo>
                    <a:close/>
                    <a:moveTo>
                      <a:pt x="1219" y="846"/>
                    </a:moveTo>
                    <a:cubicBezTo>
                      <a:pt x="1219" y="847"/>
                      <a:pt x="1219" y="848"/>
                      <a:pt x="1219" y="848"/>
                    </a:cubicBezTo>
                    <a:cubicBezTo>
                      <a:pt x="1261" y="848"/>
                      <a:pt x="1302" y="848"/>
                      <a:pt x="1344" y="848"/>
                    </a:cubicBezTo>
                    <a:cubicBezTo>
                      <a:pt x="1344" y="848"/>
                      <a:pt x="1344" y="847"/>
                      <a:pt x="1344" y="846"/>
                    </a:cubicBezTo>
                    <a:cubicBezTo>
                      <a:pt x="1302" y="846"/>
                      <a:pt x="1261" y="846"/>
                      <a:pt x="1219" y="846"/>
                    </a:cubicBezTo>
                    <a:close/>
                    <a:moveTo>
                      <a:pt x="3055" y="502"/>
                    </a:moveTo>
                    <a:cubicBezTo>
                      <a:pt x="3055" y="500"/>
                      <a:pt x="3055" y="498"/>
                      <a:pt x="3055" y="497"/>
                    </a:cubicBezTo>
                    <a:cubicBezTo>
                      <a:pt x="3038" y="497"/>
                      <a:pt x="3022" y="497"/>
                      <a:pt x="3005" y="497"/>
                    </a:cubicBezTo>
                    <a:cubicBezTo>
                      <a:pt x="3005" y="499"/>
                      <a:pt x="3006" y="502"/>
                      <a:pt x="3006" y="504"/>
                    </a:cubicBezTo>
                    <a:cubicBezTo>
                      <a:pt x="3022" y="504"/>
                      <a:pt x="3039" y="503"/>
                      <a:pt x="3055" y="502"/>
                    </a:cubicBezTo>
                    <a:close/>
                    <a:moveTo>
                      <a:pt x="653" y="768"/>
                    </a:moveTo>
                    <a:cubicBezTo>
                      <a:pt x="653" y="771"/>
                      <a:pt x="654" y="774"/>
                      <a:pt x="654" y="776"/>
                    </a:cubicBezTo>
                    <a:cubicBezTo>
                      <a:pt x="686" y="775"/>
                      <a:pt x="718" y="773"/>
                      <a:pt x="750" y="771"/>
                    </a:cubicBezTo>
                    <a:cubicBezTo>
                      <a:pt x="750" y="770"/>
                      <a:pt x="750" y="769"/>
                      <a:pt x="750" y="768"/>
                    </a:cubicBezTo>
                    <a:cubicBezTo>
                      <a:pt x="717" y="768"/>
                      <a:pt x="685" y="768"/>
                      <a:pt x="653" y="768"/>
                    </a:cubicBezTo>
                    <a:close/>
                    <a:moveTo>
                      <a:pt x="281" y="794"/>
                    </a:moveTo>
                    <a:cubicBezTo>
                      <a:pt x="282" y="797"/>
                      <a:pt x="283" y="800"/>
                      <a:pt x="283" y="802"/>
                    </a:cubicBezTo>
                    <a:cubicBezTo>
                      <a:pt x="302" y="798"/>
                      <a:pt x="320" y="794"/>
                      <a:pt x="338" y="790"/>
                    </a:cubicBezTo>
                    <a:cubicBezTo>
                      <a:pt x="338" y="788"/>
                      <a:pt x="338" y="786"/>
                      <a:pt x="337" y="784"/>
                    </a:cubicBezTo>
                    <a:cubicBezTo>
                      <a:pt x="318" y="787"/>
                      <a:pt x="300" y="791"/>
                      <a:pt x="281" y="794"/>
                    </a:cubicBezTo>
                    <a:close/>
                    <a:moveTo>
                      <a:pt x="2788" y="721"/>
                    </a:moveTo>
                    <a:cubicBezTo>
                      <a:pt x="2762" y="704"/>
                      <a:pt x="2742" y="715"/>
                      <a:pt x="2722" y="721"/>
                    </a:cubicBezTo>
                    <a:cubicBezTo>
                      <a:pt x="2742" y="721"/>
                      <a:pt x="2762" y="721"/>
                      <a:pt x="2788" y="721"/>
                    </a:cubicBezTo>
                    <a:close/>
                    <a:moveTo>
                      <a:pt x="3306" y="717"/>
                    </a:moveTo>
                    <a:cubicBezTo>
                      <a:pt x="3306" y="718"/>
                      <a:pt x="3305" y="720"/>
                      <a:pt x="3305" y="721"/>
                    </a:cubicBezTo>
                    <a:cubicBezTo>
                      <a:pt x="3332" y="724"/>
                      <a:pt x="3358" y="726"/>
                      <a:pt x="3384" y="728"/>
                    </a:cubicBezTo>
                    <a:cubicBezTo>
                      <a:pt x="3384" y="726"/>
                      <a:pt x="3384" y="724"/>
                      <a:pt x="3385" y="723"/>
                    </a:cubicBezTo>
                    <a:cubicBezTo>
                      <a:pt x="3358" y="721"/>
                      <a:pt x="3332" y="719"/>
                      <a:pt x="3306" y="717"/>
                    </a:cubicBezTo>
                    <a:close/>
                    <a:moveTo>
                      <a:pt x="2322" y="606"/>
                    </a:moveTo>
                    <a:cubicBezTo>
                      <a:pt x="2322" y="604"/>
                      <a:pt x="2322" y="602"/>
                      <a:pt x="2322" y="601"/>
                    </a:cubicBezTo>
                    <a:cubicBezTo>
                      <a:pt x="2295" y="599"/>
                      <a:pt x="2268" y="598"/>
                      <a:pt x="2241" y="597"/>
                    </a:cubicBezTo>
                    <a:cubicBezTo>
                      <a:pt x="2241" y="598"/>
                      <a:pt x="2241" y="600"/>
                      <a:pt x="2241" y="601"/>
                    </a:cubicBezTo>
                    <a:cubicBezTo>
                      <a:pt x="2268" y="603"/>
                      <a:pt x="2295" y="604"/>
                      <a:pt x="2322" y="606"/>
                    </a:cubicBezTo>
                    <a:close/>
                    <a:moveTo>
                      <a:pt x="2164" y="590"/>
                    </a:moveTo>
                    <a:cubicBezTo>
                      <a:pt x="2163" y="592"/>
                      <a:pt x="2163" y="593"/>
                      <a:pt x="2163" y="595"/>
                    </a:cubicBezTo>
                    <a:cubicBezTo>
                      <a:pt x="2173" y="597"/>
                      <a:pt x="2183" y="600"/>
                      <a:pt x="2193" y="600"/>
                    </a:cubicBezTo>
                    <a:cubicBezTo>
                      <a:pt x="2204" y="600"/>
                      <a:pt x="2214" y="598"/>
                      <a:pt x="2225" y="597"/>
                    </a:cubicBezTo>
                    <a:cubicBezTo>
                      <a:pt x="2225" y="596"/>
                      <a:pt x="2225" y="595"/>
                      <a:pt x="2225" y="595"/>
                    </a:cubicBezTo>
                    <a:cubicBezTo>
                      <a:pt x="2204" y="593"/>
                      <a:pt x="2184" y="592"/>
                      <a:pt x="2164" y="590"/>
                    </a:cubicBezTo>
                    <a:close/>
                    <a:moveTo>
                      <a:pt x="2123" y="903"/>
                    </a:moveTo>
                    <a:cubicBezTo>
                      <a:pt x="2123" y="904"/>
                      <a:pt x="2123" y="905"/>
                      <a:pt x="2123" y="906"/>
                    </a:cubicBezTo>
                    <a:cubicBezTo>
                      <a:pt x="2152" y="906"/>
                      <a:pt x="2182" y="906"/>
                      <a:pt x="2211" y="906"/>
                    </a:cubicBezTo>
                    <a:cubicBezTo>
                      <a:pt x="2211" y="905"/>
                      <a:pt x="2211" y="904"/>
                      <a:pt x="2211" y="903"/>
                    </a:cubicBezTo>
                    <a:cubicBezTo>
                      <a:pt x="2182" y="903"/>
                      <a:pt x="2152" y="903"/>
                      <a:pt x="2123" y="903"/>
                    </a:cubicBezTo>
                    <a:close/>
                    <a:moveTo>
                      <a:pt x="2261" y="828"/>
                    </a:moveTo>
                    <a:cubicBezTo>
                      <a:pt x="2261" y="827"/>
                      <a:pt x="2261" y="826"/>
                      <a:pt x="2261" y="825"/>
                    </a:cubicBezTo>
                    <a:cubicBezTo>
                      <a:pt x="2230" y="825"/>
                      <a:pt x="2199" y="825"/>
                      <a:pt x="2168" y="825"/>
                    </a:cubicBezTo>
                    <a:cubicBezTo>
                      <a:pt x="2168" y="826"/>
                      <a:pt x="2168" y="827"/>
                      <a:pt x="2168" y="828"/>
                    </a:cubicBezTo>
                    <a:cubicBezTo>
                      <a:pt x="2199" y="828"/>
                      <a:pt x="2230" y="828"/>
                      <a:pt x="2261" y="828"/>
                    </a:cubicBezTo>
                    <a:close/>
                    <a:moveTo>
                      <a:pt x="955" y="661"/>
                    </a:moveTo>
                    <a:cubicBezTo>
                      <a:pt x="954" y="662"/>
                      <a:pt x="954" y="662"/>
                      <a:pt x="954" y="663"/>
                    </a:cubicBezTo>
                    <a:cubicBezTo>
                      <a:pt x="979" y="663"/>
                      <a:pt x="1004" y="663"/>
                      <a:pt x="1028" y="663"/>
                    </a:cubicBezTo>
                    <a:cubicBezTo>
                      <a:pt x="1028" y="661"/>
                      <a:pt x="1028" y="659"/>
                      <a:pt x="1028" y="657"/>
                    </a:cubicBezTo>
                    <a:cubicBezTo>
                      <a:pt x="1004" y="658"/>
                      <a:pt x="979" y="660"/>
                      <a:pt x="955" y="661"/>
                    </a:cubicBezTo>
                    <a:close/>
                    <a:moveTo>
                      <a:pt x="1762" y="685"/>
                    </a:moveTo>
                    <a:cubicBezTo>
                      <a:pt x="1762" y="684"/>
                      <a:pt x="1762" y="683"/>
                      <a:pt x="1762" y="681"/>
                    </a:cubicBezTo>
                    <a:cubicBezTo>
                      <a:pt x="1742" y="681"/>
                      <a:pt x="1723" y="681"/>
                      <a:pt x="1703" y="681"/>
                    </a:cubicBezTo>
                    <a:cubicBezTo>
                      <a:pt x="1703" y="683"/>
                      <a:pt x="1703" y="684"/>
                      <a:pt x="1704" y="685"/>
                    </a:cubicBezTo>
                    <a:cubicBezTo>
                      <a:pt x="1723" y="685"/>
                      <a:pt x="1743" y="685"/>
                      <a:pt x="1762" y="685"/>
                    </a:cubicBezTo>
                    <a:close/>
                    <a:moveTo>
                      <a:pt x="1364" y="872"/>
                    </a:moveTo>
                    <a:cubicBezTo>
                      <a:pt x="1365" y="875"/>
                      <a:pt x="1365" y="877"/>
                      <a:pt x="1365" y="880"/>
                    </a:cubicBezTo>
                    <a:cubicBezTo>
                      <a:pt x="1381" y="878"/>
                      <a:pt x="1398" y="877"/>
                      <a:pt x="1414" y="875"/>
                    </a:cubicBezTo>
                    <a:cubicBezTo>
                      <a:pt x="1414" y="874"/>
                      <a:pt x="1414" y="873"/>
                      <a:pt x="1414" y="872"/>
                    </a:cubicBezTo>
                    <a:cubicBezTo>
                      <a:pt x="1397" y="872"/>
                      <a:pt x="1381" y="872"/>
                      <a:pt x="1364" y="872"/>
                    </a:cubicBezTo>
                    <a:close/>
                    <a:moveTo>
                      <a:pt x="2329" y="844"/>
                    </a:moveTo>
                    <a:cubicBezTo>
                      <a:pt x="2329" y="843"/>
                      <a:pt x="2329" y="841"/>
                      <a:pt x="2329" y="840"/>
                    </a:cubicBezTo>
                    <a:cubicBezTo>
                      <a:pt x="2312" y="840"/>
                      <a:pt x="2295" y="840"/>
                      <a:pt x="2278" y="840"/>
                    </a:cubicBezTo>
                    <a:cubicBezTo>
                      <a:pt x="2278" y="841"/>
                      <a:pt x="2278" y="843"/>
                      <a:pt x="2278" y="844"/>
                    </a:cubicBezTo>
                    <a:cubicBezTo>
                      <a:pt x="2295" y="844"/>
                      <a:pt x="2312" y="844"/>
                      <a:pt x="2329" y="844"/>
                    </a:cubicBezTo>
                    <a:close/>
                    <a:moveTo>
                      <a:pt x="1447" y="801"/>
                    </a:moveTo>
                    <a:cubicBezTo>
                      <a:pt x="1447" y="802"/>
                      <a:pt x="1447" y="803"/>
                      <a:pt x="1447" y="804"/>
                    </a:cubicBezTo>
                    <a:cubicBezTo>
                      <a:pt x="1474" y="804"/>
                      <a:pt x="1501" y="804"/>
                      <a:pt x="1529" y="804"/>
                    </a:cubicBezTo>
                    <a:cubicBezTo>
                      <a:pt x="1529" y="803"/>
                      <a:pt x="1529" y="802"/>
                      <a:pt x="1529" y="801"/>
                    </a:cubicBezTo>
                    <a:cubicBezTo>
                      <a:pt x="1501" y="801"/>
                      <a:pt x="1474" y="801"/>
                      <a:pt x="1447" y="801"/>
                    </a:cubicBezTo>
                    <a:close/>
                    <a:moveTo>
                      <a:pt x="2649" y="874"/>
                    </a:moveTo>
                    <a:cubicBezTo>
                      <a:pt x="2649" y="876"/>
                      <a:pt x="2650" y="879"/>
                      <a:pt x="2650" y="882"/>
                    </a:cubicBezTo>
                    <a:cubicBezTo>
                      <a:pt x="2664" y="880"/>
                      <a:pt x="2678" y="878"/>
                      <a:pt x="2691" y="876"/>
                    </a:cubicBezTo>
                    <a:cubicBezTo>
                      <a:pt x="2691" y="874"/>
                      <a:pt x="2691" y="873"/>
                      <a:pt x="2691" y="871"/>
                    </a:cubicBezTo>
                    <a:cubicBezTo>
                      <a:pt x="2677" y="872"/>
                      <a:pt x="2663" y="873"/>
                      <a:pt x="2649" y="874"/>
                    </a:cubicBezTo>
                    <a:close/>
                    <a:moveTo>
                      <a:pt x="2434" y="678"/>
                    </a:moveTo>
                    <a:cubicBezTo>
                      <a:pt x="2434" y="677"/>
                      <a:pt x="2434" y="675"/>
                      <a:pt x="2434" y="674"/>
                    </a:cubicBezTo>
                    <a:cubicBezTo>
                      <a:pt x="2409" y="675"/>
                      <a:pt x="2384" y="677"/>
                      <a:pt x="2360" y="678"/>
                    </a:cubicBezTo>
                    <a:cubicBezTo>
                      <a:pt x="2360" y="680"/>
                      <a:pt x="2360" y="681"/>
                      <a:pt x="2360" y="682"/>
                    </a:cubicBezTo>
                    <a:cubicBezTo>
                      <a:pt x="2385" y="681"/>
                      <a:pt x="2410" y="679"/>
                      <a:pt x="2434" y="678"/>
                    </a:cubicBezTo>
                    <a:close/>
                    <a:moveTo>
                      <a:pt x="2441" y="598"/>
                    </a:moveTo>
                    <a:cubicBezTo>
                      <a:pt x="2441" y="596"/>
                      <a:pt x="2441" y="594"/>
                      <a:pt x="2441" y="593"/>
                    </a:cubicBezTo>
                    <a:cubicBezTo>
                      <a:pt x="2423" y="593"/>
                      <a:pt x="2404" y="593"/>
                      <a:pt x="2386" y="593"/>
                    </a:cubicBezTo>
                    <a:cubicBezTo>
                      <a:pt x="2386" y="594"/>
                      <a:pt x="2386" y="596"/>
                      <a:pt x="2386" y="598"/>
                    </a:cubicBezTo>
                    <a:cubicBezTo>
                      <a:pt x="2405" y="598"/>
                      <a:pt x="2423" y="598"/>
                      <a:pt x="2441" y="598"/>
                    </a:cubicBezTo>
                    <a:close/>
                  </a:path>
                </a:pathLst>
              </a:custGeom>
              <a:blipFill>
                <a:blip r:embed="rId3"/>
                <a:stretch>
                  <a:fillRect l="-249" t="-13333" r="-996" b="-28148"/>
                </a:stretch>
              </a:blipFill>
              <a:ln>
                <a:noFill/>
              </a:ln>
            </p:spPr>
            <p:txBody>
              <a:bodyPr/>
              <a:lstStyle/>
              <a:p>
                <a:r>
                  <a:rPr lang="zh-CN" altLang="en-US">
                    <a:noFill/>
                  </a:rPr>
                  <a:t> </a:t>
                </a:r>
              </a:p>
            </p:txBody>
          </p:sp>
        </mc:Fallback>
      </mc:AlternateContent>
      <p:grpSp>
        <p:nvGrpSpPr>
          <p:cNvPr id="150" name="Group 149">
            <a:extLst>
              <a:ext uri="{FF2B5EF4-FFF2-40B4-BE49-F238E27FC236}">
                <a16:creationId xmlns:a16="http://schemas.microsoft.com/office/drawing/2014/main" id="{8814DA47-750C-E338-E7E7-825F7FF41666}"/>
              </a:ext>
            </a:extLst>
          </p:cNvPr>
          <p:cNvGrpSpPr/>
          <p:nvPr/>
        </p:nvGrpSpPr>
        <p:grpSpPr>
          <a:xfrm>
            <a:off x="946983" y="3832091"/>
            <a:ext cx="8199945" cy="2517831"/>
            <a:chOff x="1082421" y="4921494"/>
            <a:chExt cx="8199945" cy="2517831"/>
          </a:xfrm>
        </p:grpSpPr>
        <p:grpSp>
          <p:nvGrpSpPr>
            <p:cNvPr id="86" name="Group 85">
              <a:extLst>
                <a:ext uri="{FF2B5EF4-FFF2-40B4-BE49-F238E27FC236}">
                  <a16:creationId xmlns:a16="http://schemas.microsoft.com/office/drawing/2014/main" id="{5AC875D7-C665-C85E-C216-F65702224AD7}"/>
                </a:ext>
              </a:extLst>
            </p:cNvPr>
            <p:cNvGrpSpPr/>
            <p:nvPr/>
          </p:nvGrpSpPr>
          <p:grpSpPr>
            <a:xfrm>
              <a:off x="1082421" y="4921494"/>
              <a:ext cx="8199945" cy="2094926"/>
              <a:chOff x="-88998" y="3513"/>
              <a:chExt cx="6575410" cy="1679889"/>
            </a:xfrm>
          </p:grpSpPr>
          <p:cxnSp>
            <p:nvCxnSpPr>
              <p:cNvPr id="87" name="直接箭头连接符 49">
                <a:extLst>
                  <a:ext uri="{FF2B5EF4-FFF2-40B4-BE49-F238E27FC236}">
                    <a16:creationId xmlns:a16="http://schemas.microsoft.com/office/drawing/2014/main" id="{E7685C49-7BA7-877D-807B-A1D13A58B0ED}"/>
                  </a:ext>
                </a:extLst>
              </p:cNvPr>
              <p:cNvCxnSpPr>
                <a:cxnSpLocks/>
              </p:cNvCxnSpPr>
              <p:nvPr/>
            </p:nvCxnSpPr>
            <p:spPr>
              <a:xfrm>
                <a:off x="311798" y="1416760"/>
                <a:ext cx="4917025" cy="0"/>
              </a:xfrm>
              <a:prstGeom prst="straightConnector1">
                <a:avLst/>
              </a:prstGeom>
              <a:noFill/>
              <a:ln w="6350" cap="flat" cmpd="sng" algn="ctr">
                <a:solidFill>
                  <a:sysClr val="windowText" lastClr="000000"/>
                </a:solidFill>
                <a:prstDash val="solid"/>
                <a:miter lim="800000"/>
                <a:tailEnd type="triangle"/>
              </a:ln>
              <a:effectLst/>
            </p:spPr>
          </p:cxnSp>
          <p:cxnSp>
            <p:nvCxnSpPr>
              <p:cNvPr id="88" name="直接连接符 50">
                <a:extLst>
                  <a:ext uri="{FF2B5EF4-FFF2-40B4-BE49-F238E27FC236}">
                    <a16:creationId xmlns:a16="http://schemas.microsoft.com/office/drawing/2014/main" id="{05FA3E79-2262-597A-D55B-7E791AFE2C92}"/>
                  </a:ext>
                </a:extLst>
              </p:cNvPr>
              <p:cNvCxnSpPr/>
              <p:nvPr/>
            </p:nvCxnSpPr>
            <p:spPr>
              <a:xfrm>
                <a:off x="311798" y="1327201"/>
                <a:ext cx="0" cy="89559"/>
              </a:xfrm>
              <a:prstGeom prst="line">
                <a:avLst/>
              </a:prstGeom>
              <a:noFill/>
              <a:ln w="6350" cap="flat" cmpd="sng" algn="ctr">
                <a:solidFill>
                  <a:sysClr val="windowText" lastClr="000000"/>
                </a:solidFill>
                <a:prstDash val="solid"/>
                <a:miter lim="800000"/>
              </a:ln>
              <a:effectLst/>
            </p:spPr>
          </p:cxnSp>
          <mc:AlternateContent xmlns:mc="http://schemas.openxmlformats.org/markup-compatibility/2006" xmlns:a14="http://schemas.microsoft.com/office/drawing/2010/main">
            <mc:Choice Requires="a14">
              <p:sp>
                <p:nvSpPr>
                  <p:cNvPr id="89" name="文本框 51">
                    <a:extLst>
                      <a:ext uri="{FF2B5EF4-FFF2-40B4-BE49-F238E27FC236}">
                        <a16:creationId xmlns:a16="http://schemas.microsoft.com/office/drawing/2014/main" id="{F118FE97-9966-9E6E-B570-91CA1E896A20}"/>
                      </a:ext>
                    </a:extLst>
                  </p:cNvPr>
                  <p:cNvSpPr txBox="1"/>
                  <p:nvPr/>
                </p:nvSpPr>
                <p:spPr>
                  <a:xfrm>
                    <a:off x="-88998" y="1411921"/>
                    <a:ext cx="864062" cy="271481"/>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𝑡</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𝑁</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+1</m:t>
                          </m:r>
                        </m:oMath>
                      </m:oMathPara>
                    </a14:m>
                    <a:endParaRPr kumimoji="0" lang="zh-CN" altLang="en-US" sz="16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endParaRPr>
                  </a:p>
                </p:txBody>
              </p:sp>
            </mc:Choice>
            <mc:Fallback xmlns="">
              <p:sp>
                <p:nvSpPr>
                  <p:cNvPr id="89" name="文本框 51">
                    <a:extLst>
                      <a:ext uri="{FF2B5EF4-FFF2-40B4-BE49-F238E27FC236}">
                        <a16:creationId xmlns:a16="http://schemas.microsoft.com/office/drawing/2014/main" id="{F118FE97-9966-9E6E-B570-91CA1E896A20}"/>
                      </a:ext>
                    </a:extLst>
                  </p:cNvPr>
                  <p:cNvSpPr txBox="1">
                    <a:spLocks noRot="1" noChangeAspect="1" noMove="1" noResize="1" noEditPoints="1" noAdjustHandles="1" noChangeArrowheads="1" noChangeShapeType="1" noTextEdit="1"/>
                  </p:cNvSpPr>
                  <p:nvPr/>
                </p:nvSpPr>
                <p:spPr>
                  <a:xfrm>
                    <a:off x="-88998" y="1411921"/>
                    <a:ext cx="864062" cy="271481"/>
                  </a:xfrm>
                  <a:prstGeom prst="rect">
                    <a:avLst/>
                  </a:prstGeom>
                  <a:blipFill>
                    <a:blip r:embed="rId4"/>
                    <a:stretch>
                      <a:fillRect/>
                    </a:stretch>
                  </a:blipFill>
                </p:spPr>
                <p:txBody>
                  <a:bodyPr/>
                  <a:lstStyle/>
                  <a:p>
                    <a:r>
                      <a:rPr lang="zh-CN" altLang="en-US">
                        <a:noFill/>
                      </a:rPr>
                      <a:t> </a:t>
                    </a:r>
                  </a:p>
                </p:txBody>
              </p:sp>
            </mc:Fallback>
          </mc:AlternateContent>
          <p:sp>
            <p:nvSpPr>
              <p:cNvPr id="90" name="左大括号 52">
                <a:extLst>
                  <a:ext uri="{FF2B5EF4-FFF2-40B4-BE49-F238E27FC236}">
                    <a16:creationId xmlns:a16="http://schemas.microsoft.com/office/drawing/2014/main" id="{148D2A1F-78A9-FC5E-79E5-72DEBADAA7C0}"/>
                  </a:ext>
                </a:extLst>
              </p:cNvPr>
              <p:cNvSpPr/>
              <p:nvPr/>
            </p:nvSpPr>
            <p:spPr>
              <a:xfrm rot="5400000">
                <a:off x="703452" y="58567"/>
                <a:ext cx="94992" cy="856185"/>
              </a:xfrm>
              <a:prstGeom prst="leftBrace">
                <a:avLst>
                  <a:gd name="adj1" fmla="val 42397"/>
                  <a:gd name="adj2" fmla="val 50000"/>
                </a:avLst>
              </a:prstGeom>
              <a:noFill/>
              <a:ln w="63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91" name="文本框 53">
                    <a:extLst>
                      <a:ext uri="{FF2B5EF4-FFF2-40B4-BE49-F238E27FC236}">
                        <a16:creationId xmlns:a16="http://schemas.microsoft.com/office/drawing/2014/main" id="{B2C74EB3-9C38-4175-001B-83AB21AC83EE}"/>
                      </a:ext>
                    </a:extLst>
                  </p:cNvPr>
                  <p:cNvSpPr txBox="1"/>
                  <p:nvPr/>
                </p:nvSpPr>
                <p:spPr>
                  <a:xfrm>
                    <a:off x="288876" y="3513"/>
                    <a:ext cx="937434" cy="468922"/>
                  </a:xfrm>
                  <a:prstGeom prst="rect">
                    <a:avLst/>
                  </a:prstGeom>
                  <a:noFill/>
                </p:spPr>
                <p:txBody>
                  <a:bodyPr wrap="non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Block</a:t>
                    </a:r>
                    <a:r>
                      <a:rPr kumimoji="0" lang="en-US" altLang="zh-CN" sz="16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rPr>
                      <a:t> </a:t>
                    </a:r>
                    <a14:m>
                      <m:oMath xmlns:m="http://schemas.openxmlformats.org/officeDocument/2006/math">
                        <m:func>
                          <m:funcPr>
                            <m:ctrlP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ctrlPr>
                          </m:funcPr>
                          <m:fName>
                            <m:r>
                              <m:rPr>
                                <m:sty m:val="p"/>
                              </m:rPr>
                              <a:rPr kumimoji="0" lang="en-US" altLang="zh-CN" sz="1600" b="0" i="0" u="none" strike="noStrike" kern="0" cap="none" spc="0" normalizeH="0" baseline="0" noProof="0" smtClean="0">
                                <a:ln>
                                  <a:noFill/>
                                </a:ln>
                                <a:solidFill>
                                  <a:prstClr val="black"/>
                                </a:solidFill>
                                <a:effectLst/>
                                <a:uLnTx/>
                                <a:uFillTx/>
                                <a:latin typeface="Cambria Math" panose="02040503050406030204" pitchFamily="18" charset="0"/>
                              </a:rPr>
                              <m:t>log</m:t>
                            </m:r>
                          </m:fName>
                          <m:e>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𝑅</m:t>
                            </m:r>
                          </m:e>
                        </m:func>
                      </m:oMath>
                    </a14:m>
                    <a:endParaRPr kumimoji="0" lang="en-US" altLang="zh-CN" sz="1600" b="0" i="1"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endParaRPr>
                  </a:p>
                  <a:p>
                    <a:pPr marL="0" marR="0" lvl="0" indent="0" algn="ctr" defTabSz="45720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𝑁</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/4</m:t>
                        </m:r>
                      </m:oMath>
                    </a14:m>
                    <a:r>
                      <a:rPr kumimoji="0" lang="zh-CN" altLang="en-US" sz="16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rPr>
                      <a:t> </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91" name="文本框 53">
                    <a:extLst>
                      <a:ext uri="{FF2B5EF4-FFF2-40B4-BE49-F238E27FC236}">
                        <a16:creationId xmlns:a16="http://schemas.microsoft.com/office/drawing/2014/main" id="{B2C74EB3-9C38-4175-001B-83AB21AC83EE}"/>
                      </a:ext>
                    </a:extLst>
                  </p:cNvPr>
                  <p:cNvSpPr txBox="1">
                    <a:spLocks noRot="1" noChangeAspect="1" noMove="1" noResize="1" noEditPoints="1" noAdjustHandles="1" noChangeArrowheads="1" noChangeShapeType="1" noTextEdit="1"/>
                  </p:cNvSpPr>
                  <p:nvPr/>
                </p:nvSpPr>
                <p:spPr>
                  <a:xfrm>
                    <a:off x="288876" y="3513"/>
                    <a:ext cx="937434" cy="468922"/>
                  </a:xfrm>
                  <a:prstGeom prst="rect">
                    <a:avLst/>
                  </a:prstGeom>
                  <a:blipFill>
                    <a:blip r:embed="rId5"/>
                    <a:stretch>
                      <a:fillRect l="-2618" t="-3125" b="-52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文本框 54">
                    <a:extLst>
                      <a:ext uri="{FF2B5EF4-FFF2-40B4-BE49-F238E27FC236}">
                        <a16:creationId xmlns:a16="http://schemas.microsoft.com/office/drawing/2014/main" id="{36EBC208-F48E-09F8-8479-0B92B9639147}"/>
                      </a:ext>
                    </a:extLst>
                  </p:cNvPr>
                  <p:cNvSpPr txBox="1"/>
                  <p:nvPr/>
                </p:nvSpPr>
                <p:spPr>
                  <a:xfrm>
                    <a:off x="1326323" y="157402"/>
                    <a:ext cx="486301" cy="271481"/>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𝑁</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/8</m:t>
                          </m:r>
                        </m:oMath>
                      </m:oMathPara>
                    </a14:m>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92" name="文本框 54">
                    <a:extLst>
                      <a:ext uri="{FF2B5EF4-FFF2-40B4-BE49-F238E27FC236}">
                        <a16:creationId xmlns:a16="http://schemas.microsoft.com/office/drawing/2014/main" id="{36EBC208-F48E-09F8-8479-0B92B9639147}"/>
                      </a:ext>
                    </a:extLst>
                  </p:cNvPr>
                  <p:cNvSpPr txBox="1">
                    <a:spLocks noRot="1" noChangeAspect="1" noMove="1" noResize="1" noEditPoints="1" noAdjustHandles="1" noChangeArrowheads="1" noChangeShapeType="1" noTextEdit="1"/>
                  </p:cNvSpPr>
                  <p:nvPr/>
                </p:nvSpPr>
                <p:spPr>
                  <a:xfrm>
                    <a:off x="1326323" y="157402"/>
                    <a:ext cx="486301" cy="271481"/>
                  </a:xfrm>
                  <a:prstGeom prst="rect">
                    <a:avLst/>
                  </a:prstGeom>
                  <a:blipFill>
                    <a:blip r:embed="rId6"/>
                    <a:stretch>
                      <a:fillRect b="-10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文本框 55">
                    <a:extLst>
                      <a:ext uri="{FF2B5EF4-FFF2-40B4-BE49-F238E27FC236}">
                        <a16:creationId xmlns:a16="http://schemas.microsoft.com/office/drawing/2014/main" id="{19763EA7-73DA-7A9D-19A3-37FE247ED925}"/>
                      </a:ext>
                    </a:extLst>
                  </p:cNvPr>
                  <p:cNvSpPr txBox="1"/>
                  <p:nvPr/>
                </p:nvSpPr>
                <p:spPr>
                  <a:xfrm>
                    <a:off x="2292527" y="157402"/>
                    <a:ext cx="446299" cy="271481"/>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ℓ/2</m:t>
                          </m:r>
                        </m:oMath>
                      </m:oMathPara>
                    </a14:m>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93" name="文本框 55">
                    <a:extLst>
                      <a:ext uri="{FF2B5EF4-FFF2-40B4-BE49-F238E27FC236}">
                        <a16:creationId xmlns:a16="http://schemas.microsoft.com/office/drawing/2014/main" id="{19763EA7-73DA-7A9D-19A3-37FE247ED925}"/>
                      </a:ext>
                    </a:extLst>
                  </p:cNvPr>
                  <p:cNvSpPr txBox="1">
                    <a:spLocks noRot="1" noChangeAspect="1" noMove="1" noResize="1" noEditPoints="1" noAdjustHandles="1" noChangeArrowheads="1" noChangeShapeType="1" noTextEdit="1"/>
                  </p:cNvSpPr>
                  <p:nvPr/>
                </p:nvSpPr>
                <p:spPr>
                  <a:xfrm>
                    <a:off x="2292527" y="157402"/>
                    <a:ext cx="446299" cy="271481"/>
                  </a:xfrm>
                  <a:prstGeom prst="rect">
                    <a:avLst/>
                  </a:prstGeom>
                  <a:blipFill>
                    <a:blip r:embed="rId7"/>
                    <a:stretch>
                      <a:fillRect b="-10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文本框 56">
                    <a:extLst>
                      <a:ext uri="{FF2B5EF4-FFF2-40B4-BE49-F238E27FC236}">
                        <a16:creationId xmlns:a16="http://schemas.microsoft.com/office/drawing/2014/main" id="{3F7E8986-11EE-B6C6-2065-314AFFB8279E}"/>
                      </a:ext>
                    </a:extLst>
                  </p:cNvPr>
                  <p:cNvSpPr txBox="1"/>
                  <p:nvPr/>
                </p:nvSpPr>
                <p:spPr>
                  <a:xfrm>
                    <a:off x="5060376" y="1411921"/>
                    <a:ext cx="254926" cy="271481"/>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𝑡</m:t>
                          </m:r>
                        </m:oMath>
                      </m:oMathPara>
                    </a14:m>
                    <a:endParaRPr kumimoji="0" lang="zh-CN" altLang="en-US" sz="16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endParaRPr>
                  </a:p>
                </p:txBody>
              </p:sp>
            </mc:Choice>
            <mc:Fallback xmlns="">
              <p:sp>
                <p:nvSpPr>
                  <p:cNvPr id="94" name="文本框 56">
                    <a:extLst>
                      <a:ext uri="{FF2B5EF4-FFF2-40B4-BE49-F238E27FC236}">
                        <a16:creationId xmlns:a16="http://schemas.microsoft.com/office/drawing/2014/main" id="{3F7E8986-11EE-B6C6-2065-314AFFB8279E}"/>
                      </a:ext>
                    </a:extLst>
                  </p:cNvPr>
                  <p:cNvSpPr txBox="1">
                    <a:spLocks noRot="1" noChangeAspect="1" noMove="1" noResize="1" noEditPoints="1" noAdjustHandles="1" noChangeArrowheads="1" noChangeShapeType="1" noTextEdit="1"/>
                  </p:cNvSpPr>
                  <p:nvPr/>
                </p:nvSpPr>
                <p:spPr>
                  <a:xfrm>
                    <a:off x="5060376" y="1411921"/>
                    <a:ext cx="254926" cy="27148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5" name="矩形 57">
                    <a:extLst>
                      <a:ext uri="{FF2B5EF4-FFF2-40B4-BE49-F238E27FC236}">
                        <a16:creationId xmlns:a16="http://schemas.microsoft.com/office/drawing/2014/main" id="{354EA23C-C8B2-40C9-F176-2F83B257F059}"/>
                      </a:ext>
                    </a:extLst>
                  </p:cNvPr>
                  <p:cNvSpPr/>
                  <p:nvPr/>
                </p:nvSpPr>
                <p:spPr>
                  <a:xfrm>
                    <a:off x="5199790" y="663807"/>
                    <a:ext cx="870934" cy="497510"/>
                  </a:xfrm>
                  <a:prstGeom prst="rect">
                    <a:avLst/>
                  </a:prstGeom>
                  <a:solidFill>
                    <a:sysClr val="window" lastClr="FFFFFF"/>
                  </a:solidFill>
                  <a:ln w="6350" cap="flat" cmpd="sng" algn="ctr">
                    <a:solidFill>
                      <a:sysClr val="windowText" lastClr="000000"/>
                    </a:solidFill>
                    <a:prstDash val="dash"/>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400" b="1" i="1" u="none" strike="noStrike" kern="0" cap="none" spc="0" normalizeH="0" baseline="0" noProof="0" smtClean="0">
                              <a:ln>
                                <a:noFill/>
                              </a:ln>
                              <a:solidFill>
                                <a:prstClr val="black"/>
                              </a:solidFill>
                              <a:effectLst/>
                              <a:uLnTx/>
                              <a:uFillTx/>
                              <a:latin typeface="Cambria Math" panose="02040503050406030204" pitchFamily="18" charset="0"/>
                              <a:cs typeface="+mn-cs"/>
                            </a:rPr>
                            <m:t>𝟎</m:t>
                          </m:r>
                        </m:oMath>
                      </m:oMathPara>
                    </a14:m>
                    <a:endParaRPr kumimoji="0" lang="zh-CN" altLang="en-US" sz="14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95" name="矩形 57">
                    <a:extLst>
                      <a:ext uri="{FF2B5EF4-FFF2-40B4-BE49-F238E27FC236}">
                        <a16:creationId xmlns:a16="http://schemas.microsoft.com/office/drawing/2014/main" id="{354EA23C-C8B2-40C9-F176-2F83B257F059}"/>
                      </a:ext>
                    </a:extLst>
                  </p:cNvPr>
                  <p:cNvSpPr>
                    <a:spLocks noRot="1" noChangeAspect="1" noMove="1" noResize="1" noEditPoints="1" noAdjustHandles="1" noChangeArrowheads="1" noChangeShapeType="1" noTextEdit="1"/>
                  </p:cNvSpPr>
                  <p:nvPr/>
                </p:nvSpPr>
                <p:spPr>
                  <a:xfrm>
                    <a:off x="5199790" y="663807"/>
                    <a:ext cx="870934" cy="497510"/>
                  </a:xfrm>
                  <a:prstGeom prst="rect">
                    <a:avLst/>
                  </a:prstGeom>
                  <a:blipFill>
                    <a:blip r:embed="rId9"/>
                    <a:stretch>
                      <a:fillRect/>
                    </a:stretch>
                  </a:blipFill>
                  <a:ln w="6350" cap="flat" cmpd="sng" algn="ctr">
                    <a:solidFill>
                      <a:sysClr val="windowText" lastClr="000000"/>
                    </a:solidFill>
                    <a:prstDash val="dash"/>
                    <a:miter lim="800000"/>
                  </a:ln>
                  <a:effectLst/>
                </p:spPr>
                <p:txBody>
                  <a:bodyPr/>
                  <a:lstStyle/>
                  <a:p>
                    <a:r>
                      <a:rPr lang="zh-CN" altLang="en-US">
                        <a:noFill/>
                      </a:rPr>
                      <a:t> </a:t>
                    </a:r>
                  </a:p>
                </p:txBody>
              </p:sp>
            </mc:Fallback>
          </mc:AlternateContent>
          <p:cxnSp>
            <p:nvCxnSpPr>
              <p:cNvPr id="96" name="直接箭头连接符 58">
                <a:extLst>
                  <a:ext uri="{FF2B5EF4-FFF2-40B4-BE49-F238E27FC236}">
                    <a16:creationId xmlns:a16="http://schemas.microsoft.com/office/drawing/2014/main" id="{AC096DAD-75DC-1968-B19D-7E6B8AC90165}"/>
                  </a:ext>
                </a:extLst>
              </p:cNvPr>
              <p:cNvCxnSpPr>
                <a:cxnSpLocks/>
              </p:cNvCxnSpPr>
              <p:nvPr/>
            </p:nvCxnSpPr>
            <p:spPr>
              <a:xfrm>
                <a:off x="5198524" y="1416760"/>
                <a:ext cx="931820" cy="0"/>
              </a:xfrm>
              <a:prstGeom prst="straightConnector1">
                <a:avLst/>
              </a:prstGeom>
              <a:noFill/>
              <a:ln w="6350" cap="flat" cmpd="sng" algn="ctr">
                <a:solidFill>
                  <a:sysClr val="windowText" lastClr="000000"/>
                </a:solidFill>
                <a:prstDash val="dash"/>
                <a:miter lim="800000"/>
                <a:tailEnd type="triangle"/>
              </a:ln>
              <a:effectLst/>
            </p:spPr>
          </p:cxnSp>
          <mc:AlternateContent xmlns:mc="http://schemas.openxmlformats.org/markup-compatibility/2006" xmlns:a14="http://schemas.microsoft.com/office/drawing/2010/main">
            <mc:Choice Requires="a14">
              <p:sp>
                <p:nvSpPr>
                  <p:cNvPr id="97" name="文本框 59">
                    <a:extLst>
                      <a:ext uri="{FF2B5EF4-FFF2-40B4-BE49-F238E27FC236}">
                        <a16:creationId xmlns:a16="http://schemas.microsoft.com/office/drawing/2014/main" id="{4B1C668F-4D1B-B3B5-A6A0-BAD2786B3064}"/>
                      </a:ext>
                    </a:extLst>
                  </p:cNvPr>
                  <p:cNvSpPr txBox="1"/>
                  <p:nvPr/>
                </p:nvSpPr>
                <p:spPr>
                  <a:xfrm>
                    <a:off x="5737884" y="1411921"/>
                    <a:ext cx="748528" cy="271481"/>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𝑡</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𝑁</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/4</m:t>
                          </m:r>
                        </m:oMath>
                      </m:oMathPara>
                    </a14:m>
                    <a:endParaRPr kumimoji="0" lang="zh-CN" altLang="en-US" sz="16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endParaRPr>
                  </a:p>
                </p:txBody>
              </p:sp>
            </mc:Choice>
            <mc:Fallback xmlns="">
              <p:sp>
                <p:nvSpPr>
                  <p:cNvPr id="97" name="文本框 59">
                    <a:extLst>
                      <a:ext uri="{FF2B5EF4-FFF2-40B4-BE49-F238E27FC236}">
                        <a16:creationId xmlns:a16="http://schemas.microsoft.com/office/drawing/2014/main" id="{4B1C668F-4D1B-B3B5-A6A0-BAD2786B3064}"/>
                      </a:ext>
                    </a:extLst>
                  </p:cNvPr>
                  <p:cNvSpPr txBox="1">
                    <a:spLocks noRot="1" noChangeAspect="1" noMove="1" noResize="1" noEditPoints="1" noAdjustHandles="1" noChangeArrowheads="1" noChangeShapeType="1" noTextEdit="1"/>
                  </p:cNvSpPr>
                  <p:nvPr/>
                </p:nvSpPr>
                <p:spPr>
                  <a:xfrm>
                    <a:off x="5737884" y="1411921"/>
                    <a:ext cx="748528" cy="271481"/>
                  </a:xfrm>
                  <a:prstGeom prst="rect">
                    <a:avLst/>
                  </a:prstGeom>
                  <a:blipFill>
                    <a:blip r:embed="rId10"/>
                    <a:stretch>
                      <a:fillRect b="-10909"/>
                    </a:stretch>
                  </a:blipFill>
                </p:spPr>
                <p:txBody>
                  <a:bodyPr/>
                  <a:lstStyle/>
                  <a:p>
                    <a:r>
                      <a:rPr lang="zh-CN" altLang="en-US">
                        <a:noFill/>
                      </a:rPr>
                      <a:t> </a:t>
                    </a:r>
                  </a:p>
                </p:txBody>
              </p:sp>
            </mc:Fallback>
          </mc:AlternateContent>
          <p:sp>
            <p:nvSpPr>
              <p:cNvPr id="98" name="左大括号 60">
                <a:extLst>
                  <a:ext uri="{FF2B5EF4-FFF2-40B4-BE49-F238E27FC236}">
                    <a16:creationId xmlns:a16="http://schemas.microsoft.com/office/drawing/2014/main" id="{142B35AA-8009-B08C-760B-7A435674BF42}"/>
                  </a:ext>
                </a:extLst>
              </p:cNvPr>
              <p:cNvSpPr/>
              <p:nvPr/>
            </p:nvSpPr>
            <p:spPr>
              <a:xfrm>
                <a:off x="213308" y="665746"/>
                <a:ext cx="73916" cy="491244"/>
              </a:xfrm>
              <a:prstGeom prst="leftBrace">
                <a:avLst>
                  <a:gd name="adj1" fmla="val 80244"/>
                  <a:gd name="adj2" fmla="val 47042"/>
                </a:avLst>
              </a:prstGeom>
              <a:noFill/>
              <a:ln w="63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99" name="文本框 61">
                    <a:extLst>
                      <a:ext uri="{FF2B5EF4-FFF2-40B4-BE49-F238E27FC236}">
                        <a16:creationId xmlns:a16="http://schemas.microsoft.com/office/drawing/2014/main" id="{2AFFFC1B-3533-433C-1584-82E7C5621A06}"/>
                      </a:ext>
                    </a:extLst>
                  </p:cNvPr>
                  <p:cNvSpPr txBox="1"/>
                  <p:nvPr/>
                </p:nvSpPr>
                <p:spPr>
                  <a:xfrm rot="16200000">
                    <a:off x="-184143" y="763850"/>
                    <a:ext cx="560805" cy="271481"/>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𝑑</m:t>
                        </m:r>
                      </m:oMath>
                    </a14:m>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-dim</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99" name="文本框 61">
                    <a:extLst>
                      <a:ext uri="{FF2B5EF4-FFF2-40B4-BE49-F238E27FC236}">
                        <a16:creationId xmlns:a16="http://schemas.microsoft.com/office/drawing/2014/main" id="{2AFFFC1B-3533-433C-1584-82E7C5621A06}"/>
                      </a:ext>
                    </a:extLst>
                  </p:cNvPr>
                  <p:cNvSpPr txBox="1">
                    <a:spLocks noRot="1" noChangeAspect="1" noMove="1" noResize="1" noEditPoints="1" noAdjustHandles="1" noChangeArrowheads="1" noChangeShapeType="1" noTextEdit="1"/>
                  </p:cNvSpPr>
                  <p:nvPr/>
                </p:nvSpPr>
                <p:spPr>
                  <a:xfrm rot="16200000">
                    <a:off x="-184143" y="763850"/>
                    <a:ext cx="560805" cy="271481"/>
                  </a:xfrm>
                  <a:prstGeom prst="rect">
                    <a:avLst/>
                  </a:prstGeom>
                  <a:blipFill>
                    <a:blip r:embed="rId11"/>
                    <a:stretch>
                      <a:fillRect l="-5357" t="-877" r="-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矩形 62">
                    <a:extLst>
                      <a:ext uri="{FF2B5EF4-FFF2-40B4-BE49-F238E27FC236}">
                        <a16:creationId xmlns:a16="http://schemas.microsoft.com/office/drawing/2014/main" id="{F1D01890-AB73-DAB9-C2BA-D220252E8E4F}"/>
                      </a:ext>
                    </a:extLst>
                  </p:cNvPr>
                  <p:cNvSpPr/>
                  <p:nvPr/>
                </p:nvSpPr>
                <p:spPr>
                  <a:xfrm>
                    <a:off x="322855" y="1191649"/>
                    <a:ext cx="856187" cy="94996"/>
                  </a:xfrm>
                  <a:prstGeom prst="rect">
                    <a:avLst/>
                  </a:prstGeom>
                  <a:solidFill>
                    <a:srgbClr val="F3F6FB"/>
                  </a:solidFill>
                  <a:ln w="63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100" b="0" i="1" u="none" strike="noStrike" kern="0" cap="none" spc="0" normalizeH="0" baseline="0" noProof="0" smtClean="0">
                              <a:ln>
                                <a:noFill/>
                              </a:ln>
                              <a:solidFill>
                                <a:prstClr val="black"/>
                              </a:solidFill>
                              <a:effectLst/>
                              <a:uLnTx/>
                              <a:uFillTx/>
                              <a:latin typeface="Cambria Math" panose="02040503050406030204" pitchFamily="18" charset="0"/>
                              <a:cs typeface="+mn-cs"/>
                            </a:rPr>
                            <m:t>1</m:t>
                          </m:r>
                        </m:oMath>
                      </m:oMathPara>
                    </a14:m>
                    <a:endParaRPr kumimoji="0" lang="zh-CN" altLang="en-US" sz="11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00" name="矩形 62">
                    <a:extLst>
                      <a:ext uri="{FF2B5EF4-FFF2-40B4-BE49-F238E27FC236}">
                        <a16:creationId xmlns:a16="http://schemas.microsoft.com/office/drawing/2014/main" id="{F1D01890-AB73-DAB9-C2BA-D220252E8E4F}"/>
                      </a:ext>
                    </a:extLst>
                  </p:cNvPr>
                  <p:cNvSpPr>
                    <a:spLocks noRot="1" noChangeAspect="1" noMove="1" noResize="1" noEditPoints="1" noAdjustHandles="1" noChangeArrowheads="1" noChangeShapeType="1" noTextEdit="1"/>
                  </p:cNvSpPr>
                  <p:nvPr/>
                </p:nvSpPr>
                <p:spPr>
                  <a:xfrm>
                    <a:off x="322855" y="1191649"/>
                    <a:ext cx="856187" cy="94996"/>
                  </a:xfrm>
                  <a:prstGeom prst="rect">
                    <a:avLst/>
                  </a:prstGeom>
                  <a:blipFill>
                    <a:blip r:embed="rId12"/>
                    <a:stretch>
                      <a:fillRect t="-10000" b="-30000"/>
                    </a:stretch>
                  </a:blipFill>
                  <a:ln w="6350" cap="flat" cmpd="sng" algn="ctr">
                    <a:solidFill>
                      <a:sysClr val="windowText" lastClr="000000"/>
                    </a:solidFill>
                    <a:prstDash val="solid"/>
                    <a:miter lim="800000"/>
                  </a:ln>
                  <a:effectLst/>
                </p:spPr>
                <p:txBody>
                  <a:bodyPr/>
                  <a:lstStyle/>
                  <a:p>
                    <a:r>
                      <a:rPr lang="zh-CN" altLang="en-US">
                        <a:noFill/>
                      </a:rPr>
                      <a:t> </a:t>
                    </a:r>
                  </a:p>
                </p:txBody>
              </p:sp>
            </mc:Fallback>
          </mc:AlternateContent>
          <p:sp>
            <p:nvSpPr>
              <p:cNvPr id="101" name="左大括号 63">
                <a:extLst>
                  <a:ext uri="{FF2B5EF4-FFF2-40B4-BE49-F238E27FC236}">
                    <a16:creationId xmlns:a16="http://schemas.microsoft.com/office/drawing/2014/main" id="{F13F0029-3598-FDA9-64CD-9183AA73D299}"/>
                  </a:ext>
                </a:extLst>
              </p:cNvPr>
              <p:cNvSpPr/>
              <p:nvPr/>
            </p:nvSpPr>
            <p:spPr>
              <a:xfrm rot="5400000">
                <a:off x="1535123" y="143878"/>
                <a:ext cx="94993" cy="685562"/>
              </a:xfrm>
              <a:prstGeom prst="leftBrace">
                <a:avLst>
                  <a:gd name="adj1" fmla="val 42397"/>
                  <a:gd name="adj2" fmla="val 50000"/>
                </a:avLst>
              </a:prstGeom>
              <a:noFill/>
              <a:ln w="63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02" name="矩形 64">
                    <a:extLst>
                      <a:ext uri="{FF2B5EF4-FFF2-40B4-BE49-F238E27FC236}">
                        <a16:creationId xmlns:a16="http://schemas.microsoft.com/office/drawing/2014/main" id="{032D5D3F-C02E-1328-4E1C-0334A8F92A7C}"/>
                      </a:ext>
                    </a:extLst>
                  </p:cNvPr>
                  <p:cNvSpPr/>
                  <p:nvPr/>
                </p:nvSpPr>
                <p:spPr>
                  <a:xfrm>
                    <a:off x="1229661" y="1191649"/>
                    <a:ext cx="685562" cy="94996"/>
                  </a:xfrm>
                  <a:prstGeom prst="rect">
                    <a:avLst/>
                  </a:prstGeom>
                  <a:solidFill>
                    <a:srgbClr val="F3F6FB"/>
                  </a:solidFill>
                  <a:ln w="63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100" b="0" i="1" u="none" strike="noStrike" kern="0" cap="none" spc="0" normalizeH="0" baseline="0" noProof="0" smtClean="0">
                              <a:ln>
                                <a:noFill/>
                              </a:ln>
                              <a:solidFill>
                                <a:prstClr val="black"/>
                              </a:solidFill>
                              <a:effectLst/>
                              <a:uLnTx/>
                              <a:uFillTx/>
                              <a:latin typeface="Cambria Math" panose="02040503050406030204" pitchFamily="18" charset="0"/>
                              <a:cs typeface="+mn-cs"/>
                            </a:rPr>
                            <m:t>1</m:t>
                          </m:r>
                        </m:oMath>
                      </m:oMathPara>
                    </a14:m>
                    <a:endParaRPr kumimoji="0" lang="zh-CN" altLang="en-US" sz="11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02" name="矩形 64">
                    <a:extLst>
                      <a:ext uri="{FF2B5EF4-FFF2-40B4-BE49-F238E27FC236}">
                        <a16:creationId xmlns:a16="http://schemas.microsoft.com/office/drawing/2014/main" id="{032D5D3F-C02E-1328-4E1C-0334A8F92A7C}"/>
                      </a:ext>
                    </a:extLst>
                  </p:cNvPr>
                  <p:cNvSpPr>
                    <a:spLocks noRot="1" noChangeAspect="1" noMove="1" noResize="1" noEditPoints="1" noAdjustHandles="1" noChangeArrowheads="1" noChangeShapeType="1" noTextEdit="1"/>
                  </p:cNvSpPr>
                  <p:nvPr/>
                </p:nvSpPr>
                <p:spPr>
                  <a:xfrm>
                    <a:off x="1229661" y="1191649"/>
                    <a:ext cx="685562" cy="94996"/>
                  </a:xfrm>
                  <a:prstGeom prst="rect">
                    <a:avLst/>
                  </a:prstGeom>
                  <a:blipFill>
                    <a:blip r:embed="rId13"/>
                    <a:stretch>
                      <a:fillRect t="-10000" b="-30000"/>
                    </a:stretch>
                  </a:blipFill>
                  <a:ln w="6350"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3" name="矩形 65">
                    <a:extLst>
                      <a:ext uri="{FF2B5EF4-FFF2-40B4-BE49-F238E27FC236}">
                        <a16:creationId xmlns:a16="http://schemas.microsoft.com/office/drawing/2014/main" id="{B6F426D4-9F22-C693-4B67-5DEB704466C8}"/>
                      </a:ext>
                    </a:extLst>
                  </p:cNvPr>
                  <p:cNvSpPr/>
                  <p:nvPr/>
                </p:nvSpPr>
                <p:spPr>
                  <a:xfrm>
                    <a:off x="2303338" y="1191649"/>
                    <a:ext cx="447726" cy="94996"/>
                  </a:xfrm>
                  <a:prstGeom prst="rect">
                    <a:avLst/>
                  </a:prstGeom>
                  <a:solidFill>
                    <a:srgbClr val="F3F6FB"/>
                  </a:solidFill>
                  <a:ln w="63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100" b="0" i="1" u="none" strike="noStrike" kern="0" cap="none" spc="0" normalizeH="0" baseline="0" noProof="0" smtClean="0">
                              <a:ln>
                                <a:noFill/>
                              </a:ln>
                              <a:solidFill>
                                <a:prstClr val="black"/>
                              </a:solidFill>
                              <a:effectLst/>
                              <a:uLnTx/>
                              <a:uFillTx/>
                              <a:latin typeface="Cambria Math" panose="02040503050406030204" pitchFamily="18" charset="0"/>
                              <a:cs typeface="+mn-cs"/>
                            </a:rPr>
                            <m:t>1</m:t>
                          </m:r>
                        </m:oMath>
                      </m:oMathPara>
                    </a14:m>
                    <a:endParaRPr kumimoji="0" lang="zh-CN" altLang="en-US" sz="11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03" name="矩形 65">
                    <a:extLst>
                      <a:ext uri="{FF2B5EF4-FFF2-40B4-BE49-F238E27FC236}">
                        <a16:creationId xmlns:a16="http://schemas.microsoft.com/office/drawing/2014/main" id="{B6F426D4-9F22-C693-4B67-5DEB704466C8}"/>
                      </a:ext>
                    </a:extLst>
                  </p:cNvPr>
                  <p:cNvSpPr>
                    <a:spLocks noRot="1" noChangeAspect="1" noMove="1" noResize="1" noEditPoints="1" noAdjustHandles="1" noChangeArrowheads="1" noChangeShapeType="1" noTextEdit="1"/>
                  </p:cNvSpPr>
                  <p:nvPr/>
                </p:nvSpPr>
                <p:spPr>
                  <a:xfrm>
                    <a:off x="2303338" y="1191649"/>
                    <a:ext cx="447726" cy="94996"/>
                  </a:xfrm>
                  <a:prstGeom prst="rect">
                    <a:avLst/>
                  </a:prstGeom>
                  <a:blipFill>
                    <a:blip r:embed="rId14"/>
                    <a:stretch>
                      <a:fillRect t="-10000" b="-30000"/>
                    </a:stretch>
                  </a:blipFill>
                  <a:ln w="6350"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矩形 66">
                    <a:extLst>
                      <a:ext uri="{FF2B5EF4-FFF2-40B4-BE49-F238E27FC236}">
                        <a16:creationId xmlns:a16="http://schemas.microsoft.com/office/drawing/2014/main" id="{4A17DFBB-EAE3-8037-37CA-BEEBF9BC72EA}"/>
                      </a:ext>
                    </a:extLst>
                  </p:cNvPr>
                  <p:cNvSpPr/>
                  <p:nvPr/>
                </p:nvSpPr>
                <p:spPr>
                  <a:xfrm>
                    <a:off x="2798125" y="1191649"/>
                    <a:ext cx="337161" cy="94996"/>
                  </a:xfrm>
                  <a:prstGeom prst="rect">
                    <a:avLst/>
                  </a:prstGeom>
                  <a:solidFill>
                    <a:srgbClr val="F3F6FB"/>
                  </a:solidFill>
                  <a:ln w="63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100" b="0" i="1" u="none" strike="noStrike" kern="0" cap="none" spc="0" normalizeH="0" baseline="0" noProof="0" smtClean="0">
                              <a:ln>
                                <a:noFill/>
                              </a:ln>
                              <a:solidFill>
                                <a:prstClr val="black"/>
                              </a:solidFill>
                              <a:effectLst/>
                              <a:uLnTx/>
                              <a:uFillTx/>
                              <a:latin typeface="Cambria Math" panose="02040503050406030204" pitchFamily="18" charset="0"/>
                              <a:cs typeface="+mn-cs"/>
                            </a:rPr>
                            <m:t>1</m:t>
                          </m:r>
                        </m:oMath>
                      </m:oMathPara>
                    </a14:m>
                    <a:endParaRPr kumimoji="0" lang="zh-CN" altLang="en-US" sz="11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05" name="矩形 66">
                    <a:extLst>
                      <a:ext uri="{FF2B5EF4-FFF2-40B4-BE49-F238E27FC236}">
                        <a16:creationId xmlns:a16="http://schemas.microsoft.com/office/drawing/2014/main" id="{4A17DFBB-EAE3-8037-37CA-BEEBF9BC72EA}"/>
                      </a:ext>
                    </a:extLst>
                  </p:cNvPr>
                  <p:cNvSpPr>
                    <a:spLocks noRot="1" noChangeAspect="1" noMove="1" noResize="1" noEditPoints="1" noAdjustHandles="1" noChangeArrowheads="1" noChangeShapeType="1" noTextEdit="1"/>
                  </p:cNvSpPr>
                  <p:nvPr/>
                </p:nvSpPr>
                <p:spPr>
                  <a:xfrm>
                    <a:off x="2798125" y="1191649"/>
                    <a:ext cx="337161" cy="94996"/>
                  </a:xfrm>
                  <a:prstGeom prst="rect">
                    <a:avLst/>
                  </a:prstGeom>
                  <a:blipFill>
                    <a:blip r:embed="rId15"/>
                    <a:stretch>
                      <a:fillRect t="-10000" b="-30000"/>
                    </a:stretch>
                  </a:blipFill>
                  <a:ln w="6350"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矩形 67">
                    <a:extLst>
                      <a:ext uri="{FF2B5EF4-FFF2-40B4-BE49-F238E27FC236}">
                        <a16:creationId xmlns:a16="http://schemas.microsoft.com/office/drawing/2014/main" id="{B7DFD98B-A9E9-A1F2-8628-DAC51E69F665}"/>
                      </a:ext>
                    </a:extLst>
                  </p:cNvPr>
                  <p:cNvSpPr/>
                  <p:nvPr/>
                </p:nvSpPr>
                <p:spPr>
                  <a:xfrm>
                    <a:off x="3188197" y="1191649"/>
                    <a:ext cx="337161" cy="94996"/>
                  </a:xfrm>
                  <a:prstGeom prst="rect">
                    <a:avLst/>
                  </a:prstGeom>
                  <a:solidFill>
                    <a:srgbClr val="F3F6FB"/>
                  </a:solidFill>
                  <a:ln w="63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100" b="0" i="1" u="none" strike="noStrike" kern="0" cap="none" spc="0" normalizeH="0" baseline="0" noProof="0" smtClean="0">
                              <a:ln>
                                <a:noFill/>
                              </a:ln>
                              <a:solidFill>
                                <a:prstClr val="black"/>
                              </a:solidFill>
                              <a:effectLst/>
                              <a:uLnTx/>
                              <a:uFillTx/>
                              <a:latin typeface="Cambria Math" panose="02040503050406030204" pitchFamily="18" charset="0"/>
                              <a:cs typeface="+mn-cs"/>
                            </a:rPr>
                            <m:t>1</m:t>
                          </m:r>
                        </m:oMath>
                      </m:oMathPara>
                    </a14:m>
                    <a:endParaRPr kumimoji="0" lang="zh-CN" altLang="en-US" sz="11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06" name="矩形 67">
                    <a:extLst>
                      <a:ext uri="{FF2B5EF4-FFF2-40B4-BE49-F238E27FC236}">
                        <a16:creationId xmlns:a16="http://schemas.microsoft.com/office/drawing/2014/main" id="{B7DFD98B-A9E9-A1F2-8628-DAC51E69F665}"/>
                      </a:ext>
                    </a:extLst>
                  </p:cNvPr>
                  <p:cNvSpPr>
                    <a:spLocks noRot="1" noChangeAspect="1" noMove="1" noResize="1" noEditPoints="1" noAdjustHandles="1" noChangeArrowheads="1" noChangeShapeType="1" noTextEdit="1"/>
                  </p:cNvSpPr>
                  <p:nvPr/>
                </p:nvSpPr>
                <p:spPr>
                  <a:xfrm>
                    <a:off x="3188197" y="1191649"/>
                    <a:ext cx="337161" cy="94996"/>
                  </a:xfrm>
                  <a:prstGeom prst="rect">
                    <a:avLst/>
                  </a:prstGeom>
                  <a:blipFill>
                    <a:blip r:embed="rId15"/>
                    <a:stretch>
                      <a:fillRect t="-10000" b="-30000"/>
                    </a:stretch>
                  </a:blipFill>
                  <a:ln w="6350"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7" name="矩形 68">
                    <a:extLst>
                      <a:ext uri="{FF2B5EF4-FFF2-40B4-BE49-F238E27FC236}">
                        <a16:creationId xmlns:a16="http://schemas.microsoft.com/office/drawing/2014/main" id="{5AD85E86-4F33-F490-8997-05F64F224CAA}"/>
                      </a:ext>
                    </a:extLst>
                  </p:cNvPr>
                  <p:cNvSpPr/>
                  <p:nvPr/>
                </p:nvSpPr>
                <p:spPr>
                  <a:xfrm>
                    <a:off x="3898044" y="1191649"/>
                    <a:ext cx="337161" cy="94996"/>
                  </a:xfrm>
                  <a:prstGeom prst="rect">
                    <a:avLst/>
                  </a:prstGeom>
                  <a:solidFill>
                    <a:srgbClr val="F3F6FB"/>
                  </a:solidFill>
                  <a:ln w="63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100" b="0" i="1" u="none" strike="noStrike" kern="0" cap="none" spc="0" normalizeH="0" baseline="0" noProof="0" smtClean="0">
                              <a:ln>
                                <a:noFill/>
                              </a:ln>
                              <a:solidFill>
                                <a:prstClr val="black"/>
                              </a:solidFill>
                              <a:effectLst/>
                              <a:uLnTx/>
                              <a:uFillTx/>
                              <a:latin typeface="Cambria Math" panose="02040503050406030204" pitchFamily="18" charset="0"/>
                              <a:cs typeface="+mn-cs"/>
                            </a:rPr>
                            <m:t>1</m:t>
                          </m:r>
                        </m:oMath>
                      </m:oMathPara>
                    </a14:m>
                    <a:endParaRPr kumimoji="0" lang="zh-CN" altLang="en-US" sz="11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07" name="矩形 68">
                    <a:extLst>
                      <a:ext uri="{FF2B5EF4-FFF2-40B4-BE49-F238E27FC236}">
                        <a16:creationId xmlns:a16="http://schemas.microsoft.com/office/drawing/2014/main" id="{5AD85E86-4F33-F490-8997-05F64F224CAA}"/>
                      </a:ext>
                    </a:extLst>
                  </p:cNvPr>
                  <p:cNvSpPr>
                    <a:spLocks noRot="1" noChangeAspect="1" noMove="1" noResize="1" noEditPoints="1" noAdjustHandles="1" noChangeArrowheads="1" noChangeShapeType="1" noTextEdit="1"/>
                  </p:cNvSpPr>
                  <p:nvPr/>
                </p:nvSpPr>
                <p:spPr>
                  <a:xfrm>
                    <a:off x="3898044" y="1191649"/>
                    <a:ext cx="337161" cy="94996"/>
                  </a:xfrm>
                  <a:prstGeom prst="rect">
                    <a:avLst/>
                  </a:prstGeom>
                  <a:blipFill>
                    <a:blip r:embed="rId15"/>
                    <a:stretch>
                      <a:fillRect t="-10000" b="-30000"/>
                    </a:stretch>
                  </a:blipFill>
                  <a:ln w="6350"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8" name="矩形 69">
                    <a:extLst>
                      <a:ext uri="{FF2B5EF4-FFF2-40B4-BE49-F238E27FC236}">
                        <a16:creationId xmlns:a16="http://schemas.microsoft.com/office/drawing/2014/main" id="{FC157138-7ABA-A663-D0CE-AFC949298FFE}"/>
                      </a:ext>
                    </a:extLst>
                  </p:cNvPr>
                  <p:cNvSpPr/>
                  <p:nvPr/>
                </p:nvSpPr>
                <p:spPr>
                  <a:xfrm>
                    <a:off x="4287966" y="1191649"/>
                    <a:ext cx="337161" cy="94996"/>
                  </a:xfrm>
                  <a:prstGeom prst="rect">
                    <a:avLst/>
                  </a:prstGeom>
                  <a:solidFill>
                    <a:srgbClr val="F3F6FB"/>
                  </a:solidFill>
                  <a:ln w="63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100" b="0" i="1" u="none" strike="noStrike" kern="0" cap="none" spc="0" normalizeH="0" baseline="0" noProof="0" smtClean="0">
                              <a:ln>
                                <a:noFill/>
                              </a:ln>
                              <a:solidFill>
                                <a:prstClr val="black"/>
                              </a:solidFill>
                              <a:effectLst/>
                              <a:uLnTx/>
                              <a:uFillTx/>
                              <a:latin typeface="Cambria Math" panose="02040503050406030204" pitchFamily="18" charset="0"/>
                              <a:cs typeface="+mn-cs"/>
                            </a:rPr>
                            <m:t>1</m:t>
                          </m:r>
                        </m:oMath>
                      </m:oMathPara>
                    </a14:m>
                    <a:endParaRPr kumimoji="0" lang="zh-CN" altLang="en-US" sz="11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08" name="矩形 69">
                    <a:extLst>
                      <a:ext uri="{FF2B5EF4-FFF2-40B4-BE49-F238E27FC236}">
                        <a16:creationId xmlns:a16="http://schemas.microsoft.com/office/drawing/2014/main" id="{FC157138-7ABA-A663-D0CE-AFC949298FFE}"/>
                      </a:ext>
                    </a:extLst>
                  </p:cNvPr>
                  <p:cNvSpPr>
                    <a:spLocks noRot="1" noChangeAspect="1" noMove="1" noResize="1" noEditPoints="1" noAdjustHandles="1" noChangeArrowheads="1" noChangeShapeType="1" noTextEdit="1"/>
                  </p:cNvSpPr>
                  <p:nvPr/>
                </p:nvSpPr>
                <p:spPr>
                  <a:xfrm>
                    <a:off x="4287966" y="1191649"/>
                    <a:ext cx="337161" cy="94996"/>
                  </a:xfrm>
                  <a:prstGeom prst="rect">
                    <a:avLst/>
                  </a:prstGeom>
                  <a:blipFill>
                    <a:blip r:embed="rId15"/>
                    <a:stretch>
                      <a:fillRect t="-10000" b="-30000"/>
                    </a:stretch>
                  </a:blipFill>
                  <a:ln w="6350"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9" name="矩形 70">
                    <a:extLst>
                      <a:ext uri="{FF2B5EF4-FFF2-40B4-BE49-F238E27FC236}">
                        <a16:creationId xmlns:a16="http://schemas.microsoft.com/office/drawing/2014/main" id="{F3270053-8AFA-A66D-EE0E-92593B7D7BF5}"/>
                      </a:ext>
                    </a:extLst>
                  </p:cNvPr>
                  <p:cNvSpPr/>
                  <p:nvPr/>
                </p:nvSpPr>
                <p:spPr>
                  <a:xfrm>
                    <a:off x="4677889" y="1191649"/>
                    <a:ext cx="483313" cy="94996"/>
                  </a:xfrm>
                  <a:prstGeom prst="rect">
                    <a:avLst/>
                  </a:prstGeom>
                  <a:solidFill>
                    <a:srgbClr val="F3F6FB"/>
                  </a:solidFill>
                  <a:ln w="6350" cap="flat" cmpd="sng" algn="ctr">
                    <a:solidFill>
                      <a:sysClr val="windowText" lastClr="000000"/>
                    </a:solidFill>
                    <a:prstDash val="dash"/>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100" b="0" i="1" u="none" strike="noStrike" kern="0" cap="none" spc="0" normalizeH="0" baseline="0" noProof="0" smtClean="0">
                              <a:ln>
                                <a:noFill/>
                              </a:ln>
                              <a:solidFill>
                                <a:prstClr val="black"/>
                              </a:solidFill>
                              <a:effectLst/>
                              <a:uLnTx/>
                              <a:uFillTx/>
                              <a:latin typeface="Cambria Math" panose="02040503050406030204" pitchFamily="18" charset="0"/>
                              <a:cs typeface="+mn-cs"/>
                            </a:rPr>
                            <m:t>1</m:t>
                          </m:r>
                        </m:oMath>
                      </m:oMathPara>
                    </a14:m>
                    <a:endParaRPr kumimoji="0" lang="zh-CN" altLang="en-US" sz="11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09" name="矩形 70">
                    <a:extLst>
                      <a:ext uri="{FF2B5EF4-FFF2-40B4-BE49-F238E27FC236}">
                        <a16:creationId xmlns:a16="http://schemas.microsoft.com/office/drawing/2014/main" id="{F3270053-8AFA-A66D-EE0E-92593B7D7BF5}"/>
                      </a:ext>
                    </a:extLst>
                  </p:cNvPr>
                  <p:cNvSpPr>
                    <a:spLocks noRot="1" noChangeAspect="1" noMove="1" noResize="1" noEditPoints="1" noAdjustHandles="1" noChangeArrowheads="1" noChangeShapeType="1" noTextEdit="1"/>
                  </p:cNvSpPr>
                  <p:nvPr/>
                </p:nvSpPr>
                <p:spPr>
                  <a:xfrm>
                    <a:off x="4677889" y="1191649"/>
                    <a:ext cx="483313" cy="94996"/>
                  </a:xfrm>
                  <a:prstGeom prst="rect">
                    <a:avLst/>
                  </a:prstGeom>
                  <a:blipFill>
                    <a:blip r:embed="rId16"/>
                    <a:stretch>
                      <a:fillRect t="-10000" b="-30000"/>
                    </a:stretch>
                  </a:blipFill>
                  <a:ln w="6350" cap="flat" cmpd="sng" algn="ctr">
                    <a:solidFill>
                      <a:sysClr val="windowText" lastClr="000000"/>
                    </a:solidFill>
                    <a:prstDash val="dash"/>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0" name="矩形 71">
                    <a:extLst>
                      <a:ext uri="{FF2B5EF4-FFF2-40B4-BE49-F238E27FC236}">
                        <a16:creationId xmlns:a16="http://schemas.microsoft.com/office/drawing/2014/main" id="{FB392782-BACB-56E8-D998-22081F5F075E}"/>
                      </a:ext>
                    </a:extLst>
                  </p:cNvPr>
                  <p:cNvSpPr/>
                  <p:nvPr/>
                </p:nvSpPr>
                <p:spPr>
                  <a:xfrm>
                    <a:off x="5199639" y="1191649"/>
                    <a:ext cx="870934" cy="94996"/>
                  </a:xfrm>
                  <a:prstGeom prst="rect">
                    <a:avLst/>
                  </a:prstGeom>
                  <a:solidFill>
                    <a:srgbClr val="F3F6FB"/>
                  </a:solidFill>
                  <a:ln w="6350" cap="flat" cmpd="sng" algn="ctr">
                    <a:solidFill>
                      <a:sysClr val="windowText" lastClr="000000"/>
                    </a:solidFill>
                    <a:prstDash val="dash"/>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100" b="0" i="1" u="none" strike="noStrike" kern="0" cap="none" spc="0" normalizeH="0" baseline="0" noProof="0" smtClean="0">
                              <a:ln>
                                <a:noFill/>
                              </a:ln>
                              <a:solidFill>
                                <a:prstClr val="black"/>
                              </a:solidFill>
                              <a:effectLst/>
                              <a:uLnTx/>
                              <a:uFillTx/>
                              <a:latin typeface="Cambria Math" panose="02040503050406030204" pitchFamily="18" charset="0"/>
                              <a:cs typeface="+mn-cs"/>
                            </a:rPr>
                            <m:t>1</m:t>
                          </m:r>
                        </m:oMath>
                      </m:oMathPara>
                    </a14:m>
                    <a:endParaRPr kumimoji="0" lang="zh-CN" altLang="en-US" sz="11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10" name="矩形 71">
                    <a:extLst>
                      <a:ext uri="{FF2B5EF4-FFF2-40B4-BE49-F238E27FC236}">
                        <a16:creationId xmlns:a16="http://schemas.microsoft.com/office/drawing/2014/main" id="{FB392782-BACB-56E8-D998-22081F5F075E}"/>
                      </a:ext>
                    </a:extLst>
                  </p:cNvPr>
                  <p:cNvSpPr>
                    <a:spLocks noRot="1" noChangeAspect="1" noMove="1" noResize="1" noEditPoints="1" noAdjustHandles="1" noChangeArrowheads="1" noChangeShapeType="1" noTextEdit="1"/>
                  </p:cNvSpPr>
                  <p:nvPr/>
                </p:nvSpPr>
                <p:spPr>
                  <a:xfrm>
                    <a:off x="5199639" y="1191649"/>
                    <a:ext cx="870934" cy="94996"/>
                  </a:xfrm>
                  <a:prstGeom prst="rect">
                    <a:avLst/>
                  </a:prstGeom>
                  <a:blipFill>
                    <a:blip r:embed="rId17"/>
                    <a:stretch>
                      <a:fillRect t="-10000" b="-30000"/>
                    </a:stretch>
                  </a:blipFill>
                  <a:ln w="6350" cap="flat" cmpd="sng" algn="ctr">
                    <a:solidFill>
                      <a:sysClr val="windowText" lastClr="000000"/>
                    </a:solidFill>
                    <a:prstDash val="dash"/>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1" name="矩形 72">
                    <a:extLst>
                      <a:ext uri="{FF2B5EF4-FFF2-40B4-BE49-F238E27FC236}">
                        <a16:creationId xmlns:a16="http://schemas.microsoft.com/office/drawing/2014/main" id="{7339E226-9432-871E-7545-86F94BFAE96B}"/>
                      </a:ext>
                    </a:extLst>
                  </p:cNvPr>
                  <p:cNvSpPr/>
                  <p:nvPr/>
                </p:nvSpPr>
                <p:spPr>
                  <a:xfrm>
                    <a:off x="4678056" y="663807"/>
                    <a:ext cx="483313" cy="497510"/>
                  </a:xfrm>
                  <a:prstGeom prst="rect">
                    <a:avLst/>
                  </a:prstGeom>
                  <a:solidFill>
                    <a:sysClr val="window" lastClr="FFFFFF"/>
                  </a:solidFill>
                  <a:ln w="6350" cap="flat" cmpd="sng" algn="ctr">
                    <a:solidFill>
                      <a:sysClr val="windowText" lastClr="000000"/>
                    </a:solidFill>
                    <a:prstDash val="dash"/>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400" b="1" i="1" u="none" strike="noStrike" kern="0" cap="none" spc="0" normalizeH="0" baseline="0" noProof="0" smtClean="0">
                              <a:ln>
                                <a:noFill/>
                              </a:ln>
                              <a:solidFill>
                                <a:prstClr val="black"/>
                              </a:solidFill>
                              <a:effectLst/>
                              <a:uLnTx/>
                              <a:uFillTx/>
                              <a:latin typeface="Cambria Math" panose="02040503050406030204" pitchFamily="18" charset="0"/>
                              <a:cs typeface="+mn-cs"/>
                            </a:rPr>
                            <m:t>𝟎</m:t>
                          </m:r>
                        </m:oMath>
                      </m:oMathPara>
                    </a14:m>
                    <a:endParaRPr kumimoji="0" lang="zh-CN" altLang="en-US" sz="14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11" name="矩形 72">
                    <a:extLst>
                      <a:ext uri="{FF2B5EF4-FFF2-40B4-BE49-F238E27FC236}">
                        <a16:creationId xmlns:a16="http://schemas.microsoft.com/office/drawing/2014/main" id="{7339E226-9432-871E-7545-86F94BFAE96B}"/>
                      </a:ext>
                    </a:extLst>
                  </p:cNvPr>
                  <p:cNvSpPr>
                    <a:spLocks noRot="1" noChangeAspect="1" noMove="1" noResize="1" noEditPoints="1" noAdjustHandles="1" noChangeArrowheads="1" noChangeShapeType="1" noTextEdit="1"/>
                  </p:cNvSpPr>
                  <p:nvPr/>
                </p:nvSpPr>
                <p:spPr>
                  <a:xfrm>
                    <a:off x="4678056" y="663807"/>
                    <a:ext cx="483313" cy="497510"/>
                  </a:xfrm>
                  <a:prstGeom prst="rect">
                    <a:avLst/>
                  </a:prstGeom>
                  <a:blipFill>
                    <a:blip r:embed="rId18"/>
                    <a:stretch>
                      <a:fillRect/>
                    </a:stretch>
                  </a:blipFill>
                  <a:ln w="6350" cap="flat" cmpd="sng" algn="ctr">
                    <a:solidFill>
                      <a:sysClr val="windowText" lastClr="000000"/>
                    </a:solidFill>
                    <a:prstDash val="dash"/>
                    <a:miter lim="800000"/>
                  </a:ln>
                  <a:effectLst/>
                </p:spPr>
                <p:txBody>
                  <a:bodyPr/>
                  <a:lstStyle/>
                  <a:p>
                    <a:r>
                      <a:rPr lang="zh-CN" altLang="en-US">
                        <a:noFill/>
                      </a:rPr>
                      <a:t> </a:t>
                    </a:r>
                  </a:p>
                </p:txBody>
              </p:sp>
            </mc:Fallback>
          </mc:AlternateContent>
          <p:sp>
            <p:nvSpPr>
              <p:cNvPr id="112" name="文本框 73">
                <a:extLst>
                  <a:ext uri="{FF2B5EF4-FFF2-40B4-BE49-F238E27FC236}">
                    <a16:creationId xmlns:a16="http://schemas.microsoft.com/office/drawing/2014/main" id="{2833872D-4BE5-F57E-3FE9-23667816C6A3}"/>
                  </a:ext>
                </a:extLst>
              </p:cNvPr>
              <p:cNvSpPr txBox="1"/>
              <p:nvPr/>
            </p:nvSpPr>
            <p:spPr>
              <a:xfrm>
                <a:off x="1945606" y="772868"/>
                <a:ext cx="162435" cy="32084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3" name="左大括号 74">
                <a:extLst>
                  <a:ext uri="{FF2B5EF4-FFF2-40B4-BE49-F238E27FC236}">
                    <a16:creationId xmlns:a16="http://schemas.microsoft.com/office/drawing/2014/main" id="{F62A1886-A0E5-59E0-8F4E-87967A95C295}"/>
                  </a:ext>
                </a:extLst>
              </p:cNvPr>
              <p:cNvSpPr/>
              <p:nvPr/>
            </p:nvSpPr>
            <p:spPr>
              <a:xfrm rot="5400000">
                <a:off x="2478979" y="262796"/>
                <a:ext cx="94994" cy="447726"/>
              </a:xfrm>
              <a:prstGeom prst="leftBrace">
                <a:avLst>
                  <a:gd name="adj1" fmla="val 42397"/>
                  <a:gd name="adj2" fmla="val 50000"/>
                </a:avLst>
              </a:prstGeom>
              <a:noFill/>
              <a:ln w="63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14" name="左大括号 75">
                <a:extLst>
                  <a:ext uri="{FF2B5EF4-FFF2-40B4-BE49-F238E27FC236}">
                    <a16:creationId xmlns:a16="http://schemas.microsoft.com/office/drawing/2014/main" id="{5A33EB7F-EC11-9343-0EFF-2A6011022AB2}"/>
                  </a:ext>
                </a:extLst>
              </p:cNvPr>
              <p:cNvSpPr/>
              <p:nvPr/>
            </p:nvSpPr>
            <p:spPr>
              <a:xfrm rot="5400000">
                <a:off x="2918103" y="319184"/>
                <a:ext cx="94994" cy="334951"/>
              </a:xfrm>
              <a:prstGeom prst="leftBrace">
                <a:avLst>
                  <a:gd name="adj1" fmla="val 42397"/>
                  <a:gd name="adj2" fmla="val 50000"/>
                </a:avLst>
              </a:prstGeom>
              <a:noFill/>
              <a:ln w="63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15" name="左大括号 76">
                <a:extLst>
                  <a:ext uri="{FF2B5EF4-FFF2-40B4-BE49-F238E27FC236}">
                    <a16:creationId xmlns:a16="http://schemas.microsoft.com/office/drawing/2014/main" id="{8B390B83-242E-7586-C53B-1F8381C88566}"/>
                  </a:ext>
                </a:extLst>
              </p:cNvPr>
              <p:cNvSpPr/>
              <p:nvPr/>
            </p:nvSpPr>
            <p:spPr>
              <a:xfrm rot="5400000">
                <a:off x="3309281" y="319186"/>
                <a:ext cx="94993" cy="334950"/>
              </a:xfrm>
              <a:prstGeom prst="leftBrace">
                <a:avLst>
                  <a:gd name="adj1" fmla="val 42397"/>
                  <a:gd name="adj2" fmla="val 50000"/>
                </a:avLst>
              </a:prstGeom>
              <a:noFill/>
              <a:ln w="63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16" name="左大括号 77">
                <a:extLst>
                  <a:ext uri="{FF2B5EF4-FFF2-40B4-BE49-F238E27FC236}">
                    <a16:creationId xmlns:a16="http://schemas.microsoft.com/office/drawing/2014/main" id="{6F0D4D8B-9E23-3240-B95C-6E3D957D62D6}"/>
                  </a:ext>
                </a:extLst>
              </p:cNvPr>
              <p:cNvSpPr/>
              <p:nvPr/>
            </p:nvSpPr>
            <p:spPr>
              <a:xfrm rot="5400000">
                <a:off x="4015055" y="314008"/>
                <a:ext cx="94994" cy="345304"/>
              </a:xfrm>
              <a:prstGeom prst="leftBrace">
                <a:avLst>
                  <a:gd name="adj1" fmla="val 42397"/>
                  <a:gd name="adj2" fmla="val 50000"/>
                </a:avLst>
              </a:prstGeom>
              <a:noFill/>
              <a:ln w="63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17" name="左大括号 78">
                <a:extLst>
                  <a:ext uri="{FF2B5EF4-FFF2-40B4-BE49-F238E27FC236}">
                    <a16:creationId xmlns:a16="http://schemas.microsoft.com/office/drawing/2014/main" id="{AF6BC636-D065-9421-AD8A-86D2B218DE0C}"/>
                  </a:ext>
                </a:extLst>
              </p:cNvPr>
              <p:cNvSpPr/>
              <p:nvPr/>
            </p:nvSpPr>
            <p:spPr>
              <a:xfrm rot="5400000">
                <a:off x="4409566" y="314009"/>
                <a:ext cx="94991" cy="345302"/>
              </a:xfrm>
              <a:prstGeom prst="leftBrace">
                <a:avLst>
                  <a:gd name="adj1" fmla="val 42397"/>
                  <a:gd name="adj2" fmla="val 50000"/>
                </a:avLst>
              </a:prstGeom>
              <a:noFill/>
              <a:ln w="63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118" name="左大括号 79">
                <a:extLst>
                  <a:ext uri="{FF2B5EF4-FFF2-40B4-BE49-F238E27FC236}">
                    <a16:creationId xmlns:a16="http://schemas.microsoft.com/office/drawing/2014/main" id="{7A18939B-0388-A87A-4FAB-93EA6FDE12C3}"/>
                  </a:ext>
                </a:extLst>
              </p:cNvPr>
              <p:cNvSpPr/>
              <p:nvPr/>
            </p:nvSpPr>
            <p:spPr>
              <a:xfrm rot="5400000">
                <a:off x="5586493" y="51194"/>
                <a:ext cx="94993" cy="870933"/>
              </a:xfrm>
              <a:prstGeom prst="leftBrace">
                <a:avLst>
                  <a:gd name="adj1" fmla="val 42397"/>
                  <a:gd name="adj2" fmla="val 50000"/>
                </a:avLst>
              </a:prstGeom>
              <a:noFill/>
              <a:ln w="63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zh-CN" altLang="en-US" sz="1050" b="0" i="0" u="none" strike="noStrike" kern="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19" name="矩形 80">
                    <a:extLst>
                      <a:ext uri="{FF2B5EF4-FFF2-40B4-BE49-F238E27FC236}">
                        <a16:creationId xmlns:a16="http://schemas.microsoft.com/office/drawing/2014/main" id="{A8E30600-1788-A8BB-6E5C-45BB923A0829}"/>
                      </a:ext>
                    </a:extLst>
                  </p:cNvPr>
                  <p:cNvSpPr/>
                  <p:nvPr/>
                </p:nvSpPr>
                <p:spPr>
                  <a:xfrm>
                    <a:off x="324899" y="663807"/>
                    <a:ext cx="854142" cy="497510"/>
                  </a:xfrm>
                  <a:prstGeom prst="rect">
                    <a:avLst/>
                  </a:prstGeom>
                  <a:solidFill>
                    <a:srgbClr val="4472C4">
                      <a:lumMod val="50000"/>
                    </a:srgbClr>
                  </a:solidFill>
                  <a:ln w="63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zh-CN" sz="1400" b="1" i="1" u="none" strike="noStrike" kern="0" cap="none" spc="0" normalizeH="0" baseline="0" noProof="0" smtClean="0">
                                  <a:ln>
                                    <a:noFill/>
                                  </a:ln>
                                  <a:solidFill>
                                    <a:prstClr val="white"/>
                                  </a:solidFill>
                                  <a:effectLst/>
                                  <a:uLnTx/>
                                  <a:uFillTx/>
                                  <a:latin typeface="Cambria Math" panose="02040503050406030204" pitchFamily="18" charset="0"/>
                                  <a:cs typeface="+mn-cs"/>
                                </a:rPr>
                              </m:ctrlPr>
                            </m:fPr>
                            <m:num>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𝑁𝑅</m:t>
                              </m:r>
                            </m:num>
                            <m:den>
                              <m:r>
                                <a:rPr kumimoji="0" lang="en-US" altLang="zh-CN" sz="1400" b="1" i="1" u="none" strike="noStrike" kern="0" cap="none" spc="0" normalizeH="0" baseline="0" noProof="0" smtClean="0">
                                  <a:ln>
                                    <a:noFill/>
                                  </a:ln>
                                  <a:solidFill>
                                    <a:prstClr val="white"/>
                                  </a:solidFill>
                                  <a:effectLst/>
                                  <a:uLnTx/>
                                  <a:uFillTx/>
                                  <a:latin typeface="Cambria Math" panose="02040503050406030204" pitchFamily="18" charset="0"/>
                                  <a:cs typeface="+mn-cs"/>
                                </a:rPr>
                                <m:t>ℓ</m:t>
                              </m:r>
                            </m:den>
                          </m:f>
                          <m:r>
                            <a:rPr kumimoji="0" lang="en-US" altLang="zh-CN" sz="1400" b="1" i="1" u="none" strike="noStrike" kern="0" cap="none" spc="0" normalizeH="0" baseline="0" noProof="0" smtClean="0">
                              <a:ln>
                                <a:noFill/>
                              </a:ln>
                              <a:solidFill>
                                <a:prstClr val="white"/>
                              </a:solidFill>
                              <a:effectLst/>
                              <a:uLnTx/>
                              <a:uFillTx/>
                              <a:latin typeface="Cambria Math" panose="02040503050406030204" pitchFamily="18" charset="0"/>
                              <a:cs typeface="+mn-cs"/>
                            </a:rPr>
                            <m:t>𝑨</m:t>
                          </m:r>
                        </m:oMath>
                      </m:oMathPara>
                    </a14:m>
                    <a:endParaRPr kumimoji="0" lang="zh-CN" altLang="en-US" sz="1050" b="1"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19" name="矩形 80">
                    <a:extLst>
                      <a:ext uri="{FF2B5EF4-FFF2-40B4-BE49-F238E27FC236}">
                        <a16:creationId xmlns:a16="http://schemas.microsoft.com/office/drawing/2014/main" id="{A8E30600-1788-A8BB-6E5C-45BB923A0829}"/>
                      </a:ext>
                    </a:extLst>
                  </p:cNvPr>
                  <p:cNvSpPr>
                    <a:spLocks noRot="1" noChangeAspect="1" noMove="1" noResize="1" noEditPoints="1" noAdjustHandles="1" noChangeArrowheads="1" noChangeShapeType="1" noTextEdit="1"/>
                  </p:cNvSpPr>
                  <p:nvPr/>
                </p:nvSpPr>
                <p:spPr>
                  <a:xfrm>
                    <a:off x="324899" y="663807"/>
                    <a:ext cx="854142" cy="497510"/>
                  </a:xfrm>
                  <a:prstGeom prst="rect">
                    <a:avLst/>
                  </a:prstGeom>
                  <a:blipFill>
                    <a:blip r:embed="rId19"/>
                    <a:stretch>
                      <a:fillRect/>
                    </a:stretch>
                  </a:blipFill>
                  <a:ln w="6350"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矩形 81">
                    <a:extLst>
                      <a:ext uri="{FF2B5EF4-FFF2-40B4-BE49-F238E27FC236}">
                        <a16:creationId xmlns:a16="http://schemas.microsoft.com/office/drawing/2014/main" id="{90D55DD7-1340-D9F7-C1DC-6C0684567286}"/>
                      </a:ext>
                    </a:extLst>
                  </p:cNvPr>
                  <p:cNvSpPr/>
                  <p:nvPr/>
                </p:nvSpPr>
                <p:spPr>
                  <a:xfrm>
                    <a:off x="1229661" y="663807"/>
                    <a:ext cx="685562" cy="497510"/>
                  </a:xfrm>
                  <a:prstGeom prst="rect">
                    <a:avLst/>
                  </a:prstGeom>
                  <a:solidFill>
                    <a:srgbClr val="4472C4">
                      <a:lumMod val="75000"/>
                    </a:srgbClr>
                  </a:solidFill>
                  <a:ln w="63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zh-CN" sz="1400" b="1" i="1" u="none" strike="noStrike" kern="0" cap="none" spc="0" normalizeH="0" baseline="0" noProof="0" smtClean="0">
                                  <a:ln>
                                    <a:noFill/>
                                  </a:ln>
                                  <a:solidFill>
                                    <a:prstClr val="white"/>
                                  </a:solidFill>
                                  <a:effectLst/>
                                  <a:uLnTx/>
                                  <a:uFillTx/>
                                  <a:latin typeface="Cambria Math" panose="02040503050406030204" pitchFamily="18" charset="0"/>
                                  <a:cs typeface="+mn-cs"/>
                                </a:rPr>
                              </m:ctrlPr>
                            </m:fPr>
                            <m:num>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𝑁𝑅</m:t>
                              </m:r>
                            </m:num>
                            <m:den>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2</m:t>
                              </m:r>
                              <m:r>
                                <a:rPr kumimoji="0" lang="en-US" altLang="zh-CN" sz="1400" b="1" i="1" u="none" strike="noStrike" kern="0" cap="none" spc="0" normalizeH="0" baseline="0" noProof="0" smtClean="0">
                                  <a:ln>
                                    <a:noFill/>
                                  </a:ln>
                                  <a:solidFill>
                                    <a:prstClr val="white"/>
                                  </a:solidFill>
                                  <a:effectLst/>
                                  <a:uLnTx/>
                                  <a:uFillTx/>
                                  <a:latin typeface="Cambria Math" panose="02040503050406030204" pitchFamily="18" charset="0"/>
                                  <a:cs typeface="+mn-cs"/>
                                </a:rPr>
                                <m:t>ℓ</m:t>
                              </m:r>
                            </m:den>
                          </m:f>
                          <m:r>
                            <a:rPr kumimoji="0" lang="en-US" altLang="zh-CN" sz="1400" b="1" i="1" u="none" strike="noStrike" kern="0" cap="none" spc="0" normalizeH="0" baseline="0" noProof="0" smtClean="0">
                              <a:ln>
                                <a:noFill/>
                              </a:ln>
                              <a:solidFill>
                                <a:prstClr val="white"/>
                              </a:solidFill>
                              <a:effectLst/>
                              <a:uLnTx/>
                              <a:uFillTx/>
                              <a:latin typeface="Cambria Math" panose="02040503050406030204" pitchFamily="18" charset="0"/>
                              <a:cs typeface="+mn-cs"/>
                            </a:rPr>
                            <m:t>𝑨</m:t>
                          </m:r>
                        </m:oMath>
                      </m:oMathPara>
                    </a14:m>
                    <a:endParaRPr kumimoji="0" lang="zh-CN" altLang="en-US" sz="1400" b="1"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20" name="矩形 81">
                    <a:extLst>
                      <a:ext uri="{FF2B5EF4-FFF2-40B4-BE49-F238E27FC236}">
                        <a16:creationId xmlns:a16="http://schemas.microsoft.com/office/drawing/2014/main" id="{90D55DD7-1340-D9F7-C1DC-6C0684567286}"/>
                      </a:ext>
                    </a:extLst>
                  </p:cNvPr>
                  <p:cNvSpPr>
                    <a:spLocks noRot="1" noChangeAspect="1" noMove="1" noResize="1" noEditPoints="1" noAdjustHandles="1" noChangeArrowheads="1" noChangeShapeType="1" noTextEdit="1"/>
                  </p:cNvSpPr>
                  <p:nvPr/>
                </p:nvSpPr>
                <p:spPr>
                  <a:xfrm>
                    <a:off x="1229661" y="663807"/>
                    <a:ext cx="685562" cy="497510"/>
                  </a:xfrm>
                  <a:prstGeom prst="rect">
                    <a:avLst/>
                  </a:prstGeom>
                  <a:blipFill>
                    <a:blip r:embed="rId20"/>
                    <a:stretch>
                      <a:fillRect/>
                    </a:stretch>
                  </a:blipFill>
                  <a:ln w="6350"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 name="矩形 82">
                    <a:extLst>
                      <a:ext uri="{FF2B5EF4-FFF2-40B4-BE49-F238E27FC236}">
                        <a16:creationId xmlns:a16="http://schemas.microsoft.com/office/drawing/2014/main" id="{0D914FD8-C3F3-0F14-8950-4A09AF9A070B}"/>
                      </a:ext>
                    </a:extLst>
                  </p:cNvPr>
                  <p:cNvSpPr/>
                  <p:nvPr/>
                </p:nvSpPr>
                <p:spPr>
                  <a:xfrm>
                    <a:off x="2799741" y="663807"/>
                    <a:ext cx="337161" cy="497510"/>
                  </a:xfrm>
                  <a:prstGeom prst="rect">
                    <a:avLst/>
                  </a:prstGeom>
                  <a:solidFill>
                    <a:srgbClr val="4472C4">
                      <a:lumMod val="60000"/>
                      <a:lumOff val="40000"/>
                    </a:srgbClr>
                  </a:solidFill>
                  <a:ln w="63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𝑅</m:t>
                          </m:r>
                          <m:r>
                            <a:rPr kumimoji="0" lang="en-US" altLang="zh-CN" sz="1400" b="1" i="1" u="none" strike="noStrike" kern="0" cap="none" spc="0" normalizeH="0" baseline="0" noProof="0" smtClean="0">
                              <a:ln>
                                <a:noFill/>
                              </a:ln>
                              <a:solidFill>
                                <a:prstClr val="black"/>
                              </a:solidFill>
                              <a:effectLst/>
                              <a:uLnTx/>
                              <a:uFillTx/>
                              <a:latin typeface="Cambria Math" panose="02040503050406030204" pitchFamily="18" charset="0"/>
                              <a:cs typeface="+mn-cs"/>
                            </a:rPr>
                            <m:t>𝑨</m:t>
                          </m:r>
                        </m:oMath>
                      </m:oMathPara>
                    </a14:m>
                    <a:endParaRPr kumimoji="0" lang="zh-CN" altLang="en-US" sz="14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22" name="矩形 82">
                    <a:extLst>
                      <a:ext uri="{FF2B5EF4-FFF2-40B4-BE49-F238E27FC236}">
                        <a16:creationId xmlns:a16="http://schemas.microsoft.com/office/drawing/2014/main" id="{0D914FD8-C3F3-0F14-8950-4A09AF9A070B}"/>
                      </a:ext>
                    </a:extLst>
                  </p:cNvPr>
                  <p:cNvSpPr>
                    <a:spLocks noRot="1" noChangeAspect="1" noMove="1" noResize="1" noEditPoints="1" noAdjustHandles="1" noChangeArrowheads="1" noChangeShapeType="1" noTextEdit="1"/>
                  </p:cNvSpPr>
                  <p:nvPr/>
                </p:nvSpPr>
                <p:spPr>
                  <a:xfrm>
                    <a:off x="2799741" y="663807"/>
                    <a:ext cx="337161" cy="497510"/>
                  </a:xfrm>
                  <a:prstGeom prst="rect">
                    <a:avLst/>
                  </a:prstGeom>
                  <a:blipFill>
                    <a:blip r:embed="rId21"/>
                    <a:stretch>
                      <a:fillRect/>
                    </a:stretch>
                  </a:blipFill>
                  <a:ln w="6350"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 name="矩形 83">
                    <a:extLst>
                      <a:ext uri="{FF2B5EF4-FFF2-40B4-BE49-F238E27FC236}">
                        <a16:creationId xmlns:a16="http://schemas.microsoft.com/office/drawing/2014/main" id="{9BDF26DF-AAA6-1385-EC50-B5CC4F9955A6}"/>
                      </a:ext>
                    </a:extLst>
                  </p:cNvPr>
                  <p:cNvSpPr/>
                  <p:nvPr/>
                </p:nvSpPr>
                <p:spPr>
                  <a:xfrm>
                    <a:off x="2300860" y="663807"/>
                    <a:ext cx="450204" cy="497510"/>
                  </a:xfrm>
                  <a:prstGeom prst="rect">
                    <a:avLst/>
                  </a:prstGeom>
                  <a:solidFill>
                    <a:srgbClr val="4472C4"/>
                  </a:solidFill>
                  <a:ln w="63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2</m:t>
                          </m:r>
                          <m:r>
                            <a:rPr kumimoji="0" lang="en-US" altLang="zh-CN" sz="1400" b="0" i="1" u="none" strike="noStrike" kern="0" cap="none" spc="0" normalizeH="0" baseline="0" noProof="0" smtClean="0">
                              <a:ln>
                                <a:noFill/>
                              </a:ln>
                              <a:solidFill>
                                <a:prstClr val="white"/>
                              </a:solidFill>
                              <a:effectLst/>
                              <a:uLnTx/>
                              <a:uFillTx/>
                              <a:latin typeface="Cambria Math" panose="02040503050406030204" pitchFamily="18" charset="0"/>
                              <a:cs typeface="+mn-cs"/>
                            </a:rPr>
                            <m:t>𝑅</m:t>
                          </m:r>
                          <m:r>
                            <a:rPr kumimoji="0" lang="en-US" altLang="zh-CN" sz="1400" b="1" i="1" u="none" strike="noStrike" kern="0" cap="none" spc="0" normalizeH="0" baseline="0" noProof="0" smtClean="0">
                              <a:ln>
                                <a:noFill/>
                              </a:ln>
                              <a:solidFill>
                                <a:prstClr val="white"/>
                              </a:solidFill>
                              <a:effectLst/>
                              <a:uLnTx/>
                              <a:uFillTx/>
                              <a:latin typeface="Cambria Math" panose="02040503050406030204" pitchFamily="18" charset="0"/>
                              <a:cs typeface="+mn-cs"/>
                            </a:rPr>
                            <m:t>𝑨</m:t>
                          </m:r>
                        </m:oMath>
                      </m:oMathPara>
                    </a14:m>
                    <a:endParaRPr kumimoji="0" lang="zh-CN" altLang="en-US" sz="1400" b="1"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mc:Choice>
            <mc:Fallback xmlns="">
              <p:sp>
                <p:nvSpPr>
                  <p:cNvPr id="123" name="矩形 83">
                    <a:extLst>
                      <a:ext uri="{FF2B5EF4-FFF2-40B4-BE49-F238E27FC236}">
                        <a16:creationId xmlns:a16="http://schemas.microsoft.com/office/drawing/2014/main" id="{9BDF26DF-AAA6-1385-EC50-B5CC4F9955A6}"/>
                      </a:ext>
                    </a:extLst>
                  </p:cNvPr>
                  <p:cNvSpPr>
                    <a:spLocks noRot="1" noChangeAspect="1" noMove="1" noResize="1" noEditPoints="1" noAdjustHandles="1" noChangeArrowheads="1" noChangeShapeType="1" noTextEdit="1"/>
                  </p:cNvSpPr>
                  <p:nvPr/>
                </p:nvSpPr>
                <p:spPr>
                  <a:xfrm>
                    <a:off x="2300860" y="663807"/>
                    <a:ext cx="450204" cy="497510"/>
                  </a:xfrm>
                  <a:prstGeom prst="rect">
                    <a:avLst/>
                  </a:prstGeom>
                  <a:blipFill>
                    <a:blip r:embed="rId22"/>
                    <a:stretch>
                      <a:fillRect/>
                    </a:stretch>
                  </a:blipFill>
                  <a:ln w="6350"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4" name="矩形 84">
                    <a:extLst>
                      <a:ext uri="{FF2B5EF4-FFF2-40B4-BE49-F238E27FC236}">
                        <a16:creationId xmlns:a16="http://schemas.microsoft.com/office/drawing/2014/main" id="{B8BA3F17-5B82-24AD-9C76-2586D5A93C6C}"/>
                      </a:ext>
                    </a:extLst>
                  </p:cNvPr>
                  <p:cNvSpPr/>
                  <p:nvPr/>
                </p:nvSpPr>
                <p:spPr>
                  <a:xfrm>
                    <a:off x="3188197" y="663807"/>
                    <a:ext cx="337161" cy="497510"/>
                  </a:xfrm>
                  <a:prstGeom prst="rect">
                    <a:avLst/>
                  </a:prstGeom>
                  <a:solidFill>
                    <a:srgbClr val="4472C4">
                      <a:lumMod val="40000"/>
                      <a:lumOff val="60000"/>
                    </a:srgbClr>
                  </a:solidFill>
                  <a:ln w="63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𝑅</m:t>
                              </m:r>
                            </m:num>
                            <m:den>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2</m:t>
                              </m:r>
                            </m:den>
                          </m:f>
                          <m:r>
                            <a:rPr kumimoji="0" lang="en-US" altLang="zh-CN" sz="1400" b="1" i="1" u="none" strike="noStrike" kern="0" cap="none" spc="0" normalizeH="0" baseline="0" noProof="0" smtClean="0">
                              <a:ln>
                                <a:noFill/>
                              </a:ln>
                              <a:solidFill>
                                <a:prstClr val="black"/>
                              </a:solidFill>
                              <a:effectLst/>
                              <a:uLnTx/>
                              <a:uFillTx/>
                              <a:latin typeface="Cambria Math" panose="02040503050406030204" pitchFamily="18" charset="0"/>
                              <a:cs typeface="+mn-cs"/>
                            </a:rPr>
                            <m:t>𝑨</m:t>
                          </m:r>
                        </m:oMath>
                      </m:oMathPara>
                    </a14:m>
                    <a:endParaRPr kumimoji="0" lang="zh-CN" altLang="en-US" sz="14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24" name="矩形 84">
                    <a:extLst>
                      <a:ext uri="{FF2B5EF4-FFF2-40B4-BE49-F238E27FC236}">
                        <a16:creationId xmlns:a16="http://schemas.microsoft.com/office/drawing/2014/main" id="{B8BA3F17-5B82-24AD-9C76-2586D5A93C6C}"/>
                      </a:ext>
                    </a:extLst>
                  </p:cNvPr>
                  <p:cNvSpPr>
                    <a:spLocks noRot="1" noChangeAspect="1" noMove="1" noResize="1" noEditPoints="1" noAdjustHandles="1" noChangeArrowheads="1" noChangeShapeType="1" noTextEdit="1"/>
                  </p:cNvSpPr>
                  <p:nvPr/>
                </p:nvSpPr>
                <p:spPr>
                  <a:xfrm>
                    <a:off x="3188197" y="663807"/>
                    <a:ext cx="337161" cy="497510"/>
                  </a:xfrm>
                  <a:prstGeom prst="rect">
                    <a:avLst/>
                  </a:prstGeom>
                  <a:blipFill>
                    <a:blip r:embed="rId23"/>
                    <a:stretch>
                      <a:fillRect l="-1429"/>
                    </a:stretch>
                  </a:blipFill>
                  <a:ln w="6350"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5" name="矩形 85">
                    <a:extLst>
                      <a:ext uri="{FF2B5EF4-FFF2-40B4-BE49-F238E27FC236}">
                        <a16:creationId xmlns:a16="http://schemas.microsoft.com/office/drawing/2014/main" id="{952D3FA4-4AE1-1644-E4F0-D3792B4F703E}"/>
                      </a:ext>
                    </a:extLst>
                  </p:cNvPr>
                  <p:cNvSpPr/>
                  <p:nvPr/>
                </p:nvSpPr>
                <p:spPr>
                  <a:xfrm>
                    <a:off x="4287966" y="663807"/>
                    <a:ext cx="337161" cy="497510"/>
                  </a:xfrm>
                  <a:prstGeom prst="rect">
                    <a:avLst/>
                  </a:prstGeom>
                  <a:solidFill>
                    <a:srgbClr val="F3F6FB"/>
                  </a:solidFill>
                  <a:ln w="63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zh-CN" sz="1400" b="1" i="1" u="none" strike="noStrike" kern="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𝑁</m:t>
                              </m:r>
                            </m:num>
                            <m:den>
                              <m:r>
                                <a:rPr kumimoji="0" lang="en-US" altLang="zh-CN" sz="1400" b="1" i="1" u="none" strike="noStrike" kern="0" cap="none" spc="0" normalizeH="0" baseline="0" noProof="0" smtClean="0">
                                  <a:ln>
                                    <a:noFill/>
                                  </a:ln>
                                  <a:solidFill>
                                    <a:prstClr val="black"/>
                                  </a:solidFill>
                                  <a:effectLst/>
                                  <a:uLnTx/>
                                  <a:uFillTx/>
                                  <a:latin typeface="Cambria Math" panose="02040503050406030204" pitchFamily="18" charset="0"/>
                                  <a:cs typeface="+mn-cs"/>
                                </a:rPr>
                                <m:t>ℓ</m:t>
                              </m:r>
                            </m:den>
                          </m:f>
                          <m:r>
                            <a:rPr kumimoji="0" lang="en-US" altLang="zh-CN" sz="1400" b="1" i="1" u="none" strike="noStrike" kern="0" cap="none" spc="0" normalizeH="0" baseline="0" noProof="0" smtClean="0">
                              <a:ln>
                                <a:noFill/>
                              </a:ln>
                              <a:solidFill>
                                <a:prstClr val="black"/>
                              </a:solidFill>
                              <a:effectLst/>
                              <a:uLnTx/>
                              <a:uFillTx/>
                              <a:latin typeface="Cambria Math" panose="02040503050406030204" pitchFamily="18" charset="0"/>
                              <a:cs typeface="+mn-cs"/>
                            </a:rPr>
                            <m:t>𝑨</m:t>
                          </m:r>
                        </m:oMath>
                      </m:oMathPara>
                    </a14:m>
                    <a:endParaRPr kumimoji="0" lang="zh-CN" altLang="en-US" sz="14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25" name="矩形 85">
                    <a:extLst>
                      <a:ext uri="{FF2B5EF4-FFF2-40B4-BE49-F238E27FC236}">
                        <a16:creationId xmlns:a16="http://schemas.microsoft.com/office/drawing/2014/main" id="{952D3FA4-4AE1-1644-E4F0-D3792B4F703E}"/>
                      </a:ext>
                    </a:extLst>
                  </p:cNvPr>
                  <p:cNvSpPr>
                    <a:spLocks noRot="1" noChangeAspect="1" noMove="1" noResize="1" noEditPoints="1" noAdjustHandles="1" noChangeArrowheads="1" noChangeShapeType="1" noTextEdit="1"/>
                  </p:cNvSpPr>
                  <p:nvPr/>
                </p:nvSpPr>
                <p:spPr>
                  <a:xfrm>
                    <a:off x="4287966" y="663807"/>
                    <a:ext cx="337161" cy="497510"/>
                  </a:xfrm>
                  <a:prstGeom prst="rect">
                    <a:avLst/>
                  </a:prstGeom>
                  <a:blipFill>
                    <a:blip r:embed="rId24"/>
                    <a:stretch>
                      <a:fillRect l="-2857"/>
                    </a:stretch>
                  </a:blipFill>
                  <a:ln w="6350" cap="flat" cmpd="sng" algn="ctr">
                    <a:solidFill>
                      <a:sysClr val="windowText" lastClr="000000"/>
                    </a:solidFill>
                    <a:prstDash val="solid"/>
                    <a:miter lim="800000"/>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6" name="矩形 86">
                    <a:extLst>
                      <a:ext uri="{FF2B5EF4-FFF2-40B4-BE49-F238E27FC236}">
                        <a16:creationId xmlns:a16="http://schemas.microsoft.com/office/drawing/2014/main" id="{17E1AADC-0075-D333-FF2B-54B5FD28D8F3}"/>
                      </a:ext>
                    </a:extLst>
                  </p:cNvPr>
                  <p:cNvSpPr/>
                  <p:nvPr/>
                </p:nvSpPr>
                <p:spPr>
                  <a:xfrm>
                    <a:off x="3898044" y="663807"/>
                    <a:ext cx="338212" cy="497510"/>
                  </a:xfrm>
                  <a:prstGeom prst="rect">
                    <a:avLst/>
                  </a:prstGeom>
                  <a:solidFill>
                    <a:srgbClr val="DAE3F3"/>
                  </a:solidFill>
                  <a:ln w="63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zh-CN" sz="1400" b="1" i="1" u="none" strike="noStrike" kern="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2</m:t>
                              </m:r>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cs typeface="+mn-cs"/>
                                </a:rPr>
                                <m:t>𝑁</m:t>
                              </m:r>
                            </m:num>
                            <m:den>
                              <m:r>
                                <a:rPr kumimoji="0" lang="en-US" altLang="zh-CN" sz="1400" b="1" i="1" u="none" strike="noStrike" kern="0" cap="none" spc="0" normalizeH="0" baseline="0" noProof="0" smtClean="0">
                                  <a:ln>
                                    <a:noFill/>
                                  </a:ln>
                                  <a:solidFill>
                                    <a:prstClr val="black"/>
                                  </a:solidFill>
                                  <a:effectLst/>
                                  <a:uLnTx/>
                                  <a:uFillTx/>
                                  <a:latin typeface="Cambria Math" panose="02040503050406030204" pitchFamily="18" charset="0"/>
                                  <a:cs typeface="+mn-cs"/>
                                </a:rPr>
                                <m:t>ℓ</m:t>
                              </m:r>
                            </m:den>
                          </m:f>
                          <m:r>
                            <a:rPr kumimoji="0" lang="en-US" altLang="zh-CN" sz="1400" b="1" i="1" u="none" strike="noStrike" kern="0" cap="none" spc="0" normalizeH="0" baseline="0" noProof="0" smtClean="0">
                              <a:ln>
                                <a:noFill/>
                              </a:ln>
                              <a:solidFill>
                                <a:prstClr val="black"/>
                              </a:solidFill>
                              <a:effectLst/>
                              <a:uLnTx/>
                              <a:uFillTx/>
                              <a:latin typeface="Cambria Math" panose="02040503050406030204" pitchFamily="18" charset="0"/>
                              <a:cs typeface="+mn-cs"/>
                            </a:rPr>
                            <m:t>𝑨</m:t>
                          </m:r>
                        </m:oMath>
                      </m:oMathPara>
                    </a14:m>
                    <a:endParaRPr kumimoji="0" lang="zh-CN" altLang="en-US" sz="1400" b="1"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mc:Choice>
            <mc:Fallback xmlns="">
              <p:sp>
                <p:nvSpPr>
                  <p:cNvPr id="126" name="矩形 86">
                    <a:extLst>
                      <a:ext uri="{FF2B5EF4-FFF2-40B4-BE49-F238E27FC236}">
                        <a16:creationId xmlns:a16="http://schemas.microsoft.com/office/drawing/2014/main" id="{17E1AADC-0075-D333-FF2B-54B5FD28D8F3}"/>
                      </a:ext>
                    </a:extLst>
                  </p:cNvPr>
                  <p:cNvSpPr>
                    <a:spLocks noRot="1" noChangeAspect="1" noMove="1" noResize="1" noEditPoints="1" noAdjustHandles="1" noChangeArrowheads="1" noChangeShapeType="1" noTextEdit="1"/>
                  </p:cNvSpPr>
                  <p:nvPr/>
                </p:nvSpPr>
                <p:spPr>
                  <a:xfrm>
                    <a:off x="3898044" y="663807"/>
                    <a:ext cx="338212" cy="497510"/>
                  </a:xfrm>
                  <a:prstGeom prst="rect">
                    <a:avLst/>
                  </a:prstGeom>
                  <a:blipFill>
                    <a:blip r:embed="rId25"/>
                    <a:stretch>
                      <a:fillRect l="-14286" r="-2857"/>
                    </a:stretch>
                  </a:blipFill>
                  <a:ln w="6350" cap="flat" cmpd="sng" algn="ctr">
                    <a:solidFill>
                      <a:sysClr val="windowText" lastClr="000000"/>
                    </a:solidFill>
                    <a:prstDash val="solid"/>
                    <a:miter lim="800000"/>
                  </a:ln>
                  <a:effectLst/>
                </p:spPr>
                <p:txBody>
                  <a:bodyPr/>
                  <a:lstStyle/>
                  <a:p>
                    <a:r>
                      <a:rPr lang="zh-CN" altLang="en-US">
                        <a:noFill/>
                      </a:rPr>
                      <a:t> </a:t>
                    </a:r>
                  </a:p>
                </p:txBody>
              </p:sp>
            </mc:Fallback>
          </mc:AlternateContent>
          <p:sp>
            <p:nvSpPr>
              <p:cNvPr id="127" name="文本框 87">
                <a:extLst>
                  <a:ext uri="{FF2B5EF4-FFF2-40B4-BE49-F238E27FC236}">
                    <a16:creationId xmlns:a16="http://schemas.microsoft.com/office/drawing/2014/main" id="{A36B4CF7-B9B7-BB64-1316-5F99EC99445E}"/>
                  </a:ext>
                </a:extLst>
              </p:cNvPr>
              <p:cNvSpPr txBox="1"/>
              <p:nvPr/>
            </p:nvSpPr>
            <p:spPr>
              <a:xfrm>
                <a:off x="3549473" y="772868"/>
                <a:ext cx="162435" cy="32084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8" name="文本框 88">
                    <a:extLst>
                      <a:ext uri="{FF2B5EF4-FFF2-40B4-BE49-F238E27FC236}">
                        <a16:creationId xmlns:a16="http://schemas.microsoft.com/office/drawing/2014/main" id="{128376FA-9AE2-3A6F-20DD-2B99A4B854E7}"/>
                      </a:ext>
                    </a:extLst>
                  </p:cNvPr>
                  <p:cNvSpPr txBox="1"/>
                  <p:nvPr/>
                </p:nvSpPr>
                <p:spPr>
                  <a:xfrm>
                    <a:off x="2745160" y="157402"/>
                    <a:ext cx="446299" cy="271481"/>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ℓ/4</m:t>
                          </m:r>
                        </m:oMath>
                      </m:oMathPara>
                    </a14:m>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28" name="文本框 88">
                    <a:extLst>
                      <a:ext uri="{FF2B5EF4-FFF2-40B4-BE49-F238E27FC236}">
                        <a16:creationId xmlns:a16="http://schemas.microsoft.com/office/drawing/2014/main" id="{128376FA-9AE2-3A6F-20DD-2B99A4B854E7}"/>
                      </a:ext>
                    </a:extLst>
                  </p:cNvPr>
                  <p:cNvSpPr txBox="1">
                    <a:spLocks noRot="1" noChangeAspect="1" noMove="1" noResize="1" noEditPoints="1" noAdjustHandles="1" noChangeArrowheads="1" noChangeShapeType="1" noTextEdit="1"/>
                  </p:cNvSpPr>
                  <p:nvPr/>
                </p:nvSpPr>
                <p:spPr>
                  <a:xfrm>
                    <a:off x="2745160" y="157402"/>
                    <a:ext cx="446299" cy="271481"/>
                  </a:xfrm>
                  <a:prstGeom prst="rect">
                    <a:avLst/>
                  </a:prstGeom>
                  <a:blipFill>
                    <a:blip r:embed="rId26"/>
                    <a:stretch>
                      <a:fillRect b="-10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9" name="文本框 89">
                    <a:extLst>
                      <a:ext uri="{FF2B5EF4-FFF2-40B4-BE49-F238E27FC236}">
                        <a16:creationId xmlns:a16="http://schemas.microsoft.com/office/drawing/2014/main" id="{EF92D619-FF62-E750-B6D6-5D7332DDFB89}"/>
                      </a:ext>
                    </a:extLst>
                  </p:cNvPr>
                  <p:cNvSpPr txBox="1"/>
                  <p:nvPr/>
                </p:nvSpPr>
                <p:spPr>
                  <a:xfrm>
                    <a:off x="3127452" y="157402"/>
                    <a:ext cx="446299" cy="271481"/>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ℓ/4</m:t>
                          </m:r>
                        </m:oMath>
                      </m:oMathPara>
                    </a14:m>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29" name="文本框 89">
                    <a:extLst>
                      <a:ext uri="{FF2B5EF4-FFF2-40B4-BE49-F238E27FC236}">
                        <a16:creationId xmlns:a16="http://schemas.microsoft.com/office/drawing/2014/main" id="{EF92D619-FF62-E750-B6D6-5D7332DDFB89}"/>
                      </a:ext>
                    </a:extLst>
                  </p:cNvPr>
                  <p:cNvSpPr txBox="1">
                    <a:spLocks noRot="1" noChangeAspect="1" noMove="1" noResize="1" noEditPoints="1" noAdjustHandles="1" noChangeArrowheads="1" noChangeShapeType="1" noTextEdit="1"/>
                  </p:cNvSpPr>
                  <p:nvPr/>
                </p:nvSpPr>
                <p:spPr>
                  <a:xfrm>
                    <a:off x="3127452" y="157402"/>
                    <a:ext cx="446299" cy="271481"/>
                  </a:xfrm>
                  <a:prstGeom prst="rect">
                    <a:avLst/>
                  </a:prstGeom>
                  <a:blipFill>
                    <a:blip r:embed="rId27"/>
                    <a:stretch>
                      <a:fillRect b="-10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文本框 90">
                    <a:extLst>
                      <a:ext uri="{FF2B5EF4-FFF2-40B4-BE49-F238E27FC236}">
                        <a16:creationId xmlns:a16="http://schemas.microsoft.com/office/drawing/2014/main" id="{D684F066-3924-B0B3-2129-168B2A1379A1}"/>
                      </a:ext>
                    </a:extLst>
                  </p:cNvPr>
                  <p:cNvSpPr txBox="1"/>
                  <p:nvPr/>
                </p:nvSpPr>
                <p:spPr>
                  <a:xfrm>
                    <a:off x="3843264" y="157402"/>
                    <a:ext cx="446299" cy="271481"/>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ℓ/4</m:t>
                          </m:r>
                        </m:oMath>
                      </m:oMathPara>
                    </a14:m>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30" name="文本框 90">
                    <a:extLst>
                      <a:ext uri="{FF2B5EF4-FFF2-40B4-BE49-F238E27FC236}">
                        <a16:creationId xmlns:a16="http://schemas.microsoft.com/office/drawing/2014/main" id="{D684F066-3924-B0B3-2129-168B2A1379A1}"/>
                      </a:ext>
                    </a:extLst>
                  </p:cNvPr>
                  <p:cNvSpPr txBox="1">
                    <a:spLocks noRot="1" noChangeAspect="1" noMove="1" noResize="1" noEditPoints="1" noAdjustHandles="1" noChangeArrowheads="1" noChangeShapeType="1" noTextEdit="1"/>
                  </p:cNvSpPr>
                  <p:nvPr/>
                </p:nvSpPr>
                <p:spPr>
                  <a:xfrm>
                    <a:off x="3843264" y="157402"/>
                    <a:ext cx="446299" cy="271481"/>
                  </a:xfrm>
                  <a:prstGeom prst="rect">
                    <a:avLst/>
                  </a:prstGeom>
                  <a:blipFill>
                    <a:blip r:embed="rId28"/>
                    <a:stretch>
                      <a:fillRect b="-10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1" name="文本框 91">
                    <a:extLst>
                      <a:ext uri="{FF2B5EF4-FFF2-40B4-BE49-F238E27FC236}">
                        <a16:creationId xmlns:a16="http://schemas.microsoft.com/office/drawing/2014/main" id="{0BF225F2-9F3A-09D9-BD6C-91B6ED72AC46}"/>
                      </a:ext>
                    </a:extLst>
                  </p:cNvPr>
                  <p:cNvSpPr txBox="1"/>
                  <p:nvPr/>
                </p:nvSpPr>
                <p:spPr>
                  <a:xfrm>
                    <a:off x="4137388" y="3513"/>
                    <a:ext cx="677675" cy="46892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Block</a:t>
                    </a:r>
                    <a:r>
                      <a:rPr kumimoji="0" lang="en-US" altLang="zh-CN" sz="1600" b="0" i="0" u="none" strike="noStrike" kern="0" cap="none" spc="0" normalizeH="0" baseline="0" noProof="0" dirty="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rPr>
                      <a:t> 0</a:t>
                    </a:r>
                  </a:p>
                  <a:p>
                    <a:pPr marL="0" marR="0" lvl="0" indent="0"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ℓ/4</m:t>
                          </m:r>
                        </m:oMath>
                      </m:oMathPara>
                    </a14:m>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31" name="文本框 91">
                    <a:extLst>
                      <a:ext uri="{FF2B5EF4-FFF2-40B4-BE49-F238E27FC236}">
                        <a16:creationId xmlns:a16="http://schemas.microsoft.com/office/drawing/2014/main" id="{0BF225F2-9F3A-09D9-BD6C-91B6ED72AC46}"/>
                      </a:ext>
                    </a:extLst>
                  </p:cNvPr>
                  <p:cNvSpPr txBox="1">
                    <a:spLocks noRot="1" noChangeAspect="1" noMove="1" noResize="1" noEditPoints="1" noAdjustHandles="1" noChangeArrowheads="1" noChangeShapeType="1" noTextEdit="1"/>
                  </p:cNvSpPr>
                  <p:nvPr/>
                </p:nvSpPr>
                <p:spPr>
                  <a:xfrm>
                    <a:off x="4137388" y="3513"/>
                    <a:ext cx="677675" cy="468922"/>
                  </a:xfrm>
                  <a:prstGeom prst="rect">
                    <a:avLst/>
                  </a:prstGeom>
                  <a:blipFill>
                    <a:blip r:embed="rId29"/>
                    <a:stretch>
                      <a:fillRect l="-4317" t="-4167" r="-2158"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文本框 92">
                    <a:extLst>
                      <a:ext uri="{FF2B5EF4-FFF2-40B4-BE49-F238E27FC236}">
                        <a16:creationId xmlns:a16="http://schemas.microsoft.com/office/drawing/2014/main" id="{DE3CF918-5640-10D1-5F99-CC42AC9AFB58}"/>
                      </a:ext>
                    </a:extLst>
                  </p:cNvPr>
                  <p:cNvSpPr txBox="1"/>
                  <p:nvPr/>
                </p:nvSpPr>
                <p:spPr>
                  <a:xfrm>
                    <a:off x="5399453" y="157402"/>
                    <a:ext cx="482446" cy="271481"/>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𝑁</m:t>
                        </m:r>
                        <m:r>
                          <a:rPr kumimoji="0" lang="en-US" altLang="zh-CN" sz="1600" b="0" i="1" u="none" strike="noStrike" kern="0" cap="none" spc="0" normalizeH="0" baseline="0" noProof="0" smtClean="0">
                            <a:ln>
                              <a:noFill/>
                            </a:ln>
                            <a:solidFill>
                              <a:prstClr val="black"/>
                            </a:solidFill>
                            <a:effectLst/>
                            <a:uLnTx/>
                            <a:uFillTx/>
                            <a:latin typeface="Cambria Math" panose="02040503050406030204" pitchFamily="18" charset="0"/>
                          </a:rPr>
                          <m:t>/4</m:t>
                        </m:r>
                      </m:oMath>
                    </a14:m>
                    <a:r>
                      <a:rPr kumimoji="0" lang="zh-CN" altLang="en-US" sz="16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rPr>
                      <a:t> </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mc:Choice>
            <mc:Fallback xmlns="">
              <p:sp>
                <p:nvSpPr>
                  <p:cNvPr id="132" name="文本框 92">
                    <a:extLst>
                      <a:ext uri="{FF2B5EF4-FFF2-40B4-BE49-F238E27FC236}">
                        <a16:creationId xmlns:a16="http://schemas.microsoft.com/office/drawing/2014/main" id="{DE3CF918-5640-10D1-5F99-CC42AC9AFB58}"/>
                      </a:ext>
                    </a:extLst>
                  </p:cNvPr>
                  <p:cNvSpPr txBox="1">
                    <a:spLocks noRot="1" noChangeAspect="1" noMove="1" noResize="1" noEditPoints="1" noAdjustHandles="1" noChangeArrowheads="1" noChangeShapeType="1" noTextEdit="1"/>
                  </p:cNvSpPr>
                  <p:nvPr/>
                </p:nvSpPr>
                <p:spPr>
                  <a:xfrm>
                    <a:off x="5399453" y="157402"/>
                    <a:ext cx="482446" cy="271481"/>
                  </a:xfrm>
                  <a:prstGeom prst="rect">
                    <a:avLst/>
                  </a:prstGeom>
                  <a:blipFill>
                    <a:blip r:embed="rId30"/>
                    <a:stretch>
                      <a:fillRect b="-8929"/>
                    </a:stretch>
                  </a:blipFill>
                </p:spPr>
                <p:txBody>
                  <a:bodyPr/>
                  <a:lstStyle/>
                  <a:p>
                    <a:r>
                      <a:rPr lang="zh-CN" altLang="en-US">
                        <a:noFill/>
                      </a:rPr>
                      <a:t> </a:t>
                    </a:r>
                  </a:p>
                </p:txBody>
              </p:sp>
            </mc:Fallback>
          </mc:AlternateContent>
        </p:grpSp>
        <p:grpSp>
          <p:nvGrpSpPr>
            <p:cNvPr id="143" name="Group 142">
              <a:extLst>
                <a:ext uri="{FF2B5EF4-FFF2-40B4-BE49-F238E27FC236}">
                  <a16:creationId xmlns:a16="http://schemas.microsoft.com/office/drawing/2014/main" id="{448FA3EB-1656-18B1-72CD-6BE71A69D446}"/>
                </a:ext>
              </a:extLst>
            </p:cNvPr>
            <p:cNvGrpSpPr/>
            <p:nvPr/>
          </p:nvGrpSpPr>
          <p:grpSpPr>
            <a:xfrm>
              <a:off x="1596027" y="6852852"/>
              <a:ext cx="7166370" cy="586473"/>
              <a:chOff x="1746504" y="2776831"/>
              <a:chExt cx="5747994" cy="470398"/>
            </a:xfrm>
          </p:grpSpPr>
          <p:cxnSp>
            <p:nvCxnSpPr>
              <p:cNvPr id="135" name="直接箭头连接符 49">
                <a:extLst>
                  <a:ext uri="{FF2B5EF4-FFF2-40B4-BE49-F238E27FC236}">
                    <a16:creationId xmlns:a16="http://schemas.microsoft.com/office/drawing/2014/main" id="{E76B0079-5986-1427-6A7C-62A965A18211}"/>
                  </a:ext>
                </a:extLst>
              </p:cNvPr>
              <p:cNvCxnSpPr>
                <a:cxnSpLocks/>
              </p:cNvCxnSpPr>
              <p:nvPr/>
            </p:nvCxnSpPr>
            <p:spPr>
              <a:xfrm>
                <a:off x="1752973" y="3020172"/>
                <a:ext cx="4829861" cy="0"/>
              </a:xfrm>
              <a:prstGeom prst="straightConnector1">
                <a:avLst/>
              </a:prstGeom>
              <a:noFill/>
              <a:ln w="12700" cap="sq" cmpd="sng" algn="ctr">
                <a:solidFill>
                  <a:sysClr val="windowText" lastClr="000000"/>
                </a:solidFill>
                <a:prstDash val="solid"/>
                <a:bevel/>
                <a:tailEnd type="none"/>
              </a:ln>
              <a:effectLst/>
            </p:spPr>
          </p:cxnSp>
          <p:cxnSp>
            <p:nvCxnSpPr>
              <p:cNvPr id="136" name="直接连接符 50">
                <a:extLst>
                  <a:ext uri="{FF2B5EF4-FFF2-40B4-BE49-F238E27FC236}">
                    <a16:creationId xmlns:a16="http://schemas.microsoft.com/office/drawing/2014/main" id="{058304C4-B88F-0463-0E6D-87D09D100183}"/>
                  </a:ext>
                </a:extLst>
              </p:cNvPr>
              <p:cNvCxnSpPr>
                <a:cxnSpLocks/>
              </p:cNvCxnSpPr>
              <p:nvPr/>
            </p:nvCxnSpPr>
            <p:spPr>
              <a:xfrm>
                <a:off x="1746504" y="2930372"/>
                <a:ext cx="0" cy="89559"/>
              </a:xfrm>
              <a:prstGeom prst="line">
                <a:avLst/>
              </a:prstGeom>
              <a:noFill/>
              <a:ln w="12700" cap="flat" cmpd="sng" algn="ctr">
                <a:solidFill>
                  <a:sysClr val="windowText" lastClr="000000"/>
                </a:solidFill>
                <a:prstDash val="solid"/>
                <a:miter lim="800000"/>
              </a:ln>
              <a:effectLst/>
            </p:spPr>
          </p:cxnSp>
          <p:cxnSp>
            <p:nvCxnSpPr>
              <p:cNvPr id="137" name="直接连接符 50">
                <a:extLst>
                  <a:ext uri="{FF2B5EF4-FFF2-40B4-BE49-F238E27FC236}">
                    <a16:creationId xmlns:a16="http://schemas.microsoft.com/office/drawing/2014/main" id="{AF423418-64BD-9F87-EEE1-33FFB9155AF8}"/>
                  </a:ext>
                </a:extLst>
              </p:cNvPr>
              <p:cNvCxnSpPr>
                <a:cxnSpLocks/>
              </p:cNvCxnSpPr>
              <p:nvPr/>
            </p:nvCxnSpPr>
            <p:spPr>
              <a:xfrm>
                <a:off x="6588224" y="2930372"/>
                <a:ext cx="0" cy="89559"/>
              </a:xfrm>
              <a:prstGeom prst="line">
                <a:avLst/>
              </a:prstGeom>
              <a:noFill/>
              <a:ln w="12700" cap="flat" cmpd="sng" algn="ctr">
                <a:solidFill>
                  <a:sysClr val="windowText" lastClr="000000"/>
                </a:solidFill>
                <a:prstDash val="solid"/>
                <a:miter lim="800000"/>
              </a:ln>
              <a:effectLst/>
            </p:spPr>
          </p:cxnSp>
          <p:sp>
            <p:nvSpPr>
              <p:cNvPr id="138" name="TextBox 137">
                <a:extLst>
                  <a:ext uri="{FF2B5EF4-FFF2-40B4-BE49-F238E27FC236}">
                    <a16:creationId xmlns:a16="http://schemas.microsoft.com/office/drawing/2014/main" id="{5179419A-A23B-BB7F-6C10-5E4DFA6DA9A6}"/>
                  </a:ext>
                </a:extLst>
              </p:cNvPr>
              <p:cNvSpPr txBox="1"/>
              <p:nvPr/>
            </p:nvSpPr>
            <p:spPr>
              <a:xfrm>
                <a:off x="3513857" y="2776831"/>
                <a:ext cx="1115782" cy="224912"/>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Sliding Window 1</a:t>
                </a:r>
                <a:endParaRPr lang="zh-CN" altLang="en-US" sz="1600" dirty="0">
                  <a:latin typeface="Times New Roman" panose="02020603050405020304" pitchFamily="18" charset="0"/>
                  <a:cs typeface="Times New Roman" panose="02020603050405020304" pitchFamily="18" charset="0"/>
                </a:endParaRPr>
              </a:p>
            </p:txBody>
          </p:sp>
          <p:cxnSp>
            <p:nvCxnSpPr>
              <p:cNvPr id="139" name="直接箭头连接符 49">
                <a:extLst>
                  <a:ext uri="{FF2B5EF4-FFF2-40B4-BE49-F238E27FC236}">
                    <a16:creationId xmlns:a16="http://schemas.microsoft.com/office/drawing/2014/main" id="{3D1C6E18-3CB4-9AB7-BD59-6AA66A1ED790}"/>
                  </a:ext>
                </a:extLst>
              </p:cNvPr>
              <p:cNvCxnSpPr>
                <a:cxnSpLocks/>
              </p:cNvCxnSpPr>
              <p:nvPr/>
            </p:nvCxnSpPr>
            <p:spPr>
              <a:xfrm>
                <a:off x="2659247" y="3247229"/>
                <a:ext cx="4829861" cy="0"/>
              </a:xfrm>
              <a:prstGeom prst="straightConnector1">
                <a:avLst/>
              </a:prstGeom>
              <a:noFill/>
              <a:ln w="12700" cap="sq" cmpd="sng" algn="ctr">
                <a:solidFill>
                  <a:sysClr val="windowText" lastClr="000000"/>
                </a:solidFill>
                <a:prstDash val="solid"/>
                <a:bevel/>
                <a:tailEnd type="none"/>
              </a:ln>
              <a:effectLst/>
            </p:spPr>
          </p:cxnSp>
          <p:cxnSp>
            <p:nvCxnSpPr>
              <p:cNvPr id="140" name="直接连接符 50">
                <a:extLst>
                  <a:ext uri="{FF2B5EF4-FFF2-40B4-BE49-F238E27FC236}">
                    <a16:creationId xmlns:a16="http://schemas.microsoft.com/office/drawing/2014/main" id="{D0CCD873-D369-90DF-9D7D-D66F504BCDDF}"/>
                  </a:ext>
                </a:extLst>
              </p:cNvPr>
              <p:cNvCxnSpPr>
                <a:cxnSpLocks/>
              </p:cNvCxnSpPr>
              <p:nvPr/>
            </p:nvCxnSpPr>
            <p:spPr>
              <a:xfrm>
                <a:off x="2652778" y="3157429"/>
                <a:ext cx="0" cy="89559"/>
              </a:xfrm>
              <a:prstGeom prst="line">
                <a:avLst/>
              </a:prstGeom>
              <a:noFill/>
              <a:ln w="12700" cap="flat" cmpd="sng" algn="ctr">
                <a:solidFill>
                  <a:sysClr val="windowText" lastClr="000000"/>
                </a:solidFill>
                <a:prstDash val="solid"/>
                <a:miter lim="800000"/>
              </a:ln>
              <a:effectLst/>
            </p:spPr>
          </p:cxnSp>
          <p:cxnSp>
            <p:nvCxnSpPr>
              <p:cNvPr id="141" name="直接连接符 50">
                <a:extLst>
                  <a:ext uri="{FF2B5EF4-FFF2-40B4-BE49-F238E27FC236}">
                    <a16:creationId xmlns:a16="http://schemas.microsoft.com/office/drawing/2014/main" id="{49DB60B7-1BCE-B315-A7AB-50001F37BF10}"/>
                  </a:ext>
                </a:extLst>
              </p:cNvPr>
              <p:cNvCxnSpPr>
                <a:cxnSpLocks/>
              </p:cNvCxnSpPr>
              <p:nvPr/>
            </p:nvCxnSpPr>
            <p:spPr>
              <a:xfrm>
                <a:off x="7494498" y="3157429"/>
                <a:ext cx="0" cy="89559"/>
              </a:xfrm>
              <a:prstGeom prst="line">
                <a:avLst/>
              </a:prstGeom>
              <a:noFill/>
              <a:ln w="12700" cap="flat" cmpd="sng" algn="ctr">
                <a:solidFill>
                  <a:sysClr val="windowText" lastClr="000000"/>
                </a:solidFill>
                <a:prstDash val="solid"/>
                <a:miter lim="800000"/>
              </a:ln>
              <a:effectLst/>
            </p:spPr>
          </p:cxnSp>
          <p:sp>
            <p:nvSpPr>
              <p:cNvPr id="142" name="TextBox 141">
                <a:extLst>
                  <a:ext uri="{FF2B5EF4-FFF2-40B4-BE49-F238E27FC236}">
                    <a16:creationId xmlns:a16="http://schemas.microsoft.com/office/drawing/2014/main" id="{34641D66-58EA-9A67-597E-9BCC96832B67}"/>
                  </a:ext>
                </a:extLst>
              </p:cNvPr>
              <p:cNvSpPr txBox="1"/>
              <p:nvPr/>
            </p:nvSpPr>
            <p:spPr>
              <a:xfrm>
                <a:off x="4420131" y="3003888"/>
                <a:ext cx="1115782" cy="224912"/>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Sliding Window 2</a:t>
                </a:r>
                <a:endParaRPr lang="zh-CN" altLang="en-US" sz="1600" dirty="0">
                  <a:latin typeface="Times New Roman" panose="02020603050405020304" pitchFamily="18" charset="0"/>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144" name="文本框 1">
                <a:extLst>
                  <a:ext uri="{FF2B5EF4-FFF2-40B4-BE49-F238E27FC236}">
                    <a16:creationId xmlns:a16="http://schemas.microsoft.com/office/drawing/2014/main" id="{56F40090-C529-4B30-6755-E9C66FBA9E54}"/>
                  </a:ext>
                </a:extLst>
              </p:cNvPr>
              <p:cNvSpPr txBox="1"/>
              <p:nvPr/>
            </p:nvSpPr>
            <p:spPr>
              <a:xfrm>
                <a:off x="762696" y="2362160"/>
                <a:ext cx="8680128" cy="1479059"/>
              </a:xfrm>
              <a:prstGeom prst="rect">
                <a:avLst/>
              </a:prstGeom>
              <a:noFill/>
            </p:spPr>
            <p:txBody>
              <a:bodyPr wrap="square">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itchFamily="2" charset="2"/>
                  <a:buChar char="Ø"/>
                  <a:tabLst/>
                  <a:defRPr/>
                </a:pPr>
                <a:r>
                  <a:rPr kumimoji="1"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幼圆" panose="02010509060101010101" pitchFamily="49" charset="-122"/>
                    <a:cs typeface="Times New Roman" panose="02020603050405020304" pitchFamily="18" charset="0"/>
                  </a:rPr>
                  <a:t>Construct challenging a</a:t>
                </a:r>
                <a:r>
                  <a:rPr lang="en-US" altLang="zh-CN" dirty="0" err="1">
                    <a:latin typeface="Times New Roman" panose="02020603050405020304" pitchFamily="18" charset="0"/>
                    <a:cs typeface="Times New Roman" panose="02020603050405020304" pitchFamily="18" charset="0"/>
                  </a:rPr>
                  <a:t>dversarial</a:t>
                </a:r>
                <a:r>
                  <a:rPr lang="en-US" altLang="zh-CN" dirty="0">
                    <a:latin typeface="Times New Roman" panose="02020603050405020304" pitchFamily="18" charset="0"/>
                    <a:cs typeface="Times New Roman" panose="02020603050405020304" pitchFamily="18" charset="0"/>
                  </a:rPr>
                  <a:t> input against the algorithms</a:t>
                </a:r>
                <a:r>
                  <a:rPr kumimoji="1"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幼圆" panose="02010509060101010101" pitchFamily="49" charset="-122"/>
                    <a:cs typeface="Times New Roman" panose="02020603050405020304" pitchFamily="18" charset="0"/>
                  </a:rPr>
                  <a:t>：</a:t>
                </a:r>
                <a:endParaRPr kumimoji="1"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幼圆" panose="02010509060101010101" pitchFamily="49" charset="-122"/>
                  <a:cs typeface="Times New Roman" panose="02020603050405020304" pitchFamily="18" charset="0"/>
                </a:endParaRPr>
              </a:p>
              <a:p>
                <a:pPr lvl="1">
                  <a:lnSpc>
                    <a:spcPct val="150000"/>
                  </a:lnSpc>
                  <a:defRPr/>
                </a:pPr>
                <a:r>
                  <a:rPr lang="zh-CN" altLang="en-US" dirty="0">
                    <a:latin typeface="Times New Roman" panose="02020603050405020304" pitchFamily="18" charset="0"/>
                    <a:cs typeface="Times New Roman" panose="02020603050405020304" pitchFamily="18" charset="0"/>
                  </a:rPr>
                  <a:t>① </a:t>
                </a:r>
                <a:r>
                  <a:rPr lang="en-US" altLang="zh-CN" dirty="0">
                    <a:latin typeface="Times New Roman" panose="02020603050405020304" pitchFamily="18" charset="0"/>
                    <a:cs typeface="Times New Roman" panose="02020603050405020304" pitchFamily="18" charset="0"/>
                  </a:rPr>
                  <a:t>Divide the window into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𝑅</m:t>
                        </m:r>
                      </m:e>
                    </m:func>
                  </m:oMath>
                </a14:m>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blocks	</a:t>
                </a:r>
                <a:r>
                  <a:rPr lang="zh-CN" altLang="en-US" dirty="0">
                    <a:latin typeface="Times New Roman" panose="02020603050405020304" pitchFamily="18" charset="0"/>
                    <a:cs typeface="Times New Roman" panose="02020603050405020304" pitchFamily="18" charset="0"/>
                  </a:rPr>
                  <a:t>② </a:t>
                </a:r>
                <a:r>
                  <a:rPr lang="en-US" altLang="zh-CN" dirty="0">
                    <a:latin typeface="Times New Roman" panose="02020603050405020304" pitchFamily="18" charset="0"/>
                    <a:cs typeface="Times New Roman" panose="02020603050405020304" pitchFamily="18" charset="0"/>
                  </a:rPr>
                  <a:t>Choose from </a:t>
                </a:r>
                <a14:m>
                  <m:oMath xmlns:m="http://schemas.openxmlformats.org/officeDocument/2006/math">
                    <m:r>
                      <m:rPr>
                        <m:sty m:val="p"/>
                      </m:rPr>
                      <a:rPr lang="en-US" altLang="zh-CN" b="0" i="0" smtClean="0">
                        <a:latin typeface="Cambria Math" panose="02040503050406030204" pitchFamily="18" charset="0"/>
                      </a:rPr>
                      <m:t>Ω</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𝑑</m:t>
                            </m:r>
                            <m:r>
                              <a:rPr lang="en-US" altLang="zh-CN" b="0" i="1" smtClean="0">
                                <a:latin typeface="Cambria Math" panose="02040503050406030204" pitchFamily="18" charset="0"/>
                              </a:rPr>
                              <m:t>ℓ</m:t>
                            </m:r>
                          </m:sup>
                        </m:sSup>
                      </m:e>
                    </m:d>
                  </m:oMath>
                </a14:m>
                <a:r>
                  <a:rPr kumimoji="1"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b="0" i="0" u="none" strike="noStrike" kern="1200" cap="none" spc="0" normalizeH="0" baseline="0" noProof="0" dirty="0">
                    <a:ln>
                      <a:noFill/>
                    </a:ln>
                    <a:solidFill>
                      <a:prstClr val="black"/>
                    </a:solidFill>
                    <a:effectLst/>
                    <a:uLnTx/>
                    <a:uFillTx/>
                    <a:latin typeface="Times New Roman" panose="02020603050405020304" pitchFamily="18" charset="0"/>
                    <a:ea typeface="幼圆" panose="02010509060101010101" pitchFamily="49" charset="-122"/>
                    <a:cs typeface="Times New Roman" panose="02020603050405020304" pitchFamily="18" charset="0"/>
                  </a:rPr>
                  <a:t>matrics</a:t>
                </a:r>
                <a:endParaRPr kumimoji="1"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幼圆" panose="02010509060101010101" pitchFamily="49" charset="-122"/>
                  <a:cs typeface="Times New Roman" panose="02020603050405020304" pitchFamily="18" charset="0"/>
                </a:endParaRPr>
              </a:p>
              <a:p>
                <a:pPr lvl="1">
                  <a:lnSpc>
                    <a:spcPct val="150000"/>
                  </a:lnSpc>
                  <a:defRPr/>
                </a:pPr>
                <a:r>
                  <a:rPr lang="zh-CN" altLang="en-US" dirty="0">
                    <a:latin typeface="Times New Roman" panose="02020603050405020304" pitchFamily="18" charset="0"/>
                    <a:cs typeface="Times New Roman" panose="02020603050405020304" pitchFamily="18" charset="0"/>
                  </a:rPr>
                  <a:t>③ </a:t>
                </a:r>
                <a:r>
                  <a:rPr kumimoji="1" lang="en-US" altLang="zh-CN" dirty="0">
                    <a:solidFill>
                      <a:prstClr val="black"/>
                    </a:solidFill>
                    <a:latin typeface="Times New Roman" panose="02020603050405020304" pitchFamily="18" charset="0"/>
                    <a:ea typeface="幼圆" panose="02010509060101010101" pitchFamily="49" charset="-122"/>
                    <a:cs typeface="Times New Roman" panose="02020603050405020304" pitchFamily="18" charset="0"/>
                  </a:rPr>
                  <a:t>Adjust</a:t>
                </a:r>
                <a:r>
                  <a:rPr kumimoji="1" lang="zh-CN" altLang="en-US" dirty="0">
                    <a:solidFill>
                      <a:prstClr val="black"/>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dirty="0">
                    <a:solidFill>
                      <a:prstClr val="black"/>
                    </a:solidFill>
                    <a:latin typeface="Times New Roman" panose="02020603050405020304" pitchFamily="18" charset="0"/>
                    <a:ea typeface="幼圆" panose="02010509060101010101" pitchFamily="49" charset="-122"/>
                    <a:cs typeface="Times New Roman" panose="02020603050405020304" pitchFamily="18" charset="0"/>
                  </a:rPr>
                  <a:t>the</a:t>
                </a:r>
                <a:r>
                  <a:rPr kumimoji="1" lang="zh-CN" altLang="en-US" dirty="0">
                    <a:solidFill>
                      <a:prstClr val="black"/>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dirty="0">
                    <a:solidFill>
                      <a:prstClr val="black"/>
                    </a:solidFill>
                    <a:latin typeface="Times New Roman" panose="02020603050405020304" pitchFamily="18" charset="0"/>
                    <a:ea typeface="幼圆" panose="02010509060101010101" pitchFamily="49" charset="-122"/>
                    <a:cs typeface="Times New Roman" panose="02020603050405020304" pitchFamily="18" charset="0"/>
                  </a:rPr>
                  <a:t>rows</a:t>
                </a:r>
                <a:r>
                  <a:rPr kumimoji="1" lang="zh-CN" altLang="en-US" dirty="0">
                    <a:solidFill>
                      <a:prstClr val="black"/>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dirty="0">
                    <a:solidFill>
                      <a:prstClr val="black"/>
                    </a:solidFill>
                    <a:latin typeface="Times New Roman" panose="02020603050405020304" pitchFamily="18" charset="0"/>
                    <a:ea typeface="幼圆" panose="02010509060101010101" pitchFamily="49" charset="-122"/>
                    <a:cs typeface="Times New Roman" panose="02020603050405020304" pitchFamily="18" charset="0"/>
                  </a:rPr>
                  <a:t>and</a:t>
                </a:r>
                <a:r>
                  <a:rPr kumimoji="1" lang="zh-CN" altLang="en-US" dirty="0">
                    <a:solidFill>
                      <a:prstClr val="black"/>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dirty="0">
                    <a:solidFill>
                      <a:prstClr val="black"/>
                    </a:solidFill>
                    <a:latin typeface="Times New Roman" panose="02020603050405020304" pitchFamily="18" charset="0"/>
                    <a:ea typeface="幼圆" panose="02010509060101010101" pitchFamily="49" charset="-122"/>
                    <a:cs typeface="Times New Roman" panose="02020603050405020304" pitchFamily="18" charset="0"/>
                  </a:rPr>
                  <a:t>norms		</a:t>
                </a:r>
                <a:r>
                  <a:rPr lang="zh-CN" altLang="en-US" dirty="0">
                    <a:latin typeface="Times New Roman" panose="02020603050405020304" pitchFamily="18" charset="0"/>
                    <a:cs typeface="Times New Roman" panose="02020603050405020304" pitchFamily="18" charset="0"/>
                  </a:rPr>
                  <a:t>④ </a:t>
                </a:r>
                <a:r>
                  <a:rPr kumimoji="1" lang="en-US" altLang="zh-CN" dirty="0">
                    <a:solidFill>
                      <a:prstClr val="black"/>
                    </a:solidFill>
                    <a:latin typeface="Times New Roman" panose="02020603050405020304" pitchFamily="18" charset="0"/>
                    <a:ea typeface="幼圆" panose="02010509060101010101" pitchFamily="49" charset="-122"/>
                    <a:cs typeface="Times New Roman" panose="02020603050405020304" pitchFamily="18" charset="0"/>
                  </a:rPr>
                  <a:t>Only</a:t>
                </a:r>
                <a:r>
                  <a:rPr kumimoji="1" lang="zh-CN" altLang="en-US" dirty="0">
                    <a:solidFill>
                      <a:prstClr val="black"/>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dirty="0">
                    <a:solidFill>
                      <a:prstClr val="black"/>
                    </a:solidFill>
                    <a:latin typeface="Times New Roman" panose="02020603050405020304" pitchFamily="18" charset="0"/>
                    <a:ea typeface="幼圆" panose="02010509060101010101" pitchFamily="49" charset="-122"/>
                    <a:cs typeface="Times New Roman" panose="02020603050405020304" pitchFamily="18" charset="0"/>
                  </a:rPr>
                  <a:t>0</a:t>
                </a:r>
                <a:r>
                  <a:rPr kumimoji="1" lang="zh-CN" altLang="en-US" dirty="0">
                    <a:solidFill>
                      <a:prstClr val="black"/>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dirty="0">
                    <a:solidFill>
                      <a:prstClr val="black"/>
                    </a:solidFill>
                    <a:latin typeface="Times New Roman" panose="02020603050405020304" pitchFamily="18" charset="0"/>
                    <a:ea typeface="幼圆" panose="02010509060101010101" pitchFamily="49" charset="-122"/>
                    <a:cs typeface="Times New Roman" panose="02020603050405020304" pitchFamily="18" charset="0"/>
                  </a:rPr>
                  <a:t>vector</a:t>
                </a:r>
                <a:r>
                  <a:rPr kumimoji="1" lang="zh-CN" altLang="en-US" dirty="0">
                    <a:solidFill>
                      <a:prstClr val="black"/>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dirty="0">
                    <a:solidFill>
                      <a:prstClr val="black"/>
                    </a:solidFill>
                    <a:latin typeface="Times New Roman" panose="02020603050405020304" pitchFamily="18" charset="0"/>
                    <a:ea typeface="幼圆" panose="02010509060101010101" pitchFamily="49" charset="-122"/>
                    <a:cs typeface="Times New Roman" panose="02020603050405020304" pitchFamily="18" charset="0"/>
                  </a:rPr>
                  <a:t>will arrive later</a:t>
                </a:r>
                <a:endParaRPr kumimoji="1" lang="zh-CN" altLang="en-US" b="0" i="0" u="none" strike="noStrike" kern="1200" cap="none" spc="0" normalizeH="0" baseline="0" noProof="0" dirty="0">
                  <a:ln>
                    <a:noFill/>
                  </a:ln>
                  <a:solidFill>
                    <a:prstClr val="black"/>
                  </a:solidFill>
                  <a:effectLst/>
                  <a:uLnTx/>
                  <a:uFillTx/>
                  <a:latin typeface="Times New Roman" panose="02020603050405020304" pitchFamily="18" charset="0"/>
                  <a:ea typeface="幼圆" panose="02010509060101010101" pitchFamily="49" charset="-122"/>
                  <a:cs typeface="Times New Roman" panose="02020603050405020304" pitchFamily="18" charset="0"/>
                </a:endParaRPr>
              </a:p>
            </p:txBody>
          </p:sp>
        </mc:Choice>
        <mc:Fallback xmlns="">
          <p:sp>
            <p:nvSpPr>
              <p:cNvPr id="144" name="文本框 1">
                <a:extLst>
                  <a:ext uri="{FF2B5EF4-FFF2-40B4-BE49-F238E27FC236}">
                    <a16:creationId xmlns:a16="http://schemas.microsoft.com/office/drawing/2014/main" id="{56F40090-C529-4B30-6755-E9C66FBA9E54}"/>
                  </a:ext>
                </a:extLst>
              </p:cNvPr>
              <p:cNvSpPr txBox="1">
                <a:spLocks noRot="1" noChangeAspect="1" noMove="1" noResize="1" noEditPoints="1" noAdjustHandles="1" noChangeArrowheads="1" noChangeShapeType="1" noTextEdit="1"/>
              </p:cNvSpPr>
              <p:nvPr/>
            </p:nvSpPr>
            <p:spPr>
              <a:xfrm>
                <a:off x="762696" y="2362160"/>
                <a:ext cx="8680128" cy="1479059"/>
              </a:xfrm>
              <a:prstGeom prst="rect">
                <a:avLst/>
              </a:prstGeom>
              <a:blipFill>
                <a:blip r:embed="rId31"/>
                <a:stretch>
                  <a:fillRect l="-632" r="-211" b="-6584"/>
                </a:stretch>
              </a:blipFill>
            </p:spPr>
            <p:txBody>
              <a:bodyPr/>
              <a:lstStyle/>
              <a:p>
                <a:r>
                  <a:rPr lang="zh-CN" altLang="en-US">
                    <a:noFill/>
                  </a:rPr>
                  <a:t> </a:t>
                </a:r>
              </a:p>
            </p:txBody>
          </p:sp>
        </mc:Fallback>
      </mc:AlternateContent>
      <p:grpSp>
        <p:nvGrpSpPr>
          <p:cNvPr id="149" name="Group 148">
            <a:extLst>
              <a:ext uri="{FF2B5EF4-FFF2-40B4-BE49-F238E27FC236}">
                <a16:creationId xmlns:a16="http://schemas.microsoft.com/office/drawing/2014/main" id="{E5A33BB9-0734-7EFD-427C-E14866F4E53E}"/>
              </a:ext>
            </a:extLst>
          </p:cNvPr>
          <p:cNvGrpSpPr/>
          <p:nvPr/>
        </p:nvGrpSpPr>
        <p:grpSpPr>
          <a:xfrm>
            <a:off x="292104" y="6508946"/>
            <a:ext cx="10009341" cy="1045799"/>
            <a:chOff x="446007" y="3966302"/>
            <a:chExt cx="10009341" cy="1045799"/>
          </a:xfrm>
        </p:grpSpPr>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855A7FE1-B64A-1FAE-D9BA-70B3CDB5F9D1}"/>
                    </a:ext>
                  </a:extLst>
                </p:cNvPr>
                <p:cNvSpPr txBox="1"/>
                <p:nvPr/>
              </p:nvSpPr>
              <p:spPr>
                <a:xfrm>
                  <a:off x="446007" y="4068469"/>
                  <a:ext cx="5951566" cy="898451"/>
                </a:xfrm>
                <a:prstGeom prst="rect">
                  <a:avLst/>
                </a:prstGeom>
                <a:noFill/>
              </p:spPr>
              <p:txBody>
                <a:bodyPr wrap="none" rtlCol="0">
                  <a:spAutoFit/>
                </a:bodyPr>
                <a:lstStyle/>
                <a:p>
                  <a:r>
                    <a:rPr lang="en-US" altLang="zh-CN" sz="1600" dirty="0">
                      <a:latin typeface="Times New Roman" panose="02020603050405020304" pitchFamily="18" charset="0"/>
                      <a:ea typeface="Cambria Math" panose="02040503050406030204" pitchFamily="18" charset="0"/>
                      <a:cs typeface="Times New Roman" panose="02020603050405020304" pitchFamily="18" charset="0"/>
                    </a:rPr>
                    <a:t>Sliding Window 1 : </a:t>
                  </a:r>
                  <a14:m>
                    <m:oMath xmlns:m="http://schemas.openxmlformats.org/officeDocument/2006/math">
                      <m:sSub>
                        <m:sSubPr>
                          <m:ctrlPr>
                            <a:rPr lang="zh-CN" altLang="zh-CN" sz="1600" i="1" smtClean="0">
                              <a:effectLst/>
                              <a:latin typeface="Cambria Math" panose="02040503050406030204" pitchFamily="18" charset="0"/>
                              <a:ea typeface="Cambria Math" panose="02040503050406030204" pitchFamily="18" charset="0"/>
                            </a:rPr>
                          </m:ctrlPr>
                        </m:sSubPr>
                        <m:e>
                          <m:d>
                            <m:dPr>
                              <m:begChr m:val="‖"/>
                              <m:endChr m:val="‖"/>
                              <m:ctrlPr>
                                <a:rPr lang="zh-CN" altLang="zh-CN" sz="1600" i="1">
                                  <a:effectLst/>
                                  <a:latin typeface="Cambria Math" panose="02040503050406030204" pitchFamily="18" charset="0"/>
                                  <a:ea typeface="Cambria Math" panose="02040503050406030204" pitchFamily="18" charset="0"/>
                                </a:rPr>
                              </m:ctrlPr>
                            </m:dPr>
                            <m:e>
                              <m:sSup>
                                <m:sSupPr>
                                  <m:ctrlPr>
                                    <a:rPr lang="zh-CN" altLang="zh-CN" sz="1600" i="1">
                                      <a:effectLst/>
                                      <a:latin typeface="Cambria Math" panose="02040503050406030204" pitchFamily="18" charset="0"/>
                                      <a:ea typeface="Cambria Math" panose="02040503050406030204" pitchFamily="18" charset="0"/>
                                    </a:rPr>
                                  </m:ctrlPr>
                                </m:sSupPr>
                                <m:e>
                                  <m:sSubSup>
                                    <m:sSubSupPr>
                                      <m:ctrlPr>
                                        <a:rPr lang="zh-CN" altLang="zh-CN" sz="1600" i="1">
                                          <a:effectLst/>
                                          <a:latin typeface="Cambria Math" panose="02040503050406030204" pitchFamily="18" charset="0"/>
                                          <a:ea typeface="Cambria Math" panose="02040503050406030204" pitchFamily="18" charset="0"/>
                                        </a:rPr>
                                      </m:ctrlPr>
                                    </m:sSubSupPr>
                                    <m:e>
                                      <m:r>
                                        <a:rPr lang="en-US" altLang="zh-CN" sz="1600" i="1">
                                          <a:effectLst/>
                                          <a:latin typeface="Cambria Math" panose="02040503050406030204" pitchFamily="18" charset="0"/>
                                          <a:ea typeface="等线" panose="02010600030101010101" pitchFamily="2" charset="-122"/>
                                          <a:cs typeface="Arial" panose="020B0604020202020204" pitchFamily="34" charset="0"/>
                                        </a:rPr>
                                        <m:t>𝐴</m:t>
                                      </m:r>
                                    </m:e>
                                    <m:sub>
                                      <m:r>
                                        <a:rPr lang="en-US" altLang="zh-CN" sz="1600" i="1">
                                          <a:effectLst/>
                                          <a:latin typeface="Cambria Math" panose="02040503050406030204" pitchFamily="18" charset="0"/>
                                          <a:ea typeface="等线" panose="02010600030101010101" pitchFamily="2" charset="-122"/>
                                          <a:cs typeface="Arial" panose="020B0604020202020204" pitchFamily="34" charset="0"/>
                                        </a:rPr>
                                        <m:t>𝑊</m:t>
                                      </m:r>
                                    </m:sub>
                                    <m:sup>
                                      <m:r>
                                        <a:rPr lang="en-US" altLang="zh-CN" sz="1600" i="1">
                                          <a:effectLst/>
                                          <a:latin typeface="Cambria Math" panose="02040503050406030204" pitchFamily="18" charset="0"/>
                                          <a:ea typeface="等线" panose="02010600030101010101" pitchFamily="2" charset="-122"/>
                                          <a:cs typeface="Arial" panose="020B0604020202020204" pitchFamily="34" charset="0"/>
                                        </a:rPr>
                                        <m:t>𝑖</m:t>
                                      </m:r>
                                    </m:sup>
                                  </m:sSubSup>
                                </m:e>
                                <m:sup>
                                  <m:r>
                                    <a:rPr lang="en-US" altLang="zh-CN" sz="1600">
                                      <a:effectLst/>
                                      <a:latin typeface="Cambria Math" panose="02040503050406030204" pitchFamily="18" charset="0"/>
                                      <a:ea typeface="等线" panose="02010600030101010101" pitchFamily="2" charset="-122"/>
                                      <a:cs typeface="Arial" panose="020B0604020202020204" pitchFamily="34" charset="0"/>
                                    </a:rPr>
                                    <m:t>⊤</m:t>
                                  </m:r>
                                </m:sup>
                              </m:sSup>
                              <m:sSubSup>
                                <m:sSubSupPr>
                                  <m:ctrlPr>
                                    <a:rPr lang="zh-CN" altLang="zh-CN" sz="1600" i="1">
                                      <a:effectLst/>
                                      <a:latin typeface="Cambria Math" panose="02040503050406030204" pitchFamily="18" charset="0"/>
                                      <a:ea typeface="Cambria Math" panose="02040503050406030204" pitchFamily="18" charset="0"/>
                                    </a:rPr>
                                  </m:ctrlPr>
                                </m:sSubSupPr>
                                <m:e>
                                  <m:r>
                                    <a:rPr lang="en-US" altLang="zh-CN" sz="1600" i="1">
                                      <a:effectLst/>
                                      <a:latin typeface="Cambria Math" panose="02040503050406030204" pitchFamily="18" charset="0"/>
                                      <a:ea typeface="等线" panose="02010600030101010101" pitchFamily="2" charset="-122"/>
                                      <a:cs typeface="Arial" panose="020B0604020202020204" pitchFamily="34" charset="0"/>
                                    </a:rPr>
                                    <m:t>𝐴</m:t>
                                  </m:r>
                                </m:e>
                                <m:sub>
                                  <m:r>
                                    <a:rPr lang="en-US" altLang="zh-CN" sz="1600" i="1">
                                      <a:effectLst/>
                                      <a:latin typeface="Cambria Math" panose="02040503050406030204" pitchFamily="18" charset="0"/>
                                      <a:ea typeface="等线" panose="02010600030101010101" pitchFamily="2" charset="-122"/>
                                      <a:cs typeface="Arial" panose="020B0604020202020204" pitchFamily="34" charset="0"/>
                                    </a:rPr>
                                    <m:t>𝑊</m:t>
                                  </m:r>
                                </m:sub>
                                <m:sup>
                                  <m:r>
                                    <a:rPr lang="en-US" altLang="zh-CN" sz="1600" i="1">
                                      <a:effectLst/>
                                      <a:latin typeface="Cambria Math" panose="02040503050406030204" pitchFamily="18" charset="0"/>
                                      <a:ea typeface="等线" panose="02010600030101010101" pitchFamily="2" charset="-122"/>
                                      <a:cs typeface="Arial" panose="020B0604020202020204" pitchFamily="34" charset="0"/>
                                    </a:rPr>
                                    <m:t>𝑖</m:t>
                                  </m:r>
                                </m:sup>
                              </m:sSubSup>
                              <m:r>
                                <a:rPr lang="en-US" altLang="zh-CN" sz="1600" i="1">
                                  <a:effectLst/>
                                  <a:latin typeface="Cambria Math" panose="02040503050406030204" pitchFamily="18" charset="0"/>
                                  <a:ea typeface="等线" panose="02010600030101010101" pitchFamily="2" charset="-122"/>
                                  <a:cs typeface="Arial" panose="020B0604020202020204" pitchFamily="34" charset="0"/>
                                </a:rPr>
                                <m:t>−</m:t>
                              </m:r>
                              <m:sSup>
                                <m:sSupPr>
                                  <m:ctrlPr>
                                    <a:rPr lang="zh-CN" altLang="zh-CN" sz="1600" i="1">
                                      <a:effectLst/>
                                      <a:latin typeface="Cambria Math" panose="02040503050406030204" pitchFamily="18" charset="0"/>
                                      <a:ea typeface="Cambria Math" panose="02040503050406030204" pitchFamily="18" charset="0"/>
                                    </a:rPr>
                                  </m:ctrlPr>
                                </m:sSupPr>
                                <m:e>
                                  <m:sSubSup>
                                    <m:sSubSupPr>
                                      <m:ctrlPr>
                                        <a:rPr lang="zh-CN" altLang="zh-CN" sz="1600" i="1">
                                          <a:effectLst/>
                                          <a:latin typeface="Cambria Math" panose="02040503050406030204" pitchFamily="18" charset="0"/>
                                          <a:ea typeface="Cambria Math" panose="02040503050406030204" pitchFamily="18" charset="0"/>
                                        </a:rPr>
                                      </m:ctrlPr>
                                    </m:sSubSupPr>
                                    <m:e>
                                      <m:r>
                                        <a:rPr lang="en-US" altLang="zh-CN" sz="1600" i="1">
                                          <a:effectLst/>
                                          <a:latin typeface="Cambria Math" panose="02040503050406030204" pitchFamily="18" charset="0"/>
                                          <a:ea typeface="等线" panose="02010600030101010101" pitchFamily="2" charset="-122"/>
                                          <a:cs typeface="Arial" panose="020B0604020202020204" pitchFamily="34" charset="0"/>
                                        </a:rPr>
                                        <m:t>𝐵</m:t>
                                      </m:r>
                                    </m:e>
                                    <m:sub>
                                      <m:r>
                                        <a:rPr lang="en-US" altLang="zh-CN" sz="1600" i="1">
                                          <a:effectLst/>
                                          <a:latin typeface="Cambria Math" panose="02040503050406030204" pitchFamily="18" charset="0"/>
                                          <a:ea typeface="等线" panose="02010600030101010101" pitchFamily="2" charset="-122"/>
                                          <a:cs typeface="Arial" panose="020B0604020202020204" pitchFamily="34" charset="0"/>
                                        </a:rPr>
                                        <m:t>𝑊</m:t>
                                      </m:r>
                                    </m:sub>
                                    <m:sup>
                                      <m:r>
                                        <a:rPr lang="en-US" altLang="zh-CN" sz="1600" i="1">
                                          <a:effectLst/>
                                          <a:latin typeface="Cambria Math" panose="02040503050406030204" pitchFamily="18" charset="0"/>
                                          <a:ea typeface="等线" panose="02010600030101010101" pitchFamily="2" charset="-122"/>
                                          <a:cs typeface="Arial" panose="020B0604020202020204" pitchFamily="34" charset="0"/>
                                        </a:rPr>
                                        <m:t>𝑖</m:t>
                                      </m:r>
                                    </m:sup>
                                  </m:sSubSup>
                                </m:e>
                                <m:sup>
                                  <m:r>
                                    <a:rPr lang="en-US" altLang="zh-CN" sz="1600">
                                      <a:effectLst/>
                                      <a:latin typeface="Cambria Math" panose="02040503050406030204" pitchFamily="18" charset="0"/>
                                      <a:ea typeface="等线" panose="02010600030101010101" pitchFamily="2" charset="-122"/>
                                      <a:cs typeface="Arial" panose="020B0604020202020204" pitchFamily="34" charset="0"/>
                                    </a:rPr>
                                    <m:t>⊤</m:t>
                                  </m:r>
                                </m:sup>
                              </m:sSup>
                              <m:sSubSup>
                                <m:sSubSupPr>
                                  <m:ctrlPr>
                                    <a:rPr lang="zh-CN" altLang="zh-CN" sz="1600" i="1">
                                      <a:effectLst/>
                                      <a:latin typeface="Cambria Math" panose="02040503050406030204" pitchFamily="18" charset="0"/>
                                      <a:ea typeface="Cambria Math" panose="02040503050406030204" pitchFamily="18" charset="0"/>
                                    </a:rPr>
                                  </m:ctrlPr>
                                </m:sSubSupPr>
                                <m:e>
                                  <m:r>
                                    <a:rPr lang="en-US" altLang="zh-CN" sz="1600" i="1">
                                      <a:effectLst/>
                                      <a:latin typeface="Cambria Math" panose="02040503050406030204" pitchFamily="18" charset="0"/>
                                      <a:ea typeface="等线" panose="02010600030101010101" pitchFamily="2" charset="-122"/>
                                      <a:cs typeface="Arial" panose="020B0604020202020204" pitchFamily="34" charset="0"/>
                                    </a:rPr>
                                    <m:t>𝐵</m:t>
                                  </m:r>
                                </m:e>
                                <m:sub>
                                  <m:r>
                                    <a:rPr lang="en-US" altLang="zh-CN" sz="1600" i="1">
                                      <a:effectLst/>
                                      <a:latin typeface="Cambria Math" panose="02040503050406030204" pitchFamily="18" charset="0"/>
                                      <a:ea typeface="等线" panose="02010600030101010101" pitchFamily="2" charset="-122"/>
                                      <a:cs typeface="Arial" panose="020B0604020202020204" pitchFamily="34" charset="0"/>
                                    </a:rPr>
                                    <m:t>𝑊</m:t>
                                  </m:r>
                                </m:sub>
                                <m:sup>
                                  <m:r>
                                    <a:rPr lang="en-US" altLang="zh-CN" sz="1600" i="1">
                                      <a:effectLst/>
                                      <a:latin typeface="Cambria Math" panose="02040503050406030204" pitchFamily="18" charset="0"/>
                                      <a:ea typeface="等线" panose="02010600030101010101" pitchFamily="2" charset="-122"/>
                                      <a:cs typeface="Arial" panose="020B0604020202020204" pitchFamily="34" charset="0"/>
                                    </a:rPr>
                                    <m:t>𝑖</m:t>
                                  </m:r>
                                </m:sup>
                              </m:sSubSup>
                            </m:e>
                          </m:d>
                        </m:e>
                        <m:sub>
                          <m:r>
                            <a:rPr lang="en-US" altLang="zh-CN" sz="1600" i="1">
                              <a:effectLst/>
                              <a:latin typeface="Cambria Math" panose="02040503050406030204" pitchFamily="18" charset="0"/>
                              <a:ea typeface="等线" panose="02010600030101010101" pitchFamily="2" charset="-122"/>
                              <a:cs typeface="Arial" panose="020B0604020202020204" pitchFamily="34" charset="0"/>
                            </a:rPr>
                            <m:t>2</m:t>
                          </m:r>
                        </m:sub>
                      </m:sSub>
                      <m:r>
                        <a:rPr lang="en-US" altLang="zh-CN" sz="1600" b="0" i="0" smtClean="0">
                          <a:effectLst/>
                          <a:latin typeface="Cambria Math" panose="02040503050406030204" pitchFamily="18" charset="0"/>
                          <a:ea typeface="等线" panose="02010600030101010101" pitchFamily="2" charset="-122"/>
                          <a:cs typeface="Arial" panose="020B0604020202020204" pitchFamily="34" charset="0"/>
                        </a:rPr>
                        <m:t>         </m:t>
                      </m:r>
                      <m:r>
                        <a:rPr lang="zh-CN" altLang="zh-CN" sz="1600">
                          <a:effectLst/>
                          <a:latin typeface="Cambria Math" panose="02040503050406030204" pitchFamily="18" charset="0"/>
                          <a:ea typeface="等线" panose="02010600030101010101" pitchFamily="2" charset="-122"/>
                          <a:cs typeface="Arial" panose="020B0604020202020204" pitchFamily="34" charset="0"/>
                        </a:rPr>
                        <m:t>≤</m:t>
                      </m:r>
                      <m:f>
                        <m:fPr>
                          <m:ctrlPr>
                            <a:rPr lang="zh-CN" altLang="zh-CN" sz="1600" i="1">
                              <a:effectLst/>
                              <a:latin typeface="Cambria Math" panose="02040503050406030204" pitchFamily="18" charset="0"/>
                              <a:ea typeface="Cambria Math" panose="02040503050406030204" pitchFamily="18" charset="0"/>
                            </a:rPr>
                          </m:ctrlPr>
                        </m:fPr>
                        <m:num>
                          <m:r>
                            <a:rPr lang="en-US" altLang="zh-CN" sz="1600" i="1">
                              <a:effectLst/>
                              <a:latin typeface="Cambria Math" panose="02040503050406030204" pitchFamily="18" charset="0"/>
                              <a:ea typeface="等线" panose="02010600030101010101" pitchFamily="2" charset="-122"/>
                              <a:cs typeface="Arial" panose="020B0604020202020204" pitchFamily="34" charset="0"/>
                            </a:rPr>
                            <m:t>1</m:t>
                          </m:r>
                        </m:num>
                        <m:den>
                          <m:r>
                            <a:rPr lang="en-US" altLang="zh-CN" sz="1600" i="1">
                              <a:effectLst/>
                              <a:latin typeface="Cambria Math" panose="02040503050406030204" pitchFamily="18" charset="0"/>
                              <a:ea typeface="等线" panose="02010600030101010101" pitchFamily="2" charset="-122"/>
                              <a:cs typeface="Arial" panose="020B0604020202020204" pitchFamily="34" charset="0"/>
                            </a:rPr>
                            <m:t>3</m:t>
                          </m:r>
                          <m:r>
                            <m:rPr>
                              <m:sty m:val="p"/>
                            </m:rPr>
                            <a:rPr lang="en-US" altLang="zh-CN" sz="1600">
                              <a:effectLst/>
                              <a:latin typeface="Cambria Math" panose="02040503050406030204" pitchFamily="18" charset="0"/>
                              <a:ea typeface="等线" panose="02010600030101010101" pitchFamily="2" charset="-122"/>
                              <a:cs typeface="Arial" panose="020B0604020202020204" pitchFamily="34" charset="0"/>
                            </a:rPr>
                            <m:t>l</m:t>
                          </m:r>
                        </m:den>
                      </m:f>
                      <m:d>
                        <m:dPr>
                          <m:ctrlPr>
                            <a:rPr lang="zh-CN" altLang="zh-CN" sz="1600" i="1">
                              <a:effectLst/>
                              <a:latin typeface="Cambria Math" panose="02040503050406030204" pitchFamily="18" charset="0"/>
                              <a:ea typeface="Cambria Math" panose="02040503050406030204" pitchFamily="18" charset="0"/>
                            </a:rPr>
                          </m:ctrlPr>
                        </m:dPr>
                        <m:e>
                          <m:f>
                            <m:fPr>
                              <m:ctrlPr>
                                <a:rPr lang="zh-CN" altLang="zh-CN" sz="1600" i="1">
                                  <a:effectLst/>
                                  <a:latin typeface="Cambria Math" panose="02040503050406030204" pitchFamily="18" charset="0"/>
                                  <a:ea typeface="Cambria Math" panose="02040503050406030204" pitchFamily="18" charset="0"/>
                                </a:rPr>
                              </m:ctrlPr>
                            </m:fPr>
                            <m:num>
                              <m:r>
                                <a:rPr lang="en-US" altLang="zh-CN" sz="1600" i="1">
                                  <a:effectLst/>
                                  <a:latin typeface="Cambria Math" panose="02040503050406030204" pitchFamily="18" charset="0"/>
                                  <a:ea typeface="等线" panose="02010600030101010101" pitchFamily="2" charset="-122"/>
                                  <a:cs typeface="Arial" panose="020B0604020202020204" pitchFamily="34" charset="0"/>
                                </a:rPr>
                                <m:t>𝑁</m:t>
                              </m:r>
                            </m:num>
                            <m:den>
                              <m:r>
                                <a:rPr lang="en-US" altLang="zh-CN" sz="1600" i="1">
                                  <a:effectLst/>
                                  <a:latin typeface="Cambria Math" panose="02040503050406030204" pitchFamily="18" charset="0"/>
                                  <a:ea typeface="等线" panose="02010600030101010101" pitchFamily="2" charset="-122"/>
                                  <a:cs typeface="Arial" panose="020B0604020202020204" pitchFamily="34" charset="0"/>
                                </a:rPr>
                                <m:t>4</m:t>
                              </m:r>
                            </m:den>
                          </m:f>
                          <m:r>
                            <a:rPr lang="en-US" altLang="zh-CN" sz="1600">
                              <a:effectLst/>
                              <a:latin typeface="Cambria Math" panose="02040503050406030204" pitchFamily="18" charset="0"/>
                              <a:ea typeface="等线" panose="02010600030101010101" pitchFamily="2" charset="-122"/>
                              <a:cs typeface="Arial" panose="020B0604020202020204" pitchFamily="34" charset="0"/>
                            </a:rPr>
                            <m:t>⋅</m:t>
                          </m:r>
                          <m:sSup>
                            <m:sSupPr>
                              <m:ctrlPr>
                                <a:rPr lang="zh-CN" altLang="zh-CN" sz="1600" i="1">
                                  <a:effectLst/>
                                  <a:latin typeface="Cambria Math" panose="02040503050406030204" pitchFamily="18" charset="0"/>
                                  <a:ea typeface="Cambria Math" panose="02040503050406030204" pitchFamily="18" charset="0"/>
                                </a:rPr>
                              </m:ctrlPr>
                            </m:sSupPr>
                            <m:e>
                              <m:r>
                                <a:rPr lang="en-US" altLang="zh-CN" sz="1600" i="1">
                                  <a:effectLst/>
                                  <a:latin typeface="Cambria Math" panose="02040503050406030204" pitchFamily="18" charset="0"/>
                                  <a:ea typeface="等线" panose="02010600030101010101" pitchFamily="2" charset="-122"/>
                                  <a:cs typeface="Arial" panose="020B0604020202020204" pitchFamily="34" charset="0"/>
                                </a:rPr>
                                <m:t>2</m:t>
                              </m:r>
                            </m:e>
                            <m:sup>
                              <m:r>
                                <a:rPr lang="en-US" altLang="zh-CN" sz="1600" i="1">
                                  <a:effectLst/>
                                  <a:latin typeface="Cambria Math" panose="02040503050406030204" pitchFamily="18" charset="0"/>
                                  <a:ea typeface="等线" panose="02010600030101010101" pitchFamily="2" charset="-122"/>
                                  <a:cs typeface="Arial" panose="020B0604020202020204" pitchFamily="34" charset="0"/>
                                </a:rPr>
                                <m:t>𝑖</m:t>
                              </m:r>
                              <m:r>
                                <a:rPr lang="en-US" altLang="zh-CN" sz="1600" i="1">
                                  <a:effectLst/>
                                  <a:latin typeface="Cambria Math" panose="02040503050406030204" pitchFamily="18" charset="0"/>
                                  <a:ea typeface="等线" panose="02010600030101010101" pitchFamily="2" charset="-122"/>
                                  <a:cs typeface="Arial" panose="020B0604020202020204" pitchFamily="34" charset="0"/>
                                </a:rPr>
                                <m:t>+1</m:t>
                              </m:r>
                            </m:sup>
                          </m:sSup>
                          <m:r>
                            <a:rPr lang="en-US" altLang="zh-CN" sz="1600" i="1">
                              <a:effectLst/>
                              <a:latin typeface="Cambria Math" panose="02040503050406030204" pitchFamily="18" charset="0"/>
                              <a:ea typeface="等线" panose="02010600030101010101" pitchFamily="2" charset="-122"/>
                              <a:cs typeface="Arial" panose="020B0604020202020204" pitchFamily="34" charset="0"/>
                            </a:rPr>
                            <m:t>+</m:t>
                          </m:r>
                          <m:f>
                            <m:fPr>
                              <m:ctrlPr>
                                <a:rPr lang="zh-CN" altLang="zh-CN" sz="1600" i="1">
                                  <a:effectLst/>
                                  <a:latin typeface="Cambria Math" panose="02040503050406030204" pitchFamily="18" charset="0"/>
                                  <a:ea typeface="Cambria Math" panose="02040503050406030204" pitchFamily="18" charset="0"/>
                                </a:rPr>
                              </m:ctrlPr>
                            </m:fPr>
                            <m:num>
                              <m:r>
                                <a:rPr lang="en-US" altLang="zh-CN" sz="1600" i="1">
                                  <a:effectLst/>
                                  <a:latin typeface="Cambria Math" panose="02040503050406030204" pitchFamily="18" charset="0"/>
                                  <a:ea typeface="等线" panose="02010600030101010101" pitchFamily="2" charset="-122"/>
                                  <a:cs typeface="Arial" panose="020B0604020202020204" pitchFamily="34" charset="0"/>
                                </a:rPr>
                                <m:t>3</m:t>
                              </m:r>
                              <m:r>
                                <a:rPr lang="en-US" altLang="zh-CN" sz="1600" i="1">
                                  <a:effectLst/>
                                  <a:latin typeface="Cambria Math" panose="02040503050406030204" pitchFamily="18" charset="0"/>
                                  <a:ea typeface="等线" panose="02010600030101010101" pitchFamily="2" charset="-122"/>
                                  <a:cs typeface="Arial" panose="020B0604020202020204" pitchFamily="34" charset="0"/>
                                </a:rPr>
                                <m:t>𝑁</m:t>
                              </m:r>
                            </m:num>
                            <m:den>
                              <m:r>
                                <a:rPr lang="en-US" altLang="zh-CN" sz="1600" i="1">
                                  <a:effectLst/>
                                  <a:latin typeface="Cambria Math" panose="02040503050406030204" pitchFamily="18" charset="0"/>
                                  <a:ea typeface="等线" panose="02010600030101010101" pitchFamily="2" charset="-122"/>
                                  <a:cs typeface="Arial" panose="020B0604020202020204" pitchFamily="34" charset="0"/>
                                </a:rPr>
                                <m:t>4</m:t>
                              </m:r>
                            </m:den>
                          </m:f>
                        </m:e>
                      </m:d>
                    </m:oMath>
                  </a14:m>
                  <a:endParaRPr lang="en-US" altLang="zh-CN" sz="1600" dirty="0">
                    <a:effectLst/>
                    <a:ea typeface="等线" panose="02010600030101010101" pitchFamily="2" charset="-122"/>
                    <a:cs typeface="Arial" panose="020B0604020202020204" pitchFamily="34" charset="0"/>
                  </a:endParaRPr>
                </a:p>
                <a:p>
                  <a:r>
                    <a:rPr lang="en-US" altLang="zh-CN" sz="1600" dirty="0">
                      <a:latin typeface="Times New Roman" panose="02020603050405020304" pitchFamily="18" charset="0"/>
                      <a:cs typeface="Times New Roman" panose="02020603050405020304" pitchFamily="18" charset="0"/>
                    </a:rPr>
                    <a:t>Sliding Window 2 : </a:t>
                  </a:r>
                  <a14:m>
                    <m:oMath xmlns:m="http://schemas.openxmlformats.org/officeDocument/2006/math">
                      <m:sSub>
                        <m:sSubPr>
                          <m:ctrlPr>
                            <a:rPr lang="zh-CN" altLang="zh-CN" sz="1600" i="1" kern="100" smtClean="0">
                              <a:effectLst/>
                              <a:latin typeface="Cambria Math" panose="02040503050406030204" pitchFamily="18" charset="0"/>
                              <a:ea typeface="Cambria Math" panose="02040503050406030204" pitchFamily="18" charset="0"/>
                              <a:cs typeface="Arial" panose="020B0604020202020204" pitchFamily="34" charset="0"/>
                            </a:rPr>
                          </m:ctrlPr>
                        </m:sSubPr>
                        <m:e>
                          <m:d>
                            <m:dPr>
                              <m:begChr m:val="‖"/>
                              <m:endChr m:val="‖"/>
                              <m:ctrlPr>
                                <a:rPr lang="zh-CN" altLang="zh-CN" sz="1600" i="1" kern="100">
                                  <a:effectLst/>
                                  <a:latin typeface="Cambria Math" panose="02040503050406030204" pitchFamily="18" charset="0"/>
                                  <a:ea typeface="Cambria Math" panose="02040503050406030204" pitchFamily="18" charset="0"/>
                                  <a:cs typeface="Arial" panose="020B0604020202020204" pitchFamily="34" charset="0"/>
                                </a:rPr>
                              </m:ctrlPr>
                            </m:dPr>
                            <m:e>
                              <m:sSup>
                                <m:sSupPr>
                                  <m:ctrlPr>
                                    <a:rPr lang="zh-CN" altLang="zh-CN" sz="1600" i="1" kern="100">
                                      <a:effectLst/>
                                      <a:latin typeface="Cambria Math" panose="02040503050406030204" pitchFamily="18" charset="0"/>
                                      <a:ea typeface="Cambria Math" panose="02040503050406030204" pitchFamily="18" charset="0"/>
                                      <a:cs typeface="Arial" panose="020B0604020202020204" pitchFamily="34" charset="0"/>
                                    </a:rPr>
                                  </m:ctrlPr>
                                </m:sSupPr>
                                <m:e>
                                  <m:sSubSup>
                                    <m:sSubSupPr>
                                      <m:ctrlPr>
                                        <a:rPr lang="zh-CN" altLang="zh-CN" sz="1600" i="1" kern="100">
                                          <a:effectLst/>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𝐴</m:t>
                                      </m:r>
                                    </m:e>
                                    <m:sub>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𝑊</m:t>
                                      </m:r>
                                    </m:sub>
                                    <m:sup>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𝑖</m:t>
                                      </m:r>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−1</m:t>
                                      </m:r>
                                    </m:sup>
                                  </m:sSubSup>
                                </m:e>
                                <m:sup>
                                  <m:r>
                                    <a:rPr lang="en-US" altLang="zh-CN" sz="1600" kern="100">
                                      <a:effectLst/>
                                      <a:latin typeface="Cambria Math" panose="02040503050406030204" pitchFamily="18" charset="0"/>
                                      <a:ea typeface="等线" panose="02010600030101010101" pitchFamily="2" charset="-122"/>
                                      <a:cs typeface="Arial" panose="020B0604020202020204" pitchFamily="34" charset="0"/>
                                    </a:rPr>
                                    <m:t>⊤</m:t>
                                  </m:r>
                                </m:sup>
                              </m:sSup>
                              <m:sSubSup>
                                <m:sSubSupPr>
                                  <m:ctrlPr>
                                    <a:rPr lang="zh-CN" altLang="zh-CN" sz="1600" i="1" kern="100">
                                      <a:effectLst/>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𝐴</m:t>
                                  </m:r>
                                </m:e>
                                <m:sub>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𝑊</m:t>
                                  </m:r>
                                </m:sub>
                                <m:sup>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𝑖</m:t>
                                  </m:r>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−1</m:t>
                                  </m:r>
                                </m:sup>
                              </m:sSubSup>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m:t>
                              </m:r>
                              <m:sSup>
                                <m:sSupPr>
                                  <m:ctrlPr>
                                    <a:rPr lang="zh-CN" altLang="zh-CN" sz="1600" i="1" kern="100">
                                      <a:effectLst/>
                                      <a:latin typeface="Cambria Math" panose="02040503050406030204" pitchFamily="18" charset="0"/>
                                      <a:ea typeface="Cambria Math" panose="02040503050406030204" pitchFamily="18" charset="0"/>
                                      <a:cs typeface="Arial" panose="020B0604020202020204" pitchFamily="34" charset="0"/>
                                    </a:rPr>
                                  </m:ctrlPr>
                                </m:sSupPr>
                                <m:e>
                                  <m:sSubSup>
                                    <m:sSubSupPr>
                                      <m:ctrlPr>
                                        <a:rPr lang="zh-CN" altLang="zh-CN" sz="1600" i="1" kern="100">
                                          <a:effectLst/>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𝐵</m:t>
                                      </m:r>
                                    </m:e>
                                    <m:sub>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𝑊</m:t>
                                      </m:r>
                                    </m:sub>
                                    <m:sup>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𝑖</m:t>
                                      </m:r>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−1</m:t>
                                      </m:r>
                                    </m:sup>
                                  </m:sSubSup>
                                </m:e>
                                <m:sup>
                                  <m:r>
                                    <a:rPr lang="en-US" altLang="zh-CN" sz="1600" kern="100">
                                      <a:effectLst/>
                                      <a:latin typeface="Cambria Math" panose="02040503050406030204" pitchFamily="18" charset="0"/>
                                      <a:ea typeface="等线" panose="02010600030101010101" pitchFamily="2" charset="-122"/>
                                      <a:cs typeface="Arial" panose="020B0604020202020204" pitchFamily="34" charset="0"/>
                                    </a:rPr>
                                    <m:t>⊤</m:t>
                                  </m:r>
                                </m:sup>
                              </m:sSup>
                              <m:sSubSup>
                                <m:sSubSupPr>
                                  <m:ctrlPr>
                                    <a:rPr lang="zh-CN" altLang="zh-CN" sz="1600" i="1" kern="100">
                                      <a:effectLst/>
                                      <a:latin typeface="Cambria Math" panose="02040503050406030204" pitchFamily="18" charset="0"/>
                                      <a:ea typeface="Cambria Math" panose="02040503050406030204" pitchFamily="18" charset="0"/>
                                      <a:cs typeface="Arial" panose="020B0604020202020204" pitchFamily="34" charset="0"/>
                                    </a:rPr>
                                  </m:ctrlPr>
                                </m:sSubSupPr>
                                <m:e>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𝐵</m:t>
                                  </m:r>
                                </m:e>
                                <m:sub>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𝑊</m:t>
                                  </m:r>
                                </m:sub>
                                <m:sup>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𝑖</m:t>
                                  </m:r>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−1</m:t>
                                  </m:r>
                                </m:sup>
                              </m:sSubSup>
                            </m:e>
                          </m:d>
                        </m:e>
                        <m:sub>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2</m:t>
                          </m:r>
                        </m:sub>
                      </m:sSub>
                      <m:r>
                        <a:rPr lang="zh-CN" altLang="zh-CN" sz="1600" kern="100">
                          <a:effectLst/>
                          <a:latin typeface="Cambria Math" panose="02040503050406030204" pitchFamily="18" charset="0"/>
                          <a:ea typeface="等线" panose="02010600030101010101" pitchFamily="2" charset="-122"/>
                          <a:cs typeface="Arial" panose="020B0604020202020204" pitchFamily="34" charset="0"/>
                        </a:rPr>
                        <m:t>≤</m:t>
                      </m:r>
                      <m:f>
                        <m:fPr>
                          <m:ctrlPr>
                            <a:rPr lang="zh-CN" altLang="zh-CN" sz="1600" i="1" kern="100">
                              <a:effectLst/>
                              <a:latin typeface="Cambria Math" panose="02040503050406030204" pitchFamily="18" charset="0"/>
                              <a:ea typeface="Cambria Math" panose="02040503050406030204" pitchFamily="18" charset="0"/>
                              <a:cs typeface="Arial" panose="020B0604020202020204" pitchFamily="34" charset="0"/>
                            </a:rPr>
                          </m:ctrlPr>
                        </m:fPr>
                        <m:num>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1</m:t>
                          </m:r>
                        </m:num>
                        <m:den>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3</m:t>
                          </m:r>
                          <m:r>
                            <m:rPr>
                              <m:sty m:val="p"/>
                            </m:rPr>
                            <a:rPr lang="en-US" altLang="zh-CN" sz="1600" kern="100">
                              <a:effectLst/>
                              <a:latin typeface="Cambria Math" panose="02040503050406030204" pitchFamily="18" charset="0"/>
                              <a:ea typeface="等线" panose="02010600030101010101" pitchFamily="2" charset="-122"/>
                              <a:cs typeface="Arial" panose="020B0604020202020204" pitchFamily="34" charset="0"/>
                            </a:rPr>
                            <m:t>l</m:t>
                          </m:r>
                        </m:den>
                      </m:f>
                      <m:d>
                        <m:dPr>
                          <m:ctrlPr>
                            <a:rPr lang="zh-CN" altLang="zh-CN" sz="1600" i="1" kern="100">
                              <a:effectLst/>
                              <a:latin typeface="Cambria Math" panose="02040503050406030204" pitchFamily="18" charset="0"/>
                              <a:ea typeface="Cambria Math" panose="02040503050406030204" pitchFamily="18" charset="0"/>
                              <a:cs typeface="Arial" panose="020B0604020202020204" pitchFamily="34" charset="0"/>
                            </a:rPr>
                          </m:ctrlPr>
                        </m:dPr>
                        <m:e>
                          <m:f>
                            <m:fPr>
                              <m:ctrlPr>
                                <a:rPr lang="zh-CN" altLang="zh-CN" sz="1600" i="1" kern="100">
                                  <a:effectLst/>
                                  <a:latin typeface="Cambria Math" panose="02040503050406030204" pitchFamily="18" charset="0"/>
                                  <a:ea typeface="Cambria Math" panose="02040503050406030204" pitchFamily="18" charset="0"/>
                                  <a:cs typeface="Arial" panose="020B0604020202020204" pitchFamily="34" charset="0"/>
                                </a:rPr>
                              </m:ctrlPr>
                            </m:fPr>
                            <m:num>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𝑁</m:t>
                              </m:r>
                            </m:num>
                            <m:den>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4</m:t>
                              </m:r>
                            </m:den>
                          </m:f>
                          <m:r>
                            <a:rPr lang="en-US" altLang="zh-CN" sz="1600" kern="100">
                              <a:effectLst/>
                              <a:latin typeface="Cambria Math" panose="02040503050406030204" pitchFamily="18" charset="0"/>
                              <a:ea typeface="等线" panose="02010600030101010101" pitchFamily="2" charset="-122"/>
                              <a:cs typeface="Arial" panose="020B0604020202020204" pitchFamily="34" charset="0"/>
                            </a:rPr>
                            <m:t>⋅</m:t>
                          </m:r>
                          <m:sSup>
                            <m:sSupPr>
                              <m:ctrlPr>
                                <a:rPr lang="zh-CN" altLang="zh-CN" sz="1600" i="1" kern="100">
                                  <a:effectLst/>
                                  <a:latin typeface="Cambria Math" panose="02040503050406030204" pitchFamily="18" charset="0"/>
                                  <a:ea typeface="Cambria Math" panose="02040503050406030204" pitchFamily="18" charset="0"/>
                                  <a:cs typeface="Arial" panose="020B0604020202020204" pitchFamily="34" charset="0"/>
                                </a:rPr>
                              </m:ctrlPr>
                            </m:sSupPr>
                            <m:e>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2</m:t>
                              </m:r>
                            </m:e>
                            <m:sup>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𝑖</m:t>
                              </m:r>
                            </m:sup>
                          </m:sSup>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m:t>
                          </m:r>
                          <m:f>
                            <m:fPr>
                              <m:ctrlPr>
                                <a:rPr lang="zh-CN" altLang="zh-CN" sz="1600" i="1" kern="100">
                                  <a:effectLst/>
                                  <a:latin typeface="Cambria Math" panose="02040503050406030204" pitchFamily="18" charset="0"/>
                                  <a:ea typeface="Cambria Math" panose="02040503050406030204" pitchFamily="18" charset="0"/>
                                  <a:cs typeface="Arial" panose="020B0604020202020204" pitchFamily="34" charset="0"/>
                                </a:rPr>
                              </m:ctrlPr>
                            </m:fPr>
                            <m:num>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3</m:t>
                              </m:r>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𝑁</m:t>
                              </m:r>
                            </m:num>
                            <m:den>
                              <m:r>
                                <a:rPr lang="en-US" altLang="zh-CN" sz="1600" i="1" kern="100">
                                  <a:effectLst/>
                                  <a:latin typeface="Cambria Math" panose="02040503050406030204" pitchFamily="18" charset="0"/>
                                  <a:ea typeface="等线" panose="02010600030101010101" pitchFamily="2" charset="-122"/>
                                  <a:cs typeface="Arial" panose="020B0604020202020204" pitchFamily="34" charset="0"/>
                                </a:rPr>
                                <m:t>4</m:t>
                              </m:r>
                            </m:den>
                          </m:f>
                        </m:e>
                      </m:d>
                    </m:oMath>
                  </a14:m>
                  <a:endParaRPr lang="zh-CN" altLang="zh-CN" sz="1600" kern="100" dirty="0">
                    <a:effectLst/>
                    <a:latin typeface="Calibri" panose="020F0502020204030204" pitchFamily="34" charset="0"/>
                    <a:ea typeface="等线" panose="02010600030101010101" pitchFamily="2" charset="-122"/>
                    <a:cs typeface="Arial" panose="020B0604020202020204" pitchFamily="34" charset="0"/>
                  </a:endParaRPr>
                </a:p>
              </p:txBody>
            </p:sp>
          </mc:Choice>
          <mc:Fallback xmlns="">
            <p:sp>
              <p:nvSpPr>
                <p:cNvPr id="145" name="TextBox 144">
                  <a:extLst>
                    <a:ext uri="{FF2B5EF4-FFF2-40B4-BE49-F238E27FC236}">
                      <a16:creationId xmlns:a16="http://schemas.microsoft.com/office/drawing/2014/main" id="{855A7FE1-B64A-1FAE-D9BA-70B3CDB5F9D1}"/>
                    </a:ext>
                  </a:extLst>
                </p:cNvPr>
                <p:cNvSpPr txBox="1">
                  <a:spLocks noRot="1" noChangeAspect="1" noMove="1" noResize="1" noEditPoints="1" noAdjustHandles="1" noChangeArrowheads="1" noChangeShapeType="1" noTextEdit="1"/>
                </p:cNvSpPr>
                <p:nvPr/>
              </p:nvSpPr>
              <p:spPr>
                <a:xfrm>
                  <a:off x="446007" y="4068469"/>
                  <a:ext cx="5951566" cy="898451"/>
                </a:xfrm>
                <a:prstGeom prst="rect">
                  <a:avLst/>
                </a:prstGeom>
                <a:blipFill>
                  <a:blip r:embed="rId32"/>
                  <a:stretch>
                    <a:fillRect l="-615"/>
                  </a:stretch>
                </a:blipFill>
              </p:spPr>
              <p:txBody>
                <a:bodyPr/>
                <a:lstStyle/>
                <a:p>
                  <a:r>
                    <a:rPr lang="zh-CN" altLang="en-US">
                      <a:noFill/>
                    </a:rPr>
                    <a:t> </a:t>
                  </a:r>
                </a:p>
              </p:txBody>
            </p:sp>
          </mc:Fallback>
        </mc:AlternateContent>
        <p:sp>
          <p:nvSpPr>
            <p:cNvPr id="146" name="左大括号 59">
              <a:extLst>
                <a:ext uri="{FF2B5EF4-FFF2-40B4-BE49-F238E27FC236}">
                  <a16:creationId xmlns:a16="http://schemas.microsoft.com/office/drawing/2014/main" id="{BE9F8EA9-E44C-C707-9697-0E70C1228A17}"/>
                </a:ext>
              </a:extLst>
            </p:cNvPr>
            <p:cNvSpPr/>
            <p:nvPr/>
          </p:nvSpPr>
          <p:spPr>
            <a:xfrm rot="10800000">
              <a:off x="6352987" y="4142510"/>
              <a:ext cx="239074" cy="697883"/>
            </a:xfrm>
            <a:prstGeom prst="leftBrace">
              <a:avLst>
                <a:gd name="adj1" fmla="val 63936"/>
                <a:gd name="adj2" fmla="val 50000"/>
              </a:avLst>
            </a:prstGeom>
            <a:noFill/>
            <a:ln w="19050" cap="flat" cmpd="sng" algn="ctr">
              <a:solidFill>
                <a:schemeClr val="tx1"/>
              </a:solidFill>
              <a:prstDash val="solid"/>
              <a:miter lim="800000"/>
            </a:ln>
            <a:effectLst/>
          </p:spPr>
          <p:txBody>
            <a:bodyPr rtlCol="0" anchor="ctr"/>
            <a:lstStyle/>
            <a:p>
              <a:pPr algn="ctr" eaLnBrk="1" fontAlgn="auto" hangingPunct="1">
                <a:spcBef>
                  <a:spcPts val="0"/>
                </a:spcBef>
                <a:spcAft>
                  <a:spcPts val="0"/>
                </a:spcAft>
                <a:defRPr/>
              </a:pPr>
              <a:endParaRPr kumimoji="1" lang="zh-CN" altLang="en-US" kern="0">
                <a:solidFill>
                  <a:schemeClr val="accent1"/>
                </a:solidFill>
                <a:latin typeface="等线" panose="020F0502020204030204"/>
                <a:ea typeface="等线" panose="02010600030101010101" pitchFamily="2" charset="-122"/>
              </a:endParaRPr>
            </a:p>
          </p:txBody>
        </p:sp>
        <mc:AlternateContent xmlns:mc="http://schemas.openxmlformats.org/markup-compatibility/2006" xmlns:a14="http://schemas.microsoft.com/office/drawing/2010/main">
          <mc:Choice Requires="a14">
            <p:sp>
              <p:nvSpPr>
                <p:cNvPr id="147" name="TextBox 146">
                  <a:extLst>
                    <a:ext uri="{FF2B5EF4-FFF2-40B4-BE49-F238E27FC236}">
                      <a16:creationId xmlns:a16="http://schemas.microsoft.com/office/drawing/2014/main" id="{1EB30BB8-5AB5-5331-BF43-20DD084836E9}"/>
                    </a:ext>
                  </a:extLst>
                </p:cNvPr>
                <p:cNvSpPr txBox="1"/>
                <p:nvPr/>
              </p:nvSpPr>
              <p:spPr>
                <a:xfrm>
                  <a:off x="5822388" y="3966302"/>
                  <a:ext cx="4632960" cy="10457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smtClean="0">
                                <a:solidFill>
                                  <a:schemeClr val="tx1"/>
                                </a:solidFill>
                                <a:latin typeface="Cambria Math" panose="02040503050406030204" pitchFamily="18" charset="0"/>
                              </a:rPr>
                            </m:ctrlPr>
                          </m:sSubPr>
                          <m:e>
                            <m:d>
                              <m:dPr>
                                <m:begChr m:val="‖"/>
                                <m:endChr m:val="‖"/>
                                <m:ctrlPr>
                                  <a:rPr lang="zh-CN" altLang="en-US" sz="1600" i="1">
                                    <a:solidFill>
                                      <a:schemeClr val="tx1"/>
                                    </a:solidFill>
                                    <a:latin typeface="Cambria Math" panose="02040503050406030204" pitchFamily="18" charset="0"/>
                                  </a:rPr>
                                </m:ctrlPr>
                              </m:dPr>
                              <m:e>
                                <m:sSubSup>
                                  <m:sSubSupPr>
                                    <m:ctrlPr>
                                      <a:rPr lang="zh-CN" altLang="en-US" sz="1600" i="1">
                                        <a:solidFill>
                                          <a:schemeClr val="tx1"/>
                                        </a:solidFill>
                                        <a:latin typeface="Cambria Math" panose="02040503050406030204" pitchFamily="18" charset="0"/>
                                      </a:rPr>
                                    </m:ctrlPr>
                                  </m:sSubSupPr>
                                  <m:e>
                                    <m:r>
                                      <a:rPr lang="zh-CN" altLang="en-US" sz="1600" i="1">
                                        <a:solidFill>
                                          <a:schemeClr val="tx1"/>
                                        </a:solidFill>
                                        <a:latin typeface="Cambria Math" panose="02040503050406030204" pitchFamily="18" charset="0"/>
                                      </a:rPr>
                                      <m:t>𝐴</m:t>
                                    </m:r>
                                  </m:e>
                                  <m:sub>
                                    <m:r>
                                      <a:rPr lang="zh-CN" altLang="en-US" sz="1600" i="1">
                                        <a:solidFill>
                                          <a:schemeClr val="tx1"/>
                                        </a:solidFill>
                                        <a:latin typeface="Cambria Math" panose="02040503050406030204" pitchFamily="18" charset="0"/>
                                      </a:rPr>
                                      <m:t>𝑖</m:t>
                                    </m:r>
                                  </m:sub>
                                  <m:sup>
                                    <m:r>
                                      <a:rPr lang="zh-CN" altLang="en-US" sz="1600" i="0">
                                        <a:solidFill>
                                          <a:schemeClr val="tx1"/>
                                        </a:solidFill>
                                        <a:latin typeface="Cambria Math" panose="02040503050406030204" pitchFamily="18" charset="0"/>
                                      </a:rPr>
                                      <m:t>⊤</m:t>
                                    </m:r>
                                  </m:sup>
                                </m:sSubSup>
                                <m:sSub>
                                  <m:sSubPr>
                                    <m:ctrlPr>
                                      <a:rPr lang="zh-CN" altLang="en-US" sz="1600" i="1">
                                        <a:solidFill>
                                          <a:schemeClr val="tx1"/>
                                        </a:solidFill>
                                        <a:latin typeface="Cambria Math" panose="02040503050406030204" pitchFamily="18" charset="0"/>
                                      </a:rPr>
                                    </m:ctrlPr>
                                  </m:sSubPr>
                                  <m:e>
                                    <m:r>
                                      <a:rPr lang="zh-CN" altLang="en-US" sz="1600" i="1">
                                        <a:solidFill>
                                          <a:schemeClr val="tx1"/>
                                        </a:solidFill>
                                        <a:latin typeface="Cambria Math" panose="02040503050406030204" pitchFamily="18" charset="0"/>
                                      </a:rPr>
                                      <m:t>𝐴</m:t>
                                    </m:r>
                                  </m:e>
                                  <m:sub>
                                    <m:r>
                                      <a:rPr lang="zh-CN" altLang="en-US" sz="1600" i="1">
                                        <a:solidFill>
                                          <a:schemeClr val="tx1"/>
                                        </a:solidFill>
                                        <a:latin typeface="Cambria Math" panose="02040503050406030204" pitchFamily="18" charset="0"/>
                                      </a:rPr>
                                      <m:t>𝑖</m:t>
                                    </m:r>
                                  </m:sub>
                                </m:sSub>
                                <m:r>
                                  <a:rPr lang="zh-CN" altLang="en-US" sz="1600" i="0">
                                    <a:solidFill>
                                      <a:schemeClr val="tx1"/>
                                    </a:solidFill>
                                    <a:latin typeface="Cambria Math" panose="02040503050406030204" pitchFamily="18" charset="0"/>
                                  </a:rPr>
                                  <m:t>−</m:t>
                                </m:r>
                                <m:sSubSup>
                                  <m:sSubSupPr>
                                    <m:ctrlPr>
                                      <a:rPr lang="zh-CN" altLang="en-US" sz="1600" i="1">
                                        <a:solidFill>
                                          <a:schemeClr val="tx1"/>
                                        </a:solidFill>
                                        <a:latin typeface="Cambria Math" panose="02040503050406030204" pitchFamily="18" charset="0"/>
                                      </a:rPr>
                                    </m:ctrlPr>
                                  </m:sSubSupPr>
                                  <m:e>
                                    <m:r>
                                      <a:rPr lang="zh-CN" altLang="en-US" sz="1600" i="1">
                                        <a:solidFill>
                                          <a:schemeClr val="tx1"/>
                                        </a:solidFill>
                                        <a:latin typeface="Cambria Math" panose="02040503050406030204" pitchFamily="18" charset="0"/>
                                      </a:rPr>
                                      <m:t>𝐵</m:t>
                                    </m:r>
                                  </m:e>
                                  <m:sub>
                                    <m:r>
                                      <a:rPr lang="zh-CN" altLang="en-US" sz="1600" i="1">
                                        <a:solidFill>
                                          <a:schemeClr val="tx1"/>
                                        </a:solidFill>
                                        <a:latin typeface="Cambria Math" panose="02040503050406030204" pitchFamily="18" charset="0"/>
                                      </a:rPr>
                                      <m:t>𝑖</m:t>
                                    </m:r>
                                  </m:sub>
                                  <m:sup>
                                    <m:r>
                                      <a:rPr lang="zh-CN" altLang="en-US" sz="1600" i="0">
                                        <a:solidFill>
                                          <a:schemeClr val="tx1"/>
                                        </a:solidFill>
                                        <a:latin typeface="Cambria Math" panose="02040503050406030204" pitchFamily="18" charset="0"/>
                                      </a:rPr>
                                      <m:t>⊤</m:t>
                                    </m:r>
                                  </m:sup>
                                </m:sSubSup>
                                <m:sSub>
                                  <m:sSubPr>
                                    <m:ctrlPr>
                                      <a:rPr lang="zh-CN" altLang="en-US" sz="1600" i="1">
                                        <a:solidFill>
                                          <a:schemeClr val="tx1"/>
                                        </a:solidFill>
                                        <a:latin typeface="Cambria Math" panose="02040503050406030204" pitchFamily="18" charset="0"/>
                                      </a:rPr>
                                    </m:ctrlPr>
                                  </m:sSubPr>
                                  <m:e>
                                    <m:r>
                                      <a:rPr lang="zh-CN" altLang="en-US" sz="1600" i="1">
                                        <a:solidFill>
                                          <a:schemeClr val="tx1"/>
                                        </a:solidFill>
                                        <a:latin typeface="Cambria Math" panose="02040503050406030204" pitchFamily="18" charset="0"/>
                                      </a:rPr>
                                      <m:t>𝐵</m:t>
                                    </m:r>
                                  </m:e>
                                  <m:sub>
                                    <m:r>
                                      <a:rPr lang="zh-CN" altLang="en-US" sz="1600" i="1">
                                        <a:solidFill>
                                          <a:schemeClr val="tx1"/>
                                        </a:solidFill>
                                        <a:latin typeface="Cambria Math" panose="02040503050406030204" pitchFamily="18" charset="0"/>
                                      </a:rPr>
                                      <m:t>𝑖</m:t>
                                    </m:r>
                                  </m:sub>
                                </m:sSub>
                              </m:e>
                            </m:d>
                          </m:e>
                          <m:sub>
                            <m:r>
                              <a:rPr lang="zh-CN" altLang="en-US" sz="1600" i="0">
                                <a:solidFill>
                                  <a:schemeClr val="tx1"/>
                                </a:solidFill>
                                <a:latin typeface="Cambria Math" panose="02040503050406030204" pitchFamily="18" charset="0"/>
                              </a:rPr>
                              <m:t>2</m:t>
                            </m:r>
                          </m:sub>
                        </m:sSub>
                        <m:r>
                          <a:rPr lang="zh-CN" altLang="en-US" sz="1600" i="0">
                            <a:solidFill>
                              <a:schemeClr val="tx1"/>
                            </a:solidFill>
                            <a:latin typeface="Cambria Math" panose="02040503050406030204" pitchFamily="18" charset="0"/>
                          </a:rPr>
                          <m:t>≤</m:t>
                        </m:r>
                        <m:f>
                          <m:fPr>
                            <m:ctrlPr>
                              <a:rPr lang="zh-CN" altLang="en-US" sz="1600" i="1">
                                <a:solidFill>
                                  <a:schemeClr val="tx1"/>
                                </a:solidFill>
                                <a:latin typeface="Cambria Math" panose="02040503050406030204" pitchFamily="18" charset="0"/>
                              </a:rPr>
                            </m:ctrlPr>
                          </m:fPr>
                          <m:num>
                            <m:r>
                              <a:rPr lang="zh-CN" altLang="en-US" sz="1600" i="0">
                                <a:solidFill>
                                  <a:schemeClr val="tx1"/>
                                </a:solidFill>
                                <a:latin typeface="Cambria Math" panose="02040503050406030204" pitchFamily="18" charset="0"/>
                              </a:rPr>
                              <m:t>1</m:t>
                            </m:r>
                          </m:num>
                          <m:den>
                            <m:r>
                              <m:rPr>
                                <m:sty m:val="p"/>
                              </m:rPr>
                              <a:rPr lang="zh-CN" altLang="en-US" sz="1600" i="0">
                                <a:solidFill>
                                  <a:schemeClr val="tx1"/>
                                </a:solidFill>
                                <a:latin typeface="Cambria Math" panose="02040503050406030204" pitchFamily="18" charset="0"/>
                              </a:rPr>
                              <m:t>l</m:t>
                            </m:r>
                          </m:den>
                        </m:f>
                        <m:sSubSup>
                          <m:sSubSupPr>
                            <m:ctrlPr>
                              <a:rPr lang="zh-CN" altLang="en-US" sz="1600" i="1">
                                <a:solidFill>
                                  <a:schemeClr val="tx1"/>
                                </a:solidFill>
                                <a:latin typeface="Cambria Math" panose="02040503050406030204" pitchFamily="18" charset="0"/>
                              </a:rPr>
                            </m:ctrlPr>
                          </m:sSubSupPr>
                          <m:e>
                            <m:d>
                              <m:dPr>
                                <m:begChr m:val="‖"/>
                                <m:endChr m:val="‖"/>
                                <m:ctrlPr>
                                  <a:rPr lang="zh-CN" altLang="en-US" sz="1600" i="1">
                                    <a:solidFill>
                                      <a:schemeClr val="tx1"/>
                                    </a:solidFill>
                                    <a:latin typeface="Cambria Math" panose="02040503050406030204" pitchFamily="18" charset="0"/>
                                  </a:rPr>
                                </m:ctrlPr>
                              </m:dPr>
                              <m:e>
                                <m:sSub>
                                  <m:sSubPr>
                                    <m:ctrlPr>
                                      <a:rPr lang="zh-CN" altLang="en-US" sz="1600" i="1">
                                        <a:solidFill>
                                          <a:schemeClr val="tx1"/>
                                        </a:solidFill>
                                        <a:latin typeface="Cambria Math" panose="02040503050406030204" pitchFamily="18" charset="0"/>
                                      </a:rPr>
                                    </m:ctrlPr>
                                  </m:sSubPr>
                                  <m:e>
                                    <m:r>
                                      <a:rPr lang="zh-CN" altLang="en-US" sz="1600" i="1">
                                        <a:solidFill>
                                          <a:schemeClr val="tx1"/>
                                        </a:solidFill>
                                        <a:latin typeface="Cambria Math" panose="02040503050406030204" pitchFamily="18" charset="0"/>
                                      </a:rPr>
                                      <m:t>𝐴</m:t>
                                    </m:r>
                                  </m:e>
                                  <m:sub>
                                    <m:r>
                                      <a:rPr lang="zh-CN" altLang="en-US" sz="1600" i="1">
                                        <a:solidFill>
                                          <a:schemeClr val="tx1"/>
                                        </a:solidFill>
                                        <a:latin typeface="Cambria Math" panose="02040503050406030204" pitchFamily="18" charset="0"/>
                                      </a:rPr>
                                      <m:t>𝑖</m:t>
                                    </m:r>
                                  </m:sub>
                                </m:sSub>
                              </m:e>
                            </m:d>
                          </m:e>
                          <m:sub>
                            <m:r>
                              <a:rPr lang="zh-CN" altLang="en-US" sz="1600" i="1">
                                <a:solidFill>
                                  <a:schemeClr val="tx1"/>
                                </a:solidFill>
                                <a:latin typeface="Cambria Math" panose="02040503050406030204" pitchFamily="18" charset="0"/>
                              </a:rPr>
                              <m:t>𝐹</m:t>
                            </m:r>
                          </m:sub>
                          <m:sup>
                            <m:r>
                              <a:rPr lang="zh-CN" altLang="en-US" sz="1600" i="0">
                                <a:solidFill>
                                  <a:schemeClr val="tx1"/>
                                </a:solidFill>
                                <a:latin typeface="Cambria Math" panose="02040503050406030204" pitchFamily="18" charset="0"/>
                              </a:rPr>
                              <m:t>2</m:t>
                            </m:r>
                          </m:sup>
                        </m:sSubSup>
                      </m:oMath>
                    </m:oMathPara>
                  </a14:m>
                  <a:endParaRPr lang="en-US" altLang="zh-CN" sz="1600" dirty="0">
                    <a:solidFill>
                      <a:schemeClr val="tx1"/>
                    </a:solidFill>
                  </a:endParaRPr>
                </a:p>
                <a:p>
                  <a:pPr algn="ctr"/>
                  <a:r>
                    <a:rPr lang="en-US" altLang="zh-CN" sz="1600" b="0" dirty="0">
                      <a:solidFill>
                        <a:schemeClr val="tx1"/>
                      </a:solidFill>
                      <a:latin typeface="Times New Roman" panose="02020603050405020304" pitchFamily="18" charset="0"/>
                      <a:cs typeface="Times New Roman" panose="02020603050405020304" pitchFamily="18" charset="0"/>
                    </a:rPr>
                    <a:t>Require </a:t>
                  </a:r>
                  <a14:m>
                    <m:oMath xmlns:m="http://schemas.openxmlformats.org/officeDocument/2006/math">
                      <m:r>
                        <m:rPr>
                          <m:sty m:val="p"/>
                        </m:rPr>
                        <a:rPr lang="en-US" altLang="zh-CN" sz="1600" b="0" i="0" smtClean="0">
                          <a:solidFill>
                            <a:schemeClr val="tx1"/>
                          </a:solidFill>
                          <a:latin typeface="Cambria Math" panose="02040503050406030204" pitchFamily="18" charset="0"/>
                        </a:rPr>
                        <m:t>Ω</m:t>
                      </m:r>
                      <m:d>
                        <m:dPr>
                          <m:ctrlPr>
                            <a:rPr lang="en-US" altLang="zh-CN" sz="1600" b="0" i="1" smtClean="0">
                              <a:solidFill>
                                <a:schemeClr val="tx1"/>
                              </a:solidFill>
                              <a:latin typeface="Cambria Math" panose="02040503050406030204" pitchFamily="18" charset="0"/>
                            </a:rPr>
                          </m:ctrlPr>
                        </m:dPr>
                        <m:e>
                          <m:r>
                            <a:rPr lang="en-US" altLang="zh-CN" sz="1600" b="0" i="1" smtClean="0">
                              <a:solidFill>
                                <a:schemeClr val="tx1"/>
                              </a:solidFill>
                              <a:latin typeface="Cambria Math" panose="02040503050406030204" pitchFamily="18" charset="0"/>
                            </a:rPr>
                            <m:t>𝑑</m:t>
                          </m:r>
                          <m:r>
                            <a:rPr lang="en-US" altLang="zh-CN" sz="1600" b="0" i="1" smtClean="0">
                              <a:solidFill>
                                <a:schemeClr val="tx1"/>
                              </a:solidFill>
                              <a:latin typeface="Cambria Math" panose="02040503050406030204" pitchFamily="18" charset="0"/>
                            </a:rPr>
                            <m:t>ℓ</m:t>
                          </m:r>
                        </m:e>
                      </m:d>
                    </m:oMath>
                  </a14:m>
                  <a:r>
                    <a:rPr lang="en-US" altLang="zh-CN" sz="1600" dirty="0">
                      <a:solidFill>
                        <a:schemeClr val="tx1"/>
                      </a:solidFill>
                      <a:latin typeface="Times New Roman" panose="02020603050405020304" pitchFamily="18" charset="0"/>
                      <a:cs typeface="Times New Roman" panose="02020603050405020304" pitchFamily="18" charset="0"/>
                    </a:rPr>
                    <a:t> bits</a:t>
                  </a:r>
                </a:p>
                <a:p>
                  <a:pPr algn="ctr"/>
                  <a:r>
                    <a:rPr lang="en-US" altLang="zh-CN" sz="1600" dirty="0">
                      <a:solidFill>
                        <a:schemeClr val="tx1"/>
                      </a:solidFill>
                      <a:latin typeface="Times New Roman" panose="02020603050405020304" pitchFamily="18" charset="0"/>
                      <a:cs typeface="Times New Roman" panose="02020603050405020304" pitchFamily="18" charset="0"/>
                    </a:rPr>
                    <a:t>[Theorem 4.1, </a:t>
                  </a:r>
                  <a:r>
                    <a:rPr lang="en-US" altLang="zh-CN" sz="1600" dirty="0" err="1">
                      <a:solidFill>
                        <a:schemeClr val="tx1"/>
                      </a:solidFill>
                      <a:latin typeface="Times New Roman" panose="02020603050405020304" pitchFamily="18" charset="0"/>
                      <a:cs typeface="Times New Roman" panose="02020603050405020304" pitchFamily="18" charset="0"/>
                    </a:rPr>
                    <a:t>Ghashami</a:t>
                  </a:r>
                  <a:r>
                    <a:rPr lang="en-US" altLang="zh-CN" sz="1600" dirty="0">
                      <a:solidFill>
                        <a:schemeClr val="tx1"/>
                      </a:solidFill>
                      <a:latin typeface="Times New Roman" panose="02020603050405020304" pitchFamily="18" charset="0"/>
                      <a:cs typeface="Times New Roman" panose="02020603050405020304" pitchFamily="18" charset="0"/>
                    </a:rPr>
                    <a:t> et al. 2015]</a:t>
                  </a:r>
                  <a:endParaRPr lang="en-CN" altLang="zh-CN" sz="16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147" name="TextBox 146">
                  <a:extLst>
                    <a:ext uri="{FF2B5EF4-FFF2-40B4-BE49-F238E27FC236}">
                      <a16:creationId xmlns:a16="http://schemas.microsoft.com/office/drawing/2014/main" id="{1EB30BB8-5AB5-5331-BF43-20DD084836E9}"/>
                    </a:ext>
                  </a:extLst>
                </p:cNvPr>
                <p:cNvSpPr txBox="1">
                  <a:spLocks noRot="1" noChangeAspect="1" noMove="1" noResize="1" noEditPoints="1" noAdjustHandles="1" noChangeArrowheads="1" noChangeShapeType="1" noTextEdit="1"/>
                </p:cNvSpPr>
                <p:nvPr/>
              </p:nvSpPr>
              <p:spPr>
                <a:xfrm>
                  <a:off x="5822388" y="3966302"/>
                  <a:ext cx="4632960" cy="1045799"/>
                </a:xfrm>
                <a:prstGeom prst="rect">
                  <a:avLst/>
                </a:prstGeom>
                <a:blipFill>
                  <a:blip r:embed="rId33"/>
                  <a:stretch>
                    <a:fillRect b="-7018"/>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280835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80703" y="622647"/>
            <a:ext cx="9270572" cy="332058"/>
          </a:xfrm>
        </p:spPr>
        <p:txBody>
          <a:bodyPr/>
          <a:lstStyle/>
          <a:p>
            <a:r>
              <a:rPr lang="en-US" altLang="zh-CN" sz="3091" dirty="0">
                <a:latin typeface="Times New Roman" panose="02020603050405020304" pitchFamily="18" charset="0"/>
                <a:ea typeface="KaiTi" panose="02010609060101010101" pitchFamily="49" charset="-122"/>
                <a:cs typeface="Times New Roman" panose="02020603050405020304" pitchFamily="18" charset="0"/>
              </a:rPr>
              <a:t>Experiments</a:t>
            </a:r>
            <a:endParaRPr lang="zh-CN" altLang="en-US" sz="3091"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57728" y="1216164"/>
            <a:ext cx="8159962" cy="37091"/>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4210" tIns="47105" rIns="94210" bIns="47105" numCol="1" spcCol="0" rtlCol="0" fromWordArt="0" anchor="ctr" anchorCtr="0" forceAA="0" compatLnSpc="1">
            <a:prstTxWarp prst="textNoShape">
              <a:avLst/>
            </a:prstTxWarp>
            <a:noAutofit/>
          </a:bodyPr>
          <a:lstStyle/>
          <a:p>
            <a:pPr algn="ctr"/>
            <a:endParaRPr lang="zh-CN" altLang="en-US" sz="1442" dirty="0" err="1"/>
          </a:p>
        </p:txBody>
      </p:sp>
      <mc:AlternateContent xmlns:mc="http://schemas.openxmlformats.org/markup-compatibility/2006" xmlns:a14="http://schemas.microsoft.com/office/drawing/2010/main">
        <mc:Choice Requires="a14">
          <p:graphicFrame>
            <p:nvGraphicFramePr>
              <p:cNvPr id="16" name="Table 15">
                <a:extLst>
                  <a:ext uri="{FF2B5EF4-FFF2-40B4-BE49-F238E27FC236}">
                    <a16:creationId xmlns:a16="http://schemas.microsoft.com/office/drawing/2014/main" id="{40024A7E-1D62-9CCE-3F49-8D815094ACF2}"/>
                  </a:ext>
                </a:extLst>
              </p:cNvPr>
              <p:cNvGraphicFramePr>
                <a:graphicFrameLocks noGrp="1"/>
              </p:cNvGraphicFramePr>
              <p:nvPr>
                <p:extLst>
                  <p:ext uri="{D42A27DB-BD31-4B8C-83A1-F6EECF244321}">
                    <p14:modId xmlns:p14="http://schemas.microsoft.com/office/powerpoint/2010/main" val="1757404877"/>
                  </p:ext>
                </p:extLst>
              </p:nvPr>
            </p:nvGraphicFramePr>
            <p:xfrm>
              <a:off x="687288" y="4222992"/>
              <a:ext cx="9020016" cy="2910332"/>
            </p:xfrm>
            <a:graphic>
              <a:graphicData uri="http://schemas.openxmlformats.org/drawingml/2006/table">
                <a:tbl>
                  <a:tblPr firstRow="1" bandRow="1">
                    <a:tableStyleId>{5C22544A-7EE6-4342-B048-85BDC9FD1C3A}</a:tableStyleId>
                  </a:tblPr>
                  <a:tblGrid>
                    <a:gridCol w="2255004">
                      <a:extLst>
                        <a:ext uri="{9D8B030D-6E8A-4147-A177-3AD203B41FA5}">
                          <a16:colId xmlns:a16="http://schemas.microsoft.com/office/drawing/2014/main" val="3088659947"/>
                        </a:ext>
                      </a:extLst>
                    </a:gridCol>
                    <a:gridCol w="2255004">
                      <a:extLst>
                        <a:ext uri="{9D8B030D-6E8A-4147-A177-3AD203B41FA5}">
                          <a16:colId xmlns:a16="http://schemas.microsoft.com/office/drawing/2014/main" val="2763245509"/>
                        </a:ext>
                      </a:extLst>
                    </a:gridCol>
                    <a:gridCol w="2255004">
                      <a:extLst>
                        <a:ext uri="{9D8B030D-6E8A-4147-A177-3AD203B41FA5}">
                          <a16:colId xmlns:a16="http://schemas.microsoft.com/office/drawing/2014/main" val="1002445602"/>
                        </a:ext>
                      </a:extLst>
                    </a:gridCol>
                    <a:gridCol w="2255004">
                      <a:extLst>
                        <a:ext uri="{9D8B030D-6E8A-4147-A177-3AD203B41FA5}">
                          <a16:colId xmlns:a16="http://schemas.microsoft.com/office/drawing/2014/main" val="2435464741"/>
                        </a:ext>
                      </a:extLst>
                    </a:gridCol>
                  </a:tblGrid>
                  <a:tr h="219748">
                    <a:tc>
                      <a:txBody>
                        <a:bodyPr/>
                        <a:lstStyle/>
                        <a:p>
                          <a:pPr algn="ctr"/>
                          <a:r>
                            <a:rPr lang="en-US" altLang="zh-CN" sz="1800" dirty="0"/>
                            <a:t>Sketches</a:t>
                          </a:r>
                          <a:endParaRPr lang="zh-CN" altLang="en-US" sz="1800" dirty="0"/>
                        </a:p>
                      </a:txBody>
                      <a:tcPr anchor="ctr"/>
                    </a:tc>
                    <a:tc>
                      <a:txBody>
                        <a:bodyPr/>
                        <a:lstStyle/>
                        <a:p>
                          <a:pPr algn="ctr"/>
                          <a:r>
                            <a:rPr lang="en-US" altLang="zh-CN" sz="1800" dirty="0"/>
                            <a:t>Update</a:t>
                          </a:r>
                          <a:endParaRPr lang="zh-CN" altLang="en-US" sz="1800" dirty="0"/>
                        </a:p>
                      </a:txBody>
                      <a:tcPr anchor="ctr"/>
                    </a:tc>
                    <a:tc>
                      <a:txBody>
                        <a:bodyPr/>
                        <a:lstStyle/>
                        <a:p>
                          <a:pPr algn="ctr"/>
                          <a:r>
                            <a:rPr lang="en-US" altLang="zh-CN" sz="1800" dirty="0"/>
                            <a:t>Space</a:t>
                          </a:r>
                          <a:endParaRPr lang="zh-CN" altLang="en-US" sz="1800" dirty="0"/>
                        </a:p>
                      </a:txBody>
                      <a:tcPr anchor="ctr"/>
                    </a:tc>
                    <a:tc>
                      <a:txBody>
                        <a:bodyPr/>
                        <a:lstStyle/>
                        <a:p>
                          <a:pPr algn="ctr"/>
                          <a:r>
                            <a:rPr lang="en-US" altLang="zh-CN" sz="1800" dirty="0"/>
                            <a:t>Window</a:t>
                          </a:r>
                          <a:endParaRPr lang="zh-CN" altLang="en-US" sz="1800" dirty="0"/>
                        </a:p>
                      </a:txBody>
                      <a:tcPr anchor="ctr"/>
                    </a:tc>
                    <a:extLst>
                      <a:ext uri="{0D108BD9-81ED-4DB2-BD59-A6C34878D82A}">
                        <a16:rowId xmlns:a16="http://schemas.microsoft.com/office/drawing/2014/main" val="3264634918"/>
                      </a:ext>
                    </a:extLst>
                  </a:tr>
                  <a:tr h="367848">
                    <a:tc>
                      <a:txBody>
                        <a:bodyPr/>
                        <a:lstStyle/>
                        <a:p>
                          <a:pPr algn="ctr"/>
                          <a:r>
                            <a:rPr lang="en-US" altLang="zh-CN" sz="1800" dirty="0"/>
                            <a:t>Sampling</a:t>
                          </a:r>
                          <a:endParaRPr lang="zh-CN" alt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𝑑</m:t>
                                    </m:r>
                                  </m:num>
                                  <m:den>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𝜀</m:t>
                                        </m:r>
                                      </m:e>
                                      <m:sup>
                                        <m:r>
                                          <a:rPr lang="en-US" altLang="zh-CN" sz="1800" b="0" i="1" smtClean="0">
                                            <a:latin typeface="Cambria Math" panose="02040503050406030204" pitchFamily="18" charset="0"/>
                                          </a:rPr>
                                          <m:t>2</m:t>
                                        </m:r>
                                      </m:sup>
                                    </m:sSup>
                                  </m:den>
                                </m:f>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a:rPr lang="en-US" altLang="zh-CN" sz="1800" b="0" i="1" smtClean="0">
                                            <a:latin typeface="Cambria Math" panose="02040503050406030204" pitchFamily="18" charset="0"/>
                                          </a:rPr>
                                          <m:t>𝑁𝑅</m:t>
                                        </m:r>
                                      </m:e>
                                    </m:func>
                                  </m:e>
                                </m:func>
                              </m:oMath>
                            </m:oMathPara>
                          </a14:m>
                          <a:endParaRPr lang="zh-CN" alt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𝑑</m:t>
                                    </m:r>
                                  </m:num>
                                  <m:den>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𝜀</m:t>
                                        </m:r>
                                      </m:e>
                                      <m:sup>
                                        <m:r>
                                          <a:rPr lang="en-US" altLang="zh-CN" sz="1800" b="0" i="1" smtClean="0">
                                            <a:latin typeface="Cambria Math" panose="02040503050406030204" pitchFamily="18" charset="0"/>
                                          </a:rPr>
                                          <m:t>2</m:t>
                                        </m:r>
                                      </m:sup>
                                    </m:sSup>
                                  </m:den>
                                </m:f>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a:rPr lang="en-US" altLang="zh-CN" sz="1800" b="0" i="1" smtClean="0">
                                        <a:latin typeface="Cambria Math" panose="02040503050406030204" pitchFamily="18" charset="0"/>
                                      </a:rPr>
                                      <m:t>𝑁𝑅</m:t>
                                    </m:r>
                                  </m:e>
                                </m:func>
                              </m:oMath>
                            </m:oMathPara>
                          </a14:m>
                          <a:endParaRPr lang="zh-CN" altLang="en-US" sz="1800" dirty="0"/>
                        </a:p>
                      </a:txBody>
                      <a:tcPr anchor="ctr"/>
                    </a:tc>
                    <a:tc>
                      <a:txBody>
                        <a:bodyPr/>
                        <a:lstStyle/>
                        <a:p>
                          <a:pPr algn="ctr"/>
                          <a:r>
                            <a:rPr lang="en-US" altLang="zh-CN" sz="1800" dirty="0"/>
                            <a:t>Sequence &amp; time</a:t>
                          </a:r>
                          <a:endParaRPr lang="zh-CN" altLang="en-US" sz="1800" dirty="0"/>
                        </a:p>
                      </a:txBody>
                      <a:tcPr anchor="ctr"/>
                    </a:tc>
                    <a:extLst>
                      <a:ext uri="{0D108BD9-81ED-4DB2-BD59-A6C34878D82A}">
                        <a16:rowId xmlns:a16="http://schemas.microsoft.com/office/drawing/2014/main" val="1317564419"/>
                      </a:ext>
                    </a:extLst>
                  </a:tr>
                  <a:tr h="367848">
                    <a:tc>
                      <a:txBody>
                        <a:bodyPr/>
                        <a:lstStyle/>
                        <a:p>
                          <a:pPr algn="ctr"/>
                          <a:r>
                            <a:rPr lang="en-US" altLang="zh-CN" sz="1800" dirty="0"/>
                            <a:t>LM-FD</a:t>
                          </a:r>
                          <a:endParaRPr lang="zh-CN" alt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rPr>
                                  <m:t>𝑑</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a:rPr lang="en-US" altLang="zh-CN" sz="1800" b="0" i="1" smtClean="0">
                                        <a:latin typeface="Cambria Math" panose="02040503050406030204" pitchFamily="18" charset="0"/>
                                      </a:rPr>
                                      <m:t>𝜀</m:t>
                                    </m:r>
                                    <m:r>
                                      <a:rPr lang="en-US" altLang="zh-CN" sz="1800" b="0" i="1" smtClean="0">
                                        <a:latin typeface="Cambria Math" panose="02040503050406030204" pitchFamily="18" charset="0"/>
                                      </a:rPr>
                                      <m:t>𝑁𝑅</m:t>
                                    </m:r>
                                  </m:e>
                                </m:func>
                              </m:oMath>
                            </m:oMathPara>
                          </a14:m>
                          <a:endParaRPr lang="zh-CN" alt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𝑑</m:t>
                                    </m:r>
                                  </m:num>
                                  <m:den>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𝜀</m:t>
                                        </m:r>
                                      </m:e>
                                      <m:sup>
                                        <m:r>
                                          <a:rPr lang="en-US" altLang="zh-CN" sz="1800" b="0" i="1" smtClean="0">
                                            <a:latin typeface="Cambria Math" panose="02040503050406030204" pitchFamily="18" charset="0"/>
                                          </a:rPr>
                                          <m:t>2</m:t>
                                        </m:r>
                                      </m:sup>
                                    </m:sSup>
                                  </m:den>
                                </m:f>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a:rPr lang="en-US" altLang="zh-CN" sz="1800" b="0" i="1" smtClean="0">
                                        <a:latin typeface="Cambria Math" panose="02040503050406030204" pitchFamily="18" charset="0"/>
                                      </a:rPr>
                                      <m:t>𝜀</m:t>
                                    </m:r>
                                    <m:r>
                                      <a:rPr lang="en-US" altLang="zh-CN" sz="1800" b="0" i="1" smtClean="0">
                                        <a:latin typeface="Cambria Math" panose="02040503050406030204" pitchFamily="18" charset="0"/>
                                      </a:rPr>
                                      <m:t>𝑁𝑅</m:t>
                                    </m:r>
                                  </m:e>
                                </m:func>
                              </m:oMath>
                            </m:oMathPara>
                          </a14:m>
                          <a:endParaRPr lang="zh-CN" altLang="en-US" sz="1800" dirty="0"/>
                        </a:p>
                      </a:txBody>
                      <a:tcPr anchor="ctr"/>
                    </a:tc>
                    <a:tc>
                      <a:txBody>
                        <a:bodyPr/>
                        <a:lstStyle/>
                        <a:p>
                          <a:pPr algn="ctr"/>
                          <a:r>
                            <a:rPr lang="en-US" altLang="zh-CN" sz="1800" dirty="0"/>
                            <a:t>Sequence &amp; time</a:t>
                          </a:r>
                          <a:endParaRPr lang="zh-CN" altLang="en-US" sz="1800" dirty="0"/>
                        </a:p>
                      </a:txBody>
                      <a:tcPr anchor="ctr"/>
                    </a:tc>
                    <a:extLst>
                      <a:ext uri="{0D108BD9-81ED-4DB2-BD59-A6C34878D82A}">
                        <a16:rowId xmlns:a16="http://schemas.microsoft.com/office/drawing/2014/main" val="3489420155"/>
                      </a:ext>
                    </a:extLst>
                  </a:tr>
                  <a:tr h="367848">
                    <a:tc>
                      <a:txBody>
                        <a:bodyPr/>
                        <a:lstStyle/>
                        <a:p>
                          <a:pPr algn="ctr"/>
                          <a:r>
                            <a:rPr lang="en-US" altLang="zh-CN" sz="1800" dirty="0"/>
                            <a:t>DI-FD</a:t>
                          </a:r>
                          <a:endParaRPr lang="zh-CN" alt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𝑑</m:t>
                                    </m:r>
                                  </m:num>
                                  <m:den>
                                    <m:r>
                                      <a:rPr lang="en-US" altLang="zh-CN" sz="1800" b="0" i="1" smtClean="0">
                                        <a:latin typeface="Cambria Math" panose="02040503050406030204" pitchFamily="18" charset="0"/>
                                      </a:rPr>
                                      <m:t>𝜀</m:t>
                                    </m:r>
                                  </m:den>
                                </m:f>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𝑅</m:t>
                                        </m:r>
                                      </m:num>
                                      <m:den>
                                        <m:r>
                                          <a:rPr lang="en-US" altLang="zh-CN" sz="1800" b="0" i="1" smtClean="0">
                                            <a:latin typeface="Cambria Math" panose="02040503050406030204" pitchFamily="18" charset="0"/>
                                          </a:rPr>
                                          <m:t>𝜀</m:t>
                                        </m:r>
                                      </m:den>
                                    </m:f>
                                  </m:e>
                                </m:func>
                              </m:oMath>
                            </m:oMathPara>
                          </a14:m>
                          <a:endParaRPr lang="zh-CN" alt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𝑅𝑑</m:t>
                                    </m:r>
                                  </m:num>
                                  <m:den>
                                    <m:r>
                                      <a:rPr lang="en-US" altLang="zh-CN" sz="1800" b="0" i="1" smtClean="0">
                                        <a:latin typeface="Cambria Math" panose="02040503050406030204" pitchFamily="18" charset="0"/>
                                      </a:rPr>
                                      <m:t>𝜀</m:t>
                                    </m:r>
                                  </m:den>
                                </m:f>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𝑅</m:t>
                                        </m:r>
                                      </m:num>
                                      <m:den>
                                        <m:r>
                                          <a:rPr lang="en-US" altLang="zh-CN" sz="1800" b="0" i="1" smtClean="0">
                                            <a:latin typeface="Cambria Math" panose="02040503050406030204" pitchFamily="18" charset="0"/>
                                          </a:rPr>
                                          <m:t>𝜀</m:t>
                                        </m:r>
                                      </m:den>
                                    </m:f>
                                  </m:e>
                                </m:func>
                              </m:oMath>
                            </m:oMathPara>
                          </a14:m>
                          <a:endParaRPr lang="zh-CN" altLang="en-US" sz="1800" dirty="0"/>
                        </a:p>
                      </a:txBody>
                      <a:tcPr anchor="ctr"/>
                    </a:tc>
                    <a:tc>
                      <a:txBody>
                        <a:bodyPr/>
                        <a:lstStyle/>
                        <a:p>
                          <a:pPr algn="ctr"/>
                          <a:r>
                            <a:rPr lang="en-US" altLang="zh-CN" sz="1800" dirty="0"/>
                            <a:t>Sequence</a:t>
                          </a:r>
                          <a:endParaRPr lang="zh-CN" altLang="en-US" sz="1800" dirty="0"/>
                        </a:p>
                      </a:txBody>
                      <a:tcPr anchor="ctr"/>
                    </a:tc>
                    <a:extLst>
                      <a:ext uri="{0D108BD9-81ED-4DB2-BD59-A6C34878D82A}">
                        <a16:rowId xmlns:a16="http://schemas.microsoft.com/office/drawing/2014/main" val="1613794229"/>
                      </a:ext>
                    </a:extLst>
                  </a:tr>
                  <a:tr h="425227">
                    <a:tc>
                      <a:txBody>
                        <a:bodyPr/>
                        <a:lstStyle/>
                        <a:p>
                          <a:pPr algn="ctr"/>
                          <a:r>
                            <a:rPr lang="en-US" altLang="zh-CN" sz="1800" dirty="0"/>
                            <a:t>DS-FD(Our Work)</a:t>
                          </a:r>
                          <a:endParaRPr lang="zh-CN" alt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d>
                                  <m:dPr>
                                    <m:ctrlPr>
                                      <a:rPr lang="en-US" altLang="zh-CN" sz="1800" b="0" i="1" smtClean="0">
                                        <a:latin typeface="Cambria Math" panose="02040503050406030204" pitchFamily="18" charset="0"/>
                                      </a:rPr>
                                    </m:ctrlPr>
                                  </m:dPr>
                                  <m:e>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𝑑</m:t>
                                        </m:r>
                                      </m:num>
                                      <m:den>
                                        <m:r>
                                          <a:rPr lang="en-US" altLang="zh-CN" sz="1800" b="0" i="1" smtClean="0">
                                            <a:latin typeface="Cambria Math" panose="02040503050406030204" pitchFamily="18" charset="0"/>
                                          </a:rPr>
                                          <m:t>𝜀</m:t>
                                        </m:r>
                                      </m:den>
                                    </m:f>
                                    <m:r>
                                      <a:rPr lang="en-US" altLang="zh-CN" sz="1800" b="0" i="1" smtClean="0">
                                        <a:latin typeface="Cambria Math" panose="02040503050406030204" pitchFamily="18" charset="0"/>
                                      </a:rPr>
                                      <m:t>+</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1</m:t>
                                        </m:r>
                                      </m:num>
                                      <m:den>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𝜀</m:t>
                                            </m:r>
                                          </m:e>
                                          <m:sup>
                                            <m:r>
                                              <a:rPr lang="en-US" altLang="zh-CN" sz="1800" b="0" i="1" smtClean="0">
                                                <a:latin typeface="Cambria Math" panose="02040503050406030204" pitchFamily="18" charset="0"/>
                                              </a:rPr>
                                              <m:t>3</m:t>
                                            </m:r>
                                          </m:sup>
                                        </m:sSup>
                                      </m:den>
                                    </m:f>
                                  </m:e>
                                </m:d>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a:rPr lang="en-US" altLang="zh-CN" sz="1800" b="0" i="1" smtClean="0">
                                        <a:latin typeface="Cambria Math" panose="02040503050406030204" pitchFamily="18" charset="0"/>
                                      </a:rPr>
                                      <m:t>𝜀</m:t>
                                    </m:r>
                                    <m:r>
                                      <a:rPr lang="en-US" altLang="zh-CN" sz="1800" b="0" i="1" smtClean="0">
                                        <a:latin typeface="Cambria Math" panose="02040503050406030204" pitchFamily="18" charset="0"/>
                                      </a:rPr>
                                      <m:t>𝑁𝑅</m:t>
                                    </m:r>
                                  </m:e>
                                </m:func>
                              </m:oMath>
                            </m:oMathPara>
                          </a14:m>
                          <a:endParaRPr lang="zh-CN" altLang="en-US" sz="18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800" b="0" i="1" smtClean="0">
                                        <a:solidFill>
                                          <a:srgbClr val="FF0000"/>
                                        </a:solidFill>
                                        <a:latin typeface="Cambria Math" panose="02040503050406030204" pitchFamily="18" charset="0"/>
                                      </a:rPr>
                                    </m:ctrlPr>
                                  </m:fPr>
                                  <m:num>
                                    <m:r>
                                      <a:rPr lang="en-US" altLang="zh-CN" sz="1800" b="0" i="1" smtClean="0">
                                        <a:solidFill>
                                          <a:srgbClr val="FF0000"/>
                                        </a:solidFill>
                                        <a:latin typeface="Cambria Math" panose="02040503050406030204" pitchFamily="18" charset="0"/>
                                      </a:rPr>
                                      <m:t>𝑑</m:t>
                                    </m:r>
                                  </m:num>
                                  <m:den>
                                    <m:r>
                                      <a:rPr lang="en-US" altLang="zh-CN" sz="1800" b="0" i="1" smtClean="0">
                                        <a:solidFill>
                                          <a:srgbClr val="FF0000"/>
                                        </a:solidFill>
                                        <a:latin typeface="Cambria Math" panose="02040503050406030204" pitchFamily="18" charset="0"/>
                                      </a:rPr>
                                      <m:t>𝜀</m:t>
                                    </m:r>
                                  </m:den>
                                </m:f>
                                <m:func>
                                  <m:funcPr>
                                    <m:ctrlPr>
                                      <a:rPr lang="en-US" altLang="zh-CN" sz="1800" b="0" i="1" smtClean="0">
                                        <a:solidFill>
                                          <a:srgbClr val="FF0000"/>
                                        </a:solidFill>
                                        <a:latin typeface="Cambria Math" panose="02040503050406030204" pitchFamily="18" charset="0"/>
                                      </a:rPr>
                                    </m:ctrlPr>
                                  </m:funcPr>
                                  <m:fName>
                                    <m:r>
                                      <m:rPr>
                                        <m:sty m:val="p"/>
                                      </m:rPr>
                                      <a:rPr lang="en-US" altLang="zh-CN" sz="1800" b="0" i="0" smtClean="0">
                                        <a:solidFill>
                                          <a:srgbClr val="FF0000"/>
                                        </a:solidFill>
                                        <a:latin typeface="Cambria Math" panose="02040503050406030204" pitchFamily="18" charset="0"/>
                                      </a:rPr>
                                      <m:t>log</m:t>
                                    </m:r>
                                  </m:fName>
                                  <m:e>
                                    <m:r>
                                      <a:rPr lang="en-US" altLang="zh-CN" sz="1800" b="0" i="1" smtClean="0">
                                        <a:solidFill>
                                          <a:srgbClr val="FF0000"/>
                                        </a:solidFill>
                                        <a:latin typeface="Cambria Math" panose="02040503050406030204" pitchFamily="18" charset="0"/>
                                      </a:rPr>
                                      <m:t>𝜀</m:t>
                                    </m:r>
                                    <m:r>
                                      <a:rPr lang="en-US" altLang="zh-CN" sz="1800" b="0" i="1" smtClean="0">
                                        <a:solidFill>
                                          <a:srgbClr val="FF0000"/>
                                        </a:solidFill>
                                        <a:latin typeface="Cambria Math" panose="02040503050406030204" pitchFamily="18" charset="0"/>
                                      </a:rPr>
                                      <m:t>𝑁𝑅</m:t>
                                    </m:r>
                                  </m:e>
                                </m:func>
                              </m:oMath>
                            </m:oMathPara>
                          </a14:m>
                          <a:endParaRPr lang="zh-CN" altLang="en-US" sz="1800" dirty="0"/>
                        </a:p>
                      </a:txBody>
                      <a:tcPr anchor="ctr"/>
                    </a:tc>
                    <a:tc>
                      <a:txBody>
                        <a:bodyPr/>
                        <a:lstStyle/>
                        <a:p>
                          <a:pPr marL="0" marR="0" lvl="0" indent="0" algn="ctr" defTabSz="1049883" rtl="0" eaLnBrk="1" fontAlgn="auto" latinLnBrk="0" hangingPunct="1">
                            <a:lnSpc>
                              <a:spcPct val="100000"/>
                            </a:lnSpc>
                            <a:spcBef>
                              <a:spcPts val="0"/>
                            </a:spcBef>
                            <a:spcAft>
                              <a:spcPts val="0"/>
                            </a:spcAft>
                            <a:buClrTx/>
                            <a:buSzTx/>
                            <a:buFontTx/>
                            <a:buNone/>
                            <a:tabLst/>
                            <a:defRPr/>
                          </a:pPr>
                          <a:r>
                            <a:rPr lang="en-US" altLang="zh-CN" sz="1800" dirty="0"/>
                            <a:t>Sequence &amp; time</a:t>
                          </a:r>
                          <a:endParaRPr lang="zh-CN" altLang="en-US" sz="1800" dirty="0"/>
                        </a:p>
                      </a:txBody>
                      <a:tcPr anchor="ctr"/>
                    </a:tc>
                    <a:extLst>
                      <a:ext uri="{0D108BD9-81ED-4DB2-BD59-A6C34878D82A}">
                        <a16:rowId xmlns:a16="http://schemas.microsoft.com/office/drawing/2014/main" val="3343023739"/>
                      </a:ext>
                    </a:extLst>
                  </a:tr>
                </a:tbl>
              </a:graphicData>
            </a:graphic>
          </p:graphicFrame>
        </mc:Choice>
        <mc:Fallback xmlns="">
          <p:graphicFrame>
            <p:nvGraphicFramePr>
              <p:cNvPr id="16" name="Table 15">
                <a:extLst>
                  <a:ext uri="{FF2B5EF4-FFF2-40B4-BE49-F238E27FC236}">
                    <a16:creationId xmlns:a16="http://schemas.microsoft.com/office/drawing/2014/main" id="{40024A7E-1D62-9CCE-3F49-8D815094ACF2}"/>
                  </a:ext>
                </a:extLst>
              </p:cNvPr>
              <p:cNvGraphicFramePr>
                <a:graphicFrameLocks noGrp="1"/>
              </p:cNvGraphicFramePr>
              <p:nvPr>
                <p:extLst>
                  <p:ext uri="{D42A27DB-BD31-4B8C-83A1-F6EECF244321}">
                    <p14:modId xmlns:p14="http://schemas.microsoft.com/office/powerpoint/2010/main" val="1757404877"/>
                  </p:ext>
                </p:extLst>
              </p:nvPr>
            </p:nvGraphicFramePr>
            <p:xfrm>
              <a:off x="687288" y="4222992"/>
              <a:ext cx="9020016" cy="2910332"/>
            </p:xfrm>
            <a:graphic>
              <a:graphicData uri="http://schemas.openxmlformats.org/drawingml/2006/table">
                <a:tbl>
                  <a:tblPr firstRow="1" bandRow="1">
                    <a:tableStyleId>{5C22544A-7EE6-4342-B048-85BDC9FD1C3A}</a:tableStyleId>
                  </a:tblPr>
                  <a:tblGrid>
                    <a:gridCol w="2255004">
                      <a:extLst>
                        <a:ext uri="{9D8B030D-6E8A-4147-A177-3AD203B41FA5}">
                          <a16:colId xmlns:a16="http://schemas.microsoft.com/office/drawing/2014/main" val="3088659947"/>
                        </a:ext>
                      </a:extLst>
                    </a:gridCol>
                    <a:gridCol w="2255004">
                      <a:extLst>
                        <a:ext uri="{9D8B030D-6E8A-4147-A177-3AD203B41FA5}">
                          <a16:colId xmlns:a16="http://schemas.microsoft.com/office/drawing/2014/main" val="2763245509"/>
                        </a:ext>
                      </a:extLst>
                    </a:gridCol>
                    <a:gridCol w="2255004">
                      <a:extLst>
                        <a:ext uri="{9D8B030D-6E8A-4147-A177-3AD203B41FA5}">
                          <a16:colId xmlns:a16="http://schemas.microsoft.com/office/drawing/2014/main" val="1002445602"/>
                        </a:ext>
                      </a:extLst>
                    </a:gridCol>
                    <a:gridCol w="2255004">
                      <a:extLst>
                        <a:ext uri="{9D8B030D-6E8A-4147-A177-3AD203B41FA5}">
                          <a16:colId xmlns:a16="http://schemas.microsoft.com/office/drawing/2014/main" val="2435464741"/>
                        </a:ext>
                      </a:extLst>
                    </a:gridCol>
                  </a:tblGrid>
                  <a:tr h="365760">
                    <a:tc>
                      <a:txBody>
                        <a:bodyPr/>
                        <a:lstStyle/>
                        <a:p>
                          <a:pPr algn="ctr"/>
                          <a:r>
                            <a:rPr lang="en-US" altLang="zh-CN" sz="1800" dirty="0"/>
                            <a:t>Sketches</a:t>
                          </a:r>
                          <a:endParaRPr lang="zh-CN" altLang="en-US" sz="1800" dirty="0"/>
                        </a:p>
                      </a:txBody>
                      <a:tcPr anchor="ctr"/>
                    </a:tc>
                    <a:tc>
                      <a:txBody>
                        <a:bodyPr/>
                        <a:lstStyle/>
                        <a:p>
                          <a:pPr algn="ctr"/>
                          <a:r>
                            <a:rPr lang="en-US" altLang="zh-CN" sz="1800" dirty="0"/>
                            <a:t>Update</a:t>
                          </a:r>
                          <a:endParaRPr lang="zh-CN" altLang="en-US" sz="1800" dirty="0"/>
                        </a:p>
                      </a:txBody>
                      <a:tcPr anchor="ctr"/>
                    </a:tc>
                    <a:tc>
                      <a:txBody>
                        <a:bodyPr/>
                        <a:lstStyle/>
                        <a:p>
                          <a:pPr algn="ctr"/>
                          <a:r>
                            <a:rPr lang="en-US" altLang="zh-CN" sz="1800" dirty="0"/>
                            <a:t>Space</a:t>
                          </a:r>
                          <a:endParaRPr lang="zh-CN" altLang="en-US" sz="1800" dirty="0"/>
                        </a:p>
                      </a:txBody>
                      <a:tcPr anchor="ctr"/>
                    </a:tc>
                    <a:tc>
                      <a:txBody>
                        <a:bodyPr/>
                        <a:lstStyle/>
                        <a:p>
                          <a:pPr algn="ctr"/>
                          <a:r>
                            <a:rPr lang="en-US" altLang="zh-CN" sz="1800" dirty="0"/>
                            <a:t>Window</a:t>
                          </a:r>
                          <a:endParaRPr lang="zh-CN" altLang="en-US" sz="1800" dirty="0"/>
                        </a:p>
                      </a:txBody>
                      <a:tcPr anchor="ctr"/>
                    </a:tc>
                    <a:extLst>
                      <a:ext uri="{0D108BD9-81ED-4DB2-BD59-A6C34878D82A}">
                        <a16:rowId xmlns:a16="http://schemas.microsoft.com/office/drawing/2014/main" val="3264634918"/>
                      </a:ext>
                    </a:extLst>
                  </a:tr>
                  <a:tr h="612267">
                    <a:tc>
                      <a:txBody>
                        <a:bodyPr/>
                        <a:lstStyle/>
                        <a:p>
                          <a:pPr algn="ctr"/>
                          <a:r>
                            <a:rPr lang="en-US" altLang="zh-CN" sz="1800" dirty="0"/>
                            <a:t>Sampling</a:t>
                          </a:r>
                          <a:endParaRPr lang="zh-CN" altLang="en-US" sz="1800" dirty="0"/>
                        </a:p>
                      </a:txBody>
                      <a:tcPr anchor="ctr"/>
                    </a:tc>
                    <a:tc>
                      <a:txBody>
                        <a:bodyPr/>
                        <a:lstStyle/>
                        <a:p>
                          <a:endParaRPr lang="zh-CN"/>
                        </a:p>
                      </a:txBody>
                      <a:tcPr anchor="ctr">
                        <a:blipFill>
                          <a:blip r:embed="rId3"/>
                          <a:stretch>
                            <a:fillRect l="-100000" t="-64356" r="-200539" b="-316832"/>
                          </a:stretch>
                        </a:blipFill>
                      </a:tcPr>
                    </a:tc>
                    <a:tc>
                      <a:txBody>
                        <a:bodyPr/>
                        <a:lstStyle/>
                        <a:p>
                          <a:endParaRPr lang="zh-CN"/>
                        </a:p>
                      </a:txBody>
                      <a:tcPr anchor="ctr">
                        <a:blipFill>
                          <a:blip r:embed="rId3"/>
                          <a:stretch>
                            <a:fillRect l="-200541" t="-64356" r="-101081" b="-316832"/>
                          </a:stretch>
                        </a:blipFill>
                      </a:tcPr>
                    </a:tc>
                    <a:tc>
                      <a:txBody>
                        <a:bodyPr/>
                        <a:lstStyle/>
                        <a:p>
                          <a:pPr algn="ctr"/>
                          <a:r>
                            <a:rPr lang="en-US" altLang="zh-CN" sz="1800" dirty="0"/>
                            <a:t>Sequence &amp; time</a:t>
                          </a:r>
                          <a:endParaRPr lang="zh-CN" altLang="en-US" sz="1800" dirty="0"/>
                        </a:p>
                      </a:txBody>
                      <a:tcPr anchor="ctr"/>
                    </a:tc>
                    <a:extLst>
                      <a:ext uri="{0D108BD9-81ED-4DB2-BD59-A6C34878D82A}">
                        <a16:rowId xmlns:a16="http://schemas.microsoft.com/office/drawing/2014/main" val="1317564419"/>
                      </a:ext>
                    </a:extLst>
                  </a:tr>
                  <a:tr h="612267">
                    <a:tc>
                      <a:txBody>
                        <a:bodyPr/>
                        <a:lstStyle/>
                        <a:p>
                          <a:pPr algn="ctr"/>
                          <a:r>
                            <a:rPr lang="en-US" altLang="zh-CN" sz="1800" dirty="0"/>
                            <a:t>LM-FD</a:t>
                          </a:r>
                          <a:endParaRPr lang="zh-CN" altLang="en-US" sz="1800" dirty="0"/>
                        </a:p>
                      </a:txBody>
                      <a:tcPr anchor="ctr"/>
                    </a:tc>
                    <a:tc>
                      <a:txBody>
                        <a:bodyPr/>
                        <a:lstStyle/>
                        <a:p>
                          <a:endParaRPr lang="zh-CN"/>
                        </a:p>
                      </a:txBody>
                      <a:tcPr anchor="ctr">
                        <a:blipFill>
                          <a:blip r:embed="rId3"/>
                          <a:stretch>
                            <a:fillRect l="-100000" t="-164356" r="-200539" b="-216832"/>
                          </a:stretch>
                        </a:blipFill>
                      </a:tcPr>
                    </a:tc>
                    <a:tc>
                      <a:txBody>
                        <a:bodyPr/>
                        <a:lstStyle/>
                        <a:p>
                          <a:endParaRPr lang="zh-CN"/>
                        </a:p>
                      </a:txBody>
                      <a:tcPr anchor="ctr">
                        <a:blipFill>
                          <a:blip r:embed="rId3"/>
                          <a:stretch>
                            <a:fillRect l="-200541" t="-164356" r="-101081" b="-216832"/>
                          </a:stretch>
                        </a:blipFill>
                      </a:tcPr>
                    </a:tc>
                    <a:tc>
                      <a:txBody>
                        <a:bodyPr/>
                        <a:lstStyle/>
                        <a:p>
                          <a:pPr algn="ctr"/>
                          <a:r>
                            <a:rPr lang="en-US" altLang="zh-CN" sz="1800" dirty="0"/>
                            <a:t>Sequence &amp; time</a:t>
                          </a:r>
                          <a:endParaRPr lang="zh-CN" altLang="en-US" sz="1800" dirty="0"/>
                        </a:p>
                      </a:txBody>
                      <a:tcPr anchor="ctr"/>
                    </a:tc>
                    <a:extLst>
                      <a:ext uri="{0D108BD9-81ED-4DB2-BD59-A6C34878D82A}">
                        <a16:rowId xmlns:a16="http://schemas.microsoft.com/office/drawing/2014/main" val="3489420155"/>
                      </a:ext>
                    </a:extLst>
                  </a:tr>
                  <a:tr h="612267">
                    <a:tc>
                      <a:txBody>
                        <a:bodyPr/>
                        <a:lstStyle/>
                        <a:p>
                          <a:pPr algn="ctr"/>
                          <a:r>
                            <a:rPr lang="en-US" altLang="zh-CN" sz="1800" dirty="0"/>
                            <a:t>DI-FD</a:t>
                          </a:r>
                          <a:endParaRPr lang="zh-CN" altLang="en-US" sz="1800" dirty="0"/>
                        </a:p>
                      </a:txBody>
                      <a:tcPr anchor="ctr"/>
                    </a:tc>
                    <a:tc>
                      <a:txBody>
                        <a:bodyPr/>
                        <a:lstStyle/>
                        <a:p>
                          <a:endParaRPr lang="zh-CN"/>
                        </a:p>
                      </a:txBody>
                      <a:tcPr anchor="ctr">
                        <a:blipFill>
                          <a:blip r:embed="rId3"/>
                          <a:stretch>
                            <a:fillRect l="-100000" t="-264356" r="-200539" b="-116832"/>
                          </a:stretch>
                        </a:blipFill>
                      </a:tcPr>
                    </a:tc>
                    <a:tc>
                      <a:txBody>
                        <a:bodyPr/>
                        <a:lstStyle/>
                        <a:p>
                          <a:endParaRPr lang="zh-CN"/>
                        </a:p>
                      </a:txBody>
                      <a:tcPr anchor="ctr">
                        <a:blipFill>
                          <a:blip r:embed="rId3"/>
                          <a:stretch>
                            <a:fillRect l="-200541" t="-264356" r="-101081" b="-116832"/>
                          </a:stretch>
                        </a:blipFill>
                      </a:tcPr>
                    </a:tc>
                    <a:tc>
                      <a:txBody>
                        <a:bodyPr/>
                        <a:lstStyle/>
                        <a:p>
                          <a:pPr algn="ctr"/>
                          <a:r>
                            <a:rPr lang="en-US" altLang="zh-CN" sz="1800" dirty="0"/>
                            <a:t>Sequence</a:t>
                          </a:r>
                          <a:endParaRPr lang="zh-CN" altLang="en-US" sz="1800" dirty="0"/>
                        </a:p>
                      </a:txBody>
                      <a:tcPr anchor="ctr"/>
                    </a:tc>
                    <a:extLst>
                      <a:ext uri="{0D108BD9-81ED-4DB2-BD59-A6C34878D82A}">
                        <a16:rowId xmlns:a16="http://schemas.microsoft.com/office/drawing/2014/main" val="1613794229"/>
                      </a:ext>
                    </a:extLst>
                  </a:tr>
                  <a:tr h="707771">
                    <a:tc>
                      <a:txBody>
                        <a:bodyPr/>
                        <a:lstStyle/>
                        <a:p>
                          <a:pPr algn="ctr"/>
                          <a:r>
                            <a:rPr lang="en-US" altLang="zh-CN" sz="1800" dirty="0"/>
                            <a:t>DS-FD(Our Work)</a:t>
                          </a:r>
                          <a:endParaRPr lang="zh-CN" altLang="en-US" sz="1800" dirty="0"/>
                        </a:p>
                      </a:txBody>
                      <a:tcPr anchor="ctr"/>
                    </a:tc>
                    <a:tc>
                      <a:txBody>
                        <a:bodyPr/>
                        <a:lstStyle/>
                        <a:p>
                          <a:endParaRPr lang="zh-CN"/>
                        </a:p>
                      </a:txBody>
                      <a:tcPr anchor="ctr">
                        <a:blipFill>
                          <a:blip r:embed="rId3"/>
                          <a:stretch>
                            <a:fillRect l="-100000" t="-317241" r="-200539" b="-1724"/>
                          </a:stretch>
                        </a:blipFill>
                      </a:tcPr>
                    </a:tc>
                    <a:tc>
                      <a:txBody>
                        <a:bodyPr/>
                        <a:lstStyle/>
                        <a:p>
                          <a:endParaRPr lang="zh-CN"/>
                        </a:p>
                      </a:txBody>
                      <a:tcPr anchor="ctr">
                        <a:blipFill>
                          <a:blip r:embed="rId3"/>
                          <a:stretch>
                            <a:fillRect l="-200541" t="-317241" r="-101081" b="-1724"/>
                          </a:stretch>
                        </a:blipFill>
                      </a:tcPr>
                    </a:tc>
                    <a:tc>
                      <a:txBody>
                        <a:bodyPr/>
                        <a:lstStyle/>
                        <a:p>
                          <a:pPr marL="0" marR="0" lvl="0" indent="0" algn="ctr" defTabSz="1049883" rtl="0" eaLnBrk="1" fontAlgn="auto" latinLnBrk="0" hangingPunct="1">
                            <a:lnSpc>
                              <a:spcPct val="100000"/>
                            </a:lnSpc>
                            <a:spcBef>
                              <a:spcPts val="0"/>
                            </a:spcBef>
                            <a:spcAft>
                              <a:spcPts val="0"/>
                            </a:spcAft>
                            <a:buClrTx/>
                            <a:buSzTx/>
                            <a:buFontTx/>
                            <a:buNone/>
                            <a:tabLst/>
                            <a:defRPr/>
                          </a:pPr>
                          <a:r>
                            <a:rPr lang="en-US" altLang="zh-CN" sz="1800" dirty="0"/>
                            <a:t>Sequence &amp; time</a:t>
                          </a:r>
                          <a:endParaRPr lang="zh-CN" altLang="en-US" sz="1800" dirty="0"/>
                        </a:p>
                      </a:txBody>
                      <a:tcPr anchor="ctr"/>
                    </a:tc>
                    <a:extLst>
                      <a:ext uri="{0D108BD9-81ED-4DB2-BD59-A6C34878D82A}">
                        <a16:rowId xmlns:a16="http://schemas.microsoft.com/office/drawing/2014/main" val="3343023739"/>
                      </a:ext>
                    </a:extLst>
                  </a:tr>
                </a:tbl>
              </a:graphicData>
            </a:graphic>
          </p:graphicFrame>
        </mc:Fallback>
      </mc:AlternateContent>
      <mc:AlternateContent xmlns:mc="http://schemas.openxmlformats.org/markup-compatibility/2006" xmlns:a14="http://schemas.microsoft.com/office/drawing/2010/main">
        <mc:Choice Requires="a14">
          <p:sp>
            <p:nvSpPr>
              <p:cNvPr id="19" name="文本框 1">
                <a:extLst>
                  <a:ext uri="{FF2B5EF4-FFF2-40B4-BE49-F238E27FC236}">
                    <a16:creationId xmlns:a16="http://schemas.microsoft.com/office/drawing/2014/main" id="{8E78CA15-3585-62F5-2714-4099E3A9D4A2}"/>
                  </a:ext>
                </a:extLst>
              </p:cNvPr>
              <p:cNvSpPr txBox="1"/>
              <p:nvPr/>
            </p:nvSpPr>
            <p:spPr bwMode="auto">
              <a:xfrm>
                <a:off x="746070" y="1549348"/>
                <a:ext cx="8872648" cy="2492990"/>
              </a:xfrm>
              <a:prstGeom prst="rect">
                <a:avLst/>
              </a:prstGeom>
              <a:noFill/>
              <a:ln w="9525" algn="ctr">
                <a:noFill/>
                <a:miter lim="800000"/>
                <a:headEnd/>
                <a:tailEnd/>
              </a:ln>
              <a:effectLst/>
            </p:spPr>
            <p:txBody>
              <a:bodyPr wrap="square">
                <a:spAutoFit/>
              </a:bodyPr>
              <a:lstStyle/>
              <a:p>
                <a:pPr marL="216874" indent="-353290">
                  <a:spcBef>
                    <a:spcPts val="618"/>
                  </a:spcBef>
                  <a:spcAft>
                    <a:spcPts val="618"/>
                  </a:spcAft>
                  <a:buFont typeface="Arial" panose="020B0604020202020204" pitchFamily="34" charset="0"/>
                  <a:buChar char="•"/>
                </a:pPr>
                <a:r>
                  <a:rPr lang="en-US" altLang="zh-CN" b="1" dirty="0">
                    <a:latin typeface="Times New Roman" panose="02020603050405020304" pitchFamily="18" charset="0"/>
                    <a:ea typeface="楷体" panose="02010609060101010101" pitchFamily="49" charset="-122"/>
                  </a:rPr>
                  <a:t>Sampling</a:t>
                </a:r>
                <a:r>
                  <a:rPr lang="en-US" altLang="zh-CN" dirty="0">
                    <a:latin typeface="Times New Roman" panose="02020603050405020304" pitchFamily="18" charset="0"/>
                    <a:ea typeface="楷体" panose="02010609060101010101" pitchFamily="49" charset="-122"/>
                  </a:rPr>
                  <a:t>:  </a:t>
                </a:r>
              </a:p>
              <a:p>
                <a:pPr marL="726378" lvl="1" indent="-353290">
                  <a:spcBef>
                    <a:spcPts val="618"/>
                  </a:spcBef>
                  <a:spcAft>
                    <a:spcPts val="618"/>
                  </a:spcAft>
                  <a:buFont typeface="Arial" panose="020B0604020202020204" pitchFamily="34" charset="0"/>
                  <a:buChar char="•"/>
                </a:pPr>
                <a:r>
                  <a:rPr lang="en-US" altLang="zh-CN" sz="1800" dirty="0">
                    <a:latin typeface="Times New Roman" panose="02020603050405020304" pitchFamily="18" charset="0"/>
                    <a:ea typeface="楷体" panose="02010609060101010101" pitchFamily="49" charset="-122"/>
                  </a:rPr>
                  <a:t>Sample </a:t>
                </a:r>
                <a14:m>
                  <m:oMath xmlns:m="http://schemas.openxmlformats.org/officeDocument/2006/math">
                    <m:sSub>
                      <m:sSubPr>
                        <m:ctrlPr>
                          <a:rPr lang="en-US" altLang="zh-CN" sz="1800" b="0" i="1" smtClean="0">
                            <a:latin typeface="Cambria Math" panose="02040503050406030204" pitchFamily="18" charset="0"/>
                            <a:ea typeface="楷体" panose="02010609060101010101" pitchFamily="49" charset="-122"/>
                          </a:rPr>
                        </m:ctrlPr>
                      </m:sSubPr>
                      <m:e>
                        <m:r>
                          <a:rPr lang="en-US" altLang="zh-CN" sz="1800" b="0" i="1" smtClean="0">
                            <a:latin typeface="Cambria Math" panose="02040503050406030204" pitchFamily="18" charset="0"/>
                            <a:ea typeface="楷体" panose="02010609060101010101" pitchFamily="49" charset="-122"/>
                          </a:rPr>
                          <m:t>𝑎</m:t>
                        </m:r>
                      </m:e>
                      <m:sub>
                        <m:r>
                          <a:rPr lang="en-US" altLang="zh-CN" sz="1800" b="0" i="1" smtClean="0">
                            <a:latin typeface="Cambria Math" panose="02040503050406030204" pitchFamily="18" charset="0"/>
                            <a:ea typeface="楷体" panose="02010609060101010101" pitchFamily="49" charset="-122"/>
                          </a:rPr>
                          <m:t>𝑖</m:t>
                        </m:r>
                      </m:sub>
                    </m:sSub>
                  </m:oMath>
                </a14:m>
                <a:r>
                  <a:rPr lang="zh-CN" altLang="en-US" sz="1800" dirty="0">
                    <a:latin typeface="Times New Roman" panose="02020603050405020304" pitchFamily="18" charset="0"/>
                    <a:ea typeface="楷体" panose="02010609060101010101" pitchFamily="49" charset="-122"/>
                  </a:rPr>
                  <a:t> </a:t>
                </a:r>
                <a:r>
                  <a:rPr lang="en-US" altLang="zh-CN" sz="1800" dirty="0" err="1">
                    <a:latin typeface="Times New Roman" panose="02020603050405020304" pitchFamily="18" charset="0"/>
                    <a:ea typeface="楷体" panose="02010609060101010101" pitchFamily="49" charset="-122"/>
                  </a:rPr>
                  <a:t>w.p.</a:t>
                </a:r>
                <a:r>
                  <a:rPr lang="en-US" altLang="zh-CN" sz="1800" dirty="0">
                    <a:latin typeface="Times New Roman" panose="02020603050405020304" pitchFamily="18" charset="0"/>
                    <a:ea typeface="楷体" panose="02010609060101010101" pitchFamily="49" charset="-122"/>
                  </a:rPr>
                  <a:t> proportional  to </a:t>
                </a:r>
                <a14:m>
                  <m:oMath xmlns:m="http://schemas.openxmlformats.org/officeDocument/2006/math">
                    <m:sSup>
                      <m:sSupPr>
                        <m:ctrlPr>
                          <a:rPr lang="en-US" altLang="zh-CN" sz="1800" b="0" i="1" smtClean="0">
                            <a:latin typeface="Cambria Math" panose="02040503050406030204" pitchFamily="18" charset="0"/>
                            <a:ea typeface="楷体" panose="02010609060101010101" pitchFamily="49" charset="-122"/>
                          </a:rPr>
                        </m:ctrlPr>
                      </m:sSupPr>
                      <m:e>
                        <m:d>
                          <m:dPr>
                            <m:begChr m:val="‖"/>
                            <m:endChr m:val="‖"/>
                            <m:ctrlPr>
                              <a:rPr lang="en-US" altLang="zh-CN" sz="1800" b="0" i="1" smtClean="0">
                                <a:latin typeface="Cambria Math" panose="02040503050406030204" pitchFamily="18" charset="0"/>
                                <a:ea typeface="楷体" panose="02010609060101010101" pitchFamily="49" charset="-122"/>
                              </a:rPr>
                            </m:ctrlPr>
                          </m:dPr>
                          <m:e>
                            <m:sSub>
                              <m:sSubPr>
                                <m:ctrlPr>
                                  <a:rPr lang="en-US" altLang="zh-CN" sz="1800" b="0" i="1" smtClean="0">
                                    <a:latin typeface="Cambria Math" panose="02040503050406030204" pitchFamily="18" charset="0"/>
                                    <a:ea typeface="楷体" panose="02010609060101010101" pitchFamily="49" charset="-122"/>
                                  </a:rPr>
                                </m:ctrlPr>
                              </m:sSubPr>
                              <m:e>
                                <m:r>
                                  <a:rPr lang="en-US" altLang="zh-CN" sz="1800" b="0" i="1" smtClean="0">
                                    <a:latin typeface="Cambria Math" panose="02040503050406030204" pitchFamily="18" charset="0"/>
                                    <a:ea typeface="楷体" panose="02010609060101010101" pitchFamily="49" charset="-122"/>
                                  </a:rPr>
                                  <m:t>𝑎</m:t>
                                </m:r>
                              </m:e>
                              <m:sub>
                                <m:r>
                                  <a:rPr lang="en-US" altLang="zh-CN" sz="1800" b="0" i="1" smtClean="0">
                                    <a:latin typeface="Cambria Math" panose="02040503050406030204" pitchFamily="18" charset="0"/>
                                    <a:ea typeface="楷体" panose="02010609060101010101" pitchFamily="49" charset="-122"/>
                                  </a:rPr>
                                  <m:t>𝑖</m:t>
                                </m:r>
                              </m:sub>
                            </m:sSub>
                          </m:e>
                        </m:d>
                      </m:e>
                      <m:sup>
                        <m:r>
                          <a:rPr lang="en-US" altLang="zh-CN" sz="1800" b="0" i="1" smtClean="0">
                            <a:latin typeface="Cambria Math" panose="02040503050406030204" pitchFamily="18" charset="0"/>
                            <a:ea typeface="楷体" panose="02010609060101010101" pitchFamily="49" charset="-122"/>
                          </a:rPr>
                          <m:t>2</m:t>
                        </m:r>
                      </m:sup>
                    </m:sSup>
                  </m:oMath>
                </a14:m>
                <a:r>
                  <a:rPr lang="en-US" altLang="zh-CN" sz="1800" dirty="0">
                    <a:latin typeface="Times New Roman" panose="02020603050405020304" pitchFamily="18" charset="0"/>
                    <a:ea typeface="楷体" panose="02010609060101010101" pitchFamily="49" charset="-122"/>
                  </a:rPr>
                  <a:t> [Frieze2004].</a:t>
                </a:r>
              </a:p>
              <a:p>
                <a:pPr marL="726378" lvl="1" indent="-353290">
                  <a:spcBef>
                    <a:spcPts val="618"/>
                  </a:spcBef>
                  <a:spcAft>
                    <a:spcPts val="618"/>
                  </a:spcAft>
                  <a:buFont typeface="Arial" panose="020B0604020202020204" pitchFamily="34" charset="0"/>
                  <a:buChar char="•"/>
                </a:pPr>
                <a:r>
                  <a:rPr lang="en-US" altLang="zh-CN" sz="1800" dirty="0">
                    <a:latin typeface="Times New Roman" panose="02020603050405020304" pitchFamily="18" charset="0"/>
                    <a:ea typeface="楷体" panose="02010609060101010101" pitchFamily="49" charset="-122"/>
                  </a:rPr>
                  <a:t>Priority sampling [Efraimidis2006] + Sliding window top-k.</a:t>
                </a:r>
              </a:p>
              <a:p>
                <a:pPr marL="216874" indent="-353290">
                  <a:spcBef>
                    <a:spcPts val="618"/>
                  </a:spcBef>
                  <a:spcAft>
                    <a:spcPts val="618"/>
                  </a:spcAft>
                  <a:buFont typeface="Arial" panose="020B0604020202020204" pitchFamily="34" charset="0"/>
                  <a:buChar char="•"/>
                </a:pPr>
                <a:r>
                  <a:rPr lang="en-US" altLang="zh-CN" b="1" dirty="0">
                    <a:latin typeface="Times New Roman" panose="02020603050405020304" pitchFamily="18" charset="0"/>
                    <a:ea typeface="楷体" panose="02010609060101010101" pitchFamily="49" charset="-122"/>
                  </a:rPr>
                  <a:t>LM-FD</a:t>
                </a:r>
                <a:r>
                  <a:rPr lang="en-US" altLang="zh-CN" dirty="0">
                    <a:latin typeface="Times New Roman" panose="02020603050405020304" pitchFamily="18" charset="0"/>
                    <a:ea typeface="楷体" panose="02010609060101010101" pitchFamily="49" charset="-122"/>
                  </a:rPr>
                  <a:t>: Exponential Histogram (Logarithmic method) [Datar2002] + Frequent Directions. </a:t>
                </a:r>
              </a:p>
              <a:p>
                <a:pPr marL="216874" indent="-353290">
                  <a:spcBef>
                    <a:spcPts val="618"/>
                  </a:spcBef>
                  <a:spcAft>
                    <a:spcPts val="618"/>
                  </a:spcAft>
                  <a:buFont typeface="Arial" panose="020B0604020202020204" pitchFamily="34" charset="0"/>
                  <a:buChar char="•"/>
                </a:pPr>
                <a:r>
                  <a:rPr lang="en-US" altLang="zh-CN" b="1" dirty="0">
                    <a:latin typeface="Times New Roman" panose="02020603050405020304" pitchFamily="18" charset="0"/>
                    <a:ea typeface="楷体" panose="02010609060101010101" pitchFamily="49" charset="-122"/>
                  </a:rPr>
                  <a:t>DI-FD</a:t>
                </a:r>
                <a:r>
                  <a:rPr lang="en-US" altLang="zh-CN" dirty="0">
                    <a:latin typeface="Times New Roman" panose="02020603050405020304" pitchFamily="18" charset="0"/>
                    <a:ea typeface="楷体" panose="02010609060101010101" pitchFamily="49" charset="-122"/>
                  </a:rPr>
                  <a:t>: Dyadic interval techniques [Arasu2004] + Frequent Directions.</a:t>
                </a:r>
              </a:p>
            </p:txBody>
          </p:sp>
        </mc:Choice>
        <mc:Fallback xmlns="">
          <p:sp>
            <p:nvSpPr>
              <p:cNvPr id="19" name="文本框 1">
                <a:extLst>
                  <a:ext uri="{FF2B5EF4-FFF2-40B4-BE49-F238E27FC236}">
                    <a16:creationId xmlns:a16="http://schemas.microsoft.com/office/drawing/2014/main" id="{8E78CA15-3585-62F5-2714-4099E3A9D4A2}"/>
                  </a:ext>
                </a:extLst>
              </p:cNvPr>
              <p:cNvSpPr txBox="1">
                <a:spLocks noRot="1" noChangeAspect="1" noMove="1" noResize="1" noEditPoints="1" noAdjustHandles="1" noChangeArrowheads="1" noChangeShapeType="1" noTextEdit="1"/>
              </p:cNvSpPr>
              <p:nvPr/>
            </p:nvSpPr>
            <p:spPr bwMode="auto">
              <a:xfrm>
                <a:off x="746070" y="1549348"/>
                <a:ext cx="8872648" cy="2492990"/>
              </a:xfrm>
              <a:prstGeom prst="rect">
                <a:avLst/>
              </a:prstGeom>
              <a:blipFill>
                <a:blip r:embed="rId4"/>
                <a:stretch>
                  <a:fillRect l="-618" t="-1222" b="-3423"/>
                </a:stretch>
              </a:blipFill>
              <a:ln w="9525" algn="ctr">
                <a:noFill/>
                <a:miter lim="800000"/>
                <a:headEnd/>
                <a:tailEnd/>
              </a:ln>
              <a:effectLst/>
            </p:spPr>
            <p:txBody>
              <a:bodyPr/>
              <a:lstStyle/>
              <a:p>
                <a:r>
                  <a:rPr lang="zh-CN" altLang="en-US">
                    <a:noFill/>
                  </a:rPr>
                  <a:t> </a:t>
                </a:r>
              </a:p>
            </p:txBody>
          </p:sp>
        </mc:Fallback>
      </mc:AlternateContent>
    </p:spTree>
    <p:extLst>
      <p:ext uri="{BB962C8B-B14F-4D97-AF65-F5344CB8AC3E}">
        <p14:creationId xmlns:p14="http://schemas.microsoft.com/office/powerpoint/2010/main" val="3735387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80703" y="622647"/>
            <a:ext cx="9270572" cy="332058"/>
          </a:xfrm>
        </p:spPr>
        <p:txBody>
          <a:bodyPr/>
          <a:lstStyle/>
          <a:p>
            <a:r>
              <a:rPr lang="en-US" altLang="zh-CN" sz="3091" dirty="0">
                <a:latin typeface="Times New Roman" panose="02020603050405020304" pitchFamily="18" charset="0"/>
                <a:ea typeface="KaiTi" panose="02010609060101010101" pitchFamily="49" charset="-122"/>
                <a:cs typeface="Times New Roman" panose="02020603050405020304" pitchFamily="18" charset="0"/>
              </a:rPr>
              <a:t>Experiments: space vs. error</a:t>
            </a:r>
            <a:endParaRPr lang="zh-CN" altLang="en-US" sz="3091"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57728" y="1216164"/>
            <a:ext cx="8159962" cy="37091"/>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4210" tIns="47105" rIns="94210" bIns="47105" numCol="1" spcCol="0" rtlCol="0" fromWordArt="0" anchor="ctr" anchorCtr="0" forceAA="0" compatLnSpc="1">
            <a:prstTxWarp prst="textNoShape">
              <a:avLst/>
            </a:prstTxWarp>
            <a:noAutofit/>
          </a:bodyPr>
          <a:lstStyle/>
          <a:p>
            <a:pPr algn="ctr"/>
            <a:endParaRPr lang="zh-CN" altLang="en-US" sz="1442" dirty="0" err="1"/>
          </a:p>
        </p:txBody>
      </p:sp>
      <p:pic>
        <p:nvPicPr>
          <p:cNvPr id="3" name="Picture 2">
            <a:extLst>
              <a:ext uri="{FF2B5EF4-FFF2-40B4-BE49-F238E27FC236}">
                <a16:creationId xmlns:a16="http://schemas.microsoft.com/office/drawing/2014/main" id="{642F53E6-BAA8-A9D8-8F26-0DC793C4D116}"/>
              </a:ext>
            </a:extLst>
          </p:cNvPr>
          <p:cNvPicPr>
            <a:picLocks noChangeAspect="1"/>
          </p:cNvPicPr>
          <p:nvPr/>
        </p:nvPicPr>
        <p:blipFill>
          <a:blip r:embed="rId3"/>
          <a:stretch>
            <a:fillRect/>
          </a:stretch>
        </p:blipFill>
        <p:spPr>
          <a:xfrm>
            <a:off x="3813618" y="1287426"/>
            <a:ext cx="2918565" cy="2360604"/>
          </a:xfrm>
          <a:prstGeom prst="rect">
            <a:avLst/>
          </a:prstGeom>
        </p:spPr>
      </p:pic>
      <p:pic>
        <p:nvPicPr>
          <p:cNvPr id="5" name="Picture 4">
            <a:extLst>
              <a:ext uri="{FF2B5EF4-FFF2-40B4-BE49-F238E27FC236}">
                <a16:creationId xmlns:a16="http://schemas.microsoft.com/office/drawing/2014/main" id="{2292006A-25EA-58B2-6912-C5DDF85FD763}"/>
              </a:ext>
            </a:extLst>
          </p:cNvPr>
          <p:cNvPicPr>
            <a:picLocks noChangeAspect="1"/>
          </p:cNvPicPr>
          <p:nvPr/>
        </p:nvPicPr>
        <p:blipFill>
          <a:blip r:embed="rId4"/>
          <a:stretch>
            <a:fillRect/>
          </a:stretch>
        </p:blipFill>
        <p:spPr>
          <a:xfrm>
            <a:off x="302259" y="1287426"/>
            <a:ext cx="2998274" cy="2360604"/>
          </a:xfrm>
          <a:prstGeom prst="rect">
            <a:avLst/>
          </a:prstGeom>
        </p:spPr>
      </p:pic>
      <p:pic>
        <p:nvPicPr>
          <p:cNvPr id="7" name="Picture 6">
            <a:extLst>
              <a:ext uri="{FF2B5EF4-FFF2-40B4-BE49-F238E27FC236}">
                <a16:creationId xmlns:a16="http://schemas.microsoft.com/office/drawing/2014/main" id="{8964CC7A-6D1F-29AD-6380-4EBF87ED882F}"/>
              </a:ext>
            </a:extLst>
          </p:cNvPr>
          <p:cNvPicPr>
            <a:picLocks noChangeAspect="1"/>
          </p:cNvPicPr>
          <p:nvPr/>
        </p:nvPicPr>
        <p:blipFill>
          <a:blip r:embed="rId5"/>
          <a:stretch>
            <a:fillRect/>
          </a:stretch>
        </p:blipFill>
        <p:spPr>
          <a:xfrm>
            <a:off x="7243696" y="1287427"/>
            <a:ext cx="2998274" cy="2360604"/>
          </a:xfrm>
          <a:prstGeom prst="rect">
            <a:avLst/>
          </a:prstGeom>
        </p:spPr>
      </p:pic>
      <p:sp>
        <p:nvSpPr>
          <p:cNvPr id="8" name="TextBox 7">
            <a:extLst>
              <a:ext uri="{FF2B5EF4-FFF2-40B4-BE49-F238E27FC236}">
                <a16:creationId xmlns:a16="http://schemas.microsoft.com/office/drawing/2014/main" id="{C4D83400-D00D-8BC2-0CED-A5C130D6B101}"/>
              </a:ext>
            </a:extLst>
          </p:cNvPr>
          <p:cNvSpPr txBox="1"/>
          <p:nvPr/>
        </p:nvSpPr>
        <p:spPr bwMode="auto">
          <a:xfrm>
            <a:off x="1016000" y="3536636"/>
            <a:ext cx="1780184" cy="368797"/>
          </a:xfrm>
          <a:prstGeom prst="rect">
            <a:avLst/>
          </a:prstGeom>
          <a:noFill/>
          <a:ln w="9525" algn="ctr">
            <a:noFill/>
            <a:miter lim="800000"/>
            <a:headEnd/>
            <a:tailEnd/>
          </a:ln>
          <a:effectLst/>
        </p:spPr>
        <p:txBody>
          <a:bodyPr wrap="none" lIns="90909" tIns="45455" rIns="90909" bIns="45455" rtlCol="0" anchor="ctr">
            <a:spAutoFit/>
          </a:bodyPr>
          <a:lstStyle/>
          <a:p>
            <a:pPr>
              <a:spcBef>
                <a:spcPts val="0"/>
              </a:spcBef>
            </a:pPr>
            <a:r>
              <a:rPr lang="en-US" altLang="zh-CN" sz="1800" dirty="0">
                <a:solidFill>
                  <a:prstClr val="black"/>
                </a:solidFill>
                <a:latin typeface="Times New Roman" panose="02020603050405020304" pitchFamily="18" charset="0"/>
                <a:cs typeface="Times New Roman" panose="02020603050405020304" pitchFamily="18" charset="0"/>
              </a:rPr>
              <a:t>(a) SYNTHETIC</a:t>
            </a:r>
            <a:endParaRPr lang="zh-CN" altLang="en-US" sz="1800" dirty="0">
              <a:solidFill>
                <a:prstClr val="black"/>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305F7FC-A195-A60D-059A-57A6D7FE5C73}"/>
              </a:ext>
            </a:extLst>
          </p:cNvPr>
          <p:cNvSpPr txBox="1"/>
          <p:nvPr/>
        </p:nvSpPr>
        <p:spPr bwMode="auto">
          <a:xfrm>
            <a:off x="4810413" y="3536636"/>
            <a:ext cx="1062039" cy="368797"/>
          </a:xfrm>
          <a:prstGeom prst="rect">
            <a:avLst/>
          </a:prstGeom>
          <a:noFill/>
          <a:ln w="9525" algn="ctr">
            <a:noFill/>
            <a:miter lim="800000"/>
            <a:headEnd/>
            <a:tailEnd/>
          </a:ln>
          <a:effectLst/>
        </p:spPr>
        <p:txBody>
          <a:bodyPr wrap="none" lIns="90909" tIns="45455" rIns="90909" bIns="45455" rtlCol="0" anchor="ctr">
            <a:spAutoFit/>
          </a:bodyPr>
          <a:lstStyle/>
          <a:p>
            <a:pPr>
              <a:spcBef>
                <a:spcPts val="0"/>
              </a:spcBef>
            </a:pPr>
            <a:r>
              <a:rPr lang="en-US" altLang="zh-CN" sz="1800" dirty="0">
                <a:solidFill>
                  <a:prstClr val="black"/>
                </a:solidFill>
                <a:latin typeface="Times New Roman" panose="02020603050405020304" pitchFamily="18" charset="0"/>
                <a:cs typeface="Times New Roman" panose="02020603050405020304" pitchFamily="18" charset="0"/>
              </a:rPr>
              <a:t>(b) BIBD</a:t>
            </a:r>
            <a:endParaRPr lang="zh-CN" altLang="en-US" sz="1800" dirty="0">
              <a:solidFill>
                <a:prstClr val="black"/>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F557508-E5C7-6AB2-1D1E-AF89CB502FC2}"/>
              </a:ext>
            </a:extLst>
          </p:cNvPr>
          <p:cNvSpPr txBox="1"/>
          <p:nvPr/>
        </p:nvSpPr>
        <p:spPr bwMode="auto">
          <a:xfrm>
            <a:off x="8292221" y="3536635"/>
            <a:ext cx="1271712" cy="368797"/>
          </a:xfrm>
          <a:prstGeom prst="rect">
            <a:avLst/>
          </a:prstGeom>
          <a:noFill/>
          <a:ln w="9525" algn="ctr">
            <a:noFill/>
            <a:miter lim="800000"/>
            <a:headEnd/>
            <a:tailEnd/>
          </a:ln>
          <a:effectLst/>
        </p:spPr>
        <p:txBody>
          <a:bodyPr wrap="none" lIns="90909" tIns="45455" rIns="90909" bIns="45455" rtlCol="0" anchor="ctr">
            <a:spAutoFit/>
          </a:bodyPr>
          <a:lstStyle/>
          <a:p>
            <a:pPr>
              <a:spcBef>
                <a:spcPts val="0"/>
              </a:spcBef>
            </a:pPr>
            <a:r>
              <a:rPr lang="en-US" altLang="zh-CN" sz="1800" dirty="0">
                <a:solidFill>
                  <a:prstClr val="black"/>
                </a:solidFill>
                <a:latin typeface="Times New Roman" panose="02020603050405020304" pitchFamily="18" charset="0"/>
                <a:cs typeface="Times New Roman" panose="02020603050405020304" pitchFamily="18" charset="0"/>
              </a:rPr>
              <a:t>(c) PAMAP</a:t>
            </a:r>
            <a:endParaRPr lang="zh-CN" altLang="en-US" sz="1800" dirty="0">
              <a:solidFill>
                <a:prstClr val="black"/>
              </a:solidFill>
              <a:latin typeface="Times New Roman" panose="02020603050405020304" pitchFamily="18" charset="0"/>
              <a:cs typeface="Times New Roman" panose="02020603050405020304" pitchFamily="18" charset="0"/>
            </a:endParaRPr>
          </a:p>
        </p:txBody>
      </p:sp>
      <p:sp>
        <p:nvSpPr>
          <p:cNvPr id="12" name="Freeform 34">
            <a:extLst>
              <a:ext uri="{FF2B5EF4-FFF2-40B4-BE49-F238E27FC236}">
                <a16:creationId xmlns:a16="http://schemas.microsoft.com/office/drawing/2014/main" id="{38C93765-EAFC-5B73-FAA3-D2DD092938E3}"/>
              </a:ext>
            </a:extLst>
          </p:cNvPr>
          <p:cNvSpPr>
            <a:spLocks noEditPoints="1"/>
          </p:cNvSpPr>
          <p:nvPr/>
        </p:nvSpPr>
        <p:spPr bwMode="auto">
          <a:xfrm>
            <a:off x="131488" y="6557824"/>
            <a:ext cx="9798382" cy="821597"/>
          </a:xfrm>
          <a:custGeom>
            <a:avLst/>
            <a:gdLst>
              <a:gd name="T0" fmla="*/ 26 w 3711"/>
              <a:gd name="T1" fmla="*/ 284 h 969"/>
              <a:gd name="T2" fmla="*/ 283 w 3711"/>
              <a:gd name="T3" fmla="*/ 144 h 969"/>
              <a:gd name="T4" fmla="*/ 394 w 3711"/>
              <a:gd name="T5" fmla="*/ 65 h 969"/>
              <a:gd name="T6" fmla="*/ 1140 w 3711"/>
              <a:gd name="T7" fmla="*/ 13 h 969"/>
              <a:gd name="T8" fmla="*/ 2918 w 3711"/>
              <a:gd name="T9" fmla="*/ 66 h 969"/>
              <a:gd name="T10" fmla="*/ 3387 w 3711"/>
              <a:gd name="T11" fmla="*/ 146 h 969"/>
              <a:gd name="T12" fmla="*/ 3587 w 3711"/>
              <a:gd name="T13" fmla="*/ 188 h 969"/>
              <a:gd name="T14" fmla="*/ 3562 w 3711"/>
              <a:gd name="T15" fmla="*/ 303 h 969"/>
              <a:gd name="T16" fmla="*/ 3630 w 3711"/>
              <a:gd name="T17" fmla="*/ 389 h 969"/>
              <a:gd name="T18" fmla="*/ 3463 w 3711"/>
              <a:gd name="T19" fmla="*/ 519 h 969"/>
              <a:gd name="T20" fmla="*/ 3667 w 3711"/>
              <a:gd name="T21" fmla="*/ 614 h 969"/>
              <a:gd name="T22" fmla="*/ 3484 w 3711"/>
              <a:gd name="T23" fmla="*/ 637 h 969"/>
              <a:gd name="T24" fmla="*/ 3566 w 3711"/>
              <a:gd name="T25" fmla="*/ 718 h 969"/>
              <a:gd name="T26" fmla="*/ 3512 w 3711"/>
              <a:gd name="T27" fmla="*/ 815 h 969"/>
              <a:gd name="T28" fmla="*/ 3417 w 3711"/>
              <a:gd name="T29" fmla="*/ 880 h 969"/>
              <a:gd name="T30" fmla="*/ 3543 w 3711"/>
              <a:gd name="T31" fmla="*/ 941 h 969"/>
              <a:gd name="T32" fmla="*/ 3315 w 3711"/>
              <a:gd name="T33" fmla="*/ 958 h 969"/>
              <a:gd name="T34" fmla="*/ 2731 w 3711"/>
              <a:gd name="T35" fmla="*/ 934 h 969"/>
              <a:gd name="T36" fmla="*/ 2742 w 3711"/>
              <a:gd name="T37" fmla="*/ 924 h 969"/>
              <a:gd name="T38" fmla="*/ 2035 w 3711"/>
              <a:gd name="T39" fmla="*/ 918 h 969"/>
              <a:gd name="T40" fmla="*/ 1396 w 3711"/>
              <a:gd name="T41" fmla="*/ 894 h 969"/>
              <a:gd name="T42" fmla="*/ 1581 w 3711"/>
              <a:gd name="T43" fmla="*/ 860 h 969"/>
              <a:gd name="T44" fmla="*/ 1284 w 3711"/>
              <a:gd name="T45" fmla="*/ 903 h 969"/>
              <a:gd name="T46" fmla="*/ 1054 w 3711"/>
              <a:gd name="T47" fmla="*/ 913 h 969"/>
              <a:gd name="T48" fmla="*/ 612 w 3711"/>
              <a:gd name="T49" fmla="*/ 927 h 969"/>
              <a:gd name="T50" fmla="*/ 365 w 3711"/>
              <a:gd name="T51" fmla="*/ 933 h 969"/>
              <a:gd name="T52" fmla="*/ 292 w 3711"/>
              <a:gd name="T53" fmla="*/ 856 h 969"/>
              <a:gd name="T54" fmla="*/ 155 w 3711"/>
              <a:gd name="T55" fmla="*/ 801 h 969"/>
              <a:gd name="T56" fmla="*/ 238 w 3711"/>
              <a:gd name="T57" fmla="*/ 701 h 969"/>
              <a:gd name="T58" fmla="*/ 182 w 3711"/>
              <a:gd name="T59" fmla="*/ 606 h 969"/>
              <a:gd name="T60" fmla="*/ 16 w 3711"/>
              <a:gd name="T61" fmla="*/ 476 h 969"/>
              <a:gd name="T62" fmla="*/ 3086 w 3711"/>
              <a:gd name="T63" fmla="*/ 869 h 969"/>
              <a:gd name="T64" fmla="*/ 2478 w 3711"/>
              <a:gd name="T65" fmla="*/ 854 h 969"/>
              <a:gd name="T66" fmla="*/ 1072 w 3711"/>
              <a:gd name="T67" fmla="*/ 822 h 969"/>
              <a:gd name="T68" fmla="*/ 3102 w 3711"/>
              <a:gd name="T69" fmla="*/ 871 h 969"/>
              <a:gd name="T70" fmla="*/ 1235 w 3711"/>
              <a:gd name="T71" fmla="*/ 772 h 969"/>
              <a:gd name="T72" fmla="*/ 1026 w 3711"/>
              <a:gd name="T73" fmla="*/ 782 h 969"/>
              <a:gd name="T74" fmla="*/ 2006 w 3711"/>
              <a:gd name="T75" fmla="*/ 589 h 969"/>
              <a:gd name="T76" fmla="*/ 2732 w 3711"/>
              <a:gd name="T77" fmla="*/ 497 h 969"/>
              <a:gd name="T78" fmla="*/ 1607 w 3711"/>
              <a:gd name="T79" fmla="*/ 874 h 969"/>
              <a:gd name="T80" fmla="*/ 1682 w 3711"/>
              <a:gd name="T81" fmla="*/ 880 h 969"/>
              <a:gd name="T82" fmla="*/ 3213 w 3711"/>
              <a:gd name="T83" fmla="*/ 162 h 969"/>
              <a:gd name="T84" fmla="*/ 2125 w 3711"/>
              <a:gd name="T85" fmla="*/ 742 h 969"/>
              <a:gd name="T86" fmla="*/ 2345 w 3711"/>
              <a:gd name="T87" fmla="*/ 791 h 969"/>
              <a:gd name="T88" fmla="*/ 2328 w 3711"/>
              <a:gd name="T89" fmla="*/ 737 h 969"/>
              <a:gd name="T90" fmla="*/ 1289 w 3711"/>
              <a:gd name="T91" fmla="*/ 774 h 969"/>
              <a:gd name="T92" fmla="*/ 2941 w 3711"/>
              <a:gd name="T93" fmla="*/ 925 h 969"/>
              <a:gd name="T94" fmla="*/ 1277 w 3711"/>
              <a:gd name="T95" fmla="*/ 670 h 969"/>
              <a:gd name="T96" fmla="*/ 2834 w 3711"/>
              <a:gd name="T97" fmla="*/ 896 h 969"/>
              <a:gd name="T98" fmla="*/ 1637 w 3711"/>
              <a:gd name="T99" fmla="*/ 745 h 969"/>
              <a:gd name="T100" fmla="*/ 1344 w 3711"/>
              <a:gd name="T101" fmla="*/ 846 h 969"/>
              <a:gd name="T102" fmla="*/ 654 w 3711"/>
              <a:gd name="T103" fmla="*/ 776 h 969"/>
              <a:gd name="T104" fmla="*/ 281 w 3711"/>
              <a:gd name="T105" fmla="*/ 794 h 969"/>
              <a:gd name="T106" fmla="*/ 3306 w 3711"/>
              <a:gd name="T107" fmla="*/ 717 h 969"/>
              <a:gd name="T108" fmla="*/ 2193 w 3711"/>
              <a:gd name="T109" fmla="*/ 600 h 969"/>
              <a:gd name="T110" fmla="*/ 2123 w 3711"/>
              <a:gd name="T111" fmla="*/ 903 h 969"/>
              <a:gd name="T112" fmla="*/ 1028 w 3711"/>
              <a:gd name="T113" fmla="*/ 663 h 969"/>
              <a:gd name="T114" fmla="*/ 1364 w 3711"/>
              <a:gd name="T115" fmla="*/ 872 h 969"/>
              <a:gd name="T116" fmla="*/ 2278 w 3711"/>
              <a:gd name="T117" fmla="*/ 844 h 969"/>
              <a:gd name="T118" fmla="*/ 2650 w 3711"/>
              <a:gd name="T119" fmla="*/ 882 h 969"/>
              <a:gd name="T120" fmla="*/ 2434 w 3711"/>
              <a:gd name="T121" fmla="*/ 67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11" h="969">
                <a:moveTo>
                  <a:pt x="44" y="398"/>
                </a:moveTo>
                <a:cubicBezTo>
                  <a:pt x="37" y="398"/>
                  <a:pt x="30" y="398"/>
                  <a:pt x="23" y="398"/>
                </a:cubicBezTo>
                <a:cubicBezTo>
                  <a:pt x="16" y="399"/>
                  <a:pt x="10" y="399"/>
                  <a:pt x="3" y="400"/>
                </a:cubicBezTo>
                <a:cubicBezTo>
                  <a:pt x="2" y="397"/>
                  <a:pt x="1" y="394"/>
                  <a:pt x="0" y="392"/>
                </a:cubicBezTo>
                <a:cubicBezTo>
                  <a:pt x="12" y="383"/>
                  <a:pt x="24" y="374"/>
                  <a:pt x="36" y="365"/>
                </a:cubicBezTo>
                <a:cubicBezTo>
                  <a:pt x="35" y="365"/>
                  <a:pt x="32" y="364"/>
                  <a:pt x="28" y="362"/>
                </a:cubicBezTo>
                <a:cubicBezTo>
                  <a:pt x="53" y="350"/>
                  <a:pt x="77" y="338"/>
                  <a:pt x="104" y="326"/>
                </a:cubicBezTo>
                <a:cubicBezTo>
                  <a:pt x="77" y="311"/>
                  <a:pt x="53" y="298"/>
                  <a:pt x="26" y="284"/>
                </a:cubicBezTo>
                <a:cubicBezTo>
                  <a:pt x="34" y="276"/>
                  <a:pt x="41" y="269"/>
                  <a:pt x="47" y="262"/>
                </a:cubicBezTo>
                <a:cubicBezTo>
                  <a:pt x="50" y="257"/>
                  <a:pt x="52" y="250"/>
                  <a:pt x="52" y="244"/>
                </a:cubicBezTo>
                <a:cubicBezTo>
                  <a:pt x="53" y="231"/>
                  <a:pt x="59" y="224"/>
                  <a:pt x="72" y="220"/>
                </a:cubicBezTo>
                <a:cubicBezTo>
                  <a:pt x="89" y="216"/>
                  <a:pt x="107" y="213"/>
                  <a:pt x="123" y="206"/>
                </a:cubicBezTo>
                <a:cubicBezTo>
                  <a:pt x="133" y="202"/>
                  <a:pt x="139" y="193"/>
                  <a:pt x="149" y="184"/>
                </a:cubicBezTo>
                <a:cubicBezTo>
                  <a:pt x="161" y="179"/>
                  <a:pt x="177" y="171"/>
                  <a:pt x="194" y="165"/>
                </a:cubicBezTo>
                <a:cubicBezTo>
                  <a:pt x="212" y="158"/>
                  <a:pt x="231" y="149"/>
                  <a:pt x="250" y="148"/>
                </a:cubicBezTo>
                <a:cubicBezTo>
                  <a:pt x="261" y="148"/>
                  <a:pt x="271" y="148"/>
                  <a:pt x="283" y="144"/>
                </a:cubicBezTo>
                <a:cubicBezTo>
                  <a:pt x="279" y="141"/>
                  <a:pt x="277" y="139"/>
                  <a:pt x="270" y="133"/>
                </a:cubicBezTo>
                <a:cubicBezTo>
                  <a:pt x="287" y="135"/>
                  <a:pt x="298" y="136"/>
                  <a:pt x="309" y="138"/>
                </a:cubicBezTo>
                <a:cubicBezTo>
                  <a:pt x="282" y="124"/>
                  <a:pt x="254" y="130"/>
                  <a:pt x="225" y="131"/>
                </a:cubicBezTo>
                <a:cubicBezTo>
                  <a:pt x="228" y="129"/>
                  <a:pt x="232" y="127"/>
                  <a:pt x="238" y="123"/>
                </a:cubicBezTo>
                <a:cubicBezTo>
                  <a:pt x="229" y="120"/>
                  <a:pt x="224" y="119"/>
                  <a:pt x="217" y="117"/>
                </a:cubicBezTo>
                <a:cubicBezTo>
                  <a:pt x="241" y="104"/>
                  <a:pt x="269" y="127"/>
                  <a:pt x="297" y="107"/>
                </a:cubicBezTo>
                <a:cubicBezTo>
                  <a:pt x="274" y="101"/>
                  <a:pt x="252" y="102"/>
                  <a:pt x="254" y="72"/>
                </a:cubicBezTo>
                <a:cubicBezTo>
                  <a:pt x="300" y="70"/>
                  <a:pt x="347" y="67"/>
                  <a:pt x="394" y="65"/>
                </a:cubicBezTo>
                <a:cubicBezTo>
                  <a:pt x="440" y="63"/>
                  <a:pt x="486" y="62"/>
                  <a:pt x="532" y="59"/>
                </a:cubicBezTo>
                <a:cubicBezTo>
                  <a:pt x="541" y="59"/>
                  <a:pt x="550" y="55"/>
                  <a:pt x="559" y="52"/>
                </a:cubicBezTo>
                <a:cubicBezTo>
                  <a:pt x="559" y="50"/>
                  <a:pt x="559" y="49"/>
                  <a:pt x="558" y="47"/>
                </a:cubicBezTo>
                <a:cubicBezTo>
                  <a:pt x="535" y="48"/>
                  <a:pt x="512" y="50"/>
                  <a:pt x="489" y="51"/>
                </a:cubicBezTo>
                <a:cubicBezTo>
                  <a:pt x="489" y="51"/>
                  <a:pt x="489" y="50"/>
                  <a:pt x="489" y="50"/>
                </a:cubicBezTo>
                <a:cubicBezTo>
                  <a:pt x="495" y="48"/>
                  <a:pt x="500" y="45"/>
                  <a:pt x="506" y="45"/>
                </a:cubicBezTo>
                <a:cubicBezTo>
                  <a:pt x="577" y="39"/>
                  <a:pt x="647" y="32"/>
                  <a:pt x="718" y="28"/>
                </a:cubicBezTo>
                <a:cubicBezTo>
                  <a:pt x="859" y="22"/>
                  <a:pt x="1000" y="18"/>
                  <a:pt x="1140" y="13"/>
                </a:cubicBezTo>
                <a:cubicBezTo>
                  <a:pt x="1214" y="11"/>
                  <a:pt x="1289" y="9"/>
                  <a:pt x="1363" y="8"/>
                </a:cubicBezTo>
                <a:cubicBezTo>
                  <a:pt x="1525" y="5"/>
                  <a:pt x="1688" y="1"/>
                  <a:pt x="1851" y="1"/>
                </a:cubicBezTo>
                <a:cubicBezTo>
                  <a:pt x="1982" y="0"/>
                  <a:pt x="2114" y="0"/>
                  <a:pt x="2245" y="4"/>
                </a:cubicBezTo>
                <a:cubicBezTo>
                  <a:pt x="2376" y="8"/>
                  <a:pt x="2506" y="16"/>
                  <a:pt x="2636" y="24"/>
                </a:cubicBezTo>
                <a:cubicBezTo>
                  <a:pt x="2706" y="29"/>
                  <a:pt x="2775" y="36"/>
                  <a:pt x="2844" y="46"/>
                </a:cubicBezTo>
                <a:cubicBezTo>
                  <a:pt x="2833" y="48"/>
                  <a:pt x="2822" y="50"/>
                  <a:pt x="2811" y="52"/>
                </a:cubicBezTo>
                <a:cubicBezTo>
                  <a:pt x="2811" y="53"/>
                  <a:pt x="2811" y="55"/>
                  <a:pt x="2811" y="56"/>
                </a:cubicBezTo>
                <a:cubicBezTo>
                  <a:pt x="2845" y="59"/>
                  <a:pt x="2879" y="62"/>
                  <a:pt x="2918" y="66"/>
                </a:cubicBezTo>
                <a:cubicBezTo>
                  <a:pt x="2905" y="88"/>
                  <a:pt x="2884" y="66"/>
                  <a:pt x="2873" y="78"/>
                </a:cubicBezTo>
                <a:cubicBezTo>
                  <a:pt x="2875" y="79"/>
                  <a:pt x="2879" y="81"/>
                  <a:pt x="2883" y="82"/>
                </a:cubicBezTo>
                <a:cubicBezTo>
                  <a:pt x="2878" y="85"/>
                  <a:pt x="2875" y="87"/>
                  <a:pt x="2867" y="90"/>
                </a:cubicBezTo>
                <a:cubicBezTo>
                  <a:pt x="2919" y="96"/>
                  <a:pt x="2968" y="102"/>
                  <a:pt x="3016" y="107"/>
                </a:cubicBezTo>
                <a:cubicBezTo>
                  <a:pt x="3068" y="113"/>
                  <a:pt x="3120" y="120"/>
                  <a:pt x="3172" y="125"/>
                </a:cubicBezTo>
                <a:cubicBezTo>
                  <a:pt x="3219" y="130"/>
                  <a:pt x="3265" y="133"/>
                  <a:pt x="3312" y="136"/>
                </a:cubicBezTo>
                <a:cubicBezTo>
                  <a:pt x="3332" y="138"/>
                  <a:pt x="3353" y="137"/>
                  <a:pt x="3374" y="138"/>
                </a:cubicBezTo>
                <a:cubicBezTo>
                  <a:pt x="3378" y="139"/>
                  <a:pt x="3382" y="144"/>
                  <a:pt x="3387" y="146"/>
                </a:cubicBezTo>
                <a:cubicBezTo>
                  <a:pt x="3386" y="148"/>
                  <a:pt x="3385" y="150"/>
                  <a:pt x="3384" y="152"/>
                </a:cubicBezTo>
                <a:cubicBezTo>
                  <a:pt x="3366" y="151"/>
                  <a:pt x="3348" y="150"/>
                  <a:pt x="3330" y="149"/>
                </a:cubicBezTo>
                <a:cubicBezTo>
                  <a:pt x="3351" y="163"/>
                  <a:pt x="3373" y="159"/>
                  <a:pt x="3395" y="158"/>
                </a:cubicBezTo>
                <a:cubicBezTo>
                  <a:pt x="3418" y="158"/>
                  <a:pt x="3442" y="159"/>
                  <a:pt x="3465" y="160"/>
                </a:cubicBezTo>
                <a:cubicBezTo>
                  <a:pt x="3486" y="161"/>
                  <a:pt x="3507" y="162"/>
                  <a:pt x="3527" y="164"/>
                </a:cubicBezTo>
                <a:cubicBezTo>
                  <a:pt x="3532" y="165"/>
                  <a:pt x="3537" y="169"/>
                  <a:pt x="3542" y="169"/>
                </a:cubicBezTo>
                <a:cubicBezTo>
                  <a:pt x="3553" y="169"/>
                  <a:pt x="3564" y="168"/>
                  <a:pt x="3578" y="167"/>
                </a:cubicBezTo>
                <a:cubicBezTo>
                  <a:pt x="3580" y="171"/>
                  <a:pt x="3583" y="179"/>
                  <a:pt x="3587" y="188"/>
                </a:cubicBezTo>
                <a:cubicBezTo>
                  <a:pt x="3593" y="188"/>
                  <a:pt x="3600" y="188"/>
                  <a:pt x="3607" y="189"/>
                </a:cubicBezTo>
                <a:cubicBezTo>
                  <a:pt x="3607" y="189"/>
                  <a:pt x="3609" y="190"/>
                  <a:pt x="3609" y="191"/>
                </a:cubicBezTo>
                <a:cubicBezTo>
                  <a:pt x="3622" y="211"/>
                  <a:pt x="3628" y="229"/>
                  <a:pt x="3596" y="236"/>
                </a:cubicBezTo>
                <a:cubicBezTo>
                  <a:pt x="3595" y="236"/>
                  <a:pt x="3593" y="243"/>
                  <a:pt x="3594" y="244"/>
                </a:cubicBezTo>
                <a:cubicBezTo>
                  <a:pt x="3598" y="248"/>
                  <a:pt x="3603" y="251"/>
                  <a:pt x="3608" y="253"/>
                </a:cubicBezTo>
                <a:cubicBezTo>
                  <a:pt x="3628" y="259"/>
                  <a:pt x="3648" y="266"/>
                  <a:pt x="3670" y="273"/>
                </a:cubicBezTo>
                <a:cubicBezTo>
                  <a:pt x="3632" y="281"/>
                  <a:pt x="3596" y="289"/>
                  <a:pt x="3561" y="297"/>
                </a:cubicBezTo>
                <a:cubicBezTo>
                  <a:pt x="3561" y="299"/>
                  <a:pt x="3562" y="301"/>
                  <a:pt x="3562" y="303"/>
                </a:cubicBezTo>
                <a:cubicBezTo>
                  <a:pt x="3572" y="304"/>
                  <a:pt x="3582" y="305"/>
                  <a:pt x="3594" y="307"/>
                </a:cubicBezTo>
                <a:cubicBezTo>
                  <a:pt x="3591" y="311"/>
                  <a:pt x="3589" y="312"/>
                  <a:pt x="3589" y="313"/>
                </a:cubicBezTo>
                <a:cubicBezTo>
                  <a:pt x="3616" y="320"/>
                  <a:pt x="3644" y="326"/>
                  <a:pt x="3672" y="333"/>
                </a:cubicBezTo>
                <a:cubicBezTo>
                  <a:pt x="3676" y="349"/>
                  <a:pt x="3676" y="349"/>
                  <a:pt x="3701" y="349"/>
                </a:cubicBezTo>
                <a:cubicBezTo>
                  <a:pt x="3711" y="363"/>
                  <a:pt x="3710" y="371"/>
                  <a:pt x="3690" y="372"/>
                </a:cubicBezTo>
                <a:cubicBezTo>
                  <a:pt x="3666" y="372"/>
                  <a:pt x="3642" y="374"/>
                  <a:pt x="3618" y="375"/>
                </a:cubicBezTo>
                <a:cubicBezTo>
                  <a:pt x="3613" y="375"/>
                  <a:pt x="3609" y="377"/>
                  <a:pt x="3603" y="382"/>
                </a:cubicBezTo>
                <a:cubicBezTo>
                  <a:pt x="3612" y="384"/>
                  <a:pt x="3622" y="385"/>
                  <a:pt x="3630" y="389"/>
                </a:cubicBezTo>
                <a:cubicBezTo>
                  <a:pt x="3650" y="399"/>
                  <a:pt x="3670" y="410"/>
                  <a:pt x="3689" y="422"/>
                </a:cubicBezTo>
                <a:cubicBezTo>
                  <a:pt x="3694" y="426"/>
                  <a:pt x="3699" y="439"/>
                  <a:pt x="3697" y="441"/>
                </a:cubicBezTo>
                <a:cubicBezTo>
                  <a:pt x="3690" y="449"/>
                  <a:pt x="3680" y="454"/>
                  <a:pt x="3671" y="458"/>
                </a:cubicBezTo>
                <a:cubicBezTo>
                  <a:pt x="3659" y="463"/>
                  <a:pt x="3647" y="466"/>
                  <a:pt x="3635" y="469"/>
                </a:cubicBezTo>
                <a:cubicBezTo>
                  <a:pt x="3626" y="471"/>
                  <a:pt x="3616" y="471"/>
                  <a:pt x="3607" y="473"/>
                </a:cubicBezTo>
                <a:cubicBezTo>
                  <a:pt x="3599" y="474"/>
                  <a:pt x="3586" y="469"/>
                  <a:pt x="3587" y="487"/>
                </a:cubicBezTo>
                <a:cubicBezTo>
                  <a:pt x="3561" y="472"/>
                  <a:pt x="3533" y="482"/>
                  <a:pt x="3515" y="495"/>
                </a:cubicBezTo>
                <a:cubicBezTo>
                  <a:pt x="3498" y="506"/>
                  <a:pt x="3474" y="498"/>
                  <a:pt x="3463" y="519"/>
                </a:cubicBezTo>
                <a:cubicBezTo>
                  <a:pt x="3493" y="517"/>
                  <a:pt x="3522" y="515"/>
                  <a:pt x="3551" y="513"/>
                </a:cubicBezTo>
                <a:cubicBezTo>
                  <a:pt x="3507" y="541"/>
                  <a:pt x="3457" y="544"/>
                  <a:pt x="3408" y="551"/>
                </a:cubicBezTo>
                <a:cubicBezTo>
                  <a:pt x="3484" y="565"/>
                  <a:pt x="3559" y="578"/>
                  <a:pt x="3634" y="591"/>
                </a:cubicBezTo>
                <a:cubicBezTo>
                  <a:pt x="3634" y="593"/>
                  <a:pt x="3634" y="595"/>
                  <a:pt x="3634" y="597"/>
                </a:cubicBezTo>
                <a:cubicBezTo>
                  <a:pt x="3615" y="598"/>
                  <a:pt x="3597" y="600"/>
                  <a:pt x="3578" y="601"/>
                </a:cubicBezTo>
                <a:cubicBezTo>
                  <a:pt x="3578" y="603"/>
                  <a:pt x="3578" y="604"/>
                  <a:pt x="3578" y="606"/>
                </a:cubicBezTo>
                <a:cubicBezTo>
                  <a:pt x="3592" y="606"/>
                  <a:pt x="3606" y="607"/>
                  <a:pt x="3620" y="608"/>
                </a:cubicBezTo>
                <a:cubicBezTo>
                  <a:pt x="3636" y="609"/>
                  <a:pt x="3652" y="611"/>
                  <a:pt x="3667" y="614"/>
                </a:cubicBezTo>
                <a:cubicBezTo>
                  <a:pt x="3670" y="614"/>
                  <a:pt x="3674" y="619"/>
                  <a:pt x="3674" y="621"/>
                </a:cubicBezTo>
                <a:cubicBezTo>
                  <a:pt x="3674" y="624"/>
                  <a:pt x="3670" y="628"/>
                  <a:pt x="3667" y="629"/>
                </a:cubicBezTo>
                <a:cubicBezTo>
                  <a:pt x="3658" y="630"/>
                  <a:pt x="3649" y="632"/>
                  <a:pt x="3639" y="632"/>
                </a:cubicBezTo>
                <a:cubicBezTo>
                  <a:pt x="3593" y="629"/>
                  <a:pt x="3547" y="626"/>
                  <a:pt x="3502" y="623"/>
                </a:cubicBezTo>
                <a:cubicBezTo>
                  <a:pt x="3501" y="625"/>
                  <a:pt x="3501" y="628"/>
                  <a:pt x="3501" y="630"/>
                </a:cubicBezTo>
                <a:cubicBezTo>
                  <a:pt x="3510" y="631"/>
                  <a:pt x="3519" y="633"/>
                  <a:pt x="3528" y="634"/>
                </a:cubicBezTo>
                <a:cubicBezTo>
                  <a:pt x="3528" y="635"/>
                  <a:pt x="3528" y="636"/>
                  <a:pt x="3528" y="637"/>
                </a:cubicBezTo>
                <a:cubicBezTo>
                  <a:pt x="3513" y="637"/>
                  <a:pt x="3498" y="637"/>
                  <a:pt x="3484" y="637"/>
                </a:cubicBezTo>
                <a:cubicBezTo>
                  <a:pt x="3508" y="647"/>
                  <a:pt x="3531" y="659"/>
                  <a:pt x="3556" y="667"/>
                </a:cubicBezTo>
                <a:cubicBezTo>
                  <a:pt x="3571" y="671"/>
                  <a:pt x="3588" y="670"/>
                  <a:pt x="3605" y="672"/>
                </a:cubicBezTo>
                <a:cubicBezTo>
                  <a:pt x="3603" y="675"/>
                  <a:pt x="3599" y="681"/>
                  <a:pt x="3595" y="688"/>
                </a:cubicBezTo>
                <a:cubicBezTo>
                  <a:pt x="3612" y="690"/>
                  <a:pt x="3628" y="691"/>
                  <a:pt x="3646" y="692"/>
                </a:cubicBezTo>
                <a:cubicBezTo>
                  <a:pt x="3645" y="702"/>
                  <a:pt x="3652" y="713"/>
                  <a:pt x="3637" y="719"/>
                </a:cubicBezTo>
                <a:cubicBezTo>
                  <a:pt x="3635" y="721"/>
                  <a:pt x="3636" y="732"/>
                  <a:pt x="3636" y="742"/>
                </a:cubicBezTo>
                <a:cubicBezTo>
                  <a:pt x="3625" y="738"/>
                  <a:pt x="3616" y="734"/>
                  <a:pt x="3605" y="731"/>
                </a:cubicBezTo>
                <a:cubicBezTo>
                  <a:pt x="3592" y="726"/>
                  <a:pt x="3579" y="722"/>
                  <a:pt x="3566" y="718"/>
                </a:cubicBezTo>
                <a:cubicBezTo>
                  <a:pt x="3555" y="715"/>
                  <a:pt x="3547" y="718"/>
                  <a:pt x="3548" y="732"/>
                </a:cubicBezTo>
                <a:cubicBezTo>
                  <a:pt x="3540" y="731"/>
                  <a:pt x="3532" y="731"/>
                  <a:pt x="3524" y="730"/>
                </a:cubicBezTo>
                <a:cubicBezTo>
                  <a:pt x="3526" y="745"/>
                  <a:pt x="3532" y="749"/>
                  <a:pt x="3546" y="747"/>
                </a:cubicBezTo>
                <a:cubicBezTo>
                  <a:pt x="3564" y="745"/>
                  <a:pt x="3582" y="746"/>
                  <a:pt x="3600" y="746"/>
                </a:cubicBezTo>
                <a:cubicBezTo>
                  <a:pt x="3600" y="748"/>
                  <a:pt x="3600" y="750"/>
                  <a:pt x="3600" y="752"/>
                </a:cubicBezTo>
                <a:cubicBezTo>
                  <a:pt x="3574" y="754"/>
                  <a:pt x="3547" y="757"/>
                  <a:pt x="3521" y="759"/>
                </a:cubicBezTo>
                <a:cubicBezTo>
                  <a:pt x="3527" y="780"/>
                  <a:pt x="3527" y="780"/>
                  <a:pt x="3549" y="794"/>
                </a:cubicBezTo>
                <a:cubicBezTo>
                  <a:pt x="3543" y="811"/>
                  <a:pt x="3543" y="811"/>
                  <a:pt x="3512" y="815"/>
                </a:cubicBezTo>
                <a:cubicBezTo>
                  <a:pt x="3520" y="818"/>
                  <a:pt x="3527" y="820"/>
                  <a:pt x="3539" y="825"/>
                </a:cubicBezTo>
                <a:cubicBezTo>
                  <a:pt x="3531" y="827"/>
                  <a:pt x="3527" y="828"/>
                  <a:pt x="3522" y="830"/>
                </a:cubicBezTo>
                <a:cubicBezTo>
                  <a:pt x="3526" y="833"/>
                  <a:pt x="3529" y="835"/>
                  <a:pt x="3537" y="840"/>
                </a:cubicBezTo>
                <a:cubicBezTo>
                  <a:pt x="3521" y="841"/>
                  <a:pt x="3511" y="842"/>
                  <a:pt x="3498" y="844"/>
                </a:cubicBezTo>
                <a:cubicBezTo>
                  <a:pt x="3508" y="857"/>
                  <a:pt x="3522" y="851"/>
                  <a:pt x="3535" y="856"/>
                </a:cubicBezTo>
                <a:cubicBezTo>
                  <a:pt x="3489" y="862"/>
                  <a:pt x="3442" y="842"/>
                  <a:pt x="3400" y="873"/>
                </a:cubicBezTo>
                <a:cubicBezTo>
                  <a:pt x="3409" y="874"/>
                  <a:pt x="3417" y="874"/>
                  <a:pt x="3429" y="875"/>
                </a:cubicBezTo>
                <a:cubicBezTo>
                  <a:pt x="3425" y="877"/>
                  <a:pt x="3423" y="878"/>
                  <a:pt x="3417" y="880"/>
                </a:cubicBezTo>
                <a:cubicBezTo>
                  <a:pt x="3467" y="890"/>
                  <a:pt x="3513" y="900"/>
                  <a:pt x="3560" y="909"/>
                </a:cubicBezTo>
                <a:cubicBezTo>
                  <a:pt x="3560" y="911"/>
                  <a:pt x="3559" y="913"/>
                  <a:pt x="3559" y="915"/>
                </a:cubicBezTo>
                <a:cubicBezTo>
                  <a:pt x="3555" y="915"/>
                  <a:pt x="3551" y="915"/>
                  <a:pt x="3548" y="914"/>
                </a:cubicBezTo>
                <a:cubicBezTo>
                  <a:pt x="3547" y="915"/>
                  <a:pt x="3547" y="916"/>
                  <a:pt x="3547" y="917"/>
                </a:cubicBezTo>
                <a:cubicBezTo>
                  <a:pt x="3553" y="920"/>
                  <a:pt x="3560" y="923"/>
                  <a:pt x="3566" y="926"/>
                </a:cubicBezTo>
                <a:cubicBezTo>
                  <a:pt x="3541" y="923"/>
                  <a:pt x="3516" y="921"/>
                  <a:pt x="3490" y="919"/>
                </a:cubicBezTo>
                <a:cubicBezTo>
                  <a:pt x="3490" y="921"/>
                  <a:pt x="3490" y="924"/>
                  <a:pt x="3489" y="926"/>
                </a:cubicBezTo>
                <a:cubicBezTo>
                  <a:pt x="3505" y="931"/>
                  <a:pt x="3521" y="935"/>
                  <a:pt x="3543" y="941"/>
                </a:cubicBezTo>
                <a:cubicBezTo>
                  <a:pt x="3510" y="941"/>
                  <a:pt x="3483" y="941"/>
                  <a:pt x="3456" y="941"/>
                </a:cubicBezTo>
                <a:cubicBezTo>
                  <a:pt x="3455" y="942"/>
                  <a:pt x="3455" y="943"/>
                  <a:pt x="3455" y="945"/>
                </a:cubicBezTo>
                <a:cubicBezTo>
                  <a:pt x="3466" y="947"/>
                  <a:pt x="3476" y="949"/>
                  <a:pt x="3491" y="952"/>
                </a:cubicBezTo>
                <a:cubicBezTo>
                  <a:pt x="3459" y="954"/>
                  <a:pt x="3432" y="957"/>
                  <a:pt x="3404" y="959"/>
                </a:cubicBezTo>
                <a:cubicBezTo>
                  <a:pt x="3404" y="960"/>
                  <a:pt x="3403" y="962"/>
                  <a:pt x="3402" y="964"/>
                </a:cubicBezTo>
                <a:cubicBezTo>
                  <a:pt x="3405" y="965"/>
                  <a:pt x="3407" y="966"/>
                  <a:pt x="3414" y="969"/>
                </a:cubicBezTo>
                <a:cubicBezTo>
                  <a:pt x="3378" y="966"/>
                  <a:pt x="3346" y="963"/>
                  <a:pt x="3315" y="960"/>
                </a:cubicBezTo>
                <a:cubicBezTo>
                  <a:pt x="3315" y="959"/>
                  <a:pt x="3315" y="959"/>
                  <a:pt x="3315" y="958"/>
                </a:cubicBezTo>
                <a:cubicBezTo>
                  <a:pt x="3327" y="958"/>
                  <a:pt x="3340" y="957"/>
                  <a:pt x="3352" y="957"/>
                </a:cubicBezTo>
                <a:cubicBezTo>
                  <a:pt x="3352" y="956"/>
                  <a:pt x="3352" y="955"/>
                  <a:pt x="3352" y="954"/>
                </a:cubicBezTo>
                <a:cubicBezTo>
                  <a:pt x="3318" y="954"/>
                  <a:pt x="3284" y="954"/>
                  <a:pt x="3246" y="954"/>
                </a:cubicBezTo>
                <a:cubicBezTo>
                  <a:pt x="3254" y="958"/>
                  <a:pt x="3258" y="961"/>
                  <a:pt x="3265" y="964"/>
                </a:cubicBezTo>
                <a:cubicBezTo>
                  <a:pt x="3233" y="964"/>
                  <a:pt x="3202" y="964"/>
                  <a:pt x="3172" y="964"/>
                </a:cubicBezTo>
                <a:cubicBezTo>
                  <a:pt x="3172" y="964"/>
                  <a:pt x="3172" y="963"/>
                  <a:pt x="3172" y="962"/>
                </a:cubicBezTo>
                <a:cubicBezTo>
                  <a:pt x="3184" y="960"/>
                  <a:pt x="3197" y="958"/>
                  <a:pt x="3210" y="956"/>
                </a:cubicBezTo>
                <a:cubicBezTo>
                  <a:pt x="3050" y="953"/>
                  <a:pt x="2890" y="959"/>
                  <a:pt x="2731" y="934"/>
                </a:cubicBezTo>
                <a:cubicBezTo>
                  <a:pt x="2802" y="934"/>
                  <a:pt x="2874" y="934"/>
                  <a:pt x="2943" y="934"/>
                </a:cubicBezTo>
                <a:cubicBezTo>
                  <a:pt x="2924" y="913"/>
                  <a:pt x="2896" y="920"/>
                  <a:pt x="2869" y="919"/>
                </a:cubicBezTo>
                <a:cubicBezTo>
                  <a:pt x="2826" y="916"/>
                  <a:pt x="2782" y="911"/>
                  <a:pt x="2738" y="913"/>
                </a:cubicBezTo>
                <a:cubicBezTo>
                  <a:pt x="2703" y="915"/>
                  <a:pt x="2671" y="901"/>
                  <a:pt x="2634" y="902"/>
                </a:cubicBezTo>
                <a:cubicBezTo>
                  <a:pt x="2638" y="905"/>
                  <a:pt x="2640" y="906"/>
                  <a:pt x="2644" y="909"/>
                </a:cubicBezTo>
                <a:cubicBezTo>
                  <a:pt x="2612" y="909"/>
                  <a:pt x="2582" y="909"/>
                  <a:pt x="2553" y="909"/>
                </a:cubicBezTo>
                <a:cubicBezTo>
                  <a:pt x="2552" y="911"/>
                  <a:pt x="2552" y="912"/>
                  <a:pt x="2552" y="914"/>
                </a:cubicBezTo>
                <a:cubicBezTo>
                  <a:pt x="2616" y="917"/>
                  <a:pt x="2679" y="921"/>
                  <a:pt x="2742" y="924"/>
                </a:cubicBezTo>
                <a:cubicBezTo>
                  <a:pt x="2742" y="925"/>
                  <a:pt x="2742" y="926"/>
                  <a:pt x="2742" y="926"/>
                </a:cubicBezTo>
                <a:cubicBezTo>
                  <a:pt x="2712" y="926"/>
                  <a:pt x="2682" y="926"/>
                  <a:pt x="2652" y="926"/>
                </a:cubicBezTo>
                <a:cubicBezTo>
                  <a:pt x="2645" y="926"/>
                  <a:pt x="2638" y="926"/>
                  <a:pt x="2630" y="926"/>
                </a:cubicBezTo>
                <a:cubicBezTo>
                  <a:pt x="2607" y="926"/>
                  <a:pt x="2582" y="940"/>
                  <a:pt x="2560" y="920"/>
                </a:cubicBezTo>
                <a:cubicBezTo>
                  <a:pt x="2562" y="922"/>
                  <a:pt x="2563" y="924"/>
                  <a:pt x="2566" y="929"/>
                </a:cubicBezTo>
                <a:cubicBezTo>
                  <a:pt x="2535" y="929"/>
                  <a:pt x="2506" y="929"/>
                  <a:pt x="2476" y="929"/>
                </a:cubicBezTo>
                <a:cubicBezTo>
                  <a:pt x="2402" y="928"/>
                  <a:pt x="2328" y="927"/>
                  <a:pt x="2254" y="926"/>
                </a:cubicBezTo>
                <a:cubicBezTo>
                  <a:pt x="2181" y="924"/>
                  <a:pt x="2108" y="921"/>
                  <a:pt x="2035" y="918"/>
                </a:cubicBezTo>
                <a:cubicBezTo>
                  <a:pt x="1997" y="916"/>
                  <a:pt x="1960" y="910"/>
                  <a:pt x="1922" y="908"/>
                </a:cubicBezTo>
                <a:cubicBezTo>
                  <a:pt x="1893" y="906"/>
                  <a:pt x="1865" y="910"/>
                  <a:pt x="1836" y="910"/>
                </a:cubicBezTo>
                <a:cubicBezTo>
                  <a:pt x="1817" y="910"/>
                  <a:pt x="1798" y="905"/>
                  <a:pt x="1779" y="904"/>
                </a:cubicBezTo>
                <a:cubicBezTo>
                  <a:pt x="1700" y="903"/>
                  <a:pt x="1620" y="902"/>
                  <a:pt x="1540" y="901"/>
                </a:cubicBezTo>
                <a:cubicBezTo>
                  <a:pt x="1524" y="901"/>
                  <a:pt x="1507" y="901"/>
                  <a:pt x="1490" y="901"/>
                </a:cubicBezTo>
                <a:cubicBezTo>
                  <a:pt x="1490" y="899"/>
                  <a:pt x="1489" y="896"/>
                  <a:pt x="1489" y="894"/>
                </a:cubicBezTo>
                <a:cubicBezTo>
                  <a:pt x="1495" y="892"/>
                  <a:pt x="1501" y="891"/>
                  <a:pt x="1507" y="890"/>
                </a:cubicBezTo>
                <a:cubicBezTo>
                  <a:pt x="1484" y="880"/>
                  <a:pt x="1422" y="882"/>
                  <a:pt x="1396" y="894"/>
                </a:cubicBezTo>
                <a:cubicBezTo>
                  <a:pt x="1416" y="893"/>
                  <a:pt x="1432" y="891"/>
                  <a:pt x="1449" y="890"/>
                </a:cubicBezTo>
                <a:cubicBezTo>
                  <a:pt x="1438" y="902"/>
                  <a:pt x="1438" y="903"/>
                  <a:pt x="1404" y="900"/>
                </a:cubicBezTo>
                <a:cubicBezTo>
                  <a:pt x="1388" y="899"/>
                  <a:pt x="1372" y="894"/>
                  <a:pt x="1354" y="890"/>
                </a:cubicBezTo>
                <a:cubicBezTo>
                  <a:pt x="1355" y="896"/>
                  <a:pt x="1355" y="900"/>
                  <a:pt x="1356" y="904"/>
                </a:cubicBezTo>
                <a:cubicBezTo>
                  <a:pt x="1325" y="898"/>
                  <a:pt x="1295" y="892"/>
                  <a:pt x="1265" y="886"/>
                </a:cubicBezTo>
                <a:cubicBezTo>
                  <a:pt x="1269" y="885"/>
                  <a:pt x="1274" y="883"/>
                  <a:pt x="1282" y="880"/>
                </a:cubicBezTo>
                <a:cubicBezTo>
                  <a:pt x="1267" y="877"/>
                  <a:pt x="1255" y="874"/>
                  <a:pt x="1239" y="870"/>
                </a:cubicBezTo>
                <a:cubicBezTo>
                  <a:pt x="1355" y="867"/>
                  <a:pt x="1468" y="863"/>
                  <a:pt x="1581" y="860"/>
                </a:cubicBezTo>
                <a:cubicBezTo>
                  <a:pt x="1581" y="858"/>
                  <a:pt x="1581" y="857"/>
                  <a:pt x="1580" y="855"/>
                </a:cubicBezTo>
                <a:cubicBezTo>
                  <a:pt x="1405" y="854"/>
                  <a:pt x="1230" y="865"/>
                  <a:pt x="1055" y="865"/>
                </a:cubicBezTo>
                <a:cubicBezTo>
                  <a:pt x="1065" y="873"/>
                  <a:pt x="1075" y="881"/>
                  <a:pt x="1084" y="888"/>
                </a:cubicBezTo>
                <a:cubicBezTo>
                  <a:pt x="1083" y="891"/>
                  <a:pt x="1083" y="893"/>
                  <a:pt x="1082" y="896"/>
                </a:cubicBezTo>
                <a:cubicBezTo>
                  <a:pt x="1104" y="892"/>
                  <a:pt x="1126" y="887"/>
                  <a:pt x="1148" y="887"/>
                </a:cubicBezTo>
                <a:cubicBezTo>
                  <a:pt x="1165" y="886"/>
                  <a:pt x="1181" y="893"/>
                  <a:pt x="1198" y="894"/>
                </a:cubicBezTo>
                <a:cubicBezTo>
                  <a:pt x="1225" y="896"/>
                  <a:pt x="1253" y="895"/>
                  <a:pt x="1280" y="896"/>
                </a:cubicBezTo>
                <a:cubicBezTo>
                  <a:pt x="1282" y="896"/>
                  <a:pt x="1283" y="897"/>
                  <a:pt x="1284" y="903"/>
                </a:cubicBezTo>
                <a:cubicBezTo>
                  <a:pt x="1242" y="903"/>
                  <a:pt x="1199" y="903"/>
                  <a:pt x="1151" y="903"/>
                </a:cubicBezTo>
                <a:cubicBezTo>
                  <a:pt x="1157" y="909"/>
                  <a:pt x="1158" y="911"/>
                  <a:pt x="1163" y="916"/>
                </a:cubicBezTo>
                <a:cubicBezTo>
                  <a:pt x="1137" y="918"/>
                  <a:pt x="1114" y="920"/>
                  <a:pt x="1091" y="923"/>
                </a:cubicBezTo>
                <a:cubicBezTo>
                  <a:pt x="1091" y="921"/>
                  <a:pt x="1091" y="920"/>
                  <a:pt x="1091" y="919"/>
                </a:cubicBezTo>
                <a:cubicBezTo>
                  <a:pt x="1104" y="916"/>
                  <a:pt x="1117" y="914"/>
                  <a:pt x="1130" y="912"/>
                </a:cubicBezTo>
                <a:cubicBezTo>
                  <a:pt x="1130" y="911"/>
                  <a:pt x="1130" y="911"/>
                  <a:pt x="1130" y="910"/>
                </a:cubicBezTo>
                <a:cubicBezTo>
                  <a:pt x="1106" y="909"/>
                  <a:pt x="1082" y="907"/>
                  <a:pt x="1059" y="907"/>
                </a:cubicBezTo>
                <a:cubicBezTo>
                  <a:pt x="1057" y="906"/>
                  <a:pt x="1053" y="911"/>
                  <a:pt x="1054" y="913"/>
                </a:cubicBezTo>
                <a:cubicBezTo>
                  <a:pt x="1054" y="915"/>
                  <a:pt x="1058" y="917"/>
                  <a:pt x="1060" y="920"/>
                </a:cubicBezTo>
                <a:cubicBezTo>
                  <a:pt x="1023" y="920"/>
                  <a:pt x="985" y="919"/>
                  <a:pt x="947" y="921"/>
                </a:cubicBezTo>
                <a:cubicBezTo>
                  <a:pt x="928" y="921"/>
                  <a:pt x="909" y="926"/>
                  <a:pt x="889" y="927"/>
                </a:cubicBezTo>
                <a:cubicBezTo>
                  <a:pt x="876" y="929"/>
                  <a:pt x="861" y="931"/>
                  <a:pt x="849" y="928"/>
                </a:cubicBezTo>
                <a:cubicBezTo>
                  <a:pt x="808" y="916"/>
                  <a:pt x="767" y="925"/>
                  <a:pt x="726" y="927"/>
                </a:cubicBezTo>
                <a:cubicBezTo>
                  <a:pt x="715" y="927"/>
                  <a:pt x="705" y="926"/>
                  <a:pt x="693" y="923"/>
                </a:cubicBezTo>
                <a:cubicBezTo>
                  <a:pt x="667" y="916"/>
                  <a:pt x="638" y="921"/>
                  <a:pt x="608" y="921"/>
                </a:cubicBezTo>
                <a:cubicBezTo>
                  <a:pt x="610" y="925"/>
                  <a:pt x="611" y="927"/>
                  <a:pt x="612" y="927"/>
                </a:cubicBezTo>
                <a:cubicBezTo>
                  <a:pt x="636" y="931"/>
                  <a:pt x="661" y="934"/>
                  <a:pt x="686" y="937"/>
                </a:cubicBezTo>
                <a:cubicBezTo>
                  <a:pt x="686" y="940"/>
                  <a:pt x="686" y="942"/>
                  <a:pt x="686" y="944"/>
                </a:cubicBezTo>
                <a:cubicBezTo>
                  <a:pt x="664" y="944"/>
                  <a:pt x="643" y="944"/>
                  <a:pt x="622" y="944"/>
                </a:cubicBezTo>
                <a:cubicBezTo>
                  <a:pt x="589" y="944"/>
                  <a:pt x="557" y="945"/>
                  <a:pt x="524" y="943"/>
                </a:cubicBezTo>
                <a:cubicBezTo>
                  <a:pt x="504" y="942"/>
                  <a:pt x="483" y="937"/>
                  <a:pt x="464" y="948"/>
                </a:cubicBezTo>
                <a:cubicBezTo>
                  <a:pt x="462" y="949"/>
                  <a:pt x="456" y="943"/>
                  <a:pt x="446" y="936"/>
                </a:cubicBezTo>
                <a:cubicBezTo>
                  <a:pt x="424" y="936"/>
                  <a:pt x="395" y="936"/>
                  <a:pt x="365" y="936"/>
                </a:cubicBezTo>
                <a:cubicBezTo>
                  <a:pt x="365" y="935"/>
                  <a:pt x="365" y="934"/>
                  <a:pt x="365" y="933"/>
                </a:cubicBezTo>
                <a:cubicBezTo>
                  <a:pt x="375" y="927"/>
                  <a:pt x="384" y="922"/>
                  <a:pt x="393" y="917"/>
                </a:cubicBezTo>
                <a:cubicBezTo>
                  <a:pt x="368" y="908"/>
                  <a:pt x="342" y="899"/>
                  <a:pt x="316" y="890"/>
                </a:cubicBezTo>
                <a:cubicBezTo>
                  <a:pt x="351" y="893"/>
                  <a:pt x="382" y="912"/>
                  <a:pt x="421" y="898"/>
                </a:cubicBezTo>
                <a:cubicBezTo>
                  <a:pt x="404" y="896"/>
                  <a:pt x="389" y="897"/>
                  <a:pt x="376" y="892"/>
                </a:cubicBezTo>
                <a:cubicBezTo>
                  <a:pt x="364" y="889"/>
                  <a:pt x="343" y="894"/>
                  <a:pt x="347" y="869"/>
                </a:cubicBezTo>
                <a:cubicBezTo>
                  <a:pt x="339" y="869"/>
                  <a:pt x="332" y="868"/>
                  <a:pt x="320" y="867"/>
                </a:cubicBezTo>
                <a:cubicBezTo>
                  <a:pt x="325" y="863"/>
                  <a:pt x="328" y="861"/>
                  <a:pt x="332" y="858"/>
                </a:cubicBezTo>
                <a:cubicBezTo>
                  <a:pt x="320" y="858"/>
                  <a:pt x="309" y="857"/>
                  <a:pt x="292" y="856"/>
                </a:cubicBezTo>
                <a:cubicBezTo>
                  <a:pt x="300" y="850"/>
                  <a:pt x="305" y="847"/>
                  <a:pt x="310" y="843"/>
                </a:cubicBezTo>
                <a:cubicBezTo>
                  <a:pt x="308" y="840"/>
                  <a:pt x="306" y="836"/>
                  <a:pt x="303" y="831"/>
                </a:cubicBezTo>
                <a:cubicBezTo>
                  <a:pt x="284" y="839"/>
                  <a:pt x="280" y="838"/>
                  <a:pt x="280" y="820"/>
                </a:cubicBezTo>
                <a:cubicBezTo>
                  <a:pt x="262" y="822"/>
                  <a:pt x="244" y="826"/>
                  <a:pt x="226" y="826"/>
                </a:cubicBezTo>
                <a:cubicBezTo>
                  <a:pt x="213" y="826"/>
                  <a:pt x="200" y="821"/>
                  <a:pt x="187" y="819"/>
                </a:cubicBezTo>
                <a:cubicBezTo>
                  <a:pt x="181" y="819"/>
                  <a:pt x="174" y="822"/>
                  <a:pt x="168" y="823"/>
                </a:cubicBezTo>
                <a:cubicBezTo>
                  <a:pt x="161" y="823"/>
                  <a:pt x="154" y="821"/>
                  <a:pt x="148" y="821"/>
                </a:cubicBezTo>
                <a:cubicBezTo>
                  <a:pt x="150" y="815"/>
                  <a:pt x="152" y="810"/>
                  <a:pt x="155" y="801"/>
                </a:cubicBezTo>
                <a:cubicBezTo>
                  <a:pt x="146" y="799"/>
                  <a:pt x="136" y="797"/>
                  <a:pt x="126" y="795"/>
                </a:cubicBezTo>
                <a:cubicBezTo>
                  <a:pt x="126" y="793"/>
                  <a:pt x="126" y="792"/>
                  <a:pt x="126" y="790"/>
                </a:cubicBezTo>
                <a:cubicBezTo>
                  <a:pt x="182" y="776"/>
                  <a:pt x="238" y="762"/>
                  <a:pt x="294" y="747"/>
                </a:cubicBezTo>
                <a:cubicBezTo>
                  <a:pt x="294" y="746"/>
                  <a:pt x="294" y="745"/>
                  <a:pt x="293" y="743"/>
                </a:cubicBezTo>
                <a:cubicBezTo>
                  <a:pt x="273" y="735"/>
                  <a:pt x="252" y="728"/>
                  <a:pt x="232" y="720"/>
                </a:cubicBezTo>
                <a:cubicBezTo>
                  <a:pt x="232" y="718"/>
                  <a:pt x="233" y="716"/>
                  <a:pt x="233" y="714"/>
                </a:cubicBezTo>
                <a:cubicBezTo>
                  <a:pt x="239" y="715"/>
                  <a:pt x="244" y="716"/>
                  <a:pt x="252" y="717"/>
                </a:cubicBezTo>
                <a:cubicBezTo>
                  <a:pt x="247" y="712"/>
                  <a:pt x="244" y="708"/>
                  <a:pt x="238" y="701"/>
                </a:cubicBezTo>
                <a:cubicBezTo>
                  <a:pt x="253" y="705"/>
                  <a:pt x="265" y="708"/>
                  <a:pt x="278" y="712"/>
                </a:cubicBezTo>
                <a:cubicBezTo>
                  <a:pt x="273" y="704"/>
                  <a:pt x="269" y="699"/>
                  <a:pt x="266" y="695"/>
                </a:cubicBezTo>
                <a:cubicBezTo>
                  <a:pt x="272" y="691"/>
                  <a:pt x="279" y="689"/>
                  <a:pt x="285" y="686"/>
                </a:cubicBezTo>
                <a:cubicBezTo>
                  <a:pt x="274" y="677"/>
                  <a:pt x="265" y="669"/>
                  <a:pt x="256" y="662"/>
                </a:cubicBezTo>
                <a:cubicBezTo>
                  <a:pt x="262" y="658"/>
                  <a:pt x="268" y="655"/>
                  <a:pt x="278" y="648"/>
                </a:cubicBezTo>
                <a:cubicBezTo>
                  <a:pt x="260" y="645"/>
                  <a:pt x="245" y="641"/>
                  <a:pt x="230" y="641"/>
                </a:cubicBezTo>
                <a:cubicBezTo>
                  <a:pt x="217" y="641"/>
                  <a:pt x="210" y="639"/>
                  <a:pt x="204" y="626"/>
                </a:cubicBezTo>
                <a:cubicBezTo>
                  <a:pt x="201" y="617"/>
                  <a:pt x="190" y="611"/>
                  <a:pt x="182" y="606"/>
                </a:cubicBezTo>
                <a:cubicBezTo>
                  <a:pt x="164" y="595"/>
                  <a:pt x="164" y="596"/>
                  <a:pt x="179" y="578"/>
                </a:cubicBezTo>
                <a:cubicBezTo>
                  <a:pt x="173" y="576"/>
                  <a:pt x="168" y="575"/>
                  <a:pt x="164" y="573"/>
                </a:cubicBezTo>
                <a:cubicBezTo>
                  <a:pt x="185" y="546"/>
                  <a:pt x="205" y="519"/>
                  <a:pt x="243" y="512"/>
                </a:cubicBezTo>
                <a:cubicBezTo>
                  <a:pt x="242" y="510"/>
                  <a:pt x="241" y="508"/>
                  <a:pt x="240" y="506"/>
                </a:cubicBezTo>
                <a:cubicBezTo>
                  <a:pt x="210" y="509"/>
                  <a:pt x="180" y="515"/>
                  <a:pt x="150" y="513"/>
                </a:cubicBezTo>
                <a:cubicBezTo>
                  <a:pt x="123" y="511"/>
                  <a:pt x="91" y="522"/>
                  <a:pt x="69" y="493"/>
                </a:cubicBezTo>
                <a:cubicBezTo>
                  <a:pt x="53" y="514"/>
                  <a:pt x="37" y="498"/>
                  <a:pt x="23" y="495"/>
                </a:cubicBezTo>
                <a:cubicBezTo>
                  <a:pt x="20" y="488"/>
                  <a:pt x="17" y="482"/>
                  <a:pt x="16" y="476"/>
                </a:cubicBezTo>
                <a:cubicBezTo>
                  <a:pt x="13" y="465"/>
                  <a:pt x="12" y="452"/>
                  <a:pt x="25" y="448"/>
                </a:cubicBezTo>
                <a:cubicBezTo>
                  <a:pt x="37" y="445"/>
                  <a:pt x="35" y="437"/>
                  <a:pt x="32" y="432"/>
                </a:cubicBezTo>
                <a:cubicBezTo>
                  <a:pt x="20" y="414"/>
                  <a:pt x="34" y="407"/>
                  <a:pt x="44" y="398"/>
                </a:cubicBezTo>
                <a:cubicBezTo>
                  <a:pt x="52" y="404"/>
                  <a:pt x="61" y="410"/>
                  <a:pt x="69" y="416"/>
                </a:cubicBezTo>
                <a:cubicBezTo>
                  <a:pt x="71" y="415"/>
                  <a:pt x="72" y="414"/>
                  <a:pt x="74" y="413"/>
                </a:cubicBezTo>
                <a:cubicBezTo>
                  <a:pt x="72" y="407"/>
                  <a:pt x="71" y="397"/>
                  <a:pt x="68" y="396"/>
                </a:cubicBezTo>
                <a:cubicBezTo>
                  <a:pt x="61" y="395"/>
                  <a:pt x="52" y="398"/>
                  <a:pt x="44" y="398"/>
                </a:cubicBezTo>
                <a:close/>
                <a:moveTo>
                  <a:pt x="3086" y="869"/>
                </a:moveTo>
                <a:cubicBezTo>
                  <a:pt x="3086" y="868"/>
                  <a:pt x="3085" y="868"/>
                  <a:pt x="3085" y="867"/>
                </a:cubicBezTo>
                <a:cubicBezTo>
                  <a:pt x="3069" y="865"/>
                  <a:pt x="3054" y="863"/>
                  <a:pt x="3038" y="862"/>
                </a:cubicBezTo>
                <a:cubicBezTo>
                  <a:pt x="2981" y="857"/>
                  <a:pt x="2923" y="866"/>
                  <a:pt x="2866" y="860"/>
                </a:cubicBezTo>
                <a:cubicBezTo>
                  <a:pt x="2847" y="858"/>
                  <a:pt x="2828" y="863"/>
                  <a:pt x="2810" y="862"/>
                </a:cubicBezTo>
                <a:cubicBezTo>
                  <a:pt x="2774" y="860"/>
                  <a:pt x="2739" y="855"/>
                  <a:pt x="2703" y="854"/>
                </a:cubicBezTo>
                <a:cubicBezTo>
                  <a:pt x="2630" y="851"/>
                  <a:pt x="2558" y="850"/>
                  <a:pt x="2485" y="849"/>
                </a:cubicBezTo>
                <a:cubicBezTo>
                  <a:pt x="2474" y="848"/>
                  <a:pt x="2462" y="847"/>
                  <a:pt x="2451" y="846"/>
                </a:cubicBezTo>
                <a:cubicBezTo>
                  <a:pt x="2459" y="852"/>
                  <a:pt x="2469" y="854"/>
                  <a:pt x="2478" y="854"/>
                </a:cubicBezTo>
                <a:cubicBezTo>
                  <a:pt x="2521" y="856"/>
                  <a:pt x="2564" y="858"/>
                  <a:pt x="2607" y="860"/>
                </a:cubicBezTo>
                <a:cubicBezTo>
                  <a:pt x="2647" y="863"/>
                  <a:pt x="2688" y="867"/>
                  <a:pt x="2728" y="869"/>
                </a:cubicBezTo>
                <a:cubicBezTo>
                  <a:pt x="2799" y="871"/>
                  <a:pt x="2870" y="873"/>
                  <a:pt x="2942" y="875"/>
                </a:cubicBezTo>
                <a:cubicBezTo>
                  <a:pt x="2976" y="876"/>
                  <a:pt x="3011" y="877"/>
                  <a:pt x="3045" y="876"/>
                </a:cubicBezTo>
                <a:cubicBezTo>
                  <a:pt x="3059" y="876"/>
                  <a:pt x="3073" y="872"/>
                  <a:pt x="3086" y="869"/>
                </a:cubicBezTo>
                <a:close/>
                <a:moveTo>
                  <a:pt x="1567" y="812"/>
                </a:moveTo>
                <a:cubicBezTo>
                  <a:pt x="1567" y="812"/>
                  <a:pt x="1567" y="811"/>
                  <a:pt x="1566" y="810"/>
                </a:cubicBezTo>
                <a:cubicBezTo>
                  <a:pt x="1402" y="814"/>
                  <a:pt x="1237" y="818"/>
                  <a:pt x="1072" y="822"/>
                </a:cubicBezTo>
                <a:cubicBezTo>
                  <a:pt x="1098" y="827"/>
                  <a:pt x="1123" y="831"/>
                  <a:pt x="1148" y="832"/>
                </a:cubicBezTo>
                <a:cubicBezTo>
                  <a:pt x="1199" y="832"/>
                  <a:pt x="1249" y="829"/>
                  <a:pt x="1299" y="829"/>
                </a:cubicBezTo>
                <a:cubicBezTo>
                  <a:pt x="1358" y="828"/>
                  <a:pt x="1417" y="831"/>
                  <a:pt x="1476" y="828"/>
                </a:cubicBezTo>
                <a:cubicBezTo>
                  <a:pt x="1506" y="827"/>
                  <a:pt x="1536" y="818"/>
                  <a:pt x="1567" y="812"/>
                </a:cubicBezTo>
                <a:close/>
                <a:moveTo>
                  <a:pt x="3131" y="849"/>
                </a:moveTo>
                <a:cubicBezTo>
                  <a:pt x="3162" y="858"/>
                  <a:pt x="3196" y="839"/>
                  <a:pt x="3228" y="860"/>
                </a:cubicBezTo>
                <a:cubicBezTo>
                  <a:pt x="3183" y="862"/>
                  <a:pt x="3142" y="864"/>
                  <a:pt x="3102" y="866"/>
                </a:cubicBezTo>
                <a:cubicBezTo>
                  <a:pt x="3102" y="868"/>
                  <a:pt x="3102" y="869"/>
                  <a:pt x="3102" y="871"/>
                </a:cubicBezTo>
                <a:cubicBezTo>
                  <a:pt x="3198" y="871"/>
                  <a:pt x="3294" y="871"/>
                  <a:pt x="3390" y="871"/>
                </a:cubicBezTo>
                <a:cubicBezTo>
                  <a:pt x="3390" y="868"/>
                  <a:pt x="3390" y="865"/>
                  <a:pt x="3390" y="861"/>
                </a:cubicBezTo>
                <a:cubicBezTo>
                  <a:pt x="3348" y="861"/>
                  <a:pt x="3305" y="861"/>
                  <a:pt x="3263" y="861"/>
                </a:cubicBezTo>
                <a:cubicBezTo>
                  <a:pt x="3263" y="858"/>
                  <a:pt x="3263" y="855"/>
                  <a:pt x="3263" y="852"/>
                </a:cubicBezTo>
                <a:cubicBezTo>
                  <a:pt x="3294" y="852"/>
                  <a:pt x="3325" y="852"/>
                  <a:pt x="3357" y="852"/>
                </a:cubicBezTo>
                <a:cubicBezTo>
                  <a:pt x="3282" y="846"/>
                  <a:pt x="3207" y="825"/>
                  <a:pt x="3131" y="849"/>
                </a:cubicBezTo>
                <a:close/>
                <a:moveTo>
                  <a:pt x="1026" y="782"/>
                </a:moveTo>
                <a:cubicBezTo>
                  <a:pt x="1093" y="779"/>
                  <a:pt x="1164" y="775"/>
                  <a:pt x="1235" y="772"/>
                </a:cubicBezTo>
                <a:cubicBezTo>
                  <a:pt x="1228" y="768"/>
                  <a:pt x="1220" y="765"/>
                  <a:pt x="1212" y="765"/>
                </a:cubicBezTo>
                <a:cubicBezTo>
                  <a:pt x="1198" y="765"/>
                  <a:pt x="1184" y="768"/>
                  <a:pt x="1171" y="767"/>
                </a:cubicBezTo>
                <a:cubicBezTo>
                  <a:pt x="1125" y="766"/>
                  <a:pt x="1080" y="764"/>
                  <a:pt x="1034" y="764"/>
                </a:cubicBezTo>
                <a:cubicBezTo>
                  <a:pt x="1015" y="763"/>
                  <a:pt x="995" y="765"/>
                  <a:pt x="975" y="766"/>
                </a:cubicBezTo>
                <a:cubicBezTo>
                  <a:pt x="975" y="768"/>
                  <a:pt x="975" y="770"/>
                  <a:pt x="976" y="772"/>
                </a:cubicBezTo>
                <a:cubicBezTo>
                  <a:pt x="994" y="773"/>
                  <a:pt x="1013" y="775"/>
                  <a:pt x="1031" y="776"/>
                </a:cubicBezTo>
                <a:cubicBezTo>
                  <a:pt x="1031" y="778"/>
                  <a:pt x="1031" y="780"/>
                  <a:pt x="1031" y="781"/>
                </a:cubicBezTo>
                <a:cubicBezTo>
                  <a:pt x="1028" y="782"/>
                  <a:pt x="1025" y="782"/>
                  <a:pt x="1026" y="782"/>
                </a:cubicBezTo>
                <a:close/>
                <a:moveTo>
                  <a:pt x="1715" y="582"/>
                </a:moveTo>
                <a:cubicBezTo>
                  <a:pt x="1715" y="585"/>
                  <a:pt x="1715" y="587"/>
                  <a:pt x="1715" y="590"/>
                </a:cubicBezTo>
                <a:cubicBezTo>
                  <a:pt x="1775" y="590"/>
                  <a:pt x="1834" y="589"/>
                  <a:pt x="1893" y="590"/>
                </a:cubicBezTo>
                <a:cubicBezTo>
                  <a:pt x="1930" y="591"/>
                  <a:pt x="1968" y="583"/>
                  <a:pt x="2004" y="598"/>
                </a:cubicBezTo>
                <a:cubicBezTo>
                  <a:pt x="2013" y="601"/>
                  <a:pt x="2023" y="599"/>
                  <a:pt x="2033" y="600"/>
                </a:cubicBezTo>
                <a:cubicBezTo>
                  <a:pt x="2033" y="599"/>
                  <a:pt x="2033" y="598"/>
                  <a:pt x="2033" y="597"/>
                </a:cubicBezTo>
                <a:cubicBezTo>
                  <a:pt x="2024" y="596"/>
                  <a:pt x="2015" y="594"/>
                  <a:pt x="2006" y="593"/>
                </a:cubicBezTo>
                <a:cubicBezTo>
                  <a:pt x="2006" y="592"/>
                  <a:pt x="2006" y="590"/>
                  <a:pt x="2006" y="589"/>
                </a:cubicBezTo>
                <a:cubicBezTo>
                  <a:pt x="2032" y="588"/>
                  <a:pt x="2058" y="586"/>
                  <a:pt x="2084" y="585"/>
                </a:cubicBezTo>
                <a:cubicBezTo>
                  <a:pt x="2084" y="584"/>
                  <a:pt x="2084" y="583"/>
                  <a:pt x="2084" y="582"/>
                </a:cubicBezTo>
                <a:cubicBezTo>
                  <a:pt x="1961" y="582"/>
                  <a:pt x="1838" y="582"/>
                  <a:pt x="1715" y="582"/>
                </a:cubicBezTo>
                <a:close/>
                <a:moveTo>
                  <a:pt x="1860" y="846"/>
                </a:moveTo>
                <a:cubicBezTo>
                  <a:pt x="1973" y="858"/>
                  <a:pt x="2082" y="850"/>
                  <a:pt x="2190" y="852"/>
                </a:cubicBezTo>
                <a:cubicBezTo>
                  <a:pt x="2190" y="850"/>
                  <a:pt x="2190" y="848"/>
                  <a:pt x="2190" y="846"/>
                </a:cubicBezTo>
                <a:cubicBezTo>
                  <a:pt x="2082" y="846"/>
                  <a:pt x="1974" y="846"/>
                  <a:pt x="1860" y="846"/>
                </a:cubicBezTo>
                <a:close/>
                <a:moveTo>
                  <a:pt x="2732" y="497"/>
                </a:moveTo>
                <a:cubicBezTo>
                  <a:pt x="2732" y="499"/>
                  <a:pt x="2733" y="501"/>
                  <a:pt x="2733" y="503"/>
                </a:cubicBezTo>
                <a:cubicBezTo>
                  <a:pt x="2815" y="505"/>
                  <a:pt x="2897" y="507"/>
                  <a:pt x="2979" y="503"/>
                </a:cubicBezTo>
                <a:cubicBezTo>
                  <a:pt x="2979" y="501"/>
                  <a:pt x="2979" y="499"/>
                  <a:pt x="2979" y="497"/>
                </a:cubicBezTo>
                <a:cubicBezTo>
                  <a:pt x="2897" y="497"/>
                  <a:pt x="2815" y="497"/>
                  <a:pt x="2732" y="497"/>
                </a:cubicBezTo>
                <a:close/>
                <a:moveTo>
                  <a:pt x="1642" y="871"/>
                </a:moveTo>
                <a:cubicBezTo>
                  <a:pt x="1622" y="871"/>
                  <a:pt x="1604" y="871"/>
                  <a:pt x="1586" y="871"/>
                </a:cubicBezTo>
                <a:cubicBezTo>
                  <a:pt x="1586" y="871"/>
                  <a:pt x="1586" y="872"/>
                  <a:pt x="1586" y="873"/>
                </a:cubicBezTo>
                <a:cubicBezTo>
                  <a:pt x="1593" y="874"/>
                  <a:pt x="1600" y="874"/>
                  <a:pt x="1607" y="874"/>
                </a:cubicBezTo>
                <a:cubicBezTo>
                  <a:pt x="1607" y="876"/>
                  <a:pt x="1607" y="878"/>
                  <a:pt x="1607" y="879"/>
                </a:cubicBezTo>
                <a:cubicBezTo>
                  <a:pt x="1578" y="879"/>
                  <a:pt x="1548" y="879"/>
                  <a:pt x="1519" y="879"/>
                </a:cubicBezTo>
                <a:cubicBezTo>
                  <a:pt x="1519" y="881"/>
                  <a:pt x="1519" y="883"/>
                  <a:pt x="1519" y="885"/>
                </a:cubicBezTo>
                <a:cubicBezTo>
                  <a:pt x="1534" y="885"/>
                  <a:pt x="1550" y="885"/>
                  <a:pt x="1565" y="885"/>
                </a:cubicBezTo>
                <a:cubicBezTo>
                  <a:pt x="1565" y="886"/>
                  <a:pt x="1565" y="887"/>
                  <a:pt x="1565" y="889"/>
                </a:cubicBezTo>
                <a:cubicBezTo>
                  <a:pt x="1558" y="890"/>
                  <a:pt x="1551" y="891"/>
                  <a:pt x="1544" y="892"/>
                </a:cubicBezTo>
                <a:cubicBezTo>
                  <a:pt x="1544" y="893"/>
                  <a:pt x="1544" y="894"/>
                  <a:pt x="1544" y="895"/>
                </a:cubicBezTo>
                <a:cubicBezTo>
                  <a:pt x="1590" y="890"/>
                  <a:pt x="1636" y="885"/>
                  <a:pt x="1682" y="880"/>
                </a:cubicBezTo>
                <a:cubicBezTo>
                  <a:pt x="1682" y="879"/>
                  <a:pt x="1682" y="878"/>
                  <a:pt x="1682" y="877"/>
                </a:cubicBezTo>
                <a:cubicBezTo>
                  <a:pt x="1666" y="877"/>
                  <a:pt x="1651" y="877"/>
                  <a:pt x="1633" y="877"/>
                </a:cubicBezTo>
                <a:cubicBezTo>
                  <a:pt x="1637" y="874"/>
                  <a:pt x="1639" y="873"/>
                  <a:pt x="1642" y="871"/>
                </a:cubicBezTo>
                <a:close/>
                <a:moveTo>
                  <a:pt x="3146" y="164"/>
                </a:moveTo>
                <a:cubicBezTo>
                  <a:pt x="3146" y="166"/>
                  <a:pt x="3146" y="167"/>
                  <a:pt x="3146" y="168"/>
                </a:cubicBezTo>
                <a:cubicBezTo>
                  <a:pt x="3185" y="168"/>
                  <a:pt x="3224" y="168"/>
                  <a:pt x="3263" y="168"/>
                </a:cubicBezTo>
                <a:cubicBezTo>
                  <a:pt x="3237" y="156"/>
                  <a:pt x="3211" y="142"/>
                  <a:pt x="3180" y="155"/>
                </a:cubicBezTo>
                <a:cubicBezTo>
                  <a:pt x="3191" y="158"/>
                  <a:pt x="3202" y="160"/>
                  <a:pt x="3213" y="162"/>
                </a:cubicBezTo>
                <a:cubicBezTo>
                  <a:pt x="3213" y="163"/>
                  <a:pt x="3213" y="164"/>
                  <a:pt x="3212" y="164"/>
                </a:cubicBezTo>
                <a:cubicBezTo>
                  <a:pt x="3190" y="164"/>
                  <a:pt x="3168" y="164"/>
                  <a:pt x="3146" y="164"/>
                </a:cubicBezTo>
                <a:close/>
                <a:moveTo>
                  <a:pt x="2203" y="745"/>
                </a:moveTo>
                <a:cubicBezTo>
                  <a:pt x="2204" y="744"/>
                  <a:pt x="2204" y="742"/>
                  <a:pt x="2204" y="741"/>
                </a:cubicBezTo>
                <a:cubicBezTo>
                  <a:pt x="2221" y="743"/>
                  <a:pt x="2238" y="744"/>
                  <a:pt x="2256" y="746"/>
                </a:cubicBezTo>
                <a:cubicBezTo>
                  <a:pt x="2256" y="743"/>
                  <a:pt x="2256" y="741"/>
                  <a:pt x="2256" y="738"/>
                </a:cubicBezTo>
                <a:cubicBezTo>
                  <a:pt x="2212" y="738"/>
                  <a:pt x="2169" y="738"/>
                  <a:pt x="2125" y="738"/>
                </a:cubicBezTo>
                <a:cubicBezTo>
                  <a:pt x="2125" y="739"/>
                  <a:pt x="2125" y="740"/>
                  <a:pt x="2125" y="742"/>
                </a:cubicBezTo>
                <a:cubicBezTo>
                  <a:pt x="2157" y="744"/>
                  <a:pt x="2190" y="747"/>
                  <a:pt x="2222" y="750"/>
                </a:cubicBezTo>
                <a:cubicBezTo>
                  <a:pt x="2222" y="748"/>
                  <a:pt x="2223" y="747"/>
                  <a:pt x="2223" y="745"/>
                </a:cubicBezTo>
                <a:cubicBezTo>
                  <a:pt x="2216" y="745"/>
                  <a:pt x="2210" y="745"/>
                  <a:pt x="2203" y="745"/>
                </a:cubicBezTo>
                <a:close/>
                <a:moveTo>
                  <a:pt x="2500" y="797"/>
                </a:moveTo>
                <a:cubicBezTo>
                  <a:pt x="2500" y="796"/>
                  <a:pt x="2500" y="795"/>
                  <a:pt x="2500" y="794"/>
                </a:cubicBezTo>
                <a:cubicBezTo>
                  <a:pt x="2483" y="794"/>
                  <a:pt x="2466" y="794"/>
                  <a:pt x="2448" y="794"/>
                </a:cubicBezTo>
                <a:cubicBezTo>
                  <a:pt x="2431" y="794"/>
                  <a:pt x="2414" y="793"/>
                  <a:pt x="2397" y="793"/>
                </a:cubicBezTo>
                <a:cubicBezTo>
                  <a:pt x="2379" y="792"/>
                  <a:pt x="2362" y="791"/>
                  <a:pt x="2345" y="791"/>
                </a:cubicBezTo>
                <a:cubicBezTo>
                  <a:pt x="2329" y="791"/>
                  <a:pt x="2313" y="793"/>
                  <a:pt x="2296" y="794"/>
                </a:cubicBezTo>
                <a:cubicBezTo>
                  <a:pt x="2297" y="795"/>
                  <a:pt x="2297" y="796"/>
                  <a:pt x="2297" y="797"/>
                </a:cubicBezTo>
                <a:cubicBezTo>
                  <a:pt x="2364" y="797"/>
                  <a:pt x="2432" y="797"/>
                  <a:pt x="2500" y="797"/>
                </a:cubicBezTo>
                <a:close/>
                <a:moveTo>
                  <a:pt x="2362" y="737"/>
                </a:moveTo>
                <a:cubicBezTo>
                  <a:pt x="2363" y="736"/>
                  <a:pt x="2364" y="735"/>
                  <a:pt x="2364" y="733"/>
                </a:cubicBezTo>
                <a:cubicBezTo>
                  <a:pt x="2331" y="733"/>
                  <a:pt x="2299" y="733"/>
                  <a:pt x="2268" y="733"/>
                </a:cubicBezTo>
                <a:cubicBezTo>
                  <a:pt x="2287" y="757"/>
                  <a:pt x="2312" y="745"/>
                  <a:pt x="2335" y="744"/>
                </a:cubicBezTo>
                <a:cubicBezTo>
                  <a:pt x="2334" y="742"/>
                  <a:pt x="2332" y="741"/>
                  <a:pt x="2328" y="737"/>
                </a:cubicBezTo>
                <a:cubicBezTo>
                  <a:pt x="2341" y="737"/>
                  <a:pt x="2352" y="737"/>
                  <a:pt x="2362" y="737"/>
                </a:cubicBezTo>
                <a:close/>
                <a:moveTo>
                  <a:pt x="509" y="791"/>
                </a:moveTo>
                <a:cubicBezTo>
                  <a:pt x="482" y="772"/>
                  <a:pt x="449" y="774"/>
                  <a:pt x="433" y="791"/>
                </a:cubicBezTo>
                <a:cubicBezTo>
                  <a:pt x="456" y="791"/>
                  <a:pt x="480" y="791"/>
                  <a:pt x="509" y="791"/>
                </a:cubicBezTo>
                <a:close/>
                <a:moveTo>
                  <a:pt x="1394" y="774"/>
                </a:moveTo>
                <a:cubicBezTo>
                  <a:pt x="1394" y="773"/>
                  <a:pt x="1394" y="771"/>
                  <a:pt x="1394" y="769"/>
                </a:cubicBezTo>
                <a:cubicBezTo>
                  <a:pt x="1359" y="769"/>
                  <a:pt x="1324" y="769"/>
                  <a:pt x="1289" y="769"/>
                </a:cubicBezTo>
                <a:cubicBezTo>
                  <a:pt x="1289" y="771"/>
                  <a:pt x="1289" y="773"/>
                  <a:pt x="1289" y="774"/>
                </a:cubicBezTo>
                <a:cubicBezTo>
                  <a:pt x="1324" y="774"/>
                  <a:pt x="1359" y="774"/>
                  <a:pt x="1394" y="774"/>
                </a:cubicBezTo>
                <a:close/>
                <a:moveTo>
                  <a:pt x="2394" y="834"/>
                </a:moveTo>
                <a:cubicBezTo>
                  <a:pt x="2394" y="832"/>
                  <a:pt x="2394" y="829"/>
                  <a:pt x="2394" y="827"/>
                </a:cubicBezTo>
                <a:cubicBezTo>
                  <a:pt x="2364" y="825"/>
                  <a:pt x="2334" y="823"/>
                  <a:pt x="2304" y="820"/>
                </a:cubicBezTo>
                <a:cubicBezTo>
                  <a:pt x="2303" y="823"/>
                  <a:pt x="2303" y="826"/>
                  <a:pt x="2303" y="829"/>
                </a:cubicBezTo>
                <a:cubicBezTo>
                  <a:pt x="2333" y="831"/>
                  <a:pt x="2364" y="833"/>
                  <a:pt x="2394" y="834"/>
                </a:cubicBezTo>
                <a:close/>
                <a:moveTo>
                  <a:pt x="2941" y="921"/>
                </a:moveTo>
                <a:cubicBezTo>
                  <a:pt x="2941" y="922"/>
                  <a:pt x="2941" y="924"/>
                  <a:pt x="2941" y="925"/>
                </a:cubicBezTo>
                <a:cubicBezTo>
                  <a:pt x="2984" y="925"/>
                  <a:pt x="3027" y="925"/>
                  <a:pt x="3069" y="925"/>
                </a:cubicBezTo>
                <a:cubicBezTo>
                  <a:pt x="3069" y="924"/>
                  <a:pt x="3069" y="922"/>
                  <a:pt x="3069" y="921"/>
                </a:cubicBezTo>
                <a:cubicBezTo>
                  <a:pt x="3027" y="921"/>
                  <a:pt x="2984" y="921"/>
                  <a:pt x="2941" y="921"/>
                </a:cubicBezTo>
                <a:close/>
                <a:moveTo>
                  <a:pt x="1277" y="670"/>
                </a:moveTo>
                <a:cubicBezTo>
                  <a:pt x="1277" y="668"/>
                  <a:pt x="1277" y="667"/>
                  <a:pt x="1277" y="666"/>
                </a:cubicBezTo>
                <a:cubicBezTo>
                  <a:pt x="1242" y="666"/>
                  <a:pt x="1206" y="666"/>
                  <a:pt x="1171" y="666"/>
                </a:cubicBezTo>
                <a:cubicBezTo>
                  <a:pt x="1171" y="667"/>
                  <a:pt x="1171" y="668"/>
                  <a:pt x="1171" y="670"/>
                </a:cubicBezTo>
                <a:cubicBezTo>
                  <a:pt x="1206" y="670"/>
                  <a:pt x="1242" y="670"/>
                  <a:pt x="1277" y="670"/>
                </a:cubicBezTo>
                <a:close/>
                <a:moveTo>
                  <a:pt x="2225" y="905"/>
                </a:moveTo>
                <a:cubicBezTo>
                  <a:pt x="2225" y="907"/>
                  <a:pt x="2225" y="909"/>
                  <a:pt x="2225" y="910"/>
                </a:cubicBezTo>
                <a:cubicBezTo>
                  <a:pt x="2257" y="910"/>
                  <a:pt x="2289" y="910"/>
                  <a:pt x="2321" y="910"/>
                </a:cubicBezTo>
                <a:cubicBezTo>
                  <a:pt x="2321" y="909"/>
                  <a:pt x="2321" y="907"/>
                  <a:pt x="2321" y="905"/>
                </a:cubicBezTo>
                <a:cubicBezTo>
                  <a:pt x="2289" y="905"/>
                  <a:pt x="2257" y="905"/>
                  <a:pt x="2225" y="905"/>
                </a:cubicBezTo>
                <a:close/>
                <a:moveTo>
                  <a:pt x="2738" y="874"/>
                </a:moveTo>
                <a:cubicBezTo>
                  <a:pt x="2738" y="876"/>
                  <a:pt x="2737" y="879"/>
                  <a:pt x="2737" y="881"/>
                </a:cubicBezTo>
                <a:cubicBezTo>
                  <a:pt x="2769" y="886"/>
                  <a:pt x="2801" y="891"/>
                  <a:pt x="2834" y="896"/>
                </a:cubicBezTo>
                <a:cubicBezTo>
                  <a:pt x="2834" y="894"/>
                  <a:pt x="2834" y="893"/>
                  <a:pt x="2835" y="891"/>
                </a:cubicBezTo>
                <a:cubicBezTo>
                  <a:pt x="2821" y="890"/>
                  <a:pt x="2807" y="889"/>
                  <a:pt x="2793" y="886"/>
                </a:cubicBezTo>
                <a:cubicBezTo>
                  <a:pt x="2775" y="883"/>
                  <a:pt x="2756" y="878"/>
                  <a:pt x="2738" y="874"/>
                </a:cubicBezTo>
                <a:close/>
                <a:moveTo>
                  <a:pt x="1637" y="745"/>
                </a:moveTo>
                <a:cubicBezTo>
                  <a:pt x="1637" y="746"/>
                  <a:pt x="1637" y="748"/>
                  <a:pt x="1637" y="749"/>
                </a:cubicBezTo>
                <a:cubicBezTo>
                  <a:pt x="1672" y="749"/>
                  <a:pt x="1706" y="749"/>
                  <a:pt x="1741" y="749"/>
                </a:cubicBezTo>
                <a:cubicBezTo>
                  <a:pt x="1741" y="748"/>
                  <a:pt x="1741" y="746"/>
                  <a:pt x="1741" y="745"/>
                </a:cubicBezTo>
                <a:cubicBezTo>
                  <a:pt x="1706" y="745"/>
                  <a:pt x="1671" y="745"/>
                  <a:pt x="1637" y="745"/>
                </a:cubicBezTo>
                <a:close/>
                <a:moveTo>
                  <a:pt x="3074" y="946"/>
                </a:moveTo>
                <a:cubicBezTo>
                  <a:pt x="3054" y="925"/>
                  <a:pt x="3036" y="935"/>
                  <a:pt x="3019" y="935"/>
                </a:cubicBezTo>
                <a:cubicBezTo>
                  <a:pt x="3019" y="938"/>
                  <a:pt x="3019" y="940"/>
                  <a:pt x="3019" y="942"/>
                </a:cubicBezTo>
                <a:cubicBezTo>
                  <a:pt x="3036" y="944"/>
                  <a:pt x="3053" y="945"/>
                  <a:pt x="3074" y="946"/>
                </a:cubicBezTo>
                <a:close/>
                <a:moveTo>
                  <a:pt x="1219" y="846"/>
                </a:moveTo>
                <a:cubicBezTo>
                  <a:pt x="1219" y="847"/>
                  <a:pt x="1219" y="848"/>
                  <a:pt x="1219" y="848"/>
                </a:cubicBezTo>
                <a:cubicBezTo>
                  <a:pt x="1261" y="848"/>
                  <a:pt x="1302" y="848"/>
                  <a:pt x="1344" y="848"/>
                </a:cubicBezTo>
                <a:cubicBezTo>
                  <a:pt x="1344" y="848"/>
                  <a:pt x="1344" y="847"/>
                  <a:pt x="1344" y="846"/>
                </a:cubicBezTo>
                <a:cubicBezTo>
                  <a:pt x="1302" y="846"/>
                  <a:pt x="1261" y="846"/>
                  <a:pt x="1219" y="846"/>
                </a:cubicBezTo>
                <a:close/>
                <a:moveTo>
                  <a:pt x="3055" y="502"/>
                </a:moveTo>
                <a:cubicBezTo>
                  <a:pt x="3055" y="500"/>
                  <a:pt x="3055" y="498"/>
                  <a:pt x="3055" y="497"/>
                </a:cubicBezTo>
                <a:cubicBezTo>
                  <a:pt x="3038" y="497"/>
                  <a:pt x="3022" y="497"/>
                  <a:pt x="3005" y="497"/>
                </a:cubicBezTo>
                <a:cubicBezTo>
                  <a:pt x="3005" y="499"/>
                  <a:pt x="3006" y="502"/>
                  <a:pt x="3006" y="504"/>
                </a:cubicBezTo>
                <a:cubicBezTo>
                  <a:pt x="3022" y="504"/>
                  <a:pt x="3039" y="503"/>
                  <a:pt x="3055" y="502"/>
                </a:cubicBezTo>
                <a:close/>
                <a:moveTo>
                  <a:pt x="653" y="768"/>
                </a:moveTo>
                <a:cubicBezTo>
                  <a:pt x="653" y="771"/>
                  <a:pt x="654" y="774"/>
                  <a:pt x="654" y="776"/>
                </a:cubicBezTo>
                <a:cubicBezTo>
                  <a:pt x="686" y="775"/>
                  <a:pt x="718" y="773"/>
                  <a:pt x="750" y="771"/>
                </a:cubicBezTo>
                <a:cubicBezTo>
                  <a:pt x="750" y="770"/>
                  <a:pt x="750" y="769"/>
                  <a:pt x="750" y="768"/>
                </a:cubicBezTo>
                <a:cubicBezTo>
                  <a:pt x="717" y="768"/>
                  <a:pt x="685" y="768"/>
                  <a:pt x="653" y="768"/>
                </a:cubicBezTo>
                <a:close/>
                <a:moveTo>
                  <a:pt x="281" y="794"/>
                </a:moveTo>
                <a:cubicBezTo>
                  <a:pt x="282" y="797"/>
                  <a:pt x="283" y="800"/>
                  <a:pt x="283" y="802"/>
                </a:cubicBezTo>
                <a:cubicBezTo>
                  <a:pt x="302" y="798"/>
                  <a:pt x="320" y="794"/>
                  <a:pt x="338" y="790"/>
                </a:cubicBezTo>
                <a:cubicBezTo>
                  <a:pt x="338" y="788"/>
                  <a:pt x="338" y="786"/>
                  <a:pt x="337" y="784"/>
                </a:cubicBezTo>
                <a:cubicBezTo>
                  <a:pt x="318" y="787"/>
                  <a:pt x="300" y="791"/>
                  <a:pt x="281" y="794"/>
                </a:cubicBezTo>
                <a:close/>
                <a:moveTo>
                  <a:pt x="2788" y="721"/>
                </a:moveTo>
                <a:cubicBezTo>
                  <a:pt x="2762" y="704"/>
                  <a:pt x="2742" y="715"/>
                  <a:pt x="2722" y="721"/>
                </a:cubicBezTo>
                <a:cubicBezTo>
                  <a:pt x="2742" y="721"/>
                  <a:pt x="2762" y="721"/>
                  <a:pt x="2788" y="721"/>
                </a:cubicBezTo>
                <a:close/>
                <a:moveTo>
                  <a:pt x="3306" y="717"/>
                </a:moveTo>
                <a:cubicBezTo>
                  <a:pt x="3306" y="718"/>
                  <a:pt x="3305" y="720"/>
                  <a:pt x="3305" y="721"/>
                </a:cubicBezTo>
                <a:cubicBezTo>
                  <a:pt x="3332" y="724"/>
                  <a:pt x="3358" y="726"/>
                  <a:pt x="3384" y="728"/>
                </a:cubicBezTo>
                <a:cubicBezTo>
                  <a:pt x="3384" y="726"/>
                  <a:pt x="3384" y="724"/>
                  <a:pt x="3385" y="723"/>
                </a:cubicBezTo>
                <a:cubicBezTo>
                  <a:pt x="3358" y="721"/>
                  <a:pt x="3332" y="719"/>
                  <a:pt x="3306" y="717"/>
                </a:cubicBezTo>
                <a:close/>
                <a:moveTo>
                  <a:pt x="2322" y="606"/>
                </a:moveTo>
                <a:cubicBezTo>
                  <a:pt x="2322" y="604"/>
                  <a:pt x="2322" y="602"/>
                  <a:pt x="2322" y="601"/>
                </a:cubicBezTo>
                <a:cubicBezTo>
                  <a:pt x="2295" y="599"/>
                  <a:pt x="2268" y="598"/>
                  <a:pt x="2241" y="597"/>
                </a:cubicBezTo>
                <a:cubicBezTo>
                  <a:pt x="2241" y="598"/>
                  <a:pt x="2241" y="600"/>
                  <a:pt x="2241" y="601"/>
                </a:cubicBezTo>
                <a:cubicBezTo>
                  <a:pt x="2268" y="603"/>
                  <a:pt x="2295" y="604"/>
                  <a:pt x="2322" y="606"/>
                </a:cubicBezTo>
                <a:close/>
                <a:moveTo>
                  <a:pt x="2164" y="590"/>
                </a:moveTo>
                <a:cubicBezTo>
                  <a:pt x="2163" y="592"/>
                  <a:pt x="2163" y="593"/>
                  <a:pt x="2163" y="595"/>
                </a:cubicBezTo>
                <a:cubicBezTo>
                  <a:pt x="2173" y="597"/>
                  <a:pt x="2183" y="600"/>
                  <a:pt x="2193" y="600"/>
                </a:cubicBezTo>
                <a:cubicBezTo>
                  <a:pt x="2204" y="600"/>
                  <a:pt x="2214" y="598"/>
                  <a:pt x="2225" y="597"/>
                </a:cubicBezTo>
                <a:cubicBezTo>
                  <a:pt x="2225" y="596"/>
                  <a:pt x="2225" y="595"/>
                  <a:pt x="2225" y="595"/>
                </a:cubicBezTo>
                <a:cubicBezTo>
                  <a:pt x="2204" y="593"/>
                  <a:pt x="2184" y="592"/>
                  <a:pt x="2164" y="590"/>
                </a:cubicBezTo>
                <a:close/>
                <a:moveTo>
                  <a:pt x="2123" y="903"/>
                </a:moveTo>
                <a:cubicBezTo>
                  <a:pt x="2123" y="904"/>
                  <a:pt x="2123" y="905"/>
                  <a:pt x="2123" y="906"/>
                </a:cubicBezTo>
                <a:cubicBezTo>
                  <a:pt x="2152" y="906"/>
                  <a:pt x="2182" y="906"/>
                  <a:pt x="2211" y="906"/>
                </a:cubicBezTo>
                <a:cubicBezTo>
                  <a:pt x="2211" y="905"/>
                  <a:pt x="2211" y="904"/>
                  <a:pt x="2211" y="903"/>
                </a:cubicBezTo>
                <a:cubicBezTo>
                  <a:pt x="2182" y="903"/>
                  <a:pt x="2152" y="903"/>
                  <a:pt x="2123" y="903"/>
                </a:cubicBezTo>
                <a:close/>
                <a:moveTo>
                  <a:pt x="2261" y="828"/>
                </a:moveTo>
                <a:cubicBezTo>
                  <a:pt x="2261" y="827"/>
                  <a:pt x="2261" y="826"/>
                  <a:pt x="2261" y="825"/>
                </a:cubicBezTo>
                <a:cubicBezTo>
                  <a:pt x="2230" y="825"/>
                  <a:pt x="2199" y="825"/>
                  <a:pt x="2168" y="825"/>
                </a:cubicBezTo>
                <a:cubicBezTo>
                  <a:pt x="2168" y="826"/>
                  <a:pt x="2168" y="827"/>
                  <a:pt x="2168" y="828"/>
                </a:cubicBezTo>
                <a:cubicBezTo>
                  <a:pt x="2199" y="828"/>
                  <a:pt x="2230" y="828"/>
                  <a:pt x="2261" y="828"/>
                </a:cubicBezTo>
                <a:close/>
                <a:moveTo>
                  <a:pt x="955" y="661"/>
                </a:moveTo>
                <a:cubicBezTo>
                  <a:pt x="954" y="662"/>
                  <a:pt x="954" y="662"/>
                  <a:pt x="954" y="663"/>
                </a:cubicBezTo>
                <a:cubicBezTo>
                  <a:pt x="979" y="663"/>
                  <a:pt x="1004" y="663"/>
                  <a:pt x="1028" y="663"/>
                </a:cubicBezTo>
                <a:cubicBezTo>
                  <a:pt x="1028" y="661"/>
                  <a:pt x="1028" y="659"/>
                  <a:pt x="1028" y="657"/>
                </a:cubicBezTo>
                <a:cubicBezTo>
                  <a:pt x="1004" y="658"/>
                  <a:pt x="979" y="660"/>
                  <a:pt x="955" y="661"/>
                </a:cubicBezTo>
                <a:close/>
                <a:moveTo>
                  <a:pt x="1762" y="685"/>
                </a:moveTo>
                <a:cubicBezTo>
                  <a:pt x="1762" y="684"/>
                  <a:pt x="1762" y="683"/>
                  <a:pt x="1762" y="681"/>
                </a:cubicBezTo>
                <a:cubicBezTo>
                  <a:pt x="1742" y="681"/>
                  <a:pt x="1723" y="681"/>
                  <a:pt x="1703" y="681"/>
                </a:cubicBezTo>
                <a:cubicBezTo>
                  <a:pt x="1703" y="683"/>
                  <a:pt x="1703" y="684"/>
                  <a:pt x="1704" y="685"/>
                </a:cubicBezTo>
                <a:cubicBezTo>
                  <a:pt x="1723" y="685"/>
                  <a:pt x="1743" y="685"/>
                  <a:pt x="1762" y="685"/>
                </a:cubicBezTo>
                <a:close/>
                <a:moveTo>
                  <a:pt x="1364" y="872"/>
                </a:moveTo>
                <a:cubicBezTo>
                  <a:pt x="1365" y="875"/>
                  <a:pt x="1365" y="877"/>
                  <a:pt x="1365" y="880"/>
                </a:cubicBezTo>
                <a:cubicBezTo>
                  <a:pt x="1381" y="878"/>
                  <a:pt x="1398" y="877"/>
                  <a:pt x="1414" y="875"/>
                </a:cubicBezTo>
                <a:cubicBezTo>
                  <a:pt x="1414" y="874"/>
                  <a:pt x="1414" y="873"/>
                  <a:pt x="1414" y="872"/>
                </a:cubicBezTo>
                <a:cubicBezTo>
                  <a:pt x="1397" y="872"/>
                  <a:pt x="1381" y="872"/>
                  <a:pt x="1364" y="872"/>
                </a:cubicBezTo>
                <a:close/>
                <a:moveTo>
                  <a:pt x="2329" y="844"/>
                </a:moveTo>
                <a:cubicBezTo>
                  <a:pt x="2329" y="843"/>
                  <a:pt x="2329" y="841"/>
                  <a:pt x="2329" y="840"/>
                </a:cubicBezTo>
                <a:cubicBezTo>
                  <a:pt x="2312" y="840"/>
                  <a:pt x="2295" y="840"/>
                  <a:pt x="2278" y="840"/>
                </a:cubicBezTo>
                <a:cubicBezTo>
                  <a:pt x="2278" y="841"/>
                  <a:pt x="2278" y="843"/>
                  <a:pt x="2278" y="844"/>
                </a:cubicBezTo>
                <a:cubicBezTo>
                  <a:pt x="2295" y="844"/>
                  <a:pt x="2312" y="844"/>
                  <a:pt x="2329" y="844"/>
                </a:cubicBezTo>
                <a:close/>
                <a:moveTo>
                  <a:pt x="1447" y="801"/>
                </a:moveTo>
                <a:cubicBezTo>
                  <a:pt x="1447" y="802"/>
                  <a:pt x="1447" y="803"/>
                  <a:pt x="1447" y="804"/>
                </a:cubicBezTo>
                <a:cubicBezTo>
                  <a:pt x="1474" y="804"/>
                  <a:pt x="1501" y="804"/>
                  <a:pt x="1529" y="804"/>
                </a:cubicBezTo>
                <a:cubicBezTo>
                  <a:pt x="1529" y="803"/>
                  <a:pt x="1529" y="802"/>
                  <a:pt x="1529" y="801"/>
                </a:cubicBezTo>
                <a:cubicBezTo>
                  <a:pt x="1501" y="801"/>
                  <a:pt x="1474" y="801"/>
                  <a:pt x="1447" y="801"/>
                </a:cubicBezTo>
                <a:close/>
                <a:moveTo>
                  <a:pt x="2649" y="874"/>
                </a:moveTo>
                <a:cubicBezTo>
                  <a:pt x="2649" y="876"/>
                  <a:pt x="2650" y="879"/>
                  <a:pt x="2650" y="882"/>
                </a:cubicBezTo>
                <a:cubicBezTo>
                  <a:pt x="2664" y="880"/>
                  <a:pt x="2678" y="878"/>
                  <a:pt x="2691" y="876"/>
                </a:cubicBezTo>
                <a:cubicBezTo>
                  <a:pt x="2691" y="874"/>
                  <a:pt x="2691" y="873"/>
                  <a:pt x="2691" y="871"/>
                </a:cubicBezTo>
                <a:cubicBezTo>
                  <a:pt x="2677" y="872"/>
                  <a:pt x="2663" y="873"/>
                  <a:pt x="2649" y="874"/>
                </a:cubicBezTo>
                <a:close/>
                <a:moveTo>
                  <a:pt x="2434" y="678"/>
                </a:moveTo>
                <a:cubicBezTo>
                  <a:pt x="2434" y="677"/>
                  <a:pt x="2434" y="675"/>
                  <a:pt x="2434" y="674"/>
                </a:cubicBezTo>
                <a:cubicBezTo>
                  <a:pt x="2409" y="675"/>
                  <a:pt x="2384" y="677"/>
                  <a:pt x="2360" y="678"/>
                </a:cubicBezTo>
                <a:cubicBezTo>
                  <a:pt x="2360" y="680"/>
                  <a:pt x="2360" y="681"/>
                  <a:pt x="2360" y="682"/>
                </a:cubicBezTo>
                <a:cubicBezTo>
                  <a:pt x="2385" y="681"/>
                  <a:pt x="2410" y="679"/>
                  <a:pt x="2434" y="678"/>
                </a:cubicBezTo>
                <a:close/>
                <a:moveTo>
                  <a:pt x="2441" y="598"/>
                </a:moveTo>
                <a:cubicBezTo>
                  <a:pt x="2441" y="596"/>
                  <a:pt x="2441" y="594"/>
                  <a:pt x="2441" y="593"/>
                </a:cubicBezTo>
                <a:cubicBezTo>
                  <a:pt x="2423" y="593"/>
                  <a:pt x="2404" y="593"/>
                  <a:pt x="2386" y="593"/>
                </a:cubicBezTo>
                <a:cubicBezTo>
                  <a:pt x="2386" y="594"/>
                  <a:pt x="2386" y="596"/>
                  <a:pt x="2386" y="598"/>
                </a:cubicBezTo>
                <a:cubicBezTo>
                  <a:pt x="2405" y="598"/>
                  <a:pt x="2423" y="598"/>
                  <a:pt x="2441" y="598"/>
                </a:cubicBezTo>
                <a:close/>
              </a:path>
            </a:pathLst>
          </a:custGeom>
          <a:solidFill>
            <a:srgbClr val="CEE7FA"/>
          </a:solidFill>
          <a:ln>
            <a:noFill/>
          </a:ln>
        </p:spPr>
        <p:txBody>
          <a:bodyPr vert="horz" wrap="square" lIns="103648" tIns="37091" rIns="103648" bIns="51824" numCol="1" anchor="ctr" anchorCtr="0" compatLnSpc="1">
            <a:prstTxWarp prst="textNoShape">
              <a:avLst/>
            </a:prstTxWarp>
          </a:bodyPr>
          <a:lstStyle/>
          <a:p>
            <a:pPr algn="ctr">
              <a:lnSpc>
                <a:spcPct val="130000"/>
              </a:lnSpc>
              <a:spcBef>
                <a:spcPct val="0"/>
              </a:spcBef>
              <a:defRPr/>
            </a:pP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DS-FD achieves the best </a:t>
            </a:r>
            <a:r>
              <a:rPr lang="en-US" altLang="zh-CN" sz="2400" b="1" dirty="0">
                <a:latin typeface="Times New Roman" panose="02020603050405020304" pitchFamily="18" charset="0"/>
                <a:ea typeface="KaiTi" panose="02010609060101010101" pitchFamily="49" charset="-122"/>
                <a:cs typeface="Times New Roman" panose="02020603050405020304" pitchFamily="18" charset="0"/>
              </a:rPr>
              <a:t>space-error</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trade-off.</a:t>
            </a:r>
          </a:p>
          <a:p>
            <a:pPr algn="ctr">
              <a:lnSpc>
                <a:spcPct val="130000"/>
              </a:lnSpc>
              <a:spcBef>
                <a:spcPct val="0"/>
              </a:spcBef>
              <a:defRPr/>
            </a:pP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DS-FD achieves the best </a:t>
            </a:r>
            <a:r>
              <a:rPr lang="en-US" altLang="zh-CN" sz="2400" b="1" dirty="0">
                <a:latin typeface="Times New Roman" panose="02020603050405020304" pitchFamily="18" charset="0"/>
                <a:ea typeface="KaiTi" panose="02010609060101010101" pitchFamily="49" charset="-122"/>
                <a:cs typeface="Times New Roman" panose="02020603050405020304" pitchFamily="18" charset="0"/>
              </a:rPr>
              <a:t>update-query time</a:t>
            </a:r>
            <a:r>
              <a:rPr lang="en-US" altLang="zh-CN" sz="2400" dirty="0">
                <a:latin typeface="Times New Roman" panose="02020603050405020304" pitchFamily="18" charset="0"/>
                <a:ea typeface="KaiTi" panose="02010609060101010101" pitchFamily="49" charset="-122"/>
                <a:cs typeface="Times New Roman" panose="02020603050405020304" pitchFamily="18" charset="0"/>
              </a:rPr>
              <a:t> cost trade-off.</a:t>
            </a:r>
            <a:endParaRPr lang="zh-CN" altLang="en-US" sz="2400" dirty="0">
              <a:latin typeface="Times New Roman" panose="02020603050405020304" pitchFamily="18" charset="0"/>
              <a:ea typeface="KaiTi" panose="02010609060101010101" pitchFamily="49" charset="-122"/>
              <a:cs typeface="Times New Roman" panose="02020603050405020304" pitchFamily="18" charset="0"/>
            </a:endParaRPr>
          </a:p>
        </p:txBody>
      </p:sp>
      <p:pic>
        <p:nvPicPr>
          <p:cNvPr id="17" name="Picture 16">
            <a:extLst>
              <a:ext uri="{FF2B5EF4-FFF2-40B4-BE49-F238E27FC236}">
                <a16:creationId xmlns:a16="http://schemas.microsoft.com/office/drawing/2014/main" id="{E408770E-C3E6-7A1D-9EA4-F53352250968}"/>
              </a:ext>
            </a:extLst>
          </p:cNvPr>
          <p:cNvPicPr>
            <a:picLocks noChangeAspect="1"/>
          </p:cNvPicPr>
          <p:nvPr/>
        </p:nvPicPr>
        <p:blipFill>
          <a:blip r:embed="rId6"/>
          <a:stretch>
            <a:fillRect/>
          </a:stretch>
        </p:blipFill>
        <p:spPr>
          <a:xfrm>
            <a:off x="382329" y="3864498"/>
            <a:ext cx="2940569" cy="2378402"/>
          </a:xfrm>
          <a:prstGeom prst="rect">
            <a:avLst/>
          </a:prstGeom>
        </p:spPr>
      </p:pic>
      <p:pic>
        <p:nvPicPr>
          <p:cNvPr id="20" name="Picture 19">
            <a:extLst>
              <a:ext uri="{FF2B5EF4-FFF2-40B4-BE49-F238E27FC236}">
                <a16:creationId xmlns:a16="http://schemas.microsoft.com/office/drawing/2014/main" id="{978B5B6A-8EE5-F8B6-07BE-DA80131DC032}"/>
              </a:ext>
            </a:extLst>
          </p:cNvPr>
          <p:cNvPicPr>
            <a:picLocks noChangeAspect="1"/>
          </p:cNvPicPr>
          <p:nvPr/>
        </p:nvPicPr>
        <p:blipFill>
          <a:blip r:embed="rId7"/>
          <a:stretch>
            <a:fillRect/>
          </a:stretch>
        </p:blipFill>
        <p:spPr>
          <a:xfrm>
            <a:off x="3787350" y="3886994"/>
            <a:ext cx="2992307" cy="2355906"/>
          </a:xfrm>
          <a:prstGeom prst="rect">
            <a:avLst/>
          </a:prstGeom>
        </p:spPr>
      </p:pic>
      <p:sp>
        <p:nvSpPr>
          <p:cNvPr id="21" name="TextBox 20">
            <a:extLst>
              <a:ext uri="{FF2B5EF4-FFF2-40B4-BE49-F238E27FC236}">
                <a16:creationId xmlns:a16="http://schemas.microsoft.com/office/drawing/2014/main" id="{614202B0-6081-46ED-DCCC-1A485D2228E7}"/>
              </a:ext>
            </a:extLst>
          </p:cNvPr>
          <p:cNvSpPr txBox="1"/>
          <p:nvPr/>
        </p:nvSpPr>
        <p:spPr bwMode="auto">
          <a:xfrm>
            <a:off x="1581229" y="6117765"/>
            <a:ext cx="1049215" cy="368797"/>
          </a:xfrm>
          <a:prstGeom prst="rect">
            <a:avLst/>
          </a:prstGeom>
          <a:noFill/>
          <a:ln w="9525" algn="ctr">
            <a:noFill/>
            <a:miter lim="800000"/>
            <a:headEnd/>
            <a:tailEnd/>
          </a:ln>
          <a:effectLst/>
        </p:spPr>
        <p:txBody>
          <a:bodyPr wrap="none" lIns="90909" tIns="45455" rIns="90909" bIns="45455" rtlCol="0" anchor="ctr">
            <a:spAutoFit/>
          </a:bodyPr>
          <a:lstStyle/>
          <a:p>
            <a:pPr>
              <a:spcBef>
                <a:spcPts val="0"/>
              </a:spcBef>
            </a:pPr>
            <a:r>
              <a:rPr lang="en-US" altLang="zh-CN" sz="1800" dirty="0">
                <a:solidFill>
                  <a:prstClr val="black"/>
                </a:solidFill>
                <a:latin typeface="Times New Roman" panose="02020603050405020304" pitchFamily="18" charset="0"/>
                <a:cs typeface="Times New Roman" panose="02020603050405020304" pitchFamily="18" charset="0"/>
              </a:rPr>
              <a:t>(d) RAIL</a:t>
            </a:r>
            <a:endParaRPr lang="zh-CN" altLang="en-US" sz="1800" dirty="0">
              <a:solidFill>
                <a:prstClr val="black"/>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B1062C63-6602-640A-4163-A19C7E149921}"/>
              </a:ext>
            </a:extLst>
          </p:cNvPr>
          <p:cNvSpPr txBox="1"/>
          <p:nvPr/>
        </p:nvSpPr>
        <p:spPr bwMode="auto">
          <a:xfrm>
            <a:off x="4970719" y="6117765"/>
            <a:ext cx="1130391" cy="368797"/>
          </a:xfrm>
          <a:prstGeom prst="rect">
            <a:avLst/>
          </a:prstGeom>
          <a:noFill/>
          <a:ln w="9525" algn="ctr">
            <a:noFill/>
            <a:miter lim="800000"/>
            <a:headEnd/>
            <a:tailEnd/>
          </a:ln>
          <a:effectLst/>
        </p:spPr>
        <p:txBody>
          <a:bodyPr wrap="none" lIns="90909" tIns="45455" rIns="90909" bIns="45455" rtlCol="0" anchor="ctr">
            <a:spAutoFit/>
          </a:bodyPr>
          <a:lstStyle/>
          <a:p>
            <a:pPr>
              <a:spcBef>
                <a:spcPts val="0"/>
              </a:spcBef>
            </a:pPr>
            <a:r>
              <a:rPr lang="en-US" altLang="zh-CN" sz="1800" dirty="0">
                <a:solidFill>
                  <a:prstClr val="black"/>
                </a:solidFill>
                <a:latin typeface="Times New Roman" panose="02020603050405020304" pitchFamily="18" charset="0"/>
                <a:cs typeface="Times New Roman" panose="02020603050405020304" pitchFamily="18" charset="0"/>
              </a:rPr>
              <a:t>(d) YEAR</a:t>
            </a:r>
            <a:endParaRPr lang="zh-CN" altLang="en-US" sz="1800" dirty="0">
              <a:solidFill>
                <a:prstClr val="black"/>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BA9506E-9EF8-DA95-F709-A6ABB2F36610}"/>
              </a:ext>
            </a:extLst>
          </p:cNvPr>
          <p:cNvPicPr>
            <a:picLocks noChangeAspect="1"/>
          </p:cNvPicPr>
          <p:nvPr/>
        </p:nvPicPr>
        <p:blipFill rotWithShape="1">
          <a:blip r:embed="rId8"/>
          <a:srcRect l="13804" t="25368" r="14795"/>
          <a:stretch/>
        </p:blipFill>
        <p:spPr>
          <a:xfrm>
            <a:off x="6937563" y="4288427"/>
            <a:ext cx="3347979" cy="1534630"/>
          </a:xfrm>
          <a:prstGeom prst="rect">
            <a:avLst/>
          </a:prstGeom>
        </p:spPr>
      </p:pic>
    </p:spTree>
    <p:extLst>
      <p:ext uri="{BB962C8B-B14F-4D97-AF65-F5344CB8AC3E}">
        <p14:creationId xmlns:p14="http://schemas.microsoft.com/office/powerpoint/2010/main" val="1067260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80703" y="622647"/>
            <a:ext cx="9270572" cy="332058"/>
          </a:xfrm>
        </p:spPr>
        <p:txBody>
          <a:bodyPr/>
          <a:lstStyle/>
          <a:p>
            <a:r>
              <a:rPr lang="en-US" altLang="zh-CN" sz="3091" dirty="0">
                <a:latin typeface="Times New Roman" panose="02020603050405020304" pitchFamily="18" charset="0"/>
                <a:ea typeface="KaiTi" panose="02010609060101010101" pitchFamily="49" charset="-122"/>
                <a:cs typeface="Times New Roman" panose="02020603050405020304" pitchFamily="18" charset="0"/>
              </a:rPr>
              <a:t>Applications of Matrix Sketching</a:t>
            </a:r>
            <a:endParaRPr lang="zh-CN" altLang="en-US" sz="3091"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57728" y="1216164"/>
            <a:ext cx="8159962" cy="37091"/>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4210" tIns="47105" rIns="94210" bIns="47105" numCol="1" spcCol="0" rtlCol="0" fromWordArt="0" anchor="ctr" anchorCtr="0" forceAA="0" compatLnSpc="1">
            <a:prstTxWarp prst="textNoShape">
              <a:avLst/>
            </a:prstTxWarp>
            <a:noAutofit/>
          </a:bodyPr>
          <a:lstStyle/>
          <a:p>
            <a:pPr algn="ctr"/>
            <a:endParaRPr lang="zh-CN" altLang="en-US" sz="1442" dirty="0" err="1"/>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E8F4A8D-171A-55FA-D1EF-F6B841485F83}"/>
                  </a:ext>
                </a:extLst>
              </p:cNvPr>
              <p:cNvSpPr txBox="1"/>
              <p:nvPr/>
            </p:nvSpPr>
            <p:spPr bwMode="auto">
              <a:xfrm>
                <a:off x="746070" y="1339587"/>
                <a:ext cx="9383892" cy="6055056"/>
              </a:xfrm>
              <a:prstGeom prst="rect">
                <a:avLst/>
              </a:prstGeom>
              <a:noFill/>
              <a:ln w="9525" algn="ctr">
                <a:noFill/>
                <a:miter lim="800000"/>
                <a:headEnd/>
                <a:tailEnd/>
              </a:ln>
              <a:effectLst/>
            </p:spPr>
            <p:txBody>
              <a:bodyPr wrap="square">
                <a:spAutoFit/>
              </a:bodyPr>
              <a:lstStyle/>
              <a:p>
                <a:pPr marL="216874" indent="-353290">
                  <a:spcBef>
                    <a:spcPts val="618"/>
                  </a:spcBef>
                  <a:spcAft>
                    <a:spcPts val="618"/>
                  </a:spcAft>
                  <a:buFont typeface="Arial" panose="020B0604020202020204" pitchFamily="34" charset="0"/>
                  <a:buChar char="•"/>
                </a:pPr>
                <a:r>
                  <a:rPr lang="en-US" altLang="zh-CN" sz="2473" dirty="0">
                    <a:latin typeface="Times New Roman" panose="02020603050405020304" pitchFamily="18" charset="0"/>
                    <a:ea typeface="楷体" panose="02010609060101010101" pitchFamily="49" charset="-122"/>
                  </a:rPr>
                  <a:t>Sketched linear contextual bandit [</a:t>
                </a:r>
                <a:r>
                  <a:rPr lang="en-US" altLang="zh-CN" sz="2473" dirty="0" err="1">
                    <a:latin typeface="Times New Roman" panose="02020603050405020304" pitchFamily="18" charset="0"/>
                    <a:ea typeface="楷体" panose="02010609060101010101" pitchFamily="49" charset="-122"/>
                  </a:rPr>
                  <a:t>Kuzborskij</a:t>
                </a:r>
                <a:r>
                  <a:rPr lang="en-US" altLang="zh-CN" sz="2473" dirty="0">
                    <a:latin typeface="Times New Roman" panose="02020603050405020304" pitchFamily="18" charset="0"/>
                    <a:ea typeface="楷体" panose="02010609060101010101" pitchFamily="49" charset="-122"/>
                  </a:rPr>
                  <a:t> 2019, Chen 2020]</a:t>
                </a:r>
                <a:endParaRPr lang="en-US" altLang="zh-CN" sz="2473" b="0" dirty="0">
                  <a:latin typeface="Times New Roman" panose="02020603050405020304" pitchFamily="18" charset="0"/>
                  <a:ea typeface="楷体" panose="02010609060101010101" pitchFamily="49" charset="-122"/>
                </a:endParaRPr>
              </a:p>
              <a:p>
                <a:pPr marL="216874" indent="-353290">
                  <a:spcBef>
                    <a:spcPts val="618"/>
                  </a:spcBef>
                  <a:spcAft>
                    <a:spcPts val="618"/>
                  </a:spcAft>
                  <a:buFont typeface="Arial" panose="020B0604020202020204" pitchFamily="34" charset="0"/>
                  <a:buChar char="•"/>
                </a:pPr>
                <a:r>
                  <a:rPr lang="en-US" altLang="zh-CN" sz="2473" b="0" dirty="0">
                    <a:latin typeface="Times New Roman" panose="02020603050405020304" pitchFamily="18" charset="0"/>
                    <a:ea typeface="楷体" panose="02010609060101010101" pitchFamily="49" charset="-122"/>
                  </a:rPr>
                  <a:t>Second-order online learning gradient descent:</a:t>
                </a:r>
              </a:p>
              <a:p>
                <a:pPr marL="726378" lvl="1" indent="-353290">
                  <a:spcBef>
                    <a:spcPts val="618"/>
                  </a:spcBef>
                  <a:spcAft>
                    <a:spcPts val="618"/>
                  </a:spcAft>
                  <a:buFont typeface="Arial" panose="020B0604020202020204" pitchFamily="34" charset="0"/>
                  <a:buChar char="•"/>
                </a:pPr>
                <a:r>
                  <a:rPr lang="en-US" altLang="zh-CN" sz="2473" dirty="0">
                    <a:latin typeface="Times New Roman" panose="02020603050405020304" pitchFamily="18" charset="0"/>
                    <a:ea typeface="楷体" panose="02010609060101010101" pitchFamily="49" charset="-122"/>
                  </a:rPr>
                  <a:t>Online Newton Step</a:t>
                </a:r>
              </a:p>
              <a:p>
                <a:pPr marL="1235881" lvl="2" indent="-353290">
                  <a:spcBef>
                    <a:spcPts val="618"/>
                  </a:spcBef>
                  <a:spcAft>
                    <a:spcPts val="618"/>
                  </a:spcAft>
                  <a:buFont typeface="Arial" panose="020B0604020202020204" pitchFamily="34" charset="0"/>
                  <a:buChar char="•"/>
                </a:pPr>
                <a14:m>
                  <m:oMath xmlns:m="http://schemas.openxmlformats.org/officeDocument/2006/math">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𝑨</m:t>
                        </m:r>
                      </m:e>
                      <m:sub>
                        <m:r>
                          <a:rPr lang="en-US" altLang="zh-CN" sz="2473" b="0" i="1" smtClean="0">
                            <a:latin typeface="Cambria Math" panose="02040503050406030204" pitchFamily="18" charset="0"/>
                            <a:ea typeface="楷体" panose="02010609060101010101" pitchFamily="49" charset="-122"/>
                          </a:rPr>
                          <m:t>𝑡</m:t>
                        </m:r>
                      </m:sub>
                    </m:sSub>
                    <m:r>
                      <a:rPr lang="en-US" altLang="zh-CN" sz="2473" b="0" i="1" smtClean="0">
                        <a:latin typeface="Cambria Math" panose="02040503050406030204" pitchFamily="18" charset="0"/>
                        <a:ea typeface="楷体" panose="02010609060101010101" pitchFamily="49" charset="-122"/>
                      </a:rPr>
                      <m:t>=</m:t>
                    </m:r>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𝑨</m:t>
                        </m:r>
                      </m:e>
                      <m:sub>
                        <m:r>
                          <a:rPr lang="en-US" altLang="zh-CN" sz="2473" b="0" i="1" smtClean="0">
                            <a:latin typeface="Cambria Math" panose="02040503050406030204" pitchFamily="18" charset="0"/>
                            <a:ea typeface="楷体" panose="02010609060101010101" pitchFamily="49" charset="-122"/>
                          </a:rPr>
                          <m:t>𝑡</m:t>
                        </m:r>
                        <m:r>
                          <a:rPr lang="en-US" altLang="zh-CN" sz="2473" b="0" i="1" smtClean="0">
                            <a:latin typeface="Cambria Math" panose="02040503050406030204" pitchFamily="18" charset="0"/>
                            <a:ea typeface="楷体" panose="02010609060101010101" pitchFamily="49" charset="-122"/>
                          </a:rPr>
                          <m:t>−1</m:t>
                        </m:r>
                      </m:sub>
                    </m:sSub>
                    <m:r>
                      <a:rPr lang="en-US" altLang="zh-CN" sz="2473" b="0" i="1" smtClean="0">
                        <a:latin typeface="Cambria Math" panose="02040503050406030204" pitchFamily="18" charset="0"/>
                        <a:ea typeface="楷体" panose="02010609060101010101" pitchFamily="49" charset="-122"/>
                      </a:rPr>
                      <m:t>+</m:t>
                    </m:r>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𝒈</m:t>
                        </m:r>
                      </m:e>
                      <m:sub>
                        <m:r>
                          <a:rPr lang="en-US" altLang="zh-CN" sz="2473" b="0" i="1" smtClean="0">
                            <a:latin typeface="Cambria Math" panose="02040503050406030204" pitchFamily="18" charset="0"/>
                            <a:ea typeface="楷体" panose="02010609060101010101" pitchFamily="49" charset="-122"/>
                          </a:rPr>
                          <m:t>𝑡</m:t>
                        </m:r>
                      </m:sub>
                    </m:sSub>
                    <m:sSubSup>
                      <m:sSubSupPr>
                        <m:ctrlPr>
                          <a:rPr lang="en-US" altLang="zh-CN" sz="2473" b="0" i="1" smtClean="0">
                            <a:latin typeface="Cambria Math" panose="02040503050406030204" pitchFamily="18" charset="0"/>
                            <a:ea typeface="楷体" panose="02010609060101010101" pitchFamily="49" charset="-122"/>
                          </a:rPr>
                        </m:ctrlPr>
                      </m:sSubSupPr>
                      <m:e>
                        <m:r>
                          <a:rPr lang="en-US" altLang="zh-CN" sz="2473" b="1" i="1" smtClean="0">
                            <a:latin typeface="Cambria Math" panose="02040503050406030204" pitchFamily="18" charset="0"/>
                            <a:ea typeface="楷体" panose="02010609060101010101" pitchFamily="49" charset="-122"/>
                          </a:rPr>
                          <m:t>𝒈</m:t>
                        </m:r>
                      </m:e>
                      <m:sub>
                        <m:r>
                          <a:rPr lang="en-US" altLang="zh-CN" sz="2473" b="0" i="1" smtClean="0">
                            <a:latin typeface="Cambria Math" panose="02040503050406030204" pitchFamily="18" charset="0"/>
                            <a:ea typeface="楷体" panose="02010609060101010101" pitchFamily="49" charset="-122"/>
                          </a:rPr>
                          <m:t>𝑡</m:t>
                        </m:r>
                      </m:sub>
                      <m:sup>
                        <m:r>
                          <a:rPr lang="en-US" altLang="zh-CN" sz="2473" b="0" i="1" smtClean="0">
                            <a:latin typeface="Cambria Math" panose="02040503050406030204" pitchFamily="18" charset="0"/>
                            <a:ea typeface="楷体" panose="02010609060101010101" pitchFamily="49" charset="-122"/>
                          </a:rPr>
                          <m:t>⊤</m:t>
                        </m:r>
                      </m:sup>
                    </m:sSubSup>
                  </m:oMath>
                </a14:m>
                <a:r>
                  <a:rPr lang="en-US" altLang="zh-CN" sz="2473" b="0" dirty="0">
                    <a:latin typeface="Times New Roman" panose="02020603050405020304" pitchFamily="18" charset="0"/>
                    <a:ea typeface="楷体" panose="02010609060101010101" pitchFamily="49" charset="-122"/>
                  </a:rPr>
                  <a:t>	</a:t>
                </a:r>
                <a14:m>
                  <m:oMath xmlns:m="http://schemas.openxmlformats.org/officeDocument/2006/math">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𝒖</m:t>
                        </m:r>
                      </m:e>
                      <m:sub>
                        <m:r>
                          <a:rPr lang="en-US" altLang="zh-CN" sz="2473" b="0" i="1" smtClean="0">
                            <a:latin typeface="Cambria Math" panose="02040503050406030204" pitchFamily="18" charset="0"/>
                            <a:ea typeface="楷体" panose="02010609060101010101" pitchFamily="49" charset="-122"/>
                          </a:rPr>
                          <m:t>𝑡</m:t>
                        </m:r>
                        <m:r>
                          <a:rPr lang="en-US" altLang="zh-CN" sz="2473" b="0" i="1" smtClean="0">
                            <a:latin typeface="Cambria Math" panose="02040503050406030204" pitchFamily="18" charset="0"/>
                            <a:ea typeface="楷体" panose="02010609060101010101" pitchFamily="49" charset="-122"/>
                          </a:rPr>
                          <m:t>+1</m:t>
                        </m:r>
                      </m:sub>
                    </m:sSub>
                    <m:r>
                      <a:rPr lang="en-US" altLang="zh-CN" sz="2473" b="0" i="1" smtClean="0">
                        <a:latin typeface="Cambria Math" panose="02040503050406030204" pitchFamily="18" charset="0"/>
                        <a:ea typeface="楷体" panose="02010609060101010101" pitchFamily="49" charset="-122"/>
                      </a:rPr>
                      <m:t>=</m:t>
                    </m:r>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𝒘</m:t>
                        </m:r>
                      </m:e>
                      <m:sub>
                        <m:r>
                          <a:rPr lang="en-US" altLang="zh-CN" sz="2473" b="0" i="1" smtClean="0">
                            <a:latin typeface="Cambria Math" panose="02040503050406030204" pitchFamily="18" charset="0"/>
                            <a:ea typeface="楷体" panose="02010609060101010101" pitchFamily="49" charset="-122"/>
                          </a:rPr>
                          <m:t>𝑡</m:t>
                        </m:r>
                      </m:sub>
                    </m:sSub>
                    <m:r>
                      <a:rPr lang="en-US" altLang="zh-CN" sz="2473" b="0" i="1" smtClean="0">
                        <a:latin typeface="Cambria Math" panose="02040503050406030204" pitchFamily="18" charset="0"/>
                        <a:ea typeface="楷体" panose="02010609060101010101" pitchFamily="49" charset="-122"/>
                      </a:rPr>
                      <m:t>−</m:t>
                    </m:r>
                    <m:f>
                      <m:fPr>
                        <m:ctrlPr>
                          <a:rPr lang="en-US" altLang="zh-CN" sz="2473" b="0" i="1" smtClean="0">
                            <a:latin typeface="Cambria Math" panose="02040503050406030204" pitchFamily="18" charset="0"/>
                            <a:ea typeface="楷体" panose="02010609060101010101" pitchFamily="49" charset="-122"/>
                          </a:rPr>
                        </m:ctrlPr>
                      </m:fPr>
                      <m:num>
                        <m:r>
                          <a:rPr lang="en-US" altLang="zh-CN" sz="2473" b="0" i="1" smtClean="0">
                            <a:latin typeface="Cambria Math" panose="02040503050406030204" pitchFamily="18" charset="0"/>
                            <a:ea typeface="楷体" panose="02010609060101010101" pitchFamily="49" charset="-122"/>
                          </a:rPr>
                          <m:t>1</m:t>
                        </m:r>
                      </m:num>
                      <m:den>
                        <m:r>
                          <a:rPr lang="en-US" altLang="zh-CN" sz="2473" b="0" i="1" smtClean="0">
                            <a:latin typeface="Cambria Math" panose="02040503050406030204" pitchFamily="18" charset="0"/>
                            <a:ea typeface="楷体" panose="02010609060101010101" pitchFamily="49" charset="-122"/>
                          </a:rPr>
                          <m:t>𝛾</m:t>
                        </m:r>
                      </m:den>
                    </m:f>
                    <m:sSubSup>
                      <m:sSubSupPr>
                        <m:ctrlPr>
                          <a:rPr lang="en-US" altLang="zh-CN" sz="2473" b="0" i="1" smtClean="0">
                            <a:latin typeface="Cambria Math" panose="02040503050406030204" pitchFamily="18" charset="0"/>
                            <a:ea typeface="楷体" panose="02010609060101010101" pitchFamily="49" charset="-122"/>
                          </a:rPr>
                        </m:ctrlPr>
                      </m:sSubSupPr>
                      <m:e>
                        <m:r>
                          <a:rPr lang="en-US" altLang="zh-CN" sz="2473" b="1" i="1" smtClean="0">
                            <a:latin typeface="Cambria Math" panose="02040503050406030204" pitchFamily="18" charset="0"/>
                            <a:ea typeface="楷体" panose="02010609060101010101" pitchFamily="49" charset="-122"/>
                          </a:rPr>
                          <m:t>𝑨</m:t>
                        </m:r>
                      </m:e>
                      <m:sub>
                        <m:r>
                          <a:rPr lang="en-US" altLang="zh-CN" sz="2473" b="0" i="1" smtClean="0">
                            <a:latin typeface="Cambria Math" panose="02040503050406030204" pitchFamily="18" charset="0"/>
                            <a:ea typeface="楷体" panose="02010609060101010101" pitchFamily="49" charset="-122"/>
                          </a:rPr>
                          <m:t>𝑡</m:t>
                        </m:r>
                      </m:sub>
                      <m:sup>
                        <m:r>
                          <a:rPr lang="en-US" altLang="zh-CN" sz="2473" b="0" i="1" smtClean="0">
                            <a:latin typeface="Cambria Math" panose="02040503050406030204" pitchFamily="18" charset="0"/>
                            <a:ea typeface="楷体" panose="02010609060101010101" pitchFamily="49" charset="-122"/>
                          </a:rPr>
                          <m:t>−1</m:t>
                        </m:r>
                      </m:sup>
                    </m:sSubSup>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𝒈</m:t>
                        </m:r>
                      </m:e>
                      <m:sub>
                        <m:r>
                          <a:rPr lang="en-US" altLang="zh-CN" sz="2473" b="0" i="1" smtClean="0">
                            <a:latin typeface="Cambria Math" panose="02040503050406030204" pitchFamily="18" charset="0"/>
                            <a:ea typeface="楷体" panose="02010609060101010101" pitchFamily="49" charset="-122"/>
                          </a:rPr>
                          <m:t>𝑡</m:t>
                        </m:r>
                      </m:sub>
                    </m:sSub>
                  </m:oMath>
                </a14:m>
                <a:r>
                  <a:rPr lang="en-US" altLang="zh-CN" sz="2473" b="0" dirty="0">
                    <a:latin typeface="Times New Roman" panose="02020603050405020304" pitchFamily="18" charset="0"/>
                    <a:ea typeface="楷体" panose="02010609060101010101" pitchFamily="49" charset="-122"/>
                  </a:rPr>
                  <a:t>	</a:t>
                </a:r>
                <a:br>
                  <a:rPr lang="en-US" altLang="zh-CN" sz="2473" b="0" dirty="0">
                    <a:latin typeface="Times New Roman" panose="02020603050405020304" pitchFamily="18" charset="0"/>
                    <a:ea typeface="楷体" panose="02010609060101010101" pitchFamily="49" charset="-122"/>
                  </a:rPr>
                </a:br>
                <a14:m>
                  <m:oMath xmlns:m="http://schemas.openxmlformats.org/officeDocument/2006/math">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𝒘</m:t>
                        </m:r>
                      </m:e>
                      <m:sub>
                        <m:r>
                          <a:rPr lang="en-US" altLang="zh-CN" sz="2473" b="0" i="1" smtClean="0">
                            <a:latin typeface="Cambria Math" panose="02040503050406030204" pitchFamily="18" charset="0"/>
                            <a:ea typeface="楷体" panose="02010609060101010101" pitchFamily="49" charset="-122"/>
                          </a:rPr>
                          <m:t>𝑡</m:t>
                        </m:r>
                        <m:r>
                          <a:rPr lang="en-US" altLang="zh-CN" sz="2473" b="0" i="1" smtClean="0">
                            <a:latin typeface="Cambria Math" panose="02040503050406030204" pitchFamily="18" charset="0"/>
                            <a:ea typeface="楷体" panose="02010609060101010101" pitchFamily="49" charset="-122"/>
                          </a:rPr>
                          <m:t>+1</m:t>
                        </m:r>
                      </m:sub>
                    </m:sSub>
                    <m:r>
                      <a:rPr lang="en-US" altLang="zh-CN" sz="2473" b="0" i="1" smtClean="0">
                        <a:latin typeface="Cambria Math" panose="02040503050406030204" pitchFamily="18" charset="0"/>
                        <a:ea typeface="楷体" panose="02010609060101010101" pitchFamily="49" charset="-122"/>
                      </a:rPr>
                      <m:t>=</m:t>
                    </m:r>
                    <m:func>
                      <m:funcPr>
                        <m:ctrlPr>
                          <a:rPr lang="en-US" altLang="zh-CN" sz="2473" b="0" i="1" smtClean="0">
                            <a:latin typeface="Cambria Math" panose="02040503050406030204" pitchFamily="18" charset="0"/>
                            <a:ea typeface="楷体" panose="02010609060101010101" pitchFamily="49" charset="-122"/>
                          </a:rPr>
                        </m:ctrlPr>
                      </m:funcPr>
                      <m:fName>
                        <m:r>
                          <m:rPr>
                            <m:sty m:val="p"/>
                          </m:rPr>
                          <a:rPr lang="en-US" altLang="zh-CN" sz="2473" b="0" i="0" smtClean="0">
                            <a:latin typeface="Cambria Math" panose="02040503050406030204" pitchFamily="18" charset="0"/>
                            <a:ea typeface="楷体" panose="02010609060101010101" pitchFamily="49" charset="-122"/>
                          </a:rPr>
                          <m:t>arg</m:t>
                        </m:r>
                      </m:fName>
                      <m:e>
                        <m:func>
                          <m:funcPr>
                            <m:ctrlPr>
                              <a:rPr lang="en-US" altLang="zh-CN" sz="2473" b="0" i="1" smtClean="0">
                                <a:latin typeface="Cambria Math" panose="02040503050406030204" pitchFamily="18" charset="0"/>
                                <a:ea typeface="楷体" panose="02010609060101010101" pitchFamily="49" charset="-122"/>
                              </a:rPr>
                            </m:ctrlPr>
                          </m:funcPr>
                          <m:fName>
                            <m:limLow>
                              <m:limLowPr>
                                <m:ctrlPr>
                                  <a:rPr lang="en-US" altLang="zh-CN" sz="2473" b="0" i="1" smtClean="0">
                                    <a:latin typeface="Cambria Math" panose="02040503050406030204" pitchFamily="18" charset="0"/>
                                    <a:ea typeface="楷体" panose="02010609060101010101" pitchFamily="49" charset="-122"/>
                                  </a:rPr>
                                </m:ctrlPr>
                              </m:limLowPr>
                              <m:e>
                                <m:r>
                                  <m:rPr>
                                    <m:sty m:val="p"/>
                                  </m:rPr>
                                  <a:rPr lang="en-US" altLang="zh-CN" sz="2473" b="0" i="0" smtClean="0">
                                    <a:latin typeface="Cambria Math" panose="02040503050406030204" pitchFamily="18" charset="0"/>
                                    <a:ea typeface="楷体" panose="02010609060101010101" pitchFamily="49" charset="-122"/>
                                  </a:rPr>
                                  <m:t>min</m:t>
                                </m:r>
                              </m:e>
                              <m:lim>
                                <m:r>
                                  <a:rPr lang="en-US" altLang="zh-CN" sz="2473" b="1" i="1" smtClean="0">
                                    <a:latin typeface="Cambria Math" panose="02040503050406030204" pitchFamily="18" charset="0"/>
                                    <a:ea typeface="楷体" panose="02010609060101010101" pitchFamily="49" charset="-122"/>
                                  </a:rPr>
                                  <m:t>𝒘</m:t>
                                </m:r>
                                <m:r>
                                  <a:rPr lang="en-US" altLang="zh-CN" sz="2473" b="0" i="1" smtClean="0">
                                    <a:latin typeface="Cambria Math" panose="02040503050406030204" pitchFamily="18" charset="0"/>
                                    <a:ea typeface="楷体" panose="02010609060101010101" pitchFamily="49" charset="-122"/>
                                  </a:rPr>
                                  <m:t>∈</m:t>
                                </m:r>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0" i="1" smtClean="0">
                                        <a:latin typeface="Cambria Math" panose="02040503050406030204" pitchFamily="18" charset="0"/>
                                        <a:ea typeface="楷体" panose="02010609060101010101" pitchFamily="49" charset="-122"/>
                                      </a:rPr>
                                      <m:t>𝒦</m:t>
                                    </m:r>
                                  </m:e>
                                  <m:sub>
                                    <m:r>
                                      <a:rPr lang="en-US" altLang="zh-CN" sz="2473" b="0" i="1" smtClean="0">
                                        <a:latin typeface="Cambria Math" panose="02040503050406030204" pitchFamily="18" charset="0"/>
                                        <a:ea typeface="楷体" panose="02010609060101010101" pitchFamily="49" charset="-122"/>
                                      </a:rPr>
                                      <m:t>𝑡</m:t>
                                    </m:r>
                                    <m:r>
                                      <a:rPr lang="en-US" altLang="zh-CN" sz="2473" b="0" i="1" smtClean="0">
                                        <a:latin typeface="Cambria Math" panose="02040503050406030204" pitchFamily="18" charset="0"/>
                                        <a:ea typeface="楷体" panose="02010609060101010101" pitchFamily="49" charset="-122"/>
                                      </a:rPr>
                                      <m:t>+1</m:t>
                                    </m:r>
                                  </m:sub>
                                </m:sSub>
                              </m:lim>
                            </m:limLow>
                          </m:fName>
                          <m:e>
                            <m:sSub>
                              <m:sSubPr>
                                <m:ctrlPr>
                                  <a:rPr lang="en-US" altLang="zh-CN" sz="2473" b="0" i="1" smtClean="0">
                                    <a:latin typeface="Cambria Math" panose="02040503050406030204" pitchFamily="18" charset="0"/>
                                    <a:ea typeface="楷体" panose="02010609060101010101" pitchFamily="49" charset="-122"/>
                                  </a:rPr>
                                </m:ctrlPr>
                              </m:sSubPr>
                              <m:e>
                                <m:d>
                                  <m:dPr>
                                    <m:begChr m:val="‖"/>
                                    <m:endChr m:val="‖"/>
                                    <m:ctrlPr>
                                      <a:rPr lang="en-US" altLang="zh-CN" sz="2473" b="0" i="1" smtClean="0">
                                        <a:latin typeface="Cambria Math" panose="02040503050406030204" pitchFamily="18" charset="0"/>
                                        <a:ea typeface="楷体" panose="02010609060101010101" pitchFamily="49" charset="-122"/>
                                      </a:rPr>
                                    </m:ctrlPr>
                                  </m:dPr>
                                  <m:e>
                                    <m:r>
                                      <a:rPr lang="en-US" altLang="zh-CN" sz="2473" b="1" i="1" smtClean="0">
                                        <a:latin typeface="Cambria Math" panose="02040503050406030204" pitchFamily="18" charset="0"/>
                                        <a:ea typeface="楷体" panose="02010609060101010101" pitchFamily="49" charset="-122"/>
                                      </a:rPr>
                                      <m:t>𝒘</m:t>
                                    </m:r>
                                    <m:r>
                                      <a:rPr lang="en-US" altLang="zh-CN" sz="2473" b="0" i="1" smtClean="0">
                                        <a:latin typeface="Cambria Math" panose="02040503050406030204" pitchFamily="18" charset="0"/>
                                        <a:ea typeface="楷体" panose="02010609060101010101" pitchFamily="49" charset="-122"/>
                                      </a:rPr>
                                      <m:t>−</m:t>
                                    </m:r>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𝒖</m:t>
                                        </m:r>
                                      </m:e>
                                      <m:sub>
                                        <m:r>
                                          <a:rPr lang="en-US" altLang="zh-CN" sz="2473" b="0" i="1" smtClean="0">
                                            <a:latin typeface="Cambria Math" panose="02040503050406030204" pitchFamily="18" charset="0"/>
                                            <a:ea typeface="楷体" panose="02010609060101010101" pitchFamily="49" charset="-122"/>
                                          </a:rPr>
                                          <m:t>𝑡</m:t>
                                        </m:r>
                                        <m:r>
                                          <a:rPr lang="en-US" altLang="zh-CN" sz="2473" b="0" i="1" smtClean="0">
                                            <a:latin typeface="Cambria Math" panose="02040503050406030204" pitchFamily="18" charset="0"/>
                                            <a:ea typeface="楷体" panose="02010609060101010101" pitchFamily="49" charset="-122"/>
                                          </a:rPr>
                                          <m:t>+1</m:t>
                                        </m:r>
                                      </m:sub>
                                    </m:sSub>
                                  </m:e>
                                </m:d>
                              </m:e>
                              <m:sub>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𝑨</m:t>
                                    </m:r>
                                  </m:e>
                                  <m:sub>
                                    <m:r>
                                      <a:rPr lang="en-US" altLang="zh-CN" sz="2473" b="0" i="1" smtClean="0">
                                        <a:latin typeface="Cambria Math" panose="02040503050406030204" pitchFamily="18" charset="0"/>
                                        <a:ea typeface="楷体" panose="02010609060101010101" pitchFamily="49" charset="-122"/>
                                      </a:rPr>
                                      <m:t>𝑡</m:t>
                                    </m:r>
                                  </m:sub>
                                </m:sSub>
                              </m:sub>
                            </m:sSub>
                          </m:e>
                        </m:func>
                      </m:e>
                    </m:func>
                  </m:oMath>
                </a14:m>
                <a:r>
                  <a:rPr lang="en-US" altLang="zh-CN" sz="2473" b="0" dirty="0">
                    <a:latin typeface="Times New Roman" panose="02020603050405020304" pitchFamily="18" charset="0"/>
                    <a:ea typeface="楷体" panose="02010609060101010101" pitchFamily="49" charset="-122"/>
                  </a:rPr>
                  <a:t>	</a:t>
                </a:r>
              </a:p>
              <a:p>
                <a:pPr marL="1235881" lvl="2" indent="-353290">
                  <a:spcBef>
                    <a:spcPts val="618"/>
                  </a:spcBef>
                  <a:spcAft>
                    <a:spcPts val="618"/>
                  </a:spcAft>
                  <a:buFont typeface="Arial" panose="020B0604020202020204" pitchFamily="34" charset="0"/>
                  <a:buChar char="•"/>
                </a:pPr>
                <a:r>
                  <a:rPr lang="en-US" altLang="zh-CN" sz="2473" b="0" dirty="0">
                    <a:latin typeface="Times New Roman" panose="02020603050405020304" pitchFamily="18" charset="0"/>
                    <a:ea typeface="楷体" panose="02010609060101010101" pitchFamily="49" charset="-122"/>
                  </a:rPr>
                  <a:t>time: </a:t>
                </a:r>
                <a14:m>
                  <m:oMath xmlns:m="http://schemas.openxmlformats.org/officeDocument/2006/math">
                    <m:r>
                      <m:rPr>
                        <m:sty m:val="p"/>
                      </m:rPr>
                      <a:rPr lang="en-US" altLang="zh-CN" sz="2473" b="0" i="0" smtClean="0">
                        <a:latin typeface="Cambria Math" panose="02040503050406030204" pitchFamily="18" charset="0"/>
                        <a:ea typeface="楷体" panose="02010609060101010101" pitchFamily="49" charset="-122"/>
                      </a:rPr>
                      <m:t>Ω</m:t>
                    </m:r>
                    <m:d>
                      <m:dPr>
                        <m:ctrlPr>
                          <a:rPr lang="en-US" altLang="zh-CN" sz="2473" b="0" i="1" smtClean="0">
                            <a:latin typeface="Cambria Math" panose="02040503050406030204" pitchFamily="18" charset="0"/>
                            <a:ea typeface="楷体" panose="02010609060101010101" pitchFamily="49" charset="-122"/>
                          </a:rPr>
                        </m:ctrlPr>
                      </m:dPr>
                      <m:e>
                        <m:sSup>
                          <m:sSupPr>
                            <m:ctrlPr>
                              <a:rPr lang="en-US" altLang="zh-CN" sz="2473" b="0" i="1" smtClean="0">
                                <a:latin typeface="Cambria Math" panose="02040503050406030204" pitchFamily="18" charset="0"/>
                                <a:ea typeface="楷体" panose="02010609060101010101" pitchFamily="49" charset="-122"/>
                              </a:rPr>
                            </m:ctrlPr>
                          </m:sSupPr>
                          <m:e>
                            <m:r>
                              <a:rPr lang="en-US" altLang="zh-CN" sz="2473" b="0" i="1" smtClean="0">
                                <a:latin typeface="Cambria Math" panose="02040503050406030204" pitchFamily="18" charset="0"/>
                                <a:ea typeface="楷体" panose="02010609060101010101" pitchFamily="49" charset="-122"/>
                              </a:rPr>
                              <m:t>𝑑</m:t>
                            </m:r>
                          </m:e>
                          <m:sup>
                            <m:r>
                              <a:rPr lang="en-US" altLang="zh-CN" sz="2473" b="0" i="1" smtClean="0">
                                <a:latin typeface="Cambria Math" panose="02040503050406030204" pitchFamily="18" charset="0"/>
                                <a:ea typeface="楷体" panose="02010609060101010101" pitchFamily="49" charset="-122"/>
                              </a:rPr>
                              <m:t>2</m:t>
                            </m:r>
                          </m:sup>
                        </m:sSup>
                      </m:e>
                    </m:d>
                  </m:oMath>
                </a14:m>
                <a:endParaRPr lang="en-US" altLang="zh-CN" sz="2473" b="0" dirty="0">
                  <a:latin typeface="Times New Roman" panose="02020603050405020304" pitchFamily="18" charset="0"/>
                  <a:ea typeface="楷体" panose="02010609060101010101" pitchFamily="49" charset="-122"/>
                </a:endParaRPr>
              </a:p>
              <a:p>
                <a:pPr marL="726378" lvl="1" indent="-353290">
                  <a:spcBef>
                    <a:spcPts val="618"/>
                  </a:spcBef>
                  <a:spcAft>
                    <a:spcPts val="618"/>
                  </a:spcAft>
                  <a:buFont typeface="Arial" panose="020B0604020202020204" pitchFamily="34" charset="0"/>
                  <a:buChar char="•"/>
                </a:pPr>
                <a:r>
                  <a:rPr lang="en-US" altLang="zh-CN" sz="2473" dirty="0">
                    <a:latin typeface="Times New Roman" panose="02020603050405020304" pitchFamily="18" charset="0"/>
                    <a:ea typeface="楷体" panose="02010609060101010101" pitchFamily="49" charset="-122"/>
                  </a:rPr>
                  <a:t>Sketched Online Newton Step [Luo 2016]</a:t>
                </a:r>
              </a:p>
              <a:p>
                <a:pPr marL="1235881" lvl="2" indent="-353290">
                  <a:spcBef>
                    <a:spcPts val="618"/>
                  </a:spcBef>
                  <a:spcAft>
                    <a:spcPts val="618"/>
                  </a:spcAft>
                  <a:buFont typeface="Arial" panose="020B0604020202020204" pitchFamily="34" charset="0"/>
                  <a:buChar char="•"/>
                </a:pPr>
                <a14:m>
                  <m:oMath xmlns:m="http://schemas.openxmlformats.org/officeDocument/2006/math">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𝑺</m:t>
                        </m:r>
                      </m:e>
                      <m:sub>
                        <m:r>
                          <a:rPr lang="en-US" altLang="zh-CN" sz="2473" b="0" i="1" smtClean="0">
                            <a:latin typeface="Cambria Math" panose="02040503050406030204" pitchFamily="18" charset="0"/>
                            <a:ea typeface="楷体" panose="02010609060101010101" pitchFamily="49" charset="-122"/>
                          </a:rPr>
                          <m:t>𝑡</m:t>
                        </m:r>
                      </m:sub>
                    </m:sSub>
                    <m:r>
                      <a:rPr lang="en-US" altLang="zh-CN" sz="2473" b="0" i="1" smtClean="0">
                        <a:latin typeface="Cambria Math" panose="02040503050406030204" pitchFamily="18" charset="0"/>
                        <a:ea typeface="楷体" panose="02010609060101010101" pitchFamily="49" charset="-122"/>
                      </a:rPr>
                      <m:t>=</m:t>
                    </m:r>
                    <m:r>
                      <m:rPr>
                        <m:sty m:val="p"/>
                      </m:rPr>
                      <a:rPr lang="en-US" altLang="zh-CN" sz="2473" b="0" i="0" smtClean="0">
                        <a:latin typeface="Cambria Math" panose="02040503050406030204" pitchFamily="18" charset="0"/>
                        <a:ea typeface="楷体" panose="02010609060101010101" pitchFamily="49" charset="-122"/>
                      </a:rPr>
                      <m:t>FD</m:t>
                    </m:r>
                    <m:d>
                      <m:dPr>
                        <m:ctrlPr>
                          <a:rPr lang="en-US" altLang="zh-CN" sz="2473" b="0" i="1" smtClean="0">
                            <a:latin typeface="Cambria Math" panose="02040503050406030204" pitchFamily="18" charset="0"/>
                            <a:ea typeface="楷体" panose="02010609060101010101" pitchFamily="49" charset="-122"/>
                          </a:rPr>
                        </m:ctrlPr>
                      </m:dPr>
                      <m:e>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𝑺</m:t>
                            </m:r>
                          </m:e>
                          <m:sub>
                            <m:r>
                              <a:rPr lang="en-US" altLang="zh-CN" sz="2473" b="0" i="1" smtClean="0">
                                <a:latin typeface="Cambria Math" panose="02040503050406030204" pitchFamily="18" charset="0"/>
                                <a:ea typeface="楷体" panose="02010609060101010101" pitchFamily="49" charset="-122"/>
                              </a:rPr>
                              <m:t>𝑡</m:t>
                            </m:r>
                            <m:r>
                              <a:rPr lang="en-US" altLang="zh-CN" sz="2473" b="0" i="1" smtClean="0">
                                <a:latin typeface="Cambria Math" panose="02040503050406030204" pitchFamily="18" charset="0"/>
                                <a:ea typeface="楷体" panose="02010609060101010101" pitchFamily="49" charset="-122"/>
                              </a:rPr>
                              <m:t>−1</m:t>
                            </m:r>
                          </m:sub>
                        </m:sSub>
                        <m:r>
                          <a:rPr lang="en-US" altLang="zh-CN" sz="2473" b="0" i="1" smtClean="0">
                            <a:latin typeface="Cambria Math" panose="02040503050406030204" pitchFamily="18" charset="0"/>
                            <a:ea typeface="楷体" panose="02010609060101010101" pitchFamily="49" charset="-122"/>
                          </a:rPr>
                          <m:t>, </m:t>
                        </m:r>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𝒈</m:t>
                            </m:r>
                          </m:e>
                          <m:sub>
                            <m:r>
                              <a:rPr lang="en-US" altLang="zh-CN" sz="2473" b="0" i="1" smtClean="0">
                                <a:latin typeface="Cambria Math" panose="02040503050406030204" pitchFamily="18" charset="0"/>
                                <a:ea typeface="楷体" panose="02010609060101010101" pitchFamily="49" charset="-122"/>
                              </a:rPr>
                              <m:t>𝑡</m:t>
                            </m:r>
                          </m:sub>
                        </m:sSub>
                      </m:e>
                    </m:d>
                  </m:oMath>
                </a14:m>
                <a:r>
                  <a:rPr lang="en-US" altLang="zh-CN" sz="2473" b="0" i="1" dirty="0">
                    <a:latin typeface="Cambria Math" panose="02040503050406030204" pitchFamily="18" charset="0"/>
                    <a:ea typeface="楷体" panose="02010609060101010101" pitchFamily="49" charset="-122"/>
                  </a:rPr>
                  <a:t>	</a:t>
                </a:r>
                <a14:m>
                  <m:oMath xmlns:m="http://schemas.openxmlformats.org/officeDocument/2006/math">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𝑯</m:t>
                        </m:r>
                      </m:e>
                      <m:sub>
                        <m:r>
                          <a:rPr lang="en-US" altLang="zh-CN" sz="2473" b="0" i="1" smtClean="0">
                            <a:latin typeface="Cambria Math" panose="02040503050406030204" pitchFamily="18" charset="0"/>
                            <a:ea typeface="楷体" panose="02010609060101010101" pitchFamily="49" charset="-122"/>
                          </a:rPr>
                          <m:t>𝑡</m:t>
                        </m:r>
                      </m:sub>
                    </m:sSub>
                    <m:r>
                      <a:rPr lang="en-US" altLang="zh-CN" sz="2473" b="0" i="1" smtClean="0">
                        <a:latin typeface="Cambria Math" panose="02040503050406030204" pitchFamily="18" charset="0"/>
                        <a:ea typeface="楷体" panose="02010609060101010101" pitchFamily="49" charset="-122"/>
                      </a:rPr>
                      <m:t>=</m:t>
                    </m:r>
                    <m:sSup>
                      <m:sSupPr>
                        <m:ctrlPr>
                          <a:rPr lang="en-US" altLang="zh-CN" sz="2473" b="0" i="1" smtClean="0">
                            <a:latin typeface="Cambria Math" panose="02040503050406030204" pitchFamily="18" charset="0"/>
                            <a:ea typeface="楷体" panose="02010609060101010101" pitchFamily="49" charset="-122"/>
                          </a:rPr>
                        </m:ctrlPr>
                      </m:sSupPr>
                      <m:e>
                        <m:d>
                          <m:dPr>
                            <m:ctrlPr>
                              <a:rPr lang="en-US" altLang="zh-CN" sz="2473" b="0" i="1" smtClean="0">
                                <a:latin typeface="Cambria Math" panose="02040503050406030204" pitchFamily="18" charset="0"/>
                                <a:ea typeface="楷体" panose="02010609060101010101" pitchFamily="49" charset="-122"/>
                              </a:rPr>
                            </m:ctrlPr>
                          </m:dPr>
                          <m:e>
                            <m:r>
                              <a:rPr lang="en-US" altLang="zh-CN" sz="2473" b="0" i="1" smtClean="0">
                                <a:latin typeface="Cambria Math" panose="02040503050406030204" pitchFamily="18" charset="0"/>
                                <a:ea typeface="楷体" panose="02010609060101010101" pitchFamily="49" charset="-122"/>
                              </a:rPr>
                              <m:t>𝛼</m:t>
                            </m:r>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𝑰</m:t>
                                </m:r>
                              </m:e>
                              <m:sub>
                                <m:r>
                                  <a:rPr lang="en-US" altLang="zh-CN" sz="2473" b="0" i="1" smtClean="0">
                                    <a:latin typeface="Cambria Math" panose="02040503050406030204" pitchFamily="18" charset="0"/>
                                    <a:ea typeface="楷体" panose="02010609060101010101" pitchFamily="49" charset="-122"/>
                                  </a:rPr>
                                  <m:t>𝑚</m:t>
                                </m:r>
                              </m:sub>
                            </m:sSub>
                            <m:r>
                              <a:rPr lang="en-US" altLang="zh-CN" sz="2473" b="0" i="1" smtClean="0">
                                <a:latin typeface="Cambria Math" panose="02040503050406030204" pitchFamily="18" charset="0"/>
                                <a:ea typeface="楷体" panose="02010609060101010101" pitchFamily="49" charset="-122"/>
                              </a:rPr>
                              <m:t>+</m:t>
                            </m:r>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𝑺</m:t>
                                </m:r>
                              </m:e>
                              <m:sub>
                                <m:r>
                                  <a:rPr lang="en-US" altLang="zh-CN" sz="2473" b="0" i="1" smtClean="0">
                                    <a:latin typeface="Cambria Math" panose="02040503050406030204" pitchFamily="18" charset="0"/>
                                    <a:ea typeface="楷体" panose="02010609060101010101" pitchFamily="49" charset="-122"/>
                                  </a:rPr>
                                  <m:t>𝑡</m:t>
                                </m:r>
                              </m:sub>
                            </m:sSub>
                            <m:sSubSup>
                              <m:sSubSupPr>
                                <m:ctrlPr>
                                  <a:rPr lang="en-US" altLang="zh-CN" sz="2473" b="0" i="1" smtClean="0">
                                    <a:latin typeface="Cambria Math" panose="02040503050406030204" pitchFamily="18" charset="0"/>
                                    <a:ea typeface="楷体" panose="02010609060101010101" pitchFamily="49" charset="-122"/>
                                  </a:rPr>
                                </m:ctrlPr>
                              </m:sSubSupPr>
                              <m:e>
                                <m:r>
                                  <a:rPr lang="en-US" altLang="zh-CN" sz="2473" b="1" i="1" smtClean="0">
                                    <a:latin typeface="Cambria Math" panose="02040503050406030204" pitchFamily="18" charset="0"/>
                                    <a:ea typeface="楷体" panose="02010609060101010101" pitchFamily="49" charset="-122"/>
                                  </a:rPr>
                                  <m:t>𝑺</m:t>
                                </m:r>
                              </m:e>
                              <m:sub>
                                <m:r>
                                  <a:rPr lang="en-US" altLang="zh-CN" sz="2473" b="0" i="1" smtClean="0">
                                    <a:latin typeface="Cambria Math" panose="02040503050406030204" pitchFamily="18" charset="0"/>
                                    <a:ea typeface="楷体" panose="02010609060101010101" pitchFamily="49" charset="-122"/>
                                  </a:rPr>
                                  <m:t>𝑡</m:t>
                                </m:r>
                              </m:sub>
                              <m:sup>
                                <m:r>
                                  <a:rPr lang="en-US" altLang="zh-CN" sz="2473" b="0" i="1" smtClean="0">
                                    <a:latin typeface="Cambria Math" panose="02040503050406030204" pitchFamily="18" charset="0"/>
                                    <a:ea typeface="楷体" panose="02010609060101010101" pitchFamily="49" charset="-122"/>
                                  </a:rPr>
                                  <m:t>⊤</m:t>
                                </m:r>
                              </m:sup>
                            </m:sSubSup>
                          </m:e>
                        </m:d>
                      </m:e>
                      <m:sup>
                        <m:r>
                          <a:rPr lang="en-US" altLang="zh-CN" sz="2473" b="0" i="1" smtClean="0">
                            <a:latin typeface="Cambria Math" panose="02040503050406030204" pitchFamily="18" charset="0"/>
                            <a:ea typeface="楷体" panose="02010609060101010101" pitchFamily="49" charset="-122"/>
                          </a:rPr>
                          <m:t>−1</m:t>
                        </m:r>
                      </m:sup>
                    </m:sSup>
                  </m:oMath>
                </a14:m>
                <a:br>
                  <a:rPr lang="en-US" altLang="zh-CN" sz="2473" b="0" i="1" dirty="0">
                    <a:latin typeface="Cambria Math" panose="02040503050406030204" pitchFamily="18" charset="0"/>
                    <a:ea typeface="楷体" panose="02010609060101010101" pitchFamily="49" charset="-122"/>
                  </a:rPr>
                </a:br>
                <a14:m>
                  <m:oMath xmlns:m="http://schemas.openxmlformats.org/officeDocument/2006/math">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𝒖</m:t>
                        </m:r>
                      </m:e>
                      <m:sub>
                        <m:r>
                          <a:rPr lang="en-US" altLang="zh-CN" sz="2473" b="0" i="1" smtClean="0">
                            <a:latin typeface="Cambria Math" panose="02040503050406030204" pitchFamily="18" charset="0"/>
                            <a:ea typeface="楷体" panose="02010609060101010101" pitchFamily="49" charset="-122"/>
                          </a:rPr>
                          <m:t>𝑡</m:t>
                        </m:r>
                        <m:r>
                          <a:rPr lang="en-US" altLang="zh-CN" sz="2473" b="0" i="1" smtClean="0">
                            <a:latin typeface="Cambria Math" panose="02040503050406030204" pitchFamily="18" charset="0"/>
                            <a:ea typeface="楷体" panose="02010609060101010101" pitchFamily="49" charset="-122"/>
                          </a:rPr>
                          <m:t>+1</m:t>
                        </m:r>
                      </m:sub>
                    </m:sSub>
                    <m:r>
                      <a:rPr lang="en-US" altLang="zh-CN" sz="2473" b="0" i="1" smtClean="0">
                        <a:latin typeface="Cambria Math" panose="02040503050406030204" pitchFamily="18" charset="0"/>
                        <a:ea typeface="楷体" panose="02010609060101010101" pitchFamily="49" charset="-122"/>
                      </a:rPr>
                      <m:t>=</m:t>
                    </m:r>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𝒘</m:t>
                        </m:r>
                      </m:e>
                      <m:sub>
                        <m:r>
                          <a:rPr lang="en-US" altLang="zh-CN" sz="2473" b="0" i="1" smtClean="0">
                            <a:latin typeface="Cambria Math" panose="02040503050406030204" pitchFamily="18" charset="0"/>
                            <a:ea typeface="楷体" panose="02010609060101010101" pitchFamily="49" charset="-122"/>
                          </a:rPr>
                          <m:t>𝑡</m:t>
                        </m:r>
                      </m:sub>
                    </m:sSub>
                    <m:r>
                      <a:rPr lang="en-US" altLang="zh-CN" sz="2473" b="0" i="1" smtClean="0">
                        <a:latin typeface="Cambria Math" panose="02040503050406030204" pitchFamily="18" charset="0"/>
                        <a:ea typeface="楷体" panose="02010609060101010101" pitchFamily="49" charset="-122"/>
                      </a:rPr>
                      <m:t>−</m:t>
                    </m:r>
                    <m:f>
                      <m:fPr>
                        <m:ctrlPr>
                          <a:rPr lang="en-US" altLang="zh-CN" sz="2473" b="0" i="1" smtClean="0">
                            <a:latin typeface="Cambria Math" panose="02040503050406030204" pitchFamily="18" charset="0"/>
                            <a:ea typeface="楷体" panose="02010609060101010101" pitchFamily="49" charset="-122"/>
                          </a:rPr>
                        </m:ctrlPr>
                      </m:fPr>
                      <m:num>
                        <m:r>
                          <a:rPr lang="en-US" altLang="zh-CN" sz="2473" b="0" i="1" smtClean="0">
                            <a:latin typeface="Cambria Math" panose="02040503050406030204" pitchFamily="18" charset="0"/>
                            <a:ea typeface="楷体" panose="02010609060101010101" pitchFamily="49" charset="-122"/>
                          </a:rPr>
                          <m:t>1</m:t>
                        </m:r>
                      </m:num>
                      <m:den>
                        <m:r>
                          <a:rPr lang="en-US" altLang="zh-CN" sz="2473" b="0" i="1" smtClean="0">
                            <a:latin typeface="Cambria Math" panose="02040503050406030204" pitchFamily="18" charset="0"/>
                            <a:ea typeface="楷体" panose="02010609060101010101" pitchFamily="49" charset="-122"/>
                          </a:rPr>
                          <m:t>𝛼</m:t>
                        </m:r>
                      </m:den>
                    </m:f>
                    <m:d>
                      <m:dPr>
                        <m:ctrlPr>
                          <a:rPr lang="en-US" altLang="zh-CN" sz="2473" b="0" i="1" smtClean="0">
                            <a:latin typeface="Cambria Math" panose="02040503050406030204" pitchFamily="18" charset="0"/>
                            <a:ea typeface="楷体" panose="02010609060101010101" pitchFamily="49" charset="-122"/>
                          </a:rPr>
                        </m:ctrlPr>
                      </m:dPr>
                      <m:e>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𝒈</m:t>
                            </m:r>
                          </m:e>
                          <m:sub>
                            <m:r>
                              <a:rPr lang="en-US" altLang="zh-CN" sz="2473" b="0" i="1" smtClean="0">
                                <a:latin typeface="Cambria Math" panose="02040503050406030204" pitchFamily="18" charset="0"/>
                                <a:ea typeface="楷体" panose="02010609060101010101" pitchFamily="49" charset="-122"/>
                              </a:rPr>
                              <m:t>𝑡</m:t>
                            </m:r>
                          </m:sub>
                        </m:sSub>
                        <m:r>
                          <a:rPr lang="en-US" altLang="zh-CN" sz="2473" b="0" i="1" smtClean="0">
                            <a:latin typeface="Cambria Math" panose="02040503050406030204" pitchFamily="18" charset="0"/>
                            <a:ea typeface="楷体" panose="02010609060101010101" pitchFamily="49" charset="-122"/>
                          </a:rPr>
                          <m:t>−</m:t>
                        </m:r>
                        <m:sSubSup>
                          <m:sSubSupPr>
                            <m:ctrlPr>
                              <a:rPr lang="en-US" altLang="zh-CN" sz="2473" b="0" i="1" smtClean="0">
                                <a:latin typeface="Cambria Math" panose="02040503050406030204" pitchFamily="18" charset="0"/>
                                <a:ea typeface="楷体" panose="02010609060101010101" pitchFamily="49" charset="-122"/>
                              </a:rPr>
                            </m:ctrlPr>
                          </m:sSubSupPr>
                          <m:e>
                            <m:r>
                              <a:rPr lang="en-US" altLang="zh-CN" sz="2473" b="1" i="1" smtClean="0">
                                <a:latin typeface="Cambria Math" panose="02040503050406030204" pitchFamily="18" charset="0"/>
                                <a:ea typeface="楷体" panose="02010609060101010101" pitchFamily="49" charset="-122"/>
                              </a:rPr>
                              <m:t>𝑺</m:t>
                            </m:r>
                          </m:e>
                          <m:sub>
                            <m:r>
                              <a:rPr lang="en-US" altLang="zh-CN" sz="2473" b="0" i="1" smtClean="0">
                                <a:latin typeface="Cambria Math" panose="02040503050406030204" pitchFamily="18" charset="0"/>
                                <a:ea typeface="楷体" panose="02010609060101010101" pitchFamily="49" charset="-122"/>
                              </a:rPr>
                              <m:t>𝑡</m:t>
                            </m:r>
                          </m:sub>
                          <m:sup>
                            <m:r>
                              <a:rPr lang="en-US" altLang="zh-CN" sz="2473" b="0" i="1" smtClean="0">
                                <a:latin typeface="Cambria Math" panose="02040503050406030204" pitchFamily="18" charset="0"/>
                                <a:ea typeface="楷体" panose="02010609060101010101" pitchFamily="49" charset="-122"/>
                              </a:rPr>
                              <m:t>⊤</m:t>
                            </m:r>
                          </m:sup>
                        </m:sSubSup>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𝑯</m:t>
                            </m:r>
                          </m:e>
                          <m:sub>
                            <m:r>
                              <a:rPr lang="en-US" altLang="zh-CN" sz="2473" b="0" i="1" smtClean="0">
                                <a:latin typeface="Cambria Math" panose="02040503050406030204" pitchFamily="18" charset="0"/>
                                <a:ea typeface="楷体" panose="02010609060101010101" pitchFamily="49" charset="-122"/>
                              </a:rPr>
                              <m:t>𝑡</m:t>
                            </m:r>
                          </m:sub>
                        </m:sSub>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𝑺</m:t>
                            </m:r>
                          </m:e>
                          <m:sub>
                            <m:r>
                              <a:rPr lang="en-US" altLang="zh-CN" sz="2473" b="0" i="1" smtClean="0">
                                <a:latin typeface="Cambria Math" panose="02040503050406030204" pitchFamily="18" charset="0"/>
                                <a:ea typeface="楷体" panose="02010609060101010101" pitchFamily="49" charset="-122"/>
                              </a:rPr>
                              <m:t>𝑡</m:t>
                            </m:r>
                          </m:sub>
                        </m:sSub>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𝒈</m:t>
                            </m:r>
                          </m:e>
                          <m:sub>
                            <m:r>
                              <a:rPr lang="en-US" altLang="zh-CN" sz="2473" b="0" i="1" smtClean="0">
                                <a:latin typeface="Cambria Math" panose="02040503050406030204" pitchFamily="18" charset="0"/>
                                <a:ea typeface="楷体" panose="02010609060101010101" pitchFamily="49" charset="-122"/>
                              </a:rPr>
                              <m:t>𝑡</m:t>
                            </m:r>
                          </m:sub>
                        </m:sSub>
                      </m:e>
                    </m:d>
                  </m:oMath>
                </a14:m>
                <a:r>
                  <a:rPr lang="en-US" altLang="zh-CN" sz="2473" b="0" i="1" dirty="0">
                    <a:latin typeface="Cambria Math" panose="02040503050406030204" pitchFamily="18" charset="0"/>
                    <a:ea typeface="楷体" panose="02010609060101010101" pitchFamily="49" charset="-122"/>
                  </a:rPr>
                  <a:t>	</a:t>
                </a:r>
                <a:br>
                  <a:rPr lang="en-US" altLang="zh-CN" sz="2473" b="0" i="1" dirty="0">
                    <a:latin typeface="Cambria Math" panose="02040503050406030204" pitchFamily="18" charset="0"/>
                    <a:ea typeface="楷体" panose="02010609060101010101" pitchFamily="49" charset="-122"/>
                  </a:rPr>
                </a:br>
                <a14:m>
                  <m:oMath xmlns:m="http://schemas.openxmlformats.org/officeDocument/2006/math">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𝒘</m:t>
                        </m:r>
                      </m:e>
                      <m:sub>
                        <m:r>
                          <a:rPr lang="en-US" altLang="zh-CN" sz="2473" b="0" i="1" smtClean="0">
                            <a:latin typeface="Cambria Math" panose="02040503050406030204" pitchFamily="18" charset="0"/>
                            <a:ea typeface="楷体" panose="02010609060101010101" pitchFamily="49" charset="-122"/>
                          </a:rPr>
                          <m:t>𝑡</m:t>
                        </m:r>
                        <m:r>
                          <a:rPr lang="en-US" altLang="zh-CN" sz="2473" b="0" i="1" smtClean="0">
                            <a:latin typeface="Cambria Math" panose="02040503050406030204" pitchFamily="18" charset="0"/>
                            <a:ea typeface="楷体" panose="02010609060101010101" pitchFamily="49" charset="-122"/>
                          </a:rPr>
                          <m:t>+1</m:t>
                        </m:r>
                      </m:sub>
                    </m:sSub>
                    <m:r>
                      <a:rPr lang="en-US" altLang="zh-CN" sz="2473" b="0" i="1" smtClean="0">
                        <a:latin typeface="Cambria Math" panose="02040503050406030204" pitchFamily="18" charset="0"/>
                        <a:ea typeface="楷体" panose="02010609060101010101" pitchFamily="49" charset="-122"/>
                      </a:rPr>
                      <m:t>=</m:t>
                    </m:r>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𝒖</m:t>
                        </m:r>
                      </m:e>
                      <m:sub>
                        <m:r>
                          <a:rPr lang="en-US" altLang="zh-CN" sz="2473" b="0" i="1" smtClean="0">
                            <a:latin typeface="Cambria Math" panose="02040503050406030204" pitchFamily="18" charset="0"/>
                            <a:ea typeface="楷体" panose="02010609060101010101" pitchFamily="49" charset="-122"/>
                          </a:rPr>
                          <m:t>𝑡</m:t>
                        </m:r>
                        <m:r>
                          <a:rPr lang="en-US" altLang="zh-CN" sz="2473" b="0" i="1" smtClean="0">
                            <a:latin typeface="Cambria Math" panose="02040503050406030204" pitchFamily="18" charset="0"/>
                            <a:ea typeface="楷体" panose="02010609060101010101" pitchFamily="49" charset="-122"/>
                          </a:rPr>
                          <m:t>+1</m:t>
                        </m:r>
                      </m:sub>
                    </m:sSub>
                    <m:r>
                      <a:rPr lang="en-US" altLang="zh-CN" sz="2473" b="0" i="1" smtClean="0">
                        <a:latin typeface="Cambria Math" panose="02040503050406030204" pitchFamily="18" charset="0"/>
                        <a:ea typeface="楷体" panose="02010609060101010101" pitchFamily="49" charset="-122"/>
                      </a:rPr>
                      <m:t>−</m:t>
                    </m:r>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0" i="1" smtClean="0">
                            <a:latin typeface="Cambria Math" panose="02040503050406030204" pitchFamily="18" charset="0"/>
                            <a:ea typeface="楷体" panose="02010609060101010101" pitchFamily="49" charset="-122"/>
                          </a:rPr>
                          <m:t>𝛾</m:t>
                        </m:r>
                      </m:e>
                      <m:sub>
                        <m:r>
                          <a:rPr lang="en-US" altLang="zh-CN" sz="2473" b="0" i="1" smtClean="0">
                            <a:latin typeface="Cambria Math" panose="02040503050406030204" pitchFamily="18" charset="0"/>
                            <a:ea typeface="楷体" panose="02010609060101010101" pitchFamily="49" charset="-122"/>
                          </a:rPr>
                          <m:t>𝑡</m:t>
                        </m:r>
                      </m:sub>
                    </m:sSub>
                    <m:r>
                      <a:rPr lang="en-US" altLang="zh-CN" sz="2473" b="0" i="1" smtClean="0">
                        <a:latin typeface="Cambria Math" panose="02040503050406030204" pitchFamily="18" charset="0"/>
                        <a:ea typeface="楷体" panose="02010609060101010101" pitchFamily="49" charset="-122"/>
                      </a:rPr>
                      <m:t>(</m:t>
                    </m:r>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𝒙</m:t>
                        </m:r>
                      </m:e>
                      <m:sub>
                        <m:r>
                          <a:rPr lang="en-US" altLang="zh-CN" sz="2473" b="0" i="1" smtClean="0">
                            <a:latin typeface="Cambria Math" panose="02040503050406030204" pitchFamily="18" charset="0"/>
                            <a:ea typeface="楷体" panose="02010609060101010101" pitchFamily="49" charset="-122"/>
                          </a:rPr>
                          <m:t>𝑡</m:t>
                        </m:r>
                        <m:r>
                          <a:rPr lang="en-US" altLang="zh-CN" sz="2473" b="0" i="1" smtClean="0">
                            <a:latin typeface="Cambria Math" panose="02040503050406030204" pitchFamily="18" charset="0"/>
                            <a:ea typeface="楷体" panose="02010609060101010101" pitchFamily="49" charset="-122"/>
                          </a:rPr>
                          <m:t>+1</m:t>
                        </m:r>
                      </m:sub>
                    </m:sSub>
                    <m:r>
                      <a:rPr lang="en-US" altLang="zh-CN" sz="2473" b="0" i="1" smtClean="0">
                        <a:latin typeface="Cambria Math" panose="02040503050406030204" pitchFamily="18" charset="0"/>
                        <a:ea typeface="楷体" panose="02010609060101010101" pitchFamily="49" charset="-122"/>
                      </a:rPr>
                      <m:t>−</m:t>
                    </m:r>
                    <m:sSubSup>
                      <m:sSubSupPr>
                        <m:ctrlPr>
                          <a:rPr lang="en-US" altLang="zh-CN" sz="2473" b="0" i="1" smtClean="0">
                            <a:latin typeface="Cambria Math" panose="02040503050406030204" pitchFamily="18" charset="0"/>
                            <a:ea typeface="楷体" panose="02010609060101010101" pitchFamily="49" charset="-122"/>
                          </a:rPr>
                        </m:ctrlPr>
                      </m:sSubSupPr>
                      <m:e>
                        <m:r>
                          <a:rPr lang="en-US" altLang="zh-CN" sz="2473" b="1" i="1" smtClean="0">
                            <a:latin typeface="Cambria Math" panose="02040503050406030204" pitchFamily="18" charset="0"/>
                            <a:ea typeface="楷体" panose="02010609060101010101" pitchFamily="49" charset="-122"/>
                          </a:rPr>
                          <m:t>𝑺</m:t>
                        </m:r>
                      </m:e>
                      <m:sub>
                        <m:r>
                          <a:rPr lang="en-US" altLang="zh-CN" sz="2473" b="0" i="1" smtClean="0">
                            <a:latin typeface="Cambria Math" panose="02040503050406030204" pitchFamily="18" charset="0"/>
                            <a:ea typeface="楷体" panose="02010609060101010101" pitchFamily="49" charset="-122"/>
                          </a:rPr>
                          <m:t>𝑡</m:t>
                        </m:r>
                      </m:sub>
                      <m:sup>
                        <m:r>
                          <a:rPr lang="en-US" altLang="zh-CN" sz="2473" b="0" i="1" smtClean="0">
                            <a:latin typeface="Cambria Math" panose="02040503050406030204" pitchFamily="18" charset="0"/>
                            <a:ea typeface="楷体" panose="02010609060101010101" pitchFamily="49" charset="-122"/>
                          </a:rPr>
                          <m:t>⊤</m:t>
                        </m:r>
                      </m:sup>
                    </m:sSubSup>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𝑯</m:t>
                        </m:r>
                      </m:e>
                      <m:sub>
                        <m:r>
                          <a:rPr lang="en-US" altLang="zh-CN" sz="2473" b="0" i="1" smtClean="0">
                            <a:latin typeface="Cambria Math" panose="02040503050406030204" pitchFamily="18" charset="0"/>
                            <a:ea typeface="楷体" panose="02010609060101010101" pitchFamily="49" charset="-122"/>
                          </a:rPr>
                          <m:t>𝑡</m:t>
                        </m:r>
                      </m:sub>
                    </m:sSub>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𝑺</m:t>
                        </m:r>
                      </m:e>
                      <m:sub>
                        <m:r>
                          <a:rPr lang="en-US" altLang="zh-CN" sz="2473" b="0" i="1" smtClean="0">
                            <a:latin typeface="Cambria Math" panose="02040503050406030204" pitchFamily="18" charset="0"/>
                            <a:ea typeface="楷体" panose="02010609060101010101" pitchFamily="49" charset="-122"/>
                          </a:rPr>
                          <m:t>𝑡</m:t>
                        </m:r>
                      </m:sub>
                    </m:sSub>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𝒙</m:t>
                        </m:r>
                      </m:e>
                      <m:sub>
                        <m:r>
                          <a:rPr lang="en-US" altLang="zh-CN" sz="2473" b="0" i="1" smtClean="0">
                            <a:latin typeface="Cambria Math" panose="02040503050406030204" pitchFamily="18" charset="0"/>
                            <a:ea typeface="楷体" panose="02010609060101010101" pitchFamily="49" charset="-122"/>
                          </a:rPr>
                          <m:t>𝑡</m:t>
                        </m:r>
                        <m:r>
                          <a:rPr lang="en-US" altLang="zh-CN" sz="2473" b="0" i="1" smtClean="0">
                            <a:latin typeface="Cambria Math" panose="02040503050406030204" pitchFamily="18" charset="0"/>
                            <a:ea typeface="楷体" panose="02010609060101010101" pitchFamily="49" charset="-122"/>
                          </a:rPr>
                          <m:t>+1</m:t>
                        </m:r>
                      </m:sub>
                    </m:sSub>
                    <m:r>
                      <a:rPr lang="en-US" altLang="zh-CN" sz="2473" b="0" i="1" smtClean="0">
                        <a:latin typeface="Cambria Math" panose="02040503050406030204" pitchFamily="18" charset="0"/>
                        <a:ea typeface="楷体" panose="02010609060101010101" pitchFamily="49" charset="-122"/>
                      </a:rPr>
                      <m:t>)</m:t>
                    </m:r>
                  </m:oMath>
                </a14:m>
                <a:r>
                  <a:rPr lang="en-US" altLang="zh-CN" sz="2473" b="0" dirty="0">
                    <a:latin typeface="Times New Roman" panose="02020603050405020304" pitchFamily="18" charset="0"/>
                    <a:ea typeface="楷体" panose="02010609060101010101" pitchFamily="49" charset="-122"/>
                  </a:rPr>
                  <a:t>	</a:t>
                </a:r>
              </a:p>
              <a:p>
                <a:pPr marL="1235881" lvl="2" indent="-353290">
                  <a:spcBef>
                    <a:spcPts val="618"/>
                  </a:spcBef>
                  <a:spcAft>
                    <a:spcPts val="618"/>
                  </a:spcAft>
                  <a:buFont typeface="Arial" panose="020B0604020202020204" pitchFamily="34" charset="0"/>
                  <a:buChar char="•"/>
                </a:pPr>
                <a:r>
                  <a:rPr lang="en-US" altLang="zh-CN" sz="2473" b="0" dirty="0">
                    <a:latin typeface="Times New Roman" panose="02020603050405020304" pitchFamily="18" charset="0"/>
                    <a:ea typeface="楷体" panose="02010609060101010101" pitchFamily="49" charset="-122"/>
                  </a:rPr>
                  <a:t>time: </a:t>
                </a:r>
                <a14:m>
                  <m:oMath xmlns:m="http://schemas.openxmlformats.org/officeDocument/2006/math">
                    <m:r>
                      <a:rPr lang="en-US" altLang="zh-CN" sz="2473" b="0" i="1" smtClean="0">
                        <a:latin typeface="Cambria Math" panose="02040503050406030204" pitchFamily="18" charset="0"/>
                        <a:ea typeface="楷体" panose="02010609060101010101" pitchFamily="49" charset="-122"/>
                      </a:rPr>
                      <m:t>𝑂</m:t>
                    </m:r>
                    <m:d>
                      <m:dPr>
                        <m:ctrlPr>
                          <a:rPr lang="en-US" altLang="zh-CN" sz="2473" b="0" i="1" smtClean="0">
                            <a:latin typeface="Cambria Math" panose="02040503050406030204" pitchFamily="18" charset="0"/>
                            <a:ea typeface="楷体" panose="02010609060101010101" pitchFamily="49" charset="-122"/>
                          </a:rPr>
                        </m:ctrlPr>
                      </m:dPr>
                      <m:e>
                        <m:r>
                          <a:rPr lang="en-US" altLang="zh-CN" sz="2473" b="0" i="1" smtClean="0">
                            <a:latin typeface="Cambria Math" panose="02040503050406030204" pitchFamily="18" charset="0"/>
                            <a:ea typeface="楷体" panose="02010609060101010101" pitchFamily="49" charset="-122"/>
                          </a:rPr>
                          <m:t>𝑚𝑑</m:t>
                        </m:r>
                      </m:e>
                    </m:d>
                  </m:oMath>
                </a14:m>
                <a:r>
                  <a:rPr lang="en-US" altLang="zh-CN" sz="2473" b="0" dirty="0">
                    <a:latin typeface="Times New Roman" panose="02020603050405020304" pitchFamily="18" charset="0"/>
                    <a:ea typeface="楷体" panose="02010609060101010101" pitchFamily="49" charset="-122"/>
                  </a:rPr>
                  <a:t>	</a:t>
                </a:r>
              </a:p>
            </p:txBody>
          </p:sp>
        </mc:Choice>
        <mc:Fallback xmlns="">
          <p:sp>
            <p:nvSpPr>
              <p:cNvPr id="2" name="文本框 1">
                <a:extLst>
                  <a:ext uri="{FF2B5EF4-FFF2-40B4-BE49-F238E27FC236}">
                    <a16:creationId xmlns:a16="http://schemas.microsoft.com/office/drawing/2014/main" id="{5E8F4A8D-171A-55FA-D1EF-F6B841485F83}"/>
                  </a:ext>
                </a:extLst>
              </p:cNvPr>
              <p:cNvSpPr txBox="1">
                <a:spLocks noRot="1" noChangeAspect="1" noMove="1" noResize="1" noEditPoints="1" noAdjustHandles="1" noChangeArrowheads="1" noChangeShapeType="1" noTextEdit="1"/>
              </p:cNvSpPr>
              <p:nvPr/>
            </p:nvSpPr>
            <p:spPr bwMode="auto">
              <a:xfrm>
                <a:off x="746070" y="1339587"/>
                <a:ext cx="9383892" cy="6055056"/>
              </a:xfrm>
              <a:prstGeom prst="rect">
                <a:avLst/>
              </a:prstGeom>
              <a:blipFill>
                <a:blip r:embed="rId3"/>
                <a:stretch>
                  <a:fillRect l="-909" t="-906" b="-1511"/>
                </a:stretch>
              </a:blipFill>
              <a:ln w="9525" algn="ctr">
                <a:noFill/>
                <a:miter lim="800000"/>
                <a:headEnd/>
                <a:tailEnd/>
              </a:ln>
              <a:effectLst/>
            </p:spPr>
            <p:txBody>
              <a:bodyPr/>
              <a:lstStyle/>
              <a:p>
                <a:r>
                  <a:rPr lang="zh-CN" altLang="en-US">
                    <a:noFill/>
                  </a:rPr>
                  <a:t> </a:t>
                </a:r>
              </a:p>
            </p:txBody>
          </p:sp>
        </mc:Fallback>
      </mc:AlternateContent>
    </p:spTree>
    <p:extLst>
      <p:ext uri="{BB962C8B-B14F-4D97-AF65-F5344CB8AC3E}">
        <p14:creationId xmlns:p14="http://schemas.microsoft.com/office/powerpoint/2010/main" val="1211562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80703" y="622647"/>
            <a:ext cx="9270572" cy="332058"/>
          </a:xfrm>
        </p:spPr>
        <p:txBody>
          <a:bodyPr/>
          <a:lstStyle/>
          <a:p>
            <a:r>
              <a:rPr lang="en-US" altLang="zh-CN" sz="3091" dirty="0">
                <a:latin typeface="Times New Roman" panose="02020603050405020304" pitchFamily="18" charset="0"/>
                <a:ea typeface="KaiTi" panose="02010609060101010101" pitchFamily="49" charset="-122"/>
                <a:cs typeface="Times New Roman" panose="02020603050405020304" pitchFamily="18" charset="0"/>
              </a:rPr>
              <a:t>Conclusion</a:t>
            </a:r>
            <a:endParaRPr lang="zh-CN" altLang="en-US" sz="3091"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57728" y="1216164"/>
            <a:ext cx="8159962" cy="37091"/>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4210" tIns="47105" rIns="94210" bIns="47105" numCol="1" spcCol="0" rtlCol="0" fromWordArt="0" anchor="ctr" anchorCtr="0" forceAA="0" compatLnSpc="1">
            <a:prstTxWarp prst="textNoShape">
              <a:avLst/>
            </a:prstTxWarp>
            <a:noAutofit/>
          </a:bodyPr>
          <a:lstStyle/>
          <a:p>
            <a:pPr algn="ctr"/>
            <a:endParaRPr lang="zh-CN" altLang="en-US" sz="1442" dirty="0" err="1"/>
          </a:p>
        </p:txBody>
      </p:sp>
      <p:sp>
        <p:nvSpPr>
          <p:cNvPr id="2" name="文本框 6">
            <a:extLst>
              <a:ext uri="{FF2B5EF4-FFF2-40B4-BE49-F238E27FC236}">
                <a16:creationId xmlns:a16="http://schemas.microsoft.com/office/drawing/2014/main" id="{B88E7C54-7834-D419-E4D8-15C8F0370053}"/>
              </a:ext>
            </a:extLst>
          </p:cNvPr>
          <p:cNvSpPr txBox="1"/>
          <p:nvPr/>
        </p:nvSpPr>
        <p:spPr bwMode="auto">
          <a:xfrm>
            <a:off x="166810" y="1602852"/>
            <a:ext cx="10031170" cy="2683427"/>
          </a:xfrm>
          <a:prstGeom prst="rect">
            <a:avLst/>
          </a:prstGeom>
          <a:noFill/>
          <a:ln w="9525" algn="ctr">
            <a:noFill/>
            <a:miter lim="800000"/>
            <a:headEnd/>
            <a:tailEnd/>
          </a:ln>
          <a:effectLst/>
        </p:spPr>
        <p:txBody>
          <a:bodyPr wrap="square">
            <a:spAutoFit/>
          </a:bodyPr>
          <a:lstStyle/>
          <a:p>
            <a:pPr marL="216874" indent="-353290">
              <a:spcBef>
                <a:spcPts val="618"/>
              </a:spcBef>
              <a:spcAft>
                <a:spcPts val="618"/>
              </a:spcAft>
              <a:buFont typeface="Arial" panose="020B0604020202020204" pitchFamily="34" charset="0"/>
              <a:buChar char="•"/>
            </a:pPr>
            <a:r>
              <a:rPr lang="en-US" altLang="zh-CN" sz="2473" dirty="0">
                <a:solidFill>
                  <a:prstClr val="black"/>
                </a:solidFill>
                <a:latin typeface="Times New Roman" panose="02020603050405020304" pitchFamily="18" charset="0"/>
                <a:ea typeface="楷体" panose="02010609060101010101" pitchFamily="49" charset="-122"/>
              </a:rPr>
              <a:t>We introduce DS-FD, a deterministic algorithm that achieves better space complexity for matrix sketching over sliding windows.</a:t>
            </a:r>
          </a:p>
          <a:p>
            <a:pPr marL="216874" indent="-353290">
              <a:spcBef>
                <a:spcPts val="618"/>
              </a:spcBef>
              <a:spcAft>
                <a:spcPts val="618"/>
              </a:spcAft>
              <a:buFont typeface="Arial" panose="020B0604020202020204" pitchFamily="34" charset="0"/>
              <a:buChar char="•"/>
            </a:pPr>
            <a:r>
              <a:rPr lang="en-US" altLang="zh-CN" sz="2473" dirty="0">
                <a:latin typeface="Times New Roman" panose="02020603050405020304" pitchFamily="18" charset="0"/>
                <a:ea typeface="楷体" panose="02010609060101010101" pitchFamily="49" charset="-122"/>
              </a:rPr>
              <a:t>We solve the open question of the lower bounds for any deterministic matrix sketching algorithm over sliding windows.</a:t>
            </a:r>
          </a:p>
          <a:p>
            <a:pPr marL="216874" indent="-353290">
              <a:spcBef>
                <a:spcPts val="618"/>
              </a:spcBef>
              <a:spcAft>
                <a:spcPts val="618"/>
              </a:spcAft>
              <a:buFont typeface="Arial" panose="020B0604020202020204" pitchFamily="34" charset="0"/>
              <a:buChar char="•"/>
            </a:pPr>
            <a:r>
              <a:rPr lang="en-US" altLang="zh-CN" sz="2473" dirty="0">
                <a:latin typeface="Times New Roman" panose="02020603050405020304" pitchFamily="18" charset="0"/>
                <a:ea typeface="楷体" panose="02010609060101010101" pitchFamily="49" charset="-122"/>
              </a:rPr>
              <a:t>The answer to the open problem confirms that our DS-FD algorithm is optimal in terms of space complexity.</a:t>
            </a:r>
          </a:p>
        </p:txBody>
      </p:sp>
    </p:spTree>
    <p:extLst>
      <p:ext uri="{BB962C8B-B14F-4D97-AF65-F5344CB8AC3E}">
        <p14:creationId xmlns:p14="http://schemas.microsoft.com/office/powerpoint/2010/main" val="1522966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4">
            <a:extLst>
              <a:ext uri="{FF2B5EF4-FFF2-40B4-BE49-F238E27FC236}">
                <a16:creationId xmlns:a16="http://schemas.microsoft.com/office/drawing/2014/main" id="{B510007A-C88F-E37B-5DB9-47868D12B2F9}"/>
              </a:ext>
            </a:extLst>
          </p:cNvPr>
          <p:cNvSpPr>
            <a:spLocks noEditPoints="1"/>
          </p:cNvSpPr>
          <p:nvPr/>
        </p:nvSpPr>
        <p:spPr bwMode="auto">
          <a:xfrm>
            <a:off x="344551" y="3451359"/>
            <a:ext cx="9415037" cy="680196"/>
          </a:xfrm>
          <a:custGeom>
            <a:avLst/>
            <a:gdLst>
              <a:gd name="T0" fmla="*/ 26 w 3711"/>
              <a:gd name="T1" fmla="*/ 284 h 969"/>
              <a:gd name="T2" fmla="*/ 283 w 3711"/>
              <a:gd name="T3" fmla="*/ 144 h 969"/>
              <a:gd name="T4" fmla="*/ 394 w 3711"/>
              <a:gd name="T5" fmla="*/ 65 h 969"/>
              <a:gd name="T6" fmla="*/ 1140 w 3711"/>
              <a:gd name="T7" fmla="*/ 13 h 969"/>
              <a:gd name="T8" fmla="*/ 2918 w 3711"/>
              <a:gd name="T9" fmla="*/ 66 h 969"/>
              <a:gd name="T10" fmla="*/ 3387 w 3711"/>
              <a:gd name="T11" fmla="*/ 146 h 969"/>
              <a:gd name="T12" fmla="*/ 3587 w 3711"/>
              <a:gd name="T13" fmla="*/ 188 h 969"/>
              <a:gd name="T14" fmla="*/ 3562 w 3711"/>
              <a:gd name="T15" fmla="*/ 303 h 969"/>
              <a:gd name="T16" fmla="*/ 3630 w 3711"/>
              <a:gd name="T17" fmla="*/ 389 h 969"/>
              <a:gd name="T18" fmla="*/ 3463 w 3711"/>
              <a:gd name="T19" fmla="*/ 519 h 969"/>
              <a:gd name="T20" fmla="*/ 3667 w 3711"/>
              <a:gd name="T21" fmla="*/ 614 h 969"/>
              <a:gd name="T22" fmla="*/ 3484 w 3711"/>
              <a:gd name="T23" fmla="*/ 637 h 969"/>
              <a:gd name="T24" fmla="*/ 3566 w 3711"/>
              <a:gd name="T25" fmla="*/ 718 h 969"/>
              <a:gd name="T26" fmla="*/ 3512 w 3711"/>
              <a:gd name="T27" fmla="*/ 815 h 969"/>
              <a:gd name="T28" fmla="*/ 3417 w 3711"/>
              <a:gd name="T29" fmla="*/ 880 h 969"/>
              <a:gd name="T30" fmla="*/ 3543 w 3711"/>
              <a:gd name="T31" fmla="*/ 941 h 969"/>
              <a:gd name="T32" fmla="*/ 3315 w 3711"/>
              <a:gd name="T33" fmla="*/ 958 h 969"/>
              <a:gd name="T34" fmla="*/ 2731 w 3711"/>
              <a:gd name="T35" fmla="*/ 934 h 969"/>
              <a:gd name="T36" fmla="*/ 2742 w 3711"/>
              <a:gd name="T37" fmla="*/ 924 h 969"/>
              <a:gd name="T38" fmla="*/ 2035 w 3711"/>
              <a:gd name="T39" fmla="*/ 918 h 969"/>
              <a:gd name="T40" fmla="*/ 1396 w 3711"/>
              <a:gd name="T41" fmla="*/ 894 h 969"/>
              <a:gd name="T42" fmla="*/ 1581 w 3711"/>
              <a:gd name="T43" fmla="*/ 860 h 969"/>
              <a:gd name="T44" fmla="*/ 1284 w 3711"/>
              <a:gd name="T45" fmla="*/ 903 h 969"/>
              <a:gd name="T46" fmla="*/ 1054 w 3711"/>
              <a:gd name="T47" fmla="*/ 913 h 969"/>
              <a:gd name="T48" fmla="*/ 612 w 3711"/>
              <a:gd name="T49" fmla="*/ 927 h 969"/>
              <a:gd name="T50" fmla="*/ 365 w 3711"/>
              <a:gd name="T51" fmla="*/ 933 h 969"/>
              <a:gd name="T52" fmla="*/ 292 w 3711"/>
              <a:gd name="T53" fmla="*/ 856 h 969"/>
              <a:gd name="T54" fmla="*/ 155 w 3711"/>
              <a:gd name="T55" fmla="*/ 801 h 969"/>
              <a:gd name="T56" fmla="*/ 238 w 3711"/>
              <a:gd name="T57" fmla="*/ 701 h 969"/>
              <a:gd name="T58" fmla="*/ 182 w 3711"/>
              <a:gd name="T59" fmla="*/ 606 h 969"/>
              <a:gd name="T60" fmla="*/ 16 w 3711"/>
              <a:gd name="T61" fmla="*/ 476 h 969"/>
              <a:gd name="T62" fmla="*/ 3086 w 3711"/>
              <a:gd name="T63" fmla="*/ 869 h 969"/>
              <a:gd name="T64" fmla="*/ 2478 w 3711"/>
              <a:gd name="T65" fmla="*/ 854 h 969"/>
              <a:gd name="T66" fmla="*/ 1072 w 3711"/>
              <a:gd name="T67" fmla="*/ 822 h 969"/>
              <a:gd name="T68" fmla="*/ 3102 w 3711"/>
              <a:gd name="T69" fmla="*/ 871 h 969"/>
              <a:gd name="T70" fmla="*/ 1235 w 3711"/>
              <a:gd name="T71" fmla="*/ 772 h 969"/>
              <a:gd name="T72" fmla="*/ 1026 w 3711"/>
              <a:gd name="T73" fmla="*/ 782 h 969"/>
              <a:gd name="T74" fmla="*/ 2006 w 3711"/>
              <a:gd name="T75" fmla="*/ 589 h 969"/>
              <a:gd name="T76" fmla="*/ 2732 w 3711"/>
              <a:gd name="T77" fmla="*/ 497 h 969"/>
              <a:gd name="T78" fmla="*/ 1607 w 3711"/>
              <a:gd name="T79" fmla="*/ 874 h 969"/>
              <a:gd name="T80" fmla="*/ 1682 w 3711"/>
              <a:gd name="T81" fmla="*/ 880 h 969"/>
              <a:gd name="T82" fmla="*/ 3213 w 3711"/>
              <a:gd name="T83" fmla="*/ 162 h 969"/>
              <a:gd name="T84" fmla="*/ 2125 w 3711"/>
              <a:gd name="T85" fmla="*/ 742 h 969"/>
              <a:gd name="T86" fmla="*/ 2345 w 3711"/>
              <a:gd name="T87" fmla="*/ 791 h 969"/>
              <a:gd name="T88" fmla="*/ 2328 w 3711"/>
              <a:gd name="T89" fmla="*/ 737 h 969"/>
              <a:gd name="T90" fmla="*/ 1289 w 3711"/>
              <a:gd name="T91" fmla="*/ 774 h 969"/>
              <a:gd name="T92" fmla="*/ 2941 w 3711"/>
              <a:gd name="T93" fmla="*/ 925 h 969"/>
              <a:gd name="T94" fmla="*/ 1277 w 3711"/>
              <a:gd name="T95" fmla="*/ 670 h 969"/>
              <a:gd name="T96" fmla="*/ 2834 w 3711"/>
              <a:gd name="T97" fmla="*/ 896 h 969"/>
              <a:gd name="T98" fmla="*/ 1637 w 3711"/>
              <a:gd name="T99" fmla="*/ 745 h 969"/>
              <a:gd name="T100" fmla="*/ 1344 w 3711"/>
              <a:gd name="T101" fmla="*/ 846 h 969"/>
              <a:gd name="T102" fmla="*/ 654 w 3711"/>
              <a:gd name="T103" fmla="*/ 776 h 969"/>
              <a:gd name="T104" fmla="*/ 281 w 3711"/>
              <a:gd name="T105" fmla="*/ 794 h 969"/>
              <a:gd name="T106" fmla="*/ 3306 w 3711"/>
              <a:gd name="T107" fmla="*/ 717 h 969"/>
              <a:gd name="T108" fmla="*/ 2193 w 3711"/>
              <a:gd name="T109" fmla="*/ 600 h 969"/>
              <a:gd name="T110" fmla="*/ 2123 w 3711"/>
              <a:gd name="T111" fmla="*/ 903 h 969"/>
              <a:gd name="T112" fmla="*/ 1028 w 3711"/>
              <a:gd name="T113" fmla="*/ 663 h 969"/>
              <a:gd name="T114" fmla="*/ 1364 w 3711"/>
              <a:gd name="T115" fmla="*/ 872 h 969"/>
              <a:gd name="T116" fmla="*/ 2278 w 3711"/>
              <a:gd name="T117" fmla="*/ 844 h 969"/>
              <a:gd name="T118" fmla="*/ 2650 w 3711"/>
              <a:gd name="T119" fmla="*/ 882 h 969"/>
              <a:gd name="T120" fmla="*/ 2434 w 3711"/>
              <a:gd name="T121" fmla="*/ 67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11" h="969">
                <a:moveTo>
                  <a:pt x="44" y="398"/>
                </a:moveTo>
                <a:cubicBezTo>
                  <a:pt x="37" y="398"/>
                  <a:pt x="30" y="398"/>
                  <a:pt x="23" y="398"/>
                </a:cubicBezTo>
                <a:cubicBezTo>
                  <a:pt x="16" y="399"/>
                  <a:pt x="10" y="399"/>
                  <a:pt x="3" y="400"/>
                </a:cubicBezTo>
                <a:cubicBezTo>
                  <a:pt x="2" y="397"/>
                  <a:pt x="1" y="394"/>
                  <a:pt x="0" y="392"/>
                </a:cubicBezTo>
                <a:cubicBezTo>
                  <a:pt x="12" y="383"/>
                  <a:pt x="24" y="374"/>
                  <a:pt x="36" y="365"/>
                </a:cubicBezTo>
                <a:cubicBezTo>
                  <a:pt x="35" y="365"/>
                  <a:pt x="32" y="364"/>
                  <a:pt x="28" y="362"/>
                </a:cubicBezTo>
                <a:cubicBezTo>
                  <a:pt x="53" y="350"/>
                  <a:pt x="77" y="338"/>
                  <a:pt x="104" y="326"/>
                </a:cubicBezTo>
                <a:cubicBezTo>
                  <a:pt x="77" y="311"/>
                  <a:pt x="53" y="298"/>
                  <a:pt x="26" y="284"/>
                </a:cubicBezTo>
                <a:cubicBezTo>
                  <a:pt x="34" y="276"/>
                  <a:pt x="41" y="269"/>
                  <a:pt x="47" y="262"/>
                </a:cubicBezTo>
                <a:cubicBezTo>
                  <a:pt x="50" y="257"/>
                  <a:pt x="52" y="250"/>
                  <a:pt x="52" y="244"/>
                </a:cubicBezTo>
                <a:cubicBezTo>
                  <a:pt x="53" y="231"/>
                  <a:pt x="59" y="224"/>
                  <a:pt x="72" y="220"/>
                </a:cubicBezTo>
                <a:cubicBezTo>
                  <a:pt x="89" y="216"/>
                  <a:pt x="107" y="213"/>
                  <a:pt x="123" y="206"/>
                </a:cubicBezTo>
                <a:cubicBezTo>
                  <a:pt x="133" y="202"/>
                  <a:pt x="139" y="193"/>
                  <a:pt x="149" y="184"/>
                </a:cubicBezTo>
                <a:cubicBezTo>
                  <a:pt x="161" y="179"/>
                  <a:pt x="177" y="171"/>
                  <a:pt x="194" y="165"/>
                </a:cubicBezTo>
                <a:cubicBezTo>
                  <a:pt x="212" y="158"/>
                  <a:pt x="231" y="149"/>
                  <a:pt x="250" y="148"/>
                </a:cubicBezTo>
                <a:cubicBezTo>
                  <a:pt x="261" y="148"/>
                  <a:pt x="271" y="148"/>
                  <a:pt x="283" y="144"/>
                </a:cubicBezTo>
                <a:cubicBezTo>
                  <a:pt x="279" y="141"/>
                  <a:pt x="277" y="139"/>
                  <a:pt x="270" y="133"/>
                </a:cubicBezTo>
                <a:cubicBezTo>
                  <a:pt x="287" y="135"/>
                  <a:pt x="298" y="136"/>
                  <a:pt x="309" y="138"/>
                </a:cubicBezTo>
                <a:cubicBezTo>
                  <a:pt x="282" y="124"/>
                  <a:pt x="254" y="130"/>
                  <a:pt x="225" y="131"/>
                </a:cubicBezTo>
                <a:cubicBezTo>
                  <a:pt x="228" y="129"/>
                  <a:pt x="232" y="127"/>
                  <a:pt x="238" y="123"/>
                </a:cubicBezTo>
                <a:cubicBezTo>
                  <a:pt x="229" y="120"/>
                  <a:pt x="224" y="119"/>
                  <a:pt x="217" y="117"/>
                </a:cubicBezTo>
                <a:cubicBezTo>
                  <a:pt x="241" y="104"/>
                  <a:pt x="269" y="127"/>
                  <a:pt x="297" y="107"/>
                </a:cubicBezTo>
                <a:cubicBezTo>
                  <a:pt x="274" y="101"/>
                  <a:pt x="252" y="102"/>
                  <a:pt x="254" y="72"/>
                </a:cubicBezTo>
                <a:cubicBezTo>
                  <a:pt x="300" y="70"/>
                  <a:pt x="347" y="67"/>
                  <a:pt x="394" y="65"/>
                </a:cubicBezTo>
                <a:cubicBezTo>
                  <a:pt x="440" y="63"/>
                  <a:pt x="486" y="62"/>
                  <a:pt x="532" y="59"/>
                </a:cubicBezTo>
                <a:cubicBezTo>
                  <a:pt x="541" y="59"/>
                  <a:pt x="550" y="55"/>
                  <a:pt x="559" y="52"/>
                </a:cubicBezTo>
                <a:cubicBezTo>
                  <a:pt x="559" y="50"/>
                  <a:pt x="559" y="49"/>
                  <a:pt x="558" y="47"/>
                </a:cubicBezTo>
                <a:cubicBezTo>
                  <a:pt x="535" y="48"/>
                  <a:pt x="512" y="50"/>
                  <a:pt x="489" y="51"/>
                </a:cubicBezTo>
                <a:cubicBezTo>
                  <a:pt x="489" y="51"/>
                  <a:pt x="489" y="50"/>
                  <a:pt x="489" y="50"/>
                </a:cubicBezTo>
                <a:cubicBezTo>
                  <a:pt x="495" y="48"/>
                  <a:pt x="500" y="45"/>
                  <a:pt x="506" y="45"/>
                </a:cubicBezTo>
                <a:cubicBezTo>
                  <a:pt x="577" y="39"/>
                  <a:pt x="647" y="32"/>
                  <a:pt x="718" y="28"/>
                </a:cubicBezTo>
                <a:cubicBezTo>
                  <a:pt x="859" y="22"/>
                  <a:pt x="1000" y="18"/>
                  <a:pt x="1140" y="13"/>
                </a:cubicBezTo>
                <a:cubicBezTo>
                  <a:pt x="1214" y="11"/>
                  <a:pt x="1289" y="9"/>
                  <a:pt x="1363" y="8"/>
                </a:cubicBezTo>
                <a:cubicBezTo>
                  <a:pt x="1525" y="5"/>
                  <a:pt x="1688" y="1"/>
                  <a:pt x="1851" y="1"/>
                </a:cubicBezTo>
                <a:cubicBezTo>
                  <a:pt x="1982" y="0"/>
                  <a:pt x="2114" y="0"/>
                  <a:pt x="2245" y="4"/>
                </a:cubicBezTo>
                <a:cubicBezTo>
                  <a:pt x="2376" y="8"/>
                  <a:pt x="2506" y="16"/>
                  <a:pt x="2636" y="24"/>
                </a:cubicBezTo>
                <a:cubicBezTo>
                  <a:pt x="2706" y="29"/>
                  <a:pt x="2775" y="36"/>
                  <a:pt x="2844" y="46"/>
                </a:cubicBezTo>
                <a:cubicBezTo>
                  <a:pt x="2833" y="48"/>
                  <a:pt x="2822" y="50"/>
                  <a:pt x="2811" y="52"/>
                </a:cubicBezTo>
                <a:cubicBezTo>
                  <a:pt x="2811" y="53"/>
                  <a:pt x="2811" y="55"/>
                  <a:pt x="2811" y="56"/>
                </a:cubicBezTo>
                <a:cubicBezTo>
                  <a:pt x="2845" y="59"/>
                  <a:pt x="2879" y="62"/>
                  <a:pt x="2918" y="66"/>
                </a:cubicBezTo>
                <a:cubicBezTo>
                  <a:pt x="2905" y="88"/>
                  <a:pt x="2884" y="66"/>
                  <a:pt x="2873" y="78"/>
                </a:cubicBezTo>
                <a:cubicBezTo>
                  <a:pt x="2875" y="79"/>
                  <a:pt x="2879" y="81"/>
                  <a:pt x="2883" y="82"/>
                </a:cubicBezTo>
                <a:cubicBezTo>
                  <a:pt x="2878" y="85"/>
                  <a:pt x="2875" y="87"/>
                  <a:pt x="2867" y="90"/>
                </a:cubicBezTo>
                <a:cubicBezTo>
                  <a:pt x="2919" y="96"/>
                  <a:pt x="2968" y="102"/>
                  <a:pt x="3016" y="107"/>
                </a:cubicBezTo>
                <a:cubicBezTo>
                  <a:pt x="3068" y="113"/>
                  <a:pt x="3120" y="120"/>
                  <a:pt x="3172" y="125"/>
                </a:cubicBezTo>
                <a:cubicBezTo>
                  <a:pt x="3219" y="130"/>
                  <a:pt x="3265" y="133"/>
                  <a:pt x="3312" y="136"/>
                </a:cubicBezTo>
                <a:cubicBezTo>
                  <a:pt x="3332" y="138"/>
                  <a:pt x="3353" y="137"/>
                  <a:pt x="3374" y="138"/>
                </a:cubicBezTo>
                <a:cubicBezTo>
                  <a:pt x="3378" y="139"/>
                  <a:pt x="3382" y="144"/>
                  <a:pt x="3387" y="146"/>
                </a:cubicBezTo>
                <a:cubicBezTo>
                  <a:pt x="3386" y="148"/>
                  <a:pt x="3385" y="150"/>
                  <a:pt x="3384" y="152"/>
                </a:cubicBezTo>
                <a:cubicBezTo>
                  <a:pt x="3366" y="151"/>
                  <a:pt x="3348" y="150"/>
                  <a:pt x="3330" y="149"/>
                </a:cubicBezTo>
                <a:cubicBezTo>
                  <a:pt x="3351" y="163"/>
                  <a:pt x="3373" y="159"/>
                  <a:pt x="3395" y="158"/>
                </a:cubicBezTo>
                <a:cubicBezTo>
                  <a:pt x="3418" y="158"/>
                  <a:pt x="3442" y="159"/>
                  <a:pt x="3465" y="160"/>
                </a:cubicBezTo>
                <a:cubicBezTo>
                  <a:pt x="3486" y="161"/>
                  <a:pt x="3507" y="162"/>
                  <a:pt x="3527" y="164"/>
                </a:cubicBezTo>
                <a:cubicBezTo>
                  <a:pt x="3532" y="165"/>
                  <a:pt x="3537" y="169"/>
                  <a:pt x="3542" y="169"/>
                </a:cubicBezTo>
                <a:cubicBezTo>
                  <a:pt x="3553" y="169"/>
                  <a:pt x="3564" y="168"/>
                  <a:pt x="3578" y="167"/>
                </a:cubicBezTo>
                <a:cubicBezTo>
                  <a:pt x="3580" y="171"/>
                  <a:pt x="3583" y="179"/>
                  <a:pt x="3587" y="188"/>
                </a:cubicBezTo>
                <a:cubicBezTo>
                  <a:pt x="3593" y="188"/>
                  <a:pt x="3600" y="188"/>
                  <a:pt x="3607" y="189"/>
                </a:cubicBezTo>
                <a:cubicBezTo>
                  <a:pt x="3607" y="189"/>
                  <a:pt x="3609" y="190"/>
                  <a:pt x="3609" y="191"/>
                </a:cubicBezTo>
                <a:cubicBezTo>
                  <a:pt x="3622" y="211"/>
                  <a:pt x="3628" y="229"/>
                  <a:pt x="3596" y="236"/>
                </a:cubicBezTo>
                <a:cubicBezTo>
                  <a:pt x="3595" y="236"/>
                  <a:pt x="3593" y="243"/>
                  <a:pt x="3594" y="244"/>
                </a:cubicBezTo>
                <a:cubicBezTo>
                  <a:pt x="3598" y="248"/>
                  <a:pt x="3603" y="251"/>
                  <a:pt x="3608" y="253"/>
                </a:cubicBezTo>
                <a:cubicBezTo>
                  <a:pt x="3628" y="259"/>
                  <a:pt x="3648" y="266"/>
                  <a:pt x="3670" y="273"/>
                </a:cubicBezTo>
                <a:cubicBezTo>
                  <a:pt x="3632" y="281"/>
                  <a:pt x="3596" y="289"/>
                  <a:pt x="3561" y="297"/>
                </a:cubicBezTo>
                <a:cubicBezTo>
                  <a:pt x="3561" y="299"/>
                  <a:pt x="3562" y="301"/>
                  <a:pt x="3562" y="303"/>
                </a:cubicBezTo>
                <a:cubicBezTo>
                  <a:pt x="3572" y="304"/>
                  <a:pt x="3582" y="305"/>
                  <a:pt x="3594" y="307"/>
                </a:cubicBezTo>
                <a:cubicBezTo>
                  <a:pt x="3591" y="311"/>
                  <a:pt x="3589" y="312"/>
                  <a:pt x="3589" y="313"/>
                </a:cubicBezTo>
                <a:cubicBezTo>
                  <a:pt x="3616" y="320"/>
                  <a:pt x="3644" y="326"/>
                  <a:pt x="3672" y="333"/>
                </a:cubicBezTo>
                <a:cubicBezTo>
                  <a:pt x="3676" y="349"/>
                  <a:pt x="3676" y="349"/>
                  <a:pt x="3701" y="349"/>
                </a:cubicBezTo>
                <a:cubicBezTo>
                  <a:pt x="3711" y="363"/>
                  <a:pt x="3710" y="371"/>
                  <a:pt x="3690" y="372"/>
                </a:cubicBezTo>
                <a:cubicBezTo>
                  <a:pt x="3666" y="372"/>
                  <a:pt x="3642" y="374"/>
                  <a:pt x="3618" y="375"/>
                </a:cubicBezTo>
                <a:cubicBezTo>
                  <a:pt x="3613" y="375"/>
                  <a:pt x="3609" y="377"/>
                  <a:pt x="3603" y="382"/>
                </a:cubicBezTo>
                <a:cubicBezTo>
                  <a:pt x="3612" y="384"/>
                  <a:pt x="3622" y="385"/>
                  <a:pt x="3630" y="389"/>
                </a:cubicBezTo>
                <a:cubicBezTo>
                  <a:pt x="3650" y="399"/>
                  <a:pt x="3670" y="410"/>
                  <a:pt x="3689" y="422"/>
                </a:cubicBezTo>
                <a:cubicBezTo>
                  <a:pt x="3694" y="426"/>
                  <a:pt x="3699" y="439"/>
                  <a:pt x="3697" y="441"/>
                </a:cubicBezTo>
                <a:cubicBezTo>
                  <a:pt x="3690" y="449"/>
                  <a:pt x="3680" y="454"/>
                  <a:pt x="3671" y="458"/>
                </a:cubicBezTo>
                <a:cubicBezTo>
                  <a:pt x="3659" y="463"/>
                  <a:pt x="3647" y="466"/>
                  <a:pt x="3635" y="469"/>
                </a:cubicBezTo>
                <a:cubicBezTo>
                  <a:pt x="3626" y="471"/>
                  <a:pt x="3616" y="471"/>
                  <a:pt x="3607" y="473"/>
                </a:cubicBezTo>
                <a:cubicBezTo>
                  <a:pt x="3599" y="474"/>
                  <a:pt x="3586" y="469"/>
                  <a:pt x="3587" y="487"/>
                </a:cubicBezTo>
                <a:cubicBezTo>
                  <a:pt x="3561" y="472"/>
                  <a:pt x="3533" y="482"/>
                  <a:pt x="3515" y="495"/>
                </a:cubicBezTo>
                <a:cubicBezTo>
                  <a:pt x="3498" y="506"/>
                  <a:pt x="3474" y="498"/>
                  <a:pt x="3463" y="519"/>
                </a:cubicBezTo>
                <a:cubicBezTo>
                  <a:pt x="3493" y="517"/>
                  <a:pt x="3522" y="515"/>
                  <a:pt x="3551" y="513"/>
                </a:cubicBezTo>
                <a:cubicBezTo>
                  <a:pt x="3507" y="541"/>
                  <a:pt x="3457" y="544"/>
                  <a:pt x="3408" y="551"/>
                </a:cubicBezTo>
                <a:cubicBezTo>
                  <a:pt x="3484" y="565"/>
                  <a:pt x="3559" y="578"/>
                  <a:pt x="3634" y="591"/>
                </a:cubicBezTo>
                <a:cubicBezTo>
                  <a:pt x="3634" y="593"/>
                  <a:pt x="3634" y="595"/>
                  <a:pt x="3634" y="597"/>
                </a:cubicBezTo>
                <a:cubicBezTo>
                  <a:pt x="3615" y="598"/>
                  <a:pt x="3597" y="600"/>
                  <a:pt x="3578" y="601"/>
                </a:cubicBezTo>
                <a:cubicBezTo>
                  <a:pt x="3578" y="603"/>
                  <a:pt x="3578" y="604"/>
                  <a:pt x="3578" y="606"/>
                </a:cubicBezTo>
                <a:cubicBezTo>
                  <a:pt x="3592" y="606"/>
                  <a:pt x="3606" y="607"/>
                  <a:pt x="3620" y="608"/>
                </a:cubicBezTo>
                <a:cubicBezTo>
                  <a:pt x="3636" y="609"/>
                  <a:pt x="3652" y="611"/>
                  <a:pt x="3667" y="614"/>
                </a:cubicBezTo>
                <a:cubicBezTo>
                  <a:pt x="3670" y="614"/>
                  <a:pt x="3674" y="619"/>
                  <a:pt x="3674" y="621"/>
                </a:cubicBezTo>
                <a:cubicBezTo>
                  <a:pt x="3674" y="624"/>
                  <a:pt x="3670" y="628"/>
                  <a:pt x="3667" y="629"/>
                </a:cubicBezTo>
                <a:cubicBezTo>
                  <a:pt x="3658" y="630"/>
                  <a:pt x="3649" y="632"/>
                  <a:pt x="3639" y="632"/>
                </a:cubicBezTo>
                <a:cubicBezTo>
                  <a:pt x="3593" y="629"/>
                  <a:pt x="3547" y="626"/>
                  <a:pt x="3502" y="623"/>
                </a:cubicBezTo>
                <a:cubicBezTo>
                  <a:pt x="3501" y="625"/>
                  <a:pt x="3501" y="628"/>
                  <a:pt x="3501" y="630"/>
                </a:cubicBezTo>
                <a:cubicBezTo>
                  <a:pt x="3510" y="631"/>
                  <a:pt x="3519" y="633"/>
                  <a:pt x="3528" y="634"/>
                </a:cubicBezTo>
                <a:cubicBezTo>
                  <a:pt x="3528" y="635"/>
                  <a:pt x="3528" y="636"/>
                  <a:pt x="3528" y="637"/>
                </a:cubicBezTo>
                <a:cubicBezTo>
                  <a:pt x="3513" y="637"/>
                  <a:pt x="3498" y="637"/>
                  <a:pt x="3484" y="637"/>
                </a:cubicBezTo>
                <a:cubicBezTo>
                  <a:pt x="3508" y="647"/>
                  <a:pt x="3531" y="659"/>
                  <a:pt x="3556" y="667"/>
                </a:cubicBezTo>
                <a:cubicBezTo>
                  <a:pt x="3571" y="671"/>
                  <a:pt x="3588" y="670"/>
                  <a:pt x="3605" y="672"/>
                </a:cubicBezTo>
                <a:cubicBezTo>
                  <a:pt x="3603" y="675"/>
                  <a:pt x="3599" y="681"/>
                  <a:pt x="3595" y="688"/>
                </a:cubicBezTo>
                <a:cubicBezTo>
                  <a:pt x="3612" y="690"/>
                  <a:pt x="3628" y="691"/>
                  <a:pt x="3646" y="692"/>
                </a:cubicBezTo>
                <a:cubicBezTo>
                  <a:pt x="3645" y="702"/>
                  <a:pt x="3652" y="713"/>
                  <a:pt x="3637" y="719"/>
                </a:cubicBezTo>
                <a:cubicBezTo>
                  <a:pt x="3635" y="721"/>
                  <a:pt x="3636" y="732"/>
                  <a:pt x="3636" y="742"/>
                </a:cubicBezTo>
                <a:cubicBezTo>
                  <a:pt x="3625" y="738"/>
                  <a:pt x="3616" y="734"/>
                  <a:pt x="3605" y="731"/>
                </a:cubicBezTo>
                <a:cubicBezTo>
                  <a:pt x="3592" y="726"/>
                  <a:pt x="3579" y="722"/>
                  <a:pt x="3566" y="718"/>
                </a:cubicBezTo>
                <a:cubicBezTo>
                  <a:pt x="3555" y="715"/>
                  <a:pt x="3547" y="718"/>
                  <a:pt x="3548" y="732"/>
                </a:cubicBezTo>
                <a:cubicBezTo>
                  <a:pt x="3540" y="731"/>
                  <a:pt x="3532" y="731"/>
                  <a:pt x="3524" y="730"/>
                </a:cubicBezTo>
                <a:cubicBezTo>
                  <a:pt x="3526" y="745"/>
                  <a:pt x="3532" y="749"/>
                  <a:pt x="3546" y="747"/>
                </a:cubicBezTo>
                <a:cubicBezTo>
                  <a:pt x="3564" y="745"/>
                  <a:pt x="3582" y="746"/>
                  <a:pt x="3600" y="746"/>
                </a:cubicBezTo>
                <a:cubicBezTo>
                  <a:pt x="3600" y="748"/>
                  <a:pt x="3600" y="750"/>
                  <a:pt x="3600" y="752"/>
                </a:cubicBezTo>
                <a:cubicBezTo>
                  <a:pt x="3574" y="754"/>
                  <a:pt x="3547" y="757"/>
                  <a:pt x="3521" y="759"/>
                </a:cubicBezTo>
                <a:cubicBezTo>
                  <a:pt x="3527" y="780"/>
                  <a:pt x="3527" y="780"/>
                  <a:pt x="3549" y="794"/>
                </a:cubicBezTo>
                <a:cubicBezTo>
                  <a:pt x="3543" y="811"/>
                  <a:pt x="3543" y="811"/>
                  <a:pt x="3512" y="815"/>
                </a:cubicBezTo>
                <a:cubicBezTo>
                  <a:pt x="3520" y="818"/>
                  <a:pt x="3527" y="820"/>
                  <a:pt x="3539" y="825"/>
                </a:cubicBezTo>
                <a:cubicBezTo>
                  <a:pt x="3531" y="827"/>
                  <a:pt x="3527" y="828"/>
                  <a:pt x="3522" y="830"/>
                </a:cubicBezTo>
                <a:cubicBezTo>
                  <a:pt x="3526" y="833"/>
                  <a:pt x="3529" y="835"/>
                  <a:pt x="3537" y="840"/>
                </a:cubicBezTo>
                <a:cubicBezTo>
                  <a:pt x="3521" y="841"/>
                  <a:pt x="3511" y="842"/>
                  <a:pt x="3498" y="844"/>
                </a:cubicBezTo>
                <a:cubicBezTo>
                  <a:pt x="3508" y="857"/>
                  <a:pt x="3522" y="851"/>
                  <a:pt x="3535" y="856"/>
                </a:cubicBezTo>
                <a:cubicBezTo>
                  <a:pt x="3489" y="862"/>
                  <a:pt x="3442" y="842"/>
                  <a:pt x="3400" y="873"/>
                </a:cubicBezTo>
                <a:cubicBezTo>
                  <a:pt x="3409" y="874"/>
                  <a:pt x="3417" y="874"/>
                  <a:pt x="3429" y="875"/>
                </a:cubicBezTo>
                <a:cubicBezTo>
                  <a:pt x="3425" y="877"/>
                  <a:pt x="3423" y="878"/>
                  <a:pt x="3417" y="880"/>
                </a:cubicBezTo>
                <a:cubicBezTo>
                  <a:pt x="3467" y="890"/>
                  <a:pt x="3513" y="900"/>
                  <a:pt x="3560" y="909"/>
                </a:cubicBezTo>
                <a:cubicBezTo>
                  <a:pt x="3560" y="911"/>
                  <a:pt x="3559" y="913"/>
                  <a:pt x="3559" y="915"/>
                </a:cubicBezTo>
                <a:cubicBezTo>
                  <a:pt x="3555" y="915"/>
                  <a:pt x="3551" y="915"/>
                  <a:pt x="3548" y="914"/>
                </a:cubicBezTo>
                <a:cubicBezTo>
                  <a:pt x="3547" y="915"/>
                  <a:pt x="3547" y="916"/>
                  <a:pt x="3547" y="917"/>
                </a:cubicBezTo>
                <a:cubicBezTo>
                  <a:pt x="3553" y="920"/>
                  <a:pt x="3560" y="923"/>
                  <a:pt x="3566" y="926"/>
                </a:cubicBezTo>
                <a:cubicBezTo>
                  <a:pt x="3541" y="923"/>
                  <a:pt x="3516" y="921"/>
                  <a:pt x="3490" y="919"/>
                </a:cubicBezTo>
                <a:cubicBezTo>
                  <a:pt x="3490" y="921"/>
                  <a:pt x="3490" y="924"/>
                  <a:pt x="3489" y="926"/>
                </a:cubicBezTo>
                <a:cubicBezTo>
                  <a:pt x="3505" y="931"/>
                  <a:pt x="3521" y="935"/>
                  <a:pt x="3543" y="941"/>
                </a:cubicBezTo>
                <a:cubicBezTo>
                  <a:pt x="3510" y="941"/>
                  <a:pt x="3483" y="941"/>
                  <a:pt x="3456" y="941"/>
                </a:cubicBezTo>
                <a:cubicBezTo>
                  <a:pt x="3455" y="942"/>
                  <a:pt x="3455" y="943"/>
                  <a:pt x="3455" y="945"/>
                </a:cubicBezTo>
                <a:cubicBezTo>
                  <a:pt x="3466" y="947"/>
                  <a:pt x="3476" y="949"/>
                  <a:pt x="3491" y="952"/>
                </a:cubicBezTo>
                <a:cubicBezTo>
                  <a:pt x="3459" y="954"/>
                  <a:pt x="3432" y="957"/>
                  <a:pt x="3404" y="959"/>
                </a:cubicBezTo>
                <a:cubicBezTo>
                  <a:pt x="3404" y="960"/>
                  <a:pt x="3403" y="962"/>
                  <a:pt x="3402" y="964"/>
                </a:cubicBezTo>
                <a:cubicBezTo>
                  <a:pt x="3405" y="965"/>
                  <a:pt x="3407" y="966"/>
                  <a:pt x="3414" y="969"/>
                </a:cubicBezTo>
                <a:cubicBezTo>
                  <a:pt x="3378" y="966"/>
                  <a:pt x="3346" y="963"/>
                  <a:pt x="3315" y="960"/>
                </a:cubicBezTo>
                <a:cubicBezTo>
                  <a:pt x="3315" y="959"/>
                  <a:pt x="3315" y="959"/>
                  <a:pt x="3315" y="958"/>
                </a:cubicBezTo>
                <a:cubicBezTo>
                  <a:pt x="3327" y="958"/>
                  <a:pt x="3340" y="957"/>
                  <a:pt x="3352" y="957"/>
                </a:cubicBezTo>
                <a:cubicBezTo>
                  <a:pt x="3352" y="956"/>
                  <a:pt x="3352" y="955"/>
                  <a:pt x="3352" y="954"/>
                </a:cubicBezTo>
                <a:cubicBezTo>
                  <a:pt x="3318" y="954"/>
                  <a:pt x="3284" y="954"/>
                  <a:pt x="3246" y="954"/>
                </a:cubicBezTo>
                <a:cubicBezTo>
                  <a:pt x="3254" y="958"/>
                  <a:pt x="3258" y="961"/>
                  <a:pt x="3265" y="964"/>
                </a:cubicBezTo>
                <a:cubicBezTo>
                  <a:pt x="3233" y="964"/>
                  <a:pt x="3202" y="964"/>
                  <a:pt x="3172" y="964"/>
                </a:cubicBezTo>
                <a:cubicBezTo>
                  <a:pt x="3172" y="964"/>
                  <a:pt x="3172" y="963"/>
                  <a:pt x="3172" y="962"/>
                </a:cubicBezTo>
                <a:cubicBezTo>
                  <a:pt x="3184" y="960"/>
                  <a:pt x="3197" y="958"/>
                  <a:pt x="3210" y="956"/>
                </a:cubicBezTo>
                <a:cubicBezTo>
                  <a:pt x="3050" y="953"/>
                  <a:pt x="2890" y="959"/>
                  <a:pt x="2731" y="934"/>
                </a:cubicBezTo>
                <a:cubicBezTo>
                  <a:pt x="2802" y="934"/>
                  <a:pt x="2874" y="934"/>
                  <a:pt x="2943" y="934"/>
                </a:cubicBezTo>
                <a:cubicBezTo>
                  <a:pt x="2924" y="913"/>
                  <a:pt x="2896" y="920"/>
                  <a:pt x="2869" y="919"/>
                </a:cubicBezTo>
                <a:cubicBezTo>
                  <a:pt x="2826" y="916"/>
                  <a:pt x="2782" y="911"/>
                  <a:pt x="2738" y="913"/>
                </a:cubicBezTo>
                <a:cubicBezTo>
                  <a:pt x="2703" y="915"/>
                  <a:pt x="2671" y="901"/>
                  <a:pt x="2634" y="902"/>
                </a:cubicBezTo>
                <a:cubicBezTo>
                  <a:pt x="2638" y="905"/>
                  <a:pt x="2640" y="906"/>
                  <a:pt x="2644" y="909"/>
                </a:cubicBezTo>
                <a:cubicBezTo>
                  <a:pt x="2612" y="909"/>
                  <a:pt x="2582" y="909"/>
                  <a:pt x="2553" y="909"/>
                </a:cubicBezTo>
                <a:cubicBezTo>
                  <a:pt x="2552" y="911"/>
                  <a:pt x="2552" y="912"/>
                  <a:pt x="2552" y="914"/>
                </a:cubicBezTo>
                <a:cubicBezTo>
                  <a:pt x="2616" y="917"/>
                  <a:pt x="2679" y="921"/>
                  <a:pt x="2742" y="924"/>
                </a:cubicBezTo>
                <a:cubicBezTo>
                  <a:pt x="2742" y="925"/>
                  <a:pt x="2742" y="926"/>
                  <a:pt x="2742" y="926"/>
                </a:cubicBezTo>
                <a:cubicBezTo>
                  <a:pt x="2712" y="926"/>
                  <a:pt x="2682" y="926"/>
                  <a:pt x="2652" y="926"/>
                </a:cubicBezTo>
                <a:cubicBezTo>
                  <a:pt x="2645" y="926"/>
                  <a:pt x="2638" y="926"/>
                  <a:pt x="2630" y="926"/>
                </a:cubicBezTo>
                <a:cubicBezTo>
                  <a:pt x="2607" y="926"/>
                  <a:pt x="2582" y="940"/>
                  <a:pt x="2560" y="920"/>
                </a:cubicBezTo>
                <a:cubicBezTo>
                  <a:pt x="2562" y="922"/>
                  <a:pt x="2563" y="924"/>
                  <a:pt x="2566" y="929"/>
                </a:cubicBezTo>
                <a:cubicBezTo>
                  <a:pt x="2535" y="929"/>
                  <a:pt x="2506" y="929"/>
                  <a:pt x="2476" y="929"/>
                </a:cubicBezTo>
                <a:cubicBezTo>
                  <a:pt x="2402" y="928"/>
                  <a:pt x="2328" y="927"/>
                  <a:pt x="2254" y="926"/>
                </a:cubicBezTo>
                <a:cubicBezTo>
                  <a:pt x="2181" y="924"/>
                  <a:pt x="2108" y="921"/>
                  <a:pt x="2035" y="918"/>
                </a:cubicBezTo>
                <a:cubicBezTo>
                  <a:pt x="1997" y="916"/>
                  <a:pt x="1960" y="910"/>
                  <a:pt x="1922" y="908"/>
                </a:cubicBezTo>
                <a:cubicBezTo>
                  <a:pt x="1893" y="906"/>
                  <a:pt x="1865" y="910"/>
                  <a:pt x="1836" y="910"/>
                </a:cubicBezTo>
                <a:cubicBezTo>
                  <a:pt x="1817" y="910"/>
                  <a:pt x="1798" y="905"/>
                  <a:pt x="1779" y="904"/>
                </a:cubicBezTo>
                <a:cubicBezTo>
                  <a:pt x="1700" y="903"/>
                  <a:pt x="1620" y="902"/>
                  <a:pt x="1540" y="901"/>
                </a:cubicBezTo>
                <a:cubicBezTo>
                  <a:pt x="1524" y="901"/>
                  <a:pt x="1507" y="901"/>
                  <a:pt x="1490" y="901"/>
                </a:cubicBezTo>
                <a:cubicBezTo>
                  <a:pt x="1490" y="899"/>
                  <a:pt x="1489" y="896"/>
                  <a:pt x="1489" y="894"/>
                </a:cubicBezTo>
                <a:cubicBezTo>
                  <a:pt x="1495" y="892"/>
                  <a:pt x="1501" y="891"/>
                  <a:pt x="1507" y="890"/>
                </a:cubicBezTo>
                <a:cubicBezTo>
                  <a:pt x="1484" y="880"/>
                  <a:pt x="1422" y="882"/>
                  <a:pt x="1396" y="894"/>
                </a:cubicBezTo>
                <a:cubicBezTo>
                  <a:pt x="1416" y="893"/>
                  <a:pt x="1432" y="891"/>
                  <a:pt x="1449" y="890"/>
                </a:cubicBezTo>
                <a:cubicBezTo>
                  <a:pt x="1438" y="902"/>
                  <a:pt x="1438" y="903"/>
                  <a:pt x="1404" y="900"/>
                </a:cubicBezTo>
                <a:cubicBezTo>
                  <a:pt x="1388" y="899"/>
                  <a:pt x="1372" y="894"/>
                  <a:pt x="1354" y="890"/>
                </a:cubicBezTo>
                <a:cubicBezTo>
                  <a:pt x="1355" y="896"/>
                  <a:pt x="1355" y="900"/>
                  <a:pt x="1356" y="904"/>
                </a:cubicBezTo>
                <a:cubicBezTo>
                  <a:pt x="1325" y="898"/>
                  <a:pt x="1295" y="892"/>
                  <a:pt x="1265" y="886"/>
                </a:cubicBezTo>
                <a:cubicBezTo>
                  <a:pt x="1269" y="885"/>
                  <a:pt x="1274" y="883"/>
                  <a:pt x="1282" y="880"/>
                </a:cubicBezTo>
                <a:cubicBezTo>
                  <a:pt x="1267" y="877"/>
                  <a:pt x="1255" y="874"/>
                  <a:pt x="1239" y="870"/>
                </a:cubicBezTo>
                <a:cubicBezTo>
                  <a:pt x="1355" y="867"/>
                  <a:pt x="1468" y="863"/>
                  <a:pt x="1581" y="860"/>
                </a:cubicBezTo>
                <a:cubicBezTo>
                  <a:pt x="1581" y="858"/>
                  <a:pt x="1581" y="857"/>
                  <a:pt x="1580" y="855"/>
                </a:cubicBezTo>
                <a:cubicBezTo>
                  <a:pt x="1405" y="854"/>
                  <a:pt x="1230" y="865"/>
                  <a:pt x="1055" y="865"/>
                </a:cubicBezTo>
                <a:cubicBezTo>
                  <a:pt x="1065" y="873"/>
                  <a:pt x="1075" y="881"/>
                  <a:pt x="1084" y="888"/>
                </a:cubicBezTo>
                <a:cubicBezTo>
                  <a:pt x="1083" y="891"/>
                  <a:pt x="1083" y="893"/>
                  <a:pt x="1082" y="896"/>
                </a:cubicBezTo>
                <a:cubicBezTo>
                  <a:pt x="1104" y="892"/>
                  <a:pt x="1126" y="887"/>
                  <a:pt x="1148" y="887"/>
                </a:cubicBezTo>
                <a:cubicBezTo>
                  <a:pt x="1165" y="886"/>
                  <a:pt x="1181" y="893"/>
                  <a:pt x="1198" y="894"/>
                </a:cubicBezTo>
                <a:cubicBezTo>
                  <a:pt x="1225" y="896"/>
                  <a:pt x="1253" y="895"/>
                  <a:pt x="1280" y="896"/>
                </a:cubicBezTo>
                <a:cubicBezTo>
                  <a:pt x="1282" y="896"/>
                  <a:pt x="1283" y="897"/>
                  <a:pt x="1284" y="903"/>
                </a:cubicBezTo>
                <a:cubicBezTo>
                  <a:pt x="1242" y="903"/>
                  <a:pt x="1199" y="903"/>
                  <a:pt x="1151" y="903"/>
                </a:cubicBezTo>
                <a:cubicBezTo>
                  <a:pt x="1157" y="909"/>
                  <a:pt x="1158" y="911"/>
                  <a:pt x="1163" y="916"/>
                </a:cubicBezTo>
                <a:cubicBezTo>
                  <a:pt x="1137" y="918"/>
                  <a:pt x="1114" y="920"/>
                  <a:pt x="1091" y="923"/>
                </a:cubicBezTo>
                <a:cubicBezTo>
                  <a:pt x="1091" y="921"/>
                  <a:pt x="1091" y="920"/>
                  <a:pt x="1091" y="919"/>
                </a:cubicBezTo>
                <a:cubicBezTo>
                  <a:pt x="1104" y="916"/>
                  <a:pt x="1117" y="914"/>
                  <a:pt x="1130" y="912"/>
                </a:cubicBezTo>
                <a:cubicBezTo>
                  <a:pt x="1130" y="911"/>
                  <a:pt x="1130" y="911"/>
                  <a:pt x="1130" y="910"/>
                </a:cubicBezTo>
                <a:cubicBezTo>
                  <a:pt x="1106" y="909"/>
                  <a:pt x="1082" y="907"/>
                  <a:pt x="1059" y="907"/>
                </a:cubicBezTo>
                <a:cubicBezTo>
                  <a:pt x="1057" y="906"/>
                  <a:pt x="1053" y="911"/>
                  <a:pt x="1054" y="913"/>
                </a:cubicBezTo>
                <a:cubicBezTo>
                  <a:pt x="1054" y="915"/>
                  <a:pt x="1058" y="917"/>
                  <a:pt x="1060" y="920"/>
                </a:cubicBezTo>
                <a:cubicBezTo>
                  <a:pt x="1023" y="920"/>
                  <a:pt x="985" y="919"/>
                  <a:pt x="947" y="921"/>
                </a:cubicBezTo>
                <a:cubicBezTo>
                  <a:pt x="928" y="921"/>
                  <a:pt x="909" y="926"/>
                  <a:pt x="889" y="927"/>
                </a:cubicBezTo>
                <a:cubicBezTo>
                  <a:pt x="876" y="929"/>
                  <a:pt x="861" y="931"/>
                  <a:pt x="849" y="928"/>
                </a:cubicBezTo>
                <a:cubicBezTo>
                  <a:pt x="808" y="916"/>
                  <a:pt x="767" y="925"/>
                  <a:pt x="726" y="927"/>
                </a:cubicBezTo>
                <a:cubicBezTo>
                  <a:pt x="715" y="927"/>
                  <a:pt x="705" y="926"/>
                  <a:pt x="693" y="923"/>
                </a:cubicBezTo>
                <a:cubicBezTo>
                  <a:pt x="667" y="916"/>
                  <a:pt x="638" y="921"/>
                  <a:pt x="608" y="921"/>
                </a:cubicBezTo>
                <a:cubicBezTo>
                  <a:pt x="610" y="925"/>
                  <a:pt x="611" y="927"/>
                  <a:pt x="612" y="927"/>
                </a:cubicBezTo>
                <a:cubicBezTo>
                  <a:pt x="636" y="931"/>
                  <a:pt x="661" y="934"/>
                  <a:pt x="686" y="937"/>
                </a:cubicBezTo>
                <a:cubicBezTo>
                  <a:pt x="686" y="940"/>
                  <a:pt x="686" y="942"/>
                  <a:pt x="686" y="944"/>
                </a:cubicBezTo>
                <a:cubicBezTo>
                  <a:pt x="664" y="944"/>
                  <a:pt x="643" y="944"/>
                  <a:pt x="622" y="944"/>
                </a:cubicBezTo>
                <a:cubicBezTo>
                  <a:pt x="589" y="944"/>
                  <a:pt x="557" y="945"/>
                  <a:pt x="524" y="943"/>
                </a:cubicBezTo>
                <a:cubicBezTo>
                  <a:pt x="504" y="942"/>
                  <a:pt x="483" y="937"/>
                  <a:pt x="464" y="948"/>
                </a:cubicBezTo>
                <a:cubicBezTo>
                  <a:pt x="462" y="949"/>
                  <a:pt x="456" y="943"/>
                  <a:pt x="446" y="936"/>
                </a:cubicBezTo>
                <a:cubicBezTo>
                  <a:pt x="424" y="936"/>
                  <a:pt x="395" y="936"/>
                  <a:pt x="365" y="936"/>
                </a:cubicBezTo>
                <a:cubicBezTo>
                  <a:pt x="365" y="935"/>
                  <a:pt x="365" y="934"/>
                  <a:pt x="365" y="933"/>
                </a:cubicBezTo>
                <a:cubicBezTo>
                  <a:pt x="375" y="927"/>
                  <a:pt x="384" y="922"/>
                  <a:pt x="393" y="917"/>
                </a:cubicBezTo>
                <a:cubicBezTo>
                  <a:pt x="368" y="908"/>
                  <a:pt x="342" y="899"/>
                  <a:pt x="316" y="890"/>
                </a:cubicBezTo>
                <a:cubicBezTo>
                  <a:pt x="351" y="893"/>
                  <a:pt x="382" y="912"/>
                  <a:pt x="421" y="898"/>
                </a:cubicBezTo>
                <a:cubicBezTo>
                  <a:pt x="404" y="896"/>
                  <a:pt x="389" y="897"/>
                  <a:pt x="376" y="892"/>
                </a:cubicBezTo>
                <a:cubicBezTo>
                  <a:pt x="364" y="889"/>
                  <a:pt x="343" y="894"/>
                  <a:pt x="347" y="869"/>
                </a:cubicBezTo>
                <a:cubicBezTo>
                  <a:pt x="339" y="869"/>
                  <a:pt x="332" y="868"/>
                  <a:pt x="320" y="867"/>
                </a:cubicBezTo>
                <a:cubicBezTo>
                  <a:pt x="325" y="863"/>
                  <a:pt x="328" y="861"/>
                  <a:pt x="332" y="858"/>
                </a:cubicBezTo>
                <a:cubicBezTo>
                  <a:pt x="320" y="858"/>
                  <a:pt x="309" y="857"/>
                  <a:pt x="292" y="856"/>
                </a:cubicBezTo>
                <a:cubicBezTo>
                  <a:pt x="300" y="850"/>
                  <a:pt x="305" y="847"/>
                  <a:pt x="310" y="843"/>
                </a:cubicBezTo>
                <a:cubicBezTo>
                  <a:pt x="308" y="840"/>
                  <a:pt x="306" y="836"/>
                  <a:pt x="303" y="831"/>
                </a:cubicBezTo>
                <a:cubicBezTo>
                  <a:pt x="284" y="839"/>
                  <a:pt x="280" y="838"/>
                  <a:pt x="280" y="820"/>
                </a:cubicBezTo>
                <a:cubicBezTo>
                  <a:pt x="262" y="822"/>
                  <a:pt x="244" y="826"/>
                  <a:pt x="226" y="826"/>
                </a:cubicBezTo>
                <a:cubicBezTo>
                  <a:pt x="213" y="826"/>
                  <a:pt x="200" y="821"/>
                  <a:pt x="187" y="819"/>
                </a:cubicBezTo>
                <a:cubicBezTo>
                  <a:pt x="181" y="819"/>
                  <a:pt x="174" y="822"/>
                  <a:pt x="168" y="823"/>
                </a:cubicBezTo>
                <a:cubicBezTo>
                  <a:pt x="161" y="823"/>
                  <a:pt x="154" y="821"/>
                  <a:pt x="148" y="821"/>
                </a:cubicBezTo>
                <a:cubicBezTo>
                  <a:pt x="150" y="815"/>
                  <a:pt x="152" y="810"/>
                  <a:pt x="155" y="801"/>
                </a:cubicBezTo>
                <a:cubicBezTo>
                  <a:pt x="146" y="799"/>
                  <a:pt x="136" y="797"/>
                  <a:pt x="126" y="795"/>
                </a:cubicBezTo>
                <a:cubicBezTo>
                  <a:pt x="126" y="793"/>
                  <a:pt x="126" y="792"/>
                  <a:pt x="126" y="790"/>
                </a:cubicBezTo>
                <a:cubicBezTo>
                  <a:pt x="182" y="776"/>
                  <a:pt x="238" y="762"/>
                  <a:pt x="294" y="747"/>
                </a:cubicBezTo>
                <a:cubicBezTo>
                  <a:pt x="294" y="746"/>
                  <a:pt x="294" y="745"/>
                  <a:pt x="293" y="743"/>
                </a:cubicBezTo>
                <a:cubicBezTo>
                  <a:pt x="273" y="735"/>
                  <a:pt x="252" y="728"/>
                  <a:pt x="232" y="720"/>
                </a:cubicBezTo>
                <a:cubicBezTo>
                  <a:pt x="232" y="718"/>
                  <a:pt x="233" y="716"/>
                  <a:pt x="233" y="714"/>
                </a:cubicBezTo>
                <a:cubicBezTo>
                  <a:pt x="239" y="715"/>
                  <a:pt x="244" y="716"/>
                  <a:pt x="252" y="717"/>
                </a:cubicBezTo>
                <a:cubicBezTo>
                  <a:pt x="247" y="712"/>
                  <a:pt x="244" y="708"/>
                  <a:pt x="238" y="701"/>
                </a:cubicBezTo>
                <a:cubicBezTo>
                  <a:pt x="253" y="705"/>
                  <a:pt x="265" y="708"/>
                  <a:pt x="278" y="712"/>
                </a:cubicBezTo>
                <a:cubicBezTo>
                  <a:pt x="273" y="704"/>
                  <a:pt x="269" y="699"/>
                  <a:pt x="266" y="695"/>
                </a:cubicBezTo>
                <a:cubicBezTo>
                  <a:pt x="272" y="691"/>
                  <a:pt x="279" y="689"/>
                  <a:pt x="285" y="686"/>
                </a:cubicBezTo>
                <a:cubicBezTo>
                  <a:pt x="274" y="677"/>
                  <a:pt x="265" y="669"/>
                  <a:pt x="256" y="662"/>
                </a:cubicBezTo>
                <a:cubicBezTo>
                  <a:pt x="262" y="658"/>
                  <a:pt x="268" y="655"/>
                  <a:pt x="278" y="648"/>
                </a:cubicBezTo>
                <a:cubicBezTo>
                  <a:pt x="260" y="645"/>
                  <a:pt x="245" y="641"/>
                  <a:pt x="230" y="641"/>
                </a:cubicBezTo>
                <a:cubicBezTo>
                  <a:pt x="217" y="641"/>
                  <a:pt x="210" y="639"/>
                  <a:pt x="204" y="626"/>
                </a:cubicBezTo>
                <a:cubicBezTo>
                  <a:pt x="201" y="617"/>
                  <a:pt x="190" y="611"/>
                  <a:pt x="182" y="606"/>
                </a:cubicBezTo>
                <a:cubicBezTo>
                  <a:pt x="164" y="595"/>
                  <a:pt x="164" y="596"/>
                  <a:pt x="179" y="578"/>
                </a:cubicBezTo>
                <a:cubicBezTo>
                  <a:pt x="173" y="576"/>
                  <a:pt x="168" y="575"/>
                  <a:pt x="164" y="573"/>
                </a:cubicBezTo>
                <a:cubicBezTo>
                  <a:pt x="185" y="546"/>
                  <a:pt x="205" y="519"/>
                  <a:pt x="243" y="512"/>
                </a:cubicBezTo>
                <a:cubicBezTo>
                  <a:pt x="242" y="510"/>
                  <a:pt x="241" y="508"/>
                  <a:pt x="240" y="506"/>
                </a:cubicBezTo>
                <a:cubicBezTo>
                  <a:pt x="210" y="509"/>
                  <a:pt x="180" y="515"/>
                  <a:pt x="150" y="513"/>
                </a:cubicBezTo>
                <a:cubicBezTo>
                  <a:pt x="123" y="511"/>
                  <a:pt x="91" y="522"/>
                  <a:pt x="69" y="493"/>
                </a:cubicBezTo>
                <a:cubicBezTo>
                  <a:pt x="53" y="514"/>
                  <a:pt x="37" y="498"/>
                  <a:pt x="23" y="495"/>
                </a:cubicBezTo>
                <a:cubicBezTo>
                  <a:pt x="20" y="488"/>
                  <a:pt x="17" y="482"/>
                  <a:pt x="16" y="476"/>
                </a:cubicBezTo>
                <a:cubicBezTo>
                  <a:pt x="13" y="465"/>
                  <a:pt x="12" y="452"/>
                  <a:pt x="25" y="448"/>
                </a:cubicBezTo>
                <a:cubicBezTo>
                  <a:pt x="37" y="445"/>
                  <a:pt x="35" y="437"/>
                  <a:pt x="32" y="432"/>
                </a:cubicBezTo>
                <a:cubicBezTo>
                  <a:pt x="20" y="414"/>
                  <a:pt x="34" y="407"/>
                  <a:pt x="44" y="398"/>
                </a:cubicBezTo>
                <a:cubicBezTo>
                  <a:pt x="52" y="404"/>
                  <a:pt x="61" y="410"/>
                  <a:pt x="69" y="416"/>
                </a:cubicBezTo>
                <a:cubicBezTo>
                  <a:pt x="71" y="415"/>
                  <a:pt x="72" y="414"/>
                  <a:pt x="74" y="413"/>
                </a:cubicBezTo>
                <a:cubicBezTo>
                  <a:pt x="72" y="407"/>
                  <a:pt x="71" y="397"/>
                  <a:pt x="68" y="396"/>
                </a:cubicBezTo>
                <a:cubicBezTo>
                  <a:pt x="61" y="395"/>
                  <a:pt x="52" y="398"/>
                  <a:pt x="44" y="398"/>
                </a:cubicBezTo>
                <a:close/>
                <a:moveTo>
                  <a:pt x="3086" y="869"/>
                </a:moveTo>
                <a:cubicBezTo>
                  <a:pt x="3086" y="868"/>
                  <a:pt x="3085" y="868"/>
                  <a:pt x="3085" y="867"/>
                </a:cubicBezTo>
                <a:cubicBezTo>
                  <a:pt x="3069" y="865"/>
                  <a:pt x="3054" y="863"/>
                  <a:pt x="3038" y="862"/>
                </a:cubicBezTo>
                <a:cubicBezTo>
                  <a:pt x="2981" y="857"/>
                  <a:pt x="2923" y="866"/>
                  <a:pt x="2866" y="860"/>
                </a:cubicBezTo>
                <a:cubicBezTo>
                  <a:pt x="2847" y="858"/>
                  <a:pt x="2828" y="863"/>
                  <a:pt x="2810" y="862"/>
                </a:cubicBezTo>
                <a:cubicBezTo>
                  <a:pt x="2774" y="860"/>
                  <a:pt x="2739" y="855"/>
                  <a:pt x="2703" y="854"/>
                </a:cubicBezTo>
                <a:cubicBezTo>
                  <a:pt x="2630" y="851"/>
                  <a:pt x="2558" y="850"/>
                  <a:pt x="2485" y="849"/>
                </a:cubicBezTo>
                <a:cubicBezTo>
                  <a:pt x="2474" y="848"/>
                  <a:pt x="2462" y="847"/>
                  <a:pt x="2451" y="846"/>
                </a:cubicBezTo>
                <a:cubicBezTo>
                  <a:pt x="2459" y="852"/>
                  <a:pt x="2469" y="854"/>
                  <a:pt x="2478" y="854"/>
                </a:cubicBezTo>
                <a:cubicBezTo>
                  <a:pt x="2521" y="856"/>
                  <a:pt x="2564" y="858"/>
                  <a:pt x="2607" y="860"/>
                </a:cubicBezTo>
                <a:cubicBezTo>
                  <a:pt x="2647" y="863"/>
                  <a:pt x="2688" y="867"/>
                  <a:pt x="2728" y="869"/>
                </a:cubicBezTo>
                <a:cubicBezTo>
                  <a:pt x="2799" y="871"/>
                  <a:pt x="2870" y="873"/>
                  <a:pt x="2942" y="875"/>
                </a:cubicBezTo>
                <a:cubicBezTo>
                  <a:pt x="2976" y="876"/>
                  <a:pt x="3011" y="877"/>
                  <a:pt x="3045" y="876"/>
                </a:cubicBezTo>
                <a:cubicBezTo>
                  <a:pt x="3059" y="876"/>
                  <a:pt x="3073" y="872"/>
                  <a:pt x="3086" y="869"/>
                </a:cubicBezTo>
                <a:close/>
                <a:moveTo>
                  <a:pt x="1567" y="812"/>
                </a:moveTo>
                <a:cubicBezTo>
                  <a:pt x="1567" y="812"/>
                  <a:pt x="1567" y="811"/>
                  <a:pt x="1566" y="810"/>
                </a:cubicBezTo>
                <a:cubicBezTo>
                  <a:pt x="1402" y="814"/>
                  <a:pt x="1237" y="818"/>
                  <a:pt x="1072" y="822"/>
                </a:cubicBezTo>
                <a:cubicBezTo>
                  <a:pt x="1098" y="827"/>
                  <a:pt x="1123" y="831"/>
                  <a:pt x="1148" y="832"/>
                </a:cubicBezTo>
                <a:cubicBezTo>
                  <a:pt x="1199" y="832"/>
                  <a:pt x="1249" y="829"/>
                  <a:pt x="1299" y="829"/>
                </a:cubicBezTo>
                <a:cubicBezTo>
                  <a:pt x="1358" y="828"/>
                  <a:pt x="1417" y="831"/>
                  <a:pt x="1476" y="828"/>
                </a:cubicBezTo>
                <a:cubicBezTo>
                  <a:pt x="1506" y="827"/>
                  <a:pt x="1536" y="818"/>
                  <a:pt x="1567" y="812"/>
                </a:cubicBezTo>
                <a:close/>
                <a:moveTo>
                  <a:pt x="3131" y="849"/>
                </a:moveTo>
                <a:cubicBezTo>
                  <a:pt x="3162" y="858"/>
                  <a:pt x="3196" y="839"/>
                  <a:pt x="3228" y="860"/>
                </a:cubicBezTo>
                <a:cubicBezTo>
                  <a:pt x="3183" y="862"/>
                  <a:pt x="3142" y="864"/>
                  <a:pt x="3102" y="866"/>
                </a:cubicBezTo>
                <a:cubicBezTo>
                  <a:pt x="3102" y="868"/>
                  <a:pt x="3102" y="869"/>
                  <a:pt x="3102" y="871"/>
                </a:cubicBezTo>
                <a:cubicBezTo>
                  <a:pt x="3198" y="871"/>
                  <a:pt x="3294" y="871"/>
                  <a:pt x="3390" y="871"/>
                </a:cubicBezTo>
                <a:cubicBezTo>
                  <a:pt x="3390" y="868"/>
                  <a:pt x="3390" y="865"/>
                  <a:pt x="3390" y="861"/>
                </a:cubicBezTo>
                <a:cubicBezTo>
                  <a:pt x="3348" y="861"/>
                  <a:pt x="3305" y="861"/>
                  <a:pt x="3263" y="861"/>
                </a:cubicBezTo>
                <a:cubicBezTo>
                  <a:pt x="3263" y="858"/>
                  <a:pt x="3263" y="855"/>
                  <a:pt x="3263" y="852"/>
                </a:cubicBezTo>
                <a:cubicBezTo>
                  <a:pt x="3294" y="852"/>
                  <a:pt x="3325" y="852"/>
                  <a:pt x="3357" y="852"/>
                </a:cubicBezTo>
                <a:cubicBezTo>
                  <a:pt x="3282" y="846"/>
                  <a:pt x="3207" y="825"/>
                  <a:pt x="3131" y="849"/>
                </a:cubicBezTo>
                <a:close/>
                <a:moveTo>
                  <a:pt x="1026" y="782"/>
                </a:moveTo>
                <a:cubicBezTo>
                  <a:pt x="1093" y="779"/>
                  <a:pt x="1164" y="775"/>
                  <a:pt x="1235" y="772"/>
                </a:cubicBezTo>
                <a:cubicBezTo>
                  <a:pt x="1228" y="768"/>
                  <a:pt x="1220" y="765"/>
                  <a:pt x="1212" y="765"/>
                </a:cubicBezTo>
                <a:cubicBezTo>
                  <a:pt x="1198" y="765"/>
                  <a:pt x="1184" y="768"/>
                  <a:pt x="1171" y="767"/>
                </a:cubicBezTo>
                <a:cubicBezTo>
                  <a:pt x="1125" y="766"/>
                  <a:pt x="1080" y="764"/>
                  <a:pt x="1034" y="764"/>
                </a:cubicBezTo>
                <a:cubicBezTo>
                  <a:pt x="1015" y="763"/>
                  <a:pt x="995" y="765"/>
                  <a:pt x="975" y="766"/>
                </a:cubicBezTo>
                <a:cubicBezTo>
                  <a:pt x="975" y="768"/>
                  <a:pt x="975" y="770"/>
                  <a:pt x="976" y="772"/>
                </a:cubicBezTo>
                <a:cubicBezTo>
                  <a:pt x="994" y="773"/>
                  <a:pt x="1013" y="775"/>
                  <a:pt x="1031" y="776"/>
                </a:cubicBezTo>
                <a:cubicBezTo>
                  <a:pt x="1031" y="778"/>
                  <a:pt x="1031" y="780"/>
                  <a:pt x="1031" y="781"/>
                </a:cubicBezTo>
                <a:cubicBezTo>
                  <a:pt x="1028" y="782"/>
                  <a:pt x="1025" y="782"/>
                  <a:pt x="1026" y="782"/>
                </a:cubicBezTo>
                <a:close/>
                <a:moveTo>
                  <a:pt x="1715" y="582"/>
                </a:moveTo>
                <a:cubicBezTo>
                  <a:pt x="1715" y="585"/>
                  <a:pt x="1715" y="587"/>
                  <a:pt x="1715" y="590"/>
                </a:cubicBezTo>
                <a:cubicBezTo>
                  <a:pt x="1775" y="590"/>
                  <a:pt x="1834" y="589"/>
                  <a:pt x="1893" y="590"/>
                </a:cubicBezTo>
                <a:cubicBezTo>
                  <a:pt x="1930" y="591"/>
                  <a:pt x="1968" y="583"/>
                  <a:pt x="2004" y="598"/>
                </a:cubicBezTo>
                <a:cubicBezTo>
                  <a:pt x="2013" y="601"/>
                  <a:pt x="2023" y="599"/>
                  <a:pt x="2033" y="600"/>
                </a:cubicBezTo>
                <a:cubicBezTo>
                  <a:pt x="2033" y="599"/>
                  <a:pt x="2033" y="598"/>
                  <a:pt x="2033" y="597"/>
                </a:cubicBezTo>
                <a:cubicBezTo>
                  <a:pt x="2024" y="596"/>
                  <a:pt x="2015" y="594"/>
                  <a:pt x="2006" y="593"/>
                </a:cubicBezTo>
                <a:cubicBezTo>
                  <a:pt x="2006" y="592"/>
                  <a:pt x="2006" y="590"/>
                  <a:pt x="2006" y="589"/>
                </a:cubicBezTo>
                <a:cubicBezTo>
                  <a:pt x="2032" y="588"/>
                  <a:pt x="2058" y="586"/>
                  <a:pt x="2084" y="585"/>
                </a:cubicBezTo>
                <a:cubicBezTo>
                  <a:pt x="2084" y="584"/>
                  <a:pt x="2084" y="583"/>
                  <a:pt x="2084" y="582"/>
                </a:cubicBezTo>
                <a:cubicBezTo>
                  <a:pt x="1961" y="582"/>
                  <a:pt x="1838" y="582"/>
                  <a:pt x="1715" y="582"/>
                </a:cubicBezTo>
                <a:close/>
                <a:moveTo>
                  <a:pt x="1860" y="846"/>
                </a:moveTo>
                <a:cubicBezTo>
                  <a:pt x="1973" y="858"/>
                  <a:pt x="2082" y="850"/>
                  <a:pt x="2190" y="852"/>
                </a:cubicBezTo>
                <a:cubicBezTo>
                  <a:pt x="2190" y="850"/>
                  <a:pt x="2190" y="848"/>
                  <a:pt x="2190" y="846"/>
                </a:cubicBezTo>
                <a:cubicBezTo>
                  <a:pt x="2082" y="846"/>
                  <a:pt x="1974" y="846"/>
                  <a:pt x="1860" y="846"/>
                </a:cubicBezTo>
                <a:close/>
                <a:moveTo>
                  <a:pt x="2732" y="497"/>
                </a:moveTo>
                <a:cubicBezTo>
                  <a:pt x="2732" y="499"/>
                  <a:pt x="2733" y="501"/>
                  <a:pt x="2733" y="503"/>
                </a:cubicBezTo>
                <a:cubicBezTo>
                  <a:pt x="2815" y="505"/>
                  <a:pt x="2897" y="507"/>
                  <a:pt x="2979" y="503"/>
                </a:cubicBezTo>
                <a:cubicBezTo>
                  <a:pt x="2979" y="501"/>
                  <a:pt x="2979" y="499"/>
                  <a:pt x="2979" y="497"/>
                </a:cubicBezTo>
                <a:cubicBezTo>
                  <a:pt x="2897" y="497"/>
                  <a:pt x="2815" y="497"/>
                  <a:pt x="2732" y="497"/>
                </a:cubicBezTo>
                <a:close/>
                <a:moveTo>
                  <a:pt x="1642" y="871"/>
                </a:moveTo>
                <a:cubicBezTo>
                  <a:pt x="1622" y="871"/>
                  <a:pt x="1604" y="871"/>
                  <a:pt x="1586" y="871"/>
                </a:cubicBezTo>
                <a:cubicBezTo>
                  <a:pt x="1586" y="871"/>
                  <a:pt x="1586" y="872"/>
                  <a:pt x="1586" y="873"/>
                </a:cubicBezTo>
                <a:cubicBezTo>
                  <a:pt x="1593" y="874"/>
                  <a:pt x="1600" y="874"/>
                  <a:pt x="1607" y="874"/>
                </a:cubicBezTo>
                <a:cubicBezTo>
                  <a:pt x="1607" y="876"/>
                  <a:pt x="1607" y="878"/>
                  <a:pt x="1607" y="879"/>
                </a:cubicBezTo>
                <a:cubicBezTo>
                  <a:pt x="1578" y="879"/>
                  <a:pt x="1548" y="879"/>
                  <a:pt x="1519" y="879"/>
                </a:cubicBezTo>
                <a:cubicBezTo>
                  <a:pt x="1519" y="881"/>
                  <a:pt x="1519" y="883"/>
                  <a:pt x="1519" y="885"/>
                </a:cubicBezTo>
                <a:cubicBezTo>
                  <a:pt x="1534" y="885"/>
                  <a:pt x="1550" y="885"/>
                  <a:pt x="1565" y="885"/>
                </a:cubicBezTo>
                <a:cubicBezTo>
                  <a:pt x="1565" y="886"/>
                  <a:pt x="1565" y="887"/>
                  <a:pt x="1565" y="889"/>
                </a:cubicBezTo>
                <a:cubicBezTo>
                  <a:pt x="1558" y="890"/>
                  <a:pt x="1551" y="891"/>
                  <a:pt x="1544" y="892"/>
                </a:cubicBezTo>
                <a:cubicBezTo>
                  <a:pt x="1544" y="893"/>
                  <a:pt x="1544" y="894"/>
                  <a:pt x="1544" y="895"/>
                </a:cubicBezTo>
                <a:cubicBezTo>
                  <a:pt x="1590" y="890"/>
                  <a:pt x="1636" y="885"/>
                  <a:pt x="1682" y="880"/>
                </a:cubicBezTo>
                <a:cubicBezTo>
                  <a:pt x="1682" y="879"/>
                  <a:pt x="1682" y="878"/>
                  <a:pt x="1682" y="877"/>
                </a:cubicBezTo>
                <a:cubicBezTo>
                  <a:pt x="1666" y="877"/>
                  <a:pt x="1651" y="877"/>
                  <a:pt x="1633" y="877"/>
                </a:cubicBezTo>
                <a:cubicBezTo>
                  <a:pt x="1637" y="874"/>
                  <a:pt x="1639" y="873"/>
                  <a:pt x="1642" y="871"/>
                </a:cubicBezTo>
                <a:close/>
                <a:moveTo>
                  <a:pt x="3146" y="164"/>
                </a:moveTo>
                <a:cubicBezTo>
                  <a:pt x="3146" y="166"/>
                  <a:pt x="3146" y="167"/>
                  <a:pt x="3146" y="168"/>
                </a:cubicBezTo>
                <a:cubicBezTo>
                  <a:pt x="3185" y="168"/>
                  <a:pt x="3224" y="168"/>
                  <a:pt x="3263" y="168"/>
                </a:cubicBezTo>
                <a:cubicBezTo>
                  <a:pt x="3237" y="156"/>
                  <a:pt x="3211" y="142"/>
                  <a:pt x="3180" y="155"/>
                </a:cubicBezTo>
                <a:cubicBezTo>
                  <a:pt x="3191" y="158"/>
                  <a:pt x="3202" y="160"/>
                  <a:pt x="3213" y="162"/>
                </a:cubicBezTo>
                <a:cubicBezTo>
                  <a:pt x="3213" y="163"/>
                  <a:pt x="3213" y="164"/>
                  <a:pt x="3212" y="164"/>
                </a:cubicBezTo>
                <a:cubicBezTo>
                  <a:pt x="3190" y="164"/>
                  <a:pt x="3168" y="164"/>
                  <a:pt x="3146" y="164"/>
                </a:cubicBezTo>
                <a:close/>
                <a:moveTo>
                  <a:pt x="2203" y="745"/>
                </a:moveTo>
                <a:cubicBezTo>
                  <a:pt x="2204" y="744"/>
                  <a:pt x="2204" y="742"/>
                  <a:pt x="2204" y="741"/>
                </a:cubicBezTo>
                <a:cubicBezTo>
                  <a:pt x="2221" y="743"/>
                  <a:pt x="2238" y="744"/>
                  <a:pt x="2256" y="746"/>
                </a:cubicBezTo>
                <a:cubicBezTo>
                  <a:pt x="2256" y="743"/>
                  <a:pt x="2256" y="741"/>
                  <a:pt x="2256" y="738"/>
                </a:cubicBezTo>
                <a:cubicBezTo>
                  <a:pt x="2212" y="738"/>
                  <a:pt x="2169" y="738"/>
                  <a:pt x="2125" y="738"/>
                </a:cubicBezTo>
                <a:cubicBezTo>
                  <a:pt x="2125" y="739"/>
                  <a:pt x="2125" y="740"/>
                  <a:pt x="2125" y="742"/>
                </a:cubicBezTo>
                <a:cubicBezTo>
                  <a:pt x="2157" y="744"/>
                  <a:pt x="2190" y="747"/>
                  <a:pt x="2222" y="750"/>
                </a:cubicBezTo>
                <a:cubicBezTo>
                  <a:pt x="2222" y="748"/>
                  <a:pt x="2223" y="747"/>
                  <a:pt x="2223" y="745"/>
                </a:cubicBezTo>
                <a:cubicBezTo>
                  <a:pt x="2216" y="745"/>
                  <a:pt x="2210" y="745"/>
                  <a:pt x="2203" y="745"/>
                </a:cubicBezTo>
                <a:close/>
                <a:moveTo>
                  <a:pt x="2500" y="797"/>
                </a:moveTo>
                <a:cubicBezTo>
                  <a:pt x="2500" y="796"/>
                  <a:pt x="2500" y="795"/>
                  <a:pt x="2500" y="794"/>
                </a:cubicBezTo>
                <a:cubicBezTo>
                  <a:pt x="2483" y="794"/>
                  <a:pt x="2466" y="794"/>
                  <a:pt x="2448" y="794"/>
                </a:cubicBezTo>
                <a:cubicBezTo>
                  <a:pt x="2431" y="794"/>
                  <a:pt x="2414" y="793"/>
                  <a:pt x="2397" y="793"/>
                </a:cubicBezTo>
                <a:cubicBezTo>
                  <a:pt x="2379" y="792"/>
                  <a:pt x="2362" y="791"/>
                  <a:pt x="2345" y="791"/>
                </a:cubicBezTo>
                <a:cubicBezTo>
                  <a:pt x="2329" y="791"/>
                  <a:pt x="2313" y="793"/>
                  <a:pt x="2296" y="794"/>
                </a:cubicBezTo>
                <a:cubicBezTo>
                  <a:pt x="2297" y="795"/>
                  <a:pt x="2297" y="796"/>
                  <a:pt x="2297" y="797"/>
                </a:cubicBezTo>
                <a:cubicBezTo>
                  <a:pt x="2364" y="797"/>
                  <a:pt x="2432" y="797"/>
                  <a:pt x="2500" y="797"/>
                </a:cubicBezTo>
                <a:close/>
                <a:moveTo>
                  <a:pt x="2362" y="737"/>
                </a:moveTo>
                <a:cubicBezTo>
                  <a:pt x="2363" y="736"/>
                  <a:pt x="2364" y="735"/>
                  <a:pt x="2364" y="733"/>
                </a:cubicBezTo>
                <a:cubicBezTo>
                  <a:pt x="2331" y="733"/>
                  <a:pt x="2299" y="733"/>
                  <a:pt x="2268" y="733"/>
                </a:cubicBezTo>
                <a:cubicBezTo>
                  <a:pt x="2287" y="757"/>
                  <a:pt x="2312" y="745"/>
                  <a:pt x="2335" y="744"/>
                </a:cubicBezTo>
                <a:cubicBezTo>
                  <a:pt x="2334" y="742"/>
                  <a:pt x="2332" y="741"/>
                  <a:pt x="2328" y="737"/>
                </a:cubicBezTo>
                <a:cubicBezTo>
                  <a:pt x="2341" y="737"/>
                  <a:pt x="2352" y="737"/>
                  <a:pt x="2362" y="737"/>
                </a:cubicBezTo>
                <a:close/>
                <a:moveTo>
                  <a:pt x="509" y="791"/>
                </a:moveTo>
                <a:cubicBezTo>
                  <a:pt x="482" y="772"/>
                  <a:pt x="449" y="774"/>
                  <a:pt x="433" y="791"/>
                </a:cubicBezTo>
                <a:cubicBezTo>
                  <a:pt x="456" y="791"/>
                  <a:pt x="480" y="791"/>
                  <a:pt x="509" y="791"/>
                </a:cubicBezTo>
                <a:close/>
                <a:moveTo>
                  <a:pt x="1394" y="774"/>
                </a:moveTo>
                <a:cubicBezTo>
                  <a:pt x="1394" y="773"/>
                  <a:pt x="1394" y="771"/>
                  <a:pt x="1394" y="769"/>
                </a:cubicBezTo>
                <a:cubicBezTo>
                  <a:pt x="1359" y="769"/>
                  <a:pt x="1324" y="769"/>
                  <a:pt x="1289" y="769"/>
                </a:cubicBezTo>
                <a:cubicBezTo>
                  <a:pt x="1289" y="771"/>
                  <a:pt x="1289" y="773"/>
                  <a:pt x="1289" y="774"/>
                </a:cubicBezTo>
                <a:cubicBezTo>
                  <a:pt x="1324" y="774"/>
                  <a:pt x="1359" y="774"/>
                  <a:pt x="1394" y="774"/>
                </a:cubicBezTo>
                <a:close/>
                <a:moveTo>
                  <a:pt x="2394" y="834"/>
                </a:moveTo>
                <a:cubicBezTo>
                  <a:pt x="2394" y="832"/>
                  <a:pt x="2394" y="829"/>
                  <a:pt x="2394" y="827"/>
                </a:cubicBezTo>
                <a:cubicBezTo>
                  <a:pt x="2364" y="825"/>
                  <a:pt x="2334" y="823"/>
                  <a:pt x="2304" y="820"/>
                </a:cubicBezTo>
                <a:cubicBezTo>
                  <a:pt x="2303" y="823"/>
                  <a:pt x="2303" y="826"/>
                  <a:pt x="2303" y="829"/>
                </a:cubicBezTo>
                <a:cubicBezTo>
                  <a:pt x="2333" y="831"/>
                  <a:pt x="2364" y="833"/>
                  <a:pt x="2394" y="834"/>
                </a:cubicBezTo>
                <a:close/>
                <a:moveTo>
                  <a:pt x="2941" y="921"/>
                </a:moveTo>
                <a:cubicBezTo>
                  <a:pt x="2941" y="922"/>
                  <a:pt x="2941" y="924"/>
                  <a:pt x="2941" y="925"/>
                </a:cubicBezTo>
                <a:cubicBezTo>
                  <a:pt x="2984" y="925"/>
                  <a:pt x="3027" y="925"/>
                  <a:pt x="3069" y="925"/>
                </a:cubicBezTo>
                <a:cubicBezTo>
                  <a:pt x="3069" y="924"/>
                  <a:pt x="3069" y="922"/>
                  <a:pt x="3069" y="921"/>
                </a:cubicBezTo>
                <a:cubicBezTo>
                  <a:pt x="3027" y="921"/>
                  <a:pt x="2984" y="921"/>
                  <a:pt x="2941" y="921"/>
                </a:cubicBezTo>
                <a:close/>
                <a:moveTo>
                  <a:pt x="1277" y="670"/>
                </a:moveTo>
                <a:cubicBezTo>
                  <a:pt x="1277" y="668"/>
                  <a:pt x="1277" y="667"/>
                  <a:pt x="1277" y="666"/>
                </a:cubicBezTo>
                <a:cubicBezTo>
                  <a:pt x="1242" y="666"/>
                  <a:pt x="1206" y="666"/>
                  <a:pt x="1171" y="666"/>
                </a:cubicBezTo>
                <a:cubicBezTo>
                  <a:pt x="1171" y="667"/>
                  <a:pt x="1171" y="668"/>
                  <a:pt x="1171" y="670"/>
                </a:cubicBezTo>
                <a:cubicBezTo>
                  <a:pt x="1206" y="670"/>
                  <a:pt x="1242" y="670"/>
                  <a:pt x="1277" y="670"/>
                </a:cubicBezTo>
                <a:close/>
                <a:moveTo>
                  <a:pt x="2225" y="905"/>
                </a:moveTo>
                <a:cubicBezTo>
                  <a:pt x="2225" y="907"/>
                  <a:pt x="2225" y="909"/>
                  <a:pt x="2225" y="910"/>
                </a:cubicBezTo>
                <a:cubicBezTo>
                  <a:pt x="2257" y="910"/>
                  <a:pt x="2289" y="910"/>
                  <a:pt x="2321" y="910"/>
                </a:cubicBezTo>
                <a:cubicBezTo>
                  <a:pt x="2321" y="909"/>
                  <a:pt x="2321" y="907"/>
                  <a:pt x="2321" y="905"/>
                </a:cubicBezTo>
                <a:cubicBezTo>
                  <a:pt x="2289" y="905"/>
                  <a:pt x="2257" y="905"/>
                  <a:pt x="2225" y="905"/>
                </a:cubicBezTo>
                <a:close/>
                <a:moveTo>
                  <a:pt x="2738" y="874"/>
                </a:moveTo>
                <a:cubicBezTo>
                  <a:pt x="2738" y="876"/>
                  <a:pt x="2737" y="879"/>
                  <a:pt x="2737" y="881"/>
                </a:cubicBezTo>
                <a:cubicBezTo>
                  <a:pt x="2769" y="886"/>
                  <a:pt x="2801" y="891"/>
                  <a:pt x="2834" y="896"/>
                </a:cubicBezTo>
                <a:cubicBezTo>
                  <a:pt x="2834" y="894"/>
                  <a:pt x="2834" y="893"/>
                  <a:pt x="2835" y="891"/>
                </a:cubicBezTo>
                <a:cubicBezTo>
                  <a:pt x="2821" y="890"/>
                  <a:pt x="2807" y="889"/>
                  <a:pt x="2793" y="886"/>
                </a:cubicBezTo>
                <a:cubicBezTo>
                  <a:pt x="2775" y="883"/>
                  <a:pt x="2756" y="878"/>
                  <a:pt x="2738" y="874"/>
                </a:cubicBezTo>
                <a:close/>
                <a:moveTo>
                  <a:pt x="1637" y="745"/>
                </a:moveTo>
                <a:cubicBezTo>
                  <a:pt x="1637" y="746"/>
                  <a:pt x="1637" y="748"/>
                  <a:pt x="1637" y="749"/>
                </a:cubicBezTo>
                <a:cubicBezTo>
                  <a:pt x="1672" y="749"/>
                  <a:pt x="1706" y="749"/>
                  <a:pt x="1741" y="749"/>
                </a:cubicBezTo>
                <a:cubicBezTo>
                  <a:pt x="1741" y="748"/>
                  <a:pt x="1741" y="746"/>
                  <a:pt x="1741" y="745"/>
                </a:cubicBezTo>
                <a:cubicBezTo>
                  <a:pt x="1706" y="745"/>
                  <a:pt x="1671" y="745"/>
                  <a:pt x="1637" y="745"/>
                </a:cubicBezTo>
                <a:close/>
                <a:moveTo>
                  <a:pt x="3074" y="946"/>
                </a:moveTo>
                <a:cubicBezTo>
                  <a:pt x="3054" y="925"/>
                  <a:pt x="3036" y="935"/>
                  <a:pt x="3019" y="935"/>
                </a:cubicBezTo>
                <a:cubicBezTo>
                  <a:pt x="3019" y="938"/>
                  <a:pt x="3019" y="940"/>
                  <a:pt x="3019" y="942"/>
                </a:cubicBezTo>
                <a:cubicBezTo>
                  <a:pt x="3036" y="944"/>
                  <a:pt x="3053" y="945"/>
                  <a:pt x="3074" y="946"/>
                </a:cubicBezTo>
                <a:close/>
                <a:moveTo>
                  <a:pt x="1219" y="846"/>
                </a:moveTo>
                <a:cubicBezTo>
                  <a:pt x="1219" y="847"/>
                  <a:pt x="1219" y="848"/>
                  <a:pt x="1219" y="848"/>
                </a:cubicBezTo>
                <a:cubicBezTo>
                  <a:pt x="1261" y="848"/>
                  <a:pt x="1302" y="848"/>
                  <a:pt x="1344" y="848"/>
                </a:cubicBezTo>
                <a:cubicBezTo>
                  <a:pt x="1344" y="848"/>
                  <a:pt x="1344" y="847"/>
                  <a:pt x="1344" y="846"/>
                </a:cubicBezTo>
                <a:cubicBezTo>
                  <a:pt x="1302" y="846"/>
                  <a:pt x="1261" y="846"/>
                  <a:pt x="1219" y="846"/>
                </a:cubicBezTo>
                <a:close/>
                <a:moveTo>
                  <a:pt x="3055" y="502"/>
                </a:moveTo>
                <a:cubicBezTo>
                  <a:pt x="3055" y="500"/>
                  <a:pt x="3055" y="498"/>
                  <a:pt x="3055" y="497"/>
                </a:cubicBezTo>
                <a:cubicBezTo>
                  <a:pt x="3038" y="497"/>
                  <a:pt x="3022" y="497"/>
                  <a:pt x="3005" y="497"/>
                </a:cubicBezTo>
                <a:cubicBezTo>
                  <a:pt x="3005" y="499"/>
                  <a:pt x="3006" y="502"/>
                  <a:pt x="3006" y="504"/>
                </a:cubicBezTo>
                <a:cubicBezTo>
                  <a:pt x="3022" y="504"/>
                  <a:pt x="3039" y="503"/>
                  <a:pt x="3055" y="502"/>
                </a:cubicBezTo>
                <a:close/>
                <a:moveTo>
                  <a:pt x="653" y="768"/>
                </a:moveTo>
                <a:cubicBezTo>
                  <a:pt x="653" y="771"/>
                  <a:pt x="654" y="774"/>
                  <a:pt x="654" y="776"/>
                </a:cubicBezTo>
                <a:cubicBezTo>
                  <a:pt x="686" y="775"/>
                  <a:pt x="718" y="773"/>
                  <a:pt x="750" y="771"/>
                </a:cubicBezTo>
                <a:cubicBezTo>
                  <a:pt x="750" y="770"/>
                  <a:pt x="750" y="769"/>
                  <a:pt x="750" y="768"/>
                </a:cubicBezTo>
                <a:cubicBezTo>
                  <a:pt x="717" y="768"/>
                  <a:pt x="685" y="768"/>
                  <a:pt x="653" y="768"/>
                </a:cubicBezTo>
                <a:close/>
                <a:moveTo>
                  <a:pt x="281" y="794"/>
                </a:moveTo>
                <a:cubicBezTo>
                  <a:pt x="282" y="797"/>
                  <a:pt x="283" y="800"/>
                  <a:pt x="283" y="802"/>
                </a:cubicBezTo>
                <a:cubicBezTo>
                  <a:pt x="302" y="798"/>
                  <a:pt x="320" y="794"/>
                  <a:pt x="338" y="790"/>
                </a:cubicBezTo>
                <a:cubicBezTo>
                  <a:pt x="338" y="788"/>
                  <a:pt x="338" y="786"/>
                  <a:pt x="337" y="784"/>
                </a:cubicBezTo>
                <a:cubicBezTo>
                  <a:pt x="318" y="787"/>
                  <a:pt x="300" y="791"/>
                  <a:pt x="281" y="794"/>
                </a:cubicBezTo>
                <a:close/>
                <a:moveTo>
                  <a:pt x="2788" y="721"/>
                </a:moveTo>
                <a:cubicBezTo>
                  <a:pt x="2762" y="704"/>
                  <a:pt x="2742" y="715"/>
                  <a:pt x="2722" y="721"/>
                </a:cubicBezTo>
                <a:cubicBezTo>
                  <a:pt x="2742" y="721"/>
                  <a:pt x="2762" y="721"/>
                  <a:pt x="2788" y="721"/>
                </a:cubicBezTo>
                <a:close/>
                <a:moveTo>
                  <a:pt x="3306" y="717"/>
                </a:moveTo>
                <a:cubicBezTo>
                  <a:pt x="3306" y="718"/>
                  <a:pt x="3305" y="720"/>
                  <a:pt x="3305" y="721"/>
                </a:cubicBezTo>
                <a:cubicBezTo>
                  <a:pt x="3332" y="724"/>
                  <a:pt x="3358" y="726"/>
                  <a:pt x="3384" y="728"/>
                </a:cubicBezTo>
                <a:cubicBezTo>
                  <a:pt x="3384" y="726"/>
                  <a:pt x="3384" y="724"/>
                  <a:pt x="3385" y="723"/>
                </a:cubicBezTo>
                <a:cubicBezTo>
                  <a:pt x="3358" y="721"/>
                  <a:pt x="3332" y="719"/>
                  <a:pt x="3306" y="717"/>
                </a:cubicBezTo>
                <a:close/>
                <a:moveTo>
                  <a:pt x="2322" y="606"/>
                </a:moveTo>
                <a:cubicBezTo>
                  <a:pt x="2322" y="604"/>
                  <a:pt x="2322" y="602"/>
                  <a:pt x="2322" y="601"/>
                </a:cubicBezTo>
                <a:cubicBezTo>
                  <a:pt x="2295" y="599"/>
                  <a:pt x="2268" y="598"/>
                  <a:pt x="2241" y="597"/>
                </a:cubicBezTo>
                <a:cubicBezTo>
                  <a:pt x="2241" y="598"/>
                  <a:pt x="2241" y="600"/>
                  <a:pt x="2241" y="601"/>
                </a:cubicBezTo>
                <a:cubicBezTo>
                  <a:pt x="2268" y="603"/>
                  <a:pt x="2295" y="604"/>
                  <a:pt x="2322" y="606"/>
                </a:cubicBezTo>
                <a:close/>
                <a:moveTo>
                  <a:pt x="2164" y="590"/>
                </a:moveTo>
                <a:cubicBezTo>
                  <a:pt x="2163" y="592"/>
                  <a:pt x="2163" y="593"/>
                  <a:pt x="2163" y="595"/>
                </a:cubicBezTo>
                <a:cubicBezTo>
                  <a:pt x="2173" y="597"/>
                  <a:pt x="2183" y="600"/>
                  <a:pt x="2193" y="600"/>
                </a:cubicBezTo>
                <a:cubicBezTo>
                  <a:pt x="2204" y="600"/>
                  <a:pt x="2214" y="598"/>
                  <a:pt x="2225" y="597"/>
                </a:cubicBezTo>
                <a:cubicBezTo>
                  <a:pt x="2225" y="596"/>
                  <a:pt x="2225" y="595"/>
                  <a:pt x="2225" y="595"/>
                </a:cubicBezTo>
                <a:cubicBezTo>
                  <a:pt x="2204" y="593"/>
                  <a:pt x="2184" y="592"/>
                  <a:pt x="2164" y="590"/>
                </a:cubicBezTo>
                <a:close/>
                <a:moveTo>
                  <a:pt x="2123" y="903"/>
                </a:moveTo>
                <a:cubicBezTo>
                  <a:pt x="2123" y="904"/>
                  <a:pt x="2123" y="905"/>
                  <a:pt x="2123" y="906"/>
                </a:cubicBezTo>
                <a:cubicBezTo>
                  <a:pt x="2152" y="906"/>
                  <a:pt x="2182" y="906"/>
                  <a:pt x="2211" y="906"/>
                </a:cubicBezTo>
                <a:cubicBezTo>
                  <a:pt x="2211" y="905"/>
                  <a:pt x="2211" y="904"/>
                  <a:pt x="2211" y="903"/>
                </a:cubicBezTo>
                <a:cubicBezTo>
                  <a:pt x="2182" y="903"/>
                  <a:pt x="2152" y="903"/>
                  <a:pt x="2123" y="903"/>
                </a:cubicBezTo>
                <a:close/>
                <a:moveTo>
                  <a:pt x="2261" y="828"/>
                </a:moveTo>
                <a:cubicBezTo>
                  <a:pt x="2261" y="827"/>
                  <a:pt x="2261" y="826"/>
                  <a:pt x="2261" y="825"/>
                </a:cubicBezTo>
                <a:cubicBezTo>
                  <a:pt x="2230" y="825"/>
                  <a:pt x="2199" y="825"/>
                  <a:pt x="2168" y="825"/>
                </a:cubicBezTo>
                <a:cubicBezTo>
                  <a:pt x="2168" y="826"/>
                  <a:pt x="2168" y="827"/>
                  <a:pt x="2168" y="828"/>
                </a:cubicBezTo>
                <a:cubicBezTo>
                  <a:pt x="2199" y="828"/>
                  <a:pt x="2230" y="828"/>
                  <a:pt x="2261" y="828"/>
                </a:cubicBezTo>
                <a:close/>
                <a:moveTo>
                  <a:pt x="955" y="661"/>
                </a:moveTo>
                <a:cubicBezTo>
                  <a:pt x="954" y="662"/>
                  <a:pt x="954" y="662"/>
                  <a:pt x="954" y="663"/>
                </a:cubicBezTo>
                <a:cubicBezTo>
                  <a:pt x="979" y="663"/>
                  <a:pt x="1004" y="663"/>
                  <a:pt x="1028" y="663"/>
                </a:cubicBezTo>
                <a:cubicBezTo>
                  <a:pt x="1028" y="661"/>
                  <a:pt x="1028" y="659"/>
                  <a:pt x="1028" y="657"/>
                </a:cubicBezTo>
                <a:cubicBezTo>
                  <a:pt x="1004" y="658"/>
                  <a:pt x="979" y="660"/>
                  <a:pt x="955" y="661"/>
                </a:cubicBezTo>
                <a:close/>
                <a:moveTo>
                  <a:pt x="1762" y="685"/>
                </a:moveTo>
                <a:cubicBezTo>
                  <a:pt x="1762" y="684"/>
                  <a:pt x="1762" y="683"/>
                  <a:pt x="1762" y="681"/>
                </a:cubicBezTo>
                <a:cubicBezTo>
                  <a:pt x="1742" y="681"/>
                  <a:pt x="1723" y="681"/>
                  <a:pt x="1703" y="681"/>
                </a:cubicBezTo>
                <a:cubicBezTo>
                  <a:pt x="1703" y="683"/>
                  <a:pt x="1703" y="684"/>
                  <a:pt x="1704" y="685"/>
                </a:cubicBezTo>
                <a:cubicBezTo>
                  <a:pt x="1723" y="685"/>
                  <a:pt x="1743" y="685"/>
                  <a:pt x="1762" y="685"/>
                </a:cubicBezTo>
                <a:close/>
                <a:moveTo>
                  <a:pt x="1364" y="872"/>
                </a:moveTo>
                <a:cubicBezTo>
                  <a:pt x="1365" y="875"/>
                  <a:pt x="1365" y="877"/>
                  <a:pt x="1365" y="880"/>
                </a:cubicBezTo>
                <a:cubicBezTo>
                  <a:pt x="1381" y="878"/>
                  <a:pt x="1398" y="877"/>
                  <a:pt x="1414" y="875"/>
                </a:cubicBezTo>
                <a:cubicBezTo>
                  <a:pt x="1414" y="874"/>
                  <a:pt x="1414" y="873"/>
                  <a:pt x="1414" y="872"/>
                </a:cubicBezTo>
                <a:cubicBezTo>
                  <a:pt x="1397" y="872"/>
                  <a:pt x="1381" y="872"/>
                  <a:pt x="1364" y="872"/>
                </a:cubicBezTo>
                <a:close/>
                <a:moveTo>
                  <a:pt x="2329" y="844"/>
                </a:moveTo>
                <a:cubicBezTo>
                  <a:pt x="2329" y="843"/>
                  <a:pt x="2329" y="841"/>
                  <a:pt x="2329" y="840"/>
                </a:cubicBezTo>
                <a:cubicBezTo>
                  <a:pt x="2312" y="840"/>
                  <a:pt x="2295" y="840"/>
                  <a:pt x="2278" y="840"/>
                </a:cubicBezTo>
                <a:cubicBezTo>
                  <a:pt x="2278" y="841"/>
                  <a:pt x="2278" y="843"/>
                  <a:pt x="2278" y="844"/>
                </a:cubicBezTo>
                <a:cubicBezTo>
                  <a:pt x="2295" y="844"/>
                  <a:pt x="2312" y="844"/>
                  <a:pt x="2329" y="844"/>
                </a:cubicBezTo>
                <a:close/>
                <a:moveTo>
                  <a:pt x="1447" y="801"/>
                </a:moveTo>
                <a:cubicBezTo>
                  <a:pt x="1447" y="802"/>
                  <a:pt x="1447" y="803"/>
                  <a:pt x="1447" y="804"/>
                </a:cubicBezTo>
                <a:cubicBezTo>
                  <a:pt x="1474" y="804"/>
                  <a:pt x="1501" y="804"/>
                  <a:pt x="1529" y="804"/>
                </a:cubicBezTo>
                <a:cubicBezTo>
                  <a:pt x="1529" y="803"/>
                  <a:pt x="1529" y="802"/>
                  <a:pt x="1529" y="801"/>
                </a:cubicBezTo>
                <a:cubicBezTo>
                  <a:pt x="1501" y="801"/>
                  <a:pt x="1474" y="801"/>
                  <a:pt x="1447" y="801"/>
                </a:cubicBezTo>
                <a:close/>
                <a:moveTo>
                  <a:pt x="2649" y="874"/>
                </a:moveTo>
                <a:cubicBezTo>
                  <a:pt x="2649" y="876"/>
                  <a:pt x="2650" y="879"/>
                  <a:pt x="2650" y="882"/>
                </a:cubicBezTo>
                <a:cubicBezTo>
                  <a:pt x="2664" y="880"/>
                  <a:pt x="2678" y="878"/>
                  <a:pt x="2691" y="876"/>
                </a:cubicBezTo>
                <a:cubicBezTo>
                  <a:pt x="2691" y="874"/>
                  <a:pt x="2691" y="873"/>
                  <a:pt x="2691" y="871"/>
                </a:cubicBezTo>
                <a:cubicBezTo>
                  <a:pt x="2677" y="872"/>
                  <a:pt x="2663" y="873"/>
                  <a:pt x="2649" y="874"/>
                </a:cubicBezTo>
                <a:close/>
                <a:moveTo>
                  <a:pt x="2434" y="678"/>
                </a:moveTo>
                <a:cubicBezTo>
                  <a:pt x="2434" y="677"/>
                  <a:pt x="2434" y="675"/>
                  <a:pt x="2434" y="674"/>
                </a:cubicBezTo>
                <a:cubicBezTo>
                  <a:pt x="2409" y="675"/>
                  <a:pt x="2384" y="677"/>
                  <a:pt x="2360" y="678"/>
                </a:cubicBezTo>
                <a:cubicBezTo>
                  <a:pt x="2360" y="680"/>
                  <a:pt x="2360" y="681"/>
                  <a:pt x="2360" y="682"/>
                </a:cubicBezTo>
                <a:cubicBezTo>
                  <a:pt x="2385" y="681"/>
                  <a:pt x="2410" y="679"/>
                  <a:pt x="2434" y="678"/>
                </a:cubicBezTo>
                <a:close/>
                <a:moveTo>
                  <a:pt x="2441" y="598"/>
                </a:moveTo>
                <a:cubicBezTo>
                  <a:pt x="2441" y="596"/>
                  <a:pt x="2441" y="594"/>
                  <a:pt x="2441" y="593"/>
                </a:cubicBezTo>
                <a:cubicBezTo>
                  <a:pt x="2423" y="593"/>
                  <a:pt x="2404" y="593"/>
                  <a:pt x="2386" y="593"/>
                </a:cubicBezTo>
                <a:cubicBezTo>
                  <a:pt x="2386" y="594"/>
                  <a:pt x="2386" y="596"/>
                  <a:pt x="2386" y="598"/>
                </a:cubicBezTo>
                <a:cubicBezTo>
                  <a:pt x="2405" y="598"/>
                  <a:pt x="2423" y="598"/>
                  <a:pt x="2441" y="598"/>
                </a:cubicBezTo>
                <a:close/>
              </a:path>
            </a:pathLst>
          </a:custGeom>
          <a:solidFill>
            <a:srgbClr val="CEE7FA"/>
          </a:solidFill>
          <a:ln>
            <a:noFill/>
          </a:ln>
        </p:spPr>
        <p:txBody>
          <a:bodyPr vert="horz" wrap="square" lIns="103648" tIns="51824" rIns="103648" bIns="51824" numCol="1" anchor="t" anchorCtr="0" compatLnSpc="1">
            <a:prstTxWarp prst="textNoShape">
              <a:avLst/>
            </a:prstTxWarp>
          </a:bodyPr>
          <a:lstStyle/>
          <a:p>
            <a:pPr algn="ctr">
              <a:lnSpc>
                <a:spcPct val="130000"/>
              </a:lnSpc>
              <a:spcBef>
                <a:spcPct val="0"/>
              </a:spcBef>
              <a:defRPr/>
            </a:pPr>
            <a:r>
              <a:rPr lang="en-US" altLang="zh-CN" sz="2885" b="1" dirty="0">
                <a:solidFill>
                  <a:srgbClr val="0E5080"/>
                </a:solidFill>
                <a:latin typeface="Times New Roman" panose="02020603050405020304" pitchFamily="18" charset="0"/>
                <a:ea typeface="楷体" panose="02010609060101010101" pitchFamily="49" charset="-122"/>
                <a:cs typeface="Times New Roman" panose="02020603050405020304" pitchFamily="18" charset="0"/>
              </a:rPr>
              <a:t>Thanks!</a:t>
            </a:r>
            <a:endParaRPr lang="zh-CN" altLang="en-US" sz="2885" b="1" dirty="0">
              <a:solidFill>
                <a:srgbClr val="0E508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06324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16">
            <a:extLst>
              <a:ext uri="{FF2B5EF4-FFF2-40B4-BE49-F238E27FC236}">
                <a16:creationId xmlns:a16="http://schemas.microsoft.com/office/drawing/2014/main" id="{C5B383B3-4DD5-4708-A811-718D06811BDA}"/>
              </a:ext>
            </a:extLst>
          </p:cNvPr>
          <p:cNvSpPr/>
          <p:nvPr/>
        </p:nvSpPr>
        <p:spPr>
          <a:xfrm>
            <a:off x="657728" y="1216164"/>
            <a:ext cx="8159962" cy="37091"/>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4210" tIns="47105" rIns="94210" bIns="47105" numCol="1" spcCol="0" rtlCol="0" fromWordArt="0" anchor="ctr" anchorCtr="0" forceAA="0" compatLnSpc="1">
            <a:prstTxWarp prst="textNoShape">
              <a:avLst/>
            </a:prstTxWarp>
            <a:noAutofit/>
          </a:bodyPr>
          <a:lstStyle/>
          <a:p>
            <a:pPr algn="ctr"/>
            <a:endParaRPr lang="zh-CN" altLang="en-US" sz="1442" dirty="0" err="1"/>
          </a:p>
        </p:txBody>
      </p:sp>
      <p:sp>
        <p:nvSpPr>
          <p:cNvPr id="1062" name="标题 24">
            <a:extLst>
              <a:ext uri="{FF2B5EF4-FFF2-40B4-BE49-F238E27FC236}">
                <a16:creationId xmlns:a16="http://schemas.microsoft.com/office/drawing/2014/main" id="{DE392036-4198-3EC3-E4F8-E910381ACAF8}"/>
              </a:ext>
            </a:extLst>
          </p:cNvPr>
          <p:cNvSpPr txBox="1">
            <a:spLocks/>
          </p:cNvSpPr>
          <p:nvPr/>
        </p:nvSpPr>
        <p:spPr>
          <a:xfrm>
            <a:off x="580703" y="622647"/>
            <a:ext cx="9270572" cy="579002"/>
          </a:xfrm>
          <a:prstGeom prst="rect">
            <a:avLst/>
          </a:prstGeom>
        </p:spPr>
        <p:txBody>
          <a:bodyPr vert="horz" wrap="square" lIns="103893" tIns="51947" rIns="103893" bIns="51947" rtlCol="0" anchor="t">
            <a:noAutofit/>
          </a:bodyPr>
          <a:lstStyle>
            <a:lvl1pPr algn="l" defTabSz="1019007" rtl="0" eaLnBrk="1" latinLnBrk="0" hangingPunct="1">
              <a:spcBef>
                <a:spcPct val="0"/>
              </a:spcBef>
              <a:buNone/>
              <a:defRPr sz="2400" b="1" kern="1200">
                <a:solidFill>
                  <a:srgbClr val="000000"/>
                </a:solidFill>
                <a:latin typeface="Arial"/>
                <a:ea typeface="楷体_GB2312"/>
                <a:cs typeface="Arial" pitchFamily="34" charset="0"/>
              </a:defRPr>
            </a:lvl1pPr>
          </a:lstStyle>
          <a:p>
            <a:pPr lvl="0"/>
            <a:r>
              <a:rPr lang="en-US" altLang="zh-CN" sz="3091" dirty="0">
                <a:latin typeface="Times New Roman" panose="02020603050405020304" pitchFamily="18" charset="0"/>
                <a:ea typeface="KaiTi" panose="02010609060101010101" pitchFamily="49" charset="-122"/>
                <a:cs typeface="Times New Roman" panose="02020603050405020304" pitchFamily="18" charset="0"/>
              </a:rPr>
              <a:t>Streaming Scenario &amp; Sliding Window Model</a:t>
            </a:r>
            <a:endParaRPr lang="zh-CN" altLang="en-US" sz="3091"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 name="文本框 1">
            <a:extLst>
              <a:ext uri="{FF2B5EF4-FFF2-40B4-BE49-F238E27FC236}">
                <a16:creationId xmlns:a16="http://schemas.microsoft.com/office/drawing/2014/main" id="{E082D013-8178-5318-97F1-79555AF013D7}"/>
              </a:ext>
            </a:extLst>
          </p:cNvPr>
          <p:cNvSpPr txBox="1"/>
          <p:nvPr/>
        </p:nvSpPr>
        <p:spPr bwMode="auto">
          <a:xfrm>
            <a:off x="746070" y="1955738"/>
            <a:ext cx="8872648" cy="2365263"/>
          </a:xfrm>
          <a:prstGeom prst="rect">
            <a:avLst/>
          </a:prstGeom>
          <a:noFill/>
          <a:ln w="9525" algn="ctr">
            <a:noFill/>
            <a:miter lim="800000"/>
            <a:headEnd/>
            <a:tailEnd/>
          </a:ln>
          <a:effectLst/>
        </p:spPr>
        <p:txBody>
          <a:bodyPr wrap="square">
            <a:spAutoFit/>
          </a:bodyPr>
          <a:lstStyle/>
          <a:p>
            <a:pPr marL="216874" indent="-353290">
              <a:spcBef>
                <a:spcPts val="618"/>
              </a:spcBef>
              <a:spcAft>
                <a:spcPts val="618"/>
              </a:spcAft>
              <a:buFont typeface="Arial" panose="020B0604020202020204" pitchFamily="34" charset="0"/>
              <a:buChar char="•"/>
            </a:pPr>
            <a:r>
              <a:rPr lang="en-US" altLang="zh-CN" sz="2473" b="1" dirty="0">
                <a:latin typeface="Times New Roman" panose="02020603050405020304" pitchFamily="18" charset="0"/>
                <a:ea typeface="楷体" panose="02010609060101010101" pitchFamily="49" charset="-122"/>
              </a:rPr>
              <a:t>Streaming data</a:t>
            </a:r>
            <a:r>
              <a:rPr lang="en-US" altLang="zh-CN" sz="2473" dirty="0">
                <a:latin typeface="Times New Roman" panose="02020603050405020304" pitchFamily="18" charset="0"/>
                <a:ea typeface="楷体" panose="02010609060101010101" pitchFamily="49" charset="-122"/>
              </a:rPr>
              <a:t> scenario encounters </a:t>
            </a:r>
            <a:r>
              <a:rPr lang="en-US" altLang="zh-CN" sz="2473" u="sng" dirty="0">
                <a:latin typeface="Times New Roman" panose="02020603050405020304" pitchFamily="18" charset="0"/>
                <a:ea typeface="楷体" panose="02010609060101010101" pitchFamily="49" charset="-122"/>
              </a:rPr>
              <a:t>vast volume</a:t>
            </a:r>
            <a:r>
              <a:rPr lang="en-US" altLang="zh-CN" sz="2473" dirty="0">
                <a:latin typeface="Times New Roman" panose="02020603050405020304" pitchFamily="18" charset="0"/>
                <a:ea typeface="楷体" panose="02010609060101010101" pitchFamily="49" charset="-122"/>
              </a:rPr>
              <a:t> of data streams with </a:t>
            </a:r>
            <a:r>
              <a:rPr lang="en-US" altLang="zh-CN" sz="2473" u="sng" dirty="0">
                <a:latin typeface="Times New Roman" panose="02020603050405020304" pitchFamily="18" charset="0"/>
                <a:ea typeface="楷体" panose="02010609060101010101" pitchFamily="49" charset="-122"/>
              </a:rPr>
              <a:t>rapid throughput rate</a:t>
            </a:r>
            <a:r>
              <a:rPr lang="en-US" altLang="zh-CN" sz="2473" dirty="0">
                <a:latin typeface="Times New Roman" panose="02020603050405020304" pitchFamily="18" charset="0"/>
                <a:ea typeface="楷体" panose="02010609060101010101" pitchFamily="49" charset="-122"/>
              </a:rPr>
              <a:t>. (sensor data/network logs)</a:t>
            </a:r>
          </a:p>
          <a:p>
            <a:pPr marL="353290" indent="-353290">
              <a:lnSpc>
                <a:spcPct val="130000"/>
              </a:lnSpc>
              <a:spcBef>
                <a:spcPct val="0"/>
              </a:spcBef>
              <a:buClr>
                <a:srgbClr val="0E5080"/>
              </a:buClr>
              <a:buFont typeface="Arial" panose="020B0604020202020204" pitchFamily="34" charset="0"/>
              <a:buChar char="•"/>
              <a:defRPr/>
            </a:pPr>
            <a:r>
              <a:rPr lang="en-US" altLang="zh-CN" sz="2473" dirty="0">
                <a:latin typeface="Times New Roman" panose="02020603050405020304" pitchFamily="18" charset="0"/>
                <a:ea typeface="KaiTi" panose="02010609060101010101" pitchFamily="49" charset="-122"/>
                <a:cs typeface="Times New Roman" panose="02020603050405020304" pitchFamily="18" charset="0"/>
              </a:rPr>
              <a:t>Computational/storage </a:t>
            </a:r>
            <a:r>
              <a:rPr lang="en-US" altLang="zh-CN" sz="2473" b="1" dirty="0">
                <a:latin typeface="Times New Roman" panose="02020603050405020304" pitchFamily="18" charset="0"/>
                <a:ea typeface="KaiTi" panose="02010609060101010101" pitchFamily="49" charset="-122"/>
                <a:cs typeface="Times New Roman" panose="02020603050405020304" pitchFamily="18" charset="0"/>
              </a:rPr>
              <a:t>resources are still limited</a:t>
            </a:r>
            <a:r>
              <a:rPr lang="en-US" altLang="zh-CN" sz="2473" dirty="0">
                <a:latin typeface="Times New Roman" panose="02020603050405020304" pitchFamily="18" charset="0"/>
                <a:ea typeface="KaiTi" panose="02010609060101010101" pitchFamily="49" charset="-122"/>
                <a:cs typeface="Times New Roman" panose="02020603050405020304" pitchFamily="18" charset="0"/>
              </a:rPr>
              <a:t> today.</a:t>
            </a:r>
          </a:p>
          <a:p>
            <a:pPr marL="353290" indent="-353290">
              <a:lnSpc>
                <a:spcPct val="130000"/>
              </a:lnSpc>
              <a:spcBef>
                <a:spcPct val="0"/>
              </a:spcBef>
              <a:buClr>
                <a:srgbClr val="0E5080"/>
              </a:buClr>
              <a:buFont typeface="Arial" panose="020B0604020202020204" pitchFamily="34" charset="0"/>
              <a:buChar char="•"/>
              <a:defRPr/>
            </a:pPr>
            <a:r>
              <a:rPr lang="en-US" altLang="zh-CN" sz="2473" dirty="0">
                <a:latin typeface="Times New Roman" panose="02020603050405020304" pitchFamily="18" charset="0"/>
                <a:ea typeface="KaiTi" panose="02010609060101010101" pitchFamily="49" charset="-122"/>
                <a:cs typeface="Times New Roman" panose="02020603050405020304" pitchFamily="18" charset="0"/>
              </a:rPr>
              <a:t>Algorithms for streaming data provide approximate solutions with </a:t>
            </a:r>
            <a:r>
              <a:rPr lang="en-US" altLang="zh-CN" sz="2473" b="1" dirty="0">
                <a:latin typeface="Times New Roman" panose="02020603050405020304" pitchFamily="18" charset="0"/>
                <a:ea typeface="KaiTi" panose="02010609060101010101" pitchFamily="49" charset="-122"/>
                <a:cs typeface="Times New Roman" panose="02020603050405020304" pitchFamily="18" charset="0"/>
              </a:rPr>
              <a:t>sublinear</a:t>
            </a:r>
            <a:r>
              <a:rPr lang="en-US" altLang="zh-CN" sz="2473" dirty="0">
                <a:latin typeface="Times New Roman" panose="02020603050405020304" pitchFamily="18" charset="0"/>
                <a:ea typeface="KaiTi" panose="02010609060101010101" pitchFamily="49" charset="-122"/>
                <a:cs typeface="Times New Roman" panose="02020603050405020304" pitchFamily="18" charset="0"/>
              </a:rPr>
              <a:t> space or time complexity relative to the input size</a:t>
            </a:r>
          </a:p>
        </p:txBody>
      </p:sp>
    </p:spTree>
    <p:custDataLst>
      <p:tags r:id="rId1"/>
    </p:custDataLst>
    <p:extLst>
      <p:ext uri="{BB962C8B-B14F-4D97-AF65-F5344CB8AC3E}">
        <p14:creationId xmlns:p14="http://schemas.microsoft.com/office/powerpoint/2010/main" val="2161366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16">
            <a:extLst>
              <a:ext uri="{FF2B5EF4-FFF2-40B4-BE49-F238E27FC236}">
                <a16:creationId xmlns:a16="http://schemas.microsoft.com/office/drawing/2014/main" id="{C5B383B3-4DD5-4708-A811-718D06811BDA}"/>
              </a:ext>
            </a:extLst>
          </p:cNvPr>
          <p:cNvSpPr/>
          <p:nvPr/>
        </p:nvSpPr>
        <p:spPr>
          <a:xfrm>
            <a:off x="657728" y="1216164"/>
            <a:ext cx="8159962" cy="37091"/>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4210" tIns="47105" rIns="94210" bIns="47105" numCol="1" spcCol="0" rtlCol="0" fromWordArt="0" anchor="ctr" anchorCtr="0" forceAA="0" compatLnSpc="1">
            <a:prstTxWarp prst="textNoShape">
              <a:avLst/>
            </a:prstTxWarp>
            <a:noAutofit/>
          </a:bodyPr>
          <a:lstStyle/>
          <a:p>
            <a:pPr algn="ctr"/>
            <a:endParaRPr lang="zh-CN" altLang="en-US" sz="1442" dirty="0" err="1"/>
          </a:p>
        </p:txBody>
      </p:sp>
      <p:sp>
        <p:nvSpPr>
          <p:cNvPr id="44" name="矩形 67">
            <a:extLst>
              <a:ext uri="{FF2B5EF4-FFF2-40B4-BE49-F238E27FC236}">
                <a16:creationId xmlns:a16="http://schemas.microsoft.com/office/drawing/2014/main" id="{5B87E32D-D980-DEAE-A0CE-4EE06AFA3665}"/>
              </a:ext>
            </a:extLst>
          </p:cNvPr>
          <p:cNvSpPr/>
          <p:nvPr/>
        </p:nvSpPr>
        <p:spPr>
          <a:xfrm>
            <a:off x="6407225" y="6001340"/>
            <a:ext cx="976880" cy="146532"/>
          </a:xfrm>
          <a:prstGeom prst="rect">
            <a:avLst/>
          </a:prstGeom>
          <a:solidFill>
            <a:srgbClr val="4F81BD">
              <a:lumMod val="75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45" name="矩形 68">
            <a:extLst>
              <a:ext uri="{FF2B5EF4-FFF2-40B4-BE49-F238E27FC236}">
                <a16:creationId xmlns:a16="http://schemas.microsoft.com/office/drawing/2014/main" id="{AC16A410-F8B9-415A-FFCE-83043D06C82C}"/>
              </a:ext>
            </a:extLst>
          </p:cNvPr>
          <p:cNvSpPr/>
          <p:nvPr/>
        </p:nvSpPr>
        <p:spPr>
          <a:xfrm>
            <a:off x="6407225" y="6147872"/>
            <a:ext cx="976880" cy="146532"/>
          </a:xfrm>
          <a:prstGeom prst="rect">
            <a:avLst/>
          </a:prstGeom>
          <a:solidFill>
            <a:srgbClr val="4F81BD"/>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46" name="矩形 69">
            <a:extLst>
              <a:ext uri="{FF2B5EF4-FFF2-40B4-BE49-F238E27FC236}">
                <a16:creationId xmlns:a16="http://schemas.microsoft.com/office/drawing/2014/main" id="{B38E87DA-6950-E16E-2CFF-AA734C137A16}"/>
              </a:ext>
            </a:extLst>
          </p:cNvPr>
          <p:cNvSpPr/>
          <p:nvPr/>
        </p:nvSpPr>
        <p:spPr>
          <a:xfrm>
            <a:off x="6407225" y="6294404"/>
            <a:ext cx="976880" cy="146532"/>
          </a:xfrm>
          <a:prstGeom prst="rect">
            <a:avLst/>
          </a:prstGeom>
          <a:solidFill>
            <a:srgbClr val="4F81BD">
              <a:lumMod val="60000"/>
              <a:lumOff val="4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47" name="矩形 72">
            <a:extLst>
              <a:ext uri="{FF2B5EF4-FFF2-40B4-BE49-F238E27FC236}">
                <a16:creationId xmlns:a16="http://schemas.microsoft.com/office/drawing/2014/main" id="{B4BE2016-9F9B-CE02-91A1-C60CC723F9D1}"/>
              </a:ext>
            </a:extLst>
          </p:cNvPr>
          <p:cNvSpPr/>
          <p:nvPr/>
        </p:nvSpPr>
        <p:spPr>
          <a:xfrm>
            <a:off x="6407225" y="5854808"/>
            <a:ext cx="976880" cy="146532"/>
          </a:xfrm>
          <a:prstGeom prst="rect">
            <a:avLst/>
          </a:prstGeom>
          <a:solidFill>
            <a:srgbClr val="4F81BD">
              <a:lumMod val="5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AB0B0CE-A1F7-63CF-2AC9-5F93C30DA050}"/>
                  </a:ext>
                </a:extLst>
              </p:cNvPr>
              <p:cNvSpPr txBox="1"/>
              <p:nvPr/>
            </p:nvSpPr>
            <p:spPr>
              <a:xfrm>
                <a:off x="5635808" y="5151279"/>
                <a:ext cx="559331" cy="502362"/>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25" b="1" i="1" u="none" strike="noStrike" kern="0" cap="none" spc="0" normalizeH="0" baseline="0" noProof="0" smtClean="0">
                          <a:ln>
                            <a:noFill/>
                          </a:ln>
                          <a:solidFill>
                            <a:prstClr val="black"/>
                          </a:solidFill>
                          <a:effectLst/>
                          <a:uLnTx/>
                          <a:uFillTx/>
                          <a:latin typeface="Cambria Math" panose="02040503050406030204" pitchFamily="18" charset="0"/>
                        </a:rPr>
                        <m:t>𝑨</m:t>
                      </m:r>
                    </m:oMath>
                  </m:oMathPara>
                </a14:m>
                <a:endParaRPr kumimoji="0" lang="zh-CN" altLang="en-US" sz="1825" b="1" i="0" u="none" strike="noStrike" kern="0" cap="none" spc="0" normalizeH="0" baseline="0" noProof="0" dirty="0">
                  <a:ln>
                    <a:noFill/>
                  </a:ln>
                  <a:solidFill>
                    <a:prstClr val="black"/>
                  </a:solidFill>
                  <a:effectLst/>
                  <a:uLnTx/>
                  <a:uFillTx/>
                  <a:latin typeface="Lucida Sans"/>
                  <a:ea typeface="黑体"/>
                </a:endParaRPr>
              </a:p>
            </p:txBody>
          </p:sp>
        </mc:Choice>
        <mc:Fallback xmlns="">
          <p:sp>
            <p:nvSpPr>
              <p:cNvPr id="48" name="TextBox 47">
                <a:extLst>
                  <a:ext uri="{FF2B5EF4-FFF2-40B4-BE49-F238E27FC236}">
                    <a16:creationId xmlns:a16="http://schemas.microsoft.com/office/drawing/2014/main" id="{AAB0B0CE-A1F7-63CF-2AC9-5F93C30DA050}"/>
                  </a:ext>
                </a:extLst>
              </p:cNvPr>
              <p:cNvSpPr txBox="1">
                <a:spLocks noRot="1" noChangeAspect="1" noMove="1" noResize="1" noEditPoints="1" noAdjustHandles="1" noChangeArrowheads="1" noChangeShapeType="1" noTextEdit="1"/>
              </p:cNvSpPr>
              <p:nvPr/>
            </p:nvSpPr>
            <p:spPr>
              <a:xfrm>
                <a:off x="5635808" y="5151279"/>
                <a:ext cx="559331" cy="502362"/>
              </a:xfrm>
              <a:prstGeom prst="rect">
                <a:avLst/>
              </a:prstGeom>
              <a:blipFill>
                <a:blip r:embed="rId5"/>
                <a:stretch>
                  <a:fillRect/>
                </a:stretch>
              </a:blipFill>
            </p:spPr>
            <p:txBody>
              <a:bodyPr/>
              <a:lstStyle/>
              <a:p>
                <a:r>
                  <a:rPr lang="zh-CN" altLang="en-US">
                    <a:noFill/>
                  </a:rPr>
                  <a:t> </a:t>
                </a:r>
              </a:p>
            </p:txBody>
          </p:sp>
        </mc:Fallback>
      </mc:AlternateContent>
      <p:sp>
        <p:nvSpPr>
          <p:cNvPr id="49" name="Left Brace 48">
            <a:extLst>
              <a:ext uri="{FF2B5EF4-FFF2-40B4-BE49-F238E27FC236}">
                <a16:creationId xmlns:a16="http://schemas.microsoft.com/office/drawing/2014/main" id="{F75983A6-4B34-62F2-D493-BCA58F08954E}"/>
              </a:ext>
            </a:extLst>
          </p:cNvPr>
          <p:cNvSpPr/>
          <p:nvPr/>
        </p:nvSpPr>
        <p:spPr>
          <a:xfrm>
            <a:off x="6099511" y="5998520"/>
            <a:ext cx="230785" cy="730261"/>
          </a:xfrm>
          <a:prstGeom prst="leftBrace">
            <a:avLst>
              <a:gd name="adj1" fmla="val 31849"/>
              <a:gd name="adj2" fmla="val 50000"/>
            </a:avLst>
          </a:prstGeom>
          <a:noFill/>
          <a:ln w="19050" cap="flat" cmpd="sng" algn="ctr">
            <a:solidFill>
              <a:sysClr val="windowText" lastClr="000000">
                <a:shade val="95000"/>
                <a:satMod val="105000"/>
              </a:sysClr>
            </a:solid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black"/>
              </a:solidFill>
              <a:effectLst/>
              <a:uLnTx/>
              <a:uFillTx/>
              <a:latin typeface="Lucida Sans"/>
              <a:ea typeface="黑体"/>
              <a:cs typeface="+mn-cs"/>
            </a:endParaRP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427D053A-2000-311F-F18F-E4C441B2CAB1}"/>
                  </a:ext>
                </a:extLst>
              </p:cNvPr>
              <p:cNvSpPr txBox="1"/>
              <p:nvPr/>
            </p:nvSpPr>
            <p:spPr>
              <a:xfrm>
                <a:off x="5718029" y="6166048"/>
                <a:ext cx="482683" cy="387389"/>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270" b="0" i="1" u="none" strike="noStrike" kern="0" cap="none" spc="0" normalizeH="0" baseline="0" noProof="0" smtClean="0">
                          <a:ln>
                            <a:noFill/>
                          </a:ln>
                          <a:solidFill>
                            <a:prstClr val="black"/>
                          </a:solidFill>
                          <a:effectLst/>
                          <a:uLnTx/>
                          <a:uFillTx/>
                          <a:latin typeface="Cambria Math" panose="02040503050406030204" pitchFamily="18" charset="0"/>
                        </a:rPr>
                        <m:t>𝑁</m:t>
                      </m:r>
                    </m:oMath>
                  </m:oMathPara>
                </a14:m>
                <a:endParaRPr kumimoji="0" lang="zh-CN" altLang="en-US" sz="1270" b="0" i="0" u="none" strike="noStrike" kern="0" cap="none" spc="0" normalizeH="0" baseline="0" noProof="0" dirty="0">
                  <a:ln>
                    <a:noFill/>
                  </a:ln>
                  <a:solidFill>
                    <a:prstClr val="black"/>
                  </a:solidFill>
                  <a:effectLst/>
                  <a:uLnTx/>
                  <a:uFillTx/>
                  <a:latin typeface="Lucida Sans"/>
                  <a:ea typeface="黑体"/>
                </a:endParaRPr>
              </a:p>
            </p:txBody>
          </p:sp>
        </mc:Choice>
        <mc:Fallback xmlns="">
          <p:sp>
            <p:nvSpPr>
              <p:cNvPr id="50" name="TextBox 49">
                <a:extLst>
                  <a:ext uri="{FF2B5EF4-FFF2-40B4-BE49-F238E27FC236}">
                    <a16:creationId xmlns:a16="http://schemas.microsoft.com/office/drawing/2014/main" id="{427D053A-2000-311F-F18F-E4C441B2CAB1}"/>
                  </a:ext>
                </a:extLst>
              </p:cNvPr>
              <p:cNvSpPr txBox="1">
                <a:spLocks noRot="1" noChangeAspect="1" noMove="1" noResize="1" noEditPoints="1" noAdjustHandles="1" noChangeArrowheads="1" noChangeShapeType="1" noTextEdit="1"/>
              </p:cNvSpPr>
              <p:nvPr/>
            </p:nvSpPr>
            <p:spPr>
              <a:xfrm>
                <a:off x="5718029" y="6166048"/>
                <a:ext cx="482683" cy="387389"/>
              </a:xfrm>
              <a:prstGeom prst="rect">
                <a:avLst/>
              </a:prstGeom>
              <a:blipFill>
                <a:blip r:embed="rId6"/>
                <a:stretch>
                  <a:fillRect/>
                </a:stretch>
              </a:blipFill>
            </p:spPr>
            <p:txBody>
              <a:bodyPr/>
              <a:lstStyle/>
              <a:p>
                <a:r>
                  <a:rPr lang="zh-CN" altLang="en-US">
                    <a:noFill/>
                  </a:rPr>
                  <a:t> </a:t>
                </a:r>
              </a:p>
            </p:txBody>
          </p:sp>
        </mc:Fallback>
      </mc:AlternateContent>
      <p:sp>
        <p:nvSpPr>
          <p:cNvPr id="51" name="Left Brace 50">
            <a:extLst>
              <a:ext uri="{FF2B5EF4-FFF2-40B4-BE49-F238E27FC236}">
                <a16:creationId xmlns:a16="http://schemas.microsoft.com/office/drawing/2014/main" id="{9D1CC58C-FA88-C134-B525-D462E5F95455}"/>
              </a:ext>
            </a:extLst>
          </p:cNvPr>
          <p:cNvSpPr/>
          <p:nvPr/>
        </p:nvSpPr>
        <p:spPr>
          <a:xfrm rot="5400000">
            <a:off x="6780273" y="5147587"/>
            <a:ext cx="230785" cy="976880"/>
          </a:xfrm>
          <a:prstGeom prst="leftBrace">
            <a:avLst>
              <a:gd name="adj1" fmla="val 31849"/>
              <a:gd name="adj2" fmla="val 50000"/>
            </a:avLst>
          </a:prstGeom>
          <a:noFill/>
          <a:ln w="19050" cap="flat" cmpd="sng" algn="ctr">
            <a:solidFill>
              <a:sysClr val="windowText" lastClr="000000">
                <a:shade val="95000"/>
                <a:satMod val="105000"/>
              </a:sysClr>
            </a:solid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black"/>
              </a:solidFill>
              <a:effectLst/>
              <a:uLnTx/>
              <a:uFillTx/>
              <a:latin typeface="Lucida Sans"/>
              <a:ea typeface="黑体"/>
              <a:cs typeface="+mn-cs"/>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C2460AB-F4C9-5467-A485-56314B3C8F78}"/>
                  </a:ext>
                </a:extLst>
              </p:cNvPr>
              <p:cNvSpPr txBox="1"/>
              <p:nvPr/>
            </p:nvSpPr>
            <p:spPr>
              <a:xfrm>
                <a:off x="6695059" y="5134986"/>
                <a:ext cx="451954" cy="387389"/>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270" b="0" i="1" u="none" strike="noStrike" kern="0" cap="none" spc="0" normalizeH="0" baseline="0" noProof="0" smtClean="0">
                          <a:ln>
                            <a:noFill/>
                          </a:ln>
                          <a:solidFill>
                            <a:prstClr val="black"/>
                          </a:solidFill>
                          <a:effectLst/>
                          <a:uLnTx/>
                          <a:uFillTx/>
                          <a:latin typeface="Cambria Math" panose="02040503050406030204" pitchFamily="18" charset="0"/>
                        </a:rPr>
                        <m:t>𝑑</m:t>
                      </m:r>
                    </m:oMath>
                  </m:oMathPara>
                </a14:m>
                <a:endParaRPr kumimoji="0" lang="zh-CN" altLang="en-US" sz="1825" b="0" i="0" u="none" strike="noStrike" kern="0" cap="none" spc="0" normalizeH="0" baseline="0" noProof="0" dirty="0">
                  <a:ln>
                    <a:noFill/>
                  </a:ln>
                  <a:solidFill>
                    <a:prstClr val="black"/>
                  </a:solidFill>
                  <a:effectLst/>
                  <a:uLnTx/>
                  <a:uFillTx/>
                  <a:latin typeface="Lucida Sans"/>
                  <a:ea typeface="黑体"/>
                </a:endParaRPr>
              </a:p>
            </p:txBody>
          </p:sp>
        </mc:Choice>
        <mc:Fallback xmlns="">
          <p:sp>
            <p:nvSpPr>
              <p:cNvPr id="52" name="TextBox 51">
                <a:extLst>
                  <a:ext uri="{FF2B5EF4-FFF2-40B4-BE49-F238E27FC236}">
                    <a16:creationId xmlns:a16="http://schemas.microsoft.com/office/drawing/2014/main" id="{1C2460AB-F4C9-5467-A485-56314B3C8F78}"/>
                  </a:ext>
                </a:extLst>
              </p:cNvPr>
              <p:cNvSpPr txBox="1">
                <a:spLocks noRot="1" noChangeAspect="1" noMove="1" noResize="1" noEditPoints="1" noAdjustHandles="1" noChangeArrowheads="1" noChangeShapeType="1" noTextEdit="1"/>
              </p:cNvSpPr>
              <p:nvPr/>
            </p:nvSpPr>
            <p:spPr>
              <a:xfrm>
                <a:off x="6695059" y="5134986"/>
                <a:ext cx="451954" cy="387389"/>
              </a:xfrm>
              <a:prstGeom prst="rect">
                <a:avLst/>
              </a:prstGeom>
              <a:blipFill>
                <a:blip r:embed="rId7"/>
                <a:stretch>
                  <a:fillRect/>
                </a:stretch>
              </a:blipFill>
            </p:spPr>
            <p:txBody>
              <a:bodyPr/>
              <a:lstStyle/>
              <a:p>
                <a:r>
                  <a:rPr lang="zh-CN" altLang="en-US">
                    <a:noFill/>
                  </a:rPr>
                  <a:t> </a:t>
                </a:r>
              </a:p>
            </p:txBody>
          </p:sp>
        </mc:Fallback>
      </mc:AlternateContent>
      <p:grpSp>
        <p:nvGrpSpPr>
          <p:cNvPr id="53" name="!!Group 47">
            <a:extLst>
              <a:ext uri="{FF2B5EF4-FFF2-40B4-BE49-F238E27FC236}">
                <a16:creationId xmlns:a16="http://schemas.microsoft.com/office/drawing/2014/main" id="{784D1DA6-0487-FD93-8C55-2B70D74A1141}"/>
              </a:ext>
            </a:extLst>
          </p:cNvPr>
          <p:cNvGrpSpPr/>
          <p:nvPr/>
        </p:nvGrpSpPr>
        <p:grpSpPr>
          <a:xfrm>
            <a:off x="8553386" y="5818291"/>
            <a:ext cx="976880" cy="576197"/>
            <a:chOff x="9225511" y="5022792"/>
            <a:chExt cx="914400" cy="539344"/>
          </a:xfrm>
        </p:grpSpPr>
        <p:sp>
          <p:nvSpPr>
            <p:cNvPr id="62" name="矩形 68">
              <a:extLst>
                <a:ext uri="{FF2B5EF4-FFF2-40B4-BE49-F238E27FC236}">
                  <a16:creationId xmlns:a16="http://schemas.microsoft.com/office/drawing/2014/main" id="{8A2F747D-FE3F-7210-3C9B-6BE33134BCC9}"/>
                </a:ext>
              </a:extLst>
            </p:cNvPr>
            <p:cNvSpPr/>
            <p:nvPr/>
          </p:nvSpPr>
          <p:spPr>
            <a:xfrm>
              <a:off x="9225511" y="5159946"/>
              <a:ext cx="914400" cy="137160"/>
            </a:xfrm>
            <a:prstGeom prst="rect">
              <a:avLst/>
            </a:prstGeom>
            <a:solidFill>
              <a:srgbClr val="4F81BD">
                <a:lumMod val="40000"/>
                <a:lumOff val="6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63" name="矩形 70">
              <a:extLst>
                <a:ext uri="{FF2B5EF4-FFF2-40B4-BE49-F238E27FC236}">
                  <a16:creationId xmlns:a16="http://schemas.microsoft.com/office/drawing/2014/main" id="{DE0B2069-B4FD-AD0F-E6A7-505879F67BE2}"/>
                </a:ext>
              </a:extLst>
            </p:cNvPr>
            <p:cNvSpPr/>
            <p:nvPr/>
          </p:nvSpPr>
          <p:spPr>
            <a:xfrm>
              <a:off x="9225511" y="5294124"/>
              <a:ext cx="914400" cy="137160"/>
            </a:xfrm>
            <a:prstGeom prst="rect">
              <a:avLst/>
            </a:prstGeom>
            <a:solidFill>
              <a:srgbClr val="4F81BD">
                <a:lumMod val="20000"/>
                <a:lumOff val="8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024" name="矩形 72">
              <a:extLst>
                <a:ext uri="{FF2B5EF4-FFF2-40B4-BE49-F238E27FC236}">
                  <a16:creationId xmlns:a16="http://schemas.microsoft.com/office/drawing/2014/main" id="{A566D192-06C3-C427-E03E-759198869C03}"/>
                </a:ext>
              </a:extLst>
            </p:cNvPr>
            <p:cNvSpPr/>
            <p:nvPr/>
          </p:nvSpPr>
          <p:spPr>
            <a:xfrm>
              <a:off x="9225511" y="5022792"/>
              <a:ext cx="914400" cy="137160"/>
            </a:xfrm>
            <a:prstGeom prst="rect">
              <a:avLst/>
            </a:prstGeom>
            <a:solidFill>
              <a:schemeClr val="accent1">
                <a:lumMod val="60000"/>
                <a:lumOff val="40000"/>
                <a:alpha val="72000"/>
              </a:scheme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dirty="0">
                <a:ln>
                  <a:noFill/>
                </a:ln>
                <a:solidFill>
                  <a:prstClr val="white"/>
                </a:solidFill>
                <a:effectLst/>
                <a:uLnTx/>
                <a:uFillTx/>
                <a:latin typeface="Lucida Sans"/>
                <a:ea typeface="黑体"/>
                <a:cs typeface="+mn-cs"/>
              </a:endParaRPr>
            </a:p>
          </p:txBody>
        </p:sp>
        <p:sp>
          <p:nvSpPr>
            <p:cNvPr id="1025" name="矩形 70">
              <a:extLst>
                <a:ext uri="{FF2B5EF4-FFF2-40B4-BE49-F238E27FC236}">
                  <a16:creationId xmlns:a16="http://schemas.microsoft.com/office/drawing/2014/main" id="{8741889E-49AD-08BF-6619-B62E4D659E4B}"/>
                </a:ext>
              </a:extLst>
            </p:cNvPr>
            <p:cNvSpPr/>
            <p:nvPr/>
          </p:nvSpPr>
          <p:spPr>
            <a:xfrm>
              <a:off x="9225511" y="5424976"/>
              <a:ext cx="914400" cy="137160"/>
            </a:xfrm>
            <a:prstGeom prst="rect">
              <a:avLst/>
            </a:prstGeom>
            <a:solidFill>
              <a:sysClr val="window" lastClr="FFFFFF">
                <a:lumMod val="95000"/>
              </a:sys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grpSp>
      <p:sp>
        <p:nvSpPr>
          <p:cNvPr id="54" name="Left Brace 53">
            <a:extLst>
              <a:ext uri="{FF2B5EF4-FFF2-40B4-BE49-F238E27FC236}">
                <a16:creationId xmlns:a16="http://schemas.microsoft.com/office/drawing/2014/main" id="{B92B1923-4C2D-8127-D224-FDF6F7F1B5A3}"/>
              </a:ext>
            </a:extLst>
          </p:cNvPr>
          <p:cNvSpPr/>
          <p:nvPr/>
        </p:nvSpPr>
        <p:spPr>
          <a:xfrm>
            <a:off x="8245673" y="5818286"/>
            <a:ext cx="230785" cy="576202"/>
          </a:xfrm>
          <a:prstGeom prst="leftBrace">
            <a:avLst>
              <a:gd name="adj1" fmla="val 31849"/>
              <a:gd name="adj2" fmla="val 50000"/>
            </a:avLst>
          </a:prstGeom>
          <a:noFill/>
          <a:ln w="19050" cap="flat" cmpd="sng" algn="ctr">
            <a:solidFill>
              <a:sysClr val="windowText" lastClr="000000">
                <a:shade val="95000"/>
                <a:satMod val="105000"/>
              </a:sysClr>
            </a:solid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black"/>
              </a:solidFill>
              <a:effectLst/>
              <a:uLnTx/>
              <a:uFillTx/>
              <a:latin typeface="Lucida Sans"/>
              <a:ea typeface="黑体"/>
              <a:cs typeface="+mn-cs"/>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3BC96F5-72B3-3FA7-ED1E-4BC8FB4BC0FE}"/>
                  </a:ext>
                </a:extLst>
              </p:cNvPr>
              <p:cNvSpPr txBox="1"/>
              <p:nvPr/>
            </p:nvSpPr>
            <p:spPr>
              <a:xfrm>
                <a:off x="7855189" y="5783435"/>
                <a:ext cx="438488" cy="618545"/>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zh-CN" sz="127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altLang="zh-CN" sz="1270" b="0" i="1" u="none" strike="noStrike" kern="0" cap="none" spc="0" normalizeH="0" baseline="0" noProof="0" smtClean="0">
                              <a:ln>
                                <a:noFill/>
                              </a:ln>
                              <a:solidFill>
                                <a:prstClr val="black"/>
                              </a:solidFill>
                              <a:effectLst/>
                              <a:uLnTx/>
                              <a:uFillTx/>
                              <a:latin typeface="Cambria Math" panose="02040503050406030204" pitchFamily="18" charset="0"/>
                            </a:rPr>
                            <m:t>1</m:t>
                          </m:r>
                        </m:num>
                        <m:den>
                          <m:r>
                            <a:rPr kumimoji="0" lang="en-US" altLang="zh-CN" sz="1270" b="0" i="1" u="none" strike="noStrike" kern="0" cap="none" spc="0" normalizeH="0" baseline="0" noProof="0" smtClean="0">
                              <a:ln>
                                <a:noFill/>
                              </a:ln>
                              <a:solidFill>
                                <a:prstClr val="black"/>
                              </a:solidFill>
                              <a:effectLst/>
                              <a:uLnTx/>
                              <a:uFillTx/>
                              <a:latin typeface="Cambria Math" panose="02040503050406030204" pitchFamily="18" charset="0"/>
                            </a:rPr>
                            <m:t>𝜀</m:t>
                          </m:r>
                        </m:den>
                      </m:f>
                    </m:oMath>
                  </m:oMathPara>
                </a14:m>
                <a:endParaRPr kumimoji="0" lang="zh-CN" altLang="en-US" sz="1270" b="0" i="0" u="none" strike="noStrike" kern="0" cap="none" spc="0" normalizeH="0" baseline="0" noProof="0" dirty="0">
                  <a:ln>
                    <a:noFill/>
                  </a:ln>
                  <a:solidFill>
                    <a:prstClr val="black"/>
                  </a:solidFill>
                  <a:effectLst/>
                  <a:uLnTx/>
                  <a:uFillTx/>
                  <a:latin typeface="Lucida Sans"/>
                  <a:ea typeface="黑体"/>
                </a:endParaRPr>
              </a:p>
            </p:txBody>
          </p:sp>
        </mc:Choice>
        <mc:Fallback xmlns="">
          <p:sp>
            <p:nvSpPr>
              <p:cNvPr id="55" name="TextBox 54">
                <a:extLst>
                  <a:ext uri="{FF2B5EF4-FFF2-40B4-BE49-F238E27FC236}">
                    <a16:creationId xmlns:a16="http://schemas.microsoft.com/office/drawing/2014/main" id="{43BC96F5-72B3-3FA7-ED1E-4BC8FB4BC0FE}"/>
                  </a:ext>
                </a:extLst>
              </p:cNvPr>
              <p:cNvSpPr txBox="1">
                <a:spLocks noRot="1" noChangeAspect="1" noMove="1" noResize="1" noEditPoints="1" noAdjustHandles="1" noChangeArrowheads="1" noChangeShapeType="1" noTextEdit="1"/>
              </p:cNvSpPr>
              <p:nvPr/>
            </p:nvSpPr>
            <p:spPr>
              <a:xfrm>
                <a:off x="7855189" y="5783435"/>
                <a:ext cx="438488" cy="618545"/>
              </a:xfrm>
              <a:prstGeom prst="rect">
                <a:avLst/>
              </a:prstGeom>
              <a:blipFill>
                <a:blip r:embed="rId8"/>
                <a:stretch>
                  <a:fillRect/>
                </a:stretch>
              </a:blipFill>
            </p:spPr>
            <p:txBody>
              <a:bodyPr/>
              <a:lstStyle/>
              <a:p>
                <a:r>
                  <a:rPr lang="zh-CN" altLang="en-US">
                    <a:noFill/>
                  </a:rPr>
                  <a:t> </a:t>
                </a:r>
              </a:p>
            </p:txBody>
          </p:sp>
        </mc:Fallback>
      </mc:AlternateContent>
      <p:sp>
        <p:nvSpPr>
          <p:cNvPr id="56" name="Left Brace 55">
            <a:extLst>
              <a:ext uri="{FF2B5EF4-FFF2-40B4-BE49-F238E27FC236}">
                <a16:creationId xmlns:a16="http://schemas.microsoft.com/office/drawing/2014/main" id="{426227AD-69F9-C860-A96F-DC1A427440F9}"/>
              </a:ext>
            </a:extLst>
          </p:cNvPr>
          <p:cNvSpPr/>
          <p:nvPr/>
        </p:nvSpPr>
        <p:spPr>
          <a:xfrm rot="5400000">
            <a:off x="8926434" y="5111063"/>
            <a:ext cx="230785" cy="976880"/>
          </a:xfrm>
          <a:prstGeom prst="leftBrace">
            <a:avLst>
              <a:gd name="adj1" fmla="val 31849"/>
              <a:gd name="adj2" fmla="val 50000"/>
            </a:avLst>
          </a:prstGeom>
          <a:noFill/>
          <a:ln w="19050" cap="flat" cmpd="sng" algn="ctr">
            <a:solidFill>
              <a:sysClr val="windowText" lastClr="000000">
                <a:shade val="95000"/>
                <a:satMod val="105000"/>
              </a:sysClr>
            </a:solid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black"/>
              </a:solidFill>
              <a:effectLst/>
              <a:uLnTx/>
              <a:uFillTx/>
              <a:latin typeface="Lucida Sans"/>
              <a:ea typeface="黑体"/>
              <a:cs typeface="+mn-cs"/>
            </a:endParaRP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54F86535-1ABD-66B6-A23C-CCA6E0223FF2}"/>
                  </a:ext>
                </a:extLst>
              </p:cNvPr>
              <p:cNvSpPr txBox="1"/>
              <p:nvPr/>
            </p:nvSpPr>
            <p:spPr>
              <a:xfrm>
                <a:off x="8845593" y="5144626"/>
                <a:ext cx="451954" cy="387389"/>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270" b="0" i="1" u="none" strike="noStrike" kern="0" cap="none" spc="0" normalizeH="0" baseline="0" noProof="0" smtClean="0">
                          <a:ln>
                            <a:noFill/>
                          </a:ln>
                          <a:solidFill>
                            <a:prstClr val="black"/>
                          </a:solidFill>
                          <a:effectLst/>
                          <a:uLnTx/>
                          <a:uFillTx/>
                          <a:latin typeface="Cambria Math" panose="02040503050406030204" pitchFamily="18" charset="0"/>
                        </a:rPr>
                        <m:t>𝑑</m:t>
                      </m:r>
                    </m:oMath>
                  </m:oMathPara>
                </a14:m>
                <a:endParaRPr kumimoji="0" lang="zh-CN" altLang="en-US" sz="1270" b="0" i="0" u="none" strike="noStrike" kern="0" cap="none" spc="0" normalizeH="0" baseline="0" noProof="0" dirty="0">
                  <a:ln>
                    <a:noFill/>
                  </a:ln>
                  <a:solidFill>
                    <a:prstClr val="black"/>
                  </a:solidFill>
                  <a:effectLst/>
                  <a:uLnTx/>
                  <a:uFillTx/>
                  <a:latin typeface="Lucida Sans"/>
                  <a:ea typeface="黑体"/>
                </a:endParaRPr>
              </a:p>
            </p:txBody>
          </p:sp>
        </mc:Choice>
        <mc:Fallback xmlns="">
          <p:sp>
            <p:nvSpPr>
              <p:cNvPr id="57" name="TextBox 56">
                <a:extLst>
                  <a:ext uri="{FF2B5EF4-FFF2-40B4-BE49-F238E27FC236}">
                    <a16:creationId xmlns:a16="http://schemas.microsoft.com/office/drawing/2014/main" id="{54F86535-1ABD-66B6-A23C-CCA6E0223FF2}"/>
                  </a:ext>
                </a:extLst>
              </p:cNvPr>
              <p:cNvSpPr txBox="1">
                <a:spLocks noRot="1" noChangeAspect="1" noMove="1" noResize="1" noEditPoints="1" noAdjustHandles="1" noChangeArrowheads="1" noChangeShapeType="1" noTextEdit="1"/>
              </p:cNvSpPr>
              <p:nvPr/>
            </p:nvSpPr>
            <p:spPr>
              <a:xfrm>
                <a:off x="8845593" y="5144626"/>
                <a:ext cx="451954" cy="38738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A0676BB-E0B1-8A8F-272D-C1A5B96EA00F}"/>
                  </a:ext>
                </a:extLst>
              </p:cNvPr>
              <p:cNvSpPr txBox="1"/>
              <p:nvPr/>
            </p:nvSpPr>
            <p:spPr>
              <a:xfrm>
                <a:off x="7805965" y="5143676"/>
                <a:ext cx="578753" cy="502362"/>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25" b="1" i="1" u="none" strike="noStrike" kern="0" cap="none" spc="0" normalizeH="0" baseline="0" noProof="0" smtClean="0">
                          <a:ln>
                            <a:noFill/>
                          </a:ln>
                          <a:solidFill>
                            <a:prstClr val="black"/>
                          </a:solidFill>
                          <a:effectLst/>
                          <a:uLnTx/>
                          <a:uFillTx/>
                          <a:latin typeface="Cambria Math" panose="02040503050406030204" pitchFamily="18" charset="0"/>
                        </a:rPr>
                        <m:t>𝑩</m:t>
                      </m:r>
                    </m:oMath>
                  </m:oMathPara>
                </a14:m>
                <a:endParaRPr kumimoji="0" lang="zh-CN" altLang="en-US" sz="1825" b="1" i="0" u="none" strike="noStrike" kern="0" cap="none" spc="0" normalizeH="0" baseline="0" noProof="0" dirty="0">
                  <a:ln>
                    <a:noFill/>
                  </a:ln>
                  <a:solidFill>
                    <a:prstClr val="black"/>
                  </a:solidFill>
                  <a:effectLst/>
                  <a:uLnTx/>
                  <a:uFillTx/>
                  <a:latin typeface="Lucida Sans"/>
                  <a:ea typeface="黑体"/>
                </a:endParaRPr>
              </a:p>
            </p:txBody>
          </p:sp>
        </mc:Choice>
        <mc:Fallback xmlns="">
          <p:sp>
            <p:nvSpPr>
              <p:cNvPr id="59" name="TextBox 58">
                <a:extLst>
                  <a:ext uri="{FF2B5EF4-FFF2-40B4-BE49-F238E27FC236}">
                    <a16:creationId xmlns:a16="http://schemas.microsoft.com/office/drawing/2014/main" id="{7A0676BB-E0B1-8A8F-272D-C1A5B96EA00F}"/>
                  </a:ext>
                </a:extLst>
              </p:cNvPr>
              <p:cNvSpPr txBox="1">
                <a:spLocks noRot="1" noChangeAspect="1" noMove="1" noResize="1" noEditPoints="1" noAdjustHandles="1" noChangeArrowheads="1" noChangeShapeType="1" noTextEdit="1"/>
              </p:cNvSpPr>
              <p:nvPr/>
            </p:nvSpPr>
            <p:spPr>
              <a:xfrm>
                <a:off x="7805965" y="5143676"/>
                <a:ext cx="578753" cy="502362"/>
              </a:xfrm>
              <a:prstGeom prst="rect">
                <a:avLst/>
              </a:prstGeom>
              <a:blipFill>
                <a:blip r:embed="rId10"/>
                <a:stretch>
                  <a:fillRect/>
                </a:stretch>
              </a:blipFill>
            </p:spPr>
            <p:txBody>
              <a:bodyPr/>
              <a:lstStyle/>
              <a:p>
                <a:r>
                  <a:rPr lang="zh-CN" altLang="en-US">
                    <a:noFill/>
                  </a:rPr>
                  <a:t> </a:t>
                </a:r>
              </a:p>
            </p:txBody>
          </p:sp>
        </mc:Fallback>
      </mc:AlternateContent>
      <p:sp>
        <p:nvSpPr>
          <p:cNvPr id="60" name="矩形 100">
            <a:extLst>
              <a:ext uri="{FF2B5EF4-FFF2-40B4-BE49-F238E27FC236}">
                <a16:creationId xmlns:a16="http://schemas.microsoft.com/office/drawing/2014/main" id="{F1F59289-24AE-E40D-EEB2-506D9DB17F9B}"/>
              </a:ext>
            </a:extLst>
          </p:cNvPr>
          <p:cNvSpPr/>
          <p:nvPr/>
        </p:nvSpPr>
        <p:spPr>
          <a:xfrm>
            <a:off x="6407225" y="6438537"/>
            <a:ext cx="976880" cy="146532"/>
          </a:xfrm>
          <a:prstGeom prst="rect">
            <a:avLst/>
          </a:prstGeom>
          <a:solidFill>
            <a:srgbClr val="4F81BD"/>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61" name="矩形 101">
            <a:extLst>
              <a:ext uri="{FF2B5EF4-FFF2-40B4-BE49-F238E27FC236}">
                <a16:creationId xmlns:a16="http://schemas.microsoft.com/office/drawing/2014/main" id="{446C1DEA-2FFF-A760-8CB5-97E5C8145784}"/>
              </a:ext>
            </a:extLst>
          </p:cNvPr>
          <p:cNvSpPr/>
          <p:nvPr/>
        </p:nvSpPr>
        <p:spPr>
          <a:xfrm>
            <a:off x="6407224" y="6582312"/>
            <a:ext cx="976880" cy="146532"/>
          </a:xfrm>
          <a:prstGeom prst="rect">
            <a:avLst/>
          </a:prstGeom>
          <a:solidFill>
            <a:srgbClr val="4F81BD">
              <a:lumMod val="20000"/>
              <a:lumOff val="8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027" name="矩形 67">
            <a:extLst>
              <a:ext uri="{FF2B5EF4-FFF2-40B4-BE49-F238E27FC236}">
                <a16:creationId xmlns:a16="http://schemas.microsoft.com/office/drawing/2014/main" id="{59270031-683F-32A2-9C47-DE67D11A4C8D}"/>
              </a:ext>
            </a:extLst>
          </p:cNvPr>
          <p:cNvSpPr/>
          <p:nvPr/>
        </p:nvSpPr>
        <p:spPr>
          <a:xfrm>
            <a:off x="1930851" y="6001340"/>
            <a:ext cx="976880" cy="146532"/>
          </a:xfrm>
          <a:prstGeom prst="rect">
            <a:avLst/>
          </a:prstGeom>
          <a:solidFill>
            <a:srgbClr val="4F81BD">
              <a:lumMod val="75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028" name="矩形 68">
            <a:extLst>
              <a:ext uri="{FF2B5EF4-FFF2-40B4-BE49-F238E27FC236}">
                <a16:creationId xmlns:a16="http://schemas.microsoft.com/office/drawing/2014/main" id="{B6E62B87-F53E-D950-A220-2ED831827A4A}"/>
              </a:ext>
            </a:extLst>
          </p:cNvPr>
          <p:cNvSpPr/>
          <p:nvPr/>
        </p:nvSpPr>
        <p:spPr>
          <a:xfrm>
            <a:off x="1930851" y="6147872"/>
            <a:ext cx="976880" cy="146532"/>
          </a:xfrm>
          <a:prstGeom prst="rect">
            <a:avLst/>
          </a:prstGeom>
          <a:solidFill>
            <a:srgbClr val="4F81BD"/>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029" name="矩形 69">
            <a:extLst>
              <a:ext uri="{FF2B5EF4-FFF2-40B4-BE49-F238E27FC236}">
                <a16:creationId xmlns:a16="http://schemas.microsoft.com/office/drawing/2014/main" id="{86E60975-8CDA-B018-B9E4-2050C22940C3}"/>
              </a:ext>
            </a:extLst>
          </p:cNvPr>
          <p:cNvSpPr/>
          <p:nvPr/>
        </p:nvSpPr>
        <p:spPr>
          <a:xfrm>
            <a:off x="1930851" y="6294404"/>
            <a:ext cx="976880" cy="146532"/>
          </a:xfrm>
          <a:prstGeom prst="rect">
            <a:avLst/>
          </a:prstGeom>
          <a:solidFill>
            <a:srgbClr val="4F81BD">
              <a:lumMod val="60000"/>
              <a:lumOff val="4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030" name="矩形 72">
            <a:extLst>
              <a:ext uri="{FF2B5EF4-FFF2-40B4-BE49-F238E27FC236}">
                <a16:creationId xmlns:a16="http://schemas.microsoft.com/office/drawing/2014/main" id="{D5C0590B-F005-1100-FBAA-4DAE869C8F52}"/>
              </a:ext>
            </a:extLst>
          </p:cNvPr>
          <p:cNvSpPr/>
          <p:nvPr/>
        </p:nvSpPr>
        <p:spPr>
          <a:xfrm>
            <a:off x="1930851" y="5854808"/>
            <a:ext cx="976880" cy="146532"/>
          </a:xfrm>
          <a:prstGeom prst="rect">
            <a:avLst/>
          </a:prstGeom>
          <a:solidFill>
            <a:srgbClr val="4F81BD">
              <a:lumMod val="5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mc:AlternateContent xmlns:mc="http://schemas.openxmlformats.org/markup-compatibility/2006" xmlns:a14="http://schemas.microsoft.com/office/drawing/2010/main">
        <mc:Choice Requires="a14">
          <p:sp>
            <p:nvSpPr>
              <p:cNvPr id="1031" name="TextBox 1030">
                <a:extLst>
                  <a:ext uri="{FF2B5EF4-FFF2-40B4-BE49-F238E27FC236}">
                    <a16:creationId xmlns:a16="http://schemas.microsoft.com/office/drawing/2014/main" id="{70AA865A-D7D1-1E3B-8098-1FE37C6AC259}"/>
                  </a:ext>
                </a:extLst>
              </p:cNvPr>
              <p:cNvSpPr txBox="1"/>
              <p:nvPr/>
            </p:nvSpPr>
            <p:spPr>
              <a:xfrm>
                <a:off x="1159434" y="5151279"/>
                <a:ext cx="559331" cy="502362"/>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25" b="1" i="1" u="none" strike="noStrike" kern="0" cap="none" spc="0" normalizeH="0" baseline="0" noProof="0" smtClean="0">
                          <a:ln>
                            <a:noFill/>
                          </a:ln>
                          <a:solidFill>
                            <a:prstClr val="black"/>
                          </a:solidFill>
                          <a:effectLst/>
                          <a:uLnTx/>
                          <a:uFillTx/>
                          <a:latin typeface="Cambria Math" panose="02040503050406030204" pitchFamily="18" charset="0"/>
                        </a:rPr>
                        <m:t>𝑨</m:t>
                      </m:r>
                    </m:oMath>
                  </m:oMathPara>
                </a14:m>
                <a:endParaRPr kumimoji="0" lang="zh-CN" altLang="en-US" sz="1825" b="1" i="0" u="none" strike="noStrike" kern="0" cap="none" spc="0" normalizeH="0" baseline="0" noProof="0" dirty="0">
                  <a:ln>
                    <a:noFill/>
                  </a:ln>
                  <a:solidFill>
                    <a:prstClr val="black"/>
                  </a:solidFill>
                  <a:effectLst/>
                  <a:uLnTx/>
                  <a:uFillTx/>
                  <a:latin typeface="Lucida Sans"/>
                  <a:ea typeface="黑体"/>
                </a:endParaRPr>
              </a:p>
            </p:txBody>
          </p:sp>
        </mc:Choice>
        <mc:Fallback xmlns="">
          <p:sp>
            <p:nvSpPr>
              <p:cNvPr id="1031" name="TextBox 1030">
                <a:extLst>
                  <a:ext uri="{FF2B5EF4-FFF2-40B4-BE49-F238E27FC236}">
                    <a16:creationId xmlns:a16="http://schemas.microsoft.com/office/drawing/2014/main" id="{70AA865A-D7D1-1E3B-8098-1FE37C6AC259}"/>
                  </a:ext>
                </a:extLst>
              </p:cNvPr>
              <p:cNvSpPr txBox="1">
                <a:spLocks noRot="1" noChangeAspect="1" noMove="1" noResize="1" noEditPoints="1" noAdjustHandles="1" noChangeArrowheads="1" noChangeShapeType="1" noTextEdit="1"/>
              </p:cNvSpPr>
              <p:nvPr/>
            </p:nvSpPr>
            <p:spPr>
              <a:xfrm>
                <a:off x="1159434" y="5151279"/>
                <a:ext cx="559331" cy="502362"/>
              </a:xfrm>
              <a:prstGeom prst="rect">
                <a:avLst/>
              </a:prstGeom>
              <a:blipFill>
                <a:blip r:embed="rId11"/>
                <a:stretch>
                  <a:fillRect/>
                </a:stretch>
              </a:blipFill>
            </p:spPr>
            <p:txBody>
              <a:bodyPr/>
              <a:lstStyle/>
              <a:p>
                <a:r>
                  <a:rPr lang="zh-CN" altLang="en-US">
                    <a:noFill/>
                  </a:rPr>
                  <a:t> </a:t>
                </a:r>
              </a:p>
            </p:txBody>
          </p:sp>
        </mc:Fallback>
      </mc:AlternateContent>
      <p:sp>
        <p:nvSpPr>
          <p:cNvPr id="1032" name="Left Brace 1031">
            <a:extLst>
              <a:ext uri="{FF2B5EF4-FFF2-40B4-BE49-F238E27FC236}">
                <a16:creationId xmlns:a16="http://schemas.microsoft.com/office/drawing/2014/main" id="{1F5DDD4E-3102-BD37-2CF6-0D8F6AA5E990}"/>
              </a:ext>
            </a:extLst>
          </p:cNvPr>
          <p:cNvSpPr/>
          <p:nvPr/>
        </p:nvSpPr>
        <p:spPr>
          <a:xfrm>
            <a:off x="1623137" y="5854808"/>
            <a:ext cx="230785" cy="873973"/>
          </a:xfrm>
          <a:prstGeom prst="leftBrace">
            <a:avLst>
              <a:gd name="adj1" fmla="val 31849"/>
              <a:gd name="adj2" fmla="val 50000"/>
            </a:avLst>
          </a:prstGeom>
          <a:noFill/>
          <a:ln w="19050" cap="flat" cmpd="sng" algn="ctr">
            <a:solidFill>
              <a:sysClr val="windowText" lastClr="000000">
                <a:shade val="95000"/>
                <a:satMod val="105000"/>
              </a:sysClr>
            </a:solid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black"/>
              </a:solidFill>
              <a:effectLst/>
              <a:uLnTx/>
              <a:uFillTx/>
              <a:latin typeface="Lucida Sans"/>
              <a:ea typeface="黑体"/>
              <a:cs typeface="+mn-cs"/>
            </a:endParaRPr>
          </a:p>
        </p:txBody>
      </p:sp>
      <mc:AlternateContent xmlns:mc="http://schemas.openxmlformats.org/markup-compatibility/2006" xmlns:a14="http://schemas.microsoft.com/office/drawing/2010/main">
        <mc:Choice Requires="a14">
          <p:sp>
            <p:nvSpPr>
              <p:cNvPr id="1033" name="TextBox 1032">
                <a:extLst>
                  <a:ext uri="{FF2B5EF4-FFF2-40B4-BE49-F238E27FC236}">
                    <a16:creationId xmlns:a16="http://schemas.microsoft.com/office/drawing/2014/main" id="{3B9EE2CE-18DF-B1EE-B9BF-B906976C3B52}"/>
                  </a:ext>
                </a:extLst>
              </p:cNvPr>
              <p:cNvSpPr txBox="1"/>
              <p:nvPr/>
            </p:nvSpPr>
            <p:spPr>
              <a:xfrm>
                <a:off x="1241655" y="6166048"/>
                <a:ext cx="335733" cy="287771"/>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270" b="0" i="1" u="none" strike="noStrike" kern="0" cap="none" spc="0" normalizeH="0" baseline="0" noProof="0" smtClean="0">
                          <a:ln>
                            <a:noFill/>
                          </a:ln>
                          <a:solidFill>
                            <a:prstClr val="black"/>
                          </a:solidFill>
                          <a:effectLst/>
                          <a:uLnTx/>
                          <a:uFillTx/>
                          <a:latin typeface="Cambria Math" panose="02040503050406030204" pitchFamily="18" charset="0"/>
                        </a:rPr>
                        <m:t>𝑇</m:t>
                      </m:r>
                    </m:oMath>
                  </m:oMathPara>
                </a14:m>
                <a:endParaRPr kumimoji="0" lang="zh-CN" altLang="en-US" sz="1270" b="0" i="0" u="none" strike="noStrike" kern="0" cap="none" spc="0" normalizeH="0" baseline="0" noProof="0" dirty="0">
                  <a:ln>
                    <a:noFill/>
                  </a:ln>
                  <a:solidFill>
                    <a:prstClr val="black"/>
                  </a:solidFill>
                  <a:effectLst/>
                  <a:uLnTx/>
                  <a:uFillTx/>
                  <a:latin typeface="Lucida Sans"/>
                  <a:ea typeface="黑体"/>
                </a:endParaRPr>
              </a:p>
            </p:txBody>
          </p:sp>
        </mc:Choice>
        <mc:Fallback xmlns="">
          <p:sp>
            <p:nvSpPr>
              <p:cNvPr id="1033" name="TextBox 1032">
                <a:extLst>
                  <a:ext uri="{FF2B5EF4-FFF2-40B4-BE49-F238E27FC236}">
                    <a16:creationId xmlns:a16="http://schemas.microsoft.com/office/drawing/2014/main" id="{3B9EE2CE-18DF-B1EE-B9BF-B906976C3B52}"/>
                  </a:ext>
                </a:extLst>
              </p:cNvPr>
              <p:cNvSpPr txBox="1">
                <a:spLocks noRot="1" noChangeAspect="1" noMove="1" noResize="1" noEditPoints="1" noAdjustHandles="1" noChangeArrowheads="1" noChangeShapeType="1" noTextEdit="1"/>
              </p:cNvSpPr>
              <p:nvPr/>
            </p:nvSpPr>
            <p:spPr>
              <a:xfrm>
                <a:off x="1241655" y="6166048"/>
                <a:ext cx="335733" cy="287771"/>
              </a:xfrm>
              <a:prstGeom prst="rect">
                <a:avLst/>
              </a:prstGeom>
              <a:blipFill>
                <a:blip r:embed="rId12"/>
                <a:stretch>
                  <a:fillRect/>
                </a:stretch>
              </a:blipFill>
            </p:spPr>
            <p:txBody>
              <a:bodyPr/>
              <a:lstStyle/>
              <a:p>
                <a:r>
                  <a:rPr lang="zh-CN" altLang="en-US">
                    <a:noFill/>
                  </a:rPr>
                  <a:t> </a:t>
                </a:r>
              </a:p>
            </p:txBody>
          </p:sp>
        </mc:Fallback>
      </mc:AlternateContent>
      <p:sp>
        <p:nvSpPr>
          <p:cNvPr id="1034" name="Left Brace 1033">
            <a:extLst>
              <a:ext uri="{FF2B5EF4-FFF2-40B4-BE49-F238E27FC236}">
                <a16:creationId xmlns:a16="http://schemas.microsoft.com/office/drawing/2014/main" id="{513E1290-0265-BBA2-297B-2FE36C16E3E7}"/>
              </a:ext>
            </a:extLst>
          </p:cNvPr>
          <p:cNvSpPr/>
          <p:nvPr/>
        </p:nvSpPr>
        <p:spPr>
          <a:xfrm rot="5400000">
            <a:off x="2303899" y="5147587"/>
            <a:ext cx="230785" cy="976880"/>
          </a:xfrm>
          <a:prstGeom prst="leftBrace">
            <a:avLst>
              <a:gd name="adj1" fmla="val 31849"/>
              <a:gd name="adj2" fmla="val 50000"/>
            </a:avLst>
          </a:prstGeom>
          <a:noFill/>
          <a:ln w="19050" cap="flat" cmpd="sng" algn="ctr">
            <a:solidFill>
              <a:sysClr val="windowText" lastClr="000000">
                <a:shade val="95000"/>
                <a:satMod val="105000"/>
              </a:sysClr>
            </a:solid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black"/>
              </a:solidFill>
              <a:effectLst/>
              <a:uLnTx/>
              <a:uFillTx/>
              <a:latin typeface="Lucida Sans"/>
              <a:ea typeface="黑体"/>
              <a:cs typeface="+mn-cs"/>
            </a:endParaRPr>
          </a:p>
        </p:txBody>
      </p:sp>
      <mc:AlternateContent xmlns:mc="http://schemas.openxmlformats.org/markup-compatibility/2006" xmlns:a14="http://schemas.microsoft.com/office/drawing/2010/main">
        <mc:Choice Requires="a14">
          <p:sp>
            <p:nvSpPr>
              <p:cNvPr id="1035" name="TextBox 1034">
                <a:extLst>
                  <a:ext uri="{FF2B5EF4-FFF2-40B4-BE49-F238E27FC236}">
                    <a16:creationId xmlns:a16="http://schemas.microsoft.com/office/drawing/2014/main" id="{FDDAB179-80E8-8D77-201B-163E996510F0}"/>
                  </a:ext>
                </a:extLst>
              </p:cNvPr>
              <p:cNvSpPr txBox="1"/>
              <p:nvPr/>
            </p:nvSpPr>
            <p:spPr>
              <a:xfrm>
                <a:off x="2218685" y="5134986"/>
                <a:ext cx="451954" cy="387389"/>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270" b="0" i="1" u="none" strike="noStrike" kern="0" cap="none" spc="0" normalizeH="0" baseline="0" noProof="0" smtClean="0">
                          <a:ln>
                            <a:noFill/>
                          </a:ln>
                          <a:solidFill>
                            <a:prstClr val="black"/>
                          </a:solidFill>
                          <a:effectLst/>
                          <a:uLnTx/>
                          <a:uFillTx/>
                          <a:latin typeface="Cambria Math" panose="02040503050406030204" pitchFamily="18" charset="0"/>
                        </a:rPr>
                        <m:t>𝑑</m:t>
                      </m:r>
                    </m:oMath>
                  </m:oMathPara>
                </a14:m>
                <a:endParaRPr kumimoji="0" lang="zh-CN" altLang="en-US" sz="1825" b="0" i="0" u="none" strike="noStrike" kern="0" cap="none" spc="0" normalizeH="0" baseline="0" noProof="0" dirty="0">
                  <a:ln>
                    <a:noFill/>
                  </a:ln>
                  <a:solidFill>
                    <a:prstClr val="black"/>
                  </a:solidFill>
                  <a:effectLst/>
                  <a:uLnTx/>
                  <a:uFillTx/>
                  <a:latin typeface="Lucida Sans"/>
                  <a:ea typeface="黑体"/>
                </a:endParaRPr>
              </a:p>
            </p:txBody>
          </p:sp>
        </mc:Choice>
        <mc:Fallback xmlns="">
          <p:sp>
            <p:nvSpPr>
              <p:cNvPr id="1035" name="TextBox 1034">
                <a:extLst>
                  <a:ext uri="{FF2B5EF4-FFF2-40B4-BE49-F238E27FC236}">
                    <a16:creationId xmlns:a16="http://schemas.microsoft.com/office/drawing/2014/main" id="{FDDAB179-80E8-8D77-201B-163E996510F0}"/>
                  </a:ext>
                </a:extLst>
              </p:cNvPr>
              <p:cNvSpPr txBox="1">
                <a:spLocks noRot="1" noChangeAspect="1" noMove="1" noResize="1" noEditPoints="1" noAdjustHandles="1" noChangeArrowheads="1" noChangeShapeType="1" noTextEdit="1"/>
              </p:cNvSpPr>
              <p:nvPr/>
            </p:nvSpPr>
            <p:spPr>
              <a:xfrm>
                <a:off x="2218685" y="5134986"/>
                <a:ext cx="451954" cy="387389"/>
              </a:xfrm>
              <a:prstGeom prst="rect">
                <a:avLst/>
              </a:prstGeom>
              <a:blipFill>
                <a:blip r:embed="rId7"/>
                <a:stretch>
                  <a:fillRect/>
                </a:stretch>
              </a:blipFill>
            </p:spPr>
            <p:txBody>
              <a:bodyPr/>
              <a:lstStyle/>
              <a:p>
                <a:r>
                  <a:rPr lang="zh-CN" altLang="en-US">
                    <a:noFill/>
                  </a:rPr>
                  <a:t> </a:t>
                </a:r>
              </a:p>
            </p:txBody>
          </p:sp>
        </mc:Fallback>
      </mc:AlternateContent>
      <p:grpSp>
        <p:nvGrpSpPr>
          <p:cNvPr id="1036" name="!!Group 47">
            <a:extLst>
              <a:ext uri="{FF2B5EF4-FFF2-40B4-BE49-F238E27FC236}">
                <a16:creationId xmlns:a16="http://schemas.microsoft.com/office/drawing/2014/main" id="{E0897C83-CC09-B85E-6933-0DBEA5E7C470}"/>
              </a:ext>
            </a:extLst>
          </p:cNvPr>
          <p:cNvGrpSpPr/>
          <p:nvPr/>
        </p:nvGrpSpPr>
        <p:grpSpPr>
          <a:xfrm>
            <a:off x="4077012" y="5818291"/>
            <a:ext cx="976880" cy="576197"/>
            <a:chOff x="9225511" y="5022792"/>
            <a:chExt cx="914400" cy="539344"/>
          </a:xfrm>
        </p:grpSpPr>
        <p:sp>
          <p:nvSpPr>
            <p:cNvPr id="1044" name="矩形 68">
              <a:extLst>
                <a:ext uri="{FF2B5EF4-FFF2-40B4-BE49-F238E27FC236}">
                  <a16:creationId xmlns:a16="http://schemas.microsoft.com/office/drawing/2014/main" id="{5E410F71-D918-F9F8-E185-32B20924AE76}"/>
                </a:ext>
              </a:extLst>
            </p:cNvPr>
            <p:cNvSpPr/>
            <p:nvPr/>
          </p:nvSpPr>
          <p:spPr>
            <a:xfrm>
              <a:off x="9225511" y="5159946"/>
              <a:ext cx="914400" cy="137160"/>
            </a:xfrm>
            <a:prstGeom prst="rect">
              <a:avLst/>
            </a:prstGeom>
            <a:solidFill>
              <a:schemeClr val="accent1">
                <a:lumMod val="40000"/>
                <a:lumOff val="60000"/>
              </a:scheme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045" name="矩形 70">
              <a:extLst>
                <a:ext uri="{FF2B5EF4-FFF2-40B4-BE49-F238E27FC236}">
                  <a16:creationId xmlns:a16="http://schemas.microsoft.com/office/drawing/2014/main" id="{51006CED-7263-3101-242C-07947B604B08}"/>
                </a:ext>
              </a:extLst>
            </p:cNvPr>
            <p:cNvSpPr/>
            <p:nvPr/>
          </p:nvSpPr>
          <p:spPr>
            <a:xfrm>
              <a:off x="9225511" y="5294124"/>
              <a:ext cx="914400" cy="137160"/>
            </a:xfrm>
            <a:prstGeom prst="rect">
              <a:avLst/>
            </a:prstGeom>
            <a:solidFill>
              <a:schemeClr val="accent1">
                <a:lumMod val="20000"/>
                <a:lumOff val="80000"/>
              </a:scheme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046" name="矩形 72">
              <a:extLst>
                <a:ext uri="{FF2B5EF4-FFF2-40B4-BE49-F238E27FC236}">
                  <a16:creationId xmlns:a16="http://schemas.microsoft.com/office/drawing/2014/main" id="{349B4A5D-7CFF-4347-C99E-2FCA802E2696}"/>
                </a:ext>
              </a:extLst>
            </p:cNvPr>
            <p:cNvSpPr/>
            <p:nvPr/>
          </p:nvSpPr>
          <p:spPr>
            <a:xfrm>
              <a:off x="9225511" y="5022792"/>
              <a:ext cx="914400" cy="137160"/>
            </a:xfrm>
            <a:prstGeom prst="rect">
              <a:avLst/>
            </a:prstGeom>
            <a:solidFill>
              <a:schemeClr val="tx2">
                <a:lumMod val="60000"/>
                <a:lumOff val="40000"/>
              </a:scheme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047" name="矩形 70">
              <a:extLst>
                <a:ext uri="{FF2B5EF4-FFF2-40B4-BE49-F238E27FC236}">
                  <a16:creationId xmlns:a16="http://schemas.microsoft.com/office/drawing/2014/main" id="{EF780AE2-5E18-8ACC-701C-D4D65A7A911C}"/>
                </a:ext>
              </a:extLst>
            </p:cNvPr>
            <p:cNvSpPr/>
            <p:nvPr/>
          </p:nvSpPr>
          <p:spPr>
            <a:xfrm>
              <a:off x="9225511" y="5424976"/>
              <a:ext cx="914400" cy="137160"/>
            </a:xfrm>
            <a:prstGeom prst="rect">
              <a:avLst/>
            </a:prstGeom>
            <a:solidFill>
              <a:sysClr val="window" lastClr="FFFFFF">
                <a:lumMod val="95000"/>
              </a:sys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grpSp>
      <p:sp>
        <p:nvSpPr>
          <p:cNvPr id="1037" name="Left Brace 1036">
            <a:extLst>
              <a:ext uri="{FF2B5EF4-FFF2-40B4-BE49-F238E27FC236}">
                <a16:creationId xmlns:a16="http://schemas.microsoft.com/office/drawing/2014/main" id="{A340802D-622D-9097-286F-D44C4E970855}"/>
              </a:ext>
            </a:extLst>
          </p:cNvPr>
          <p:cNvSpPr/>
          <p:nvPr/>
        </p:nvSpPr>
        <p:spPr>
          <a:xfrm>
            <a:off x="3769299" y="5818286"/>
            <a:ext cx="230785" cy="576202"/>
          </a:xfrm>
          <a:prstGeom prst="leftBrace">
            <a:avLst>
              <a:gd name="adj1" fmla="val 31849"/>
              <a:gd name="adj2" fmla="val 50000"/>
            </a:avLst>
          </a:prstGeom>
          <a:noFill/>
          <a:ln w="19050" cap="flat" cmpd="sng" algn="ctr">
            <a:solidFill>
              <a:sysClr val="windowText" lastClr="000000">
                <a:shade val="95000"/>
                <a:satMod val="105000"/>
              </a:sysClr>
            </a:solid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black"/>
              </a:solidFill>
              <a:effectLst/>
              <a:uLnTx/>
              <a:uFillTx/>
              <a:latin typeface="Lucida Sans"/>
              <a:ea typeface="黑体"/>
              <a:cs typeface="+mn-cs"/>
            </a:endParaRPr>
          </a:p>
        </p:txBody>
      </p:sp>
      <mc:AlternateContent xmlns:mc="http://schemas.openxmlformats.org/markup-compatibility/2006" xmlns:a14="http://schemas.microsoft.com/office/drawing/2010/main">
        <mc:Choice Requires="a14">
          <p:sp>
            <p:nvSpPr>
              <p:cNvPr id="1038" name="TextBox 1037">
                <a:extLst>
                  <a:ext uri="{FF2B5EF4-FFF2-40B4-BE49-F238E27FC236}">
                    <a16:creationId xmlns:a16="http://schemas.microsoft.com/office/drawing/2014/main" id="{148478DF-E2D8-762E-3964-DD4063E69E9F}"/>
                  </a:ext>
                </a:extLst>
              </p:cNvPr>
              <p:cNvSpPr txBox="1"/>
              <p:nvPr/>
            </p:nvSpPr>
            <p:spPr>
              <a:xfrm>
                <a:off x="3378815" y="5783435"/>
                <a:ext cx="438488" cy="618545"/>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altLang="zh-CN" sz="127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altLang="zh-CN" sz="1270" b="0" i="1" u="none" strike="noStrike" kern="0" cap="none" spc="0" normalizeH="0" baseline="0" noProof="0" smtClean="0">
                              <a:ln>
                                <a:noFill/>
                              </a:ln>
                              <a:solidFill>
                                <a:prstClr val="black"/>
                              </a:solidFill>
                              <a:effectLst/>
                              <a:uLnTx/>
                              <a:uFillTx/>
                              <a:latin typeface="Cambria Math" panose="02040503050406030204" pitchFamily="18" charset="0"/>
                            </a:rPr>
                            <m:t>1</m:t>
                          </m:r>
                        </m:num>
                        <m:den>
                          <m:r>
                            <a:rPr kumimoji="0" lang="en-US" altLang="zh-CN" sz="1270" b="0" i="1" u="none" strike="noStrike" kern="0" cap="none" spc="0" normalizeH="0" baseline="0" noProof="0" smtClean="0">
                              <a:ln>
                                <a:noFill/>
                              </a:ln>
                              <a:solidFill>
                                <a:prstClr val="black"/>
                              </a:solidFill>
                              <a:effectLst/>
                              <a:uLnTx/>
                              <a:uFillTx/>
                              <a:latin typeface="Cambria Math" panose="02040503050406030204" pitchFamily="18" charset="0"/>
                            </a:rPr>
                            <m:t>𝜀</m:t>
                          </m:r>
                        </m:den>
                      </m:f>
                    </m:oMath>
                  </m:oMathPara>
                </a14:m>
                <a:endParaRPr kumimoji="0" lang="zh-CN" altLang="en-US" sz="1270" b="0" i="0" u="none" strike="noStrike" kern="0" cap="none" spc="0" normalizeH="0" baseline="0" noProof="0" dirty="0">
                  <a:ln>
                    <a:noFill/>
                  </a:ln>
                  <a:solidFill>
                    <a:prstClr val="black"/>
                  </a:solidFill>
                  <a:effectLst/>
                  <a:uLnTx/>
                  <a:uFillTx/>
                  <a:latin typeface="Lucida Sans"/>
                  <a:ea typeface="黑体"/>
                </a:endParaRPr>
              </a:p>
            </p:txBody>
          </p:sp>
        </mc:Choice>
        <mc:Fallback xmlns="">
          <p:sp>
            <p:nvSpPr>
              <p:cNvPr id="1038" name="TextBox 1037">
                <a:extLst>
                  <a:ext uri="{FF2B5EF4-FFF2-40B4-BE49-F238E27FC236}">
                    <a16:creationId xmlns:a16="http://schemas.microsoft.com/office/drawing/2014/main" id="{148478DF-E2D8-762E-3964-DD4063E69E9F}"/>
                  </a:ext>
                </a:extLst>
              </p:cNvPr>
              <p:cNvSpPr txBox="1">
                <a:spLocks noRot="1" noChangeAspect="1" noMove="1" noResize="1" noEditPoints="1" noAdjustHandles="1" noChangeArrowheads="1" noChangeShapeType="1" noTextEdit="1"/>
              </p:cNvSpPr>
              <p:nvPr/>
            </p:nvSpPr>
            <p:spPr>
              <a:xfrm>
                <a:off x="3378815" y="5783435"/>
                <a:ext cx="438488" cy="618545"/>
              </a:xfrm>
              <a:prstGeom prst="rect">
                <a:avLst/>
              </a:prstGeom>
              <a:blipFill>
                <a:blip r:embed="rId8"/>
                <a:stretch>
                  <a:fillRect/>
                </a:stretch>
              </a:blipFill>
            </p:spPr>
            <p:txBody>
              <a:bodyPr/>
              <a:lstStyle/>
              <a:p>
                <a:r>
                  <a:rPr lang="zh-CN" altLang="en-US">
                    <a:noFill/>
                  </a:rPr>
                  <a:t> </a:t>
                </a:r>
              </a:p>
            </p:txBody>
          </p:sp>
        </mc:Fallback>
      </mc:AlternateContent>
      <p:sp>
        <p:nvSpPr>
          <p:cNvPr id="1039" name="Left Brace 1038">
            <a:extLst>
              <a:ext uri="{FF2B5EF4-FFF2-40B4-BE49-F238E27FC236}">
                <a16:creationId xmlns:a16="http://schemas.microsoft.com/office/drawing/2014/main" id="{F97ED94C-5590-9576-9481-7E4C83E20D6C}"/>
              </a:ext>
            </a:extLst>
          </p:cNvPr>
          <p:cNvSpPr/>
          <p:nvPr/>
        </p:nvSpPr>
        <p:spPr>
          <a:xfrm rot="5400000">
            <a:off x="4450060" y="5111063"/>
            <a:ext cx="230785" cy="976880"/>
          </a:xfrm>
          <a:prstGeom prst="leftBrace">
            <a:avLst>
              <a:gd name="adj1" fmla="val 31849"/>
              <a:gd name="adj2" fmla="val 50000"/>
            </a:avLst>
          </a:prstGeom>
          <a:noFill/>
          <a:ln w="19050" cap="flat" cmpd="sng" algn="ctr">
            <a:solidFill>
              <a:sysClr val="windowText" lastClr="000000">
                <a:shade val="95000"/>
                <a:satMod val="105000"/>
              </a:sysClr>
            </a:solid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black"/>
              </a:solidFill>
              <a:effectLst/>
              <a:uLnTx/>
              <a:uFillTx/>
              <a:latin typeface="Lucida Sans"/>
              <a:ea typeface="黑体"/>
              <a:cs typeface="+mn-cs"/>
            </a:endParaRPr>
          </a:p>
        </p:txBody>
      </p:sp>
      <mc:AlternateContent xmlns:mc="http://schemas.openxmlformats.org/markup-compatibility/2006" xmlns:a14="http://schemas.microsoft.com/office/drawing/2010/main">
        <mc:Choice Requires="a14">
          <p:sp>
            <p:nvSpPr>
              <p:cNvPr id="1040" name="TextBox 1039">
                <a:extLst>
                  <a:ext uri="{FF2B5EF4-FFF2-40B4-BE49-F238E27FC236}">
                    <a16:creationId xmlns:a16="http://schemas.microsoft.com/office/drawing/2014/main" id="{B663C3E0-C1C1-2B18-D2D9-7FAB561CF3A0}"/>
                  </a:ext>
                </a:extLst>
              </p:cNvPr>
              <p:cNvSpPr txBox="1"/>
              <p:nvPr/>
            </p:nvSpPr>
            <p:spPr>
              <a:xfrm>
                <a:off x="4369219" y="5144626"/>
                <a:ext cx="451954" cy="387389"/>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270" b="0" i="1" u="none" strike="noStrike" kern="0" cap="none" spc="0" normalizeH="0" baseline="0" noProof="0" smtClean="0">
                          <a:ln>
                            <a:noFill/>
                          </a:ln>
                          <a:solidFill>
                            <a:prstClr val="black"/>
                          </a:solidFill>
                          <a:effectLst/>
                          <a:uLnTx/>
                          <a:uFillTx/>
                          <a:latin typeface="Cambria Math" panose="02040503050406030204" pitchFamily="18" charset="0"/>
                        </a:rPr>
                        <m:t>𝑑</m:t>
                      </m:r>
                    </m:oMath>
                  </m:oMathPara>
                </a14:m>
                <a:endParaRPr kumimoji="0" lang="zh-CN" altLang="en-US" sz="1270" b="0" i="0" u="none" strike="noStrike" kern="0" cap="none" spc="0" normalizeH="0" baseline="0" noProof="0" dirty="0">
                  <a:ln>
                    <a:noFill/>
                  </a:ln>
                  <a:solidFill>
                    <a:prstClr val="black"/>
                  </a:solidFill>
                  <a:effectLst/>
                  <a:uLnTx/>
                  <a:uFillTx/>
                  <a:latin typeface="Lucida Sans"/>
                  <a:ea typeface="黑体"/>
                </a:endParaRPr>
              </a:p>
            </p:txBody>
          </p:sp>
        </mc:Choice>
        <mc:Fallback xmlns="">
          <p:sp>
            <p:nvSpPr>
              <p:cNvPr id="1040" name="TextBox 1039">
                <a:extLst>
                  <a:ext uri="{FF2B5EF4-FFF2-40B4-BE49-F238E27FC236}">
                    <a16:creationId xmlns:a16="http://schemas.microsoft.com/office/drawing/2014/main" id="{B663C3E0-C1C1-2B18-D2D9-7FAB561CF3A0}"/>
                  </a:ext>
                </a:extLst>
              </p:cNvPr>
              <p:cNvSpPr txBox="1">
                <a:spLocks noRot="1" noChangeAspect="1" noMove="1" noResize="1" noEditPoints="1" noAdjustHandles="1" noChangeArrowheads="1" noChangeShapeType="1" noTextEdit="1"/>
              </p:cNvSpPr>
              <p:nvPr/>
            </p:nvSpPr>
            <p:spPr>
              <a:xfrm>
                <a:off x="4369219" y="5144626"/>
                <a:ext cx="451954" cy="387389"/>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1" name="TextBox 1040">
                <a:extLst>
                  <a:ext uri="{FF2B5EF4-FFF2-40B4-BE49-F238E27FC236}">
                    <a16:creationId xmlns:a16="http://schemas.microsoft.com/office/drawing/2014/main" id="{7C51B0C7-56B0-832D-8A35-ABF5A153F004}"/>
                  </a:ext>
                </a:extLst>
              </p:cNvPr>
              <p:cNvSpPr txBox="1"/>
              <p:nvPr/>
            </p:nvSpPr>
            <p:spPr>
              <a:xfrm>
                <a:off x="3329591" y="5143676"/>
                <a:ext cx="578753" cy="502362"/>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1825" b="1" i="1" u="none" strike="noStrike" kern="0" cap="none" spc="0" normalizeH="0" baseline="0" noProof="0" smtClean="0">
                          <a:ln>
                            <a:noFill/>
                          </a:ln>
                          <a:solidFill>
                            <a:prstClr val="black"/>
                          </a:solidFill>
                          <a:effectLst/>
                          <a:uLnTx/>
                          <a:uFillTx/>
                          <a:latin typeface="Cambria Math" panose="02040503050406030204" pitchFamily="18" charset="0"/>
                        </a:rPr>
                        <m:t>𝑩</m:t>
                      </m:r>
                    </m:oMath>
                  </m:oMathPara>
                </a14:m>
                <a:endParaRPr kumimoji="0" lang="zh-CN" altLang="en-US" sz="1825" b="1" i="0" u="none" strike="noStrike" kern="0" cap="none" spc="0" normalizeH="0" baseline="0" noProof="0" dirty="0">
                  <a:ln>
                    <a:noFill/>
                  </a:ln>
                  <a:solidFill>
                    <a:prstClr val="black"/>
                  </a:solidFill>
                  <a:effectLst/>
                  <a:uLnTx/>
                  <a:uFillTx/>
                  <a:latin typeface="Lucida Sans"/>
                  <a:ea typeface="黑体"/>
                </a:endParaRPr>
              </a:p>
            </p:txBody>
          </p:sp>
        </mc:Choice>
        <mc:Fallback xmlns="">
          <p:sp>
            <p:nvSpPr>
              <p:cNvPr id="1041" name="TextBox 1040">
                <a:extLst>
                  <a:ext uri="{FF2B5EF4-FFF2-40B4-BE49-F238E27FC236}">
                    <a16:creationId xmlns:a16="http://schemas.microsoft.com/office/drawing/2014/main" id="{7C51B0C7-56B0-832D-8A35-ABF5A153F004}"/>
                  </a:ext>
                </a:extLst>
              </p:cNvPr>
              <p:cNvSpPr txBox="1">
                <a:spLocks noRot="1" noChangeAspect="1" noMove="1" noResize="1" noEditPoints="1" noAdjustHandles="1" noChangeArrowheads="1" noChangeShapeType="1" noTextEdit="1"/>
              </p:cNvSpPr>
              <p:nvPr/>
            </p:nvSpPr>
            <p:spPr>
              <a:xfrm>
                <a:off x="3329591" y="5143676"/>
                <a:ext cx="578753" cy="502362"/>
              </a:xfrm>
              <a:prstGeom prst="rect">
                <a:avLst/>
              </a:prstGeom>
              <a:blipFill>
                <a:blip r:embed="rId13"/>
                <a:stretch>
                  <a:fillRect/>
                </a:stretch>
              </a:blipFill>
            </p:spPr>
            <p:txBody>
              <a:bodyPr/>
              <a:lstStyle/>
              <a:p>
                <a:r>
                  <a:rPr lang="zh-CN" altLang="en-US">
                    <a:noFill/>
                  </a:rPr>
                  <a:t> </a:t>
                </a:r>
              </a:p>
            </p:txBody>
          </p:sp>
        </mc:Fallback>
      </mc:AlternateContent>
      <p:sp>
        <p:nvSpPr>
          <p:cNvPr id="1042" name="矩形 100">
            <a:extLst>
              <a:ext uri="{FF2B5EF4-FFF2-40B4-BE49-F238E27FC236}">
                <a16:creationId xmlns:a16="http://schemas.microsoft.com/office/drawing/2014/main" id="{700F6E0F-F4CC-E994-5FB0-B38E8DE4EA71}"/>
              </a:ext>
            </a:extLst>
          </p:cNvPr>
          <p:cNvSpPr/>
          <p:nvPr/>
        </p:nvSpPr>
        <p:spPr>
          <a:xfrm>
            <a:off x="1930851" y="6438537"/>
            <a:ext cx="976880" cy="146532"/>
          </a:xfrm>
          <a:prstGeom prst="rect">
            <a:avLst/>
          </a:prstGeom>
          <a:solidFill>
            <a:srgbClr val="4F81BD"/>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043" name="矩形 101">
            <a:extLst>
              <a:ext uri="{FF2B5EF4-FFF2-40B4-BE49-F238E27FC236}">
                <a16:creationId xmlns:a16="http://schemas.microsoft.com/office/drawing/2014/main" id="{D18B6416-F1C2-C7A8-2FD9-AB4CAE542934}"/>
              </a:ext>
            </a:extLst>
          </p:cNvPr>
          <p:cNvSpPr/>
          <p:nvPr/>
        </p:nvSpPr>
        <p:spPr>
          <a:xfrm>
            <a:off x="1930850" y="6582312"/>
            <a:ext cx="976880" cy="146532"/>
          </a:xfrm>
          <a:prstGeom prst="rect">
            <a:avLst/>
          </a:prstGeom>
          <a:solidFill>
            <a:srgbClr val="4F81BD">
              <a:lumMod val="20000"/>
              <a:lumOff val="8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3" name="TextBox 2">
            <a:extLst>
              <a:ext uri="{FF2B5EF4-FFF2-40B4-BE49-F238E27FC236}">
                <a16:creationId xmlns:a16="http://schemas.microsoft.com/office/drawing/2014/main" id="{C322561A-41E3-CD81-5FB5-BE6BEAD87791}"/>
              </a:ext>
            </a:extLst>
          </p:cNvPr>
          <p:cNvSpPr txBox="1"/>
          <p:nvPr/>
        </p:nvSpPr>
        <p:spPr bwMode="auto">
          <a:xfrm>
            <a:off x="6462397" y="6893715"/>
            <a:ext cx="2687136" cy="400110"/>
          </a:xfrm>
          <a:prstGeom prst="rect">
            <a:avLst/>
          </a:prstGeom>
          <a:solidFill>
            <a:srgbClr val="CEE7FA"/>
          </a:solidFill>
          <a:ln w="9525" algn="ctr">
            <a:solidFill>
              <a:schemeClr val="bg1">
                <a:lumMod val="75000"/>
              </a:schemeClr>
            </a:solidFill>
            <a:miter lim="800000"/>
            <a:headEnd/>
            <a:tailEnd/>
          </a:ln>
          <a:effectLst/>
        </p:spPr>
        <p:txBody>
          <a:bodyPr wrap="square">
            <a:spAutoFit/>
          </a:bodyPr>
          <a:lstStyle/>
          <a:p>
            <a:pPr algn="ctr"/>
            <a:r>
              <a:rPr lang="en-US" altLang="zh-CN" sz="2000" dirty="0">
                <a:latin typeface="Times New Roman" panose="02020603050405020304" pitchFamily="18" charset="0"/>
                <a:ea typeface="楷体" panose="02010609060101010101" pitchFamily="49" charset="-122"/>
              </a:rPr>
              <a:t>Sliding window model</a:t>
            </a:r>
            <a:endParaRPr lang="zh-CN" altLang="en-US" dirty="0"/>
          </a:p>
        </p:txBody>
      </p:sp>
      <p:sp>
        <p:nvSpPr>
          <p:cNvPr id="4" name="TextBox 3">
            <a:extLst>
              <a:ext uri="{FF2B5EF4-FFF2-40B4-BE49-F238E27FC236}">
                <a16:creationId xmlns:a16="http://schemas.microsoft.com/office/drawing/2014/main" id="{D200295E-EF23-84D1-6473-29FDB92E2DFA}"/>
              </a:ext>
            </a:extLst>
          </p:cNvPr>
          <p:cNvSpPr txBox="1"/>
          <p:nvPr/>
        </p:nvSpPr>
        <p:spPr bwMode="auto">
          <a:xfrm>
            <a:off x="2050573" y="6893715"/>
            <a:ext cx="2687136" cy="400110"/>
          </a:xfrm>
          <a:prstGeom prst="rect">
            <a:avLst/>
          </a:prstGeom>
          <a:solidFill>
            <a:srgbClr val="CEE7FA"/>
          </a:solidFill>
          <a:ln w="9525" algn="ctr">
            <a:solidFill>
              <a:schemeClr val="bg1">
                <a:lumMod val="75000"/>
              </a:schemeClr>
            </a:solidFill>
            <a:miter lim="800000"/>
            <a:headEnd/>
            <a:tailEnd/>
          </a:ln>
          <a:effectLst/>
        </p:spPr>
        <p:txBody>
          <a:bodyPr wrap="square">
            <a:spAutoFit/>
          </a:bodyPr>
          <a:lstStyle/>
          <a:p>
            <a:pPr algn="ctr"/>
            <a:r>
              <a:rPr lang="en-US" altLang="zh-CN" sz="2000" dirty="0">
                <a:latin typeface="Times New Roman" panose="02020603050405020304" pitchFamily="18" charset="0"/>
                <a:ea typeface="楷体" panose="02010609060101010101" pitchFamily="49" charset="-122"/>
              </a:rPr>
              <a:t>Streaming model</a:t>
            </a:r>
            <a:endParaRPr lang="zh-CN" altLang="en-US" dirty="0"/>
          </a:p>
        </p:txBody>
      </p:sp>
      <p:sp>
        <p:nvSpPr>
          <p:cNvPr id="5" name="AutoShape 10">
            <a:extLst>
              <a:ext uri="{FF2B5EF4-FFF2-40B4-BE49-F238E27FC236}">
                <a16:creationId xmlns:a16="http://schemas.microsoft.com/office/drawing/2014/main" id="{A224F95D-F85E-6D3E-2AEF-A932B613CA98}"/>
              </a:ext>
            </a:extLst>
          </p:cNvPr>
          <p:cNvSpPr>
            <a:spLocks noChangeArrowheads="1"/>
          </p:cNvSpPr>
          <p:nvPr/>
        </p:nvSpPr>
        <p:spPr bwMode="gray">
          <a:xfrm>
            <a:off x="6895665" y="4224187"/>
            <a:ext cx="3513153" cy="823175"/>
          </a:xfrm>
          <a:prstGeom prst="roundRect">
            <a:avLst>
              <a:gd name="adj" fmla="val 0"/>
            </a:avLst>
          </a:prstGeom>
          <a:noFill/>
          <a:ln w="9525">
            <a:noFill/>
            <a:round/>
            <a:headEnd/>
            <a:tailEnd/>
          </a:ln>
          <a:effectLst/>
        </p:spPr>
        <p:txBody>
          <a:bodyPr wrap="square" anchor="t">
            <a:flatTx/>
          </a:bodyPr>
          <a:lstStyle/>
          <a:p>
            <a:pPr marL="370908" lvl="1" indent="-353290" eaLnBrk="0" hangingPunct="0">
              <a:lnSpc>
                <a:spcPct val="140000"/>
              </a:lnSpc>
              <a:spcBef>
                <a:spcPts val="309"/>
              </a:spcBef>
              <a:buSzPct val="80000"/>
              <a:buFont typeface="Arial" panose="020B0604020202020204" pitchFamily="34" charset="0"/>
              <a:buChar char="•"/>
              <a:defRPr/>
            </a:pP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E.g. recent 1k posted tweets, </a:t>
            </a:r>
            <a:b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b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network logs in last 24 hours</a:t>
            </a:r>
          </a:p>
        </p:txBody>
      </p:sp>
      <p:sp>
        <p:nvSpPr>
          <p:cNvPr id="7" name="标题 24">
            <a:extLst>
              <a:ext uri="{FF2B5EF4-FFF2-40B4-BE49-F238E27FC236}">
                <a16:creationId xmlns:a16="http://schemas.microsoft.com/office/drawing/2014/main" id="{CD578544-981E-13FF-7FCA-22625F1751E9}"/>
              </a:ext>
            </a:extLst>
          </p:cNvPr>
          <p:cNvSpPr txBox="1">
            <a:spLocks/>
          </p:cNvSpPr>
          <p:nvPr/>
        </p:nvSpPr>
        <p:spPr>
          <a:xfrm>
            <a:off x="580703" y="622647"/>
            <a:ext cx="9270572" cy="579002"/>
          </a:xfrm>
          <a:prstGeom prst="rect">
            <a:avLst/>
          </a:prstGeom>
        </p:spPr>
        <p:txBody>
          <a:bodyPr vert="horz" wrap="square" lIns="103893" tIns="51947" rIns="103893" bIns="51947" rtlCol="0" anchor="t">
            <a:noAutofit/>
          </a:bodyPr>
          <a:lstStyle>
            <a:lvl1pPr algn="l" defTabSz="1019007" rtl="0" eaLnBrk="1" latinLnBrk="0" hangingPunct="1">
              <a:spcBef>
                <a:spcPct val="0"/>
              </a:spcBef>
              <a:buNone/>
              <a:defRPr sz="2400" b="1" kern="1200">
                <a:solidFill>
                  <a:srgbClr val="000000"/>
                </a:solidFill>
                <a:latin typeface="Arial"/>
                <a:ea typeface="楷体_GB2312"/>
                <a:cs typeface="Arial" pitchFamily="34" charset="0"/>
              </a:defRPr>
            </a:lvl1pPr>
          </a:lstStyle>
          <a:p>
            <a:pPr lvl="0"/>
            <a:r>
              <a:rPr lang="en-US" altLang="zh-CN" sz="3091" dirty="0">
                <a:latin typeface="Times New Roman" panose="02020603050405020304" pitchFamily="18" charset="0"/>
                <a:ea typeface="KaiTi" panose="02010609060101010101" pitchFamily="49" charset="-122"/>
                <a:cs typeface="Times New Roman" panose="02020603050405020304" pitchFamily="18" charset="0"/>
              </a:rPr>
              <a:t>Matrix sketching over sliding windows</a:t>
            </a:r>
            <a:endParaRPr lang="zh-CN" altLang="en-US" sz="3091" dirty="0">
              <a:latin typeface="Times New Roman" panose="02020603050405020304" pitchFamily="18" charset="0"/>
              <a:ea typeface="KaiTi"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D9925BA-03FB-139A-ABE2-E42ACFF200C7}"/>
                  </a:ext>
                </a:extLst>
              </p:cNvPr>
              <p:cNvSpPr txBox="1"/>
              <p:nvPr/>
            </p:nvSpPr>
            <p:spPr bwMode="auto">
              <a:xfrm>
                <a:off x="746070" y="1456278"/>
                <a:ext cx="8872648" cy="3183500"/>
              </a:xfrm>
              <a:prstGeom prst="rect">
                <a:avLst/>
              </a:prstGeom>
              <a:noFill/>
              <a:ln w="9525" algn="ctr">
                <a:noFill/>
                <a:miter lim="800000"/>
                <a:headEnd/>
                <a:tailEnd/>
              </a:ln>
              <a:effectLst/>
            </p:spPr>
            <p:txBody>
              <a:bodyPr wrap="square">
                <a:spAutoFit/>
              </a:bodyPr>
              <a:lstStyle/>
              <a:p>
                <a:pPr marL="216874" indent="-353290">
                  <a:spcBef>
                    <a:spcPts val="618"/>
                  </a:spcBef>
                  <a:spcAft>
                    <a:spcPts val="618"/>
                  </a:spcAft>
                  <a:buFont typeface="Arial" panose="020B0604020202020204" pitchFamily="34" charset="0"/>
                  <a:buChar char="•"/>
                </a:pPr>
                <a:r>
                  <a:rPr lang="en-US" altLang="zh-CN" sz="2473" b="1" dirty="0">
                    <a:latin typeface="Times New Roman" panose="02020603050405020304" pitchFamily="18" charset="0"/>
                    <a:ea typeface="楷体" panose="02010609060101010101" pitchFamily="49" charset="-122"/>
                  </a:rPr>
                  <a:t>Matrix sketching problem</a:t>
                </a:r>
                <a:r>
                  <a:rPr lang="en-US" altLang="zh-CN" sz="2473" dirty="0">
                    <a:latin typeface="Times New Roman" panose="02020603050405020304" pitchFamily="18" charset="0"/>
                    <a:ea typeface="楷体" panose="02010609060101010101" pitchFamily="49" charset="-122"/>
                  </a:rPr>
                  <a:t>: approximate large matrix </a:t>
                </a:r>
                <a14:m>
                  <m:oMath xmlns:m="http://schemas.openxmlformats.org/officeDocument/2006/math">
                    <m:r>
                      <a:rPr lang="en-US" altLang="zh-CN" sz="2473" b="1" i="1" smtClean="0">
                        <a:latin typeface="Cambria Math" panose="02040503050406030204" pitchFamily="18" charset="0"/>
                        <a:ea typeface="楷体" panose="02010609060101010101" pitchFamily="49" charset="-122"/>
                      </a:rPr>
                      <m:t>𝑨</m:t>
                    </m:r>
                    <m:r>
                      <a:rPr lang="en-US" altLang="zh-CN" sz="2473" b="0" i="1" smtClean="0">
                        <a:latin typeface="Cambria Math" panose="02040503050406030204" pitchFamily="18" charset="0"/>
                        <a:ea typeface="楷体" panose="02010609060101010101" pitchFamily="49" charset="-122"/>
                      </a:rPr>
                      <m:t>∈</m:t>
                    </m:r>
                    <m:sSup>
                      <m:sSupPr>
                        <m:ctrlPr>
                          <a:rPr lang="en-US" altLang="zh-CN" sz="2473" b="0" i="1" smtClean="0">
                            <a:latin typeface="Cambria Math" panose="02040503050406030204" pitchFamily="18" charset="0"/>
                            <a:ea typeface="楷体" panose="02010609060101010101" pitchFamily="49" charset="-122"/>
                          </a:rPr>
                        </m:ctrlPr>
                      </m:sSupPr>
                      <m:e>
                        <m:r>
                          <a:rPr lang="en-US" altLang="zh-CN" sz="2473" b="0" i="1" smtClean="0">
                            <a:latin typeface="Cambria Math" panose="02040503050406030204" pitchFamily="18" charset="0"/>
                            <a:ea typeface="楷体" panose="02010609060101010101" pitchFamily="49" charset="-122"/>
                          </a:rPr>
                          <m:t>ℝ</m:t>
                        </m:r>
                      </m:e>
                      <m:sup>
                        <m:r>
                          <a:rPr lang="en-US" altLang="zh-CN" sz="2473" b="0" i="1" smtClean="0">
                            <a:latin typeface="Cambria Math" panose="02040503050406030204" pitchFamily="18" charset="0"/>
                            <a:ea typeface="楷体" panose="02010609060101010101" pitchFamily="49" charset="-122"/>
                          </a:rPr>
                          <m:t>𝑛</m:t>
                        </m:r>
                        <m:r>
                          <a:rPr lang="en-US" altLang="zh-CN" sz="2473" b="0" i="1" smtClean="0">
                            <a:latin typeface="Cambria Math" panose="02040503050406030204" pitchFamily="18" charset="0"/>
                            <a:ea typeface="楷体" panose="02010609060101010101" pitchFamily="49" charset="-122"/>
                          </a:rPr>
                          <m:t>×</m:t>
                        </m:r>
                        <m:r>
                          <a:rPr lang="en-US" altLang="zh-CN" sz="2473" b="0" i="1" smtClean="0">
                            <a:latin typeface="Cambria Math" panose="02040503050406030204" pitchFamily="18" charset="0"/>
                            <a:ea typeface="楷体" panose="02010609060101010101" pitchFamily="49" charset="-122"/>
                          </a:rPr>
                          <m:t>𝑑</m:t>
                        </m:r>
                      </m:sup>
                    </m:sSup>
                  </m:oMath>
                </a14:m>
                <a:r>
                  <a:rPr lang="en-US" altLang="zh-CN" sz="2473" dirty="0">
                    <a:latin typeface="Times New Roman" panose="02020603050405020304" pitchFamily="18" charset="0"/>
                    <a:ea typeface="楷体" panose="02010609060101010101" pitchFamily="49" charset="-122"/>
                  </a:rPr>
                  <a:t> with </a:t>
                </a:r>
                <a14:m>
                  <m:oMath xmlns:m="http://schemas.openxmlformats.org/officeDocument/2006/math">
                    <m:r>
                      <a:rPr lang="en-US" altLang="zh-CN" sz="2473" b="1" i="1" smtClean="0">
                        <a:latin typeface="Cambria Math" panose="02040503050406030204" pitchFamily="18" charset="0"/>
                        <a:ea typeface="楷体" panose="02010609060101010101" pitchFamily="49" charset="-122"/>
                      </a:rPr>
                      <m:t>𝑩</m:t>
                    </m:r>
                    <m:r>
                      <a:rPr lang="en-US" altLang="zh-CN" sz="2473" b="0" i="1" smtClean="0">
                        <a:latin typeface="Cambria Math" panose="02040503050406030204" pitchFamily="18" charset="0"/>
                        <a:ea typeface="楷体" panose="02010609060101010101" pitchFamily="49" charset="-122"/>
                      </a:rPr>
                      <m:t>∈</m:t>
                    </m:r>
                    <m:sSup>
                      <m:sSupPr>
                        <m:ctrlPr>
                          <a:rPr lang="en-US" altLang="zh-CN" sz="2473" b="0" i="1" smtClean="0">
                            <a:latin typeface="Cambria Math" panose="02040503050406030204" pitchFamily="18" charset="0"/>
                            <a:ea typeface="楷体" panose="02010609060101010101" pitchFamily="49" charset="-122"/>
                          </a:rPr>
                        </m:ctrlPr>
                      </m:sSupPr>
                      <m:e>
                        <m:r>
                          <a:rPr lang="en-US" altLang="zh-CN" sz="2473" b="0" i="1" smtClean="0">
                            <a:latin typeface="Cambria Math" panose="02040503050406030204" pitchFamily="18" charset="0"/>
                            <a:ea typeface="楷体" panose="02010609060101010101" pitchFamily="49" charset="-122"/>
                          </a:rPr>
                          <m:t>ℝ</m:t>
                        </m:r>
                      </m:e>
                      <m:sup>
                        <m:r>
                          <a:rPr lang="en-US" altLang="zh-CN" sz="2473" b="0" i="1" smtClean="0">
                            <a:latin typeface="Cambria Math" panose="02040503050406030204" pitchFamily="18" charset="0"/>
                            <a:ea typeface="楷体" panose="02010609060101010101" pitchFamily="49" charset="-122"/>
                          </a:rPr>
                          <m:t>ℓ×</m:t>
                        </m:r>
                        <m:r>
                          <a:rPr lang="en-US" altLang="zh-CN" sz="2473" b="0" i="1" smtClean="0">
                            <a:latin typeface="Cambria Math" panose="02040503050406030204" pitchFamily="18" charset="0"/>
                            <a:ea typeface="楷体" panose="02010609060101010101" pitchFamily="49" charset="-122"/>
                          </a:rPr>
                          <m:t>𝑑</m:t>
                        </m:r>
                      </m:sup>
                    </m:sSup>
                  </m:oMath>
                </a14:m>
                <a:r>
                  <a:rPr lang="en-US" altLang="zh-CN" sz="2473" dirty="0">
                    <a:latin typeface="Times New Roman" panose="02020603050405020304" pitchFamily="18" charset="0"/>
                    <a:ea typeface="楷体" panose="02010609060101010101" pitchFamily="49" charset="-122"/>
                  </a:rPr>
                  <a:t>, </a:t>
                </a:r>
                <a14:m>
                  <m:oMath xmlns:m="http://schemas.openxmlformats.org/officeDocument/2006/math">
                    <m:r>
                      <a:rPr lang="en-US" altLang="zh-CN" sz="2473" b="0" i="1" dirty="0" smtClean="0">
                        <a:latin typeface="Cambria Math" panose="02040503050406030204" pitchFamily="18" charset="0"/>
                        <a:ea typeface="楷体" panose="02010609060101010101" pitchFamily="49" charset="-122"/>
                      </a:rPr>
                      <m:t>ℓ≪</m:t>
                    </m:r>
                    <m:r>
                      <a:rPr lang="en-US" altLang="zh-CN" sz="2473" b="0" i="1" dirty="0" smtClean="0">
                        <a:latin typeface="Cambria Math" panose="02040503050406030204" pitchFamily="18" charset="0"/>
                        <a:ea typeface="楷体" panose="02010609060101010101" pitchFamily="49" charset="-122"/>
                      </a:rPr>
                      <m:t>𝑑</m:t>
                    </m:r>
                  </m:oMath>
                </a14:m>
                <a:r>
                  <a:rPr lang="en-US" altLang="zh-CN" sz="2473" dirty="0">
                    <a:latin typeface="Times New Roman" panose="02020603050405020304" pitchFamily="18" charset="0"/>
                    <a:ea typeface="楷体" panose="02010609060101010101" pitchFamily="49" charset="-122"/>
                  </a:rPr>
                  <a:t>, in an online row-update fashion.</a:t>
                </a:r>
              </a:p>
              <a:p>
                <a:pPr marL="216874" indent="-353290">
                  <a:spcBef>
                    <a:spcPts val="618"/>
                  </a:spcBef>
                  <a:spcAft>
                    <a:spcPts val="618"/>
                  </a:spcAft>
                  <a:buFont typeface="Arial" panose="020B0604020202020204" pitchFamily="34" charset="0"/>
                  <a:buChar char="•"/>
                </a:pPr>
                <a:r>
                  <a:rPr lang="en-US" altLang="zh-CN" sz="2473" b="1" dirty="0">
                    <a:latin typeface="Times New Roman" panose="02020603050405020304" pitchFamily="18" charset="0"/>
                    <a:ea typeface="楷体" panose="02010609060101010101" pitchFamily="49" charset="-122"/>
                  </a:rPr>
                  <a:t>Covariance error </a:t>
                </a:r>
                <a:r>
                  <a:rPr lang="en-US" altLang="zh-CN" sz="2473" dirty="0">
                    <a:latin typeface="Times New Roman" panose="02020603050405020304" pitchFamily="18" charset="0"/>
                    <a:ea typeface="楷体" panose="02010609060101010101" pitchFamily="49" charset="-122"/>
                  </a:rPr>
                  <a:t>[Liberty 2013, </a:t>
                </a:r>
                <a:r>
                  <a:rPr lang="en-US" altLang="zh-CN" sz="2473" dirty="0" err="1">
                    <a:latin typeface="Times New Roman" panose="02020603050405020304" pitchFamily="18" charset="0"/>
                    <a:ea typeface="楷体" panose="02010609060101010101" pitchFamily="49" charset="-122"/>
                  </a:rPr>
                  <a:t>Ghashami</a:t>
                </a:r>
                <a:r>
                  <a:rPr lang="en-US" altLang="zh-CN" sz="2473" dirty="0">
                    <a:latin typeface="Times New Roman" panose="02020603050405020304" pitchFamily="18" charset="0"/>
                    <a:ea typeface="楷体" panose="02010609060101010101" pitchFamily="49" charset="-122"/>
                  </a:rPr>
                  <a:t> 2014, Woodruff 2016]:</a:t>
                </a:r>
                <a:br>
                  <a:rPr lang="en-US" altLang="zh-CN" sz="2473" dirty="0">
                    <a:latin typeface="Times New Roman" panose="02020603050405020304" pitchFamily="18" charset="0"/>
                    <a:ea typeface="楷体" panose="02010609060101010101" pitchFamily="49" charset="-122"/>
                  </a:rPr>
                </a:br>
                <a14:m>
                  <m:oMath xmlns:m="http://schemas.openxmlformats.org/officeDocument/2006/math">
                    <m:r>
                      <m:rPr>
                        <m:sty m:val="p"/>
                      </m:rPr>
                      <a:rPr lang="en-US" altLang="zh-CN" sz="2473" b="0" i="0" smtClean="0">
                        <a:latin typeface="Cambria Math" panose="02040503050406030204" pitchFamily="18" charset="0"/>
                        <a:ea typeface="楷体" panose="02010609060101010101" pitchFamily="49" charset="-122"/>
                      </a:rPr>
                      <m:t>cova</m:t>
                    </m:r>
                    <m:r>
                      <a:rPr lang="en-US" altLang="zh-CN" sz="2473" b="0" i="0" smtClean="0">
                        <a:latin typeface="Cambria Math" panose="02040503050406030204" pitchFamily="18" charset="0"/>
                        <a:ea typeface="楷体" panose="02010609060101010101" pitchFamily="49" charset="-122"/>
                      </a:rPr>
                      <m:t>_</m:t>
                    </m:r>
                    <m:r>
                      <m:rPr>
                        <m:sty m:val="p"/>
                      </m:rPr>
                      <a:rPr lang="en-US" altLang="zh-CN" sz="2473" b="0" i="0" smtClean="0">
                        <a:latin typeface="Cambria Math" panose="02040503050406030204" pitchFamily="18" charset="0"/>
                        <a:ea typeface="楷体" panose="02010609060101010101" pitchFamily="49" charset="-122"/>
                      </a:rPr>
                      <m:t>err</m:t>
                    </m:r>
                    <m:d>
                      <m:dPr>
                        <m:ctrlPr>
                          <a:rPr lang="en-US" altLang="zh-CN" sz="2473" b="0" i="1" smtClean="0">
                            <a:latin typeface="Cambria Math" panose="02040503050406030204" pitchFamily="18" charset="0"/>
                            <a:ea typeface="楷体" panose="02010609060101010101" pitchFamily="49" charset="-122"/>
                          </a:rPr>
                        </m:ctrlPr>
                      </m:dPr>
                      <m:e>
                        <m:r>
                          <a:rPr lang="en-US" altLang="zh-CN" sz="2473" b="1" i="1" smtClean="0">
                            <a:latin typeface="Cambria Math" panose="02040503050406030204" pitchFamily="18" charset="0"/>
                            <a:ea typeface="楷体" panose="02010609060101010101" pitchFamily="49" charset="-122"/>
                          </a:rPr>
                          <m:t>𝑨</m:t>
                        </m:r>
                        <m:r>
                          <a:rPr lang="en-US" altLang="zh-CN" sz="2473" b="0" i="1" smtClean="0">
                            <a:latin typeface="Cambria Math" panose="02040503050406030204" pitchFamily="18" charset="0"/>
                            <a:ea typeface="楷体" panose="02010609060101010101" pitchFamily="49" charset="-122"/>
                          </a:rPr>
                          <m:t>,</m:t>
                        </m:r>
                        <m:r>
                          <a:rPr lang="en-US" altLang="zh-CN" sz="2473" b="1" i="1" smtClean="0">
                            <a:latin typeface="Cambria Math" panose="02040503050406030204" pitchFamily="18" charset="0"/>
                            <a:ea typeface="楷体" panose="02010609060101010101" pitchFamily="49" charset="-122"/>
                          </a:rPr>
                          <m:t>𝑩</m:t>
                        </m:r>
                      </m:e>
                    </m:d>
                    <m:r>
                      <a:rPr lang="en-US" altLang="zh-CN" sz="2473" b="0" i="1" smtClean="0">
                        <a:latin typeface="Cambria Math" panose="02040503050406030204" pitchFamily="18" charset="0"/>
                        <a:ea typeface="楷体" panose="02010609060101010101" pitchFamily="49" charset="-122"/>
                      </a:rPr>
                      <m:t>=</m:t>
                    </m:r>
                    <m:sSub>
                      <m:sSubPr>
                        <m:ctrlPr>
                          <a:rPr lang="en-US" altLang="zh-CN" sz="2473" b="0" i="1" smtClean="0">
                            <a:latin typeface="Cambria Math" panose="02040503050406030204" pitchFamily="18" charset="0"/>
                            <a:ea typeface="楷体" panose="02010609060101010101" pitchFamily="49" charset="-122"/>
                          </a:rPr>
                        </m:ctrlPr>
                      </m:sSubPr>
                      <m:e>
                        <m:d>
                          <m:dPr>
                            <m:begChr m:val="‖"/>
                            <m:endChr m:val="‖"/>
                            <m:ctrlPr>
                              <a:rPr lang="en-US" altLang="zh-CN" sz="2473" i="1">
                                <a:latin typeface="Cambria Math" panose="02040503050406030204" pitchFamily="18" charset="0"/>
                                <a:ea typeface="楷体" panose="02010609060101010101" pitchFamily="49" charset="-122"/>
                              </a:rPr>
                            </m:ctrlPr>
                          </m:dPr>
                          <m:e>
                            <m:sSup>
                              <m:sSupPr>
                                <m:ctrlPr>
                                  <a:rPr lang="en-US" altLang="zh-CN" sz="2473" i="1">
                                    <a:latin typeface="Cambria Math" panose="02040503050406030204" pitchFamily="18" charset="0"/>
                                    <a:ea typeface="楷体" panose="02010609060101010101" pitchFamily="49" charset="-122"/>
                                  </a:rPr>
                                </m:ctrlPr>
                              </m:sSupPr>
                              <m:e>
                                <m:r>
                                  <a:rPr lang="en-US" altLang="zh-CN" sz="2473" b="1" i="1">
                                    <a:latin typeface="Cambria Math" panose="02040503050406030204" pitchFamily="18" charset="0"/>
                                    <a:ea typeface="楷体" panose="02010609060101010101" pitchFamily="49" charset="-122"/>
                                  </a:rPr>
                                  <m:t>𝑨</m:t>
                                </m:r>
                              </m:e>
                              <m:sup>
                                <m:r>
                                  <a:rPr lang="en-US" altLang="zh-CN" sz="2473" i="1">
                                    <a:latin typeface="Cambria Math" panose="02040503050406030204" pitchFamily="18" charset="0"/>
                                    <a:ea typeface="楷体" panose="02010609060101010101" pitchFamily="49" charset="-122"/>
                                  </a:rPr>
                                  <m:t>⊤</m:t>
                                </m:r>
                              </m:sup>
                            </m:sSup>
                            <m:r>
                              <a:rPr lang="en-US" altLang="zh-CN" sz="2473" b="1" i="1">
                                <a:latin typeface="Cambria Math" panose="02040503050406030204" pitchFamily="18" charset="0"/>
                                <a:ea typeface="楷体" panose="02010609060101010101" pitchFamily="49" charset="-122"/>
                              </a:rPr>
                              <m:t>𝑨</m:t>
                            </m:r>
                            <m:r>
                              <a:rPr lang="en-US" altLang="zh-CN" sz="2473" i="1">
                                <a:latin typeface="Cambria Math" panose="02040503050406030204" pitchFamily="18" charset="0"/>
                                <a:ea typeface="楷体" panose="02010609060101010101" pitchFamily="49" charset="-122"/>
                              </a:rPr>
                              <m:t>−</m:t>
                            </m:r>
                            <m:sSup>
                              <m:sSupPr>
                                <m:ctrlPr>
                                  <a:rPr lang="en-US" altLang="zh-CN" sz="2473" i="1">
                                    <a:latin typeface="Cambria Math" panose="02040503050406030204" pitchFamily="18" charset="0"/>
                                    <a:ea typeface="楷体" panose="02010609060101010101" pitchFamily="49" charset="-122"/>
                                  </a:rPr>
                                </m:ctrlPr>
                              </m:sSupPr>
                              <m:e>
                                <m:r>
                                  <a:rPr lang="en-US" altLang="zh-CN" sz="2473" b="1" i="1">
                                    <a:latin typeface="Cambria Math" panose="02040503050406030204" pitchFamily="18" charset="0"/>
                                    <a:ea typeface="楷体" panose="02010609060101010101" pitchFamily="49" charset="-122"/>
                                  </a:rPr>
                                  <m:t>𝑩</m:t>
                                </m:r>
                              </m:e>
                              <m:sup>
                                <m:r>
                                  <a:rPr lang="en-US" altLang="zh-CN" sz="2473" i="1">
                                    <a:latin typeface="Cambria Math" panose="02040503050406030204" pitchFamily="18" charset="0"/>
                                    <a:ea typeface="楷体" panose="02010609060101010101" pitchFamily="49" charset="-122"/>
                                  </a:rPr>
                                  <m:t>⊤</m:t>
                                </m:r>
                              </m:sup>
                            </m:sSup>
                            <m:r>
                              <a:rPr lang="en-US" altLang="zh-CN" sz="2473" b="1" i="1">
                                <a:latin typeface="Cambria Math" panose="02040503050406030204" pitchFamily="18" charset="0"/>
                                <a:ea typeface="楷体" panose="02010609060101010101" pitchFamily="49" charset="-122"/>
                              </a:rPr>
                              <m:t>𝑩</m:t>
                            </m:r>
                          </m:e>
                        </m:d>
                      </m:e>
                      <m:sub>
                        <m:r>
                          <a:rPr lang="en-US" altLang="zh-CN" sz="2473" b="0" i="1" smtClean="0">
                            <a:latin typeface="Cambria Math" panose="02040503050406030204" pitchFamily="18" charset="0"/>
                            <a:ea typeface="楷体" panose="02010609060101010101" pitchFamily="49" charset="-122"/>
                          </a:rPr>
                          <m:t>2</m:t>
                        </m:r>
                      </m:sub>
                    </m:sSub>
                    <m:r>
                      <a:rPr lang="en-US" altLang="zh-CN" sz="2473" b="0" i="1" smtClean="0">
                        <a:latin typeface="Cambria Math" panose="02040503050406030204" pitchFamily="18" charset="0"/>
                        <a:ea typeface="楷体" panose="02010609060101010101" pitchFamily="49" charset="-122"/>
                      </a:rPr>
                      <m:t>/</m:t>
                    </m:r>
                    <m:sSubSup>
                      <m:sSubSupPr>
                        <m:ctrlPr>
                          <a:rPr lang="en-US" altLang="zh-CN" sz="2473" i="1">
                            <a:latin typeface="Cambria Math" panose="02040503050406030204" pitchFamily="18" charset="0"/>
                            <a:ea typeface="楷体" panose="02010609060101010101" pitchFamily="49" charset="-122"/>
                          </a:rPr>
                        </m:ctrlPr>
                      </m:sSubSupPr>
                      <m:e>
                        <m:d>
                          <m:dPr>
                            <m:begChr m:val="‖"/>
                            <m:endChr m:val="‖"/>
                            <m:ctrlPr>
                              <a:rPr lang="en-US" altLang="zh-CN" sz="2473" i="1">
                                <a:latin typeface="Cambria Math" panose="02040503050406030204" pitchFamily="18" charset="0"/>
                                <a:ea typeface="楷体" panose="02010609060101010101" pitchFamily="49" charset="-122"/>
                              </a:rPr>
                            </m:ctrlPr>
                          </m:dPr>
                          <m:e>
                            <m:r>
                              <a:rPr lang="en-US" altLang="zh-CN" sz="2473" b="1" i="1">
                                <a:latin typeface="Cambria Math" panose="02040503050406030204" pitchFamily="18" charset="0"/>
                                <a:ea typeface="楷体" panose="02010609060101010101" pitchFamily="49" charset="-122"/>
                              </a:rPr>
                              <m:t>𝑨</m:t>
                            </m:r>
                          </m:e>
                        </m:d>
                      </m:e>
                      <m:sub>
                        <m:r>
                          <a:rPr lang="en-US" altLang="zh-CN" sz="2473" i="1">
                            <a:latin typeface="Cambria Math" panose="02040503050406030204" pitchFamily="18" charset="0"/>
                            <a:ea typeface="楷体" panose="02010609060101010101" pitchFamily="49" charset="-122"/>
                          </a:rPr>
                          <m:t>𝐹</m:t>
                        </m:r>
                      </m:sub>
                      <m:sup>
                        <m:r>
                          <a:rPr lang="en-US" altLang="zh-CN" sz="2473" i="1">
                            <a:latin typeface="Cambria Math" panose="02040503050406030204" pitchFamily="18" charset="0"/>
                            <a:ea typeface="楷体" panose="02010609060101010101" pitchFamily="49" charset="-122"/>
                          </a:rPr>
                          <m:t>2</m:t>
                        </m:r>
                      </m:sup>
                    </m:sSubSup>
                    <m:r>
                      <a:rPr lang="en-US" altLang="zh-CN" sz="2473" b="0" i="1" smtClean="0">
                        <a:latin typeface="Cambria Math" panose="02040503050406030204" pitchFamily="18" charset="0"/>
                        <a:ea typeface="楷体" panose="02010609060101010101" pitchFamily="49" charset="-122"/>
                      </a:rPr>
                      <m:t>≤</m:t>
                    </m:r>
                    <m:r>
                      <a:rPr lang="en-US" altLang="zh-CN" sz="2473" b="0" i="1" smtClean="0">
                        <a:latin typeface="Cambria Math" panose="02040503050406030204" pitchFamily="18" charset="0"/>
                        <a:ea typeface="楷体" panose="02010609060101010101" pitchFamily="49" charset="-122"/>
                      </a:rPr>
                      <m:t>𝜀</m:t>
                    </m:r>
                  </m:oMath>
                </a14:m>
                <a:endParaRPr lang="en-US" altLang="zh-CN" sz="2473" dirty="0">
                  <a:latin typeface="Times New Roman" panose="02020603050405020304" pitchFamily="18" charset="0"/>
                  <a:ea typeface="楷体" panose="02010609060101010101" pitchFamily="49" charset="-122"/>
                </a:endParaRPr>
              </a:p>
              <a:p>
                <a:pPr marL="216874" indent="-353290">
                  <a:spcBef>
                    <a:spcPts val="618"/>
                  </a:spcBef>
                  <a:spcAft>
                    <a:spcPts val="618"/>
                  </a:spcAft>
                  <a:buFont typeface="Arial" panose="020B0604020202020204" pitchFamily="34" charset="0"/>
                  <a:buChar char="•"/>
                </a:pPr>
                <a:r>
                  <a:rPr lang="en-US" altLang="zh-CN" sz="2473" b="1" dirty="0">
                    <a:latin typeface="Times New Roman" panose="02020603050405020304" pitchFamily="18" charset="0"/>
                    <a:ea typeface="楷体" panose="02010609060101010101" pitchFamily="49" charset="-122"/>
                  </a:rPr>
                  <a:t>Sliding window model</a:t>
                </a:r>
                <a:r>
                  <a:rPr lang="en-US" altLang="zh-CN" sz="2473" dirty="0">
                    <a:latin typeface="Times New Roman" panose="02020603050405020304" pitchFamily="18" charset="0"/>
                    <a:ea typeface="楷体" panose="02010609060101010101" pitchFamily="49" charset="-122"/>
                  </a:rPr>
                  <a:t>: consider the most recent </a:t>
                </a:r>
                <a14:m>
                  <m:oMath xmlns:m="http://schemas.openxmlformats.org/officeDocument/2006/math">
                    <m:r>
                      <a:rPr lang="en-US" altLang="zh-CN" sz="2473" b="0" i="1" smtClean="0">
                        <a:latin typeface="Cambria Math" panose="02040503050406030204" pitchFamily="18" charset="0"/>
                        <a:ea typeface="楷体" panose="02010609060101010101" pitchFamily="49" charset="-122"/>
                      </a:rPr>
                      <m:t>𝑁</m:t>
                    </m:r>
                  </m:oMath>
                </a14:m>
                <a:r>
                  <a:rPr lang="en-US" altLang="zh-CN" sz="2473" dirty="0">
                    <a:latin typeface="Times New Roman" panose="02020603050405020304" pitchFamily="18" charset="0"/>
                    <a:ea typeface="楷体" panose="02010609060101010101" pitchFamily="49" charset="-122"/>
                  </a:rPr>
                  <a:t> rows or arrived in a past time </a:t>
                </a:r>
                <a14:m>
                  <m:oMath xmlns:m="http://schemas.openxmlformats.org/officeDocument/2006/math">
                    <m:r>
                      <m:rPr>
                        <m:sty m:val="p"/>
                      </m:rPr>
                      <a:rPr lang="en-US" altLang="zh-CN" sz="2473" b="0" i="0" smtClean="0">
                        <a:latin typeface="Cambria Math" panose="02040503050406030204" pitchFamily="18" charset="0"/>
                        <a:ea typeface="楷体" panose="02010609060101010101" pitchFamily="49" charset="-122"/>
                      </a:rPr>
                      <m:t>Δ</m:t>
                    </m:r>
                  </m:oMath>
                </a14:m>
                <a:r>
                  <a:rPr lang="en-US" altLang="zh-CN" sz="2473" dirty="0">
                    <a:latin typeface="Times New Roman" panose="02020603050405020304" pitchFamily="18" charset="0"/>
                    <a:ea typeface="楷体" panose="02010609060101010101" pitchFamily="49" charset="-122"/>
                  </a:rPr>
                  <a:t>.</a:t>
                </a:r>
              </a:p>
            </p:txBody>
          </p:sp>
        </mc:Choice>
        <mc:Fallback xmlns="">
          <p:sp>
            <p:nvSpPr>
              <p:cNvPr id="2" name="文本框 1">
                <a:extLst>
                  <a:ext uri="{FF2B5EF4-FFF2-40B4-BE49-F238E27FC236}">
                    <a16:creationId xmlns:a16="http://schemas.microsoft.com/office/drawing/2014/main" id="{BD9925BA-03FB-139A-ABE2-E42ACFF200C7}"/>
                  </a:ext>
                </a:extLst>
              </p:cNvPr>
              <p:cNvSpPr txBox="1">
                <a:spLocks noRot="1" noChangeAspect="1" noMove="1" noResize="1" noEditPoints="1" noAdjustHandles="1" noChangeArrowheads="1" noChangeShapeType="1" noTextEdit="1"/>
              </p:cNvSpPr>
              <p:nvPr/>
            </p:nvSpPr>
            <p:spPr bwMode="auto">
              <a:xfrm>
                <a:off x="746070" y="1456278"/>
                <a:ext cx="8872648" cy="3183500"/>
              </a:xfrm>
              <a:prstGeom prst="rect">
                <a:avLst/>
              </a:prstGeom>
              <a:blipFill>
                <a:blip r:embed="rId14"/>
                <a:stretch>
                  <a:fillRect l="-962" t="-1533" b="-3640"/>
                </a:stretch>
              </a:blipFill>
              <a:ln w="9525" algn="ctr">
                <a:noFill/>
                <a:miter lim="800000"/>
                <a:headEnd/>
                <a:tailEnd/>
              </a:ln>
              <a:effectLst/>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25612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圆角矩形 16">
            <a:extLst>
              <a:ext uri="{FF2B5EF4-FFF2-40B4-BE49-F238E27FC236}">
                <a16:creationId xmlns:a16="http://schemas.microsoft.com/office/drawing/2014/main" id="{C5B383B3-4DD5-4708-A811-718D06811BDA}"/>
              </a:ext>
            </a:extLst>
          </p:cNvPr>
          <p:cNvSpPr/>
          <p:nvPr/>
        </p:nvSpPr>
        <p:spPr>
          <a:xfrm>
            <a:off x="657728" y="1216164"/>
            <a:ext cx="8159962" cy="37091"/>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4210" tIns="47105" rIns="94210" bIns="47105" numCol="1" spcCol="0" rtlCol="0" fromWordArt="0" anchor="ctr" anchorCtr="0" forceAA="0" compatLnSpc="1">
            <a:prstTxWarp prst="textNoShape">
              <a:avLst/>
            </a:prstTxWarp>
            <a:noAutofit/>
          </a:bodyPr>
          <a:lstStyle/>
          <a:p>
            <a:pPr algn="ctr"/>
            <a:endParaRPr lang="zh-CN" altLang="en-US" sz="1442" dirty="0" err="1"/>
          </a:p>
        </p:txBody>
      </p:sp>
      <p:sp>
        <p:nvSpPr>
          <p:cNvPr id="1062" name="标题 24">
            <a:extLst>
              <a:ext uri="{FF2B5EF4-FFF2-40B4-BE49-F238E27FC236}">
                <a16:creationId xmlns:a16="http://schemas.microsoft.com/office/drawing/2014/main" id="{DE392036-4198-3EC3-E4F8-E910381ACAF8}"/>
              </a:ext>
            </a:extLst>
          </p:cNvPr>
          <p:cNvSpPr txBox="1">
            <a:spLocks/>
          </p:cNvSpPr>
          <p:nvPr/>
        </p:nvSpPr>
        <p:spPr>
          <a:xfrm>
            <a:off x="580703" y="622647"/>
            <a:ext cx="9270572" cy="579002"/>
          </a:xfrm>
          <a:prstGeom prst="rect">
            <a:avLst/>
          </a:prstGeom>
        </p:spPr>
        <p:txBody>
          <a:bodyPr vert="horz" wrap="square" lIns="103893" tIns="51947" rIns="103893" bIns="51947" rtlCol="0" anchor="t">
            <a:noAutofit/>
          </a:bodyPr>
          <a:lstStyle>
            <a:lvl1pPr algn="l" defTabSz="1019007" rtl="0" eaLnBrk="1" latinLnBrk="0" hangingPunct="1">
              <a:spcBef>
                <a:spcPct val="0"/>
              </a:spcBef>
              <a:buNone/>
              <a:defRPr sz="2400" b="1" kern="1200">
                <a:solidFill>
                  <a:srgbClr val="000000"/>
                </a:solidFill>
                <a:latin typeface="Arial"/>
                <a:ea typeface="楷体_GB2312"/>
                <a:cs typeface="Arial" pitchFamily="34" charset="0"/>
              </a:defRPr>
            </a:lvl1pPr>
          </a:lstStyle>
          <a:p>
            <a:pPr lvl="0"/>
            <a:r>
              <a:rPr lang="en-US" altLang="zh-CN" sz="3091" dirty="0">
                <a:latin typeface="Times New Roman" panose="02020603050405020304" pitchFamily="18" charset="0"/>
                <a:ea typeface="KaiTi" panose="02010609060101010101" pitchFamily="49" charset="-122"/>
                <a:cs typeface="Times New Roman" panose="02020603050405020304" pitchFamily="18" charset="0"/>
              </a:rPr>
              <a:t>Motivations</a:t>
            </a:r>
            <a:endParaRPr lang="zh-CN" altLang="en-US" sz="3091"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 name="文本框 1">
            <a:extLst>
              <a:ext uri="{FF2B5EF4-FFF2-40B4-BE49-F238E27FC236}">
                <a16:creationId xmlns:a16="http://schemas.microsoft.com/office/drawing/2014/main" id="{E082D013-8178-5318-97F1-79555AF013D7}"/>
              </a:ext>
            </a:extLst>
          </p:cNvPr>
          <p:cNvSpPr txBox="1"/>
          <p:nvPr/>
        </p:nvSpPr>
        <p:spPr bwMode="auto">
          <a:xfrm>
            <a:off x="746070" y="1668874"/>
            <a:ext cx="8872648" cy="2923877"/>
          </a:xfrm>
          <a:prstGeom prst="rect">
            <a:avLst/>
          </a:prstGeom>
          <a:noFill/>
          <a:ln w="9525" algn="ctr">
            <a:noFill/>
            <a:miter lim="800000"/>
            <a:headEnd/>
            <a:tailEnd/>
          </a:ln>
          <a:effectLst/>
        </p:spPr>
        <p:txBody>
          <a:bodyPr wrap="square">
            <a:spAutoFit/>
          </a:bodyPr>
          <a:lstStyle/>
          <a:p>
            <a:pPr marL="216874" indent="-353290">
              <a:spcBef>
                <a:spcPts val="618"/>
              </a:spcBef>
              <a:spcAft>
                <a:spcPts val="618"/>
              </a:spcAft>
              <a:buFont typeface="Arial" panose="020B0604020202020204" pitchFamily="34" charset="0"/>
              <a:buChar char="•"/>
            </a:pPr>
            <a:r>
              <a:rPr lang="en-US" altLang="zh-CN" sz="2400" dirty="0">
                <a:latin typeface="Times New Roman" panose="02020603050405020304" pitchFamily="18" charset="0"/>
                <a:ea typeface="楷体" panose="02010609060101010101" pitchFamily="49" charset="-122"/>
              </a:rPr>
              <a:t>Matrix sketching in sliding window model is not optimal.</a:t>
            </a:r>
          </a:p>
          <a:p>
            <a:pPr marL="726378" lvl="1" indent="-353290">
              <a:spcBef>
                <a:spcPts val="618"/>
              </a:spcBef>
              <a:spcAft>
                <a:spcPts val="618"/>
              </a:spcAft>
              <a:buFont typeface="Arial" panose="020B0604020202020204" pitchFamily="34" charset="0"/>
              <a:buChar char="•"/>
            </a:pPr>
            <a:r>
              <a:rPr lang="en-US" altLang="zh-CN" sz="2400" dirty="0">
                <a:latin typeface="Times New Roman" panose="02020603050405020304" pitchFamily="18" charset="0"/>
                <a:ea typeface="楷体" panose="02010609060101010101" pitchFamily="49" charset="-122"/>
              </a:rPr>
              <a:t>Matrix sketching in streaming model is optimal. [Liberty 2013]</a:t>
            </a:r>
          </a:p>
          <a:p>
            <a:pPr marL="726378" lvl="1" indent="-353290">
              <a:spcBef>
                <a:spcPts val="618"/>
              </a:spcBef>
              <a:spcAft>
                <a:spcPts val="618"/>
              </a:spcAft>
              <a:buFont typeface="Arial" panose="020B0604020202020204" pitchFamily="34" charset="0"/>
              <a:buChar char="•"/>
            </a:pPr>
            <a:r>
              <a:rPr lang="en-US" altLang="zh-CN" sz="2400" dirty="0">
                <a:latin typeface="Times New Roman" panose="02020603050405020304" pitchFamily="18" charset="0"/>
                <a:ea typeface="楷体" panose="02010609060101010101" pitchFamily="49" charset="-122"/>
              </a:rPr>
              <a:t>Matrix sketching in sliding window model was NOT optimal yet.</a:t>
            </a:r>
          </a:p>
          <a:p>
            <a:pPr marL="216874" indent="-353290">
              <a:spcBef>
                <a:spcPts val="618"/>
              </a:spcBef>
              <a:spcAft>
                <a:spcPts val="618"/>
              </a:spcAft>
              <a:buFont typeface="Arial" panose="020B0604020202020204" pitchFamily="34" charset="0"/>
              <a:buChar char="•"/>
            </a:pPr>
            <a:r>
              <a:rPr lang="en-US" altLang="zh-CN" sz="2400" dirty="0">
                <a:latin typeface="Times New Roman" panose="02020603050405020304" pitchFamily="18" charset="0"/>
                <a:ea typeface="楷体" panose="02010609060101010101" pitchFamily="49" charset="-122"/>
              </a:rPr>
              <a:t>Lower bound.</a:t>
            </a:r>
          </a:p>
          <a:p>
            <a:pPr marL="726378" lvl="1" indent="-353290">
              <a:spcBef>
                <a:spcPts val="618"/>
              </a:spcBef>
              <a:spcAft>
                <a:spcPts val="618"/>
              </a:spcAft>
              <a:buFont typeface="Arial" panose="020B0604020202020204" pitchFamily="34" charset="0"/>
              <a:buChar char="•"/>
            </a:pPr>
            <a:r>
              <a:rPr lang="en-US" altLang="zh-CN" sz="2400" dirty="0">
                <a:latin typeface="Times New Roman" panose="02020603050405020304" pitchFamily="18" charset="0"/>
                <a:ea typeface="楷体" panose="02010609060101010101" pitchFamily="49" charset="-122"/>
              </a:rPr>
              <a:t>The space complexity of our method aligns with the lower bound, thus is optimal.</a:t>
            </a:r>
          </a:p>
        </p:txBody>
      </p:sp>
      <p:grpSp>
        <p:nvGrpSpPr>
          <p:cNvPr id="3" name="Group 2">
            <a:extLst>
              <a:ext uri="{FF2B5EF4-FFF2-40B4-BE49-F238E27FC236}">
                <a16:creationId xmlns:a16="http://schemas.microsoft.com/office/drawing/2014/main" id="{A4034DFE-4A25-71D4-D0C7-3714796B9C63}"/>
              </a:ext>
            </a:extLst>
          </p:cNvPr>
          <p:cNvGrpSpPr/>
          <p:nvPr/>
        </p:nvGrpSpPr>
        <p:grpSpPr>
          <a:xfrm>
            <a:off x="903536" y="4592751"/>
            <a:ext cx="2129361" cy="2552642"/>
            <a:chOff x="5745004" y="3256453"/>
            <a:chExt cx="2919094" cy="2284483"/>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F9D0BF0-8AB2-48CF-1A5B-F932B2EAFB09}"/>
                    </a:ext>
                  </a:extLst>
                </p:cNvPr>
                <p:cNvSpPr/>
                <p:nvPr/>
              </p:nvSpPr>
              <p:spPr>
                <a:xfrm>
                  <a:off x="5745005" y="3858714"/>
                  <a:ext cx="2919091" cy="1682222"/>
                </a:xfrm>
                <a:prstGeom prst="rect">
                  <a:avLst/>
                </a:prstGeom>
                <a:solidFill>
                  <a:srgbClr val="D7DAE1"/>
                </a:solidFill>
                <a:ln w="28250" cap="flat" cmpd="sng" algn="ctr">
                  <a:noFill/>
                  <a:prstDash val="solid"/>
                </a:ln>
                <a:effectLst/>
              </p:spPr>
              <p:txBody>
                <a:bodyPr tIns="6858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all" spc="0" normalizeH="0" baseline="0" noProof="0" dirty="0">
                      <a:ln>
                        <a:noFill/>
                      </a:ln>
                      <a:solidFill>
                        <a:prstClr val="black"/>
                      </a:solidFill>
                      <a:effectLst/>
                      <a:uLnTx/>
                      <a:uFillTx/>
                      <a:latin typeface="Franklin Gothic Book"/>
                      <a:ea typeface="+mn-ea"/>
                      <a:cs typeface="+mn-cs"/>
                    </a:rPr>
                    <a:t>Exponentail histogram</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all" spc="0" normalizeH="0" baseline="0" noProof="0" dirty="0">
                      <a:ln>
                        <a:noFill/>
                      </a:ln>
                      <a:solidFill>
                        <a:prstClr val="black"/>
                      </a:solidFill>
                      <a:effectLst/>
                      <a:uLnTx/>
                      <a:uFillTx/>
                      <a:latin typeface="Franklin Gothic Book"/>
                      <a:ea typeface="+mn-ea"/>
                      <a:cs typeface="+mn-cs"/>
                    </a:rPr>
                    <a:t>Dyadic interval</a:t>
                  </a:r>
                </a:p>
                <a:p>
                  <a:pPr marL="0" marR="0" lvl="0" indent="0" algn="ctr"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200" b="1" i="1" u="none" strike="noStrike" kern="1200" cap="all"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1200" b="1" i="0" u="none" strike="noStrike" kern="1200" cap="all" spc="0" normalizeH="0" baseline="0" noProof="0" dirty="0">
                    <a:ln>
                      <a:noFill/>
                    </a:ln>
                    <a:solidFill>
                      <a:prstClr val="black"/>
                    </a:solidFill>
                    <a:effectLst/>
                    <a:uLnTx/>
                    <a:uFillTx/>
                    <a:latin typeface="Franklin Gothic Book"/>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all" spc="0" normalizeH="0" baseline="0" noProof="0" dirty="0" err="1">
                      <a:ln>
                        <a:noFill/>
                      </a:ln>
                      <a:solidFill>
                        <a:prstClr val="black"/>
                      </a:solidFill>
                      <a:effectLst/>
                      <a:uLnTx/>
                      <a:uFillTx/>
                      <a:latin typeface="Franklin Gothic Book"/>
                      <a:ea typeface="+mn-ea"/>
                      <a:cs typeface="+mn-cs"/>
                    </a:rPr>
                    <a:t>HAShing</a:t>
                  </a:r>
                  <a:endParaRPr kumimoji="0" lang="en-US" sz="1200" b="1" i="0" u="none" strike="noStrike" kern="1200" cap="all" spc="0" normalizeH="0" baseline="0" noProof="0" dirty="0">
                    <a:ln>
                      <a:noFill/>
                    </a:ln>
                    <a:solidFill>
                      <a:prstClr val="black"/>
                    </a:solidFill>
                    <a:effectLst/>
                    <a:uLnTx/>
                    <a:uFillTx/>
                    <a:latin typeface="Franklin Gothic Book"/>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all" spc="0" normalizeH="0" baseline="0" noProof="0" dirty="0">
                      <a:ln>
                        <a:noFill/>
                      </a:ln>
                      <a:solidFill>
                        <a:prstClr val="black"/>
                      </a:solidFill>
                      <a:effectLst/>
                      <a:uLnTx/>
                      <a:uFillTx/>
                      <a:latin typeface="Franklin Gothic Book"/>
                      <a:ea typeface="+mn-ea"/>
                      <a:cs typeface="+mn-cs"/>
                    </a:rPr>
                    <a:t>random project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all" spc="0" normalizeH="0" baseline="0" noProof="0" dirty="0">
                      <a:ln>
                        <a:noFill/>
                      </a:ln>
                      <a:solidFill>
                        <a:prstClr val="black"/>
                      </a:solidFill>
                      <a:effectLst/>
                      <a:uLnTx/>
                      <a:uFillTx/>
                      <a:latin typeface="Franklin Gothic Book"/>
                      <a:ea typeface="微软雅黑" panose="020B0503020204020204" pitchFamily="34" charset="-122"/>
                      <a:cs typeface="+mn-cs"/>
                    </a:rPr>
                    <a:t>Sampling</a:t>
                  </a:r>
                  <a:endParaRPr kumimoji="0" lang="en-US" sz="1200" b="1" i="0" u="none" strike="noStrike" kern="1200" cap="all" spc="0" normalizeH="0" baseline="0" noProof="0" dirty="0">
                    <a:ln>
                      <a:noFill/>
                    </a:ln>
                    <a:solidFill>
                      <a:prstClr val="black"/>
                    </a:solidFill>
                    <a:effectLst/>
                    <a:uLnTx/>
                    <a:uFillTx/>
                    <a:latin typeface="Franklin Gothic Book"/>
                    <a:ea typeface="+mn-ea"/>
                    <a:cs typeface="+mn-cs"/>
                  </a:endParaRPr>
                </a:p>
              </p:txBody>
            </p:sp>
          </mc:Choice>
          <mc:Fallback xmlns="">
            <p:sp>
              <p:nvSpPr>
                <p:cNvPr id="4" name="Rectangle 3">
                  <a:extLst>
                    <a:ext uri="{FF2B5EF4-FFF2-40B4-BE49-F238E27FC236}">
                      <a16:creationId xmlns:a16="http://schemas.microsoft.com/office/drawing/2014/main" id="{2F9D0BF0-8AB2-48CF-1A5B-F932B2EAFB09}"/>
                    </a:ext>
                  </a:extLst>
                </p:cNvPr>
                <p:cNvSpPr>
                  <a:spLocks noRot="1" noChangeAspect="1" noMove="1" noResize="1" noEditPoints="1" noAdjustHandles="1" noChangeArrowheads="1" noChangeShapeType="1" noTextEdit="1"/>
                </p:cNvSpPr>
                <p:nvPr/>
              </p:nvSpPr>
              <p:spPr>
                <a:xfrm>
                  <a:off x="5745005" y="3858714"/>
                  <a:ext cx="2919091" cy="1682222"/>
                </a:xfrm>
                <a:prstGeom prst="rect">
                  <a:avLst/>
                </a:prstGeom>
                <a:blipFill>
                  <a:blip r:embed="rId4"/>
                  <a:stretch>
                    <a:fillRect/>
                  </a:stretch>
                </a:blipFill>
                <a:ln w="28250" cap="flat" cmpd="sng" algn="ctr">
                  <a:noFill/>
                  <a:prstDash val="soli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A6A3D74-B751-4DDA-DDC7-32B40EC85DD0}"/>
                    </a:ext>
                  </a:extLst>
                </p:cNvPr>
                <p:cNvSpPr/>
                <p:nvPr/>
              </p:nvSpPr>
              <p:spPr>
                <a:xfrm>
                  <a:off x="5745004" y="3256453"/>
                  <a:ext cx="2919094" cy="604572"/>
                </a:xfrm>
                <a:prstGeom prst="rect">
                  <a:avLst/>
                </a:prstGeom>
                <a:solidFill>
                  <a:srgbClr val="F4680B">
                    <a:lumMod val="40000"/>
                    <a:lumOff val="60000"/>
                  </a:srgbClr>
                </a:solidFill>
                <a:ln w="2825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cs typeface="+mn-cs"/>
                        </a:rPr>
                        <m:t>𝑂</m:t>
                      </m:r>
                      <m:d>
                        <m:dPr>
                          <m:ctrlPr>
                            <a:rPr kumimoji="0" lang="en-US"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dPr>
                        <m:e>
                          <m:f>
                            <m:fPr>
                              <m:ctrlPr>
                                <a:rPr kumimoji="0" lang="en-US"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sSup>
                                <m:sSupPr>
                                  <m:ctrlPr>
                                    <a:rPr kumimoji="0" lang="en-US"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m:t>
                                  </m:r>
                                </m:e>
                                <m:sup>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p>
                              </m:sSup>
                            </m:num>
                            <m:den>
                              <m:sSup>
                                <m:sSupPr>
                                  <m:ctrlPr>
                                    <a:rPr kumimoji="0" lang="en-US"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cs typeface="+mn-cs"/>
                                    </a:rPr>
                                    <m:t>𝜀</m:t>
                                  </m:r>
                                </m:e>
                                <m:sup>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cs typeface="+mn-cs"/>
                                    </a:rPr>
                                    <m:t>3</m:t>
                                  </m:r>
                                </m:sup>
                              </m:sSup>
                            </m:den>
                          </m:f>
                        </m:e>
                      </m:d>
                    </m:oMath>
                  </a14:m>
                  <a:r>
                    <a:rPr kumimoji="0" lang="zh-CN" altLang="en-US" b="0" i="0" u="none" strike="noStrike" kern="1200" cap="none" spc="0" normalizeH="0" baseline="0" noProof="0" dirty="0">
                      <a:ln>
                        <a:noFill/>
                      </a:ln>
                      <a:solidFill>
                        <a:prstClr val="black"/>
                      </a:solidFill>
                      <a:effectLst/>
                      <a:uLnTx/>
                      <a:uFillTx/>
                      <a:latin typeface="Franklin Gothic Book"/>
                      <a:ea typeface="微软雅黑" panose="020B0503020204020204" pitchFamily="34" charset="-122"/>
                      <a:cs typeface="+mn-cs"/>
                    </a:rPr>
                    <a:t>、</a:t>
                  </a:r>
                  <a14:m>
                    <m:oMath xmlns:m="http://schemas.openxmlformats.org/officeDocument/2006/math">
                      <m:r>
                        <a:rPr kumimoji="0" lang="en-US" altLang="zh-CN"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𝑂</m:t>
                      </m:r>
                      <m:d>
                        <m:dPr>
                          <m:ctrlPr>
                            <a:rPr kumimoji="0" lang="en-US" altLang="zh-CN"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dPr>
                        <m:e>
                          <m:f>
                            <m:fPr>
                              <m:ctrlPr>
                                <a:rPr kumimoji="0" lang="en-US" altLang="zh-CN"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fPr>
                            <m:num>
                              <m:r>
                                <a:rPr kumimoji="0" lang="en-US" altLang="zh-CN"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𝑑</m:t>
                              </m:r>
                            </m:num>
                            <m:den>
                              <m:sSup>
                                <m:sSupPr>
                                  <m:ctrlPr>
                                    <a:rPr kumimoji="0" lang="en-US" altLang="zh-CN"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pPr>
                                <m:e>
                                  <m:r>
                                    <a:rPr kumimoji="0" lang="en-US" altLang="zh-CN"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𝜀</m:t>
                                  </m:r>
                                </m:e>
                                <m:sup>
                                  <m:r>
                                    <a:rPr kumimoji="0" lang="en-US" altLang="zh-CN"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2</m:t>
                                  </m:r>
                                </m:sup>
                              </m:sSup>
                            </m:den>
                          </m:f>
                          <m:r>
                            <m:rPr>
                              <m:sty m:val="p"/>
                            </m:rPr>
                            <a:rPr kumimoji="0" lang="en-US" altLang="zh-CN"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log</m:t>
                          </m:r>
                          <m:f>
                            <m:fPr>
                              <m:ctrlPr>
                                <a:rPr kumimoji="0" lang="en-US" altLang="zh-CN"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fPr>
                            <m:num>
                              <m:r>
                                <a:rPr kumimoji="0" lang="en-US" altLang="zh-CN"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1</m:t>
                              </m:r>
                            </m:num>
                            <m:den>
                              <m:r>
                                <a:rPr kumimoji="0" lang="en-US" altLang="zh-CN"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𝜀</m:t>
                              </m:r>
                            </m:den>
                          </m:f>
                        </m:e>
                      </m:d>
                    </m:oMath>
                  </a14:m>
                  <a:endParaRPr kumimoji="0" lang="en-US" b="0" i="0" u="none" strike="noStrike" kern="1200" cap="none" spc="0" normalizeH="0" baseline="0" noProof="0" dirty="0">
                    <a:ln>
                      <a:noFill/>
                    </a:ln>
                    <a:solidFill>
                      <a:prstClr val="black"/>
                    </a:solidFill>
                    <a:effectLst/>
                    <a:uLnTx/>
                    <a:uFillTx/>
                    <a:latin typeface="Franklin Gothic Book"/>
                    <a:cs typeface="+mn-cs"/>
                  </a:endParaRPr>
                </a:p>
              </p:txBody>
            </p:sp>
          </mc:Choice>
          <mc:Fallback xmlns="">
            <p:sp>
              <p:nvSpPr>
                <p:cNvPr id="5" name="Rectangle 4">
                  <a:extLst>
                    <a:ext uri="{FF2B5EF4-FFF2-40B4-BE49-F238E27FC236}">
                      <a16:creationId xmlns:a16="http://schemas.microsoft.com/office/drawing/2014/main" id="{4A6A3D74-B751-4DDA-DDC7-32B40EC85DD0}"/>
                    </a:ext>
                  </a:extLst>
                </p:cNvPr>
                <p:cNvSpPr>
                  <a:spLocks noRot="1" noChangeAspect="1" noMove="1" noResize="1" noEditPoints="1" noAdjustHandles="1" noChangeArrowheads="1" noChangeShapeType="1" noTextEdit="1"/>
                </p:cNvSpPr>
                <p:nvPr/>
              </p:nvSpPr>
              <p:spPr>
                <a:xfrm>
                  <a:off x="5745004" y="3256453"/>
                  <a:ext cx="2919094" cy="604572"/>
                </a:xfrm>
                <a:prstGeom prst="rect">
                  <a:avLst/>
                </a:prstGeom>
                <a:blipFill>
                  <a:blip r:embed="rId5"/>
                  <a:stretch>
                    <a:fillRect/>
                  </a:stretch>
                </a:blipFill>
                <a:ln w="28250" cap="flat" cmpd="sng" algn="ctr">
                  <a:noFill/>
                  <a:prstDash val="solid"/>
                </a:ln>
                <a:effectLst/>
              </p:spPr>
              <p:txBody>
                <a:bodyPr/>
                <a:lstStyle/>
                <a:p>
                  <a:r>
                    <a:rPr lang="zh-CN" altLang="en-US">
                      <a:noFill/>
                    </a:rPr>
                    <a:t> </a:t>
                  </a:r>
                </a:p>
              </p:txBody>
            </p:sp>
          </mc:Fallback>
        </mc:AlternateContent>
        <p:sp>
          <p:nvSpPr>
            <p:cNvPr id="6" name="Rectangle 5">
              <a:extLst>
                <a:ext uri="{FF2B5EF4-FFF2-40B4-BE49-F238E27FC236}">
                  <a16:creationId xmlns:a16="http://schemas.microsoft.com/office/drawing/2014/main" id="{1CB50DE0-BEB7-B70A-162B-BE0EB5C74E38}"/>
                </a:ext>
              </a:extLst>
            </p:cNvPr>
            <p:cNvSpPr/>
            <p:nvPr/>
          </p:nvSpPr>
          <p:spPr>
            <a:xfrm>
              <a:off x="5745005" y="5086922"/>
              <a:ext cx="2919093" cy="454014"/>
            </a:xfrm>
            <a:prstGeom prst="rect">
              <a:avLst/>
            </a:prstGeom>
            <a:solidFill>
              <a:srgbClr val="96756C"/>
            </a:solidFill>
            <a:ln w="2825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mn-ea"/>
                  <a:cs typeface="+mn-cs"/>
                </a:rPr>
                <a:t>2016-</a:t>
              </a:r>
            </a:p>
          </p:txBody>
        </p:sp>
      </p:grpSp>
      <p:grpSp>
        <p:nvGrpSpPr>
          <p:cNvPr id="7" name="Group 6">
            <a:extLst>
              <a:ext uri="{FF2B5EF4-FFF2-40B4-BE49-F238E27FC236}">
                <a16:creationId xmlns:a16="http://schemas.microsoft.com/office/drawing/2014/main" id="{9184ACE2-233B-9D76-241B-AA4E15EADFCB}"/>
              </a:ext>
            </a:extLst>
          </p:cNvPr>
          <p:cNvGrpSpPr/>
          <p:nvPr/>
        </p:nvGrpSpPr>
        <p:grpSpPr>
          <a:xfrm>
            <a:off x="3026921" y="5008371"/>
            <a:ext cx="2130552" cy="2137024"/>
            <a:chOff x="2801085" y="3688522"/>
            <a:chExt cx="2919094" cy="1852415"/>
          </a:xfrm>
        </p:grpSpPr>
        <p:sp>
          <p:nvSpPr>
            <p:cNvPr id="8" name="Rectangle 7">
              <a:extLst>
                <a:ext uri="{FF2B5EF4-FFF2-40B4-BE49-F238E27FC236}">
                  <a16:creationId xmlns:a16="http://schemas.microsoft.com/office/drawing/2014/main" id="{FD765F28-8A75-14B0-239F-95CD2DB0E34A}"/>
                </a:ext>
              </a:extLst>
            </p:cNvPr>
            <p:cNvSpPr/>
            <p:nvPr/>
          </p:nvSpPr>
          <p:spPr>
            <a:xfrm>
              <a:off x="2802247" y="4293096"/>
              <a:ext cx="2916936" cy="1247839"/>
            </a:xfrm>
            <a:prstGeom prst="rect">
              <a:avLst/>
            </a:prstGeom>
            <a:solidFill>
              <a:srgbClr val="D7DAE1">
                <a:lumMod val="90000"/>
              </a:srgbClr>
            </a:solidFill>
            <a:ln w="28250" cap="flat" cmpd="sng" algn="ctr">
              <a:noFill/>
              <a:prstDash val="solid"/>
            </a:ln>
            <a:effectLst/>
          </p:spPr>
          <p:txBody>
            <a:bodyPr lIns="91440" tIns="18288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all" spc="0" normalizeH="0" baseline="0" noProof="0" dirty="0">
                  <a:ln>
                    <a:noFill/>
                  </a:ln>
                  <a:solidFill>
                    <a:prstClr val="black"/>
                  </a:solidFill>
                  <a:effectLst/>
                  <a:uLnTx/>
                  <a:uFillTx/>
                  <a:latin typeface="Franklin Gothic Book"/>
                  <a:ea typeface="微软雅黑" panose="020B0503020204020204" pitchFamily="34" charset="-122"/>
                  <a:cs typeface="+mn-cs"/>
                </a:rPr>
                <a:t>LM</a:t>
              </a:r>
              <a:r>
                <a:rPr kumimoji="0" lang="en-US" sz="1600" b="1" i="0" u="none" strike="noStrike" kern="1200" cap="all" spc="0" normalizeH="0" baseline="0" noProof="0" dirty="0">
                  <a:ln>
                    <a:noFill/>
                  </a:ln>
                  <a:solidFill>
                    <a:prstClr val="black"/>
                  </a:solidFill>
                  <a:effectLst/>
                  <a:uLnTx/>
                  <a:uFillTx/>
                  <a:latin typeface="Franklin Gothic Book"/>
                  <a:ea typeface="+mn-ea"/>
                  <a:cs typeface="+mn-cs"/>
                </a:rPr>
                <a:t>-FD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all" spc="0" normalizeH="0" baseline="0" noProof="0" dirty="0">
                  <a:ln>
                    <a:noFill/>
                  </a:ln>
                  <a:solidFill>
                    <a:prstClr val="black"/>
                  </a:solidFill>
                  <a:effectLst/>
                  <a:uLnTx/>
                  <a:uFillTx/>
                  <a:latin typeface="Franklin Gothic Book"/>
                  <a:ea typeface="+mn-ea"/>
                  <a:cs typeface="+mn-cs"/>
                </a:rPr>
                <a:t>Di-FD</a:t>
              </a:r>
            </a:p>
          </p:txBody>
        </p:sp>
        <p:sp>
          <p:nvSpPr>
            <p:cNvPr id="9" name="Rectangle 8">
              <a:extLst>
                <a:ext uri="{FF2B5EF4-FFF2-40B4-BE49-F238E27FC236}">
                  <a16:creationId xmlns:a16="http://schemas.microsoft.com/office/drawing/2014/main" id="{6EEEA479-8464-F568-6708-FE56B97235AA}"/>
                </a:ext>
              </a:extLst>
            </p:cNvPr>
            <p:cNvSpPr/>
            <p:nvPr/>
          </p:nvSpPr>
          <p:spPr>
            <a:xfrm>
              <a:off x="2802248" y="5101194"/>
              <a:ext cx="2916936" cy="439743"/>
            </a:xfrm>
            <a:prstGeom prst="rect">
              <a:avLst/>
            </a:prstGeom>
            <a:solidFill>
              <a:srgbClr val="96756C">
                <a:lumMod val="75000"/>
              </a:srgbClr>
            </a:solidFill>
            <a:ln w="2825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微软雅黑" panose="020B0503020204020204" pitchFamily="34" charset="-122"/>
                  <a:cs typeface="+mn-cs"/>
                </a:rPr>
                <a:t>2016</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5D83860-68D9-65D4-E418-47F5FFF75B7F}"/>
                    </a:ext>
                  </a:extLst>
                </p:cNvPr>
                <p:cNvSpPr/>
                <p:nvPr/>
              </p:nvSpPr>
              <p:spPr>
                <a:xfrm>
                  <a:off x="2801085" y="3688522"/>
                  <a:ext cx="2919094" cy="604572"/>
                </a:xfrm>
                <a:prstGeom prst="rect">
                  <a:avLst/>
                </a:prstGeom>
                <a:solidFill>
                  <a:srgbClr val="F4680B">
                    <a:lumMod val="60000"/>
                    <a:lumOff val="40000"/>
                  </a:srgbClr>
                </a:solidFill>
                <a:ln w="2825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m:rPr>
                          <m:sty m:val="p"/>
                        </m:rPr>
                        <a:rPr lang="en-US" altLang="zh-CN" i="1" smtClean="0">
                          <a:solidFill>
                            <a:prstClr val="black"/>
                          </a:solidFill>
                          <a:latin typeface="Cambria Math" panose="02040503050406030204" pitchFamily="18" charset="0"/>
                        </a:rPr>
                        <m:t>O</m:t>
                      </m:r>
                      <m:d>
                        <m:dPr>
                          <m:ctrlPr>
                            <a:rPr lang="en-US" altLang="zh-CN" b="0" i="1" smtClean="0">
                              <a:solidFill>
                                <a:prstClr val="black"/>
                              </a:solidFill>
                              <a:latin typeface="Cambria Math" panose="02040503050406030204" pitchFamily="18" charset="0"/>
                            </a:rPr>
                          </m:ctrlPr>
                        </m:dPr>
                        <m:e>
                          <m:f>
                            <m:fPr>
                              <m:ctrlPr>
                                <a:rPr lang="en-US" altLang="zh-CN" b="0" i="1" smtClean="0">
                                  <a:solidFill>
                                    <a:prstClr val="black"/>
                                  </a:solidFill>
                                  <a:latin typeface="Cambria Math" panose="02040503050406030204" pitchFamily="18" charset="0"/>
                                </a:rPr>
                              </m:ctrlPr>
                            </m:fPr>
                            <m:num>
                              <m:r>
                                <m:rPr>
                                  <m:sty m:val="p"/>
                                </m:rPr>
                                <a:rPr lang="en-US" altLang="zh-CN" b="0" i="0" smtClean="0">
                                  <a:solidFill>
                                    <a:prstClr val="black"/>
                                  </a:solidFill>
                                  <a:latin typeface="Cambria Math" panose="02040503050406030204" pitchFamily="18" charset="0"/>
                                </a:rPr>
                                <m:t>d</m:t>
                              </m:r>
                            </m:num>
                            <m:den>
                              <m:sSup>
                                <m:sSupPr>
                                  <m:ctrlPr>
                                    <a:rPr lang="en-US" altLang="zh-CN" b="0" i="1" smtClean="0">
                                      <a:solidFill>
                                        <a:prstClr val="black"/>
                                      </a:solidFill>
                                      <a:latin typeface="Cambria Math" panose="02040503050406030204" pitchFamily="18" charset="0"/>
                                    </a:rPr>
                                  </m:ctrlPr>
                                </m:sSupPr>
                                <m:e>
                                  <m:r>
                                    <a:rPr lang="en-US" altLang="zh-CN" b="0" i="1" smtClean="0">
                                      <a:solidFill>
                                        <a:prstClr val="black"/>
                                      </a:solidFill>
                                      <a:latin typeface="Cambria Math" panose="02040503050406030204" pitchFamily="18" charset="0"/>
                                    </a:rPr>
                                    <m:t>𝜀</m:t>
                                  </m:r>
                                </m:e>
                                <m:sup>
                                  <m:r>
                                    <a:rPr lang="en-US" altLang="zh-CN" b="0" i="1" smtClean="0">
                                      <a:solidFill>
                                        <a:prstClr val="black"/>
                                      </a:solidFill>
                                      <a:latin typeface="Cambria Math" panose="02040503050406030204" pitchFamily="18" charset="0"/>
                                    </a:rPr>
                                    <m:t>2</m:t>
                                  </m:r>
                                </m:sup>
                              </m:sSup>
                            </m:den>
                          </m:f>
                        </m:e>
                      </m:d>
                    </m:oMath>
                  </a14:m>
                  <a:r>
                    <a:rPr kumimoji="0" lang="zh-CN" altLang="en-US" b="0" u="none" strike="noStrike" kern="1200" cap="none" spc="0" normalizeH="0" baseline="0" noProof="0" dirty="0">
                      <a:ln>
                        <a:noFill/>
                      </a:ln>
                      <a:solidFill>
                        <a:prstClr val="black"/>
                      </a:solidFill>
                      <a:effectLst/>
                      <a:uLnTx/>
                      <a:uFillTx/>
                    </a:rPr>
                    <a:t>、</a:t>
                  </a:r>
                  <a14:m>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rPr>
                        <m:t>𝑂</m:t>
                      </m:r>
                      <m:d>
                        <m:dPr>
                          <m:ctrlPr>
                            <a:rPr kumimoji="0" lang="en-US" b="0" i="1" u="none" strike="noStrike" kern="1200" cap="none" spc="0" normalizeH="0" baseline="0" noProof="0" smtClean="0">
                              <a:ln>
                                <a:noFill/>
                              </a:ln>
                              <a:solidFill>
                                <a:prstClr val="black"/>
                              </a:solidFill>
                              <a:effectLst/>
                              <a:uLnTx/>
                              <a:uFillTx/>
                              <a:latin typeface="Cambria Math" panose="02040503050406030204" pitchFamily="18" charset="0"/>
                            </a:rPr>
                          </m:ctrlPr>
                        </m:dPr>
                        <m:e>
                          <m:f>
                            <m:fPr>
                              <m:ctrlPr>
                                <a:rPr kumimoji="0" lang="en-US"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rPr>
                                <m:t>𝑑</m:t>
                              </m:r>
                            </m:num>
                            <m:den>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rPr>
                                <m:t>𝜀</m:t>
                              </m:r>
                            </m:den>
                          </m:f>
                          <m:func>
                            <m:funcPr>
                              <m:ctrlPr>
                                <a:rPr kumimoji="0" lang="en-US" b="0" i="1" u="none" strike="noStrike" kern="1200" cap="none" spc="0" normalizeH="0" baseline="0" noProof="0" smtClean="0">
                                  <a:ln>
                                    <a:noFill/>
                                  </a:ln>
                                  <a:solidFill>
                                    <a:prstClr val="black"/>
                                  </a:solidFill>
                                  <a:effectLst/>
                                  <a:uLnTx/>
                                  <a:uFillTx/>
                                  <a:latin typeface="Cambria Math" panose="02040503050406030204" pitchFamily="18" charset="0"/>
                                </a:rPr>
                              </m:ctrlPr>
                            </m:funcPr>
                            <m:fName>
                              <m:r>
                                <m:rPr>
                                  <m:sty m:val="p"/>
                                </m:rPr>
                                <a:rPr kumimoji="0" lang="en-US" b="0" i="0" u="none" strike="noStrike" kern="1200" cap="none" spc="0" normalizeH="0" baseline="0" noProof="0" smtClean="0">
                                  <a:ln>
                                    <a:noFill/>
                                  </a:ln>
                                  <a:solidFill>
                                    <a:prstClr val="black"/>
                                  </a:solidFill>
                                  <a:effectLst/>
                                  <a:uLnTx/>
                                  <a:uFillTx/>
                                  <a:latin typeface="Cambria Math" panose="02040503050406030204" pitchFamily="18" charset="0"/>
                                </a:rPr>
                                <m:t>log</m:t>
                              </m:r>
                            </m:fName>
                            <m:e>
                              <m:f>
                                <m:fPr>
                                  <m:ctrlPr>
                                    <a:rPr kumimoji="0" lang="en-US"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rPr>
                                    <m:t>1</m:t>
                                  </m:r>
                                </m:num>
                                <m:den>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rPr>
                                    <m:t>𝜀</m:t>
                                  </m:r>
                                </m:den>
                              </m:f>
                            </m:e>
                          </m:func>
                        </m:e>
                      </m:d>
                    </m:oMath>
                  </a14:m>
                  <a:endParaRPr kumimoji="0" lang="en-US" sz="1200" b="0" i="0" u="none" strike="noStrike" kern="1200" cap="none" spc="0" normalizeH="0" baseline="0" noProof="0" dirty="0">
                    <a:ln>
                      <a:noFill/>
                    </a:ln>
                    <a:solidFill>
                      <a:prstClr val="black"/>
                    </a:solidFill>
                    <a:effectLst/>
                    <a:uLnTx/>
                    <a:uFillTx/>
                    <a:latin typeface="Franklin Gothic Book"/>
                    <a:ea typeface="+mn-ea"/>
                    <a:cs typeface="+mn-cs"/>
                  </a:endParaRPr>
                </a:p>
              </p:txBody>
            </p:sp>
          </mc:Choice>
          <mc:Fallback xmlns="">
            <p:sp>
              <p:nvSpPr>
                <p:cNvPr id="10" name="Rectangle 9">
                  <a:extLst>
                    <a:ext uri="{FF2B5EF4-FFF2-40B4-BE49-F238E27FC236}">
                      <a16:creationId xmlns:a16="http://schemas.microsoft.com/office/drawing/2014/main" id="{B5D83860-68D9-65D4-E418-47F5FFF75B7F}"/>
                    </a:ext>
                  </a:extLst>
                </p:cNvPr>
                <p:cNvSpPr>
                  <a:spLocks noRot="1" noChangeAspect="1" noMove="1" noResize="1" noEditPoints="1" noAdjustHandles="1" noChangeArrowheads="1" noChangeShapeType="1" noTextEdit="1"/>
                </p:cNvSpPr>
                <p:nvPr/>
              </p:nvSpPr>
              <p:spPr>
                <a:xfrm>
                  <a:off x="2801085" y="3688522"/>
                  <a:ext cx="2919094" cy="604572"/>
                </a:xfrm>
                <a:prstGeom prst="rect">
                  <a:avLst/>
                </a:prstGeom>
                <a:blipFill>
                  <a:blip r:embed="rId6"/>
                  <a:stretch>
                    <a:fillRect/>
                  </a:stretch>
                </a:blipFill>
                <a:ln w="28250" cap="flat" cmpd="sng" algn="ctr">
                  <a:noFill/>
                  <a:prstDash val="solid"/>
                </a:ln>
                <a:effectLst/>
              </p:spPr>
              <p:txBody>
                <a:bodyPr/>
                <a:lstStyle/>
                <a:p>
                  <a:r>
                    <a:rPr lang="zh-CN" altLang="en-US">
                      <a:noFill/>
                    </a:rPr>
                    <a:t> </a:t>
                  </a:r>
                </a:p>
              </p:txBody>
            </p:sp>
          </mc:Fallback>
        </mc:AlternateContent>
      </p:grpSp>
      <p:grpSp>
        <p:nvGrpSpPr>
          <p:cNvPr id="11" name="Group 10">
            <a:extLst>
              <a:ext uri="{FF2B5EF4-FFF2-40B4-BE49-F238E27FC236}">
                <a16:creationId xmlns:a16="http://schemas.microsoft.com/office/drawing/2014/main" id="{D6E4D422-2F73-9F5A-C584-EC0F09D34AF2}"/>
              </a:ext>
            </a:extLst>
          </p:cNvPr>
          <p:cNvGrpSpPr/>
          <p:nvPr/>
        </p:nvGrpSpPr>
        <p:grpSpPr>
          <a:xfrm>
            <a:off x="5156281" y="5409127"/>
            <a:ext cx="2129361" cy="1736267"/>
            <a:chOff x="4860032" y="2320372"/>
            <a:chExt cx="2129361" cy="1445962"/>
          </a:xfrm>
        </p:grpSpPr>
        <p:sp>
          <p:nvSpPr>
            <p:cNvPr id="12" name="Rectangle 11">
              <a:extLst>
                <a:ext uri="{FF2B5EF4-FFF2-40B4-BE49-F238E27FC236}">
                  <a16:creationId xmlns:a16="http://schemas.microsoft.com/office/drawing/2014/main" id="{AB34A052-D846-8F2C-B205-575529F54168}"/>
                </a:ext>
              </a:extLst>
            </p:cNvPr>
            <p:cNvSpPr/>
            <p:nvPr/>
          </p:nvSpPr>
          <p:spPr>
            <a:xfrm>
              <a:off x="4860033" y="2924943"/>
              <a:ext cx="2129359" cy="841389"/>
            </a:xfrm>
            <a:prstGeom prst="rect">
              <a:avLst/>
            </a:prstGeom>
            <a:solidFill>
              <a:srgbClr val="D7DAE1"/>
            </a:solidFill>
            <a:ln w="28250" cap="flat" cmpd="sng" algn="ctr">
              <a:noFill/>
              <a:prstDash val="solid"/>
            </a:ln>
            <a:effectLst/>
          </p:spPr>
          <p:txBody>
            <a:bodyPr tIns="6858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350" b="1" i="0" u="none" strike="noStrike" kern="1200" cap="all" spc="0" normalizeH="0" baseline="0" noProof="0" dirty="0">
                  <a:ln>
                    <a:noFill/>
                  </a:ln>
                  <a:solidFill>
                    <a:prstClr val="black"/>
                  </a:solidFill>
                  <a:effectLst/>
                  <a:uLnTx/>
                  <a:uFillTx/>
                  <a:latin typeface="Franklin Gothic Book"/>
                  <a:ea typeface="+mn-ea"/>
                  <a:cs typeface="+mn-cs"/>
                </a:rPr>
                <a:t>DS-FD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350" b="1" i="0" u="none" strike="noStrike" kern="1200" cap="all" spc="0" normalizeH="0" baseline="0" noProof="0" dirty="0">
                  <a:ln>
                    <a:noFill/>
                  </a:ln>
                  <a:solidFill>
                    <a:prstClr val="black"/>
                  </a:solidFill>
                  <a:effectLst/>
                  <a:uLnTx/>
                  <a:uFillTx/>
                  <a:latin typeface="Franklin Gothic Book"/>
                  <a:ea typeface="+mn-ea"/>
                  <a:cs typeface="+mn-cs"/>
                </a:rPr>
                <a:t>Sliding window LB</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03A1EC65-C12B-56FD-B718-D86C650224B2}"/>
                    </a:ext>
                  </a:extLst>
                </p:cNvPr>
                <p:cNvSpPr/>
                <p:nvPr/>
              </p:nvSpPr>
              <p:spPr>
                <a:xfrm>
                  <a:off x="4860032" y="2320372"/>
                  <a:ext cx="2129361" cy="604572"/>
                </a:xfrm>
                <a:prstGeom prst="rect">
                  <a:avLst/>
                </a:prstGeom>
                <a:solidFill>
                  <a:srgbClr val="F4680B">
                    <a:lumMod val="40000"/>
                    <a:lumOff val="60000"/>
                  </a:srgbClr>
                </a:solidFill>
                <a:ln w="2825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𝑂</m:t>
                        </m:r>
                        <m:d>
                          <m:dPr>
                            <m:ctrlP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num>
                              <m:den>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𝜀</m:t>
                                </m:r>
                              </m:den>
                            </m:f>
                          </m:e>
                        </m:d>
                      </m:oMath>
                    </m:oMathPara>
                  </a14:m>
                  <a:endParaRPr kumimoji="0" lang="en-US" b="0" i="0" u="none" strike="noStrike" kern="1200" cap="none" spc="0" normalizeH="0" baseline="0" noProof="0" dirty="0">
                    <a:ln>
                      <a:noFill/>
                    </a:ln>
                    <a:solidFill>
                      <a:prstClr val="black"/>
                    </a:solidFill>
                    <a:effectLst/>
                    <a:uLnTx/>
                    <a:uFillTx/>
                    <a:latin typeface="Franklin Gothic Book"/>
                    <a:ea typeface="+mn-ea"/>
                    <a:cs typeface="+mn-cs"/>
                  </a:endParaRPr>
                </a:p>
              </p:txBody>
            </p:sp>
          </mc:Choice>
          <mc:Fallback xmlns="">
            <p:sp>
              <p:nvSpPr>
                <p:cNvPr id="13" name="Rectangle 12">
                  <a:extLst>
                    <a:ext uri="{FF2B5EF4-FFF2-40B4-BE49-F238E27FC236}">
                      <a16:creationId xmlns:a16="http://schemas.microsoft.com/office/drawing/2014/main" id="{03A1EC65-C12B-56FD-B718-D86C650224B2}"/>
                    </a:ext>
                  </a:extLst>
                </p:cNvPr>
                <p:cNvSpPr>
                  <a:spLocks noRot="1" noChangeAspect="1" noMove="1" noResize="1" noEditPoints="1" noAdjustHandles="1" noChangeArrowheads="1" noChangeShapeType="1" noTextEdit="1"/>
                </p:cNvSpPr>
                <p:nvPr/>
              </p:nvSpPr>
              <p:spPr>
                <a:xfrm>
                  <a:off x="4860032" y="2320372"/>
                  <a:ext cx="2129361" cy="604572"/>
                </a:xfrm>
                <a:prstGeom prst="rect">
                  <a:avLst/>
                </a:prstGeom>
                <a:blipFill>
                  <a:blip r:embed="rId7"/>
                  <a:stretch>
                    <a:fillRect/>
                  </a:stretch>
                </a:blipFill>
                <a:ln w="28250" cap="flat" cmpd="sng" algn="ctr">
                  <a:noFill/>
                  <a:prstDash val="solid"/>
                </a:ln>
                <a:effectLst/>
              </p:spPr>
              <p:txBody>
                <a:bodyPr/>
                <a:lstStyle/>
                <a:p>
                  <a:r>
                    <a:rPr lang="zh-CN" altLang="en-US">
                      <a:noFill/>
                    </a:rPr>
                    <a:t> </a:t>
                  </a:r>
                </a:p>
              </p:txBody>
            </p:sp>
          </mc:Fallback>
        </mc:AlternateContent>
        <p:sp>
          <p:nvSpPr>
            <p:cNvPr id="14" name="Rectangle 13">
              <a:extLst>
                <a:ext uri="{FF2B5EF4-FFF2-40B4-BE49-F238E27FC236}">
                  <a16:creationId xmlns:a16="http://schemas.microsoft.com/office/drawing/2014/main" id="{D59EDEF2-6658-7164-7988-288E4026EF18}"/>
                </a:ext>
              </a:extLst>
            </p:cNvPr>
            <p:cNvSpPr/>
            <p:nvPr/>
          </p:nvSpPr>
          <p:spPr>
            <a:xfrm>
              <a:off x="4860033" y="3343848"/>
              <a:ext cx="2129360" cy="422486"/>
            </a:xfrm>
            <a:prstGeom prst="rect">
              <a:avLst/>
            </a:prstGeom>
            <a:solidFill>
              <a:srgbClr val="96756C"/>
            </a:solidFill>
            <a:ln w="2825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mn-ea"/>
                  <a:cs typeface="+mn-cs"/>
                </a:rPr>
                <a:t>This work</a:t>
              </a:r>
            </a:p>
          </p:txBody>
        </p:sp>
      </p:grpSp>
      <p:grpSp>
        <p:nvGrpSpPr>
          <p:cNvPr id="15" name="Group 14">
            <a:extLst>
              <a:ext uri="{FF2B5EF4-FFF2-40B4-BE49-F238E27FC236}">
                <a16:creationId xmlns:a16="http://schemas.microsoft.com/office/drawing/2014/main" id="{17E4B0D3-7B96-A926-0871-E65584C8E472}"/>
              </a:ext>
            </a:extLst>
          </p:cNvPr>
          <p:cNvGrpSpPr/>
          <p:nvPr/>
        </p:nvGrpSpPr>
        <p:grpSpPr>
          <a:xfrm>
            <a:off x="7285258" y="5409127"/>
            <a:ext cx="2129361" cy="1736267"/>
            <a:chOff x="4860032" y="2320372"/>
            <a:chExt cx="2129361" cy="1445962"/>
          </a:xfrm>
        </p:grpSpPr>
        <p:sp>
          <p:nvSpPr>
            <p:cNvPr id="16" name="Rectangle 15">
              <a:extLst>
                <a:ext uri="{FF2B5EF4-FFF2-40B4-BE49-F238E27FC236}">
                  <a16:creationId xmlns:a16="http://schemas.microsoft.com/office/drawing/2014/main" id="{03CD1D51-3819-FF2D-CA5A-76EF7DB5DC61}"/>
                </a:ext>
              </a:extLst>
            </p:cNvPr>
            <p:cNvSpPr/>
            <p:nvPr/>
          </p:nvSpPr>
          <p:spPr>
            <a:xfrm>
              <a:off x="4860033" y="2924943"/>
              <a:ext cx="2129359" cy="841389"/>
            </a:xfrm>
            <a:prstGeom prst="rect">
              <a:avLst/>
            </a:prstGeom>
            <a:solidFill>
              <a:srgbClr val="D7DAE1">
                <a:lumMod val="90000"/>
              </a:srgbClr>
            </a:solidFill>
            <a:ln w="28250" cap="flat" cmpd="sng" algn="ctr">
              <a:noFill/>
              <a:prstDash val="solid"/>
            </a:ln>
            <a:effectLst/>
          </p:spPr>
          <p:txBody>
            <a:bodyPr tIns="6858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350" b="1" i="0" u="none" strike="noStrike" kern="1200" cap="all" spc="0" normalizeH="0" baseline="0" noProof="0" dirty="0">
                  <a:ln>
                    <a:noFill/>
                  </a:ln>
                  <a:solidFill>
                    <a:prstClr val="black"/>
                  </a:solidFill>
                  <a:effectLst/>
                  <a:uLnTx/>
                  <a:uFillTx/>
                  <a:latin typeface="Franklin Gothic Book"/>
                  <a:ea typeface="+mn-ea"/>
                  <a:cs typeface="+mn-cs"/>
                </a:rPr>
                <a:t>FD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350" b="1" i="0" u="none" strike="noStrike" kern="1200" cap="all" spc="0" normalizeH="0" baseline="0" noProof="0" dirty="0">
                  <a:ln>
                    <a:noFill/>
                  </a:ln>
                  <a:solidFill>
                    <a:prstClr val="black"/>
                  </a:solidFill>
                  <a:effectLst/>
                  <a:uLnTx/>
                  <a:uFillTx/>
                  <a:latin typeface="Franklin Gothic Book"/>
                  <a:ea typeface="+mn-ea"/>
                  <a:cs typeface="+mn-cs"/>
                </a:rPr>
                <a:t>Streaming LB</a:t>
              </a: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C32A8FA-26E0-328A-8E91-2122F44F4CAE}"/>
                    </a:ext>
                  </a:extLst>
                </p:cNvPr>
                <p:cNvSpPr/>
                <p:nvPr/>
              </p:nvSpPr>
              <p:spPr>
                <a:xfrm>
                  <a:off x="4860032" y="2320372"/>
                  <a:ext cx="2129361" cy="604572"/>
                </a:xfrm>
                <a:prstGeom prst="rect">
                  <a:avLst/>
                </a:prstGeom>
                <a:solidFill>
                  <a:srgbClr val="F4680B">
                    <a:lumMod val="60000"/>
                    <a:lumOff val="40000"/>
                  </a:srgbClr>
                </a:solidFill>
                <a:ln w="2825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14:m>
                    <m:oMath xmlns:m="http://schemas.openxmlformats.org/officeDocument/2006/math">
                      <m:r>
                        <m:rPr>
                          <m:sty m:val="p"/>
                        </m:rPr>
                        <a:rPr kumimoji="0" lang="en-US"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Ω</m:t>
                      </m:r>
                      <m:d>
                        <m:dPr>
                          <m:ctrlP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num>
                            <m:den>
                              <m:r>
                                <a:rPr kumimoji="0" lang="en-US"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𝜀</m:t>
                              </m:r>
                            </m:den>
                          </m:f>
                        </m:e>
                      </m:d>
                    </m:oMath>
                  </a14:m>
                  <a:r>
                    <a:rPr kumimoji="0" lang="en-US" b="0" i="0" u="none" strike="noStrike" kern="1200" cap="none" spc="0" normalizeH="0" baseline="0" noProof="0" dirty="0">
                      <a:ln>
                        <a:noFill/>
                      </a:ln>
                      <a:solidFill>
                        <a:prstClr val="black"/>
                      </a:solidFill>
                      <a:effectLst/>
                      <a:uLnTx/>
                      <a:uFillTx/>
                      <a:latin typeface="Franklin Gothic Book"/>
                      <a:ea typeface="+mn-ea"/>
                      <a:cs typeface="+mn-cs"/>
                    </a:rPr>
                    <a:t> streaming</a:t>
                  </a:r>
                </a:p>
              </p:txBody>
            </p:sp>
          </mc:Choice>
          <mc:Fallback xmlns="">
            <p:sp>
              <p:nvSpPr>
                <p:cNvPr id="17" name="Rectangle 16">
                  <a:extLst>
                    <a:ext uri="{FF2B5EF4-FFF2-40B4-BE49-F238E27FC236}">
                      <a16:creationId xmlns:a16="http://schemas.microsoft.com/office/drawing/2014/main" id="{9C32A8FA-26E0-328A-8E91-2122F44F4CAE}"/>
                    </a:ext>
                  </a:extLst>
                </p:cNvPr>
                <p:cNvSpPr>
                  <a:spLocks noRot="1" noChangeAspect="1" noMove="1" noResize="1" noEditPoints="1" noAdjustHandles="1" noChangeArrowheads="1" noChangeShapeType="1" noTextEdit="1"/>
                </p:cNvSpPr>
                <p:nvPr/>
              </p:nvSpPr>
              <p:spPr>
                <a:xfrm>
                  <a:off x="4860032" y="2320372"/>
                  <a:ext cx="2129361" cy="604572"/>
                </a:xfrm>
                <a:prstGeom prst="rect">
                  <a:avLst/>
                </a:prstGeom>
                <a:blipFill>
                  <a:blip r:embed="rId8"/>
                  <a:stretch>
                    <a:fillRect/>
                  </a:stretch>
                </a:blipFill>
                <a:ln w="28250" cap="flat" cmpd="sng" algn="ctr">
                  <a:noFill/>
                  <a:prstDash val="solid"/>
                </a:ln>
                <a:effectLst/>
              </p:spPr>
              <p:txBody>
                <a:bodyPr/>
                <a:lstStyle/>
                <a:p>
                  <a:r>
                    <a:rPr lang="zh-CN" altLang="en-US">
                      <a:noFill/>
                    </a:rPr>
                    <a:t> </a:t>
                  </a:r>
                </a:p>
              </p:txBody>
            </p:sp>
          </mc:Fallback>
        </mc:AlternateContent>
        <p:sp>
          <p:nvSpPr>
            <p:cNvPr id="18" name="Rectangle 17">
              <a:extLst>
                <a:ext uri="{FF2B5EF4-FFF2-40B4-BE49-F238E27FC236}">
                  <a16:creationId xmlns:a16="http://schemas.microsoft.com/office/drawing/2014/main" id="{A6802C31-9A0E-1FD0-8E98-F468C689396C}"/>
                </a:ext>
              </a:extLst>
            </p:cNvPr>
            <p:cNvSpPr/>
            <p:nvPr/>
          </p:nvSpPr>
          <p:spPr>
            <a:xfrm>
              <a:off x="4860033" y="3343847"/>
              <a:ext cx="2129360" cy="422487"/>
            </a:xfrm>
            <a:prstGeom prst="rect">
              <a:avLst/>
            </a:prstGeom>
            <a:solidFill>
              <a:srgbClr val="96756C">
                <a:lumMod val="75000"/>
              </a:srgbClr>
            </a:solidFill>
            <a:ln w="28250" cap="flat" cmpd="sng" algn="ctr">
              <a:noFill/>
              <a:prstDash val="solid"/>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mn-ea"/>
                  <a:cs typeface="+mn-cs"/>
                </a:rPr>
                <a:t>2013</a:t>
              </a:r>
            </a:p>
          </p:txBody>
        </p:sp>
      </p:grpSp>
      <p:sp>
        <p:nvSpPr>
          <p:cNvPr id="19" name="右箭头 1">
            <a:extLst>
              <a:ext uri="{FF2B5EF4-FFF2-40B4-BE49-F238E27FC236}">
                <a16:creationId xmlns:a16="http://schemas.microsoft.com/office/drawing/2014/main" id="{5A1C7184-71C5-807D-D862-7CB546454F1F}"/>
              </a:ext>
            </a:extLst>
          </p:cNvPr>
          <p:cNvSpPr/>
          <p:nvPr/>
        </p:nvSpPr>
        <p:spPr>
          <a:xfrm rot="1341474">
            <a:off x="4727308" y="5279298"/>
            <a:ext cx="1165206" cy="587572"/>
          </a:xfrm>
          <a:prstGeom prst="rightArrow">
            <a:avLst/>
          </a:prstGeom>
          <a:solidFill>
            <a:srgbClr val="00B0F0"/>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sz="2061"/>
          </a:p>
        </p:txBody>
      </p:sp>
    </p:spTree>
    <p:custDataLst>
      <p:tags r:id="rId1"/>
    </p:custDataLst>
    <p:extLst>
      <p:ext uri="{BB962C8B-B14F-4D97-AF65-F5344CB8AC3E}">
        <p14:creationId xmlns:p14="http://schemas.microsoft.com/office/powerpoint/2010/main" val="163883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80702" y="622646"/>
            <a:ext cx="10114956" cy="575255"/>
          </a:xfrm>
        </p:spPr>
        <p:txBody>
          <a:bodyPr/>
          <a:lstStyle/>
          <a:p>
            <a:r>
              <a:rPr lang="en-US" altLang="zh-CN" sz="3091" dirty="0">
                <a:latin typeface="Times New Roman" panose="02020603050405020304" pitchFamily="18" charset="0"/>
                <a:ea typeface="KaiTi" panose="02010609060101010101" pitchFamily="49" charset="-122"/>
                <a:cs typeface="Times New Roman" panose="02020603050405020304" pitchFamily="18" charset="0"/>
              </a:rPr>
              <a:t>Dump snapshot</a:t>
            </a:r>
            <a:endParaRPr lang="zh-CN" altLang="en-US" sz="3091"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57728" y="1216164"/>
            <a:ext cx="8159962" cy="37091"/>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4210" tIns="47105" rIns="94210" bIns="47105" numCol="1" spcCol="0" rtlCol="0" fromWordArt="0" anchor="ctr" anchorCtr="0" forceAA="0" compatLnSpc="1">
            <a:prstTxWarp prst="textNoShape">
              <a:avLst/>
            </a:prstTxWarp>
            <a:noAutofit/>
          </a:bodyPr>
          <a:lstStyle/>
          <a:p>
            <a:pPr algn="ctr"/>
            <a:endParaRPr lang="zh-CN" altLang="en-US" sz="1442" dirty="0" err="1"/>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D8801C6F-0153-CB25-B159-67E6E3A385F1}"/>
                  </a:ext>
                </a:extLst>
              </p:cNvPr>
              <p:cNvSpPr txBox="1"/>
              <p:nvPr/>
            </p:nvSpPr>
            <p:spPr bwMode="auto">
              <a:xfrm>
                <a:off x="746070" y="1668874"/>
                <a:ext cx="8872648" cy="1546962"/>
              </a:xfrm>
              <a:prstGeom prst="rect">
                <a:avLst/>
              </a:prstGeom>
              <a:noFill/>
              <a:ln w="9525" algn="ctr">
                <a:noFill/>
                <a:miter lim="800000"/>
                <a:headEnd/>
                <a:tailEnd/>
              </a:ln>
              <a:effectLst/>
            </p:spPr>
            <p:txBody>
              <a:bodyPr wrap="square">
                <a:spAutoFit/>
              </a:bodyPr>
              <a:lstStyle/>
              <a:p>
                <a:pPr marL="216874" indent="-353290">
                  <a:spcBef>
                    <a:spcPts val="618"/>
                  </a:spcBef>
                  <a:spcAft>
                    <a:spcPts val="618"/>
                  </a:spcAft>
                  <a:buFont typeface="Arial" panose="020B0604020202020204" pitchFamily="34" charset="0"/>
                  <a:buChar char="•"/>
                </a:pPr>
                <a:r>
                  <a:rPr lang="en-US" altLang="zh-CN" sz="2473" dirty="0">
                    <a:latin typeface="Times New Roman" panose="02020603050405020304" pitchFamily="18" charset="0"/>
                    <a:ea typeface="楷体" panose="02010609060101010101" pitchFamily="49" charset="-122"/>
                  </a:rPr>
                  <a:t>Consider sequence-based &amp; normalized sliding window model.</a:t>
                </a:r>
              </a:p>
              <a:p>
                <a:pPr marL="216874" indent="-353290">
                  <a:spcBef>
                    <a:spcPts val="618"/>
                  </a:spcBef>
                  <a:spcAft>
                    <a:spcPts val="618"/>
                  </a:spcAft>
                  <a:buFont typeface="Arial" panose="020B0604020202020204" pitchFamily="34" charset="0"/>
                  <a:buChar char="•"/>
                </a:pPr>
                <a:r>
                  <a:rPr lang="en-US" altLang="zh-CN" sz="2473" dirty="0">
                    <a:latin typeface="Times New Roman" panose="02020603050405020304" pitchFamily="18" charset="0"/>
                    <a:ea typeface="楷体" panose="02010609060101010101" pitchFamily="49" charset="-122"/>
                  </a:rPr>
                  <a:t>Sequence-based: each update occupies a timestamp.</a:t>
                </a:r>
              </a:p>
              <a:p>
                <a:pPr marL="216874" indent="-353290">
                  <a:spcBef>
                    <a:spcPts val="618"/>
                  </a:spcBef>
                  <a:spcAft>
                    <a:spcPts val="618"/>
                  </a:spcAft>
                  <a:buFont typeface="Arial" panose="020B0604020202020204" pitchFamily="34" charset="0"/>
                  <a:buChar char="•"/>
                </a:pPr>
                <a:r>
                  <a:rPr lang="en-US" altLang="zh-CN" sz="2473" dirty="0">
                    <a:latin typeface="Times New Roman" panose="02020603050405020304" pitchFamily="18" charset="0"/>
                    <a:ea typeface="楷体" panose="02010609060101010101" pitchFamily="49" charset="-122"/>
                  </a:rPr>
                  <a:t>Normalized: the norm of each row </a:t>
                </a:r>
                <a14:m>
                  <m:oMath xmlns:m="http://schemas.openxmlformats.org/officeDocument/2006/math">
                    <m:sSubSup>
                      <m:sSubSupPr>
                        <m:ctrlPr>
                          <a:rPr lang="en-US" altLang="zh-CN" sz="2473" b="0" i="1" smtClean="0">
                            <a:latin typeface="Cambria Math" panose="02040503050406030204" pitchFamily="18" charset="0"/>
                            <a:ea typeface="楷体" panose="02010609060101010101" pitchFamily="49" charset="-122"/>
                          </a:rPr>
                        </m:ctrlPr>
                      </m:sSubSupPr>
                      <m:e>
                        <m:d>
                          <m:dPr>
                            <m:begChr m:val="‖"/>
                            <m:endChr m:val="‖"/>
                            <m:ctrlPr>
                              <a:rPr lang="en-US" altLang="zh-CN" sz="2473" b="0" i="1" smtClean="0">
                                <a:latin typeface="Cambria Math" panose="02040503050406030204" pitchFamily="18" charset="0"/>
                                <a:ea typeface="楷体" panose="02010609060101010101" pitchFamily="49" charset="-122"/>
                              </a:rPr>
                            </m:ctrlPr>
                          </m:dPr>
                          <m:e>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𝒂</m:t>
                                </m:r>
                              </m:e>
                              <m:sub>
                                <m:r>
                                  <a:rPr lang="en-US" altLang="zh-CN" sz="2473" b="0" i="1" smtClean="0">
                                    <a:latin typeface="Cambria Math" panose="02040503050406030204" pitchFamily="18" charset="0"/>
                                    <a:ea typeface="楷体" panose="02010609060101010101" pitchFamily="49" charset="-122"/>
                                  </a:rPr>
                                  <m:t>𝑖</m:t>
                                </m:r>
                              </m:sub>
                            </m:sSub>
                          </m:e>
                        </m:d>
                      </m:e>
                      <m:sub>
                        <m:r>
                          <a:rPr lang="en-US" altLang="zh-CN" sz="2473" b="0" i="1" smtClean="0">
                            <a:latin typeface="Cambria Math" panose="02040503050406030204" pitchFamily="18" charset="0"/>
                            <a:ea typeface="楷体" panose="02010609060101010101" pitchFamily="49" charset="-122"/>
                          </a:rPr>
                          <m:t>2</m:t>
                        </m:r>
                      </m:sub>
                      <m:sup>
                        <m:r>
                          <a:rPr lang="en-US" altLang="zh-CN" sz="2473" b="0" i="1" smtClean="0">
                            <a:latin typeface="Cambria Math" panose="02040503050406030204" pitchFamily="18" charset="0"/>
                            <a:ea typeface="楷体" panose="02010609060101010101" pitchFamily="49" charset="-122"/>
                          </a:rPr>
                          <m:t>2</m:t>
                        </m:r>
                      </m:sup>
                    </m:sSubSup>
                    <m:r>
                      <a:rPr lang="en-US" altLang="zh-CN" sz="2473" b="0" i="1" smtClean="0">
                        <a:latin typeface="Cambria Math" panose="02040503050406030204" pitchFamily="18" charset="0"/>
                        <a:ea typeface="楷体" panose="02010609060101010101" pitchFamily="49" charset="-122"/>
                      </a:rPr>
                      <m:t>=1</m:t>
                    </m:r>
                  </m:oMath>
                </a14:m>
                <a:r>
                  <a:rPr lang="en-US" altLang="zh-CN" sz="2473" dirty="0">
                    <a:latin typeface="Times New Roman" panose="02020603050405020304" pitchFamily="18" charset="0"/>
                    <a:ea typeface="楷体" panose="02010609060101010101" pitchFamily="49" charset="-122"/>
                  </a:rPr>
                  <a:t>.</a:t>
                </a:r>
              </a:p>
            </p:txBody>
          </p:sp>
        </mc:Choice>
        <mc:Fallback xmlns="">
          <p:sp>
            <p:nvSpPr>
              <p:cNvPr id="4" name="文本框 1">
                <a:extLst>
                  <a:ext uri="{FF2B5EF4-FFF2-40B4-BE49-F238E27FC236}">
                    <a16:creationId xmlns:a16="http://schemas.microsoft.com/office/drawing/2014/main" id="{D8801C6F-0153-CB25-B159-67E6E3A385F1}"/>
                  </a:ext>
                </a:extLst>
              </p:cNvPr>
              <p:cNvSpPr txBox="1">
                <a:spLocks noRot="1" noChangeAspect="1" noMove="1" noResize="1" noEditPoints="1" noAdjustHandles="1" noChangeArrowheads="1" noChangeShapeType="1" noTextEdit="1"/>
              </p:cNvSpPr>
              <p:nvPr/>
            </p:nvSpPr>
            <p:spPr bwMode="auto">
              <a:xfrm>
                <a:off x="746070" y="1668874"/>
                <a:ext cx="8872648" cy="1546962"/>
              </a:xfrm>
              <a:prstGeom prst="rect">
                <a:avLst/>
              </a:prstGeom>
              <a:blipFill>
                <a:blip r:embed="rId3"/>
                <a:stretch>
                  <a:fillRect l="-962" t="-3543" b="-8268"/>
                </a:stretch>
              </a:blipFill>
              <a:ln w="952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desc">
                <a:extLst>
                  <a:ext uri="{FF2B5EF4-FFF2-40B4-BE49-F238E27FC236}">
                    <a16:creationId xmlns:a16="http://schemas.microsoft.com/office/drawing/2014/main" id="{D3C6745E-FFD0-52C7-ED38-A9C77B172B59}"/>
                  </a:ext>
                </a:extLst>
              </p:cNvPr>
              <p:cNvSpPr txBox="1"/>
              <p:nvPr/>
            </p:nvSpPr>
            <p:spPr bwMode="auto">
              <a:xfrm>
                <a:off x="746070" y="4612113"/>
                <a:ext cx="4228763" cy="1200329"/>
              </a:xfrm>
              <a:prstGeom prst="rect">
                <a:avLst/>
              </a:prstGeom>
              <a:noFill/>
              <a:ln w="9525" algn="ctr">
                <a:noFill/>
                <a:miter lim="800000"/>
                <a:headEnd/>
                <a:tailEnd/>
              </a:ln>
              <a:effectLst/>
            </p:spPr>
            <p:txBody>
              <a:bodyPr wrap="square">
                <a:spAutoFit/>
              </a:bodyPr>
              <a:lstStyle/>
              <a:p>
                <a:pPr marL="216874" indent="-353290">
                  <a:spcBef>
                    <a:spcPts val="618"/>
                  </a:spcBef>
                  <a:spcAft>
                    <a:spcPts val="618"/>
                  </a:spcAft>
                  <a:buFont typeface="Arial" panose="020B0604020202020204" pitchFamily="34" charset="0"/>
                  <a:buChar char="•"/>
                </a:pPr>
                <a:r>
                  <a:rPr lang="en-US" altLang="zh-CN" sz="2400" dirty="0">
                    <a:latin typeface="Times New Roman" panose="02020603050405020304" pitchFamily="18" charset="0"/>
                    <a:ea typeface="楷体" panose="02010609060101010101" pitchFamily="49" charset="-122"/>
                  </a:rPr>
                  <a:t>Maintain a sketch matrix </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𝑪</m:t>
                    </m:r>
                  </m:oMath>
                </a14:m>
                <a:r>
                  <a:rPr lang="en-US" altLang="zh-CN" sz="2400" dirty="0">
                    <a:latin typeface="Times New Roman" panose="02020603050405020304" pitchFamily="18" charset="0"/>
                    <a:ea typeface="楷体" panose="02010609060101010101" pitchFamily="49" charset="-122"/>
                  </a:rPr>
                  <a:t> and a queue </a:t>
                </a:r>
                <a14:m>
                  <m:oMath xmlns:m="http://schemas.openxmlformats.org/officeDocument/2006/math">
                    <m:r>
                      <a:rPr lang="en-US" altLang="zh-CN" sz="2400" b="0" i="1" smtClean="0">
                        <a:latin typeface="Cambria Math" panose="02040503050406030204" pitchFamily="18" charset="0"/>
                        <a:ea typeface="楷体" panose="02010609060101010101" pitchFamily="49" charset="-122"/>
                      </a:rPr>
                      <m:t>𝒮</m:t>
                    </m:r>
                  </m:oMath>
                </a14:m>
                <a:r>
                  <a:rPr lang="en-US" altLang="zh-CN" sz="2400" dirty="0">
                    <a:latin typeface="Times New Roman" panose="02020603050405020304" pitchFamily="18" charset="0"/>
                    <a:ea typeface="楷体" panose="02010609060101010101" pitchFamily="49" charset="-122"/>
                  </a:rPr>
                  <a:t> of the “dumped” snapshots.</a:t>
                </a:r>
              </a:p>
            </p:txBody>
          </p:sp>
        </mc:Choice>
        <mc:Fallback xmlns="">
          <p:sp>
            <p:nvSpPr>
              <p:cNvPr id="66" name="desc">
                <a:extLst>
                  <a:ext uri="{FF2B5EF4-FFF2-40B4-BE49-F238E27FC236}">
                    <a16:creationId xmlns:a16="http://schemas.microsoft.com/office/drawing/2014/main" id="{D3C6745E-FFD0-52C7-ED38-A9C77B172B59}"/>
                  </a:ext>
                </a:extLst>
              </p:cNvPr>
              <p:cNvSpPr txBox="1">
                <a:spLocks noRot="1" noChangeAspect="1" noMove="1" noResize="1" noEditPoints="1" noAdjustHandles="1" noChangeArrowheads="1" noChangeShapeType="1" noTextEdit="1"/>
              </p:cNvSpPr>
              <p:nvPr/>
            </p:nvSpPr>
            <p:spPr bwMode="auto">
              <a:xfrm>
                <a:off x="746070" y="4612113"/>
                <a:ext cx="4228763" cy="1200329"/>
              </a:xfrm>
              <a:prstGeom prst="rect">
                <a:avLst/>
              </a:prstGeom>
              <a:blipFill>
                <a:blip r:embed="rId4"/>
                <a:stretch>
                  <a:fillRect l="-1873" t="-4082" r="-4035" b="-11224"/>
                </a:stretch>
              </a:blipFill>
              <a:ln w="9525" algn="ctr">
                <a:noFill/>
                <a:miter lim="800000"/>
                <a:headEnd/>
                <a:tailEnd/>
              </a:ln>
              <a:effectLst/>
            </p:spPr>
            <p:txBody>
              <a:bodyPr/>
              <a:lstStyle/>
              <a:p>
                <a:r>
                  <a:rPr lang="zh-CN" altLang="en-US">
                    <a:noFill/>
                  </a:rPr>
                  <a:t> </a:t>
                </a:r>
              </a:p>
            </p:txBody>
          </p:sp>
        </mc:Fallback>
      </mc:AlternateContent>
      <p:grpSp>
        <p:nvGrpSpPr>
          <p:cNvPr id="93" name="!!组合 104">
            <a:extLst>
              <a:ext uri="{FF2B5EF4-FFF2-40B4-BE49-F238E27FC236}">
                <a16:creationId xmlns:a16="http://schemas.microsoft.com/office/drawing/2014/main" id="{A682BE87-586B-5D8C-8C9F-DD9EB5E66397}"/>
              </a:ext>
            </a:extLst>
          </p:cNvPr>
          <p:cNvGrpSpPr/>
          <p:nvPr/>
        </p:nvGrpSpPr>
        <p:grpSpPr>
          <a:xfrm>
            <a:off x="6575676" y="4546582"/>
            <a:ext cx="904624" cy="622317"/>
            <a:chOff x="915215" y="3574900"/>
            <a:chExt cx="685801" cy="548630"/>
          </a:xfrm>
        </p:grpSpPr>
        <p:sp>
          <p:nvSpPr>
            <p:cNvPr id="107" name="矩形 108">
              <a:extLst>
                <a:ext uri="{FF2B5EF4-FFF2-40B4-BE49-F238E27FC236}">
                  <a16:creationId xmlns:a16="http://schemas.microsoft.com/office/drawing/2014/main" id="{BFAA772F-56AC-9DF0-5C35-02842E2ABDFA}"/>
                </a:ext>
              </a:extLst>
            </p:cNvPr>
            <p:cNvSpPr/>
            <p:nvPr/>
          </p:nvSpPr>
          <p:spPr>
            <a:xfrm>
              <a:off x="915216" y="3574900"/>
              <a:ext cx="685800" cy="137160"/>
            </a:xfrm>
            <a:prstGeom prst="rect">
              <a:avLst/>
            </a:prstGeom>
            <a:solidFill>
              <a:srgbClr val="4F81BD"/>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08" name="矩形 109">
              <a:extLst>
                <a:ext uri="{FF2B5EF4-FFF2-40B4-BE49-F238E27FC236}">
                  <a16:creationId xmlns:a16="http://schemas.microsoft.com/office/drawing/2014/main" id="{AD46A3F2-CE9A-69EB-7653-D1B20C5B7DE9}"/>
                </a:ext>
              </a:extLst>
            </p:cNvPr>
            <p:cNvSpPr/>
            <p:nvPr/>
          </p:nvSpPr>
          <p:spPr>
            <a:xfrm>
              <a:off x="915215" y="3712060"/>
              <a:ext cx="685800" cy="137160"/>
            </a:xfrm>
            <a:prstGeom prst="rect">
              <a:avLst/>
            </a:prstGeom>
            <a:solidFill>
              <a:srgbClr val="4F81BD">
                <a:lumMod val="60000"/>
                <a:lumOff val="4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09" name="矩形 110">
              <a:extLst>
                <a:ext uri="{FF2B5EF4-FFF2-40B4-BE49-F238E27FC236}">
                  <a16:creationId xmlns:a16="http://schemas.microsoft.com/office/drawing/2014/main" id="{82A7E5A8-5D0B-C344-7BD9-0B2BF85EB1DA}"/>
                </a:ext>
              </a:extLst>
            </p:cNvPr>
            <p:cNvSpPr/>
            <p:nvPr/>
          </p:nvSpPr>
          <p:spPr>
            <a:xfrm>
              <a:off x="915215" y="3849220"/>
              <a:ext cx="685800" cy="137160"/>
            </a:xfrm>
            <a:prstGeom prst="rect">
              <a:avLst/>
            </a:prstGeom>
            <a:solidFill>
              <a:srgbClr val="4F81BD">
                <a:lumMod val="40000"/>
                <a:lumOff val="6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10" name="矩形 111">
              <a:extLst>
                <a:ext uri="{FF2B5EF4-FFF2-40B4-BE49-F238E27FC236}">
                  <a16:creationId xmlns:a16="http://schemas.microsoft.com/office/drawing/2014/main" id="{E739FFCF-24A9-C1FB-CB2B-E6A2FB936918}"/>
                </a:ext>
              </a:extLst>
            </p:cNvPr>
            <p:cNvSpPr/>
            <p:nvPr/>
          </p:nvSpPr>
          <p:spPr>
            <a:xfrm>
              <a:off x="915215" y="3986370"/>
              <a:ext cx="685800" cy="137160"/>
            </a:xfrm>
            <a:prstGeom prst="rect">
              <a:avLst/>
            </a:prstGeom>
            <a:solidFill>
              <a:srgbClr val="4F81BD">
                <a:lumMod val="20000"/>
                <a:lumOff val="8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grpSp>
      <mc:AlternateContent xmlns:mc="http://schemas.openxmlformats.org/markup-compatibility/2006" xmlns:a14="http://schemas.microsoft.com/office/drawing/2010/main">
        <mc:Choice Requires="a14">
          <p:sp>
            <p:nvSpPr>
              <p:cNvPr id="94" name="文本框 106">
                <a:extLst>
                  <a:ext uri="{FF2B5EF4-FFF2-40B4-BE49-F238E27FC236}">
                    <a16:creationId xmlns:a16="http://schemas.microsoft.com/office/drawing/2014/main" id="{C7D75CA4-CED0-22AD-DDB5-E53DB93349CD}"/>
                  </a:ext>
                </a:extLst>
              </p:cNvPr>
              <p:cNvSpPr txBox="1"/>
              <p:nvPr/>
            </p:nvSpPr>
            <p:spPr>
              <a:xfrm>
                <a:off x="5907023" y="4670049"/>
                <a:ext cx="426720" cy="400110"/>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b="1" i="1" u="none" strike="noStrike" kern="0" cap="none" spc="0" normalizeH="0" baseline="0" noProof="0" smtClean="0">
                          <a:ln>
                            <a:noFill/>
                          </a:ln>
                          <a:solidFill>
                            <a:prstClr val="black"/>
                          </a:solidFill>
                          <a:effectLst/>
                          <a:uLnTx/>
                          <a:uFillTx/>
                          <a:latin typeface="Cambria Math" panose="02040503050406030204" pitchFamily="18" charset="0"/>
                          <a:ea typeface="黑体"/>
                        </a:rPr>
                        <m:t>𝑪</m:t>
                      </m:r>
                    </m:oMath>
                  </m:oMathPara>
                </a14:m>
                <a:endParaRPr kumimoji="0" lang="zh-CN" altLang="en-US" b="1" i="0" u="none" strike="noStrike" kern="0" cap="none" spc="0" normalizeH="0" baseline="0" noProof="0" dirty="0">
                  <a:ln>
                    <a:noFill/>
                  </a:ln>
                  <a:solidFill>
                    <a:prstClr val="black"/>
                  </a:solidFill>
                  <a:effectLst/>
                  <a:uLnTx/>
                  <a:uFillTx/>
                  <a:latin typeface="Lucida Sans"/>
                  <a:ea typeface="黑体"/>
                </a:endParaRPr>
              </a:p>
            </p:txBody>
          </p:sp>
        </mc:Choice>
        <mc:Fallback xmlns="">
          <p:sp>
            <p:nvSpPr>
              <p:cNvPr id="94" name="文本框 106">
                <a:extLst>
                  <a:ext uri="{FF2B5EF4-FFF2-40B4-BE49-F238E27FC236}">
                    <a16:creationId xmlns:a16="http://schemas.microsoft.com/office/drawing/2014/main" id="{C7D75CA4-CED0-22AD-DDB5-E53DB93349CD}"/>
                  </a:ext>
                </a:extLst>
              </p:cNvPr>
              <p:cNvSpPr txBox="1">
                <a:spLocks noRot="1" noChangeAspect="1" noMove="1" noResize="1" noEditPoints="1" noAdjustHandles="1" noChangeArrowheads="1" noChangeShapeType="1" noTextEdit="1"/>
              </p:cNvSpPr>
              <p:nvPr/>
            </p:nvSpPr>
            <p:spPr>
              <a:xfrm>
                <a:off x="5907023" y="4670049"/>
                <a:ext cx="426720" cy="400110"/>
              </a:xfrm>
              <a:prstGeom prst="rect">
                <a:avLst/>
              </a:prstGeom>
              <a:blipFill>
                <a:blip r:embed="rId5"/>
                <a:stretch>
                  <a:fillRect/>
                </a:stretch>
              </a:blipFill>
            </p:spPr>
            <p:txBody>
              <a:bodyPr/>
              <a:lstStyle/>
              <a:p>
                <a:r>
                  <a:rPr lang="zh-CN" altLang="en-US">
                    <a:noFill/>
                  </a:rPr>
                  <a:t> </a:t>
                </a:r>
              </a:p>
            </p:txBody>
          </p:sp>
        </mc:Fallback>
      </mc:AlternateContent>
      <p:cxnSp>
        <p:nvCxnSpPr>
          <p:cNvPr id="90" name="直接箭头连接符 78">
            <a:extLst>
              <a:ext uri="{FF2B5EF4-FFF2-40B4-BE49-F238E27FC236}">
                <a16:creationId xmlns:a16="http://schemas.microsoft.com/office/drawing/2014/main" id="{86342CB1-ABCD-E1CD-713D-A4031BCF6F2C}"/>
              </a:ext>
            </a:extLst>
          </p:cNvPr>
          <p:cNvCxnSpPr>
            <a:cxnSpLocks/>
          </p:cNvCxnSpPr>
          <p:nvPr/>
        </p:nvCxnSpPr>
        <p:spPr>
          <a:xfrm>
            <a:off x="9752545" y="2581648"/>
            <a:ext cx="0" cy="4404390"/>
          </a:xfrm>
          <a:prstGeom prst="straightConnector1">
            <a:avLst/>
          </a:prstGeom>
          <a:noFill/>
          <a:ln w="19050" cap="flat" cmpd="sng" algn="ctr">
            <a:solidFill>
              <a:sysClr val="windowText" lastClr="000000"/>
            </a:solidFill>
            <a:prstDash val="solid"/>
            <a:miter lim="800000"/>
            <a:tailEnd type="triangle"/>
          </a:ln>
          <a:effectLst/>
        </p:spPr>
      </p:cxnSp>
      <p:sp>
        <p:nvSpPr>
          <p:cNvPr id="91" name="矩形 94">
            <a:extLst>
              <a:ext uri="{FF2B5EF4-FFF2-40B4-BE49-F238E27FC236}">
                <a16:creationId xmlns:a16="http://schemas.microsoft.com/office/drawing/2014/main" id="{4F983589-D302-3BBA-B1F4-1B94B8500286}"/>
              </a:ext>
            </a:extLst>
          </p:cNvPr>
          <p:cNvSpPr/>
          <p:nvPr/>
        </p:nvSpPr>
        <p:spPr>
          <a:xfrm rot="5400000">
            <a:off x="9209290" y="5480137"/>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92" name="文本框 101">
            <a:extLst>
              <a:ext uri="{FF2B5EF4-FFF2-40B4-BE49-F238E27FC236}">
                <a16:creationId xmlns:a16="http://schemas.microsoft.com/office/drawing/2014/main" id="{390B8E80-72BD-A79F-5496-85A00E643D77}"/>
              </a:ext>
            </a:extLst>
          </p:cNvPr>
          <p:cNvSpPr txBox="1"/>
          <p:nvPr/>
        </p:nvSpPr>
        <p:spPr>
          <a:xfrm>
            <a:off x="9745707" y="6770060"/>
            <a:ext cx="619080" cy="338554"/>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黑体"/>
                <a:cs typeface="Times New Roman" panose="02020603050405020304" pitchFamily="18" charset="0"/>
              </a:rPr>
              <a:t>Time</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黑体"/>
              <a:cs typeface="Times New Roman" panose="02020603050405020304" pitchFamily="18" charset="0"/>
            </a:endParaRPr>
          </a:p>
        </p:txBody>
      </p:sp>
      <p:cxnSp>
        <p:nvCxnSpPr>
          <p:cNvPr id="95" name="直接连接符 146">
            <a:extLst>
              <a:ext uri="{FF2B5EF4-FFF2-40B4-BE49-F238E27FC236}">
                <a16:creationId xmlns:a16="http://schemas.microsoft.com/office/drawing/2014/main" id="{A32661C4-4D97-95F9-7014-98C4C12B106B}"/>
              </a:ext>
            </a:extLst>
          </p:cNvPr>
          <p:cNvCxnSpPr>
            <a:cxnSpLocks/>
          </p:cNvCxnSpPr>
          <p:nvPr/>
        </p:nvCxnSpPr>
        <p:spPr>
          <a:xfrm>
            <a:off x="9648851" y="2657586"/>
            <a:ext cx="0" cy="4024702"/>
          </a:xfrm>
          <a:prstGeom prst="line">
            <a:avLst/>
          </a:prstGeom>
          <a:noFill/>
          <a:ln w="12700" cap="flat" cmpd="sng" algn="ctr">
            <a:solidFill>
              <a:sysClr val="windowText" lastClr="000000"/>
            </a:solidFill>
            <a:prstDash val="solid"/>
          </a:ln>
          <a:effectLst/>
        </p:spPr>
      </p:cxnSp>
      <p:sp>
        <p:nvSpPr>
          <p:cNvPr id="96" name="矩形 151">
            <a:extLst>
              <a:ext uri="{FF2B5EF4-FFF2-40B4-BE49-F238E27FC236}">
                <a16:creationId xmlns:a16="http://schemas.microsoft.com/office/drawing/2014/main" id="{2BA766CB-A7F9-E955-C6E7-812769552212}"/>
              </a:ext>
            </a:extLst>
          </p:cNvPr>
          <p:cNvSpPr/>
          <p:nvPr/>
        </p:nvSpPr>
        <p:spPr>
          <a:xfrm rot="5400000">
            <a:off x="9209290" y="3034327"/>
            <a:ext cx="148664" cy="578582"/>
          </a:xfrm>
          <a:prstGeom prst="rect">
            <a:avLst/>
          </a:prstGeom>
          <a:solidFill>
            <a:schemeClr val="tx2">
              <a:lumMod val="50000"/>
            </a:schemeClr>
          </a:solidFill>
          <a:ln w="22225" cap="flat" cmpd="sng" algn="ctr">
            <a:noFill/>
            <a:prstDash val="dash"/>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cxnSp>
        <p:nvCxnSpPr>
          <p:cNvPr id="97" name="直接连接符 146">
            <a:extLst>
              <a:ext uri="{FF2B5EF4-FFF2-40B4-BE49-F238E27FC236}">
                <a16:creationId xmlns:a16="http://schemas.microsoft.com/office/drawing/2014/main" id="{D8CF5188-97FE-5956-4825-4D6323395E1C}"/>
              </a:ext>
            </a:extLst>
          </p:cNvPr>
          <p:cNvCxnSpPr>
            <a:cxnSpLocks/>
          </p:cNvCxnSpPr>
          <p:nvPr/>
        </p:nvCxnSpPr>
        <p:spPr>
          <a:xfrm>
            <a:off x="8905454" y="2657586"/>
            <a:ext cx="0" cy="4024702"/>
          </a:xfrm>
          <a:prstGeom prst="line">
            <a:avLst/>
          </a:prstGeom>
          <a:noFill/>
          <a:ln w="12700" cap="flat" cmpd="sng" algn="ctr">
            <a:solidFill>
              <a:sysClr val="windowText" lastClr="000000"/>
            </a:solidFill>
            <a:prstDash val="solid"/>
          </a:ln>
          <a:effectLst/>
        </p:spPr>
      </p:cxnSp>
      <p:sp>
        <p:nvSpPr>
          <p:cNvPr id="98" name="矩形 94">
            <a:extLst>
              <a:ext uri="{FF2B5EF4-FFF2-40B4-BE49-F238E27FC236}">
                <a16:creationId xmlns:a16="http://schemas.microsoft.com/office/drawing/2014/main" id="{3411CC40-5D78-5B65-2ADF-DC3A141E6640}"/>
              </a:ext>
            </a:extLst>
          </p:cNvPr>
          <p:cNvSpPr/>
          <p:nvPr/>
        </p:nvSpPr>
        <p:spPr>
          <a:xfrm rot="5400000">
            <a:off x="9209290" y="3523489"/>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99" name="矩形 94">
            <a:extLst>
              <a:ext uri="{FF2B5EF4-FFF2-40B4-BE49-F238E27FC236}">
                <a16:creationId xmlns:a16="http://schemas.microsoft.com/office/drawing/2014/main" id="{41153AFB-C637-6675-F469-49C0D88860B4}"/>
              </a:ext>
            </a:extLst>
          </p:cNvPr>
          <p:cNvSpPr/>
          <p:nvPr/>
        </p:nvSpPr>
        <p:spPr>
          <a:xfrm rot="5400000">
            <a:off x="9209290" y="4012651"/>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100" name="矩形 94">
            <a:extLst>
              <a:ext uri="{FF2B5EF4-FFF2-40B4-BE49-F238E27FC236}">
                <a16:creationId xmlns:a16="http://schemas.microsoft.com/office/drawing/2014/main" id="{519C4249-9524-D094-AB3E-80D2BE094E06}"/>
              </a:ext>
            </a:extLst>
          </p:cNvPr>
          <p:cNvSpPr/>
          <p:nvPr/>
        </p:nvSpPr>
        <p:spPr>
          <a:xfrm rot="5400000">
            <a:off x="9209290" y="4501813"/>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101" name="矩形 94">
            <a:extLst>
              <a:ext uri="{FF2B5EF4-FFF2-40B4-BE49-F238E27FC236}">
                <a16:creationId xmlns:a16="http://schemas.microsoft.com/office/drawing/2014/main" id="{E9BBBDDC-E4A2-21BC-7BFD-E66E5EDF21B0}"/>
              </a:ext>
            </a:extLst>
          </p:cNvPr>
          <p:cNvSpPr/>
          <p:nvPr/>
        </p:nvSpPr>
        <p:spPr>
          <a:xfrm rot="5400000">
            <a:off x="9209290" y="4990975"/>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102" name="矩形 151">
            <a:extLst>
              <a:ext uri="{FF2B5EF4-FFF2-40B4-BE49-F238E27FC236}">
                <a16:creationId xmlns:a16="http://schemas.microsoft.com/office/drawing/2014/main" id="{BB186A22-5415-8A6F-C672-EB9EA2EF9EF2}"/>
              </a:ext>
            </a:extLst>
          </p:cNvPr>
          <p:cNvSpPr/>
          <p:nvPr/>
        </p:nvSpPr>
        <p:spPr>
          <a:xfrm rot="5400000">
            <a:off x="9209290" y="2545165"/>
            <a:ext cx="148664" cy="578582"/>
          </a:xfrm>
          <a:prstGeom prst="rect">
            <a:avLst/>
          </a:prstGeom>
          <a:noFill/>
          <a:ln w="12700" cap="flat" cmpd="sng" algn="ctr">
            <a:solidFill>
              <a:sysClr val="windowText" lastClr="000000"/>
            </a:solidFill>
            <a:prstDash val="dash"/>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106" name="!!矩形 102">
            <a:extLst>
              <a:ext uri="{FF2B5EF4-FFF2-40B4-BE49-F238E27FC236}">
                <a16:creationId xmlns:a16="http://schemas.microsoft.com/office/drawing/2014/main" id="{DEC0B3C7-025D-DDAB-FB53-BA183C1ABC9F}"/>
              </a:ext>
            </a:extLst>
          </p:cNvPr>
          <p:cNvSpPr/>
          <p:nvPr/>
        </p:nvSpPr>
        <p:spPr>
          <a:xfrm>
            <a:off x="8737597" y="3254947"/>
            <a:ext cx="1014947" cy="2843634"/>
          </a:xfrm>
          <a:prstGeom prst="rect">
            <a:avLst/>
          </a:prstGeom>
          <a:noFill/>
          <a:ln w="12700" cap="flat" cmpd="sng" algn="ctr">
            <a:solidFill>
              <a:sysClr val="windowText" lastClr="000000"/>
            </a:solidFill>
            <a:prstDash val="dash"/>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mc:AlternateContent xmlns:mc="http://schemas.openxmlformats.org/markup-compatibility/2006" xmlns:a14="http://schemas.microsoft.com/office/drawing/2010/main">
        <mc:Choice Requires="a14">
          <p:sp>
            <p:nvSpPr>
              <p:cNvPr id="114" name="文本框 106">
                <a:extLst>
                  <a:ext uri="{FF2B5EF4-FFF2-40B4-BE49-F238E27FC236}">
                    <a16:creationId xmlns:a16="http://schemas.microsoft.com/office/drawing/2014/main" id="{20198C95-250E-783D-4F82-9DF33ABB7F19}"/>
                  </a:ext>
                </a:extLst>
              </p:cNvPr>
              <p:cNvSpPr txBox="1"/>
              <p:nvPr/>
            </p:nvSpPr>
            <p:spPr>
              <a:xfrm>
                <a:off x="8382090" y="2442355"/>
                <a:ext cx="423898" cy="400110"/>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b="1" i="1" u="none" strike="noStrike" kern="0" cap="none" spc="0" normalizeH="0" baseline="0" noProof="0" smtClean="0">
                          <a:ln>
                            <a:noFill/>
                          </a:ln>
                          <a:solidFill>
                            <a:prstClr val="black"/>
                          </a:solidFill>
                          <a:effectLst/>
                          <a:uLnTx/>
                          <a:uFillTx/>
                          <a:latin typeface="Cambria Math" panose="02040503050406030204" pitchFamily="18" charset="0"/>
                          <a:ea typeface="黑体"/>
                        </a:rPr>
                        <m:t>𝒮</m:t>
                      </m:r>
                    </m:oMath>
                  </m:oMathPara>
                </a14:m>
                <a:endParaRPr kumimoji="0" lang="zh-CN" altLang="en-US" b="1" i="0" u="none" strike="noStrike" kern="0" cap="none" spc="0" normalizeH="0" baseline="0" noProof="0" dirty="0">
                  <a:ln>
                    <a:noFill/>
                  </a:ln>
                  <a:solidFill>
                    <a:prstClr val="black"/>
                  </a:solidFill>
                  <a:effectLst/>
                  <a:uLnTx/>
                  <a:uFillTx/>
                  <a:latin typeface="Lucida Sans"/>
                  <a:ea typeface="黑体"/>
                </a:endParaRPr>
              </a:p>
            </p:txBody>
          </p:sp>
        </mc:Choice>
        <mc:Fallback xmlns="">
          <p:sp>
            <p:nvSpPr>
              <p:cNvPr id="114" name="文本框 106">
                <a:extLst>
                  <a:ext uri="{FF2B5EF4-FFF2-40B4-BE49-F238E27FC236}">
                    <a16:creationId xmlns:a16="http://schemas.microsoft.com/office/drawing/2014/main" id="{20198C95-250E-783D-4F82-9DF33ABB7F19}"/>
                  </a:ext>
                </a:extLst>
              </p:cNvPr>
              <p:cNvSpPr txBox="1">
                <a:spLocks noRot="1" noChangeAspect="1" noMove="1" noResize="1" noEditPoints="1" noAdjustHandles="1" noChangeArrowheads="1" noChangeShapeType="1" noTextEdit="1"/>
              </p:cNvSpPr>
              <p:nvPr/>
            </p:nvSpPr>
            <p:spPr>
              <a:xfrm>
                <a:off x="8382090" y="2442355"/>
                <a:ext cx="423898" cy="400110"/>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612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80702" y="622646"/>
            <a:ext cx="10114956" cy="575255"/>
          </a:xfrm>
        </p:spPr>
        <p:txBody>
          <a:bodyPr/>
          <a:lstStyle/>
          <a:p>
            <a:r>
              <a:rPr lang="en-US" altLang="zh-CN" sz="3091" dirty="0">
                <a:latin typeface="Times New Roman" panose="02020603050405020304" pitchFamily="18" charset="0"/>
                <a:ea typeface="KaiTi" panose="02010609060101010101" pitchFamily="49" charset="-122"/>
                <a:cs typeface="Times New Roman" panose="02020603050405020304" pitchFamily="18" charset="0"/>
              </a:rPr>
              <a:t>Dump snapshot</a:t>
            </a:r>
            <a:endParaRPr lang="zh-CN" altLang="en-US" sz="3091"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57728" y="1216164"/>
            <a:ext cx="8159962" cy="37091"/>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4210" tIns="47105" rIns="94210" bIns="47105" numCol="1" spcCol="0" rtlCol="0" fromWordArt="0" anchor="ctr" anchorCtr="0" forceAA="0" compatLnSpc="1">
            <a:prstTxWarp prst="textNoShape">
              <a:avLst/>
            </a:prstTxWarp>
            <a:noAutofit/>
          </a:bodyPr>
          <a:lstStyle/>
          <a:p>
            <a:pPr algn="ctr"/>
            <a:endParaRPr lang="zh-CN" altLang="en-US" sz="1442" dirty="0" err="1"/>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D8801C6F-0153-CB25-B159-67E6E3A385F1}"/>
                  </a:ext>
                </a:extLst>
              </p:cNvPr>
              <p:cNvSpPr txBox="1"/>
              <p:nvPr/>
            </p:nvSpPr>
            <p:spPr bwMode="auto">
              <a:xfrm>
                <a:off x="746070" y="1668874"/>
                <a:ext cx="8872648" cy="1546962"/>
              </a:xfrm>
              <a:prstGeom prst="rect">
                <a:avLst/>
              </a:prstGeom>
              <a:noFill/>
              <a:ln w="9525" algn="ctr">
                <a:noFill/>
                <a:miter lim="800000"/>
                <a:headEnd/>
                <a:tailEnd/>
              </a:ln>
              <a:effectLst/>
            </p:spPr>
            <p:txBody>
              <a:bodyPr wrap="square">
                <a:spAutoFit/>
              </a:bodyPr>
              <a:lstStyle/>
              <a:p>
                <a:pPr marL="216874" indent="-353290">
                  <a:spcBef>
                    <a:spcPts val="618"/>
                  </a:spcBef>
                  <a:spcAft>
                    <a:spcPts val="618"/>
                  </a:spcAft>
                  <a:buFont typeface="Arial" panose="020B0604020202020204" pitchFamily="34" charset="0"/>
                  <a:buChar char="•"/>
                </a:pPr>
                <a:r>
                  <a:rPr lang="en-US" altLang="zh-CN" sz="2473" dirty="0">
                    <a:latin typeface="Times New Roman" panose="02020603050405020304" pitchFamily="18" charset="0"/>
                    <a:ea typeface="楷体" panose="02010609060101010101" pitchFamily="49" charset="-122"/>
                  </a:rPr>
                  <a:t>Consider sequence-based &amp; normalized sliding window model.</a:t>
                </a:r>
              </a:p>
              <a:p>
                <a:pPr marL="216874" indent="-353290">
                  <a:spcBef>
                    <a:spcPts val="618"/>
                  </a:spcBef>
                  <a:spcAft>
                    <a:spcPts val="618"/>
                  </a:spcAft>
                  <a:buFont typeface="Arial" panose="020B0604020202020204" pitchFamily="34" charset="0"/>
                  <a:buChar char="•"/>
                </a:pPr>
                <a:r>
                  <a:rPr lang="en-US" altLang="zh-CN" sz="2473" dirty="0">
                    <a:latin typeface="Times New Roman" panose="02020603050405020304" pitchFamily="18" charset="0"/>
                    <a:ea typeface="楷体" panose="02010609060101010101" pitchFamily="49" charset="-122"/>
                  </a:rPr>
                  <a:t>Sequence-based: each update occupies a timestamp.</a:t>
                </a:r>
              </a:p>
              <a:p>
                <a:pPr marL="216874" indent="-353290">
                  <a:spcBef>
                    <a:spcPts val="618"/>
                  </a:spcBef>
                  <a:spcAft>
                    <a:spcPts val="618"/>
                  </a:spcAft>
                  <a:buFont typeface="Arial" panose="020B0604020202020204" pitchFamily="34" charset="0"/>
                  <a:buChar char="•"/>
                </a:pPr>
                <a:r>
                  <a:rPr lang="en-US" altLang="zh-CN" sz="2473" dirty="0">
                    <a:latin typeface="Times New Roman" panose="02020603050405020304" pitchFamily="18" charset="0"/>
                    <a:ea typeface="楷体" panose="02010609060101010101" pitchFamily="49" charset="-122"/>
                  </a:rPr>
                  <a:t>Normalized: the norm of each row </a:t>
                </a:r>
                <a14:m>
                  <m:oMath xmlns:m="http://schemas.openxmlformats.org/officeDocument/2006/math">
                    <m:sSubSup>
                      <m:sSubSupPr>
                        <m:ctrlPr>
                          <a:rPr lang="en-US" altLang="zh-CN" sz="2473" b="0" i="1" smtClean="0">
                            <a:latin typeface="Cambria Math" panose="02040503050406030204" pitchFamily="18" charset="0"/>
                            <a:ea typeface="楷体" panose="02010609060101010101" pitchFamily="49" charset="-122"/>
                          </a:rPr>
                        </m:ctrlPr>
                      </m:sSubSupPr>
                      <m:e>
                        <m:d>
                          <m:dPr>
                            <m:begChr m:val="‖"/>
                            <m:endChr m:val="‖"/>
                            <m:ctrlPr>
                              <a:rPr lang="en-US" altLang="zh-CN" sz="2473" b="0" i="1" smtClean="0">
                                <a:latin typeface="Cambria Math" panose="02040503050406030204" pitchFamily="18" charset="0"/>
                                <a:ea typeface="楷体" panose="02010609060101010101" pitchFamily="49" charset="-122"/>
                              </a:rPr>
                            </m:ctrlPr>
                          </m:dPr>
                          <m:e>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𝒂</m:t>
                                </m:r>
                              </m:e>
                              <m:sub>
                                <m:r>
                                  <a:rPr lang="en-US" altLang="zh-CN" sz="2473" b="0" i="1" smtClean="0">
                                    <a:latin typeface="Cambria Math" panose="02040503050406030204" pitchFamily="18" charset="0"/>
                                    <a:ea typeface="楷体" panose="02010609060101010101" pitchFamily="49" charset="-122"/>
                                  </a:rPr>
                                  <m:t>𝑖</m:t>
                                </m:r>
                              </m:sub>
                            </m:sSub>
                          </m:e>
                        </m:d>
                      </m:e>
                      <m:sub>
                        <m:r>
                          <a:rPr lang="en-US" altLang="zh-CN" sz="2473" b="0" i="1" smtClean="0">
                            <a:latin typeface="Cambria Math" panose="02040503050406030204" pitchFamily="18" charset="0"/>
                            <a:ea typeface="楷体" panose="02010609060101010101" pitchFamily="49" charset="-122"/>
                          </a:rPr>
                          <m:t>2</m:t>
                        </m:r>
                      </m:sub>
                      <m:sup>
                        <m:r>
                          <a:rPr lang="en-US" altLang="zh-CN" sz="2473" b="0" i="1" smtClean="0">
                            <a:latin typeface="Cambria Math" panose="02040503050406030204" pitchFamily="18" charset="0"/>
                            <a:ea typeface="楷体" panose="02010609060101010101" pitchFamily="49" charset="-122"/>
                          </a:rPr>
                          <m:t>2</m:t>
                        </m:r>
                      </m:sup>
                    </m:sSubSup>
                    <m:r>
                      <a:rPr lang="en-US" altLang="zh-CN" sz="2473" b="0" i="1" smtClean="0">
                        <a:latin typeface="Cambria Math" panose="02040503050406030204" pitchFamily="18" charset="0"/>
                        <a:ea typeface="楷体" panose="02010609060101010101" pitchFamily="49" charset="-122"/>
                      </a:rPr>
                      <m:t>=1</m:t>
                    </m:r>
                  </m:oMath>
                </a14:m>
                <a:r>
                  <a:rPr lang="en-US" altLang="zh-CN" sz="2473" dirty="0">
                    <a:latin typeface="Times New Roman" panose="02020603050405020304" pitchFamily="18" charset="0"/>
                    <a:ea typeface="楷体" panose="02010609060101010101" pitchFamily="49" charset="-122"/>
                  </a:rPr>
                  <a:t>.</a:t>
                </a:r>
              </a:p>
            </p:txBody>
          </p:sp>
        </mc:Choice>
        <mc:Fallback xmlns="">
          <p:sp>
            <p:nvSpPr>
              <p:cNvPr id="4" name="文本框 1">
                <a:extLst>
                  <a:ext uri="{FF2B5EF4-FFF2-40B4-BE49-F238E27FC236}">
                    <a16:creationId xmlns:a16="http://schemas.microsoft.com/office/drawing/2014/main" id="{D8801C6F-0153-CB25-B159-67E6E3A385F1}"/>
                  </a:ext>
                </a:extLst>
              </p:cNvPr>
              <p:cNvSpPr txBox="1">
                <a:spLocks noRot="1" noChangeAspect="1" noMove="1" noResize="1" noEditPoints="1" noAdjustHandles="1" noChangeArrowheads="1" noChangeShapeType="1" noTextEdit="1"/>
              </p:cNvSpPr>
              <p:nvPr/>
            </p:nvSpPr>
            <p:spPr bwMode="auto">
              <a:xfrm>
                <a:off x="746070" y="1668874"/>
                <a:ext cx="8872648" cy="1546962"/>
              </a:xfrm>
              <a:prstGeom prst="rect">
                <a:avLst/>
              </a:prstGeom>
              <a:blipFill>
                <a:blip r:embed="rId3"/>
                <a:stretch>
                  <a:fillRect l="-962" t="-3543" b="-8268"/>
                </a:stretch>
              </a:blipFill>
              <a:ln w="952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desc">
                <a:extLst>
                  <a:ext uri="{FF2B5EF4-FFF2-40B4-BE49-F238E27FC236}">
                    <a16:creationId xmlns:a16="http://schemas.microsoft.com/office/drawing/2014/main" id="{D3C6745E-FFD0-52C7-ED38-A9C77B172B59}"/>
                  </a:ext>
                </a:extLst>
              </p:cNvPr>
              <p:cNvSpPr txBox="1"/>
              <p:nvPr/>
            </p:nvSpPr>
            <p:spPr bwMode="auto">
              <a:xfrm>
                <a:off x="746070" y="4612113"/>
                <a:ext cx="4228763" cy="1200329"/>
              </a:xfrm>
              <a:prstGeom prst="rect">
                <a:avLst/>
              </a:prstGeom>
              <a:noFill/>
              <a:ln w="9525" algn="ctr">
                <a:noFill/>
                <a:miter lim="800000"/>
                <a:headEnd/>
                <a:tailEnd/>
              </a:ln>
              <a:effectLst/>
            </p:spPr>
            <p:txBody>
              <a:bodyPr wrap="square">
                <a:spAutoFit/>
              </a:bodyPr>
              <a:lstStyle/>
              <a:p>
                <a:pPr marL="216874" indent="-353290">
                  <a:spcBef>
                    <a:spcPts val="618"/>
                  </a:spcBef>
                  <a:spcAft>
                    <a:spcPts val="618"/>
                  </a:spcAft>
                  <a:buFont typeface="Arial" panose="020B0604020202020204" pitchFamily="34" charset="0"/>
                  <a:buChar char="•"/>
                </a:pPr>
                <a:r>
                  <a:rPr lang="en-US" altLang="zh-CN" sz="2400" dirty="0">
                    <a:latin typeface="Times New Roman" panose="02020603050405020304" pitchFamily="18" charset="0"/>
                    <a:ea typeface="楷体" panose="02010609060101010101" pitchFamily="49" charset="-122"/>
                  </a:rPr>
                  <a:t>Receive a row update. Pop the oldest snapshot out of </a:t>
                </a:r>
                <a14:m>
                  <m:oMath xmlns:m="http://schemas.openxmlformats.org/officeDocument/2006/math">
                    <m:r>
                      <a:rPr lang="en-US" altLang="zh-CN" sz="2400" b="0" i="1" smtClean="0">
                        <a:latin typeface="Cambria Math" panose="02040503050406030204" pitchFamily="18" charset="0"/>
                        <a:ea typeface="楷体" panose="02010609060101010101" pitchFamily="49" charset="-122"/>
                      </a:rPr>
                      <m:t>𝒮</m:t>
                    </m:r>
                  </m:oMath>
                </a14:m>
                <a:r>
                  <a:rPr lang="en-US" altLang="zh-CN" sz="2400" dirty="0">
                    <a:latin typeface="Times New Roman" panose="02020603050405020304" pitchFamily="18" charset="0"/>
                    <a:ea typeface="楷体" panose="02010609060101010101" pitchFamily="49" charset="-122"/>
                  </a:rPr>
                  <a:t> if it expires.</a:t>
                </a:r>
              </a:p>
            </p:txBody>
          </p:sp>
        </mc:Choice>
        <mc:Fallback xmlns="">
          <p:sp>
            <p:nvSpPr>
              <p:cNvPr id="66" name="desc">
                <a:extLst>
                  <a:ext uri="{FF2B5EF4-FFF2-40B4-BE49-F238E27FC236}">
                    <a16:creationId xmlns:a16="http://schemas.microsoft.com/office/drawing/2014/main" id="{D3C6745E-FFD0-52C7-ED38-A9C77B172B59}"/>
                  </a:ext>
                </a:extLst>
              </p:cNvPr>
              <p:cNvSpPr txBox="1">
                <a:spLocks noRot="1" noChangeAspect="1" noMove="1" noResize="1" noEditPoints="1" noAdjustHandles="1" noChangeArrowheads="1" noChangeShapeType="1" noTextEdit="1"/>
              </p:cNvSpPr>
              <p:nvPr/>
            </p:nvSpPr>
            <p:spPr bwMode="auto">
              <a:xfrm>
                <a:off x="746070" y="4612113"/>
                <a:ext cx="4228763" cy="1200329"/>
              </a:xfrm>
              <a:prstGeom prst="rect">
                <a:avLst/>
              </a:prstGeom>
              <a:blipFill>
                <a:blip r:embed="rId4"/>
                <a:stretch>
                  <a:fillRect l="-1873" t="-4082" b="-11224"/>
                </a:stretch>
              </a:blipFill>
              <a:ln w="9525" algn="ctr">
                <a:noFill/>
                <a:miter lim="800000"/>
                <a:headEnd/>
                <a:tailEnd/>
              </a:ln>
              <a:effectLst/>
            </p:spPr>
            <p:txBody>
              <a:bodyPr/>
              <a:lstStyle/>
              <a:p>
                <a:r>
                  <a:rPr lang="zh-CN" altLang="en-US">
                    <a:noFill/>
                  </a:rPr>
                  <a:t> </a:t>
                </a:r>
              </a:p>
            </p:txBody>
          </p:sp>
        </mc:Fallback>
      </mc:AlternateContent>
      <p:grpSp>
        <p:nvGrpSpPr>
          <p:cNvPr id="93" name="!!组合 104">
            <a:extLst>
              <a:ext uri="{FF2B5EF4-FFF2-40B4-BE49-F238E27FC236}">
                <a16:creationId xmlns:a16="http://schemas.microsoft.com/office/drawing/2014/main" id="{A682BE87-586B-5D8C-8C9F-DD9EB5E66397}"/>
              </a:ext>
            </a:extLst>
          </p:cNvPr>
          <p:cNvGrpSpPr/>
          <p:nvPr/>
        </p:nvGrpSpPr>
        <p:grpSpPr>
          <a:xfrm>
            <a:off x="6575676" y="4546582"/>
            <a:ext cx="904624" cy="622317"/>
            <a:chOff x="915215" y="3574900"/>
            <a:chExt cx="685801" cy="548630"/>
          </a:xfrm>
        </p:grpSpPr>
        <p:sp>
          <p:nvSpPr>
            <p:cNvPr id="107" name="矩形 108">
              <a:extLst>
                <a:ext uri="{FF2B5EF4-FFF2-40B4-BE49-F238E27FC236}">
                  <a16:creationId xmlns:a16="http://schemas.microsoft.com/office/drawing/2014/main" id="{BFAA772F-56AC-9DF0-5C35-02842E2ABDFA}"/>
                </a:ext>
              </a:extLst>
            </p:cNvPr>
            <p:cNvSpPr/>
            <p:nvPr/>
          </p:nvSpPr>
          <p:spPr>
            <a:xfrm>
              <a:off x="915216" y="3574900"/>
              <a:ext cx="685800" cy="137160"/>
            </a:xfrm>
            <a:prstGeom prst="rect">
              <a:avLst/>
            </a:prstGeom>
            <a:solidFill>
              <a:srgbClr val="4F81BD"/>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08" name="矩形 109">
              <a:extLst>
                <a:ext uri="{FF2B5EF4-FFF2-40B4-BE49-F238E27FC236}">
                  <a16:creationId xmlns:a16="http://schemas.microsoft.com/office/drawing/2014/main" id="{AD46A3F2-CE9A-69EB-7653-D1B20C5B7DE9}"/>
                </a:ext>
              </a:extLst>
            </p:cNvPr>
            <p:cNvSpPr/>
            <p:nvPr/>
          </p:nvSpPr>
          <p:spPr>
            <a:xfrm>
              <a:off x="915215" y="3712060"/>
              <a:ext cx="685800" cy="137160"/>
            </a:xfrm>
            <a:prstGeom prst="rect">
              <a:avLst/>
            </a:prstGeom>
            <a:solidFill>
              <a:srgbClr val="4F81BD">
                <a:lumMod val="60000"/>
                <a:lumOff val="4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09" name="矩形 110">
              <a:extLst>
                <a:ext uri="{FF2B5EF4-FFF2-40B4-BE49-F238E27FC236}">
                  <a16:creationId xmlns:a16="http://schemas.microsoft.com/office/drawing/2014/main" id="{82A7E5A8-5D0B-C344-7BD9-0B2BF85EB1DA}"/>
                </a:ext>
              </a:extLst>
            </p:cNvPr>
            <p:cNvSpPr/>
            <p:nvPr/>
          </p:nvSpPr>
          <p:spPr>
            <a:xfrm>
              <a:off x="915215" y="3849220"/>
              <a:ext cx="685800" cy="137160"/>
            </a:xfrm>
            <a:prstGeom prst="rect">
              <a:avLst/>
            </a:prstGeom>
            <a:solidFill>
              <a:srgbClr val="4F81BD">
                <a:lumMod val="40000"/>
                <a:lumOff val="6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10" name="矩形 111">
              <a:extLst>
                <a:ext uri="{FF2B5EF4-FFF2-40B4-BE49-F238E27FC236}">
                  <a16:creationId xmlns:a16="http://schemas.microsoft.com/office/drawing/2014/main" id="{E739FFCF-24A9-C1FB-CB2B-E6A2FB936918}"/>
                </a:ext>
              </a:extLst>
            </p:cNvPr>
            <p:cNvSpPr/>
            <p:nvPr/>
          </p:nvSpPr>
          <p:spPr>
            <a:xfrm>
              <a:off x="915215" y="3986370"/>
              <a:ext cx="685800" cy="137160"/>
            </a:xfrm>
            <a:prstGeom prst="rect">
              <a:avLst/>
            </a:prstGeom>
            <a:solidFill>
              <a:srgbClr val="4F81BD">
                <a:lumMod val="20000"/>
                <a:lumOff val="8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grpSp>
      <mc:AlternateContent xmlns:mc="http://schemas.openxmlformats.org/markup-compatibility/2006" xmlns:a14="http://schemas.microsoft.com/office/drawing/2010/main">
        <mc:Choice Requires="a14">
          <p:sp>
            <p:nvSpPr>
              <p:cNvPr id="94" name="文本框 106">
                <a:extLst>
                  <a:ext uri="{FF2B5EF4-FFF2-40B4-BE49-F238E27FC236}">
                    <a16:creationId xmlns:a16="http://schemas.microsoft.com/office/drawing/2014/main" id="{C7D75CA4-CED0-22AD-DDB5-E53DB93349CD}"/>
                  </a:ext>
                </a:extLst>
              </p:cNvPr>
              <p:cNvSpPr txBox="1"/>
              <p:nvPr/>
            </p:nvSpPr>
            <p:spPr>
              <a:xfrm>
                <a:off x="5907023" y="4670049"/>
                <a:ext cx="426720" cy="400110"/>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b="1" i="1" u="none" strike="noStrike" kern="0" cap="none" spc="0" normalizeH="0" baseline="0" noProof="0" smtClean="0">
                          <a:ln>
                            <a:noFill/>
                          </a:ln>
                          <a:solidFill>
                            <a:prstClr val="black"/>
                          </a:solidFill>
                          <a:effectLst/>
                          <a:uLnTx/>
                          <a:uFillTx/>
                          <a:latin typeface="Cambria Math" panose="02040503050406030204" pitchFamily="18" charset="0"/>
                          <a:ea typeface="黑体"/>
                        </a:rPr>
                        <m:t>𝑪</m:t>
                      </m:r>
                    </m:oMath>
                  </m:oMathPara>
                </a14:m>
                <a:endParaRPr kumimoji="0" lang="zh-CN" altLang="en-US" b="1" i="0" u="none" strike="noStrike" kern="0" cap="none" spc="0" normalizeH="0" baseline="0" noProof="0" dirty="0">
                  <a:ln>
                    <a:noFill/>
                  </a:ln>
                  <a:solidFill>
                    <a:prstClr val="black"/>
                  </a:solidFill>
                  <a:effectLst/>
                  <a:uLnTx/>
                  <a:uFillTx/>
                  <a:latin typeface="Lucida Sans"/>
                  <a:ea typeface="黑体"/>
                </a:endParaRPr>
              </a:p>
            </p:txBody>
          </p:sp>
        </mc:Choice>
        <mc:Fallback xmlns="">
          <p:sp>
            <p:nvSpPr>
              <p:cNvPr id="94" name="文本框 106">
                <a:extLst>
                  <a:ext uri="{FF2B5EF4-FFF2-40B4-BE49-F238E27FC236}">
                    <a16:creationId xmlns:a16="http://schemas.microsoft.com/office/drawing/2014/main" id="{C7D75CA4-CED0-22AD-DDB5-E53DB93349CD}"/>
                  </a:ext>
                </a:extLst>
              </p:cNvPr>
              <p:cNvSpPr txBox="1">
                <a:spLocks noRot="1" noChangeAspect="1" noMove="1" noResize="1" noEditPoints="1" noAdjustHandles="1" noChangeArrowheads="1" noChangeShapeType="1" noTextEdit="1"/>
              </p:cNvSpPr>
              <p:nvPr/>
            </p:nvSpPr>
            <p:spPr>
              <a:xfrm>
                <a:off x="5907023" y="4670049"/>
                <a:ext cx="426720" cy="400110"/>
              </a:xfrm>
              <a:prstGeom prst="rect">
                <a:avLst/>
              </a:prstGeom>
              <a:blipFill>
                <a:blip r:embed="rId5"/>
                <a:stretch>
                  <a:fillRect/>
                </a:stretch>
              </a:blipFill>
            </p:spPr>
            <p:txBody>
              <a:bodyPr/>
              <a:lstStyle/>
              <a:p>
                <a:r>
                  <a:rPr lang="zh-CN" altLang="en-US">
                    <a:noFill/>
                  </a:rPr>
                  <a:t> </a:t>
                </a:r>
              </a:p>
            </p:txBody>
          </p:sp>
        </mc:Fallback>
      </mc:AlternateContent>
      <p:cxnSp>
        <p:nvCxnSpPr>
          <p:cNvPr id="90" name="直接箭头连接符 78">
            <a:extLst>
              <a:ext uri="{FF2B5EF4-FFF2-40B4-BE49-F238E27FC236}">
                <a16:creationId xmlns:a16="http://schemas.microsoft.com/office/drawing/2014/main" id="{86342CB1-ABCD-E1CD-713D-A4031BCF6F2C}"/>
              </a:ext>
            </a:extLst>
          </p:cNvPr>
          <p:cNvCxnSpPr>
            <a:cxnSpLocks/>
          </p:cNvCxnSpPr>
          <p:nvPr/>
        </p:nvCxnSpPr>
        <p:spPr>
          <a:xfrm>
            <a:off x="9752545" y="2581648"/>
            <a:ext cx="0" cy="4404390"/>
          </a:xfrm>
          <a:prstGeom prst="straightConnector1">
            <a:avLst/>
          </a:prstGeom>
          <a:noFill/>
          <a:ln w="19050" cap="flat" cmpd="sng" algn="ctr">
            <a:solidFill>
              <a:sysClr val="windowText" lastClr="000000"/>
            </a:solidFill>
            <a:prstDash val="solid"/>
            <a:miter lim="800000"/>
            <a:tailEnd type="triangle"/>
          </a:ln>
          <a:effectLst/>
        </p:spPr>
      </p:cxnSp>
      <p:sp>
        <p:nvSpPr>
          <p:cNvPr id="91" name="矩形 94">
            <a:extLst>
              <a:ext uri="{FF2B5EF4-FFF2-40B4-BE49-F238E27FC236}">
                <a16:creationId xmlns:a16="http://schemas.microsoft.com/office/drawing/2014/main" id="{4F983589-D302-3BBA-B1F4-1B94B8500286}"/>
              </a:ext>
            </a:extLst>
          </p:cNvPr>
          <p:cNvSpPr/>
          <p:nvPr/>
        </p:nvSpPr>
        <p:spPr>
          <a:xfrm rot="5400000">
            <a:off x="9209290" y="5480137"/>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92" name="文本框 101">
            <a:extLst>
              <a:ext uri="{FF2B5EF4-FFF2-40B4-BE49-F238E27FC236}">
                <a16:creationId xmlns:a16="http://schemas.microsoft.com/office/drawing/2014/main" id="{390B8E80-72BD-A79F-5496-85A00E643D77}"/>
              </a:ext>
            </a:extLst>
          </p:cNvPr>
          <p:cNvSpPr txBox="1"/>
          <p:nvPr/>
        </p:nvSpPr>
        <p:spPr>
          <a:xfrm>
            <a:off x="9745707" y="6770060"/>
            <a:ext cx="619080" cy="338554"/>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黑体"/>
                <a:cs typeface="Times New Roman" panose="02020603050405020304" pitchFamily="18" charset="0"/>
              </a:rPr>
              <a:t>Time</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黑体"/>
              <a:cs typeface="Times New Roman" panose="02020603050405020304" pitchFamily="18" charset="0"/>
            </a:endParaRPr>
          </a:p>
        </p:txBody>
      </p:sp>
      <p:cxnSp>
        <p:nvCxnSpPr>
          <p:cNvPr id="95" name="直接连接符 146">
            <a:extLst>
              <a:ext uri="{FF2B5EF4-FFF2-40B4-BE49-F238E27FC236}">
                <a16:creationId xmlns:a16="http://schemas.microsoft.com/office/drawing/2014/main" id="{A32661C4-4D97-95F9-7014-98C4C12B106B}"/>
              </a:ext>
            </a:extLst>
          </p:cNvPr>
          <p:cNvCxnSpPr>
            <a:cxnSpLocks/>
          </p:cNvCxnSpPr>
          <p:nvPr/>
        </p:nvCxnSpPr>
        <p:spPr>
          <a:xfrm>
            <a:off x="9648851" y="2657586"/>
            <a:ext cx="0" cy="4024702"/>
          </a:xfrm>
          <a:prstGeom prst="line">
            <a:avLst/>
          </a:prstGeom>
          <a:noFill/>
          <a:ln w="12700" cap="flat" cmpd="sng" algn="ctr">
            <a:solidFill>
              <a:sysClr val="windowText" lastClr="000000"/>
            </a:solidFill>
            <a:prstDash val="solid"/>
          </a:ln>
          <a:effectLst/>
        </p:spPr>
      </p:cxnSp>
      <p:sp>
        <p:nvSpPr>
          <p:cNvPr id="96" name="矩形 151">
            <a:extLst>
              <a:ext uri="{FF2B5EF4-FFF2-40B4-BE49-F238E27FC236}">
                <a16:creationId xmlns:a16="http://schemas.microsoft.com/office/drawing/2014/main" id="{2BA766CB-A7F9-E955-C6E7-812769552212}"/>
              </a:ext>
            </a:extLst>
          </p:cNvPr>
          <p:cNvSpPr/>
          <p:nvPr/>
        </p:nvSpPr>
        <p:spPr>
          <a:xfrm rot="5400000">
            <a:off x="9209290" y="3034327"/>
            <a:ext cx="148664" cy="578582"/>
          </a:xfrm>
          <a:prstGeom prst="rect">
            <a:avLst/>
          </a:prstGeom>
          <a:noFill/>
          <a:ln w="22225" cap="flat" cmpd="sng" algn="ctr">
            <a:solidFill>
              <a:sysClr val="windowText" lastClr="000000"/>
            </a:solidFill>
            <a:prstDash val="dash"/>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cxnSp>
        <p:nvCxnSpPr>
          <p:cNvPr id="97" name="直接连接符 146">
            <a:extLst>
              <a:ext uri="{FF2B5EF4-FFF2-40B4-BE49-F238E27FC236}">
                <a16:creationId xmlns:a16="http://schemas.microsoft.com/office/drawing/2014/main" id="{D8CF5188-97FE-5956-4825-4D6323395E1C}"/>
              </a:ext>
            </a:extLst>
          </p:cNvPr>
          <p:cNvCxnSpPr>
            <a:cxnSpLocks/>
          </p:cNvCxnSpPr>
          <p:nvPr/>
        </p:nvCxnSpPr>
        <p:spPr>
          <a:xfrm>
            <a:off x="8905454" y="2657586"/>
            <a:ext cx="0" cy="4024702"/>
          </a:xfrm>
          <a:prstGeom prst="line">
            <a:avLst/>
          </a:prstGeom>
          <a:noFill/>
          <a:ln w="12700" cap="flat" cmpd="sng" algn="ctr">
            <a:solidFill>
              <a:sysClr val="windowText" lastClr="000000"/>
            </a:solidFill>
            <a:prstDash val="solid"/>
          </a:ln>
          <a:effectLst/>
        </p:spPr>
      </p:cxnSp>
      <p:sp>
        <p:nvSpPr>
          <p:cNvPr id="98" name="矩形 94">
            <a:extLst>
              <a:ext uri="{FF2B5EF4-FFF2-40B4-BE49-F238E27FC236}">
                <a16:creationId xmlns:a16="http://schemas.microsoft.com/office/drawing/2014/main" id="{3411CC40-5D78-5B65-2ADF-DC3A141E6640}"/>
              </a:ext>
            </a:extLst>
          </p:cNvPr>
          <p:cNvSpPr/>
          <p:nvPr/>
        </p:nvSpPr>
        <p:spPr>
          <a:xfrm rot="5400000">
            <a:off x="9209290" y="3523489"/>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99" name="矩形 94">
            <a:extLst>
              <a:ext uri="{FF2B5EF4-FFF2-40B4-BE49-F238E27FC236}">
                <a16:creationId xmlns:a16="http://schemas.microsoft.com/office/drawing/2014/main" id="{41153AFB-C637-6675-F469-49C0D88860B4}"/>
              </a:ext>
            </a:extLst>
          </p:cNvPr>
          <p:cNvSpPr/>
          <p:nvPr/>
        </p:nvSpPr>
        <p:spPr>
          <a:xfrm rot="5400000">
            <a:off x="9209290" y="4012651"/>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100" name="矩形 94">
            <a:extLst>
              <a:ext uri="{FF2B5EF4-FFF2-40B4-BE49-F238E27FC236}">
                <a16:creationId xmlns:a16="http://schemas.microsoft.com/office/drawing/2014/main" id="{519C4249-9524-D094-AB3E-80D2BE094E06}"/>
              </a:ext>
            </a:extLst>
          </p:cNvPr>
          <p:cNvSpPr/>
          <p:nvPr/>
        </p:nvSpPr>
        <p:spPr>
          <a:xfrm rot="5400000">
            <a:off x="9209290" y="4501813"/>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101" name="矩形 94">
            <a:extLst>
              <a:ext uri="{FF2B5EF4-FFF2-40B4-BE49-F238E27FC236}">
                <a16:creationId xmlns:a16="http://schemas.microsoft.com/office/drawing/2014/main" id="{E9BBBDDC-E4A2-21BC-7BFD-E66E5EDF21B0}"/>
              </a:ext>
            </a:extLst>
          </p:cNvPr>
          <p:cNvSpPr/>
          <p:nvPr/>
        </p:nvSpPr>
        <p:spPr>
          <a:xfrm rot="5400000">
            <a:off x="9209290" y="4990975"/>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102" name="矩形 151">
            <a:extLst>
              <a:ext uri="{FF2B5EF4-FFF2-40B4-BE49-F238E27FC236}">
                <a16:creationId xmlns:a16="http://schemas.microsoft.com/office/drawing/2014/main" id="{BB186A22-5415-8A6F-C672-EB9EA2EF9EF2}"/>
              </a:ext>
            </a:extLst>
          </p:cNvPr>
          <p:cNvSpPr/>
          <p:nvPr/>
        </p:nvSpPr>
        <p:spPr>
          <a:xfrm rot="5400000">
            <a:off x="9209290" y="2545165"/>
            <a:ext cx="148664" cy="578582"/>
          </a:xfrm>
          <a:prstGeom prst="rect">
            <a:avLst/>
          </a:prstGeom>
          <a:noFill/>
          <a:ln w="12700" cap="flat" cmpd="sng" algn="ctr">
            <a:solidFill>
              <a:sysClr val="windowText" lastClr="000000"/>
            </a:solidFill>
            <a:prstDash val="dash"/>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106" name="!!矩形 102">
            <a:extLst>
              <a:ext uri="{FF2B5EF4-FFF2-40B4-BE49-F238E27FC236}">
                <a16:creationId xmlns:a16="http://schemas.microsoft.com/office/drawing/2014/main" id="{DEC0B3C7-025D-DDAB-FB53-BA183C1ABC9F}"/>
              </a:ext>
            </a:extLst>
          </p:cNvPr>
          <p:cNvSpPr/>
          <p:nvPr/>
        </p:nvSpPr>
        <p:spPr>
          <a:xfrm>
            <a:off x="8737597" y="3397950"/>
            <a:ext cx="1014947" cy="2843634"/>
          </a:xfrm>
          <a:prstGeom prst="rect">
            <a:avLst/>
          </a:prstGeom>
          <a:noFill/>
          <a:ln w="12700" cap="flat" cmpd="sng" algn="ctr">
            <a:solidFill>
              <a:sysClr val="windowText" lastClr="000000"/>
            </a:solidFill>
            <a:prstDash val="dash"/>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5" name="矩形 105">
            <a:extLst>
              <a:ext uri="{FF2B5EF4-FFF2-40B4-BE49-F238E27FC236}">
                <a16:creationId xmlns:a16="http://schemas.microsoft.com/office/drawing/2014/main" id="{2A57A138-4832-0ED5-AA57-99911716F048}"/>
              </a:ext>
            </a:extLst>
          </p:cNvPr>
          <p:cNvSpPr/>
          <p:nvPr/>
        </p:nvSpPr>
        <p:spPr>
          <a:xfrm>
            <a:off x="6575043" y="5252361"/>
            <a:ext cx="905256" cy="173736"/>
          </a:xfrm>
          <a:prstGeom prst="rect">
            <a:avLst/>
          </a:prstGeom>
          <a:solidFill>
            <a:srgbClr val="4F81BD">
              <a:lumMod val="75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mc:AlternateContent xmlns:mc="http://schemas.openxmlformats.org/markup-compatibility/2006" xmlns:a14="http://schemas.microsoft.com/office/drawing/2010/main">
        <mc:Choice Requires="a14">
          <p:sp>
            <p:nvSpPr>
              <p:cNvPr id="6" name="文本框 107">
                <a:extLst>
                  <a:ext uri="{FF2B5EF4-FFF2-40B4-BE49-F238E27FC236}">
                    <a16:creationId xmlns:a16="http://schemas.microsoft.com/office/drawing/2014/main" id="{99BC7353-93D0-BD2A-10A7-22ACBA2DB904}"/>
                  </a:ext>
                </a:extLst>
              </p:cNvPr>
              <p:cNvSpPr txBox="1"/>
              <p:nvPr/>
            </p:nvSpPr>
            <p:spPr>
              <a:xfrm>
                <a:off x="5799590" y="5049433"/>
                <a:ext cx="641586" cy="461665"/>
              </a:xfrm>
              <a:prstGeom prst="rect">
                <a:avLst/>
              </a:prstGeom>
              <a:noFill/>
            </p:spPr>
            <p:txBody>
              <a:bodyPr wrap="none" rtlCol="0">
                <a:spAutoFit/>
              </a:bodyPr>
              <a:lstStyle/>
              <a:p>
                <a:pPr defTabSz="914140"/>
                <a14:m>
                  <m:oMathPara xmlns:m="http://schemas.openxmlformats.org/officeDocument/2006/math">
                    <m:oMathParaPr>
                      <m:jc m:val="centerGroup"/>
                    </m:oMathParaPr>
                    <m:oMath xmlns:m="http://schemas.openxmlformats.org/officeDocument/2006/math">
                      <m:sSub>
                        <m:sSubPr>
                          <m:ctrlPr>
                            <a:rPr lang="en-US" altLang="zh-CN" sz="2400" i="1">
                              <a:solidFill>
                                <a:prstClr val="black"/>
                              </a:solidFill>
                              <a:latin typeface="Cambria Math" panose="02040503050406030204" pitchFamily="18" charset="0"/>
                            </a:rPr>
                          </m:ctrlPr>
                        </m:sSubPr>
                        <m:e>
                          <m:r>
                            <a:rPr lang="en-US" altLang="zh-CN" sz="2400" b="1" i="1">
                              <a:solidFill>
                                <a:prstClr val="black"/>
                              </a:solidFill>
                              <a:latin typeface="Cambria Math" panose="02040503050406030204" pitchFamily="18" charset="0"/>
                            </a:rPr>
                            <m:t>𝒂</m:t>
                          </m:r>
                        </m:e>
                        <m:sub>
                          <m:r>
                            <a:rPr lang="en-US" altLang="zh-CN" sz="2400" i="1">
                              <a:solidFill>
                                <a:prstClr val="black"/>
                              </a:solidFill>
                              <a:latin typeface="Cambria Math" panose="02040503050406030204" pitchFamily="18" charset="0"/>
                            </a:rPr>
                            <m:t>𝑇</m:t>
                          </m:r>
                        </m:sub>
                      </m:sSub>
                    </m:oMath>
                  </m:oMathPara>
                </a14:m>
                <a:endParaRPr lang="zh-CN" altLang="en-US" sz="2400" dirty="0">
                  <a:solidFill>
                    <a:prstClr val="black"/>
                  </a:solidFill>
                  <a:latin typeface="Lucida Sans"/>
                  <a:ea typeface="黑体"/>
                </a:endParaRPr>
              </a:p>
            </p:txBody>
          </p:sp>
        </mc:Choice>
        <mc:Fallback xmlns="">
          <p:sp>
            <p:nvSpPr>
              <p:cNvPr id="6" name="文本框 107">
                <a:extLst>
                  <a:ext uri="{FF2B5EF4-FFF2-40B4-BE49-F238E27FC236}">
                    <a16:creationId xmlns:a16="http://schemas.microsoft.com/office/drawing/2014/main" id="{99BC7353-93D0-BD2A-10A7-22ACBA2DB904}"/>
                  </a:ext>
                </a:extLst>
              </p:cNvPr>
              <p:cNvSpPr txBox="1">
                <a:spLocks noRot="1" noChangeAspect="1" noMove="1" noResize="1" noEditPoints="1" noAdjustHandles="1" noChangeArrowheads="1" noChangeShapeType="1" noTextEdit="1"/>
              </p:cNvSpPr>
              <p:nvPr/>
            </p:nvSpPr>
            <p:spPr>
              <a:xfrm>
                <a:off x="5799590" y="5049433"/>
                <a:ext cx="641586" cy="461665"/>
              </a:xfrm>
              <a:prstGeom prst="rect">
                <a:avLst/>
              </a:prstGeom>
              <a:blipFill>
                <a:blip r:embed="rId7"/>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06">
                <a:extLst>
                  <a:ext uri="{FF2B5EF4-FFF2-40B4-BE49-F238E27FC236}">
                    <a16:creationId xmlns:a16="http://schemas.microsoft.com/office/drawing/2014/main" id="{6698AE6F-3762-1AD0-3DAD-BDD36716BD3E}"/>
                  </a:ext>
                </a:extLst>
              </p:cNvPr>
              <p:cNvSpPr txBox="1"/>
              <p:nvPr/>
            </p:nvSpPr>
            <p:spPr>
              <a:xfrm>
                <a:off x="8382090" y="2442355"/>
                <a:ext cx="423898" cy="400110"/>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b="1" i="1" u="none" strike="noStrike" kern="0" cap="none" spc="0" normalizeH="0" baseline="0" noProof="0" smtClean="0">
                          <a:ln>
                            <a:noFill/>
                          </a:ln>
                          <a:solidFill>
                            <a:prstClr val="black"/>
                          </a:solidFill>
                          <a:effectLst/>
                          <a:uLnTx/>
                          <a:uFillTx/>
                          <a:latin typeface="Cambria Math" panose="02040503050406030204" pitchFamily="18" charset="0"/>
                          <a:ea typeface="黑体"/>
                        </a:rPr>
                        <m:t>𝒮</m:t>
                      </m:r>
                    </m:oMath>
                  </m:oMathPara>
                </a14:m>
                <a:endParaRPr kumimoji="0" lang="zh-CN" altLang="en-US" b="1" i="0" u="none" strike="noStrike" kern="0" cap="none" spc="0" normalizeH="0" baseline="0" noProof="0" dirty="0">
                  <a:ln>
                    <a:noFill/>
                  </a:ln>
                  <a:solidFill>
                    <a:prstClr val="black"/>
                  </a:solidFill>
                  <a:effectLst/>
                  <a:uLnTx/>
                  <a:uFillTx/>
                  <a:latin typeface="Lucida Sans"/>
                  <a:ea typeface="黑体"/>
                </a:endParaRPr>
              </a:p>
            </p:txBody>
          </p:sp>
        </mc:Choice>
        <mc:Fallback xmlns="">
          <p:sp>
            <p:nvSpPr>
              <p:cNvPr id="2" name="文本框 106">
                <a:extLst>
                  <a:ext uri="{FF2B5EF4-FFF2-40B4-BE49-F238E27FC236}">
                    <a16:creationId xmlns:a16="http://schemas.microsoft.com/office/drawing/2014/main" id="{6698AE6F-3762-1AD0-3DAD-BDD36716BD3E}"/>
                  </a:ext>
                </a:extLst>
              </p:cNvPr>
              <p:cNvSpPr txBox="1">
                <a:spLocks noRot="1" noChangeAspect="1" noMove="1" noResize="1" noEditPoints="1" noAdjustHandles="1" noChangeArrowheads="1" noChangeShapeType="1" noTextEdit="1"/>
              </p:cNvSpPr>
              <p:nvPr/>
            </p:nvSpPr>
            <p:spPr>
              <a:xfrm>
                <a:off x="8382090" y="2442355"/>
                <a:ext cx="423898" cy="400110"/>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16141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80702" y="622646"/>
            <a:ext cx="10114956" cy="575255"/>
          </a:xfrm>
        </p:spPr>
        <p:txBody>
          <a:bodyPr/>
          <a:lstStyle/>
          <a:p>
            <a:r>
              <a:rPr lang="en-US" altLang="zh-CN" sz="3091" dirty="0">
                <a:latin typeface="Times New Roman" panose="02020603050405020304" pitchFamily="18" charset="0"/>
                <a:ea typeface="KaiTi" panose="02010609060101010101" pitchFamily="49" charset="-122"/>
                <a:cs typeface="Times New Roman" panose="02020603050405020304" pitchFamily="18" charset="0"/>
              </a:rPr>
              <a:t>Dump snapshot</a:t>
            </a:r>
            <a:endParaRPr lang="zh-CN" altLang="en-US" sz="3091"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57728" y="1216164"/>
            <a:ext cx="8159962" cy="37091"/>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4210" tIns="47105" rIns="94210" bIns="47105" numCol="1" spcCol="0" rtlCol="0" fromWordArt="0" anchor="ctr" anchorCtr="0" forceAA="0" compatLnSpc="1">
            <a:prstTxWarp prst="textNoShape">
              <a:avLst/>
            </a:prstTxWarp>
            <a:noAutofit/>
          </a:bodyPr>
          <a:lstStyle/>
          <a:p>
            <a:pPr algn="ctr"/>
            <a:endParaRPr lang="zh-CN" altLang="en-US" sz="1442" dirty="0" err="1"/>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D8801C6F-0153-CB25-B159-67E6E3A385F1}"/>
                  </a:ext>
                </a:extLst>
              </p:cNvPr>
              <p:cNvSpPr txBox="1"/>
              <p:nvPr/>
            </p:nvSpPr>
            <p:spPr bwMode="auto">
              <a:xfrm>
                <a:off x="746070" y="1668874"/>
                <a:ext cx="8872648" cy="1546962"/>
              </a:xfrm>
              <a:prstGeom prst="rect">
                <a:avLst/>
              </a:prstGeom>
              <a:noFill/>
              <a:ln w="9525" algn="ctr">
                <a:noFill/>
                <a:miter lim="800000"/>
                <a:headEnd/>
                <a:tailEnd/>
              </a:ln>
              <a:effectLst/>
            </p:spPr>
            <p:txBody>
              <a:bodyPr wrap="square">
                <a:spAutoFit/>
              </a:bodyPr>
              <a:lstStyle/>
              <a:p>
                <a:pPr marL="216874" indent="-353290">
                  <a:spcBef>
                    <a:spcPts val="618"/>
                  </a:spcBef>
                  <a:spcAft>
                    <a:spcPts val="618"/>
                  </a:spcAft>
                  <a:buFont typeface="Arial" panose="020B0604020202020204" pitchFamily="34" charset="0"/>
                  <a:buChar char="•"/>
                </a:pPr>
                <a:r>
                  <a:rPr lang="en-US" altLang="zh-CN" sz="2473" dirty="0">
                    <a:latin typeface="Times New Roman" panose="02020603050405020304" pitchFamily="18" charset="0"/>
                    <a:ea typeface="楷体" panose="02010609060101010101" pitchFamily="49" charset="-122"/>
                  </a:rPr>
                  <a:t>Consider sequence-based &amp; normalized sliding window model.</a:t>
                </a:r>
              </a:p>
              <a:p>
                <a:pPr marL="216874" indent="-353290">
                  <a:spcBef>
                    <a:spcPts val="618"/>
                  </a:spcBef>
                  <a:spcAft>
                    <a:spcPts val="618"/>
                  </a:spcAft>
                  <a:buFont typeface="Arial" panose="020B0604020202020204" pitchFamily="34" charset="0"/>
                  <a:buChar char="•"/>
                </a:pPr>
                <a:r>
                  <a:rPr lang="en-US" altLang="zh-CN" sz="2473" dirty="0">
                    <a:latin typeface="Times New Roman" panose="02020603050405020304" pitchFamily="18" charset="0"/>
                    <a:ea typeface="楷体" panose="02010609060101010101" pitchFamily="49" charset="-122"/>
                  </a:rPr>
                  <a:t>Sequence-based: each update occupies a timestamp.</a:t>
                </a:r>
              </a:p>
              <a:p>
                <a:pPr marL="216874" indent="-353290">
                  <a:spcBef>
                    <a:spcPts val="618"/>
                  </a:spcBef>
                  <a:spcAft>
                    <a:spcPts val="618"/>
                  </a:spcAft>
                  <a:buFont typeface="Arial" panose="020B0604020202020204" pitchFamily="34" charset="0"/>
                  <a:buChar char="•"/>
                </a:pPr>
                <a:r>
                  <a:rPr lang="en-US" altLang="zh-CN" sz="2473" dirty="0">
                    <a:latin typeface="Times New Roman" panose="02020603050405020304" pitchFamily="18" charset="0"/>
                    <a:ea typeface="楷体" panose="02010609060101010101" pitchFamily="49" charset="-122"/>
                  </a:rPr>
                  <a:t>Normalized: the norm of each row </a:t>
                </a:r>
                <a14:m>
                  <m:oMath xmlns:m="http://schemas.openxmlformats.org/officeDocument/2006/math">
                    <m:sSubSup>
                      <m:sSubSupPr>
                        <m:ctrlPr>
                          <a:rPr lang="en-US" altLang="zh-CN" sz="2473" b="0" i="1" smtClean="0">
                            <a:latin typeface="Cambria Math" panose="02040503050406030204" pitchFamily="18" charset="0"/>
                            <a:ea typeface="楷体" panose="02010609060101010101" pitchFamily="49" charset="-122"/>
                          </a:rPr>
                        </m:ctrlPr>
                      </m:sSubSupPr>
                      <m:e>
                        <m:d>
                          <m:dPr>
                            <m:begChr m:val="‖"/>
                            <m:endChr m:val="‖"/>
                            <m:ctrlPr>
                              <a:rPr lang="en-US" altLang="zh-CN" sz="2473" b="0" i="1" smtClean="0">
                                <a:latin typeface="Cambria Math" panose="02040503050406030204" pitchFamily="18" charset="0"/>
                                <a:ea typeface="楷体" panose="02010609060101010101" pitchFamily="49" charset="-122"/>
                              </a:rPr>
                            </m:ctrlPr>
                          </m:dPr>
                          <m:e>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𝒂</m:t>
                                </m:r>
                              </m:e>
                              <m:sub>
                                <m:r>
                                  <a:rPr lang="en-US" altLang="zh-CN" sz="2473" b="0" i="1" smtClean="0">
                                    <a:latin typeface="Cambria Math" panose="02040503050406030204" pitchFamily="18" charset="0"/>
                                    <a:ea typeface="楷体" panose="02010609060101010101" pitchFamily="49" charset="-122"/>
                                  </a:rPr>
                                  <m:t>𝑖</m:t>
                                </m:r>
                              </m:sub>
                            </m:sSub>
                          </m:e>
                        </m:d>
                      </m:e>
                      <m:sub>
                        <m:r>
                          <a:rPr lang="en-US" altLang="zh-CN" sz="2473" b="0" i="1" smtClean="0">
                            <a:latin typeface="Cambria Math" panose="02040503050406030204" pitchFamily="18" charset="0"/>
                            <a:ea typeface="楷体" panose="02010609060101010101" pitchFamily="49" charset="-122"/>
                          </a:rPr>
                          <m:t>2</m:t>
                        </m:r>
                      </m:sub>
                      <m:sup>
                        <m:r>
                          <a:rPr lang="en-US" altLang="zh-CN" sz="2473" b="0" i="1" smtClean="0">
                            <a:latin typeface="Cambria Math" panose="02040503050406030204" pitchFamily="18" charset="0"/>
                            <a:ea typeface="楷体" panose="02010609060101010101" pitchFamily="49" charset="-122"/>
                          </a:rPr>
                          <m:t>2</m:t>
                        </m:r>
                      </m:sup>
                    </m:sSubSup>
                    <m:r>
                      <a:rPr lang="en-US" altLang="zh-CN" sz="2473" b="0" i="1" smtClean="0">
                        <a:latin typeface="Cambria Math" panose="02040503050406030204" pitchFamily="18" charset="0"/>
                        <a:ea typeface="楷体" panose="02010609060101010101" pitchFamily="49" charset="-122"/>
                      </a:rPr>
                      <m:t>=1</m:t>
                    </m:r>
                  </m:oMath>
                </a14:m>
                <a:r>
                  <a:rPr lang="en-US" altLang="zh-CN" sz="2473" dirty="0">
                    <a:latin typeface="Times New Roman" panose="02020603050405020304" pitchFamily="18" charset="0"/>
                    <a:ea typeface="楷体" panose="02010609060101010101" pitchFamily="49" charset="-122"/>
                  </a:rPr>
                  <a:t>.</a:t>
                </a:r>
              </a:p>
            </p:txBody>
          </p:sp>
        </mc:Choice>
        <mc:Fallback xmlns="">
          <p:sp>
            <p:nvSpPr>
              <p:cNvPr id="4" name="文本框 1">
                <a:extLst>
                  <a:ext uri="{FF2B5EF4-FFF2-40B4-BE49-F238E27FC236}">
                    <a16:creationId xmlns:a16="http://schemas.microsoft.com/office/drawing/2014/main" id="{D8801C6F-0153-CB25-B159-67E6E3A385F1}"/>
                  </a:ext>
                </a:extLst>
              </p:cNvPr>
              <p:cNvSpPr txBox="1">
                <a:spLocks noRot="1" noChangeAspect="1" noMove="1" noResize="1" noEditPoints="1" noAdjustHandles="1" noChangeArrowheads="1" noChangeShapeType="1" noTextEdit="1"/>
              </p:cNvSpPr>
              <p:nvPr/>
            </p:nvSpPr>
            <p:spPr bwMode="auto">
              <a:xfrm>
                <a:off x="746070" y="1668874"/>
                <a:ext cx="8872648" cy="1546962"/>
              </a:xfrm>
              <a:prstGeom prst="rect">
                <a:avLst/>
              </a:prstGeom>
              <a:blipFill>
                <a:blip r:embed="rId3"/>
                <a:stretch>
                  <a:fillRect l="-962" t="-3543" b="-8268"/>
                </a:stretch>
              </a:blipFill>
              <a:ln w="952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desc">
                <a:extLst>
                  <a:ext uri="{FF2B5EF4-FFF2-40B4-BE49-F238E27FC236}">
                    <a16:creationId xmlns:a16="http://schemas.microsoft.com/office/drawing/2014/main" id="{D3C6745E-FFD0-52C7-ED38-A9C77B172B59}"/>
                  </a:ext>
                </a:extLst>
              </p:cNvPr>
              <p:cNvSpPr txBox="1"/>
              <p:nvPr/>
            </p:nvSpPr>
            <p:spPr bwMode="auto">
              <a:xfrm>
                <a:off x="746070" y="4612113"/>
                <a:ext cx="4228763" cy="768608"/>
              </a:xfrm>
              <a:prstGeom prst="rect">
                <a:avLst/>
              </a:prstGeom>
              <a:noFill/>
              <a:ln w="9525" algn="ctr">
                <a:noFill/>
                <a:miter lim="800000"/>
                <a:headEnd/>
                <a:tailEnd/>
              </a:ln>
              <a:effectLst/>
            </p:spPr>
            <p:txBody>
              <a:bodyPr wrap="square">
                <a:spAutoFit/>
              </a:bodyPr>
              <a:lstStyle/>
              <a:p>
                <a:pPr marL="216874" indent="-353290">
                  <a:spcBef>
                    <a:spcPts val="618"/>
                  </a:spcBef>
                  <a:spcAft>
                    <a:spcPts val="618"/>
                  </a:spcAft>
                  <a:buFont typeface="Arial" panose="020B0604020202020204" pitchFamily="34" charset="0"/>
                  <a:buChar char="•"/>
                </a:pPr>
                <a:r>
                  <a:rPr lang="en-US" altLang="zh-CN" sz="2400" dirty="0">
                    <a:latin typeface="Times New Roman" panose="02020603050405020304" pitchFamily="18" charset="0"/>
                    <a:ea typeface="楷体" panose="02010609060101010101" pitchFamily="49" charset="-122"/>
                  </a:rPr>
                  <a:t>Perform SVD on </a:t>
                </a:r>
                <a14:m>
                  <m:oMath xmlns:m="http://schemas.openxmlformats.org/officeDocument/2006/math">
                    <m:d>
                      <m:dPr>
                        <m:begChr m:val="["/>
                        <m:endChr m:val="]"/>
                        <m:ctrlPr>
                          <a:rPr lang="en-US" altLang="zh-CN" sz="2400" b="0" i="1" smtClean="0">
                            <a:latin typeface="Cambria Math" panose="02040503050406030204" pitchFamily="18" charset="0"/>
                            <a:ea typeface="楷体" panose="02010609060101010101" pitchFamily="49" charset="-122"/>
                          </a:rPr>
                        </m:ctrlPr>
                      </m:dPr>
                      <m:e>
                        <m:m>
                          <m:mPr>
                            <m:mcs>
                              <m:mc>
                                <m:mcPr>
                                  <m:count m:val="1"/>
                                  <m:mcJc m:val="center"/>
                                </m:mcPr>
                              </m:mc>
                            </m:mcs>
                            <m:ctrlPr>
                              <a:rPr lang="en-US" altLang="zh-CN" sz="2400" b="0" i="1" smtClean="0">
                                <a:latin typeface="Cambria Math" panose="02040503050406030204" pitchFamily="18" charset="0"/>
                                <a:ea typeface="楷体" panose="02010609060101010101" pitchFamily="49" charset="-122"/>
                              </a:rPr>
                            </m:ctrlPr>
                          </m:mPr>
                          <m:mr>
                            <m:e>
                              <m:r>
                                <m:rPr>
                                  <m:brk m:alnAt="7"/>
                                </m:rPr>
                                <a:rPr lang="en-US" altLang="zh-CN" sz="2400" b="1" i="1" smtClean="0">
                                  <a:latin typeface="Cambria Math" panose="02040503050406030204" pitchFamily="18" charset="0"/>
                                  <a:ea typeface="楷体" panose="02010609060101010101" pitchFamily="49" charset="-122"/>
                                </a:rPr>
                                <m:t>𝑪</m:t>
                              </m:r>
                            </m:e>
                          </m:mr>
                          <m:mr>
                            <m:e>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1" i="1" smtClean="0">
                                      <a:latin typeface="Cambria Math" panose="02040503050406030204" pitchFamily="18" charset="0"/>
                                      <a:ea typeface="楷体" panose="02010609060101010101" pitchFamily="49" charset="-122"/>
                                    </a:rPr>
                                    <m:t>𝒂</m:t>
                                  </m:r>
                                </m:e>
                                <m:sub>
                                  <m:r>
                                    <a:rPr lang="en-US" altLang="zh-CN" sz="2400" b="0" i="1" smtClean="0">
                                      <a:latin typeface="Cambria Math" panose="02040503050406030204" pitchFamily="18" charset="0"/>
                                      <a:ea typeface="楷体" panose="02010609060101010101" pitchFamily="49" charset="-122"/>
                                    </a:rPr>
                                    <m:t>𝑇</m:t>
                                  </m:r>
                                </m:sub>
                              </m:sSub>
                            </m:e>
                          </m:mr>
                        </m:m>
                      </m:e>
                    </m:d>
                  </m:oMath>
                </a14:m>
                <a:r>
                  <a:rPr lang="en-US" altLang="zh-CN" sz="2400" dirty="0">
                    <a:latin typeface="Times New Roman" panose="02020603050405020304" pitchFamily="18" charset="0"/>
                    <a:ea typeface="楷体" panose="02010609060101010101" pitchFamily="49" charset="-122"/>
                  </a:rPr>
                  <a:t>.</a:t>
                </a:r>
              </a:p>
            </p:txBody>
          </p:sp>
        </mc:Choice>
        <mc:Fallback xmlns="">
          <p:sp>
            <p:nvSpPr>
              <p:cNvPr id="66" name="desc">
                <a:extLst>
                  <a:ext uri="{FF2B5EF4-FFF2-40B4-BE49-F238E27FC236}">
                    <a16:creationId xmlns:a16="http://schemas.microsoft.com/office/drawing/2014/main" id="{D3C6745E-FFD0-52C7-ED38-A9C77B172B59}"/>
                  </a:ext>
                </a:extLst>
              </p:cNvPr>
              <p:cNvSpPr txBox="1">
                <a:spLocks noRot="1" noChangeAspect="1" noMove="1" noResize="1" noEditPoints="1" noAdjustHandles="1" noChangeArrowheads="1" noChangeShapeType="1" noTextEdit="1"/>
              </p:cNvSpPr>
              <p:nvPr/>
            </p:nvSpPr>
            <p:spPr bwMode="auto">
              <a:xfrm>
                <a:off x="746070" y="4612113"/>
                <a:ext cx="4228763" cy="768608"/>
              </a:xfrm>
              <a:prstGeom prst="rect">
                <a:avLst/>
              </a:prstGeom>
              <a:blipFill>
                <a:blip r:embed="rId4"/>
                <a:stretch>
                  <a:fillRect l="-1873"/>
                </a:stretch>
              </a:blipFill>
              <a:ln w="9525" algn="ctr">
                <a:noFill/>
                <a:miter lim="800000"/>
                <a:headEnd/>
                <a:tailEnd/>
              </a:ln>
              <a:effectLst/>
            </p:spPr>
            <p:txBody>
              <a:bodyPr/>
              <a:lstStyle/>
              <a:p>
                <a:r>
                  <a:rPr lang="zh-CN" altLang="en-US">
                    <a:noFill/>
                  </a:rPr>
                  <a:t> </a:t>
                </a:r>
              </a:p>
            </p:txBody>
          </p:sp>
        </mc:Fallback>
      </mc:AlternateContent>
      <p:grpSp>
        <p:nvGrpSpPr>
          <p:cNvPr id="93" name="!!组合 104">
            <a:extLst>
              <a:ext uri="{FF2B5EF4-FFF2-40B4-BE49-F238E27FC236}">
                <a16:creationId xmlns:a16="http://schemas.microsoft.com/office/drawing/2014/main" id="{A682BE87-586B-5D8C-8C9F-DD9EB5E66397}"/>
              </a:ext>
            </a:extLst>
          </p:cNvPr>
          <p:cNvGrpSpPr/>
          <p:nvPr/>
        </p:nvGrpSpPr>
        <p:grpSpPr>
          <a:xfrm>
            <a:off x="6575676" y="4546582"/>
            <a:ext cx="904624" cy="622317"/>
            <a:chOff x="915215" y="3574900"/>
            <a:chExt cx="685801" cy="548630"/>
          </a:xfrm>
        </p:grpSpPr>
        <p:sp>
          <p:nvSpPr>
            <p:cNvPr id="107" name="矩形 108">
              <a:extLst>
                <a:ext uri="{FF2B5EF4-FFF2-40B4-BE49-F238E27FC236}">
                  <a16:creationId xmlns:a16="http://schemas.microsoft.com/office/drawing/2014/main" id="{BFAA772F-56AC-9DF0-5C35-02842E2ABDFA}"/>
                </a:ext>
              </a:extLst>
            </p:cNvPr>
            <p:cNvSpPr/>
            <p:nvPr/>
          </p:nvSpPr>
          <p:spPr>
            <a:xfrm>
              <a:off x="915216" y="3574900"/>
              <a:ext cx="685800" cy="137160"/>
            </a:xfrm>
            <a:prstGeom prst="rect">
              <a:avLst/>
            </a:prstGeom>
            <a:solidFill>
              <a:srgbClr val="4F81BD"/>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08" name="矩形 109">
              <a:extLst>
                <a:ext uri="{FF2B5EF4-FFF2-40B4-BE49-F238E27FC236}">
                  <a16:creationId xmlns:a16="http://schemas.microsoft.com/office/drawing/2014/main" id="{AD46A3F2-CE9A-69EB-7653-D1B20C5B7DE9}"/>
                </a:ext>
              </a:extLst>
            </p:cNvPr>
            <p:cNvSpPr/>
            <p:nvPr/>
          </p:nvSpPr>
          <p:spPr>
            <a:xfrm>
              <a:off x="915215" y="3712060"/>
              <a:ext cx="685800" cy="137160"/>
            </a:xfrm>
            <a:prstGeom prst="rect">
              <a:avLst/>
            </a:prstGeom>
            <a:solidFill>
              <a:srgbClr val="4F81BD">
                <a:lumMod val="60000"/>
                <a:lumOff val="4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09" name="矩形 110">
              <a:extLst>
                <a:ext uri="{FF2B5EF4-FFF2-40B4-BE49-F238E27FC236}">
                  <a16:creationId xmlns:a16="http://schemas.microsoft.com/office/drawing/2014/main" id="{82A7E5A8-5D0B-C344-7BD9-0B2BF85EB1DA}"/>
                </a:ext>
              </a:extLst>
            </p:cNvPr>
            <p:cNvSpPr/>
            <p:nvPr/>
          </p:nvSpPr>
          <p:spPr>
            <a:xfrm>
              <a:off x="915215" y="3849220"/>
              <a:ext cx="685800" cy="137160"/>
            </a:xfrm>
            <a:prstGeom prst="rect">
              <a:avLst/>
            </a:prstGeom>
            <a:solidFill>
              <a:srgbClr val="4F81BD">
                <a:lumMod val="40000"/>
                <a:lumOff val="6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10" name="矩形 111">
              <a:extLst>
                <a:ext uri="{FF2B5EF4-FFF2-40B4-BE49-F238E27FC236}">
                  <a16:creationId xmlns:a16="http://schemas.microsoft.com/office/drawing/2014/main" id="{E739FFCF-24A9-C1FB-CB2B-E6A2FB936918}"/>
                </a:ext>
              </a:extLst>
            </p:cNvPr>
            <p:cNvSpPr/>
            <p:nvPr/>
          </p:nvSpPr>
          <p:spPr>
            <a:xfrm>
              <a:off x="915215" y="3986370"/>
              <a:ext cx="685800" cy="137160"/>
            </a:xfrm>
            <a:prstGeom prst="rect">
              <a:avLst/>
            </a:prstGeom>
            <a:solidFill>
              <a:srgbClr val="4F81BD">
                <a:lumMod val="20000"/>
                <a:lumOff val="8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grpSp>
      <mc:AlternateContent xmlns:mc="http://schemas.openxmlformats.org/markup-compatibility/2006" xmlns:a14="http://schemas.microsoft.com/office/drawing/2010/main">
        <mc:Choice Requires="a14">
          <p:sp>
            <p:nvSpPr>
              <p:cNvPr id="94" name="文本框 106">
                <a:extLst>
                  <a:ext uri="{FF2B5EF4-FFF2-40B4-BE49-F238E27FC236}">
                    <a16:creationId xmlns:a16="http://schemas.microsoft.com/office/drawing/2014/main" id="{C7D75CA4-CED0-22AD-DDB5-E53DB93349CD}"/>
                  </a:ext>
                </a:extLst>
              </p:cNvPr>
              <p:cNvSpPr txBox="1"/>
              <p:nvPr/>
            </p:nvSpPr>
            <p:spPr>
              <a:xfrm>
                <a:off x="5907023" y="4670049"/>
                <a:ext cx="426720" cy="400110"/>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b="1" i="1" u="none" strike="noStrike" kern="0" cap="none" spc="0" normalizeH="0" baseline="0" noProof="0" smtClean="0">
                          <a:ln>
                            <a:noFill/>
                          </a:ln>
                          <a:solidFill>
                            <a:prstClr val="black"/>
                          </a:solidFill>
                          <a:effectLst/>
                          <a:uLnTx/>
                          <a:uFillTx/>
                          <a:latin typeface="Cambria Math" panose="02040503050406030204" pitchFamily="18" charset="0"/>
                          <a:ea typeface="黑体"/>
                        </a:rPr>
                        <m:t>𝑪</m:t>
                      </m:r>
                    </m:oMath>
                  </m:oMathPara>
                </a14:m>
                <a:endParaRPr kumimoji="0" lang="zh-CN" altLang="en-US" b="1" i="0" u="none" strike="noStrike" kern="0" cap="none" spc="0" normalizeH="0" baseline="0" noProof="0" dirty="0">
                  <a:ln>
                    <a:noFill/>
                  </a:ln>
                  <a:solidFill>
                    <a:prstClr val="black"/>
                  </a:solidFill>
                  <a:effectLst/>
                  <a:uLnTx/>
                  <a:uFillTx/>
                  <a:latin typeface="Lucida Sans"/>
                  <a:ea typeface="黑体"/>
                </a:endParaRPr>
              </a:p>
            </p:txBody>
          </p:sp>
        </mc:Choice>
        <mc:Fallback xmlns="">
          <p:sp>
            <p:nvSpPr>
              <p:cNvPr id="94" name="文本框 106">
                <a:extLst>
                  <a:ext uri="{FF2B5EF4-FFF2-40B4-BE49-F238E27FC236}">
                    <a16:creationId xmlns:a16="http://schemas.microsoft.com/office/drawing/2014/main" id="{C7D75CA4-CED0-22AD-DDB5-E53DB93349CD}"/>
                  </a:ext>
                </a:extLst>
              </p:cNvPr>
              <p:cNvSpPr txBox="1">
                <a:spLocks noRot="1" noChangeAspect="1" noMove="1" noResize="1" noEditPoints="1" noAdjustHandles="1" noChangeArrowheads="1" noChangeShapeType="1" noTextEdit="1"/>
              </p:cNvSpPr>
              <p:nvPr/>
            </p:nvSpPr>
            <p:spPr>
              <a:xfrm>
                <a:off x="5907023" y="4670049"/>
                <a:ext cx="426720" cy="400110"/>
              </a:xfrm>
              <a:prstGeom prst="rect">
                <a:avLst/>
              </a:prstGeom>
              <a:blipFill>
                <a:blip r:embed="rId5"/>
                <a:stretch>
                  <a:fillRect/>
                </a:stretch>
              </a:blipFill>
            </p:spPr>
            <p:txBody>
              <a:bodyPr/>
              <a:lstStyle/>
              <a:p>
                <a:r>
                  <a:rPr lang="zh-CN" altLang="en-US">
                    <a:noFill/>
                  </a:rPr>
                  <a:t> </a:t>
                </a:r>
              </a:p>
            </p:txBody>
          </p:sp>
        </mc:Fallback>
      </mc:AlternateContent>
      <p:cxnSp>
        <p:nvCxnSpPr>
          <p:cNvPr id="90" name="直接箭头连接符 78">
            <a:extLst>
              <a:ext uri="{FF2B5EF4-FFF2-40B4-BE49-F238E27FC236}">
                <a16:creationId xmlns:a16="http://schemas.microsoft.com/office/drawing/2014/main" id="{86342CB1-ABCD-E1CD-713D-A4031BCF6F2C}"/>
              </a:ext>
            </a:extLst>
          </p:cNvPr>
          <p:cNvCxnSpPr>
            <a:cxnSpLocks/>
          </p:cNvCxnSpPr>
          <p:nvPr/>
        </p:nvCxnSpPr>
        <p:spPr>
          <a:xfrm>
            <a:off x="9752545" y="2581648"/>
            <a:ext cx="0" cy="4404390"/>
          </a:xfrm>
          <a:prstGeom prst="straightConnector1">
            <a:avLst/>
          </a:prstGeom>
          <a:noFill/>
          <a:ln w="19050" cap="flat" cmpd="sng" algn="ctr">
            <a:solidFill>
              <a:sysClr val="windowText" lastClr="000000"/>
            </a:solidFill>
            <a:prstDash val="solid"/>
            <a:miter lim="800000"/>
            <a:tailEnd type="triangle"/>
          </a:ln>
          <a:effectLst/>
        </p:spPr>
      </p:cxnSp>
      <p:sp>
        <p:nvSpPr>
          <p:cNvPr id="91" name="矩形 94">
            <a:extLst>
              <a:ext uri="{FF2B5EF4-FFF2-40B4-BE49-F238E27FC236}">
                <a16:creationId xmlns:a16="http://schemas.microsoft.com/office/drawing/2014/main" id="{4F983589-D302-3BBA-B1F4-1B94B8500286}"/>
              </a:ext>
            </a:extLst>
          </p:cNvPr>
          <p:cNvSpPr/>
          <p:nvPr/>
        </p:nvSpPr>
        <p:spPr>
          <a:xfrm rot="5400000">
            <a:off x="9209290" y="5480137"/>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92" name="文本框 101">
            <a:extLst>
              <a:ext uri="{FF2B5EF4-FFF2-40B4-BE49-F238E27FC236}">
                <a16:creationId xmlns:a16="http://schemas.microsoft.com/office/drawing/2014/main" id="{390B8E80-72BD-A79F-5496-85A00E643D77}"/>
              </a:ext>
            </a:extLst>
          </p:cNvPr>
          <p:cNvSpPr txBox="1"/>
          <p:nvPr/>
        </p:nvSpPr>
        <p:spPr>
          <a:xfrm>
            <a:off x="9745707" y="6770060"/>
            <a:ext cx="619080" cy="338554"/>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黑体"/>
                <a:cs typeface="Times New Roman" panose="02020603050405020304" pitchFamily="18" charset="0"/>
              </a:rPr>
              <a:t>Time</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黑体"/>
              <a:cs typeface="Times New Roman" panose="02020603050405020304" pitchFamily="18" charset="0"/>
            </a:endParaRPr>
          </a:p>
        </p:txBody>
      </p:sp>
      <p:cxnSp>
        <p:nvCxnSpPr>
          <p:cNvPr id="95" name="直接连接符 146">
            <a:extLst>
              <a:ext uri="{FF2B5EF4-FFF2-40B4-BE49-F238E27FC236}">
                <a16:creationId xmlns:a16="http://schemas.microsoft.com/office/drawing/2014/main" id="{A32661C4-4D97-95F9-7014-98C4C12B106B}"/>
              </a:ext>
            </a:extLst>
          </p:cNvPr>
          <p:cNvCxnSpPr>
            <a:cxnSpLocks/>
          </p:cNvCxnSpPr>
          <p:nvPr/>
        </p:nvCxnSpPr>
        <p:spPr>
          <a:xfrm>
            <a:off x="9648851" y="2657586"/>
            <a:ext cx="0" cy="4024702"/>
          </a:xfrm>
          <a:prstGeom prst="line">
            <a:avLst/>
          </a:prstGeom>
          <a:noFill/>
          <a:ln w="12700" cap="flat" cmpd="sng" algn="ctr">
            <a:solidFill>
              <a:sysClr val="windowText" lastClr="000000"/>
            </a:solidFill>
            <a:prstDash val="solid"/>
          </a:ln>
          <a:effectLst/>
        </p:spPr>
      </p:cxnSp>
      <p:sp>
        <p:nvSpPr>
          <p:cNvPr id="96" name="矩形 151">
            <a:extLst>
              <a:ext uri="{FF2B5EF4-FFF2-40B4-BE49-F238E27FC236}">
                <a16:creationId xmlns:a16="http://schemas.microsoft.com/office/drawing/2014/main" id="{2BA766CB-A7F9-E955-C6E7-812769552212}"/>
              </a:ext>
            </a:extLst>
          </p:cNvPr>
          <p:cNvSpPr/>
          <p:nvPr/>
        </p:nvSpPr>
        <p:spPr>
          <a:xfrm rot="5400000">
            <a:off x="9209290" y="3034327"/>
            <a:ext cx="148664" cy="578582"/>
          </a:xfrm>
          <a:prstGeom prst="rect">
            <a:avLst/>
          </a:prstGeom>
          <a:noFill/>
          <a:ln w="22225" cap="flat" cmpd="sng" algn="ctr">
            <a:solidFill>
              <a:sysClr val="windowText" lastClr="000000"/>
            </a:solidFill>
            <a:prstDash val="dash"/>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cxnSp>
        <p:nvCxnSpPr>
          <p:cNvPr id="97" name="直接连接符 146">
            <a:extLst>
              <a:ext uri="{FF2B5EF4-FFF2-40B4-BE49-F238E27FC236}">
                <a16:creationId xmlns:a16="http://schemas.microsoft.com/office/drawing/2014/main" id="{D8CF5188-97FE-5956-4825-4D6323395E1C}"/>
              </a:ext>
            </a:extLst>
          </p:cNvPr>
          <p:cNvCxnSpPr>
            <a:cxnSpLocks/>
          </p:cNvCxnSpPr>
          <p:nvPr/>
        </p:nvCxnSpPr>
        <p:spPr>
          <a:xfrm>
            <a:off x="8905454" y="2657586"/>
            <a:ext cx="0" cy="4024702"/>
          </a:xfrm>
          <a:prstGeom prst="line">
            <a:avLst/>
          </a:prstGeom>
          <a:noFill/>
          <a:ln w="12700" cap="flat" cmpd="sng" algn="ctr">
            <a:solidFill>
              <a:sysClr val="windowText" lastClr="000000"/>
            </a:solidFill>
            <a:prstDash val="solid"/>
          </a:ln>
          <a:effectLst/>
        </p:spPr>
      </p:cxnSp>
      <p:sp>
        <p:nvSpPr>
          <p:cNvPr id="98" name="矩形 94">
            <a:extLst>
              <a:ext uri="{FF2B5EF4-FFF2-40B4-BE49-F238E27FC236}">
                <a16:creationId xmlns:a16="http://schemas.microsoft.com/office/drawing/2014/main" id="{3411CC40-5D78-5B65-2ADF-DC3A141E6640}"/>
              </a:ext>
            </a:extLst>
          </p:cNvPr>
          <p:cNvSpPr/>
          <p:nvPr/>
        </p:nvSpPr>
        <p:spPr>
          <a:xfrm rot="5400000">
            <a:off x="9209290" y="3523489"/>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99" name="矩形 94">
            <a:extLst>
              <a:ext uri="{FF2B5EF4-FFF2-40B4-BE49-F238E27FC236}">
                <a16:creationId xmlns:a16="http://schemas.microsoft.com/office/drawing/2014/main" id="{41153AFB-C637-6675-F469-49C0D88860B4}"/>
              </a:ext>
            </a:extLst>
          </p:cNvPr>
          <p:cNvSpPr/>
          <p:nvPr/>
        </p:nvSpPr>
        <p:spPr>
          <a:xfrm rot="5400000">
            <a:off x="9209290" y="4012651"/>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100" name="矩形 94">
            <a:extLst>
              <a:ext uri="{FF2B5EF4-FFF2-40B4-BE49-F238E27FC236}">
                <a16:creationId xmlns:a16="http://schemas.microsoft.com/office/drawing/2014/main" id="{519C4249-9524-D094-AB3E-80D2BE094E06}"/>
              </a:ext>
            </a:extLst>
          </p:cNvPr>
          <p:cNvSpPr/>
          <p:nvPr/>
        </p:nvSpPr>
        <p:spPr>
          <a:xfrm rot="5400000">
            <a:off x="9209290" y="4501813"/>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101" name="矩形 94">
            <a:extLst>
              <a:ext uri="{FF2B5EF4-FFF2-40B4-BE49-F238E27FC236}">
                <a16:creationId xmlns:a16="http://schemas.microsoft.com/office/drawing/2014/main" id="{E9BBBDDC-E4A2-21BC-7BFD-E66E5EDF21B0}"/>
              </a:ext>
            </a:extLst>
          </p:cNvPr>
          <p:cNvSpPr/>
          <p:nvPr/>
        </p:nvSpPr>
        <p:spPr>
          <a:xfrm rot="5400000">
            <a:off x="9209290" y="4990975"/>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102" name="矩形 151">
            <a:extLst>
              <a:ext uri="{FF2B5EF4-FFF2-40B4-BE49-F238E27FC236}">
                <a16:creationId xmlns:a16="http://schemas.microsoft.com/office/drawing/2014/main" id="{BB186A22-5415-8A6F-C672-EB9EA2EF9EF2}"/>
              </a:ext>
            </a:extLst>
          </p:cNvPr>
          <p:cNvSpPr/>
          <p:nvPr/>
        </p:nvSpPr>
        <p:spPr>
          <a:xfrm rot="5400000">
            <a:off x="9209290" y="2545165"/>
            <a:ext cx="148664" cy="578582"/>
          </a:xfrm>
          <a:prstGeom prst="rect">
            <a:avLst/>
          </a:prstGeom>
          <a:noFill/>
          <a:ln w="12700" cap="flat" cmpd="sng" algn="ctr">
            <a:solidFill>
              <a:sysClr val="windowText" lastClr="000000"/>
            </a:solidFill>
            <a:prstDash val="dash"/>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106" name="!!矩形 102">
            <a:extLst>
              <a:ext uri="{FF2B5EF4-FFF2-40B4-BE49-F238E27FC236}">
                <a16:creationId xmlns:a16="http://schemas.microsoft.com/office/drawing/2014/main" id="{DEC0B3C7-025D-DDAB-FB53-BA183C1ABC9F}"/>
              </a:ext>
            </a:extLst>
          </p:cNvPr>
          <p:cNvSpPr/>
          <p:nvPr/>
        </p:nvSpPr>
        <p:spPr>
          <a:xfrm>
            <a:off x="8737597" y="3397950"/>
            <a:ext cx="1014947" cy="2843634"/>
          </a:xfrm>
          <a:prstGeom prst="rect">
            <a:avLst/>
          </a:prstGeom>
          <a:noFill/>
          <a:ln w="12700" cap="flat" cmpd="sng" algn="ctr">
            <a:solidFill>
              <a:sysClr val="windowText" lastClr="000000"/>
            </a:solidFill>
            <a:prstDash val="dash"/>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5" name="矩形 105">
            <a:extLst>
              <a:ext uri="{FF2B5EF4-FFF2-40B4-BE49-F238E27FC236}">
                <a16:creationId xmlns:a16="http://schemas.microsoft.com/office/drawing/2014/main" id="{2A57A138-4832-0ED5-AA57-99911716F048}"/>
              </a:ext>
            </a:extLst>
          </p:cNvPr>
          <p:cNvSpPr/>
          <p:nvPr/>
        </p:nvSpPr>
        <p:spPr>
          <a:xfrm>
            <a:off x="6575043" y="5252361"/>
            <a:ext cx="905256" cy="173736"/>
          </a:xfrm>
          <a:prstGeom prst="rect">
            <a:avLst/>
          </a:prstGeom>
          <a:solidFill>
            <a:srgbClr val="4F81BD">
              <a:lumMod val="75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mc:AlternateContent xmlns:mc="http://schemas.openxmlformats.org/markup-compatibility/2006" xmlns:a14="http://schemas.microsoft.com/office/drawing/2010/main">
        <mc:Choice Requires="a14">
          <p:sp>
            <p:nvSpPr>
              <p:cNvPr id="6" name="文本框 107">
                <a:extLst>
                  <a:ext uri="{FF2B5EF4-FFF2-40B4-BE49-F238E27FC236}">
                    <a16:creationId xmlns:a16="http://schemas.microsoft.com/office/drawing/2014/main" id="{99BC7353-93D0-BD2A-10A7-22ACBA2DB904}"/>
                  </a:ext>
                </a:extLst>
              </p:cNvPr>
              <p:cNvSpPr txBox="1"/>
              <p:nvPr/>
            </p:nvSpPr>
            <p:spPr>
              <a:xfrm>
                <a:off x="5799590" y="5049433"/>
                <a:ext cx="641586" cy="461665"/>
              </a:xfrm>
              <a:prstGeom prst="rect">
                <a:avLst/>
              </a:prstGeom>
              <a:noFill/>
            </p:spPr>
            <p:txBody>
              <a:bodyPr wrap="none" rtlCol="0">
                <a:spAutoFit/>
              </a:bodyPr>
              <a:lstStyle/>
              <a:p>
                <a:pPr defTabSz="914140"/>
                <a14:m>
                  <m:oMathPara xmlns:m="http://schemas.openxmlformats.org/officeDocument/2006/math">
                    <m:oMathParaPr>
                      <m:jc m:val="centerGroup"/>
                    </m:oMathParaPr>
                    <m:oMath xmlns:m="http://schemas.openxmlformats.org/officeDocument/2006/math">
                      <m:sSub>
                        <m:sSubPr>
                          <m:ctrlPr>
                            <a:rPr lang="en-US" altLang="zh-CN" sz="2400" i="1">
                              <a:solidFill>
                                <a:prstClr val="black"/>
                              </a:solidFill>
                              <a:latin typeface="Cambria Math" panose="02040503050406030204" pitchFamily="18" charset="0"/>
                            </a:rPr>
                          </m:ctrlPr>
                        </m:sSubPr>
                        <m:e>
                          <m:r>
                            <a:rPr lang="en-US" altLang="zh-CN" sz="2400" b="1" i="1">
                              <a:solidFill>
                                <a:prstClr val="black"/>
                              </a:solidFill>
                              <a:latin typeface="Cambria Math" panose="02040503050406030204" pitchFamily="18" charset="0"/>
                            </a:rPr>
                            <m:t>𝒂</m:t>
                          </m:r>
                        </m:e>
                        <m:sub>
                          <m:r>
                            <a:rPr lang="en-US" altLang="zh-CN" sz="2400" i="1">
                              <a:solidFill>
                                <a:prstClr val="black"/>
                              </a:solidFill>
                              <a:latin typeface="Cambria Math" panose="02040503050406030204" pitchFamily="18" charset="0"/>
                            </a:rPr>
                            <m:t>𝑇</m:t>
                          </m:r>
                        </m:sub>
                      </m:sSub>
                    </m:oMath>
                  </m:oMathPara>
                </a14:m>
                <a:endParaRPr lang="zh-CN" altLang="en-US" sz="2400" dirty="0">
                  <a:solidFill>
                    <a:prstClr val="black"/>
                  </a:solidFill>
                  <a:latin typeface="Lucida Sans"/>
                  <a:ea typeface="黑体"/>
                </a:endParaRPr>
              </a:p>
            </p:txBody>
          </p:sp>
        </mc:Choice>
        <mc:Fallback xmlns="">
          <p:sp>
            <p:nvSpPr>
              <p:cNvPr id="6" name="文本框 107">
                <a:extLst>
                  <a:ext uri="{FF2B5EF4-FFF2-40B4-BE49-F238E27FC236}">
                    <a16:creationId xmlns:a16="http://schemas.microsoft.com/office/drawing/2014/main" id="{99BC7353-93D0-BD2A-10A7-22ACBA2DB904}"/>
                  </a:ext>
                </a:extLst>
              </p:cNvPr>
              <p:cNvSpPr txBox="1">
                <a:spLocks noRot="1" noChangeAspect="1" noMove="1" noResize="1" noEditPoints="1" noAdjustHandles="1" noChangeArrowheads="1" noChangeShapeType="1" noTextEdit="1"/>
              </p:cNvSpPr>
              <p:nvPr/>
            </p:nvSpPr>
            <p:spPr>
              <a:xfrm>
                <a:off x="5799590" y="5049433"/>
                <a:ext cx="641586" cy="461665"/>
              </a:xfrm>
              <a:prstGeom prst="rect">
                <a:avLst/>
              </a:prstGeom>
              <a:blipFill>
                <a:blip r:embed="rId7"/>
                <a:stretch>
                  <a:fillRect b="-3947"/>
                </a:stretch>
              </a:blipFill>
            </p:spPr>
            <p:txBody>
              <a:bodyPr/>
              <a:lstStyle/>
              <a:p>
                <a:r>
                  <a:rPr lang="zh-CN" altLang="en-US">
                    <a:noFill/>
                  </a:rPr>
                  <a:t> </a:t>
                </a:r>
              </a:p>
            </p:txBody>
          </p:sp>
        </mc:Fallback>
      </mc:AlternateContent>
      <p:sp>
        <p:nvSpPr>
          <p:cNvPr id="33" name="文本框 112">
            <a:extLst>
              <a:ext uri="{FF2B5EF4-FFF2-40B4-BE49-F238E27FC236}">
                <a16:creationId xmlns:a16="http://schemas.microsoft.com/office/drawing/2014/main" id="{36E28EEE-C87A-6609-4005-050E1A184D4B}"/>
              </a:ext>
            </a:extLst>
          </p:cNvPr>
          <p:cNvSpPr txBox="1"/>
          <p:nvPr/>
        </p:nvSpPr>
        <p:spPr>
          <a:xfrm rot="5400000">
            <a:off x="6818391" y="5456346"/>
            <a:ext cx="412292" cy="523220"/>
          </a:xfrm>
          <a:prstGeom prst="rect">
            <a:avLst/>
          </a:prstGeom>
          <a:noFill/>
        </p:spPr>
        <p:txBody>
          <a:bodyPr wrap="none" rtlCol="0">
            <a:spAutoFit/>
          </a:bodyPr>
          <a:lstStyle/>
          <a:p>
            <a:pPr defTabSz="914140" eaLnBrk="1" fontAlgn="auto" hangingPunct="1">
              <a:spcBef>
                <a:spcPts val="0"/>
              </a:spcBef>
              <a:spcAft>
                <a:spcPts val="0"/>
              </a:spcAft>
            </a:pPr>
            <a:r>
              <a:rPr lang="en-US" altLang="zh-CN" sz="2800" dirty="0">
                <a:solidFill>
                  <a:prstClr val="black"/>
                </a:solidFill>
                <a:latin typeface="Lucida Sans"/>
                <a:ea typeface="黑体"/>
              </a:rPr>
              <a:t>=</a:t>
            </a:r>
            <a:endParaRPr lang="zh-CN" altLang="en-US" sz="2800" dirty="0">
              <a:solidFill>
                <a:prstClr val="black"/>
              </a:solidFill>
              <a:latin typeface="Lucida Sans"/>
              <a:ea typeface="黑体"/>
            </a:endParaRPr>
          </a:p>
        </p:txBody>
      </p:sp>
      <p:sp>
        <p:nvSpPr>
          <p:cNvPr id="59" name="!!矩形 134">
            <a:extLst>
              <a:ext uri="{FF2B5EF4-FFF2-40B4-BE49-F238E27FC236}">
                <a16:creationId xmlns:a16="http://schemas.microsoft.com/office/drawing/2014/main" id="{1EE9ABFA-EAF3-24E4-7B93-FB43D607AF1C}"/>
              </a:ext>
            </a:extLst>
          </p:cNvPr>
          <p:cNvSpPr/>
          <p:nvPr/>
        </p:nvSpPr>
        <p:spPr>
          <a:xfrm>
            <a:off x="7550271" y="6035621"/>
            <a:ext cx="657809" cy="131561"/>
          </a:xfrm>
          <a:prstGeom prst="rect">
            <a:avLst/>
          </a:prstGeom>
          <a:solidFill>
            <a:sysClr val="window" lastClr="FFFFFF">
              <a:lumMod val="95000"/>
            </a:sys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grpSp>
        <p:nvGrpSpPr>
          <p:cNvPr id="60" name="组合 114">
            <a:extLst>
              <a:ext uri="{FF2B5EF4-FFF2-40B4-BE49-F238E27FC236}">
                <a16:creationId xmlns:a16="http://schemas.microsoft.com/office/drawing/2014/main" id="{85AF1843-D99C-26D2-6425-CB44E15F3830}"/>
              </a:ext>
            </a:extLst>
          </p:cNvPr>
          <p:cNvGrpSpPr/>
          <p:nvPr/>
        </p:nvGrpSpPr>
        <p:grpSpPr>
          <a:xfrm rot="16200000">
            <a:off x="5769308" y="6037395"/>
            <a:ext cx="657810" cy="657809"/>
            <a:chOff x="2385199" y="3712050"/>
            <a:chExt cx="685801" cy="685800"/>
          </a:xfrm>
        </p:grpSpPr>
        <p:sp>
          <p:nvSpPr>
            <p:cNvPr id="61" name="矩形 115">
              <a:extLst>
                <a:ext uri="{FF2B5EF4-FFF2-40B4-BE49-F238E27FC236}">
                  <a16:creationId xmlns:a16="http://schemas.microsoft.com/office/drawing/2014/main" id="{C7363842-49EC-944C-3A1C-13A6CDE279E8}"/>
                </a:ext>
              </a:extLst>
            </p:cNvPr>
            <p:cNvSpPr/>
            <p:nvPr/>
          </p:nvSpPr>
          <p:spPr>
            <a:xfrm>
              <a:off x="2385200" y="3849210"/>
              <a:ext cx="685800" cy="137160"/>
            </a:xfrm>
            <a:prstGeom prst="rect">
              <a:avLst/>
            </a:prstGeom>
            <a:solidFill>
              <a:srgbClr val="4F81BD"/>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62" name="矩形 116">
              <a:extLst>
                <a:ext uri="{FF2B5EF4-FFF2-40B4-BE49-F238E27FC236}">
                  <a16:creationId xmlns:a16="http://schemas.microsoft.com/office/drawing/2014/main" id="{F5E2D828-5D09-880A-AAD8-D1E3971A553D}"/>
                </a:ext>
              </a:extLst>
            </p:cNvPr>
            <p:cNvSpPr/>
            <p:nvPr/>
          </p:nvSpPr>
          <p:spPr>
            <a:xfrm>
              <a:off x="2385199" y="3986370"/>
              <a:ext cx="685800" cy="137160"/>
            </a:xfrm>
            <a:prstGeom prst="rect">
              <a:avLst/>
            </a:prstGeom>
            <a:solidFill>
              <a:srgbClr val="4F81BD">
                <a:lumMod val="60000"/>
                <a:lumOff val="4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63" name="矩形 117">
              <a:extLst>
                <a:ext uri="{FF2B5EF4-FFF2-40B4-BE49-F238E27FC236}">
                  <a16:creationId xmlns:a16="http://schemas.microsoft.com/office/drawing/2014/main" id="{29BECEAB-4979-BB70-7F2C-AB24DD032AA1}"/>
                </a:ext>
              </a:extLst>
            </p:cNvPr>
            <p:cNvSpPr/>
            <p:nvPr/>
          </p:nvSpPr>
          <p:spPr>
            <a:xfrm>
              <a:off x="2385199" y="4123530"/>
              <a:ext cx="685800" cy="137160"/>
            </a:xfrm>
            <a:prstGeom prst="rect">
              <a:avLst/>
            </a:prstGeom>
            <a:solidFill>
              <a:srgbClr val="4F81BD">
                <a:lumMod val="40000"/>
                <a:lumOff val="6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64" name="矩形 118">
              <a:extLst>
                <a:ext uri="{FF2B5EF4-FFF2-40B4-BE49-F238E27FC236}">
                  <a16:creationId xmlns:a16="http://schemas.microsoft.com/office/drawing/2014/main" id="{4A5609F6-052D-1EAF-E8C5-5D1A047BF61A}"/>
                </a:ext>
              </a:extLst>
            </p:cNvPr>
            <p:cNvSpPr/>
            <p:nvPr/>
          </p:nvSpPr>
          <p:spPr>
            <a:xfrm>
              <a:off x="2385199" y="4260690"/>
              <a:ext cx="685800" cy="137160"/>
            </a:xfrm>
            <a:prstGeom prst="rect">
              <a:avLst/>
            </a:prstGeom>
            <a:solidFill>
              <a:srgbClr val="4F81BD">
                <a:lumMod val="20000"/>
                <a:lumOff val="8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65" name="矩形 119">
              <a:extLst>
                <a:ext uri="{FF2B5EF4-FFF2-40B4-BE49-F238E27FC236}">
                  <a16:creationId xmlns:a16="http://schemas.microsoft.com/office/drawing/2014/main" id="{FC4F40F6-CBD4-4371-2A2B-D1D4C925D066}"/>
                </a:ext>
              </a:extLst>
            </p:cNvPr>
            <p:cNvSpPr/>
            <p:nvPr/>
          </p:nvSpPr>
          <p:spPr>
            <a:xfrm>
              <a:off x="2385199" y="3712050"/>
              <a:ext cx="685800" cy="137160"/>
            </a:xfrm>
            <a:prstGeom prst="rect">
              <a:avLst/>
            </a:prstGeom>
            <a:solidFill>
              <a:schemeClr val="tx2">
                <a:lumMod val="50000"/>
              </a:scheme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dirty="0">
                <a:ln>
                  <a:noFill/>
                </a:ln>
                <a:solidFill>
                  <a:prstClr val="white"/>
                </a:solidFill>
                <a:effectLst/>
                <a:uLnTx/>
                <a:uFillTx/>
                <a:latin typeface="Lucida Sans"/>
                <a:ea typeface="黑体"/>
                <a:cs typeface="+mn-cs"/>
              </a:endParaRPr>
            </a:p>
          </p:txBody>
        </p:sp>
      </p:grpSp>
      <mc:AlternateContent xmlns:mc="http://schemas.openxmlformats.org/markup-compatibility/2006" xmlns:a14="http://schemas.microsoft.com/office/drawing/2010/main">
        <mc:Choice Requires="a14">
          <p:sp>
            <p:nvSpPr>
              <p:cNvPr id="67" name="文本框 120">
                <a:extLst>
                  <a:ext uri="{FF2B5EF4-FFF2-40B4-BE49-F238E27FC236}">
                    <a16:creationId xmlns:a16="http://schemas.microsoft.com/office/drawing/2014/main" id="{EDD1D296-5687-6EFF-7699-C0D732D088D9}"/>
                  </a:ext>
                </a:extLst>
              </p:cNvPr>
              <p:cNvSpPr txBox="1"/>
              <p:nvPr/>
            </p:nvSpPr>
            <p:spPr>
              <a:xfrm>
                <a:off x="5903552" y="6741417"/>
                <a:ext cx="519625" cy="451038"/>
              </a:xfrm>
              <a:prstGeom prst="rect">
                <a:avLst/>
              </a:prstGeom>
              <a:noFill/>
            </p:spPr>
            <p:txBody>
              <a:bodyPr wrap="none" rtlCol="0">
                <a:spAutoFit/>
              </a:bodyPr>
              <a:lstStyle/>
              <a:p>
                <a:pPr defTabSz="914140"/>
                <a14:m>
                  <m:oMathPara xmlns:m="http://schemas.openxmlformats.org/officeDocument/2006/math">
                    <m:oMathParaPr>
                      <m:jc m:val="centerGroup"/>
                    </m:oMathParaPr>
                    <m:oMath xmlns:m="http://schemas.openxmlformats.org/officeDocument/2006/math">
                      <m:r>
                        <a:rPr lang="en-US" altLang="zh-CN" sz="1825" b="1" i="1">
                          <a:solidFill>
                            <a:prstClr val="black"/>
                          </a:solidFill>
                          <a:latin typeface="Cambria Math" panose="02040503050406030204" pitchFamily="18" charset="0"/>
                        </a:rPr>
                        <m:t>𝑼</m:t>
                      </m:r>
                    </m:oMath>
                  </m:oMathPara>
                </a14:m>
                <a:endParaRPr lang="zh-CN" altLang="en-US" sz="1825" b="1" dirty="0">
                  <a:solidFill>
                    <a:prstClr val="black"/>
                  </a:solidFill>
                  <a:latin typeface="Lucida Sans"/>
                  <a:ea typeface="黑体"/>
                </a:endParaRPr>
              </a:p>
            </p:txBody>
          </p:sp>
        </mc:Choice>
        <mc:Fallback xmlns="">
          <p:sp>
            <p:nvSpPr>
              <p:cNvPr id="67" name="文本框 120">
                <a:extLst>
                  <a:ext uri="{FF2B5EF4-FFF2-40B4-BE49-F238E27FC236}">
                    <a16:creationId xmlns:a16="http://schemas.microsoft.com/office/drawing/2014/main" id="{EDD1D296-5687-6EFF-7699-C0D732D088D9}"/>
                  </a:ext>
                </a:extLst>
              </p:cNvPr>
              <p:cNvSpPr txBox="1">
                <a:spLocks noRot="1" noChangeAspect="1" noMove="1" noResize="1" noEditPoints="1" noAdjustHandles="1" noChangeArrowheads="1" noChangeShapeType="1" noTextEdit="1"/>
              </p:cNvSpPr>
              <p:nvPr/>
            </p:nvSpPr>
            <p:spPr>
              <a:xfrm>
                <a:off x="5903552" y="6741417"/>
                <a:ext cx="519625" cy="451038"/>
              </a:xfrm>
              <a:prstGeom prst="rect">
                <a:avLst/>
              </a:prstGeom>
              <a:blipFill>
                <a:blip r:embed="rId8"/>
                <a:stretch>
                  <a:fillRect/>
                </a:stretch>
              </a:blipFill>
            </p:spPr>
            <p:txBody>
              <a:bodyPr/>
              <a:lstStyle/>
              <a:p>
                <a:r>
                  <a:rPr lang="zh-CN" altLang="en-US">
                    <a:noFill/>
                  </a:rPr>
                  <a:t> </a:t>
                </a:r>
              </a:p>
            </p:txBody>
          </p:sp>
        </mc:Fallback>
      </mc:AlternateContent>
      <p:grpSp>
        <p:nvGrpSpPr>
          <p:cNvPr id="68" name="!!组合 121">
            <a:extLst>
              <a:ext uri="{FF2B5EF4-FFF2-40B4-BE49-F238E27FC236}">
                <a16:creationId xmlns:a16="http://schemas.microsoft.com/office/drawing/2014/main" id="{1B693E8F-BC58-D034-30F0-FB5B37DD0442}"/>
              </a:ext>
            </a:extLst>
          </p:cNvPr>
          <p:cNvGrpSpPr/>
          <p:nvPr/>
        </p:nvGrpSpPr>
        <p:grpSpPr>
          <a:xfrm>
            <a:off x="6675679" y="6037075"/>
            <a:ext cx="657969" cy="658446"/>
            <a:chOff x="3245952" y="3538728"/>
            <a:chExt cx="685968" cy="686464"/>
          </a:xfrm>
        </p:grpSpPr>
        <p:sp>
          <p:nvSpPr>
            <p:cNvPr id="69" name="矩形 122">
              <a:extLst>
                <a:ext uri="{FF2B5EF4-FFF2-40B4-BE49-F238E27FC236}">
                  <a16:creationId xmlns:a16="http://schemas.microsoft.com/office/drawing/2014/main" id="{C4DC90E8-C5B5-731E-AECC-604644F4C8D8}"/>
                </a:ext>
              </a:extLst>
            </p:cNvPr>
            <p:cNvSpPr/>
            <p:nvPr/>
          </p:nvSpPr>
          <p:spPr>
            <a:xfrm>
              <a:off x="3246120" y="3538728"/>
              <a:ext cx="685800" cy="685800"/>
            </a:xfrm>
            <a:prstGeom prst="rect">
              <a:avLst/>
            </a:prstGeom>
            <a:solidFill>
              <a:sysClr val="window" lastClr="FFFFFF">
                <a:lumMod val="95000"/>
              </a:sys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70" name="矩形 123">
              <a:extLst>
                <a:ext uri="{FF2B5EF4-FFF2-40B4-BE49-F238E27FC236}">
                  <a16:creationId xmlns:a16="http://schemas.microsoft.com/office/drawing/2014/main" id="{45138149-D155-924C-7291-D5254419C67B}"/>
                </a:ext>
              </a:extLst>
            </p:cNvPr>
            <p:cNvSpPr/>
            <p:nvPr/>
          </p:nvSpPr>
          <p:spPr>
            <a:xfrm>
              <a:off x="3383280" y="3676552"/>
              <a:ext cx="137160" cy="137160"/>
            </a:xfrm>
            <a:prstGeom prst="rect">
              <a:avLst/>
            </a:prstGeom>
            <a:solidFill>
              <a:srgbClr val="4F81BD"/>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71" name="矩形 124">
              <a:extLst>
                <a:ext uri="{FF2B5EF4-FFF2-40B4-BE49-F238E27FC236}">
                  <a16:creationId xmlns:a16="http://schemas.microsoft.com/office/drawing/2014/main" id="{F018C178-7140-7FE6-1590-2A091CE14C5A}"/>
                </a:ext>
              </a:extLst>
            </p:cNvPr>
            <p:cNvSpPr/>
            <p:nvPr/>
          </p:nvSpPr>
          <p:spPr>
            <a:xfrm>
              <a:off x="3520440" y="3813712"/>
              <a:ext cx="137160" cy="137160"/>
            </a:xfrm>
            <a:prstGeom prst="rect">
              <a:avLst/>
            </a:prstGeom>
            <a:solidFill>
              <a:srgbClr val="4F81BD">
                <a:lumMod val="60000"/>
                <a:lumOff val="4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72" name="矩形 125">
              <a:extLst>
                <a:ext uri="{FF2B5EF4-FFF2-40B4-BE49-F238E27FC236}">
                  <a16:creationId xmlns:a16="http://schemas.microsoft.com/office/drawing/2014/main" id="{2FAD197A-5054-6FF2-EC5A-E7FE990BFAD9}"/>
                </a:ext>
              </a:extLst>
            </p:cNvPr>
            <p:cNvSpPr/>
            <p:nvPr/>
          </p:nvSpPr>
          <p:spPr>
            <a:xfrm>
              <a:off x="3657600" y="3950872"/>
              <a:ext cx="137160" cy="137160"/>
            </a:xfrm>
            <a:prstGeom prst="rect">
              <a:avLst/>
            </a:prstGeom>
            <a:solidFill>
              <a:srgbClr val="4F81BD">
                <a:lumMod val="40000"/>
                <a:lumOff val="6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73" name="矩形 126">
              <a:extLst>
                <a:ext uri="{FF2B5EF4-FFF2-40B4-BE49-F238E27FC236}">
                  <a16:creationId xmlns:a16="http://schemas.microsoft.com/office/drawing/2014/main" id="{3F6EEC8A-66DC-4EAD-0C62-2DAC18BD9E64}"/>
                </a:ext>
              </a:extLst>
            </p:cNvPr>
            <p:cNvSpPr/>
            <p:nvPr/>
          </p:nvSpPr>
          <p:spPr>
            <a:xfrm>
              <a:off x="3794760" y="4088032"/>
              <a:ext cx="137160" cy="137160"/>
            </a:xfrm>
            <a:prstGeom prst="rect">
              <a:avLst/>
            </a:prstGeom>
            <a:solidFill>
              <a:srgbClr val="4F81BD">
                <a:lumMod val="20000"/>
                <a:lumOff val="8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74" name="矩形 127">
              <a:extLst>
                <a:ext uri="{FF2B5EF4-FFF2-40B4-BE49-F238E27FC236}">
                  <a16:creationId xmlns:a16="http://schemas.microsoft.com/office/drawing/2014/main" id="{067E146F-368D-C88D-BE32-C73DF9755597}"/>
                </a:ext>
              </a:extLst>
            </p:cNvPr>
            <p:cNvSpPr/>
            <p:nvPr/>
          </p:nvSpPr>
          <p:spPr>
            <a:xfrm>
              <a:off x="3245952" y="3539392"/>
              <a:ext cx="137160" cy="137160"/>
            </a:xfrm>
            <a:prstGeom prst="rect">
              <a:avLst/>
            </a:prstGeom>
            <a:solidFill>
              <a:schemeClr val="tx2">
                <a:lumMod val="50000"/>
              </a:scheme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grpSp>
      <mc:AlternateContent xmlns:mc="http://schemas.openxmlformats.org/markup-compatibility/2006" xmlns:a14="http://schemas.microsoft.com/office/drawing/2010/main">
        <mc:Choice Requires="a14">
          <p:sp>
            <p:nvSpPr>
              <p:cNvPr id="75" name="文本框 128">
                <a:extLst>
                  <a:ext uri="{FF2B5EF4-FFF2-40B4-BE49-F238E27FC236}">
                    <a16:creationId xmlns:a16="http://schemas.microsoft.com/office/drawing/2014/main" id="{27B11F3C-B2F5-91A2-3FE1-B75CE0F6934A}"/>
                  </a:ext>
                </a:extLst>
              </p:cNvPr>
              <p:cNvSpPr txBox="1"/>
              <p:nvPr/>
            </p:nvSpPr>
            <p:spPr>
              <a:xfrm>
                <a:off x="6826921" y="6741349"/>
                <a:ext cx="477001" cy="451038"/>
              </a:xfrm>
              <a:prstGeom prst="rect">
                <a:avLst/>
              </a:prstGeom>
              <a:noFill/>
            </p:spPr>
            <p:txBody>
              <a:bodyPr wrap="none" rtlCol="0">
                <a:spAutoFit/>
              </a:bodyPr>
              <a:lstStyle/>
              <a:p>
                <a:pPr defTabSz="914140"/>
                <a14:m>
                  <m:oMathPara xmlns:m="http://schemas.openxmlformats.org/officeDocument/2006/math">
                    <m:oMathParaPr>
                      <m:jc m:val="centerGroup"/>
                    </m:oMathParaPr>
                    <m:oMath xmlns:m="http://schemas.openxmlformats.org/officeDocument/2006/math">
                      <m:r>
                        <a:rPr lang="en-US" altLang="zh-CN" sz="1825" b="1">
                          <a:solidFill>
                            <a:prstClr val="black"/>
                          </a:solidFill>
                          <a:latin typeface="Cambria Math" panose="02040503050406030204" pitchFamily="18" charset="0"/>
                        </a:rPr>
                        <m:t>𝚺</m:t>
                      </m:r>
                    </m:oMath>
                  </m:oMathPara>
                </a14:m>
                <a:endParaRPr lang="zh-CN" altLang="en-US" sz="1825" b="1" dirty="0">
                  <a:solidFill>
                    <a:prstClr val="black"/>
                  </a:solidFill>
                  <a:latin typeface="Lucida Sans"/>
                  <a:ea typeface="黑体"/>
                </a:endParaRPr>
              </a:p>
            </p:txBody>
          </p:sp>
        </mc:Choice>
        <mc:Fallback xmlns="">
          <p:sp>
            <p:nvSpPr>
              <p:cNvPr id="75" name="文本框 128">
                <a:extLst>
                  <a:ext uri="{FF2B5EF4-FFF2-40B4-BE49-F238E27FC236}">
                    <a16:creationId xmlns:a16="http://schemas.microsoft.com/office/drawing/2014/main" id="{27B11F3C-B2F5-91A2-3FE1-B75CE0F6934A}"/>
                  </a:ext>
                </a:extLst>
              </p:cNvPr>
              <p:cNvSpPr txBox="1">
                <a:spLocks noRot="1" noChangeAspect="1" noMove="1" noResize="1" noEditPoints="1" noAdjustHandles="1" noChangeArrowheads="1" noChangeShapeType="1" noTextEdit="1"/>
              </p:cNvSpPr>
              <p:nvPr/>
            </p:nvSpPr>
            <p:spPr>
              <a:xfrm>
                <a:off x="6826921" y="6741349"/>
                <a:ext cx="477001" cy="451038"/>
              </a:xfrm>
              <a:prstGeom prst="rect">
                <a:avLst/>
              </a:prstGeom>
              <a:blipFill>
                <a:blip r:embed="rId9"/>
                <a:stretch>
                  <a:fillRect/>
                </a:stretch>
              </a:blipFill>
            </p:spPr>
            <p:txBody>
              <a:bodyPr/>
              <a:lstStyle/>
              <a:p>
                <a:r>
                  <a:rPr lang="zh-CN" altLang="en-US">
                    <a:noFill/>
                  </a:rPr>
                  <a:t> </a:t>
                </a:r>
              </a:p>
            </p:txBody>
          </p:sp>
        </mc:Fallback>
      </mc:AlternateContent>
      <p:grpSp>
        <p:nvGrpSpPr>
          <p:cNvPr id="76" name="!!Group 3">
            <a:extLst>
              <a:ext uri="{FF2B5EF4-FFF2-40B4-BE49-F238E27FC236}">
                <a16:creationId xmlns:a16="http://schemas.microsoft.com/office/drawing/2014/main" id="{0A4B348A-A9AE-F89A-13A6-93B410422636}"/>
              </a:ext>
            </a:extLst>
          </p:cNvPr>
          <p:cNvGrpSpPr/>
          <p:nvPr/>
        </p:nvGrpSpPr>
        <p:grpSpPr>
          <a:xfrm>
            <a:off x="7550272" y="6168954"/>
            <a:ext cx="657810" cy="526247"/>
            <a:chOff x="9728977" y="3267054"/>
            <a:chExt cx="685801" cy="548640"/>
          </a:xfrm>
        </p:grpSpPr>
        <p:sp>
          <p:nvSpPr>
            <p:cNvPr id="77" name="矩形 130">
              <a:extLst>
                <a:ext uri="{FF2B5EF4-FFF2-40B4-BE49-F238E27FC236}">
                  <a16:creationId xmlns:a16="http://schemas.microsoft.com/office/drawing/2014/main" id="{F42E48D9-8E2F-95E9-BFAC-9E7C62207F37}"/>
                </a:ext>
              </a:extLst>
            </p:cNvPr>
            <p:cNvSpPr/>
            <p:nvPr/>
          </p:nvSpPr>
          <p:spPr>
            <a:xfrm>
              <a:off x="9728978" y="3267054"/>
              <a:ext cx="685800" cy="137160"/>
            </a:xfrm>
            <a:prstGeom prst="rect">
              <a:avLst/>
            </a:prstGeom>
            <a:solidFill>
              <a:srgbClr val="4F81BD"/>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78" name="矩形 131">
              <a:extLst>
                <a:ext uri="{FF2B5EF4-FFF2-40B4-BE49-F238E27FC236}">
                  <a16:creationId xmlns:a16="http://schemas.microsoft.com/office/drawing/2014/main" id="{FE138EEE-3ECE-9300-E123-7087A903C919}"/>
                </a:ext>
              </a:extLst>
            </p:cNvPr>
            <p:cNvSpPr/>
            <p:nvPr/>
          </p:nvSpPr>
          <p:spPr>
            <a:xfrm>
              <a:off x="9728977" y="3404214"/>
              <a:ext cx="685800" cy="137160"/>
            </a:xfrm>
            <a:prstGeom prst="rect">
              <a:avLst/>
            </a:prstGeom>
            <a:solidFill>
              <a:srgbClr val="4F81BD">
                <a:lumMod val="60000"/>
                <a:lumOff val="4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79" name="矩形 132">
              <a:extLst>
                <a:ext uri="{FF2B5EF4-FFF2-40B4-BE49-F238E27FC236}">
                  <a16:creationId xmlns:a16="http://schemas.microsoft.com/office/drawing/2014/main" id="{4432BBD4-2470-4180-7502-F251E67959D9}"/>
                </a:ext>
              </a:extLst>
            </p:cNvPr>
            <p:cNvSpPr/>
            <p:nvPr/>
          </p:nvSpPr>
          <p:spPr>
            <a:xfrm>
              <a:off x="9728977" y="3541374"/>
              <a:ext cx="685800" cy="137160"/>
            </a:xfrm>
            <a:prstGeom prst="rect">
              <a:avLst/>
            </a:prstGeom>
            <a:solidFill>
              <a:srgbClr val="4F81BD">
                <a:lumMod val="40000"/>
                <a:lumOff val="6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80" name="矩形 133">
              <a:extLst>
                <a:ext uri="{FF2B5EF4-FFF2-40B4-BE49-F238E27FC236}">
                  <a16:creationId xmlns:a16="http://schemas.microsoft.com/office/drawing/2014/main" id="{1037D9D2-040E-D659-A5ED-66B06B8BC165}"/>
                </a:ext>
              </a:extLst>
            </p:cNvPr>
            <p:cNvSpPr/>
            <p:nvPr/>
          </p:nvSpPr>
          <p:spPr>
            <a:xfrm>
              <a:off x="9728977" y="3678534"/>
              <a:ext cx="685800" cy="137160"/>
            </a:xfrm>
            <a:prstGeom prst="rect">
              <a:avLst/>
            </a:prstGeom>
            <a:solidFill>
              <a:srgbClr val="4F81BD">
                <a:lumMod val="20000"/>
                <a:lumOff val="8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grpSp>
      <p:sp>
        <p:nvSpPr>
          <p:cNvPr id="81" name="!!dump">
            <a:extLst>
              <a:ext uri="{FF2B5EF4-FFF2-40B4-BE49-F238E27FC236}">
                <a16:creationId xmlns:a16="http://schemas.microsoft.com/office/drawing/2014/main" id="{F22A717D-5D44-6C9D-1BE3-2CF854306AA3}"/>
              </a:ext>
            </a:extLst>
          </p:cNvPr>
          <p:cNvSpPr/>
          <p:nvPr/>
        </p:nvSpPr>
        <p:spPr>
          <a:xfrm>
            <a:off x="7550271" y="6037394"/>
            <a:ext cx="657809" cy="131561"/>
          </a:xfrm>
          <a:prstGeom prst="rect">
            <a:avLst/>
          </a:prstGeom>
          <a:solidFill>
            <a:schemeClr val="tx2">
              <a:lumMod val="50000"/>
            </a:scheme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mc:AlternateContent xmlns:mc="http://schemas.openxmlformats.org/markup-compatibility/2006" xmlns:a14="http://schemas.microsoft.com/office/drawing/2010/main">
        <mc:Choice Requires="a14">
          <p:sp>
            <p:nvSpPr>
              <p:cNvPr id="82" name="文本框 135">
                <a:extLst>
                  <a:ext uri="{FF2B5EF4-FFF2-40B4-BE49-F238E27FC236}">
                    <a16:creationId xmlns:a16="http://schemas.microsoft.com/office/drawing/2014/main" id="{19833619-5460-3F31-9F33-273A5CCA99EA}"/>
                  </a:ext>
                </a:extLst>
              </p:cNvPr>
              <p:cNvSpPr txBox="1"/>
              <p:nvPr/>
            </p:nvSpPr>
            <p:spPr>
              <a:xfrm>
                <a:off x="7632272" y="6768912"/>
                <a:ext cx="655324" cy="451038"/>
              </a:xfrm>
              <a:prstGeom prst="rect">
                <a:avLst/>
              </a:prstGeom>
              <a:noFill/>
            </p:spPr>
            <p:txBody>
              <a:bodyPr wrap="none" rtlCol="0">
                <a:spAutoFit/>
              </a:bodyPr>
              <a:lstStyle/>
              <a:p>
                <a:pPr defTabSz="914140"/>
                <a14:m>
                  <m:oMathPara xmlns:m="http://schemas.openxmlformats.org/officeDocument/2006/math">
                    <m:oMathParaPr>
                      <m:jc m:val="centerGroup"/>
                    </m:oMathParaPr>
                    <m:oMath xmlns:m="http://schemas.openxmlformats.org/officeDocument/2006/math">
                      <m:sSup>
                        <m:sSupPr>
                          <m:ctrlPr>
                            <a:rPr lang="en-US" altLang="zh-CN" sz="1825" b="1" i="1">
                              <a:solidFill>
                                <a:prstClr val="black"/>
                              </a:solidFill>
                              <a:latin typeface="Cambria Math" panose="02040503050406030204" pitchFamily="18" charset="0"/>
                            </a:rPr>
                          </m:ctrlPr>
                        </m:sSupPr>
                        <m:e>
                          <m:r>
                            <a:rPr lang="en-US" altLang="zh-CN" sz="1825" b="1" i="1">
                              <a:solidFill>
                                <a:prstClr val="black"/>
                              </a:solidFill>
                              <a:latin typeface="Cambria Math" panose="02040503050406030204" pitchFamily="18" charset="0"/>
                            </a:rPr>
                            <m:t>𝑽</m:t>
                          </m:r>
                        </m:e>
                        <m:sup>
                          <m:r>
                            <a:rPr lang="en-US" altLang="zh-CN" sz="1825" b="1" i="1">
                              <a:solidFill>
                                <a:prstClr val="black"/>
                              </a:solidFill>
                              <a:latin typeface="Cambria Math" panose="02040503050406030204" pitchFamily="18" charset="0"/>
                            </a:rPr>
                            <m:t>⊤</m:t>
                          </m:r>
                        </m:sup>
                      </m:sSup>
                    </m:oMath>
                  </m:oMathPara>
                </a14:m>
                <a:endParaRPr lang="zh-CN" altLang="en-US" sz="1825" b="1" dirty="0">
                  <a:solidFill>
                    <a:prstClr val="black"/>
                  </a:solidFill>
                  <a:latin typeface="Lucida Sans"/>
                  <a:ea typeface="黑体"/>
                </a:endParaRPr>
              </a:p>
            </p:txBody>
          </p:sp>
        </mc:Choice>
        <mc:Fallback xmlns="">
          <p:sp>
            <p:nvSpPr>
              <p:cNvPr id="82" name="文本框 135">
                <a:extLst>
                  <a:ext uri="{FF2B5EF4-FFF2-40B4-BE49-F238E27FC236}">
                    <a16:creationId xmlns:a16="http://schemas.microsoft.com/office/drawing/2014/main" id="{19833619-5460-3F31-9F33-273A5CCA99EA}"/>
                  </a:ext>
                </a:extLst>
              </p:cNvPr>
              <p:cNvSpPr txBox="1">
                <a:spLocks noRot="1" noChangeAspect="1" noMove="1" noResize="1" noEditPoints="1" noAdjustHandles="1" noChangeArrowheads="1" noChangeShapeType="1" noTextEdit="1"/>
              </p:cNvSpPr>
              <p:nvPr/>
            </p:nvSpPr>
            <p:spPr>
              <a:xfrm>
                <a:off x="7632272" y="6768912"/>
                <a:ext cx="655324" cy="451038"/>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文本框 136">
                <a:extLst>
                  <a:ext uri="{FF2B5EF4-FFF2-40B4-BE49-F238E27FC236}">
                    <a16:creationId xmlns:a16="http://schemas.microsoft.com/office/drawing/2014/main" id="{EBB5F039-EBA2-649E-A32E-B4EBF67DFBBE}"/>
                  </a:ext>
                </a:extLst>
              </p:cNvPr>
              <p:cNvSpPr txBox="1"/>
              <p:nvPr/>
            </p:nvSpPr>
            <p:spPr>
              <a:xfrm>
                <a:off x="6422017" y="6203930"/>
                <a:ext cx="341380" cy="347811"/>
              </a:xfrm>
              <a:prstGeom prst="rect">
                <a:avLst/>
              </a:prstGeom>
              <a:noFill/>
            </p:spPr>
            <p:txBody>
              <a:bodyPr wrap="none" rtlCol="0">
                <a:spAutoFit/>
              </a:bodyPr>
              <a:lstStyle/>
              <a:p>
                <a:pPr defTabSz="914140"/>
                <a14:m>
                  <m:oMathPara xmlns:m="http://schemas.openxmlformats.org/officeDocument/2006/math">
                    <m:oMathParaPr>
                      <m:jc m:val="centerGroup"/>
                    </m:oMathParaPr>
                    <m:oMath xmlns:m="http://schemas.openxmlformats.org/officeDocument/2006/math">
                      <m:r>
                        <a:rPr lang="en-US" altLang="zh-CN" sz="1270" i="1">
                          <a:solidFill>
                            <a:prstClr val="black"/>
                          </a:solidFill>
                          <a:latin typeface="Cambria Math" panose="02040503050406030204" pitchFamily="18" charset="0"/>
                        </a:rPr>
                        <m:t>⋅</m:t>
                      </m:r>
                    </m:oMath>
                  </m:oMathPara>
                </a14:m>
                <a:endParaRPr lang="en-US" altLang="zh-CN" sz="1270" dirty="0">
                  <a:solidFill>
                    <a:prstClr val="black"/>
                  </a:solidFill>
                  <a:latin typeface="Lucida Sans"/>
                  <a:ea typeface="黑体"/>
                </a:endParaRPr>
              </a:p>
            </p:txBody>
          </p:sp>
        </mc:Choice>
        <mc:Fallback xmlns="">
          <p:sp>
            <p:nvSpPr>
              <p:cNvPr id="83" name="文本框 136">
                <a:extLst>
                  <a:ext uri="{FF2B5EF4-FFF2-40B4-BE49-F238E27FC236}">
                    <a16:creationId xmlns:a16="http://schemas.microsoft.com/office/drawing/2014/main" id="{EBB5F039-EBA2-649E-A32E-B4EBF67DFBBE}"/>
                  </a:ext>
                </a:extLst>
              </p:cNvPr>
              <p:cNvSpPr txBox="1">
                <a:spLocks noRot="1" noChangeAspect="1" noMove="1" noResize="1" noEditPoints="1" noAdjustHandles="1" noChangeArrowheads="1" noChangeShapeType="1" noTextEdit="1"/>
              </p:cNvSpPr>
              <p:nvPr/>
            </p:nvSpPr>
            <p:spPr>
              <a:xfrm>
                <a:off x="6422017" y="6203930"/>
                <a:ext cx="341380" cy="347811"/>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文本框 137">
                <a:extLst>
                  <a:ext uri="{FF2B5EF4-FFF2-40B4-BE49-F238E27FC236}">
                    <a16:creationId xmlns:a16="http://schemas.microsoft.com/office/drawing/2014/main" id="{E737705F-4872-FC7B-25C4-19437389FB7E}"/>
                  </a:ext>
                </a:extLst>
              </p:cNvPr>
              <p:cNvSpPr txBox="1"/>
              <p:nvPr/>
            </p:nvSpPr>
            <p:spPr>
              <a:xfrm>
                <a:off x="7293449" y="6203930"/>
                <a:ext cx="341380" cy="347811"/>
              </a:xfrm>
              <a:prstGeom prst="rect">
                <a:avLst/>
              </a:prstGeom>
              <a:noFill/>
            </p:spPr>
            <p:txBody>
              <a:bodyPr wrap="none" rtlCol="0">
                <a:spAutoFit/>
              </a:bodyPr>
              <a:lstStyle/>
              <a:p>
                <a:pPr defTabSz="914140"/>
                <a14:m>
                  <m:oMathPara xmlns:m="http://schemas.openxmlformats.org/officeDocument/2006/math">
                    <m:oMathParaPr>
                      <m:jc m:val="centerGroup"/>
                    </m:oMathParaPr>
                    <m:oMath xmlns:m="http://schemas.openxmlformats.org/officeDocument/2006/math">
                      <m:r>
                        <a:rPr lang="en-US" altLang="zh-CN" sz="1270" i="1">
                          <a:solidFill>
                            <a:prstClr val="black"/>
                          </a:solidFill>
                          <a:latin typeface="Cambria Math" panose="02040503050406030204" pitchFamily="18" charset="0"/>
                        </a:rPr>
                        <m:t>⋅</m:t>
                      </m:r>
                    </m:oMath>
                  </m:oMathPara>
                </a14:m>
                <a:endParaRPr lang="en-US" altLang="zh-CN" sz="1270" dirty="0">
                  <a:solidFill>
                    <a:prstClr val="black"/>
                  </a:solidFill>
                  <a:latin typeface="Lucida Sans"/>
                  <a:ea typeface="黑体"/>
                </a:endParaRPr>
              </a:p>
            </p:txBody>
          </p:sp>
        </mc:Choice>
        <mc:Fallback xmlns="">
          <p:sp>
            <p:nvSpPr>
              <p:cNvPr id="84" name="文本框 137">
                <a:extLst>
                  <a:ext uri="{FF2B5EF4-FFF2-40B4-BE49-F238E27FC236}">
                    <a16:creationId xmlns:a16="http://schemas.microsoft.com/office/drawing/2014/main" id="{E737705F-4872-FC7B-25C4-19437389FB7E}"/>
                  </a:ext>
                </a:extLst>
              </p:cNvPr>
              <p:cNvSpPr txBox="1">
                <a:spLocks noRot="1" noChangeAspect="1" noMove="1" noResize="1" noEditPoints="1" noAdjustHandles="1" noChangeArrowheads="1" noChangeShapeType="1" noTextEdit="1"/>
              </p:cNvSpPr>
              <p:nvPr/>
            </p:nvSpPr>
            <p:spPr>
              <a:xfrm>
                <a:off x="7293449" y="6203930"/>
                <a:ext cx="341380" cy="347811"/>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06">
                <a:extLst>
                  <a:ext uri="{FF2B5EF4-FFF2-40B4-BE49-F238E27FC236}">
                    <a16:creationId xmlns:a16="http://schemas.microsoft.com/office/drawing/2014/main" id="{2D5148B2-7A8D-449E-DA6C-828FA8002978}"/>
                  </a:ext>
                </a:extLst>
              </p:cNvPr>
              <p:cNvSpPr txBox="1"/>
              <p:nvPr/>
            </p:nvSpPr>
            <p:spPr>
              <a:xfrm>
                <a:off x="8382090" y="2442355"/>
                <a:ext cx="423898" cy="400110"/>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b="1" i="1" u="none" strike="noStrike" kern="0" cap="none" spc="0" normalizeH="0" baseline="0" noProof="0" smtClean="0">
                          <a:ln>
                            <a:noFill/>
                          </a:ln>
                          <a:solidFill>
                            <a:prstClr val="black"/>
                          </a:solidFill>
                          <a:effectLst/>
                          <a:uLnTx/>
                          <a:uFillTx/>
                          <a:latin typeface="Cambria Math" panose="02040503050406030204" pitchFamily="18" charset="0"/>
                          <a:ea typeface="黑体"/>
                        </a:rPr>
                        <m:t>𝒮</m:t>
                      </m:r>
                    </m:oMath>
                  </m:oMathPara>
                </a14:m>
                <a:endParaRPr kumimoji="0" lang="zh-CN" altLang="en-US" b="1" i="0" u="none" strike="noStrike" kern="0" cap="none" spc="0" normalizeH="0" baseline="0" noProof="0" dirty="0">
                  <a:ln>
                    <a:noFill/>
                  </a:ln>
                  <a:solidFill>
                    <a:prstClr val="black"/>
                  </a:solidFill>
                  <a:effectLst/>
                  <a:uLnTx/>
                  <a:uFillTx/>
                  <a:latin typeface="Lucida Sans"/>
                  <a:ea typeface="黑体"/>
                </a:endParaRPr>
              </a:p>
            </p:txBody>
          </p:sp>
        </mc:Choice>
        <mc:Fallback xmlns="">
          <p:sp>
            <p:nvSpPr>
              <p:cNvPr id="2" name="文本框 106">
                <a:extLst>
                  <a:ext uri="{FF2B5EF4-FFF2-40B4-BE49-F238E27FC236}">
                    <a16:creationId xmlns:a16="http://schemas.microsoft.com/office/drawing/2014/main" id="{2D5148B2-7A8D-449E-DA6C-828FA8002978}"/>
                  </a:ext>
                </a:extLst>
              </p:cNvPr>
              <p:cNvSpPr txBox="1">
                <a:spLocks noRot="1" noChangeAspect="1" noMove="1" noResize="1" noEditPoints="1" noAdjustHandles="1" noChangeArrowheads="1" noChangeShapeType="1" noTextEdit="1"/>
              </p:cNvSpPr>
              <p:nvPr/>
            </p:nvSpPr>
            <p:spPr>
              <a:xfrm>
                <a:off x="8382090" y="2442355"/>
                <a:ext cx="423898" cy="400110"/>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993647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80702" y="622646"/>
            <a:ext cx="10114956" cy="575255"/>
          </a:xfrm>
        </p:spPr>
        <p:txBody>
          <a:bodyPr/>
          <a:lstStyle/>
          <a:p>
            <a:r>
              <a:rPr lang="en-US" altLang="zh-CN" sz="3091" dirty="0">
                <a:latin typeface="Times New Roman" panose="02020603050405020304" pitchFamily="18" charset="0"/>
                <a:ea typeface="KaiTi" panose="02010609060101010101" pitchFamily="49" charset="-122"/>
                <a:cs typeface="Times New Roman" panose="02020603050405020304" pitchFamily="18" charset="0"/>
              </a:rPr>
              <a:t>Dump snapshot</a:t>
            </a:r>
            <a:endParaRPr lang="zh-CN" altLang="en-US" sz="3091"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57728" y="1216164"/>
            <a:ext cx="8159962" cy="37091"/>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4210" tIns="47105" rIns="94210" bIns="47105" numCol="1" spcCol="0" rtlCol="0" fromWordArt="0" anchor="ctr" anchorCtr="0" forceAA="0" compatLnSpc="1">
            <a:prstTxWarp prst="textNoShape">
              <a:avLst/>
            </a:prstTxWarp>
            <a:noAutofit/>
          </a:bodyPr>
          <a:lstStyle/>
          <a:p>
            <a:pPr algn="ctr"/>
            <a:endParaRPr lang="zh-CN" altLang="en-US" sz="1442" dirty="0" err="1"/>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D8801C6F-0153-CB25-B159-67E6E3A385F1}"/>
                  </a:ext>
                </a:extLst>
              </p:cNvPr>
              <p:cNvSpPr txBox="1"/>
              <p:nvPr/>
            </p:nvSpPr>
            <p:spPr bwMode="auto">
              <a:xfrm>
                <a:off x="746070" y="1668874"/>
                <a:ext cx="8872648" cy="1546962"/>
              </a:xfrm>
              <a:prstGeom prst="rect">
                <a:avLst/>
              </a:prstGeom>
              <a:noFill/>
              <a:ln w="9525" algn="ctr">
                <a:noFill/>
                <a:miter lim="800000"/>
                <a:headEnd/>
                <a:tailEnd/>
              </a:ln>
              <a:effectLst/>
            </p:spPr>
            <p:txBody>
              <a:bodyPr wrap="square">
                <a:spAutoFit/>
              </a:bodyPr>
              <a:lstStyle/>
              <a:p>
                <a:pPr marL="216874" indent="-353290">
                  <a:spcBef>
                    <a:spcPts val="618"/>
                  </a:spcBef>
                  <a:spcAft>
                    <a:spcPts val="618"/>
                  </a:spcAft>
                  <a:buFont typeface="Arial" panose="020B0604020202020204" pitchFamily="34" charset="0"/>
                  <a:buChar char="•"/>
                </a:pPr>
                <a:r>
                  <a:rPr lang="en-US" altLang="zh-CN" sz="2473" dirty="0">
                    <a:latin typeface="Times New Roman" panose="02020603050405020304" pitchFamily="18" charset="0"/>
                    <a:ea typeface="楷体" panose="02010609060101010101" pitchFamily="49" charset="-122"/>
                  </a:rPr>
                  <a:t>Consider sequence-based &amp; normalized sliding window model.</a:t>
                </a:r>
              </a:p>
              <a:p>
                <a:pPr marL="216874" indent="-353290">
                  <a:spcBef>
                    <a:spcPts val="618"/>
                  </a:spcBef>
                  <a:spcAft>
                    <a:spcPts val="618"/>
                  </a:spcAft>
                  <a:buFont typeface="Arial" panose="020B0604020202020204" pitchFamily="34" charset="0"/>
                  <a:buChar char="•"/>
                </a:pPr>
                <a:r>
                  <a:rPr lang="en-US" altLang="zh-CN" sz="2473" dirty="0">
                    <a:latin typeface="Times New Roman" panose="02020603050405020304" pitchFamily="18" charset="0"/>
                    <a:ea typeface="楷体" panose="02010609060101010101" pitchFamily="49" charset="-122"/>
                  </a:rPr>
                  <a:t>Sequence-based: each update occupies a timestamp.</a:t>
                </a:r>
              </a:p>
              <a:p>
                <a:pPr marL="216874" indent="-353290">
                  <a:spcBef>
                    <a:spcPts val="618"/>
                  </a:spcBef>
                  <a:spcAft>
                    <a:spcPts val="618"/>
                  </a:spcAft>
                  <a:buFont typeface="Arial" panose="020B0604020202020204" pitchFamily="34" charset="0"/>
                  <a:buChar char="•"/>
                </a:pPr>
                <a:r>
                  <a:rPr lang="en-US" altLang="zh-CN" sz="2473" dirty="0">
                    <a:latin typeface="Times New Roman" panose="02020603050405020304" pitchFamily="18" charset="0"/>
                    <a:ea typeface="楷体" panose="02010609060101010101" pitchFamily="49" charset="-122"/>
                  </a:rPr>
                  <a:t>Normalized: the norm of each row </a:t>
                </a:r>
                <a14:m>
                  <m:oMath xmlns:m="http://schemas.openxmlformats.org/officeDocument/2006/math">
                    <m:sSubSup>
                      <m:sSubSupPr>
                        <m:ctrlPr>
                          <a:rPr lang="en-US" altLang="zh-CN" sz="2473" b="0" i="1" smtClean="0">
                            <a:latin typeface="Cambria Math" panose="02040503050406030204" pitchFamily="18" charset="0"/>
                            <a:ea typeface="楷体" panose="02010609060101010101" pitchFamily="49" charset="-122"/>
                          </a:rPr>
                        </m:ctrlPr>
                      </m:sSubSupPr>
                      <m:e>
                        <m:d>
                          <m:dPr>
                            <m:begChr m:val="‖"/>
                            <m:endChr m:val="‖"/>
                            <m:ctrlPr>
                              <a:rPr lang="en-US" altLang="zh-CN" sz="2473" b="0" i="1" smtClean="0">
                                <a:latin typeface="Cambria Math" panose="02040503050406030204" pitchFamily="18" charset="0"/>
                                <a:ea typeface="楷体" panose="02010609060101010101" pitchFamily="49" charset="-122"/>
                              </a:rPr>
                            </m:ctrlPr>
                          </m:dPr>
                          <m:e>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𝒂</m:t>
                                </m:r>
                              </m:e>
                              <m:sub>
                                <m:r>
                                  <a:rPr lang="en-US" altLang="zh-CN" sz="2473" b="0" i="1" smtClean="0">
                                    <a:latin typeface="Cambria Math" panose="02040503050406030204" pitchFamily="18" charset="0"/>
                                    <a:ea typeface="楷体" panose="02010609060101010101" pitchFamily="49" charset="-122"/>
                                  </a:rPr>
                                  <m:t>𝑖</m:t>
                                </m:r>
                              </m:sub>
                            </m:sSub>
                          </m:e>
                        </m:d>
                      </m:e>
                      <m:sub>
                        <m:r>
                          <a:rPr lang="en-US" altLang="zh-CN" sz="2473" b="0" i="1" smtClean="0">
                            <a:latin typeface="Cambria Math" panose="02040503050406030204" pitchFamily="18" charset="0"/>
                            <a:ea typeface="楷体" panose="02010609060101010101" pitchFamily="49" charset="-122"/>
                          </a:rPr>
                          <m:t>2</m:t>
                        </m:r>
                      </m:sub>
                      <m:sup>
                        <m:r>
                          <a:rPr lang="en-US" altLang="zh-CN" sz="2473" b="0" i="1" smtClean="0">
                            <a:latin typeface="Cambria Math" panose="02040503050406030204" pitchFamily="18" charset="0"/>
                            <a:ea typeface="楷体" panose="02010609060101010101" pitchFamily="49" charset="-122"/>
                          </a:rPr>
                          <m:t>2</m:t>
                        </m:r>
                      </m:sup>
                    </m:sSubSup>
                    <m:r>
                      <a:rPr lang="en-US" altLang="zh-CN" sz="2473" b="0" i="1" smtClean="0">
                        <a:latin typeface="Cambria Math" panose="02040503050406030204" pitchFamily="18" charset="0"/>
                        <a:ea typeface="楷体" panose="02010609060101010101" pitchFamily="49" charset="-122"/>
                      </a:rPr>
                      <m:t>=1</m:t>
                    </m:r>
                  </m:oMath>
                </a14:m>
                <a:r>
                  <a:rPr lang="en-US" altLang="zh-CN" sz="2473" dirty="0">
                    <a:latin typeface="Times New Roman" panose="02020603050405020304" pitchFamily="18" charset="0"/>
                    <a:ea typeface="楷体" panose="02010609060101010101" pitchFamily="49" charset="-122"/>
                  </a:rPr>
                  <a:t>.</a:t>
                </a:r>
              </a:p>
            </p:txBody>
          </p:sp>
        </mc:Choice>
        <mc:Fallback xmlns="">
          <p:sp>
            <p:nvSpPr>
              <p:cNvPr id="4" name="文本框 1">
                <a:extLst>
                  <a:ext uri="{FF2B5EF4-FFF2-40B4-BE49-F238E27FC236}">
                    <a16:creationId xmlns:a16="http://schemas.microsoft.com/office/drawing/2014/main" id="{D8801C6F-0153-CB25-B159-67E6E3A385F1}"/>
                  </a:ext>
                </a:extLst>
              </p:cNvPr>
              <p:cNvSpPr txBox="1">
                <a:spLocks noRot="1" noChangeAspect="1" noMove="1" noResize="1" noEditPoints="1" noAdjustHandles="1" noChangeArrowheads="1" noChangeShapeType="1" noTextEdit="1"/>
              </p:cNvSpPr>
              <p:nvPr/>
            </p:nvSpPr>
            <p:spPr bwMode="auto">
              <a:xfrm>
                <a:off x="746070" y="1668874"/>
                <a:ext cx="8872648" cy="1546962"/>
              </a:xfrm>
              <a:prstGeom prst="rect">
                <a:avLst/>
              </a:prstGeom>
              <a:blipFill>
                <a:blip r:embed="rId3"/>
                <a:stretch>
                  <a:fillRect l="-962" t="-3543" b="-8268"/>
                </a:stretch>
              </a:blipFill>
              <a:ln w="952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desc">
                <a:extLst>
                  <a:ext uri="{FF2B5EF4-FFF2-40B4-BE49-F238E27FC236}">
                    <a16:creationId xmlns:a16="http://schemas.microsoft.com/office/drawing/2014/main" id="{D3C6745E-FFD0-52C7-ED38-A9C77B172B59}"/>
                  </a:ext>
                </a:extLst>
              </p:cNvPr>
              <p:cNvSpPr txBox="1"/>
              <p:nvPr/>
            </p:nvSpPr>
            <p:spPr bwMode="auto">
              <a:xfrm>
                <a:off x="746070" y="4612113"/>
                <a:ext cx="4228763" cy="2399824"/>
              </a:xfrm>
              <a:prstGeom prst="rect">
                <a:avLst/>
              </a:prstGeom>
              <a:noFill/>
              <a:ln w="9525" algn="ctr">
                <a:noFill/>
                <a:miter lim="800000"/>
                <a:headEnd/>
                <a:tailEnd/>
              </a:ln>
              <a:effectLst/>
            </p:spPr>
            <p:txBody>
              <a:bodyPr wrap="square">
                <a:spAutoFit/>
              </a:bodyPr>
              <a:lstStyle/>
              <a:p>
                <a:pPr marL="216874" indent="-353290">
                  <a:spcBef>
                    <a:spcPts val="618"/>
                  </a:spcBef>
                  <a:spcAft>
                    <a:spcPts val="618"/>
                  </a:spcAft>
                  <a:buFont typeface="Arial" panose="020B0604020202020204" pitchFamily="34" charset="0"/>
                  <a:buChar char="•"/>
                </a:pPr>
                <a:r>
                  <a:rPr lang="en-US" altLang="zh-CN" sz="2400" dirty="0">
                    <a:latin typeface="Times New Roman" panose="02020603050405020304" pitchFamily="18" charset="0"/>
                    <a:ea typeface="楷体" panose="02010609060101010101" pitchFamily="49" charset="-122"/>
                  </a:rPr>
                  <a:t>Perform SVD on </a:t>
                </a:r>
                <a14:m>
                  <m:oMath xmlns:m="http://schemas.openxmlformats.org/officeDocument/2006/math">
                    <m:d>
                      <m:dPr>
                        <m:begChr m:val="["/>
                        <m:endChr m:val="]"/>
                        <m:ctrlPr>
                          <a:rPr lang="en-US" altLang="zh-CN" sz="2400" b="0" i="1" smtClean="0">
                            <a:latin typeface="Cambria Math" panose="02040503050406030204" pitchFamily="18" charset="0"/>
                            <a:ea typeface="楷体" panose="02010609060101010101" pitchFamily="49" charset="-122"/>
                          </a:rPr>
                        </m:ctrlPr>
                      </m:dPr>
                      <m:e>
                        <m:m>
                          <m:mPr>
                            <m:mcs>
                              <m:mc>
                                <m:mcPr>
                                  <m:count m:val="1"/>
                                  <m:mcJc m:val="center"/>
                                </m:mcPr>
                              </m:mc>
                            </m:mcs>
                            <m:ctrlPr>
                              <a:rPr lang="en-US" altLang="zh-CN" sz="2400" b="0" i="1" smtClean="0">
                                <a:latin typeface="Cambria Math" panose="02040503050406030204" pitchFamily="18" charset="0"/>
                                <a:ea typeface="楷体" panose="02010609060101010101" pitchFamily="49" charset="-122"/>
                              </a:rPr>
                            </m:ctrlPr>
                          </m:mPr>
                          <m:mr>
                            <m:e>
                              <m:r>
                                <m:rPr>
                                  <m:brk m:alnAt="7"/>
                                </m:rPr>
                                <a:rPr lang="en-US" altLang="zh-CN" sz="2400" b="1" i="1" smtClean="0">
                                  <a:latin typeface="Cambria Math" panose="02040503050406030204" pitchFamily="18" charset="0"/>
                                  <a:ea typeface="楷体" panose="02010609060101010101" pitchFamily="49" charset="-122"/>
                                </a:rPr>
                                <m:t>𝑪</m:t>
                              </m:r>
                            </m:e>
                          </m:mr>
                          <m:mr>
                            <m:e>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1" i="1" smtClean="0">
                                      <a:latin typeface="Cambria Math" panose="02040503050406030204" pitchFamily="18" charset="0"/>
                                      <a:ea typeface="楷体" panose="02010609060101010101" pitchFamily="49" charset="-122"/>
                                    </a:rPr>
                                    <m:t>𝒂</m:t>
                                  </m:r>
                                </m:e>
                                <m:sub>
                                  <m:r>
                                    <a:rPr lang="en-US" altLang="zh-CN" sz="2400" b="0" i="1" smtClean="0">
                                      <a:latin typeface="Cambria Math" panose="02040503050406030204" pitchFamily="18" charset="0"/>
                                      <a:ea typeface="楷体" panose="02010609060101010101" pitchFamily="49" charset="-122"/>
                                    </a:rPr>
                                    <m:t>𝑇</m:t>
                                  </m:r>
                                </m:sub>
                              </m:sSub>
                            </m:e>
                          </m:mr>
                        </m:m>
                      </m:e>
                    </m:d>
                  </m:oMath>
                </a14:m>
                <a:r>
                  <a:rPr lang="en-US" altLang="zh-CN" sz="2400" dirty="0">
                    <a:latin typeface="Times New Roman" panose="02020603050405020304" pitchFamily="18" charset="0"/>
                    <a:ea typeface="楷体" panose="02010609060101010101" pitchFamily="49" charset="-122"/>
                  </a:rPr>
                  <a:t>.</a:t>
                </a:r>
              </a:p>
              <a:p>
                <a:pPr marL="726378" lvl="1" indent="-353290">
                  <a:spcBef>
                    <a:spcPts val="618"/>
                  </a:spcBef>
                  <a:spcAft>
                    <a:spcPts val="618"/>
                  </a:spcAft>
                  <a:buFont typeface="Arial" panose="020B0604020202020204" pitchFamily="34" charset="0"/>
                  <a:buChar char="•"/>
                </a:pPr>
                <a:r>
                  <a:rPr lang="en-US" altLang="zh-CN" sz="2400" dirty="0">
                    <a:latin typeface="Times New Roman" panose="02020603050405020304" pitchFamily="18" charset="0"/>
                    <a:ea typeface="楷体" panose="02010609060101010101" pitchFamily="49" charset="-122"/>
                  </a:rPr>
                  <a:t>If the top singular value </a:t>
                </a:r>
                <a14:m>
                  <m:oMath xmlns:m="http://schemas.openxmlformats.org/officeDocument/2006/math">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𝜎</m:t>
                        </m:r>
                      </m:e>
                      <m:sub>
                        <m:r>
                          <a:rPr lang="en-US" altLang="zh-CN" sz="2400" b="0" i="1" smtClean="0">
                            <a:latin typeface="Cambria Math" panose="02040503050406030204" pitchFamily="18" charset="0"/>
                            <a:ea typeface="楷体" panose="02010609060101010101" pitchFamily="49" charset="-122"/>
                          </a:rPr>
                          <m:t>1</m:t>
                        </m:r>
                      </m:sub>
                    </m:sSub>
                    <m:r>
                      <a:rPr lang="en-US" altLang="zh-CN" sz="2400" b="0" i="1" smtClean="0">
                        <a:latin typeface="Cambria Math" panose="02040503050406030204" pitchFamily="18" charset="0"/>
                        <a:ea typeface="楷体" panose="02010609060101010101" pitchFamily="49" charset="-122"/>
                      </a:rPr>
                      <m:t>&gt;</m:t>
                    </m:r>
                    <m:r>
                      <a:rPr lang="en-US" altLang="zh-CN" sz="2400" b="0" i="1" smtClean="0">
                        <a:latin typeface="Cambria Math" panose="02040503050406030204" pitchFamily="18" charset="0"/>
                        <a:ea typeface="楷体" panose="02010609060101010101" pitchFamily="49" charset="-122"/>
                      </a:rPr>
                      <m:t>𝜀</m:t>
                    </m:r>
                    <m:r>
                      <a:rPr lang="en-US" altLang="zh-CN" sz="2400" b="0" i="1" smtClean="0">
                        <a:latin typeface="Cambria Math" panose="02040503050406030204" pitchFamily="18" charset="0"/>
                        <a:ea typeface="楷体" panose="02010609060101010101" pitchFamily="49" charset="-122"/>
                      </a:rPr>
                      <m:t>𝑁</m:t>
                    </m:r>
                  </m:oMath>
                </a14:m>
                <a:r>
                  <a:rPr lang="en-US" altLang="zh-CN" sz="2400" dirty="0">
                    <a:latin typeface="Times New Roman" panose="02020603050405020304" pitchFamily="18" charset="0"/>
                    <a:ea typeface="楷体" panose="02010609060101010101" pitchFamily="49" charset="-122"/>
                  </a:rPr>
                  <a:t>, push a snapshot </a:t>
                </a:r>
                <a14:m>
                  <m:oMath xmlns:m="http://schemas.openxmlformats.org/officeDocument/2006/math">
                    <m:r>
                      <a:rPr lang="en-US" altLang="zh-CN" sz="2400" b="0" i="1" smtClean="0">
                        <a:latin typeface="Cambria Math" panose="02040503050406030204" pitchFamily="18" charset="0"/>
                        <a:ea typeface="楷体" panose="02010609060101010101" pitchFamily="49" charset="-122"/>
                      </a:rPr>
                      <m:t>(</m:t>
                    </m:r>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𝜎</m:t>
                        </m:r>
                      </m:e>
                      <m:sub>
                        <m:r>
                          <a:rPr lang="en-US" altLang="zh-CN" sz="2400" b="0" i="1" smtClean="0">
                            <a:latin typeface="Cambria Math" panose="02040503050406030204" pitchFamily="18" charset="0"/>
                            <a:ea typeface="楷体" panose="02010609060101010101" pitchFamily="49" charset="-122"/>
                          </a:rPr>
                          <m:t>1</m:t>
                        </m:r>
                      </m:sub>
                    </m:sSub>
                    <m:sSub>
                      <m:sSubPr>
                        <m:ctrlPr>
                          <a:rPr lang="en-US" altLang="zh-CN" sz="2400" b="0" i="1" smtClean="0">
                            <a:latin typeface="Cambria Math" panose="02040503050406030204" pitchFamily="18" charset="0"/>
                            <a:ea typeface="楷体" panose="02010609060101010101" pitchFamily="49" charset="-122"/>
                          </a:rPr>
                        </m:ctrlPr>
                      </m:sSubPr>
                      <m:e>
                        <m:r>
                          <a:rPr lang="en-US" altLang="zh-CN" sz="2400" b="0" i="1" smtClean="0">
                            <a:latin typeface="Cambria Math" panose="02040503050406030204" pitchFamily="18" charset="0"/>
                            <a:ea typeface="楷体" panose="02010609060101010101" pitchFamily="49" charset="-122"/>
                          </a:rPr>
                          <m:t>⋅</m:t>
                        </m:r>
                        <m:r>
                          <a:rPr lang="en-US" altLang="zh-CN" sz="2400" b="1" i="1" smtClean="0">
                            <a:latin typeface="Cambria Math" panose="02040503050406030204" pitchFamily="18" charset="0"/>
                            <a:ea typeface="楷体" panose="02010609060101010101" pitchFamily="49" charset="-122"/>
                          </a:rPr>
                          <m:t>𝒗</m:t>
                        </m:r>
                      </m:e>
                      <m:sub>
                        <m:r>
                          <a:rPr lang="en-US" altLang="zh-CN" sz="2400" b="0" i="1" smtClean="0">
                            <a:latin typeface="Cambria Math" panose="02040503050406030204" pitchFamily="18" charset="0"/>
                            <a:ea typeface="楷体" panose="02010609060101010101" pitchFamily="49" charset="-122"/>
                          </a:rPr>
                          <m:t>1</m:t>
                        </m:r>
                      </m:sub>
                    </m:sSub>
                    <m:r>
                      <a:rPr lang="en-US" altLang="zh-CN" sz="2400" b="0" i="1" smtClean="0">
                        <a:latin typeface="Cambria Math" panose="02040503050406030204" pitchFamily="18" charset="0"/>
                        <a:ea typeface="楷体" panose="02010609060101010101" pitchFamily="49" charset="-122"/>
                      </a:rPr>
                      <m:t>, </m:t>
                    </m:r>
                    <m:r>
                      <a:rPr lang="en-US" altLang="zh-CN" sz="2400" b="0" i="1" smtClean="0">
                        <a:latin typeface="Cambria Math" panose="02040503050406030204" pitchFamily="18" charset="0"/>
                        <a:ea typeface="楷体" panose="02010609060101010101" pitchFamily="49" charset="-122"/>
                      </a:rPr>
                      <m:t>𝑇</m:t>
                    </m:r>
                    <m:r>
                      <a:rPr lang="en-US" altLang="zh-CN" sz="2400" b="0" i="1" smtClean="0">
                        <a:latin typeface="Cambria Math" panose="02040503050406030204" pitchFamily="18" charset="0"/>
                        <a:ea typeface="楷体" panose="02010609060101010101" pitchFamily="49" charset="-122"/>
                      </a:rPr>
                      <m:t>)</m:t>
                    </m:r>
                  </m:oMath>
                </a14:m>
                <a:r>
                  <a:rPr lang="en-US" altLang="zh-CN" sz="2400" dirty="0">
                    <a:latin typeface="Times New Roman" panose="02020603050405020304" pitchFamily="18" charset="0"/>
                    <a:ea typeface="楷体" panose="02010609060101010101" pitchFamily="49" charset="-122"/>
                  </a:rPr>
                  <a:t> into the queue </a:t>
                </a:r>
                <a14:m>
                  <m:oMath xmlns:m="http://schemas.openxmlformats.org/officeDocument/2006/math">
                    <m:r>
                      <a:rPr lang="en-US" altLang="zh-CN" sz="2400" b="0" i="1" smtClean="0">
                        <a:latin typeface="Cambria Math" panose="02040503050406030204" pitchFamily="18" charset="0"/>
                        <a:ea typeface="楷体" panose="02010609060101010101" pitchFamily="49" charset="-122"/>
                      </a:rPr>
                      <m:t>𝒮</m:t>
                    </m:r>
                  </m:oMath>
                </a14:m>
                <a:r>
                  <a:rPr lang="en-US" altLang="zh-CN" sz="2400" dirty="0">
                    <a:latin typeface="Times New Roman" panose="02020603050405020304" pitchFamily="18" charset="0"/>
                    <a:ea typeface="楷体" panose="02010609060101010101" pitchFamily="49" charset="-122"/>
                  </a:rPr>
                  <a:t>.</a:t>
                </a:r>
              </a:p>
            </p:txBody>
          </p:sp>
        </mc:Choice>
        <mc:Fallback xmlns="">
          <p:sp>
            <p:nvSpPr>
              <p:cNvPr id="66" name="desc">
                <a:extLst>
                  <a:ext uri="{FF2B5EF4-FFF2-40B4-BE49-F238E27FC236}">
                    <a16:creationId xmlns:a16="http://schemas.microsoft.com/office/drawing/2014/main" id="{D3C6745E-FFD0-52C7-ED38-A9C77B172B59}"/>
                  </a:ext>
                </a:extLst>
              </p:cNvPr>
              <p:cNvSpPr txBox="1">
                <a:spLocks noRot="1" noChangeAspect="1" noMove="1" noResize="1" noEditPoints="1" noAdjustHandles="1" noChangeArrowheads="1" noChangeShapeType="1" noTextEdit="1"/>
              </p:cNvSpPr>
              <p:nvPr/>
            </p:nvSpPr>
            <p:spPr bwMode="auto">
              <a:xfrm>
                <a:off x="746070" y="4612113"/>
                <a:ext cx="4228763" cy="2399824"/>
              </a:xfrm>
              <a:prstGeom prst="rect">
                <a:avLst/>
              </a:prstGeom>
              <a:blipFill>
                <a:blip r:embed="rId4"/>
                <a:stretch>
                  <a:fillRect l="-1873" r="-865" b="-5089"/>
                </a:stretch>
              </a:blipFill>
              <a:ln w="9525" algn="ctr">
                <a:noFill/>
                <a:miter lim="800000"/>
                <a:headEnd/>
                <a:tailEnd/>
              </a:ln>
              <a:effectLst/>
            </p:spPr>
            <p:txBody>
              <a:bodyPr/>
              <a:lstStyle/>
              <a:p>
                <a:r>
                  <a:rPr lang="zh-CN" altLang="en-US">
                    <a:noFill/>
                  </a:rPr>
                  <a:t> </a:t>
                </a:r>
              </a:p>
            </p:txBody>
          </p:sp>
        </mc:Fallback>
      </mc:AlternateContent>
      <p:grpSp>
        <p:nvGrpSpPr>
          <p:cNvPr id="93" name="!!组合 104">
            <a:extLst>
              <a:ext uri="{FF2B5EF4-FFF2-40B4-BE49-F238E27FC236}">
                <a16:creationId xmlns:a16="http://schemas.microsoft.com/office/drawing/2014/main" id="{A682BE87-586B-5D8C-8C9F-DD9EB5E66397}"/>
              </a:ext>
            </a:extLst>
          </p:cNvPr>
          <p:cNvGrpSpPr/>
          <p:nvPr/>
        </p:nvGrpSpPr>
        <p:grpSpPr>
          <a:xfrm>
            <a:off x="6575676" y="4546582"/>
            <a:ext cx="904624" cy="622317"/>
            <a:chOff x="915215" y="3574900"/>
            <a:chExt cx="685801" cy="548630"/>
          </a:xfrm>
        </p:grpSpPr>
        <p:sp>
          <p:nvSpPr>
            <p:cNvPr id="107" name="矩形 108">
              <a:extLst>
                <a:ext uri="{FF2B5EF4-FFF2-40B4-BE49-F238E27FC236}">
                  <a16:creationId xmlns:a16="http://schemas.microsoft.com/office/drawing/2014/main" id="{BFAA772F-56AC-9DF0-5C35-02842E2ABDFA}"/>
                </a:ext>
              </a:extLst>
            </p:cNvPr>
            <p:cNvSpPr/>
            <p:nvPr/>
          </p:nvSpPr>
          <p:spPr>
            <a:xfrm>
              <a:off x="915216" y="3574900"/>
              <a:ext cx="685800" cy="137160"/>
            </a:xfrm>
            <a:prstGeom prst="rect">
              <a:avLst/>
            </a:prstGeom>
            <a:solidFill>
              <a:srgbClr val="4F81BD"/>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08" name="矩形 109">
              <a:extLst>
                <a:ext uri="{FF2B5EF4-FFF2-40B4-BE49-F238E27FC236}">
                  <a16:creationId xmlns:a16="http://schemas.microsoft.com/office/drawing/2014/main" id="{AD46A3F2-CE9A-69EB-7653-D1B20C5B7DE9}"/>
                </a:ext>
              </a:extLst>
            </p:cNvPr>
            <p:cNvSpPr/>
            <p:nvPr/>
          </p:nvSpPr>
          <p:spPr>
            <a:xfrm>
              <a:off x="915215" y="3712060"/>
              <a:ext cx="685800" cy="137160"/>
            </a:xfrm>
            <a:prstGeom prst="rect">
              <a:avLst/>
            </a:prstGeom>
            <a:solidFill>
              <a:srgbClr val="4F81BD">
                <a:lumMod val="60000"/>
                <a:lumOff val="4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09" name="矩形 110">
              <a:extLst>
                <a:ext uri="{FF2B5EF4-FFF2-40B4-BE49-F238E27FC236}">
                  <a16:creationId xmlns:a16="http://schemas.microsoft.com/office/drawing/2014/main" id="{82A7E5A8-5D0B-C344-7BD9-0B2BF85EB1DA}"/>
                </a:ext>
              </a:extLst>
            </p:cNvPr>
            <p:cNvSpPr/>
            <p:nvPr/>
          </p:nvSpPr>
          <p:spPr>
            <a:xfrm>
              <a:off x="915215" y="3849220"/>
              <a:ext cx="685800" cy="137160"/>
            </a:xfrm>
            <a:prstGeom prst="rect">
              <a:avLst/>
            </a:prstGeom>
            <a:solidFill>
              <a:srgbClr val="4F81BD">
                <a:lumMod val="40000"/>
                <a:lumOff val="6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10" name="矩形 111">
              <a:extLst>
                <a:ext uri="{FF2B5EF4-FFF2-40B4-BE49-F238E27FC236}">
                  <a16:creationId xmlns:a16="http://schemas.microsoft.com/office/drawing/2014/main" id="{E739FFCF-24A9-C1FB-CB2B-E6A2FB936918}"/>
                </a:ext>
              </a:extLst>
            </p:cNvPr>
            <p:cNvSpPr/>
            <p:nvPr/>
          </p:nvSpPr>
          <p:spPr>
            <a:xfrm>
              <a:off x="915215" y="3986370"/>
              <a:ext cx="685800" cy="137160"/>
            </a:xfrm>
            <a:prstGeom prst="rect">
              <a:avLst/>
            </a:prstGeom>
            <a:solidFill>
              <a:srgbClr val="4F81BD">
                <a:lumMod val="20000"/>
                <a:lumOff val="8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grpSp>
      <mc:AlternateContent xmlns:mc="http://schemas.openxmlformats.org/markup-compatibility/2006" xmlns:a14="http://schemas.microsoft.com/office/drawing/2010/main">
        <mc:Choice Requires="a14">
          <p:sp>
            <p:nvSpPr>
              <p:cNvPr id="94" name="文本框 106">
                <a:extLst>
                  <a:ext uri="{FF2B5EF4-FFF2-40B4-BE49-F238E27FC236}">
                    <a16:creationId xmlns:a16="http://schemas.microsoft.com/office/drawing/2014/main" id="{C7D75CA4-CED0-22AD-DDB5-E53DB93349CD}"/>
                  </a:ext>
                </a:extLst>
              </p:cNvPr>
              <p:cNvSpPr txBox="1"/>
              <p:nvPr/>
            </p:nvSpPr>
            <p:spPr>
              <a:xfrm>
                <a:off x="5907023" y="4670049"/>
                <a:ext cx="426720" cy="400110"/>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b="1" i="1" u="none" strike="noStrike" kern="0" cap="none" spc="0" normalizeH="0" baseline="0" noProof="0" smtClean="0">
                          <a:ln>
                            <a:noFill/>
                          </a:ln>
                          <a:solidFill>
                            <a:prstClr val="black"/>
                          </a:solidFill>
                          <a:effectLst/>
                          <a:uLnTx/>
                          <a:uFillTx/>
                          <a:latin typeface="Cambria Math" panose="02040503050406030204" pitchFamily="18" charset="0"/>
                          <a:ea typeface="黑体"/>
                        </a:rPr>
                        <m:t>𝑪</m:t>
                      </m:r>
                    </m:oMath>
                  </m:oMathPara>
                </a14:m>
                <a:endParaRPr kumimoji="0" lang="zh-CN" altLang="en-US" b="1" i="0" u="none" strike="noStrike" kern="0" cap="none" spc="0" normalizeH="0" baseline="0" noProof="0" dirty="0">
                  <a:ln>
                    <a:noFill/>
                  </a:ln>
                  <a:solidFill>
                    <a:prstClr val="black"/>
                  </a:solidFill>
                  <a:effectLst/>
                  <a:uLnTx/>
                  <a:uFillTx/>
                  <a:latin typeface="Lucida Sans"/>
                  <a:ea typeface="黑体"/>
                </a:endParaRPr>
              </a:p>
            </p:txBody>
          </p:sp>
        </mc:Choice>
        <mc:Fallback xmlns="">
          <p:sp>
            <p:nvSpPr>
              <p:cNvPr id="94" name="文本框 106">
                <a:extLst>
                  <a:ext uri="{FF2B5EF4-FFF2-40B4-BE49-F238E27FC236}">
                    <a16:creationId xmlns:a16="http://schemas.microsoft.com/office/drawing/2014/main" id="{C7D75CA4-CED0-22AD-DDB5-E53DB93349CD}"/>
                  </a:ext>
                </a:extLst>
              </p:cNvPr>
              <p:cNvSpPr txBox="1">
                <a:spLocks noRot="1" noChangeAspect="1" noMove="1" noResize="1" noEditPoints="1" noAdjustHandles="1" noChangeArrowheads="1" noChangeShapeType="1" noTextEdit="1"/>
              </p:cNvSpPr>
              <p:nvPr/>
            </p:nvSpPr>
            <p:spPr>
              <a:xfrm>
                <a:off x="5907023" y="4670049"/>
                <a:ext cx="426720" cy="400110"/>
              </a:xfrm>
              <a:prstGeom prst="rect">
                <a:avLst/>
              </a:prstGeom>
              <a:blipFill>
                <a:blip r:embed="rId5"/>
                <a:stretch>
                  <a:fillRect/>
                </a:stretch>
              </a:blipFill>
            </p:spPr>
            <p:txBody>
              <a:bodyPr/>
              <a:lstStyle/>
              <a:p>
                <a:r>
                  <a:rPr lang="zh-CN" altLang="en-US">
                    <a:noFill/>
                  </a:rPr>
                  <a:t> </a:t>
                </a:r>
              </a:p>
            </p:txBody>
          </p:sp>
        </mc:Fallback>
      </mc:AlternateContent>
      <p:cxnSp>
        <p:nvCxnSpPr>
          <p:cNvPr id="90" name="直接箭头连接符 78">
            <a:extLst>
              <a:ext uri="{FF2B5EF4-FFF2-40B4-BE49-F238E27FC236}">
                <a16:creationId xmlns:a16="http://schemas.microsoft.com/office/drawing/2014/main" id="{86342CB1-ABCD-E1CD-713D-A4031BCF6F2C}"/>
              </a:ext>
            </a:extLst>
          </p:cNvPr>
          <p:cNvCxnSpPr>
            <a:cxnSpLocks/>
          </p:cNvCxnSpPr>
          <p:nvPr/>
        </p:nvCxnSpPr>
        <p:spPr>
          <a:xfrm>
            <a:off x="9752545" y="2581648"/>
            <a:ext cx="0" cy="4404390"/>
          </a:xfrm>
          <a:prstGeom prst="straightConnector1">
            <a:avLst/>
          </a:prstGeom>
          <a:noFill/>
          <a:ln w="19050" cap="flat" cmpd="sng" algn="ctr">
            <a:solidFill>
              <a:sysClr val="windowText" lastClr="000000"/>
            </a:solidFill>
            <a:prstDash val="solid"/>
            <a:miter lim="800000"/>
            <a:tailEnd type="triangle"/>
          </a:ln>
          <a:effectLst/>
        </p:spPr>
      </p:cxnSp>
      <p:sp>
        <p:nvSpPr>
          <p:cNvPr id="91" name="矩形 94">
            <a:extLst>
              <a:ext uri="{FF2B5EF4-FFF2-40B4-BE49-F238E27FC236}">
                <a16:creationId xmlns:a16="http://schemas.microsoft.com/office/drawing/2014/main" id="{4F983589-D302-3BBA-B1F4-1B94B8500286}"/>
              </a:ext>
            </a:extLst>
          </p:cNvPr>
          <p:cNvSpPr/>
          <p:nvPr/>
        </p:nvSpPr>
        <p:spPr>
          <a:xfrm rot="5400000">
            <a:off x="9209290" y="5480137"/>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92" name="文本框 101">
            <a:extLst>
              <a:ext uri="{FF2B5EF4-FFF2-40B4-BE49-F238E27FC236}">
                <a16:creationId xmlns:a16="http://schemas.microsoft.com/office/drawing/2014/main" id="{390B8E80-72BD-A79F-5496-85A00E643D77}"/>
              </a:ext>
            </a:extLst>
          </p:cNvPr>
          <p:cNvSpPr txBox="1"/>
          <p:nvPr/>
        </p:nvSpPr>
        <p:spPr>
          <a:xfrm>
            <a:off x="9745707" y="6770060"/>
            <a:ext cx="619080" cy="338554"/>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黑体"/>
                <a:cs typeface="Times New Roman" panose="02020603050405020304" pitchFamily="18" charset="0"/>
              </a:rPr>
              <a:t>Time</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黑体"/>
              <a:cs typeface="Times New Roman" panose="02020603050405020304" pitchFamily="18" charset="0"/>
            </a:endParaRPr>
          </a:p>
        </p:txBody>
      </p:sp>
      <p:cxnSp>
        <p:nvCxnSpPr>
          <p:cNvPr id="95" name="直接连接符 146">
            <a:extLst>
              <a:ext uri="{FF2B5EF4-FFF2-40B4-BE49-F238E27FC236}">
                <a16:creationId xmlns:a16="http://schemas.microsoft.com/office/drawing/2014/main" id="{A32661C4-4D97-95F9-7014-98C4C12B106B}"/>
              </a:ext>
            </a:extLst>
          </p:cNvPr>
          <p:cNvCxnSpPr>
            <a:cxnSpLocks/>
          </p:cNvCxnSpPr>
          <p:nvPr/>
        </p:nvCxnSpPr>
        <p:spPr>
          <a:xfrm>
            <a:off x="9648851" y="2657586"/>
            <a:ext cx="0" cy="4024702"/>
          </a:xfrm>
          <a:prstGeom prst="line">
            <a:avLst/>
          </a:prstGeom>
          <a:noFill/>
          <a:ln w="12700" cap="flat" cmpd="sng" algn="ctr">
            <a:solidFill>
              <a:sysClr val="windowText" lastClr="000000"/>
            </a:solidFill>
            <a:prstDash val="solid"/>
          </a:ln>
          <a:effectLst/>
        </p:spPr>
      </p:cxnSp>
      <p:sp>
        <p:nvSpPr>
          <p:cNvPr id="96" name="矩形 151">
            <a:extLst>
              <a:ext uri="{FF2B5EF4-FFF2-40B4-BE49-F238E27FC236}">
                <a16:creationId xmlns:a16="http://schemas.microsoft.com/office/drawing/2014/main" id="{2BA766CB-A7F9-E955-C6E7-812769552212}"/>
              </a:ext>
            </a:extLst>
          </p:cNvPr>
          <p:cNvSpPr/>
          <p:nvPr/>
        </p:nvSpPr>
        <p:spPr>
          <a:xfrm rot="5400000">
            <a:off x="9209290" y="3034327"/>
            <a:ext cx="148664" cy="578582"/>
          </a:xfrm>
          <a:prstGeom prst="rect">
            <a:avLst/>
          </a:prstGeom>
          <a:noFill/>
          <a:ln w="22225" cap="flat" cmpd="sng" algn="ctr">
            <a:solidFill>
              <a:sysClr val="windowText" lastClr="000000"/>
            </a:solidFill>
            <a:prstDash val="dash"/>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cxnSp>
        <p:nvCxnSpPr>
          <p:cNvPr id="97" name="直接连接符 146">
            <a:extLst>
              <a:ext uri="{FF2B5EF4-FFF2-40B4-BE49-F238E27FC236}">
                <a16:creationId xmlns:a16="http://schemas.microsoft.com/office/drawing/2014/main" id="{D8CF5188-97FE-5956-4825-4D6323395E1C}"/>
              </a:ext>
            </a:extLst>
          </p:cNvPr>
          <p:cNvCxnSpPr>
            <a:cxnSpLocks/>
          </p:cNvCxnSpPr>
          <p:nvPr/>
        </p:nvCxnSpPr>
        <p:spPr>
          <a:xfrm>
            <a:off x="8905454" y="2657586"/>
            <a:ext cx="0" cy="4024702"/>
          </a:xfrm>
          <a:prstGeom prst="line">
            <a:avLst/>
          </a:prstGeom>
          <a:noFill/>
          <a:ln w="12700" cap="flat" cmpd="sng" algn="ctr">
            <a:solidFill>
              <a:sysClr val="windowText" lastClr="000000"/>
            </a:solidFill>
            <a:prstDash val="solid"/>
          </a:ln>
          <a:effectLst/>
        </p:spPr>
      </p:cxnSp>
      <p:sp>
        <p:nvSpPr>
          <p:cNvPr id="98" name="矩形 94">
            <a:extLst>
              <a:ext uri="{FF2B5EF4-FFF2-40B4-BE49-F238E27FC236}">
                <a16:creationId xmlns:a16="http://schemas.microsoft.com/office/drawing/2014/main" id="{3411CC40-5D78-5B65-2ADF-DC3A141E6640}"/>
              </a:ext>
            </a:extLst>
          </p:cNvPr>
          <p:cNvSpPr/>
          <p:nvPr/>
        </p:nvSpPr>
        <p:spPr>
          <a:xfrm rot="5400000">
            <a:off x="9209290" y="3523489"/>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99" name="矩形 94">
            <a:extLst>
              <a:ext uri="{FF2B5EF4-FFF2-40B4-BE49-F238E27FC236}">
                <a16:creationId xmlns:a16="http://schemas.microsoft.com/office/drawing/2014/main" id="{41153AFB-C637-6675-F469-49C0D88860B4}"/>
              </a:ext>
            </a:extLst>
          </p:cNvPr>
          <p:cNvSpPr/>
          <p:nvPr/>
        </p:nvSpPr>
        <p:spPr>
          <a:xfrm rot="5400000">
            <a:off x="9209290" y="4012651"/>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100" name="矩形 94">
            <a:extLst>
              <a:ext uri="{FF2B5EF4-FFF2-40B4-BE49-F238E27FC236}">
                <a16:creationId xmlns:a16="http://schemas.microsoft.com/office/drawing/2014/main" id="{519C4249-9524-D094-AB3E-80D2BE094E06}"/>
              </a:ext>
            </a:extLst>
          </p:cNvPr>
          <p:cNvSpPr/>
          <p:nvPr/>
        </p:nvSpPr>
        <p:spPr>
          <a:xfrm rot="5400000">
            <a:off x="9209290" y="4501813"/>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101" name="矩形 94">
            <a:extLst>
              <a:ext uri="{FF2B5EF4-FFF2-40B4-BE49-F238E27FC236}">
                <a16:creationId xmlns:a16="http://schemas.microsoft.com/office/drawing/2014/main" id="{E9BBBDDC-E4A2-21BC-7BFD-E66E5EDF21B0}"/>
              </a:ext>
            </a:extLst>
          </p:cNvPr>
          <p:cNvSpPr/>
          <p:nvPr/>
        </p:nvSpPr>
        <p:spPr>
          <a:xfrm rot="5400000">
            <a:off x="9209290" y="4990975"/>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102" name="矩形 151">
            <a:extLst>
              <a:ext uri="{FF2B5EF4-FFF2-40B4-BE49-F238E27FC236}">
                <a16:creationId xmlns:a16="http://schemas.microsoft.com/office/drawing/2014/main" id="{BB186A22-5415-8A6F-C672-EB9EA2EF9EF2}"/>
              </a:ext>
            </a:extLst>
          </p:cNvPr>
          <p:cNvSpPr/>
          <p:nvPr/>
        </p:nvSpPr>
        <p:spPr>
          <a:xfrm rot="5400000">
            <a:off x="9209290" y="2545165"/>
            <a:ext cx="148664" cy="578582"/>
          </a:xfrm>
          <a:prstGeom prst="rect">
            <a:avLst/>
          </a:prstGeom>
          <a:noFill/>
          <a:ln w="12700" cap="flat" cmpd="sng" algn="ctr">
            <a:solidFill>
              <a:sysClr val="windowText" lastClr="000000"/>
            </a:solidFill>
            <a:prstDash val="dash"/>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106" name="!!矩形 102">
            <a:extLst>
              <a:ext uri="{FF2B5EF4-FFF2-40B4-BE49-F238E27FC236}">
                <a16:creationId xmlns:a16="http://schemas.microsoft.com/office/drawing/2014/main" id="{DEC0B3C7-025D-DDAB-FB53-BA183C1ABC9F}"/>
              </a:ext>
            </a:extLst>
          </p:cNvPr>
          <p:cNvSpPr/>
          <p:nvPr/>
        </p:nvSpPr>
        <p:spPr>
          <a:xfrm>
            <a:off x="8737597" y="3397950"/>
            <a:ext cx="1014947" cy="2843634"/>
          </a:xfrm>
          <a:prstGeom prst="rect">
            <a:avLst/>
          </a:prstGeom>
          <a:noFill/>
          <a:ln w="12700" cap="flat" cmpd="sng" algn="ctr">
            <a:solidFill>
              <a:sysClr val="windowText" lastClr="000000"/>
            </a:solidFill>
            <a:prstDash val="dash"/>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5" name="矩形 105">
            <a:extLst>
              <a:ext uri="{FF2B5EF4-FFF2-40B4-BE49-F238E27FC236}">
                <a16:creationId xmlns:a16="http://schemas.microsoft.com/office/drawing/2014/main" id="{2A57A138-4832-0ED5-AA57-99911716F048}"/>
              </a:ext>
            </a:extLst>
          </p:cNvPr>
          <p:cNvSpPr/>
          <p:nvPr/>
        </p:nvSpPr>
        <p:spPr>
          <a:xfrm>
            <a:off x="6575043" y="5252361"/>
            <a:ext cx="905256" cy="173736"/>
          </a:xfrm>
          <a:prstGeom prst="rect">
            <a:avLst/>
          </a:prstGeom>
          <a:solidFill>
            <a:srgbClr val="4F81BD">
              <a:lumMod val="75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mc:AlternateContent xmlns:mc="http://schemas.openxmlformats.org/markup-compatibility/2006" xmlns:a14="http://schemas.microsoft.com/office/drawing/2010/main">
        <mc:Choice Requires="a14">
          <p:sp>
            <p:nvSpPr>
              <p:cNvPr id="6" name="文本框 107">
                <a:extLst>
                  <a:ext uri="{FF2B5EF4-FFF2-40B4-BE49-F238E27FC236}">
                    <a16:creationId xmlns:a16="http://schemas.microsoft.com/office/drawing/2014/main" id="{99BC7353-93D0-BD2A-10A7-22ACBA2DB904}"/>
                  </a:ext>
                </a:extLst>
              </p:cNvPr>
              <p:cNvSpPr txBox="1"/>
              <p:nvPr/>
            </p:nvSpPr>
            <p:spPr>
              <a:xfrm>
                <a:off x="5799590" y="5049433"/>
                <a:ext cx="641586" cy="461665"/>
              </a:xfrm>
              <a:prstGeom prst="rect">
                <a:avLst/>
              </a:prstGeom>
              <a:noFill/>
            </p:spPr>
            <p:txBody>
              <a:bodyPr wrap="none" rtlCol="0">
                <a:spAutoFit/>
              </a:bodyPr>
              <a:lstStyle/>
              <a:p>
                <a:pPr defTabSz="914140"/>
                <a14:m>
                  <m:oMathPara xmlns:m="http://schemas.openxmlformats.org/officeDocument/2006/math">
                    <m:oMathParaPr>
                      <m:jc m:val="centerGroup"/>
                    </m:oMathParaPr>
                    <m:oMath xmlns:m="http://schemas.openxmlformats.org/officeDocument/2006/math">
                      <m:sSub>
                        <m:sSubPr>
                          <m:ctrlPr>
                            <a:rPr lang="en-US" altLang="zh-CN" sz="2400" i="1">
                              <a:solidFill>
                                <a:prstClr val="black"/>
                              </a:solidFill>
                              <a:latin typeface="Cambria Math" panose="02040503050406030204" pitchFamily="18" charset="0"/>
                            </a:rPr>
                          </m:ctrlPr>
                        </m:sSubPr>
                        <m:e>
                          <m:r>
                            <a:rPr lang="en-US" altLang="zh-CN" sz="2400" b="1" i="1">
                              <a:solidFill>
                                <a:prstClr val="black"/>
                              </a:solidFill>
                              <a:latin typeface="Cambria Math" panose="02040503050406030204" pitchFamily="18" charset="0"/>
                            </a:rPr>
                            <m:t>𝒂</m:t>
                          </m:r>
                        </m:e>
                        <m:sub>
                          <m:r>
                            <a:rPr lang="en-US" altLang="zh-CN" sz="2400" i="1">
                              <a:solidFill>
                                <a:prstClr val="black"/>
                              </a:solidFill>
                              <a:latin typeface="Cambria Math" panose="02040503050406030204" pitchFamily="18" charset="0"/>
                            </a:rPr>
                            <m:t>𝑇</m:t>
                          </m:r>
                        </m:sub>
                      </m:sSub>
                    </m:oMath>
                  </m:oMathPara>
                </a14:m>
                <a:endParaRPr lang="zh-CN" altLang="en-US" sz="2400" dirty="0">
                  <a:solidFill>
                    <a:prstClr val="black"/>
                  </a:solidFill>
                  <a:latin typeface="Lucida Sans"/>
                  <a:ea typeface="黑体"/>
                </a:endParaRPr>
              </a:p>
            </p:txBody>
          </p:sp>
        </mc:Choice>
        <mc:Fallback xmlns="">
          <p:sp>
            <p:nvSpPr>
              <p:cNvPr id="6" name="文本框 107">
                <a:extLst>
                  <a:ext uri="{FF2B5EF4-FFF2-40B4-BE49-F238E27FC236}">
                    <a16:creationId xmlns:a16="http://schemas.microsoft.com/office/drawing/2014/main" id="{99BC7353-93D0-BD2A-10A7-22ACBA2DB904}"/>
                  </a:ext>
                </a:extLst>
              </p:cNvPr>
              <p:cNvSpPr txBox="1">
                <a:spLocks noRot="1" noChangeAspect="1" noMove="1" noResize="1" noEditPoints="1" noAdjustHandles="1" noChangeArrowheads="1" noChangeShapeType="1" noTextEdit="1"/>
              </p:cNvSpPr>
              <p:nvPr/>
            </p:nvSpPr>
            <p:spPr>
              <a:xfrm>
                <a:off x="5799590" y="5049433"/>
                <a:ext cx="641586" cy="461665"/>
              </a:xfrm>
              <a:prstGeom prst="rect">
                <a:avLst/>
              </a:prstGeom>
              <a:blipFill>
                <a:blip r:embed="rId7"/>
                <a:stretch>
                  <a:fillRect b="-3947"/>
                </a:stretch>
              </a:blipFill>
            </p:spPr>
            <p:txBody>
              <a:bodyPr/>
              <a:lstStyle/>
              <a:p>
                <a:r>
                  <a:rPr lang="zh-CN" altLang="en-US">
                    <a:noFill/>
                  </a:rPr>
                  <a:t> </a:t>
                </a:r>
              </a:p>
            </p:txBody>
          </p:sp>
        </mc:Fallback>
      </mc:AlternateContent>
      <p:sp>
        <p:nvSpPr>
          <p:cNvPr id="33" name="文本框 112">
            <a:extLst>
              <a:ext uri="{FF2B5EF4-FFF2-40B4-BE49-F238E27FC236}">
                <a16:creationId xmlns:a16="http://schemas.microsoft.com/office/drawing/2014/main" id="{36E28EEE-C87A-6609-4005-050E1A184D4B}"/>
              </a:ext>
            </a:extLst>
          </p:cNvPr>
          <p:cNvSpPr txBox="1"/>
          <p:nvPr/>
        </p:nvSpPr>
        <p:spPr>
          <a:xfrm rot="5400000">
            <a:off x="6818391" y="5456346"/>
            <a:ext cx="412292" cy="523220"/>
          </a:xfrm>
          <a:prstGeom prst="rect">
            <a:avLst/>
          </a:prstGeom>
          <a:noFill/>
        </p:spPr>
        <p:txBody>
          <a:bodyPr wrap="none" rtlCol="0">
            <a:spAutoFit/>
          </a:bodyPr>
          <a:lstStyle/>
          <a:p>
            <a:pPr defTabSz="914140" eaLnBrk="1" fontAlgn="auto" hangingPunct="1">
              <a:spcBef>
                <a:spcPts val="0"/>
              </a:spcBef>
              <a:spcAft>
                <a:spcPts val="0"/>
              </a:spcAft>
            </a:pPr>
            <a:r>
              <a:rPr lang="en-US" altLang="zh-CN" sz="2800" dirty="0">
                <a:solidFill>
                  <a:prstClr val="black"/>
                </a:solidFill>
                <a:latin typeface="Lucida Sans"/>
                <a:ea typeface="黑体"/>
              </a:rPr>
              <a:t>=</a:t>
            </a:r>
            <a:endParaRPr lang="zh-CN" altLang="en-US" sz="2800" dirty="0">
              <a:solidFill>
                <a:prstClr val="black"/>
              </a:solidFill>
              <a:latin typeface="Lucida Sans"/>
              <a:ea typeface="黑体"/>
            </a:endParaRPr>
          </a:p>
        </p:txBody>
      </p:sp>
      <p:sp>
        <p:nvSpPr>
          <p:cNvPr id="2" name="!!矩形 134">
            <a:extLst>
              <a:ext uri="{FF2B5EF4-FFF2-40B4-BE49-F238E27FC236}">
                <a16:creationId xmlns:a16="http://schemas.microsoft.com/office/drawing/2014/main" id="{A1F6C5F4-5343-74C7-B9CE-A370BE722DF9}"/>
              </a:ext>
            </a:extLst>
          </p:cNvPr>
          <p:cNvSpPr/>
          <p:nvPr/>
        </p:nvSpPr>
        <p:spPr>
          <a:xfrm>
            <a:off x="7550271" y="6035621"/>
            <a:ext cx="657809" cy="131561"/>
          </a:xfrm>
          <a:prstGeom prst="rect">
            <a:avLst/>
          </a:prstGeom>
          <a:solidFill>
            <a:sysClr val="window" lastClr="FFFFFF">
              <a:lumMod val="95000"/>
            </a:sys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grpSp>
        <p:nvGrpSpPr>
          <p:cNvPr id="3" name="组合 114">
            <a:extLst>
              <a:ext uri="{FF2B5EF4-FFF2-40B4-BE49-F238E27FC236}">
                <a16:creationId xmlns:a16="http://schemas.microsoft.com/office/drawing/2014/main" id="{607C0FDE-99F1-FF10-3D48-B9667F1CD50B}"/>
              </a:ext>
            </a:extLst>
          </p:cNvPr>
          <p:cNvGrpSpPr/>
          <p:nvPr/>
        </p:nvGrpSpPr>
        <p:grpSpPr>
          <a:xfrm rot="16200000">
            <a:off x="5769308" y="6037395"/>
            <a:ext cx="657810" cy="657809"/>
            <a:chOff x="2385199" y="3712050"/>
            <a:chExt cx="685801" cy="685800"/>
          </a:xfrm>
        </p:grpSpPr>
        <p:sp>
          <p:nvSpPr>
            <p:cNvPr id="7" name="矩形 115">
              <a:extLst>
                <a:ext uri="{FF2B5EF4-FFF2-40B4-BE49-F238E27FC236}">
                  <a16:creationId xmlns:a16="http://schemas.microsoft.com/office/drawing/2014/main" id="{5E8358BF-2737-2397-D7EB-0A6A06027426}"/>
                </a:ext>
              </a:extLst>
            </p:cNvPr>
            <p:cNvSpPr/>
            <p:nvPr/>
          </p:nvSpPr>
          <p:spPr>
            <a:xfrm>
              <a:off x="2385200" y="3849210"/>
              <a:ext cx="685800" cy="137160"/>
            </a:xfrm>
            <a:prstGeom prst="rect">
              <a:avLst/>
            </a:prstGeom>
            <a:solidFill>
              <a:srgbClr val="4F81BD"/>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8" name="矩形 116">
              <a:extLst>
                <a:ext uri="{FF2B5EF4-FFF2-40B4-BE49-F238E27FC236}">
                  <a16:creationId xmlns:a16="http://schemas.microsoft.com/office/drawing/2014/main" id="{79AE54C9-8184-2F7C-2411-C6E9F216C03D}"/>
                </a:ext>
              </a:extLst>
            </p:cNvPr>
            <p:cNvSpPr/>
            <p:nvPr/>
          </p:nvSpPr>
          <p:spPr>
            <a:xfrm>
              <a:off x="2385199" y="3986370"/>
              <a:ext cx="685800" cy="137160"/>
            </a:xfrm>
            <a:prstGeom prst="rect">
              <a:avLst/>
            </a:prstGeom>
            <a:solidFill>
              <a:srgbClr val="4F81BD">
                <a:lumMod val="60000"/>
                <a:lumOff val="4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9" name="矩形 117">
              <a:extLst>
                <a:ext uri="{FF2B5EF4-FFF2-40B4-BE49-F238E27FC236}">
                  <a16:creationId xmlns:a16="http://schemas.microsoft.com/office/drawing/2014/main" id="{612DD9A4-8086-A27F-B576-8AFCD33B1D9E}"/>
                </a:ext>
              </a:extLst>
            </p:cNvPr>
            <p:cNvSpPr/>
            <p:nvPr/>
          </p:nvSpPr>
          <p:spPr>
            <a:xfrm>
              <a:off x="2385199" y="4123530"/>
              <a:ext cx="685800" cy="137160"/>
            </a:xfrm>
            <a:prstGeom prst="rect">
              <a:avLst/>
            </a:prstGeom>
            <a:solidFill>
              <a:srgbClr val="4F81BD">
                <a:lumMod val="40000"/>
                <a:lumOff val="6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1" name="矩形 118">
              <a:extLst>
                <a:ext uri="{FF2B5EF4-FFF2-40B4-BE49-F238E27FC236}">
                  <a16:creationId xmlns:a16="http://schemas.microsoft.com/office/drawing/2014/main" id="{67CF73BA-E672-10A0-1457-6444634B4844}"/>
                </a:ext>
              </a:extLst>
            </p:cNvPr>
            <p:cNvSpPr/>
            <p:nvPr/>
          </p:nvSpPr>
          <p:spPr>
            <a:xfrm>
              <a:off x="2385199" y="4260690"/>
              <a:ext cx="685800" cy="137160"/>
            </a:xfrm>
            <a:prstGeom prst="rect">
              <a:avLst/>
            </a:prstGeom>
            <a:solidFill>
              <a:srgbClr val="4F81BD">
                <a:lumMod val="20000"/>
                <a:lumOff val="8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2" name="矩形 119">
              <a:extLst>
                <a:ext uri="{FF2B5EF4-FFF2-40B4-BE49-F238E27FC236}">
                  <a16:creationId xmlns:a16="http://schemas.microsoft.com/office/drawing/2014/main" id="{1EBCDE97-0F88-E84A-51BA-45683D5A8B37}"/>
                </a:ext>
              </a:extLst>
            </p:cNvPr>
            <p:cNvSpPr/>
            <p:nvPr/>
          </p:nvSpPr>
          <p:spPr>
            <a:xfrm>
              <a:off x="2385199" y="3712050"/>
              <a:ext cx="685800" cy="137160"/>
            </a:xfrm>
            <a:prstGeom prst="rect">
              <a:avLst/>
            </a:prstGeom>
            <a:solidFill>
              <a:schemeClr val="bg1">
                <a:lumMod val="95000"/>
              </a:scheme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dirty="0">
                <a:ln>
                  <a:noFill/>
                </a:ln>
                <a:solidFill>
                  <a:prstClr val="white"/>
                </a:solidFill>
                <a:effectLst/>
                <a:uLnTx/>
                <a:uFillTx/>
                <a:latin typeface="Lucida Sans"/>
                <a:ea typeface="黑体"/>
                <a:cs typeface="+mn-cs"/>
              </a:endParaRPr>
            </a:p>
          </p:txBody>
        </p:sp>
      </p:grpSp>
      <mc:AlternateContent xmlns:mc="http://schemas.openxmlformats.org/markup-compatibility/2006" xmlns:a14="http://schemas.microsoft.com/office/drawing/2010/main">
        <mc:Choice Requires="a14">
          <p:sp>
            <p:nvSpPr>
              <p:cNvPr id="13" name="文本框 120">
                <a:extLst>
                  <a:ext uri="{FF2B5EF4-FFF2-40B4-BE49-F238E27FC236}">
                    <a16:creationId xmlns:a16="http://schemas.microsoft.com/office/drawing/2014/main" id="{F254994D-8D54-7028-8DF9-9EDC0161596B}"/>
                  </a:ext>
                </a:extLst>
              </p:cNvPr>
              <p:cNvSpPr txBox="1"/>
              <p:nvPr/>
            </p:nvSpPr>
            <p:spPr>
              <a:xfrm>
                <a:off x="5903552" y="6741417"/>
                <a:ext cx="519625" cy="451038"/>
              </a:xfrm>
              <a:prstGeom prst="rect">
                <a:avLst/>
              </a:prstGeom>
              <a:noFill/>
            </p:spPr>
            <p:txBody>
              <a:bodyPr wrap="none" rtlCol="0">
                <a:spAutoFit/>
              </a:bodyPr>
              <a:lstStyle/>
              <a:p>
                <a:pPr defTabSz="914140"/>
                <a14:m>
                  <m:oMathPara xmlns:m="http://schemas.openxmlformats.org/officeDocument/2006/math">
                    <m:oMathParaPr>
                      <m:jc m:val="centerGroup"/>
                    </m:oMathParaPr>
                    <m:oMath xmlns:m="http://schemas.openxmlformats.org/officeDocument/2006/math">
                      <m:r>
                        <a:rPr lang="en-US" altLang="zh-CN" sz="1825" b="1" i="1">
                          <a:solidFill>
                            <a:prstClr val="black"/>
                          </a:solidFill>
                          <a:latin typeface="Cambria Math" panose="02040503050406030204" pitchFamily="18" charset="0"/>
                        </a:rPr>
                        <m:t>𝑼</m:t>
                      </m:r>
                    </m:oMath>
                  </m:oMathPara>
                </a14:m>
                <a:endParaRPr lang="zh-CN" altLang="en-US" sz="1825" b="1" dirty="0">
                  <a:solidFill>
                    <a:prstClr val="black"/>
                  </a:solidFill>
                  <a:latin typeface="Lucida Sans"/>
                  <a:ea typeface="黑体"/>
                </a:endParaRPr>
              </a:p>
            </p:txBody>
          </p:sp>
        </mc:Choice>
        <mc:Fallback xmlns="">
          <p:sp>
            <p:nvSpPr>
              <p:cNvPr id="13" name="文本框 120">
                <a:extLst>
                  <a:ext uri="{FF2B5EF4-FFF2-40B4-BE49-F238E27FC236}">
                    <a16:creationId xmlns:a16="http://schemas.microsoft.com/office/drawing/2014/main" id="{F254994D-8D54-7028-8DF9-9EDC0161596B}"/>
                  </a:ext>
                </a:extLst>
              </p:cNvPr>
              <p:cNvSpPr txBox="1">
                <a:spLocks noRot="1" noChangeAspect="1" noMove="1" noResize="1" noEditPoints="1" noAdjustHandles="1" noChangeArrowheads="1" noChangeShapeType="1" noTextEdit="1"/>
              </p:cNvSpPr>
              <p:nvPr/>
            </p:nvSpPr>
            <p:spPr>
              <a:xfrm>
                <a:off x="5903552" y="6741417"/>
                <a:ext cx="519625" cy="451038"/>
              </a:xfrm>
              <a:prstGeom prst="rect">
                <a:avLst/>
              </a:prstGeom>
              <a:blipFill>
                <a:blip r:embed="rId8"/>
                <a:stretch>
                  <a:fillRect/>
                </a:stretch>
              </a:blipFill>
            </p:spPr>
            <p:txBody>
              <a:bodyPr/>
              <a:lstStyle/>
              <a:p>
                <a:r>
                  <a:rPr lang="zh-CN" altLang="en-US">
                    <a:noFill/>
                  </a:rPr>
                  <a:t> </a:t>
                </a:r>
              </a:p>
            </p:txBody>
          </p:sp>
        </mc:Fallback>
      </mc:AlternateContent>
      <p:grpSp>
        <p:nvGrpSpPr>
          <p:cNvPr id="14" name="!!组合 121">
            <a:extLst>
              <a:ext uri="{FF2B5EF4-FFF2-40B4-BE49-F238E27FC236}">
                <a16:creationId xmlns:a16="http://schemas.microsoft.com/office/drawing/2014/main" id="{8680CF44-0B0F-4B2B-AE85-0FF8FBB6C870}"/>
              </a:ext>
            </a:extLst>
          </p:cNvPr>
          <p:cNvGrpSpPr/>
          <p:nvPr/>
        </p:nvGrpSpPr>
        <p:grpSpPr>
          <a:xfrm>
            <a:off x="6675841" y="6037075"/>
            <a:ext cx="657808" cy="658446"/>
            <a:chOff x="3246120" y="3538728"/>
            <a:chExt cx="685800" cy="686464"/>
          </a:xfrm>
        </p:grpSpPr>
        <p:sp>
          <p:nvSpPr>
            <p:cNvPr id="15" name="矩形 122">
              <a:extLst>
                <a:ext uri="{FF2B5EF4-FFF2-40B4-BE49-F238E27FC236}">
                  <a16:creationId xmlns:a16="http://schemas.microsoft.com/office/drawing/2014/main" id="{00F57B78-909D-B95F-0C0B-5A734814B025}"/>
                </a:ext>
              </a:extLst>
            </p:cNvPr>
            <p:cNvSpPr/>
            <p:nvPr/>
          </p:nvSpPr>
          <p:spPr>
            <a:xfrm>
              <a:off x="3246120" y="3538728"/>
              <a:ext cx="685800" cy="685800"/>
            </a:xfrm>
            <a:prstGeom prst="rect">
              <a:avLst/>
            </a:prstGeom>
            <a:solidFill>
              <a:sysClr val="window" lastClr="FFFFFF">
                <a:lumMod val="95000"/>
              </a:sys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dirty="0">
                <a:ln>
                  <a:noFill/>
                </a:ln>
                <a:solidFill>
                  <a:prstClr val="white"/>
                </a:solidFill>
                <a:effectLst/>
                <a:uLnTx/>
                <a:uFillTx/>
                <a:latin typeface="Lucida Sans"/>
                <a:ea typeface="黑体"/>
                <a:cs typeface="+mn-cs"/>
              </a:endParaRPr>
            </a:p>
          </p:txBody>
        </p:sp>
        <p:sp>
          <p:nvSpPr>
            <p:cNvPr id="16" name="矩形 123">
              <a:extLst>
                <a:ext uri="{FF2B5EF4-FFF2-40B4-BE49-F238E27FC236}">
                  <a16:creationId xmlns:a16="http://schemas.microsoft.com/office/drawing/2014/main" id="{78D1A20B-0DF1-479E-8149-94C789D2DDC4}"/>
                </a:ext>
              </a:extLst>
            </p:cNvPr>
            <p:cNvSpPr/>
            <p:nvPr/>
          </p:nvSpPr>
          <p:spPr>
            <a:xfrm>
              <a:off x="3383280" y="3676552"/>
              <a:ext cx="137160" cy="137160"/>
            </a:xfrm>
            <a:prstGeom prst="rect">
              <a:avLst/>
            </a:prstGeom>
            <a:solidFill>
              <a:srgbClr val="4F81BD"/>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7" name="矩形 124">
              <a:extLst>
                <a:ext uri="{FF2B5EF4-FFF2-40B4-BE49-F238E27FC236}">
                  <a16:creationId xmlns:a16="http://schemas.microsoft.com/office/drawing/2014/main" id="{001527CD-A88C-8A16-7706-0A3F3020E3C0}"/>
                </a:ext>
              </a:extLst>
            </p:cNvPr>
            <p:cNvSpPr/>
            <p:nvPr/>
          </p:nvSpPr>
          <p:spPr>
            <a:xfrm>
              <a:off x="3520440" y="3813712"/>
              <a:ext cx="137160" cy="137160"/>
            </a:xfrm>
            <a:prstGeom prst="rect">
              <a:avLst/>
            </a:prstGeom>
            <a:solidFill>
              <a:srgbClr val="4F81BD">
                <a:lumMod val="60000"/>
                <a:lumOff val="4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8" name="矩形 125">
              <a:extLst>
                <a:ext uri="{FF2B5EF4-FFF2-40B4-BE49-F238E27FC236}">
                  <a16:creationId xmlns:a16="http://schemas.microsoft.com/office/drawing/2014/main" id="{DC064046-CB03-CE71-50D5-B0920EE3D275}"/>
                </a:ext>
              </a:extLst>
            </p:cNvPr>
            <p:cNvSpPr/>
            <p:nvPr/>
          </p:nvSpPr>
          <p:spPr>
            <a:xfrm>
              <a:off x="3657600" y="3950872"/>
              <a:ext cx="137160" cy="137160"/>
            </a:xfrm>
            <a:prstGeom prst="rect">
              <a:avLst/>
            </a:prstGeom>
            <a:solidFill>
              <a:srgbClr val="4F81BD">
                <a:lumMod val="40000"/>
                <a:lumOff val="6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9" name="矩形 126">
              <a:extLst>
                <a:ext uri="{FF2B5EF4-FFF2-40B4-BE49-F238E27FC236}">
                  <a16:creationId xmlns:a16="http://schemas.microsoft.com/office/drawing/2014/main" id="{4414DAA3-A15A-C809-FBB7-1DFE06D73464}"/>
                </a:ext>
              </a:extLst>
            </p:cNvPr>
            <p:cNvSpPr/>
            <p:nvPr/>
          </p:nvSpPr>
          <p:spPr>
            <a:xfrm>
              <a:off x="3794760" y="4088032"/>
              <a:ext cx="137160" cy="137160"/>
            </a:xfrm>
            <a:prstGeom prst="rect">
              <a:avLst/>
            </a:prstGeom>
            <a:solidFill>
              <a:srgbClr val="4F81BD">
                <a:lumMod val="20000"/>
                <a:lumOff val="8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grpSp>
      <mc:AlternateContent xmlns:mc="http://schemas.openxmlformats.org/markup-compatibility/2006" xmlns:a14="http://schemas.microsoft.com/office/drawing/2010/main">
        <mc:Choice Requires="a14">
          <p:sp>
            <p:nvSpPr>
              <p:cNvPr id="21" name="文本框 128">
                <a:extLst>
                  <a:ext uri="{FF2B5EF4-FFF2-40B4-BE49-F238E27FC236}">
                    <a16:creationId xmlns:a16="http://schemas.microsoft.com/office/drawing/2014/main" id="{FBCCC1FD-DA33-E8BA-5904-687FB16E88F4}"/>
                  </a:ext>
                </a:extLst>
              </p:cNvPr>
              <p:cNvSpPr txBox="1"/>
              <p:nvPr/>
            </p:nvSpPr>
            <p:spPr>
              <a:xfrm>
                <a:off x="6826921" y="6741349"/>
                <a:ext cx="477001" cy="451038"/>
              </a:xfrm>
              <a:prstGeom prst="rect">
                <a:avLst/>
              </a:prstGeom>
              <a:noFill/>
            </p:spPr>
            <p:txBody>
              <a:bodyPr wrap="none" rtlCol="0">
                <a:spAutoFit/>
              </a:bodyPr>
              <a:lstStyle/>
              <a:p>
                <a:pPr defTabSz="914140"/>
                <a14:m>
                  <m:oMathPara xmlns:m="http://schemas.openxmlformats.org/officeDocument/2006/math">
                    <m:oMathParaPr>
                      <m:jc m:val="centerGroup"/>
                    </m:oMathParaPr>
                    <m:oMath xmlns:m="http://schemas.openxmlformats.org/officeDocument/2006/math">
                      <m:r>
                        <a:rPr lang="en-US" altLang="zh-CN" sz="1825" b="1">
                          <a:solidFill>
                            <a:prstClr val="black"/>
                          </a:solidFill>
                          <a:latin typeface="Cambria Math" panose="02040503050406030204" pitchFamily="18" charset="0"/>
                        </a:rPr>
                        <m:t>𝚺</m:t>
                      </m:r>
                    </m:oMath>
                  </m:oMathPara>
                </a14:m>
                <a:endParaRPr lang="zh-CN" altLang="en-US" sz="1825" b="1" dirty="0">
                  <a:solidFill>
                    <a:prstClr val="black"/>
                  </a:solidFill>
                  <a:latin typeface="Lucida Sans"/>
                  <a:ea typeface="黑体"/>
                </a:endParaRPr>
              </a:p>
            </p:txBody>
          </p:sp>
        </mc:Choice>
        <mc:Fallback xmlns="">
          <p:sp>
            <p:nvSpPr>
              <p:cNvPr id="21" name="文本框 128">
                <a:extLst>
                  <a:ext uri="{FF2B5EF4-FFF2-40B4-BE49-F238E27FC236}">
                    <a16:creationId xmlns:a16="http://schemas.microsoft.com/office/drawing/2014/main" id="{FBCCC1FD-DA33-E8BA-5904-687FB16E88F4}"/>
                  </a:ext>
                </a:extLst>
              </p:cNvPr>
              <p:cNvSpPr txBox="1">
                <a:spLocks noRot="1" noChangeAspect="1" noMove="1" noResize="1" noEditPoints="1" noAdjustHandles="1" noChangeArrowheads="1" noChangeShapeType="1" noTextEdit="1"/>
              </p:cNvSpPr>
              <p:nvPr/>
            </p:nvSpPr>
            <p:spPr>
              <a:xfrm>
                <a:off x="6826921" y="6741349"/>
                <a:ext cx="477001" cy="451038"/>
              </a:xfrm>
              <a:prstGeom prst="rect">
                <a:avLst/>
              </a:prstGeom>
              <a:blipFill>
                <a:blip r:embed="rId9"/>
                <a:stretch>
                  <a:fillRect/>
                </a:stretch>
              </a:blipFill>
            </p:spPr>
            <p:txBody>
              <a:bodyPr/>
              <a:lstStyle/>
              <a:p>
                <a:r>
                  <a:rPr lang="zh-CN" altLang="en-US">
                    <a:noFill/>
                  </a:rPr>
                  <a:t> </a:t>
                </a:r>
              </a:p>
            </p:txBody>
          </p:sp>
        </mc:Fallback>
      </mc:AlternateContent>
      <p:grpSp>
        <p:nvGrpSpPr>
          <p:cNvPr id="22" name="!!Group 3">
            <a:extLst>
              <a:ext uri="{FF2B5EF4-FFF2-40B4-BE49-F238E27FC236}">
                <a16:creationId xmlns:a16="http://schemas.microsoft.com/office/drawing/2014/main" id="{E7371981-7A69-311C-39C6-C1A2476F33C7}"/>
              </a:ext>
            </a:extLst>
          </p:cNvPr>
          <p:cNvGrpSpPr/>
          <p:nvPr/>
        </p:nvGrpSpPr>
        <p:grpSpPr>
          <a:xfrm>
            <a:off x="7550272" y="6168954"/>
            <a:ext cx="657810" cy="526247"/>
            <a:chOff x="9728977" y="3267054"/>
            <a:chExt cx="685801" cy="548640"/>
          </a:xfrm>
        </p:grpSpPr>
        <p:sp>
          <p:nvSpPr>
            <p:cNvPr id="23" name="矩形 130">
              <a:extLst>
                <a:ext uri="{FF2B5EF4-FFF2-40B4-BE49-F238E27FC236}">
                  <a16:creationId xmlns:a16="http://schemas.microsoft.com/office/drawing/2014/main" id="{C707BBAF-AD46-743F-2FC0-56BCE25BB3E0}"/>
                </a:ext>
              </a:extLst>
            </p:cNvPr>
            <p:cNvSpPr/>
            <p:nvPr/>
          </p:nvSpPr>
          <p:spPr>
            <a:xfrm>
              <a:off x="9728978" y="3267054"/>
              <a:ext cx="685800" cy="137160"/>
            </a:xfrm>
            <a:prstGeom prst="rect">
              <a:avLst/>
            </a:prstGeom>
            <a:solidFill>
              <a:srgbClr val="4F81BD"/>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24" name="矩形 131">
              <a:extLst>
                <a:ext uri="{FF2B5EF4-FFF2-40B4-BE49-F238E27FC236}">
                  <a16:creationId xmlns:a16="http://schemas.microsoft.com/office/drawing/2014/main" id="{210E61A5-FE0B-5AD1-48A2-8C6F0B1507E1}"/>
                </a:ext>
              </a:extLst>
            </p:cNvPr>
            <p:cNvSpPr/>
            <p:nvPr/>
          </p:nvSpPr>
          <p:spPr>
            <a:xfrm>
              <a:off x="9728977" y="3404214"/>
              <a:ext cx="685800" cy="137160"/>
            </a:xfrm>
            <a:prstGeom prst="rect">
              <a:avLst/>
            </a:prstGeom>
            <a:solidFill>
              <a:srgbClr val="4F81BD">
                <a:lumMod val="60000"/>
                <a:lumOff val="4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25" name="矩形 132">
              <a:extLst>
                <a:ext uri="{FF2B5EF4-FFF2-40B4-BE49-F238E27FC236}">
                  <a16:creationId xmlns:a16="http://schemas.microsoft.com/office/drawing/2014/main" id="{A9A5E513-7946-24AE-E61A-8E99D07A8D38}"/>
                </a:ext>
              </a:extLst>
            </p:cNvPr>
            <p:cNvSpPr/>
            <p:nvPr/>
          </p:nvSpPr>
          <p:spPr>
            <a:xfrm>
              <a:off x="9728977" y="3541374"/>
              <a:ext cx="685800" cy="137160"/>
            </a:xfrm>
            <a:prstGeom prst="rect">
              <a:avLst/>
            </a:prstGeom>
            <a:solidFill>
              <a:srgbClr val="4F81BD">
                <a:lumMod val="40000"/>
                <a:lumOff val="6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26" name="矩形 133">
              <a:extLst>
                <a:ext uri="{FF2B5EF4-FFF2-40B4-BE49-F238E27FC236}">
                  <a16:creationId xmlns:a16="http://schemas.microsoft.com/office/drawing/2014/main" id="{037B8D09-6AA5-6725-1119-8F180EF92D5D}"/>
                </a:ext>
              </a:extLst>
            </p:cNvPr>
            <p:cNvSpPr/>
            <p:nvPr/>
          </p:nvSpPr>
          <p:spPr>
            <a:xfrm>
              <a:off x="9728977" y="3678534"/>
              <a:ext cx="685800" cy="137160"/>
            </a:xfrm>
            <a:prstGeom prst="rect">
              <a:avLst/>
            </a:prstGeom>
            <a:solidFill>
              <a:srgbClr val="4F81BD">
                <a:lumMod val="20000"/>
                <a:lumOff val="8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grpSp>
      <p:sp>
        <p:nvSpPr>
          <p:cNvPr id="28" name="!!dump">
            <a:extLst>
              <a:ext uri="{FF2B5EF4-FFF2-40B4-BE49-F238E27FC236}">
                <a16:creationId xmlns:a16="http://schemas.microsoft.com/office/drawing/2014/main" id="{395079EA-0220-7C15-AB16-E0C0C6CE83FD}"/>
              </a:ext>
            </a:extLst>
          </p:cNvPr>
          <p:cNvSpPr/>
          <p:nvPr/>
        </p:nvSpPr>
        <p:spPr>
          <a:xfrm>
            <a:off x="8994332" y="6118477"/>
            <a:ext cx="578582" cy="131561"/>
          </a:xfrm>
          <a:prstGeom prst="rect">
            <a:avLst/>
          </a:prstGeom>
          <a:solidFill>
            <a:schemeClr val="tx2">
              <a:lumMod val="50000"/>
            </a:scheme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mc:AlternateContent xmlns:mc="http://schemas.openxmlformats.org/markup-compatibility/2006" xmlns:a14="http://schemas.microsoft.com/office/drawing/2010/main">
        <mc:Choice Requires="a14">
          <p:sp>
            <p:nvSpPr>
              <p:cNvPr id="29" name="文本框 135">
                <a:extLst>
                  <a:ext uri="{FF2B5EF4-FFF2-40B4-BE49-F238E27FC236}">
                    <a16:creationId xmlns:a16="http://schemas.microsoft.com/office/drawing/2014/main" id="{F741ABAE-B7BB-E11C-9AB0-61A01DE45A1C}"/>
                  </a:ext>
                </a:extLst>
              </p:cNvPr>
              <p:cNvSpPr txBox="1"/>
              <p:nvPr/>
            </p:nvSpPr>
            <p:spPr>
              <a:xfrm>
                <a:off x="7632272" y="6768912"/>
                <a:ext cx="655324" cy="451038"/>
              </a:xfrm>
              <a:prstGeom prst="rect">
                <a:avLst/>
              </a:prstGeom>
              <a:noFill/>
            </p:spPr>
            <p:txBody>
              <a:bodyPr wrap="none" rtlCol="0">
                <a:spAutoFit/>
              </a:bodyPr>
              <a:lstStyle/>
              <a:p>
                <a:pPr defTabSz="914140"/>
                <a14:m>
                  <m:oMathPara xmlns:m="http://schemas.openxmlformats.org/officeDocument/2006/math">
                    <m:oMathParaPr>
                      <m:jc m:val="centerGroup"/>
                    </m:oMathParaPr>
                    <m:oMath xmlns:m="http://schemas.openxmlformats.org/officeDocument/2006/math">
                      <m:sSup>
                        <m:sSupPr>
                          <m:ctrlPr>
                            <a:rPr lang="en-US" altLang="zh-CN" sz="1825" b="1" i="1">
                              <a:solidFill>
                                <a:prstClr val="black"/>
                              </a:solidFill>
                              <a:latin typeface="Cambria Math" panose="02040503050406030204" pitchFamily="18" charset="0"/>
                            </a:rPr>
                          </m:ctrlPr>
                        </m:sSupPr>
                        <m:e>
                          <m:r>
                            <a:rPr lang="en-US" altLang="zh-CN" sz="1825" b="1" i="1">
                              <a:solidFill>
                                <a:prstClr val="black"/>
                              </a:solidFill>
                              <a:latin typeface="Cambria Math" panose="02040503050406030204" pitchFamily="18" charset="0"/>
                            </a:rPr>
                            <m:t>𝑽</m:t>
                          </m:r>
                        </m:e>
                        <m:sup>
                          <m:r>
                            <a:rPr lang="en-US" altLang="zh-CN" sz="1825" b="1" i="1">
                              <a:solidFill>
                                <a:prstClr val="black"/>
                              </a:solidFill>
                              <a:latin typeface="Cambria Math" panose="02040503050406030204" pitchFamily="18" charset="0"/>
                            </a:rPr>
                            <m:t>⊤</m:t>
                          </m:r>
                        </m:sup>
                      </m:sSup>
                    </m:oMath>
                  </m:oMathPara>
                </a14:m>
                <a:endParaRPr lang="zh-CN" altLang="en-US" sz="1825" b="1" dirty="0">
                  <a:solidFill>
                    <a:prstClr val="black"/>
                  </a:solidFill>
                  <a:latin typeface="Lucida Sans"/>
                  <a:ea typeface="黑体"/>
                </a:endParaRPr>
              </a:p>
            </p:txBody>
          </p:sp>
        </mc:Choice>
        <mc:Fallback xmlns="">
          <p:sp>
            <p:nvSpPr>
              <p:cNvPr id="29" name="文本框 135">
                <a:extLst>
                  <a:ext uri="{FF2B5EF4-FFF2-40B4-BE49-F238E27FC236}">
                    <a16:creationId xmlns:a16="http://schemas.microsoft.com/office/drawing/2014/main" id="{F741ABAE-B7BB-E11C-9AB0-61A01DE45A1C}"/>
                  </a:ext>
                </a:extLst>
              </p:cNvPr>
              <p:cNvSpPr txBox="1">
                <a:spLocks noRot="1" noChangeAspect="1" noMove="1" noResize="1" noEditPoints="1" noAdjustHandles="1" noChangeArrowheads="1" noChangeShapeType="1" noTextEdit="1"/>
              </p:cNvSpPr>
              <p:nvPr/>
            </p:nvSpPr>
            <p:spPr>
              <a:xfrm>
                <a:off x="7632272" y="6768912"/>
                <a:ext cx="655324" cy="451038"/>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136">
                <a:extLst>
                  <a:ext uri="{FF2B5EF4-FFF2-40B4-BE49-F238E27FC236}">
                    <a16:creationId xmlns:a16="http://schemas.microsoft.com/office/drawing/2014/main" id="{AB43F591-03A5-9E83-806E-AEFCFDC5816B}"/>
                  </a:ext>
                </a:extLst>
              </p:cNvPr>
              <p:cNvSpPr txBox="1"/>
              <p:nvPr/>
            </p:nvSpPr>
            <p:spPr>
              <a:xfrm>
                <a:off x="6422017" y="6203930"/>
                <a:ext cx="341380" cy="347811"/>
              </a:xfrm>
              <a:prstGeom prst="rect">
                <a:avLst/>
              </a:prstGeom>
              <a:noFill/>
            </p:spPr>
            <p:txBody>
              <a:bodyPr wrap="none" rtlCol="0">
                <a:spAutoFit/>
              </a:bodyPr>
              <a:lstStyle/>
              <a:p>
                <a:pPr defTabSz="914140"/>
                <a14:m>
                  <m:oMathPara xmlns:m="http://schemas.openxmlformats.org/officeDocument/2006/math">
                    <m:oMathParaPr>
                      <m:jc m:val="centerGroup"/>
                    </m:oMathParaPr>
                    <m:oMath xmlns:m="http://schemas.openxmlformats.org/officeDocument/2006/math">
                      <m:r>
                        <a:rPr lang="en-US" altLang="zh-CN" sz="1270" i="1">
                          <a:solidFill>
                            <a:prstClr val="black"/>
                          </a:solidFill>
                          <a:latin typeface="Cambria Math" panose="02040503050406030204" pitchFamily="18" charset="0"/>
                        </a:rPr>
                        <m:t>⋅</m:t>
                      </m:r>
                    </m:oMath>
                  </m:oMathPara>
                </a14:m>
                <a:endParaRPr lang="en-US" altLang="zh-CN" sz="1270" dirty="0">
                  <a:solidFill>
                    <a:prstClr val="black"/>
                  </a:solidFill>
                  <a:latin typeface="Lucida Sans"/>
                  <a:ea typeface="黑体"/>
                </a:endParaRPr>
              </a:p>
            </p:txBody>
          </p:sp>
        </mc:Choice>
        <mc:Fallback xmlns="">
          <p:sp>
            <p:nvSpPr>
              <p:cNvPr id="30" name="文本框 136">
                <a:extLst>
                  <a:ext uri="{FF2B5EF4-FFF2-40B4-BE49-F238E27FC236}">
                    <a16:creationId xmlns:a16="http://schemas.microsoft.com/office/drawing/2014/main" id="{AB43F591-03A5-9E83-806E-AEFCFDC5816B}"/>
                  </a:ext>
                </a:extLst>
              </p:cNvPr>
              <p:cNvSpPr txBox="1">
                <a:spLocks noRot="1" noChangeAspect="1" noMove="1" noResize="1" noEditPoints="1" noAdjustHandles="1" noChangeArrowheads="1" noChangeShapeType="1" noTextEdit="1"/>
              </p:cNvSpPr>
              <p:nvPr/>
            </p:nvSpPr>
            <p:spPr>
              <a:xfrm>
                <a:off x="6422017" y="6203930"/>
                <a:ext cx="341380" cy="347811"/>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137">
                <a:extLst>
                  <a:ext uri="{FF2B5EF4-FFF2-40B4-BE49-F238E27FC236}">
                    <a16:creationId xmlns:a16="http://schemas.microsoft.com/office/drawing/2014/main" id="{60B8FA82-C0DE-CFED-A3A5-9B097C4F674B}"/>
                  </a:ext>
                </a:extLst>
              </p:cNvPr>
              <p:cNvSpPr txBox="1"/>
              <p:nvPr/>
            </p:nvSpPr>
            <p:spPr>
              <a:xfrm>
                <a:off x="7293449" y="6203930"/>
                <a:ext cx="341380" cy="347811"/>
              </a:xfrm>
              <a:prstGeom prst="rect">
                <a:avLst/>
              </a:prstGeom>
              <a:noFill/>
            </p:spPr>
            <p:txBody>
              <a:bodyPr wrap="none" rtlCol="0">
                <a:spAutoFit/>
              </a:bodyPr>
              <a:lstStyle/>
              <a:p>
                <a:pPr defTabSz="914140"/>
                <a14:m>
                  <m:oMathPara xmlns:m="http://schemas.openxmlformats.org/officeDocument/2006/math">
                    <m:oMathParaPr>
                      <m:jc m:val="centerGroup"/>
                    </m:oMathParaPr>
                    <m:oMath xmlns:m="http://schemas.openxmlformats.org/officeDocument/2006/math">
                      <m:r>
                        <a:rPr lang="en-US" altLang="zh-CN" sz="1270" i="1">
                          <a:solidFill>
                            <a:prstClr val="black"/>
                          </a:solidFill>
                          <a:latin typeface="Cambria Math" panose="02040503050406030204" pitchFamily="18" charset="0"/>
                        </a:rPr>
                        <m:t>⋅</m:t>
                      </m:r>
                    </m:oMath>
                  </m:oMathPara>
                </a14:m>
                <a:endParaRPr lang="en-US" altLang="zh-CN" sz="1270" dirty="0">
                  <a:solidFill>
                    <a:prstClr val="black"/>
                  </a:solidFill>
                  <a:latin typeface="Lucida Sans"/>
                  <a:ea typeface="黑体"/>
                </a:endParaRPr>
              </a:p>
            </p:txBody>
          </p:sp>
        </mc:Choice>
        <mc:Fallback xmlns="">
          <p:sp>
            <p:nvSpPr>
              <p:cNvPr id="31" name="文本框 137">
                <a:extLst>
                  <a:ext uri="{FF2B5EF4-FFF2-40B4-BE49-F238E27FC236}">
                    <a16:creationId xmlns:a16="http://schemas.microsoft.com/office/drawing/2014/main" id="{60B8FA82-C0DE-CFED-A3A5-9B097C4F674B}"/>
                  </a:ext>
                </a:extLst>
              </p:cNvPr>
              <p:cNvSpPr txBox="1">
                <a:spLocks noRot="1" noChangeAspect="1" noMove="1" noResize="1" noEditPoints="1" noAdjustHandles="1" noChangeArrowheads="1" noChangeShapeType="1" noTextEdit="1"/>
              </p:cNvSpPr>
              <p:nvPr/>
            </p:nvSpPr>
            <p:spPr>
              <a:xfrm>
                <a:off x="7293449" y="6203930"/>
                <a:ext cx="341380" cy="347811"/>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06">
                <a:extLst>
                  <a:ext uri="{FF2B5EF4-FFF2-40B4-BE49-F238E27FC236}">
                    <a16:creationId xmlns:a16="http://schemas.microsoft.com/office/drawing/2014/main" id="{8DEFA1C1-B0BC-B42F-472E-913B49BC15E4}"/>
                  </a:ext>
                </a:extLst>
              </p:cNvPr>
              <p:cNvSpPr txBox="1"/>
              <p:nvPr/>
            </p:nvSpPr>
            <p:spPr>
              <a:xfrm>
                <a:off x="8382090" y="2442355"/>
                <a:ext cx="423898" cy="400110"/>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b="1" i="1" u="none" strike="noStrike" kern="0" cap="none" spc="0" normalizeH="0" baseline="0" noProof="0" smtClean="0">
                          <a:ln>
                            <a:noFill/>
                          </a:ln>
                          <a:solidFill>
                            <a:prstClr val="black"/>
                          </a:solidFill>
                          <a:effectLst/>
                          <a:uLnTx/>
                          <a:uFillTx/>
                          <a:latin typeface="Cambria Math" panose="02040503050406030204" pitchFamily="18" charset="0"/>
                          <a:ea typeface="黑体"/>
                        </a:rPr>
                        <m:t>𝒮</m:t>
                      </m:r>
                    </m:oMath>
                  </m:oMathPara>
                </a14:m>
                <a:endParaRPr kumimoji="0" lang="zh-CN" altLang="en-US" b="1" i="0" u="none" strike="noStrike" kern="0" cap="none" spc="0" normalizeH="0" baseline="0" noProof="0" dirty="0">
                  <a:ln>
                    <a:noFill/>
                  </a:ln>
                  <a:solidFill>
                    <a:prstClr val="black"/>
                  </a:solidFill>
                  <a:effectLst/>
                  <a:uLnTx/>
                  <a:uFillTx/>
                  <a:latin typeface="Lucida Sans"/>
                  <a:ea typeface="黑体"/>
                </a:endParaRPr>
              </a:p>
            </p:txBody>
          </p:sp>
        </mc:Choice>
        <mc:Fallback xmlns="">
          <p:sp>
            <p:nvSpPr>
              <p:cNvPr id="20" name="文本框 106">
                <a:extLst>
                  <a:ext uri="{FF2B5EF4-FFF2-40B4-BE49-F238E27FC236}">
                    <a16:creationId xmlns:a16="http://schemas.microsoft.com/office/drawing/2014/main" id="{8DEFA1C1-B0BC-B42F-472E-913B49BC15E4}"/>
                  </a:ext>
                </a:extLst>
              </p:cNvPr>
              <p:cNvSpPr txBox="1">
                <a:spLocks noRot="1" noChangeAspect="1" noMove="1" noResize="1" noEditPoints="1" noAdjustHandles="1" noChangeArrowheads="1" noChangeShapeType="1" noTextEdit="1"/>
              </p:cNvSpPr>
              <p:nvPr/>
            </p:nvSpPr>
            <p:spPr>
              <a:xfrm>
                <a:off x="8382090" y="2442355"/>
                <a:ext cx="423898" cy="400110"/>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74226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80702" y="622646"/>
            <a:ext cx="10114956" cy="575255"/>
          </a:xfrm>
        </p:spPr>
        <p:txBody>
          <a:bodyPr/>
          <a:lstStyle/>
          <a:p>
            <a:r>
              <a:rPr lang="en-US" altLang="zh-CN" sz="3091" dirty="0">
                <a:latin typeface="Times New Roman" panose="02020603050405020304" pitchFamily="18" charset="0"/>
                <a:ea typeface="KaiTi" panose="02010609060101010101" pitchFamily="49" charset="-122"/>
                <a:cs typeface="Times New Roman" panose="02020603050405020304" pitchFamily="18" charset="0"/>
              </a:rPr>
              <a:t>Dump snapshot</a:t>
            </a:r>
            <a:endParaRPr lang="zh-CN" altLang="en-US" sz="3091"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57728" y="1216164"/>
            <a:ext cx="8159962" cy="37091"/>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4210" tIns="47105" rIns="94210" bIns="47105" numCol="1" spcCol="0" rtlCol="0" fromWordArt="0" anchor="ctr" anchorCtr="0" forceAA="0" compatLnSpc="1">
            <a:prstTxWarp prst="textNoShape">
              <a:avLst/>
            </a:prstTxWarp>
            <a:noAutofit/>
          </a:bodyPr>
          <a:lstStyle/>
          <a:p>
            <a:pPr algn="ctr"/>
            <a:endParaRPr lang="zh-CN" altLang="en-US" sz="1442" dirty="0" err="1"/>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D8801C6F-0153-CB25-B159-67E6E3A385F1}"/>
                  </a:ext>
                </a:extLst>
              </p:cNvPr>
              <p:cNvSpPr txBox="1"/>
              <p:nvPr/>
            </p:nvSpPr>
            <p:spPr bwMode="auto">
              <a:xfrm>
                <a:off x="746070" y="1668874"/>
                <a:ext cx="8872648" cy="1546962"/>
              </a:xfrm>
              <a:prstGeom prst="rect">
                <a:avLst/>
              </a:prstGeom>
              <a:noFill/>
              <a:ln w="9525" algn="ctr">
                <a:noFill/>
                <a:miter lim="800000"/>
                <a:headEnd/>
                <a:tailEnd/>
              </a:ln>
              <a:effectLst/>
            </p:spPr>
            <p:txBody>
              <a:bodyPr wrap="square">
                <a:spAutoFit/>
              </a:bodyPr>
              <a:lstStyle/>
              <a:p>
                <a:pPr marL="216874" indent="-353290">
                  <a:spcBef>
                    <a:spcPts val="618"/>
                  </a:spcBef>
                  <a:spcAft>
                    <a:spcPts val="618"/>
                  </a:spcAft>
                  <a:buFont typeface="Arial" panose="020B0604020202020204" pitchFamily="34" charset="0"/>
                  <a:buChar char="•"/>
                </a:pPr>
                <a:r>
                  <a:rPr lang="en-US" altLang="zh-CN" sz="2473" dirty="0">
                    <a:latin typeface="Times New Roman" panose="02020603050405020304" pitchFamily="18" charset="0"/>
                    <a:ea typeface="楷体" panose="02010609060101010101" pitchFamily="49" charset="-122"/>
                  </a:rPr>
                  <a:t>Consider sequence-based &amp; normalized sliding window model.</a:t>
                </a:r>
              </a:p>
              <a:p>
                <a:pPr marL="216874" indent="-353290">
                  <a:spcBef>
                    <a:spcPts val="618"/>
                  </a:spcBef>
                  <a:spcAft>
                    <a:spcPts val="618"/>
                  </a:spcAft>
                  <a:buFont typeface="Arial" panose="020B0604020202020204" pitchFamily="34" charset="0"/>
                  <a:buChar char="•"/>
                </a:pPr>
                <a:r>
                  <a:rPr lang="en-US" altLang="zh-CN" sz="2473" dirty="0">
                    <a:latin typeface="Times New Roman" panose="02020603050405020304" pitchFamily="18" charset="0"/>
                    <a:ea typeface="楷体" panose="02010609060101010101" pitchFamily="49" charset="-122"/>
                  </a:rPr>
                  <a:t>Sequence-based: each update occupies a timestamp.</a:t>
                </a:r>
              </a:p>
              <a:p>
                <a:pPr marL="216874" indent="-353290">
                  <a:spcBef>
                    <a:spcPts val="618"/>
                  </a:spcBef>
                  <a:spcAft>
                    <a:spcPts val="618"/>
                  </a:spcAft>
                  <a:buFont typeface="Arial" panose="020B0604020202020204" pitchFamily="34" charset="0"/>
                  <a:buChar char="•"/>
                </a:pPr>
                <a:r>
                  <a:rPr lang="en-US" altLang="zh-CN" sz="2473" dirty="0">
                    <a:latin typeface="Times New Roman" panose="02020603050405020304" pitchFamily="18" charset="0"/>
                    <a:ea typeface="楷体" panose="02010609060101010101" pitchFamily="49" charset="-122"/>
                  </a:rPr>
                  <a:t>Normalized: the norm of each row </a:t>
                </a:r>
                <a14:m>
                  <m:oMath xmlns:m="http://schemas.openxmlformats.org/officeDocument/2006/math">
                    <m:sSubSup>
                      <m:sSubSupPr>
                        <m:ctrlPr>
                          <a:rPr lang="en-US" altLang="zh-CN" sz="2473" b="0" i="1" smtClean="0">
                            <a:latin typeface="Cambria Math" panose="02040503050406030204" pitchFamily="18" charset="0"/>
                            <a:ea typeface="楷体" panose="02010609060101010101" pitchFamily="49" charset="-122"/>
                          </a:rPr>
                        </m:ctrlPr>
                      </m:sSubSupPr>
                      <m:e>
                        <m:d>
                          <m:dPr>
                            <m:begChr m:val="‖"/>
                            <m:endChr m:val="‖"/>
                            <m:ctrlPr>
                              <a:rPr lang="en-US" altLang="zh-CN" sz="2473" b="0" i="1" smtClean="0">
                                <a:latin typeface="Cambria Math" panose="02040503050406030204" pitchFamily="18" charset="0"/>
                                <a:ea typeface="楷体" panose="02010609060101010101" pitchFamily="49" charset="-122"/>
                              </a:rPr>
                            </m:ctrlPr>
                          </m:dPr>
                          <m:e>
                            <m:sSub>
                              <m:sSubPr>
                                <m:ctrlPr>
                                  <a:rPr lang="en-US" altLang="zh-CN" sz="2473" b="0" i="1" smtClean="0">
                                    <a:latin typeface="Cambria Math" panose="02040503050406030204" pitchFamily="18" charset="0"/>
                                    <a:ea typeface="楷体" panose="02010609060101010101" pitchFamily="49" charset="-122"/>
                                  </a:rPr>
                                </m:ctrlPr>
                              </m:sSubPr>
                              <m:e>
                                <m:r>
                                  <a:rPr lang="en-US" altLang="zh-CN" sz="2473" b="1" i="1" smtClean="0">
                                    <a:latin typeface="Cambria Math" panose="02040503050406030204" pitchFamily="18" charset="0"/>
                                    <a:ea typeface="楷体" panose="02010609060101010101" pitchFamily="49" charset="-122"/>
                                  </a:rPr>
                                  <m:t>𝒂</m:t>
                                </m:r>
                              </m:e>
                              <m:sub>
                                <m:r>
                                  <a:rPr lang="en-US" altLang="zh-CN" sz="2473" b="0" i="1" smtClean="0">
                                    <a:latin typeface="Cambria Math" panose="02040503050406030204" pitchFamily="18" charset="0"/>
                                    <a:ea typeface="楷体" panose="02010609060101010101" pitchFamily="49" charset="-122"/>
                                  </a:rPr>
                                  <m:t>𝑖</m:t>
                                </m:r>
                              </m:sub>
                            </m:sSub>
                          </m:e>
                        </m:d>
                      </m:e>
                      <m:sub>
                        <m:r>
                          <a:rPr lang="en-US" altLang="zh-CN" sz="2473" b="0" i="1" smtClean="0">
                            <a:latin typeface="Cambria Math" panose="02040503050406030204" pitchFamily="18" charset="0"/>
                            <a:ea typeface="楷体" panose="02010609060101010101" pitchFamily="49" charset="-122"/>
                          </a:rPr>
                          <m:t>2</m:t>
                        </m:r>
                      </m:sub>
                      <m:sup>
                        <m:r>
                          <a:rPr lang="en-US" altLang="zh-CN" sz="2473" b="0" i="1" smtClean="0">
                            <a:latin typeface="Cambria Math" panose="02040503050406030204" pitchFamily="18" charset="0"/>
                            <a:ea typeface="楷体" panose="02010609060101010101" pitchFamily="49" charset="-122"/>
                          </a:rPr>
                          <m:t>2</m:t>
                        </m:r>
                      </m:sup>
                    </m:sSubSup>
                    <m:r>
                      <a:rPr lang="en-US" altLang="zh-CN" sz="2473" b="0" i="1" smtClean="0">
                        <a:latin typeface="Cambria Math" panose="02040503050406030204" pitchFamily="18" charset="0"/>
                        <a:ea typeface="楷体" panose="02010609060101010101" pitchFamily="49" charset="-122"/>
                      </a:rPr>
                      <m:t>=1</m:t>
                    </m:r>
                  </m:oMath>
                </a14:m>
                <a:r>
                  <a:rPr lang="en-US" altLang="zh-CN" sz="2473" dirty="0">
                    <a:latin typeface="Times New Roman" panose="02020603050405020304" pitchFamily="18" charset="0"/>
                    <a:ea typeface="楷体" panose="02010609060101010101" pitchFamily="49" charset="-122"/>
                  </a:rPr>
                  <a:t>.</a:t>
                </a:r>
              </a:p>
            </p:txBody>
          </p:sp>
        </mc:Choice>
        <mc:Fallback xmlns="">
          <p:sp>
            <p:nvSpPr>
              <p:cNvPr id="4" name="文本框 1">
                <a:extLst>
                  <a:ext uri="{FF2B5EF4-FFF2-40B4-BE49-F238E27FC236}">
                    <a16:creationId xmlns:a16="http://schemas.microsoft.com/office/drawing/2014/main" id="{D8801C6F-0153-CB25-B159-67E6E3A385F1}"/>
                  </a:ext>
                </a:extLst>
              </p:cNvPr>
              <p:cNvSpPr txBox="1">
                <a:spLocks noRot="1" noChangeAspect="1" noMove="1" noResize="1" noEditPoints="1" noAdjustHandles="1" noChangeArrowheads="1" noChangeShapeType="1" noTextEdit="1"/>
              </p:cNvSpPr>
              <p:nvPr/>
            </p:nvSpPr>
            <p:spPr bwMode="auto">
              <a:xfrm>
                <a:off x="746070" y="1668874"/>
                <a:ext cx="8872648" cy="1546962"/>
              </a:xfrm>
              <a:prstGeom prst="rect">
                <a:avLst/>
              </a:prstGeom>
              <a:blipFill>
                <a:blip r:embed="rId3"/>
                <a:stretch>
                  <a:fillRect l="-962" t="-3543" b="-8268"/>
                </a:stretch>
              </a:blipFill>
              <a:ln w="9525" algn="ctr">
                <a:noFill/>
                <a:miter lim="800000"/>
                <a:headEnd/>
                <a:tailEn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desc">
                <a:extLst>
                  <a:ext uri="{FF2B5EF4-FFF2-40B4-BE49-F238E27FC236}">
                    <a16:creationId xmlns:a16="http://schemas.microsoft.com/office/drawing/2014/main" id="{D3C6745E-FFD0-52C7-ED38-A9C77B172B59}"/>
                  </a:ext>
                </a:extLst>
              </p:cNvPr>
              <p:cNvSpPr txBox="1"/>
              <p:nvPr/>
            </p:nvSpPr>
            <p:spPr bwMode="auto">
              <a:xfrm>
                <a:off x="746070" y="4612113"/>
                <a:ext cx="4228763" cy="461665"/>
              </a:xfrm>
              <a:prstGeom prst="rect">
                <a:avLst/>
              </a:prstGeom>
              <a:noFill/>
              <a:ln w="9525" algn="ctr">
                <a:noFill/>
                <a:miter lim="800000"/>
                <a:headEnd/>
                <a:tailEnd/>
              </a:ln>
              <a:effectLst/>
            </p:spPr>
            <p:txBody>
              <a:bodyPr wrap="square">
                <a:spAutoFit/>
              </a:bodyPr>
              <a:lstStyle/>
              <a:p>
                <a:pPr marL="216874" indent="-353290">
                  <a:spcBef>
                    <a:spcPts val="618"/>
                  </a:spcBef>
                  <a:spcAft>
                    <a:spcPts val="618"/>
                  </a:spcAft>
                  <a:buFont typeface="Arial" panose="020B0604020202020204" pitchFamily="34" charset="0"/>
                  <a:buChar char="•"/>
                </a:pPr>
                <a:r>
                  <a:rPr lang="en-US" altLang="zh-CN" sz="2400" dirty="0">
                    <a:latin typeface="Times New Roman" panose="02020603050405020304" pitchFamily="18" charset="0"/>
                    <a:ea typeface="楷体" panose="02010609060101010101" pitchFamily="49" charset="-122"/>
                  </a:rPr>
                  <a:t>Set </a:t>
                </a:r>
                <a14:m>
                  <m:oMath xmlns:m="http://schemas.openxmlformats.org/officeDocument/2006/math">
                    <m:r>
                      <a:rPr lang="en-US" altLang="zh-CN" sz="2400" b="1" i="0" smtClean="0">
                        <a:latin typeface="Cambria Math" panose="02040503050406030204" pitchFamily="18" charset="0"/>
                        <a:ea typeface="楷体" panose="02010609060101010101" pitchFamily="49" charset="-122"/>
                      </a:rPr>
                      <m:t>𝚺</m:t>
                    </m:r>
                    <m:sSup>
                      <m:sSupPr>
                        <m:ctrlPr>
                          <a:rPr lang="en-US" altLang="zh-CN" sz="2400" b="0" i="1" smtClean="0">
                            <a:latin typeface="Cambria Math" panose="02040503050406030204" pitchFamily="18" charset="0"/>
                            <a:ea typeface="楷体" panose="02010609060101010101" pitchFamily="49" charset="-122"/>
                          </a:rPr>
                        </m:ctrlPr>
                      </m:sSupPr>
                      <m:e>
                        <m:r>
                          <a:rPr lang="en-US" altLang="zh-CN" sz="2400" b="1" i="1" smtClean="0">
                            <a:latin typeface="Cambria Math" panose="02040503050406030204" pitchFamily="18" charset="0"/>
                            <a:ea typeface="楷体" panose="02010609060101010101" pitchFamily="49" charset="-122"/>
                          </a:rPr>
                          <m:t>𝑽</m:t>
                        </m:r>
                      </m:e>
                      <m:sup>
                        <m:r>
                          <a:rPr lang="en-US" altLang="zh-CN" sz="2400" b="0" i="1" smtClean="0">
                            <a:latin typeface="Cambria Math" panose="02040503050406030204" pitchFamily="18" charset="0"/>
                            <a:ea typeface="楷体" panose="02010609060101010101" pitchFamily="49" charset="-122"/>
                          </a:rPr>
                          <m:t>⊤</m:t>
                        </m:r>
                      </m:sup>
                    </m:sSup>
                  </m:oMath>
                </a14:m>
                <a:r>
                  <a:rPr lang="en-US" altLang="zh-CN" sz="2400" dirty="0">
                    <a:latin typeface="Times New Roman" panose="02020603050405020304" pitchFamily="18" charset="0"/>
                    <a:ea typeface="楷体" panose="02010609060101010101" pitchFamily="49" charset="-122"/>
                  </a:rPr>
                  <a:t> as the new sketch </a:t>
                </a:r>
                <a14:m>
                  <m:oMath xmlns:m="http://schemas.openxmlformats.org/officeDocument/2006/math">
                    <m:r>
                      <a:rPr lang="en-US" altLang="zh-CN" sz="2400" b="1" i="1" smtClean="0">
                        <a:latin typeface="Cambria Math" panose="02040503050406030204" pitchFamily="18" charset="0"/>
                        <a:ea typeface="楷体" panose="02010609060101010101" pitchFamily="49" charset="-122"/>
                      </a:rPr>
                      <m:t>𝑪</m:t>
                    </m:r>
                  </m:oMath>
                </a14:m>
                <a:r>
                  <a:rPr lang="en-US" altLang="zh-CN" sz="2400" dirty="0">
                    <a:latin typeface="Times New Roman" panose="02020603050405020304" pitchFamily="18" charset="0"/>
                    <a:ea typeface="楷体" panose="02010609060101010101" pitchFamily="49" charset="-122"/>
                  </a:rPr>
                  <a:t>.</a:t>
                </a:r>
              </a:p>
            </p:txBody>
          </p:sp>
        </mc:Choice>
        <mc:Fallback xmlns="">
          <p:sp>
            <p:nvSpPr>
              <p:cNvPr id="66" name="desc">
                <a:extLst>
                  <a:ext uri="{FF2B5EF4-FFF2-40B4-BE49-F238E27FC236}">
                    <a16:creationId xmlns:a16="http://schemas.microsoft.com/office/drawing/2014/main" id="{D3C6745E-FFD0-52C7-ED38-A9C77B172B59}"/>
                  </a:ext>
                </a:extLst>
              </p:cNvPr>
              <p:cNvSpPr txBox="1">
                <a:spLocks noRot="1" noChangeAspect="1" noMove="1" noResize="1" noEditPoints="1" noAdjustHandles="1" noChangeArrowheads="1" noChangeShapeType="1" noTextEdit="1"/>
              </p:cNvSpPr>
              <p:nvPr/>
            </p:nvSpPr>
            <p:spPr bwMode="auto">
              <a:xfrm>
                <a:off x="746070" y="4612113"/>
                <a:ext cx="4228763" cy="461665"/>
              </a:xfrm>
              <a:prstGeom prst="rect">
                <a:avLst/>
              </a:prstGeom>
              <a:blipFill>
                <a:blip r:embed="rId4"/>
                <a:stretch>
                  <a:fillRect l="-1873" t="-10667" b="-30667"/>
                </a:stretch>
              </a:blipFill>
              <a:ln w="9525" algn="ctr">
                <a:noFill/>
                <a:miter lim="800000"/>
                <a:headEnd/>
                <a:tailEnd/>
              </a:ln>
              <a:effectLst/>
            </p:spPr>
            <p:txBody>
              <a:bodyPr/>
              <a:lstStyle/>
              <a:p>
                <a:r>
                  <a:rPr lang="zh-CN" altLang="en-US">
                    <a:noFill/>
                  </a:rPr>
                  <a:t> </a:t>
                </a:r>
              </a:p>
            </p:txBody>
          </p:sp>
        </mc:Fallback>
      </mc:AlternateContent>
      <p:grpSp>
        <p:nvGrpSpPr>
          <p:cNvPr id="93" name="!!Group 3">
            <a:extLst>
              <a:ext uri="{FF2B5EF4-FFF2-40B4-BE49-F238E27FC236}">
                <a16:creationId xmlns:a16="http://schemas.microsoft.com/office/drawing/2014/main" id="{A682BE87-586B-5D8C-8C9F-DD9EB5E66397}"/>
              </a:ext>
            </a:extLst>
          </p:cNvPr>
          <p:cNvGrpSpPr/>
          <p:nvPr/>
        </p:nvGrpSpPr>
        <p:grpSpPr>
          <a:xfrm>
            <a:off x="6575676" y="4546582"/>
            <a:ext cx="904624" cy="622317"/>
            <a:chOff x="915215" y="3574900"/>
            <a:chExt cx="685801" cy="548630"/>
          </a:xfrm>
        </p:grpSpPr>
        <p:sp>
          <p:nvSpPr>
            <p:cNvPr id="107" name="矩形 108">
              <a:extLst>
                <a:ext uri="{FF2B5EF4-FFF2-40B4-BE49-F238E27FC236}">
                  <a16:creationId xmlns:a16="http://schemas.microsoft.com/office/drawing/2014/main" id="{BFAA772F-56AC-9DF0-5C35-02842E2ABDFA}"/>
                </a:ext>
              </a:extLst>
            </p:cNvPr>
            <p:cNvSpPr/>
            <p:nvPr/>
          </p:nvSpPr>
          <p:spPr>
            <a:xfrm>
              <a:off x="915216" y="3574900"/>
              <a:ext cx="685800" cy="137160"/>
            </a:xfrm>
            <a:prstGeom prst="rect">
              <a:avLst/>
            </a:prstGeom>
            <a:solidFill>
              <a:srgbClr val="4F81BD"/>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08" name="矩形 109">
              <a:extLst>
                <a:ext uri="{FF2B5EF4-FFF2-40B4-BE49-F238E27FC236}">
                  <a16:creationId xmlns:a16="http://schemas.microsoft.com/office/drawing/2014/main" id="{AD46A3F2-CE9A-69EB-7653-D1B20C5B7DE9}"/>
                </a:ext>
              </a:extLst>
            </p:cNvPr>
            <p:cNvSpPr/>
            <p:nvPr/>
          </p:nvSpPr>
          <p:spPr>
            <a:xfrm>
              <a:off x="915215" y="3712060"/>
              <a:ext cx="685800" cy="137160"/>
            </a:xfrm>
            <a:prstGeom prst="rect">
              <a:avLst/>
            </a:prstGeom>
            <a:solidFill>
              <a:srgbClr val="4F81BD">
                <a:lumMod val="60000"/>
                <a:lumOff val="4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09" name="矩形 110">
              <a:extLst>
                <a:ext uri="{FF2B5EF4-FFF2-40B4-BE49-F238E27FC236}">
                  <a16:creationId xmlns:a16="http://schemas.microsoft.com/office/drawing/2014/main" id="{82A7E5A8-5D0B-C344-7BD9-0B2BF85EB1DA}"/>
                </a:ext>
              </a:extLst>
            </p:cNvPr>
            <p:cNvSpPr/>
            <p:nvPr/>
          </p:nvSpPr>
          <p:spPr>
            <a:xfrm>
              <a:off x="915215" y="3849220"/>
              <a:ext cx="685800" cy="137160"/>
            </a:xfrm>
            <a:prstGeom prst="rect">
              <a:avLst/>
            </a:prstGeom>
            <a:solidFill>
              <a:srgbClr val="4F81BD">
                <a:lumMod val="40000"/>
                <a:lumOff val="6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sp>
          <p:nvSpPr>
            <p:cNvPr id="110" name="矩形 111">
              <a:extLst>
                <a:ext uri="{FF2B5EF4-FFF2-40B4-BE49-F238E27FC236}">
                  <a16:creationId xmlns:a16="http://schemas.microsoft.com/office/drawing/2014/main" id="{E739FFCF-24A9-C1FB-CB2B-E6A2FB936918}"/>
                </a:ext>
              </a:extLst>
            </p:cNvPr>
            <p:cNvSpPr/>
            <p:nvPr/>
          </p:nvSpPr>
          <p:spPr>
            <a:xfrm>
              <a:off x="915215" y="3986370"/>
              <a:ext cx="685800" cy="137160"/>
            </a:xfrm>
            <a:prstGeom prst="rect">
              <a:avLst/>
            </a:prstGeom>
            <a:solidFill>
              <a:srgbClr val="4F81BD">
                <a:lumMod val="20000"/>
                <a:lumOff val="80000"/>
              </a:srgb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p:grpSp>
      <mc:AlternateContent xmlns:mc="http://schemas.openxmlformats.org/markup-compatibility/2006" xmlns:a14="http://schemas.microsoft.com/office/drawing/2010/main">
        <mc:Choice Requires="a14">
          <p:sp>
            <p:nvSpPr>
              <p:cNvPr id="94" name="文本框 106">
                <a:extLst>
                  <a:ext uri="{FF2B5EF4-FFF2-40B4-BE49-F238E27FC236}">
                    <a16:creationId xmlns:a16="http://schemas.microsoft.com/office/drawing/2014/main" id="{C7D75CA4-CED0-22AD-DDB5-E53DB93349CD}"/>
                  </a:ext>
                </a:extLst>
              </p:cNvPr>
              <p:cNvSpPr txBox="1"/>
              <p:nvPr/>
            </p:nvSpPr>
            <p:spPr>
              <a:xfrm>
                <a:off x="5907023" y="4670049"/>
                <a:ext cx="426720" cy="400110"/>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b="1" i="1" u="none" strike="noStrike" kern="0" cap="none" spc="0" normalizeH="0" baseline="0" noProof="0" smtClean="0">
                          <a:ln>
                            <a:noFill/>
                          </a:ln>
                          <a:solidFill>
                            <a:prstClr val="black"/>
                          </a:solidFill>
                          <a:effectLst/>
                          <a:uLnTx/>
                          <a:uFillTx/>
                          <a:latin typeface="Cambria Math" panose="02040503050406030204" pitchFamily="18" charset="0"/>
                          <a:ea typeface="黑体"/>
                        </a:rPr>
                        <m:t>𝑪</m:t>
                      </m:r>
                    </m:oMath>
                  </m:oMathPara>
                </a14:m>
                <a:endParaRPr kumimoji="0" lang="zh-CN" altLang="en-US" b="1" i="0" u="none" strike="noStrike" kern="0" cap="none" spc="0" normalizeH="0" baseline="0" noProof="0" dirty="0">
                  <a:ln>
                    <a:noFill/>
                  </a:ln>
                  <a:solidFill>
                    <a:prstClr val="black"/>
                  </a:solidFill>
                  <a:effectLst/>
                  <a:uLnTx/>
                  <a:uFillTx/>
                  <a:latin typeface="Lucida Sans"/>
                  <a:ea typeface="黑体"/>
                </a:endParaRPr>
              </a:p>
            </p:txBody>
          </p:sp>
        </mc:Choice>
        <mc:Fallback xmlns="">
          <p:sp>
            <p:nvSpPr>
              <p:cNvPr id="94" name="文本框 106">
                <a:extLst>
                  <a:ext uri="{FF2B5EF4-FFF2-40B4-BE49-F238E27FC236}">
                    <a16:creationId xmlns:a16="http://schemas.microsoft.com/office/drawing/2014/main" id="{C7D75CA4-CED0-22AD-DDB5-E53DB93349CD}"/>
                  </a:ext>
                </a:extLst>
              </p:cNvPr>
              <p:cNvSpPr txBox="1">
                <a:spLocks noRot="1" noChangeAspect="1" noMove="1" noResize="1" noEditPoints="1" noAdjustHandles="1" noChangeArrowheads="1" noChangeShapeType="1" noTextEdit="1"/>
              </p:cNvSpPr>
              <p:nvPr/>
            </p:nvSpPr>
            <p:spPr>
              <a:xfrm>
                <a:off x="5907023" y="4670049"/>
                <a:ext cx="426720" cy="400110"/>
              </a:xfrm>
              <a:prstGeom prst="rect">
                <a:avLst/>
              </a:prstGeom>
              <a:blipFill>
                <a:blip r:embed="rId5"/>
                <a:stretch>
                  <a:fillRect/>
                </a:stretch>
              </a:blipFill>
            </p:spPr>
            <p:txBody>
              <a:bodyPr/>
              <a:lstStyle/>
              <a:p>
                <a:r>
                  <a:rPr lang="zh-CN" altLang="en-US">
                    <a:noFill/>
                  </a:rPr>
                  <a:t> </a:t>
                </a:r>
              </a:p>
            </p:txBody>
          </p:sp>
        </mc:Fallback>
      </mc:AlternateContent>
      <p:cxnSp>
        <p:nvCxnSpPr>
          <p:cNvPr id="90" name="直接箭头连接符 78">
            <a:extLst>
              <a:ext uri="{FF2B5EF4-FFF2-40B4-BE49-F238E27FC236}">
                <a16:creationId xmlns:a16="http://schemas.microsoft.com/office/drawing/2014/main" id="{86342CB1-ABCD-E1CD-713D-A4031BCF6F2C}"/>
              </a:ext>
            </a:extLst>
          </p:cNvPr>
          <p:cNvCxnSpPr>
            <a:cxnSpLocks/>
          </p:cNvCxnSpPr>
          <p:nvPr/>
        </p:nvCxnSpPr>
        <p:spPr>
          <a:xfrm>
            <a:off x="9752545" y="2581648"/>
            <a:ext cx="0" cy="4404390"/>
          </a:xfrm>
          <a:prstGeom prst="straightConnector1">
            <a:avLst/>
          </a:prstGeom>
          <a:noFill/>
          <a:ln w="19050" cap="flat" cmpd="sng" algn="ctr">
            <a:solidFill>
              <a:sysClr val="windowText" lastClr="000000"/>
            </a:solidFill>
            <a:prstDash val="solid"/>
            <a:miter lim="800000"/>
            <a:tailEnd type="triangle"/>
          </a:ln>
          <a:effectLst/>
        </p:spPr>
      </p:cxnSp>
      <p:sp>
        <p:nvSpPr>
          <p:cNvPr id="91" name="矩形 94">
            <a:extLst>
              <a:ext uri="{FF2B5EF4-FFF2-40B4-BE49-F238E27FC236}">
                <a16:creationId xmlns:a16="http://schemas.microsoft.com/office/drawing/2014/main" id="{4F983589-D302-3BBA-B1F4-1B94B8500286}"/>
              </a:ext>
            </a:extLst>
          </p:cNvPr>
          <p:cNvSpPr/>
          <p:nvPr/>
        </p:nvSpPr>
        <p:spPr>
          <a:xfrm rot="5400000">
            <a:off x="9209290" y="5480137"/>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92" name="文本框 101">
            <a:extLst>
              <a:ext uri="{FF2B5EF4-FFF2-40B4-BE49-F238E27FC236}">
                <a16:creationId xmlns:a16="http://schemas.microsoft.com/office/drawing/2014/main" id="{390B8E80-72BD-A79F-5496-85A00E643D77}"/>
              </a:ext>
            </a:extLst>
          </p:cNvPr>
          <p:cNvSpPr txBox="1"/>
          <p:nvPr/>
        </p:nvSpPr>
        <p:spPr>
          <a:xfrm>
            <a:off x="9745707" y="6770060"/>
            <a:ext cx="619080" cy="338554"/>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黑体"/>
                <a:cs typeface="Times New Roman" panose="02020603050405020304" pitchFamily="18" charset="0"/>
              </a:rPr>
              <a:t>Time</a:t>
            </a:r>
            <a:endPar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黑体"/>
              <a:cs typeface="Times New Roman" panose="02020603050405020304" pitchFamily="18" charset="0"/>
            </a:endParaRPr>
          </a:p>
        </p:txBody>
      </p:sp>
      <p:cxnSp>
        <p:nvCxnSpPr>
          <p:cNvPr id="95" name="直接连接符 146">
            <a:extLst>
              <a:ext uri="{FF2B5EF4-FFF2-40B4-BE49-F238E27FC236}">
                <a16:creationId xmlns:a16="http://schemas.microsoft.com/office/drawing/2014/main" id="{A32661C4-4D97-95F9-7014-98C4C12B106B}"/>
              </a:ext>
            </a:extLst>
          </p:cNvPr>
          <p:cNvCxnSpPr>
            <a:cxnSpLocks/>
          </p:cNvCxnSpPr>
          <p:nvPr/>
        </p:nvCxnSpPr>
        <p:spPr>
          <a:xfrm>
            <a:off x="9648851" y="2657586"/>
            <a:ext cx="0" cy="4024702"/>
          </a:xfrm>
          <a:prstGeom prst="line">
            <a:avLst/>
          </a:prstGeom>
          <a:noFill/>
          <a:ln w="12700" cap="flat" cmpd="sng" algn="ctr">
            <a:solidFill>
              <a:sysClr val="windowText" lastClr="000000"/>
            </a:solidFill>
            <a:prstDash val="solid"/>
          </a:ln>
          <a:effectLst/>
        </p:spPr>
      </p:cxnSp>
      <p:sp>
        <p:nvSpPr>
          <p:cNvPr id="96" name="矩形 151">
            <a:extLst>
              <a:ext uri="{FF2B5EF4-FFF2-40B4-BE49-F238E27FC236}">
                <a16:creationId xmlns:a16="http://schemas.microsoft.com/office/drawing/2014/main" id="{2BA766CB-A7F9-E955-C6E7-812769552212}"/>
              </a:ext>
            </a:extLst>
          </p:cNvPr>
          <p:cNvSpPr/>
          <p:nvPr/>
        </p:nvSpPr>
        <p:spPr>
          <a:xfrm rot="5400000">
            <a:off x="9209290" y="3034327"/>
            <a:ext cx="148664" cy="578582"/>
          </a:xfrm>
          <a:prstGeom prst="rect">
            <a:avLst/>
          </a:prstGeom>
          <a:noFill/>
          <a:ln w="22225" cap="flat" cmpd="sng" algn="ctr">
            <a:solidFill>
              <a:sysClr val="windowText" lastClr="000000"/>
            </a:solidFill>
            <a:prstDash val="dash"/>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cxnSp>
        <p:nvCxnSpPr>
          <p:cNvPr id="97" name="直接连接符 146">
            <a:extLst>
              <a:ext uri="{FF2B5EF4-FFF2-40B4-BE49-F238E27FC236}">
                <a16:creationId xmlns:a16="http://schemas.microsoft.com/office/drawing/2014/main" id="{D8CF5188-97FE-5956-4825-4D6323395E1C}"/>
              </a:ext>
            </a:extLst>
          </p:cNvPr>
          <p:cNvCxnSpPr>
            <a:cxnSpLocks/>
          </p:cNvCxnSpPr>
          <p:nvPr/>
        </p:nvCxnSpPr>
        <p:spPr>
          <a:xfrm>
            <a:off x="8905454" y="2657586"/>
            <a:ext cx="0" cy="4024702"/>
          </a:xfrm>
          <a:prstGeom prst="line">
            <a:avLst/>
          </a:prstGeom>
          <a:noFill/>
          <a:ln w="12700" cap="flat" cmpd="sng" algn="ctr">
            <a:solidFill>
              <a:sysClr val="windowText" lastClr="000000"/>
            </a:solidFill>
            <a:prstDash val="solid"/>
          </a:ln>
          <a:effectLst/>
        </p:spPr>
      </p:cxnSp>
      <p:sp>
        <p:nvSpPr>
          <p:cNvPr id="98" name="矩形 94">
            <a:extLst>
              <a:ext uri="{FF2B5EF4-FFF2-40B4-BE49-F238E27FC236}">
                <a16:creationId xmlns:a16="http://schemas.microsoft.com/office/drawing/2014/main" id="{3411CC40-5D78-5B65-2ADF-DC3A141E6640}"/>
              </a:ext>
            </a:extLst>
          </p:cNvPr>
          <p:cNvSpPr/>
          <p:nvPr/>
        </p:nvSpPr>
        <p:spPr>
          <a:xfrm rot="5400000">
            <a:off x="9209290" y="3523489"/>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99" name="矩形 94">
            <a:extLst>
              <a:ext uri="{FF2B5EF4-FFF2-40B4-BE49-F238E27FC236}">
                <a16:creationId xmlns:a16="http://schemas.microsoft.com/office/drawing/2014/main" id="{41153AFB-C637-6675-F469-49C0D88860B4}"/>
              </a:ext>
            </a:extLst>
          </p:cNvPr>
          <p:cNvSpPr/>
          <p:nvPr/>
        </p:nvSpPr>
        <p:spPr>
          <a:xfrm rot="5400000">
            <a:off x="9209290" y="4012651"/>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100" name="矩形 94">
            <a:extLst>
              <a:ext uri="{FF2B5EF4-FFF2-40B4-BE49-F238E27FC236}">
                <a16:creationId xmlns:a16="http://schemas.microsoft.com/office/drawing/2014/main" id="{519C4249-9524-D094-AB3E-80D2BE094E06}"/>
              </a:ext>
            </a:extLst>
          </p:cNvPr>
          <p:cNvSpPr/>
          <p:nvPr/>
        </p:nvSpPr>
        <p:spPr>
          <a:xfrm rot="5400000">
            <a:off x="9209290" y="4501813"/>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101" name="矩形 94">
            <a:extLst>
              <a:ext uri="{FF2B5EF4-FFF2-40B4-BE49-F238E27FC236}">
                <a16:creationId xmlns:a16="http://schemas.microsoft.com/office/drawing/2014/main" id="{E9BBBDDC-E4A2-21BC-7BFD-E66E5EDF21B0}"/>
              </a:ext>
            </a:extLst>
          </p:cNvPr>
          <p:cNvSpPr/>
          <p:nvPr/>
        </p:nvSpPr>
        <p:spPr>
          <a:xfrm rot="5400000">
            <a:off x="9209290" y="4990975"/>
            <a:ext cx="148664" cy="578582"/>
          </a:xfrm>
          <a:prstGeom prst="rect">
            <a:avLst/>
          </a:prstGeom>
          <a:solidFill>
            <a:schemeClr val="tx2">
              <a:lumMod val="50000"/>
            </a:schemeClr>
          </a:solidFill>
          <a:ln w="12700" cap="flat" cmpd="sng" algn="ctr">
            <a:noFill/>
            <a:prstDash val="solid"/>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102" name="矩形 151">
            <a:extLst>
              <a:ext uri="{FF2B5EF4-FFF2-40B4-BE49-F238E27FC236}">
                <a16:creationId xmlns:a16="http://schemas.microsoft.com/office/drawing/2014/main" id="{BB186A22-5415-8A6F-C672-EB9EA2EF9EF2}"/>
              </a:ext>
            </a:extLst>
          </p:cNvPr>
          <p:cNvSpPr/>
          <p:nvPr/>
        </p:nvSpPr>
        <p:spPr>
          <a:xfrm rot="5400000">
            <a:off x="9209290" y="2545165"/>
            <a:ext cx="148664" cy="578582"/>
          </a:xfrm>
          <a:prstGeom prst="rect">
            <a:avLst/>
          </a:prstGeom>
          <a:noFill/>
          <a:ln w="12700" cap="flat" cmpd="sng" algn="ctr">
            <a:solidFill>
              <a:sysClr val="windowText" lastClr="000000"/>
            </a:solidFill>
            <a:prstDash val="dash"/>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106" name="!!矩形 102">
            <a:extLst>
              <a:ext uri="{FF2B5EF4-FFF2-40B4-BE49-F238E27FC236}">
                <a16:creationId xmlns:a16="http://schemas.microsoft.com/office/drawing/2014/main" id="{DEC0B3C7-025D-DDAB-FB53-BA183C1ABC9F}"/>
              </a:ext>
            </a:extLst>
          </p:cNvPr>
          <p:cNvSpPr/>
          <p:nvPr/>
        </p:nvSpPr>
        <p:spPr>
          <a:xfrm>
            <a:off x="8737597" y="3397950"/>
            <a:ext cx="1014947" cy="2843634"/>
          </a:xfrm>
          <a:prstGeom prst="rect">
            <a:avLst/>
          </a:prstGeom>
          <a:noFill/>
          <a:ln w="12700" cap="flat" cmpd="sng" algn="ctr">
            <a:solidFill>
              <a:sysClr val="windowText" lastClr="000000"/>
            </a:solidFill>
            <a:prstDash val="dash"/>
            <a:miter lim="800000"/>
          </a:ln>
          <a:effectLst/>
        </p:spPr>
        <p:txBody>
          <a:bodyPr rtlCol="0" anchor="ctr"/>
          <a:lstStyle/>
          <a:p>
            <a:pPr marL="0" marR="0" lvl="0" indent="0" algn="ctr" defTabSz="725702"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endParaRPr>
          </a:p>
        </p:txBody>
      </p:sp>
      <p:sp>
        <p:nvSpPr>
          <p:cNvPr id="28" name="!!dump">
            <a:extLst>
              <a:ext uri="{FF2B5EF4-FFF2-40B4-BE49-F238E27FC236}">
                <a16:creationId xmlns:a16="http://schemas.microsoft.com/office/drawing/2014/main" id="{395079EA-0220-7C15-AB16-E0C0C6CE83FD}"/>
              </a:ext>
            </a:extLst>
          </p:cNvPr>
          <p:cNvSpPr/>
          <p:nvPr/>
        </p:nvSpPr>
        <p:spPr>
          <a:xfrm>
            <a:off x="8994332" y="6118477"/>
            <a:ext cx="578582" cy="131561"/>
          </a:xfrm>
          <a:prstGeom prst="rect">
            <a:avLst/>
          </a:prstGeom>
          <a:solidFill>
            <a:schemeClr val="tx2">
              <a:lumMod val="50000"/>
            </a:schemeClr>
          </a:solidFill>
          <a:ln w="25400" cap="flat" cmpd="sng" algn="ctr">
            <a:noFill/>
            <a:prstDash val="solid"/>
          </a:ln>
          <a:effectLst/>
        </p:spPr>
        <p:txBody>
          <a:bodyPr rtlCol="0" anchor="ctr"/>
          <a:lstStyle/>
          <a:p>
            <a:pPr marL="0" marR="0" lvl="0" indent="0" algn="ctr" defTabSz="914140" eaLnBrk="1" fontAlgn="auto" latinLnBrk="0" hangingPunct="1">
              <a:lnSpc>
                <a:spcPct val="100000"/>
              </a:lnSpc>
              <a:spcBef>
                <a:spcPts val="0"/>
              </a:spcBef>
              <a:spcAft>
                <a:spcPts val="0"/>
              </a:spcAft>
              <a:buClrTx/>
              <a:buSzTx/>
              <a:buFontTx/>
              <a:buNone/>
              <a:tabLst/>
              <a:defRPr/>
            </a:pPr>
            <a:endParaRPr kumimoji="0" lang="zh-CN" altLang="en-US" sz="1825" b="0" i="0" u="none" strike="noStrike" kern="0" cap="none" spc="0" normalizeH="0" baseline="0" noProof="0">
              <a:ln>
                <a:noFill/>
              </a:ln>
              <a:solidFill>
                <a:prstClr val="white"/>
              </a:solidFill>
              <a:effectLst/>
              <a:uLnTx/>
              <a:uFillTx/>
              <a:latin typeface="Lucida Sans"/>
              <a:ea typeface="黑体"/>
              <a:cs typeface="+mn-cs"/>
            </a:endParaRPr>
          </a:p>
        </p:txBody>
      </p:sp>
      <mc:AlternateContent xmlns:mc="http://schemas.openxmlformats.org/markup-compatibility/2006" xmlns:a14="http://schemas.microsoft.com/office/drawing/2010/main">
        <mc:Choice Requires="a14">
          <p:sp>
            <p:nvSpPr>
              <p:cNvPr id="2" name="文本框 106">
                <a:extLst>
                  <a:ext uri="{FF2B5EF4-FFF2-40B4-BE49-F238E27FC236}">
                    <a16:creationId xmlns:a16="http://schemas.microsoft.com/office/drawing/2014/main" id="{5698CAE4-23EE-E264-A603-B55C8FDFAEF2}"/>
                  </a:ext>
                </a:extLst>
              </p:cNvPr>
              <p:cNvSpPr txBox="1"/>
              <p:nvPr/>
            </p:nvSpPr>
            <p:spPr>
              <a:xfrm>
                <a:off x="8382090" y="2442355"/>
                <a:ext cx="423898" cy="400110"/>
              </a:xfrm>
              <a:prstGeom prst="rect">
                <a:avLst/>
              </a:prstGeom>
              <a:noFill/>
            </p:spPr>
            <p:txBody>
              <a:bodyPr wrap="none" rtlCol="0">
                <a:spAutoFit/>
              </a:bodyPr>
              <a:lstStyle/>
              <a:p>
                <a:pPr marL="0" marR="0" lvl="0" indent="0" defTabSz="91414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b="1" i="1" u="none" strike="noStrike" kern="0" cap="none" spc="0" normalizeH="0" baseline="0" noProof="0" smtClean="0">
                          <a:ln>
                            <a:noFill/>
                          </a:ln>
                          <a:solidFill>
                            <a:prstClr val="black"/>
                          </a:solidFill>
                          <a:effectLst/>
                          <a:uLnTx/>
                          <a:uFillTx/>
                          <a:latin typeface="Cambria Math" panose="02040503050406030204" pitchFamily="18" charset="0"/>
                          <a:ea typeface="黑体"/>
                        </a:rPr>
                        <m:t>𝒮</m:t>
                      </m:r>
                    </m:oMath>
                  </m:oMathPara>
                </a14:m>
                <a:endParaRPr kumimoji="0" lang="zh-CN" altLang="en-US" b="1" i="0" u="none" strike="noStrike" kern="0" cap="none" spc="0" normalizeH="0" baseline="0" noProof="0" dirty="0">
                  <a:ln>
                    <a:noFill/>
                  </a:ln>
                  <a:solidFill>
                    <a:prstClr val="black"/>
                  </a:solidFill>
                  <a:effectLst/>
                  <a:uLnTx/>
                  <a:uFillTx/>
                  <a:latin typeface="Lucida Sans"/>
                  <a:ea typeface="黑体"/>
                </a:endParaRPr>
              </a:p>
            </p:txBody>
          </p:sp>
        </mc:Choice>
        <mc:Fallback xmlns="">
          <p:sp>
            <p:nvSpPr>
              <p:cNvPr id="2" name="文本框 106">
                <a:extLst>
                  <a:ext uri="{FF2B5EF4-FFF2-40B4-BE49-F238E27FC236}">
                    <a16:creationId xmlns:a16="http://schemas.microsoft.com/office/drawing/2014/main" id="{5698CAE4-23EE-E264-A603-B55C8FDFAEF2}"/>
                  </a:ext>
                </a:extLst>
              </p:cNvPr>
              <p:cNvSpPr txBox="1">
                <a:spLocks noRot="1" noChangeAspect="1" noMove="1" noResize="1" noEditPoints="1" noAdjustHandles="1" noChangeArrowheads="1" noChangeShapeType="1" noTextEdit="1"/>
              </p:cNvSpPr>
              <p:nvPr/>
            </p:nvSpPr>
            <p:spPr>
              <a:xfrm>
                <a:off x="8382090" y="2442355"/>
                <a:ext cx="423898" cy="400110"/>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25702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1.4"/>
</p:tagLst>
</file>

<file path=ppt/tags/tag2.xml><?xml version="1.0" encoding="utf-8"?>
<p:tagLst xmlns:a="http://schemas.openxmlformats.org/drawingml/2006/main" xmlns:r="http://schemas.openxmlformats.org/officeDocument/2006/relationships" xmlns:p="http://schemas.openxmlformats.org/presentationml/2006/main">
  <p:tag name="TIMING" val="|21.4"/>
</p:tagLst>
</file>

<file path=ppt/tags/tag3.xml><?xml version="1.0" encoding="utf-8"?>
<p:tagLst xmlns:a="http://schemas.openxmlformats.org/drawingml/2006/main" xmlns:r="http://schemas.openxmlformats.org/officeDocument/2006/relationships" xmlns:p="http://schemas.openxmlformats.org/presentationml/2006/main">
  <p:tag name="TIMING" val="|21.4"/>
</p:tagLst>
</file>

<file path=ppt/theme/theme1.xml><?xml version="1.0" encoding="utf-8"?>
<a:theme xmlns:a="http://schemas.openxmlformats.org/drawingml/2006/main" name="CICC IBD">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BD">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EE7FA"/>
        </a:solidFill>
        <a:ln>
          <a:noFill/>
        </a:ln>
      </a:spPr>
      <a:bodyPr vert="horz" wrap="square" lIns="100600" tIns="36000" rIns="100600" bIns="50300" numCol="1" anchor="ctr" anchorCtr="0" compatLnSpc="1">
        <a:prstTxWarp prst="textNoShape">
          <a:avLst/>
        </a:prstTxWarp>
      </a:bodyPr>
      <a:lstStyle>
        <a:defPPr algn="ctr">
          <a:lnSpc>
            <a:spcPct val="130000"/>
          </a:lnSpc>
          <a:spcBef>
            <a:spcPct val="0"/>
          </a:spcBef>
          <a:defRPr sz="2800" dirty="0">
            <a:latin typeface="Times New Roman" panose="02020603050405020304" pitchFamily="18" charset="0"/>
            <a:ea typeface="KaiTi" panose="02010609060101010101" pitchFamily="49" charset="-122"/>
            <a:cs typeface="Times New Roman" panose="02020603050405020304" pitchFamily="18" charset="0"/>
          </a:defRPr>
        </a:defPPr>
      </a:lstStyle>
    </a:spDef>
    <a:lnDef>
      <a:spPr>
        <a:ln w="12700">
          <a:solidFill>
            <a:srgbClr val="000000"/>
          </a:solidFill>
        </a:ln>
      </a:spPr>
      <a:bodyPr/>
      <a:lstStyle/>
      <a:style>
        <a:lnRef idx="1">
          <a:schemeClr val="dk1"/>
        </a:lnRef>
        <a:fillRef idx="0">
          <a:schemeClr val="dk1"/>
        </a:fillRef>
        <a:effectRef idx="0">
          <a:schemeClr val="dk1"/>
        </a:effectRef>
        <a:fontRef idx="minor">
          <a:schemeClr val="tx1"/>
        </a:fontRef>
      </a:style>
    </a:lnDef>
    <a:txDef>
      <a:spPr bwMode="auto">
        <a:solidFill>
          <a:srgbClr val="CEE7FA"/>
        </a:solidFill>
        <a:ln w="9525" algn="ctr">
          <a:solidFill>
            <a:schemeClr val="bg1">
              <a:lumMod val="75000"/>
            </a:schemeClr>
          </a:solidFill>
          <a:miter lim="800000"/>
          <a:headEnd/>
          <a:tailEnd/>
        </a:ln>
        <a:effectLst/>
      </a:spPr>
      <a:bodyPr lIns="90909" tIns="45455" rIns="90909" bIns="45455" anchor="ctr"/>
      <a:lstStyle>
        <a:defPPr marL="170543" indent="-170543">
          <a:spcBef>
            <a:spcPts val="0"/>
          </a:spcBef>
          <a:buFont typeface="Wingdings" pitchFamily="2" charset="2"/>
          <a:buChar char="n"/>
          <a:defRPr dirty="0">
            <a:solidFill>
              <a:prstClr val="black"/>
            </a:solidFill>
          </a:defRPr>
        </a:defPPr>
      </a:lstStyle>
    </a:txDef>
  </a:objectDefaults>
  <a:extraClrSchemeLst/>
  <a:custClrLst>
    <a:custClr name="次要文本色">
      <a:srgbClr val="DECEA6"/>
    </a:custClr>
    <a:custClr name="主要文本色">
      <a:srgbClr val="ECECEC"/>
    </a:custClr>
    <a:custClr name="其他文本色">
      <a:srgbClr val="E7B17E"/>
    </a:custClr>
    <a:custClr name="标题/核心色">
      <a:srgbClr val="9B3519"/>
    </a:custClr>
    <a:custClr>
      <a:srgbClr val="FFFFFF"/>
    </a:custClr>
    <a:custClr>
      <a:srgbClr val="FFFFFF"/>
    </a:custClr>
    <a:custClr>
      <a:srgbClr val="FFFFFF"/>
    </a:custClr>
    <a:custClr>
      <a:srgbClr val="FFFFFF"/>
    </a:custClr>
    <a:custClr>
      <a:srgbClr val="FFFFFF"/>
    </a:custClr>
    <a:custClr>
      <a:srgbClr val="FFFFFF"/>
    </a:custClr>
    <a:custClr name="图表色1">
      <a:srgbClr val="CBAA7B"/>
    </a:custClr>
    <a:custClr name="图表色2">
      <a:srgbClr val="BEC0C2"/>
    </a:custClr>
    <a:custClr name="图表色3">
      <a:srgbClr val="C7674B"/>
    </a:custClr>
    <a:custClr name="图表色4">
      <a:srgbClr val="8A90A5"/>
    </a:custClr>
    <a:custClr name="图表色5">
      <a:srgbClr val="DF9753"/>
    </a:custClr>
    <a:custClr name="图表色6">
      <a:srgbClr val="DEC9AC"/>
    </a:custClr>
    <a:custClr name="图表色7">
      <a:srgbClr val="E5E6E7"/>
    </a:custClr>
    <a:custClr name="图表色8">
      <a:srgbClr val="D58D78"/>
    </a:custClr>
    <a:custClr name="图表色9">
      <a:srgbClr val="B1B5C3"/>
    </a:custClr>
    <a:custClr name="图表色10">
      <a:srgbClr val="E7B17E"/>
    </a:custClr>
    <a:custClr name="补充文本色1">
      <a:srgbClr val="B4A28D"/>
    </a:custClr>
    <a:custClr name="补充文本色2">
      <a:srgbClr val="CDC1B3"/>
    </a:custClr>
    <a:custClr name="补充文本色3">
      <a:srgbClr val="D8BF9A"/>
    </a:custClr>
    <a:custClr name="补充文本色4">
      <a:srgbClr val="D8D9DA"/>
    </a:custClr>
    <a:custClr name="补充文本色5">
      <a:srgbClr val="E5B9AD"/>
    </a:custClr>
    <a:custClr name="补充文本色6">
      <a:srgbClr val="DFD8E6"/>
    </a:custClr>
    <a:custClr name="补充文本色7">
      <a:srgbClr val="636B87"/>
    </a:custClr>
    <a:custClr name="补充文本色8">
      <a:srgbClr val="CFB77B"/>
    </a:custClr>
    <a:custClr name="补充文本色9">
      <a:srgbClr val="B9411E"/>
    </a:custClr>
    <a:custClr name="补充文本色10">
      <a:srgbClr val="D77D28"/>
    </a:custClr>
    <a:custClr name="线条色1">
      <a:srgbClr val="731E00"/>
    </a:custClr>
    <a:custClr name="线条色2">
      <a:srgbClr val="BD8C46"/>
    </a:custClr>
    <a:custClr name="线条色3">
      <a:srgbClr val="3C4669"/>
    </a:custClr>
    <a:custClr name="线条色4">
      <a:srgbClr val="7F7F7F"/>
    </a:custClr>
    <a:custClr name="线条色5">
      <a:srgbClr val="0070C0"/>
    </a:custClr>
    <a:custClr name="线条色6">
      <a:srgbClr val="9B69FF"/>
    </a:custClr>
    <a:custClr name="线条色7">
      <a:srgbClr val="D77D28"/>
    </a:custClr>
    <a:custClr name="线条色8">
      <a:srgbClr val="826441"/>
    </a:custClr>
    <a:custClr>
      <a:srgbClr val="FFFFFF"/>
    </a:custClr>
    <a:custClr>
      <a:srgbClr val="FFFFFF"/>
    </a:custClr>
  </a:custClr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103655</TotalTime>
  <Words>2140</Words>
  <Application>Microsoft Office PowerPoint</Application>
  <PresentationFormat>Custom</PresentationFormat>
  <Paragraphs>280</Paragraphs>
  <Slides>17</Slides>
  <Notes>17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17</vt:i4>
      </vt:variant>
    </vt:vector>
  </HeadingPairs>
  <TitlesOfParts>
    <vt:vector size="32" baseType="lpstr">
      <vt:lpstr>Söhne</vt:lpstr>
      <vt:lpstr>楷体</vt:lpstr>
      <vt:lpstr>楷体</vt:lpstr>
      <vt:lpstr>等线</vt:lpstr>
      <vt:lpstr>Arial</vt:lpstr>
      <vt:lpstr>Arial Black</vt:lpstr>
      <vt:lpstr>Calibri</vt:lpstr>
      <vt:lpstr>Cambria Math</vt:lpstr>
      <vt:lpstr>comic sans ms</vt:lpstr>
      <vt:lpstr>comic sans ms</vt:lpstr>
      <vt:lpstr>Franklin Gothic Book</vt:lpstr>
      <vt:lpstr>Lucida Sans</vt:lpstr>
      <vt:lpstr>Times New Roman</vt:lpstr>
      <vt:lpstr>Wingdings</vt:lpstr>
      <vt:lpstr>CICC IBD</vt:lpstr>
      <vt:lpstr>PowerPoint Presentation</vt:lpstr>
      <vt:lpstr>PowerPoint Presentation</vt:lpstr>
      <vt:lpstr>PowerPoint Presentation</vt:lpstr>
      <vt:lpstr>PowerPoint Presentation</vt:lpstr>
      <vt:lpstr>Dump snapshot</vt:lpstr>
      <vt:lpstr>Dump snapshot</vt:lpstr>
      <vt:lpstr>Dump snapshot</vt:lpstr>
      <vt:lpstr>Dump snapshot</vt:lpstr>
      <vt:lpstr>Dump snapshot</vt:lpstr>
      <vt:lpstr>Analysis</vt:lpstr>
      <vt:lpstr>Unnormalized rows &amp; time-based window</vt:lpstr>
      <vt:lpstr>Space Lower bound</vt:lpstr>
      <vt:lpstr>Experiments</vt:lpstr>
      <vt:lpstr>Experiments: space vs. error</vt:lpstr>
      <vt:lpstr>Applications of Matrix Sketching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Hanyan Yin</dc:creator>
  <cp:lastModifiedBy>Hanyan Yin</cp:lastModifiedBy>
  <cp:revision>2853</cp:revision>
  <dcterms:created xsi:type="dcterms:W3CDTF">2011-06-28T01:27:34Z</dcterms:created>
  <dcterms:modified xsi:type="dcterms:W3CDTF">2024-09-01T12:42:04Z</dcterms:modified>
</cp:coreProperties>
</file>