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9" r:id="rId1"/>
  </p:sldMasterIdLst>
  <p:notesMasterIdLst>
    <p:notesMasterId r:id="rId30"/>
  </p:notesMasterIdLst>
  <p:handoutMasterIdLst>
    <p:handoutMasterId r:id="rId31"/>
  </p:handoutMasterIdLst>
  <p:sldIdLst>
    <p:sldId id="2531" r:id="rId2"/>
    <p:sldId id="2548" r:id="rId3"/>
    <p:sldId id="1924" r:id="rId4"/>
    <p:sldId id="2046" r:id="rId5"/>
    <p:sldId id="2047" r:id="rId6"/>
    <p:sldId id="2045" r:id="rId7"/>
    <p:sldId id="2489" r:id="rId8"/>
    <p:sldId id="2533" r:id="rId9"/>
    <p:sldId id="2534" r:id="rId10"/>
    <p:sldId id="2480" r:id="rId11"/>
    <p:sldId id="2537" r:id="rId12"/>
    <p:sldId id="2492" r:id="rId13"/>
    <p:sldId id="2536" r:id="rId14"/>
    <p:sldId id="2538" r:id="rId15"/>
    <p:sldId id="2316" r:id="rId16"/>
    <p:sldId id="2447" r:id="rId17"/>
    <p:sldId id="2555" r:id="rId18"/>
    <p:sldId id="2551" r:id="rId19"/>
    <p:sldId id="2554" r:id="rId20"/>
    <p:sldId id="2544" r:id="rId21"/>
    <p:sldId id="2556" r:id="rId22"/>
    <p:sldId id="2545" r:id="rId23"/>
    <p:sldId id="2557" r:id="rId24"/>
    <p:sldId id="2460" r:id="rId25"/>
    <p:sldId id="2547" r:id="rId26"/>
    <p:sldId id="2523" r:id="rId27"/>
    <p:sldId id="2522" r:id="rId28"/>
    <p:sldId id="2549" r:id="rId29"/>
  </p:sldIdLst>
  <p:sldSz cx="10059988" cy="7773988"/>
  <p:notesSz cx="6858000" cy="9144000"/>
  <p:defaultTextStyle>
    <a:defPPr lvl="0">
      <a:defRPr lang="zh-CN"/>
    </a:defPPr>
    <a:lvl1pPr marL="0" lvl="1" algn="l" defTabSz="1019007" rtl="0" eaLnBrk="1" latinLnBrk="0" hangingPunct="1">
      <a:defRPr sz="2000" kern="1200">
        <a:solidFill>
          <a:schemeClr val="tx1"/>
        </a:solidFill>
        <a:latin typeface="+mn-lt"/>
        <a:ea typeface="+mn-ea"/>
        <a:cs typeface="+mn-cs"/>
      </a:defRPr>
    </a:lvl1pPr>
    <a:lvl2pPr marL="509504" lvl="2" algn="l" defTabSz="1019007" rtl="0" eaLnBrk="1" latinLnBrk="0" hangingPunct="1">
      <a:defRPr sz="2000" kern="1200">
        <a:solidFill>
          <a:schemeClr val="tx1"/>
        </a:solidFill>
        <a:latin typeface="+mn-lt"/>
        <a:ea typeface="+mn-ea"/>
        <a:cs typeface="+mn-cs"/>
      </a:defRPr>
    </a:lvl2pPr>
    <a:lvl3pPr marL="1019007" lvl="3" algn="l" defTabSz="1019007" rtl="0" eaLnBrk="1" latinLnBrk="0" hangingPunct="1">
      <a:defRPr sz="2000" kern="1200">
        <a:solidFill>
          <a:schemeClr val="tx1"/>
        </a:solidFill>
        <a:latin typeface="+mn-lt"/>
        <a:ea typeface="+mn-ea"/>
        <a:cs typeface="+mn-cs"/>
      </a:defRPr>
    </a:lvl3pPr>
    <a:lvl4pPr marL="1528511" lvl="4" algn="l" defTabSz="1019007" rtl="0" eaLnBrk="1" latinLnBrk="0" hangingPunct="1">
      <a:defRPr sz="2000" kern="1200">
        <a:solidFill>
          <a:schemeClr val="tx1"/>
        </a:solidFill>
        <a:latin typeface="+mn-lt"/>
        <a:ea typeface="+mn-ea"/>
        <a:cs typeface="+mn-cs"/>
      </a:defRPr>
    </a:lvl4pPr>
    <a:lvl5pPr marL="2038015" algn="l" defTabSz="1019007" rtl="0" eaLnBrk="1" latinLnBrk="0" hangingPunct="1">
      <a:defRPr sz="2000" kern="1200">
        <a:solidFill>
          <a:schemeClr val="tx1"/>
        </a:solidFill>
        <a:latin typeface="+mn-lt"/>
        <a:ea typeface="+mn-ea"/>
        <a:cs typeface="+mn-cs"/>
      </a:defRPr>
    </a:lvl5pPr>
    <a:lvl6pPr marL="2547518" algn="l" defTabSz="1019007" rtl="0" eaLnBrk="1" latinLnBrk="0" hangingPunct="1">
      <a:defRPr sz="2000" kern="1200">
        <a:solidFill>
          <a:schemeClr val="tx1"/>
        </a:solidFill>
        <a:latin typeface="+mn-lt"/>
        <a:ea typeface="+mn-ea"/>
        <a:cs typeface="+mn-cs"/>
      </a:defRPr>
    </a:lvl6pPr>
    <a:lvl7pPr marL="3057022" algn="l" defTabSz="1019007" rtl="0" eaLnBrk="1" latinLnBrk="0" hangingPunct="1">
      <a:defRPr sz="2000" kern="1200">
        <a:solidFill>
          <a:schemeClr val="tx1"/>
        </a:solidFill>
        <a:latin typeface="+mn-lt"/>
        <a:ea typeface="+mn-ea"/>
        <a:cs typeface="+mn-cs"/>
      </a:defRPr>
    </a:lvl7pPr>
    <a:lvl8pPr marL="3566526" algn="l" defTabSz="1019007" rtl="0" eaLnBrk="1" latinLnBrk="0" hangingPunct="1">
      <a:defRPr sz="2000" kern="1200">
        <a:solidFill>
          <a:schemeClr val="tx1"/>
        </a:solidFill>
        <a:latin typeface="+mn-lt"/>
        <a:ea typeface="+mn-ea"/>
        <a:cs typeface="+mn-cs"/>
      </a:defRPr>
    </a:lvl8pPr>
    <a:lvl9pPr marL="4076029" algn="l" defTabSz="1019007"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AA"/>
    <a:srgbClr val="0070C0"/>
    <a:srgbClr val="4E81BD"/>
    <a:srgbClr val="E7F5FF"/>
    <a:srgbClr val="CFE7FA"/>
    <a:srgbClr val="E5E6E8"/>
    <a:srgbClr val="FFDBE7"/>
    <a:srgbClr val="D5FEFF"/>
    <a:srgbClr val="FFCEC7"/>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385" autoAdjust="0"/>
    <p:restoredTop sz="86667" autoAdjust="0"/>
  </p:normalViewPr>
  <p:slideViewPr>
    <p:cSldViewPr snapToGrid="0">
      <p:cViewPr varScale="1">
        <p:scale>
          <a:sx n="93" d="100"/>
          <a:sy n="93" d="100"/>
        </p:scale>
        <p:origin x="2496" y="200"/>
      </p:cViewPr>
      <p:guideLst>
        <p:guide orient="horz" pos="2448"/>
        <p:guide pos="3169"/>
      </p:guideLst>
    </p:cSldViewPr>
  </p:slideViewPr>
  <p:notesTextViewPr>
    <p:cViewPr>
      <p:scale>
        <a:sx n="1" d="1"/>
        <a:sy n="1" d="1"/>
      </p:scale>
      <p:origin x="0" y="0"/>
    </p:cViewPr>
  </p:notesTextViewPr>
  <p:sorterViewPr>
    <p:cViewPr>
      <p:scale>
        <a:sx n="100" d="100"/>
        <a:sy n="100" d="100"/>
      </p:scale>
      <p:origin x="0" y="27388"/>
    </p:cViewPr>
  </p:sorterViewPr>
  <p:notesViewPr>
    <p:cSldViewPr snapToGrid="0">
      <p:cViewPr varScale="1">
        <p:scale>
          <a:sx n="50" d="100"/>
          <a:sy n="50" d="100"/>
        </p:scale>
        <p:origin x="2708" y="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F6E6E35-2206-44F1-B381-2A7354E2B6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40F4C98C-478C-4AEE-AC88-CB518639994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E00862-CF19-49A5-A7A4-D947E87F66BE}" type="datetimeFigureOut">
              <a:rPr lang="zh-CN" altLang="en-US" smtClean="0"/>
              <a:t>2024/10/22</a:t>
            </a:fld>
            <a:endParaRPr lang="zh-CN" altLang="en-US"/>
          </a:p>
        </p:txBody>
      </p:sp>
      <p:sp>
        <p:nvSpPr>
          <p:cNvPr id="4" name="页脚占位符 3">
            <a:extLst>
              <a:ext uri="{FF2B5EF4-FFF2-40B4-BE49-F238E27FC236}">
                <a16:creationId xmlns:a16="http://schemas.microsoft.com/office/drawing/2014/main" id="{E361C4F2-6EF2-4FAA-B0A8-DD6D438725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69A8FC8F-CF70-4106-AC02-13426510CE1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B51C9D-FB2C-4D1A-9360-495531BAC234}" type="slidenum">
              <a:rPr lang="zh-CN" altLang="en-US" smtClean="0"/>
              <a:t>‹#›</a:t>
            </a:fld>
            <a:endParaRPr lang="zh-CN" altLang="en-US"/>
          </a:p>
        </p:txBody>
      </p:sp>
    </p:spTree>
    <p:extLst>
      <p:ext uri="{BB962C8B-B14F-4D97-AF65-F5344CB8AC3E}">
        <p14:creationId xmlns:p14="http://schemas.microsoft.com/office/powerpoint/2010/main" val="2843023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0E55AA-1F54-47F1-927C-00473FCE018E}" type="datetimeFigureOut">
              <a:rPr lang="zh-CN" altLang="en-US" smtClean="0"/>
              <a:t>2024/10/22</a:t>
            </a:fld>
            <a:endParaRPr lang="zh-CN" altLang="en-US"/>
          </a:p>
        </p:txBody>
      </p:sp>
      <p:sp>
        <p:nvSpPr>
          <p:cNvPr id="4" name="幻灯片图像占位符 3"/>
          <p:cNvSpPr>
            <a:spLocks noGrp="1" noRot="1" noChangeAspect="1"/>
          </p:cNvSpPr>
          <p:nvPr>
            <p:ph type="sldImg" idx="2"/>
          </p:nvPr>
        </p:nvSpPr>
        <p:spPr>
          <a:xfrm>
            <a:off x="1209675" y="685800"/>
            <a:ext cx="443865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A7F7446-39BB-44B8-8E60-5C2E41FBB344}" type="slidenum">
              <a:rPr lang="zh-CN" altLang="en-US" smtClean="0"/>
              <a:t>‹#›</a:t>
            </a:fld>
            <a:endParaRPr lang="zh-CN" altLang="en-US"/>
          </a:p>
        </p:txBody>
      </p:sp>
    </p:spTree>
    <p:extLst>
      <p:ext uri="{BB962C8B-B14F-4D97-AF65-F5344CB8AC3E}">
        <p14:creationId xmlns:p14="http://schemas.microsoft.com/office/powerpoint/2010/main" val="3629882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09675" y="685800"/>
            <a:ext cx="443865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a:t>Hello everyone. I am Hanzhi Wang from Renmin University of China. It’s my pleasure to present our paper, "Revisiting Local Computation of PageRank: Simple and Optimal." This is a joint work with my supervisor, Prof. Zhewei Wei, Prof. Ji-Rong Wen, and Mingji.</a:t>
            </a:r>
            <a:endParaRPr lang="en-US" altLang="zh-CN" sz="1600" dirty="0"/>
          </a:p>
        </p:txBody>
      </p:sp>
      <p:sp>
        <p:nvSpPr>
          <p:cNvPr id="4" name="灯片编号占位符 3"/>
          <p:cNvSpPr>
            <a:spLocks noGrp="1"/>
          </p:cNvSpPr>
          <p:nvPr>
            <p:ph type="sldNum" sz="quarter" idx="10"/>
          </p:nvPr>
        </p:nvSpPr>
        <p:spPr/>
        <p:txBody>
          <a:bodyPr/>
          <a:lstStyle/>
          <a:p>
            <a:pPr>
              <a:defRPr/>
            </a:pPr>
            <a:fld id="{C57559C1-BDE1-41D1-A1D9-3B01ED79877F}" type="slidenum">
              <a:rPr lang="en-US" altLang="zh-CN" smtClean="0"/>
              <a:pPr>
                <a:defRPr/>
              </a:pPr>
              <a:t>0</a:t>
            </a:fld>
            <a:endParaRPr lang="en-US" altLang="zh-CN"/>
          </a:p>
        </p:txBody>
      </p:sp>
    </p:spTree>
    <p:extLst>
      <p:ext uri="{BB962C8B-B14F-4D97-AF65-F5344CB8AC3E}">
        <p14:creationId xmlns:p14="http://schemas.microsoft.com/office/powerpoint/2010/main" val="3488383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It’s worth mentioning that throughout our paper, we consider the computational complexity of each algorithm under the standard RAM model, and focus on the standard arc-centric graph-access model, where the algorithm can only access the graph structure through a graph oracle using five types of query operations. That is, asking for a node’s in-degree, out-degree, the i-th in-neighbor, the i-th out-neighbor, and a random node uniformly sampled from the graph. </a:t>
            </a: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9</a:t>
            </a:fld>
            <a:endParaRPr lang="zh-CN" altLang="en-US"/>
          </a:p>
        </p:txBody>
      </p:sp>
    </p:spTree>
    <p:extLst>
      <p:ext uri="{BB962C8B-B14F-4D97-AF65-F5344CB8AC3E}">
        <p14:creationId xmlns:p14="http://schemas.microsoft.com/office/powerpoint/2010/main" val="3764115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dirty="0">
                <a:solidFill>
                  <a:srgbClr val="009900"/>
                </a:solidFill>
                <a:latin typeface="Comic Sans MS" pitchFamily="66" charset="0"/>
              </a:rPr>
              <a:t>Given the two problems and the computational model, in this paper, we achieve the following contributions. </a:t>
            </a: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10</a:t>
            </a:fld>
            <a:endParaRPr lang="zh-CN" altLang="en-US"/>
          </a:p>
        </p:txBody>
      </p:sp>
    </p:spTree>
    <p:extLst>
      <p:ext uri="{BB962C8B-B14F-4D97-AF65-F5344CB8AC3E}">
        <p14:creationId xmlns:p14="http://schemas.microsoft.com/office/powerpoint/2010/main" val="3338705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solidFill>
                  <a:srgbClr val="0D0D0D"/>
                </a:solidFill>
                <a:effectLst/>
                <a:highlight>
                  <a:srgbClr val="FFFFFF"/>
                </a:highlight>
                <a:latin typeface="Söhne"/>
              </a:rPr>
              <a:t>First, for the single-node pagerank estimation problem, we establish matching upper and lower bounds, closing the longstanding theoretical gap for this problem. Our bound is the minimum of n to the power of 1 half, Delta_out to the 1 half, and n to the three fourth, d to the 1 fourth. Here n is the number of nodes in the graph, Delta_out is the maximum out-degree of the graph, and d is the average degree of the graph. Before our result, the best-known complexity bound was established in SICOMP 2023 (click!). Their bound is the minimum of n to the power of 2 third, Delta to the 1 third, and n to the power of five sixth, d to the 1 sixth. We note that in the SICOMP paper's bound and our bound</a:t>
            </a:r>
            <a:r>
              <a:rPr lang="en-US" altLang="zh-CN" sz="1200" b="0" i="0" kern="1200">
                <a:solidFill>
                  <a:schemeClr val="tx1"/>
                </a:solidFill>
                <a:effectLst/>
                <a:highlight>
                  <a:srgbClr val="FFFFFF"/>
                </a:highlight>
                <a:latin typeface="+mn-lt"/>
                <a:ea typeface="+mn-ea"/>
                <a:cs typeface="+mn-cs"/>
              </a:rPr>
              <a:t>, the sum of the exponents /ɪkˈspoʊnənt/ of n and Delta or n and d are consistently one, but the </a:t>
            </a:r>
            <a:r>
              <a:rPr lang="en-US" altLang="zh-CN" sz="1200" b="0" i="0" kern="1200" baseline="0">
                <a:solidFill>
                  <a:schemeClr val="tx1"/>
                </a:solidFill>
                <a:effectLst/>
                <a:highlight>
                  <a:srgbClr val="FFFFFF"/>
                </a:highlight>
                <a:latin typeface="+mn-lt"/>
                <a:ea typeface="+mn-ea"/>
                <a:cs typeface="+mn-cs"/>
              </a:rPr>
              <a:t>exponent of n in our bound is smaller than the previous result. Since n is larger than Delta and d, our bound is asymptotically smaller than previous results.</a:t>
            </a:r>
            <a:r>
              <a:rPr lang="zh-CN" altLang="en-US" sz="1200" b="0" i="0" kern="1200" baseline="0">
                <a:solidFill>
                  <a:schemeClr val="tx1"/>
                </a:solidFill>
                <a:effectLst/>
                <a:highlight>
                  <a:srgbClr val="FFFFFF"/>
                </a:highlight>
                <a:latin typeface="+mn-lt"/>
                <a:ea typeface="+mn-ea"/>
                <a:cs typeface="+mn-cs"/>
              </a:rPr>
              <a:t> </a:t>
            </a:r>
            <a:r>
              <a:rPr lang="en-US" altLang="zh-CN" sz="1200" b="0" i="0" kern="1200" baseline="0">
                <a:solidFill>
                  <a:schemeClr val="tx1"/>
                </a:solidFill>
                <a:effectLst/>
                <a:highlight>
                  <a:srgbClr val="FFFFFF"/>
                </a:highlight>
                <a:latin typeface="+mn-lt"/>
                <a:ea typeface="+mn-ea"/>
                <a:cs typeface="+mn-cs"/>
              </a:rPr>
              <a:t>An interesting point is that we do not propose new algorithm in our paper. </a:t>
            </a:r>
            <a:r>
              <a:rPr lang="en-US" altLang="zh-CN" sz="1200" b="0" i="0" kern="1200" baseline="0" dirty="0">
                <a:solidFill>
                  <a:srgbClr val="0D0D0D"/>
                </a:solidFill>
                <a:effectLst/>
                <a:highlight>
                  <a:srgbClr val="FFFFFF"/>
                </a:highlight>
                <a:latin typeface="Söhne"/>
                <a:ea typeface="+mn-ea"/>
                <a:cs typeface="+mn-cs"/>
              </a:rPr>
              <a:t>W</a:t>
            </a:r>
            <a:r>
              <a:rPr lang="en-US" altLang="zh-CN" b="0" i="0" dirty="0">
                <a:solidFill>
                  <a:srgbClr val="0D0D0D"/>
                </a:solidFill>
                <a:effectLst/>
                <a:highlight>
                  <a:srgbClr val="FFFFFF"/>
                </a:highlight>
                <a:latin typeface="Söhne"/>
              </a:rPr>
              <a:t>e derive our upper bound simple (click!) by revisiting an existing algorithm, called BiPPR, which was proposed in a WSDM 2016 paper. </a:t>
            </a: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11</a:t>
            </a:fld>
            <a:endParaRPr lang="zh-CN" altLang="en-US"/>
          </a:p>
        </p:txBody>
      </p:sp>
    </p:spTree>
    <p:extLst>
      <p:ext uri="{BB962C8B-B14F-4D97-AF65-F5344CB8AC3E}">
        <p14:creationId xmlns:p14="http://schemas.microsoft.com/office/powerpoint/2010/main" val="13986836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b="0" i="0">
                <a:solidFill>
                  <a:srgbClr val="0D0D0D"/>
                </a:solidFill>
                <a:effectLst/>
                <a:highlight>
                  <a:srgbClr val="FFFFFF"/>
                </a:highlight>
                <a:latin typeface="Söhne"/>
              </a:rPr>
              <a:t>Furthermore, for the single-target PPR estimation problem, we improve the computational complexity for this problem to npi(t) over epsilon times the minimum of Delta_in, Delta_out, and the square root of m, where pi(t) denotes the pagerank of t, epsilon is the additive error parameter, and m is the number of edges in the graph. (click!) And we also provide a matching lower bound, demonstrating that our upper bound is optimal. Remarkably, we derive our upper bound also by revisiting a previous method called the Push method which was proposed by Andersen, Borgs, Chayes (chess), Hopcroft, Mirrokni (mi ro k ni), and Teng in WAW 2007. The push method has been an algorithmic building block for random-walk probability estimation. Numerous attempts have been devoted to optimize the push method for better time complexity. But our work shows that actually the good old push algorithm is optimal. We only need to revisit its theoretical analysis to derive the optimal bounds. Moreover, our lower bound also provides a negative answer to the open problem established in the WAW 2007 paper regarding whether the time dependency /dɪˈpendənsi/ on in-degrees can be improved. </a:t>
            </a: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12</a:t>
            </a:fld>
            <a:endParaRPr lang="zh-CN" altLang="en-US"/>
          </a:p>
        </p:txBody>
      </p:sp>
    </p:spTree>
    <p:extLst>
      <p:ext uri="{BB962C8B-B14F-4D97-AF65-F5344CB8AC3E}">
        <p14:creationId xmlns:p14="http://schemas.microsoft.com/office/powerpoint/2010/main" val="3161168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a:t>It’s worth mentioning that our analysis to achieve these optimal bounds is remarkably simple. Next, I would like to briefly illustrate our analysis.</a:t>
            </a:r>
            <a:endParaRPr lang="en-US" altLang="zh-CN" dirty="0">
              <a:solidFill>
                <a:srgbClr val="009900"/>
              </a:solidFill>
              <a:latin typeface="Comic Sans MS" pitchFamily="66" charset="0"/>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13</a:t>
            </a:fld>
            <a:endParaRPr lang="zh-CN" altLang="en-US"/>
          </a:p>
        </p:txBody>
      </p:sp>
    </p:spTree>
    <p:extLst>
      <p:ext uri="{BB962C8B-B14F-4D97-AF65-F5344CB8AC3E}">
        <p14:creationId xmlns:p14="http://schemas.microsoft.com/office/powerpoint/2010/main" val="1153325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solidFill>
                  <a:srgbClr val="0D0D0D"/>
                </a:solidFill>
                <a:effectLst/>
                <a:highlight>
                  <a:srgbClr val="FFFFFF"/>
                </a:highlight>
                <a:latin typeface="Söhne"/>
              </a:rPr>
              <a:t>First, let’s consider the single-node pagerank estimation problem. A canonical method for this problem is the monte-carlo method. That is, if </a:t>
            </a:r>
            <a:r>
              <a:rPr lang="en-US" altLang="zh-CN"/>
              <a:t>we want to estimate node t’s PageRank, (click!) we can generate multiple alpha-walks in the graph, each starting from a uniformly random source node. We can use the proportion of alpha-walks that terminate at node t to the total number of alpha-walks generated in the graph serves as an unbiased estimate for \pi(t). The monte-carlo method is very straightforward, but it's has a major challenge that it </a:t>
            </a:r>
            <a:r>
              <a:rPr lang="en-US" altLang="zh-CN" b="0" i="0">
                <a:solidFill>
                  <a:srgbClr val="0D0D0D"/>
                </a:solidFill>
                <a:effectLst/>
                <a:highlight>
                  <a:srgbClr val="FFFFFF"/>
                </a:highlight>
                <a:latin typeface="ui-sans-serif"/>
              </a:rPr>
              <a:t>requires significant time fpr a monte-carlo method to estimate a small pagerank score in the graph. For example, if we estimate the pagerank score of node t in this toy graph, we must generate </a:t>
            </a:r>
            <a:r>
              <a:rPr lang="en-US" altLang="zh-CN" b="0" i="0">
                <a:solidFill>
                  <a:srgbClr val="0D0D0D"/>
                </a:solidFill>
                <a:effectLst/>
                <a:highlight>
                  <a:srgbClr val="FFFFFF"/>
                </a:highlight>
                <a:latin typeface="KaTeX_Math"/>
              </a:rPr>
              <a:t>n</a:t>
            </a:r>
            <a:r>
              <a:rPr lang="en-US" altLang="zh-CN" b="0" i="0">
                <a:solidFill>
                  <a:srgbClr val="0D0D0D"/>
                </a:solidFill>
                <a:effectLst/>
                <a:highlight>
                  <a:srgbClr val="FFFFFF"/>
                </a:highlight>
                <a:latin typeface="ui-sans-serif"/>
              </a:rPr>
              <a:t> alpha-walks to ensure that at least one of these alpha-walk can reach node t. In other words, the monte-carlo method costs O(n) time in the worst-case scenario to estimate pi(t). </a:t>
            </a: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14</a:t>
            </a:fld>
            <a:endParaRPr lang="zh-CN" altLang="en-US"/>
          </a:p>
        </p:txBody>
      </p:sp>
    </p:spTree>
    <p:extLst>
      <p:ext uri="{BB962C8B-B14F-4D97-AF65-F5344CB8AC3E}">
        <p14:creationId xmlns:p14="http://schemas.microsoft.com/office/powerpoint/2010/main" val="2858211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solidFill>
                  <a:srgbClr val="0D0D0D"/>
                </a:solidFill>
                <a:effectLst/>
                <a:highlight>
                  <a:srgbClr val="FFFFFF"/>
                </a:highlight>
                <a:latin typeface="ui-sans-serif"/>
              </a:rPr>
              <a:t>In order to improve the complexity bound of the Monte Carlo method, a well-adopted algorithm structure is to combine the Monte Carlo method with the push method. (click!) Here, the push method was proposed in the WAW 2007 paper </a:t>
            </a:r>
            <a:r>
              <a:rPr lang="en-US" altLang="zh-CN"/>
              <a:t>initially for single-target PPR estimation as we mentioned before. </a:t>
            </a:r>
            <a:r>
              <a:rPr lang="en-US" altLang="zh-CN" b="0" i="0">
                <a:solidFill>
                  <a:srgbClr val="0D0D0D"/>
                </a:solidFill>
                <a:effectLst/>
                <a:highlight>
                  <a:srgbClr val="FFFFFF"/>
                </a:highlight>
                <a:latin typeface="ui-sans-serif"/>
              </a:rPr>
              <a:t>To see the power of combining mc and push, let‘s revisit this example. We know that an alpha-walk from a random source node is very hard to reach node t due to the presence of node u. In other words, since node u has n out-neighbors, the probability of a random walk moving from node u to t is only 1/n. However, we note that node t only has one in-neighbor, that is node u. So if we start from the given target node t, (click!) deterministically check each in-neighbor of t, calculate the probability of walking from the in-neighbor to node t, and push the probability mass to the in-neighbor, then in this case, we can accurately obtain that the probability pi(u,t) of walking from u to t (click!) is 1/n using only O(1) time since node t has only one in-neighbor, u. The method of deteministically pushing the probability mass from the target node t to other nodes in the graph along in-edges step by step is called the push method. By adopting the push method, we can accurately derive pi(u,t) in O(1) time. Then we adopt the monte-carlo method to estimate pi(u). Since node u has many in-neighbors, pi(u) can be accurately estimated by the monte-carlo method in O(1) time. Finally, by multiplying pi(u) by pi(u,t), we can accurately derive the estimate for pi(t) using only O(1) time. This is the power of combining the push method and the monte-carlo method together.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a:solidFill>
                <a:srgbClr val="0D0D0D"/>
              </a:solidFill>
              <a:effectLst/>
              <a:highlight>
                <a:srgbClr val="FFFFFF"/>
              </a:highlight>
              <a:latin typeface="ui-sans-serif"/>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15</a:t>
            </a:fld>
            <a:endParaRPr lang="zh-CN" altLang="en-US"/>
          </a:p>
        </p:txBody>
      </p:sp>
    </p:spTree>
    <p:extLst>
      <p:ext uri="{BB962C8B-B14F-4D97-AF65-F5344CB8AC3E}">
        <p14:creationId xmlns:p14="http://schemas.microsoft.com/office/powerpoint/2010/main" val="2948259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a:t>This structure of combining MC and push was proposed by the BiPPR algorithm in WSDM 2016. It introduces a threshold rmax​ to balance the time cost of the MC and push phases, and makes the time cost of the two phases equal to achieve the minimum of the total time cost. However, since the worst-case time complexity of the push method has been unclear for several years, the WSDM paper does not provide a meaningful worst-case complexity bound for single-node PageRank estimation. (click!) A recent SICOMP paper improves the complexity of BiPPR by modifying the push and MC methods.</a:t>
            </a:r>
          </a:p>
          <a:p>
            <a:pPr marL="0" indent="0">
              <a:buFontTx/>
              <a:buNone/>
            </a:pPr>
            <a:endParaRPr lang="en-US" altLang="zh-CN" b="0" i="0">
              <a:solidFill>
                <a:srgbClr val="0D0D0D"/>
              </a:solidFill>
              <a:effectLst/>
              <a:highlight>
                <a:srgbClr val="FFFFFF"/>
              </a:highlight>
              <a:latin typeface="Söhne"/>
            </a:endParaRPr>
          </a:p>
          <a:p>
            <a:pPr marL="0" indent="0">
              <a:buFontTx/>
              <a:buNone/>
            </a:pPr>
            <a:endParaRPr lang="en-US" altLang="zh-CN" b="0" i="0">
              <a:solidFill>
                <a:srgbClr val="0D0D0D"/>
              </a:solidFill>
              <a:effectLst/>
              <a:highlight>
                <a:srgbClr val="FFFFFF"/>
              </a:highlight>
              <a:latin typeface="Söhne"/>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16</a:t>
            </a:fld>
            <a:endParaRPr lang="zh-CN" altLang="en-US"/>
          </a:p>
        </p:txBody>
      </p:sp>
    </p:spTree>
    <p:extLst>
      <p:ext uri="{BB962C8B-B14F-4D97-AF65-F5344CB8AC3E}">
        <p14:creationId xmlns:p14="http://schemas.microsoft.com/office/powerpoint/2010/main" val="9318677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Specifically, the SICOMP paper (click!) constructs a subgraph around the given target node t and restricts the push operations to the subgraph. Moreover, (click!) it restricts alpha-walks to only touch the nodes outside the subgraph. Then it combines the MC results with the push results to derive a subgraph estimte. Finally, this SICOMP paper (click!) constructs multiple subgraph estimates and returns the weighted sum of these estimates as the final result. This algorithm is very complicated, but in our paper, we show that all these modifications are unnecessary. Using the basic Monte Carlo method and the push method suffices to achieve the optimal results. </a:t>
            </a: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17</a:t>
            </a:fld>
            <a:endParaRPr lang="zh-CN" altLang="en-US"/>
          </a:p>
        </p:txBody>
      </p:sp>
    </p:spTree>
    <p:extLst>
      <p:ext uri="{BB962C8B-B14F-4D97-AF65-F5344CB8AC3E}">
        <p14:creationId xmlns:p14="http://schemas.microsoft.com/office/powerpoint/2010/main" val="1254847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In other words, we show that the BiPPR method is optimal. What we only need to do is revisiting the theoretical analysis of the push method. (click!) We improve the time cost of the push phase to npi(t) over rmax times the minimum of Delta and the square root nd, and make the new push time cost equal to the time cost of the monte-carlo phase. Then we can achieve the optimal bound. </a:t>
            </a: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18</a:t>
            </a:fld>
            <a:endParaRPr lang="zh-CN" altLang="en-US"/>
          </a:p>
        </p:txBody>
      </p:sp>
    </p:spTree>
    <p:extLst>
      <p:ext uri="{BB962C8B-B14F-4D97-AF65-F5344CB8AC3E}">
        <p14:creationId xmlns:p14="http://schemas.microsoft.com/office/powerpoint/2010/main" val="2567537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dirty="0">
                <a:solidFill>
                  <a:srgbClr val="009900"/>
                </a:solidFill>
                <a:latin typeface="Comic Sans MS" pitchFamily="66" charset="0"/>
              </a:rPr>
              <a:t>In this paper, we consider the problem of efficiently estimating random-walk probabilities on large graphs. </a:t>
            </a: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1</a:t>
            </a:fld>
            <a:endParaRPr lang="zh-CN" altLang="en-US"/>
          </a:p>
        </p:txBody>
      </p:sp>
    </p:spTree>
    <p:extLst>
      <p:ext uri="{BB962C8B-B14F-4D97-AF65-F5344CB8AC3E}">
        <p14:creationId xmlns:p14="http://schemas.microsoft.com/office/powerpoint/2010/main" val="17332961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dirty="0">
                <a:solidFill>
                  <a:srgbClr val="009900"/>
                </a:solidFill>
                <a:latin typeface="Comic Sans MS" pitchFamily="66" charset="0"/>
              </a:rPr>
              <a:t>To take a quick look at our analysis for the push cost. This is the original complexity bound for the push cost. The core of our analysis is to rewrite the in-degree of node u, (click!) din(u), as</a:t>
            </a:r>
            <a:r>
              <a:rPr lang="zh-CN" altLang="en-US" dirty="0">
                <a:solidFill>
                  <a:srgbClr val="009900"/>
                </a:solidFill>
                <a:latin typeface="Comic Sans MS" pitchFamily="66" charset="0"/>
              </a:rPr>
              <a:t> （</a:t>
            </a:r>
            <a:r>
              <a:rPr lang="en-US" altLang="zh-CN" dirty="0">
                <a:solidFill>
                  <a:srgbClr val="009900"/>
                </a:solidFill>
                <a:latin typeface="Comic Sans MS" pitchFamily="66" charset="0"/>
              </a:rPr>
              <a:t>click!</a:t>
            </a:r>
            <a:r>
              <a:rPr lang="zh-CN" altLang="en-US" dirty="0">
                <a:solidFill>
                  <a:srgbClr val="009900"/>
                </a:solidFill>
                <a:latin typeface="Comic Sans MS" pitchFamily="66" charset="0"/>
              </a:rPr>
              <a:t>）</a:t>
            </a:r>
            <a:r>
              <a:rPr lang="en-US" altLang="zh-CN" dirty="0">
                <a:solidFill>
                  <a:srgbClr val="009900"/>
                </a:solidFill>
                <a:latin typeface="Comic Sans MS" pitchFamily="66" charset="0"/>
              </a:rPr>
              <a:t> the summation of dout(v) times 1 over dout(v) over all the in-neighbor v of node u. Although this seems very simple, it is very powerful. Based on this step, </a:t>
            </a: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19</a:t>
            </a:fld>
            <a:endParaRPr lang="zh-CN" altLang="en-US"/>
          </a:p>
        </p:txBody>
      </p:sp>
    </p:spTree>
    <p:extLst>
      <p:ext uri="{BB962C8B-B14F-4D97-AF65-F5344CB8AC3E}">
        <p14:creationId xmlns:p14="http://schemas.microsoft.com/office/powerpoint/2010/main" val="38285223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dirty="0">
                <a:solidFill>
                  <a:srgbClr val="009900"/>
                </a:solidFill>
                <a:latin typeface="Comic Sans MS" pitchFamily="66" charset="0"/>
              </a:rPr>
              <a:t>We then reorder the summation, (click!) utilize the property of one-step of random walks that (click!) this summation can be upper bounded by pi(v,t) over 1-alpha. (click!) Then we upper bound dout(v) by Deltaout, (click!) and derive the </a:t>
            </a:r>
            <a:r>
              <a:rPr lang="en-US" altLang="zh-CN"/>
              <a:t>complexity bound involving Delta_out. </a:t>
            </a:r>
            <a:endParaRPr lang="en-US" altLang="zh-CN" dirty="0">
              <a:solidFill>
                <a:srgbClr val="009900"/>
              </a:solidFill>
              <a:latin typeface="Comic Sans MS" pitchFamily="66" charset="0"/>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20</a:t>
            </a:fld>
            <a:endParaRPr lang="zh-CN" altLang="en-US"/>
          </a:p>
        </p:txBody>
      </p:sp>
    </p:spTree>
    <p:extLst>
      <p:ext uri="{BB962C8B-B14F-4D97-AF65-F5344CB8AC3E}">
        <p14:creationId xmlns:p14="http://schemas.microsoft.com/office/powerpoint/2010/main" val="41675624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dirty="0">
                <a:solidFill>
                  <a:srgbClr val="009900"/>
                </a:solidFill>
                <a:latin typeface="Comic Sans MS" pitchFamily="66" charset="0"/>
              </a:rPr>
              <a:t>Similarly, we rewrite din(u) as the summation of the square root of dout(v) times 1 over the square root of dout(v), and distrbiute pi(u,t) into the two square-root sign, </a:t>
            </a: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21</a:t>
            </a:fld>
            <a:endParaRPr lang="zh-CN" altLang="en-US"/>
          </a:p>
        </p:txBody>
      </p:sp>
    </p:spTree>
    <p:extLst>
      <p:ext uri="{BB962C8B-B14F-4D97-AF65-F5344CB8AC3E}">
        <p14:creationId xmlns:p14="http://schemas.microsoft.com/office/powerpoint/2010/main" val="3281170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dirty="0">
                <a:solidFill>
                  <a:srgbClr val="009900"/>
                </a:solidFill>
                <a:latin typeface="Comic Sans MS" pitchFamily="66" charset="0"/>
              </a:rPr>
              <a:t>Then we can derive the complexity bound involving d by using the cauchy schwarz inequality. </a:t>
            </a: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22</a:t>
            </a:fld>
            <a:endParaRPr lang="zh-CN" altLang="en-US"/>
          </a:p>
        </p:txBody>
      </p:sp>
    </p:spTree>
    <p:extLst>
      <p:ext uri="{BB962C8B-B14F-4D97-AF65-F5344CB8AC3E}">
        <p14:creationId xmlns:p14="http://schemas.microsoft.com/office/powerpoint/2010/main" val="21741665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solidFill>
                  <a:srgbClr val="0D0D0D"/>
                </a:solidFill>
                <a:effectLst/>
                <a:highlight>
                  <a:srgbClr val="FFFFFF"/>
                </a:highlight>
                <a:latin typeface="ui-sans-serif"/>
              </a:rPr>
              <a:t>Finally, we would like to give an overview of our lower bound, we construct a hard instance, where </a:t>
            </a:r>
            <a:r>
              <a:rPr lang="en-US" altLang="zh-CN" b="0" i="0">
                <a:solidFill>
                  <a:srgbClr val="000000"/>
                </a:solidFill>
                <a:effectLst/>
                <a:highlight>
                  <a:srgbClr val="FFFFFF"/>
                </a:highlight>
                <a:latin typeface="ui-sans-serif"/>
              </a:rPr>
              <a:t>(click!) all blue nodes have large out-degrees, while (click!) only the red node. node </a:t>
            </a:r>
            <a:r>
              <a:rPr lang="en-US" altLang="zh-CN" b="0" i="0">
                <a:solidFill>
                  <a:srgbClr val="000000"/>
                </a:solidFill>
                <a:effectLst/>
                <a:highlight>
                  <a:srgbClr val="FFFFFF"/>
                </a:highlight>
                <a:latin typeface="KaTeX_Math"/>
              </a:rPr>
              <a:t>v</a:t>
            </a:r>
            <a:r>
              <a:rPr lang="en-US" altLang="zh-CN" b="0" i="0">
                <a:solidFill>
                  <a:srgbClr val="000000"/>
                </a:solidFill>
                <a:effectLst/>
                <a:highlight>
                  <a:srgbClr val="FFFFFF"/>
                </a:highlight>
                <a:latin typeface="ui-sans-serif"/>
              </a:rPr>
              <a:t> has an out-degree of 1. Therefore, node v contributes significantly to node t’s pagerank, but it is very difficult for an algorithm to detect node v under the graph access model. For example, if we use the push operation to estimate pi(v,t), then in the worst-case scenario, (click!) we must scan all the blue edges before we find node </a:t>
            </a:r>
            <a:r>
              <a:rPr lang="en-US" altLang="zh-CN" b="0" i="0">
                <a:solidFill>
                  <a:srgbClr val="000000"/>
                </a:solidFill>
                <a:effectLst/>
                <a:highlight>
                  <a:srgbClr val="FFFFFF"/>
                </a:highlight>
                <a:latin typeface="KaTeX_Math"/>
              </a:rPr>
              <a:t>v</a:t>
            </a:r>
            <a:r>
              <a:rPr lang="en-US" altLang="zh-CN" b="0" i="0">
                <a:solidFill>
                  <a:srgbClr val="000000"/>
                </a:solidFill>
                <a:effectLst/>
                <a:highlight>
                  <a:srgbClr val="FFFFFF"/>
                </a:highlight>
                <a:latin typeface="ui-sans-serif"/>
              </a:rPr>
              <a:t>. </a:t>
            </a:r>
            <a:r>
              <a:rPr lang="en-US" altLang="zh-CN"/>
              <a:t>In this way, we establish the lower bound for this problem.</a:t>
            </a:r>
            <a:endParaRPr lang="en-US" altLang="zh-CN" b="0" i="0">
              <a:solidFill>
                <a:srgbClr val="000000"/>
              </a:solidFill>
              <a:effectLst/>
              <a:highlight>
                <a:srgbClr val="FFFFFF"/>
              </a:highlight>
              <a:latin typeface="ui-sans-serif"/>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23</a:t>
            </a:fld>
            <a:endParaRPr lang="zh-CN" altLang="en-US"/>
          </a:p>
        </p:txBody>
      </p:sp>
    </p:spTree>
    <p:extLst>
      <p:ext uri="{BB962C8B-B14F-4D97-AF65-F5344CB8AC3E}">
        <p14:creationId xmlns:p14="http://schemas.microsoft.com/office/powerpoint/2010/main" val="9576629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dirty="0">
                <a:solidFill>
                  <a:srgbClr val="009900"/>
                </a:solidFill>
                <a:latin typeface="Comic Sans MS" pitchFamily="66" charset="0"/>
              </a:rPr>
              <a:t>Finally, to conclude, </a:t>
            </a: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24</a:t>
            </a:fld>
            <a:endParaRPr lang="zh-CN" altLang="en-US"/>
          </a:p>
        </p:txBody>
      </p:sp>
    </p:spTree>
    <p:extLst>
      <p:ext uri="{BB962C8B-B14F-4D97-AF65-F5344CB8AC3E}">
        <p14:creationId xmlns:p14="http://schemas.microsoft.com/office/powerpoint/2010/main" val="1137042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618"/>
              </a:spcBef>
              <a:spcAft>
                <a:spcPts val="618"/>
              </a:spcAft>
              <a:buClrTx/>
              <a:buSzTx/>
              <a:buFontTx/>
              <a:buNone/>
              <a:tabLst/>
              <a:defRPr/>
            </a:pPr>
            <a:r>
              <a:rPr lang="en-US" altLang="zh-CN" dirty="0">
                <a:solidFill>
                  <a:srgbClr val="009900"/>
                </a:solidFill>
                <a:latin typeface="Comic Sans MS" pitchFamily="66" charset="0"/>
              </a:rPr>
              <a:t>In this paper, </a:t>
            </a:r>
            <a:r>
              <a:rPr lang="en-US" altLang="zh-CN"/>
              <a:t>we derive matching upper and lower bounds for single-node PageRank estimation and single-target PPR estimation, surprisingly by only revisiting previous algorithms, BiPPR and push. We prove that the good old push method is worst-case optimal for single-target PPR estimation. Simply combining the push method and the MC method, as bippr does, is optimal for single-node PageRank estimation. In the future, we hope to extend our results and analysis to other query types, such as single-pair PPR queries, and other random-walk types, such as long-distance random walks. Moreover, we are also interested in random-walk probability estimation under alternative computational models. We aim to go beyond the canonical arc-centric graph-access model to better align with practical scenarios.</a:t>
            </a:r>
          </a:p>
          <a:p>
            <a:pPr marL="0" indent="0">
              <a:spcBef>
                <a:spcPts val="618"/>
              </a:spcBef>
              <a:spcAft>
                <a:spcPts val="618"/>
              </a:spcAft>
              <a:buFontTx/>
              <a:buNone/>
            </a:pPr>
            <a:endParaRPr lang="en-US" altLang="zh-CN" dirty="0">
              <a:solidFill>
                <a:srgbClr val="009900"/>
              </a:solidFill>
              <a:latin typeface="Comic Sans MS" pitchFamily="66" charset="0"/>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25</a:t>
            </a:fld>
            <a:endParaRPr lang="zh-CN" altLang="en-US"/>
          </a:p>
        </p:txBody>
      </p:sp>
    </p:spTree>
    <p:extLst>
      <p:ext uri="{BB962C8B-B14F-4D97-AF65-F5344CB8AC3E}">
        <p14:creationId xmlns:p14="http://schemas.microsoft.com/office/powerpoint/2010/main" val="25541886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That’s all of my presentation. Thank you very much. Any questions?  </a:t>
            </a:r>
          </a:p>
        </p:txBody>
      </p:sp>
      <p:sp>
        <p:nvSpPr>
          <p:cNvPr id="4" name="灯片编号占位符 3"/>
          <p:cNvSpPr>
            <a:spLocks noGrp="1"/>
          </p:cNvSpPr>
          <p:nvPr>
            <p:ph type="sldNum" sz="quarter" idx="5"/>
          </p:nvPr>
        </p:nvSpPr>
        <p:spPr/>
        <p:txBody>
          <a:bodyPr/>
          <a:lstStyle/>
          <a:p>
            <a:fld id="{BA7F7446-39BB-44B8-8E60-5C2E41FBB344}" type="slidenum">
              <a:rPr lang="zh-CN" altLang="en-US" smtClean="0"/>
              <a:t>26</a:t>
            </a:fld>
            <a:endParaRPr lang="zh-CN" altLang="en-US"/>
          </a:p>
        </p:txBody>
      </p:sp>
    </p:spTree>
    <p:extLst>
      <p:ext uri="{BB962C8B-B14F-4D97-AF65-F5344CB8AC3E}">
        <p14:creationId xmlns:p14="http://schemas.microsoft.com/office/powerpoint/2010/main" val="727335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b="0" i="0">
                <a:solidFill>
                  <a:srgbClr val="0D0D0D"/>
                </a:solidFill>
                <a:effectLst/>
                <a:highlight>
                  <a:srgbClr val="FFFFFF"/>
                </a:highlight>
                <a:latin typeface="Söhne"/>
              </a:rPr>
              <a:t>Specifically, we show that the upper bound for single-node pagerank estimation is the minimum of the previously mentioned two terms and n to the power of 1 half times Delta_in to the power of 1 half. When the maximum in-degree Delta_in and out-degree Delta_out are relatively large, we derive a (click!) completely matching lower bound, demonstrating the optimality of our upper bound. When Delta_in and Delta_out are small, the first two terms dominate our upper bound. Thus our upper bound becomes n to 1 half times the minimum of Delta_in to 1 half and Delta_out to 1 half. (click!) The lower bound in this case is almost the same as the upper bound (click!), with only a gamma difference in the exponent, where gamma is an arbitrarily /ˌɑːrbɪˈtrerəli/ small constant. </a:t>
            </a: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27</a:t>
            </a:fld>
            <a:endParaRPr lang="zh-CN" altLang="en-US"/>
          </a:p>
        </p:txBody>
      </p:sp>
    </p:spTree>
    <p:extLst>
      <p:ext uri="{BB962C8B-B14F-4D97-AF65-F5344CB8AC3E}">
        <p14:creationId xmlns:p14="http://schemas.microsoft.com/office/powerpoint/2010/main" val="854987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sz="2800" b="0" i="0">
                <a:solidFill>
                  <a:srgbClr val="0D0D0D"/>
                </a:solidFill>
                <a:effectLst/>
                <a:highlight>
                  <a:srgbClr val="FFFFFF"/>
                </a:highlight>
                <a:latin typeface="ui-sans-serif"/>
              </a:rPr>
              <a:t>Briefly speaking, a random walk on a graph is a Markovian /mɑ:'kəuviən/ process. (click!) Intuitively, we can imagine that there is a walker on the given graph, continually moving from one node to one of its out-neighbors. </a:t>
            </a:r>
            <a:endParaRPr lang="en-US" altLang="zh-CN" sz="1800">
              <a:solidFill>
                <a:srgbClr val="000000"/>
              </a:solidFill>
              <a:effectLst/>
              <a:latin typeface="Times New Roman" panose="02020603050405020304" pitchFamily="18" charset="0"/>
              <a:ea typeface="宋体" panose="02010600030101010101" pitchFamily="2" charset="-122"/>
              <a:cs typeface="Times New Roman (正文 CS 字体)"/>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2</a:t>
            </a:fld>
            <a:endParaRPr lang="zh-CN" altLang="en-US"/>
          </a:p>
        </p:txBody>
      </p:sp>
    </p:spTree>
    <p:extLst>
      <p:ext uri="{BB962C8B-B14F-4D97-AF65-F5344CB8AC3E}">
        <p14:creationId xmlns:p14="http://schemas.microsoft.com/office/powerpoint/2010/main" val="31510910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a:t>Specifically, in our paper, we focus on a special type of random walk called an alpha-walk, </a:t>
            </a:r>
            <a:r>
              <a:rPr lang="zh-CN" altLang="en-US"/>
              <a:t>（</a:t>
            </a:r>
            <a:r>
              <a:rPr lang="en-US" altLang="zh-CN"/>
              <a:t>click!</a:t>
            </a:r>
            <a:r>
              <a:rPr lang="zh-CN" altLang="en-US"/>
              <a:t>）</a:t>
            </a:r>
            <a:r>
              <a:rPr lang="en-US" altLang="zh-CN"/>
              <a:t>which has a probability of alpha to terminate at each step. We refer to alpha as the damping factor, which is always considered a constant. Due to the presence of alpha, the length of an alpha-walk won’t be too long, and the walking probabilities can quickly converge. These desirable properties make alpha-walks one of the most significant types of short-distance random walks.</a:t>
            </a:r>
            <a:endParaRPr lang="en-US" altLang="zh-CN" dirty="0">
              <a:solidFill>
                <a:srgbClr val="009900"/>
              </a:solidFill>
              <a:latin typeface="Comic Sans MS" pitchFamily="66" charset="0"/>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3</a:t>
            </a:fld>
            <a:endParaRPr lang="zh-CN" altLang="en-US"/>
          </a:p>
        </p:txBody>
      </p:sp>
    </p:spTree>
    <p:extLst>
      <p:ext uri="{BB962C8B-B14F-4D97-AF65-F5344CB8AC3E}">
        <p14:creationId xmlns:p14="http://schemas.microsoft.com/office/powerpoint/2010/main" val="24031756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dirty="0">
                <a:solidFill>
                  <a:srgbClr val="009900"/>
                </a:solidFill>
                <a:latin typeface="Comic Sans MS" pitchFamily="66" charset="0"/>
              </a:rPr>
              <a:t>Another reasons alpha-walks are very famours is that the cofouders of Google used alpha-walks to define PageRank. Specifically, for any node t in the graph, </a:t>
            </a:r>
            <a:r>
              <a:rPr lang="en-US" altLang="zh-CN"/>
              <a:t>(click!) </a:t>
            </a:r>
            <a:r>
              <a:rPr lang="en-US" altLang="zh-CN" dirty="0">
                <a:solidFill>
                  <a:srgbClr val="009900"/>
                </a:solidFill>
                <a:latin typeface="Comic Sans MS" pitchFamily="66" charset="0"/>
              </a:rPr>
              <a:t>the pagerank score of t equals </a:t>
            </a:r>
            <a:r>
              <a:rPr lang="en-US" altLang="zh-CN"/>
              <a:t>the probability that an alpha-walk generated from a random source node terminates at node t. </a:t>
            </a:r>
            <a:endParaRPr lang="en-US" altLang="zh-CN" dirty="0">
              <a:solidFill>
                <a:srgbClr val="009900"/>
              </a:solidFill>
              <a:latin typeface="Comic Sans MS" pitchFamily="66" charset="0"/>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4</a:t>
            </a:fld>
            <a:endParaRPr lang="zh-CN" altLang="en-US"/>
          </a:p>
        </p:txBody>
      </p:sp>
    </p:spTree>
    <p:extLst>
      <p:ext uri="{BB962C8B-B14F-4D97-AF65-F5344CB8AC3E}">
        <p14:creationId xmlns:p14="http://schemas.microsoft.com/office/powerpoint/2010/main" val="2390883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dirty="0">
                <a:solidFill>
                  <a:srgbClr val="009900"/>
                </a:solidFill>
                <a:latin typeface="Comic Sans MS" pitchFamily="66" charset="0"/>
              </a:rPr>
              <a:t>PageRank also has a well-known variant called personalized pagerank, or ppr for short, where for any nodes s and t, the PPR score pi(s,t) equals the probability (click!) that an alpha-walk generated from node</a:t>
            </a:r>
            <a:r>
              <a:rPr lang="zh-CN" altLang="en-US" dirty="0">
                <a:solidFill>
                  <a:srgbClr val="009900"/>
                </a:solidFill>
                <a:latin typeface="Comic Sans MS" pitchFamily="66" charset="0"/>
              </a:rPr>
              <a:t> </a:t>
            </a:r>
            <a:r>
              <a:rPr lang="en-US" altLang="zh-CN" dirty="0">
                <a:solidFill>
                  <a:srgbClr val="009900"/>
                </a:solidFill>
                <a:latin typeface="Comic Sans MS" pitchFamily="66" charset="0"/>
              </a:rPr>
              <a:t>s terminates at node t. </a:t>
            </a: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5</a:t>
            </a:fld>
            <a:endParaRPr lang="zh-CN" altLang="en-US"/>
          </a:p>
        </p:txBody>
      </p:sp>
    </p:spTree>
    <p:extLst>
      <p:ext uri="{BB962C8B-B14F-4D97-AF65-F5344CB8AC3E}">
        <p14:creationId xmlns:p14="http://schemas.microsoft.com/office/powerpoint/2010/main" val="4262072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PageRank computation has been recognized as one of the top 10 data mining problems in the last decade, attracting significant attention and being widely adopted in various applications, such as local graph partitioning, graph sparsification, property testing, and graph neural networks. These applications highlight the importance of designing efficient algorithms for PageRank computation on large graphs.</a:t>
            </a: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6</a:t>
            </a:fld>
            <a:endParaRPr lang="zh-CN" altLang="en-US"/>
          </a:p>
        </p:txBody>
      </p:sp>
    </p:spTree>
    <p:extLst>
      <p:ext uri="{BB962C8B-B14F-4D97-AF65-F5344CB8AC3E}">
        <p14:creationId xmlns:p14="http://schemas.microsoft.com/office/powerpoint/2010/main" val="1668334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a:t>Given the importance, in our paper, we focus on two fundamental problems related to PageRank and PPR estimation. The first one is single-node PageRank estimation, which asks for a single node’s PageRank on the graph. Specifically, given an arbitrary target node t in a general directed graph, we aim to estimate the PageRank score of node t while ensuring a constant relative error and a constant success probability.</a:t>
            </a:r>
            <a:endParaRPr lang="en-US" altLang="zh-CN" b="0" i="0">
              <a:solidFill>
                <a:srgbClr val="0D0D0D"/>
              </a:solidFill>
              <a:effectLst/>
              <a:highlight>
                <a:srgbClr val="FFFFFF"/>
              </a:highlight>
              <a:latin typeface="Söhne"/>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7</a:t>
            </a:fld>
            <a:endParaRPr lang="zh-CN" altLang="en-US"/>
          </a:p>
        </p:txBody>
      </p:sp>
    </p:spTree>
    <p:extLst>
      <p:ext uri="{BB962C8B-B14F-4D97-AF65-F5344CB8AC3E}">
        <p14:creationId xmlns:p14="http://schemas.microsoft.com/office/powerpoint/2010/main" val="2200090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FontTx/>
              <a:buNone/>
            </a:pPr>
            <a:r>
              <a:rPr lang="en-US" altLang="zh-CN"/>
              <a:t>Another problem we consider is single-target PPR estimation, which requires estimating the PPR score pi(u,t) (click!) for each node u in the graph with a given target node t. We require each estimate to be within an additive error of epsilon compared to the real score. As we shall discuss later, techniques for single-target PPR estimation always serve as a basis for single-node PageRank estimation.</a:t>
            </a:r>
            <a:endParaRPr lang="en-US" altLang="zh-CN" b="0" i="0">
              <a:solidFill>
                <a:srgbClr val="0D0D0D"/>
              </a:solidFill>
              <a:effectLst/>
              <a:highlight>
                <a:srgbClr val="FFFFFF"/>
              </a:highlight>
              <a:latin typeface="Söhne"/>
            </a:endParaRPr>
          </a:p>
        </p:txBody>
      </p:sp>
      <p:sp>
        <p:nvSpPr>
          <p:cNvPr id="4" name="灯片编号占位符 3"/>
          <p:cNvSpPr>
            <a:spLocks noGrp="1"/>
          </p:cNvSpPr>
          <p:nvPr>
            <p:ph type="sldNum" sz="quarter" idx="5"/>
          </p:nvPr>
        </p:nvSpPr>
        <p:spPr/>
        <p:txBody>
          <a:bodyPr/>
          <a:lstStyle/>
          <a:p>
            <a:pPr>
              <a:defRPr/>
            </a:pPr>
            <a:fld id="{25DE6574-9F1F-4C27-A420-92E929B1085F}" type="slidenum">
              <a:rPr lang="zh-CN" altLang="en-US" smtClean="0"/>
              <a:pPr>
                <a:defRPr/>
              </a:pPr>
              <a:t>8</a:t>
            </a:fld>
            <a:endParaRPr lang="zh-CN" altLang="en-US"/>
          </a:p>
        </p:txBody>
      </p:sp>
    </p:spTree>
    <p:extLst>
      <p:ext uri="{BB962C8B-B14F-4D97-AF65-F5344CB8AC3E}">
        <p14:creationId xmlns:p14="http://schemas.microsoft.com/office/powerpoint/2010/main" val="8485783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a:ea typeface="楷体_GB2312"/>
              </a:defRPr>
            </a:lvl1pPr>
          </a:lstStyle>
          <a:p>
            <a:r>
              <a:rPr lang="zh-CN" altLang="en-US"/>
              <a:t>单击此处编辑母版标题样式</a:t>
            </a:r>
          </a:p>
        </p:txBody>
      </p:sp>
      <p:pic>
        <p:nvPicPr>
          <p:cNvPr id="3" name="图片 3">
            <a:extLst>
              <a:ext uri="{FF2B5EF4-FFF2-40B4-BE49-F238E27FC236}">
                <a16:creationId xmlns:a16="http://schemas.microsoft.com/office/drawing/2014/main" id="{2A03DFD9-B79A-7F34-22D2-94AF0F1897F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58111" y="325130"/>
            <a:ext cx="663913" cy="66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555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a:ea typeface="楷体_GB2312"/>
              </a:defRPr>
            </a:lvl1pPr>
          </a:lstStyle>
          <a:p>
            <a:r>
              <a:rPr lang="zh-CN" altLang="en-US"/>
              <a:t>单击此处编辑母版标题样式</a:t>
            </a:r>
          </a:p>
        </p:txBody>
      </p:sp>
      <p:sp>
        <p:nvSpPr>
          <p:cNvPr id="3" name="文本占位符 2"/>
          <p:cNvSpPr>
            <a:spLocks noGrp="1"/>
          </p:cNvSpPr>
          <p:nvPr>
            <p:ph type="body" idx="1"/>
          </p:nvPr>
        </p:nvSpPr>
        <p:spPr>
          <a:xfrm>
            <a:off x="406800" y="1652400"/>
            <a:ext cx="2102400" cy="5115600"/>
          </a:xfrm>
        </p:spPr>
        <p:txBody>
          <a:bodyPr/>
          <a:lstStyle>
            <a:lvl1pPr marL="180975" indent="-180975">
              <a:defRPr lang="zh-CN" altLang="en-US" sz="1200" kern="1200" dirty="0" smtClean="0">
                <a:solidFill>
                  <a:srgbClr val="000000"/>
                </a:solidFill>
                <a:latin typeface="Arial"/>
                <a:ea typeface="楷体_GB2312"/>
                <a:cs typeface="Arial" pitchFamily="34" charset="0"/>
              </a:defRPr>
            </a:lvl1pPr>
            <a:lvl2pPr marL="371475" indent="-171450">
              <a:defRPr lang="zh-CN" altLang="en-US" sz="1200" kern="1200" dirty="0" smtClean="0">
                <a:solidFill>
                  <a:srgbClr val="000000"/>
                </a:solidFill>
                <a:latin typeface="Arial"/>
                <a:ea typeface="楷体_GB2312"/>
                <a:cs typeface="Arial" pitchFamily="34" charset="0"/>
              </a:defRPr>
            </a:lvl2pPr>
            <a:lvl3pPr marL="542925" indent="-180975">
              <a:defRPr lang="zh-CN" altLang="en-US" sz="1200" kern="1200" dirty="0" smtClean="0">
                <a:solidFill>
                  <a:srgbClr val="000000"/>
                </a:solidFill>
                <a:latin typeface="Arial"/>
                <a:ea typeface="楷体_GB2312"/>
                <a:cs typeface="Arial" pitchFamily="34" charset="0"/>
              </a:defRPr>
            </a:lvl3pPr>
            <a:lvl4pPr marL="666750" indent="-171450">
              <a:defRPr lang="zh-CN" altLang="en-US" sz="1200" kern="1200" dirty="0" smtClean="0">
                <a:solidFill>
                  <a:schemeClr val="tx1"/>
                </a:solidFill>
                <a:latin typeface="Arial"/>
                <a:ea typeface="楷体_GB2312"/>
                <a:cs typeface="Arial" pitchFamily="34" charset="0"/>
              </a:defRPr>
            </a:lvl4pPr>
            <a:lvl5pPr marL="828675" indent="-171450">
              <a:defRPr lang="zh-CN" altLang="en-US" sz="1200" kern="1200" dirty="0">
                <a:solidFill>
                  <a:schemeClr val="tx1"/>
                </a:solidFill>
                <a:latin typeface="Arial"/>
                <a:ea typeface="楷体_GB2312"/>
                <a:cs typeface="Arial" pitchFamily="34" charset="0"/>
              </a:defRPr>
            </a:lvl5pPr>
          </a:lstStyle>
          <a:p>
            <a:pPr marL="180975" lvl="0" indent="-180975" algn="l" defTabSz="1019007" rtl="0" eaLnBrk="1" latinLnBrk="0" hangingPunct="1">
              <a:lnSpc>
                <a:spcPct val="110000"/>
              </a:lnSpc>
              <a:spcBef>
                <a:spcPts val="300"/>
              </a:spcBef>
              <a:buSzPct val="80000"/>
              <a:buFont typeface="Wingdings" pitchFamily="2" charset="2"/>
              <a:buChar char="n"/>
            </a:pPr>
            <a:r>
              <a:rPr lang="zh-CN" altLang="en-US" dirty="0"/>
              <a:t>单击此处编辑母版文本样式</a:t>
            </a:r>
          </a:p>
          <a:p>
            <a:pPr marL="333375" lvl="1" indent="-133350" algn="l" defTabSz="1019007" rtl="0" eaLnBrk="1" latinLnBrk="0" hangingPunct="1">
              <a:lnSpc>
                <a:spcPct val="110000"/>
              </a:lnSpc>
              <a:spcBef>
                <a:spcPts val="300"/>
              </a:spcBef>
              <a:buSzPct val="80000"/>
              <a:buFont typeface="Arial" pitchFamily="34" charset="0"/>
              <a:buChar char="–"/>
            </a:pPr>
            <a:r>
              <a:rPr lang="zh-CN" altLang="en-US" dirty="0"/>
              <a:t>第二级</a:t>
            </a:r>
          </a:p>
          <a:p>
            <a:pPr marL="485775" lvl="2" indent="-123825" algn="l" defTabSz="1019007" rtl="0" eaLnBrk="1" latinLnBrk="0" hangingPunct="1">
              <a:lnSpc>
                <a:spcPct val="110000"/>
              </a:lnSpc>
              <a:spcBef>
                <a:spcPts val="300"/>
              </a:spcBef>
              <a:buFont typeface="Arial" pitchFamily="34" charset="0"/>
              <a:buChar char="•"/>
            </a:pPr>
            <a:r>
              <a:rPr lang="zh-CN" altLang="en-US" dirty="0"/>
              <a:t>第三级</a:t>
            </a:r>
          </a:p>
          <a:p>
            <a:pPr marL="638175" lvl="3" indent="-142875" algn="l" defTabSz="1019007" rtl="0" eaLnBrk="1" latinLnBrk="0" hangingPunct="1">
              <a:lnSpc>
                <a:spcPct val="110000"/>
              </a:lnSpc>
              <a:spcBef>
                <a:spcPts val="300"/>
              </a:spcBef>
              <a:buSzPct val="80000"/>
              <a:buFont typeface="Wingdings" pitchFamily="2" charset="2"/>
              <a:buChar char="ü"/>
            </a:pPr>
            <a:r>
              <a:rPr lang="zh-CN" altLang="en-US" dirty="0"/>
              <a:t>第四级</a:t>
            </a:r>
          </a:p>
          <a:p>
            <a:pPr marL="790575" lvl="4" indent="-133350" algn="l" defTabSz="1019007" rtl="0" eaLnBrk="1" latinLnBrk="0" hangingPunct="1">
              <a:lnSpc>
                <a:spcPct val="110000"/>
              </a:lnSpc>
              <a:spcBef>
                <a:spcPts val="300"/>
              </a:spcBef>
              <a:buSzPct val="80000"/>
              <a:buFont typeface="Arial" pitchFamily="34" charset="0"/>
              <a:buChar char="»"/>
            </a:pPr>
            <a:r>
              <a:rPr lang="zh-CN" altLang="en-US" dirty="0"/>
              <a:t>第五级</a:t>
            </a:r>
          </a:p>
        </p:txBody>
      </p:sp>
      <p:pic>
        <p:nvPicPr>
          <p:cNvPr id="5" name="图片 3">
            <a:extLst>
              <a:ext uri="{FF2B5EF4-FFF2-40B4-BE49-F238E27FC236}">
                <a16:creationId xmlns:a16="http://schemas.microsoft.com/office/drawing/2014/main" id="{0F68E509-4A15-A39F-66CA-C979A534048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58111" y="325130"/>
            <a:ext cx="663913" cy="66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987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a:ea typeface="楷体_GB2312"/>
              </a:defRPr>
            </a:lvl1pPr>
          </a:lstStyle>
          <a:p>
            <a:r>
              <a:rPr lang="zh-CN" altLang="en-US"/>
              <a:t>单击此处编辑母版标题样式</a:t>
            </a:r>
          </a:p>
        </p:txBody>
      </p:sp>
      <p:sp>
        <p:nvSpPr>
          <p:cNvPr id="3" name="内容占位符 2"/>
          <p:cNvSpPr>
            <a:spLocks noGrp="1"/>
          </p:cNvSpPr>
          <p:nvPr>
            <p:ph idx="1"/>
          </p:nvPr>
        </p:nvSpPr>
        <p:spPr>
          <a:xfrm>
            <a:off x="406800" y="1652400"/>
            <a:ext cx="2102400" cy="5115600"/>
          </a:xfrm>
        </p:spPr>
        <p:txBody>
          <a:bodyPr/>
          <a:lstStyle>
            <a:lvl1pPr>
              <a:lnSpc>
                <a:spcPct val="110000"/>
              </a:lnSpc>
              <a:spcBef>
                <a:spcPts val="300"/>
              </a:spcBef>
              <a:defRPr>
                <a:latin typeface="Arial"/>
                <a:ea typeface="楷体_GB2312"/>
              </a:defRPr>
            </a:lvl1pPr>
            <a:lvl2pPr marL="333375" indent="-133350">
              <a:lnSpc>
                <a:spcPct val="110000"/>
              </a:lnSpc>
              <a:spcBef>
                <a:spcPts val="300"/>
              </a:spcBef>
              <a:buSzPct val="80000"/>
              <a:defRPr>
                <a:latin typeface="Arial"/>
                <a:ea typeface="楷体_GB2312"/>
              </a:defRPr>
            </a:lvl2pPr>
            <a:lvl3pPr marL="485775" indent="-123825">
              <a:lnSpc>
                <a:spcPct val="110000"/>
              </a:lnSpc>
              <a:spcBef>
                <a:spcPts val="300"/>
              </a:spcBef>
              <a:defRPr>
                <a:latin typeface="Arial"/>
                <a:ea typeface="楷体_GB2312"/>
              </a:defRPr>
            </a:lvl3pPr>
            <a:lvl4pPr marL="638175" indent="-142875">
              <a:lnSpc>
                <a:spcPct val="110000"/>
              </a:lnSpc>
              <a:spcBef>
                <a:spcPts val="300"/>
              </a:spcBef>
              <a:buSzPct val="80000"/>
              <a:buFont typeface="Wingdings" pitchFamily="2" charset="2"/>
              <a:buChar char="ü"/>
              <a:defRPr>
                <a:latin typeface="Arial"/>
                <a:ea typeface="楷体_GB2312"/>
              </a:defRPr>
            </a:lvl4pPr>
            <a:lvl5pPr marL="790575" indent="-133350">
              <a:lnSpc>
                <a:spcPct val="110000"/>
              </a:lnSpc>
              <a:spcBef>
                <a:spcPts val="300"/>
              </a:spcBef>
              <a:buSzPct val="80000"/>
              <a:defRPr>
                <a:latin typeface="Arial"/>
                <a:ea typeface="楷体_GB231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5" name="图片 3">
            <a:extLst>
              <a:ext uri="{FF2B5EF4-FFF2-40B4-BE49-F238E27FC236}">
                <a16:creationId xmlns:a16="http://schemas.microsoft.com/office/drawing/2014/main" id="{13AE4BFA-2623-52F6-C89C-54100781BF8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058111" y="325130"/>
            <a:ext cx="663913" cy="66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520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3" name="Line 29"/>
          <p:cNvSpPr>
            <a:spLocks noChangeShapeType="1"/>
          </p:cNvSpPr>
          <p:nvPr userDrawn="1"/>
        </p:nvSpPr>
        <p:spPr bwMode="auto">
          <a:xfrm>
            <a:off x="1934557" y="3959754"/>
            <a:ext cx="6190876" cy="0"/>
          </a:xfrm>
          <a:prstGeom prst="line">
            <a:avLst/>
          </a:prstGeom>
          <a:noFill/>
          <a:ln w="19050">
            <a:solidFill>
              <a:schemeClr val="tx1"/>
            </a:solidFill>
            <a:round/>
            <a:headEnd/>
            <a:tailEnd/>
          </a:ln>
        </p:spPr>
        <p:txBody>
          <a:bodyPr lIns="98204" tIns="49102" rIns="98204" bIns="49102" anchor="ctr"/>
          <a:lstStyle/>
          <a:p>
            <a:endParaRPr lang="zh-CN" altLang="en-US" sz="1869" dirty="0">
              <a:ea typeface="楷体" panose="02010609060101010101" pitchFamily="49" charset="-122"/>
            </a:endParaRPr>
          </a:p>
        </p:txBody>
      </p:sp>
      <p:sp>
        <p:nvSpPr>
          <p:cNvPr id="8216" name="Rectangle 24"/>
          <p:cNvSpPr>
            <a:spLocks noGrp="1" noChangeArrowheads="1"/>
          </p:cNvSpPr>
          <p:nvPr>
            <p:ph type="ctrTitle"/>
          </p:nvPr>
        </p:nvSpPr>
        <p:spPr>
          <a:xfrm>
            <a:off x="2271327" y="3325936"/>
            <a:ext cx="5450582" cy="552431"/>
          </a:xfrm>
          <a:prstGeom prst="rect">
            <a:avLst/>
          </a:prstGeom>
          <a:noFill/>
        </p:spPr>
        <p:txBody>
          <a:bodyPr lIns="91411" tIns="45706" rIns="91411" bIns="45706">
            <a:spAutoFit/>
          </a:bodyPr>
          <a:lstStyle>
            <a:lvl1pPr algn="ctr">
              <a:defRPr sz="2990">
                <a:solidFill>
                  <a:schemeClr val="tx1"/>
                </a:solidFill>
                <a:ea typeface="楷体" panose="02010609060101010101" pitchFamily="49" charset="-122"/>
              </a:defRPr>
            </a:lvl1pPr>
          </a:lstStyle>
          <a:p>
            <a:r>
              <a:rPr lang="zh-CN" altLang="en-US" dirty="0"/>
              <a:t>单击此处编辑母版标题样式</a:t>
            </a:r>
          </a:p>
        </p:txBody>
      </p:sp>
      <p:sp>
        <p:nvSpPr>
          <p:cNvPr id="2" name="灯片编号占位符 1"/>
          <p:cNvSpPr>
            <a:spLocks noGrp="1"/>
          </p:cNvSpPr>
          <p:nvPr>
            <p:ph type="sldNum" sz="quarter" idx="10"/>
          </p:nvPr>
        </p:nvSpPr>
        <p:spPr/>
        <p:txBody>
          <a:bodyPr/>
          <a:lstStyle>
            <a:lvl1pPr>
              <a:defRPr b="0" i="0">
                <a:latin typeface="Times New Roman" panose="02020603050405020304" pitchFamily="18" charset="0"/>
                <a:cs typeface="Times New Roman" panose="02020603050405020304" pitchFamily="18" charset="0"/>
              </a:defRPr>
            </a:lvl1pPr>
          </a:lstStyle>
          <a:p>
            <a:pPr>
              <a:defRPr/>
            </a:pPr>
            <a:fld id="{C969E627-E459-4B23-8883-DCBD97182DC3}" type="slidenum">
              <a:rPr lang="en-US" altLang="zh-CN" smtClean="0"/>
              <a:pPr>
                <a:defRPr/>
              </a:pPr>
              <a:t>‹#›</a:t>
            </a:fld>
            <a:endParaRPr lang="en-US" altLang="zh-CN" dirty="0"/>
          </a:p>
        </p:txBody>
      </p:sp>
    </p:spTree>
    <p:extLst>
      <p:ext uri="{BB962C8B-B14F-4D97-AF65-F5344CB8AC3E}">
        <p14:creationId xmlns:p14="http://schemas.microsoft.com/office/powerpoint/2010/main" val="27142391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63626" y="790650"/>
            <a:ext cx="8997950" cy="561975"/>
          </a:xfrm>
          <a:prstGeom prst="rect">
            <a:avLst/>
          </a:prstGeom>
        </p:spPr>
        <p:txBody>
          <a:bodyPr vert="horz" wrap="square" lIns="100838" tIns="50419" rIns="100838" bIns="50419" rtlCol="0" anchor="t">
            <a:noAutofit/>
          </a:bodyPr>
          <a:lstStyle/>
          <a:p>
            <a:r>
              <a:rPr lang="zh-CN" altLang="en-US" dirty="0"/>
              <a:t>单击此处编辑母版标题样式</a:t>
            </a:r>
          </a:p>
        </p:txBody>
      </p:sp>
      <p:sp>
        <p:nvSpPr>
          <p:cNvPr id="3" name="文本占位符 2"/>
          <p:cNvSpPr>
            <a:spLocks noGrp="1"/>
          </p:cNvSpPr>
          <p:nvPr>
            <p:ph type="body" idx="1"/>
          </p:nvPr>
        </p:nvSpPr>
        <p:spPr>
          <a:xfrm>
            <a:off x="406800" y="1652400"/>
            <a:ext cx="2102400" cy="4762800"/>
          </a:xfrm>
          <a:prstGeom prst="rect">
            <a:avLst/>
          </a:prstGeom>
        </p:spPr>
        <p:txBody>
          <a:bodyPr vert="horz" lIns="101901" tIns="50950" rIns="101901" bIns="50950" rtlCol="0">
            <a:normAutofit/>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TextBox 3"/>
          <p:cNvSpPr txBox="1"/>
          <p:nvPr/>
        </p:nvSpPr>
        <p:spPr>
          <a:xfrm>
            <a:off x="8990434" y="7152510"/>
            <a:ext cx="540060" cy="252028"/>
          </a:xfrm>
          <a:prstGeom prst="rect">
            <a:avLst/>
          </a:prstGeom>
          <a:noFill/>
        </p:spPr>
        <p:txBody>
          <a:bodyPr wrap="square" lIns="72000" tIns="18000" rIns="72000" bIns="18000" rtlCol="0" anchor="ctr">
            <a:noAutofit/>
          </a:bodyPr>
          <a:lstStyle/>
          <a:p>
            <a:pPr algn="r"/>
            <a:fld id="{DAEC31D3-4A50-4A4C-86F1-071D92773413}" type="slidenum">
              <a:rPr lang="zh-CN" altLang="en-US" sz="1000" smtClean="0">
                <a:latin typeface="Arial"/>
                <a:ea typeface="楷体_GB2312"/>
                <a:cs typeface="Arial" pitchFamily="34" charset="0"/>
              </a:rPr>
              <a:pPr algn="r"/>
              <a:t>‹#›</a:t>
            </a:fld>
            <a:endParaRPr lang="zh-CN" altLang="en-US" sz="1000" dirty="0">
              <a:latin typeface="Arial"/>
              <a:ea typeface="楷体_GB2312"/>
              <a:cs typeface="Arial" pitchFamily="34" charset="0"/>
            </a:endParaRPr>
          </a:p>
        </p:txBody>
      </p:sp>
    </p:spTree>
    <p:extLst>
      <p:ext uri="{BB962C8B-B14F-4D97-AF65-F5344CB8AC3E}">
        <p14:creationId xmlns:p14="http://schemas.microsoft.com/office/powerpoint/2010/main" val="341547923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1" r:id="rId3"/>
    <p:sldLayoutId id="2147483746" r:id="rId4"/>
  </p:sldLayoutIdLst>
  <p:hf hdr="0" ftr="0" dt="0"/>
  <p:txStyles>
    <p:titleStyle>
      <a:lvl1pPr algn="l" defTabSz="1019007" rtl="0" eaLnBrk="1" latinLnBrk="0" hangingPunct="1">
        <a:spcBef>
          <a:spcPct val="0"/>
        </a:spcBef>
        <a:buNone/>
        <a:defRPr sz="2400" b="1" kern="1200" baseline="0">
          <a:solidFill>
            <a:srgbClr val="000000"/>
          </a:solidFill>
          <a:latin typeface="Times New Roman" panose="02020603050405020304" pitchFamily="18" charset="0"/>
          <a:ea typeface="楷体" panose="02010609060101010101" pitchFamily="49" charset="-122"/>
          <a:cs typeface="Arial" pitchFamily="34" charset="0"/>
        </a:defRPr>
      </a:lvl1pPr>
    </p:titleStyle>
    <p:bodyStyle>
      <a:lvl1pPr marL="180975" indent="-180975" algn="l" defTabSz="1019007" rtl="0" eaLnBrk="1" latinLnBrk="0" hangingPunct="1">
        <a:spcBef>
          <a:spcPct val="20000"/>
        </a:spcBef>
        <a:buSzPct val="80000"/>
        <a:buFont typeface="Wingdings" pitchFamily="2" charset="2"/>
        <a:buChar char="n"/>
        <a:defRPr sz="1200" kern="1200" baseline="0">
          <a:solidFill>
            <a:srgbClr val="000000"/>
          </a:solidFill>
          <a:latin typeface="Times New Roman" panose="02020603050405020304" pitchFamily="18" charset="0"/>
          <a:ea typeface="楷体" panose="02010609060101010101" pitchFamily="49" charset="-122"/>
          <a:cs typeface="Arial" pitchFamily="34" charset="0"/>
        </a:defRPr>
      </a:lvl1pPr>
      <a:lvl2pPr marL="361950" indent="-180975" algn="l" defTabSz="1019007" rtl="0" eaLnBrk="1" latinLnBrk="0" hangingPunct="1">
        <a:spcBef>
          <a:spcPct val="20000"/>
        </a:spcBef>
        <a:buFont typeface="Arial" pitchFamily="34" charset="0"/>
        <a:buChar char="–"/>
        <a:defRPr sz="1200" kern="1200" baseline="0">
          <a:solidFill>
            <a:srgbClr val="000000"/>
          </a:solidFill>
          <a:latin typeface="Times New Roman" panose="02020603050405020304" pitchFamily="18" charset="0"/>
          <a:ea typeface="楷体" panose="02010609060101010101" pitchFamily="49" charset="-122"/>
          <a:cs typeface="Arial" pitchFamily="34" charset="0"/>
        </a:defRPr>
      </a:lvl2pPr>
      <a:lvl3pPr marL="542925" indent="-180975" algn="l" defTabSz="1019007" rtl="0" eaLnBrk="1" latinLnBrk="0" hangingPunct="1">
        <a:spcBef>
          <a:spcPct val="20000"/>
        </a:spcBef>
        <a:buFont typeface="Arial" pitchFamily="34" charset="0"/>
        <a:buChar char="•"/>
        <a:defRPr sz="1200" kern="1200" baseline="0">
          <a:solidFill>
            <a:srgbClr val="000000"/>
          </a:solidFill>
          <a:latin typeface="Times New Roman" panose="02020603050405020304" pitchFamily="18" charset="0"/>
          <a:ea typeface="楷体" panose="02010609060101010101" pitchFamily="49" charset="-122"/>
          <a:cs typeface="Arial" pitchFamily="34" charset="0"/>
        </a:defRPr>
      </a:lvl3pPr>
      <a:lvl4pPr marL="809625" indent="-238125" algn="l" defTabSz="1019007" rtl="0" eaLnBrk="1" latinLnBrk="0" hangingPunct="1">
        <a:spcBef>
          <a:spcPct val="20000"/>
        </a:spcBef>
        <a:buFont typeface="Arial" pitchFamily="34" charset="0"/>
        <a:buChar char="–"/>
        <a:defRPr sz="1200" kern="1200">
          <a:solidFill>
            <a:schemeClr val="tx1"/>
          </a:solidFill>
          <a:latin typeface="Arial" pitchFamily="34" charset="0"/>
          <a:ea typeface="楷体_GB2312" pitchFamily="49" charset="-122"/>
          <a:cs typeface="Arial" pitchFamily="34" charset="0"/>
        </a:defRPr>
      </a:lvl4pPr>
      <a:lvl5pPr marL="990600" indent="-180975" algn="l" defTabSz="1019007" rtl="0" eaLnBrk="1" latinLnBrk="0" hangingPunct="1">
        <a:spcBef>
          <a:spcPct val="20000"/>
        </a:spcBef>
        <a:buFont typeface="Arial" pitchFamily="34" charset="0"/>
        <a:buChar char="»"/>
        <a:defRPr sz="1200" kern="1200">
          <a:solidFill>
            <a:schemeClr val="tx1"/>
          </a:solidFill>
          <a:latin typeface="Arial" pitchFamily="34" charset="0"/>
          <a:ea typeface="楷体_GB2312" pitchFamily="49" charset="-122"/>
          <a:cs typeface="Arial" pitchFamily="34" charset="0"/>
        </a:defRPr>
      </a:lvl5pPr>
      <a:lvl6pPr marL="2802270" indent="-254752" algn="l" defTabSz="1019007"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11774" indent="-254752" algn="l" defTabSz="1019007"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21278" indent="-254752" algn="l" defTabSz="1019007"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30781" indent="-254752" algn="l" defTabSz="1019007"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zh-CN"/>
      </a:defPPr>
      <a:lvl1pPr marL="0" algn="l" defTabSz="1019007" rtl="0" eaLnBrk="1" latinLnBrk="0" hangingPunct="1">
        <a:defRPr sz="2000" kern="1200">
          <a:solidFill>
            <a:schemeClr val="tx1"/>
          </a:solidFill>
          <a:latin typeface="+mn-lt"/>
          <a:ea typeface="+mn-ea"/>
          <a:cs typeface="+mn-cs"/>
        </a:defRPr>
      </a:lvl1pPr>
      <a:lvl2pPr marL="509504" algn="l" defTabSz="1019007" rtl="0" eaLnBrk="1" latinLnBrk="0" hangingPunct="1">
        <a:defRPr sz="2000" kern="1200">
          <a:solidFill>
            <a:schemeClr val="tx1"/>
          </a:solidFill>
          <a:latin typeface="+mn-lt"/>
          <a:ea typeface="+mn-ea"/>
          <a:cs typeface="+mn-cs"/>
        </a:defRPr>
      </a:lvl2pPr>
      <a:lvl3pPr marL="1019007" algn="l" defTabSz="1019007" rtl="0" eaLnBrk="1" latinLnBrk="0" hangingPunct="1">
        <a:defRPr sz="2000" kern="1200">
          <a:solidFill>
            <a:schemeClr val="tx1"/>
          </a:solidFill>
          <a:latin typeface="+mn-lt"/>
          <a:ea typeface="+mn-ea"/>
          <a:cs typeface="+mn-cs"/>
        </a:defRPr>
      </a:lvl3pPr>
      <a:lvl4pPr marL="1528511" algn="l" defTabSz="1019007" rtl="0" eaLnBrk="1" latinLnBrk="0" hangingPunct="1">
        <a:defRPr sz="2000" kern="1200">
          <a:solidFill>
            <a:schemeClr val="tx1"/>
          </a:solidFill>
          <a:latin typeface="+mn-lt"/>
          <a:ea typeface="+mn-ea"/>
          <a:cs typeface="+mn-cs"/>
        </a:defRPr>
      </a:lvl4pPr>
      <a:lvl5pPr marL="2038015" algn="l" defTabSz="1019007" rtl="0" eaLnBrk="1" latinLnBrk="0" hangingPunct="1">
        <a:defRPr sz="2000" kern="1200">
          <a:solidFill>
            <a:schemeClr val="tx1"/>
          </a:solidFill>
          <a:latin typeface="+mn-lt"/>
          <a:ea typeface="+mn-ea"/>
          <a:cs typeface="+mn-cs"/>
        </a:defRPr>
      </a:lvl5pPr>
      <a:lvl6pPr marL="2547518" algn="l" defTabSz="1019007" rtl="0" eaLnBrk="1" latinLnBrk="0" hangingPunct="1">
        <a:defRPr sz="2000" kern="1200">
          <a:solidFill>
            <a:schemeClr val="tx1"/>
          </a:solidFill>
          <a:latin typeface="+mn-lt"/>
          <a:ea typeface="+mn-ea"/>
          <a:cs typeface="+mn-cs"/>
        </a:defRPr>
      </a:lvl6pPr>
      <a:lvl7pPr marL="3057022" algn="l" defTabSz="1019007" rtl="0" eaLnBrk="1" latinLnBrk="0" hangingPunct="1">
        <a:defRPr sz="2000" kern="1200">
          <a:solidFill>
            <a:schemeClr val="tx1"/>
          </a:solidFill>
          <a:latin typeface="+mn-lt"/>
          <a:ea typeface="+mn-ea"/>
          <a:cs typeface="+mn-cs"/>
        </a:defRPr>
      </a:lvl7pPr>
      <a:lvl8pPr marL="3566526" algn="l" defTabSz="1019007" rtl="0" eaLnBrk="1" latinLnBrk="0" hangingPunct="1">
        <a:defRPr sz="2000" kern="1200">
          <a:solidFill>
            <a:schemeClr val="tx1"/>
          </a:solidFill>
          <a:latin typeface="+mn-lt"/>
          <a:ea typeface="+mn-ea"/>
          <a:cs typeface="+mn-cs"/>
        </a:defRPr>
      </a:lvl8pPr>
      <a:lvl9pPr marL="4076029" algn="l" defTabSz="1019007"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41.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5.png"/><Relationship Id="rId4" Type="http://schemas.openxmlformats.org/officeDocument/2006/relationships/image" Target="../media/image30.png"/><Relationship Id="rId9" Type="http://schemas.openxmlformats.org/officeDocument/2006/relationships/image" Target="../media/image301.png"/></Relationships>
</file>

<file path=ppt/slides/_rels/slide13.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43.png"/><Relationship Id="rId5" Type="http://schemas.openxmlformats.org/officeDocument/2006/relationships/image" Target="../media/image42.png"/><Relationship Id="rId10" Type="http://schemas.openxmlformats.org/officeDocument/2006/relationships/image" Target="../media/image47.png"/><Relationship Id="rId4" Type="http://schemas.openxmlformats.org/officeDocument/2006/relationships/image" Target="../media/image41.png"/><Relationship Id="rId9" Type="http://schemas.openxmlformats.org/officeDocument/2006/relationships/image" Target="../media/image4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480.png"/><Relationship Id="rId13" Type="http://schemas.openxmlformats.org/officeDocument/2006/relationships/image" Target="../media/image53.png"/><Relationship Id="rId3" Type="http://schemas.openxmlformats.org/officeDocument/2006/relationships/image" Target="../media/image430.png"/><Relationship Id="rId7" Type="http://schemas.openxmlformats.org/officeDocument/2006/relationships/image" Target="../media/image470.png"/><Relationship Id="rId12" Type="http://schemas.openxmlformats.org/officeDocument/2006/relationships/image" Target="../media/image52.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460.png"/><Relationship Id="rId11" Type="http://schemas.openxmlformats.org/officeDocument/2006/relationships/image" Target="../media/image51.png"/><Relationship Id="rId5" Type="http://schemas.openxmlformats.org/officeDocument/2006/relationships/image" Target="../media/image450.png"/><Relationship Id="rId10" Type="http://schemas.openxmlformats.org/officeDocument/2006/relationships/image" Target="../media/image50.png"/><Relationship Id="rId4" Type="http://schemas.openxmlformats.org/officeDocument/2006/relationships/image" Target="../media/image48.png"/><Relationship Id="rId9" Type="http://schemas.openxmlformats.org/officeDocument/2006/relationships/image" Target="../media/image49.png"/></Relationships>
</file>

<file path=ppt/slides/_rels/slide1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9.png"/><Relationship Id="rId7" Type="http://schemas.openxmlformats.org/officeDocument/2006/relationships/image" Target="../media/image57.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56.png"/><Relationship Id="rId11" Type="http://schemas.openxmlformats.org/officeDocument/2006/relationships/image" Target="../media/image44.png"/><Relationship Id="rId5" Type="http://schemas.openxmlformats.org/officeDocument/2006/relationships/image" Target="../media/image55.png"/><Relationship Id="rId10" Type="http://schemas.openxmlformats.org/officeDocument/2006/relationships/image" Target="../media/image59.png"/><Relationship Id="rId4" Type="http://schemas.openxmlformats.org/officeDocument/2006/relationships/image" Target="../media/image54.png"/></Relationships>
</file>

<file path=ppt/slides/_rels/slide1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9.png"/><Relationship Id="rId12" Type="http://schemas.openxmlformats.org/officeDocument/2006/relationships/image" Target="../media/image62.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9" Type="http://schemas.openxmlformats.org/officeDocument/2006/relationships/image" Target="../media/image58.png"/></Relationships>
</file>

<file path=ppt/slides/_rels/slide1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9.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56.png"/><Relationship Id="rId5" Type="http://schemas.openxmlformats.org/officeDocument/2006/relationships/image" Target="../media/image55.png"/><Relationship Id="rId10" Type="http://schemas.openxmlformats.org/officeDocument/2006/relationships/image" Target="../media/image60.png"/><Relationship Id="rId9" Type="http://schemas.openxmlformats.org/officeDocument/2006/relationships/image" Target="../media/image63.png"/></Relationships>
</file>

<file path=ppt/slides/_rels/slide19.xml.rels><?xml version="1.0" encoding="UTF-8" standalone="yes"?>
<Relationships xmlns="http://schemas.openxmlformats.org/package/2006/relationships"><Relationship Id="rId8" Type="http://schemas.openxmlformats.org/officeDocument/2006/relationships/image" Target="../media/image53.png"/><Relationship Id="rId13" Type="http://schemas.openxmlformats.org/officeDocument/2006/relationships/image" Target="../media/image58.png"/><Relationship Id="rId3" Type="http://schemas.openxmlformats.org/officeDocument/2006/relationships/image" Target="../media/image49.png"/><Relationship Id="rId12" Type="http://schemas.openxmlformats.org/officeDocument/2006/relationships/image" Target="../media/image66.png"/><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image" Target="../media/image56.png"/><Relationship Id="rId11" Type="http://schemas.openxmlformats.org/officeDocument/2006/relationships/image" Target="../media/image65.png"/><Relationship Id="rId5" Type="http://schemas.openxmlformats.org/officeDocument/2006/relationships/image" Target="../media/image55.png"/><Relationship Id="rId10" Type="http://schemas.openxmlformats.org/officeDocument/2006/relationships/image" Target="../media/image64.png"/><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67.png"/></Relationships>
</file>

<file path=ppt/slides/_rels/slide21.xml.rels><?xml version="1.0" encoding="UTF-8" standalone="yes"?>
<Relationships xmlns="http://schemas.openxmlformats.org/package/2006/relationships"><Relationship Id="rId8" Type="http://schemas.openxmlformats.org/officeDocument/2006/relationships/image" Target="../media/image2280.png"/><Relationship Id="rId13" Type="http://schemas.openxmlformats.org/officeDocument/2006/relationships/image" Target="../media/image243.png"/><Relationship Id="rId18" Type="http://schemas.openxmlformats.org/officeDocument/2006/relationships/image" Target="../media/image82.png"/><Relationship Id="rId3" Type="http://schemas.openxmlformats.org/officeDocument/2006/relationships/image" Target="../media/image79.png"/><Relationship Id="rId7" Type="http://schemas.openxmlformats.org/officeDocument/2006/relationships/image" Target="../media/image2270.png"/><Relationship Id="rId12" Type="http://schemas.openxmlformats.org/officeDocument/2006/relationships/image" Target="../media/image2420.png"/><Relationship Id="rId17" Type="http://schemas.openxmlformats.org/officeDocument/2006/relationships/image" Target="../media/image247.png"/><Relationship Id="rId2" Type="http://schemas.openxmlformats.org/officeDocument/2006/relationships/notesSlide" Target="../notesSlides/notesSlide21.xml"/><Relationship Id="rId16" Type="http://schemas.openxmlformats.org/officeDocument/2006/relationships/image" Target="../media/image246.png"/><Relationship Id="rId20" Type="http://schemas.openxmlformats.org/officeDocument/2006/relationships/image" Target="../media/image70.png"/><Relationship Id="rId1" Type="http://schemas.openxmlformats.org/officeDocument/2006/relationships/slideLayout" Target="../slideLayouts/slideLayout3.xml"/><Relationship Id="rId11" Type="http://schemas.openxmlformats.org/officeDocument/2006/relationships/image" Target="../media/image2410.png"/><Relationship Id="rId5" Type="http://schemas.openxmlformats.org/officeDocument/2006/relationships/image" Target="../media/image68.png"/><Relationship Id="rId15" Type="http://schemas.openxmlformats.org/officeDocument/2006/relationships/image" Target="../media/image245.png"/><Relationship Id="rId10" Type="http://schemas.openxmlformats.org/officeDocument/2006/relationships/image" Target="../media/image2320.png"/><Relationship Id="rId19" Type="http://schemas.openxmlformats.org/officeDocument/2006/relationships/image" Target="../media/image69.png"/><Relationship Id="rId4" Type="http://schemas.openxmlformats.org/officeDocument/2006/relationships/image" Target="../media/image67.png"/><Relationship Id="rId9" Type="http://schemas.openxmlformats.org/officeDocument/2006/relationships/image" Target="../media/image2290.png"/><Relationship Id="rId14" Type="http://schemas.openxmlformats.org/officeDocument/2006/relationships/image" Target="../media/image244.png"/></Relationships>
</file>

<file path=ppt/slides/_rels/slide2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73.png"/><Relationship Id="rId4" Type="http://schemas.openxmlformats.org/officeDocument/2006/relationships/image" Target="../media/image72.png"/></Relationships>
</file>

<file path=ppt/slides/_rels/slide23.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71.png"/><Relationship Id="rId7" Type="http://schemas.openxmlformats.org/officeDocument/2006/relationships/image" Target="../media/image77.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 Id="rId9" Type="http://schemas.openxmlformats.org/officeDocument/2006/relationships/image" Target="../media/image73.png"/></Relationships>
</file>

<file path=ppt/slides/_rels/slide24.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600.png"/><Relationship Id="rId7" Type="http://schemas.openxmlformats.org/officeDocument/2006/relationships/image" Target="../media/image103.png"/><Relationship Id="rId12" Type="http://schemas.openxmlformats.org/officeDocument/2006/relationships/image" Target="../media/image81.png"/><Relationship Id="rId2" Type="http://schemas.openxmlformats.org/officeDocument/2006/relationships/notesSlide" Target="../notesSlides/notesSlide24.xml"/><Relationship Id="rId1" Type="http://schemas.openxmlformats.org/officeDocument/2006/relationships/slideLayout" Target="../slideLayouts/slideLayout3.xml"/><Relationship Id="rId11" Type="http://schemas.openxmlformats.org/officeDocument/2006/relationships/image" Target="../media/image80.png"/><Relationship Id="rId5" Type="http://schemas.openxmlformats.org/officeDocument/2006/relationships/image" Target="../media/image101.png"/><Relationship Id="rId10" Type="http://schemas.openxmlformats.org/officeDocument/2006/relationships/image" Target="../media/image78.png"/><Relationship Id="rId9" Type="http://schemas.openxmlformats.org/officeDocument/2006/relationships/image" Target="../media/image10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810.png"/><Relationship Id="rId5" Type="http://schemas.openxmlformats.org/officeDocument/2006/relationships/image" Target="../media/image170.png"/><Relationship Id="rId10" Type="http://schemas.openxmlformats.org/officeDocument/2006/relationships/image" Target="../media/image22.png"/><Relationship Id="rId4" Type="http://schemas.openxmlformats.org/officeDocument/2006/relationships/image" Target="../media/image1610.png"/><Relationship Id="rId9" Type="http://schemas.openxmlformats.org/officeDocument/2006/relationships/image" Target="../media/image21.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00.png"/><Relationship Id="rId7" Type="http://schemas.openxmlformats.org/officeDocument/2006/relationships/image" Target="../media/image250.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240.png"/><Relationship Id="rId5" Type="http://schemas.openxmlformats.org/officeDocument/2006/relationships/image" Target="../media/image230.png"/><Relationship Id="rId4" Type="http://schemas.openxmlformats.org/officeDocument/2006/relationships/image" Target="../media/image36.png"/></Relationships>
</file>

<file path=ppt/slides/_rels/slide5.xml.rels><?xml version="1.0" encoding="UTF-8" standalone="yes"?>
<Relationships xmlns="http://schemas.openxmlformats.org/package/2006/relationships"><Relationship Id="rId3" Type="http://schemas.openxmlformats.org/officeDocument/2006/relationships/image" Target="../media/image510.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00.png"/><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31.png"/><Relationship Id="rId4" Type="http://schemas.openxmlformats.org/officeDocument/2006/relationships/image" Target="../media/image2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4"/>
          <p:cNvSpPr>
            <a:spLocks noChangeArrowheads="1"/>
          </p:cNvSpPr>
          <p:nvPr/>
        </p:nvSpPr>
        <p:spPr bwMode="auto">
          <a:xfrm>
            <a:off x="10354" y="1873269"/>
            <a:ext cx="10060801" cy="5972900"/>
          </a:xfrm>
          <a:prstGeom prst="rect">
            <a:avLst/>
          </a:prstGeom>
          <a:solidFill>
            <a:schemeClr val="bg1"/>
          </a:solidFill>
          <a:ln w="9525">
            <a:noFill/>
            <a:miter lim="800000"/>
            <a:headEnd/>
            <a:tailEnd/>
          </a:ln>
          <a:effectLst/>
        </p:spPr>
        <p:txBody>
          <a:bodyPr lIns="85416" tIns="42710" rIns="85416" bIns="42710" anchor="ctr"/>
          <a:lstStyle/>
          <a:p>
            <a:pPr algn="ctr">
              <a:lnSpc>
                <a:spcPct val="150000"/>
              </a:lnSpc>
            </a:pPr>
            <a:r>
              <a:rPr lang="en-US" altLang="zh-CN" sz="2718" dirty="0">
                <a:solidFill>
                  <a:srgbClr val="005AAA"/>
                </a:solidFill>
                <a:latin typeface="Times New Roman" panose="02020603050405020304" pitchFamily="18" charset="0"/>
                <a:ea typeface="KaiTi" panose="02010609060101010101" pitchFamily="49" charset="-122"/>
                <a:cs typeface="Times New Roman" panose="02020603050405020304" pitchFamily="18" charset="0"/>
              </a:rPr>
              <a:t>Hanzhi Wang</a:t>
            </a:r>
            <a:r>
              <a:rPr lang="en-US" altLang="zh-CN" sz="2718" dirty="0">
                <a:latin typeface="Times New Roman" panose="02020603050405020304" pitchFamily="18" charset="0"/>
                <a:ea typeface="KaiTi" panose="02010609060101010101" pitchFamily="49" charset="-122"/>
                <a:cs typeface="Times New Roman" panose="02020603050405020304" pitchFamily="18" charset="0"/>
              </a:rPr>
              <a:t>, Zhewei Wei, Ji-Rong Wen, Mingji Yang</a:t>
            </a:r>
          </a:p>
          <a:p>
            <a:pPr algn="ctr">
              <a:lnSpc>
                <a:spcPct val="150000"/>
              </a:lnSpc>
              <a:spcBef>
                <a:spcPts val="1165"/>
              </a:spcBef>
            </a:pPr>
            <a:r>
              <a:rPr lang="en-US" altLang="zh-CN" sz="2718" b="1" dirty="0">
                <a:latin typeface="Times New Roman" panose="02020603050405020304" pitchFamily="18" charset="0"/>
                <a:ea typeface="KaiTi" panose="02010609060101010101" pitchFamily="49" charset="-122"/>
                <a:cs typeface="Times New Roman" panose="02020603050405020304" pitchFamily="18" charset="0"/>
              </a:rPr>
              <a:t>Renmin University of China</a:t>
            </a:r>
          </a:p>
        </p:txBody>
      </p:sp>
      <p:sp>
        <p:nvSpPr>
          <p:cNvPr id="62466" name="矩形 3"/>
          <p:cNvSpPr>
            <a:spLocks noChangeArrowheads="1"/>
          </p:cNvSpPr>
          <p:nvPr/>
        </p:nvSpPr>
        <p:spPr bwMode="auto">
          <a:xfrm>
            <a:off x="3953679" y="4964058"/>
            <a:ext cx="2792051" cy="373903"/>
          </a:xfrm>
          <a:prstGeom prst="rect">
            <a:avLst/>
          </a:prstGeom>
          <a:noFill/>
          <a:ln w="12700" algn="ctr">
            <a:noFill/>
            <a:round/>
            <a:headEnd/>
            <a:tailEnd/>
          </a:ln>
        </p:spPr>
        <p:txBody>
          <a:bodyPr lIns="85426" tIns="42713" rIns="85426" bIns="42713">
            <a:spAutoFit/>
          </a:bodyPr>
          <a:lstStyle/>
          <a:p>
            <a:pPr>
              <a:spcBef>
                <a:spcPct val="50000"/>
              </a:spcBef>
            </a:pPr>
            <a:endParaRPr lang="zh-CN" altLang="en-US" sz="1869">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2710" name="Rectangle 4"/>
          <p:cNvSpPr>
            <a:spLocks noChangeArrowheads="1"/>
          </p:cNvSpPr>
          <p:nvPr/>
        </p:nvSpPr>
        <p:spPr bwMode="auto">
          <a:xfrm>
            <a:off x="-407" y="1873269"/>
            <a:ext cx="10060801" cy="1397747"/>
          </a:xfrm>
          <a:prstGeom prst="rect">
            <a:avLst/>
          </a:prstGeom>
          <a:solidFill>
            <a:srgbClr val="09599C"/>
          </a:solidFill>
          <a:ln w="9525" algn="ctr">
            <a:noFill/>
            <a:miter lim="800000"/>
            <a:headEnd/>
            <a:tailEnd/>
          </a:ln>
        </p:spPr>
        <p:txBody>
          <a:bodyPr lIns="85435" tIns="42718" rIns="85435" bIns="42718" anchor="ctr" anchorCtr="1">
            <a:noAutofit/>
          </a:bodyPr>
          <a:lstStyle/>
          <a:p>
            <a:pPr marL="388604" indent="-388604" algn="ctr" defTabSz="981890" eaLnBrk="0" hangingPunct="0">
              <a:defRPr/>
            </a:pPr>
            <a:r>
              <a:rPr lang="en-US" altLang="zh-CN" sz="3600" b="1" dirty="0">
                <a:solidFill>
                  <a:schemeClr val="bg1"/>
                </a:solidFill>
                <a:latin typeface="Times New Roman" panose="02020603050405020304" pitchFamily="18" charset="0"/>
                <a:ea typeface="KaiTi" panose="02010609060101010101" pitchFamily="49" charset="-122"/>
                <a:cs typeface="Times New Roman" panose="02020603050405020304" pitchFamily="18" charset="0"/>
              </a:rPr>
              <a:t>Revisiting Local Computation of PageRank: Simple and Optimal</a:t>
            </a:r>
          </a:p>
        </p:txBody>
      </p:sp>
      <p:cxnSp>
        <p:nvCxnSpPr>
          <p:cNvPr id="3" name="直接连接符 2"/>
          <p:cNvCxnSpPr/>
          <p:nvPr/>
        </p:nvCxnSpPr>
        <p:spPr bwMode="auto">
          <a:xfrm>
            <a:off x="0" y="1876776"/>
            <a:ext cx="10059988" cy="0"/>
          </a:xfrm>
          <a:prstGeom prst="line">
            <a:avLst/>
          </a:prstGeom>
          <a:noFill/>
          <a:ln w="19050" cap="flat" cmpd="sng" algn="ctr">
            <a:solidFill>
              <a:schemeClr val="bg2"/>
            </a:solidFill>
            <a:prstDash val="solid"/>
            <a:round/>
            <a:headEnd type="none" w="med" len="med"/>
            <a:tailEnd type="none" w="med" len="med"/>
          </a:ln>
          <a:effectLst/>
        </p:spPr>
      </p:cxnSp>
      <p:sp>
        <p:nvSpPr>
          <p:cNvPr id="12" name="date">
            <a:extLst>
              <a:ext uri="{FF2B5EF4-FFF2-40B4-BE49-F238E27FC236}">
                <a16:creationId xmlns:a16="http://schemas.microsoft.com/office/drawing/2014/main" id="{082AEE6D-6575-584B-8546-3A78DEF537A1}"/>
              </a:ext>
            </a:extLst>
          </p:cNvPr>
          <p:cNvSpPr txBox="1">
            <a:spLocks noChangeArrowheads="1"/>
          </p:cNvSpPr>
          <p:nvPr/>
        </p:nvSpPr>
        <p:spPr bwMode="auto">
          <a:xfrm>
            <a:off x="3313842" y="6431121"/>
            <a:ext cx="3420000" cy="72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lIns="91369" tIns="45685" rIns="91369" bIns="45685" anchor="ctr"/>
          <a:lstStyle>
            <a:lvl1pPr eaLnBrk="0" hangingPunct="0">
              <a:defRPr kumimoji="1" sz="1400">
                <a:solidFill>
                  <a:schemeClr val="tx1"/>
                </a:solidFill>
                <a:latin typeface="Times New Roman" pitchFamily="18" charset="0"/>
                <a:ea typeface="楷体_GB2312" pitchFamily="49" charset="-122"/>
              </a:defRPr>
            </a:lvl1pPr>
            <a:lvl2pPr marL="742950" indent="-285750" eaLnBrk="0" hangingPunct="0">
              <a:defRPr kumimoji="1" sz="1400">
                <a:solidFill>
                  <a:schemeClr val="tx1"/>
                </a:solidFill>
                <a:latin typeface="Times New Roman" pitchFamily="18" charset="0"/>
                <a:ea typeface="楷体_GB2312" pitchFamily="49" charset="-122"/>
              </a:defRPr>
            </a:lvl2pPr>
            <a:lvl3pPr marL="1143000" indent="-228600" eaLnBrk="0" hangingPunct="0">
              <a:defRPr kumimoji="1" sz="1400">
                <a:solidFill>
                  <a:schemeClr val="tx1"/>
                </a:solidFill>
                <a:latin typeface="Times New Roman" pitchFamily="18" charset="0"/>
                <a:ea typeface="楷体_GB2312" pitchFamily="49" charset="-122"/>
              </a:defRPr>
            </a:lvl3pPr>
            <a:lvl4pPr marL="1600200" indent="-228600" eaLnBrk="0" hangingPunct="0">
              <a:defRPr kumimoji="1" sz="1400">
                <a:solidFill>
                  <a:schemeClr val="tx1"/>
                </a:solidFill>
                <a:latin typeface="Times New Roman" pitchFamily="18" charset="0"/>
                <a:ea typeface="楷体_GB2312" pitchFamily="49" charset="-122"/>
              </a:defRPr>
            </a:lvl4pPr>
            <a:lvl5pPr marL="2057400" indent="-228600" eaLnBrk="0" hangingPunct="0">
              <a:defRPr kumimoji="1" sz="1400">
                <a:solidFill>
                  <a:schemeClr val="tx1"/>
                </a:solidFill>
                <a:latin typeface="Times New Roman" pitchFamily="18" charset="0"/>
                <a:ea typeface="楷体_GB2312" pitchFamily="49" charset="-122"/>
              </a:defRPr>
            </a:lvl5pPr>
            <a:lvl6pPr marL="2514600" indent="-228600" algn="ctr" eaLnBrk="0" fontAlgn="base" hangingPunct="0">
              <a:lnSpc>
                <a:spcPct val="120000"/>
              </a:lnSpc>
              <a:spcBef>
                <a:spcPct val="20000"/>
              </a:spcBef>
              <a:spcAft>
                <a:spcPct val="0"/>
              </a:spcAft>
              <a:buSzPct val="60000"/>
              <a:buFont typeface="Monotype Sorts" pitchFamily="2" charset="2"/>
              <a:defRPr kumimoji="1" sz="1400">
                <a:solidFill>
                  <a:schemeClr val="tx1"/>
                </a:solidFill>
                <a:latin typeface="Times New Roman" pitchFamily="18" charset="0"/>
                <a:ea typeface="楷体_GB2312" pitchFamily="49" charset="-122"/>
              </a:defRPr>
            </a:lvl6pPr>
            <a:lvl7pPr marL="2971800" indent="-228600" algn="ctr" eaLnBrk="0" fontAlgn="base" hangingPunct="0">
              <a:lnSpc>
                <a:spcPct val="120000"/>
              </a:lnSpc>
              <a:spcBef>
                <a:spcPct val="20000"/>
              </a:spcBef>
              <a:spcAft>
                <a:spcPct val="0"/>
              </a:spcAft>
              <a:buSzPct val="60000"/>
              <a:buFont typeface="Monotype Sorts" pitchFamily="2" charset="2"/>
              <a:defRPr kumimoji="1" sz="1400">
                <a:solidFill>
                  <a:schemeClr val="tx1"/>
                </a:solidFill>
                <a:latin typeface="Times New Roman" pitchFamily="18" charset="0"/>
                <a:ea typeface="楷体_GB2312" pitchFamily="49" charset="-122"/>
              </a:defRPr>
            </a:lvl7pPr>
            <a:lvl8pPr marL="3429000" indent="-228600" algn="ctr" eaLnBrk="0" fontAlgn="base" hangingPunct="0">
              <a:lnSpc>
                <a:spcPct val="120000"/>
              </a:lnSpc>
              <a:spcBef>
                <a:spcPct val="20000"/>
              </a:spcBef>
              <a:spcAft>
                <a:spcPct val="0"/>
              </a:spcAft>
              <a:buSzPct val="60000"/>
              <a:buFont typeface="Monotype Sorts" pitchFamily="2" charset="2"/>
              <a:defRPr kumimoji="1" sz="1400">
                <a:solidFill>
                  <a:schemeClr val="tx1"/>
                </a:solidFill>
                <a:latin typeface="Times New Roman" pitchFamily="18" charset="0"/>
                <a:ea typeface="楷体_GB2312" pitchFamily="49" charset="-122"/>
              </a:defRPr>
            </a:lvl8pPr>
            <a:lvl9pPr marL="3886200" indent="-228600" algn="ctr" eaLnBrk="0" fontAlgn="base" hangingPunct="0">
              <a:lnSpc>
                <a:spcPct val="120000"/>
              </a:lnSpc>
              <a:spcBef>
                <a:spcPct val="20000"/>
              </a:spcBef>
              <a:spcAft>
                <a:spcPct val="0"/>
              </a:spcAft>
              <a:buSzPct val="60000"/>
              <a:buFont typeface="Monotype Sorts" pitchFamily="2" charset="2"/>
              <a:defRPr kumimoji="1" sz="1400">
                <a:solidFill>
                  <a:schemeClr val="tx1"/>
                </a:solidFill>
                <a:latin typeface="Times New Roman" pitchFamily="18" charset="0"/>
                <a:ea typeface="楷体_GB2312" pitchFamily="49" charset="-122"/>
              </a:defRPr>
            </a:lvl9pPr>
          </a:lstStyle>
          <a:p>
            <a:pPr algn="ctr" defTabSz="1018980" eaLnBrk="1" hangingPunct="1">
              <a:lnSpc>
                <a:spcPct val="110000"/>
              </a:lnSpc>
              <a:spcBef>
                <a:spcPct val="30000"/>
              </a:spcBef>
              <a:spcAft>
                <a:spcPct val="10000"/>
              </a:spcAft>
            </a:pPr>
            <a:r>
              <a:rPr lang="en-US" altLang="zh-CN" sz="2400" dirty="0">
                <a:solidFill>
                  <a:prstClr val="black"/>
                </a:solidFill>
                <a:ea typeface="KaiTi" panose="02010609060101010101" pitchFamily="49" charset="-122"/>
                <a:cs typeface="Times New Roman" panose="02020603050405020304" pitchFamily="18" charset="0"/>
              </a:rPr>
              <a:t>June 26, 2024</a:t>
            </a:r>
          </a:p>
        </p:txBody>
      </p:sp>
      <p:sp>
        <p:nvSpPr>
          <p:cNvPr id="15" name="矩形 14">
            <a:extLst>
              <a:ext uri="{FF2B5EF4-FFF2-40B4-BE49-F238E27FC236}">
                <a16:creationId xmlns:a16="http://schemas.microsoft.com/office/drawing/2014/main" id="{2824FB5C-5735-D14A-B328-0EBDBD1ABDD8}"/>
              </a:ext>
            </a:extLst>
          </p:cNvPr>
          <p:cNvSpPr/>
          <p:nvPr/>
        </p:nvSpPr>
        <p:spPr>
          <a:xfrm>
            <a:off x="0" y="3362982"/>
            <a:ext cx="10080000" cy="91965"/>
          </a:xfrm>
          <a:prstGeom prst="rect">
            <a:avLst/>
          </a:prstGeom>
          <a:solidFill>
            <a:srgbClr val="005AAA"/>
          </a:soli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4" name="矩形 3">
            <a:extLst>
              <a:ext uri="{FF2B5EF4-FFF2-40B4-BE49-F238E27FC236}">
                <a16:creationId xmlns:a16="http://schemas.microsoft.com/office/drawing/2014/main" id="{9CC10D6E-F402-0750-4BAB-31660BF6CFF9}"/>
              </a:ext>
            </a:extLst>
          </p:cNvPr>
          <p:cNvSpPr/>
          <p:nvPr/>
        </p:nvSpPr>
        <p:spPr bwMode="auto">
          <a:xfrm>
            <a:off x="8022624" y="266117"/>
            <a:ext cx="1868441" cy="712343"/>
          </a:xfrm>
          <a:prstGeom prst="rect">
            <a:avLst/>
          </a:prstGeom>
          <a:solidFill>
            <a:schemeClr val="bg1"/>
          </a:solidFill>
          <a:ln>
            <a:noFill/>
          </a:ln>
        </p:spPr>
        <p:txBody>
          <a:bodyPr vert="horz" wrap="square" lIns="97642" tIns="34941" rIns="97642" bIns="48821" numCol="1" rtlCol="0" anchor="ctr" anchorCtr="0" compatLnSpc="1">
            <a:prstTxWarp prst="textNoShape">
              <a:avLst/>
            </a:prstTxWarp>
          </a:bodyPr>
          <a:lstStyle/>
          <a:p>
            <a:pPr algn="ctr">
              <a:lnSpc>
                <a:spcPct val="130000"/>
              </a:lnSpc>
              <a:spcBef>
                <a:spcPct val="0"/>
              </a:spcBef>
            </a:pPr>
            <a:endParaRPr kumimoji="1" lang="zh-CN" altLang="en-US" sz="2718" dirty="0">
              <a:latin typeface="Times New Roman" panose="02020603050405020304" pitchFamily="18" charset="0"/>
              <a:ea typeface="KaiTi" panose="02010609060101010101" pitchFamily="49" charset="-122"/>
              <a:cs typeface="Times New Roman" panose="02020603050405020304" pitchFamily="18" charset="0"/>
            </a:endParaRPr>
          </a:p>
        </p:txBody>
      </p:sp>
      <p:pic>
        <p:nvPicPr>
          <p:cNvPr id="2" name="图片 1" descr="ruclogo.jpg">
            <a:extLst>
              <a:ext uri="{FF2B5EF4-FFF2-40B4-BE49-F238E27FC236}">
                <a16:creationId xmlns:a16="http://schemas.microsoft.com/office/drawing/2014/main" id="{B80C8BB5-0F47-F62B-AC94-AB4A6F45D4FE}"/>
              </a:ext>
            </a:extLst>
          </p:cNvPr>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367684" y="426136"/>
            <a:ext cx="2357537" cy="564324"/>
          </a:xfrm>
          <a:prstGeom prst="rect">
            <a:avLst/>
          </a:prstGeom>
          <a:noFill/>
          <a:ln w="9525">
            <a:noFill/>
            <a:miter lim="800000"/>
            <a:headEnd/>
            <a:tailEnd/>
          </a:ln>
        </p:spPr>
      </p:pic>
      <p:pic>
        <p:nvPicPr>
          <p:cNvPr id="1026" name="Picture 2" descr="STOC 2024 - 56th ACM Symposium on Theory of Computing">
            <a:extLst>
              <a:ext uri="{FF2B5EF4-FFF2-40B4-BE49-F238E27FC236}">
                <a16:creationId xmlns:a16="http://schemas.microsoft.com/office/drawing/2014/main" id="{E8910274-A6CF-0528-2D8D-C3CDAC8AA6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24" y="342355"/>
            <a:ext cx="1319803" cy="6934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TOC 2024 - 56th ACM Symposium on Theory of Computing">
            <a:extLst>
              <a:ext uri="{FF2B5EF4-FFF2-40B4-BE49-F238E27FC236}">
                <a16:creationId xmlns:a16="http://schemas.microsoft.com/office/drawing/2014/main" id="{5FC8704C-67A4-1872-6B68-DE320AEDF7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88727" y="380829"/>
            <a:ext cx="654939" cy="654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078531"/>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63626" y="718642"/>
            <a:ext cx="8997950" cy="558338"/>
          </a:xfrm>
        </p:spPr>
        <p:txBody>
          <a:bodyPr/>
          <a:lstStyle/>
          <a:p>
            <a:r>
              <a:rPr lang="en-US" altLang="zh-CN" sz="3000" dirty="0">
                <a:latin typeface="Times New Roman" panose="02020603050405020304" pitchFamily="18" charset="0"/>
                <a:ea typeface="KaiTi" panose="02010609060101010101" pitchFamily="49" charset="-122"/>
                <a:cs typeface="Times New Roman" panose="02020603050405020304" pitchFamily="18" charset="0"/>
              </a:rPr>
              <a:t>Computational Model</a:t>
            </a:r>
            <a:endParaRPr lang="zh-CN" altLang="en-US" sz="30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108" name="Oval 3">
            <a:extLst>
              <a:ext uri="{FF2B5EF4-FFF2-40B4-BE49-F238E27FC236}">
                <a16:creationId xmlns:a16="http://schemas.microsoft.com/office/drawing/2014/main" id="{760E627D-CF2F-970F-4A8E-12A9AF858FA9}"/>
              </a:ext>
            </a:extLst>
          </p:cNvPr>
          <p:cNvSpPr>
            <a:spLocks noChangeArrowheads="1"/>
          </p:cNvSpPr>
          <p:nvPr/>
        </p:nvSpPr>
        <p:spPr bwMode="auto">
          <a:xfrm>
            <a:off x="627958" y="3857585"/>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09" name="Oval 4">
            <a:extLst>
              <a:ext uri="{FF2B5EF4-FFF2-40B4-BE49-F238E27FC236}">
                <a16:creationId xmlns:a16="http://schemas.microsoft.com/office/drawing/2014/main" id="{DF4B9C0B-ED7E-3169-5CB5-5EF212CFB615}"/>
              </a:ext>
            </a:extLst>
          </p:cNvPr>
          <p:cNvSpPr>
            <a:spLocks noChangeArrowheads="1"/>
          </p:cNvSpPr>
          <p:nvPr/>
        </p:nvSpPr>
        <p:spPr bwMode="auto">
          <a:xfrm>
            <a:off x="1047356" y="4492032"/>
            <a:ext cx="359484" cy="352471"/>
          </a:xfrm>
          <a:prstGeom prst="ellipse">
            <a:avLst/>
          </a:prstGeom>
          <a:no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10" name="Oval 5">
            <a:extLst>
              <a:ext uri="{FF2B5EF4-FFF2-40B4-BE49-F238E27FC236}">
                <a16:creationId xmlns:a16="http://schemas.microsoft.com/office/drawing/2014/main" id="{4A7278BD-4CD8-640E-1244-69B0A70DA5F2}"/>
              </a:ext>
            </a:extLst>
          </p:cNvPr>
          <p:cNvSpPr>
            <a:spLocks noChangeArrowheads="1"/>
          </p:cNvSpPr>
          <p:nvPr/>
        </p:nvSpPr>
        <p:spPr bwMode="auto">
          <a:xfrm>
            <a:off x="1646495" y="4069068"/>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11" name="Oval 6">
            <a:extLst>
              <a:ext uri="{FF2B5EF4-FFF2-40B4-BE49-F238E27FC236}">
                <a16:creationId xmlns:a16="http://schemas.microsoft.com/office/drawing/2014/main" id="{282FE0CA-5650-BAAB-07D1-2BED0BAF3787}"/>
              </a:ext>
            </a:extLst>
          </p:cNvPr>
          <p:cNvSpPr>
            <a:spLocks noChangeArrowheads="1"/>
          </p:cNvSpPr>
          <p:nvPr/>
        </p:nvSpPr>
        <p:spPr bwMode="auto">
          <a:xfrm>
            <a:off x="1227097" y="3505114"/>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12" name="Oval 7">
            <a:extLst>
              <a:ext uri="{FF2B5EF4-FFF2-40B4-BE49-F238E27FC236}">
                <a16:creationId xmlns:a16="http://schemas.microsoft.com/office/drawing/2014/main" id="{9A77852B-5EDB-FB03-26C5-1BAC091C1C31}"/>
              </a:ext>
            </a:extLst>
          </p:cNvPr>
          <p:cNvSpPr>
            <a:spLocks noChangeArrowheads="1"/>
          </p:cNvSpPr>
          <p:nvPr/>
        </p:nvSpPr>
        <p:spPr bwMode="auto">
          <a:xfrm>
            <a:off x="1886150" y="5055985"/>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13" name="Oval 8">
            <a:extLst>
              <a:ext uri="{FF2B5EF4-FFF2-40B4-BE49-F238E27FC236}">
                <a16:creationId xmlns:a16="http://schemas.microsoft.com/office/drawing/2014/main" id="{61566B8A-3DBE-CBA6-ABD5-078764340445}"/>
              </a:ext>
            </a:extLst>
          </p:cNvPr>
          <p:cNvSpPr>
            <a:spLocks noChangeArrowheads="1"/>
          </p:cNvSpPr>
          <p:nvPr/>
        </p:nvSpPr>
        <p:spPr bwMode="auto">
          <a:xfrm>
            <a:off x="2665031" y="4914997"/>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14" name="Oval 9">
            <a:extLst>
              <a:ext uri="{FF2B5EF4-FFF2-40B4-BE49-F238E27FC236}">
                <a16:creationId xmlns:a16="http://schemas.microsoft.com/office/drawing/2014/main" id="{49CC0056-0CD9-0582-1982-F862FE7008C1}"/>
              </a:ext>
            </a:extLst>
          </p:cNvPr>
          <p:cNvSpPr>
            <a:spLocks noChangeArrowheads="1"/>
          </p:cNvSpPr>
          <p:nvPr/>
        </p:nvSpPr>
        <p:spPr bwMode="auto">
          <a:xfrm>
            <a:off x="2449092" y="5619939"/>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dirty="0">
              <a:latin typeface="Times New Roman" panose="02020603050405020304" pitchFamily="18" charset="0"/>
              <a:ea typeface="楷体" panose="02010609060101010101" pitchFamily="49" charset="-122"/>
            </a:endParaRPr>
          </a:p>
        </p:txBody>
      </p:sp>
      <p:sp>
        <p:nvSpPr>
          <p:cNvPr id="115" name="Oval 10">
            <a:extLst>
              <a:ext uri="{FF2B5EF4-FFF2-40B4-BE49-F238E27FC236}">
                <a16:creationId xmlns:a16="http://schemas.microsoft.com/office/drawing/2014/main" id="{3DF22538-AF3B-E8C5-B498-B1C18930F618}"/>
              </a:ext>
            </a:extLst>
          </p:cNvPr>
          <p:cNvSpPr>
            <a:spLocks noChangeArrowheads="1"/>
          </p:cNvSpPr>
          <p:nvPr/>
        </p:nvSpPr>
        <p:spPr bwMode="auto">
          <a:xfrm>
            <a:off x="2904686" y="3082148"/>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16" name="Oval 11">
            <a:extLst>
              <a:ext uri="{FF2B5EF4-FFF2-40B4-BE49-F238E27FC236}">
                <a16:creationId xmlns:a16="http://schemas.microsoft.com/office/drawing/2014/main" id="{B613AAAE-1481-0DDF-5D8E-187406CF7AAE}"/>
              </a:ext>
            </a:extLst>
          </p:cNvPr>
          <p:cNvSpPr>
            <a:spLocks noChangeArrowheads="1"/>
          </p:cNvSpPr>
          <p:nvPr/>
        </p:nvSpPr>
        <p:spPr bwMode="auto">
          <a:xfrm>
            <a:off x="3743481" y="2941160"/>
            <a:ext cx="359484" cy="352471"/>
          </a:xfrm>
          <a:prstGeom prst="ellipse">
            <a:avLst/>
          </a:prstGeom>
          <a:noFill/>
          <a:ln w="1270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17" name="Oval 12">
            <a:extLst>
              <a:ext uri="{FF2B5EF4-FFF2-40B4-BE49-F238E27FC236}">
                <a16:creationId xmlns:a16="http://schemas.microsoft.com/office/drawing/2014/main" id="{FBD93A1F-7E8C-81FA-194B-3CA8F1FFD717}"/>
              </a:ext>
            </a:extLst>
          </p:cNvPr>
          <p:cNvSpPr>
            <a:spLocks noChangeArrowheads="1"/>
          </p:cNvSpPr>
          <p:nvPr/>
        </p:nvSpPr>
        <p:spPr bwMode="auto">
          <a:xfrm>
            <a:off x="2964601" y="3787091"/>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18" name="Oval 13">
            <a:extLst>
              <a:ext uri="{FF2B5EF4-FFF2-40B4-BE49-F238E27FC236}">
                <a16:creationId xmlns:a16="http://schemas.microsoft.com/office/drawing/2014/main" id="{1B22DE18-9A56-C4D5-3AA9-C697A38956CF}"/>
              </a:ext>
            </a:extLst>
          </p:cNvPr>
          <p:cNvSpPr>
            <a:spLocks noChangeArrowheads="1"/>
          </p:cNvSpPr>
          <p:nvPr/>
        </p:nvSpPr>
        <p:spPr bwMode="auto">
          <a:xfrm>
            <a:off x="3743481" y="3998573"/>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19" name="Oval 14">
            <a:extLst>
              <a:ext uri="{FF2B5EF4-FFF2-40B4-BE49-F238E27FC236}">
                <a16:creationId xmlns:a16="http://schemas.microsoft.com/office/drawing/2014/main" id="{B9A16B98-BCC7-4E44-8868-A2AEC97F8EDC}"/>
              </a:ext>
            </a:extLst>
          </p:cNvPr>
          <p:cNvSpPr>
            <a:spLocks noChangeArrowheads="1"/>
          </p:cNvSpPr>
          <p:nvPr/>
        </p:nvSpPr>
        <p:spPr bwMode="auto">
          <a:xfrm>
            <a:off x="4522362" y="3364125"/>
            <a:ext cx="359484" cy="352471"/>
          </a:xfrm>
          <a:prstGeom prst="ellipse">
            <a:avLst/>
          </a:prstGeom>
          <a:no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2400">
              <a:solidFill>
                <a:schemeClr val="tx1"/>
              </a:solidFill>
              <a:latin typeface="Times New Roman" panose="02020603050405020304" pitchFamily="18" charset="0"/>
              <a:ea typeface="楷体" panose="02010609060101010101" pitchFamily="49" charset="-122"/>
            </a:endParaRPr>
          </a:p>
        </p:txBody>
      </p:sp>
      <p:cxnSp>
        <p:nvCxnSpPr>
          <p:cNvPr id="120" name="直线箭头连接符 119">
            <a:extLst>
              <a:ext uri="{FF2B5EF4-FFF2-40B4-BE49-F238E27FC236}">
                <a16:creationId xmlns:a16="http://schemas.microsoft.com/office/drawing/2014/main" id="{7330DF01-A0BD-32C1-6CAF-B883F5B769A1}"/>
              </a:ext>
            </a:extLst>
          </p:cNvPr>
          <p:cNvCxnSpPr>
            <a:cxnSpLocks/>
            <a:stCxn id="109" idx="5"/>
          </p:cNvCxnSpPr>
          <p:nvPr/>
        </p:nvCxnSpPr>
        <p:spPr>
          <a:xfrm>
            <a:off x="1354195" y="4792885"/>
            <a:ext cx="584194" cy="316873"/>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22" name="直线箭头连接符 121">
            <a:extLst>
              <a:ext uri="{FF2B5EF4-FFF2-40B4-BE49-F238E27FC236}">
                <a16:creationId xmlns:a16="http://schemas.microsoft.com/office/drawing/2014/main" id="{51B34CFF-EF68-94E7-AA6A-CB8B7149E80D}"/>
              </a:ext>
            </a:extLst>
          </p:cNvPr>
          <p:cNvCxnSpPr>
            <a:cxnSpLocks/>
            <a:stCxn id="109" idx="1"/>
            <a:endCxn id="108" idx="5"/>
          </p:cNvCxnSpPr>
          <p:nvPr/>
        </p:nvCxnSpPr>
        <p:spPr>
          <a:xfrm flipH="1" flipV="1">
            <a:off x="934797" y="4158437"/>
            <a:ext cx="165204" cy="385212"/>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23" name="直线箭头连接符 122">
            <a:extLst>
              <a:ext uri="{FF2B5EF4-FFF2-40B4-BE49-F238E27FC236}">
                <a16:creationId xmlns:a16="http://schemas.microsoft.com/office/drawing/2014/main" id="{442FD52B-EDD7-F74D-B7E0-0DF9A1FF03C4}"/>
              </a:ext>
            </a:extLst>
          </p:cNvPr>
          <p:cNvCxnSpPr>
            <a:cxnSpLocks/>
          </p:cNvCxnSpPr>
          <p:nvPr/>
        </p:nvCxnSpPr>
        <p:spPr>
          <a:xfrm flipV="1">
            <a:off x="933750" y="3685841"/>
            <a:ext cx="288441" cy="227881"/>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24" name="直线箭头连接符 123">
            <a:extLst>
              <a:ext uri="{FF2B5EF4-FFF2-40B4-BE49-F238E27FC236}">
                <a16:creationId xmlns:a16="http://schemas.microsoft.com/office/drawing/2014/main" id="{2C5A2CA0-2951-E214-982C-BAD1A9960B25}"/>
              </a:ext>
            </a:extLst>
          </p:cNvPr>
          <p:cNvCxnSpPr>
            <a:cxnSpLocks/>
          </p:cNvCxnSpPr>
          <p:nvPr/>
        </p:nvCxnSpPr>
        <p:spPr>
          <a:xfrm>
            <a:off x="1582337" y="3685841"/>
            <a:ext cx="1388743" cy="279639"/>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25" name="直线箭头连接符 124">
            <a:extLst>
              <a:ext uri="{FF2B5EF4-FFF2-40B4-BE49-F238E27FC236}">
                <a16:creationId xmlns:a16="http://schemas.microsoft.com/office/drawing/2014/main" id="{7A40E7F0-C34A-5523-3BAC-4184807B85BF}"/>
              </a:ext>
            </a:extLst>
          </p:cNvPr>
          <p:cNvCxnSpPr>
            <a:cxnSpLocks/>
          </p:cNvCxnSpPr>
          <p:nvPr/>
        </p:nvCxnSpPr>
        <p:spPr>
          <a:xfrm flipH="1" flipV="1">
            <a:off x="1529595" y="3810474"/>
            <a:ext cx="168652" cy="317208"/>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26" name="直线箭头连接符 125">
            <a:extLst>
              <a:ext uri="{FF2B5EF4-FFF2-40B4-BE49-F238E27FC236}">
                <a16:creationId xmlns:a16="http://schemas.microsoft.com/office/drawing/2014/main" id="{B21901F8-85CA-70A9-4C5D-2749B3905F81}"/>
              </a:ext>
            </a:extLst>
          </p:cNvPr>
          <p:cNvCxnSpPr>
            <a:cxnSpLocks/>
          </p:cNvCxnSpPr>
          <p:nvPr/>
        </p:nvCxnSpPr>
        <p:spPr>
          <a:xfrm>
            <a:off x="988105" y="4034522"/>
            <a:ext cx="659014" cy="213959"/>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27" name="直线箭头连接符 126">
            <a:extLst>
              <a:ext uri="{FF2B5EF4-FFF2-40B4-BE49-F238E27FC236}">
                <a16:creationId xmlns:a16="http://schemas.microsoft.com/office/drawing/2014/main" id="{7AFBC18A-9328-1BDD-8310-01565A54B8FC}"/>
              </a:ext>
            </a:extLst>
          </p:cNvPr>
          <p:cNvCxnSpPr>
            <a:cxnSpLocks/>
          </p:cNvCxnSpPr>
          <p:nvPr/>
        </p:nvCxnSpPr>
        <p:spPr>
          <a:xfrm flipV="1">
            <a:off x="2173655" y="4073723"/>
            <a:ext cx="830835" cy="1017491"/>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28" name="直线箭头连接符 127">
            <a:extLst>
              <a:ext uri="{FF2B5EF4-FFF2-40B4-BE49-F238E27FC236}">
                <a16:creationId xmlns:a16="http://schemas.microsoft.com/office/drawing/2014/main" id="{8EEF4E9B-CC26-3A75-3A66-377AA0459BF0}"/>
              </a:ext>
            </a:extLst>
          </p:cNvPr>
          <p:cNvCxnSpPr>
            <a:cxnSpLocks/>
            <a:stCxn id="109" idx="7"/>
          </p:cNvCxnSpPr>
          <p:nvPr/>
        </p:nvCxnSpPr>
        <p:spPr>
          <a:xfrm flipV="1">
            <a:off x="1354195" y="4351044"/>
            <a:ext cx="345668" cy="192606"/>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29" name="直线箭头连接符 128">
            <a:extLst>
              <a:ext uri="{FF2B5EF4-FFF2-40B4-BE49-F238E27FC236}">
                <a16:creationId xmlns:a16="http://schemas.microsoft.com/office/drawing/2014/main" id="{02405E6D-1D81-247F-8076-36EEEFF40D9D}"/>
              </a:ext>
            </a:extLst>
          </p:cNvPr>
          <p:cNvCxnSpPr>
            <a:cxnSpLocks/>
            <a:endCxn id="113" idx="2"/>
          </p:cNvCxnSpPr>
          <p:nvPr/>
        </p:nvCxnSpPr>
        <p:spPr>
          <a:xfrm flipV="1">
            <a:off x="2245793" y="5091233"/>
            <a:ext cx="419238" cy="143158"/>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30" name="直线箭头连接符 129">
            <a:extLst>
              <a:ext uri="{FF2B5EF4-FFF2-40B4-BE49-F238E27FC236}">
                <a16:creationId xmlns:a16="http://schemas.microsoft.com/office/drawing/2014/main" id="{90FB8CD2-9220-870E-B9B4-6C8A2711FA7A}"/>
              </a:ext>
            </a:extLst>
          </p:cNvPr>
          <p:cNvCxnSpPr>
            <a:cxnSpLocks/>
            <a:stCxn id="112" idx="5"/>
            <a:endCxn id="114" idx="1"/>
          </p:cNvCxnSpPr>
          <p:nvPr/>
        </p:nvCxnSpPr>
        <p:spPr>
          <a:xfrm>
            <a:off x="2192989" y="5356838"/>
            <a:ext cx="308747" cy="314719"/>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31" name="直线箭头连接符 130">
            <a:extLst>
              <a:ext uri="{FF2B5EF4-FFF2-40B4-BE49-F238E27FC236}">
                <a16:creationId xmlns:a16="http://schemas.microsoft.com/office/drawing/2014/main" id="{396C77A5-F3E6-6A58-1785-F3038494946C}"/>
              </a:ext>
            </a:extLst>
          </p:cNvPr>
          <p:cNvCxnSpPr>
            <a:cxnSpLocks/>
            <a:stCxn id="114" idx="0"/>
          </p:cNvCxnSpPr>
          <p:nvPr/>
        </p:nvCxnSpPr>
        <p:spPr>
          <a:xfrm flipV="1">
            <a:off x="2628834" y="5258898"/>
            <a:ext cx="217991" cy="361041"/>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32" name="直线箭头连接符 131">
            <a:extLst>
              <a:ext uri="{FF2B5EF4-FFF2-40B4-BE49-F238E27FC236}">
                <a16:creationId xmlns:a16="http://schemas.microsoft.com/office/drawing/2014/main" id="{D3E37345-B6C8-86E6-B9AB-0CA9E45C2DC1}"/>
              </a:ext>
            </a:extLst>
          </p:cNvPr>
          <p:cNvCxnSpPr>
            <a:cxnSpLocks/>
            <a:endCxn id="118" idx="2"/>
          </p:cNvCxnSpPr>
          <p:nvPr/>
        </p:nvCxnSpPr>
        <p:spPr>
          <a:xfrm>
            <a:off x="3278486" y="4090113"/>
            <a:ext cx="464996" cy="84695"/>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33" name="直线箭头连接符 132">
            <a:extLst>
              <a:ext uri="{FF2B5EF4-FFF2-40B4-BE49-F238E27FC236}">
                <a16:creationId xmlns:a16="http://schemas.microsoft.com/office/drawing/2014/main" id="{487E13B5-5884-E7B6-FE16-EFCE226F3FE0}"/>
              </a:ext>
            </a:extLst>
          </p:cNvPr>
          <p:cNvCxnSpPr>
            <a:cxnSpLocks/>
          </p:cNvCxnSpPr>
          <p:nvPr/>
        </p:nvCxnSpPr>
        <p:spPr>
          <a:xfrm flipV="1">
            <a:off x="4050356" y="3658658"/>
            <a:ext cx="524086" cy="384130"/>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34" name="直线箭头连接符 133">
            <a:extLst>
              <a:ext uri="{FF2B5EF4-FFF2-40B4-BE49-F238E27FC236}">
                <a16:creationId xmlns:a16="http://schemas.microsoft.com/office/drawing/2014/main" id="{5C19721C-C869-92C9-9186-44A5F14EB0F7}"/>
              </a:ext>
            </a:extLst>
          </p:cNvPr>
          <p:cNvCxnSpPr>
            <a:cxnSpLocks/>
            <a:endCxn id="116" idx="4"/>
          </p:cNvCxnSpPr>
          <p:nvPr/>
        </p:nvCxnSpPr>
        <p:spPr>
          <a:xfrm flipV="1">
            <a:off x="3923025" y="3293631"/>
            <a:ext cx="199" cy="697533"/>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35" name="直线箭头连接符 134">
            <a:extLst>
              <a:ext uri="{FF2B5EF4-FFF2-40B4-BE49-F238E27FC236}">
                <a16:creationId xmlns:a16="http://schemas.microsoft.com/office/drawing/2014/main" id="{BE1CA57C-54E1-CDDE-B748-EBA9D6B6E58C}"/>
              </a:ext>
            </a:extLst>
          </p:cNvPr>
          <p:cNvCxnSpPr>
            <a:cxnSpLocks/>
            <a:stCxn id="115" idx="6"/>
          </p:cNvCxnSpPr>
          <p:nvPr/>
        </p:nvCxnSpPr>
        <p:spPr>
          <a:xfrm flipV="1">
            <a:off x="3264170" y="3117418"/>
            <a:ext cx="488209" cy="140966"/>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36" name="直线箭头连接符 135">
            <a:extLst>
              <a:ext uri="{FF2B5EF4-FFF2-40B4-BE49-F238E27FC236}">
                <a16:creationId xmlns:a16="http://schemas.microsoft.com/office/drawing/2014/main" id="{013DB9BA-6EB7-DD6D-55FC-3638427B6057}"/>
              </a:ext>
            </a:extLst>
          </p:cNvPr>
          <p:cNvCxnSpPr>
            <a:cxnSpLocks/>
            <a:endCxn id="115" idx="4"/>
          </p:cNvCxnSpPr>
          <p:nvPr/>
        </p:nvCxnSpPr>
        <p:spPr>
          <a:xfrm flipH="1" flipV="1">
            <a:off x="3084429" y="3434619"/>
            <a:ext cx="66726" cy="354604"/>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37" name="直线箭头连接符 136">
            <a:extLst>
              <a:ext uri="{FF2B5EF4-FFF2-40B4-BE49-F238E27FC236}">
                <a16:creationId xmlns:a16="http://schemas.microsoft.com/office/drawing/2014/main" id="{F45DE604-7CEE-E2B3-E0BA-A0CD2B8CB19A}"/>
              </a:ext>
            </a:extLst>
          </p:cNvPr>
          <p:cNvCxnSpPr>
            <a:cxnSpLocks/>
            <a:stCxn id="119" idx="1"/>
            <a:endCxn id="116" idx="6"/>
          </p:cNvCxnSpPr>
          <p:nvPr/>
        </p:nvCxnSpPr>
        <p:spPr>
          <a:xfrm flipH="1" flipV="1">
            <a:off x="4102965" y="3117395"/>
            <a:ext cx="472042" cy="298347"/>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38" name="直线箭头连接符 137">
            <a:extLst>
              <a:ext uri="{FF2B5EF4-FFF2-40B4-BE49-F238E27FC236}">
                <a16:creationId xmlns:a16="http://schemas.microsoft.com/office/drawing/2014/main" id="{6DAA5A95-B2F2-DDA7-96A8-DA3CE1506976}"/>
              </a:ext>
            </a:extLst>
          </p:cNvPr>
          <p:cNvCxnSpPr>
            <a:cxnSpLocks/>
          </p:cNvCxnSpPr>
          <p:nvPr/>
        </p:nvCxnSpPr>
        <p:spPr>
          <a:xfrm flipH="1" flipV="1">
            <a:off x="978972" y="4107332"/>
            <a:ext cx="659014" cy="213959"/>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39" name="直线箭头连接符 138">
            <a:extLst>
              <a:ext uri="{FF2B5EF4-FFF2-40B4-BE49-F238E27FC236}">
                <a16:creationId xmlns:a16="http://schemas.microsoft.com/office/drawing/2014/main" id="{29D23E7B-489F-C260-7594-BD4A3236C2DB}"/>
              </a:ext>
            </a:extLst>
          </p:cNvPr>
          <p:cNvCxnSpPr>
            <a:cxnSpLocks/>
          </p:cNvCxnSpPr>
          <p:nvPr/>
        </p:nvCxnSpPr>
        <p:spPr>
          <a:xfrm flipH="1">
            <a:off x="2213416" y="4134946"/>
            <a:ext cx="830835" cy="1017491"/>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40" name="直线箭头连接符 139">
            <a:extLst>
              <a:ext uri="{FF2B5EF4-FFF2-40B4-BE49-F238E27FC236}">
                <a16:creationId xmlns:a16="http://schemas.microsoft.com/office/drawing/2014/main" id="{87FFACE4-B1C6-DDA4-CEBA-72ECC9933F38}"/>
              </a:ext>
            </a:extLst>
          </p:cNvPr>
          <p:cNvCxnSpPr>
            <a:cxnSpLocks/>
          </p:cNvCxnSpPr>
          <p:nvPr/>
        </p:nvCxnSpPr>
        <p:spPr>
          <a:xfrm>
            <a:off x="4103175" y="3202669"/>
            <a:ext cx="434960" cy="286012"/>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43" name="直线箭头连接符 142">
            <a:extLst>
              <a:ext uri="{FF2B5EF4-FFF2-40B4-BE49-F238E27FC236}">
                <a16:creationId xmlns:a16="http://schemas.microsoft.com/office/drawing/2014/main" id="{34AF22B7-7CAA-E753-BD22-52BDDB01CD6E}"/>
              </a:ext>
            </a:extLst>
          </p:cNvPr>
          <p:cNvCxnSpPr>
            <a:cxnSpLocks/>
          </p:cNvCxnSpPr>
          <p:nvPr/>
        </p:nvCxnSpPr>
        <p:spPr>
          <a:xfrm flipH="1">
            <a:off x="2252808" y="5149238"/>
            <a:ext cx="419238" cy="143158"/>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144" name="直线箭头连接符 143">
            <a:extLst>
              <a:ext uri="{FF2B5EF4-FFF2-40B4-BE49-F238E27FC236}">
                <a16:creationId xmlns:a16="http://schemas.microsoft.com/office/drawing/2014/main" id="{D486E099-C547-030B-D199-1FC8841ED4DB}"/>
              </a:ext>
            </a:extLst>
          </p:cNvPr>
          <p:cNvCxnSpPr>
            <a:cxnSpLocks/>
          </p:cNvCxnSpPr>
          <p:nvPr/>
        </p:nvCxnSpPr>
        <p:spPr>
          <a:xfrm flipH="1" flipV="1">
            <a:off x="2172698" y="5414862"/>
            <a:ext cx="308747" cy="314719"/>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sp>
        <p:nvSpPr>
          <p:cNvPr id="145" name="文本框 144">
            <a:extLst>
              <a:ext uri="{FF2B5EF4-FFF2-40B4-BE49-F238E27FC236}">
                <a16:creationId xmlns:a16="http://schemas.microsoft.com/office/drawing/2014/main" id="{BA7A2DE0-4A10-667F-1A0B-D4964A5A7E4B}"/>
              </a:ext>
            </a:extLst>
          </p:cNvPr>
          <p:cNvSpPr txBox="1"/>
          <p:nvPr/>
        </p:nvSpPr>
        <p:spPr bwMode="auto">
          <a:xfrm>
            <a:off x="0" y="5163676"/>
            <a:ext cx="1546410" cy="645796"/>
          </a:xfrm>
          <a:prstGeom prst="rect">
            <a:avLst/>
          </a:prstGeom>
          <a:noFill/>
          <a:ln w="9525" algn="ctr">
            <a:noFill/>
            <a:miter lim="800000"/>
            <a:headEnd/>
            <a:tailEnd/>
          </a:ln>
          <a:effectLst/>
        </p:spPr>
        <p:txBody>
          <a:bodyPr wrap="square" lIns="90909" tIns="45455" rIns="90909" bIns="45455" rtlCol="0" anchor="ctr">
            <a:spAutoFit/>
          </a:bodyPr>
          <a:lstStyle/>
          <a:p>
            <a:pPr algn="ctr">
              <a:spcBef>
                <a:spcPts val="0"/>
              </a:spcBef>
            </a:pPr>
            <a:r>
              <a:rPr lang="en-US" sz="1800" dirty="0">
                <a:latin typeface="Times New Roman" panose="02020603050405020304" pitchFamily="18" charset="0"/>
                <a:cs typeface="Times New Roman" panose="02020603050405020304" pitchFamily="18" charset="0"/>
              </a:rPr>
              <a:t>Uniformly</a:t>
            </a:r>
          </a:p>
          <a:p>
            <a:pPr algn="ctr">
              <a:spcBef>
                <a:spcPts val="0"/>
              </a:spcBef>
            </a:pPr>
            <a:r>
              <a:rPr lang="en-US" sz="1800" dirty="0">
                <a:latin typeface="Times New Roman" panose="02020603050405020304" pitchFamily="18" charset="0"/>
                <a:cs typeface="Times New Roman" panose="02020603050405020304" pitchFamily="18" charset="0"/>
              </a:rPr>
              <a:t>Sampled! </a:t>
            </a:r>
          </a:p>
        </p:txBody>
      </p:sp>
      <p:sp>
        <p:nvSpPr>
          <p:cNvPr id="158" name="Oval 4">
            <a:extLst>
              <a:ext uri="{FF2B5EF4-FFF2-40B4-BE49-F238E27FC236}">
                <a16:creationId xmlns:a16="http://schemas.microsoft.com/office/drawing/2014/main" id="{B8E89C53-EC1F-3CB6-6F2B-3AE7C1808050}"/>
              </a:ext>
            </a:extLst>
          </p:cNvPr>
          <p:cNvSpPr>
            <a:spLocks noChangeArrowheads="1"/>
          </p:cNvSpPr>
          <p:nvPr/>
        </p:nvSpPr>
        <p:spPr bwMode="auto">
          <a:xfrm>
            <a:off x="1044743" y="4487476"/>
            <a:ext cx="359484" cy="352471"/>
          </a:xfrm>
          <a:prstGeom prst="ellipse">
            <a:avLst/>
          </a:prstGeom>
          <a:noFill/>
          <a:ln w="38100">
            <a:solidFill>
              <a:srgbClr val="0070C0"/>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61" name="弧 160">
            <a:extLst>
              <a:ext uri="{FF2B5EF4-FFF2-40B4-BE49-F238E27FC236}">
                <a16:creationId xmlns:a16="http://schemas.microsoft.com/office/drawing/2014/main" id="{132D2DAA-B64B-D906-3E66-98D80CC7808E}"/>
              </a:ext>
            </a:extLst>
          </p:cNvPr>
          <p:cNvSpPr/>
          <p:nvPr/>
        </p:nvSpPr>
        <p:spPr>
          <a:xfrm rot="8925758" flipV="1">
            <a:off x="680452" y="4735158"/>
            <a:ext cx="747722" cy="636801"/>
          </a:xfrm>
          <a:prstGeom prst="arc">
            <a:avLst>
              <a:gd name="adj1" fmla="val 14538063"/>
              <a:gd name="adj2" fmla="val 20534766"/>
            </a:avLst>
          </a:prstGeom>
          <a:ln w="12700">
            <a:solidFill>
              <a:srgbClr val="005AAA"/>
            </a:solidFill>
            <a:headEnd type="none" w="med" len="med"/>
            <a:tailEnd type="stealth"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62" name="文本框 161">
                <a:extLst>
                  <a:ext uri="{FF2B5EF4-FFF2-40B4-BE49-F238E27FC236}">
                    <a16:creationId xmlns:a16="http://schemas.microsoft.com/office/drawing/2014/main" id="{94679E0C-507A-6422-E7EE-ABEDE9C59F7B}"/>
                  </a:ext>
                </a:extLst>
              </p:cNvPr>
              <p:cNvSpPr txBox="1"/>
              <p:nvPr/>
            </p:nvSpPr>
            <p:spPr bwMode="auto">
              <a:xfrm>
                <a:off x="3904896" y="4481978"/>
                <a:ext cx="4974618" cy="430887"/>
              </a:xfrm>
              <a:prstGeom prst="rect">
                <a:avLst/>
              </a:prstGeom>
              <a:noFill/>
              <a:ln w="9525" algn="ctr">
                <a:noFill/>
                <a:miter lim="800000"/>
                <a:headEnd/>
                <a:tailEnd/>
              </a:ln>
              <a:effectLst/>
            </p:spPr>
            <p:txBody>
              <a:bodyPr wrap="square">
                <a:spAutoFit/>
              </a:bodyPr>
              <a:lstStyle/>
              <a:p>
                <a:pPr marL="457200" indent="-457200">
                  <a:spcBef>
                    <a:spcPts val="1800"/>
                  </a:spcBef>
                  <a:buSzPct val="80000"/>
                  <a:buFont typeface="Arial" panose="020B0604020202020204" pitchFamily="34" charset="0"/>
                  <a:buChar char="•"/>
                </a:pPr>
                <a:r>
                  <a:rPr kumimoji="1" lang="en-US" altLang="zh-CN" sz="2200" dirty="0">
                    <a:solidFill>
                      <a:schemeClr val="tx1"/>
                    </a:solidFill>
                    <a:latin typeface="Times New Roman" panose="02020603050405020304" pitchFamily="18" charset="0"/>
                    <a:ea typeface="楷体" panose="02010609060101010101" pitchFamily="49" charset="-122"/>
                  </a:rPr>
                  <a:t>Indeg (</a:t>
                </a:r>
                <a14:m>
                  <m:oMath xmlns:m="http://schemas.openxmlformats.org/officeDocument/2006/math">
                    <m:r>
                      <a:rPr kumimoji="1" lang="en-US" altLang="zh-CN" sz="2200" b="0" i="1" dirty="0">
                        <a:latin typeface="Cambria Math" panose="02040503050406030204" pitchFamily="18" charset="0"/>
                        <a:ea typeface="楷体" panose="02010609060101010101" pitchFamily="49" charset="-122"/>
                      </a:rPr>
                      <m:t>𝑢</m:t>
                    </m:r>
                  </m:oMath>
                </a14:m>
                <a:r>
                  <a:rPr kumimoji="1" lang="en-US" altLang="zh-CN" sz="2200" dirty="0">
                    <a:solidFill>
                      <a:schemeClr val="tx1"/>
                    </a:solidFill>
                    <a:latin typeface="Times New Roman" panose="02020603050405020304" pitchFamily="18" charset="0"/>
                    <a:ea typeface="楷体" panose="02010609060101010101" pitchFamily="49" charset="-122"/>
                  </a:rPr>
                  <a:t>): return the in-degree of </a:t>
                </a:r>
                <a14:m>
                  <m:oMath xmlns:m="http://schemas.openxmlformats.org/officeDocument/2006/math">
                    <m:r>
                      <a:rPr kumimoji="1" lang="en-US" altLang="zh-CN" sz="2200" b="0" i="1" dirty="0">
                        <a:solidFill>
                          <a:schemeClr val="tx1"/>
                        </a:solidFill>
                        <a:latin typeface="Cambria Math" panose="02040503050406030204" pitchFamily="18" charset="0"/>
                        <a:ea typeface="楷体" panose="02010609060101010101" pitchFamily="49" charset="-122"/>
                      </a:rPr>
                      <m:t>𝑢</m:t>
                    </m:r>
                  </m:oMath>
                </a14:m>
                <a:endParaRPr kumimoji="1" lang="en-US" altLang="zh-CN" sz="2200" dirty="0">
                  <a:solidFill>
                    <a:schemeClr val="tx1"/>
                  </a:solidFill>
                  <a:latin typeface="Times New Roman" panose="02020603050405020304" pitchFamily="18" charset="0"/>
                  <a:ea typeface="楷体" panose="02010609060101010101" pitchFamily="49" charset="-122"/>
                </a:endParaRPr>
              </a:p>
            </p:txBody>
          </p:sp>
        </mc:Choice>
        <mc:Fallback xmlns="">
          <p:sp>
            <p:nvSpPr>
              <p:cNvPr id="162" name="文本框 161">
                <a:extLst>
                  <a:ext uri="{FF2B5EF4-FFF2-40B4-BE49-F238E27FC236}">
                    <a16:creationId xmlns:a16="http://schemas.microsoft.com/office/drawing/2014/main" id="{94679E0C-507A-6422-E7EE-ABEDE9C59F7B}"/>
                  </a:ext>
                </a:extLst>
              </p:cNvPr>
              <p:cNvSpPr txBox="1">
                <a:spLocks noRot="1" noChangeAspect="1" noMove="1" noResize="1" noEditPoints="1" noAdjustHandles="1" noChangeArrowheads="1" noChangeShapeType="1" noTextEdit="1"/>
              </p:cNvSpPr>
              <p:nvPr/>
            </p:nvSpPr>
            <p:spPr bwMode="auto">
              <a:xfrm>
                <a:off x="3904896" y="4481978"/>
                <a:ext cx="4974618" cy="430887"/>
              </a:xfrm>
              <a:prstGeom prst="rect">
                <a:avLst/>
              </a:prstGeom>
              <a:blipFill>
                <a:blip r:embed="rId3"/>
                <a:stretch>
                  <a:fillRect l="-763" t="-8571" b="-25714"/>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4" name="文本框 163">
                <a:extLst>
                  <a:ext uri="{FF2B5EF4-FFF2-40B4-BE49-F238E27FC236}">
                    <a16:creationId xmlns:a16="http://schemas.microsoft.com/office/drawing/2014/main" id="{62851853-9EAF-D185-DDFD-D6C0C6733DF9}"/>
                  </a:ext>
                </a:extLst>
              </p:cNvPr>
              <p:cNvSpPr txBox="1"/>
              <p:nvPr/>
            </p:nvSpPr>
            <p:spPr bwMode="auto">
              <a:xfrm>
                <a:off x="3743298" y="2892765"/>
                <a:ext cx="359484" cy="400110"/>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000" b="0" i="1" dirty="0">
                          <a:latin typeface="Cambria Math" panose="02040503050406030204" pitchFamily="18" charset="0"/>
                          <a:ea typeface="楷体" panose="02010609060101010101" pitchFamily="49" charset="-122"/>
                        </a:rPr>
                        <m:t>𝑢</m:t>
                      </m:r>
                    </m:oMath>
                  </m:oMathPara>
                </a14:m>
                <a:endParaRPr lang="en-US"/>
              </a:p>
            </p:txBody>
          </p:sp>
        </mc:Choice>
        <mc:Fallback xmlns="">
          <p:sp>
            <p:nvSpPr>
              <p:cNvPr id="164" name="文本框 163">
                <a:extLst>
                  <a:ext uri="{FF2B5EF4-FFF2-40B4-BE49-F238E27FC236}">
                    <a16:creationId xmlns:a16="http://schemas.microsoft.com/office/drawing/2014/main" id="{62851853-9EAF-D185-DDFD-D6C0C6733DF9}"/>
                  </a:ext>
                </a:extLst>
              </p:cNvPr>
              <p:cNvSpPr txBox="1">
                <a:spLocks noRot="1" noChangeAspect="1" noMove="1" noResize="1" noEditPoints="1" noAdjustHandles="1" noChangeArrowheads="1" noChangeShapeType="1" noTextEdit="1"/>
              </p:cNvSpPr>
              <p:nvPr/>
            </p:nvSpPr>
            <p:spPr bwMode="auto">
              <a:xfrm>
                <a:off x="3743298" y="2892765"/>
                <a:ext cx="359484" cy="400110"/>
              </a:xfrm>
              <a:prstGeom prst="rect">
                <a:avLst/>
              </a:prstGeom>
              <a:blipFill>
                <a:blip r:embed="rId4"/>
                <a:stretch>
                  <a:fillRect/>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5" name="文本框 164">
                <a:extLst>
                  <a:ext uri="{FF2B5EF4-FFF2-40B4-BE49-F238E27FC236}">
                    <a16:creationId xmlns:a16="http://schemas.microsoft.com/office/drawing/2014/main" id="{F8F3A41F-C68F-0461-44E2-CDB38B25BA08}"/>
                  </a:ext>
                </a:extLst>
              </p:cNvPr>
              <p:cNvSpPr txBox="1"/>
              <p:nvPr/>
            </p:nvSpPr>
            <p:spPr bwMode="auto">
              <a:xfrm>
                <a:off x="3904896" y="5077709"/>
                <a:ext cx="4974618" cy="430887"/>
              </a:xfrm>
              <a:prstGeom prst="rect">
                <a:avLst/>
              </a:prstGeom>
              <a:noFill/>
              <a:ln w="9525" algn="ctr">
                <a:noFill/>
                <a:miter lim="800000"/>
                <a:headEnd/>
                <a:tailEnd/>
              </a:ln>
              <a:effectLst/>
            </p:spPr>
            <p:txBody>
              <a:bodyPr wrap="square">
                <a:spAutoFit/>
              </a:bodyPr>
              <a:lstStyle/>
              <a:p>
                <a:pPr marL="457200" indent="-457200">
                  <a:spcBef>
                    <a:spcPts val="1800"/>
                  </a:spcBef>
                  <a:buSzPct val="80000"/>
                  <a:buFont typeface="Arial" panose="020B0604020202020204" pitchFamily="34" charset="0"/>
                  <a:buChar char="•"/>
                </a:pPr>
                <a:r>
                  <a:rPr kumimoji="1" lang="en-US" altLang="zh-CN" sz="2200" dirty="0">
                    <a:latin typeface="Times New Roman" panose="02020603050405020304" pitchFamily="18" charset="0"/>
                    <a:ea typeface="楷体" panose="02010609060101010101" pitchFamily="49" charset="-122"/>
                  </a:rPr>
                  <a:t>Out</a:t>
                </a:r>
                <a:r>
                  <a:rPr kumimoji="1" lang="en-US" altLang="zh-CN" sz="2200" dirty="0">
                    <a:solidFill>
                      <a:schemeClr val="tx1"/>
                    </a:solidFill>
                    <a:latin typeface="Times New Roman" panose="02020603050405020304" pitchFamily="18" charset="0"/>
                    <a:ea typeface="楷体" panose="02010609060101010101" pitchFamily="49" charset="-122"/>
                  </a:rPr>
                  <a:t>deg (</a:t>
                </a:r>
                <a14:m>
                  <m:oMath xmlns:m="http://schemas.openxmlformats.org/officeDocument/2006/math">
                    <m:r>
                      <a:rPr kumimoji="1" lang="en-US" altLang="zh-CN" sz="2200" b="0" i="1" dirty="0">
                        <a:latin typeface="Cambria Math" panose="02040503050406030204" pitchFamily="18" charset="0"/>
                        <a:ea typeface="楷体" panose="02010609060101010101" pitchFamily="49" charset="-122"/>
                      </a:rPr>
                      <m:t>𝑢</m:t>
                    </m:r>
                  </m:oMath>
                </a14:m>
                <a:r>
                  <a:rPr kumimoji="1" lang="en-US" altLang="zh-CN" sz="2200" dirty="0">
                    <a:solidFill>
                      <a:schemeClr val="tx1"/>
                    </a:solidFill>
                    <a:latin typeface="Times New Roman" panose="02020603050405020304" pitchFamily="18" charset="0"/>
                    <a:ea typeface="楷体" panose="02010609060101010101" pitchFamily="49" charset="-122"/>
                  </a:rPr>
                  <a:t>): return the out-degree of </a:t>
                </a:r>
                <a14:m>
                  <m:oMath xmlns:m="http://schemas.openxmlformats.org/officeDocument/2006/math">
                    <m:r>
                      <a:rPr kumimoji="1" lang="en-US" altLang="zh-CN" sz="2200" b="0" i="1" dirty="0">
                        <a:solidFill>
                          <a:schemeClr val="tx1"/>
                        </a:solidFill>
                        <a:latin typeface="Cambria Math" panose="02040503050406030204" pitchFamily="18" charset="0"/>
                        <a:ea typeface="楷体" panose="02010609060101010101" pitchFamily="49" charset="-122"/>
                      </a:rPr>
                      <m:t>𝑢</m:t>
                    </m:r>
                  </m:oMath>
                </a14:m>
                <a:endParaRPr kumimoji="1" lang="en-US" altLang="zh-CN" sz="2200" dirty="0">
                  <a:solidFill>
                    <a:schemeClr val="tx1"/>
                  </a:solidFill>
                  <a:latin typeface="Times New Roman" panose="02020603050405020304" pitchFamily="18" charset="0"/>
                  <a:ea typeface="楷体" panose="02010609060101010101" pitchFamily="49" charset="-122"/>
                </a:endParaRPr>
              </a:p>
            </p:txBody>
          </p:sp>
        </mc:Choice>
        <mc:Fallback xmlns="">
          <p:sp>
            <p:nvSpPr>
              <p:cNvPr id="165" name="文本框 164">
                <a:extLst>
                  <a:ext uri="{FF2B5EF4-FFF2-40B4-BE49-F238E27FC236}">
                    <a16:creationId xmlns:a16="http://schemas.microsoft.com/office/drawing/2014/main" id="{F8F3A41F-C68F-0461-44E2-CDB38B25BA08}"/>
                  </a:ext>
                </a:extLst>
              </p:cNvPr>
              <p:cNvSpPr txBox="1">
                <a:spLocks noRot="1" noChangeAspect="1" noMove="1" noResize="1" noEditPoints="1" noAdjustHandles="1" noChangeArrowheads="1" noChangeShapeType="1" noTextEdit="1"/>
              </p:cNvSpPr>
              <p:nvPr/>
            </p:nvSpPr>
            <p:spPr bwMode="auto">
              <a:xfrm>
                <a:off x="3904896" y="5077709"/>
                <a:ext cx="4974618" cy="430887"/>
              </a:xfrm>
              <a:prstGeom prst="rect">
                <a:avLst/>
              </a:prstGeom>
              <a:blipFill>
                <a:blip r:embed="rId5"/>
                <a:stretch>
                  <a:fillRect l="-763" t="-8571" b="-25714"/>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文本框 165">
                <a:extLst>
                  <a:ext uri="{FF2B5EF4-FFF2-40B4-BE49-F238E27FC236}">
                    <a16:creationId xmlns:a16="http://schemas.microsoft.com/office/drawing/2014/main" id="{BA554ECA-A31E-AA6C-8CE6-01B6D04944FB}"/>
                  </a:ext>
                </a:extLst>
              </p:cNvPr>
              <p:cNvSpPr txBox="1"/>
              <p:nvPr/>
            </p:nvSpPr>
            <p:spPr bwMode="auto">
              <a:xfrm>
                <a:off x="3904895" y="5673440"/>
                <a:ext cx="5751683" cy="430887"/>
              </a:xfrm>
              <a:prstGeom prst="rect">
                <a:avLst/>
              </a:prstGeom>
              <a:noFill/>
              <a:ln w="9525" algn="ctr">
                <a:noFill/>
                <a:miter lim="800000"/>
                <a:headEnd/>
                <a:tailEnd/>
              </a:ln>
              <a:effectLst/>
            </p:spPr>
            <p:txBody>
              <a:bodyPr wrap="square">
                <a:spAutoFit/>
              </a:bodyPr>
              <a:lstStyle/>
              <a:p>
                <a:pPr marL="457200" indent="-457200">
                  <a:spcBef>
                    <a:spcPts val="1800"/>
                  </a:spcBef>
                  <a:buSzPct val="80000"/>
                  <a:buFont typeface="Arial" panose="020B0604020202020204" pitchFamily="34" charset="0"/>
                  <a:buChar char="•"/>
                </a:pPr>
                <a:r>
                  <a:rPr kumimoji="1" lang="en-US" altLang="zh-CN" sz="2200" dirty="0">
                    <a:latin typeface="Times New Roman" panose="02020603050405020304" pitchFamily="18" charset="0"/>
                    <a:ea typeface="楷体" panose="02010609060101010101" pitchFamily="49" charset="-122"/>
                  </a:rPr>
                  <a:t>InNbr</a:t>
                </a:r>
                <a:r>
                  <a:rPr kumimoji="1" lang="en-US" altLang="zh-CN" sz="2200" dirty="0">
                    <a:solidFill>
                      <a:schemeClr val="tx1"/>
                    </a:solidFill>
                    <a:latin typeface="Times New Roman" panose="02020603050405020304" pitchFamily="18" charset="0"/>
                    <a:ea typeface="楷体" panose="02010609060101010101" pitchFamily="49" charset="-122"/>
                  </a:rPr>
                  <a:t> (</a:t>
                </a:r>
                <a14:m>
                  <m:oMath xmlns:m="http://schemas.openxmlformats.org/officeDocument/2006/math">
                    <m:r>
                      <a:rPr kumimoji="1" lang="en-US" altLang="zh-CN" sz="2200" b="0" i="1" dirty="0">
                        <a:latin typeface="Cambria Math" panose="02040503050406030204" pitchFamily="18" charset="0"/>
                        <a:ea typeface="楷体" panose="02010609060101010101" pitchFamily="49" charset="-122"/>
                      </a:rPr>
                      <m:t>𝑢</m:t>
                    </m:r>
                    <m:r>
                      <a:rPr kumimoji="1" lang="en-US" altLang="zh-CN" sz="2200" b="0" i="1" dirty="0">
                        <a:latin typeface="Cambria Math" panose="02040503050406030204" pitchFamily="18" charset="0"/>
                        <a:ea typeface="楷体" panose="02010609060101010101" pitchFamily="49" charset="-122"/>
                      </a:rPr>
                      <m:t>,</m:t>
                    </m:r>
                    <m:r>
                      <a:rPr kumimoji="1" lang="en-US" altLang="zh-CN" sz="2200" b="0" i="1" dirty="0">
                        <a:latin typeface="Cambria Math" panose="02040503050406030204" pitchFamily="18" charset="0"/>
                        <a:ea typeface="楷体" panose="02010609060101010101" pitchFamily="49" charset="-122"/>
                      </a:rPr>
                      <m:t>𝑖</m:t>
                    </m:r>
                  </m:oMath>
                </a14:m>
                <a:r>
                  <a:rPr kumimoji="1" lang="en-US" altLang="zh-CN" sz="2200" dirty="0">
                    <a:solidFill>
                      <a:schemeClr val="tx1"/>
                    </a:solidFill>
                    <a:latin typeface="Times New Roman" panose="02020603050405020304" pitchFamily="18" charset="0"/>
                    <a:ea typeface="楷体" panose="02010609060101010101" pitchFamily="49" charset="-122"/>
                  </a:rPr>
                  <a:t>): return the </a:t>
                </a:r>
                <a14:m>
                  <m:oMath xmlns:m="http://schemas.openxmlformats.org/officeDocument/2006/math">
                    <m:sSub>
                      <m:sSubPr>
                        <m:ctrlPr>
                          <a:rPr kumimoji="1" lang="en-US" altLang="zh-CN" sz="2200" b="0" i="1" dirty="0">
                            <a:solidFill>
                              <a:schemeClr val="tx1"/>
                            </a:solidFill>
                            <a:latin typeface="Cambria Math" panose="02040503050406030204" pitchFamily="18" charset="0"/>
                            <a:ea typeface="楷体" panose="02010609060101010101" pitchFamily="49" charset="-122"/>
                          </a:rPr>
                        </m:ctrlPr>
                      </m:sSubPr>
                      <m:e>
                        <m:r>
                          <a:rPr kumimoji="1" lang="en-US" altLang="zh-CN" sz="2200" b="0" i="1" dirty="0">
                            <a:solidFill>
                              <a:schemeClr val="tx1"/>
                            </a:solidFill>
                            <a:latin typeface="Cambria Math" panose="02040503050406030204" pitchFamily="18" charset="0"/>
                            <a:ea typeface="楷体" panose="02010609060101010101" pitchFamily="49" charset="-122"/>
                          </a:rPr>
                          <m:t>𝑖</m:t>
                        </m:r>
                      </m:e>
                      <m:sub>
                        <m:r>
                          <m:rPr>
                            <m:sty m:val="p"/>
                          </m:rPr>
                          <a:rPr kumimoji="1" lang="en-US" altLang="zh-CN" sz="2200" b="0" i="0" dirty="0">
                            <a:solidFill>
                              <a:schemeClr val="tx1"/>
                            </a:solidFill>
                            <a:latin typeface="Cambria Math" panose="02040503050406030204" pitchFamily="18" charset="0"/>
                            <a:ea typeface="楷体" panose="02010609060101010101" pitchFamily="49" charset="-122"/>
                          </a:rPr>
                          <m:t>th</m:t>
                        </m:r>
                      </m:sub>
                    </m:sSub>
                  </m:oMath>
                </a14:m>
                <a:r>
                  <a:rPr kumimoji="1" lang="en-US" altLang="zh-CN" sz="2200" dirty="0">
                    <a:solidFill>
                      <a:schemeClr val="tx1"/>
                    </a:solidFill>
                    <a:latin typeface="Times New Roman" panose="02020603050405020304" pitchFamily="18" charset="0"/>
                    <a:ea typeface="楷体" panose="02010609060101010101" pitchFamily="49" charset="-122"/>
                  </a:rPr>
                  <a:t> in-neighbor of </a:t>
                </a:r>
                <a14:m>
                  <m:oMath xmlns:m="http://schemas.openxmlformats.org/officeDocument/2006/math">
                    <m:r>
                      <a:rPr kumimoji="1" lang="en-US" altLang="zh-CN" sz="2200" b="0" i="1" dirty="0">
                        <a:solidFill>
                          <a:schemeClr val="tx1"/>
                        </a:solidFill>
                        <a:latin typeface="Cambria Math" panose="02040503050406030204" pitchFamily="18" charset="0"/>
                        <a:ea typeface="楷体" panose="02010609060101010101" pitchFamily="49" charset="-122"/>
                      </a:rPr>
                      <m:t>𝑢</m:t>
                    </m:r>
                  </m:oMath>
                </a14:m>
                <a:endParaRPr kumimoji="1" lang="en-US" altLang="zh-CN" sz="2200" dirty="0">
                  <a:solidFill>
                    <a:schemeClr val="tx1"/>
                  </a:solidFill>
                  <a:latin typeface="Times New Roman" panose="02020603050405020304" pitchFamily="18" charset="0"/>
                  <a:ea typeface="楷体" panose="02010609060101010101" pitchFamily="49" charset="-122"/>
                </a:endParaRPr>
              </a:p>
            </p:txBody>
          </p:sp>
        </mc:Choice>
        <mc:Fallback xmlns="">
          <p:sp>
            <p:nvSpPr>
              <p:cNvPr id="166" name="文本框 165">
                <a:extLst>
                  <a:ext uri="{FF2B5EF4-FFF2-40B4-BE49-F238E27FC236}">
                    <a16:creationId xmlns:a16="http://schemas.microsoft.com/office/drawing/2014/main" id="{BA554ECA-A31E-AA6C-8CE6-01B6D04944FB}"/>
                  </a:ext>
                </a:extLst>
              </p:cNvPr>
              <p:cNvSpPr txBox="1">
                <a:spLocks noRot="1" noChangeAspect="1" noMove="1" noResize="1" noEditPoints="1" noAdjustHandles="1" noChangeArrowheads="1" noChangeShapeType="1" noTextEdit="1"/>
              </p:cNvSpPr>
              <p:nvPr/>
            </p:nvSpPr>
            <p:spPr bwMode="auto">
              <a:xfrm>
                <a:off x="3904895" y="5673440"/>
                <a:ext cx="5751683" cy="430887"/>
              </a:xfrm>
              <a:prstGeom prst="rect">
                <a:avLst/>
              </a:prstGeom>
              <a:blipFill>
                <a:blip r:embed="rId6"/>
                <a:stretch>
                  <a:fillRect l="-661" t="-8571" b="-25714"/>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7" name="文本框 166">
                <a:extLst>
                  <a:ext uri="{FF2B5EF4-FFF2-40B4-BE49-F238E27FC236}">
                    <a16:creationId xmlns:a16="http://schemas.microsoft.com/office/drawing/2014/main" id="{F8FAD8A4-496C-1BB6-7F04-73F8A9AD981A}"/>
                  </a:ext>
                </a:extLst>
              </p:cNvPr>
              <p:cNvSpPr txBox="1"/>
              <p:nvPr/>
            </p:nvSpPr>
            <p:spPr bwMode="auto">
              <a:xfrm>
                <a:off x="3904895" y="6269171"/>
                <a:ext cx="6247636" cy="430887"/>
              </a:xfrm>
              <a:prstGeom prst="rect">
                <a:avLst/>
              </a:prstGeom>
              <a:noFill/>
              <a:ln w="9525" algn="ctr">
                <a:noFill/>
                <a:miter lim="800000"/>
                <a:headEnd/>
                <a:tailEnd/>
              </a:ln>
              <a:effectLst/>
            </p:spPr>
            <p:txBody>
              <a:bodyPr wrap="square">
                <a:spAutoFit/>
              </a:bodyPr>
              <a:lstStyle/>
              <a:p>
                <a:pPr marL="457200" indent="-457200">
                  <a:spcBef>
                    <a:spcPts val="1800"/>
                  </a:spcBef>
                  <a:buSzPct val="80000"/>
                  <a:buFont typeface="Arial" panose="020B0604020202020204" pitchFamily="34" charset="0"/>
                  <a:buChar char="•"/>
                </a:pPr>
                <a:r>
                  <a:rPr kumimoji="1" lang="en-US" altLang="zh-CN" sz="2200" dirty="0">
                    <a:latin typeface="Times New Roman" panose="02020603050405020304" pitchFamily="18" charset="0"/>
                    <a:ea typeface="楷体" panose="02010609060101010101" pitchFamily="49" charset="-122"/>
                  </a:rPr>
                  <a:t>OutNbr</a:t>
                </a:r>
                <a:r>
                  <a:rPr kumimoji="1" lang="en-US" altLang="zh-CN" sz="2200" dirty="0">
                    <a:solidFill>
                      <a:schemeClr val="tx1"/>
                    </a:solidFill>
                    <a:latin typeface="Times New Roman" panose="02020603050405020304" pitchFamily="18" charset="0"/>
                    <a:ea typeface="楷体" panose="02010609060101010101" pitchFamily="49" charset="-122"/>
                  </a:rPr>
                  <a:t> (</a:t>
                </a:r>
                <a14:m>
                  <m:oMath xmlns:m="http://schemas.openxmlformats.org/officeDocument/2006/math">
                    <m:r>
                      <a:rPr kumimoji="1" lang="en-US" altLang="zh-CN" sz="2200" b="0" i="1" dirty="0">
                        <a:latin typeface="Cambria Math" panose="02040503050406030204" pitchFamily="18" charset="0"/>
                        <a:ea typeface="楷体" panose="02010609060101010101" pitchFamily="49" charset="-122"/>
                      </a:rPr>
                      <m:t>𝑢</m:t>
                    </m:r>
                    <m:r>
                      <a:rPr kumimoji="1" lang="en-US" altLang="zh-CN" sz="2200" b="0" i="1" dirty="0">
                        <a:latin typeface="Cambria Math" panose="02040503050406030204" pitchFamily="18" charset="0"/>
                        <a:ea typeface="楷体" panose="02010609060101010101" pitchFamily="49" charset="-122"/>
                      </a:rPr>
                      <m:t>,</m:t>
                    </m:r>
                    <m:r>
                      <a:rPr kumimoji="1" lang="en-US" altLang="zh-CN" sz="2200" b="0" i="1" dirty="0">
                        <a:latin typeface="Cambria Math" panose="02040503050406030204" pitchFamily="18" charset="0"/>
                        <a:ea typeface="楷体" panose="02010609060101010101" pitchFamily="49" charset="-122"/>
                      </a:rPr>
                      <m:t>𝑖</m:t>
                    </m:r>
                  </m:oMath>
                </a14:m>
                <a:r>
                  <a:rPr kumimoji="1" lang="en-US" altLang="zh-CN" sz="2200" dirty="0">
                    <a:solidFill>
                      <a:schemeClr val="tx1"/>
                    </a:solidFill>
                    <a:latin typeface="Times New Roman" panose="02020603050405020304" pitchFamily="18" charset="0"/>
                    <a:ea typeface="楷体" panose="02010609060101010101" pitchFamily="49" charset="-122"/>
                  </a:rPr>
                  <a:t>): return the </a:t>
                </a:r>
                <a14:m>
                  <m:oMath xmlns:m="http://schemas.openxmlformats.org/officeDocument/2006/math">
                    <m:sSub>
                      <m:sSubPr>
                        <m:ctrlPr>
                          <a:rPr kumimoji="1" lang="en-US" altLang="zh-CN" sz="2200" b="0" i="1" dirty="0">
                            <a:solidFill>
                              <a:schemeClr val="tx1"/>
                            </a:solidFill>
                            <a:latin typeface="Cambria Math" panose="02040503050406030204" pitchFamily="18" charset="0"/>
                            <a:ea typeface="楷体" panose="02010609060101010101" pitchFamily="49" charset="-122"/>
                          </a:rPr>
                        </m:ctrlPr>
                      </m:sSubPr>
                      <m:e>
                        <m:r>
                          <a:rPr kumimoji="1" lang="en-US" altLang="zh-CN" sz="2200" b="0" i="1" dirty="0">
                            <a:solidFill>
                              <a:schemeClr val="tx1"/>
                            </a:solidFill>
                            <a:latin typeface="Cambria Math" panose="02040503050406030204" pitchFamily="18" charset="0"/>
                            <a:ea typeface="楷体" panose="02010609060101010101" pitchFamily="49" charset="-122"/>
                          </a:rPr>
                          <m:t>𝑖</m:t>
                        </m:r>
                      </m:e>
                      <m:sub>
                        <m:r>
                          <m:rPr>
                            <m:sty m:val="p"/>
                          </m:rPr>
                          <a:rPr kumimoji="1" lang="en-US" altLang="zh-CN" sz="2200" b="0" i="0" dirty="0">
                            <a:solidFill>
                              <a:schemeClr val="tx1"/>
                            </a:solidFill>
                            <a:latin typeface="Cambria Math" panose="02040503050406030204" pitchFamily="18" charset="0"/>
                            <a:ea typeface="楷体" panose="02010609060101010101" pitchFamily="49" charset="-122"/>
                          </a:rPr>
                          <m:t>th</m:t>
                        </m:r>
                      </m:sub>
                    </m:sSub>
                  </m:oMath>
                </a14:m>
                <a:r>
                  <a:rPr kumimoji="1" lang="en-US" altLang="zh-CN" sz="2200" dirty="0">
                    <a:solidFill>
                      <a:schemeClr val="tx1"/>
                    </a:solidFill>
                    <a:latin typeface="Times New Roman" panose="02020603050405020304" pitchFamily="18" charset="0"/>
                    <a:ea typeface="楷体" panose="02010609060101010101" pitchFamily="49" charset="-122"/>
                  </a:rPr>
                  <a:t> out-neighbor of </a:t>
                </a:r>
                <a14:m>
                  <m:oMath xmlns:m="http://schemas.openxmlformats.org/officeDocument/2006/math">
                    <m:r>
                      <a:rPr kumimoji="1" lang="en-US" altLang="zh-CN" sz="2200" b="0" i="1" dirty="0">
                        <a:solidFill>
                          <a:schemeClr val="tx1"/>
                        </a:solidFill>
                        <a:latin typeface="Cambria Math" panose="02040503050406030204" pitchFamily="18" charset="0"/>
                        <a:ea typeface="楷体" panose="02010609060101010101" pitchFamily="49" charset="-122"/>
                      </a:rPr>
                      <m:t>𝑢</m:t>
                    </m:r>
                  </m:oMath>
                </a14:m>
                <a:endParaRPr kumimoji="1" lang="en-US" altLang="zh-CN" sz="2200" dirty="0">
                  <a:solidFill>
                    <a:schemeClr val="tx1"/>
                  </a:solidFill>
                  <a:latin typeface="Times New Roman" panose="02020603050405020304" pitchFamily="18" charset="0"/>
                  <a:ea typeface="楷体" panose="02010609060101010101" pitchFamily="49" charset="-122"/>
                </a:endParaRPr>
              </a:p>
            </p:txBody>
          </p:sp>
        </mc:Choice>
        <mc:Fallback xmlns="">
          <p:sp>
            <p:nvSpPr>
              <p:cNvPr id="167" name="文本框 166">
                <a:extLst>
                  <a:ext uri="{FF2B5EF4-FFF2-40B4-BE49-F238E27FC236}">
                    <a16:creationId xmlns:a16="http://schemas.microsoft.com/office/drawing/2014/main" id="{F8FAD8A4-496C-1BB6-7F04-73F8A9AD981A}"/>
                  </a:ext>
                </a:extLst>
              </p:cNvPr>
              <p:cNvSpPr txBox="1">
                <a:spLocks noRot="1" noChangeAspect="1" noMove="1" noResize="1" noEditPoints="1" noAdjustHandles="1" noChangeArrowheads="1" noChangeShapeType="1" noTextEdit="1"/>
              </p:cNvSpPr>
              <p:nvPr/>
            </p:nvSpPr>
            <p:spPr bwMode="auto">
              <a:xfrm>
                <a:off x="3904895" y="6269171"/>
                <a:ext cx="6247636" cy="430887"/>
              </a:xfrm>
              <a:prstGeom prst="rect">
                <a:avLst/>
              </a:prstGeom>
              <a:blipFill>
                <a:blip r:embed="rId7"/>
                <a:stretch>
                  <a:fillRect l="-609" t="-8571" b="-25714"/>
                </a:stretch>
              </a:blipFill>
              <a:ln w="9525" algn="ctr">
                <a:noFill/>
                <a:miter lim="800000"/>
                <a:headEnd/>
                <a:tailEnd/>
              </a:ln>
              <a:effectLst/>
            </p:spPr>
            <p:txBody>
              <a:bodyPr/>
              <a:lstStyle/>
              <a:p>
                <a:r>
                  <a:rPr lang="en-US">
                    <a:noFill/>
                  </a:rPr>
                  <a:t> </a:t>
                </a:r>
              </a:p>
            </p:txBody>
          </p:sp>
        </mc:Fallback>
      </mc:AlternateContent>
      <p:sp>
        <p:nvSpPr>
          <p:cNvPr id="168" name="文本框 167">
            <a:extLst>
              <a:ext uri="{FF2B5EF4-FFF2-40B4-BE49-F238E27FC236}">
                <a16:creationId xmlns:a16="http://schemas.microsoft.com/office/drawing/2014/main" id="{AD13C81D-F277-80D0-9C80-6EC2C67CBD8A}"/>
              </a:ext>
            </a:extLst>
          </p:cNvPr>
          <p:cNvSpPr txBox="1"/>
          <p:nvPr/>
        </p:nvSpPr>
        <p:spPr bwMode="auto">
          <a:xfrm>
            <a:off x="3917801" y="6864904"/>
            <a:ext cx="6247636" cy="430887"/>
          </a:xfrm>
          <a:prstGeom prst="rect">
            <a:avLst/>
          </a:prstGeom>
          <a:noFill/>
          <a:ln w="9525" algn="ctr">
            <a:noFill/>
            <a:miter lim="800000"/>
            <a:headEnd/>
            <a:tailEnd/>
          </a:ln>
          <a:effectLst/>
        </p:spPr>
        <p:txBody>
          <a:bodyPr wrap="square">
            <a:spAutoFit/>
          </a:bodyPr>
          <a:lstStyle/>
          <a:p>
            <a:pPr marL="457200" indent="-457200">
              <a:spcBef>
                <a:spcPts val="1800"/>
              </a:spcBef>
              <a:buSzPct val="80000"/>
              <a:buFont typeface="Arial" panose="020B0604020202020204" pitchFamily="34" charset="0"/>
              <a:buChar char="•"/>
            </a:pPr>
            <a:r>
              <a:rPr kumimoji="1" lang="en-US" altLang="zh-CN" sz="2200" dirty="0">
                <a:latin typeface="Times New Roman" panose="02020603050405020304" pitchFamily="18" charset="0"/>
                <a:ea typeface="楷体" panose="02010609060101010101" pitchFamily="49" charset="-122"/>
              </a:rPr>
              <a:t>Jump</a:t>
            </a:r>
            <a:r>
              <a:rPr kumimoji="1" lang="en-US" altLang="zh-CN" sz="2200" dirty="0">
                <a:solidFill>
                  <a:schemeClr val="tx1"/>
                </a:solidFill>
                <a:latin typeface="Times New Roman" panose="02020603050405020304" pitchFamily="18" charset="0"/>
                <a:ea typeface="楷体" panose="02010609060101010101" pitchFamily="49" charset="-122"/>
              </a:rPr>
              <a:t> (): return a uniformly sampled node</a:t>
            </a:r>
          </a:p>
        </p:txBody>
      </p:sp>
      <mc:AlternateContent xmlns:mc="http://schemas.openxmlformats.org/markup-compatibility/2006" xmlns:a14="http://schemas.microsoft.com/office/drawing/2010/main">
        <mc:Choice Requires="a14">
          <p:sp>
            <p:nvSpPr>
              <p:cNvPr id="169" name="文本框 168">
                <a:extLst>
                  <a:ext uri="{FF2B5EF4-FFF2-40B4-BE49-F238E27FC236}">
                    <a16:creationId xmlns:a16="http://schemas.microsoft.com/office/drawing/2014/main" id="{76C103DE-3F24-C2A1-80D2-DEF04B53AFB2}"/>
                  </a:ext>
                </a:extLst>
              </p:cNvPr>
              <p:cNvSpPr txBox="1"/>
              <p:nvPr/>
            </p:nvSpPr>
            <p:spPr bwMode="auto">
              <a:xfrm>
                <a:off x="1044461" y="4439677"/>
                <a:ext cx="359484" cy="400110"/>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000" b="0" i="1" dirty="0">
                          <a:latin typeface="Cambria Math" panose="02040503050406030204" pitchFamily="18" charset="0"/>
                          <a:ea typeface="楷体" panose="02010609060101010101" pitchFamily="49" charset="-122"/>
                        </a:rPr>
                        <m:t>𝑣</m:t>
                      </m:r>
                    </m:oMath>
                  </m:oMathPara>
                </a14:m>
                <a:endParaRPr lang="en-US"/>
              </a:p>
            </p:txBody>
          </p:sp>
        </mc:Choice>
        <mc:Fallback xmlns="">
          <p:sp>
            <p:nvSpPr>
              <p:cNvPr id="169" name="文本框 168">
                <a:extLst>
                  <a:ext uri="{FF2B5EF4-FFF2-40B4-BE49-F238E27FC236}">
                    <a16:creationId xmlns:a16="http://schemas.microsoft.com/office/drawing/2014/main" id="{76C103DE-3F24-C2A1-80D2-DEF04B53AFB2}"/>
                  </a:ext>
                </a:extLst>
              </p:cNvPr>
              <p:cNvSpPr txBox="1">
                <a:spLocks noRot="1" noChangeAspect="1" noMove="1" noResize="1" noEditPoints="1" noAdjustHandles="1" noChangeArrowheads="1" noChangeShapeType="1" noTextEdit="1"/>
              </p:cNvSpPr>
              <p:nvPr/>
            </p:nvSpPr>
            <p:spPr bwMode="auto">
              <a:xfrm>
                <a:off x="1044461" y="4439677"/>
                <a:ext cx="359484" cy="400110"/>
              </a:xfrm>
              <a:prstGeom prst="rect">
                <a:avLst/>
              </a:prstGeom>
              <a:blipFill>
                <a:blip r:embed="rId8"/>
                <a:stretch>
                  <a:fillRect/>
                </a:stretch>
              </a:blipFill>
              <a:ln w="9525" algn="ctr">
                <a:noFill/>
                <a:miter lim="800000"/>
                <a:headEnd/>
                <a:tailEnd/>
              </a:ln>
              <a:effectLst/>
            </p:spPr>
            <p:txBody>
              <a:bodyPr/>
              <a:lstStyle/>
              <a:p>
                <a:r>
                  <a:rPr lang="en-US">
                    <a:noFill/>
                  </a:rPr>
                  <a:t> </a:t>
                </a:r>
              </a:p>
            </p:txBody>
          </p:sp>
        </mc:Fallback>
      </mc:AlternateContent>
      <p:sp>
        <p:nvSpPr>
          <p:cNvPr id="2" name="文本框 1">
            <a:extLst>
              <a:ext uri="{FF2B5EF4-FFF2-40B4-BE49-F238E27FC236}">
                <a16:creationId xmlns:a16="http://schemas.microsoft.com/office/drawing/2014/main" id="{8CFAA686-4D7C-6C24-D746-C265FA8AC91F}"/>
              </a:ext>
            </a:extLst>
          </p:cNvPr>
          <p:cNvSpPr txBox="1"/>
          <p:nvPr/>
        </p:nvSpPr>
        <p:spPr bwMode="auto">
          <a:xfrm>
            <a:off x="563626" y="1561016"/>
            <a:ext cx="9092952" cy="1000274"/>
          </a:xfrm>
          <a:prstGeom prst="rect">
            <a:avLst/>
          </a:prstGeom>
          <a:noFill/>
          <a:ln w="9525" algn="ctr">
            <a:noFill/>
            <a:miter lim="800000"/>
            <a:headEnd/>
            <a:tailEnd/>
          </a:ln>
          <a:effectLst/>
        </p:spPr>
        <p:txBody>
          <a:bodyPr wrap="square">
            <a:spAutoFit/>
          </a:bodyPr>
          <a:lstStyle/>
          <a:p>
            <a:pPr marL="457200" indent="-457200">
              <a:spcBef>
                <a:spcPts val="1800"/>
              </a:spcBef>
              <a:buSzPct val="80000"/>
              <a:buFont typeface="Wingdings" pitchFamily="2" charset="2"/>
              <a:buChar char="Ø"/>
            </a:pPr>
            <a:r>
              <a:rPr kumimoji="1" lang="en-US" altLang="zh-CN" sz="2200" b="1" dirty="0">
                <a:latin typeface="Times New Roman" panose="02020603050405020304" pitchFamily="18" charset="0"/>
                <a:ea typeface="楷体" panose="02010609060101010101" pitchFamily="49" charset="-122"/>
              </a:rPr>
              <a:t>Worst-case computational complexity: </a:t>
            </a:r>
            <a:r>
              <a:rPr kumimoji="1" lang="en-US" altLang="zh-CN" sz="2200" b="1" dirty="0">
                <a:solidFill>
                  <a:srgbClr val="005AAA"/>
                </a:solidFill>
                <a:latin typeface="Times New Roman" panose="02020603050405020304" pitchFamily="18" charset="0"/>
                <a:ea typeface="楷体" panose="02010609060101010101" pitchFamily="49" charset="-122"/>
              </a:rPr>
              <a:t>standard RAM model</a:t>
            </a:r>
          </a:p>
          <a:p>
            <a:pPr marL="457200" indent="-457200">
              <a:spcBef>
                <a:spcPts val="1800"/>
              </a:spcBef>
              <a:buSzPct val="80000"/>
              <a:buFont typeface="Wingdings" pitchFamily="2" charset="2"/>
              <a:buChar char="Ø"/>
            </a:pPr>
            <a:r>
              <a:rPr kumimoji="1" lang="en-US" altLang="zh-CN" sz="2200" b="1" dirty="0">
                <a:solidFill>
                  <a:schemeClr val="tx1"/>
                </a:solidFill>
                <a:latin typeface="Times New Roman" panose="02020603050405020304" pitchFamily="18" charset="0"/>
                <a:ea typeface="楷体" panose="02010609060101010101" pitchFamily="49" charset="-122"/>
              </a:rPr>
              <a:t>Graph access oracle: </a:t>
            </a:r>
            <a:r>
              <a:rPr kumimoji="1" lang="en-US" altLang="zh-CN" sz="2200" b="1" dirty="0">
                <a:solidFill>
                  <a:srgbClr val="005AAA"/>
                </a:solidFill>
                <a:latin typeface="Times New Roman" panose="02020603050405020304" pitchFamily="18" charset="0"/>
                <a:ea typeface="楷体" panose="02010609060101010101" pitchFamily="49" charset="-122"/>
              </a:rPr>
              <a:t>arc-centric graph-access model</a:t>
            </a:r>
          </a:p>
        </p:txBody>
      </p:sp>
    </p:spTree>
    <p:extLst>
      <p:ext uri="{BB962C8B-B14F-4D97-AF65-F5344CB8AC3E}">
        <p14:creationId xmlns:p14="http://schemas.microsoft.com/office/powerpoint/2010/main" val="2030196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63626" y="718642"/>
            <a:ext cx="8997950" cy="322293"/>
          </a:xfrm>
        </p:spPr>
        <p:txBody>
          <a:bodyPr/>
          <a:lstStyle/>
          <a:p>
            <a:r>
              <a:rPr lang="en-US" altLang="zh-CN" sz="3000" dirty="0">
                <a:latin typeface="Times New Roman" panose="02020603050405020304" pitchFamily="18" charset="0"/>
                <a:ea typeface="KaiTi" panose="02010609060101010101" pitchFamily="49" charset="-122"/>
                <a:cs typeface="Times New Roman" panose="02020603050405020304" pitchFamily="18" charset="0"/>
              </a:rPr>
              <a:t>Outline</a:t>
            </a:r>
            <a:endParaRPr lang="zh-CN" altLang="en-US" sz="30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grpSp>
        <p:nvGrpSpPr>
          <p:cNvPr id="47" name="组合 46">
            <a:extLst>
              <a:ext uri="{FF2B5EF4-FFF2-40B4-BE49-F238E27FC236}">
                <a16:creationId xmlns:a16="http://schemas.microsoft.com/office/drawing/2014/main" id="{0F911621-B9EC-21F0-DA02-E01098C207FB}"/>
              </a:ext>
            </a:extLst>
          </p:cNvPr>
          <p:cNvGrpSpPr/>
          <p:nvPr/>
        </p:nvGrpSpPr>
        <p:grpSpPr>
          <a:xfrm>
            <a:off x="2307043" y="3220124"/>
            <a:ext cx="5132508" cy="817799"/>
            <a:chOff x="2515048" y="2878882"/>
            <a:chExt cx="4981575" cy="793750"/>
          </a:xfrm>
        </p:grpSpPr>
        <p:sp>
          <p:nvSpPr>
            <p:cNvPr id="48" name="AutoShape 15">
              <a:extLst>
                <a:ext uri="{FF2B5EF4-FFF2-40B4-BE49-F238E27FC236}">
                  <a16:creationId xmlns:a16="http://schemas.microsoft.com/office/drawing/2014/main" id="{3171C908-4F56-B85F-E3DC-DDE070080FAF}"/>
                </a:ext>
              </a:extLst>
            </p:cNvPr>
            <p:cNvSpPr>
              <a:spLocks noChangeArrowheads="1"/>
            </p:cNvSpPr>
            <p:nvPr/>
          </p:nvSpPr>
          <p:spPr bwMode="auto">
            <a:xfrm>
              <a:off x="2916686" y="3016995"/>
              <a:ext cx="4579937" cy="528637"/>
            </a:xfrm>
            <a:prstGeom prst="roundRect">
              <a:avLst>
                <a:gd name="adj" fmla="val 16667"/>
              </a:avLst>
            </a:prstGeom>
            <a:noFill/>
            <a:ln w="28575">
              <a:solidFill>
                <a:srgbClr val="F9B015"/>
              </a:solidFill>
              <a:round/>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49" name="AutoShape 16">
              <a:extLst>
                <a:ext uri="{FF2B5EF4-FFF2-40B4-BE49-F238E27FC236}">
                  <a16:creationId xmlns:a16="http://schemas.microsoft.com/office/drawing/2014/main" id="{E4456FCF-5B66-F689-80A2-87EB91D80899}"/>
                </a:ext>
              </a:extLst>
            </p:cNvPr>
            <p:cNvSpPr>
              <a:spLocks noChangeArrowheads="1"/>
            </p:cNvSpPr>
            <p:nvPr/>
          </p:nvSpPr>
          <p:spPr bwMode="auto">
            <a:xfrm>
              <a:off x="2515048" y="2878882"/>
              <a:ext cx="723900" cy="793750"/>
            </a:xfrm>
            <a:prstGeom prst="diamond">
              <a:avLst/>
            </a:prstGeom>
            <a:solidFill>
              <a:srgbClr val="F9B015"/>
            </a:solidFill>
            <a:ln w="25400">
              <a:solidFill>
                <a:srgbClr val="F9B015"/>
              </a:solidFill>
              <a:miter lim="800000"/>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50" name="Text Box 17">
              <a:extLst>
                <a:ext uri="{FF2B5EF4-FFF2-40B4-BE49-F238E27FC236}">
                  <a16:creationId xmlns:a16="http://schemas.microsoft.com/office/drawing/2014/main" id="{B52C83E0-221D-F5D2-B8F9-0B6C15009A0F}"/>
                </a:ext>
              </a:extLst>
            </p:cNvPr>
            <p:cNvSpPr>
              <a:spLocks noChangeArrowheads="1"/>
            </p:cNvSpPr>
            <p:nvPr/>
          </p:nvSpPr>
          <p:spPr bwMode="auto">
            <a:xfrm>
              <a:off x="3411096" y="3050480"/>
              <a:ext cx="3809933" cy="472886"/>
            </a:xfrm>
            <a:prstGeom prst="rect">
              <a:avLst/>
            </a:prstGeom>
            <a:noFill/>
            <a:ln w="9525">
              <a:noFill/>
              <a:miter lim="800000"/>
              <a:headEnd/>
              <a:tailEnd/>
            </a:ln>
          </p:spPr>
          <p:txBody>
            <a:bodyPr wrap="square">
              <a:spAutoFit/>
            </a:bodyPr>
            <a:lstStyle/>
            <a:p>
              <a:pPr algn="ctr">
                <a:buFont typeface="Arial" charset="0"/>
                <a:buNone/>
              </a:pPr>
              <a:r>
                <a:rPr lang="en-US" altLang="zh-CN" sz="2473" dirty="0">
                  <a:latin typeface="Times New Roman" panose="02020603050405020304" pitchFamily="18" charset="0"/>
                  <a:ea typeface="KaiTi" panose="02010609060101010101" pitchFamily="49" charset="-122"/>
                  <a:cs typeface="Times New Roman" panose="02020603050405020304" pitchFamily="18" charset="0"/>
                  <a:sym typeface="微软雅黑" pitchFamily="34" charset="-122"/>
                </a:rPr>
                <a:t>Our Results</a:t>
              </a:r>
              <a:endParaRPr lang="zh-CN" altLang="en-US" sz="206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51" name="Text Box 18">
              <a:extLst>
                <a:ext uri="{FF2B5EF4-FFF2-40B4-BE49-F238E27FC236}">
                  <a16:creationId xmlns:a16="http://schemas.microsoft.com/office/drawing/2014/main" id="{67C86A85-9F65-877B-A8A6-10D687D97CAB}"/>
                </a:ext>
              </a:extLst>
            </p:cNvPr>
            <p:cNvSpPr>
              <a:spLocks noChangeArrowheads="1"/>
            </p:cNvSpPr>
            <p:nvPr/>
          </p:nvSpPr>
          <p:spPr bwMode="auto">
            <a:xfrm>
              <a:off x="2707208" y="3050480"/>
              <a:ext cx="343364" cy="472886"/>
            </a:xfrm>
            <a:prstGeom prst="rect">
              <a:avLst/>
            </a:prstGeom>
            <a:noFill/>
            <a:ln w="9525">
              <a:noFill/>
              <a:miter lim="800000"/>
              <a:headEnd/>
              <a:tailEnd/>
            </a:ln>
          </p:spPr>
          <p:txBody>
            <a:bodyPr wrap="none">
              <a:spAutoFit/>
            </a:bodyPr>
            <a:lstStyle/>
            <a:p>
              <a:pPr algn="ctr">
                <a:buFont typeface="Arial" charset="0"/>
                <a:buNone/>
              </a:pPr>
              <a:r>
                <a:rPr lang="en-US" altLang="zh-CN" sz="2473" b="1">
                  <a:solidFill>
                    <a:srgbClr val="F9F9F9"/>
                  </a:solidFill>
                  <a:latin typeface="Times New Roman" panose="02020603050405020304" pitchFamily="18" charset="0"/>
                  <a:ea typeface="黑体" pitchFamily="49" charset="-122"/>
                  <a:cs typeface="Times New Roman" panose="02020603050405020304" pitchFamily="18" charset="0"/>
                  <a:sym typeface="微软雅黑" pitchFamily="34" charset="-122"/>
                </a:rPr>
                <a:t>2</a:t>
              </a:r>
              <a:endParaRPr lang="zh-CN" altLang="en-US" sz="2061" b="1">
                <a:solidFill>
                  <a:srgbClr val="555555"/>
                </a:solidFill>
                <a:latin typeface="Times New Roman" panose="02020603050405020304" pitchFamily="18" charset="0"/>
                <a:ea typeface="黑体" pitchFamily="49" charset="-122"/>
                <a:cs typeface="Times New Roman" panose="02020603050405020304" pitchFamily="18" charset="0"/>
              </a:endParaRPr>
            </a:p>
          </p:txBody>
        </p:sp>
      </p:grpSp>
      <p:grpSp>
        <p:nvGrpSpPr>
          <p:cNvPr id="52" name="组合 51">
            <a:extLst>
              <a:ext uri="{FF2B5EF4-FFF2-40B4-BE49-F238E27FC236}">
                <a16:creationId xmlns:a16="http://schemas.microsoft.com/office/drawing/2014/main" id="{6A7CC61C-8B16-CB5F-7D51-C9FDA3DE78C6}"/>
              </a:ext>
            </a:extLst>
          </p:cNvPr>
          <p:cNvGrpSpPr/>
          <p:nvPr/>
        </p:nvGrpSpPr>
        <p:grpSpPr>
          <a:xfrm>
            <a:off x="2364289" y="5754065"/>
            <a:ext cx="5075263" cy="817799"/>
            <a:chOff x="2570611" y="5039122"/>
            <a:chExt cx="4926013" cy="793750"/>
          </a:xfrm>
        </p:grpSpPr>
        <p:sp>
          <p:nvSpPr>
            <p:cNvPr id="53" name="AutoShape 15">
              <a:extLst>
                <a:ext uri="{FF2B5EF4-FFF2-40B4-BE49-F238E27FC236}">
                  <a16:creationId xmlns:a16="http://schemas.microsoft.com/office/drawing/2014/main" id="{D8CFCC87-406A-0497-7A41-A415C37FEF48}"/>
                </a:ext>
              </a:extLst>
            </p:cNvPr>
            <p:cNvSpPr>
              <a:spLocks noChangeArrowheads="1"/>
            </p:cNvSpPr>
            <p:nvPr/>
          </p:nvSpPr>
          <p:spPr bwMode="auto">
            <a:xfrm>
              <a:off x="2972352" y="5176926"/>
              <a:ext cx="4524272" cy="529167"/>
            </a:xfrm>
            <a:prstGeom prst="roundRect">
              <a:avLst>
                <a:gd name="adj" fmla="val 16667"/>
              </a:avLst>
            </a:prstGeom>
            <a:noFill/>
            <a:ln w="28575">
              <a:solidFill>
                <a:srgbClr val="F9B015"/>
              </a:solidFill>
              <a:round/>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54" name="AutoShape 16">
              <a:extLst>
                <a:ext uri="{FF2B5EF4-FFF2-40B4-BE49-F238E27FC236}">
                  <a16:creationId xmlns:a16="http://schemas.microsoft.com/office/drawing/2014/main" id="{0DF05C18-3845-F123-E303-8FCAE0E06AC0}"/>
                </a:ext>
              </a:extLst>
            </p:cNvPr>
            <p:cNvSpPr>
              <a:spLocks noChangeArrowheads="1"/>
            </p:cNvSpPr>
            <p:nvPr/>
          </p:nvSpPr>
          <p:spPr bwMode="auto">
            <a:xfrm>
              <a:off x="2570611" y="5039122"/>
              <a:ext cx="723132" cy="793750"/>
            </a:xfrm>
            <a:prstGeom prst="diamond">
              <a:avLst/>
            </a:prstGeom>
            <a:solidFill>
              <a:srgbClr val="F9B015"/>
            </a:solidFill>
            <a:ln w="25400">
              <a:solidFill>
                <a:srgbClr val="F9B015"/>
              </a:solidFill>
              <a:miter lim="800000"/>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55" name="Text Box 17">
              <a:extLst>
                <a:ext uri="{FF2B5EF4-FFF2-40B4-BE49-F238E27FC236}">
                  <a16:creationId xmlns:a16="http://schemas.microsoft.com/office/drawing/2014/main" id="{6A3D712A-ECA9-95F8-95F9-98FFCC52A896}"/>
                </a:ext>
              </a:extLst>
            </p:cNvPr>
            <p:cNvSpPr>
              <a:spLocks noChangeArrowheads="1"/>
            </p:cNvSpPr>
            <p:nvPr/>
          </p:nvSpPr>
          <p:spPr bwMode="auto">
            <a:xfrm>
              <a:off x="3520325" y="5210941"/>
              <a:ext cx="3539340" cy="472886"/>
            </a:xfrm>
            <a:prstGeom prst="rect">
              <a:avLst/>
            </a:prstGeom>
            <a:noFill/>
            <a:ln w="9525">
              <a:noFill/>
              <a:miter lim="800000"/>
              <a:headEnd/>
              <a:tailEnd/>
            </a:ln>
          </p:spPr>
          <p:txBody>
            <a:bodyPr wrap="square">
              <a:spAutoFit/>
            </a:bodyPr>
            <a:lstStyle/>
            <a:p>
              <a:pPr algn="ctr">
                <a:buFont typeface="Arial" charset="0"/>
                <a:buNone/>
              </a:pPr>
              <a:r>
                <a:rPr lang="en-US" altLang="zh-CN" sz="2473" dirty="0">
                  <a:latin typeface="Times New Roman" panose="02020603050405020304" pitchFamily="18" charset="0"/>
                  <a:ea typeface="KaiTi" panose="02010609060101010101" pitchFamily="49" charset="-122"/>
                  <a:cs typeface="Times New Roman" panose="02020603050405020304" pitchFamily="18" charset="0"/>
                  <a:sym typeface="微软雅黑" pitchFamily="34" charset="-122"/>
                </a:rPr>
                <a:t>Conclusions</a:t>
              </a:r>
              <a:endParaRPr lang="zh-CN" altLang="en-US" sz="2473"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56" name="Text Box 18">
              <a:extLst>
                <a:ext uri="{FF2B5EF4-FFF2-40B4-BE49-F238E27FC236}">
                  <a16:creationId xmlns:a16="http://schemas.microsoft.com/office/drawing/2014/main" id="{38C846EA-45EF-E452-DA20-EB4D05024544}"/>
                </a:ext>
              </a:extLst>
            </p:cNvPr>
            <p:cNvSpPr>
              <a:spLocks noChangeArrowheads="1"/>
            </p:cNvSpPr>
            <p:nvPr/>
          </p:nvSpPr>
          <p:spPr bwMode="auto">
            <a:xfrm>
              <a:off x="2743154" y="5189560"/>
              <a:ext cx="343364" cy="472886"/>
            </a:xfrm>
            <a:prstGeom prst="rect">
              <a:avLst/>
            </a:prstGeom>
            <a:noFill/>
            <a:ln w="9525">
              <a:noFill/>
              <a:miter lim="800000"/>
              <a:headEnd/>
              <a:tailEnd/>
            </a:ln>
          </p:spPr>
          <p:txBody>
            <a:bodyPr wrap="none">
              <a:spAutoFit/>
            </a:bodyPr>
            <a:lstStyle/>
            <a:p>
              <a:pPr algn="ctr">
                <a:buFont typeface="Arial" charset="0"/>
                <a:buNone/>
              </a:pPr>
              <a:r>
                <a:rPr lang="en-US" altLang="zh-CN" sz="2473" b="1">
                  <a:solidFill>
                    <a:srgbClr val="F9F9F9"/>
                  </a:solidFill>
                  <a:latin typeface="Times New Roman" panose="02020603050405020304" pitchFamily="18" charset="0"/>
                  <a:ea typeface="黑体" pitchFamily="49" charset="-122"/>
                  <a:cs typeface="Times New Roman" panose="02020603050405020304" pitchFamily="18" charset="0"/>
                  <a:sym typeface="微软雅黑" pitchFamily="34" charset="-122"/>
                </a:rPr>
                <a:t>4</a:t>
              </a:r>
              <a:endParaRPr lang="zh-CN" altLang="en-US" sz="2061" b="1">
                <a:solidFill>
                  <a:srgbClr val="555555"/>
                </a:solidFill>
                <a:latin typeface="Times New Roman" panose="02020603050405020304" pitchFamily="18" charset="0"/>
                <a:ea typeface="黑体" pitchFamily="49" charset="-122"/>
                <a:cs typeface="Times New Roman" panose="02020603050405020304" pitchFamily="18" charset="0"/>
              </a:endParaRPr>
            </a:p>
          </p:txBody>
        </p:sp>
      </p:grpSp>
      <p:grpSp>
        <p:nvGrpSpPr>
          <p:cNvPr id="57" name="组合 56">
            <a:extLst>
              <a:ext uri="{FF2B5EF4-FFF2-40B4-BE49-F238E27FC236}">
                <a16:creationId xmlns:a16="http://schemas.microsoft.com/office/drawing/2014/main" id="{CB63FF14-C3FC-F3D9-6780-C882A84E9321}"/>
              </a:ext>
            </a:extLst>
          </p:cNvPr>
          <p:cNvGrpSpPr/>
          <p:nvPr/>
        </p:nvGrpSpPr>
        <p:grpSpPr>
          <a:xfrm>
            <a:off x="2346297" y="4492001"/>
            <a:ext cx="5096525" cy="807986"/>
            <a:chOff x="2553148" y="4040461"/>
            <a:chExt cx="4946650" cy="784225"/>
          </a:xfrm>
        </p:grpSpPr>
        <p:sp>
          <p:nvSpPr>
            <p:cNvPr id="58" name="AutoShape 20">
              <a:extLst>
                <a:ext uri="{FF2B5EF4-FFF2-40B4-BE49-F238E27FC236}">
                  <a16:creationId xmlns:a16="http://schemas.microsoft.com/office/drawing/2014/main" id="{A5683A6D-82BA-5955-A9E8-26F67E8BA975}"/>
                </a:ext>
              </a:extLst>
            </p:cNvPr>
            <p:cNvSpPr>
              <a:spLocks noChangeArrowheads="1"/>
            </p:cNvSpPr>
            <p:nvPr/>
          </p:nvSpPr>
          <p:spPr bwMode="auto">
            <a:xfrm>
              <a:off x="2952071" y="4176611"/>
              <a:ext cx="4547727" cy="522817"/>
            </a:xfrm>
            <a:prstGeom prst="roundRect">
              <a:avLst>
                <a:gd name="adj" fmla="val 16667"/>
              </a:avLst>
            </a:prstGeom>
            <a:noFill/>
            <a:ln w="28575">
              <a:solidFill>
                <a:srgbClr val="9EC3E2"/>
              </a:solidFill>
              <a:round/>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59" name="AutoShape 21">
              <a:extLst>
                <a:ext uri="{FF2B5EF4-FFF2-40B4-BE49-F238E27FC236}">
                  <a16:creationId xmlns:a16="http://schemas.microsoft.com/office/drawing/2014/main" id="{860EA621-C7FA-AF14-FC8D-7FBB842A2774}"/>
                </a:ext>
              </a:extLst>
            </p:cNvPr>
            <p:cNvSpPr>
              <a:spLocks noChangeArrowheads="1"/>
            </p:cNvSpPr>
            <p:nvPr/>
          </p:nvSpPr>
          <p:spPr bwMode="auto">
            <a:xfrm>
              <a:off x="2553148" y="4040461"/>
              <a:ext cx="718062" cy="784225"/>
            </a:xfrm>
            <a:prstGeom prst="diamond">
              <a:avLst/>
            </a:prstGeom>
            <a:solidFill>
              <a:srgbClr val="9EC3E2"/>
            </a:solidFill>
            <a:ln w="25400">
              <a:solidFill>
                <a:srgbClr val="9EC3E2"/>
              </a:solidFill>
              <a:miter lim="800000"/>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60" name="Text Box 22">
              <a:extLst>
                <a:ext uri="{FF2B5EF4-FFF2-40B4-BE49-F238E27FC236}">
                  <a16:creationId xmlns:a16="http://schemas.microsoft.com/office/drawing/2014/main" id="{FC767DF6-D948-BC9D-9191-B39F6D4705AD}"/>
                </a:ext>
              </a:extLst>
            </p:cNvPr>
            <p:cNvSpPr>
              <a:spLocks noChangeArrowheads="1"/>
            </p:cNvSpPr>
            <p:nvPr/>
          </p:nvSpPr>
          <p:spPr bwMode="auto">
            <a:xfrm>
              <a:off x="3405876" y="4203378"/>
              <a:ext cx="3713667" cy="472886"/>
            </a:xfrm>
            <a:prstGeom prst="rect">
              <a:avLst/>
            </a:prstGeom>
            <a:noFill/>
            <a:ln w="9525">
              <a:noFill/>
              <a:miter lim="800000"/>
              <a:headEnd/>
              <a:tailEnd/>
            </a:ln>
          </p:spPr>
          <p:txBody>
            <a:bodyPr wrap="square">
              <a:spAutoFit/>
            </a:bodyPr>
            <a:lstStyle/>
            <a:p>
              <a:pPr algn="ctr">
                <a:buFont typeface="Arial" charset="0"/>
                <a:buNone/>
              </a:pPr>
              <a:r>
                <a:rPr lang="en-US" altLang="zh-CN" sz="2473" dirty="0">
                  <a:latin typeface="Times New Roman" panose="02020603050405020304" pitchFamily="18" charset="0"/>
                  <a:ea typeface="KaiTi" panose="02010609060101010101" pitchFamily="49" charset="-122"/>
                  <a:cs typeface="Times New Roman" panose="02020603050405020304" pitchFamily="18" charset="0"/>
                  <a:sym typeface="微软雅黑" pitchFamily="34" charset="-122"/>
                </a:rPr>
                <a:t>Techniques</a:t>
              </a:r>
              <a:endParaRPr lang="zh-CN" altLang="en-US" sz="2473"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61" name="Text Box 23">
              <a:extLst>
                <a:ext uri="{FF2B5EF4-FFF2-40B4-BE49-F238E27FC236}">
                  <a16:creationId xmlns:a16="http://schemas.microsoft.com/office/drawing/2014/main" id="{63014B51-5D52-2DDA-28A9-3E6252282C39}"/>
                </a:ext>
              </a:extLst>
            </p:cNvPr>
            <p:cNvSpPr>
              <a:spLocks noChangeArrowheads="1"/>
            </p:cNvSpPr>
            <p:nvPr/>
          </p:nvSpPr>
          <p:spPr bwMode="auto">
            <a:xfrm>
              <a:off x="2742677" y="4196433"/>
              <a:ext cx="343364" cy="472886"/>
            </a:xfrm>
            <a:prstGeom prst="rect">
              <a:avLst/>
            </a:prstGeom>
            <a:noFill/>
            <a:ln w="9525">
              <a:noFill/>
              <a:miter lim="800000"/>
              <a:headEnd/>
              <a:tailEnd/>
            </a:ln>
          </p:spPr>
          <p:txBody>
            <a:bodyPr wrap="none">
              <a:spAutoFit/>
            </a:bodyPr>
            <a:lstStyle/>
            <a:p>
              <a:pPr algn="ctr">
                <a:buFont typeface="Arial" charset="0"/>
                <a:buNone/>
              </a:pPr>
              <a:r>
                <a:rPr lang="en-US" altLang="zh-CN" sz="2473" b="1">
                  <a:solidFill>
                    <a:srgbClr val="F9F9F9"/>
                  </a:solidFill>
                  <a:latin typeface="Times New Roman" panose="02020603050405020304" pitchFamily="18" charset="0"/>
                  <a:ea typeface="黑体" pitchFamily="49" charset="-122"/>
                  <a:cs typeface="Times New Roman" panose="02020603050405020304" pitchFamily="18" charset="0"/>
                  <a:sym typeface="微软雅黑" pitchFamily="34" charset="-122"/>
                </a:rPr>
                <a:t>3</a:t>
              </a:r>
              <a:endParaRPr lang="zh-CN" altLang="en-US" sz="2061" b="1">
                <a:solidFill>
                  <a:srgbClr val="555555"/>
                </a:solidFill>
                <a:latin typeface="Times New Roman" panose="02020603050405020304" pitchFamily="18" charset="0"/>
                <a:ea typeface="黑体" pitchFamily="49" charset="-122"/>
                <a:cs typeface="Times New Roman" panose="02020603050405020304" pitchFamily="18" charset="0"/>
              </a:endParaRPr>
            </a:p>
          </p:txBody>
        </p:sp>
      </p:grpSp>
      <p:grpSp>
        <p:nvGrpSpPr>
          <p:cNvPr id="62" name="组合 61">
            <a:extLst>
              <a:ext uri="{FF2B5EF4-FFF2-40B4-BE49-F238E27FC236}">
                <a16:creationId xmlns:a16="http://schemas.microsoft.com/office/drawing/2014/main" id="{FC1C4252-198D-A3F9-5D37-09B18B5F2DED}"/>
              </a:ext>
            </a:extLst>
          </p:cNvPr>
          <p:cNvGrpSpPr/>
          <p:nvPr/>
        </p:nvGrpSpPr>
        <p:grpSpPr>
          <a:xfrm>
            <a:off x="2310314" y="1958062"/>
            <a:ext cx="5126335" cy="807986"/>
            <a:chOff x="2518223" y="2014786"/>
            <a:chExt cx="4975584" cy="784225"/>
          </a:xfrm>
        </p:grpSpPr>
        <p:sp>
          <p:nvSpPr>
            <p:cNvPr id="63" name="AutoShape 20">
              <a:extLst>
                <a:ext uri="{FF2B5EF4-FFF2-40B4-BE49-F238E27FC236}">
                  <a16:creationId xmlns:a16="http://schemas.microsoft.com/office/drawing/2014/main" id="{77AC3DD7-20E9-975E-964D-B5F07CD71B7B}"/>
                </a:ext>
              </a:extLst>
            </p:cNvPr>
            <p:cNvSpPr>
              <a:spLocks noChangeArrowheads="1"/>
            </p:cNvSpPr>
            <p:nvPr/>
          </p:nvSpPr>
          <p:spPr bwMode="auto">
            <a:xfrm>
              <a:off x="2917146" y="2150936"/>
              <a:ext cx="4576661" cy="522817"/>
            </a:xfrm>
            <a:prstGeom prst="roundRect">
              <a:avLst>
                <a:gd name="adj" fmla="val 16667"/>
              </a:avLst>
            </a:prstGeom>
            <a:noFill/>
            <a:ln w="28575">
              <a:solidFill>
                <a:srgbClr val="9EC3E2"/>
              </a:solidFill>
              <a:round/>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64" name="AutoShape 21">
              <a:extLst>
                <a:ext uri="{FF2B5EF4-FFF2-40B4-BE49-F238E27FC236}">
                  <a16:creationId xmlns:a16="http://schemas.microsoft.com/office/drawing/2014/main" id="{453EB64A-0E33-8522-5712-098588C7C92B}"/>
                </a:ext>
              </a:extLst>
            </p:cNvPr>
            <p:cNvSpPr>
              <a:spLocks noChangeArrowheads="1"/>
            </p:cNvSpPr>
            <p:nvPr/>
          </p:nvSpPr>
          <p:spPr bwMode="auto">
            <a:xfrm>
              <a:off x="2518223" y="2014786"/>
              <a:ext cx="718062" cy="784225"/>
            </a:xfrm>
            <a:prstGeom prst="diamond">
              <a:avLst/>
            </a:prstGeom>
            <a:solidFill>
              <a:srgbClr val="9EC3E2"/>
            </a:solidFill>
            <a:ln w="25400">
              <a:solidFill>
                <a:srgbClr val="9EC3E2"/>
              </a:solidFill>
              <a:miter lim="800000"/>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65" name="Text Box 22">
              <a:extLst>
                <a:ext uri="{FF2B5EF4-FFF2-40B4-BE49-F238E27FC236}">
                  <a16:creationId xmlns:a16="http://schemas.microsoft.com/office/drawing/2014/main" id="{4BD0E1A3-F5EB-442F-CA54-00E54732E92E}"/>
                </a:ext>
              </a:extLst>
            </p:cNvPr>
            <p:cNvSpPr>
              <a:spLocks noChangeArrowheads="1"/>
            </p:cNvSpPr>
            <p:nvPr/>
          </p:nvSpPr>
          <p:spPr bwMode="auto">
            <a:xfrm>
              <a:off x="3446218" y="2189664"/>
              <a:ext cx="3600000" cy="472886"/>
            </a:xfrm>
            <a:prstGeom prst="rect">
              <a:avLst/>
            </a:prstGeom>
            <a:noFill/>
            <a:ln w="9525">
              <a:noFill/>
              <a:miter lim="800000"/>
              <a:headEnd/>
              <a:tailEnd/>
            </a:ln>
          </p:spPr>
          <p:txBody>
            <a:bodyPr>
              <a:spAutoFit/>
            </a:bodyPr>
            <a:lstStyle/>
            <a:p>
              <a:pPr algn="ctr">
                <a:buFont typeface="Arial" charset="0"/>
                <a:buNone/>
              </a:pPr>
              <a:r>
                <a:rPr lang="en-US" altLang="zh-CN" sz="2473" dirty="0">
                  <a:latin typeface="Times New Roman" panose="02020603050405020304" pitchFamily="18" charset="0"/>
                  <a:ea typeface="KaiTi" panose="02010609060101010101" pitchFamily="49" charset="-122"/>
                  <a:cs typeface="Times New Roman" panose="02020603050405020304" pitchFamily="18" charset="0"/>
                  <a:sym typeface="微软雅黑" pitchFamily="34" charset="-122"/>
                </a:rPr>
                <a:t>Problem Formulations</a:t>
              </a:r>
              <a:endParaRPr lang="zh-CN" altLang="en-US" sz="206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66" name="Text Box 23">
              <a:extLst>
                <a:ext uri="{FF2B5EF4-FFF2-40B4-BE49-F238E27FC236}">
                  <a16:creationId xmlns:a16="http://schemas.microsoft.com/office/drawing/2014/main" id="{638C0D12-AFEF-349E-BE4B-23543193C0B9}"/>
                </a:ext>
              </a:extLst>
            </p:cNvPr>
            <p:cNvSpPr>
              <a:spLocks noChangeArrowheads="1"/>
            </p:cNvSpPr>
            <p:nvPr/>
          </p:nvSpPr>
          <p:spPr bwMode="auto">
            <a:xfrm>
              <a:off x="2699203" y="2150936"/>
              <a:ext cx="343364" cy="472886"/>
            </a:xfrm>
            <a:prstGeom prst="rect">
              <a:avLst/>
            </a:prstGeom>
            <a:noFill/>
            <a:ln w="9525">
              <a:noFill/>
              <a:miter lim="800000"/>
              <a:headEnd/>
              <a:tailEnd/>
            </a:ln>
          </p:spPr>
          <p:txBody>
            <a:bodyPr wrap="none">
              <a:spAutoFit/>
            </a:bodyPr>
            <a:lstStyle/>
            <a:p>
              <a:pPr algn="ctr">
                <a:buFont typeface="Arial" charset="0"/>
                <a:buNone/>
              </a:pPr>
              <a:r>
                <a:rPr lang="en-US" altLang="zh-CN" sz="2473" b="1">
                  <a:solidFill>
                    <a:srgbClr val="F9F9F9"/>
                  </a:solidFill>
                  <a:latin typeface="Times New Roman" panose="02020603050405020304" pitchFamily="18" charset="0"/>
                  <a:ea typeface="黑体" pitchFamily="49" charset="-122"/>
                  <a:cs typeface="Times New Roman" panose="02020603050405020304" pitchFamily="18" charset="0"/>
                  <a:sym typeface="微软雅黑" pitchFamily="34" charset="-122"/>
                </a:rPr>
                <a:t>1</a:t>
              </a:r>
              <a:endParaRPr lang="zh-CN" altLang="en-US" sz="2061" b="1">
                <a:solidFill>
                  <a:srgbClr val="555555"/>
                </a:solidFill>
                <a:latin typeface="Times New Roman" panose="02020603050405020304" pitchFamily="18" charset="0"/>
                <a:ea typeface="黑体" pitchFamily="49" charset="-122"/>
                <a:cs typeface="Times New Roman" panose="02020603050405020304" pitchFamily="18" charset="0"/>
              </a:endParaRPr>
            </a:p>
          </p:txBody>
        </p:sp>
      </p:grpSp>
      <p:sp>
        <p:nvSpPr>
          <p:cNvPr id="67" name="矩形 66">
            <a:extLst>
              <a:ext uri="{FF2B5EF4-FFF2-40B4-BE49-F238E27FC236}">
                <a16:creationId xmlns:a16="http://schemas.microsoft.com/office/drawing/2014/main" id="{01C71958-F5CB-2D02-CBED-DC6DDAAB14E5}"/>
              </a:ext>
            </a:extLst>
          </p:cNvPr>
          <p:cNvSpPr/>
          <p:nvPr/>
        </p:nvSpPr>
        <p:spPr>
          <a:xfrm>
            <a:off x="2175694" y="4358719"/>
            <a:ext cx="6013401" cy="2548528"/>
          </a:xfrm>
          <a:prstGeom prst="rect">
            <a:avLst/>
          </a:prstGeom>
          <a:solidFill>
            <a:schemeClr val="bg1">
              <a:alpha val="80000"/>
            </a:schemeClr>
          </a:soli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en-US" sz="1442" dirty="0" err="1">
              <a:solidFill>
                <a:schemeClr val="bg1">
                  <a:lumMod val="50000"/>
                </a:schemeClr>
              </a:solidFill>
            </a:endParaRPr>
          </a:p>
        </p:txBody>
      </p:sp>
      <p:sp>
        <p:nvSpPr>
          <p:cNvPr id="68" name="矩形 67">
            <a:extLst>
              <a:ext uri="{FF2B5EF4-FFF2-40B4-BE49-F238E27FC236}">
                <a16:creationId xmlns:a16="http://schemas.microsoft.com/office/drawing/2014/main" id="{94105128-67D7-1D0E-E9CB-57D9EF9B639B}"/>
              </a:ext>
            </a:extLst>
          </p:cNvPr>
          <p:cNvSpPr/>
          <p:nvPr/>
        </p:nvSpPr>
        <p:spPr>
          <a:xfrm>
            <a:off x="1998725" y="1717125"/>
            <a:ext cx="6013401" cy="1225718"/>
          </a:xfrm>
          <a:prstGeom prst="rect">
            <a:avLst/>
          </a:prstGeom>
          <a:solidFill>
            <a:schemeClr val="bg1">
              <a:alpha val="80000"/>
            </a:schemeClr>
          </a:soli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en-US" sz="1442" dirty="0" err="1">
              <a:solidFill>
                <a:schemeClr val="bg1">
                  <a:lumMod val="50000"/>
                </a:schemeClr>
              </a:solidFill>
            </a:endParaRPr>
          </a:p>
        </p:txBody>
      </p:sp>
    </p:spTree>
    <p:extLst>
      <p:ext uri="{BB962C8B-B14F-4D97-AF65-F5344CB8AC3E}">
        <p14:creationId xmlns:p14="http://schemas.microsoft.com/office/powerpoint/2010/main" val="3239419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20" name="标题 24">
            <a:extLst>
              <a:ext uri="{FF2B5EF4-FFF2-40B4-BE49-F238E27FC236}">
                <a16:creationId xmlns:a16="http://schemas.microsoft.com/office/drawing/2014/main" id="{02E46307-80DF-7D2D-2676-528D350C88EA}"/>
              </a:ext>
            </a:extLst>
          </p:cNvPr>
          <p:cNvSpPr txBox="1">
            <a:spLocks/>
          </p:cNvSpPr>
          <p:nvPr/>
        </p:nvSpPr>
        <p:spPr>
          <a:xfrm>
            <a:off x="563626" y="718642"/>
            <a:ext cx="8997950" cy="561975"/>
          </a:xfrm>
          <a:prstGeom prst="rect">
            <a:avLst/>
          </a:prstGeom>
        </p:spPr>
        <p:txBody>
          <a:bodyPr vert="horz" wrap="square" lIns="100838" tIns="50419" rIns="100838" bIns="50419" rtlCol="0" anchor="t">
            <a:noAutofit/>
          </a:bodyPr>
          <a:lstStyle>
            <a:lvl1pPr algn="l" defTabSz="1019007" rtl="0" eaLnBrk="1" latinLnBrk="0" hangingPunct="1">
              <a:spcBef>
                <a:spcPct val="0"/>
              </a:spcBef>
              <a:buNone/>
              <a:defRPr sz="2400" b="1" kern="1200">
                <a:solidFill>
                  <a:srgbClr val="000000"/>
                </a:solidFill>
                <a:latin typeface="Arial"/>
                <a:ea typeface="楷体_GB2312"/>
                <a:cs typeface="Arial" pitchFamily="34" charset="0"/>
              </a:defRPr>
            </a:lvl1pPr>
          </a:lstStyle>
          <a:p>
            <a:pPr lvl="0"/>
            <a:r>
              <a:rPr lang="en-US" altLang="zh-CN" sz="3000" dirty="0">
                <a:latin typeface="Times New Roman" panose="02020603050405020304" pitchFamily="18" charset="0"/>
                <a:ea typeface="楷体" panose="02010609060101010101" pitchFamily="49" charset="-122"/>
                <a:cs typeface="Times New Roman" panose="02020603050405020304" pitchFamily="18" charset="0"/>
              </a:rPr>
              <a:t>Our Contributions</a:t>
            </a:r>
          </a:p>
        </p:txBody>
      </p:sp>
      <p:sp>
        <p:nvSpPr>
          <p:cNvPr id="2" name="Freeform 34">
            <a:extLst>
              <a:ext uri="{FF2B5EF4-FFF2-40B4-BE49-F238E27FC236}">
                <a16:creationId xmlns:a16="http://schemas.microsoft.com/office/drawing/2014/main" id="{21330405-028C-D5D1-5123-8AAAE26818D5}"/>
              </a:ext>
            </a:extLst>
          </p:cNvPr>
          <p:cNvSpPr>
            <a:spLocks noEditPoints="1"/>
          </p:cNvSpPr>
          <p:nvPr/>
        </p:nvSpPr>
        <p:spPr bwMode="auto">
          <a:xfrm>
            <a:off x="282236" y="1438722"/>
            <a:ext cx="9510238" cy="797436"/>
          </a:xfrm>
          <a:custGeom>
            <a:avLst/>
            <a:gdLst>
              <a:gd name="T0" fmla="*/ 26 w 3711"/>
              <a:gd name="T1" fmla="*/ 284 h 969"/>
              <a:gd name="T2" fmla="*/ 283 w 3711"/>
              <a:gd name="T3" fmla="*/ 144 h 969"/>
              <a:gd name="T4" fmla="*/ 394 w 3711"/>
              <a:gd name="T5" fmla="*/ 65 h 969"/>
              <a:gd name="T6" fmla="*/ 1140 w 3711"/>
              <a:gd name="T7" fmla="*/ 13 h 969"/>
              <a:gd name="T8" fmla="*/ 2918 w 3711"/>
              <a:gd name="T9" fmla="*/ 66 h 969"/>
              <a:gd name="T10" fmla="*/ 3387 w 3711"/>
              <a:gd name="T11" fmla="*/ 146 h 969"/>
              <a:gd name="T12" fmla="*/ 3587 w 3711"/>
              <a:gd name="T13" fmla="*/ 188 h 969"/>
              <a:gd name="T14" fmla="*/ 3562 w 3711"/>
              <a:gd name="T15" fmla="*/ 303 h 969"/>
              <a:gd name="T16" fmla="*/ 3630 w 3711"/>
              <a:gd name="T17" fmla="*/ 389 h 969"/>
              <a:gd name="T18" fmla="*/ 3463 w 3711"/>
              <a:gd name="T19" fmla="*/ 519 h 969"/>
              <a:gd name="T20" fmla="*/ 3667 w 3711"/>
              <a:gd name="T21" fmla="*/ 614 h 969"/>
              <a:gd name="T22" fmla="*/ 3484 w 3711"/>
              <a:gd name="T23" fmla="*/ 637 h 969"/>
              <a:gd name="T24" fmla="*/ 3566 w 3711"/>
              <a:gd name="T25" fmla="*/ 718 h 969"/>
              <a:gd name="T26" fmla="*/ 3512 w 3711"/>
              <a:gd name="T27" fmla="*/ 815 h 969"/>
              <a:gd name="T28" fmla="*/ 3417 w 3711"/>
              <a:gd name="T29" fmla="*/ 880 h 969"/>
              <a:gd name="T30" fmla="*/ 3543 w 3711"/>
              <a:gd name="T31" fmla="*/ 941 h 969"/>
              <a:gd name="T32" fmla="*/ 3315 w 3711"/>
              <a:gd name="T33" fmla="*/ 958 h 969"/>
              <a:gd name="T34" fmla="*/ 2731 w 3711"/>
              <a:gd name="T35" fmla="*/ 934 h 969"/>
              <a:gd name="T36" fmla="*/ 2742 w 3711"/>
              <a:gd name="T37" fmla="*/ 924 h 969"/>
              <a:gd name="T38" fmla="*/ 2035 w 3711"/>
              <a:gd name="T39" fmla="*/ 918 h 969"/>
              <a:gd name="T40" fmla="*/ 1396 w 3711"/>
              <a:gd name="T41" fmla="*/ 894 h 969"/>
              <a:gd name="T42" fmla="*/ 1581 w 3711"/>
              <a:gd name="T43" fmla="*/ 860 h 969"/>
              <a:gd name="T44" fmla="*/ 1284 w 3711"/>
              <a:gd name="T45" fmla="*/ 903 h 969"/>
              <a:gd name="T46" fmla="*/ 1054 w 3711"/>
              <a:gd name="T47" fmla="*/ 913 h 969"/>
              <a:gd name="T48" fmla="*/ 612 w 3711"/>
              <a:gd name="T49" fmla="*/ 927 h 969"/>
              <a:gd name="T50" fmla="*/ 365 w 3711"/>
              <a:gd name="T51" fmla="*/ 933 h 969"/>
              <a:gd name="T52" fmla="*/ 292 w 3711"/>
              <a:gd name="T53" fmla="*/ 856 h 969"/>
              <a:gd name="T54" fmla="*/ 155 w 3711"/>
              <a:gd name="T55" fmla="*/ 801 h 969"/>
              <a:gd name="T56" fmla="*/ 238 w 3711"/>
              <a:gd name="T57" fmla="*/ 701 h 969"/>
              <a:gd name="T58" fmla="*/ 182 w 3711"/>
              <a:gd name="T59" fmla="*/ 606 h 969"/>
              <a:gd name="T60" fmla="*/ 16 w 3711"/>
              <a:gd name="T61" fmla="*/ 476 h 969"/>
              <a:gd name="T62" fmla="*/ 3086 w 3711"/>
              <a:gd name="T63" fmla="*/ 869 h 969"/>
              <a:gd name="T64" fmla="*/ 2478 w 3711"/>
              <a:gd name="T65" fmla="*/ 854 h 969"/>
              <a:gd name="T66" fmla="*/ 1072 w 3711"/>
              <a:gd name="T67" fmla="*/ 822 h 969"/>
              <a:gd name="T68" fmla="*/ 3102 w 3711"/>
              <a:gd name="T69" fmla="*/ 871 h 969"/>
              <a:gd name="T70" fmla="*/ 1235 w 3711"/>
              <a:gd name="T71" fmla="*/ 772 h 969"/>
              <a:gd name="T72" fmla="*/ 1026 w 3711"/>
              <a:gd name="T73" fmla="*/ 782 h 969"/>
              <a:gd name="T74" fmla="*/ 2006 w 3711"/>
              <a:gd name="T75" fmla="*/ 589 h 969"/>
              <a:gd name="T76" fmla="*/ 2732 w 3711"/>
              <a:gd name="T77" fmla="*/ 497 h 969"/>
              <a:gd name="T78" fmla="*/ 1607 w 3711"/>
              <a:gd name="T79" fmla="*/ 874 h 969"/>
              <a:gd name="T80" fmla="*/ 1682 w 3711"/>
              <a:gd name="T81" fmla="*/ 880 h 969"/>
              <a:gd name="T82" fmla="*/ 3213 w 3711"/>
              <a:gd name="T83" fmla="*/ 162 h 969"/>
              <a:gd name="T84" fmla="*/ 2125 w 3711"/>
              <a:gd name="T85" fmla="*/ 742 h 969"/>
              <a:gd name="T86" fmla="*/ 2345 w 3711"/>
              <a:gd name="T87" fmla="*/ 791 h 969"/>
              <a:gd name="T88" fmla="*/ 2328 w 3711"/>
              <a:gd name="T89" fmla="*/ 737 h 969"/>
              <a:gd name="T90" fmla="*/ 1289 w 3711"/>
              <a:gd name="T91" fmla="*/ 774 h 969"/>
              <a:gd name="T92" fmla="*/ 2941 w 3711"/>
              <a:gd name="T93" fmla="*/ 925 h 969"/>
              <a:gd name="T94" fmla="*/ 1277 w 3711"/>
              <a:gd name="T95" fmla="*/ 670 h 969"/>
              <a:gd name="T96" fmla="*/ 2834 w 3711"/>
              <a:gd name="T97" fmla="*/ 896 h 969"/>
              <a:gd name="T98" fmla="*/ 1637 w 3711"/>
              <a:gd name="T99" fmla="*/ 745 h 969"/>
              <a:gd name="T100" fmla="*/ 1344 w 3711"/>
              <a:gd name="T101" fmla="*/ 846 h 969"/>
              <a:gd name="T102" fmla="*/ 654 w 3711"/>
              <a:gd name="T103" fmla="*/ 776 h 969"/>
              <a:gd name="T104" fmla="*/ 281 w 3711"/>
              <a:gd name="T105" fmla="*/ 794 h 969"/>
              <a:gd name="T106" fmla="*/ 3306 w 3711"/>
              <a:gd name="T107" fmla="*/ 717 h 969"/>
              <a:gd name="T108" fmla="*/ 2193 w 3711"/>
              <a:gd name="T109" fmla="*/ 600 h 969"/>
              <a:gd name="T110" fmla="*/ 2123 w 3711"/>
              <a:gd name="T111" fmla="*/ 903 h 969"/>
              <a:gd name="T112" fmla="*/ 1028 w 3711"/>
              <a:gd name="T113" fmla="*/ 663 h 969"/>
              <a:gd name="T114" fmla="*/ 1364 w 3711"/>
              <a:gd name="T115" fmla="*/ 872 h 969"/>
              <a:gd name="T116" fmla="*/ 2278 w 3711"/>
              <a:gd name="T117" fmla="*/ 844 h 969"/>
              <a:gd name="T118" fmla="*/ 2650 w 3711"/>
              <a:gd name="T119" fmla="*/ 882 h 969"/>
              <a:gd name="T120" fmla="*/ 2434 w 3711"/>
              <a:gd name="T121" fmla="*/ 67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11" h="969">
                <a:moveTo>
                  <a:pt x="44" y="398"/>
                </a:moveTo>
                <a:cubicBezTo>
                  <a:pt x="37" y="398"/>
                  <a:pt x="30" y="398"/>
                  <a:pt x="23" y="398"/>
                </a:cubicBezTo>
                <a:cubicBezTo>
                  <a:pt x="16" y="399"/>
                  <a:pt x="10" y="399"/>
                  <a:pt x="3" y="400"/>
                </a:cubicBezTo>
                <a:cubicBezTo>
                  <a:pt x="2" y="397"/>
                  <a:pt x="1" y="394"/>
                  <a:pt x="0" y="392"/>
                </a:cubicBezTo>
                <a:cubicBezTo>
                  <a:pt x="12" y="383"/>
                  <a:pt x="24" y="374"/>
                  <a:pt x="36" y="365"/>
                </a:cubicBezTo>
                <a:cubicBezTo>
                  <a:pt x="35" y="365"/>
                  <a:pt x="32" y="364"/>
                  <a:pt x="28" y="362"/>
                </a:cubicBezTo>
                <a:cubicBezTo>
                  <a:pt x="53" y="350"/>
                  <a:pt x="77" y="338"/>
                  <a:pt x="104" y="326"/>
                </a:cubicBezTo>
                <a:cubicBezTo>
                  <a:pt x="77" y="311"/>
                  <a:pt x="53" y="298"/>
                  <a:pt x="26" y="284"/>
                </a:cubicBezTo>
                <a:cubicBezTo>
                  <a:pt x="34" y="276"/>
                  <a:pt x="41" y="269"/>
                  <a:pt x="47" y="262"/>
                </a:cubicBezTo>
                <a:cubicBezTo>
                  <a:pt x="50" y="257"/>
                  <a:pt x="52" y="250"/>
                  <a:pt x="52" y="244"/>
                </a:cubicBezTo>
                <a:cubicBezTo>
                  <a:pt x="53" y="231"/>
                  <a:pt x="59" y="224"/>
                  <a:pt x="72" y="220"/>
                </a:cubicBezTo>
                <a:cubicBezTo>
                  <a:pt x="89" y="216"/>
                  <a:pt x="107" y="213"/>
                  <a:pt x="123" y="206"/>
                </a:cubicBezTo>
                <a:cubicBezTo>
                  <a:pt x="133" y="202"/>
                  <a:pt x="139" y="193"/>
                  <a:pt x="149" y="184"/>
                </a:cubicBezTo>
                <a:cubicBezTo>
                  <a:pt x="161" y="179"/>
                  <a:pt x="177" y="171"/>
                  <a:pt x="194" y="165"/>
                </a:cubicBezTo>
                <a:cubicBezTo>
                  <a:pt x="212" y="158"/>
                  <a:pt x="231" y="149"/>
                  <a:pt x="250" y="148"/>
                </a:cubicBezTo>
                <a:cubicBezTo>
                  <a:pt x="261" y="148"/>
                  <a:pt x="271" y="148"/>
                  <a:pt x="283" y="144"/>
                </a:cubicBezTo>
                <a:cubicBezTo>
                  <a:pt x="279" y="141"/>
                  <a:pt x="277" y="139"/>
                  <a:pt x="270" y="133"/>
                </a:cubicBezTo>
                <a:cubicBezTo>
                  <a:pt x="287" y="135"/>
                  <a:pt x="298" y="136"/>
                  <a:pt x="309" y="138"/>
                </a:cubicBezTo>
                <a:cubicBezTo>
                  <a:pt x="282" y="124"/>
                  <a:pt x="254" y="130"/>
                  <a:pt x="225" y="131"/>
                </a:cubicBezTo>
                <a:cubicBezTo>
                  <a:pt x="228" y="129"/>
                  <a:pt x="232" y="127"/>
                  <a:pt x="238" y="123"/>
                </a:cubicBezTo>
                <a:cubicBezTo>
                  <a:pt x="229" y="120"/>
                  <a:pt x="224" y="119"/>
                  <a:pt x="217" y="117"/>
                </a:cubicBezTo>
                <a:cubicBezTo>
                  <a:pt x="241" y="104"/>
                  <a:pt x="269" y="127"/>
                  <a:pt x="297" y="107"/>
                </a:cubicBezTo>
                <a:cubicBezTo>
                  <a:pt x="274" y="101"/>
                  <a:pt x="252" y="102"/>
                  <a:pt x="254" y="72"/>
                </a:cubicBezTo>
                <a:cubicBezTo>
                  <a:pt x="300" y="70"/>
                  <a:pt x="347" y="67"/>
                  <a:pt x="394" y="65"/>
                </a:cubicBezTo>
                <a:cubicBezTo>
                  <a:pt x="440" y="63"/>
                  <a:pt x="486" y="62"/>
                  <a:pt x="532" y="59"/>
                </a:cubicBezTo>
                <a:cubicBezTo>
                  <a:pt x="541" y="59"/>
                  <a:pt x="550" y="55"/>
                  <a:pt x="559" y="52"/>
                </a:cubicBezTo>
                <a:cubicBezTo>
                  <a:pt x="559" y="50"/>
                  <a:pt x="559" y="49"/>
                  <a:pt x="558" y="47"/>
                </a:cubicBezTo>
                <a:cubicBezTo>
                  <a:pt x="535" y="48"/>
                  <a:pt x="512" y="50"/>
                  <a:pt x="489" y="51"/>
                </a:cubicBezTo>
                <a:cubicBezTo>
                  <a:pt x="489" y="51"/>
                  <a:pt x="489" y="50"/>
                  <a:pt x="489" y="50"/>
                </a:cubicBezTo>
                <a:cubicBezTo>
                  <a:pt x="495" y="48"/>
                  <a:pt x="500" y="45"/>
                  <a:pt x="506" y="45"/>
                </a:cubicBezTo>
                <a:cubicBezTo>
                  <a:pt x="577" y="39"/>
                  <a:pt x="647" y="32"/>
                  <a:pt x="718" y="28"/>
                </a:cubicBezTo>
                <a:cubicBezTo>
                  <a:pt x="859" y="22"/>
                  <a:pt x="1000" y="18"/>
                  <a:pt x="1140" y="13"/>
                </a:cubicBezTo>
                <a:cubicBezTo>
                  <a:pt x="1214" y="11"/>
                  <a:pt x="1289" y="9"/>
                  <a:pt x="1363" y="8"/>
                </a:cubicBezTo>
                <a:cubicBezTo>
                  <a:pt x="1525" y="5"/>
                  <a:pt x="1688" y="1"/>
                  <a:pt x="1851" y="1"/>
                </a:cubicBezTo>
                <a:cubicBezTo>
                  <a:pt x="1982" y="0"/>
                  <a:pt x="2114" y="0"/>
                  <a:pt x="2245" y="4"/>
                </a:cubicBezTo>
                <a:cubicBezTo>
                  <a:pt x="2376" y="8"/>
                  <a:pt x="2506" y="16"/>
                  <a:pt x="2636" y="24"/>
                </a:cubicBezTo>
                <a:cubicBezTo>
                  <a:pt x="2706" y="29"/>
                  <a:pt x="2775" y="36"/>
                  <a:pt x="2844" y="46"/>
                </a:cubicBezTo>
                <a:cubicBezTo>
                  <a:pt x="2833" y="48"/>
                  <a:pt x="2822" y="50"/>
                  <a:pt x="2811" y="52"/>
                </a:cubicBezTo>
                <a:cubicBezTo>
                  <a:pt x="2811" y="53"/>
                  <a:pt x="2811" y="55"/>
                  <a:pt x="2811" y="56"/>
                </a:cubicBezTo>
                <a:cubicBezTo>
                  <a:pt x="2845" y="59"/>
                  <a:pt x="2879" y="62"/>
                  <a:pt x="2918" y="66"/>
                </a:cubicBezTo>
                <a:cubicBezTo>
                  <a:pt x="2905" y="88"/>
                  <a:pt x="2884" y="66"/>
                  <a:pt x="2873" y="78"/>
                </a:cubicBezTo>
                <a:cubicBezTo>
                  <a:pt x="2875" y="79"/>
                  <a:pt x="2879" y="81"/>
                  <a:pt x="2883" y="82"/>
                </a:cubicBezTo>
                <a:cubicBezTo>
                  <a:pt x="2878" y="85"/>
                  <a:pt x="2875" y="87"/>
                  <a:pt x="2867" y="90"/>
                </a:cubicBezTo>
                <a:cubicBezTo>
                  <a:pt x="2919" y="96"/>
                  <a:pt x="2968" y="102"/>
                  <a:pt x="3016" y="107"/>
                </a:cubicBezTo>
                <a:cubicBezTo>
                  <a:pt x="3068" y="113"/>
                  <a:pt x="3120" y="120"/>
                  <a:pt x="3172" y="125"/>
                </a:cubicBezTo>
                <a:cubicBezTo>
                  <a:pt x="3219" y="130"/>
                  <a:pt x="3265" y="133"/>
                  <a:pt x="3312" y="136"/>
                </a:cubicBezTo>
                <a:cubicBezTo>
                  <a:pt x="3332" y="138"/>
                  <a:pt x="3353" y="137"/>
                  <a:pt x="3374" y="138"/>
                </a:cubicBezTo>
                <a:cubicBezTo>
                  <a:pt x="3378" y="139"/>
                  <a:pt x="3382" y="144"/>
                  <a:pt x="3387" y="146"/>
                </a:cubicBezTo>
                <a:cubicBezTo>
                  <a:pt x="3386" y="148"/>
                  <a:pt x="3385" y="150"/>
                  <a:pt x="3384" y="152"/>
                </a:cubicBezTo>
                <a:cubicBezTo>
                  <a:pt x="3366" y="151"/>
                  <a:pt x="3348" y="150"/>
                  <a:pt x="3330" y="149"/>
                </a:cubicBezTo>
                <a:cubicBezTo>
                  <a:pt x="3351" y="163"/>
                  <a:pt x="3373" y="159"/>
                  <a:pt x="3395" y="158"/>
                </a:cubicBezTo>
                <a:cubicBezTo>
                  <a:pt x="3418" y="158"/>
                  <a:pt x="3442" y="159"/>
                  <a:pt x="3465" y="160"/>
                </a:cubicBezTo>
                <a:cubicBezTo>
                  <a:pt x="3486" y="161"/>
                  <a:pt x="3507" y="162"/>
                  <a:pt x="3527" y="164"/>
                </a:cubicBezTo>
                <a:cubicBezTo>
                  <a:pt x="3532" y="165"/>
                  <a:pt x="3537" y="169"/>
                  <a:pt x="3542" y="169"/>
                </a:cubicBezTo>
                <a:cubicBezTo>
                  <a:pt x="3553" y="169"/>
                  <a:pt x="3564" y="168"/>
                  <a:pt x="3578" y="167"/>
                </a:cubicBezTo>
                <a:cubicBezTo>
                  <a:pt x="3580" y="171"/>
                  <a:pt x="3583" y="179"/>
                  <a:pt x="3587" y="188"/>
                </a:cubicBezTo>
                <a:cubicBezTo>
                  <a:pt x="3593" y="188"/>
                  <a:pt x="3600" y="188"/>
                  <a:pt x="3607" y="189"/>
                </a:cubicBezTo>
                <a:cubicBezTo>
                  <a:pt x="3607" y="189"/>
                  <a:pt x="3609" y="190"/>
                  <a:pt x="3609" y="191"/>
                </a:cubicBezTo>
                <a:cubicBezTo>
                  <a:pt x="3622" y="211"/>
                  <a:pt x="3628" y="229"/>
                  <a:pt x="3596" y="236"/>
                </a:cubicBezTo>
                <a:cubicBezTo>
                  <a:pt x="3595" y="236"/>
                  <a:pt x="3593" y="243"/>
                  <a:pt x="3594" y="244"/>
                </a:cubicBezTo>
                <a:cubicBezTo>
                  <a:pt x="3598" y="248"/>
                  <a:pt x="3603" y="251"/>
                  <a:pt x="3608" y="253"/>
                </a:cubicBezTo>
                <a:cubicBezTo>
                  <a:pt x="3628" y="259"/>
                  <a:pt x="3648" y="266"/>
                  <a:pt x="3670" y="273"/>
                </a:cubicBezTo>
                <a:cubicBezTo>
                  <a:pt x="3632" y="281"/>
                  <a:pt x="3596" y="289"/>
                  <a:pt x="3561" y="297"/>
                </a:cubicBezTo>
                <a:cubicBezTo>
                  <a:pt x="3561" y="299"/>
                  <a:pt x="3562" y="301"/>
                  <a:pt x="3562" y="303"/>
                </a:cubicBezTo>
                <a:cubicBezTo>
                  <a:pt x="3572" y="304"/>
                  <a:pt x="3582" y="305"/>
                  <a:pt x="3594" y="307"/>
                </a:cubicBezTo>
                <a:cubicBezTo>
                  <a:pt x="3591" y="311"/>
                  <a:pt x="3589" y="312"/>
                  <a:pt x="3589" y="313"/>
                </a:cubicBezTo>
                <a:cubicBezTo>
                  <a:pt x="3616" y="320"/>
                  <a:pt x="3644" y="326"/>
                  <a:pt x="3672" y="333"/>
                </a:cubicBezTo>
                <a:cubicBezTo>
                  <a:pt x="3676" y="349"/>
                  <a:pt x="3676" y="349"/>
                  <a:pt x="3701" y="349"/>
                </a:cubicBezTo>
                <a:cubicBezTo>
                  <a:pt x="3711" y="363"/>
                  <a:pt x="3710" y="371"/>
                  <a:pt x="3690" y="372"/>
                </a:cubicBezTo>
                <a:cubicBezTo>
                  <a:pt x="3666" y="372"/>
                  <a:pt x="3642" y="374"/>
                  <a:pt x="3618" y="375"/>
                </a:cubicBezTo>
                <a:cubicBezTo>
                  <a:pt x="3613" y="375"/>
                  <a:pt x="3609" y="377"/>
                  <a:pt x="3603" y="382"/>
                </a:cubicBezTo>
                <a:cubicBezTo>
                  <a:pt x="3612" y="384"/>
                  <a:pt x="3622" y="385"/>
                  <a:pt x="3630" y="389"/>
                </a:cubicBezTo>
                <a:cubicBezTo>
                  <a:pt x="3650" y="399"/>
                  <a:pt x="3670" y="410"/>
                  <a:pt x="3689" y="422"/>
                </a:cubicBezTo>
                <a:cubicBezTo>
                  <a:pt x="3694" y="426"/>
                  <a:pt x="3699" y="439"/>
                  <a:pt x="3697" y="441"/>
                </a:cubicBezTo>
                <a:cubicBezTo>
                  <a:pt x="3690" y="449"/>
                  <a:pt x="3680" y="454"/>
                  <a:pt x="3671" y="458"/>
                </a:cubicBezTo>
                <a:cubicBezTo>
                  <a:pt x="3659" y="463"/>
                  <a:pt x="3647" y="466"/>
                  <a:pt x="3635" y="469"/>
                </a:cubicBezTo>
                <a:cubicBezTo>
                  <a:pt x="3626" y="471"/>
                  <a:pt x="3616" y="471"/>
                  <a:pt x="3607" y="473"/>
                </a:cubicBezTo>
                <a:cubicBezTo>
                  <a:pt x="3599" y="474"/>
                  <a:pt x="3586" y="469"/>
                  <a:pt x="3587" y="487"/>
                </a:cubicBezTo>
                <a:cubicBezTo>
                  <a:pt x="3561" y="472"/>
                  <a:pt x="3533" y="482"/>
                  <a:pt x="3515" y="495"/>
                </a:cubicBezTo>
                <a:cubicBezTo>
                  <a:pt x="3498" y="506"/>
                  <a:pt x="3474" y="498"/>
                  <a:pt x="3463" y="519"/>
                </a:cubicBezTo>
                <a:cubicBezTo>
                  <a:pt x="3493" y="517"/>
                  <a:pt x="3522" y="515"/>
                  <a:pt x="3551" y="513"/>
                </a:cubicBezTo>
                <a:cubicBezTo>
                  <a:pt x="3507" y="541"/>
                  <a:pt x="3457" y="544"/>
                  <a:pt x="3408" y="551"/>
                </a:cubicBezTo>
                <a:cubicBezTo>
                  <a:pt x="3484" y="565"/>
                  <a:pt x="3559" y="578"/>
                  <a:pt x="3634" y="591"/>
                </a:cubicBezTo>
                <a:cubicBezTo>
                  <a:pt x="3634" y="593"/>
                  <a:pt x="3634" y="595"/>
                  <a:pt x="3634" y="597"/>
                </a:cubicBezTo>
                <a:cubicBezTo>
                  <a:pt x="3615" y="598"/>
                  <a:pt x="3597" y="600"/>
                  <a:pt x="3578" y="601"/>
                </a:cubicBezTo>
                <a:cubicBezTo>
                  <a:pt x="3578" y="603"/>
                  <a:pt x="3578" y="604"/>
                  <a:pt x="3578" y="606"/>
                </a:cubicBezTo>
                <a:cubicBezTo>
                  <a:pt x="3592" y="606"/>
                  <a:pt x="3606" y="607"/>
                  <a:pt x="3620" y="608"/>
                </a:cubicBezTo>
                <a:cubicBezTo>
                  <a:pt x="3636" y="609"/>
                  <a:pt x="3652" y="611"/>
                  <a:pt x="3667" y="614"/>
                </a:cubicBezTo>
                <a:cubicBezTo>
                  <a:pt x="3670" y="614"/>
                  <a:pt x="3674" y="619"/>
                  <a:pt x="3674" y="621"/>
                </a:cubicBezTo>
                <a:cubicBezTo>
                  <a:pt x="3674" y="624"/>
                  <a:pt x="3670" y="628"/>
                  <a:pt x="3667" y="629"/>
                </a:cubicBezTo>
                <a:cubicBezTo>
                  <a:pt x="3658" y="630"/>
                  <a:pt x="3649" y="632"/>
                  <a:pt x="3639" y="632"/>
                </a:cubicBezTo>
                <a:cubicBezTo>
                  <a:pt x="3593" y="629"/>
                  <a:pt x="3547" y="626"/>
                  <a:pt x="3502" y="623"/>
                </a:cubicBezTo>
                <a:cubicBezTo>
                  <a:pt x="3501" y="625"/>
                  <a:pt x="3501" y="628"/>
                  <a:pt x="3501" y="630"/>
                </a:cubicBezTo>
                <a:cubicBezTo>
                  <a:pt x="3510" y="631"/>
                  <a:pt x="3519" y="633"/>
                  <a:pt x="3528" y="634"/>
                </a:cubicBezTo>
                <a:cubicBezTo>
                  <a:pt x="3528" y="635"/>
                  <a:pt x="3528" y="636"/>
                  <a:pt x="3528" y="637"/>
                </a:cubicBezTo>
                <a:cubicBezTo>
                  <a:pt x="3513" y="637"/>
                  <a:pt x="3498" y="637"/>
                  <a:pt x="3484" y="637"/>
                </a:cubicBezTo>
                <a:cubicBezTo>
                  <a:pt x="3508" y="647"/>
                  <a:pt x="3531" y="659"/>
                  <a:pt x="3556" y="667"/>
                </a:cubicBezTo>
                <a:cubicBezTo>
                  <a:pt x="3571" y="671"/>
                  <a:pt x="3588" y="670"/>
                  <a:pt x="3605" y="672"/>
                </a:cubicBezTo>
                <a:cubicBezTo>
                  <a:pt x="3603" y="675"/>
                  <a:pt x="3599" y="681"/>
                  <a:pt x="3595" y="688"/>
                </a:cubicBezTo>
                <a:cubicBezTo>
                  <a:pt x="3612" y="690"/>
                  <a:pt x="3628" y="691"/>
                  <a:pt x="3646" y="692"/>
                </a:cubicBezTo>
                <a:cubicBezTo>
                  <a:pt x="3645" y="702"/>
                  <a:pt x="3652" y="713"/>
                  <a:pt x="3637" y="719"/>
                </a:cubicBezTo>
                <a:cubicBezTo>
                  <a:pt x="3635" y="721"/>
                  <a:pt x="3636" y="732"/>
                  <a:pt x="3636" y="742"/>
                </a:cubicBezTo>
                <a:cubicBezTo>
                  <a:pt x="3625" y="738"/>
                  <a:pt x="3616" y="734"/>
                  <a:pt x="3605" y="731"/>
                </a:cubicBezTo>
                <a:cubicBezTo>
                  <a:pt x="3592" y="726"/>
                  <a:pt x="3579" y="722"/>
                  <a:pt x="3566" y="718"/>
                </a:cubicBezTo>
                <a:cubicBezTo>
                  <a:pt x="3555" y="715"/>
                  <a:pt x="3547" y="718"/>
                  <a:pt x="3548" y="732"/>
                </a:cubicBezTo>
                <a:cubicBezTo>
                  <a:pt x="3540" y="731"/>
                  <a:pt x="3532" y="731"/>
                  <a:pt x="3524" y="730"/>
                </a:cubicBezTo>
                <a:cubicBezTo>
                  <a:pt x="3526" y="745"/>
                  <a:pt x="3532" y="749"/>
                  <a:pt x="3546" y="747"/>
                </a:cubicBezTo>
                <a:cubicBezTo>
                  <a:pt x="3564" y="745"/>
                  <a:pt x="3582" y="746"/>
                  <a:pt x="3600" y="746"/>
                </a:cubicBezTo>
                <a:cubicBezTo>
                  <a:pt x="3600" y="748"/>
                  <a:pt x="3600" y="750"/>
                  <a:pt x="3600" y="752"/>
                </a:cubicBezTo>
                <a:cubicBezTo>
                  <a:pt x="3574" y="754"/>
                  <a:pt x="3547" y="757"/>
                  <a:pt x="3521" y="759"/>
                </a:cubicBezTo>
                <a:cubicBezTo>
                  <a:pt x="3527" y="780"/>
                  <a:pt x="3527" y="780"/>
                  <a:pt x="3549" y="794"/>
                </a:cubicBezTo>
                <a:cubicBezTo>
                  <a:pt x="3543" y="811"/>
                  <a:pt x="3543" y="811"/>
                  <a:pt x="3512" y="815"/>
                </a:cubicBezTo>
                <a:cubicBezTo>
                  <a:pt x="3520" y="818"/>
                  <a:pt x="3527" y="820"/>
                  <a:pt x="3539" y="825"/>
                </a:cubicBezTo>
                <a:cubicBezTo>
                  <a:pt x="3531" y="827"/>
                  <a:pt x="3527" y="828"/>
                  <a:pt x="3522" y="830"/>
                </a:cubicBezTo>
                <a:cubicBezTo>
                  <a:pt x="3526" y="833"/>
                  <a:pt x="3529" y="835"/>
                  <a:pt x="3537" y="840"/>
                </a:cubicBezTo>
                <a:cubicBezTo>
                  <a:pt x="3521" y="841"/>
                  <a:pt x="3511" y="842"/>
                  <a:pt x="3498" y="844"/>
                </a:cubicBezTo>
                <a:cubicBezTo>
                  <a:pt x="3508" y="857"/>
                  <a:pt x="3522" y="851"/>
                  <a:pt x="3535" y="856"/>
                </a:cubicBezTo>
                <a:cubicBezTo>
                  <a:pt x="3489" y="862"/>
                  <a:pt x="3442" y="842"/>
                  <a:pt x="3400" y="873"/>
                </a:cubicBezTo>
                <a:cubicBezTo>
                  <a:pt x="3409" y="874"/>
                  <a:pt x="3417" y="874"/>
                  <a:pt x="3429" y="875"/>
                </a:cubicBezTo>
                <a:cubicBezTo>
                  <a:pt x="3425" y="877"/>
                  <a:pt x="3423" y="878"/>
                  <a:pt x="3417" y="880"/>
                </a:cubicBezTo>
                <a:cubicBezTo>
                  <a:pt x="3467" y="890"/>
                  <a:pt x="3513" y="900"/>
                  <a:pt x="3560" y="909"/>
                </a:cubicBezTo>
                <a:cubicBezTo>
                  <a:pt x="3560" y="911"/>
                  <a:pt x="3559" y="913"/>
                  <a:pt x="3559" y="915"/>
                </a:cubicBezTo>
                <a:cubicBezTo>
                  <a:pt x="3555" y="915"/>
                  <a:pt x="3551" y="915"/>
                  <a:pt x="3548" y="914"/>
                </a:cubicBezTo>
                <a:cubicBezTo>
                  <a:pt x="3547" y="915"/>
                  <a:pt x="3547" y="916"/>
                  <a:pt x="3547" y="917"/>
                </a:cubicBezTo>
                <a:cubicBezTo>
                  <a:pt x="3553" y="920"/>
                  <a:pt x="3560" y="923"/>
                  <a:pt x="3566" y="926"/>
                </a:cubicBezTo>
                <a:cubicBezTo>
                  <a:pt x="3541" y="923"/>
                  <a:pt x="3516" y="921"/>
                  <a:pt x="3490" y="919"/>
                </a:cubicBezTo>
                <a:cubicBezTo>
                  <a:pt x="3490" y="921"/>
                  <a:pt x="3490" y="924"/>
                  <a:pt x="3489" y="926"/>
                </a:cubicBezTo>
                <a:cubicBezTo>
                  <a:pt x="3505" y="931"/>
                  <a:pt x="3521" y="935"/>
                  <a:pt x="3543" y="941"/>
                </a:cubicBezTo>
                <a:cubicBezTo>
                  <a:pt x="3510" y="941"/>
                  <a:pt x="3483" y="941"/>
                  <a:pt x="3456" y="941"/>
                </a:cubicBezTo>
                <a:cubicBezTo>
                  <a:pt x="3455" y="942"/>
                  <a:pt x="3455" y="943"/>
                  <a:pt x="3455" y="945"/>
                </a:cubicBezTo>
                <a:cubicBezTo>
                  <a:pt x="3466" y="947"/>
                  <a:pt x="3476" y="949"/>
                  <a:pt x="3491" y="952"/>
                </a:cubicBezTo>
                <a:cubicBezTo>
                  <a:pt x="3459" y="954"/>
                  <a:pt x="3432" y="957"/>
                  <a:pt x="3404" y="959"/>
                </a:cubicBezTo>
                <a:cubicBezTo>
                  <a:pt x="3404" y="960"/>
                  <a:pt x="3403" y="962"/>
                  <a:pt x="3402" y="964"/>
                </a:cubicBezTo>
                <a:cubicBezTo>
                  <a:pt x="3405" y="965"/>
                  <a:pt x="3407" y="966"/>
                  <a:pt x="3414" y="969"/>
                </a:cubicBezTo>
                <a:cubicBezTo>
                  <a:pt x="3378" y="966"/>
                  <a:pt x="3346" y="963"/>
                  <a:pt x="3315" y="960"/>
                </a:cubicBezTo>
                <a:cubicBezTo>
                  <a:pt x="3315" y="959"/>
                  <a:pt x="3315" y="959"/>
                  <a:pt x="3315" y="958"/>
                </a:cubicBezTo>
                <a:cubicBezTo>
                  <a:pt x="3327" y="958"/>
                  <a:pt x="3340" y="957"/>
                  <a:pt x="3352" y="957"/>
                </a:cubicBezTo>
                <a:cubicBezTo>
                  <a:pt x="3352" y="956"/>
                  <a:pt x="3352" y="955"/>
                  <a:pt x="3352" y="954"/>
                </a:cubicBezTo>
                <a:cubicBezTo>
                  <a:pt x="3318" y="954"/>
                  <a:pt x="3284" y="954"/>
                  <a:pt x="3246" y="954"/>
                </a:cubicBezTo>
                <a:cubicBezTo>
                  <a:pt x="3254" y="958"/>
                  <a:pt x="3258" y="961"/>
                  <a:pt x="3265" y="964"/>
                </a:cubicBezTo>
                <a:cubicBezTo>
                  <a:pt x="3233" y="964"/>
                  <a:pt x="3202" y="964"/>
                  <a:pt x="3172" y="964"/>
                </a:cubicBezTo>
                <a:cubicBezTo>
                  <a:pt x="3172" y="964"/>
                  <a:pt x="3172" y="963"/>
                  <a:pt x="3172" y="962"/>
                </a:cubicBezTo>
                <a:cubicBezTo>
                  <a:pt x="3184" y="960"/>
                  <a:pt x="3197" y="958"/>
                  <a:pt x="3210" y="956"/>
                </a:cubicBezTo>
                <a:cubicBezTo>
                  <a:pt x="3050" y="953"/>
                  <a:pt x="2890" y="959"/>
                  <a:pt x="2731" y="934"/>
                </a:cubicBezTo>
                <a:cubicBezTo>
                  <a:pt x="2802" y="934"/>
                  <a:pt x="2874" y="934"/>
                  <a:pt x="2943" y="934"/>
                </a:cubicBezTo>
                <a:cubicBezTo>
                  <a:pt x="2924" y="913"/>
                  <a:pt x="2896" y="920"/>
                  <a:pt x="2869" y="919"/>
                </a:cubicBezTo>
                <a:cubicBezTo>
                  <a:pt x="2826" y="916"/>
                  <a:pt x="2782" y="911"/>
                  <a:pt x="2738" y="913"/>
                </a:cubicBezTo>
                <a:cubicBezTo>
                  <a:pt x="2703" y="915"/>
                  <a:pt x="2671" y="901"/>
                  <a:pt x="2634" y="902"/>
                </a:cubicBezTo>
                <a:cubicBezTo>
                  <a:pt x="2638" y="905"/>
                  <a:pt x="2640" y="906"/>
                  <a:pt x="2644" y="909"/>
                </a:cubicBezTo>
                <a:cubicBezTo>
                  <a:pt x="2612" y="909"/>
                  <a:pt x="2582" y="909"/>
                  <a:pt x="2553" y="909"/>
                </a:cubicBezTo>
                <a:cubicBezTo>
                  <a:pt x="2552" y="911"/>
                  <a:pt x="2552" y="912"/>
                  <a:pt x="2552" y="914"/>
                </a:cubicBezTo>
                <a:cubicBezTo>
                  <a:pt x="2616" y="917"/>
                  <a:pt x="2679" y="921"/>
                  <a:pt x="2742" y="924"/>
                </a:cubicBezTo>
                <a:cubicBezTo>
                  <a:pt x="2742" y="925"/>
                  <a:pt x="2742" y="926"/>
                  <a:pt x="2742" y="926"/>
                </a:cubicBezTo>
                <a:cubicBezTo>
                  <a:pt x="2712" y="926"/>
                  <a:pt x="2682" y="926"/>
                  <a:pt x="2652" y="926"/>
                </a:cubicBezTo>
                <a:cubicBezTo>
                  <a:pt x="2645" y="926"/>
                  <a:pt x="2638" y="926"/>
                  <a:pt x="2630" y="926"/>
                </a:cubicBezTo>
                <a:cubicBezTo>
                  <a:pt x="2607" y="926"/>
                  <a:pt x="2582" y="940"/>
                  <a:pt x="2560" y="920"/>
                </a:cubicBezTo>
                <a:cubicBezTo>
                  <a:pt x="2562" y="922"/>
                  <a:pt x="2563" y="924"/>
                  <a:pt x="2566" y="929"/>
                </a:cubicBezTo>
                <a:cubicBezTo>
                  <a:pt x="2535" y="929"/>
                  <a:pt x="2506" y="929"/>
                  <a:pt x="2476" y="929"/>
                </a:cubicBezTo>
                <a:cubicBezTo>
                  <a:pt x="2402" y="928"/>
                  <a:pt x="2328" y="927"/>
                  <a:pt x="2254" y="926"/>
                </a:cubicBezTo>
                <a:cubicBezTo>
                  <a:pt x="2181" y="924"/>
                  <a:pt x="2108" y="921"/>
                  <a:pt x="2035" y="918"/>
                </a:cubicBezTo>
                <a:cubicBezTo>
                  <a:pt x="1997" y="916"/>
                  <a:pt x="1960" y="910"/>
                  <a:pt x="1922" y="908"/>
                </a:cubicBezTo>
                <a:cubicBezTo>
                  <a:pt x="1893" y="906"/>
                  <a:pt x="1865" y="910"/>
                  <a:pt x="1836" y="910"/>
                </a:cubicBezTo>
                <a:cubicBezTo>
                  <a:pt x="1817" y="910"/>
                  <a:pt x="1798" y="905"/>
                  <a:pt x="1779" y="904"/>
                </a:cubicBezTo>
                <a:cubicBezTo>
                  <a:pt x="1700" y="903"/>
                  <a:pt x="1620" y="902"/>
                  <a:pt x="1540" y="901"/>
                </a:cubicBezTo>
                <a:cubicBezTo>
                  <a:pt x="1524" y="901"/>
                  <a:pt x="1507" y="901"/>
                  <a:pt x="1490" y="901"/>
                </a:cubicBezTo>
                <a:cubicBezTo>
                  <a:pt x="1490" y="899"/>
                  <a:pt x="1489" y="896"/>
                  <a:pt x="1489" y="894"/>
                </a:cubicBezTo>
                <a:cubicBezTo>
                  <a:pt x="1495" y="892"/>
                  <a:pt x="1501" y="891"/>
                  <a:pt x="1507" y="890"/>
                </a:cubicBezTo>
                <a:cubicBezTo>
                  <a:pt x="1484" y="880"/>
                  <a:pt x="1422" y="882"/>
                  <a:pt x="1396" y="894"/>
                </a:cubicBezTo>
                <a:cubicBezTo>
                  <a:pt x="1416" y="893"/>
                  <a:pt x="1432" y="891"/>
                  <a:pt x="1449" y="890"/>
                </a:cubicBezTo>
                <a:cubicBezTo>
                  <a:pt x="1438" y="902"/>
                  <a:pt x="1438" y="903"/>
                  <a:pt x="1404" y="900"/>
                </a:cubicBezTo>
                <a:cubicBezTo>
                  <a:pt x="1388" y="899"/>
                  <a:pt x="1372" y="894"/>
                  <a:pt x="1354" y="890"/>
                </a:cubicBezTo>
                <a:cubicBezTo>
                  <a:pt x="1355" y="896"/>
                  <a:pt x="1355" y="900"/>
                  <a:pt x="1356" y="904"/>
                </a:cubicBezTo>
                <a:cubicBezTo>
                  <a:pt x="1325" y="898"/>
                  <a:pt x="1295" y="892"/>
                  <a:pt x="1265" y="886"/>
                </a:cubicBezTo>
                <a:cubicBezTo>
                  <a:pt x="1269" y="885"/>
                  <a:pt x="1274" y="883"/>
                  <a:pt x="1282" y="880"/>
                </a:cubicBezTo>
                <a:cubicBezTo>
                  <a:pt x="1267" y="877"/>
                  <a:pt x="1255" y="874"/>
                  <a:pt x="1239" y="870"/>
                </a:cubicBezTo>
                <a:cubicBezTo>
                  <a:pt x="1355" y="867"/>
                  <a:pt x="1468" y="863"/>
                  <a:pt x="1581" y="860"/>
                </a:cubicBezTo>
                <a:cubicBezTo>
                  <a:pt x="1581" y="858"/>
                  <a:pt x="1581" y="857"/>
                  <a:pt x="1580" y="855"/>
                </a:cubicBezTo>
                <a:cubicBezTo>
                  <a:pt x="1405" y="854"/>
                  <a:pt x="1230" y="865"/>
                  <a:pt x="1055" y="865"/>
                </a:cubicBezTo>
                <a:cubicBezTo>
                  <a:pt x="1065" y="873"/>
                  <a:pt x="1075" y="881"/>
                  <a:pt x="1084" y="888"/>
                </a:cubicBezTo>
                <a:cubicBezTo>
                  <a:pt x="1083" y="891"/>
                  <a:pt x="1083" y="893"/>
                  <a:pt x="1082" y="896"/>
                </a:cubicBezTo>
                <a:cubicBezTo>
                  <a:pt x="1104" y="892"/>
                  <a:pt x="1126" y="887"/>
                  <a:pt x="1148" y="887"/>
                </a:cubicBezTo>
                <a:cubicBezTo>
                  <a:pt x="1165" y="886"/>
                  <a:pt x="1181" y="893"/>
                  <a:pt x="1198" y="894"/>
                </a:cubicBezTo>
                <a:cubicBezTo>
                  <a:pt x="1225" y="896"/>
                  <a:pt x="1253" y="895"/>
                  <a:pt x="1280" y="896"/>
                </a:cubicBezTo>
                <a:cubicBezTo>
                  <a:pt x="1282" y="896"/>
                  <a:pt x="1283" y="897"/>
                  <a:pt x="1284" y="903"/>
                </a:cubicBezTo>
                <a:cubicBezTo>
                  <a:pt x="1242" y="903"/>
                  <a:pt x="1199" y="903"/>
                  <a:pt x="1151" y="903"/>
                </a:cubicBezTo>
                <a:cubicBezTo>
                  <a:pt x="1157" y="909"/>
                  <a:pt x="1158" y="911"/>
                  <a:pt x="1163" y="916"/>
                </a:cubicBezTo>
                <a:cubicBezTo>
                  <a:pt x="1137" y="918"/>
                  <a:pt x="1114" y="920"/>
                  <a:pt x="1091" y="923"/>
                </a:cubicBezTo>
                <a:cubicBezTo>
                  <a:pt x="1091" y="921"/>
                  <a:pt x="1091" y="920"/>
                  <a:pt x="1091" y="919"/>
                </a:cubicBezTo>
                <a:cubicBezTo>
                  <a:pt x="1104" y="916"/>
                  <a:pt x="1117" y="914"/>
                  <a:pt x="1130" y="912"/>
                </a:cubicBezTo>
                <a:cubicBezTo>
                  <a:pt x="1130" y="911"/>
                  <a:pt x="1130" y="911"/>
                  <a:pt x="1130" y="910"/>
                </a:cubicBezTo>
                <a:cubicBezTo>
                  <a:pt x="1106" y="909"/>
                  <a:pt x="1082" y="907"/>
                  <a:pt x="1059" y="907"/>
                </a:cubicBezTo>
                <a:cubicBezTo>
                  <a:pt x="1057" y="906"/>
                  <a:pt x="1053" y="911"/>
                  <a:pt x="1054" y="913"/>
                </a:cubicBezTo>
                <a:cubicBezTo>
                  <a:pt x="1054" y="915"/>
                  <a:pt x="1058" y="917"/>
                  <a:pt x="1060" y="920"/>
                </a:cubicBezTo>
                <a:cubicBezTo>
                  <a:pt x="1023" y="920"/>
                  <a:pt x="985" y="919"/>
                  <a:pt x="947" y="921"/>
                </a:cubicBezTo>
                <a:cubicBezTo>
                  <a:pt x="928" y="921"/>
                  <a:pt x="909" y="926"/>
                  <a:pt x="889" y="927"/>
                </a:cubicBezTo>
                <a:cubicBezTo>
                  <a:pt x="876" y="929"/>
                  <a:pt x="861" y="931"/>
                  <a:pt x="849" y="928"/>
                </a:cubicBezTo>
                <a:cubicBezTo>
                  <a:pt x="808" y="916"/>
                  <a:pt x="767" y="925"/>
                  <a:pt x="726" y="927"/>
                </a:cubicBezTo>
                <a:cubicBezTo>
                  <a:pt x="715" y="927"/>
                  <a:pt x="705" y="926"/>
                  <a:pt x="693" y="923"/>
                </a:cubicBezTo>
                <a:cubicBezTo>
                  <a:pt x="667" y="916"/>
                  <a:pt x="638" y="921"/>
                  <a:pt x="608" y="921"/>
                </a:cubicBezTo>
                <a:cubicBezTo>
                  <a:pt x="610" y="925"/>
                  <a:pt x="611" y="927"/>
                  <a:pt x="612" y="927"/>
                </a:cubicBezTo>
                <a:cubicBezTo>
                  <a:pt x="636" y="931"/>
                  <a:pt x="661" y="934"/>
                  <a:pt x="686" y="937"/>
                </a:cubicBezTo>
                <a:cubicBezTo>
                  <a:pt x="686" y="940"/>
                  <a:pt x="686" y="942"/>
                  <a:pt x="686" y="944"/>
                </a:cubicBezTo>
                <a:cubicBezTo>
                  <a:pt x="664" y="944"/>
                  <a:pt x="643" y="944"/>
                  <a:pt x="622" y="944"/>
                </a:cubicBezTo>
                <a:cubicBezTo>
                  <a:pt x="589" y="944"/>
                  <a:pt x="557" y="945"/>
                  <a:pt x="524" y="943"/>
                </a:cubicBezTo>
                <a:cubicBezTo>
                  <a:pt x="504" y="942"/>
                  <a:pt x="483" y="937"/>
                  <a:pt x="464" y="948"/>
                </a:cubicBezTo>
                <a:cubicBezTo>
                  <a:pt x="462" y="949"/>
                  <a:pt x="456" y="943"/>
                  <a:pt x="446" y="936"/>
                </a:cubicBezTo>
                <a:cubicBezTo>
                  <a:pt x="424" y="936"/>
                  <a:pt x="395" y="936"/>
                  <a:pt x="365" y="936"/>
                </a:cubicBezTo>
                <a:cubicBezTo>
                  <a:pt x="365" y="935"/>
                  <a:pt x="365" y="934"/>
                  <a:pt x="365" y="933"/>
                </a:cubicBezTo>
                <a:cubicBezTo>
                  <a:pt x="375" y="927"/>
                  <a:pt x="384" y="922"/>
                  <a:pt x="393" y="917"/>
                </a:cubicBezTo>
                <a:cubicBezTo>
                  <a:pt x="368" y="908"/>
                  <a:pt x="342" y="899"/>
                  <a:pt x="316" y="890"/>
                </a:cubicBezTo>
                <a:cubicBezTo>
                  <a:pt x="351" y="893"/>
                  <a:pt x="382" y="912"/>
                  <a:pt x="421" y="898"/>
                </a:cubicBezTo>
                <a:cubicBezTo>
                  <a:pt x="404" y="896"/>
                  <a:pt x="389" y="897"/>
                  <a:pt x="376" y="892"/>
                </a:cubicBezTo>
                <a:cubicBezTo>
                  <a:pt x="364" y="889"/>
                  <a:pt x="343" y="894"/>
                  <a:pt x="347" y="869"/>
                </a:cubicBezTo>
                <a:cubicBezTo>
                  <a:pt x="339" y="869"/>
                  <a:pt x="332" y="868"/>
                  <a:pt x="320" y="867"/>
                </a:cubicBezTo>
                <a:cubicBezTo>
                  <a:pt x="325" y="863"/>
                  <a:pt x="328" y="861"/>
                  <a:pt x="332" y="858"/>
                </a:cubicBezTo>
                <a:cubicBezTo>
                  <a:pt x="320" y="858"/>
                  <a:pt x="309" y="857"/>
                  <a:pt x="292" y="856"/>
                </a:cubicBezTo>
                <a:cubicBezTo>
                  <a:pt x="300" y="850"/>
                  <a:pt x="305" y="847"/>
                  <a:pt x="310" y="843"/>
                </a:cubicBezTo>
                <a:cubicBezTo>
                  <a:pt x="308" y="840"/>
                  <a:pt x="306" y="836"/>
                  <a:pt x="303" y="831"/>
                </a:cubicBezTo>
                <a:cubicBezTo>
                  <a:pt x="284" y="839"/>
                  <a:pt x="280" y="838"/>
                  <a:pt x="280" y="820"/>
                </a:cubicBezTo>
                <a:cubicBezTo>
                  <a:pt x="262" y="822"/>
                  <a:pt x="244" y="826"/>
                  <a:pt x="226" y="826"/>
                </a:cubicBezTo>
                <a:cubicBezTo>
                  <a:pt x="213" y="826"/>
                  <a:pt x="200" y="821"/>
                  <a:pt x="187" y="819"/>
                </a:cubicBezTo>
                <a:cubicBezTo>
                  <a:pt x="181" y="819"/>
                  <a:pt x="174" y="822"/>
                  <a:pt x="168" y="823"/>
                </a:cubicBezTo>
                <a:cubicBezTo>
                  <a:pt x="161" y="823"/>
                  <a:pt x="154" y="821"/>
                  <a:pt x="148" y="821"/>
                </a:cubicBezTo>
                <a:cubicBezTo>
                  <a:pt x="150" y="815"/>
                  <a:pt x="152" y="810"/>
                  <a:pt x="155" y="801"/>
                </a:cubicBezTo>
                <a:cubicBezTo>
                  <a:pt x="146" y="799"/>
                  <a:pt x="136" y="797"/>
                  <a:pt x="126" y="795"/>
                </a:cubicBezTo>
                <a:cubicBezTo>
                  <a:pt x="126" y="793"/>
                  <a:pt x="126" y="792"/>
                  <a:pt x="126" y="790"/>
                </a:cubicBezTo>
                <a:cubicBezTo>
                  <a:pt x="182" y="776"/>
                  <a:pt x="238" y="762"/>
                  <a:pt x="294" y="747"/>
                </a:cubicBezTo>
                <a:cubicBezTo>
                  <a:pt x="294" y="746"/>
                  <a:pt x="294" y="745"/>
                  <a:pt x="293" y="743"/>
                </a:cubicBezTo>
                <a:cubicBezTo>
                  <a:pt x="273" y="735"/>
                  <a:pt x="252" y="728"/>
                  <a:pt x="232" y="720"/>
                </a:cubicBezTo>
                <a:cubicBezTo>
                  <a:pt x="232" y="718"/>
                  <a:pt x="233" y="716"/>
                  <a:pt x="233" y="714"/>
                </a:cubicBezTo>
                <a:cubicBezTo>
                  <a:pt x="239" y="715"/>
                  <a:pt x="244" y="716"/>
                  <a:pt x="252" y="717"/>
                </a:cubicBezTo>
                <a:cubicBezTo>
                  <a:pt x="247" y="712"/>
                  <a:pt x="244" y="708"/>
                  <a:pt x="238" y="701"/>
                </a:cubicBezTo>
                <a:cubicBezTo>
                  <a:pt x="253" y="705"/>
                  <a:pt x="265" y="708"/>
                  <a:pt x="278" y="712"/>
                </a:cubicBezTo>
                <a:cubicBezTo>
                  <a:pt x="273" y="704"/>
                  <a:pt x="269" y="699"/>
                  <a:pt x="266" y="695"/>
                </a:cubicBezTo>
                <a:cubicBezTo>
                  <a:pt x="272" y="691"/>
                  <a:pt x="279" y="689"/>
                  <a:pt x="285" y="686"/>
                </a:cubicBezTo>
                <a:cubicBezTo>
                  <a:pt x="274" y="677"/>
                  <a:pt x="265" y="669"/>
                  <a:pt x="256" y="662"/>
                </a:cubicBezTo>
                <a:cubicBezTo>
                  <a:pt x="262" y="658"/>
                  <a:pt x="268" y="655"/>
                  <a:pt x="278" y="648"/>
                </a:cubicBezTo>
                <a:cubicBezTo>
                  <a:pt x="260" y="645"/>
                  <a:pt x="245" y="641"/>
                  <a:pt x="230" y="641"/>
                </a:cubicBezTo>
                <a:cubicBezTo>
                  <a:pt x="217" y="641"/>
                  <a:pt x="210" y="639"/>
                  <a:pt x="204" y="626"/>
                </a:cubicBezTo>
                <a:cubicBezTo>
                  <a:pt x="201" y="617"/>
                  <a:pt x="190" y="611"/>
                  <a:pt x="182" y="606"/>
                </a:cubicBezTo>
                <a:cubicBezTo>
                  <a:pt x="164" y="595"/>
                  <a:pt x="164" y="596"/>
                  <a:pt x="179" y="578"/>
                </a:cubicBezTo>
                <a:cubicBezTo>
                  <a:pt x="173" y="576"/>
                  <a:pt x="168" y="575"/>
                  <a:pt x="164" y="573"/>
                </a:cubicBezTo>
                <a:cubicBezTo>
                  <a:pt x="185" y="546"/>
                  <a:pt x="205" y="519"/>
                  <a:pt x="243" y="512"/>
                </a:cubicBezTo>
                <a:cubicBezTo>
                  <a:pt x="242" y="510"/>
                  <a:pt x="241" y="508"/>
                  <a:pt x="240" y="506"/>
                </a:cubicBezTo>
                <a:cubicBezTo>
                  <a:pt x="210" y="509"/>
                  <a:pt x="180" y="515"/>
                  <a:pt x="150" y="513"/>
                </a:cubicBezTo>
                <a:cubicBezTo>
                  <a:pt x="123" y="511"/>
                  <a:pt x="91" y="522"/>
                  <a:pt x="69" y="493"/>
                </a:cubicBezTo>
                <a:cubicBezTo>
                  <a:pt x="53" y="514"/>
                  <a:pt x="37" y="498"/>
                  <a:pt x="23" y="495"/>
                </a:cubicBezTo>
                <a:cubicBezTo>
                  <a:pt x="20" y="488"/>
                  <a:pt x="17" y="482"/>
                  <a:pt x="16" y="476"/>
                </a:cubicBezTo>
                <a:cubicBezTo>
                  <a:pt x="13" y="465"/>
                  <a:pt x="12" y="452"/>
                  <a:pt x="25" y="448"/>
                </a:cubicBezTo>
                <a:cubicBezTo>
                  <a:pt x="37" y="445"/>
                  <a:pt x="35" y="437"/>
                  <a:pt x="32" y="432"/>
                </a:cubicBezTo>
                <a:cubicBezTo>
                  <a:pt x="20" y="414"/>
                  <a:pt x="34" y="407"/>
                  <a:pt x="44" y="398"/>
                </a:cubicBezTo>
                <a:cubicBezTo>
                  <a:pt x="52" y="404"/>
                  <a:pt x="61" y="410"/>
                  <a:pt x="69" y="416"/>
                </a:cubicBezTo>
                <a:cubicBezTo>
                  <a:pt x="71" y="415"/>
                  <a:pt x="72" y="414"/>
                  <a:pt x="74" y="413"/>
                </a:cubicBezTo>
                <a:cubicBezTo>
                  <a:pt x="72" y="407"/>
                  <a:pt x="71" y="397"/>
                  <a:pt x="68" y="396"/>
                </a:cubicBezTo>
                <a:cubicBezTo>
                  <a:pt x="61" y="395"/>
                  <a:pt x="52" y="398"/>
                  <a:pt x="44" y="398"/>
                </a:cubicBezTo>
                <a:close/>
                <a:moveTo>
                  <a:pt x="3086" y="869"/>
                </a:moveTo>
                <a:cubicBezTo>
                  <a:pt x="3086" y="868"/>
                  <a:pt x="3085" y="868"/>
                  <a:pt x="3085" y="867"/>
                </a:cubicBezTo>
                <a:cubicBezTo>
                  <a:pt x="3069" y="865"/>
                  <a:pt x="3054" y="863"/>
                  <a:pt x="3038" y="862"/>
                </a:cubicBezTo>
                <a:cubicBezTo>
                  <a:pt x="2981" y="857"/>
                  <a:pt x="2923" y="866"/>
                  <a:pt x="2866" y="860"/>
                </a:cubicBezTo>
                <a:cubicBezTo>
                  <a:pt x="2847" y="858"/>
                  <a:pt x="2828" y="863"/>
                  <a:pt x="2810" y="862"/>
                </a:cubicBezTo>
                <a:cubicBezTo>
                  <a:pt x="2774" y="860"/>
                  <a:pt x="2739" y="855"/>
                  <a:pt x="2703" y="854"/>
                </a:cubicBezTo>
                <a:cubicBezTo>
                  <a:pt x="2630" y="851"/>
                  <a:pt x="2558" y="850"/>
                  <a:pt x="2485" y="849"/>
                </a:cubicBezTo>
                <a:cubicBezTo>
                  <a:pt x="2474" y="848"/>
                  <a:pt x="2462" y="847"/>
                  <a:pt x="2451" y="846"/>
                </a:cubicBezTo>
                <a:cubicBezTo>
                  <a:pt x="2459" y="852"/>
                  <a:pt x="2469" y="854"/>
                  <a:pt x="2478" y="854"/>
                </a:cubicBezTo>
                <a:cubicBezTo>
                  <a:pt x="2521" y="856"/>
                  <a:pt x="2564" y="858"/>
                  <a:pt x="2607" y="860"/>
                </a:cubicBezTo>
                <a:cubicBezTo>
                  <a:pt x="2647" y="863"/>
                  <a:pt x="2688" y="867"/>
                  <a:pt x="2728" y="869"/>
                </a:cubicBezTo>
                <a:cubicBezTo>
                  <a:pt x="2799" y="871"/>
                  <a:pt x="2870" y="873"/>
                  <a:pt x="2942" y="875"/>
                </a:cubicBezTo>
                <a:cubicBezTo>
                  <a:pt x="2976" y="876"/>
                  <a:pt x="3011" y="877"/>
                  <a:pt x="3045" y="876"/>
                </a:cubicBezTo>
                <a:cubicBezTo>
                  <a:pt x="3059" y="876"/>
                  <a:pt x="3073" y="872"/>
                  <a:pt x="3086" y="869"/>
                </a:cubicBezTo>
                <a:close/>
                <a:moveTo>
                  <a:pt x="1567" y="812"/>
                </a:moveTo>
                <a:cubicBezTo>
                  <a:pt x="1567" y="812"/>
                  <a:pt x="1567" y="811"/>
                  <a:pt x="1566" y="810"/>
                </a:cubicBezTo>
                <a:cubicBezTo>
                  <a:pt x="1402" y="814"/>
                  <a:pt x="1237" y="818"/>
                  <a:pt x="1072" y="822"/>
                </a:cubicBezTo>
                <a:cubicBezTo>
                  <a:pt x="1098" y="827"/>
                  <a:pt x="1123" y="831"/>
                  <a:pt x="1148" y="832"/>
                </a:cubicBezTo>
                <a:cubicBezTo>
                  <a:pt x="1199" y="832"/>
                  <a:pt x="1249" y="829"/>
                  <a:pt x="1299" y="829"/>
                </a:cubicBezTo>
                <a:cubicBezTo>
                  <a:pt x="1358" y="828"/>
                  <a:pt x="1417" y="831"/>
                  <a:pt x="1476" y="828"/>
                </a:cubicBezTo>
                <a:cubicBezTo>
                  <a:pt x="1506" y="827"/>
                  <a:pt x="1536" y="818"/>
                  <a:pt x="1567" y="812"/>
                </a:cubicBezTo>
                <a:close/>
                <a:moveTo>
                  <a:pt x="3131" y="849"/>
                </a:moveTo>
                <a:cubicBezTo>
                  <a:pt x="3162" y="858"/>
                  <a:pt x="3196" y="839"/>
                  <a:pt x="3228" y="860"/>
                </a:cubicBezTo>
                <a:cubicBezTo>
                  <a:pt x="3183" y="862"/>
                  <a:pt x="3142" y="864"/>
                  <a:pt x="3102" y="866"/>
                </a:cubicBezTo>
                <a:cubicBezTo>
                  <a:pt x="3102" y="868"/>
                  <a:pt x="3102" y="869"/>
                  <a:pt x="3102" y="871"/>
                </a:cubicBezTo>
                <a:cubicBezTo>
                  <a:pt x="3198" y="871"/>
                  <a:pt x="3294" y="871"/>
                  <a:pt x="3390" y="871"/>
                </a:cubicBezTo>
                <a:cubicBezTo>
                  <a:pt x="3390" y="868"/>
                  <a:pt x="3390" y="865"/>
                  <a:pt x="3390" y="861"/>
                </a:cubicBezTo>
                <a:cubicBezTo>
                  <a:pt x="3348" y="861"/>
                  <a:pt x="3305" y="861"/>
                  <a:pt x="3263" y="861"/>
                </a:cubicBezTo>
                <a:cubicBezTo>
                  <a:pt x="3263" y="858"/>
                  <a:pt x="3263" y="855"/>
                  <a:pt x="3263" y="852"/>
                </a:cubicBezTo>
                <a:cubicBezTo>
                  <a:pt x="3294" y="852"/>
                  <a:pt x="3325" y="852"/>
                  <a:pt x="3357" y="852"/>
                </a:cubicBezTo>
                <a:cubicBezTo>
                  <a:pt x="3282" y="846"/>
                  <a:pt x="3207" y="825"/>
                  <a:pt x="3131" y="849"/>
                </a:cubicBezTo>
                <a:close/>
                <a:moveTo>
                  <a:pt x="1026" y="782"/>
                </a:moveTo>
                <a:cubicBezTo>
                  <a:pt x="1093" y="779"/>
                  <a:pt x="1164" y="775"/>
                  <a:pt x="1235" y="772"/>
                </a:cubicBezTo>
                <a:cubicBezTo>
                  <a:pt x="1228" y="768"/>
                  <a:pt x="1220" y="765"/>
                  <a:pt x="1212" y="765"/>
                </a:cubicBezTo>
                <a:cubicBezTo>
                  <a:pt x="1198" y="765"/>
                  <a:pt x="1184" y="768"/>
                  <a:pt x="1171" y="767"/>
                </a:cubicBezTo>
                <a:cubicBezTo>
                  <a:pt x="1125" y="766"/>
                  <a:pt x="1080" y="764"/>
                  <a:pt x="1034" y="764"/>
                </a:cubicBezTo>
                <a:cubicBezTo>
                  <a:pt x="1015" y="763"/>
                  <a:pt x="995" y="765"/>
                  <a:pt x="975" y="766"/>
                </a:cubicBezTo>
                <a:cubicBezTo>
                  <a:pt x="975" y="768"/>
                  <a:pt x="975" y="770"/>
                  <a:pt x="976" y="772"/>
                </a:cubicBezTo>
                <a:cubicBezTo>
                  <a:pt x="994" y="773"/>
                  <a:pt x="1013" y="775"/>
                  <a:pt x="1031" y="776"/>
                </a:cubicBezTo>
                <a:cubicBezTo>
                  <a:pt x="1031" y="778"/>
                  <a:pt x="1031" y="780"/>
                  <a:pt x="1031" y="781"/>
                </a:cubicBezTo>
                <a:cubicBezTo>
                  <a:pt x="1028" y="782"/>
                  <a:pt x="1025" y="782"/>
                  <a:pt x="1026" y="782"/>
                </a:cubicBezTo>
                <a:close/>
                <a:moveTo>
                  <a:pt x="1715" y="582"/>
                </a:moveTo>
                <a:cubicBezTo>
                  <a:pt x="1715" y="585"/>
                  <a:pt x="1715" y="587"/>
                  <a:pt x="1715" y="590"/>
                </a:cubicBezTo>
                <a:cubicBezTo>
                  <a:pt x="1775" y="590"/>
                  <a:pt x="1834" y="589"/>
                  <a:pt x="1893" y="590"/>
                </a:cubicBezTo>
                <a:cubicBezTo>
                  <a:pt x="1930" y="591"/>
                  <a:pt x="1968" y="583"/>
                  <a:pt x="2004" y="598"/>
                </a:cubicBezTo>
                <a:cubicBezTo>
                  <a:pt x="2013" y="601"/>
                  <a:pt x="2023" y="599"/>
                  <a:pt x="2033" y="600"/>
                </a:cubicBezTo>
                <a:cubicBezTo>
                  <a:pt x="2033" y="599"/>
                  <a:pt x="2033" y="598"/>
                  <a:pt x="2033" y="597"/>
                </a:cubicBezTo>
                <a:cubicBezTo>
                  <a:pt x="2024" y="596"/>
                  <a:pt x="2015" y="594"/>
                  <a:pt x="2006" y="593"/>
                </a:cubicBezTo>
                <a:cubicBezTo>
                  <a:pt x="2006" y="592"/>
                  <a:pt x="2006" y="590"/>
                  <a:pt x="2006" y="589"/>
                </a:cubicBezTo>
                <a:cubicBezTo>
                  <a:pt x="2032" y="588"/>
                  <a:pt x="2058" y="586"/>
                  <a:pt x="2084" y="585"/>
                </a:cubicBezTo>
                <a:cubicBezTo>
                  <a:pt x="2084" y="584"/>
                  <a:pt x="2084" y="583"/>
                  <a:pt x="2084" y="582"/>
                </a:cubicBezTo>
                <a:cubicBezTo>
                  <a:pt x="1961" y="582"/>
                  <a:pt x="1838" y="582"/>
                  <a:pt x="1715" y="582"/>
                </a:cubicBezTo>
                <a:close/>
                <a:moveTo>
                  <a:pt x="1860" y="846"/>
                </a:moveTo>
                <a:cubicBezTo>
                  <a:pt x="1973" y="858"/>
                  <a:pt x="2082" y="850"/>
                  <a:pt x="2190" y="852"/>
                </a:cubicBezTo>
                <a:cubicBezTo>
                  <a:pt x="2190" y="850"/>
                  <a:pt x="2190" y="848"/>
                  <a:pt x="2190" y="846"/>
                </a:cubicBezTo>
                <a:cubicBezTo>
                  <a:pt x="2082" y="846"/>
                  <a:pt x="1974" y="846"/>
                  <a:pt x="1860" y="846"/>
                </a:cubicBezTo>
                <a:close/>
                <a:moveTo>
                  <a:pt x="2732" y="497"/>
                </a:moveTo>
                <a:cubicBezTo>
                  <a:pt x="2732" y="499"/>
                  <a:pt x="2733" y="501"/>
                  <a:pt x="2733" y="503"/>
                </a:cubicBezTo>
                <a:cubicBezTo>
                  <a:pt x="2815" y="505"/>
                  <a:pt x="2897" y="507"/>
                  <a:pt x="2979" y="503"/>
                </a:cubicBezTo>
                <a:cubicBezTo>
                  <a:pt x="2979" y="501"/>
                  <a:pt x="2979" y="499"/>
                  <a:pt x="2979" y="497"/>
                </a:cubicBezTo>
                <a:cubicBezTo>
                  <a:pt x="2897" y="497"/>
                  <a:pt x="2815" y="497"/>
                  <a:pt x="2732" y="497"/>
                </a:cubicBezTo>
                <a:close/>
                <a:moveTo>
                  <a:pt x="1642" y="871"/>
                </a:moveTo>
                <a:cubicBezTo>
                  <a:pt x="1622" y="871"/>
                  <a:pt x="1604" y="871"/>
                  <a:pt x="1586" y="871"/>
                </a:cubicBezTo>
                <a:cubicBezTo>
                  <a:pt x="1586" y="871"/>
                  <a:pt x="1586" y="872"/>
                  <a:pt x="1586" y="873"/>
                </a:cubicBezTo>
                <a:cubicBezTo>
                  <a:pt x="1593" y="874"/>
                  <a:pt x="1600" y="874"/>
                  <a:pt x="1607" y="874"/>
                </a:cubicBezTo>
                <a:cubicBezTo>
                  <a:pt x="1607" y="876"/>
                  <a:pt x="1607" y="878"/>
                  <a:pt x="1607" y="879"/>
                </a:cubicBezTo>
                <a:cubicBezTo>
                  <a:pt x="1578" y="879"/>
                  <a:pt x="1548" y="879"/>
                  <a:pt x="1519" y="879"/>
                </a:cubicBezTo>
                <a:cubicBezTo>
                  <a:pt x="1519" y="881"/>
                  <a:pt x="1519" y="883"/>
                  <a:pt x="1519" y="885"/>
                </a:cubicBezTo>
                <a:cubicBezTo>
                  <a:pt x="1534" y="885"/>
                  <a:pt x="1550" y="885"/>
                  <a:pt x="1565" y="885"/>
                </a:cubicBezTo>
                <a:cubicBezTo>
                  <a:pt x="1565" y="886"/>
                  <a:pt x="1565" y="887"/>
                  <a:pt x="1565" y="889"/>
                </a:cubicBezTo>
                <a:cubicBezTo>
                  <a:pt x="1558" y="890"/>
                  <a:pt x="1551" y="891"/>
                  <a:pt x="1544" y="892"/>
                </a:cubicBezTo>
                <a:cubicBezTo>
                  <a:pt x="1544" y="893"/>
                  <a:pt x="1544" y="894"/>
                  <a:pt x="1544" y="895"/>
                </a:cubicBezTo>
                <a:cubicBezTo>
                  <a:pt x="1590" y="890"/>
                  <a:pt x="1636" y="885"/>
                  <a:pt x="1682" y="880"/>
                </a:cubicBezTo>
                <a:cubicBezTo>
                  <a:pt x="1682" y="879"/>
                  <a:pt x="1682" y="878"/>
                  <a:pt x="1682" y="877"/>
                </a:cubicBezTo>
                <a:cubicBezTo>
                  <a:pt x="1666" y="877"/>
                  <a:pt x="1651" y="877"/>
                  <a:pt x="1633" y="877"/>
                </a:cubicBezTo>
                <a:cubicBezTo>
                  <a:pt x="1637" y="874"/>
                  <a:pt x="1639" y="873"/>
                  <a:pt x="1642" y="871"/>
                </a:cubicBezTo>
                <a:close/>
                <a:moveTo>
                  <a:pt x="3146" y="164"/>
                </a:moveTo>
                <a:cubicBezTo>
                  <a:pt x="3146" y="166"/>
                  <a:pt x="3146" y="167"/>
                  <a:pt x="3146" y="168"/>
                </a:cubicBezTo>
                <a:cubicBezTo>
                  <a:pt x="3185" y="168"/>
                  <a:pt x="3224" y="168"/>
                  <a:pt x="3263" y="168"/>
                </a:cubicBezTo>
                <a:cubicBezTo>
                  <a:pt x="3237" y="156"/>
                  <a:pt x="3211" y="142"/>
                  <a:pt x="3180" y="155"/>
                </a:cubicBezTo>
                <a:cubicBezTo>
                  <a:pt x="3191" y="158"/>
                  <a:pt x="3202" y="160"/>
                  <a:pt x="3213" y="162"/>
                </a:cubicBezTo>
                <a:cubicBezTo>
                  <a:pt x="3213" y="163"/>
                  <a:pt x="3213" y="164"/>
                  <a:pt x="3212" y="164"/>
                </a:cubicBezTo>
                <a:cubicBezTo>
                  <a:pt x="3190" y="164"/>
                  <a:pt x="3168" y="164"/>
                  <a:pt x="3146" y="164"/>
                </a:cubicBezTo>
                <a:close/>
                <a:moveTo>
                  <a:pt x="2203" y="745"/>
                </a:moveTo>
                <a:cubicBezTo>
                  <a:pt x="2204" y="744"/>
                  <a:pt x="2204" y="742"/>
                  <a:pt x="2204" y="741"/>
                </a:cubicBezTo>
                <a:cubicBezTo>
                  <a:pt x="2221" y="743"/>
                  <a:pt x="2238" y="744"/>
                  <a:pt x="2256" y="746"/>
                </a:cubicBezTo>
                <a:cubicBezTo>
                  <a:pt x="2256" y="743"/>
                  <a:pt x="2256" y="741"/>
                  <a:pt x="2256" y="738"/>
                </a:cubicBezTo>
                <a:cubicBezTo>
                  <a:pt x="2212" y="738"/>
                  <a:pt x="2169" y="738"/>
                  <a:pt x="2125" y="738"/>
                </a:cubicBezTo>
                <a:cubicBezTo>
                  <a:pt x="2125" y="739"/>
                  <a:pt x="2125" y="740"/>
                  <a:pt x="2125" y="742"/>
                </a:cubicBezTo>
                <a:cubicBezTo>
                  <a:pt x="2157" y="744"/>
                  <a:pt x="2190" y="747"/>
                  <a:pt x="2222" y="750"/>
                </a:cubicBezTo>
                <a:cubicBezTo>
                  <a:pt x="2222" y="748"/>
                  <a:pt x="2223" y="747"/>
                  <a:pt x="2223" y="745"/>
                </a:cubicBezTo>
                <a:cubicBezTo>
                  <a:pt x="2216" y="745"/>
                  <a:pt x="2210" y="745"/>
                  <a:pt x="2203" y="745"/>
                </a:cubicBezTo>
                <a:close/>
                <a:moveTo>
                  <a:pt x="2500" y="797"/>
                </a:moveTo>
                <a:cubicBezTo>
                  <a:pt x="2500" y="796"/>
                  <a:pt x="2500" y="795"/>
                  <a:pt x="2500" y="794"/>
                </a:cubicBezTo>
                <a:cubicBezTo>
                  <a:pt x="2483" y="794"/>
                  <a:pt x="2466" y="794"/>
                  <a:pt x="2448" y="794"/>
                </a:cubicBezTo>
                <a:cubicBezTo>
                  <a:pt x="2431" y="794"/>
                  <a:pt x="2414" y="793"/>
                  <a:pt x="2397" y="793"/>
                </a:cubicBezTo>
                <a:cubicBezTo>
                  <a:pt x="2379" y="792"/>
                  <a:pt x="2362" y="791"/>
                  <a:pt x="2345" y="791"/>
                </a:cubicBezTo>
                <a:cubicBezTo>
                  <a:pt x="2329" y="791"/>
                  <a:pt x="2313" y="793"/>
                  <a:pt x="2296" y="794"/>
                </a:cubicBezTo>
                <a:cubicBezTo>
                  <a:pt x="2297" y="795"/>
                  <a:pt x="2297" y="796"/>
                  <a:pt x="2297" y="797"/>
                </a:cubicBezTo>
                <a:cubicBezTo>
                  <a:pt x="2364" y="797"/>
                  <a:pt x="2432" y="797"/>
                  <a:pt x="2500" y="797"/>
                </a:cubicBezTo>
                <a:close/>
                <a:moveTo>
                  <a:pt x="2362" y="737"/>
                </a:moveTo>
                <a:cubicBezTo>
                  <a:pt x="2363" y="736"/>
                  <a:pt x="2364" y="735"/>
                  <a:pt x="2364" y="733"/>
                </a:cubicBezTo>
                <a:cubicBezTo>
                  <a:pt x="2331" y="733"/>
                  <a:pt x="2299" y="733"/>
                  <a:pt x="2268" y="733"/>
                </a:cubicBezTo>
                <a:cubicBezTo>
                  <a:pt x="2287" y="757"/>
                  <a:pt x="2312" y="745"/>
                  <a:pt x="2335" y="744"/>
                </a:cubicBezTo>
                <a:cubicBezTo>
                  <a:pt x="2334" y="742"/>
                  <a:pt x="2332" y="741"/>
                  <a:pt x="2328" y="737"/>
                </a:cubicBezTo>
                <a:cubicBezTo>
                  <a:pt x="2341" y="737"/>
                  <a:pt x="2352" y="737"/>
                  <a:pt x="2362" y="737"/>
                </a:cubicBezTo>
                <a:close/>
                <a:moveTo>
                  <a:pt x="509" y="791"/>
                </a:moveTo>
                <a:cubicBezTo>
                  <a:pt x="482" y="772"/>
                  <a:pt x="449" y="774"/>
                  <a:pt x="433" y="791"/>
                </a:cubicBezTo>
                <a:cubicBezTo>
                  <a:pt x="456" y="791"/>
                  <a:pt x="480" y="791"/>
                  <a:pt x="509" y="791"/>
                </a:cubicBezTo>
                <a:close/>
                <a:moveTo>
                  <a:pt x="1394" y="774"/>
                </a:moveTo>
                <a:cubicBezTo>
                  <a:pt x="1394" y="773"/>
                  <a:pt x="1394" y="771"/>
                  <a:pt x="1394" y="769"/>
                </a:cubicBezTo>
                <a:cubicBezTo>
                  <a:pt x="1359" y="769"/>
                  <a:pt x="1324" y="769"/>
                  <a:pt x="1289" y="769"/>
                </a:cubicBezTo>
                <a:cubicBezTo>
                  <a:pt x="1289" y="771"/>
                  <a:pt x="1289" y="773"/>
                  <a:pt x="1289" y="774"/>
                </a:cubicBezTo>
                <a:cubicBezTo>
                  <a:pt x="1324" y="774"/>
                  <a:pt x="1359" y="774"/>
                  <a:pt x="1394" y="774"/>
                </a:cubicBezTo>
                <a:close/>
                <a:moveTo>
                  <a:pt x="2394" y="834"/>
                </a:moveTo>
                <a:cubicBezTo>
                  <a:pt x="2394" y="832"/>
                  <a:pt x="2394" y="829"/>
                  <a:pt x="2394" y="827"/>
                </a:cubicBezTo>
                <a:cubicBezTo>
                  <a:pt x="2364" y="825"/>
                  <a:pt x="2334" y="823"/>
                  <a:pt x="2304" y="820"/>
                </a:cubicBezTo>
                <a:cubicBezTo>
                  <a:pt x="2303" y="823"/>
                  <a:pt x="2303" y="826"/>
                  <a:pt x="2303" y="829"/>
                </a:cubicBezTo>
                <a:cubicBezTo>
                  <a:pt x="2333" y="831"/>
                  <a:pt x="2364" y="833"/>
                  <a:pt x="2394" y="834"/>
                </a:cubicBezTo>
                <a:close/>
                <a:moveTo>
                  <a:pt x="2941" y="921"/>
                </a:moveTo>
                <a:cubicBezTo>
                  <a:pt x="2941" y="922"/>
                  <a:pt x="2941" y="924"/>
                  <a:pt x="2941" y="925"/>
                </a:cubicBezTo>
                <a:cubicBezTo>
                  <a:pt x="2984" y="925"/>
                  <a:pt x="3027" y="925"/>
                  <a:pt x="3069" y="925"/>
                </a:cubicBezTo>
                <a:cubicBezTo>
                  <a:pt x="3069" y="924"/>
                  <a:pt x="3069" y="922"/>
                  <a:pt x="3069" y="921"/>
                </a:cubicBezTo>
                <a:cubicBezTo>
                  <a:pt x="3027" y="921"/>
                  <a:pt x="2984" y="921"/>
                  <a:pt x="2941" y="921"/>
                </a:cubicBezTo>
                <a:close/>
                <a:moveTo>
                  <a:pt x="1277" y="670"/>
                </a:moveTo>
                <a:cubicBezTo>
                  <a:pt x="1277" y="668"/>
                  <a:pt x="1277" y="667"/>
                  <a:pt x="1277" y="666"/>
                </a:cubicBezTo>
                <a:cubicBezTo>
                  <a:pt x="1242" y="666"/>
                  <a:pt x="1206" y="666"/>
                  <a:pt x="1171" y="666"/>
                </a:cubicBezTo>
                <a:cubicBezTo>
                  <a:pt x="1171" y="667"/>
                  <a:pt x="1171" y="668"/>
                  <a:pt x="1171" y="670"/>
                </a:cubicBezTo>
                <a:cubicBezTo>
                  <a:pt x="1206" y="670"/>
                  <a:pt x="1242" y="670"/>
                  <a:pt x="1277" y="670"/>
                </a:cubicBezTo>
                <a:close/>
                <a:moveTo>
                  <a:pt x="2225" y="905"/>
                </a:moveTo>
                <a:cubicBezTo>
                  <a:pt x="2225" y="907"/>
                  <a:pt x="2225" y="909"/>
                  <a:pt x="2225" y="910"/>
                </a:cubicBezTo>
                <a:cubicBezTo>
                  <a:pt x="2257" y="910"/>
                  <a:pt x="2289" y="910"/>
                  <a:pt x="2321" y="910"/>
                </a:cubicBezTo>
                <a:cubicBezTo>
                  <a:pt x="2321" y="909"/>
                  <a:pt x="2321" y="907"/>
                  <a:pt x="2321" y="905"/>
                </a:cubicBezTo>
                <a:cubicBezTo>
                  <a:pt x="2289" y="905"/>
                  <a:pt x="2257" y="905"/>
                  <a:pt x="2225" y="905"/>
                </a:cubicBezTo>
                <a:close/>
                <a:moveTo>
                  <a:pt x="2738" y="874"/>
                </a:moveTo>
                <a:cubicBezTo>
                  <a:pt x="2738" y="876"/>
                  <a:pt x="2737" y="879"/>
                  <a:pt x="2737" y="881"/>
                </a:cubicBezTo>
                <a:cubicBezTo>
                  <a:pt x="2769" y="886"/>
                  <a:pt x="2801" y="891"/>
                  <a:pt x="2834" y="896"/>
                </a:cubicBezTo>
                <a:cubicBezTo>
                  <a:pt x="2834" y="894"/>
                  <a:pt x="2834" y="893"/>
                  <a:pt x="2835" y="891"/>
                </a:cubicBezTo>
                <a:cubicBezTo>
                  <a:pt x="2821" y="890"/>
                  <a:pt x="2807" y="889"/>
                  <a:pt x="2793" y="886"/>
                </a:cubicBezTo>
                <a:cubicBezTo>
                  <a:pt x="2775" y="883"/>
                  <a:pt x="2756" y="878"/>
                  <a:pt x="2738" y="874"/>
                </a:cubicBezTo>
                <a:close/>
                <a:moveTo>
                  <a:pt x="1637" y="745"/>
                </a:moveTo>
                <a:cubicBezTo>
                  <a:pt x="1637" y="746"/>
                  <a:pt x="1637" y="748"/>
                  <a:pt x="1637" y="749"/>
                </a:cubicBezTo>
                <a:cubicBezTo>
                  <a:pt x="1672" y="749"/>
                  <a:pt x="1706" y="749"/>
                  <a:pt x="1741" y="749"/>
                </a:cubicBezTo>
                <a:cubicBezTo>
                  <a:pt x="1741" y="748"/>
                  <a:pt x="1741" y="746"/>
                  <a:pt x="1741" y="745"/>
                </a:cubicBezTo>
                <a:cubicBezTo>
                  <a:pt x="1706" y="745"/>
                  <a:pt x="1671" y="745"/>
                  <a:pt x="1637" y="745"/>
                </a:cubicBezTo>
                <a:close/>
                <a:moveTo>
                  <a:pt x="3074" y="946"/>
                </a:moveTo>
                <a:cubicBezTo>
                  <a:pt x="3054" y="925"/>
                  <a:pt x="3036" y="935"/>
                  <a:pt x="3019" y="935"/>
                </a:cubicBezTo>
                <a:cubicBezTo>
                  <a:pt x="3019" y="938"/>
                  <a:pt x="3019" y="940"/>
                  <a:pt x="3019" y="942"/>
                </a:cubicBezTo>
                <a:cubicBezTo>
                  <a:pt x="3036" y="944"/>
                  <a:pt x="3053" y="945"/>
                  <a:pt x="3074" y="946"/>
                </a:cubicBezTo>
                <a:close/>
                <a:moveTo>
                  <a:pt x="1219" y="846"/>
                </a:moveTo>
                <a:cubicBezTo>
                  <a:pt x="1219" y="847"/>
                  <a:pt x="1219" y="848"/>
                  <a:pt x="1219" y="848"/>
                </a:cubicBezTo>
                <a:cubicBezTo>
                  <a:pt x="1261" y="848"/>
                  <a:pt x="1302" y="848"/>
                  <a:pt x="1344" y="848"/>
                </a:cubicBezTo>
                <a:cubicBezTo>
                  <a:pt x="1344" y="848"/>
                  <a:pt x="1344" y="847"/>
                  <a:pt x="1344" y="846"/>
                </a:cubicBezTo>
                <a:cubicBezTo>
                  <a:pt x="1302" y="846"/>
                  <a:pt x="1261" y="846"/>
                  <a:pt x="1219" y="846"/>
                </a:cubicBezTo>
                <a:close/>
                <a:moveTo>
                  <a:pt x="3055" y="502"/>
                </a:moveTo>
                <a:cubicBezTo>
                  <a:pt x="3055" y="500"/>
                  <a:pt x="3055" y="498"/>
                  <a:pt x="3055" y="497"/>
                </a:cubicBezTo>
                <a:cubicBezTo>
                  <a:pt x="3038" y="497"/>
                  <a:pt x="3022" y="497"/>
                  <a:pt x="3005" y="497"/>
                </a:cubicBezTo>
                <a:cubicBezTo>
                  <a:pt x="3005" y="499"/>
                  <a:pt x="3006" y="502"/>
                  <a:pt x="3006" y="504"/>
                </a:cubicBezTo>
                <a:cubicBezTo>
                  <a:pt x="3022" y="504"/>
                  <a:pt x="3039" y="503"/>
                  <a:pt x="3055" y="502"/>
                </a:cubicBezTo>
                <a:close/>
                <a:moveTo>
                  <a:pt x="653" y="768"/>
                </a:moveTo>
                <a:cubicBezTo>
                  <a:pt x="653" y="771"/>
                  <a:pt x="654" y="774"/>
                  <a:pt x="654" y="776"/>
                </a:cubicBezTo>
                <a:cubicBezTo>
                  <a:pt x="686" y="775"/>
                  <a:pt x="718" y="773"/>
                  <a:pt x="750" y="771"/>
                </a:cubicBezTo>
                <a:cubicBezTo>
                  <a:pt x="750" y="770"/>
                  <a:pt x="750" y="769"/>
                  <a:pt x="750" y="768"/>
                </a:cubicBezTo>
                <a:cubicBezTo>
                  <a:pt x="717" y="768"/>
                  <a:pt x="685" y="768"/>
                  <a:pt x="653" y="768"/>
                </a:cubicBezTo>
                <a:close/>
                <a:moveTo>
                  <a:pt x="281" y="794"/>
                </a:moveTo>
                <a:cubicBezTo>
                  <a:pt x="282" y="797"/>
                  <a:pt x="283" y="800"/>
                  <a:pt x="283" y="802"/>
                </a:cubicBezTo>
                <a:cubicBezTo>
                  <a:pt x="302" y="798"/>
                  <a:pt x="320" y="794"/>
                  <a:pt x="338" y="790"/>
                </a:cubicBezTo>
                <a:cubicBezTo>
                  <a:pt x="338" y="788"/>
                  <a:pt x="338" y="786"/>
                  <a:pt x="337" y="784"/>
                </a:cubicBezTo>
                <a:cubicBezTo>
                  <a:pt x="318" y="787"/>
                  <a:pt x="300" y="791"/>
                  <a:pt x="281" y="794"/>
                </a:cubicBezTo>
                <a:close/>
                <a:moveTo>
                  <a:pt x="2788" y="721"/>
                </a:moveTo>
                <a:cubicBezTo>
                  <a:pt x="2762" y="704"/>
                  <a:pt x="2742" y="715"/>
                  <a:pt x="2722" y="721"/>
                </a:cubicBezTo>
                <a:cubicBezTo>
                  <a:pt x="2742" y="721"/>
                  <a:pt x="2762" y="721"/>
                  <a:pt x="2788" y="721"/>
                </a:cubicBezTo>
                <a:close/>
                <a:moveTo>
                  <a:pt x="3306" y="717"/>
                </a:moveTo>
                <a:cubicBezTo>
                  <a:pt x="3306" y="718"/>
                  <a:pt x="3305" y="720"/>
                  <a:pt x="3305" y="721"/>
                </a:cubicBezTo>
                <a:cubicBezTo>
                  <a:pt x="3332" y="724"/>
                  <a:pt x="3358" y="726"/>
                  <a:pt x="3384" y="728"/>
                </a:cubicBezTo>
                <a:cubicBezTo>
                  <a:pt x="3384" y="726"/>
                  <a:pt x="3384" y="724"/>
                  <a:pt x="3385" y="723"/>
                </a:cubicBezTo>
                <a:cubicBezTo>
                  <a:pt x="3358" y="721"/>
                  <a:pt x="3332" y="719"/>
                  <a:pt x="3306" y="717"/>
                </a:cubicBezTo>
                <a:close/>
                <a:moveTo>
                  <a:pt x="2322" y="606"/>
                </a:moveTo>
                <a:cubicBezTo>
                  <a:pt x="2322" y="604"/>
                  <a:pt x="2322" y="602"/>
                  <a:pt x="2322" y="601"/>
                </a:cubicBezTo>
                <a:cubicBezTo>
                  <a:pt x="2295" y="599"/>
                  <a:pt x="2268" y="598"/>
                  <a:pt x="2241" y="597"/>
                </a:cubicBezTo>
                <a:cubicBezTo>
                  <a:pt x="2241" y="598"/>
                  <a:pt x="2241" y="600"/>
                  <a:pt x="2241" y="601"/>
                </a:cubicBezTo>
                <a:cubicBezTo>
                  <a:pt x="2268" y="603"/>
                  <a:pt x="2295" y="604"/>
                  <a:pt x="2322" y="606"/>
                </a:cubicBezTo>
                <a:close/>
                <a:moveTo>
                  <a:pt x="2164" y="590"/>
                </a:moveTo>
                <a:cubicBezTo>
                  <a:pt x="2163" y="592"/>
                  <a:pt x="2163" y="593"/>
                  <a:pt x="2163" y="595"/>
                </a:cubicBezTo>
                <a:cubicBezTo>
                  <a:pt x="2173" y="597"/>
                  <a:pt x="2183" y="600"/>
                  <a:pt x="2193" y="600"/>
                </a:cubicBezTo>
                <a:cubicBezTo>
                  <a:pt x="2204" y="600"/>
                  <a:pt x="2214" y="598"/>
                  <a:pt x="2225" y="597"/>
                </a:cubicBezTo>
                <a:cubicBezTo>
                  <a:pt x="2225" y="596"/>
                  <a:pt x="2225" y="595"/>
                  <a:pt x="2225" y="595"/>
                </a:cubicBezTo>
                <a:cubicBezTo>
                  <a:pt x="2204" y="593"/>
                  <a:pt x="2184" y="592"/>
                  <a:pt x="2164" y="590"/>
                </a:cubicBezTo>
                <a:close/>
                <a:moveTo>
                  <a:pt x="2123" y="903"/>
                </a:moveTo>
                <a:cubicBezTo>
                  <a:pt x="2123" y="904"/>
                  <a:pt x="2123" y="905"/>
                  <a:pt x="2123" y="906"/>
                </a:cubicBezTo>
                <a:cubicBezTo>
                  <a:pt x="2152" y="906"/>
                  <a:pt x="2182" y="906"/>
                  <a:pt x="2211" y="906"/>
                </a:cubicBezTo>
                <a:cubicBezTo>
                  <a:pt x="2211" y="905"/>
                  <a:pt x="2211" y="904"/>
                  <a:pt x="2211" y="903"/>
                </a:cubicBezTo>
                <a:cubicBezTo>
                  <a:pt x="2182" y="903"/>
                  <a:pt x="2152" y="903"/>
                  <a:pt x="2123" y="903"/>
                </a:cubicBezTo>
                <a:close/>
                <a:moveTo>
                  <a:pt x="2261" y="828"/>
                </a:moveTo>
                <a:cubicBezTo>
                  <a:pt x="2261" y="827"/>
                  <a:pt x="2261" y="826"/>
                  <a:pt x="2261" y="825"/>
                </a:cubicBezTo>
                <a:cubicBezTo>
                  <a:pt x="2230" y="825"/>
                  <a:pt x="2199" y="825"/>
                  <a:pt x="2168" y="825"/>
                </a:cubicBezTo>
                <a:cubicBezTo>
                  <a:pt x="2168" y="826"/>
                  <a:pt x="2168" y="827"/>
                  <a:pt x="2168" y="828"/>
                </a:cubicBezTo>
                <a:cubicBezTo>
                  <a:pt x="2199" y="828"/>
                  <a:pt x="2230" y="828"/>
                  <a:pt x="2261" y="828"/>
                </a:cubicBezTo>
                <a:close/>
                <a:moveTo>
                  <a:pt x="955" y="661"/>
                </a:moveTo>
                <a:cubicBezTo>
                  <a:pt x="954" y="662"/>
                  <a:pt x="954" y="662"/>
                  <a:pt x="954" y="663"/>
                </a:cubicBezTo>
                <a:cubicBezTo>
                  <a:pt x="979" y="663"/>
                  <a:pt x="1004" y="663"/>
                  <a:pt x="1028" y="663"/>
                </a:cubicBezTo>
                <a:cubicBezTo>
                  <a:pt x="1028" y="661"/>
                  <a:pt x="1028" y="659"/>
                  <a:pt x="1028" y="657"/>
                </a:cubicBezTo>
                <a:cubicBezTo>
                  <a:pt x="1004" y="658"/>
                  <a:pt x="979" y="660"/>
                  <a:pt x="955" y="661"/>
                </a:cubicBezTo>
                <a:close/>
                <a:moveTo>
                  <a:pt x="1762" y="685"/>
                </a:moveTo>
                <a:cubicBezTo>
                  <a:pt x="1762" y="684"/>
                  <a:pt x="1762" y="683"/>
                  <a:pt x="1762" y="681"/>
                </a:cubicBezTo>
                <a:cubicBezTo>
                  <a:pt x="1742" y="681"/>
                  <a:pt x="1723" y="681"/>
                  <a:pt x="1703" y="681"/>
                </a:cubicBezTo>
                <a:cubicBezTo>
                  <a:pt x="1703" y="683"/>
                  <a:pt x="1703" y="684"/>
                  <a:pt x="1704" y="685"/>
                </a:cubicBezTo>
                <a:cubicBezTo>
                  <a:pt x="1723" y="685"/>
                  <a:pt x="1743" y="685"/>
                  <a:pt x="1762" y="685"/>
                </a:cubicBezTo>
                <a:close/>
                <a:moveTo>
                  <a:pt x="1364" y="872"/>
                </a:moveTo>
                <a:cubicBezTo>
                  <a:pt x="1365" y="875"/>
                  <a:pt x="1365" y="877"/>
                  <a:pt x="1365" y="880"/>
                </a:cubicBezTo>
                <a:cubicBezTo>
                  <a:pt x="1381" y="878"/>
                  <a:pt x="1398" y="877"/>
                  <a:pt x="1414" y="875"/>
                </a:cubicBezTo>
                <a:cubicBezTo>
                  <a:pt x="1414" y="874"/>
                  <a:pt x="1414" y="873"/>
                  <a:pt x="1414" y="872"/>
                </a:cubicBezTo>
                <a:cubicBezTo>
                  <a:pt x="1397" y="872"/>
                  <a:pt x="1381" y="872"/>
                  <a:pt x="1364" y="872"/>
                </a:cubicBezTo>
                <a:close/>
                <a:moveTo>
                  <a:pt x="2329" y="844"/>
                </a:moveTo>
                <a:cubicBezTo>
                  <a:pt x="2329" y="843"/>
                  <a:pt x="2329" y="841"/>
                  <a:pt x="2329" y="840"/>
                </a:cubicBezTo>
                <a:cubicBezTo>
                  <a:pt x="2312" y="840"/>
                  <a:pt x="2295" y="840"/>
                  <a:pt x="2278" y="840"/>
                </a:cubicBezTo>
                <a:cubicBezTo>
                  <a:pt x="2278" y="841"/>
                  <a:pt x="2278" y="843"/>
                  <a:pt x="2278" y="844"/>
                </a:cubicBezTo>
                <a:cubicBezTo>
                  <a:pt x="2295" y="844"/>
                  <a:pt x="2312" y="844"/>
                  <a:pt x="2329" y="844"/>
                </a:cubicBezTo>
                <a:close/>
                <a:moveTo>
                  <a:pt x="1447" y="801"/>
                </a:moveTo>
                <a:cubicBezTo>
                  <a:pt x="1447" y="802"/>
                  <a:pt x="1447" y="803"/>
                  <a:pt x="1447" y="804"/>
                </a:cubicBezTo>
                <a:cubicBezTo>
                  <a:pt x="1474" y="804"/>
                  <a:pt x="1501" y="804"/>
                  <a:pt x="1529" y="804"/>
                </a:cubicBezTo>
                <a:cubicBezTo>
                  <a:pt x="1529" y="803"/>
                  <a:pt x="1529" y="802"/>
                  <a:pt x="1529" y="801"/>
                </a:cubicBezTo>
                <a:cubicBezTo>
                  <a:pt x="1501" y="801"/>
                  <a:pt x="1474" y="801"/>
                  <a:pt x="1447" y="801"/>
                </a:cubicBezTo>
                <a:close/>
                <a:moveTo>
                  <a:pt x="2649" y="874"/>
                </a:moveTo>
                <a:cubicBezTo>
                  <a:pt x="2649" y="876"/>
                  <a:pt x="2650" y="879"/>
                  <a:pt x="2650" y="882"/>
                </a:cubicBezTo>
                <a:cubicBezTo>
                  <a:pt x="2664" y="880"/>
                  <a:pt x="2678" y="878"/>
                  <a:pt x="2691" y="876"/>
                </a:cubicBezTo>
                <a:cubicBezTo>
                  <a:pt x="2691" y="874"/>
                  <a:pt x="2691" y="873"/>
                  <a:pt x="2691" y="871"/>
                </a:cubicBezTo>
                <a:cubicBezTo>
                  <a:pt x="2677" y="872"/>
                  <a:pt x="2663" y="873"/>
                  <a:pt x="2649" y="874"/>
                </a:cubicBezTo>
                <a:close/>
                <a:moveTo>
                  <a:pt x="2434" y="678"/>
                </a:moveTo>
                <a:cubicBezTo>
                  <a:pt x="2434" y="677"/>
                  <a:pt x="2434" y="675"/>
                  <a:pt x="2434" y="674"/>
                </a:cubicBezTo>
                <a:cubicBezTo>
                  <a:pt x="2409" y="675"/>
                  <a:pt x="2384" y="677"/>
                  <a:pt x="2360" y="678"/>
                </a:cubicBezTo>
                <a:cubicBezTo>
                  <a:pt x="2360" y="680"/>
                  <a:pt x="2360" y="681"/>
                  <a:pt x="2360" y="682"/>
                </a:cubicBezTo>
                <a:cubicBezTo>
                  <a:pt x="2385" y="681"/>
                  <a:pt x="2410" y="679"/>
                  <a:pt x="2434" y="678"/>
                </a:cubicBezTo>
                <a:close/>
                <a:moveTo>
                  <a:pt x="2441" y="598"/>
                </a:moveTo>
                <a:cubicBezTo>
                  <a:pt x="2441" y="596"/>
                  <a:pt x="2441" y="594"/>
                  <a:pt x="2441" y="593"/>
                </a:cubicBezTo>
                <a:cubicBezTo>
                  <a:pt x="2423" y="593"/>
                  <a:pt x="2404" y="593"/>
                  <a:pt x="2386" y="593"/>
                </a:cubicBezTo>
                <a:cubicBezTo>
                  <a:pt x="2386" y="594"/>
                  <a:pt x="2386" y="596"/>
                  <a:pt x="2386" y="598"/>
                </a:cubicBezTo>
                <a:cubicBezTo>
                  <a:pt x="2405" y="598"/>
                  <a:pt x="2423" y="598"/>
                  <a:pt x="2441" y="598"/>
                </a:cubicBezTo>
                <a:close/>
              </a:path>
            </a:pathLst>
          </a:custGeom>
          <a:solidFill>
            <a:srgbClr val="CEE7FA"/>
          </a:solidFill>
          <a:ln>
            <a:noFill/>
          </a:ln>
        </p:spPr>
        <p:txBody>
          <a:bodyPr vert="horz" wrap="square" lIns="100600" tIns="36000" rIns="100600" bIns="50300" numCol="1" anchor="ctr" anchorCtr="0" compatLnSpc="1">
            <a:prstTxWarp prst="textNoShape">
              <a:avLst/>
            </a:prstTxWarp>
          </a:bodyPr>
          <a:lstStyle/>
          <a:p>
            <a:pPr algn="ctr" eaLnBrk="1" hangingPunct="1">
              <a:lnSpc>
                <a:spcPct val="130000"/>
              </a:lnSpc>
              <a:spcBef>
                <a:spcPct val="0"/>
              </a:spcBef>
              <a:buClrTx/>
              <a:buSzTx/>
              <a:buNone/>
              <a:defRPr/>
            </a:pPr>
            <a:r>
              <a:rPr lang="en-US" altLang="zh-CN" sz="2700" dirty="0">
                <a:latin typeface="Times New Roman" panose="02020603050405020304" pitchFamily="18" charset="0"/>
                <a:ea typeface="KaiTi" panose="02010609060101010101" pitchFamily="49" charset="-122"/>
                <a:cs typeface="Times New Roman" panose="02020603050405020304" pitchFamily="18" charset="0"/>
              </a:rPr>
              <a:t>Optimal Bounds for Single-Node PageRank Estimation</a:t>
            </a:r>
            <a:endParaRPr lang="zh-CN" altLang="en-US" sz="27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3" name="矩形 2">
            <a:extLst>
              <a:ext uri="{FF2B5EF4-FFF2-40B4-BE49-F238E27FC236}">
                <a16:creationId xmlns:a16="http://schemas.microsoft.com/office/drawing/2014/main" id="{3AD50200-FA1A-9C7B-8494-E222BD0D8358}"/>
              </a:ext>
            </a:extLst>
          </p:cNvPr>
          <p:cNvSpPr/>
          <p:nvPr/>
        </p:nvSpPr>
        <p:spPr>
          <a:xfrm>
            <a:off x="285492" y="2815217"/>
            <a:ext cx="2498164" cy="1161317"/>
          </a:xfrm>
          <a:prstGeom prst="rect">
            <a:avLst/>
          </a:prstGeom>
          <a:solidFill>
            <a:schemeClr val="tx2">
              <a:lumMod val="20000"/>
              <a:lumOff val="80000"/>
              <a:alpha val="50196"/>
            </a:schemeClr>
          </a:solidFill>
          <a:ln w="127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FE92989-974B-D903-DF39-3F73CE6B4C89}"/>
                  </a:ext>
                </a:extLst>
              </p:cNvPr>
              <p:cNvSpPr txBox="1"/>
              <p:nvPr/>
            </p:nvSpPr>
            <p:spPr bwMode="auto">
              <a:xfrm>
                <a:off x="313088" y="3136687"/>
                <a:ext cx="2545361" cy="807699"/>
              </a:xfrm>
              <a:prstGeom prst="rect">
                <a:avLst/>
              </a:prstGeom>
              <a:noFill/>
              <a:ln w="9525" algn="ctr">
                <a:noFill/>
                <a:miter lim="800000"/>
                <a:headEnd/>
                <a:tailEnd/>
              </a:ln>
              <a:effectLst/>
            </p:spPr>
            <p:txBody>
              <a:bodyPr wrap="square" lIns="90909" tIns="45455" rIns="90909" bIns="45455" rtlCol="0" anchor="ctr">
                <a:spAutoFit/>
              </a:bodyPr>
              <a:lstStyle/>
              <a:p>
                <a14:m>
                  <m:oMath xmlns:m="http://schemas.openxmlformats.org/officeDocument/2006/math">
                    <m:r>
                      <a:rPr lang="en-US" sz="1800" i="1" dirty="0">
                        <a:solidFill>
                          <a:prstClr val="black"/>
                        </a:solidFill>
                        <a:latin typeface="Cambria Math" panose="02040503050406030204" pitchFamily="18" charset="0"/>
                        <a:cs typeface="Times New Roman" panose="02020603050405020304" pitchFamily="18" charset="0"/>
                      </a:rPr>
                      <m:t>𝑂</m:t>
                    </m:r>
                    <m:d>
                      <m:dPr>
                        <m:ctrlPr>
                          <a:rPr lang="en-US" sz="1800" i="1" dirty="0">
                            <a:solidFill>
                              <a:prstClr val="black"/>
                            </a:solidFill>
                            <a:latin typeface="Cambria Math" panose="02040503050406030204" pitchFamily="18" charset="0"/>
                            <a:cs typeface="Times New Roman" panose="02020603050405020304" pitchFamily="18" charset="0"/>
                          </a:rPr>
                        </m:ctrlPr>
                      </m:dPr>
                      <m:e>
                        <m:sSup>
                          <m:sSupPr>
                            <m:ctrlPr>
                              <a:rPr lang="en-US" sz="1800" i="1" dirty="0">
                                <a:solidFill>
                                  <a:prstClr val="black"/>
                                </a:solidFill>
                                <a:latin typeface="Cambria Math" panose="02040503050406030204" pitchFamily="18" charset="0"/>
                                <a:cs typeface="Times New Roman" panose="02020603050405020304" pitchFamily="18" charset="0"/>
                              </a:rPr>
                            </m:ctrlPr>
                          </m:sSupPr>
                          <m:e>
                            <m:d>
                              <m:dPr>
                                <m:ctrlPr>
                                  <a:rPr lang="en-US" sz="1800" i="1" dirty="0">
                                    <a:solidFill>
                                      <a:prstClr val="black"/>
                                    </a:solidFill>
                                    <a:latin typeface="Cambria Math" panose="02040503050406030204" pitchFamily="18" charset="0"/>
                                    <a:cs typeface="Times New Roman" panose="02020603050405020304" pitchFamily="18" charset="0"/>
                                  </a:rPr>
                                </m:ctrlPr>
                              </m:dPr>
                              <m:e>
                                <m:f>
                                  <m:fPr>
                                    <m:ctrlPr>
                                      <a:rPr lang="en-US" sz="1800" i="1" dirty="0">
                                        <a:solidFill>
                                          <a:prstClr val="black"/>
                                        </a:solidFill>
                                        <a:latin typeface="Cambria Math" panose="02040503050406030204" pitchFamily="18" charset="0"/>
                                        <a:cs typeface="Times New Roman" panose="02020603050405020304" pitchFamily="18" charset="0"/>
                                      </a:rPr>
                                    </m:ctrlPr>
                                  </m:fPr>
                                  <m:num>
                                    <m:nary>
                                      <m:naryPr>
                                        <m:chr m:val="∑"/>
                                        <m:limLoc m:val="subSup"/>
                                        <m:supHide m:val="on"/>
                                        <m:ctrlPr>
                                          <a:rPr lang="en-US" sz="1800" i="1" dirty="0">
                                            <a:solidFill>
                                              <a:prstClr val="black"/>
                                            </a:solidFill>
                                            <a:latin typeface="Cambria Math" panose="02040503050406030204" pitchFamily="18" charset="0"/>
                                            <a:cs typeface="Times New Roman" panose="02020603050405020304" pitchFamily="18" charset="0"/>
                                          </a:rPr>
                                        </m:ctrlPr>
                                      </m:naryPr>
                                      <m:sub>
                                        <m:r>
                                          <m:rPr>
                                            <m:brk m:alnAt="9"/>
                                          </m:rPr>
                                          <a:rPr lang="en-US" sz="1800" i="1" dirty="0">
                                            <a:solidFill>
                                              <a:prstClr val="black"/>
                                            </a:solidFill>
                                            <a:latin typeface="Cambria Math" panose="02040503050406030204" pitchFamily="18" charset="0"/>
                                            <a:cs typeface="Times New Roman" panose="02020603050405020304" pitchFamily="18" charset="0"/>
                                          </a:rPr>
                                          <m:t>𝑢</m:t>
                                        </m:r>
                                        <m:r>
                                          <a:rPr lang="en-US" sz="18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𝑉</m:t>
                                        </m:r>
                                      </m:sub>
                                      <m:sup/>
                                      <m:e>
                                        <m:r>
                                          <a:rPr lang="en-US" sz="18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𝜋</m:t>
                                        </m:r>
                                        <m:d>
                                          <m:dPr>
                                            <m:ctrlPr>
                                              <a:rPr lang="en-US" sz="18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𝑢</m:t>
                                            </m:r>
                                            <m:r>
                                              <a:rPr lang="en-US" sz="18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d>
                                        <m:r>
                                          <a:rPr lang="en-US" sz="18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e>
                                    </m:nary>
                                    <m:sSub>
                                      <m:sSubPr>
                                        <m:ctrlPr>
                                          <a:rPr lang="en-US" sz="1800" i="1" dirty="0">
                                            <a:solidFill>
                                              <a:prstClr val="black"/>
                                            </a:solidFill>
                                            <a:latin typeface="Cambria Math" panose="02040503050406030204" pitchFamily="18" charset="0"/>
                                            <a:cs typeface="Times New Roman" panose="02020603050405020304" pitchFamily="18" charset="0"/>
                                          </a:rPr>
                                        </m:ctrlPr>
                                      </m:sSubPr>
                                      <m:e>
                                        <m:r>
                                          <a:rPr lang="en-US" sz="1800" i="1" dirty="0">
                                            <a:solidFill>
                                              <a:prstClr val="black"/>
                                            </a:solidFill>
                                            <a:latin typeface="Cambria Math" panose="02040503050406030204" pitchFamily="18" charset="0"/>
                                            <a:cs typeface="Times New Roman" panose="02020603050405020304" pitchFamily="18" charset="0"/>
                                          </a:rPr>
                                          <m:t>𝑑</m:t>
                                        </m:r>
                                      </m:e>
                                      <m:sub>
                                        <m:r>
                                          <a:rPr lang="en-US" sz="1800" i="1" dirty="0">
                                            <a:solidFill>
                                              <a:prstClr val="black"/>
                                            </a:solidFill>
                                            <a:latin typeface="Cambria Math" panose="02040503050406030204" pitchFamily="18" charset="0"/>
                                            <a:cs typeface="Times New Roman" panose="02020603050405020304" pitchFamily="18" charset="0"/>
                                          </a:rPr>
                                          <m:t>𝑖𝑛</m:t>
                                        </m:r>
                                      </m:sub>
                                    </m:sSub>
                                    <m:d>
                                      <m:dPr>
                                        <m:ctrlPr>
                                          <a:rPr lang="en-US" sz="1800" i="1" dirty="0">
                                            <a:solidFill>
                                              <a:prstClr val="black"/>
                                            </a:solidFill>
                                            <a:latin typeface="Cambria Math" panose="02040503050406030204" pitchFamily="18" charset="0"/>
                                            <a:cs typeface="Times New Roman" panose="02020603050405020304" pitchFamily="18" charset="0"/>
                                          </a:rPr>
                                        </m:ctrlPr>
                                      </m:dPr>
                                      <m:e>
                                        <m:r>
                                          <a:rPr lang="en-US" sz="1800" i="1" dirty="0">
                                            <a:solidFill>
                                              <a:prstClr val="black"/>
                                            </a:solidFill>
                                            <a:latin typeface="Cambria Math" panose="02040503050406030204" pitchFamily="18" charset="0"/>
                                            <a:cs typeface="Times New Roman" panose="02020603050405020304" pitchFamily="18" charset="0"/>
                                          </a:rPr>
                                          <m:t>𝑢</m:t>
                                        </m:r>
                                      </m:e>
                                    </m:d>
                                  </m:num>
                                  <m:den>
                                    <m:r>
                                      <a:rPr lang="en-US" sz="18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𝜋</m:t>
                                    </m:r>
                                    <m:d>
                                      <m:dPr>
                                        <m:ctrlPr>
                                          <a:rPr lang="en-US" sz="18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sz="18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d>
                                  </m:den>
                                </m:f>
                              </m:e>
                            </m:d>
                          </m:e>
                          <m:sup>
                            <m:f>
                              <m:fPr>
                                <m:ctrlPr>
                                  <a:rPr lang="en-US" sz="1800" i="1" dirty="0">
                                    <a:solidFill>
                                      <a:prstClr val="black"/>
                                    </a:solidFill>
                                    <a:latin typeface="Cambria Math" panose="02040503050406030204" pitchFamily="18" charset="0"/>
                                    <a:cs typeface="Times New Roman" panose="02020603050405020304" pitchFamily="18" charset="0"/>
                                  </a:rPr>
                                </m:ctrlPr>
                              </m:fPr>
                              <m:num>
                                <m:r>
                                  <a:rPr lang="en-US" sz="1800" i="1" dirty="0">
                                    <a:solidFill>
                                      <a:prstClr val="black"/>
                                    </a:solidFill>
                                    <a:latin typeface="Cambria Math" panose="02040503050406030204" pitchFamily="18" charset="0"/>
                                    <a:cs typeface="Times New Roman" panose="02020603050405020304" pitchFamily="18" charset="0"/>
                                  </a:rPr>
                                  <m:t>1</m:t>
                                </m:r>
                              </m:num>
                              <m:den>
                                <m:r>
                                  <a:rPr lang="en-US" sz="1800" i="1" dirty="0">
                                    <a:solidFill>
                                      <a:prstClr val="black"/>
                                    </a:solidFill>
                                    <a:latin typeface="Cambria Math" panose="02040503050406030204" pitchFamily="18" charset="0"/>
                                    <a:cs typeface="Times New Roman" panose="02020603050405020304" pitchFamily="18" charset="0"/>
                                  </a:rPr>
                                  <m:t>2</m:t>
                                </m:r>
                              </m:den>
                            </m:f>
                          </m:sup>
                        </m:sSup>
                      </m:e>
                    </m:d>
                  </m:oMath>
                </a14:m>
                <a:r>
                  <a:rPr lang="en-US" sz="1800" dirty="0">
                    <a:solidFill>
                      <a:prstClr val="black"/>
                    </a:solidFill>
                    <a:latin typeface="Times New Roman" panose="02020603050405020304" pitchFamily="18" charset="0"/>
                    <a:cs typeface="Times New Roman" panose="02020603050405020304" pitchFamily="18" charset="0"/>
                  </a:rPr>
                  <a:t> </a:t>
                </a:r>
              </a:p>
            </p:txBody>
          </p:sp>
        </mc:Choice>
        <mc:Fallback xmlns="">
          <p:sp>
            <p:nvSpPr>
              <p:cNvPr id="4" name="文本框 3">
                <a:extLst>
                  <a:ext uri="{FF2B5EF4-FFF2-40B4-BE49-F238E27FC236}">
                    <a16:creationId xmlns:a16="http://schemas.microsoft.com/office/drawing/2014/main" id="{4FE92989-974B-D903-DF39-3F73CE6B4C89}"/>
                  </a:ext>
                </a:extLst>
              </p:cNvPr>
              <p:cNvSpPr txBox="1">
                <a:spLocks noRot="1" noChangeAspect="1" noMove="1" noResize="1" noEditPoints="1" noAdjustHandles="1" noChangeArrowheads="1" noChangeShapeType="1" noTextEdit="1"/>
              </p:cNvSpPr>
              <p:nvPr/>
            </p:nvSpPr>
            <p:spPr bwMode="auto">
              <a:xfrm>
                <a:off x="313088" y="3136687"/>
                <a:ext cx="2545361" cy="807699"/>
              </a:xfrm>
              <a:prstGeom prst="rect">
                <a:avLst/>
              </a:prstGeom>
              <a:blipFill>
                <a:blip r:embed="rId3"/>
                <a:stretch>
                  <a:fillRect t="-10938" b="-21875"/>
                </a:stretch>
              </a:blipFill>
              <a:ln w="9525" algn="ctr">
                <a:noFill/>
                <a:miter lim="800000"/>
                <a:headEnd/>
                <a:tailEnd/>
              </a:ln>
              <a:effectLst/>
            </p:spPr>
            <p:txBody>
              <a:bodyPr/>
              <a:lstStyle/>
              <a:p>
                <a:r>
                  <a:rPr lang="en-US">
                    <a:noFill/>
                  </a:rPr>
                  <a:t> </a:t>
                </a:r>
              </a:p>
            </p:txBody>
          </p:sp>
        </mc:Fallback>
      </mc:AlternateContent>
      <p:cxnSp>
        <p:nvCxnSpPr>
          <p:cNvPr id="5" name="直线连接符 4">
            <a:extLst>
              <a:ext uri="{FF2B5EF4-FFF2-40B4-BE49-F238E27FC236}">
                <a16:creationId xmlns:a16="http://schemas.microsoft.com/office/drawing/2014/main" id="{1038CAAE-6197-98CC-2A81-87318199C092}"/>
              </a:ext>
            </a:extLst>
          </p:cNvPr>
          <p:cNvCxnSpPr>
            <a:cxnSpLocks/>
          </p:cNvCxnSpPr>
          <p:nvPr/>
        </p:nvCxnSpPr>
        <p:spPr>
          <a:xfrm>
            <a:off x="2783706" y="2814625"/>
            <a:ext cx="0" cy="4248000"/>
          </a:xfrm>
          <a:prstGeom prst="line">
            <a:avLst/>
          </a:prstGeom>
          <a:ln w="12700">
            <a:solidFill>
              <a:srgbClr val="000000"/>
            </a:solidFill>
            <a:prstDash val="dash"/>
          </a:ln>
        </p:spPr>
        <p:style>
          <a:lnRef idx="1">
            <a:schemeClr val="dk1"/>
          </a:lnRef>
          <a:fillRef idx="0">
            <a:schemeClr val="dk1"/>
          </a:fillRef>
          <a:effectRef idx="0">
            <a:schemeClr val="dk1"/>
          </a:effectRef>
          <a:fontRef idx="minor">
            <a:schemeClr val="tx1"/>
          </a:fontRef>
        </p:style>
      </p:cxnSp>
      <p:cxnSp>
        <p:nvCxnSpPr>
          <p:cNvPr id="6" name="直线连接符 5">
            <a:extLst>
              <a:ext uri="{FF2B5EF4-FFF2-40B4-BE49-F238E27FC236}">
                <a16:creationId xmlns:a16="http://schemas.microsoft.com/office/drawing/2014/main" id="{45589C05-0B26-B4C5-DF1E-04909BD620B3}"/>
              </a:ext>
            </a:extLst>
          </p:cNvPr>
          <p:cNvCxnSpPr>
            <a:cxnSpLocks/>
          </p:cNvCxnSpPr>
          <p:nvPr/>
        </p:nvCxnSpPr>
        <p:spPr>
          <a:xfrm>
            <a:off x="285493" y="2809306"/>
            <a:ext cx="0" cy="4248000"/>
          </a:xfrm>
          <a:prstGeom prst="line">
            <a:avLst/>
          </a:prstGeom>
          <a:ln w="12700">
            <a:solidFill>
              <a:srgbClr val="000000"/>
            </a:solidFill>
            <a:prstDash val="dash"/>
          </a:ln>
        </p:spPr>
        <p:style>
          <a:lnRef idx="1">
            <a:schemeClr val="dk1"/>
          </a:lnRef>
          <a:fillRef idx="0">
            <a:schemeClr val="dk1"/>
          </a:fillRef>
          <a:effectRef idx="0">
            <a:schemeClr val="dk1"/>
          </a:effectRef>
          <a:fontRef idx="minor">
            <a:schemeClr val="tx1"/>
          </a:fontRef>
        </p:style>
      </p:cxnSp>
      <p:sp>
        <p:nvSpPr>
          <p:cNvPr id="7" name="矩形 6">
            <a:extLst>
              <a:ext uri="{FF2B5EF4-FFF2-40B4-BE49-F238E27FC236}">
                <a16:creationId xmlns:a16="http://schemas.microsoft.com/office/drawing/2014/main" id="{C069144A-32BE-04A6-C797-0FD063D61031}"/>
              </a:ext>
            </a:extLst>
          </p:cNvPr>
          <p:cNvSpPr/>
          <p:nvPr/>
        </p:nvSpPr>
        <p:spPr>
          <a:xfrm>
            <a:off x="2790459" y="2810880"/>
            <a:ext cx="2319568" cy="1422520"/>
          </a:xfrm>
          <a:prstGeom prst="rect">
            <a:avLst/>
          </a:prstGeom>
          <a:solidFill>
            <a:schemeClr val="tx2">
              <a:lumMod val="20000"/>
              <a:lumOff val="80000"/>
              <a:alpha val="50196"/>
            </a:schemeClr>
          </a:solidFill>
          <a:ln w="127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C8CC56B0-B654-40E5-B746-713BCE463967}"/>
                  </a:ext>
                </a:extLst>
              </p:cNvPr>
              <p:cNvSpPr txBox="1"/>
              <p:nvPr/>
            </p:nvSpPr>
            <p:spPr bwMode="auto">
              <a:xfrm>
                <a:off x="2760337" y="3571688"/>
                <a:ext cx="2301338" cy="580842"/>
              </a:xfrm>
              <a:prstGeom prst="rect">
                <a:avLst/>
              </a:prstGeom>
              <a:noFill/>
              <a:ln w="9525" algn="ctr">
                <a:noFill/>
                <a:miter lim="800000"/>
                <a:headEnd/>
                <a:tailEnd/>
              </a:ln>
              <a:effectLst/>
            </p:spPr>
            <p:txBody>
              <a:bodyPr wrap="square" lIns="90909" tIns="45455" rIns="90909" bIns="45455" rtlCol="0" anchor="ctr">
                <a:spAutoFit/>
              </a:bodyPr>
              <a:lstStyle/>
              <a:p>
                <a:pPr/>
                <a14:m>
                  <m:oMathPara xmlns:m="http://schemas.openxmlformats.org/officeDocument/2006/math">
                    <m:oMathParaPr>
                      <m:jc m:val="left"/>
                    </m:oMathParaPr>
                    <m:oMath xmlns:m="http://schemas.openxmlformats.org/officeDocument/2006/math">
                      <m:acc>
                        <m:accPr>
                          <m:chr m:val="̃"/>
                          <m:ctrlPr>
                            <a:rPr lang="en-US" altLang="zh-CN" sz="1800" i="1">
                              <a:latin typeface="Cambria Math" panose="02040503050406030204" pitchFamily="18" charset="0"/>
                              <a:cs typeface="Times New Roman" panose="02020603050405020304" pitchFamily="18" charset="0"/>
                            </a:rPr>
                          </m:ctrlPr>
                        </m:accPr>
                        <m:e>
                          <m:r>
                            <a:rPr lang="en-US" altLang="zh-CN" sz="1800" i="1">
                              <a:latin typeface="Cambria Math" panose="02040503050406030204" pitchFamily="18" charset="0"/>
                              <a:cs typeface="Times New Roman" panose="02020603050405020304" pitchFamily="18" charset="0"/>
                            </a:rPr>
                            <m:t>𝑂</m:t>
                          </m:r>
                        </m:e>
                      </m:acc>
                      <m:d>
                        <m:dPr>
                          <m:ctrlPr>
                            <a:rPr lang="en-US" altLang="zh-CN" sz="1800" i="1">
                              <a:latin typeface="Cambria Math" panose="02040503050406030204" pitchFamily="18" charset="0"/>
                              <a:cs typeface="Times New Roman" panose="02020603050405020304" pitchFamily="18" charset="0"/>
                            </a:rPr>
                          </m:ctrlPr>
                        </m:dPr>
                        <m:e>
                          <m:r>
                            <m:rPr>
                              <m:sty m:val="p"/>
                            </m:rPr>
                            <a:rPr lang="en-US" altLang="zh-CN" sz="1800">
                              <a:latin typeface="Cambria Math" panose="02040503050406030204" pitchFamily="18" charset="0"/>
                              <a:cs typeface="Times New Roman" panose="02020603050405020304" pitchFamily="18" charset="0"/>
                            </a:rPr>
                            <m:t>min</m:t>
                          </m:r>
                          <m:r>
                            <a:rPr lang="en-US" altLang="zh-CN" sz="1800" i="1">
                              <a:latin typeface="Cambria Math" panose="02040503050406030204" pitchFamily="18" charset="0"/>
                              <a:cs typeface="Times New Roman" panose="02020603050405020304" pitchFamily="18" charset="0"/>
                            </a:rPr>
                            <m:t>⁡{</m:t>
                          </m:r>
                          <m:sSup>
                            <m:sSupPr>
                              <m:ctrlPr>
                                <a:rPr lang="en-US" altLang="zh-CN" sz="1800" i="1">
                                  <a:latin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cs typeface="Times New Roman" panose="02020603050405020304" pitchFamily="18" charset="0"/>
                                </a:rPr>
                                <m:t>𝑛</m:t>
                              </m:r>
                            </m:e>
                            <m:sup>
                              <m:f>
                                <m:fPr>
                                  <m:ctrlPr>
                                    <a:rPr lang="en-US" altLang="zh-CN" sz="1800" i="1">
                                      <a:latin typeface="Cambria Math" panose="02040503050406030204" pitchFamily="18" charset="0"/>
                                      <a:cs typeface="Times New Roman" panose="02020603050405020304" pitchFamily="18" charset="0"/>
                                    </a:rPr>
                                  </m:ctrlPr>
                                </m:fPr>
                                <m:num>
                                  <m:r>
                                    <a:rPr lang="en-US" altLang="zh-CN" sz="1800" i="1">
                                      <a:latin typeface="Cambria Math" panose="02040503050406030204" pitchFamily="18" charset="0"/>
                                      <a:cs typeface="Times New Roman" panose="02020603050405020304" pitchFamily="18" charset="0"/>
                                    </a:rPr>
                                    <m:t>3</m:t>
                                  </m:r>
                                </m:num>
                                <m:den>
                                  <m:r>
                                    <a:rPr lang="en-US" altLang="zh-CN" sz="1800" i="1">
                                      <a:latin typeface="Cambria Math" panose="02040503050406030204" pitchFamily="18" charset="0"/>
                                      <a:cs typeface="Times New Roman" panose="02020603050405020304" pitchFamily="18" charset="0"/>
                                    </a:rPr>
                                    <m:t>4</m:t>
                                  </m:r>
                                </m:den>
                              </m:f>
                            </m:sup>
                          </m:sSup>
                          <m:sSubSup>
                            <m:sSubSupPr>
                              <m:ctrlPr>
                                <a:rPr lang="en-US" altLang="zh-CN" sz="1800" b="0" i="1">
                                  <a:latin typeface="Cambria Math" panose="02040503050406030204" pitchFamily="18" charset="0"/>
                                  <a:cs typeface="Times New Roman" panose="02020603050405020304" pitchFamily="18" charset="0"/>
                                </a:rPr>
                              </m:ctrlPr>
                            </m:sSubSupPr>
                            <m:e>
                              <m:r>
                                <m:rPr>
                                  <m:sty m:val="p"/>
                                </m:rPr>
                                <a:rPr lang="en-US" altLang="zh-CN" sz="1800">
                                  <a:latin typeface="Cambria Math" panose="02040503050406030204" pitchFamily="18" charset="0"/>
                                  <a:cs typeface="Times New Roman" panose="02020603050405020304" pitchFamily="18" charset="0"/>
                                </a:rPr>
                                <m:t>Δ</m:t>
                              </m:r>
                            </m:e>
                            <m:sub>
                              <m:r>
                                <m:rPr>
                                  <m:sty m:val="p"/>
                                </m:rPr>
                                <a:rPr lang="en-US" altLang="zh-CN" sz="1800" b="0" i="0">
                                  <a:latin typeface="Cambria Math" panose="02040503050406030204" pitchFamily="18" charset="0"/>
                                  <a:cs typeface="Times New Roman" panose="02020603050405020304" pitchFamily="18" charset="0"/>
                                </a:rPr>
                                <m:t>out</m:t>
                              </m:r>
                            </m:sub>
                            <m:sup>
                              <m:f>
                                <m:fPr>
                                  <m:ctrlPr>
                                    <a:rPr lang="en-US" altLang="zh-CN" sz="1800" i="1">
                                      <a:latin typeface="Cambria Math" panose="02040503050406030204" pitchFamily="18" charset="0"/>
                                      <a:cs typeface="Times New Roman" panose="02020603050405020304" pitchFamily="18" charset="0"/>
                                    </a:rPr>
                                  </m:ctrlPr>
                                </m:fPr>
                                <m:num>
                                  <m:r>
                                    <a:rPr lang="en-US" altLang="zh-CN" sz="1800" i="1">
                                      <a:latin typeface="Cambria Math" panose="02040503050406030204" pitchFamily="18" charset="0"/>
                                      <a:cs typeface="Times New Roman" panose="02020603050405020304" pitchFamily="18" charset="0"/>
                                    </a:rPr>
                                    <m:t>1</m:t>
                                  </m:r>
                                </m:num>
                                <m:den>
                                  <m:r>
                                    <a:rPr lang="en-US" altLang="zh-CN" sz="1800" i="1">
                                      <a:latin typeface="Cambria Math" panose="02040503050406030204" pitchFamily="18" charset="0"/>
                                      <a:cs typeface="Times New Roman" panose="02020603050405020304" pitchFamily="18" charset="0"/>
                                    </a:rPr>
                                    <m:t>4</m:t>
                                  </m:r>
                                </m:den>
                              </m:f>
                            </m:sup>
                          </m:sSubSup>
                          <m:r>
                            <a:rPr lang="en-US" altLang="zh-CN" sz="1800" i="1">
                              <a:latin typeface="Cambria Math" panose="02040503050406030204" pitchFamily="18" charset="0"/>
                              <a:cs typeface="Times New Roman" panose="02020603050405020304" pitchFamily="18" charset="0"/>
                            </a:rPr>
                            <m:t>, </m:t>
                          </m:r>
                          <m:sSup>
                            <m:sSupPr>
                              <m:ctrlPr>
                                <a:rPr lang="en-US" altLang="zh-CN" sz="1800" i="1">
                                  <a:latin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cs typeface="Times New Roman" panose="02020603050405020304" pitchFamily="18" charset="0"/>
                                </a:rPr>
                                <m:t>𝑛</m:t>
                              </m:r>
                            </m:e>
                            <m:sup>
                              <m:f>
                                <m:fPr>
                                  <m:ctrlPr>
                                    <a:rPr lang="en-US" altLang="zh-CN" sz="1800" i="1">
                                      <a:latin typeface="Cambria Math" panose="02040503050406030204" pitchFamily="18" charset="0"/>
                                      <a:cs typeface="Times New Roman" panose="02020603050405020304" pitchFamily="18" charset="0"/>
                                    </a:rPr>
                                  </m:ctrlPr>
                                </m:fPr>
                                <m:num>
                                  <m:r>
                                    <a:rPr lang="en-US" altLang="zh-CN" sz="1800" b="0" i="1">
                                      <a:latin typeface="Cambria Math" panose="02040503050406030204" pitchFamily="18" charset="0"/>
                                      <a:cs typeface="Times New Roman" panose="02020603050405020304" pitchFamily="18" charset="0"/>
                                    </a:rPr>
                                    <m:t>6</m:t>
                                  </m:r>
                                </m:num>
                                <m:den>
                                  <m:r>
                                    <a:rPr lang="en-US" altLang="zh-CN" sz="1800" i="1">
                                      <a:latin typeface="Cambria Math" panose="02040503050406030204" pitchFamily="18" charset="0"/>
                                      <a:cs typeface="Times New Roman" panose="02020603050405020304" pitchFamily="18" charset="0"/>
                                    </a:rPr>
                                    <m:t>7</m:t>
                                  </m:r>
                                </m:den>
                              </m:f>
                            </m:sup>
                          </m:sSup>
                          <m:sSup>
                            <m:sSupPr>
                              <m:ctrlPr>
                                <a:rPr lang="en-US" altLang="zh-CN" sz="1800" i="1">
                                  <a:latin typeface="Cambria Math" panose="02040503050406030204" pitchFamily="18" charset="0"/>
                                  <a:cs typeface="Times New Roman" panose="02020603050405020304" pitchFamily="18" charset="0"/>
                                </a:rPr>
                              </m:ctrlPr>
                            </m:sSupPr>
                            <m:e>
                              <m:r>
                                <a:rPr lang="en-US" altLang="zh-CN" sz="1800" b="0" i="1">
                                  <a:latin typeface="Cambria Math" panose="02040503050406030204" pitchFamily="18" charset="0"/>
                                  <a:cs typeface="Times New Roman" panose="02020603050405020304" pitchFamily="18" charset="0"/>
                                </a:rPr>
                                <m:t>𝑑</m:t>
                              </m:r>
                            </m:e>
                            <m:sup>
                              <m:f>
                                <m:fPr>
                                  <m:ctrlPr>
                                    <a:rPr lang="en-US" altLang="zh-CN" sz="1800" i="1">
                                      <a:latin typeface="Cambria Math" panose="02040503050406030204" pitchFamily="18" charset="0"/>
                                      <a:cs typeface="Times New Roman" panose="02020603050405020304" pitchFamily="18" charset="0"/>
                                    </a:rPr>
                                  </m:ctrlPr>
                                </m:fPr>
                                <m:num>
                                  <m:r>
                                    <a:rPr lang="en-US" altLang="zh-CN" sz="1800" i="1">
                                      <a:latin typeface="Cambria Math" panose="02040503050406030204" pitchFamily="18" charset="0"/>
                                      <a:cs typeface="Times New Roman" panose="02020603050405020304" pitchFamily="18" charset="0"/>
                                    </a:rPr>
                                    <m:t>1</m:t>
                                  </m:r>
                                </m:num>
                                <m:den>
                                  <m:r>
                                    <a:rPr lang="en-US" altLang="zh-CN" sz="1800" i="1">
                                      <a:latin typeface="Cambria Math" panose="02040503050406030204" pitchFamily="18" charset="0"/>
                                      <a:cs typeface="Times New Roman" panose="02020603050405020304" pitchFamily="18" charset="0"/>
                                    </a:rPr>
                                    <m:t>7</m:t>
                                  </m:r>
                                </m:den>
                              </m:f>
                            </m:sup>
                          </m:sSup>
                          <m:r>
                            <a:rPr lang="en-US" altLang="zh-CN" sz="1800" i="1">
                              <a:latin typeface="Cambria Math" panose="02040503050406030204" pitchFamily="18" charset="0"/>
                              <a:cs typeface="Times New Roman" panose="02020603050405020304" pitchFamily="18" charset="0"/>
                            </a:rPr>
                            <m:t>}</m:t>
                          </m:r>
                        </m:e>
                      </m:d>
                    </m:oMath>
                  </m:oMathPara>
                </a14:m>
                <a:endParaRPr lang="en-US" sz="18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C8CC56B0-B654-40E5-B746-713BCE463967}"/>
                  </a:ext>
                </a:extLst>
              </p:cNvPr>
              <p:cNvSpPr txBox="1">
                <a:spLocks noRot="1" noChangeAspect="1" noMove="1" noResize="1" noEditPoints="1" noAdjustHandles="1" noChangeArrowheads="1" noChangeShapeType="1" noTextEdit="1"/>
              </p:cNvSpPr>
              <p:nvPr/>
            </p:nvSpPr>
            <p:spPr bwMode="auto">
              <a:xfrm>
                <a:off x="2760337" y="3571688"/>
                <a:ext cx="2301338" cy="580842"/>
              </a:xfrm>
              <a:prstGeom prst="rect">
                <a:avLst/>
              </a:prstGeom>
              <a:blipFill>
                <a:blip r:embed="rId4"/>
                <a:stretch>
                  <a:fillRect b="-8696"/>
                </a:stretch>
              </a:blipFill>
              <a:ln w="9525" algn="ctr">
                <a:noFill/>
                <a:miter lim="800000"/>
                <a:headEnd/>
                <a:tailEnd/>
              </a:ln>
              <a:effectLst/>
            </p:spPr>
            <p:txBody>
              <a:bodyPr/>
              <a:lstStyle/>
              <a:p>
                <a:r>
                  <a:rPr lang="en-US">
                    <a:noFill/>
                  </a:rPr>
                  <a:t> </a:t>
                </a:r>
              </a:p>
            </p:txBody>
          </p:sp>
        </mc:Fallback>
      </mc:AlternateContent>
      <p:sp>
        <p:nvSpPr>
          <p:cNvPr id="9" name="矩形 8">
            <a:extLst>
              <a:ext uri="{FF2B5EF4-FFF2-40B4-BE49-F238E27FC236}">
                <a16:creationId xmlns:a16="http://schemas.microsoft.com/office/drawing/2014/main" id="{86FD9DE8-5858-647E-42C7-1ADFCB0D43A4}"/>
              </a:ext>
            </a:extLst>
          </p:cNvPr>
          <p:cNvSpPr/>
          <p:nvPr/>
        </p:nvSpPr>
        <p:spPr>
          <a:xfrm>
            <a:off x="7411367" y="2810880"/>
            <a:ext cx="2366159" cy="2403019"/>
          </a:xfrm>
          <a:prstGeom prst="rect">
            <a:avLst/>
          </a:prstGeom>
          <a:solidFill>
            <a:schemeClr val="tx2">
              <a:lumMod val="20000"/>
              <a:lumOff val="80000"/>
              <a:alpha val="50196"/>
            </a:schemeClr>
          </a:solidFill>
          <a:ln w="127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0" name="文本框 9">
            <a:extLst>
              <a:ext uri="{FF2B5EF4-FFF2-40B4-BE49-F238E27FC236}">
                <a16:creationId xmlns:a16="http://schemas.microsoft.com/office/drawing/2014/main" id="{E7313848-1F1B-7024-0253-C314C9EB158F}"/>
              </a:ext>
            </a:extLst>
          </p:cNvPr>
          <p:cNvSpPr txBox="1"/>
          <p:nvPr/>
        </p:nvSpPr>
        <p:spPr bwMode="auto">
          <a:xfrm>
            <a:off x="271997" y="2416748"/>
            <a:ext cx="2545357" cy="368797"/>
          </a:xfrm>
          <a:prstGeom prst="rect">
            <a:avLst/>
          </a:prstGeom>
          <a:noFill/>
          <a:ln w="9525" algn="ctr">
            <a:noFill/>
            <a:miter lim="800000"/>
            <a:headEnd/>
            <a:tailEnd/>
          </a:ln>
          <a:effectLst/>
        </p:spPr>
        <p:txBody>
          <a:bodyPr wrap="square" lIns="90909" tIns="45455" rIns="90909" bIns="45455" rtlCol="0" anchor="ctr">
            <a:spAutoFit/>
          </a:bodyPr>
          <a:lstStyle/>
          <a:p>
            <a:pPr algn="ctr"/>
            <a:r>
              <a:rPr lang="en-US" sz="1800" dirty="0">
                <a:solidFill>
                  <a:prstClr val="black"/>
                </a:solidFill>
                <a:latin typeface="Times New Roman" panose="02020603050405020304" pitchFamily="18" charset="0"/>
                <a:cs typeface="Times New Roman" panose="02020603050405020304" pitchFamily="18" charset="0"/>
              </a:rPr>
              <a:t>BiPPR, WSDM 2016</a:t>
            </a:r>
          </a:p>
        </p:txBody>
      </p:sp>
      <p:sp>
        <p:nvSpPr>
          <p:cNvPr id="11" name="文本框 10">
            <a:extLst>
              <a:ext uri="{FF2B5EF4-FFF2-40B4-BE49-F238E27FC236}">
                <a16:creationId xmlns:a16="http://schemas.microsoft.com/office/drawing/2014/main" id="{E54453CF-71D9-E810-D31E-5B9610084ED5}"/>
              </a:ext>
            </a:extLst>
          </p:cNvPr>
          <p:cNvSpPr txBox="1"/>
          <p:nvPr/>
        </p:nvSpPr>
        <p:spPr bwMode="auto">
          <a:xfrm>
            <a:off x="5503129" y="2416748"/>
            <a:ext cx="1620000" cy="368797"/>
          </a:xfrm>
          <a:prstGeom prst="rect">
            <a:avLst/>
          </a:prstGeom>
          <a:noFill/>
          <a:ln w="9525" algn="ctr">
            <a:noFill/>
            <a:miter lim="800000"/>
            <a:headEnd/>
            <a:tailEnd/>
          </a:ln>
          <a:effectLst/>
        </p:spPr>
        <p:txBody>
          <a:bodyPr wrap="square" lIns="90909" tIns="45455" rIns="90909" bIns="45455" rtlCol="0" anchor="ctr">
            <a:spAutoFit/>
          </a:bodyPr>
          <a:lstStyle/>
          <a:p>
            <a:pPr algn="ctr"/>
            <a:r>
              <a:rPr lang="en-US" sz="1800" dirty="0">
                <a:solidFill>
                  <a:prstClr val="black"/>
                </a:solidFill>
                <a:latin typeface="Times New Roman" panose="02020603050405020304" pitchFamily="18" charset="0"/>
                <a:cs typeface="Times New Roman" panose="02020603050405020304" pitchFamily="18" charset="0"/>
              </a:rPr>
              <a:t> SICOMP 2023</a:t>
            </a:r>
          </a:p>
        </p:txBody>
      </p:sp>
      <p:sp>
        <p:nvSpPr>
          <p:cNvPr id="12" name="文本框 11">
            <a:extLst>
              <a:ext uri="{FF2B5EF4-FFF2-40B4-BE49-F238E27FC236}">
                <a16:creationId xmlns:a16="http://schemas.microsoft.com/office/drawing/2014/main" id="{CAE620D9-0934-636F-C199-1B1CE15AB296}"/>
              </a:ext>
            </a:extLst>
          </p:cNvPr>
          <p:cNvSpPr txBox="1"/>
          <p:nvPr/>
        </p:nvSpPr>
        <p:spPr bwMode="auto">
          <a:xfrm>
            <a:off x="7193793" y="2385970"/>
            <a:ext cx="2734133" cy="399574"/>
          </a:xfrm>
          <a:prstGeom prst="rect">
            <a:avLst/>
          </a:prstGeom>
          <a:noFill/>
          <a:ln w="9525" algn="ctr">
            <a:noFill/>
            <a:miter lim="800000"/>
            <a:headEnd/>
            <a:tailEnd/>
          </a:ln>
          <a:effectLst/>
        </p:spPr>
        <p:txBody>
          <a:bodyPr wrap="square" lIns="90909" tIns="45455" rIns="90909" bIns="45455" rtlCol="0" anchor="ctr">
            <a:spAutoFit/>
          </a:bodyPr>
          <a:lstStyle/>
          <a:p>
            <a:pPr algn="ctr"/>
            <a:r>
              <a:rPr lang="en-US" b="1" dirty="0">
                <a:solidFill>
                  <a:srgbClr val="C00000"/>
                </a:solidFill>
                <a:latin typeface="Times New Roman" panose="02020603050405020304" pitchFamily="18" charset="0"/>
                <a:cs typeface="Times New Roman" panose="02020603050405020304" pitchFamily="18" charset="0"/>
              </a:rPr>
              <a:t> STOC 2024 (Ours)</a:t>
            </a:r>
          </a:p>
        </p:txBody>
      </p:sp>
      <p:sp>
        <p:nvSpPr>
          <p:cNvPr id="13" name="矩形 12">
            <a:extLst>
              <a:ext uri="{FF2B5EF4-FFF2-40B4-BE49-F238E27FC236}">
                <a16:creationId xmlns:a16="http://schemas.microsoft.com/office/drawing/2014/main" id="{A4BE3F1B-C5D4-2F4D-B436-D0571FD94F7E}"/>
              </a:ext>
            </a:extLst>
          </p:cNvPr>
          <p:cNvSpPr/>
          <p:nvPr/>
        </p:nvSpPr>
        <p:spPr>
          <a:xfrm>
            <a:off x="5112947" y="2810879"/>
            <a:ext cx="2301338" cy="1883236"/>
          </a:xfrm>
          <a:prstGeom prst="rect">
            <a:avLst/>
          </a:prstGeom>
          <a:solidFill>
            <a:schemeClr val="tx2">
              <a:lumMod val="20000"/>
              <a:lumOff val="80000"/>
              <a:alpha val="50196"/>
            </a:schemeClr>
          </a:solidFill>
          <a:ln w="127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E3DB45D-E81E-F40B-17CB-DB130D65FB1B}"/>
                  </a:ext>
                </a:extLst>
              </p:cNvPr>
              <p:cNvSpPr txBox="1"/>
              <p:nvPr/>
            </p:nvSpPr>
            <p:spPr bwMode="auto">
              <a:xfrm>
                <a:off x="5069664" y="4103245"/>
                <a:ext cx="2356994" cy="595334"/>
              </a:xfrm>
              <a:prstGeom prst="rect">
                <a:avLst/>
              </a:prstGeom>
              <a:noFill/>
              <a:ln w="9525" algn="ctr">
                <a:noFill/>
                <a:miter lim="800000"/>
                <a:headEnd/>
                <a:tailEnd/>
              </a:ln>
              <a:effectLst/>
            </p:spPr>
            <p:txBody>
              <a:bodyPr wrap="square" lIns="90909" tIns="45455" rIns="90909" bIns="45455" rtlCol="0" anchor="ctr">
                <a:spAutoFit/>
              </a:bodyPr>
              <a:lstStyle/>
              <a:p>
                <a14:m>
                  <m:oMath xmlns:m="http://schemas.openxmlformats.org/officeDocument/2006/math">
                    <m:acc>
                      <m:accPr>
                        <m:chr m:val="̃"/>
                        <m:ctrlPr>
                          <a:rPr lang="en-US" altLang="zh-CN" sz="1800" i="1">
                            <a:latin typeface="Cambria Math" panose="02040503050406030204" pitchFamily="18" charset="0"/>
                            <a:cs typeface="Times New Roman" panose="02020603050405020304" pitchFamily="18" charset="0"/>
                          </a:rPr>
                        </m:ctrlPr>
                      </m:accPr>
                      <m:e>
                        <m:r>
                          <a:rPr lang="en-US" altLang="zh-CN" sz="1800" i="1">
                            <a:latin typeface="Cambria Math" panose="02040503050406030204" pitchFamily="18" charset="0"/>
                            <a:cs typeface="Times New Roman" panose="02020603050405020304" pitchFamily="18" charset="0"/>
                          </a:rPr>
                          <m:t>𝑂</m:t>
                        </m:r>
                      </m:e>
                    </m:acc>
                    <m:d>
                      <m:dPr>
                        <m:ctrlPr>
                          <a:rPr lang="en-US" altLang="zh-CN" sz="1800" i="1">
                            <a:latin typeface="Cambria Math" panose="02040503050406030204" pitchFamily="18" charset="0"/>
                            <a:cs typeface="Times New Roman" panose="02020603050405020304" pitchFamily="18" charset="0"/>
                          </a:rPr>
                        </m:ctrlPr>
                      </m:dPr>
                      <m:e>
                        <m:r>
                          <m:rPr>
                            <m:sty m:val="p"/>
                          </m:rPr>
                          <a:rPr lang="en-US" altLang="zh-CN" sz="1800">
                            <a:latin typeface="Cambria Math" panose="02040503050406030204" pitchFamily="18" charset="0"/>
                            <a:cs typeface="Times New Roman" panose="02020603050405020304" pitchFamily="18" charset="0"/>
                          </a:rPr>
                          <m:t>min</m:t>
                        </m:r>
                        <m:r>
                          <a:rPr lang="en-US" altLang="zh-CN" sz="1800" i="1">
                            <a:latin typeface="Cambria Math" panose="02040503050406030204" pitchFamily="18" charset="0"/>
                            <a:cs typeface="Times New Roman" panose="02020603050405020304" pitchFamily="18" charset="0"/>
                          </a:rPr>
                          <m:t>⁡{</m:t>
                        </m:r>
                        <m:sSup>
                          <m:sSupPr>
                            <m:ctrlPr>
                              <a:rPr lang="en-US" altLang="zh-CN" sz="1800" i="1">
                                <a:latin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cs typeface="Times New Roman" panose="02020603050405020304" pitchFamily="18" charset="0"/>
                              </a:rPr>
                              <m:t>𝑛</m:t>
                            </m:r>
                          </m:e>
                          <m:sup>
                            <m:f>
                              <m:fPr>
                                <m:ctrlPr>
                                  <a:rPr lang="en-US" altLang="zh-CN" sz="1800" i="1">
                                    <a:latin typeface="Cambria Math" panose="02040503050406030204" pitchFamily="18" charset="0"/>
                                    <a:cs typeface="Times New Roman" panose="02020603050405020304" pitchFamily="18" charset="0"/>
                                  </a:rPr>
                                </m:ctrlPr>
                              </m:fPr>
                              <m:num>
                                <m:r>
                                  <a:rPr lang="en-US" altLang="zh-CN" sz="1800" i="1">
                                    <a:latin typeface="Cambria Math" panose="02040503050406030204" pitchFamily="18" charset="0"/>
                                    <a:cs typeface="Times New Roman" panose="02020603050405020304" pitchFamily="18" charset="0"/>
                                  </a:rPr>
                                  <m:t>2</m:t>
                                </m:r>
                              </m:num>
                              <m:den>
                                <m:r>
                                  <a:rPr lang="en-US" altLang="zh-CN" sz="1800" i="1">
                                    <a:latin typeface="Cambria Math" panose="02040503050406030204" pitchFamily="18" charset="0"/>
                                    <a:cs typeface="Times New Roman" panose="02020603050405020304" pitchFamily="18" charset="0"/>
                                  </a:rPr>
                                  <m:t>3</m:t>
                                </m:r>
                              </m:den>
                            </m:f>
                          </m:sup>
                        </m:sSup>
                        <m:sSubSup>
                          <m:sSubSupPr>
                            <m:ctrlPr>
                              <a:rPr lang="en-US" altLang="zh-CN" sz="1800" i="1">
                                <a:latin typeface="Cambria Math" panose="02040503050406030204" pitchFamily="18" charset="0"/>
                                <a:cs typeface="Times New Roman" panose="02020603050405020304" pitchFamily="18" charset="0"/>
                              </a:rPr>
                            </m:ctrlPr>
                          </m:sSubSupPr>
                          <m:e>
                            <m:sSubSup>
                              <m:sSubSupPr>
                                <m:ctrlPr>
                                  <a:rPr lang="en-US" altLang="zh-CN" sz="1800" b="0" i="1">
                                    <a:latin typeface="Cambria Math" panose="02040503050406030204" pitchFamily="18" charset="0"/>
                                    <a:cs typeface="Times New Roman" panose="02020603050405020304" pitchFamily="18" charset="0"/>
                                  </a:rPr>
                                </m:ctrlPr>
                              </m:sSubSupPr>
                              <m:e>
                                <m:r>
                                  <m:rPr>
                                    <m:sty m:val="p"/>
                                  </m:rPr>
                                  <a:rPr lang="en-US" altLang="zh-CN" sz="1800">
                                    <a:latin typeface="Cambria Math" panose="02040503050406030204" pitchFamily="18" charset="0"/>
                                    <a:cs typeface="Times New Roman" panose="02020603050405020304" pitchFamily="18" charset="0"/>
                                  </a:rPr>
                                  <m:t>Δ</m:t>
                                </m:r>
                              </m:e>
                              <m:sub>
                                <m:r>
                                  <m:rPr>
                                    <m:sty m:val="p"/>
                                  </m:rPr>
                                  <a:rPr lang="en-US" altLang="zh-CN" sz="1800" b="0" i="0">
                                    <a:latin typeface="Cambria Math" panose="02040503050406030204" pitchFamily="18" charset="0"/>
                                    <a:cs typeface="Times New Roman" panose="02020603050405020304" pitchFamily="18" charset="0"/>
                                  </a:rPr>
                                  <m:t>out</m:t>
                                </m:r>
                              </m:sub>
                              <m:sup>
                                <m:f>
                                  <m:fPr>
                                    <m:ctrlPr>
                                      <a:rPr lang="en-US" altLang="zh-CN" sz="1800" b="0" i="1">
                                        <a:latin typeface="Cambria Math" panose="02040503050406030204" pitchFamily="18" charset="0"/>
                                        <a:cs typeface="Times New Roman" panose="02020603050405020304" pitchFamily="18" charset="0"/>
                                      </a:rPr>
                                    </m:ctrlPr>
                                  </m:fPr>
                                  <m:num>
                                    <m:r>
                                      <a:rPr lang="en-US" altLang="zh-CN" sz="1800" b="0" i="1">
                                        <a:latin typeface="Cambria Math" panose="02040503050406030204" pitchFamily="18" charset="0"/>
                                        <a:cs typeface="Times New Roman" panose="02020603050405020304" pitchFamily="18" charset="0"/>
                                      </a:rPr>
                                      <m:t>1</m:t>
                                    </m:r>
                                  </m:num>
                                  <m:den>
                                    <m:r>
                                      <a:rPr lang="en-US" altLang="zh-CN" sz="1800" b="0" i="1">
                                        <a:latin typeface="Cambria Math" panose="02040503050406030204" pitchFamily="18" charset="0"/>
                                        <a:cs typeface="Times New Roman" panose="02020603050405020304" pitchFamily="18" charset="0"/>
                                      </a:rPr>
                                      <m:t>3</m:t>
                                    </m:r>
                                  </m:den>
                                </m:f>
                              </m:sup>
                            </m:sSubSup>
                          </m:e>
                          <m:sub>
                            <m:r>
                              <a:rPr lang="en-US" altLang="zh-CN" sz="1800">
                                <a:latin typeface="Cambria Math" panose="02040503050406030204" pitchFamily="18" charset="0"/>
                                <a:cs typeface="Times New Roman" panose="02020603050405020304" pitchFamily="18" charset="0"/>
                              </a:rPr>
                              <m:t> </m:t>
                            </m:r>
                          </m:sub>
                          <m:sup>
                            <m:r>
                              <a:rPr lang="en-US" altLang="zh-CN" sz="1800" b="0" i="1">
                                <a:latin typeface="Cambria Math" panose="02040503050406030204" pitchFamily="18" charset="0"/>
                                <a:cs typeface="Times New Roman" panose="02020603050405020304" pitchFamily="18" charset="0"/>
                              </a:rPr>
                              <m:t> </m:t>
                            </m:r>
                          </m:sup>
                        </m:sSubSup>
                        <m:r>
                          <a:rPr lang="en-US" altLang="zh-CN" sz="1800" i="1">
                            <a:latin typeface="Cambria Math" panose="02040503050406030204" pitchFamily="18" charset="0"/>
                            <a:cs typeface="Times New Roman" panose="02020603050405020304" pitchFamily="18" charset="0"/>
                          </a:rPr>
                          <m:t>, </m:t>
                        </m:r>
                        <m:sSup>
                          <m:sSupPr>
                            <m:ctrlPr>
                              <a:rPr lang="en-US" altLang="zh-CN" sz="1800" i="1">
                                <a:latin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cs typeface="Times New Roman" panose="02020603050405020304" pitchFamily="18" charset="0"/>
                              </a:rPr>
                              <m:t>𝑛</m:t>
                            </m:r>
                          </m:e>
                          <m:sup>
                            <m:f>
                              <m:fPr>
                                <m:ctrlPr>
                                  <a:rPr lang="en-US" altLang="zh-CN" sz="1800" i="1">
                                    <a:latin typeface="Cambria Math" panose="02040503050406030204" pitchFamily="18" charset="0"/>
                                    <a:cs typeface="Times New Roman" panose="02020603050405020304" pitchFamily="18" charset="0"/>
                                  </a:rPr>
                                </m:ctrlPr>
                              </m:fPr>
                              <m:num>
                                <m:r>
                                  <a:rPr lang="en-US" altLang="zh-CN" sz="1800" b="0" i="1">
                                    <a:latin typeface="Cambria Math" panose="02040503050406030204" pitchFamily="18" charset="0"/>
                                    <a:cs typeface="Times New Roman" panose="02020603050405020304" pitchFamily="18" charset="0"/>
                                  </a:rPr>
                                  <m:t>5</m:t>
                                </m:r>
                              </m:num>
                              <m:den>
                                <m:r>
                                  <a:rPr lang="en-US" altLang="zh-CN" sz="1800" b="0" i="1">
                                    <a:latin typeface="Cambria Math" panose="02040503050406030204" pitchFamily="18" charset="0"/>
                                    <a:cs typeface="Times New Roman" panose="02020603050405020304" pitchFamily="18" charset="0"/>
                                  </a:rPr>
                                  <m:t>6</m:t>
                                </m:r>
                              </m:den>
                            </m:f>
                          </m:sup>
                        </m:sSup>
                        <m:sSup>
                          <m:sSupPr>
                            <m:ctrlPr>
                              <a:rPr lang="en-US" altLang="zh-CN" sz="1800" i="1">
                                <a:latin typeface="Cambria Math" panose="02040503050406030204" pitchFamily="18" charset="0"/>
                                <a:cs typeface="Times New Roman" panose="02020603050405020304" pitchFamily="18" charset="0"/>
                              </a:rPr>
                            </m:ctrlPr>
                          </m:sSupPr>
                          <m:e>
                            <m:r>
                              <a:rPr lang="en-US" altLang="zh-CN" sz="1800" b="0" i="1">
                                <a:latin typeface="Cambria Math" panose="02040503050406030204" pitchFamily="18" charset="0"/>
                                <a:cs typeface="Times New Roman" panose="02020603050405020304" pitchFamily="18" charset="0"/>
                              </a:rPr>
                              <m:t>𝑑</m:t>
                            </m:r>
                          </m:e>
                          <m:sup>
                            <m:f>
                              <m:fPr>
                                <m:ctrlPr>
                                  <a:rPr lang="en-US" altLang="zh-CN" sz="1800" i="1">
                                    <a:latin typeface="Cambria Math" panose="02040503050406030204" pitchFamily="18" charset="0"/>
                                    <a:cs typeface="Times New Roman" panose="02020603050405020304" pitchFamily="18" charset="0"/>
                                  </a:rPr>
                                </m:ctrlPr>
                              </m:fPr>
                              <m:num>
                                <m:r>
                                  <a:rPr lang="en-US" altLang="zh-CN" sz="1800" i="1">
                                    <a:latin typeface="Cambria Math" panose="02040503050406030204" pitchFamily="18" charset="0"/>
                                    <a:cs typeface="Times New Roman" panose="02020603050405020304" pitchFamily="18" charset="0"/>
                                  </a:rPr>
                                  <m:t>1</m:t>
                                </m:r>
                              </m:num>
                              <m:den>
                                <m:r>
                                  <a:rPr lang="en-US" altLang="zh-CN" sz="1800" i="1">
                                    <a:latin typeface="Cambria Math" panose="02040503050406030204" pitchFamily="18" charset="0"/>
                                    <a:cs typeface="Times New Roman" panose="02020603050405020304" pitchFamily="18" charset="0"/>
                                  </a:rPr>
                                  <m:t>6</m:t>
                                </m:r>
                              </m:den>
                            </m:f>
                          </m:sup>
                        </m:sSup>
                        <m:r>
                          <a:rPr lang="en-US" altLang="zh-CN" sz="1800" i="1">
                            <a:latin typeface="Cambria Math" panose="02040503050406030204" pitchFamily="18" charset="0"/>
                            <a:cs typeface="Times New Roman" panose="02020603050405020304" pitchFamily="18" charset="0"/>
                          </a:rPr>
                          <m:t>}</m:t>
                        </m:r>
                      </m:e>
                    </m:d>
                  </m:oMath>
                </a14:m>
                <a:r>
                  <a:rPr lang="en-US" sz="1800" dirty="0">
                    <a:solidFill>
                      <a:prstClr val="black"/>
                    </a:solidFill>
                    <a:latin typeface="Times New Roman" panose="02020603050405020304" pitchFamily="18" charset="0"/>
                    <a:cs typeface="Times New Roman" panose="02020603050405020304" pitchFamily="18" charset="0"/>
                  </a:rPr>
                  <a:t> </a:t>
                </a:r>
              </a:p>
            </p:txBody>
          </p:sp>
        </mc:Choice>
        <mc:Fallback xmlns="">
          <p:sp>
            <p:nvSpPr>
              <p:cNvPr id="14" name="文本框 13">
                <a:extLst>
                  <a:ext uri="{FF2B5EF4-FFF2-40B4-BE49-F238E27FC236}">
                    <a16:creationId xmlns:a16="http://schemas.microsoft.com/office/drawing/2014/main" id="{DE3DB45D-E81E-F40B-17CB-DB130D65FB1B}"/>
                  </a:ext>
                </a:extLst>
              </p:cNvPr>
              <p:cNvSpPr txBox="1">
                <a:spLocks noRot="1" noChangeAspect="1" noMove="1" noResize="1" noEditPoints="1" noAdjustHandles="1" noChangeArrowheads="1" noChangeShapeType="1" noTextEdit="1"/>
              </p:cNvSpPr>
              <p:nvPr/>
            </p:nvSpPr>
            <p:spPr bwMode="auto">
              <a:xfrm>
                <a:off x="5069664" y="4103245"/>
                <a:ext cx="2356994" cy="595334"/>
              </a:xfrm>
              <a:prstGeom prst="rect">
                <a:avLst/>
              </a:prstGeom>
              <a:blipFill>
                <a:blip r:embed="rId5"/>
                <a:stretch>
                  <a:fillRect t="-8333" b="-10417"/>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218E153-21C7-7D86-768F-7598C344A9AB}"/>
                  </a:ext>
                </a:extLst>
              </p:cNvPr>
              <p:cNvSpPr txBox="1"/>
              <p:nvPr/>
            </p:nvSpPr>
            <p:spPr bwMode="auto">
              <a:xfrm>
                <a:off x="7400349" y="4561471"/>
                <a:ext cx="2356994" cy="616942"/>
              </a:xfrm>
              <a:prstGeom prst="rect">
                <a:avLst/>
              </a:prstGeom>
              <a:noFill/>
              <a:ln w="9525" algn="ctr">
                <a:noFill/>
                <a:miter lim="800000"/>
                <a:headEnd/>
                <a:tailEnd/>
              </a:ln>
              <a:effectLst/>
            </p:spPr>
            <p:txBody>
              <a:bodyPr wrap="square" lIns="90909" tIns="45455" rIns="90909" bIns="45455" rtlCol="0" anchor="ctr">
                <a:spAutoFit/>
              </a:bodyPr>
              <a:lstStyle/>
              <a:p>
                <a:pPr/>
                <a14:m>
                  <m:oMathPara xmlns:m="http://schemas.openxmlformats.org/officeDocument/2006/math">
                    <m:oMathParaPr>
                      <m:jc m:val="left"/>
                    </m:oMathParaPr>
                    <m:oMath xmlns:m="http://schemas.openxmlformats.org/officeDocument/2006/math">
                      <m:r>
                        <a:rPr lang="en-US" altLang="zh-CN" sz="1800" i="1">
                          <a:solidFill>
                            <a:srgbClr val="C00000"/>
                          </a:solidFill>
                          <a:latin typeface="Cambria Math" panose="02040503050406030204" pitchFamily="18" charset="0"/>
                          <a:cs typeface="Times New Roman" panose="02020603050405020304" pitchFamily="18" charset="0"/>
                        </a:rPr>
                        <m:t>𝑂</m:t>
                      </m:r>
                      <m:d>
                        <m:dPr>
                          <m:ctrlPr>
                            <a:rPr lang="en-US" altLang="zh-CN" sz="1800" i="1">
                              <a:solidFill>
                                <a:srgbClr val="C00000"/>
                              </a:solidFill>
                              <a:latin typeface="Cambria Math" panose="02040503050406030204" pitchFamily="18" charset="0"/>
                              <a:cs typeface="Times New Roman" panose="02020603050405020304" pitchFamily="18" charset="0"/>
                            </a:rPr>
                          </m:ctrlPr>
                        </m:dPr>
                        <m:e>
                          <m:r>
                            <m:rPr>
                              <m:sty m:val="p"/>
                            </m:rPr>
                            <a:rPr lang="en-US" altLang="zh-CN" sz="1800">
                              <a:solidFill>
                                <a:srgbClr val="C00000"/>
                              </a:solidFill>
                              <a:latin typeface="Cambria Math" panose="02040503050406030204" pitchFamily="18" charset="0"/>
                              <a:cs typeface="Times New Roman" panose="02020603050405020304" pitchFamily="18" charset="0"/>
                            </a:rPr>
                            <m:t>min</m:t>
                          </m:r>
                          <m:r>
                            <a:rPr lang="en-US" altLang="zh-CN" sz="1800" i="1">
                              <a:solidFill>
                                <a:srgbClr val="C00000"/>
                              </a:solidFill>
                              <a:latin typeface="Cambria Math" panose="02040503050406030204" pitchFamily="18" charset="0"/>
                              <a:cs typeface="Times New Roman" panose="02020603050405020304" pitchFamily="18" charset="0"/>
                            </a:rPr>
                            <m:t>⁡{</m:t>
                          </m:r>
                          <m:sSubSup>
                            <m:sSubSupPr>
                              <m:ctrlPr>
                                <a:rPr lang="en-US" altLang="zh-CN" sz="1800" i="1">
                                  <a:solidFill>
                                    <a:srgbClr val="C00000"/>
                                  </a:solidFill>
                                  <a:latin typeface="Cambria Math" panose="02040503050406030204" pitchFamily="18" charset="0"/>
                                  <a:cs typeface="Times New Roman" panose="02020603050405020304" pitchFamily="18" charset="0"/>
                                </a:rPr>
                              </m:ctrlPr>
                            </m:sSubSupPr>
                            <m:e>
                              <m:sSup>
                                <m:sSupPr>
                                  <m:ctrlPr>
                                    <a:rPr lang="en-US" altLang="zh-CN" sz="1800" i="1">
                                      <a:solidFill>
                                        <a:srgbClr val="C00000"/>
                                      </a:solidFill>
                                      <a:latin typeface="Cambria Math" panose="02040503050406030204" pitchFamily="18" charset="0"/>
                                      <a:cs typeface="Times New Roman" panose="02020603050405020304" pitchFamily="18" charset="0"/>
                                    </a:rPr>
                                  </m:ctrlPr>
                                </m:sSupPr>
                                <m:e>
                                  <m:r>
                                    <a:rPr lang="en-US" altLang="zh-CN" sz="1800" i="1">
                                      <a:solidFill>
                                        <a:srgbClr val="C00000"/>
                                      </a:solidFill>
                                      <a:latin typeface="Cambria Math" panose="02040503050406030204" pitchFamily="18" charset="0"/>
                                      <a:cs typeface="Times New Roman" panose="02020603050405020304" pitchFamily="18" charset="0"/>
                                    </a:rPr>
                                    <m:t>𝑛</m:t>
                                  </m:r>
                                </m:e>
                                <m:sup>
                                  <m:f>
                                    <m:fPr>
                                      <m:ctrlPr>
                                        <a:rPr lang="en-US" altLang="zh-CN" sz="1800" i="1">
                                          <a:solidFill>
                                            <a:srgbClr val="C00000"/>
                                          </a:solidFill>
                                          <a:latin typeface="Cambria Math" panose="02040503050406030204" pitchFamily="18" charset="0"/>
                                          <a:cs typeface="Times New Roman" panose="02020603050405020304" pitchFamily="18" charset="0"/>
                                        </a:rPr>
                                      </m:ctrlPr>
                                    </m:fPr>
                                    <m:num>
                                      <m:r>
                                        <a:rPr lang="en-US" altLang="zh-CN" sz="1800" i="1">
                                          <a:solidFill>
                                            <a:srgbClr val="C00000"/>
                                          </a:solidFill>
                                          <a:latin typeface="Cambria Math" panose="02040503050406030204" pitchFamily="18" charset="0"/>
                                          <a:cs typeface="Times New Roman" panose="02020603050405020304" pitchFamily="18" charset="0"/>
                                        </a:rPr>
                                        <m:t>1</m:t>
                                      </m:r>
                                    </m:num>
                                    <m:den>
                                      <m:r>
                                        <a:rPr lang="en-US" altLang="zh-CN" sz="1800" i="1">
                                          <a:solidFill>
                                            <a:srgbClr val="C00000"/>
                                          </a:solidFill>
                                          <a:latin typeface="Cambria Math" panose="02040503050406030204" pitchFamily="18" charset="0"/>
                                          <a:cs typeface="Times New Roman" panose="02020603050405020304" pitchFamily="18" charset="0"/>
                                        </a:rPr>
                                        <m:t>2</m:t>
                                      </m:r>
                                    </m:den>
                                  </m:f>
                                </m:sup>
                              </m:sSup>
                              <m:sSubSup>
                                <m:sSubSupPr>
                                  <m:ctrlPr>
                                    <a:rPr lang="en-US" altLang="zh-CN" sz="1800" b="0" i="1">
                                      <a:solidFill>
                                        <a:srgbClr val="C00000"/>
                                      </a:solidFill>
                                      <a:latin typeface="Cambria Math" panose="02040503050406030204" pitchFamily="18" charset="0"/>
                                      <a:cs typeface="Times New Roman" panose="02020603050405020304" pitchFamily="18" charset="0"/>
                                    </a:rPr>
                                  </m:ctrlPr>
                                </m:sSubSupPr>
                                <m:e>
                                  <m:r>
                                    <m:rPr>
                                      <m:sty m:val="p"/>
                                    </m:rPr>
                                    <a:rPr lang="en-US" altLang="zh-CN" sz="1800">
                                      <a:solidFill>
                                        <a:srgbClr val="C00000"/>
                                      </a:solidFill>
                                      <a:latin typeface="Cambria Math" panose="02040503050406030204" pitchFamily="18" charset="0"/>
                                      <a:cs typeface="Times New Roman" panose="02020603050405020304" pitchFamily="18" charset="0"/>
                                    </a:rPr>
                                    <m:t>Δ</m:t>
                                  </m:r>
                                </m:e>
                                <m:sub>
                                  <m:r>
                                    <m:rPr>
                                      <m:sty m:val="p"/>
                                    </m:rPr>
                                    <a:rPr lang="en-US" altLang="zh-CN" sz="1800" b="0" i="0">
                                      <a:solidFill>
                                        <a:srgbClr val="C00000"/>
                                      </a:solidFill>
                                      <a:latin typeface="Cambria Math" panose="02040503050406030204" pitchFamily="18" charset="0"/>
                                      <a:cs typeface="Times New Roman" panose="02020603050405020304" pitchFamily="18" charset="0"/>
                                    </a:rPr>
                                    <m:t>out</m:t>
                                  </m:r>
                                </m:sub>
                                <m:sup>
                                  <m:f>
                                    <m:fPr>
                                      <m:ctrlPr>
                                        <a:rPr lang="en-US" altLang="zh-CN" sz="1800" b="0" i="1">
                                          <a:solidFill>
                                            <a:srgbClr val="C00000"/>
                                          </a:solidFill>
                                          <a:latin typeface="Cambria Math" panose="02040503050406030204" pitchFamily="18" charset="0"/>
                                          <a:cs typeface="Times New Roman" panose="02020603050405020304" pitchFamily="18" charset="0"/>
                                        </a:rPr>
                                      </m:ctrlPr>
                                    </m:fPr>
                                    <m:num>
                                      <m:r>
                                        <a:rPr lang="en-US" altLang="zh-CN" sz="1800" b="0" i="1">
                                          <a:solidFill>
                                            <a:srgbClr val="C00000"/>
                                          </a:solidFill>
                                          <a:latin typeface="Cambria Math" panose="02040503050406030204" pitchFamily="18" charset="0"/>
                                          <a:cs typeface="Times New Roman" panose="02020603050405020304" pitchFamily="18" charset="0"/>
                                        </a:rPr>
                                        <m:t>1</m:t>
                                      </m:r>
                                    </m:num>
                                    <m:den>
                                      <m:r>
                                        <a:rPr lang="en-US" altLang="zh-CN" sz="1800" b="0" i="1">
                                          <a:solidFill>
                                            <a:srgbClr val="C00000"/>
                                          </a:solidFill>
                                          <a:latin typeface="Cambria Math" panose="02040503050406030204" pitchFamily="18" charset="0"/>
                                          <a:cs typeface="Times New Roman" panose="02020603050405020304" pitchFamily="18" charset="0"/>
                                        </a:rPr>
                                        <m:t>2</m:t>
                                      </m:r>
                                    </m:den>
                                  </m:f>
                                </m:sup>
                              </m:sSubSup>
                            </m:e>
                            <m:sub>
                              <m:r>
                                <a:rPr lang="en-US" altLang="zh-CN" sz="1800">
                                  <a:solidFill>
                                    <a:srgbClr val="C00000"/>
                                  </a:solidFill>
                                  <a:latin typeface="Cambria Math" panose="02040503050406030204" pitchFamily="18" charset="0"/>
                                  <a:cs typeface="Times New Roman" panose="02020603050405020304" pitchFamily="18" charset="0"/>
                                </a:rPr>
                                <m:t> </m:t>
                              </m:r>
                            </m:sub>
                            <m:sup>
                              <m:r>
                                <a:rPr lang="en-US" altLang="zh-CN" sz="1800" b="0" i="1">
                                  <a:solidFill>
                                    <a:srgbClr val="C00000"/>
                                  </a:solidFill>
                                  <a:latin typeface="Cambria Math" panose="02040503050406030204" pitchFamily="18" charset="0"/>
                                  <a:cs typeface="Times New Roman" panose="02020603050405020304" pitchFamily="18" charset="0"/>
                                </a:rPr>
                                <m:t> </m:t>
                              </m:r>
                            </m:sup>
                          </m:sSubSup>
                          <m:r>
                            <a:rPr lang="en-US" altLang="zh-CN" sz="1800" i="1">
                              <a:solidFill>
                                <a:srgbClr val="C00000"/>
                              </a:solidFill>
                              <a:latin typeface="Cambria Math" panose="02040503050406030204" pitchFamily="18" charset="0"/>
                              <a:cs typeface="Times New Roman" panose="02020603050405020304" pitchFamily="18" charset="0"/>
                            </a:rPr>
                            <m:t>, </m:t>
                          </m:r>
                          <m:sSup>
                            <m:sSupPr>
                              <m:ctrlPr>
                                <a:rPr lang="en-US" altLang="zh-CN" sz="1800" i="1">
                                  <a:solidFill>
                                    <a:srgbClr val="C00000"/>
                                  </a:solidFill>
                                  <a:latin typeface="Cambria Math" panose="02040503050406030204" pitchFamily="18" charset="0"/>
                                  <a:cs typeface="Times New Roman" panose="02020603050405020304" pitchFamily="18" charset="0"/>
                                </a:rPr>
                              </m:ctrlPr>
                            </m:sSupPr>
                            <m:e>
                              <m:sSup>
                                <m:sSupPr>
                                  <m:ctrlPr>
                                    <a:rPr lang="en-US" altLang="zh-CN" sz="1800" i="1">
                                      <a:solidFill>
                                        <a:srgbClr val="C00000"/>
                                      </a:solidFill>
                                      <a:latin typeface="Cambria Math" panose="02040503050406030204" pitchFamily="18" charset="0"/>
                                      <a:cs typeface="Times New Roman" panose="02020603050405020304" pitchFamily="18" charset="0"/>
                                    </a:rPr>
                                  </m:ctrlPr>
                                </m:sSupPr>
                                <m:e>
                                  <m:r>
                                    <a:rPr lang="en-US" altLang="zh-CN" sz="1800" i="1">
                                      <a:solidFill>
                                        <a:srgbClr val="C00000"/>
                                      </a:solidFill>
                                      <a:latin typeface="Cambria Math" panose="02040503050406030204" pitchFamily="18" charset="0"/>
                                      <a:cs typeface="Times New Roman" panose="02020603050405020304" pitchFamily="18" charset="0"/>
                                    </a:rPr>
                                    <m:t>𝑛</m:t>
                                  </m:r>
                                </m:e>
                                <m:sup>
                                  <m:f>
                                    <m:fPr>
                                      <m:ctrlPr>
                                        <a:rPr lang="en-US" altLang="zh-CN" sz="1800" i="1">
                                          <a:solidFill>
                                            <a:srgbClr val="C00000"/>
                                          </a:solidFill>
                                          <a:latin typeface="Cambria Math" panose="02040503050406030204" pitchFamily="18" charset="0"/>
                                          <a:cs typeface="Times New Roman" panose="02020603050405020304" pitchFamily="18" charset="0"/>
                                        </a:rPr>
                                      </m:ctrlPr>
                                    </m:fPr>
                                    <m:num>
                                      <m:r>
                                        <a:rPr lang="en-US" altLang="zh-CN" sz="1800" b="0" i="1">
                                          <a:solidFill>
                                            <a:srgbClr val="C00000"/>
                                          </a:solidFill>
                                          <a:latin typeface="Cambria Math" panose="02040503050406030204" pitchFamily="18" charset="0"/>
                                          <a:cs typeface="Times New Roman" panose="02020603050405020304" pitchFamily="18" charset="0"/>
                                        </a:rPr>
                                        <m:t>3</m:t>
                                      </m:r>
                                    </m:num>
                                    <m:den>
                                      <m:r>
                                        <a:rPr lang="en-US" altLang="zh-CN" sz="1800" b="0" i="1">
                                          <a:solidFill>
                                            <a:srgbClr val="C00000"/>
                                          </a:solidFill>
                                          <a:latin typeface="Cambria Math" panose="02040503050406030204" pitchFamily="18" charset="0"/>
                                          <a:cs typeface="Times New Roman" panose="02020603050405020304" pitchFamily="18" charset="0"/>
                                        </a:rPr>
                                        <m:t>4</m:t>
                                      </m:r>
                                    </m:den>
                                  </m:f>
                                </m:sup>
                              </m:sSup>
                              <m:r>
                                <a:rPr lang="en-US" altLang="zh-CN" sz="1800" b="0" i="1">
                                  <a:solidFill>
                                    <a:srgbClr val="C00000"/>
                                  </a:solidFill>
                                  <a:latin typeface="Cambria Math" panose="02040503050406030204" pitchFamily="18" charset="0"/>
                                  <a:cs typeface="Times New Roman" panose="02020603050405020304" pitchFamily="18" charset="0"/>
                                </a:rPr>
                                <m:t>𝑑</m:t>
                              </m:r>
                            </m:e>
                            <m:sup>
                              <m:f>
                                <m:fPr>
                                  <m:ctrlPr>
                                    <a:rPr lang="en-US" altLang="zh-CN" sz="1800" i="1">
                                      <a:solidFill>
                                        <a:srgbClr val="C00000"/>
                                      </a:solidFill>
                                      <a:latin typeface="Cambria Math" panose="02040503050406030204" pitchFamily="18" charset="0"/>
                                      <a:cs typeface="Times New Roman" panose="02020603050405020304" pitchFamily="18" charset="0"/>
                                    </a:rPr>
                                  </m:ctrlPr>
                                </m:fPr>
                                <m:num>
                                  <m:r>
                                    <a:rPr lang="en-US" altLang="zh-CN" sz="1800" i="1">
                                      <a:solidFill>
                                        <a:srgbClr val="C00000"/>
                                      </a:solidFill>
                                      <a:latin typeface="Cambria Math" panose="02040503050406030204" pitchFamily="18" charset="0"/>
                                      <a:cs typeface="Times New Roman" panose="02020603050405020304" pitchFamily="18" charset="0"/>
                                    </a:rPr>
                                    <m:t>1</m:t>
                                  </m:r>
                                </m:num>
                                <m:den>
                                  <m:r>
                                    <a:rPr lang="en-US" altLang="zh-CN" sz="1800" i="1">
                                      <a:solidFill>
                                        <a:srgbClr val="C00000"/>
                                      </a:solidFill>
                                      <a:latin typeface="Cambria Math" panose="02040503050406030204" pitchFamily="18" charset="0"/>
                                      <a:cs typeface="Times New Roman" panose="02020603050405020304" pitchFamily="18" charset="0"/>
                                    </a:rPr>
                                    <m:t>4</m:t>
                                  </m:r>
                                </m:den>
                              </m:f>
                            </m:sup>
                          </m:sSup>
                          <m:r>
                            <a:rPr lang="en-US" altLang="zh-CN" sz="1800" i="1">
                              <a:solidFill>
                                <a:srgbClr val="C00000"/>
                              </a:solidFill>
                              <a:latin typeface="Cambria Math" panose="02040503050406030204" pitchFamily="18" charset="0"/>
                              <a:cs typeface="Times New Roman" panose="02020603050405020304" pitchFamily="18" charset="0"/>
                            </a:rPr>
                            <m:t>}</m:t>
                          </m:r>
                        </m:e>
                      </m:d>
                    </m:oMath>
                  </m:oMathPara>
                </a14:m>
                <a:endParaRPr lang="en-US" sz="1800" dirty="0">
                  <a:solidFill>
                    <a:prstClr val="black"/>
                  </a:solidFill>
                  <a:latin typeface="Times New Roman" panose="02020603050405020304" pitchFamily="18" charset="0"/>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F218E153-21C7-7D86-768F-7598C344A9AB}"/>
                  </a:ext>
                </a:extLst>
              </p:cNvPr>
              <p:cNvSpPr txBox="1">
                <a:spLocks noRot="1" noChangeAspect="1" noMove="1" noResize="1" noEditPoints="1" noAdjustHandles="1" noChangeArrowheads="1" noChangeShapeType="1" noTextEdit="1"/>
              </p:cNvSpPr>
              <p:nvPr/>
            </p:nvSpPr>
            <p:spPr bwMode="auto">
              <a:xfrm>
                <a:off x="7400349" y="4561471"/>
                <a:ext cx="2356994" cy="616942"/>
              </a:xfrm>
              <a:prstGeom prst="rect">
                <a:avLst/>
              </a:prstGeom>
              <a:blipFill>
                <a:blip r:embed="rId6"/>
                <a:stretch>
                  <a:fillRect t="-6122" b="-12245"/>
                </a:stretch>
              </a:blipFill>
              <a:ln w="9525" algn="ctr">
                <a:noFill/>
                <a:miter lim="800000"/>
                <a:headEnd/>
                <a:tailEnd/>
              </a:ln>
              <a:effectLst/>
            </p:spPr>
            <p:txBody>
              <a:bodyPr/>
              <a:lstStyle/>
              <a:p>
                <a:r>
                  <a:rPr lang="en-US">
                    <a:noFill/>
                  </a:rPr>
                  <a:t> </a:t>
                </a:r>
              </a:p>
            </p:txBody>
          </p:sp>
        </mc:Fallback>
      </mc:AlternateContent>
      <p:sp>
        <p:nvSpPr>
          <p:cNvPr id="17" name="矩形 16">
            <a:extLst>
              <a:ext uri="{FF2B5EF4-FFF2-40B4-BE49-F238E27FC236}">
                <a16:creationId xmlns:a16="http://schemas.microsoft.com/office/drawing/2014/main" id="{44D828BA-CA1E-9CFE-74FC-33C5DC3B4C41}"/>
              </a:ext>
            </a:extLst>
          </p:cNvPr>
          <p:cNvSpPr/>
          <p:nvPr/>
        </p:nvSpPr>
        <p:spPr>
          <a:xfrm>
            <a:off x="7426679" y="5213898"/>
            <a:ext cx="2350847" cy="1833038"/>
          </a:xfrm>
          <a:prstGeom prst="rect">
            <a:avLst/>
          </a:prstGeom>
          <a:solidFill>
            <a:schemeClr val="accent2">
              <a:alpha val="50196"/>
            </a:schemeClr>
          </a:solidFill>
          <a:ln w="127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5305203-F00A-3B41-D9FD-F0BD892BE6BD}"/>
                  </a:ext>
                </a:extLst>
              </p:cNvPr>
              <p:cNvSpPr txBox="1"/>
              <p:nvPr/>
            </p:nvSpPr>
            <p:spPr bwMode="auto">
              <a:xfrm>
                <a:off x="7432880" y="5286548"/>
                <a:ext cx="2366156" cy="557951"/>
              </a:xfrm>
              <a:prstGeom prst="rect">
                <a:avLst/>
              </a:prstGeom>
              <a:noFill/>
              <a:ln w="9525" algn="ctr">
                <a:noFill/>
                <a:miter lim="800000"/>
                <a:headEnd/>
                <a:tailEnd/>
              </a:ln>
              <a:effectLst/>
            </p:spPr>
            <p:txBody>
              <a:bodyPr wrap="square" lIns="90909" tIns="45455" rIns="90909" bIns="45455" rtlCol="0" anchor="ctr">
                <a:spAutoFit/>
              </a:bodyPr>
              <a:lstStyle/>
              <a:p>
                <a14:m>
                  <m:oMath xmlns:m="http://schemas.openxmlformats.org/officeDocument/2006/math">
                    <m:r>
                      <m:rPr>
                        <m:sty m:val="p"/>
                      </m:rPr>
                      <a:rPr lang="el-GR" altLang="zh-CN" sz="18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Ω</m:t>
                    </m:r>
                    <m:d>
                      <m:dPr>
                        <m:ctrlPr>
                          <a:rPr lang="en-US" altLang="zh-CN" sz="1800" i="1">
                            <a:solidFill>
                              <a:srgbClr val="C00000"/>
                            </a:solidFill>
                            <a:latin typeface="Cambria Math" panose="02040503050406030204" pitchFamily="18" charset="0"/>
                            <a:cs typeface="Times New Roman" panose="02020603050405020304" pitchFamily="18" charset="0"/>
                          </a:rPr>
                        </m:ctrlPr>
                      </m:dPr>
                      <m:e>
                        <m:r>
                          <m:rPr>
                            <m:sty m:val="p"/>
                          </m:rPr>
                          <a:rPr lang="en-US" altLang="zh-CN" sz="1800">
                            <a:solidFill>
                              <a:srgbClr val="C00000"/>
                            </a:solidFill>
                            <a:latin typeface="Cambria Math" panose="02040503050406030204" pitchFamily="18" charset="0"/>
                            <a:cs typeface="Times New Roman" panose="02020603050405020304" pitchFamily="18" charset="0"/>
                          </a:rPr>
                          <m:t>min</m:t>
                        </m:r>
                        <m:r>
                          <a:rPr lang="en-US" altLang="zh-CN" sz="1800" i="1">
                            <a:solidFill>
                              <a:srgbClr val="C00000"/>
                            </a:solidFill>
                            <a:latin typeface="Cambria Math" panose="02040503050406030204" pitchFamily="18" charset="0"/>
                            <a:cs typeface="Times New Roman" panose="02020603050405020304" pitchFamily="18" charset="0"/>
                          </a:rPr>
                          <m:t>⁡{</m:t>
                        </m:r>
                        <m:sSubSup>
                          <m:sSubSupPr>
                            <m:ctrlPr>
                              <a:rPr lang="en-US" altLang="zh-CN" sz="1800" i="1">
                                <a:solidFill>
                                  <a:srgbClr val="C00000"/>
                                </a:solidFill>
                                <a:latin typeface="Cambria Math" panose="02040503050406030204" pitchFamily="18" charset="0"/>
                                <a:cs typeface="Times New Roman" panose="02020603050405020304" pitchFamily="18" charset="0"/>
                              </a:rPr>
                            </m:ctrlPr>
                          </m:sSubSupPr>
                          <m:e>
                            <m:sSup>
                              <m:sSupPr>
                                <m:ctrlPr>
                                  <a:rPr lang="en-US" altLang="zh-CN" sz="1800" b="0" i="1">
                                    <a:solidFill>
                                      <a:srgbClr val="C00000"/>
                                    </a:solidFill>
                                    <a:latin typeface="Cambria Math" panose="02040503050406030204" pitchFamily="18" charset="0"/>
                                    <a:cs typeface="Times New Roman" panose="02020603050405020304" pitchFamily="18" charset="0"/>
                                  </a:rPr>
                                </m:ctrlPr>
                              </m:sSupPr>
                              <m:e>
                                <m:r>
                                  <a:rPr lang="en-US" altLang="zh-CN" sz="1800" b="0" i="1">
                                    <a:solidFill>
                                      <a:srgbClr val="C00000"/>
                                    </a:solidFill>
                                    <a:latin typeface="Cambria Math" panose="02040503050406030204" pitchFamily="18" charset="0"/>
                                    <a:cs typeface="Times New Roman" panose="02020603050405020304" pitchFamily="18" charset="0"/>
                                  </a:rPr>
                                  <m:t>𝑛</m:t>
                                </m:r>
                              </m:e>
                              <m:sup>
                                <m:f>
                                  <m:fPr>
                                    <m:ctrlPr>
                                      <a:rPr lang="en-US" altLang="zh-CN" sz="1800" b="0" i="1">
                                        <a:solidFill>
                                          <a:srgbClr val="C00000"/>
                                        </a:solidFill>
                                        <a:latin typeface="Cambria Math" panose="02040503050406030204" pitchFamily="18" charset="0"/>
                                        <a:cs typeface="Times New Roman" panose="02020603050405020304" pitchFamily="18" charset="0"/>
                                      </a:rPr>
                                    </m:ctrlPr>
                                  </m:fPr>
                                  <m:num>
                                    <m:r>
                                      <a:rPr lang="en-US" altLang="zh-CN" sz="1800" b="0" i="0">
                                        <a:solidFill>
                                          <a:srgbClr val="C00000"/>
                                        </a:solidFill>
                                        <a:latin typeface="Cambria Math" panose="02040503050406030204" pitchFamily="18" charset="0"/>
                                        <a:cs typeface="Times New Roman" panose="02020603050405020304" pitchFamily="18" charset="0"/>
                                      </a:rPr>
                                      <m:t>1</m:t>
                                    </m:r>
                                  </m:num>
                                  <m:den>
                                    <m:r>
                                      <a:rPr lang="en-US" altLang="zh-CN" sz="1800" b="0" i="0">
                                        <a:solidFill>
                                          <a:srgbClr val="C00000"/>
                                        </a:solidFill>
                                        <a:latin typeface="Cambria Math" panose="02040503050406030204" pitchFamily="18" charset="0"/>
                                        <a:cs typeface="Times New Roman" panose="02020603050405020304" pitchFamily="18" charset="0"/>
                                      </a:rPr>
                                      <m:t>2</m:t>
                                    </m:r>
                                  </m:den>
                                </m:f>
                              </m:sup>
                            </m:sSup>
                            <m:r>
                              <m:rPr>
                                <m:sty m:val="p"/>
                              </m:rPr>
                              <a:rPr lang="en-US" altLang="zh-CN" sz="1800">
                                <a:solidFill>
                                  <a:srgbClr val="C00000"/>
                                </a:solidFill>
                                <a:latin typeface="Cambria Math" panose="02040503050406030204" pitchFamily="18" charset="0"/>
                                <a:cs typeface="Times New Roman" panose="02020603050405020304" pitchFamily="18" charset="0"/>
                              </a:rPr>
                              <m:t>Δ</m:t>
                            </m:r>
                          </m:e>
                          <m:sub>
                            <m:r>
                              <m:rPr>
                                <m:sty m:val="p"/>
                              </m:rPr>
                              <a:rPr lang="en-US" altLang="zh-CN" sz="1800">
                                <a:solidFill>
                                  <a:srgbClr val="C00000"/>
                                </a:solidFill>
                                <a:latin typeface="Cambria Math" panose="02040503050406030204" pitchFamily="18" charset="0"/>
                                <a:cs typeface="Times New Roman" panose="02020603050405020304" pitchFamily="18" charset="0"/>
                              </a:rPr>
                              <m:t>out</m:t>
                            </m:r>
                          </m:sub>
                          <m:sup>
                            <m:f>
                              <m:fPr>
                                <m:ctrlPr>
                                  <a:rPr lang="en-US" altLang="zh-CN" sz="1800" i="1">
                                    <a:solidFill>
                                      <a:srgbClr val="C00000"/>
                                    </a:solidFill>
                                    <a:latin typeface="Cambria Math" panose="02040503050406030204" pitchFamily="18" charset="0"/>
                                    <a:cs typeface="Times New Roman" panose="02020603050405020304" pitchFamily="18" charset="0"/>
                                  </a:rPr>
                                </m:ctrlPr>
                              </m:fPr>
                              <m:num>
                                <m:r>
                                  <a:rPr lang="en-US" altLang="zh-CN" sz="1800" i="1">
                                    <a:solidFill>
                                      <a:srgbClr val="C00000"/>
                                    </a:solidFill>
                                    <a:latin typeface="Cambria Math" panose="02040503050406030204" pitchFamily="18" charset="0"/>
                                    <a:cs typeface="Times New Roman" panose="02020603050405020304" pitchFamily="18" charset="0"/>
                                  </a:rPr>
                                  <m:t>1</m:t>
                                </m:r>
                              </m:num>
                              <m:den>
                                <m:r>
                                  <a:rPr lang="en-US" altLang="zh-CN" sz="1800" i="1">
                                    <a:solidFill>
                                      <a:srgbClr val="C00000"/>
                                    </a:solidFill>
                                    <a:latin typeface="Cambria Math" panose="02040503050406030204" pitchFamily="18" charset="0"/>
                                    <a:cs typeface="Times New Roman" panose="02020603050405020304" pitchFamily="18" charset="0"/>
                                  </a:rPr>
                                  <m:t>2</m:t>
                                </m:r>
                              </m:den>
                            </m:f>
                          </m:sup>
                        </m:sSubSup>
                        <m:r>
                          <a:rPr lang="en-US" altLang="zh-CN" sz="1800" b="0" i="1">
                            <a:solidFill>
                              <a:srgbClr val="C00000"/>
                            </a:solidFill>
                            <a:latin typeface="Cambria Math" panose="02040503050406030204" pitchFamily="18" charset="0"/>
                            <a:cs typeface="Times New Roman" panose="02020603050405020304" pitchFamily="18" charset="0"/>
                          </a:rPr>
                          <m:t>,</m:t>
                        </m:r>
                        <m:sSup>
                          <m:sSupPr>
                            <m:ctrlPr>
                              <a:rPr lang="en-US" altLang="zh-CN" sz="1800" i="1">
                                <a:solidFill>
                                  <a:srgbClr val="C00000"/>
                                </a:solidFill>
                                <a:latin typeface="Cambria Math" panose="02040503050406030204" pitchFamily="18" charset="0"/>
                                <a:cs typeface="Times New Roman" panose="02020603050405020304" pitchFamily="18" charset="0"/>
                              </a:rPr>
                            </m:ctrlPr>
                          </m:sSupPr>
                          <m:e>
                            <m:sSup>
                              <m:sSupPr>
                                <m:ctrlPr>
                                  <a:rPr lang="en-US" altLang="zh-CN" sz="1800" i="1">
                                    <a:solidFill>
                                      <a:srgbClr val="C00000"/>
                                    </a:solidFill>
                                    <a:latin typeface="Cambria Math" panose="02040503050406030204" pitchFamily="18" charset="0"/>
                                    <a:cs typeface="Times New Roman" panose="02020603050405020304" pitchFamily="18" charset="0"/>
                                  </a:rPr>
                                </m:ctrlPr>
                              </m:sSupPr>
                              <m:e>
                                <m:r>
                                  <a:rPr lang="en-US" altLang="zh-CN" sz="1800" i="1">
                                    <a:solidFill>
                                      <a:srgbClr val="C00000"/>
                                    </a:solidFill>
                                    <a:latin typeface="Cambria Math" panose="02040503050406030204" pitchFamily="18" charset="0"/>
                                    <a:cs typeface="Times New Roman" panose="02020603050405020304" pitchFamily="18" charset="0"/>
                                  </a:rPr>
                                  <m:t>𝑛</m:t>
                                </m:r>
                              </m:e>
                              <m:sup>
                                <m:f>
                                  <m:fPr>
                                    <m:ctrlPr>
                                      <a:rPr lang="en-US" altLang="zh-CN" sz="1800" i="1">
                                        <a:solidFill>
                                          <a:srgbClr val="C00000"/>
                                        </a:solidFill>
                                        <a:latin typeface="Cambria Math" panose="02040503050406030204" pitchFamily="18" charset="0"/>
                                        <a:cs typeface="Times New Roman" panose="02020603050405020304" pitchFamily="18" charset="0"/>
                                      </a:rPr>
                                    </m:ctrlPr>
                                  </m:fPr>
                                  <m:num>
                                    <m:r>
                                      <a:rPr lang="en-US" altLang="zh-CN" sz="1800" b="0" i="1">
                                        <a:solidFill>
                                          <a:srgbClr val="C00000"/>
                                        </a:solidFill>
                                        <a:latin typeface="Cambria Math" panose="02040503050406030204" pitchFamily="18" charset="0"/>
                                        <a:cs typeface="Times New Roman" panose="02020603050405020304" pitchFamily="18" charset="0"/>
                                      </a:rPr>
                                      <m:t>3</m:t>
                                    </m:r>
                                  </m:num>
                                  <m:den>
                                    <m:r>
                                      <a:rPr lang="en-US" altLang="zh-CN" sz="1800" b="0" i="1">
                                        <a:solidFill>
                                          <a:srgbClr val="C00000"/>
                                        </a:solidFill>
                                        <a:latin typeface="Cambria Math" panose="02040503050406030204" pitchFamily="18" charset="0"/>
                                        <a:cs typeface="Times New Roman" panose="02020603050405020304" pitchFamily="18" charset="0"/>
                                      </a:rPr>
                                      <m:t>4</m:t>
                                    </m:r>
                                  </m:den>
                                </m:f>
                              </m:sup>
                            </m:sSup>
                            <m:r>
                              <a:rPr lang="en-US" altLang="zh-CN" sz="1800" b="0" i="1">
                                <a:solidFill>
                                  <a:srgbClr val="C00000"/>
                                </a:solidFill>
                                <a:latin typeface="Cambria Math" panose="02040503050406030204" pitchFamily="18" charset="0"/>
                                <a:cs typeface="Times New Roman" panose="02020603050405020304" pitchFamily="18" charset="0"/>
                              </a:rPr>
                              <m:t>𝑑</m:t>
                            </m:r>
                          </m:e>
                          <m:sup>
                            <m:f>
                              <m:fPr>
                                <m:ctrlPr>
                                  <a:rPr lang="en-US" altLang="zh-CN" sz="1800" i="1">
                                    <a:solidFill>
                                      <a:srgbClr val="C00000"/>
                                    </a:solidFill>
                                    <a:latin typeface="Cambria Math" panose="02040503050406030204" pitchFamily="18" charset="0"/>
                                    <a:cs typeface="Times New Roman" panose="02020603050405020304" pitchFamily="18" charset="0"/>
                                  </a:rPr>
                                </m:ctrlPr>
                              </m:fPr>
                              <m:num>
                                <m:r>
                                  <a:rPr lang="en-US" altLang="zh-CN" sz="1800" i="1">
                                    <a:solidFill>
                                      <a:srgbClr val="C00000"/>
                                    </a:solidFill>
                                    <a:latin typeface="Cambria Math" panose="02040503050406030204" pitchFamily="18" charset="0"/>
                                    <a:cs typeface="Times New Roman" panose="02020603050405020304" pitchFamily="18" charset="0"/>
                                  </a:rPr>
                                  <m:t>1</m:t>
                                </m:r>
                              </m:num>
                              <m:den>
                                <m:r>
                                  <a:rPr lang="en-US" altLang="zh-CN" sz="1800" i="1">
                                    <a:solidFill>
                                      <a:srgbClr val="C00000"/>
                                    </a:solidFill>
                                    <a:latin typeface="Cambria Math" panose="02040503050406030204" pitchFamily="18" charset="0"/>
                                    <a:cs typeface="Times New Roman" panose="02020603050405020304" pitchFamily="18" charset="0"/>
                                  </a:rPr>
                                  <m:t>4</m:t>
                                </m:r>
                              </m:den>
                            </m:f>
                          </m:sup>
                        </m:sSup>
                        <m:r>
                          <a:rPr lang="en-US" altLang="zh-CN" sz="1800" i="1">
                            <a:solidFill>
                              <a:srgbClr val="C00000"/>
                            </a:solidFill>
                            <a:latin typeface="Cambria Math" panose="02040503050406030204" pitchFamily="18" charset="0"/>
                            <a:cs typeface="Times New Roman" panose="02020603050405020304" pitchFamily="18" charset="0"/>
                          </a:rPr>
                          <m:t>}</m:t>
                        </m:r>
                      </m:e>
                    </m:d>
                  </m:oMath>
                </a14:m>
                <a:r>
                  <a:rPr lang="en-US" sz="1800" dirty="0">
                    <a:solidFill>
                      <a:prstClr val="black"/>
                    </a:solidFill>
                    <a:latin typeface="Times New Roman" panose="02020603050405020304" pitchFamily="18" charset="0"/>
                    <a:cs typeface="Times New Roman" panose="02020603050405020304" pitchFamily="18" charset="0"/>
                  </a:rPr>
                  <a:t> </a:t>
                </a:r>
              </a:p>
            </p:txBody>
          </p:sp>
        </mc:Choice>
        <mc:Fallback xmlns="">
          <p:sp>
            <p:nvSpPr>
              <p:cNvPr id="18" name="文本框 17">
                <a:extLst>
                  <a:ext uri="{FF2B5EF4-FFF2-40B4-BE49-F238E27FC236}">
                    <a16:creationId xmlns:a16="http://schemas.microsoft.com/office/drawing/2014/main" id="{65305203-F00A-3B41-D9FD-F0BD892BE6BD}"/>
                  </a:ext>
                </a:extLst>
              </p:cNvPr>
              <p:cNvSpPr txBox="1">
                <a:spLocks noRot="1" noChangeAspect="1" noMove="1" noResize="1" noEditPoints="1" noAdjustHandles="1" noChangeArrowheads="1" noChangeShapeType="1" noTextEdit="1"/>
              </p:cNvSpPr>
              <p:nvPr/>
            </p:nvSpPr>
            <p:spPr bwMode="auto">
              <a:xfrm>
                <a:off x="7432880" y="5286548"/>
                <a:ext cx="2366156" cy="557951"/>
              </a:xfrm>
              <a:prstGeom prst="rect">
                <a:avLst/>
              </a:prstGeom>
              <a:blipFill>
                <a:blip r:embed="rId7"/>
                <a:stretch>
                  <a:fillRect b="-6667"/>
                </a:stretch>
              </a:blipFill>
              <a:ln w="9525" algn="ctr">
                <a:noFill/>
                <a:miter lim="800000"/>
                <a:headEnd/>
                <a:tailEnd/>
              </a:ln>
              <a:effectLst/>
            </p:spPr>
            <p:txBody>
              <a:bodyPr/>
              <a:lstStyle/>
              <a:p>
                <a:r>
                  <a:rPr lang="en-US">
                    <a:noFill/>
                  </a:rPr>
                  <a:t> </a:t>
                </a:r>
              </a:p>
            </p:txBody>
          </p:sp>
        </mc:Fallback>
      </mc:AlternateContent>
      <p:sp>
        <p:nvSpPr>
          <p:cNvPr id="24" name="矩形 23">
            <a:extLst>
              <a:ext uri="{FF2B5EF4-FFF2-40B4-BE49-F238E27FC236}">
                <a16:creationId xmlns:a16="http://schemas.microsoft.com/office/drawing/2014/main" id="{54A81A2F-EF96-B11D-E3BA-04A7F2B0B1C0}"/>
              </a:ext>
            </a:extLst>
          </p:cNvPr>
          <p:cNvSpPr/>
          <p:nvPr/>
        </p:nvSpPr>
        <p:spPr>
          <a:xfrm>
            <a:off x="5107110" y="5728346"/>
            <a:ext cx="2319568" cy="1318591"/>
          </a:xfrm>
          <a:prstGeom prst="rect">
            <a:avLst/>
          </a:prstGeom>
          <a:solidFill>
            <a:schemeClr val="accent2">
              <a:alpha val="50196"/>
            </a:schemeClr>
          </a:solidFill>
          <a:ln w="127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86DB0343-1DCF-E2C4-B0DB-C568136BCF44}"/>
                  </a:ext>
                </a:extLst>
              </p:cNvPr>
              <p:cNvSpPr txBox="1"/>
              <p:nvPr/>
            </p:nvSpPr>
            <p:spPr bwMode="auto">
              <a:xfrm>
                <a:off x="5139220" y="5817219"/>
                <a:ext cx="2366156" cy="557951"/>
              </a:xfrm>
              <a:prstGeom prst="rect">
                <a:avLst/>
              </a:prstGeom>
              <a:noFill/>
              <a:ln w="9525" algn="ctr">
                <a:noFill/>
                <a:miter lim="800000"/>
                <a:headEnd/>
                <a:tailEnd/>
              </a:ln>
              <a:effectLst/>
            </p:spPr>
            <p:txBody>
              <a:bodyPr wrap="square" lIns="90909" tIns="45455" rIns="90909" bIns="45455" rtlCol="0" anchor="ctr">
                <a:spAutoFit/>
              </a:bodyPr>
              <a:lstStyle/>
              <a:p>
                <a14:m>
                  <m:oMath xmlns:m="http://schemas.openxmlformats.org/officeDocument/2006/math">
                    <m:r>
                      <m:rPr>
                        <m:sty m:val="p"/>
                      </m:rPr>
                      <a:rPr lang="el-GR" altLang="zh-CN" sz="1800" i="1">
                        <a:latin typeface="Cambria Math" panose="02040503050406030204" pitchFamily="18" charset="0"/>
                        <a:ea typeface="Cambria Math" panose="02040503050406030204" pitchFamily="18" charset="0"/>
                        <a:cs typeface="Times New Roman" panose="02020603050405020304" pitchFamily="18" charset="0"/>
                      </a:rPr>
                      <m:t>Ω</m:t>
                    </m:r>
                    <m:d>
                      <m:dPr>
                        <m:ctrlPr>
                          <a:rPr lang="en-US" altLang="zh-CN" sz="1800" i="1">
                            <a:latin typeface="Cambria Math" panose="02040503050406030204" pitchFamily="18" charset="0"/>
                            <a:cs typeface="Times New Roman" panose="02020603050405020304" pitchFamily="18" charset="0"/>
                          </a:rPr>
                        </m:ctrlPr>
                      </m:dPr>
                      <m:e>
                        <m:r>
                          <m:rPr>
                            <m:sty m:val="p"/>
                          </m:rPr>
                          <a:rPr lang="en-US" altLang="zh-CN" sz="1800">
                            <a:latin typeface="Cambria Math" panose="02040503050406030204" pitchFamily="18" charset="0"/>
                            <a:cs typeface="Times New Roman" panose="02020603050405020304" pitchFamily="18" charset="0"/>
                          </a:rPr>
                          <m:t>min</m:t>
                        </m:r>
                        <m:r>
                          <a:rPr lang="en-US" altLang="zh-CN" sz="1800" i="1">
                            <a:latin typeface="Cambria Math" panose="02040503050406030204" pitchFamily="18" charset="0"/>
                            <a:cs typeface="Times New Roman" panose="02020603050405020304" pitchFamily="18" charset="0"/>
                          </a:rPr>
                          <m:t>⁡{</m:t>
                        </m:r>
                        <m:sSup>
                          <m:sSupPr>
                            <m:ctrlPr>
                              <a:rPr lang="en-US" altLang="zh-CN" sz="1800" i="1">
                                <a:latin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cs typeface="Times New Roman" panose="02020603050405020304" pitchFamily="18" charset="0"/>
                              </a:rPr>
                              <m:t>𝑛</m:t>
                            </m:r>
                          </m:e>
                          <m:sup>
                            <m:f>
                              <m:fPr>
                                <m:ctrlPr>
                                  <a:rPr lang="en-US" altLang="zh-CN" sz="1800" i="1">
                                    <a:latin typeface="Cambria Math" panose="02040503050406030204" pitchFamily="18" charset="0"/>
                                    <a:cs typeface="Times New Roman" panose="02020603050405020304" pitchFamily="18" charset="0"/>
                                  </a:rPr>
                                </m:ctrlPr>
                              </m:fPr>
                              <m:num>
                                <m:r>
                                  <a:rPr lang="en-US" altLang="zh-CN" sz="1800" i="1">
                                    <a:latin typeface="Cambria Math" panose="02040503050406030204" pitchFamily="18" charset="0"/>
                                    <a:cs typeface="Times New Roman" panose="02020603050405020304" pitchFamily="18" charset="0"/>
                                  </a:rPr>
                                  <m:t>1</m:t>
                                </m:r>
                              </m:num>
                              <m:den>
                                <m:r>
                                  <a:rPr lang="en-US" altLang="zh-CN" sz="1800" i="1">
                                    <a:latin typeface="Cambria Math" panose="02040503050406030204" pitchFamily="18" charset="0"/>
                                    <a:cs typeface="Times New Roman" panose="02020603050405020304" pitchFamily="18" charset="0"/>
                                  </a:rPr>
                                  <m:t>2</m:t>
                                </m:r>
                              </m:den>
                            </m:f>
                          </m:sup>
                        </m:sSup>
                        <m:sSubSup>
                          <m:sSubSupPr>
                            <m:ctrlPr>
                              <a:rPr lang="en-US" altLang="zh-CN" sz="1800" i="1">
                                <a:latin typeface="Cambria Math" panose="02040503050406030204" pitchFamily="18" charset="0"/>
                                <a:cs typeface="Times New Roman" panose="02020603050405020304" pitchFamily="18" charset="0"/>
                              </a:rPr>
                            </m:ctrlPr>
                          </m:sSubSupPr>
                          <m:e>
                            <m:r>
                              <m:rPr>
                                <m:sty m:val="p"/>
                              </m:rPr>
                              <a:rPr lang="en-US" altLang="zh-CN" sz="1800">
                                <a:latin typeface="Cambria Math" panose="02040503050406030204" pitchFamily="18" charset="0"/>
                                <a:cs typeface="Times New Roman" panose="02020603050405020304" pitchFamily="18" charset="0"/>
                              </a:rPr>
                              <m:t>Δ</m:t>
                            </m:r>
                          </m:e>
                          <m:sub>
                            <m:r>
                              <m:rPr>
                                <m:sty m:val="p"/>
                              </m:rPr>
                              <a:rPr lang="en-US" altLang="zh-CN" sz="1800">
                                <a:latin typeface="Cambria Math" panose="02040503050406030204" pitchFamily="18" charset="0"/>
                                <a:cs typeface="Times New Roman" panose="02020603050405020304" pitchFamily="18" charset="0"/>
                              </a:rPr>
                              <m:t>out</m:t>
                            </m:r>
                          </m:sub>
                          <m:sup>
                            <m:f>
                              <m:fPr>
                                <m:ctrlPr>
                                  <a:rPr lang="en-US" altLang="zh-CN" sz="1800" i="1">
                                    <a:latin typeface="Cambria Math" panose="02040503050406030204" pitchFamily="18" charset="0"/>
                                    <a:cs typeface="Times New Roman" panose="02020603050405020304" pitchFamily="18" charset="0"/>
                                  </a:rPr>
                                </m:ctrlPr>
                              </m:fPr>
                              <m:num>
                                <m:r>
                                  <a:rPr lang="en-US" altLang="zh-CN" sz="1800" i="1">
                                    <a:latin typeface="Cambria Math" panose="02040503050406030204" pitchFamily="18" charset="0"/>
                                    <a:cs typeface="Times New Roman" panose="02020603050405020304" pitchFamily="18" charset="0"/>
                                  </a:rPr>
                                  <m:t>1</m:t>
                                </m:r>
                              </m:num>
                              <m:den>
                                <m:r>
                                  <a:rPr lang="en-US" altLang="zh-CN" sz="1800" i="1">
                                    <a:latin typeface="Cambria Math" panose="02040503050406030204" pitchFamily="18" charset="0"/>
                                    <a:cs typeface="Times New Roman" panose="02020603050405020304" pitchFamily="18" charset="0"/>
                                  </a:rPr>
                                  <m:t>2</m:t>
                                </m:r>
                              </m:den>
                            </m:f>
                          </m:sup>
                        </m:sSubSup>
                        <m:r>
                          <a:rPr lang="en-US" altLang="zh-CN" sz="18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800" i="1">
                                <a:latin typeface="Cambria Math" panose="02040503050406030204" pitchFamily="18" charset="0"/>
                                <a:ea typeface="Cambria Math" panose="02040503050406030204" pitchFamily="18" charset="0"/>
                                <a:cs typeface="Times New Roman" panose="02020603050405020304" pitchFamily="18" charset="0"/>
                              </a:rPr>
                            </m:ctrlPr>
                          </m:sSupPr>
                          <m:e>
                            <m:sSup>
                              <m:sSupPr>
                                <m:ctrlPr>
                                  <a:rPr lang="en-US" altLang="zh-CN" sz="1800" i="1">
                                    <a:latin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cs typeface="Times New Roman" panose="02020603050405020304" pitchFamily="18" charset="0"/>
                                  </a:rPr>
                                  <m:t>𝑛</m:t>
                                </m:r>
                              </m:e>
                              <m:sup>
                                <m:f>
                                  <m:fPr>
                                    <m:ctrlPr>
                                      <a:rPr lang="en-US" altLang="zh-CN" sz="1800" i="1">
                                        <a:latin typeface="Cambria Math" panose="02040503050406030204" pitchFamily="18" charset="0"/>
                                        <a:cs typeface="Times New Roman" panose="02020603050405020304" pitchFamily="18" charset="0"/>
                                      </a:rPr>
                                    </m:ctrlPr>
                                  </m:fPr>
                                  <m:num>
                                    <m:r>
                                      <a:rPr lang="en-US" altLang="zh-CN" sz="1800" b="0" i="1">
                                        <a:latin typeface="Cambria Math" panose="02040503050406030204" pitchFamily="18" charset="0"/>
                                        <a:cs typeface="Times New Roman" panose="02020603050405020304" pitchFamily="18" charset="0"/>
                                      </a:rPr>
                                      <m:t>2</m:t>
                                    </m:r>
                                  </m:num>
                                  <m:den>
                                    <m:r>
                                      <a:rPr lang="en-US" altLang="zh-CN" sz="1800" i="1">
                                        <a:latin typeface="Cambria Math" panose="02040503050406030204" pitchFamily="18" charset="0"/>
                                        <a:cs typeface="Times New Roman" panose="02020603050405020304" pitchFamily="18" charset="0"/>
                                      </a:rPr>
                                      <m:t>3</m:t>
                                    </m:r>
                                  </m:den>
                                </m:f>
                              </m:sup>
                            </m:sSup>
                            <m:r>
                              <a:rPr lang="en-US" altLang="zh-CN" sz="1800" b="0" i="1">
                                <a:latin typeface="Cambria Math" panose="02040503050406030204" pitchFamily="18" charset="0"/>
                                <a:cs typeface="Times New Roman" panose="02020603050405020304" pitchFamily="18" charset="0"/>
                              </a:rPr>
                              <m:t>𝑑</m:t>
                            </m:r>
                          </m:e>
                          <m:sup>
                            <m:f>
                              <m:fPr>
                                <m:ctrlPr>
                                  <a:rPr lang="en-US" altLang="zh-CN" sz="1800"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1800" i="1">
                                    <a:latin typeface="Cambria Math" panose="02040503050406030204" pitchFamily="18" charset="0"/>
                                    <a:ea typeface="Cambria Math" panose="02040503050406030204" pitchFamily="18" charset="0"/>
                                    <a:cs typeface="Times New Roman" panose="02020603050405020304" pitchFamily="18" charset="0"/>
                                  </a:rPr>
                                  <m:t>3</m:t>
                                </m:r>
                              </m:den>
                            </m:f>
                          </m:sup>
                        </m:sSup>
                        <m:r>
                          <a:rPr lang="en-US" altLang="zh-CN" sz="1800" i="1">
                            <a:latin typeface="Cambria Math" panose="02040503050406030204" pitchFamily="18" charset="0"/>
                            <a:cs typeface="Times New Roman" panose="02020603050405020304" pitchFamily="18" charset="0"/>
                          </a:rPr>
                          <m:t>}</m:t>
                        </m:r>
                      </m:e>
                    </m:d>
                  </m:oMath>
                </a14:m>
                <a:r>
                  <a:rPr lang="en-US" sz="1800" dirty="0">
                    <a:solidFill>
                      <a:prstClr val="black"/>
                    </a:solidFill>
                    <a:latin typeface="Times New Roman" panose="02020603050405020304" pitchFamily="18" charset="0"/>
                    <a:cs typeface="Times New Roman" panose="02020603050405020304" pitchFamily="18" charset="0"/>
                  </a:rPr>
                  <a:t> </a:t>
                </a:r>
              </a:p>
            </p:txBody>
          </p:sp>
        </mc:Choice>
        <mc:Fallback xmlns="">
          <p:sp>
            <p:nvSpPr>
              <p:cNvPr id="26" name="文本框 25">
                <a:extLst>
                  <a:ext uri="{FF2B5EF4-FFF2-40B4-BE49-F238E27FC236}">
                    <a16:creationId xmlns:a16="http://schemas.microsoft.com/office/drawing/2014/main" id="{86DB0343-1DCF-E2C4-B0DB-C568136BCF44}"/>
                  </a:ext>
                </a:extLst>
              </p:cNvPr>
              <p:cNvSpPr txBox="1">
                <a:spLocks noRot="1" noChangeAspect="1" noMove="1" noResize="1" noEditPoints="1" noAdjustHandles="1" noChangeArrowheads="1" noChangeShapeType="1" noTextEdit="1"/>
              </p:cNvSpPr>
              <p:nvPr/>
            </p:nvSpPr>
            <p:spPr bwMode="auto">
              <a:xfrm>
                <a:off x="5139220" y="5817219"/>
                <a:ext cx="2366156" cy="557951"/>
              </a:xfrm>
              <a:prstGeom prst="rect">
                <a:avLst/>
              </a:prstGeom>
              <a:blipFill>
                <a:blip r:embed="rId8"/>
                <a:stretch>
                  <a:fillRect b="-4348"/>
                </a:stretch>
              </a:blipFill>
              <a:ln w="9525" algn="ctr">
                <a:noFill/>
                <a:miter lim="800000"/>
                <a:headEnd/>
                <a:tailEnd/>
              </a:ln>
              <a:effectLst/>
            </p:spPr>
            <p:txBody>
              <a:bodyPr/>
              <a:lstStyle/>
              <a:p>
                <a:r>
                  <a:rPr lang="en-US">
                    <a:noFill/>
                  </a:rPr>
                  <a:t> </a:t>
                </a:r>
              </a:p>
            </p:txBody>
          </p:sp>
        </mc:Fallback>
      </mc:AlternateContent>
      <p:sp>
        <p:nvSpPr>
          <p:cNvPr id="29" name="矩形 28">
            <a:extLst>
              <a:ext uri="{FF2B5EF4-FFF2-40B4-BE49-F238E27FC236}">
                <a16:creationId xmlns:a16="http://schemas.microsoft.com/office/drawing/2014/main" id="{8242608C-D318-E043-27B3-5EC2D90EF297}"/>
              </a:ext>
            </a:extLst>
          </p:cNvPr>
          <p:cNvSpPr/>
          <p:nvPr/>
        </p:nvSpPr>
        <p:spPr>
          <a:xfrm>
            <a:off x="294516" y="6144668"/>
            <a:ext cx="2489091" cy="902269"/>
          </a:xfrm>
          <a:prstGeom prst="rect">
            <a:avLst/>
          </a:prstGeom>
          <a:solidFill>
            <a:schemeClr val="accent2">
              <a:alpha val="50196"/>
            </a:schemeClr>
          </a:solidFill>
          <a:ln w="127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0" name="直线连接符 29">
            <a:extLst>
              <a:ext uri="{FF2B5EF4-FFF2-40B4-BE49-F238E27FC236}">
                <a16:creationId xmlns:a16="http://schemas.microsoft.com/office/drawing/2014/main" id="{8E61BCE2-F3F6-C8E0-E3A7-3D50F8C7FA52}"/>
              </a:ext>
            </a:extLst>
          </p:cNvPr>
          <p:cNvCxnSpPr>
            <a:cxnSpLocks/>
          </p:cNvCxnSpPr>
          <p:nvPr/>
        </p:nvCxnSpPr>
        <p:spPr>
          <a:xfrm>
            <a:off x="5110028" y="2809306"/>
            <a:ext cx="0" cy="4248000"/>
          </a:xfrm>
          <a:prstGeom prst="line">
            <a:avLst/>
          </a:prstGeom>
          <a:ln w="12700">
            <a:solidFill>
              <a:srgbClr val="000000"/>
            </a:solidFill>
            <a:prstDash val="dash"/>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0FFB92CD-A690-EC8D-5492-3CE1347D7B81}"/>
                  </a:ext>
                </a:extLst>
              </p:cNvPr>
              <p:cNvSpPr txBox="1"/>
              <p:nvPr/>
            </p:nvSpPr>
            <p:spPr bwMode="auto">
              <a:xfrm>
                <a:off x="1174907" y="6162887"/>
                <a:ext cx="975324" cy="543012"/>
              </a:xfrm>
              <a:prstGeom prst="rect">
                <a:avLst/>
              </a:prstGeom>
              <a:noFill/>
              <a:ln w="9525" algn="ctr">
                <a:noFill/>
                <a:miter lim="800000"/>
                <a:headEnd/>
                <a:tailEnd/>
              </a:ln>
              <a:effectLst/>
            </p:spPr>
            <p:txBody>
              <a:bodyPr wrap="square" lIns="90909" tIns="45455" rIns="90909" bIns="45455" rtlCol="0" anchor="ctr">
                <a:spAutoFit/>
              </a:bodyPr>
              <a:lstStyle/>
              <a:p>
                <a14:m>
                  <m:oMath xmlns:m="http://schemas.openxmlformats.org/officeDocument/2006/math">
                    <m:r>
                      <m:rPr>
                        <m:sty m:val="p"/>
                      </m:rPr>
                      <a:rPr lang="el-GR" altLang="zh-CN" sz="1800" i="1">
                        <a:latin typeface="Cambria Math" panose="02040503050406030204" pitchFamily="18" charset="0"/>
                        <a:ea typeface="Cambria Math" panose="02040503050406030204" pitchFamily="18" charset="0"/>
                        <a:cs typeface="Times New Roman" panose="02020603050405020304" pitchFamily="18" charset="0"/>
                      </a:rPr>
                      <m:t>Ω</m:t>
                    </m:r>
                    <m:d>
                      <m:dPr>
                        <m:ctrlPr>
                          <a:rPr lang="en-US" altLang="zh-CN" sz="1800" i="1">
                            <a:latin typeface="Cambria Math" panose="02040503050406030204" pitchFamily="18" charset="0"/>
                            <a:cs typeface="Times New Roman" panose="02020603050405020304" pitchFamily="18" charset="0"/>
                          </a:rPr>
                        </m:ctrlPr>
                      </m:dPr>
                      <m:e>
                        <m:sSup>
                          <m:sSupPr>
                            <m:ctrlPr>
                              <a:rPr lang="en-US" altLang="zh-CN" sz="1800" i="1">
                                <a:latin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cs typeface="Times New Roman" panose="02020603050405020304" pitchFamily="18" charset="0"/>
                              </a:rPr>
                              <m:t>𝑛</m:t>
                            </m:r>
                          </m:e>
                          <m:sup>
                            <m:f>
                              <m:fPr>
                                <m:ctrlPr>
                                  <a:rPr lang="en-US" altLang="zh-CN" sz="1800" i="1">
                                    <a:latin typeface="Cambria Math" panose="02040503050406030204" pitchFamily="18" charset="0"/>
                                    <a:cs typeface="Times New Roman" panose="02020603050405020304" pitchFamily="18" charset="0"/>
                                  </a:rPr>
                                </m:ctrlPr>
                              </m:fPr>
                              <m:num>
                                <m:r>
                                  <a:rPr lang="en-US" altLang="zh-CN" sz="1800" i="1">
                                    <a:latin typeface="Cambria Math" panose="02040503050406030204" pitchFamily="18" charset="0"/>
                                    <a:cs typeface="Times New Roman" panose="02020603050405020304" pitchFamily="18" charset="0"/>
                                  </a:rPr>
                                  <m:t>1</m:t>
                                </m:r>
                              </m:num>
                              <m:den>
                                <m:r>
                                  <a:rPr lang="en-US" altLang="zh-CN" sz="1800" i="1">
                                    <a:latin typeface="Cambria Math" panose="02040503050406030204" pitchFamily="18" charset="0"/>
                                    <a:cs typeface="Times New Roman" panose="02020603050405020304" pitchFamily="18" charset="0"/>
                                  </a:rPr>
                                  <m:t>2</m:t>
                                </m:r>
                              </m:den>
                            </m:f>
                          </m:sup>
                        </m:sSup>
                      </m:e>
                    </m:d>
                  </m:oMath>
                </a14:m>
                <a:r>
                  <a:rPr lang="en-US" sz="1800" dirty="0">
                    <a:solidFill>
                      <a:prstClr val="black"/>
                    </a:solidFill>
                    <a:latin typeface="Times New Roman" panose="02020603050405020304" pitchFamily="18" charset="0"/>
                    <a:cs typeface="Times New Roman" panose="02020603050405020304" pitchFamily="18" charset="0"/>
                  </a:rPr>
                  <a:t> </a:t>
                </a:r>
              </a:p>
            </p:txBody>
          </p:sp>
        </mc:Choice>
        <mc:Fallback xmlns="">
          <p:sp>
            <p:nvSpPr>
              <p:cNvPr id="31" name="文本框 30">
                <a:extLst>
                  <a:ext uri="{FF2B5EF4-FFF2-40B4-BE49-F238E27FC236}">
                    <a16:creationId xmlns:a16="http://schemas.microsoft.com/office/drawing/2014/main" id="{0FFB92CD-A690-EC8D-5492-3CE1347D7B81}"/>
                  </a:ext>
                </a:extLst>
              </p:cNvPr>
              <p:cNvSpPr txBox="1">
                <a:spLocks noRot="1" noChangeAspect="1" noMove="1" noResize="1" noEditPoints="1" noAdjustHandles="1" noChangeArrowheads="1" noChangeShapeType="1" noTextEdit="1"/>
              </p:cNvSpPr>
              <p:nvPr/>
            </p:nvSpPr>
            <p:spPr bwMode="auto">
              <a:xfrm>
                <a:off x="1174907" y="6162887"/>
                <a:ext cx="975324" cy="543012"/>
              </a:xfrm>
              <a:prstGeom prst="rect">
                <a:avLst/>
              </a:prstGeom>
              <a:blipFill>
                <a:blip r:embed="rId9"/>
                <a:stretch>
                  <a:fillRect/>
                </a:stretch>
              </a:blipFill>
              <a:ln w="9525" algn="ctr">
                <a:noFill/>
                <a:miter lim="800000"/>
                <a:headEnd/>
                <a:tailEnd/>
              </a:ln>
              <a:effectLst/>
            </p:spPr>
            <p:txBody>
              <a:bodyPr/>
              <a:lstStyle/>
              <a:p>
                <a:r>
                  <a:rPr lang="en-US">
                    <a:noFill/>
                  </a:rPr>
                  <a:t> </a:t>
                </a:r>
              </a:p>
            </p:txBody>
          </p:sp>
        </mc:Fallback>
      </mc:AlternateContent>
      <p:cxnSp>
        <p:nvCxnSpPr>
          <p:cNvPr id="32" name="直线连接符 31">
            <a:extLst>
              <a:ext uri="{FF2B5EF4-FFF2-40B4-BE49-F238E27FC236}">
                <a16:creationId xmlns:a16="http://schemas.microsoft.com/office/drawing/2014/main" id="{CF156622-5214-A0B7-4873-34564378C641}"/>
              </a:ext>
            </a:extLst>
          </p:cNvPr>
          <p:cNvCxnSpPr>
            <a:cxnSpLocks/>
          </p:cNvCxnSpPr>
          <p:nvPr/>
        </p:nvCxnSpPr>
        <p:spPr>
          <a:xfrm>
            <a:off x="7414334" y="2809256"/>
            <a:ext cx="12394" cy="4248000"/>
          </a:xfrm>
          <a:prstGeom prst="line">
            <a:avLst/>
          </a:prstGeom>
          <a:ln w="12700">
            <a:solidFill>
              <a:srgbClr val="000000"/>
            </a:solidFill>
            <a:prstDash val="dash"/>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455424BD-6205-3937-4099-9FB7F17F5959}"/>
              </a:ext>
            </a:extLst>
          </p:cNvPr>
          <p:cNvSpPr txBox="1"/>
          <p:nvPr/>
        </p:nvSpPr>
        <p:spPr bwMode="auto">
          <a:xfrm>
            <a:off x="867939" y="2838254"/>
            <a:ext cx="1392233" cy="368797"/>
          </a:xfrm>
          <a:prstGeom prst="rect">
            <a:avLst/>
          </a:prstGeom>
          <a:noFill/>
          <a:ln w="9525" algn="ctr">
            <a:noFill/>
            <a:miter lim="800000"/>
            <a:headEnd/>
            <a:tailEnd/>
          </a:ln>
          <a:effectLst/>
        </p:spPr>
        <p:txBody>
          <a:bodyPr wrap="square" lIns="90909" tIns="45455" rIns="90909" bIns="45455" rtlCol="0" anchor="ctr">
            <a:spAutoFit/>
          </a:bodyPr>
          <a:lstStyle/>
          <a:p>
            <a:pPr algn="ctr"/>
            <a:r>
              <a:rPr lang="en-US" sz="1800" dirty="0">
                <a:solidFill>
                  <a:srgbClr val="0070C0"/>
                </a:solidFill>
                <a:latin typeface="Times New Roman" panose="02020603050405020304" pitchFamily="18" charset="0"/>
                <a:cs typeface="Times New Roman" panose="02020603050405020304" pitchFamily="18" charset="0"/>
              </a:rPr>
              <a:t>upper bound</a:t>
            </a:r>
          </a:p>
        </p:txBody>
      </p:sp>
      <p:sp>
        <p:nvSpPr>
          <p:cNvPr id="34" name="文本框 33">
            <a:extLst>
              <a:ext uri="{FF2B5EF4-FFF2-40B4-BE49-F238E27FC236}">
                <a16:creationId xmlns:a16="http://schemas.microsoft.com/office/drawing/2014/main" id="{FE482EBC-AD0B-54EA-E58B-F18ABBCD8BF6}"/>
              </a:ext>
            </a:extLst>
          </p:cNvPr>
          <p:cNvSpPr txBox="1"/>
          <p:nvPr/>
        </p:nvSpPr>
        <p:spPr bwMode="auto">
          <a:xfrm>
            <a:off x="3274675" y="3231278"/>
            <a:ext cx="1392233" cy="368797"/>
          </a:xfrm>
          <a:prstGeom prst="rect">
            <a:avLst/>
          </a:prstGeom>
          <a:noFill/>
          <a:ln w="9525" algn="ctr">
            <a:noFill/>
            <a:miter lim="800000"/>
            <a:headEnd/>
            <a:tailEnd/>
          </a:ln>
          <a:effectLst/>
        </p:spPr>
        <p:txBody>
          <a:bodyPr wrap="square" lIns="90909" tIns="45455" rIns="90909" bIns="45455" rtlCol="0" anchor="ctr">
            <a:spAutoFit/>
          </a:bodyPr>
          <a:lstStyle/>
          <a:p>
            <a:pPr algn="ctr"/>
            <a:r>
              <a:rPr lang="en-US" sz="1800" dirty="0">
                <a:solidFill>
                  <a:srgbClr val="0070C0"/>
                </a:solidFill>
                <a:latin typeface="Times New Roman" panose="02020603050405020304" pitchFamily="18" charset="0"/>
                <a:cs typeface="Times New Roman" panose="02020603050405020304" pitchFamily="18" charset="0"/>
              </a:rPr>
              <a:t>upper bound</a:t>
            </a:r>
          </a:p>
        </p:txBody>
      </p:sp>
      <p:sp>
        <p:nvSpPr>
          <p:cNvPr id="35" name="文本框 34">
            <a:extLst>
              <a:ext uri="{FF2B5EF4-FFF2-40B4-BE49-F238E27FC236}">
                <a16:creationId xmlns:a16="http://schemas.microsoft.com/office/drawing/2014/main" id="{8A0094D7-92B4-FC03-A2DE-FE2FB8005506}"/>
              </a:ext>
            </a:extLst>
          </p:cNvPr>
          <p:cNvSpPr txBox="1"/>
          <p:nvPr/>
        </p:nvSpPr>
        <p:spPr bwMode="auto">
          <a:xfrm>
            <a:off x="5563123" y="3699912"/>
            <a:ext cx="1392233" cy="368797"/>
          </a:xfrm>
          <a:prstGeom prst="rect">
            <a:avLst/>
          </a:prstGeom>
          <a:noFill/>
          <a:ln w="9525" algn="ctr">
            <a:noFill/>
            <a:miter lim="800000"/>
            <a:headEnd/>
            <a:tailEnd/>
          </a:ln>
          <a:effectLst/>
        </p:spPr>
        <p:txBody>
          <a:bodyPr wrap="square" lIns="90909" tIns="45455" rIns="90909" bIns="45455" rtlCol="0" anchor="ctr">
            <a:spAutoFit/>
          </a:bodyPr>
          <a:lstStyle/>
          <a:p>
            <a:pPr algn="ctr"/>
            <a:r>
              <a:rPr lang="en-US" sz="1800" dirty="0">
                <a:solidFill>
                  <a:srgbClr val="0070C0"/>
                </a:solidFill>
                <a:latin typeface="Times New Roman" panose="02020603050405020304" pitchFamily="18" charset="0"/>
                <a:cs typeface="Times New Roman" panose="02020603050405020304" pitchFamily="18" charset="0"/>
              </a:rPr>
              <a:t>upper bound</a:t>
            </a:r>
          </a:p>
        </p:txBody>
      </p:sp>
      <p:sp>
        <p:nvSpPr>
          <p:cNvPr id="36" name="文本框 35">
            <a:extLst>
              <a:ext uri="{FF2B5EF4-FFF2-40B4-BE49-F238E27FC236}">
                <a16:creationId xmlns:a16="http://schemas.microsoft.com/office/drawing/2014/main" id="{A2F8FCFD-F1D2-5630-ABCF-8F404A1173E6}"/>
              </a:ext>
            </a:extLst>
          </p:cNvPr>
          <p:cNvSpPr txBox="1"/>
          <p:nvPr/>
        </p:nvSpPr>
        <p:spPr bwMode="auto">
          <a:xfrm>
            <a:off x="7905985" y="4194751"/>
            <a:ext cx="1392233" cy="368797"/>
          </a:xfrm>
          <a:prstGeom prst="rect">
            <a:avLst/>
          </a:prstGeom>
          <a:noFill/>
          <a:ln w="9525" algn="ctr">
            <a:noFill/>
            <a:miter lim="800000"/>
            <a:headEnd/>
            <a:tailEnd/>
          </a:ln>
          <a:effectLst/>
        </p:spPr>
        <p:txBody>
          <a:bodyPr wrap="square" lIns="90909" tIns="45455" rIns="90909" bIns="45455" rtlCol="0" anchor="ctr">
            <a:spAutoFit/>
          </a:bodyPr>
          <a:lstStyle/>
          <a:p>
            <a:pPr algn="ctr"/>
            <a:r>
              <a:rPr lang="en-US" sz="1800" dirty="0">
                <a:solidFill>
                  <a:srgbClr val="0070C0"/>
                </a:solidFill>
                <a:latin typeface="Times New Roman" panose="02020603050405020304" pitchFamily="18" charset="0"/>
                <a:cs typeface="Times New Roman" panose="02020603050405020304" pitchFamily="18" charset="0"/>
              </a:rPr>
              <a:t>upper bound</a:t>
            </a:r>
          </a:p>
        </p:txBody>
      </p:sp>
      <p:sp>
        <p:nvSpPr>
          <p:cNvPr id="37" name="文本框 36">
            <a:extLst>
              <a:ext uri="{FF2B5EF4-FFF2-40B4-BE49-F238E27FC236}">
                <a16:creationId xmlns:a16="http://schemas.microsoft.com/office/drawing/2014/main" id="{0CE3364A-EE09-80EC-D355-0E5459442864}"/>
              </a:ext>
            </a:extLst>
          </p:cNvPr>
          <p:cNvSpPr txBox="1"/>
          <p:nvPr/>
        </p:nvSpPr>
        <p:spPr bwMode="auto">
          <a:xfrm>
            <a:off x="7905985" y="5919887"/>
            <a:ext cx="1392233" cy="368797"/>
          </a:xfrm>
          <a:prstGeom prst="rect">
            <a:avLst/>
          </a:prstGeom>
          <a:noFill/>
          <a:ln w="9525" algn="ctr">
            <a:noFill/>
            <a:miter lim="800000"/>
            <a:headEnd/>
            <a:tailEnd/>
          </a:ln>
          <a:effectLst/>
        </p:spPr>
        <p:txBody>
          <a:bodyPr wrap="square" lIns="90909" tIns="45455" rIns="90909" bIns="45455" rtlCol="0" anchor="ctr">
            <a:spAutoFit/>
          </a:bodyPr>
          <a:lstStyle/>
          <a:p>
            <a:pPr algn="ct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lower bound</a:t>
            </a:r>
          </a:p>
        </p:txBody>
      </p:sp>
      <p:sp>
        <p:nvSpPr>
          <p:cNvPr id="38" name="文本框 37">
            <a:extLst>
              <a:ext uri="{FF2B5EF4-FFF2-40B4-BE49-F238E27FC236}">
                <a16:creationId xmlns:a16="http://schemas.microsoft.com/office/drawing/2014/main" id="{F7622B65-5481-FB9D-8653-88CEF61082C4}"/>
              </a:ext>
            </a:extLst>
          </p:cNvPr>
          <p:cNvSpPr txBox="1"/>
          <p:nvPr/>
        </p:nvSpPr>
        <p:spPr bwMode="auto">
          <a:xfrm>
            <a:off x="5539660" y="6423943"/>
            <a:ext cx="1392233" cy="368797"/>
          </a:xfrm>
          <a:prstGeom prst="rect">
            <a:avLst/>
          </a:prstGeom>
          <a:noFill/>
          <a:ln w="9525" algn="ctr">
            <a:noFill/>
            <a:miter lim="800000"/>
            <a:headEnd/>
            <a:tailEnd/>
          </a:ln>
          <a:effectLst/>
        </p:spPr>
        <p:txBody>
          <a:bodyPr wrap="square" lIns="90909" tIns="45455" rIns="90909" bIns="45455" rtlCol="0" anchor="ctr">
            <a:spAutoFit/>
          </a:bodyPr>
          <a:lstStyle/>
          <a:p>
            <a:pPr algn="ct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lower bound</a:t>
            </a:r>
          </a:p>
        </p:txBody>
      </p:sp>
      <p:sp>
        <p:nvSpPr>
          <p:cNvPr id="39" name="文本框 38">
            <a:extLst>
              <a:ext uri="{FF2B5EF4-FFF2-40B4-BE49-F238E27FC236}">
                <a16:creationId xmlns:a16="http://schemas.microsoft.com/office/drawing/2014/main" id="{203E6B5E-95DE-D8E8-1E99-AAB89CF782EB}"/>
              </a:ext>
            </a:extLst>
          </p:cNvPr>
          <p:cNvSpPr txBox="1"/>
          <p:nvPr/>
        </p:nvSpPr>
        <p:spPr bwMode="auto">
          <a:xfrm>
            <a:off x="890085" y="6678140"/>
            <a:ext cx="1392233" cy="368797"/>
          </a:xfrm>
          <a:prstGeom prst="rect">
            <a:avLst/>
          </a:prstGeom>
          <a:noFill/>
          <a:ln w="9525" algn="ctr">
            <a:noFill/>
            <a:miter lim="800000"/>
            <a:headEnd/>
            <a:tailEnd/>
          </a:ln>
          <a:effectLst/>
        </p:spPr>
        <p:txBody>
          <a:bodyPr wrap="square" lIns="90909" tIns="45455" rIns="90909" bIns="45455" rtlCol="0" anchor="ctr">
            <a:spAutoFit/>
          </a:bodyPr>
          <a:lstStyle/>
          <a:p>
            <a:pPr algn="ct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lower bound</a:t>
            </a:r>
          </a:p>
        </p:txBody>
      </p:sp>
      <p:cxnSp>
        <p:nvCxnSpPr>
          <p:cNvPr id="40" name="直线连接符 39">
            <a:extLst>
              <a:ext uri="{FF2B5EF4-FFF2-40B4-BE49-F238E27FC236}">
                <a16:creationId xmlns:a16="http://schemas.microsoft.com/office/drawing/2014/main" id="{C1262030-8264-3AB0-D1E5-5F7C21C8CB07}"/>
              </a:ext>
            </a:extLst>
          </p:cNvPr>
          <p:cNvCxnSpPr>
            <a:cxnSpLocks/>
          </p:cNvCxnSpPr>
          <p:nvPr/>
        </p:nvCxnSpPr>
        <p:spPr>
          <a:xfrm>
            <a:off x="9778514" y="2809256"/>
            <a:ext cx="12394" cy="4248000"/>
          </a:xfrm>
          <a:prstGeom prst="line">
            <a:avLst/>
          </a:prstGeom>
          <a:ln w="12700">
            <a:solidFill>
              <a:srgbClr val="000000"/>
            </a:solidFill>
            <a:prstDash val="dash"/>
          </a:ln>
        </p:spPr>
        <p:style>
          <a:lnRef idx="1">
            <a:schemeClr val="dk1"/>
          </a:lnRef>
          <a:fillRef idx="0">
            <a:schemeClr val="dk1"/>
          </a:fillRef>
          <a:effectRef idx="0">
            <a:schemeClr val="dk1"/>
          </a:effectRef>
          <a:fontRef idx="minor">
            <a:schemeClr val="tx1"/>
          </a:fontRef>
        </p:style>
      </p:cxnSp>
      <p:sp>
        <p:nvSpPr>
          <p:cNvPr id="41" name="文本框 40">
            <a:extLst>
              <a:ext uri="{FF2B5EF4-FFF2-40B4-BE49-F238E27FC236}">
                <a16:creationId xmlns:a16="http://schemas.microsoft.com/office/drawing/2014/main" id="{D2DFE022-F2C9-9954-5653-03B7640BB7BD}"/>
              </a:ext>
            </a:extLst>
          </p:cNvPr>
          <p:cNvSpPr txBox="1"/>
          <p:nvPr/>
        </p:nvSpPr>
        <p:spPr bwMode="auto">
          <a:xfrm>
            <a:off x="3140243" y="2416748"/>
            <a:ext cx="1620000" cy="368797"/>
          </a:xfrm>
          <a:prstGeom prst="rect">
            <a:avLst/>
          </a:prstGeom>
          <a:noFill/>
          <a:ln w="9525" algn="ctr">
            <a:noFill/>
            <a:miter lim="800000"/>
            <a:headEnd/>
            <a:tailEnd/>
          </a:ln>
          <a:effectLst/>
        </p:spPr>
        <p:txBody>
          <a:bodyPr wrap="square" lIns="90909" tIns="45455" rIns="90909" bIns="45455" rtlCol="0" anchor="ctr">
            <a:spAutoFit/>
          </a:bodyPr>
          <a:lstStyle/>
          <a:p>
            <a:pPr algn="ctr"/>
            <a:r>
              <a:rPr lang="en-US" sz="1800" dirty="0">
                <a:solidFill>
                  <a:prstClr val="black"/>
                </a:solidFill>
                <a:latin typeface="Times New Roman" panose="02020603050405020304" pitchFamily="18" charset="0"/>
                <a:cs typeface="Times New Roman" panose="02020603050405020304" pitchFamily="18" charset="0"/>
              </a:rPr>
              <a:t> FOCS 2018</a:t>
            </a:r>
          </a:p>
        </p:txBody>
      </p:sp>
      <p:sp>
        <p:nvSpPr>
          <p:cNvPr id="42" name="矩形 41">
            <a:extLst>
              <a:ext uri="{FF2B5EF4-FFF2-40B4-BE49-F238E27FC236}">
                <a16:creationId xmlns:a16="http://schemas.microsoft.com/office/drawing/2014/main" id="{C096CA95-B9A4-6752-3D72-E2A4EEE2F725}"/>
              </a:ext>
            </a:extLst>
          </p:cNvPr>
          <p:cNvSpPr/>
          <p:nvPr/>
        </p:nvSpPr>
        <p:spPr>
          <a:xfrm>
            <a:off x="2783656" y="5728345"/>
            <a:ext cx="2319568" cy="1318592"/>
          </a:xfrm>
          <a:prstGeom prst="rect">
            <a:avLst/>
          </a:prstGeom>
          <a:solidFill>
            <a:schemeClr val="accent2">
              <a:alpha val="50196"/>
            </a:schemeClr>
          </a:solidFill>
          <a:ln w="127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3B12A21F-6E64-762B-93B1-2FDB60B1E88A}"/>
                  </a:ext>
                </a:extLst>
              </p:cNvPr>
              <p:cNvSpPr txBox="1"/>
              <p:nvPr/>
            </p:nvSpPr>
            <p:spPr bwMode="auto">
              <a:xfrm>
                <a:off x="2776010" y="5817219"/>
                <a:ext cx="2366156" cy="557951"/>
              </a:xfrm>
              <a:prstGeom prst="rect">
                <a:avLst/>
              </a:prstGeom>
              <a:noFill/>
              <a:ln w="9525" algn="ctr">
                <a:noFill/>
                <a:miter lim="800000"/>
                <a:headEnd/>
                <a:tailEnd/>
              </a:ln>
              <a:effectLst/>
            </p:spPr>
            <p:txBody>
              <a:bodyPr wrap="square" lIns="90909" tIns="45455" rIns="90909" bIns="45455" rtlCol="0" anchor="ctr">
                <a:spAutoFit/>
              </a:bodyPr>
              <a:lstStyle/>
              <a:p>
                <a14:m>
                  <m:oMath xmlns:m="http://schemas.openxmlformats.org/officeDocument/2006/math">
                    <m:r>
                      <m:rPr>
                        <m:sty m:val="p"/>
                      </m:rPr>
                      <a:rPr lang="el-GR" altLang="zh-CN" sz="1800" i="1">
                        <a:latin typeface="Cambria Math" panose="02040503050406030204" pitchFamily="18" charset="0"/>
                        <a:ea typeface="Cambria Math" panose="02040503050406030204" pitchFamily="18" charset="0"/>
                        <a:cs typeface="Times New Roman" panose="02020603050405020304" pitchFamily="18" charset="0"/>
                      </a:rPr>
                      <m:t>Ω</m:t>
                    </m:r>
                    <m:d>
                      <m:dPr>
                        <m:ctrlPr>
                          <a:rPr lang="en-US" altLang="zh-CN" sz="1800" i="1">
                            <a:latin typeface="Cambria Math" panose="02040503050406030204" pitchFamily="18" charset="0"/>
                            <a:cs typeface="Times New Roman" panose="02020603050405020304" pitchFamily="18" charset="0"/>
                          </a:rPr>
                        </m:ctrlPr>
                      </m:dPr>
                      <m:e>
                        <m:r>
                          <m:rPr>
                            <m:sty m:val="p"/>
                          </m:rPr>
                          <a:rPr lang="en-US" altLang="zh-CN" sz="1800">
                            <a:latin typeface="Cambria Math" panose="02040503050406030204" pitchFamily="18" charset="0"/>
                            <a:cs typeface="Times New Roman" panose="02020603050405020304" pitchFamily="18" charset="0"/>
                          </a:rPr>
                          <m:t>min</m:t>
                        </m:r>
                        <m:r>
                          <a:rPr lang="en-US" altLang="zh-CN" sz="1800" i="1">
                            <a:latin typeface="Cambria Math" panose="02040503050406030204" pitchFamily="18" charset="0"/>
                            <a:cs typeface="Times New Roman" panose="02020603050405020304" pitchFamily="18" charset="0"/>
                          </a:rPr>
                          <m:t>⁡{</m:t>
                        </m:r>
                        <m:sSup>
                          <m:sSupPr>
                            <m:ctrlPr>
                              <a:rPr lang="en-US" altLang="zh-CN" sz="1800" i="1">
                                <a:latin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cs typeface="Times New Roman" panose="02020603050405020304" pitchFamily="18" charset="0"/>
                              </a:rPr>
                              <m:t>𝑛</m:t>
                            </m:r>
                          </m:e>
                          <m:sup>
                            <m:f>
                              <m:fPr>
                                <m:ctrlPr>
                                  <a:rPr lang="en-US" altLang="zh-CN" sz="1800" i="1">
                                    <a:latin typeface="Cambria Math" panose="02040503050406030204" pitchFamily="18" charset="0"/>
                                    <a:cs typeface="Times New Roman" panose="02020603050405020304" pitchFamily="18" charset="0"/>
                                  </a:rPr>
                                </m:ctrlPr>
                              </m:fPr>
                              <m:num>
                                <m:r>
                                  <a:rPr lang="en-US" altLang="zh-CN" sz="1800" i="1">
                                    <a:latin typeface="Cambria Math" panose="02040503050406030204" pitchFamily="18" charset="0"/>
                                    <a:cs typeface="Times New Roman" panose="02020603050405020304" pitchFamily="18" charset="0"/>
                                  </a:rPr>
                                  <m:t>1</m:t>
                                </m:r>
                              </m:num>
                              <m:den>
                                <m:r>
                                  <a:rPr lang="en-US" altLang="zh-CN" sz="1800" i="1">
                                    <a:latin typeface="Cambria Math" panose="02040503050406030204" pitchFamily="18" charset="0"/>
                                    <a:cs typeface="Times New Roman" panose="02020603050405020304" pitchFamily="18" charset="0"/>
                                  </a:rPr>
                                  <m:t>2</m:t>
                                </m:r>
                              </m:den>
                            </m:f>
                          </m:sup>
                        </m:sSup>
                        <m:sSup>
                          <m:sSupPr>
                            <m:ctrlPr>
                              <a:rPr lang="en-US" altLang="zh-CN" sz="1800" b="0" i="1">
                                <a:latin typeface="Cambria Math" panose="02040503050406030204" pitchFamily="18" charset="0"/>
                                <a:cs typeface="Times New Roman" panose="02020603050405020304" pitchFamily="18" charset="0"/>
                              </a:rPr>
                            </m:ctrlPr>
                          </m:sSupPr>
                          <m:e>
                            <m:sSubSup>
                              <m:sSubSupPr>
                                <m:ctrlPr>
                                  <a:rPr lang="en-US" altLang="zh-CN" sz="1800" i="1">
                                    <a:latin typeface="Cambria Math" panose="02040503050406030204" pitchFamily="18" charset="0"/>
                                    <a:cs typeface="Times New Roman" panose="02020603050405020304" pitchFamily="18" charset="0"/>
                                  </a:rPr>
                                </m:ctrlPr>
                              </m:sSubSupPr>
                              <m:e>
                                <m:r>
                                  <m:rPr>
                                    <m:sty m:val="p"/>
                                  </m:rPr>
                                  <a:rPr lang="en-US" altLang="zh-CN" sz="1800">
                                    <a:latin typeface="Cambria Math" panose="02040503050406030204" pitchFamily="18" charset="0"/>
                                    <a:cs typeface="Times New Roman" panose="02020603050405020304" pitchFamily="18" charset="0"/>
                                  </a:rPr>
                                  <m:t>Δ</m:t>
                                </m:r>
                              </m:e>
                              <m:sub>
                                <m:r>
                                  <m:rPr>
                                    <m:sty m:val="p"/>
                                  </m:rPr>
                                  <a:rPr lang="en-US" altLang="zh-CN" sz="1800">
                                    <a:latin typeface="Cambria Math" panose="02040503050406030204" pitchFamily="18" charset="0"/>
                                    <a:cs typeface="Times New Roman" panose="02020603050405020304" pitchFamily="18" charset="0"/>
                                  </a:rPr>
                                  <m:t>out</m:t>
                                </m:r>
                              </m:sub>
                              <m:sup>
                                <m:f>
                                  <m:fPr>
                                    <m:ctrlPr>
                                      <a:rPr lang="en-US" altLang="zh-CN" sz="1800" i="1">
                                        <a:latin typeface="Cambria Math" panose="02040503050406030204" pitchFamily="18" charset="0"/>
                                        <a:cs typeface="Times New Roman" panose="02020603050405020304" pitchFamily="18" charset="0"/>
                                      </a:rPr>
                                    </m:ctrlPr>
                                  </m:fPr>
                                  <m:num>
                                    <m:r>
                                      <a:rPr lang="en-US" altLang="zh-CN" sz="1800" i="1">
                                        <a:latin typeface="Cambria Math" panose="02040503050406030204" pitchFamily="18" charset="0"/>
                                        <a:cs typeface="Times New Roman" panose="02020603050405020304" pitchFamily="18" charset="0"/>
                                      </a:rPr>
                                      <m:t>1</m:t>
                                    </m:r>
                                  </m:num>
                                  <m:den>
                                    <m:r>
                                      <a:rPr lang="en-US" altLang="zh-CN" sz="1800" b="0" i="1">
                                        <a:latin typeface="Cambria Math" panose="02040503050406030204" pitchFamily="18" charset="0"/>
                                        <a:cs typeface="Times New Roman" panose="02020603050405020304" pitchFamily="18" charset="0"/>
                                      </a:rPr>
                                      <m:t>2</m:t>
                                    </m:r>
                                  </m:den>
                                </m:f>
                              </m:sup>
                            </m:sSubSup>
                          </m:e>
                          <m:sup>
                            <m:r>
                              <a:rPr lang="en-US" altLang="zh-CN" sz="1800" b="0" i="1">
                                <a:latin typeface="Cambria Math" panose="02040503050406030204" pitchFamily="18" charset="0"/>
                                <a:cs typeface="Times New Roman" panose="02020603050405020304" pitchFamily="18" charset="0"/>
                              </a:rPr>
                              <m:t> </m:t>
                            </m:r>
                          </m:sup>
                        </m:sSup>
                        <m:r>
                          <a:rPr lang="en-US" altLang="zh-CN" sz="18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1800" i="1">
                                <a:latin typeface="Cambria Math" panose="02040503050406030204" pitchFamily="18" charset="0"/>
                                <a:ea typeface="Cambria Math" panose="02040503050406030204" pitchFamily="18" charset="0"/>
                                <a:cs typeface="Times New Roman" panose="02020603050405020304" pitchFamily="18" charset="0"/>
                              </a:rPr>
                            </m:ctrlPr>
                          </m:sSupPr>
                          <m:e>
                            <m:sSup>
                              <m:sSupPr>
                                <m:ctrlPr>
                                  <a:rPr lang="en-US" altLang="zh-CN" sz="1800" i="1">
                                    <a:latin typeface="Cambria Math" panose="02040503050406030204" pitchFamily="18" charset="0"/>
                                    <a:cs typeface="Times New Roman" panose="02020603050405020304" pitchFamily="18" charset="0"/>
                                  </a:rPr>
                                </m:ctrlPr>
                              </m:sSupPr>
                              <m:e>
                                <m:r>
                                  <a:rPr lang="en-US" altLang="zh-CN" sz="1800" i="1">
                                    <a:latin typeface="Cambria Math" panose="02040503050406030204" pitchFamily="18" charset="0"/>
                                    <a:cs typeface="Times New Roman" panose="02020603050405020304" pitchFamily="18" charset="0"/>
                                  </a:rPr>
                                  <m:t>𝑛</m:t>
                                </m:r>
                              </m:e>
                              <m:sup>
                                <m:f>
                                  <m:fPr>
                                    <m:ctrlPr>
                                      <a:rPr lang="en-US" altLang="zh-CN" sz="1800" i="1">
                                        <a:latin typeface="Cambria Math" panose="02040503050406030204" pitchFamily="18" charset="0"/>
                                        <a:cs typeface="Times New Roman" panose="02020603050405020304" pitchFamily="18" charset="0"/>
                                      </a:rPr>
                                    </m:ctrlPr>
                                  </m:fPr>
                                  <m:num>
                                    <m:r>
                                      <a:rPr lang="en-US" altLang="zh-CN" sz="1800" b="0" i="1">
                                        <a:latin typeface="Cambria Math" panose="02040503050406030204" pitchFamily="18" charset="0"/>
                                        <a:cs typeface="Times New Roman" panose="02020603050405020304" pitchFamily="18" charset="0"/>
                                      </a:rPr>
                                      <m:t>2</m:t>
                                    </m:r>
                                  </m:num>
                                  <m:den>
                                    <m:r>
                                      <a:rPr lang="en-US" altLang="zh-CN" sz="1800" i="1">
                                        <a:latin typeface="Cambria Math" panose="02040503050406030204" pitchFamily="18" charset="0"/>
                                        <a:cs typeface="Times New Roman" panose="02020603050405020304" pitchFamily="18" charset="0"/>
                                      </a:rPr>
                                      <m:t>3</m:t>
                                    </m:r>
                                  </m:den>
                                </m:f>
                              </m:sup>
                            </m:sSup>
                            <m:r>
                              <a:rPr lang="en-US" altLang="zh-CN" sz="1800" b="0" i="1">
                                <a:latin typeface="Cambria Math" panose="02040503050406030204" pitchFamily="18" charset="0"/>
                                <a:cs typeface="Times New Roman" panose="02020603050405020304" pitchFamily="18" charset="0"/>
                              </a:rPr>
                              <m:t>𝑑</m:t>
                            </m:r>
                          </m:e>
                          <m:sup>
                            <m:f>
                              <m:fPr>
                                <m:ctrlPr>
                                  <a:rPr lang="en-US" altLang="zh-CN" sz="1800" i="1">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sz="1800" i="1">
                                    <a:latin typeface="Cambria Math" panose="02040503050406030204" pitchFamily="18" charset="0"/>
                                    <a:ea typeface="Cambria Math" panose="02040503050406030204" pitchFamily="18" charset="0"/>
                                    <a:cs typeface="Times New Roman" panose="02020603050405020304" pitchFamily="18" charset="0"/>
                                  </a:rPr>
                                  <m:t>3</m:t>
                                </m:r>
                              </m:den>
                            </m:f>
                          </m:sup>
                        </m:sSup>
                        <m:r>
                          <a:rPr lang="en-US" altLang="zh-CN" sz="1800" i="1">
                            <a:latin typeface="Cambria Math" panose="02040503050406030204" pitchFamily="18" charset="0"/>
                            <a:cs typeface="Times New Roman" panose="02020603050405020304" pitchFamily="18" charset="0"/>
                          </a:rPr>
                          <m:t>}</m:t>
                        </m:r>
                      </m:e>
                    </m:d>
                  </m:oMath>
                </a14:m>
                <a:r>
                  <a:rPr lang="en-US" sz="1800" dirty="0">
                    <a:solidFill>
                      <a:prstClr val="black"/>
                    </a:solidFill>
                    <a:latin typeface="Times New Roman" panose="02020603050405020304" pitchFamily="18" charset="0"/>
                    <a:cs typeface="Times New Roman" panose="02020603050405020304" pitchFamily="18" charset="0"/>
                  </a:rPr>
                  <a:t> </a:t>
                </a:r>
              </a:p>
            </p:txBody>
          </p:sp>
        </mc:Choice>
        <mc:Fallback xmlns="">
          <p:sp>
            <p:nvSpPr>
              <p:cNvPr id="43" name="文本框 42">
                <a:extLst>
                  <a:ext uri="{FF2B5EF4-FFF2-40B4-BE49-F238E27FC236}">
                    <a16:creationId xmlns:a16="http://schemas.microsoft.com/office/drawing/2014/main" id="{3B12A21F-6E64-762B-93B1-2FDB60B1E88A}"/>
                  </a:ext>
                </a:extLst>
              </p:cNvPr>
              <p:cNvSpPr txBox="1">
                <a:spLocks noRot="1" noChangeAspect="1" noMove="1" noResize="1" noEditPoints="1" noAdjustHandles="1" noChangeArrowheads="1" noChangeShapeType="1" noTextEdit="1"/>
              </p:cNvSpPr>
              <p:nvPr/>
            </p:nvSpPr>
            <p:spPr bwMode="auto">
              <a:xfrm>
                <a:off x="2776010" y="5817219"/>
                <a:ext cx="2366156" cy="557951"/>
              </a:xfrm>
              <a:prstGeom prst="rect">
                <a:avLst/>
              </a:prstGeom>
              <a:blipFill>
                <a:blip r:embed="rId10"/>
                <a:stretch>
                  <a:fillRect t="-4348" b="-4348"/>
                </a:stretch>
              </a:blipFill>
              <a:ln w="9525" algn="ctr">
                <a:noFill/>
                <a:miter lim="800000"/>
                <a:headEnd/>
                <a:tailEnd/>
              </a:ln>
              <a:effectLst/>
            </p:spPr>
            <p:txBody>
              <a:bodyPr/>
              <a:lstStyle/>
              <a:p>
                <a:r>
                  <a:rPr lang="en-US">
                    <a:noFill/>
                  </a:rPr>
                  <a:t> </a:t>
                </a:r>
              </a:p>
            </p:txBody>
          </p:sp>
        </mc:Fallback>
      </mc:AlternateContent>
      <p:sp>
        <p:nvSpPr>
          <p:cNvPr id="44" name="文本框 43">
            <a:extLst>
              <a:ext uri="{FF2B5EF4-FFF2-40B4-BE49-F238E27FC236}">
                <a16:creationId xmlns:a16="http://schemas.microsoft.com/office/drawing/2014/main" id="{1216E12F-BB93-A68D-A262-67E151008A03}"/>
              </a:ext>
            </a:extLst>
          </p:cNvPr>
          <p:cNvSpPr txBox="1"/>
          <p:nvPr/>
        </p:nvSpPr>
        <p:spPr bwMode="auto">
          <a:xfrm>
            <a:off x="3216206" y="6423943"/>
            <a:ext cx="1392233" cy="368797"/>
          </a:xfrm>
          <a:prstGeom prst="rect">
            <a:avLst/>
          </a:prstGeom>
          <a:noFill/>
          <a:ln w="9525" algn="ctr">
            <a:noFill/>
            <a:miter lim="800000"/>
            <a:headEnd/>
            <a:tailEnd/>
          </a:ln>
          <a:effectLst/>
        </p:spPr>
        <p:txBody>
          <a:bodyPr wrap="square" lIns="90909" tIns="45455" rIns="90909" bIns="45455" rtlCol="0" anchor="ctr">
            <a:spAutoFit/>
          </a:bodyPr>
          <a:lstStyle/>
          <a:p>
            <a:pPr algn="ctr"/>
            <a:r>
              <a:rPr lang="en-US" sz="1800" dirty="0">
                <a:solidFill>
                  <a:schemeClr val="tx1">
                    <a:lumMod val="65000"/>
                    <a:lumOff val="35000"/>
                  </a:schemeClr>
                </a:solidFill>
                <a:latin typeface="Times New Roman" panose="02020603050405020304" pitchFamily="18" charset="0"/>
                <a:cs typeface="Times New Roman" panose="02020603050405020304" pitchFamily="18" charset="0"/>
              </a:rPr>
              <a:t>lower bound</a:t>
            </a:r>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BE243F26-0954-CCFB-C2E4-F85419DBA9C0}"/>
                  </a:ext>
                </a:extLst>
              </p:cNvPr>
              <p:cNvSpPr txBox="1"/>
              <p:nvPr/>
            </p:nvSpPr>
            <p:spPr bwMode="auto">
              <a:xfrm>
                <a:off x="-49097" y="7259336"/>
                <a:ext cx="4567267" cy="400110"/>
              </a:xfrm>
              <a:prstGeom prst="rect">
                <a:avLst/>
              </a:prstGeom>
              <a:noFill/>
              <a:ln w="9525" algn="ctr">
                <a:noFill/>
                <a:miter lim="800000"/>
                <a:headEnd/>
                <a:tailEnd/>
              </a:ln>
              <a:effectLst/>
            </p:spPr>
            <p:txBody>
              <a:bodyPr wrap="square">
                <a:spAutoFit/>
              </a:bodyPr>
              <a:lstStyle/>
              <a:p>
                <a:pPr marL="377100" lvl="2" eaLnBrk="0" hangingPunct="0">
                  <a:spcBef>
                    <a:spcPts val="300"/>
                  </a:spcBef>
                  <a:buSzPct val="80000"/>
                  <a:defRPr/>
                </a:pPr>
                <a14:m>
                  <m:oMath xmlns:m="http://schemas.openxmlformats.org/officeDocument/2006/math">
                    <m:r>
                      <a:rPr lang="en-US" altLang="zh-CN" i="1">
                        <a:latin typeface="Cambria Math" panose="02040503050406030204" pitchFamily="18" charset="0"/>
                        <a:ea typeface="楷体" panose="02010609060101010101" pitchFamily="49" charset="-122"/>
                      </a:rPr>
                      <m:t>𝑛</m:t>
                    </m:r>
                  </m:oMath>
                </a14:m>
                <a:r>
                  <a:rPr lang="en-US" altLang="zh-CN">
                    <a:latin typeface="Times New Roman" panose="02020603050405020304" pitchFamily="18" charset="0"/>
                    <a:ea typeface="楷体" panose="02010609060101010101" pitchFamily="49" charset="-122"/>
                    <a:cs typeface="Times New Roman" panose="02020603050405020304" pitchFamily="18" charset="0"/>
                  </a:rPr>
                  <a:t>: the number of nodes in the graph </a:t>
                </a:r>
              </a:p>
            </p:txBody>
          </p:sp>
        </mc:Choice>
        <mc:Fallback xmlns="">
          <p:sp>
            <p:nvSpPr>
              <p:cNvPr id="45" name="文本框 44">
                <a:extLst>
                  <a:ext uri="{FF2B5EF4-FFF2-40B4-BE49-F238E27FC236}">
                    <a16:creationId xmlns:a16="http://schemas.microsoft.com/office/drawing/2014/main" id="{BE243F26-0954-CCFB-C2E4-F85419DBA9C0}"/>
                  </a:ext>
                </a:extLst>
              </p:cNvPr>
              <p:cNvSpPr txBox="1">
                <a:spLocks noRot="1" noChangeAspect="1" noMove="1" noResize="1" noEditPoints="1" noAdjustHandles="1" noChangeArrowheads="1" noChangeShapeType="1" noTextEdit="1"/>
              </p:cNvSpPr>
              <p:nvPr/>
            </p:nvSpPr>
            <p:spPr bwMode="auto">
              <a:xfrm>
                <a:off x="-49097" y="7259336"/>
                <a:ext cx="4567267" cy="400110"/>
              </a:xfrm>
              <a:prstGeom prst="rect">
                <a:avLst/>
              </a:prstGeom>
              <a:blipFill>
                <a:blip r:embed="rId11"/>
                <a:stretch>
                  <a:fillRect t="-9375" b="-28125"/>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DC3EF420-ABAC-539F-015B-65B8EA842609}"/>
                  </a:ext>
                </a:extLst>
              </p:cNvPr>
              <p:cNvSpPr txBox="1"/>
              <p:nvPr/>
            </p:nvSpPr>
            <p:spPr bwMode="auto">
              <a:xfrm>
                <a:off x="4038151" y="7259336"/>
                <a:ext cx="3530825" cy="429990"/>
              </a:xfrm>
              <a:prstGeom prst="rect">
                <a:avLst/>
              </a:prstGeom>
              <a:noFill/>
              <a:ln w="9525" algn="ctr">
                <a:noFill/>
                <a:miter lim="800000"/>
                <a:headEnd/>
                <a:tailEnd/>
              </a:ln>
              <a:effectLst/>
            </p:spPr>
            <p:txBody>
              <a:bodyPr wrap="square">
                <a:spAutoFit/>
              </a:bodyPr>
              <a:lstStyle/>
              <a:p>
                <a:pPr marL="377100" lvl="2" eaLnBrk="0" hangingPunct="0">
                  <a:spcBef>
                    <a:spcPts val="300"/>
                  </a:spcBef>
                  <a:buSzPct val="80000"/>
                  <a:defRPr/>
                </a:pP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sSub>
                          <m:sSubPr>
                            <m:ctrlPr>
                              <a:rPr lang="en-US" altLang="zh-CN" b="0" i="1">
                                <a:latin typeface="Cambria Math" panose="02040503050406030204" pitchFamily="18" charset="0"/>
                                <a:ea typeface="楷体" panose="02010609060101010101" pitchFamily="49" charset="-122"/>
                              </a:rPr>
                            </m:ctrlPr>
                          </m:sSubPr>
                          <m:e>
                            <m:r>
                              <m:rPr>
                                <m:sty m:val="p"/>
                              </m:rPr>
                              <a:rPr lang="en-US" altLang="zh-CN">
                                <a:latin typeface="Cambria Math" panose="02040503050406030204" pitchFamily="18" charset="0"/>
                                <a:ea typeface="楷体" panose="02010609060101010101" pitchFamily="49" charset="-122"/>
                              </a:rPr>
                              <m:t>Δ</m:t>
                            </m:r>
                          </m:e>
                          <m:sub>
                            <m:r>
                              <m:rPr>
                                <m:sty m:val="p"/>
                              </m:rPr>
                              <a:rPr lang="en-US" altLang="zh-CN" b="0" i="0">
                                <a:latin typeface="Cambria Math" panose="02040503050406030204" pitchFamily="18" charset="0"/>
                                <a:ea typeface="楷体" panose="02010609060101010101" pitchFamily="49" charset="-122"/>
                              </a:rPr>
                              <m:t>out</m:t>
                            </m:r>
                          </m:sub>
                        </m:sSub>
                      </m:e>
                      <m:sub>
                        <m:r>
                          <a:rPr lang="zh-CN" altLang="en-US">
                            <a:latin typeface="Cambria Math" panose="02040503050406030204" pitchFamily="18" charset="0"/>
                            <a:ea typeface="楷体" panose="02010609060101010101" pitchFamily="49" charset="-122"/>
                          </a:rPr>
                          <m:t> </m:t>
                        </m:r>
                      </m:sub>
                    </m:sSub>
                  </m:oMath>
                </a14:m>
                <a:r>
                  <a:rPr lang="en-US" altLang="zh-CN">
                    <a:latin typeface="Times New Roman" panose="02020603050405020304" pitchFamily="18" charset="0"/>
                    <a:ea typeface="楷体" panose="02010609060101010101" pitchFamily="49" charset="-122"/>
                    <a:cs typeface="Times New Roman" panose="02020603050405020304" pitchFamily="18" charset="0"/>
                  </a:rPr>
                  <a:t>: maximum out-degree</a:t>
                </a:r>
                <a:endParaRPr lang="en-US" altLang="zh-CN" i="1">
                  <a:latin typeface="Cambria Math" panose="02040503050406030204" pitchFamily="18" charset="0"/>
                  <a:ea typeface="楷体" panose="02010609060101010101" pitchFamily="49" charset="-122"/>
                  <a:cs typeface="Times New Roman" panose="02020603050405020304" pitchFamily="18" charset="0"/>
                </a:endParaRPr>
              </a:p>
            </p:txBody>
          </p:sp>
        </mc:Choice>
        <mc:Fallback xmlns="">
          <p:sp>
            <p:nvSpPr>
              <p:cNvPr id="46" name="文本框 45">
                <a:extLst>
                  <a:ext uri="{FF2B5EF4-FFF2-40B4-BE49-F238E27FC236}">
                    <a16:creationId xmlns:a16="http://schemas.microsoft.com/office/drawing/2014/main" id="{DC3EF420-ABAC-539F-015B-65B8EA842609}"/>
                  </a:ext>
                </a:extLst>
              </p:cNvPr>
              <p:cNvSpPr txBox="1">
                <a:spLocks noRot="1" noChangeAspect="1" noMove="1" noResize="1" noEditPoints="1" noAdjustHandles="1" noChangeArrowheads="1" noChangeShapeType="1" noTextEdit="1"/>
              </p:cNvSpPr>
              <p:nvPr/>
            </p:nvSpPr>
            <p:spPr bwMode="auto">
              <a:xfrm>
                <a:off x="4038151" y="7259336"/>
                <a:ext cx="3530825" cy="429990"/>
              </a:xfrm>
              <a:prstGeom prst="rect">
                <a:avLst/>
              </a:prstGeom>
              <a:blipFill>
                <a:blip r:embed="rId12"/>
                <a:stretch>
                  <a:fillRect t="-8571" b="-20000"/>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95E3B351-D124-B2C3-8A86-958FF32659EA}"/>
                  </a:ext>
                </a:extLst>
              </p:cNvPr>
              <p:cNvSpPr txBox="1"/>
              <p:nvPr/>
            </p:nvSpPr>
            <p:spPr bwMode="auto">
              <a:xfrm>
                <a:off x="7151839" y="7259336"/>
                <a:ext cx="2436626" cy="400110"/>
              </a:xfrm>
              <a:prstGeom prst="rect">
                <a:avLst/>
              </a:prstGeom>
              <a:noFill/>
              <a:ln w="9525" algn="ctr">
                <a:noFill/>
                <a:miter lim="800000"/>
                <a:headEnd/>
                <a:tailEnd/>
              </a:ln>
              <a:effectLst/>
            </p:spPr>
            <p:txBody>
              <a:bodyPr wrap="square">
                <a:spAutoFit/>
              </a:bodyPr>
              <a:lstStyle/>
              <a:p>
                <a:pPr marL="377100" lvl="2" eaLnBrk="0" hangingPunct="0">
                  <a:spcBef>
                    <a:spcPts val="300"/>
                  </a:spcBef>
                  <a:buSzPct val="80000"/>
                  <a:defRPr/>
                </a:pP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r>
                          <a:rPr lang="en-US" altLang="zh-CN" b="0" i="1">
                            <a:latin typeface="Cambria Math" panose="02040503050406030204" pitchFamily="18" charset="0"/>
                            <a:ea typeface="楷体" panose="02010609060101010101" pitchFamily="49" charset="-122"/>
                          </a:rPr>
                          <m:t>𝑑</m:t>
                        </m:r>
                      </m:e>
                      <m:sub>
                        <m:r>
                          <a:rPr lang="zh-CN" altLang="en-US">
                            <a:latin typeface="Cambria Math" panose="02040503050406030204" pitchFamily="18" charset="0"/>
                            <a:ea typeface="楷体" panose="02010609060101010101" pitchFamily="49" charset="-122"/>
                          </a:rPr>
                          <m:t> </m:t>
                        </m:r>
                      </m:sub>
                    </m:sSub>
                  </m:oMath>
                </a14:m>
                <a:r>
                  <a:rPr lang="en-US" altLang="zh-CN">
                    <a:latin typeface="Times New Roman" panose="02020603050405020304" pitchFamily="18" charset="0"/>
                    <a:ea typeface="楷体" panose="02010609060101010101" pitchFamily="49" charset="-122"/>
                    <a:cs typeface="Times New Roman" panose="02020603050405020304" pitchFamily="18" charset="0"/>
                  </a:rPr>
                  <a:t>: average degree</a:t>
                </a:r>
                <a:endParaRPr lang="en-US" altLang="zh-CN" i="1">
                  <a:latin typeface="Cambria Math" panose="02040503050406030204" pitchFamily="18" charset="0"/>
                  <a:ea typeface="楷体" panose="02010609060101010101" pitchFamily="49" charset="-122"/>
                  <a:cs typeface="Times New Roman" panose="02020603050405020304" pitchFamily="18" charset="0"/>
                </a:endParaRPr>
              </a:p>
            </p:txBody>
          </p:sp>
        </mc:Choice>
        <mc:Fallback xmlns="">
          <p:sp>
            <p:nvSpPr>
              <p:cNvPr id="49" name="文本框 48">
                <a:extLst>
                  <a:ext uri="{FF2B5EF4-FFF2-40B4-BE49-F238E27FC236}">
                    <a16:creationId xmlns:a16="http://schemas.microsoft.com/office/drawing/2014/main" id="{95E3B351-D124-B2C3-8A86-958FF32659EA}"/>
                  </a:ext>
                </a:extLst>
              </p:cNvPr>
              <p:cNvSpPr txBox="1">
                <a:spLocks noRot="1" noChangeAspect="1" noMove="1" noResize="1" noEditPoints="1" noAdjustHandles="1" noChangeArrowheads="1" noChangeShapeType="1" noTextEdit="1"/>
              </p:cNvSpPr>
              <p:nvPr/>
            </p:nvSpPr>
            <p:spPr bwMode="auto">
              <a:xfrm>
                <a:off x="7151839" y="7259336"/>
                <a:ext cx="2436626" cy="400110"/>
              </a:xfrm>
              <a:prstGeom prst="rect">
                <a:avLst/>
              </a:prstGeom>
              <a:blipFill>
                <a:blip r:embed="rId13"/>
                <a:stretch>
                  <a:fillRect t="-9375" r="-1554" b="-28125"/>
                </a:stretch>
              </a:blipFill>
              <a:ln w="9525" algn="ctr">
                <a:noFill/>
                <a:miter lim="800000"/>
                <a:headEnd/>
                <a:tailEnd/>
              </a:ln>
              <a:effectLst/>
            </p:spPr>
            <p:txBody>
              <a:bodyPr/>
              <a:lstStyle/>
              <a:p>
                <a:r>
                  <a:rPr lang="en-US">
                    <a:noFill/>
                  </a:rPr>
                  <a:t> </a:t>
                </a:r>
              </a:p>
            </p:txBody>
          </p:sp>
        </mc:Fallback>
      </mc:AlternateContent>
      <p:sp>
        <p:nvSpPr>
          <p:cNvPr id="15" name="椭圆 14">
            <a:extLst>
              <a:ext uri="{FF2B5EF4-FFF2-40B4-BE49-F238E27FC236}">
                <a16:creationId xmlns:a16="http://schemas.microsoft.com/office/drawing/2014/main" id="{ABF40C55-6A4E-3428-E735-C0F221A21EC8}"/>
              </a:ext>
            </a:extLst>
          </p:cNvPr>
          <p:cNvSpPr/>
          <p:nvPr/>
        </p:nvSpPr>
        <p:spPr>
          <a:xfrm>
            <a:off x="4760243" y="3944386"/>
            <a:ext cx="2963250" cy="931821"/>
          </a:xfrm>
          <a:prstGeom prst="ellipse">
            <a:avLst/>
          </a:prstGeom>
          <a:noFill/>
          <a:ln w="127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右箭头 21">
            <a:extLst>
              <a:ext uri="{FF2B5EF4-FFF2-40B4-BE49-F238E27FC236}">
                <a16:creationId xmlns:a16="http://schemas.microsoft.com/office/drawing/2014/main" id="{859F6FBC-AFA6-4A4B-58C2-C4181D0D2517}"/>
              </a:ext>
            </a:extLst>
          </p:cNvPr>
          <p:cNvSpPr/>
          <p:nvPr/>
        </p:nvSpPr>
        <p:spPr>
          <a:xfrm rot="1341474">
            <a:off x="2429246" y="3286537"/>
            <a:ext cx="5384896" cy="587572"/>
          </a:xfrm>
          <a:prstGeom prst="rightArrow">
            <a:avLst/>
          </a:prstGeom>
          <a:solidFill>
            <a:srgbClr val="00B0F0"/>
          </a:solidFill>
          <a:ln/>
        </p:spPr>
        <p:style>
          <a:lnRef idx="3">
            <a:schemeClr val="lt1"/>
          </a:lnRef>
          <a:fillRef idx="1">
            <a:schemeClr val="dk1"/>
          </a:fillRef>
          <a:effectRef idx="1">
            <a:schemeClr val="dk1"/>
          </a:effectRef>
          <a:fontRef idx="minor">
            <a:schemeClr val="lt1"/>
          </a:fontRef>
        </p:style>
        <p:txBody>
          <a:bodyPr rtlCol="0" anchor="ctr"/>
          <a:lstStyle/>
          <a:p>
            <a:pPr algn="ctr"/>
            <a:endParaRPr kumimoji="1" lang="zh-CN" altLang="en-US" sz="2061"/>
          </a:p>
        </p:txBody>
      </p:sp>
    </p:spTree>
    <p:extLst>
      <p:ext uri="{BB962C8B-B14F-4D97-AF65-F5344CB8AC3E}">
        <p14:creationId xmlns:p14="http://schemas.microsoft.com/office/powerpoint/2010/main" val="401796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heel(1)">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20" name="标题 24">
            <a:extLst>
              <a:ext uri="{FF2B5EF4-FFF2-40B4-BE49-F238E27FC236}">
                <a16:creationId xmlns:a16="http://schemas.microsoft.com/office/drawing/2014/main" id="{02E46307-80DF-7D2D-2676-528D350C88EA}"/>
              </a:ext>
            </a:extLst>
          </p:cNvPr>
          <p:cNvSpPr txBox="1">
            <a:spLocks/>
          </p:cNvSpPr>
          <p:nvPr/>
        </p:nvSpPr>
        <p:spPr>
          <a:xfrm>
            <a:off x="563626" y="718642"/>
            <a:ext cx="8997950" cy="561975"/>
          </a:xfrm>
          <a:prstGeom prst="rect">
            <a:avLst/>
          </a:prstGeom>
        </p:spPr>
        <p:txBody>
          <a:bodyPr vert="horz" wrap="square" lIns="100838" tIns="50419" rIns="100838" bIns="50419" rtlCol="0" anchor="t">
            <a:noAutofit/>
          </a:bodyPr>
          <a:lstStyle>
            <a:lvl1pPr algn="l" defTabSz="1019007" rtl="0" eaLnBrk="1" latinLnBrk="0" hangingPunct="1">
              <a:spcBef>
                <a:spcPct val="0"/>
              </a:spcBef>
              <a:buNone/>
              <a:defRPr sz="2400" b="1" kern="1200">
                <a:solidFill>
                  <a:srgbClr val="000000"/>
                </a:solidFill>
                <a:latin typeface="Arial"/>
                <a:ea typeface="楷体_GB2312"/>
                <a:cs typeface="Arial" pitchFamily="34" charset="0"/>
              </a:defRPr>
            </a:lvl1pPr>
          </a:lstStyle>
          <a:p>
            <a:pPr lvl="0"/>
            <a:r>
              <a:rPr lang="en-US" altLang="zh-CN" sz="3000" dirty="0">
                <a:latin typeface="Times New Roman" panose="02020603050405020304" pitchFamily="18" charset="0"/>
                <a:ea typeface="楷体" panose="02010609060101010101" pitchFamily="49" charset="-122"/>
                <a:cs typeface="Times New Roman" panose="02020603050405020304" pitchFamily="18" charset="0"/>
              </a:rPr>
              <a:t>Our Contributions</a:t>
            </a:r>
          </a:p>
        </p:txBody>
      </p:sp>
      <p:sp>
        <p:nvSpPr>
          <p:cNvPr id="2" name="Freeform 34">
            <a:extLst>
              <a:ext uri="{FF2B5EF4-FFF2-40B4-BE49-F238E27FC236}">
                <a16:creationId xmlns:a16="http://schemas.microsoft.com/office/drawing/2014/main" id="{ED0AF56A-8A67-E862-4820-DB249979CF74}"/>
              </a:ext>
            </a:extLst>
          </p:cNvPr>
          <p:cNvSpPr>
            <a:spLocks noEditPoints="1"/>
          </p:cNvSpPr>
          <p:nvPr/>
        </p:nvSpPr>
        <p:spPr bwMode="auto">
          <a:xfrm>
            <a:off x="350476" y="1438722"/>
            <a:ext cx="9211100" cy="797436"/>
          </a:xfrm>
          <a:custGeom>
            <a:avLst/>
            <a:gdLst>
              <a:gd name="T0" fmla="*/ 26 w 3711"/>
              <a:gd name="T1" fmla="*/ 284 h 969"/>
              <a:gd name="T2" fmla="*/ 283 w 3711"/>
              <a:gd name="T3" fmla="*/ 144 h 969"/>
              <a:gd name="T4" fmla="*/ 394 w 3711"/>
              <a:gd name="T5" fmla="*/ 65 h 969"/>
              <a:gd name="T6" fmla="*/ 1140 w 3711"/>
              <a:gd name="T7" fmla="*/ 13 h 969"/>
              <a:gd name="T8" fmla="*/ 2918 w 3711"/>
              <a:gd name="T9" fmla="*/ 66 h 969"/>
              <a:gd name="T10" fmla="*/ 3387 w 3711"/>
              <a:gd name="T11" fmla="*/ 146 h 969"/>
              <a:gd name="T12" fmla="*/ 3587 w 3711"/>
              <a:gd name="T13" fmla="*/ 188 h 969"/>
              <a:gd name="T14" fmla="*/ 3562 w 3711"/>
              <a:gd name="T15" fmla="*/ 303 h 969"/>
              <a:gd name="T16" fmla="*/ 3630 w 3711"/>
              <a:gd name="T17" fmla="*/ 389 h 969"/>
              <a:gd name="T18" fmla="*/ 3463 w 3711"/>
              <a:gd name="T19" fmla="*/ 519 h 969"/>
              <a:gd name="T20" fmla="*/ 3667 w 3711"/>
              <a:gd name="T21" fmla="*/ 614 h 969"/>
              <a:gd name="T22" fmla="*/ 3484 w 3711"/>
              <a:gd name="T23" fmla="*/ 637 h 969"/>
              <a:gd name="T24" fmla="*/ 3566 w 3711"/>
              <a:gd name="T25" fmla="*/ 718 h 969"/>
              <a:gd name="T26" fmla="*/ 3512 w 3711"/>
              <a:gd name="T27" fmla="*/ 815 h 969"/>
              <a:gd name="T28" fmla="*/ 3417 w 3711"/>
              <a:gd name="T29" fmla="*/ 880 h 969"/>
              <a:gd name="T30" fmla="*/ 3543 w 3711"/>
              <a:gd name="T31" fmla="*/ 941 h 969"/>
              <a:gd name="T32" fmla="*/ 3315 w 3711"/>
              <a:gd name="T33" fmla="*/ 958 h 969"/>
              <a:gd name="T34" fmla="*/ 2731 w 3711"/>
              <a:gd name="T35" fmla="*/ 934 h 969"/>
              <a:gd name="T36" fmla="*/ 2742 w 3711"/>
              <a:gd name="T37" fmla="*/ 924 h 969"/>
              <a:gd name="T38" fmla="*/ 2035 w 3711"/>
              <a:gd name="T39" fmla="*/ 918 h 969"/>
              <a:gd name="T40" fmla="*/ 1396 w 3711"/>
              <a:gd name="T41" fmla="*/ 894 h 969"/>
              <a:gd name="T42" fmla="*/ 1581 w 3711"/>
              <a:gd name="T43" fmla="*/ 860 h 969"/>
              <a:gd name="T44" fmla="*/ 1284 w 3711"/>
              <a:gd name="T45" fmla="*/ 903 h 969"/>
              <a:gd name="T46" fmla="*/ 1054 w 3711"/>
              <a:gd name="T47" fmla="*/ 913 h 969"/>
              <a:gd name="T48" fmla="*/ 612 w 3711"/>
              <a:gd name="T49" fmla="*/ 927 h 969"/>
              <a:gd name="T50" fmla="*/ 365 w 3711"/>
              <a:gd name="T51" fmla="*/ 933 h 969"/>
              <a:gd name="T52" fmla="*/ 292 w 3711"/>
              <a:gd name="T53" fmla="*/ 856 h 969"/>
              <a:gd name="T54" fmla="*/ 155 w 3711"/>
              <a:gd name="T55" fmla="*/ 801 h 969"/>
              <a:gd name="T56" fmla="*/ 238 w 3711"/>
              <a:gd name="T57" fmla="*/ 701 h 969"/>
              <a:gd name="T58" fmla="*/ 182 w 3711"/>
              <a:gd name="T59" fmla="*/ 606 h 969"/>
              <a:gd name="T60" fmla="*/ 16 w 3711"/>
              <a:gd name="T61" fmla="*/ 476 h 969"/>
              <a:gd name="T62" fmla="*/ 3086 w 3711"/>
              <a:gd name="T63" fmla="*/ 869 h 969"/>
              <a:gd name="T64" fmla="*/ 2478 w 3711"/>
              <a:gd name="T65" fmla="*/ 854 h 969"/>
              <a:gd name="T66" fmla="*/ 1072 w 3711"/>
              <a:gd name="T67" fmla="*/ 822 h 969"/>
              <a:gd name="T68" fmla="*/ 3102 w 3711"/>
              <a:gd name="T69" fmla="*/ 871 h 969"/>
              <a:gd name="T70" fmla="*/ 1235 w 3711"/>
              <a:gd name="T71" fmla="*/ 772 h 969"/>
              <a:gd name="T72" fmla="*/ 1026 w 3711"/>
              <a:gd name="T73" fmla="*/ 782 h 969"/>
              <a:gd name="T74" fmla="*/ 2006 w 3711"/>
              <a:gd name="T75" fmla="*/ 589 h 969"/>
              <a:gd name="T76" fmla="*/ 2732 w 3711"/>
              <a:gd name="T77" fmla="*/ 497 h 969"/>
              <a:gd name="T78" fmla="*/ 1607 w 3711"/>
              <a:gd name="T79" fmla="*/ 874 h 969"/>
              <a:gd name="T80" fmla="*/ 1682 w 3711"/>
              <a:gd name="T81" fmla="*/ 880 h 969"/>
              <a:gd name="T82" fmla="*/ 3213 w 3711"/>
              <a:gd name="T83" fmla="*/ 162 h 969"/>
              <a:gd name="T84" fmla="*/ 2125 w 3711"/>
              <a:gd name="T85" fmla="*/ 742 h 969"/>
              <a:gd name="T86" fmla="*/ 2345 w 3711"/>
              <a:gd name="T87" fmla="*/ 791 h 969"/>
              <a:gd name="T88" fmla="*/ 2328 w 3711"/>
              <a:gd name="T89" fmla="*/ 737 h 969"/>
              <a:gd name="T90" fmla="*/ 1289 w 3711"/>
              <a:gd name="T91" fmla="*/ 774 h 969"/>
              <a:gd name="T92" fmla="*/ 2941 w 3711"/>
              <a:gd name="T93" fmla="*/ 925 h 969"/>
              <a:gd name="T94" fmla="*/ 1277 w 3711"/>
              <a:gd name="T95" fmla="*/ 670 h 969"/>
              <a:gd name="T96" fmla="*/ 2834 w 3711"/>
              <a:gd name="T97" fmla="*/ 896 h 969"/>
              <a:gd name="T98" fmla="*/ 1637 w 3711"/>
              <a:gd name="T99" fmla="*/ 745 h 969"/>
              <a:gd name="T100" fmla="*/ 1344 w 3711"/>
              <a:gd name="T101" fmla="*/ 846 h 969"/>
              <a:gd name="T102" fmla="*/ 654 w 3711"/>
              <a:gd name="T103" fmla="*/ 776 h 969"/>
              <a:gd name="T104" fmla="*/ 281 w 3711"/>
              <a:gd name="T105" fmla="*/ 794 h 969"/>
              <a:gd name="T106" fmla="*/ 3306 w 3711"/>
              <a:gd name="T107" fmla="*/ 717 h 969"/>
              <a:gd name="T108" fmla="*/ 2193 w 3711"/>
              <a:gd name="T109" fmla="*/ 600 h 969"/>
              <a:gd name="T110" fmla="*/ 2123 w 3711"/>
              <a:gd name="T111" fmla="*/ 903 h 969"/>
              <a:gd name="T112" fmla="*/ 1028 w 3711"/>
              <a:gd name="T113" fmla="*/ 663 h 969"/>
              <a:gd name="T114" fmla="*/ 1364 w 3711"/>
              <a:gd name="T115" fmla="*/ 872 h 969"/>
              <a:gd name="T116" fmla="*/ 2278 w 3711"/>
              <a:gd name="T117" fmla="*/ 844 h 969"/>
              <a:gd name="T118" fmla="*/ 2650 w 3711"/>
              <a:gd name="T119" fmla="*/ 882 h 969"/>
              <a:gd name="T120" fmla="*/ 2434 w 3711"/>
              <a:gd name="T121" fmla="*/ 67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11" h="969">
                <a:moveTo>
                  <a:pt x="44" y="398"/>
                </a:moveTo>
                <a:cubicBezTo>
                  <a:pt x="37" y="398"/>
                  <a:pt x="30" y="398"/>
                  <a:pt x="23" y="398"/>
                </a:cubicBezTo>
                <a:cubicBezTo>
                  <a:pt x="16" y="399"/>
                  <a:pt x="10" y="399"/>
                  <a:pt x="3" y="400"/>
                </a:cubicBezTo>
                <a:cubicBezTo>
                  <a:pt x="2" y="397"/>
                  <a:pt x="1" y="394"/>
                  <a:pt x="0" y="392"/>
                </a:cubicBezTo>
                <a:cubicBezTo>
                  <a:pt x="12" y="383"/>
                  <a:pt x="24" y="374"/>
                  <a:pt x="36" y="365"/>
                </a:cubicBezTo>
                <a:cubicBezTo>
                  <a:pt x="35" y="365"/>
                  <a:pt x="32" y="364"/>
                  <a:pt x="28" y="362"/>
                </a:cubicBezTo>
                <a:cubicBezTo>
                  <a:pt x="53" y="350"/>
                  <a:pt x="77" y="338"/>
                  <a:pt x="104" y="326"/>
                </a:cubicBezTo>
                <a:cubicBezTo>
                  <a:pt x="77" y="311"/>
                  <a:pt x="53" y="298"/>
                  <a:pt x="26" y="284"/>
                </a:cubicBezTo>
                <a:cubicBezTo>
                  <a:pt x="34" y="276"/>
                  <a:pt x="41" y="269"/>
                  <a:pt x="47" y="262"/>
                </a:cubicBezTo>
                <a:cubicBezTo>
                  <a:pt x="50" y="257"/>
                  <a:pt x="52" y="250"/>
                  <a:pt x="52" y="244"/>
                </a:cubicBezTo>
                <a:cubicBezTo>
                  <a:pt x="53" y="231"/>
                  <a:pt x="59" y="224"/>
                  <a:pt x="72" y="220"/>
                </a:cubicBezTo>
                <a:cubicBezTo>
                  <a:pt x="89" y="216"/>
                  <a:pt x="107" y="213"/>
                  <a:pt x="123" y="206"/>
                </a:cubicBezTo>
                <a:cubicBezTo>
                  <a:pt x="133" y="202"/>
                  <a:pt x="139" y="193"/>
                  <a:pt x="149" y="184"/>
                </a:cubicBezTo>
                <a:cubicBezTo>
                  <a:pt x="161" y="179"/>
                  <a:pt x="177" y="171"/>
                  <a:pt x="194" y="165"/>
                </a:cubicBezTo>
                <a:cubicBezTo>
                  <a:pt x="212" y="158"/>
                  <a:pt x="231" y="149"/>
                  <a:pt x="250" y="148"/>
                </a:cubicBezTo>
                <a:cubicBezTo>
                  <a:pt x="261" y="148"/>
                  <a:pt x="271" y="148"/>
                  <a:pt x="283" y="144"/>
                </a:cubicBezTo>
                <a:cubicBezTo>
                  <a:pt x="279" y="141"/>
                  <a:pt x="277" y="139"/>
                  <a:pt x="270" y="133"/>
                </a:cubicBezTo>
                <a:cubicBezTo>
                  <a:pt x="287" y="135"/>
                  <a:pt x="298" y="136"/>
                  <a:pt x="309" y="138"/>
                </a:cubicBezTo>
                <a:cubicBezTo>
                  <a:pt x="282" y="124"/>
                  <a:pt x="254" y="130"/>
                  <a:pt x="225" y="131"/>
                </a:cubicBezTo>
                <a:cubicBezTo>
                  <a:pt x="228" y="129"/>
                  <a:pt x="232" y="127"/>
                  <a:pt x="238" y="123"/>
                </a:cubicBezTo>
                <a:cubicBezTo>
                  <a:pt x="229" y="120"/>
                  <a:pt x="224" y="119"/>
                  <a:pt x="217" y="117"/>
                </a:cubicBezTo>
                <a:cubicBezTo>
                  <a:pt x="241" y="104"/>
                  <a:pt x="269" y="127"/>
                  <a:pt x="297" y="107"/>
                </a:cubicBezTo>
                <a:cubicBezTo>
                  <a:pt x="274" y="101"/>
                  <a:pt x="252" y="102"/>
                  <a:pt x="254" y="72"/>
                </a:cubicBezTo>
                <a:cubicBezTo>
                  <a:pt x="300" y="70"/>
                  <a:pt x="347" y="67"/>
                  <a:pt x="394" y="65"/>
                </a:cubicBezTo>
                <a:cubicBezTo>
                  <a:pt x="440" y="63"/>
                  <a:pt x="486" y="62"/>
                  <a:pt x="532" y="59"/>
                </a:cubicBezTo>
                <a:cubicBezTo>
                  <a:pt x="541" y="59"/>
                  <a:pt x="550" y="55"/>
                  <a:pt x="559" y="52"/>
                </a:cubicBezTo>
                <a:cubicBezTo>
                  <a:pt x="559" y="50"/>
                  <a:pt x="559" y="49"/>
                  <a:pt x="558" y="47"/>
                </a:cubicBezTo>
                <a:cubicBezTo>
                  <a:pt x="535" y="48"/>
                  <a:pt x="512" y="50"/>
                  <a:pt x="489" y="51"/>
                </a:cubicBezTo>
                <a:cubicBezTo>
                  <a:pt x="489" y="51"/>
                  <a:pt x="489" y="50"/>
                  <a:pt x="489" y="50"/>
                </a:cubicBezTo>
                <a:cubicBezTo>
                  <a:pt x="495" y="48"/>
                  <a:pt x="500" y="45"/>
                  <a:pt x="506" y="45"/>
                </a:cubicBezTo>
                <a:cubicBezTo>
                  <a:pt x="577" y="39"/>
                  <a:pt x="647" y="32"/>
                  <a:pt x="718" y="28"/>
                </a:cubicBezTo>
                <a:cubicBezTo>
                  <a:pt x="859" y="22"/>
                  <a:pt x="1000" y="18"/>
                  <a:pt x="1140" y="13"/>
                </a:cubicBezTo>
                <a:cubicBezTo>
                  <a:pt x="1214" y="11"/>
                  <a:pt x="1289" y="9"/>
                  <a:pt x="1363" y="8"/>
                </a:cubicBezTo>
                <a:cubicBezTo>
                  <a:pt x="1525" y="5"/>
                  <a:pt x="1688" y="1"/>
                  <a:pt x="1851" y="1"/>
                </a:cubicBezTo>
                <a:cubicBezTo>
                  <a:pt x="1982" y="0"/>
                  <a:pt x="2114" y="0"/>
                  <a:pt x="2245" y="4"/>
                </a:cubicBezTo>
                <a:cubicBezTo>
                  <a:pt x="2376" y="8"/>
                  <a:pt x="2506" y="16"/>
                  <a:pt x="2636" y="24"/>
                </a:cubicBezTo>
                <a:cubicBezTo>
                  <a:pt x="2706" y="29"/>
                  <a:pt x="2775" y="36"/>
                  <a:pt x="2844" y="46"/>
                </a:cubicBezTo>
                <a:cubicBezTo>
                  <a:pt x="2833" y="48"/>
                  <a:pt x="2822" y="50"/>
                  <a:pt x="2811" y="52"/>
                </a:cubicBezTo>
                <a:cubicBezTo>
                  <a:pt x="2811" y="53"/>
                  <a:pt x="2811" y="55"/>
                  <a:pt x="2811" y="56"/>
                </a:cubicBezTo>
                <a:cubicBezTo>
                  <a:pt x="2845" y="59"/>
                  <a:pt x="2879" y="62"/>
                  <a:pt x="2918" y="66"/>
                </a:cubicBezTo>
                <a:cubicBezTo>
                  <a:pt x="2905" y="88"/>
                  <a:pt x="2884" y="66"/>
                  <a:pt x="2873" y="78"/>
                </a:cubicBezTo>
                <a:cubicBezTo>
                  <a:pt x="2875" y="79"/>
                  <a:pt x="2879" y="81"/>
                  <a:pt x="2883" y="82"/>
                </a:cubicBezTo>
                <a:cubicBezTo>
                  <a:pt x="2878" y="85"/>
                  <a:pt x="2875" y="87"/>
                  <a:pt x="2867" y="90"/>
                </a:cubicBezTo>
                <a:cubicBezTo>
                  <a:pt x="2919" y="96"/>
                  <a:pt x="2968" y="102"/>
                  <a:pt x="3016" y="107"/>
                </a:cubicBezTo>
                <a:cubicBezTo>
                  <a:pt x="3068" y="113"/>
                  <a:pt x="3120" y="120"/>
                  <a:pt x="3172" y="125"/>
                </a:cubicBezTo>
                <a:cubicBezTo>
                  <a:pt x="3219" y="130"/>
                  <a:pt x="3265" y="133"/>
                  <a:pt x="3312" y="136"/>
                </a:cubicBezTo>
                <a:cubicBezTo>
                  <a:pt x="3332" y="138"/>
                  <a:pt x="3353" y="137"/>
                  <a:pt x="3374" y="138"/>
                </a:cubicBezTo>
                <a:cubicBezTo>
                  <a:pt x="3378" y="139"/>
                  <a:pt x="3382" y="144"/>
                  <a:pt x="3387" y="146"/>
                </a:cubicBezTo>
                <a:cubicBezTo>
                  <a:pt x="3386" y="148"/>
                  <a:pt x="3385" y="150"/>
                  <a:pt x="3384" y="152"/>
                </a:cubicBezTo>
                <a:cubicBezTo>
                  <a:pt x="3366" y="151"/>
                  <a:pt x="3348" y="150"/>
                  <a:pt x="3330" y="149"/>
                </a:cubicBezTo>
                <a:cubicBezTo>
                  <a:pt x="3351" y="163"/>
                  <a:pt x="3373" y="159"/>
                  <a:pt x="3395" y="158"/>
                </a:cubicBezTo>
                <a:cubicBezTo>
                  <a:pt x="3418" y="158"/>
                  <a:pt x="3442" y="159"/>
                  <a:pt x="3465" y="160"/>
                </a:cubicBezTo>
                <a:cubicBezTo>
                  <a:pt x="3486" y="161"/>
                  <a:pt x="3507" y="162"/>
                  <a:pt x="3527" y="164"/>
                </a:cubicBezTo>
                <a:cubicBezTo>
                  <a:pt x="3532" y="165"/>
                  <a:pt x="3537" y="169"/>
                  <a:pt x="3542" y="169"/>
                </a:cubicBezTo>
                <a:cubicBezTo>
                  <a:pt x="3553" y="169"/>
                  <a:pt x="3564" y="168"/>
                  <a:pt x="3578" y="167"/>
                </a:cubicBezTo>
                <a:cubicBezTo>
                  <a:pt x="3580" y="171"/>
                  <a:pt x="3583" y="179"/>
                  <a:pt x="3587" y="188"/>
                </a:cubicBezTo>
                <a:cubicBezTo>
                  <a:pt x="3593" y="188"/>
                  <a:pt x="3600" y="188"/>
                  <a:pt x="3607" y="189"/>
                </a:cubicBezTo>
                <a:cubicBezTo>
                  <a:pt x="3607" y="189"/>
                  <a:pt x="3609" y="190"/>
                  <a:pt x="3609" y="191"/>
                </a:cubicBezTo>
                <a:cubicBezTo>
                  <a:pt x="3622" y="211"/>
                  <a:pt x="3628" y="229"/>
                  <a:pt x="3596" y="236"/>
                </a:cubicBezTo>
                <a:cubicBezTo>
                  <a:pt x="3595" y="236"/>
                  <a:pt x="3593" y="243"/>
                  <a:pt x="3594" y="244"/>
                </a:cubicBezTo>
                <a:cubicBezTo>
                  <a:pt x="3598" y="248"/>
                  <a:pt x="3603" y="251"/>
                  <a:pt x="3608" y="253"/>
                </a:cubicBezTo>
                <a:cubicBezTo>
                  <a:pt x="3628" y="259"/>
                  <a:pt x="3648" y="266"/>
                  <a:pt x="3670" y="273"/>
                </a:cubicBezTo>
                <a:cubicBezTo>
                  <a:pt x="3632" y="281"/>
                  <a:pt x="3596" y="289"/>
                  <a:pt x="3561" y="297"/>
                </a:cubicBezTo>
                <a:cubicBezTo>
                  <a:pt x="3561" y="299"/>
                  <a:pt x="3562" y="301"/>
                  <a:pt x="3562" y="303"/>
                </a:cubicBezTo>
                <a:cubicBezTo>
                  <a:pt x="3572" y="304"/>
                  <a:pt x="3582" y="305"/>
                  <a:pt x="3594" y="307"/>
                </a:cubicBezTo>
                <a:cubicBezTo>
                  <a:pt x="3591" y="311"/>
                  <a:pt x="3589" y="312"/>
                  <a:pt x="3589" y="313"/>
                </a:cubicBezTo>
                <a:cubicBezTo>
                  <a:pt x="3616" y="320"/>
                  <a:pt x="3644" y="326"/>
                  <a:pt x="3672" y="333"/>
                </a:cubicBezTo>
                <a:cubicBezTo>
                  <a:pt x="3676" y="349"/>
                  <a:pt x="3676" y="349"/>
                  <a:pt x="3701" y="349"/>
                </a:cubicBezTo>
                <a:cubicBezTo>
                  <a:pt x="3711" y="363"/>
                  <a:pt x="3710" y="371"/>
                  <a:pt x="3690" y="372"/>
                </a:cubicBezTo>
                <a:cubicBezTo>
                  <a:pt x="3666" y="372"/>
                  <a:pt x="3642" y="374"/>
                  <a:pt x="3618" y="375"/>
                </a:cubicBezTo>
                <a:cubicBezTo>
                  <a:pt x="3613" y="375"/>
                  <a:pt x="3609" y="377"/>
                  <a:pt x="3603" y="382"/>
                </a:cubicBezTo>
                <a:cubicBezTo>
                  <a:pt x="3612" y="384"/>
                  <a:pt x="3622" y="385"/>
                  <a:pt x="3630" y="389"/>
                </a:cubicBezTo>
                <a:cubicBezTo>
                  <a:pt x="3650" y="399"/>
                  <a:pt x="3670" y="410"/>
                  <a:pt x="3689" y="422"/>
                </a:cubicBezTo>
                <a:cubicBezTo>
                  <a:pt x="3694" y="426"/>
                  <a:pt x="3699" y="439"/>
                  <a:pt x="3697" y="441"/>
                </a:cubicBezTo>
                <a:cubicBezTo>
                  <a:pt x="3690" y="449"/>
                  <a:pt x="3680" y="454"/>
                  <a:pt x="3671" y="458"/>
                </a:cubicBezTo>
                <a:cubicBezTo>
                  <a:pt x="3659" y="463"/>
                  <a:pt x="3647" y="466"/>
                  <a:pt x="3635" y="469"/>
                </a:cubicBezTo>
                <a:cubicBezTo>
                  <a:pt x="3626" y="471"/>
                  <a:pt x="3616" y="471"/>
                  <a:pt x="3607" y="473"/>
                </a:cubicBezTo>
                <a:cubicBezTo>
                  <a:pt x="3599" y="474"/>
                  <a:pt x="3586" y="469"/>
                  <a:pt x="3587" y="487"/>
                </a:cubicBezTo>
                <a:cubicBezTo>
                  <a:pt x="3561" y="472"/>
                  <a:pt x="3533" y="482"/>
                  <a:pt x="3515" y="495"/>
                </a:cubicBezTo>
                <a:cubicBezTo>
                  <a:pt x="3498" y="506"/>
                  <a:pt x="3474" y="498"/>
                  <a:pt x="3463" y="519"/>
                </a:cubicBezTo>
                <a:cubicBezTo>
                  <a:pt x="3493" y="517"/>
                  <a:pt x="3522" y="515"/>
                  <a:pt x="3551" y="513"/>
                </a:cubicBezTo>
                <a:cubicBezTo>
                  <a:pt x="3507" y="541"/>
                  <a:pt x="3457" y="544"/>
                  <a:pt x="3408" y="551"/>
                </a:cubicBezTo>
                <a:cubicBezTo>
                  <a:pt x="3484" y="565"/>
                  <a:pt x="3559" y="578"/>
                  <a:pt x="3634" y="591"/>
                </a:cubicBezTo>
                <a:cubicBezTo>
                  <a:pt x="3634" y="593"/>
                  <a:pt x="3634" y="595"/>
                  <a:pt x="3634" y="597"/>
                </a:cubicBezTo>
                <a:cubicBezTo>
                  <a:pt x="3615" y="598"/>
                  <a:pt x="3597" y="600"/>
                  <a:pt x="3578" y="601"/>
                </a:cubicBezTo>
                <a:cubicBezTo>
                  <a:pt x="3578" y="603"/>
                  <a:pt x="3578" y="604"/>
                  <a:pt x="3578" y="606"/>
                </a:cubicBezTo>
                <a:cubicBezTo>
                  <a:pt x="3592" y="606"/>
                  <a:pt x="3606" y="607"/>
                  <a:pt x="3620" y="608"/>
                </a:cubicBezTo>
                <a:cubicBezTo>
                  <a:pt x="3636" y="609"/>
                  <a:pt x="3652" y="611"/>
                  <a:pt x="3667" y="614"/>
                </a:cubicBezTo>
                <a:cubicBezTo>
                  <a:pt x="3670" y="614"/>
                  <a:pt x="3674" y="619"/>
                  <a:pt x="3674" y="621"/>
                </a:cubicBezTo>
                <a:cubicBezTo>
                  <a:pt x="3674" y="624"/>
                  <a:pt x="3670" y="628"/>
                  <a:pt x="3667" y="629"/>
                </a:cubicBezTo>
                <a:cubicBezTo>
                  <a:pt x="3658" y="630"/>
                  <a:pt x="3649" y="632"/>
                  <a:pt x="3639" y="632"/>
                </a:cubicBezTo>
                <a:cubicBezTo>
                  <a:pt x="3593" y="629"/>
                  <a:pt x="3547" y="626"/>
                  <a:pt x="3502" y="623"/>
                </a:cubicBezTo>
                <a:cubicBezTo>
                  <a:pt x="3501" y="625"/>
                  <a:pt x="3501" y="628"/>
                  <a:pt x="3501" y="630"/>
                </a:cubicBezTo>
                <a:cubicBezTo>
                  <a:pt x="3510" y="631"/>
                  <a:pt x="3519" y="633"/>
                  <a:pt x="3528" y="634"/>
                </a:cubicBezTo>
                <a:cubicBezTo>
                  <a:pt x="3528" y="635"/>
                  <a:pt x="3528" y="636"/>
                  <a:pt x="3528" y="637"/>
                </a:cubicBezTo>
                <a:cubicBezTo>
                  <a:pt x="3513" y="637"/>
                  <a:pt x="3498" y="637"/>
                  <a:pt x="3484" y="637"/>
                </a:cubicBezTo>
                <a:cubicBezTo>
                  <a:pt x="3508" y="647"/>
                  <a:pt x="3531" y="659"/>
                  <a:pt x="3556" y="667"/>
                </a:cubicBezTo>
                <a:cubicBezTo>
                  <a:pt x="3571" y="671"/>
                  <a:pt x="3588" y="670"/>
                  <a:pt x="3605" y="672"/>
                </a:cubicBezTo>
                <a:cubicBezTo>
                  <a:pt x="3603" y="675"/>
                  <a:pt x="3599" y="681"/>
                  <a:pt x="3595" y="688"/>
                </a:cubicBezTo>
                <a:cubicBezTo>
                  <a:pt x="3612" y="690"/>
                  <a:pt x="3628" y="691"/>
                  <a:pt x="3646" y="692"/>
                </a:cubicBezTo>
                <a:cubicBezTo>
                  <a:pt x="3645" y="702"/>
                  <a:pt x="3652" y="713"/>
                  <a:pt x="3637" y="719"/>
                </a:cubicBezTo>
                <a:cubicBezTo>
                  <a:pt x="3635" y="721"/>
                  <a:pt x="3636" y="732"/>
                  <a:pt x="3636" y="742"/>
                </a:cubicBezTo>
                <a:cubicBezTo>
                  <a:pt x="3625" y="738"/>
                  <a:pt x="3616" y="734"/>
                  <a:pt x="3605" y="731"/>
                </a:cubicBezTo>
                <a:cubicBezTo>
                  <a:pt x="3592" y="726"/>
                  <a:pt x="3579" y="722"/>
                  <a:pt x="3566" y="718"/>
                </a:cubicBezTo>
                <a:cubicBezTo>
                  <a:pt x="3555" y="715"/>
                  <a:pt x="3547" y="718"/>
                  <a:pt x="3548" y="732"/>
                </a:cubicBezTo>
                <a:cubicBezTo>
                  <a:pt x="3540" y="731"/>
                  <a:pt x="3532" y="731"/>
                  <a:pt x="3524" y="730"/>
                </a:cubicBezTo>
                <a:cubicBezTo>
                  <a:pt x="3526" y="745"/>
                  <a:pt x="3532" y="749"/>
                  <a:pt x="3546" y="747"/>
                </a:cubicBezTo>
                <a:cubicBezTo>
                  <a:pt x="3564" y="745"/>
                  <a:pt x="3582" y="746"/>
                  <a:pt x="3600" y="746"/>
                </a:cubicBezTo>
                <a:cubicBezTo>
                  <a:pt x="3600" y="748"/>
                  <a:pt x="3600" y="750"/>
                  <a:pt x="3600" y="752"/>
                </a:cubicBezTo>
                <a:cubicBezTo>
                  <a:pt x="3574" y="754"/>
                  <a:pt x="3547" y="757"/>
                  <a:pt x="3521" y="759"/>
                </a:cubicBezTo>
                <a:cubicBezTo>
                  <a:pt x="3527" y="780"/>
                  <a:pt x="3527" y="780"/>
                  <a:pt x="3549" y="794"/>
                </a:cubicBezTo>
                <a:cubicBezTo>
                  <a:pt x="3543" y="811"/>
                  <a:pt x="3543" y="811"/>
                  <a:pt x="3512" y="815"/>
                </a:cubicBezTo>
                <a:cubicBezTo>
                  <a:pt x="3520" y="818"/>
                  <a:pt x="3527" y="820"/>
                  <a:pt x="3539" y="825"/>
                </a:cubicBezTo>
                <a:cubicBezTo>
                  <a:pt x="3531" y="827"/>
                  <a:pt x="3527" y="828"/>
                  <a:pt x="3522" y="830"/>
                </a:cubicBezTo>
                <a:cubicBezTo>
                  <a:pt x="3526" y="833"/>
                  <a:pt x="3529" y="835"/>
                  <a:pt x="3537" y="840"/>
                </a:cubicBezTo>
                <a:cubicBezTo>
                  <a:pt x="3521" y="841"/>
                  <a:pt x="3511" y="842"/>
                  <a:pt x="3498" y="844"/>
                </a:cubicBezTo>
                <a:cubicBezTo>
                  <a:pt x="3508" y="857"/>
                  <a:pt x="3522" y="851"/>
                  <a:pt x="3535" y="856"/>
                </a:cubicBezTo>
                <a:cubicBezTo>
                  <a:pt x="3489" y="862"/>
                  <a:pt x="3442" y="842"/>
                  <a:pt x="3400" y="873"/>
                </a:cubicBezTo>
                <a:cubicBezTo>
                  <a:pt x="3409" y="874"/>
                  <a:pt x="3417" y="874"/>
                  <a:pt x="3429" y="875"/>
                </a:cubicBezTo>
                <a:cubicBezTo>
                  <a:pt x="3425" y="877"/>
                  <a:pt x="3423" y="878"/>
                  <a:pt x="3417" y="880"/>
                </a:cubicBezTo>
                <a:cubicBezTo>
                  <a:pt x="3467" y="890"/>
                  <a:pt x="3513" y="900"/>
                  <a:pt x="3560" y="909"/>
                </a:cubicBezTo>
                <a:cubicBezTo>
                  <a:pt x="3560" y="911"/>
                  <a:pt x="3559" y="913"/>
                  <a:pt x="3559" y="915"/>
                </a:cubicBezTo>
                <a:cubicBezTo>
                  <a:pt x="3555" y="915"/>
                  <a:pt x="3551" y="915"/>
                  <a:pt x="3548" y="914"/>
                </a:cubicBezTo>
                <a:cubicBezTo>
                  <a:pt x="3547" y="915"/>
                  <a:pt x="3547" y="916"/>
                  <a:pt x="3547" y="917"/>
                </a:cubicBezTo>
                <a:cubicBezTo>
                  <a:pt x="3553" y="920"/>
                  <a:pt x="3560" y="923"/>
                  <a:pt x="3566" y="926"/>
                </a:cubicBezTo>
                <a:cubicBezTo>
                  <a:pt x="3541" y="923"/>
                  <a:pt x="3516" y="921"/>
                  <a:pt x="3490" y="919"/>
                </a:cubicBezTo>
                <a:cubicBezTo>
                  <a:pt x="3490" y="921"/>
                  <a:pt x="3490" y="924"/>
                  <a:pt x="3489" y="926"/>
                </a:cubicBezTo>
                <a:cubicBezTo>
                  <a:pt x="3505" y="931"/>
                  <a:pt x="3521" y="935"/>
                  <a:pt x="3543" y="941"/>
                </a:cubicBezTo>
                <a:cubicBezTo>
                  <a:pt x="3510" y="941"/>
                  <a:pt x="3483" y="941"/>
                  <a:pt x="3456" y="941"/>
                </a:cubicBezTo>
                <a:cubicBezTo>
                  <a:pt x="3455" y="942"/>
                  <a:pt x="3455" y="943"/>
                  <a:pt x="3455" y="945"/>
                </a:cubicBezTo>
                <a:cubicBezTo>
                  <a:pt x="3466" y="947"/>
                  <a:pt x="3476" y="949"/>
                  <a:pt x="3491" y="952"/>
                </a:cubicBezTo>
                <a:cubicBezTo>
                  <a:pt x="3459" y="954"/>
                  <a:pt x="3432" y="957"/>
                  <a:pt x="3404" y="959"/>
                </a:cubicBezTo>
                <a:cubicBezTo>
                  <a:pt x="3404" y="960"/>
                  <a:pt x="3403" y="962"/>
                  <a:pt x="3402" y="964"/>
                </a:cubicBezTo>
                <a:cubicBezTo>
                  <a:pt x="3405" y="965"/>
                  <a:pt x="3407" y="966"/>
                  <a:pt x="3414" y="969"/>
                </a:cubicBezTo>
                <a:cubicBezTo>
                  <a:pt x="3378" y="966"/>
                  <a:pt x="3346" y="963"/>
                  <a:pt x="3315" y="960"/>
                </a:cubicBezTo>
                <a:cubicBezTo>
                  <a:pt x="3315" y="959"/>
                  <a:pt x="3315" y="959"/>
                  <a:pt x="3315" y="958"/>
                </a:cubicBezTo>
                <a:cubicBezTo>
                  <a:pt x="3327" y="958"/>
                  <a:pt x="3340" y="957"/>
                  <a:pt x="3352" y="957"/>
                </a:cubicBezTo>
                <a:cubicBezTo>
                  <a:pt x="3352" y="956"/>
                  <a:pt x="3352" y="955"/>
                  <a:pt x="3352" y="954"/>
                </a:cubicBezTo>
                <a:cubicBezTo>
                  <a:pt x="3318" y="954"/>
                  <a:pt x="3284" y="954"/>
                  <a:pt x="3246" y="954"/>
                </a:cubicBezTo>
                <a:cubicBezTo>
                  <a:pt x="3254" y="958"/>
                  <a:pt x="3258" y="961"/>
                  <a:pt x="3265" y="964"/>
                </a:cubicBezTo>
                <a:cubicBezTo>
                  <a:pt x="3233" y="964"/>
                  <a:pt x="3202" y="964"/>
                  <a:pt x="3172" y="964"/>
                </a:cubicBezTo>
                <a:cubicBezTo>
                  <a:pt x="3172" y="964"/>
                  <a:pt x="3172" y="963"/>
                  <a:pt x="3172" y="962"/>
                </a:cubicBezTo>
                <a:cubicBezTo>
                  <a:pt x="3184" y="960"/>
                  <a:pt x="3197" y="958"/>
                  <a:pt x="3210" y="956"/>
                </a:cubicBezTo>
                <a:cubicBezTo>
                  <a:pt x="3050" y="953"/>
                  <a:pt x="2890" y="959"/>
                  <a:pt x="2731" y="934"/>
                </a:cubicBezTo>
                <a:cubicBezTo>
                  <a:pt x="2802" y="934"/>
                  <a:pt x="2874" y="934"/>
                  <a:pt x="2943" y="934"/>
                </a:cubicBezTo>
                <a:cubicBezTo>
                  <a:pt x="2924" y="913"/>
                  <a:pt x="2896" y="920"/>
                  <a:pt x="2869" y="919"/>
                </a:cubicBezTo>
                <a:cubicBezTo>
                  <a:pt x="2826" y="916"/>
                  <a:pt x="2782" y="911"/>
                  <a:pt x="2738" y="913"/>
                </a:cubicBezTo>
                <a:cubicBezTo>
                  <a:pt x="2703" y="915"/>
                  <a:pt x="2671" y="901"/>
                  <a:pt x="2634" y="902"/>
                </a:cubicBezTo>
                <a:cubicBezTo>
                  <a:pt x="2638" y="905"/>
                  <a:pt x="2640" y="906"/>
                  <a:pt x="2644" y="909"/>
                </a:cubicBezTo>
                <a:cubicBezTo>
                  <a:pt x="2612" y="909"/>
                  <a:pt x="2582" y="909"/>
                  <a:pt x="2553" y="909"/>
                </a:cubicBezTo>
                <a:cubicBezTo>
                  <a:pt x="2552" y="911"/>
                  <a:pt x="2552" y="912"/>
                  <a:pt x="2552" y="914"/>
                </a:cubicBezTo>
                <a:cubicBezTo>
                  <a:pt x="2616" y="917"/>
                  <a:pt x="2679" y="921"/>
                  <a:pt x="2742" y="924"/>
                </a:cubicBezTo>
                <a:cubicBezTo>
                  <a:pt x="2742" y="925"/>
                  <a:pt x="2742" y="926"/>
                  <a:pt x="2742" y="926"/>
                </a:cubicBezTo>
                <a:cubicBezTo>
                  <a:pt x="2712" y="926"/>
                  <a:pt x="2682" y="926"/>
                  <a:pt x="2652" y="926"/>
                </a:cubicBezTo>
                <a:cubicBezTo>
                  <a:pt x="2645" y="926"/>
                  <a:pt x="2638" y="926"/>
                  <a:pt x="2630" y="926"/>
                </a:cubicBezTo>
                <a:cubicBezTo>
                  <a:pt x="2607" y="926"/>
                  <a:pt x="2582" y="940"/>
                  <a:pt x="2560" y="920"/>
                </a:cubicBezTo>
                <a:cubicBezTo>
                  <a:pt x="2562" y="922"/>
                  <a:pt x="2563" y="924"/>
                  <a:pt x="2566" y="929"/>
                </a:cubicBezTo>
                <a:cubicBezTo>
                  <a:pt x="2535" y="929"/>
                  <a:pt x="2506" y="929"/>
                  <a:pt x="2476" y="929"/>
                </a:cubicBezTo>
                <a:cubicBezTo>
                  <a:pt x="2402" y="928"/>
                  <a:pt x="2328" y="927"/>
                  <a:pt x="2254" y="926"/>
                </a:cubicBezTo>
                <a:cubicBezTo>
                  <a:pt x="2181" y="924"/>
                  <a:pt x="2108" y="921"/>
                  <a:pt x="2035" y="918"/>
                </a:cubicBezTo>
                <a:cubicBezTo>
                  <a:pt x="1997" y="916"/>
                  <a:pt x="1960" y="910"/>
                  <a:pt x="1922" y="908"/>
                </a:cubicBezTo>
                <a:cubicBezTo>
                  <a:pt x="1893" y="906"/>
                  <a:pt x="1865" y="910"/>
                  <a:pt x="1836" y="910"/>
                </a:cubicBezTo>
                <a:cubicBezTo>
                  <a:pt x="1817" y="910"/>
                  <a:pt x="1798" y="905"/>
                  <a:pt x="1779" y="904"/>
                </a:cubicBezTo>
                <a:cubicBezTo>
                  <a:pt x="1700" y="903"/>
                  <a:pt x="1620" y="902"/>
                  <a:pt x="1540" y="901"/>
                </a:cubicBezTo>
                <a:cubicBezTo>
                  <a:pt x="1524" y="901"/>
                  <a:pt x="1507" y="901"/>
                  <a:pt x="1490" y="901"/>
                </a:cubicBezTo>
                <a:cubicBezTo>
                  <a:pt x="1490" y="899"/>
                  <a:pt x="1489" y="896"/>
                  <a:pt x="1489" y="894"/>
                </a:cubicBezTo>
                <a:cubicBezTo>
                  <a:pt x="1495" y="892"/>
                  <a:pt x="1501" y="891"/>
                  <a:pt x="1507" y="890"/>
                </a:cubicBezTo>
                <a:cubicBezTo>
                  <a:pt x="1484" y="880"/>
                  <a:pt x="1422" y="882"/>
                  <a:pt x="1396" y="894"/>
                </a:cubicBezTo>
                <a:cubicBezTo>
                  <a:pt x="1416" y="893"/>
                  <a:pt x="1432" y="891"/>
                  <a:pt x="1449" y="890"/>
                </a:cubicBezTo>
                <a:cubicBezTo>
                  <a:pt x="1438" y="902"/>
                  <a:pt x="1438" y="903"/>
                  <a:pt x="1404" y="900"/>
                </a:cubicBezTo>
                <a:cubicBezTo>
                  <a:pt x="1388" y="899"/>
                  <a:pt x="1372" y="894"/>
                  <a:pt x="1354" y="890"/>
                </a:cubicBezTo>
                <a:cubicBezTo>
                  <a:pt x="1355" y="896"/>
                  <a:pt x="1355" y="900"/>
                  <a:pt x="1356" y="904"/>
                </a:cubicBezTo>
                <a:cubicBezTo>
                  <a:pt x="1325" y="898"/>
                  <a:pt x="1295" y="892"/>
                  <a:pt x="1265" y="886"/>
                </a:cubicBezTo>
                <a:cubicBezTo>
                  <a:pt x="1269" y="885"/>
                  <a:pt x="1274" y="883"/>
                  <a:pt x="1282" y="880"/>
                </a:cubicBezTo>
                <a:cubicBezTo>
                  <a:pt x="1267" y="877"/>
                  <a:pt x="1255" y="874"/>
                  <a:pt x="1239" y="870"/>
                </a:cubicBezTo>
                <a:cubicBezTo>
                  <a:pt x="1355" y="867"/>
                  <a:pt x="1468" y="863"/>
                  <a:pt x="1581" y="860"/>
                </a:cubicBezTo>
                <a:cubicBezTo>
                  <a:pt x="1581" y="858"/>
                  <a:pt x="1581" y="857"/>
                  <a:pt x="1580" y="855"/>
                </a:cubicBezTo>
                <a:cubicBezTo>
                  <a:pt x="1405" y="854"/>
                  <a:pt x="1230" y="865"/>
                  <a:pt x="1055" y="865"/>
                </a:cubicBezTo>
                <a:cubicBezTo>
                  <a:pt x="1065" y="873"/>
                  <a:pt x="1075" y="881"/>
                  <a:pt x="1084" y="888"/>
                </a:cubicBezTo>
                <a:cubicBezTo>
                  <a:pt x="1083" y="891"/>
                  <a:pt x="1083" y="893"/>
                  <a:pt x="1082" y="896"/>
                </a:cubicBezTo>
                <a:cubicBezTo>
                  <a:pt x="1104" y="892"/>
                  <a:pt x="1126" y="887"/>
                  <a:pt x="1148" y="887"/>
                </a:cubicBezTo>
                <a:cubicBezTo>
                  <a:pt x="1165" y="886"/>
                  <a:pt x="1181" y="893"/>
                  <a:pt x="1198" y="894"/>
                </a:cubicBezTo>
                <a:cubicBezTo>
                  <a:pt x="1225" y="896"/>
                  <a:pt x="1253" y="895"/>
                  <a:pt x="1280" y="896"/>
                </a:cubicBezTo>
                <a:cubicBezTo>
                  <a:pt x="1282" y="896"/>
                  <a:pt x="1283" y="897"/>
                  <a:pt x="1284" y="903"/>
                </a:cubicBezTo>
                <a:cubicBezTo>
                  <a:pt x="1242" y="903"/>
                  <a:pt x="1199" y="903"/>
                  <a:pt x="1151" y="903"/>
                </a:cubicBezTo>
                <a:cubicBezTo>
                  <a:pt x="1157" y="909"/>
                  <a:pt x="1158" y="911"/>
                  <a:pt x="1163" y="916"/>
                </a:cubicBezTo>
                <a:cubicBezTo>
                  <a:pt x="1137" y="918"/>
                  <a:pt x="1114" y="920"/>
                  <a:pt x="1091" y="923"/>
                </a:cubicBezTo>
                <a:cubicBezTo>
                  <a:pt x="1091" y="921"/>
                  <a:pt x="1091" y="920"/>
                  <a:pt x="1091" y="919"/>
                </a:cubicBezTo>
                <a:cubicBezTo>
                  <a:pt x="1104" y="916"/>
                  <a:pt x="1117" y="914"/>
                  <a:pt x="1130" y="912"/>
                </a:cubicBezTo>
                <a:cubicBezTo>
                  <a:pt x="1130" y="911"/>
                  <a:pt x="1130" y="911"/>
                  <a:pt x="1130" y="910"/>
                </a:cubicBezTo>
                <a:cubicBezTo>
                  <a:pt x="1106" y="909"/>
                  <a:pt x="1082" y="907"/>
                  <a:pt x="1059" y="907"/>
                </a:cubicBezTo>
                <a:cubicBezTo>
                  <a:pt x="1057" y="906"/>
                  <a:pt x="1053" y="911"/>
                  <a:pt x="1054" y="913"/>
                </a:cubicBezTo>
                <a:cubicBezTo>
                  <a:pt x="1054" y="915"/>
                  <a:pt x="1058" y="917"/>
                  <a:pt x="1060" y="920"/>
                </a:cubicBezTo>
                <a:cubicBezTo>
                  <a:pt x="1023" y="920"/>
                  <a:pt x="985" y="919"/>
                  <a:pt x="947" y="921"/>
                </a:cubicBezTo>
                <a:cubicBezTo>
                  <a:pt x="928" y="921"/>
                  <a:pt x="909" y="926"/>
                  <a:pt x="889" y="927"/>
                </a:cubicBezTo>
                <a:cubicBezTo>
                  <a:pt x="876" y="929"/>
                  <a:pt x="861" y="931"/>
                  <a:pt x="849" y="928"/>
                </a:cubicBezTo>
                <a:cubicBezTo>
                  <a:pt x="808" y="916"/>
                  <a:pt x="767" y="925"/>
                  <a:pt x="726" y="927"/>
                </a:cubicBezTo>
                <a:cubicBezTo>
                  <a:pt x="715" y="927"/>
                  <a:pt x="705" y="926"/>
                  <a:pt x="693" y="923"/>
                </a:cubicBezTo>
                <a:cubicBezTo>
                  <a:pt x="667" y="916"/>
                  <a:pt x="638" y="921"/>
                  <a:pt x="608" y="921"/>
                </a:cubicBezTo>
                <a:cubicBezTo>
                  <a:pt x="610" y="925"/>
                  <a:pt x="611" y="927"/>
                  <a:pt x="612" y="927"/>
                </a:cubicBezTo>
                <a:cubicBezTo>
                  <a:pt x="636" y="931"/>
                  <a:pt x="661" y="934"/>
                  <a:pt x="686" y="937"/>
                </a:cubicBezTo>
                <a:cubicBezTo>
                  <a:pt x="686" y="940"/>
                  <a:pt x="686" y="942"/>
                  <a:pt x="686" y="944"/>
                </a:cubicBezTo>
                <a:cubicBezTo>
                  <a:pt x="664" y="944"/>
                  <a:pt x="643" y="944"/>
                  <a:pt x="622" y="944"/>
                </a:cubicBezTo>
                <a:cubicBezTo>
                  <a:pt x="589" y="944"/>
                  <a:pt x="557" y="945"/>
                  <a:pt x="524" y="943"/>
                </a:cubicBezTo>
                <a:cubicBezTo>
                  <a:pt x="504" y="942"/>
                  <a:pt x="483" y="937"/>
                  <a:pt x="464" y="948"/>
                </a:cubicBezTo>
                <a:cubicBezTo>
                  <a:pt x="462" y="949"/>
                  <a:pt x="456" y="943"/>
                  <a:pt x="446" y="936"/>
                </a:cubicBezTo>
                <a:cubicBezTo>
                  <a:pt x="424" y="936"/>
                  <a:pt x="395" y="936"/>
                  <a:pt x="365" y="936"/>
                </a:cubicBezTo>
                <a:cubicBezTo>
                  <a:pt x="365" y="935"/>
                  <a:pt x="365" y="934"/>
                  <a:pt x="365" y="933"/>
                </a:cubicBezTo>
                <a:cubicBezTo>
                  <a:pt x="375" y="927"/>
                  <a:pt x="384" y="922"/>
                  <a:pt x="393" y="917"/>
                </a:cubicBezTo>
                <a:cubicBezTo>
                  <a:pt x="368" y="908"/>
                  <a:pt x="342" y="899"/>
                  <a:pt x="316" y="890"/>
                </a:cubicBezTo>
                <a:cubicBezTo>
                  <a:pt x="351" y="893"/>
                  <a:pt x="382" y="912"/>
                  <a:pt x="421" y="898"/>
                </a:cubicBezTo>
                <a:cubicBezTo>
                  <a:pt x="404" y="896"/>
                  <a:pt x="389" y="897"/>
                  <a:pt x="376" y="892"/>
                </a:cubicBezTo>
                <a:cubicBezTo>
                  <a:pt x="364" y="889"/>
                  <a:pt x="343" y="894"/>
                  <a:pt x="347" y="869"/>
                </a:cubicBezTo>
                <a:cubicBezTo>
                  <a:pt x="339" y="869"/>
                  <a:pt x="332" y="868"/>
                  <a:pt x="320" y="867"/>
                </a:cubicBezTo>
                <a:cubicBezTo>
                  <a:pt x="325" y="863"/>
                  <a:pt x="328" y="861"/>
                  <a:pt x="332" y="858"/>
                </a:cubicBezTo>
                <a:cubicBezTo>
                  <a:pt x="320" y="858"/>
                  <a:pt x="309" y="857"/>
                  <a:pt x="292" y="856"/>
                </a:cubicBezTo>
                <a:cubicBezTo>
                  <a:pt x="300" y="850"/>
                  <a:pt x="305" y="847"/>
                  <a:pt x="310" y="843"/>
                </a:cubicBezTo>
                <a:cubicBezTo>
                  <a:pt x="308" y="840"/>
                  <a:pt x="306" y="836"/>
                  <a:pt x="303" y="831"/>
                </a:cubicBezTo>
                <a:cubicBezTo>
                  <a:pt x="284" y="839"/>
                  <a:pt x="280" y="838"/>
                  <a:pt x="280" y="820"/>
                </a:cubicBezTo>
                <a:cubicBezTo>
                  <a:pt x="262" y="822"/>
                  <a:pt x="244" y="826"/>
                  <a:pt x="226" y="826"/>
                </a:cubicBezTo>
                <a:cubicBezTo>
                  <a:pt x="213" y="826"/>
                  <a:pt x="200" y="821"/>
                  <a:pt x="187" y="819"/>
                </a:cubicBezTo>
                <a:cubicBezTo>
                  <a:pt x="181" y="819"/>
                  <a:pt x="174" y="822"/>
                  <a:pt x="168" y="823"/>
                </a:cubicBezTo>
                <a:cubicBezTo>
                  <a:pt x="161" y="823"/>
                  <a:pt x="154" y="821"/>
                  <a:pt x="148" y="821"/>
                </a:cubicBezTo>
                <a:cubicBezTo>
                  <a:pt x="150" y="815"/>
                  <a:pt x="152" y="810"/>
                  <a:pt x="155" y="801"/>
                </a:cubicBezTo>
                <a:cubicBezTo>
                  <a:pt x="146" y="799"/>
                  <a:pt x="136" y="797"/>
                  <a:pt x="126" y="795"/>
                </a:cubicBezTo>
                <a:cubicBezTo>
                  <a:pt x="126" y="793"/>
                  <a:pt x="126" y="792"/>
                  <a:pt x="126" y="790"/>
                </a:cubicBezTo>
                <a:cubicBezTo>
                  <a:pt x="182" y="776"/>
                  <a:pt x="238" y="762"/>
                  <a:pt x="294" y="747"/>
                </a:cubicBezTo>
                <a:cubicBezTo>
                  <a:pt x="294" y="746"/>
                  <a:pt x="294" y="745"/>
                  <a:pt x="293" y="743"/>
                </a:cubicBezTo>
                <a:cubicBezTo>
                  <a:pt x="273" y="735"/>
                  <a:pt x="252" y="728"/>
                  <a:pt x="232" y="720"/>
                </a:cubicBezTo>
                <a:cubicBezTo>
                  <a:pt x="232" y="718"/>
                  <a:pt x="233" y="716"/>
                  <a:pt x="233" y="714"/>
                </a:cubicBezTo>
                <a:cubicBezTo>
                  <a:pt x="239" y="715"/>
                  <a:pt x="244" y="716"/>
                  <a:pt x="252" y="717"/>
                </a:cubicBezTo>
                <a:cubicBezTo>
                  <a:pt x="247" y="712"/>
                  <a:pt x="244" y="708"/>
                  <a:pt x="238" y="701"/>
                </a:cubicBezTo>
                <a:cubicBezTo>
                  <a:pt x="253" y="705"/>
                  <a:pt x="265" y="708"/>
                  <a:pt x="278" y="712"/>
                </a:cubicBezTo>
                <a:cubicBezTo>
                  <a:pt x="273" y="704"/>
                  <a:pt x="269" y="699"/>
                  <a:pt x="266" y="695"/>
                </a:cubicBezTo>
                <a:cubicBezTo>
                  <a:pt x="272" y="691"/>
                  <a:pt x="279" y="689"/>
                  <a:pt x="285" y="686"/>
                </a:cubicBezTo>
                <a:cubicBezTo>
                  <a:pt x="274" y="677"/>
                  <a:pt x="265" y="669"/>
                  <a:pt x="256" y="662"/>
                </a:cubicBezTo>
                <a:cubicBezTo>
                  <a:pt x="262" y="658"/>
                  <a:pt x="268" y="655"/>
                  <a:pt x="278" y="648"/>
                </a:cubicBezTo>
                <a:cubicBezTo>
                  <a:pt x="260" y="645"/>
                  <a:pt x="245" y="641"/>
                  <a:pt x="230" y="641"/>
                </a:cubicBezTo>
                <a:cubicBezTo>
                  <a:pt x="217" y="641"/>
                  <a:pt x="210" y="639"/>
                  <a:pt x="204" y="626"/>
                </a:cubicBezTo>
                <a:cubicBezTo>
                  <a:pt x="201" y="617"/>
                  <a:pt x="190" y="611"/>
                  <a:pt x="182" y="606"/>
                </a:cubicBezTo>
                <a:cubicBezTo>
                  <a:pt x="164" y="595"/>
                  <a:pt x="164" y="596"/>
                  <a:pt x="179" y="578"/>
                </a:cubicBezTo>
                <a:cubicBezTo>
                  <a:pt x="173" y="576"/>
                  <a:pt x="168" y="575"/>
                  <a:pt x="164" y="573"/>
                </a:cubicBezTo>
                <a:cubicBezTo>
                  <a:pt x="185" y="546"/>
                  <a:pt x="205" y="519"/>
                  <a:pt x="243" y="512"/>
                </a:cubicBezTo>
                <a:cubicBezTo>
                  <a:pt x="242" y="510"/>
                  <a:pt x="241" y="508"/>
                  <a:pt x="240" y="506"/>
                </a:cubicBezTo>
                <a:cubicBezTo>
                  <a:pt x="210" y="509"/>
                  <a:pt x="180" y="515"/>
                  <a:pt x="150" y="513"/>
                </a:cubicBezTo>
                <a:cubicBezTo>
                  <a:pt x="123" y="511"/>
                  <a:pt x="91" y="522"/>
                  <a:pt x="69" y="493"/>
                </a:cubicBezTo>
                <a:cubicBezTo>
                  <a:pt x="53" y="514"/>
                  <a:pt x="37" y="498"/>
                  <a:pt x="23" y="495"/>
                </a:cubicBezTo>
                <a:cubicBezTo>
                  <a:pt x="20" y="488"/>
                  <a:pt x="17" y="482"/>
                  <a:pt x="16" y="476"/>
                </a:cubicBezTo>
                <a:cubicBezTo>
                  <a:pt x="13" y="465"/>
                  <a:pt x="12" y="452"/>
                  <a:pt x="25" y="448"/>
                </a:cubicBezTo>
                <a:cubicBezTo>
                  <a:pt x="37" y="445"/>
                  <a:pt x="35" y="437"/>
                  <a:pt x="32" y="432"/>
                </a:cubicBezTo>
                <a:cubicBezTo>
                  <a:pt x="20" y="414"/>
                  <a:pt x="34" y="407"/>
                  <a:pt x="44" y="398"/>
                </a:cubicBezTo>
                <a:cubicBezTo>
                  <a:pt x="52" y="404"/>
                  <a:pt x="61" y="410"/>
                  <a:pt x="69" y="416"/>
                </a:cubicBezTo>
                <a:cubicBezTo>
                  <a:pt x="71" y="415"/>
                  <a:pt x="72" y="414"/>
                  <a:pt x="74" y="413"/>
                </a:cubicBezTo>
                <a:cubicBezTo>
                  <a:pt x="72" y="407"/>
                  <a:pt x="71" y="397"/>
                  <a:pt x="68" y="396"/>
                </a:cubicBezTo>
                <a:cubicBezTo>
                  <a:pt x="61" y="395"/>
                  <a:pt x="52" y="398"/>
                  <a:pt x="44" y="398"/>
                </a:cubicBezTo>
                <a:close/>
                <a:moveTo>
                  <a:pt x="3086" y="869"/>
                </a:moveTo>
                <a:cubicBezTo>
                  <a:pt x="3086" y="868"/>
                  <a:pt x="3085" y="868"/>
                  <a:pt x="3085" y="867"/>
                </a:cubicBezTo>
                <a:cubicBezTo>
                  <a:pt x="3069" y="865"/>
                  <a:pt x="3054" y="863"/>
                  <a:pt x="3038" y="862"/>
                </a:cubicBezTo>
                <a:cubicBezTo>
                  <a:pt x="2981" y="857"/>
                  <a:pt x="2923" y="866"/>
                  <a:pt x="2866" y="860"/>
                </a:cubicBezTo>
                <a:cubicBezTo>
                  <a:pt x="2847" y="858"/>
                  <a:pt x="2828" y="863"/>
                  <a:pt x="2810" y="862"/>
                </a:cubicBezTo>
                <a:cubicBezTo>
                  <a:pt x="2774" y="860"/>
                  <a:pt x="2739" y="855"/>
                  <a:pt x="2703" y="854"/>
                </a:cubicBezTo>
                <a:cubicBezTo>
                  <a:pt x="2630" y="851"/>
                  <a:pt x="2558" y="850"/>
                  <a:pt x="2485" y="849"/>
                </a:cubicBezTo>
                <a:cubicBezTo>
                  <a:pt x="2474" y="848"/>
                  <a:pt x="2462" y="847"/>
                  <a:pt x="2451" y="846"/>
                </a:cubicBezTo>
                <a:cubicBezTo>
                  <a:pt x="2459" y="852"/>
                  <a:pt x="2469" y="854"/>
                  <a:pt x="2478" y="854"/>
                </a:cubicBezTo>
                <a:cubicBezTo>
                  <a:pt x="2521" y="856"/>
                  <a:pt x="2564" y="858"/>
                  <a:pt x="2607" y="860"/>
                </a:cubicBezTo>
                <a:cubicBezTo>
                  <a:pt x="2647" y="863"/>
                  <a:pt x="2688" y="867"/>
                  <a:pt x="2728" y="869"/>
                </a:cubicBezTo>
                <a:cubicBezTo>
                  <a:pt x="2799" y="871"/>
                  <a:pt x="2870" y="873"/>
                  <a:pt x="2942" y="875"/>
                </a:cubicBezTo>
                <a:cubicBezTo>
                  <a:pt x="2976" y="876"/>
                  <a:pt x="3011" y="877"/>
                  <a:pt x="3045" y="876"/>
                </a:cubicBezTo>
                <a:cubicBezTo>
                  <a:pt x="3059" y="876"/>
                  <a:pt x="3073" y="872"/>
                  <a:pt x="3086" y="869"/>
                </a:cubicBezTo>
                <a:close/>
                <a:moveTo>
                  <a:pt x="1567" y="812"/>
                </a:moveTo>
                <a:cubicBezTo>
                  <a:pt x="1567" y="812"/>
                  <a:pt x="1567" y="811"/>
                  <a:pt x="1566" y="810"/>
                </a:cubicBezTo>
                <a:cubicBezTo>
                  <a:pt x="1402" y="814"/>
                  <a:pt x="1237" y="818"/>
                  <a:pt x="1072" y="822"/>
                </a:cubicBezTo>
                <a:cubicBezTo>
                  <a:pt x="1098" y="827"/>
                  <a:pt x="1123" y="831"/>
                  <a:pt x="1148" y="832"/>
                </a:cubicBezTo>
                <a:cubicBezTo>
                  <a:pt x="1199" y="832"/>
                  <a:pt x="1249" y="829"/>
                  <a:pt x="1299" y="829"/>
                </a:cubicBezTo>
                <a:cubicBezTo>
                  <a:pt x="1358" y="828"/>
                  <a:pt x="1417" y="831"/>
                  <a:pt x="1476" y="828"/>
                </a:cubicBezTo>
                <a:cubicBezTo>
                  <a:pt x="1506" y="827"/>
                  <a:pt x="1536" y="818"/>
                  <a:pt x="1567" y="812"/>
                </a:cubicBezTo>
                <a:close/>
                <a:moveTo>
                  <a:pt x="3131" y="849"/>
                </a:moveTo>
                <a:cubicBezTo>
                  <a:pt x="3162" y="858"/>
                  <a:pt x="3196" y="839"/>
                  <a:pt x="3228" y="860"/>
                </a:cubicBezTo>
                <a:cubicBezTo>
                  <a:pt x="3183" y="862"/>
                  <a:pt x="3142" y="864"/>
                  <a:pt x="3102" y="866"/>
                </a:cubicBezTo>
                <a:cubicBezTo>
                  <a:pt x="3102" y="868"/>
                  <a:pt x="3102" y="869"/>
                  <a:pt x="3102" y="871"/>
                </a:cubicBezTo>
                <a:cubicBezTo>
                  <a:pt x="3198" y="871"/>
                  <a:pt x="3294" y="871"/>
                  <a:pt x="3390" y="871"/>
                </a:cubicBezTo>
                <a:cubicBezTo>
                  <a:pt x="3390" y="868"/>
                  <a:pt x="3390" y="865"/>
                  <a:pt x="3390" y="861"/>
                </a:cubicBezTo>
                <a:cubicBezTo>
                  <a:pt x="3348" y="861"/>
                  <a:pt x="3305" y="861"/>
                  <a:pt x="3263" y="861"/>
                </a:cubicBezTo>
                <a:cubicBezTo>
                  <a:pt x="3263" y="858"/>
                  <a:pt x="3263" y="855"/>
                  <a:pt x="3263" y="852"/>
                </a:cubicBezTo>
                <a:cubicBezTo>
                  <a:pt x="3294" y="852"/>
                  <a:pt x="3325" y="852"/>
                  <a:pt x="3357" y="852"/>
                </a:cubicBezTo>
                <a:cubicBezTo>
                  <a:pt x="3282" y="846"/>
                  <a:pt x="3207" y="825"/>
                  <a:pt x="3131" y="849"/>
                </a:cubicBezTo>
                <a:close/>
                <a:moveTo>
                  <a:pt x="1026" y="782"/>
                </a:moveTo>
                <a:cubicBezTo>
                  <a:pt x="1093" y="779"/>
                  <a:pt x="1164" y="775"/>
                  <a:pt x="1235" y="772"/>
                </a:cubicBezTo>
                <a:cubicBezTo>
                  <a:pt x="1228" y="768"/>
                  <a:pt x="1220" y="765"/>
                  <a:pt x="1212" y="765"/>
                </a:cubicBezTo>
                <a:cubicBezTo>
                  <a:pt x="1198" y="765"/>
                  <a:pt x="1184" y="768"/>
                  <a:pt x="1171" y="767"/>
                </a:cubicBezTo>
                <a:cubicBezTo>
                  <a:pt x="1125" y="766"/>
                  <a:pt x="1080" y="764"/>
                  <a:pt x="1034" y="764"/>
                </a:cubicBezTo>
                <a:cubicBezTo>
                  <a:pt x="1015" y="763"/>
                  <a:pt x="995" y="765"/>
                  <a:pt x="975" y="766"/>
                </a:cubicBezTo>
                <a:cubicBezTo>
                  <a:pt x="975" y="768"/>
                  <a:pt x="975" y="770"/>
                  <a:pt x="976" y="772"/>
                </a:cubicBezTo>
                <a:cubicBezTo>
                  <a:pt x="994" y="773"/>
                  <a:pt x="1013" y="775"/>
                  <a:pt x="1031" y="776"/>
                </a:cubicBezTo>
                <a:cubicBezTo>
                  <a:pt x="1031" y="778"/>
                  <a:pt x="1031" y="780"/>
                  <a:pt x="1031" y="781"/>
                </a:cubicBezTo>
                <a:cubicBezTo>
                  <a:pt x="1028" y="782"/>
                  <a:pt x="1025" y="782"/>
                  <a:pt x="1026" y="782"/>
                </a:cubicBezTo>
                <a:close/>
                <a:moveTo>
                  <a:pt x="1715" y="582"/>
                </a:moveTo>
                <a:cubicBezTo>
                  <a:pt x="1715" y="585"/>
                  <a:pt x="1715" y="587"/>
                  <a:pt x="1715" y="590"/>
                </a:cubicBezTo>
                <a:cubicBezTo>
                  <a:pt x="1775" y="590"/>
                  <a:pt x="1834" y="589"/>
                  <a:pt x="1893" y="590"/>
                </a:cubicBezTo>
                <a:cubicBezTo>
                  <a:pt x="1930" y="591"/>
                  <a:pt x="1968" y="583"/>
                  <a:pt x="2004" y="598"/>
                </a:cubicBezTo>
                <a:cubicBezTo>
                  <a:pt x="2013" y="601"/>
                  <a:pt x="2023" y="599"/>
                  <a:pt x="2033" y="600"/>
                </a:cubicBezTo>
                <a:cubicBezTo>
                  <a:pt x="2033" y="599"/>
                  <a:pt x="2033" y="598"/>
                  <a:pt x="2033" y="597"/>
                </a:cubicBezTo>
                <a:cubicBezTo>
                  <a:pt x="2024" y="596"/>
                  <a:pt x="2015" y="594"/>
                  <a:pt x="2006" y="593"/>
                </a:cubicBezTo>
                <a:cubicBezTo>
                  <a:pt x="2006" y="592"/>
                  <a:pt x="2006" y="590"/>
                  <a:pt x="2006" y="589"/>
                </a:cubicBezTo>
                <a:cubicBezTo>
                  <a:pt x="2032" y="588"/>
                  <a:pt x="2058" y="586"/>
                  <a:pt x="2084" y="585"/>
                </a:cubicBezTo>
                <a:cubicBezTo>
                  <a:pt x="2084" y="584"/>
                  <a:pt x="2084" y="583"/>
                  <a:pt x="2084" y="582"/>
                </a:cubicBezTo>
                <a:cubicBezTo>
                  <a:pt x="1961" y="582"/>
                  <a:pt x="1838" y="582"/>
                  <a:pt x="1715" y="582"/>
                </a:cubicBezTo>
                <a:close/>
                <a:moveTo>
                  <a:pt x="1860" y="846"/>
                </a:moveTo>
                <a:cubicBezTo>
                  <a:pt x="1973" y="858"/>
                  <a:pt x="2082" y="850"/>
                  <a:pt x="2190" y="852"/>
                </a:cubicBezTo>
                <a:cubicBezTo>
                  <a:pt x="2190" y="850"/>
                  <a:pt x="2190" y="848"/>
                  <a:pt x="2190" y="846"/>
                </a:cubicBezTo>
                <a:cubicBezTo>
                  <a:pt x="2082" y="846"/>
                  <a:pt x="1974" y="846"/>
                  <a:pt x="1860" y="846"/>
                </a:cubicBezTo>
                <a:close/>
                <a:moveTo>
                  <a:pt x="2732" y="497"/>
                </a:moveTo>
                <a:cubicBezTo>
                  <a:pt x="2732" y="499"/>
                  <a:pt x="2733" y="501"/>
                  <a:pt x="2733" y="503"/>
                </a:cubicBezTo>
                <a:cubicBezTo>
                  <a:pt x="2815" y="505"/>
                  <a:pt x="2897" y="507"/>
                  <a:pt x="2979" y="503"/>
                </a:cubicBezTo>
                <a:cubicBezTo>
                  <a:pt x="2979" y="501"/>
                  <a:pt x="2979" y="499"/>
                  <a:pt x="2979" y="497"/>
                </a:cubicBezTo>
                <a:cubicBezTo>
                  <a:pt x="2897" y="497"/>
                  <a:pt x="2815" y="497"/>
                  <a:pt x="2732" y="497"/>
                </a:cubicBezTo>
                <a:close/>
                <a:moveTo>
                  <a:pt x="1642" y="871"/>
                </a:moveTo>
                <a:cubicBezTo>
                  <a:pt x="1622" y="871"/>
                  <a:pt x="1604" y="871"/>
                  <a:pt x="1586" y="871"/>
                </a:cubicBezTo>
                <a:cubicBezTo>
                  <a:pt x="1586" y="871"/>
                  <a:pt x="1586" y="872"/>
                  <a:pt x="1586" y="873"/>
                </a:cubicBezTo>
                <a:cubicBezTo>
                  <a:pt x="1593" y="874"/>
                  <a:pt x="1600" y="874"/>
                  <a:pt x="1607" y="874"/>
                </a:cubicBezTo>
                <a:cubicBezTo>
                  <a:pt x="1607" y="876"/>
                  <a:pt x="1607" y="878"/>
                  <a:pt x="1607" y="879"/>
                </a:cubicBezTo>
                <a:cubicBezTo>
                  <a:pt x="1578" y="879"/>
                  <a:pt x="1548" y="879"/>
                  <a:pt x="1519" y="879"/>
                </a:cubicBezTo>
                <a:cubicBezTo>
                  <a:pt x="1519" y="881"/>
                  <a:pt x="1519" y="883"/>
                  <a:pt x="1519" y="885"/>
                </a:cubicBezTo>
                <a:cubicBezTo>
                  <a:pt x="1534" y="885"/>
                  <a:pt x="1550" y="885"/>
                  <a:pt x="1565" y="885"/>
                </a:cubicBezTo>
                <a:cubicBezTo>
                  <a:pt x="1565" y="886"/>
                  <a:pt x="1565" y="887"/>
                  <a:pt x="1565" y="889"/>
                </a:cubicBezTo>
                <a:cubicBezTo>
                  <a:pt x="1558" y="890"/>
                  <a:pt x="1551" y="891"/>
                  <a:pt x="1544" y="892"/>
                </a:cubicBezTo>
                <a:cubicBezTo>
                  <a:pt x="1544" y="893"/>
                  <a:pt x="1544" y="894"/>
                  <a:pt x="1544" y="895"/>
                </a:cubicBezTo>
                <a:cubicBezTo>
                  <a:pt x="1590" y="890"/>
                  <a:pt x="1636" y="885"/>
                  <a:pt x="1682" y="880"/>
                </a:cubicBezTo>
                <a:cubicBezTo>
                  <a:pt x="1682" y="879"/>
                  <a:pt x="1682" y="878"/>
                  <a:pt x="1682" y="877"/>
                </a:cubicBezTo>
                <a:cubicBezTo>
                  <a:pt x="1666" y="877"/>
                  <a:pt x="1651" y="877"/>
                  <a:pt x="1633" y="877"/>
                </a:cubicBezTo>
                <a:cubicBezTo>
                  <a:pt x="1637" y="874"/>
                  <a:pt x="1639" y="873"/>
                  <a:pt x="1642" y="871"/>
                </a:cubicBezTo>
                <a:close/>
                <a:moveTo>
                  <a:pt x="3146" y="164"/>
                </a:moveTo>
                <a:cubicBezTo>
                  <a:pt x="3146" y="166"/>
                  <a:pt x="3146" y="167"/>
                  <a:pt x="3146" y="168"/>
                </a:cubicBezTo>
                <a:cubicBezTo>
                  <a:pt x="3185" y="168"/>
                  <a:pt x="3224" y="168"/>
                  <a:pt x="3263" y="168"/>
                </a:cubicBezTo>
                <a:cubicBezTo>
                  <a:pt x="3237" y="156"/>
                  <a:pt x="3211" y="142"/>
                  <a:pt x="3180" y="155"/>
                </a:cubicBezTo>
                <a:cubicBezTo>
                  <a:pt x="3191" y="158"/>
                  <a:pt x="3202" y="160"/>
                  <a:pt x="3213" y="162"/>
                </a:cubicBezTo>
                <a:cubicBezTo>
                  <a:pt x="3213" y="163"/>
                  <a:pt x="3213" y="164"/>
                  <a:pt x="3212" y="164"/>
                </a:cubicBezTo>
                <a:cubicBezTo>
                  <a:pt x="3190" y="164"/>
                  <a:pt x="3168" y="164"/>
                  <a:pt x="3146" y="164"/>
                </a:cubicBezTo>
                <a:close/>
                <a:moveTo>
                  <a:pt x="2203" y="745"/>
                </a:moveTo>
                <a:cubicBezTo>
                  <a:pt x="2204" y="744"/>
                  <a:pt x="2204" y="742"/>
                  <a:pt x="2204" y="741"/>
                </a:cubicBezTo>
                <a:cubicBezTo>
                  <a:pt x="2221" y="743"/>
                  <a:pt x="2238" y="744"/>
                  <a:pt x="2256" y="746"/>
                </a:cubicBezTo>
                <a:cubicBezTo>
                  <a:pt x="2256" y="743"/>
                  <a:pt x="2256" y="741"/>
                  <a:pt x="2256" y="738"/>
                </a:cubicBezTo>
                <a:cubicBezTo>
                  <a:pt x="2212" y="738"/>
                  <a:pt x="2169" y="738"/>
                  <a:pt x="2125" y="738"/>
                </a:cubicBezTo>
                <a:cubicBezTo>
                  <a:pt x="2125" y="739"/>
                  <a:pt x="2125" y="740"/>
                  <a:pt x="2125" y="742"/>
                </a:cubicBezTo>
                <a:cubicBezTo>
                  <a:pt x="2157" y="744"/>
                  <a:pt x="2190" y="747"/>
                  <a:pt x="2222" y="750"/>
                </a:cubicBezTo>
                <a:cubicBezTo>
                  <a:pt x="2222" y="748"/>
                  <a:pt x="2223" y="747"/>
                  <a:pt x="2223" y="745"/>
                </a:cubicBezTo>
                <a:cubicBezTo>
                  <a:pt x="2216" y="745"/>
                  <a:pt x="2210" y="745"/>
                  <a:pt x="2203" y="745"/>
                </a:cubicBezTo>
                <a:close/>
                <a:moveTo>
                  <a:pt x="2500" y="797"/>
                </a:moveTo>
                <a:cubicBezTo>
                  <a:pt x="2500" y="796"/>
                  <a:pt x="2500" y="795"/>
                  <a:pt x="2500" y="794"/>
                </a:cubicBezTo>
                <a:cubicBezTo>
                  <a:pt x="2483" y="794"/>
                  <a:pt x="2466" y="794"/>
                  <a:pt x="2448" y="794"/>
                </a:cubicBezTo>
                <a:cubicBezTo>
                  <a:pt x="2431" y="794"/>
                  <a:pt x="2414" y="793"/>
                  <a:pt x="2397" y="793"/>
                </a:cubicBezTo>
                <a:cubicBezTo>
                  <a:pt x="2379" y="792"/>
                  <a:pt x="2362" y="791"/>
                  <a:pt x="2345" y="791"/>
                </a:cubicBezTo>
                <a:cubicBezTo>
                  <a:pt x="2329" y="791"/>
                  <a:pt x="2313" y="793"/>
                  <a:pt x="2296" y="794"/>
                </a:cubicBezTo>
                <a:cubicBezTo>
                  <a:pt x="2297" y="795"/>
                  <a:pt x="2297" y="796"/>
                  <a:pt x="2297" y="797"/>
                </a:cubicBezTo>
                <a:cubicBezTo>
                  <a:pt x="2364" y="797"/>
                  <a:pt x="2432" y="797"/>
                  <a:pt x="2500" y="797"/>
                </a:cubicBezTo>
                <a:close/>
                <a:moveTo>
                  <a:pt x="2362" y="737"/>
                </a:moveTo>
                <a:cubicBezTo>
                  <a:pt x="2363" y="736"/>
                  <a:pt x="2364" y="735"/>
                  <a:pt x="2364" y="733"/>
                </a:cubicBezTo>
                <a:cubicBezTo>
                  <a:pt x="2331" y="733"/>
                  <a:pt x="2299" y="733"/>
                  <a:pt x="2268" y="733"/>
                </a:cubicBezTo>
                <a:cubicBezTo>
                  <a:pt x="2287" y="757"/>
                  <a:pt x="2312" y="745"/>
                  <a:pt x="2335" y="744"/>
                </a:cubicBezTo>
                <a:cubicBezTo>
                  <a:pt x="2334" y="742"/>
                  <a:pt x="2332" y="741"/>
                  <a:pt x="2328" y="737"/>
                </a:cubicBezTo>
                <a:cubicBezTo>
                  <a:pt x="2341" y="737"/>
                  <a:pt x="2352" y="737"/>
                  <a:pt x="2362" y="737"/>
                </a:cubicBezTo>
                <a:close/>
                <a:moveTo>
                  <a:pt x="509" y="791"/>
                </a:moveTo>
                <a:cubicBezTo>
                  <a:pt x="482" y="772"/>
                  <a:pt x="449" y="774"/>
                  <a:pt x="433" y="791"/>
                </a:cubicBezTo>
                <a:cubicBezTo>
                  <a:pt x="456" y="791"/>
                  <a:pt x="480" y="791"/>
                  <a:pt x="509" y="791"/>
                </a:cubicBezTo>
                <a:close/>
                <a:moveTo>
                  <a:pt x="1394" y="774"/>
                </a:moveTo>
                <a:cubicBezTo>
                  <a:pt x="1394" y="773"/>
                  <a:pt x="1394" y="771"/>
                  <a:pt x="1394" y="769"/>
                </a:cubicBezTo>
                <a:cubicBezTo>
                  <a:pt x="1359" y="769"/>
                  <a:pt x="1324" y="769"/>
                  <a:pt x="1289" y="769"/>
                </a:cubicBezTo>
                <a:cubicBezTo>
                  <a:pt x="1289" y="771"/>
                  <a:pt x="1289" y="773"/>
                  <a:pt x="1289" y="774"/>
                </a:cubicBezTo>
                <a:cubicBezTo>
                  <a:pt x="1324" y="774"/>
                  <a:pt x="1359" y="774"/>
                  <a:pt x="1394" y="774"/>
                </a:cubicBezTo>
                <a:close/>
                <a:moveTo>
                  <a:pt x="2394" y="834"/>
                </a:moveTo>
                <a:cubicBezTo>
                  <a:pt x="2394" y="832"/>
                  <a:pt x="2394" y="829"/>
                  <a:pt x="2394" y="827"/>
                </a:cubicBezTo>
                <a:cubicBezTo>
                  <a:pt x="2364" y="825"/>
                  <a:pt x="2334" y="823"/>
                  <a:pt x="2304" y="820"/>
                </a:cubicBezTo>
                <a:cubicBezTo>
                  <a:pt x="2303" y="823"/>
                  <a:pt x="2303" y="826"/>
                  <a:pt x="2303" y="829"/>
                </a:cubicBezTo>
                <a:cubicBezTo>
                  <a:pt x="2333" y="831"/>
                  <a:pt x="2364" y="833"/>
                  <a:pt x="2394" y="834"/>
                </a:cubicBezTo>
                <a:close/>
                <a:moveTo>
                  <a:pt x="2941" y="921"/>
                </a:moveTo>
                <a:cubicBezTo>
                  <a:pt x="2941" y="922"/>
                  <a:pt x="2941" y="924"/>
                  <a:pt x="2941" y="925"/>
                </a:cubicBezTo>
                <a:cubicBezTo>
                  <a:pt x="2984" y="925"/>
                  <a:pt x="3027" y="925"/>
                  <a:pt x="3069" y="925"/>
                </a:cubicBezTo>
                <a:cubicBezTo>
                  <a:pt x="3069" y="924"/>
                  <a:pt x="3069" y="922"/>
                  <a:pt x="3069" y="921"/>
                </a:cubicBezTo>
                <a:cubicBezTo>
                  <a:pt x="3027" y="921"/>
                  <a:pt x="2984" y="921"/>
                  <a:pt x="2941" y="921"/>
                </a:cubicBezTo>
                <a:close/>
                <a:moveTo>
                  <a:pt x="1277" y="670"/>
                </a:moveTo>
                <a:cubicBezTo>
                  <a:pt x="1277" y="668"/>
                  <a:pt x="1277" y="667"/>
                  <a:pt x="1277" y="666"/>
                </a:cubicBezTo>
                <a:cubicBezTo>
                  <a:pt x="1242" y="666"/>
                  <a:pt x="1206" y="666"/>
                  <a:pt x="1171" y="666"/>
                </a:cubicBezTo>
                <a:cubicBezTo>
                  <a:pt x="1171" y="667"/>
                  <a:pt x="1171" y="668"/>
                  <a:pt x="1171" y="670"/>
                </a:cubicBezTo>
                <a:cubicBezTo>
                  <a:pt x="1206" y="670"/>
                  <a:pt x="1242" y="670"/>
                  <a:pt x="1277" y="670"/>
                </a:cubicBezTo>
                <a:close/>
                <a:moveTo>
                  <a:pt x="2225" y="905"/>
                </a:moveTo>
                <a:cubicBezTo>
                  <a:pt x="2225" y="907"/>
                  <a:pt x="2225" y="909"/>
                  <a:pt x="2225" y="910"/>
                </a:cubicBezTo>
                <a:cubicBezTo>
                  <a:pt x="2257" y="910"/>
                  <a:pt x="2289" y="910"/>
                  <a:pt x="2321" y="910"/>
                </a:cubicBezTo>
                <a:cubicBezTo>
                  <a:pt x="2321" y="909"/>
                  <a:pt x="2321" y="907"/>
                  <a:pt x="2321" y="905"/>
                </a:cubicBezTo>
                <a:cubicBezTo>
                  <a:pt x="2289" y="905"/>
                  <a:pt x="2257" y="905"/>
                  <a:pt x="2225" y="905"/>
                </a:cubicBezTo>
                <a:close/>
                <a:moveTo>
                  <a:pt x="2738" y="874"/>
                </a:moveTo>
                <a:cubicBezTo>
                  <a:pt x="2738" y="876"/>
                  <a:pt x="2737" y="879"/>
                  <a:pt x="2737" y="881"/>
                </a:cubicBezTo>
                <a:cubicBezTo>
                  <a:pt x="2769" y="886"/>
                  <a:pt x="2801" y="891"/>
                  <a:pt x="2834" y="896"/>
                </a:cubicBezTo>
                <a:cubicBezTo>
                  <a:pt x="2834" y="894"/>
                  <a:pt x="2834" y="893"/>
                  <a:pt x="2835" y="891"/>
                </a:cubicBezTo>
                <a:cubicBezTo>
                  <a:pt x="2821" y="890"/>
                  <a:pt x="2807" y="889"/>
                  <a:pt x="2793" y="886"/>
                </a:cubicBezTo>
                <a:cubicBezTo>
                  <a:pt x="2775" y="883"/>
                  <a:pt x="2756" y="878"/>
                  <a:pt x="2738" y="874"/>
                </a:cubicBezTo>
                <a:close/>
                <a:moveTo>
                  <a:pt x="1637" y="745"/>
                </a:moveTo>
                <a:cubicBezTo>
                  <a:pt x="1637" y="746"/>
                  <a:pt x="1637" y="748"/>
                  <a:pt x="1637" y="749"/>
                </a:cubicBezTo>
                <a:cubicBezTo>
                  <a:pt x="1672" y="749"/>
                  <a:pt x="1706" y="749"/>
                  <a:pt x="1741" y="749"/>
                </a:cubicBezTo>
                <a:cubicBezTo>
                  <a:pt x="1741" y="748"/>
                  <a:pt x="1741" y="746"/>
                  <a:pt x="1741" y="745"/>
                </a:cubicBezTo>
                <a:cubicBezTo>
                  <a:pt x="1706" y="745"/>
                  <a:pt x="1671" y="745"/>
                  <a:pt x="1637" y="745"/>
                </a:cubicBezTo>
                <a:close/>
                <a:moveTo>
                  <a:pt x="3074" y="946"/>
                </a:moveTo>
                <a:cubicBezTo>
                  <a:pt x="3054" y="925"/>
                  <a:pt x="3036" y="935"/>
                  <a:pt x="3019" y="935"/>
                </a:cubicBezTo>
                <a:cubicBezTo>
                  <a:pt x="3019" y="938"/>
                  <a:pt x="3019" y="940"/>
                  <a:pt x="3019" y="942"/>
                </a:cubicBezTo>
                <a:cubicBezTo>
                  <a:pt x="3036" y="944"/>
                  <a:pt x="3053" y="945"/>
                  <a:pt x="3074" y="946"/>
                </a:cubicBezTo>
                <a:close/>
                <a:moveTo>
                  <a:pt x="1219" y="846"/>
                </a:moveTo>
                <a:cubicBezTo>
                  <a:pt x="1219" y="847"/>
                  <a:pt x="1219" y="848"/>
                  <a:pt x="1219" y="848"/>
                </a:cubicBezTo>
                <a:cubicBezTo>
                  <a:pt x="1261" y="848"/>
                  <a:pt x="1302" y="848"/>
                  <a:pt x="1344" y="848"/>
                </a:cubicBezTo>
                <a:cubicBezTo>
                  <a:pt x="1344" y="848"/>
                  <a:pt x="1344" y="847"/>
                  <a:pt x="1344" y="846"/>
                </a:cubicBezTo>
                <a:cubicBezTo>
                  <a:pt x="1302" y="846"/>
                  <a:pt x="1261" y="846"/>
                  <a:pt x="1219" y="846"/>
                </a:cubicBezTo>
                <a:close/>
                <a:moveTo>
                  <a:pt x="3055" y="502"/>
                </a:moveTo>
                <a:cubicBezTo>
                  <a:pt x="3055" y="500"/>
                  <a:pt x="3055" y="498"/>
                  <a:pt x="3055" y="497"/>
                </a:cubicBezTo>
                <a:cubicBezTo>
                  <a:pt x="3038" y="497"/>
                  <a:pt x="3022" y="497"/>
                  <a:pt x="3005" y="497"/>
                </a:cubicBezTo>
                <a:cubicBezTo>
                  <a:pt x="3005" y="499"/>
                  <a:pt x="3006" y="502"/>
                  <a:pt x="3006" y="504"/>
                </a:cubicBezTo>
                <a:cubicBezTo>
                  <a:pt x="3022" y="504"/>
                  <a:pt x="3039" y="503"/>
                  <a:pt x="3055" y="502"/>
                </a:cubicBezTo>
                <a:close/>
                <a:moveTo>
                  <a:pt x="653" y="768"/>
                </a:moveTo>
                <a:cubicBezTo>
                  <a:pt x="653" y="771"/>
                  <a:pt x="654" y="774"/>
                  <a:pt x="654" y="776"/>
                </a:cubicBezTo>
                <a:cubicBezTo>
                  <a:pt x="686" y="775"/>
                  <a:pt x="718" y="773"/>
                  <a:pt x="750" y="771"/>
                </a:cubicBezTo>
                <a:cubicBezTo>
                  <a:pt x="750" y="770"/>
                  <a:pt x="750" y="769"/>
                  <a:pt x="750" y="768"/>
                </a:cubicBezTo>
                <a:cubicBezTo>
                  <a:pt x="717" y="768"/>
                  <a:pt x="685" y="768"/>
                  <a:pt x="653" y="768"/>
                </a:cubicBezTo>
                <a:close/>
                <a:moveTo>
                  <a:pt x="281" y="794"/>
                </a:moveTo>
                <a:cubicBezTo>
                  <a:pt x="282" y="797"/>
                  <a:pt x="283" y="800"/>
                  <a:pt x="283" y="802"/>
                </a:cubicBezTo>
                <a:cubicBezTo>
                  <a:pt x="302" y="798"/>
                  <a:pt x="320" y="794"/>
                  <a:pt x="338" y="790"/>
                </a:cubicBezTo>
                <a:cubicBezTo>
                  <a:pt x="338" y="788"/>
                  <a:pt x="338" y="786"/>
                  <a:pt x="337" y="784"/>
                </a:cubicBezTo>
                <a:cubicBezTo>
                  <a:pt x="318" y="787"/>
                  <a:pt x="300" y="791"/>
                  <a:pt x="281" y="794"/>
                </a:cubicBezTo>
                <a:close/>
                <a:moveTo>
                  <a:pt x="2788" y="721"/>
                </a:moveTo>
                <a:cubicBezTo>
                  <a:pt x="2762" y="704"/>
                  <a:pt x="2742" y="715"/>
                  <a:pt x="2722" y="721"/>
                </a:cubicBezTo>
                <a:cubicBezTo>
                  <a:pt x="2742" y="721"/>
                  <a:pt x="2762" y="721"/>
                  <a:pt x="2788" y="721"/>
                </a:cubicBezTo>
                <a:close/>
                <a:moveTo>
                  <a:pt x="3306" y="717"/>
                </a:moveTo>
                <a:cubicBezTo>
                  <a:pt x="3306" y="718"/>
                  <a:pt x="3305" y="720"/>
                  <a:pt x="3305" y="721"/>
                </a:cubicBezTo>
                <a:cubicBezTo>
                  <a:pt x="3332" y="724"/>
                  <a:pt x="3358" y="726"/>
                  <a:pt x="3384" y="728"/>
                </a:cubicBezTo>
                <a:cubicBezTo>
                  <a:pt x="3384" y="726"/>
                  <a:pt x="3384" y="724"/>
                  <a:pt x="3385" y="723"/>
                </a:cubicBezTo>
                <a:cubicBezTo>
                  <a:pt x="3358" y="721"/>
                  <a:pt x="3332" y="719"/>
                  <a:pt x="3306" y="717"/>
                </a:cubicBezTo>
                <a:close/>
                <a:moveTo>
                  <a:pt x="2322" y="606"/>
                </a:moveTo>
                <a:cubicBezTo>
                  <a:pt x="2322" y="604"/>
                  <a:pt x="2322" y="602"/>
                  <a:pt x="2322" y="601"/>
                </a:cubicBezTo>
                <a:cubicBezTo>
                  <a:pt x="2295" y="599"/>
                  <a:pt x="2268" y="598"/>
                  <a:pt x="2241" y="597"/>
                </a:cubicBezTo>
                <a:cubicBezTo>
                  <a:pt x="2241" y="598"/>
                  <a:pt x="2241" y="600"/>
                  <a:pt x="2241" y="601"/>
                </a:cubicBezTo>
                <a:cubicBezTo>
                  <a:pt x="2268" y="603"/>
                  <a:pt x="2295" y="604"/>
                  <a:pt x="2322" y="606"/>
                </a:cubicBezTo>
                <a:close/>
                <a:moveTo>
                  <a:pt x="2164" y="590"/>
                </a:moveTo>
                <a:cubicBezTo>
                  <a:pt x="2163" y="592"/>
                  <a:pt x="2163" y="593"/>
                  <a:pt x="2163" y="595"/>
                </a:cubicBezTo>
                <a:cubicBezTo>
                  <a:pt x="2173" y="597"/>
                  <a:pt x="2183" y="600"/>
                  <a:pt x="2193" y="600"/>
                </a:cubicBezTo>
                <a:cubicBezTo>
                  <a:pt x="2204" y="600"/>
                  <a:pt x="2214" y="598"/>
                  <a:pt x="2225" y="597"/>
                </a:cubicBezTo>
                <a:cubicBezTo>
                  <a:pt x="2225" y="596"/>
                  <a:pt x="2225" y="595"/>
                  <a:pt x="2225" y="595"/>
                </a:cubicBezTo>
                <a:cubicBezTo>
                  <a:pt x="2204" y="593"/>
                  <a:pt x="2184" y="592"/>
                  <a:pt x="2164" y="590"/>
                </a:cubicBezTo>
                <a:close/>
                <a:moveTo>
                  <a:pt x="2123" y="903"/>
                </a:moveTo>
                <a:cubicBezTo>
                  <a:pt x="2123" y="904"/>
                  <a:pt x="2123" y="905"/>
                  <a:pt x="2123" y="906"/>
                </a:cubicBezTo>
                <a:cubicBezTo>
                  <a:pt x="2152" y="906"/>
                  <a:pt x="2182" y="906"/>
                  <a:pt x="2211" y="906"/>
                </a:cubicBezTo>
                <a:cubicBezTo>
                  <a:pt x="2211" y="905"/>
                  <a:pt x="2211" y="904"/>
                  <a:pt x="2211" y="903"/>
                </a:cubicBezTo>
                <a:cubicBezTo>
                  <a:pt x="2182" y="903"/>
                  <a:pt x="2152" y="903"/>
                  <a:pt x="2123" y="903"/>
                </a:cubicBezTo>
                <a:close/>
                <a:moveTo>
                  <a:pt x="2261" y="828"/>
                </a:moveTo>
                <a:cubicBezTo>
                  <a:pt x="2261" y="827"/>
                  <a:pt x="2261" y="826"/>
                  <a:pt x="2261" y="825"/>
                </a:cubicBezTo>
                <a:cubicBezTo>
                  <a:pt x="2230" y="825"/>
                  <a:pt x="2199" y="825"/>
                  <a:pt x="2168" y="825"/>
                </a:cubicBezTo>
                <a:cubicBezTo>
                  <a:pt x="2168" y="826"/>
                  <a:pt x="2168" y="827"/>
                  <a:pt x="2168" y="828"/>
                </a:cubicBezTo>
                <a:cubicBezTo>
                  <a:pt x="2199" y="828"/>
                  <a:pt x="2230" y="828"/>
                  <a:pt x="2261" y="828"/>
                </a:cubicBezTo>
                <a:close/>
                <a:moveTo>
                  <a:pt x="955" y="661"/>
                </a:moveTo>
                <a:cubicBezTo>
                  <a:pt x="954" y="662"/>
                  <a:pt x="954" y="662"/>
                  <a:pt x="954" y="663"/>
                </a:cubicBezTo>
                <a:cubicBezTo>
                  <a:pt x="979" y="663"/>
                  <a:pt x="1004" y="663"/>
                  <a:pt x="1028" y="663"/>
                </a:cubicBezTo>
                <a:cubicBezTo>
                  <a:pt x="1028" y="661"/>
                  <a:pt x="1028" y="659"/>
                  <a:pt x="1028" y="657"/>
                </a:cubicBezTo>
                <a:cubicBezTo>
                  <a:pt x="1004" y="658"/>
                  <a:pt x="979" y="660"/>
                  <a:pt x="955" y="661"/>
                </a:cubicBezTo>
                <a:close/>
                <a:moveTo>
                  <a:pt x="1762" y="685"/>
                </a:moveTo>
                <a:cubicBezTo>
                  <a:pt x="1762" y="684"/>
                  <a:pt x="1762" y="683"/>
                  <a:pt x="1762" y="681"/>
                </a:cubicBezTo>
                <a:cubicBezTo>
                  <a:pt x="1742" y="681"/>
                  <a:pt x="1723" y="681"/>
                  <a:pt x="1703" y="681"/>
                </a:cubicBezTo>
                <a:cubicBezTo>
                  <a:pt x="1703" y="683"/>
                  <a:pt x="1703" y="684"/>
                  <a:pt x="1704" y="685"/>
                </a:cubicBezTo>
                <a:cubicBezTo>
                  <a:pt x="1723" y="685"/>
                  <a:pt x="1743" y="685"/>
                  <a:pt x="1762" y="685"/>
                </a:cubicBezTo>
                <a:close/>
                <a:moveTo>
                  <a:pt x="1364" y="872"/>
                </a:moveTo>
                <a:cubicBezTo>
                  <a:pt x="1365" y="875"/>
                  <a:pt x="1365" y="877"/>
                  <a:pt x="1365" y="880"/>
                </a:cubicBezTo>
                <a:cubicBezTo>
                  <a:pt x="1381" y="878"/>
                  <a:pt x="1398" y="877"/>
                  <a:pt x="1414" y="875"/>
                </a:cubicBezTo>
                <a:cubicBezTo>
                  <a:pt x="1414" y="874"/>
                  <a:pt x="1414" y="873"/>
                  <a:pt x="1414" y="872"/>
                </a:cubicBezTo>
                <a:cubicBezTo>
                  <a:pt x="1397" y="872"/>
                  <a:pt x="1381" y="872"/>
                  <a:pt x="1364" y="872"/>
                </a:cubicBezTo>
                <a:close/>
                <a:moveTo>
                  <a:pt x="2329" y="844"/>
                </a:moveTo>
                <a:cubicBezTo>
                  <a:pt x="2329" y="843"/>
                  <a:pt x="2329" y="841"/>
                  <a:pt x="2329" y="840"/>
                </a:cubicBezTo>
                <a:cubicBezTo>
                  <a:pt x="2312" y="840"/>
                  <a:pt x="2295" y="840"/>
                  <a:pt x="2278" y="840"/>
                </a:cubicBezTo>
                <a:cubicBezTo>
                  <a:pt x="2278" y="841"/>
                  <a:pt x="2278" y="843"/>
                  <a:pt x="2278" y="844"/>
                </a:cubicBezTo>
                <a:cubicBezTo>
                  <a:pt x="2295" y="844"/>
                  <a:pt x="2312" y="844"/>
                  <a:pt x="2329" y="844"/>
                </a:cubicBezTo>
                <a:close/>
                <a:moveTo>
                  <a:pt x="1447" y="801"/>
                </a:moveTo>
                <a:cubicBezTo>
                  <a:pt x="1447" y="802"/>
                  <a:pt x="1447" y="803"/>
                  <a:pt x="1447" y="804"/>
                </a:cubicBezTo>
                <a:cubicBezTo>
                  <a:pt x="1474" y="804"/>
                  <a:pt x="1501" y="804"/>
                  <a:pt x="1529" y="804"/>
                </a:cubicBezTo>
                <a:cubicBezTo>
                  <a:pt x="1529" y="803"/>
                  <a:pt x="1529" y="802"/>
                  <a:pt x="1529" y="801"/>
                </a:cubicBezTo>
                <a:cubicBezTo>
                  <a:pt x="1501" y="801"/>
                  <a:pt x="1474" y="801"/>
                  <a:pt x="1447" y="801"/>
                </a:cubicBezTo>
                <a:close/>
                <a:moveTo>
                  <a:pt x="2649" y="874"/>
                </a:moveTo>
                <a:cubicBezTo>
                  <a:pt x="2649" y="876"/>
                  <a:pt x="2650" y="879"/>
                  <a:pt x="2650" y="882"/>
                </a:cubicBezTo>
                <a:cubicBezTo>
                  <a:pt x="2664" y="880"/>
                  <a:pt x="2678" y="878"/>
                  <a:pt x="2691" y="876"/>
                </a:cubicBezTo>
                <a:cubicBezTo>
                  <a:pt x="2691" y="874"/>
                  <a:pt x="2691" y="873"/>
                  <a:pt x="2691" y="871"/>
                </a:cubicBezTo>
                <a:cubicBezTo>
                  <a:pt x="2677" y="872"/>
                  <a:pt x="2663" y="873"/>
                  <a:pt x="2649" y="874"/>
                </a:cubicBezTo>
                <a:close/>
                <a:moveTo>
                  <a:pt x="2434" y="678"/>
                </a:moveTo>
                <a:cubicBezTo>
                  <a:pt x="2434" y="677"/>
                  <a:pt x="2434" y="675"/>
                  <a:pt x="2434" y="674"/>
                </a:cubicBezTo>
                <a:cubicBezTo>
                  <a:pt x="2409" y="675"/>
                  <a:pt x="2384" y="677"/>
                  <a:pt x="2360" y="678"/>
                </a:cubicBezTo>
                <a:cubicBezTo>
                  <a:pt x="2360" y="680"/>
                  <a:pt x="2360" y="681"/>
                  <a:pt x="2360" y="682"/>
                </a:cubicBezTo>
                <a:cubicBezTo>
                  <a:pt x="2385" y="681"/>
                  <a:pt x="2410" y="679"/>
                  <a:pt x="2434" y="678"/>
                </a:cubicBezTo>
                <a:close/>
                <a:moveTo>
                  <a:pt x="2441" y="598"/>
                </a:moveTo>
                <a:cubicBezTo>
                  <a:pt x="2441" y="596"/>
                  <a:pt x="2441" y="594"/>
                  <a:pt x="2441" y="593"/>
                </a:cubicBezTo>
                <a:cubicBezTo>
                  <a:pt x="2423" y="593"/>
                  <a:pt x="2404" y="593"/>
                  <a:pt x="2386" y="593"/>
                </a:cubicBezTo>
                <a:cubicBezTo>
                  <a:pt x="2386" y="594"/>
                  <a:pt x="2386" y="596"/>
                  <a:pt x="2386" y="598"/>
                </a:cubicBezTo>
                <a:cubicBezTo>
                  <a:pt x="2405" y="598"/>
                  <a:pt x="2423" y="598"/>
                  <a:pt x="2441" y="598"/>
                </a:cubicBezTo>
                <a:close/>
              </a:path>
            </a:pathLst>
          </a:custGeom>
          <a:solidFill>
            <a:srgbClr val="CEE7FA"/>
          </a:solidFill>
          <a:ln>
            <a:noFill/>
          </a:ln>
        </p:spPr>
        <p:txBody>
          <a:bodyPr vert="horz" wrap="square" lIns="100600" tIns="36000" rIns="100600" bIns="50300" numCol="1" anchor="ctr" anchorCtr="0" compatLnSpc="1">
            <a:prstTxWarp prst="textNoShape">
              <a:avLst/>
            </a:prstTxWarp>
          </a:bodyPr>
          <a:lstStyle/>
          <a:p>
            <a:pPr algn="ctr" eaLnBrk="1" hangingPunct="1">
              <a:lnSpc>
                <a:spcPct val="130000"/>
              </a:lnSpc>
              <a:spcBef>
                <a:spcPct val="0"/>
              </a:spcBef>
              <a:buClrTx/>
              <a:buSzTx/>
              <a:buNone/>
              <a:defRPr/>
            </a:pPr>
            <a:r>
              <a:rPr lang="en-US" altLang="zh-CN" sz="2700" dirty="0">
                <a:latin typeface="Times New Roman" panose="02020603050405020304" pitchFamily="18" charset="0"/>
                <a:ea typeface="KaiTi" panose="02010609060101010101" pitchFamily="49" charset="-122"/>
                <a:cs typeface="Times New Roman" panose="02020603050405020304" pitchFamily="18" charset="0"/>
              </a:rPr>
              <a:t>Optimal Bounds for Single-Target PPR Estimation</a:t>
            </a:r>
          </a:p>
        </p:txBody>
      </p:sp>
      <p:pic>
        <p:nvPicPr>
          <p:cNvPr id="4" name="图片 3" descr="文本&#10;&#10;描述已自动生成">
            <a:extLst>
              <a:ext uri="{FF2B5EF4-FFF2-40B4-BE49-F238E27FC236}">
                <a16:creationId xmlns:a16="http://schemas.microsoft.com/office/drawing/2014/main" id="{79B5DDC8-48E1-887D-06DA-99E2EB9A2B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63453" y="5045745"/>
            <a:ext cx="4591605" cy="2089219"/>
          </a:xfrm>
          <a:prstGeom prst="rect">
            <a:avLst/>
          </a:prstGeom>
          <a:ln>
            <a:noFill/>
          </a:ln>
          <a:effectLst/>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01684EB-CA56-9D0E-5198-43B3DA2C6793}"/>
                  </a:ext>
                </a:extLst>
              </p:cNvPr>
              <p:cNvSpPr txBox="1"/>
              <p:nvPr/>
            </p:nvSpPr>
            <p:spPr bwMode="auto">
              <a:xfrm>
                <a:off x="5441288" y="2936951"/>
                <a:ext cx="3835756" cy="821315"/>
              </a:xfrm>
              <a:prstGeom prst="rect">
                <a:avLst/>
              </a:prstGeom>
              <a:noFill/>
              <a:ln w="9525" algn="ctr">
                <a:noFill/>
                <a:miter lim="800000"/>
                <a:headEnd/>
                <a:tailEnd/>
              </a:ln>
              <a:effectLst/>
            </p:spPr>
            <p:txBody>
              <a:bodyPr wrap="square">
                <a:spAutoFit/>
              </a:bodyPr>
              <a:lstStyle/>
              <a:p>
                <a:pPr>
                  <a:spcBef>
                    <a:spcPts val="618"/>
                  </a:spcBef>
                  <a:spcAft>
                    <a:spcPts val="618"/>
                  </a:spcAft>
                </a:pPr>
                <a14:m>
                  <m:oMathPara xmlns:m="http://schemas.openxmlformats.org/officeDocument/2006/math">
                    <m:oMathParaPr>
                      <m:jc m:val="centerGroup"/>
                    </m:oMathParaPr>
                    <m:oMath xmlns:m="http://schemas.openxmlformats.org/officeDocument/2006/math">
                      <m:r>
                        <a:rPr lang="en-US" altLang="zh-CN" sz="2200" i="1">
                          <a:solidFill>
                            <a:sysClr val="windowText" lastClr="000000"/>
                          </a:solidFill>
                          <a:latin typeface="Cambria Math" panose="02040503050406030204" pitchFamily="18" charset="0"/>
                          <a:cs typeface="Times New Roman" panose="02020603050405020304" pitchFamily="18" charset="0"/>
                        </a:rPr>
                        <m:t>𝑂</m:t>
                      </m:r>
                      <m:d>
                        <m:dPr>
                          <m:ctrlPr>
                            <a:rPr lang="en-US" altLang="zh-CN" sz="2200" i="1">
                              <a:solidFill>
                                <a:sysClr val="windowText" lastClr="000000"/>
                              </a:solidFill>
                              <a:latin typeface="Cambria Math" panose="02040503050406030204" pitchFamily="18" charset="0"/>
                              <a:cs typeface="Times New Roman" panose="02020603050405020304" pitchFamily="18" charset="0"/>
                            </a:rPr>
                          </m:ctrlPr>
                        </m:dPr>
                        <m:e>
                          <m:f>
                            <m:fPr>
                              <m:ctrlPr>
                                <a:rPr lang="en-US" altLang="zh-CN" sz="2200" i="1">
                                  <a:solidFill>
                                    <a:sysClr val="windowText" lastClr="000000"/>
                                  </a:solidFill>
                                  <a:latin typeface="Cambria Math" panose="02040503050406030204" pitchFamily="18" charset="0"/>
                                  <a:cs typeface="Times New Roman" panose="02020603050405020304" pitchFamily="18" charset="0"/>
                                </a:rPr>
                              </m:ctrlPr>
                            </m:fPr>
                            <m:num>
                              <m:r>
                                <a:rPr lang="en-US" altLang="zh-CN" sz="2200" b="0" i="1">
                                  <a:solidFill>
                                    <a:sysClr val="windowText" lastClr="000000"/>
                                  </a:solidFill>
                                  <a:latin typeface="Cambria Math" panose="02040503050406030204" pitchFamily="18" charset="0"/>
                                  <a:cs typeface="Times New Roman" panose="02020603050405020304" pitchFamily="18" charset="0"/>
                                </a:rPr>
                                <m:t>𝑛</m:t>
                              </m:r>
                              <m:r>
                                <a:rPr lang="en-US" altLang="zh-CN" sz="2200" b="0" i="1">
                                  <a:solidFill>
                                    <a:sysClr val="windowText" lastClr="000000"/>
                                  </a:solidFill>
                                  <a:latin typeface="Cambria Math" panose="02040503050406030204" pitchFamily="18" charset="0"/>
                                  <a:ea typeface="Cambria Math" panose="02040503050406030204" pitchFamily="18" charset="0"/>
                                  <a:cs typeface="Times New Roman" panose="02020603050405020304" pitchFamily="18" charset="0"/>
                                </a:rPr>
                                <m:t>𝜋</m:t>
                              </m:r>
                              <m:r>
                                <a:rPr lang="en-US" altLang="zh-CN" sz="2200" b="0" i="1">
                                  <a:solidFill>
                                    <a:sysClr val="windowText" lastClr="00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200" b="0" i="1">
                                  <a:solidFill>
                                    <a:sysClr val="windowText" lastClr="000000"/>
                                  </a:solidFill>
                                  <a:latin typeface="Cambria Math" panose="02040503050406030204" pitchFamily="18" charset="0"/>
                                  <a:ea typeface="Cambria Math" panose="02040503050406030204" pitchFamily="18" charset="0"/>
                                  <a:cs typeface="Times New Roman" panose="02020603050405020304" pitchFamily="18" charset="0"/>
                                </a:rPr>
                                <m:t>𝑡</m:t>
                              </m:r>
                              <m:r>
                                <a:rPr lang="en-US" altLang="zh-CN" sz="2200" b="0" i="1">
                                  <a:solidFill>
                                    <a:sysClr val="windowText" lastClr="000000"/>
                                  </a:solidFill>
                                  <a:latin typeface="Cambria Math" panose="02040503050406030204" pitchFamily="18" charset="0"/>
                                  <a:ea typeface="Cambria Math" panose="02040503050406030204" pitchFamily="18" charset="0"/>
                                  <a:cs typeface="Times New Roman" panose="02020603050405020304" pitchFamily="18" charset="0"/>
                                </a:rPr>
                                <m:t>)</m:t>
                              </m:r>
                            </m:num>
                            <m:den>
                              <m:r>
                                <a:rPr lang="en-US" altLang="zh-CN" sz="2200" i="1">
                                  <a:solidFill>
                                    <a:sysClr val="windowText" lastClr="000000"/>
                                  </a:solidFill>
                                  <a:latin typeface="Cambria Math" panose="02040503050406030204" pitchFamily="18" charset="0"/>
                                  <a:ea typeface="Cambria Math" panose="02040503050406030204" pitchFamily="18" charset="0"/>
                                  <a:cs typeface="Times New Roman" panose="02020603050405020304" pitchFamily="18" charset="0"/>
                                </a:rPr>
                                <m:t>𝜖</m:t>
                              </m:r>
                            </m:den>
                          </m:f>
                          <m:r>
                            <a:rPr lang="en-US" altLang="zh-CN" sz="2200" i="1">
                              <a:solidFill>
                                <a:sysClr val="windowText" lastClr="000000"/>
                              </a:solidFill>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altLang="zh-CN" sz="2200" i="1">
                                  <a:solidFill>
                                    <a:sysClr val="windowText" lastClr="000000"/>
                                  </a:solidFill>
                                  <a:latin typeface="Cambria Math" panose="02040503050406030204" pitchFamily="18" charset="0"/>
                                  <a:cs typeface="Times New Roman" panose="02020603050405020304" pitchFamily="18" charset="0"/>
                                </a:rPr>
                              </m:ctrlPr>
                            </m:funcPr>
                            <m:fName>
                              <m:r>
                                <m:rPr>
                                  <m:sty m:val="p"/>
                                </m:rPr>
                                <a:rPr lang="en-US" altLang="zh-CN" sz="2200">
                                  <a:solidFill>
                                    <a:sysClr val="windowText" lastClr="000000"/>
                                  </a:solidFill>
                                  <a:latin typeface="Cambria Math" panose="02040503050406030204" pitchFamily="18" charset="0"/>
                                  <a:cs typeface="Times New Roman" panose="02020603050405020304" pitchFamily="18" charset="0"/>
                                </a:rPr>
                                <m:t>min</m:t>
                              </m:r>
                            </m:fName>
                            <m:e>
                              <m:d>
                                <m:dPr>
                                  <m:ctrlPr>
                                    <a:rPr lang="en-US" altLang="zh-CN" sz="2200" i="1">
                                      <a:solidFill>
                                        <a:sysClr val="windowText" lastClr="000000"/>
                                      </a:solidFill>
                                      <a:latin typeface="Cambria Math" panose="02040503050406030204" pitchFamily="18" charset="0"/>
                                      <a:cs typeface="Times New Roman" panose="02020603050405020304" pitchFamily="18" charset="0"/>
                                    </a:rPr>
                                  </m:ctrlPr>
                                </m:dPr>
                                <m:e>
                                  <m:sSub>
                                    <m:sSubPr>
                                      <m:ctrlPr>
                                        <a:rPr lang="en-US" altLang="zh-CN" sz="2200" i="1">
                                          <a:solidFill>
                                            <a:sysClr val="windowText" lastClr="000000"/>
                                          </a:solidFill>
                                          <a:latin typeface="Cambria Math" panose="02040503050406030204" pitchFamily="18" charset="0"/>
                                          <a:cs typeface="Times New Roman" panose="02020603050405020304" pitchFamily="18" charset="0"/>
                                        </a:rPr>
                                      </m:ctrlPr>
                                    </m:sSubPr>
                                    <m:e>
                                      <m:r>
                                        <m:rPr>
                                          <m:sty m:val="p"/>
                                        </m:rPr>
                                        <a:rPr lang="en-US" altLang="zh-CN" sz="2200">
                                          <a:solidFill>
                                            <a:sysClr val="windowText" lastClr="000000"/>
                                          </a:solidFill>
                                          <a:latin typeface="Cambria Math" panose="02040503050406030204" pitchFamily="18" charset="0"/>
                                          <a:cs typeface="Times New Roman" panose="02020603050405020304" pitchFamily="18" charset="0"/>
                                        </a:rPr>
                                        <m:t>Δ</m:t>
                                      </m:r>
                                    </m:e>
                                    <m:sub>
                                      <m:r>
                                        <m:rPr>
                                          <m:sty m:val="p"/>
                                        </m:rPr>
                                        <a:rPr lang="en-US" altLang="zh-CN" sz="2200">
                                          <a:solidFill>
                                            <a:sysClr val="windowText" lastClr="000000"/>
                                          </a:solidFill>
                                          <a:latin typeface="Cambria Math" panose="02040503050406030204" pitchFamily="18" charset="0"/>
                                          <a:cs typeface="Times New Roman" panose="02020603050405020304" pitchFamily="18" charset="0"/>
                                        </a:rPr>
                                        <m:t>in</m:t>
                                      </m:r>
                                    </m:sub>
                                  </m:sSub>
                                  <m:r>
                                    <a:rPr lang="en-US" altLang="zh-CN" sz="2200" b="0" i="1">
                                      <a:solidFill>
                                        <a:sysClr val="windowText" lastClr="000000"/>
                                      </a:solidFill>
                                      <a:latin typeface="Cambria Math" panose="02040503050406030204" pitchFamily="18" charset="0"/>
                                      <a:cs typeface="Times New Roman" panose="02020603050405020304" pitchFamily="18" charset="0"/>
                                    </a:rPr>
                                    <m:t>,</m:t>
                                  </m:r>
                                  <m:sSub>
                                    <m:sSubPr>
                                      <m:ctrlPr>
                                        <a:rPr lang="en-US" altLang="zh-CN" sz="2200" i="1">
                                          <a:solidFill>
                                            <a:sysClr val="windowText" lastClr="000000"/>
                                          </a:solidFill>
                                          <a:latin typeface="Cambria Math" panose="02040503050406030204" pitchFamily="18" charset="0"/>
                                          <a:cs typeface="Times New Roman" panose="02020603050405020304" pitchFamily="18" charset="0"/>
                                        </a:rPr>
                                      </m:ctrlPr>
                                    </m:sSubPr>
                                    <m:e>
                                      <m:r>
                                        <m:rPr>
                                          <m:sty m:val="p"/>
                                        </m:rPr>
                                        <a:rPr lang="en-US" altLang="zh-CN" sz="2200">
                                          <a:solidFill>
                                            <a:sysClr val="windowText" lastClr="000000"/>
                                          </a:solidFill>
                                          <a:latin typeface="Cambria Math" panose="02040503050406030204" pitchFamily="18" charset="0"/>
                                          <a:cs typeface="Times New Roman" panose="02020603050405020304" pitchFamily="18" charset="0"/>
                                        </a:rPr>
                                        <m:t>Δ</m:t>
                                      </m:r>
                                    </m:e>
                                    <m:sub>
                                      <m:r>
                                        <m:rPr>
                                          <m:sty m:val="p"/>
                                        </m:rPr>
                                        <a:rPr lang="en-US" altLang="zh-CN" sz="2200">
                                          <a:solidFill>
                                            <a:sysClr val="windowText" lastClr="000000"/>
                                          </a:solidFill>
                                          <a:latin typeface="Cambria Math" panose="02040503050406030204" pitchFamily="18" charset="0"/>
                                          <a:cs typeface="Times New Roman" panose="02020603050405020304" pitchFamily="18" charset="0"/>
                                        </a:rPr>
                                        <m:t>out</m:t>
                                      </m:r>
                                    </m:sub>
                                  </m:sSub>
                                  <m:r>
                                    <a:rPr lang="en-US" altLang="zh-CN" sz="2200" b="0" i="1">
                                      <a:solidFill>
                                        <a:sysClr val="windowText" lastClr="000000"/>
                                      </a:solidFill>
                                      <a:latin typeface="Cambria Math" panose="02040503050406030204" pitchFamily="18" charset="0"/>
                                      <a:cs typeface="Times New Roman" panose="02020603050405020304" pitchFamily="18" charset="0"/>
                                    </a:rPr>
                                    <m:t>,</m:t>
                                  </m:r>
                                  <m:rad>
                                    <m:radPr>
                                      <m:degHide m:val="on"/>
                                      <m:ctrlPr>
                                        <a:rPr lang="en-US" altLang="zh-CN" sz="2200" i="1">
                                          <a:solidFill>
                                            <a:sysClr val="windowText" lastClr="000000"/>
                                          </a:solidFill>
                                          <a:latin typeface="Cambria Math" panose="02040503050406030204" pitchFamily="18" charset="0"/>
                                          <a:cs typeface="Times New Roman" panose="02020603050405020304" pitchFamily="18" charset="0"/>
                                        </a:rPr>
                                      </m:ctrlPr>
                                    </m:radPr>
                                    <m:deg/>
                                    <m:e>
                                      <m:r>
                                        <a:rPr lang="en-US" altLang="zh-CN" sz="2200" b="0" i="1">
                                          <a:solidFill>
                                            <a:sysClr val="windowText" lastClr="000000"/>
                                          </a:solidFill>
                                          <a:latin typeface="Cambria Math" panose="02040503050406030204" pitchFamily="18" charset="0"/>
                                          <a:cs typeface="Times New Roman" panose="02020603050405020304" pitchFamily="18" charset="0"/>
                                        </a:rPr>
                                        <m:t>𝑚</m:t>
                                      </m:r>
                                    </m:e>
                                  </m:rad>
                                </m:e>
                              </m:d>
                            </m:e>
                          </m:func>
                        </m:e>
                      </m:d>
                    </m:oMath>
                  </m:oMathPara>
                </a14:m>
                <a:endParaRPr lang="en-US" altLang="zh-CN" sz="2200" dirty="0">
                  <a:solidFill>
                    <a:sysClr val="windowText" lastClr="000000"/>
                  </a:solidFill>
                  <a:latin typeface="Times New Roman" panose="020206030504050203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501684EB-CA56-9D0E-5198-43B3DA2C6793}"/>
                  </a:ext>
                </a:extLst>
              </p:cNvPr>
              <p:cNvSpPr txBox="1">
                <a:spLocks noRot="1" noChangeAspect="1" noMove="1" noResize="1" noEditPoints="1" noAdjustHandles="1" noChangeArrowheads="1" noChangeShapeType="1" noTextEdit="1"/>
              </p:cNvSpPr>
              <p:nvPr/>
            </p:nvSpPr>
            <p:spPr bwMode="auto">
              <a:xfrm>
                <a:off x="5441288" y="2936951"/>
                <a:ext cx="3835756" cy="821315"/>
              </a:xfrm>
              <a:prstGeom prst="rect">
                <a:avLst/>
              </a:prstGeom>
              <a:blipFill>
                <a:blip r:embed="rId4"/>
                <a:stretch>
                  <a:fillRect/>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9B57C7B5-F68F-63E0-725F-0A979404E35E}"/>
                  </a:ext>
                </a:extLst>
              </p:cNvPr>
              <p:cNvSpPr txBox="1"/>
              <p:nvPr/>
            </p:nvSpPr>
            <p:spPr bwMode="auto">
              <a:xfrm>
                <a:off x="5520123" y="3961380"/>
                <a:ext cx="3835756" cy="599010"/>
              </a:xfrm>
              <a:prstGeom prst="rect">
                <a:avLst/>
              </a:prstGeom>
              <a:noFill/>
              <a:ln w="9525" algn="ctr">
                <a:noFill/>
                <a:miter lim="800000"/>
                <a:headEnd/>
                <a:tailEnd/>
              </a:ln>
              <a:effectLst/>
            </p:spPr>
            <p:txBody>
              <a:bodyPr wrap="square">
                <a:spAutoFit/>
              </a:bodyPr>
              <a:lstStyle/>
              <a:p>
                <a:pPr>
                  <a:spcBef>
                    <a:spcPts val="618"/>
                  </a:spcBef>
                  <a:spcAft>
                    <a:spcPts val="618"/>
                  </a:spcAft>
                </a:pPr>
                <a14:m>
                  <m:oMath xmlns:m="http://schemas.openxmlformats.org/officeDocument/2006/math">
                    <m:r>
                      <m:rPr>
                        <m:sty m:val="p"/>
                      </m:rPr>
                      <a:rPr lang="el-GR" altLang="zh-CN" sz="2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Ω</m:t>
                    </m:r>
                    <m:d>
                      <m:dPr>
                        <m:ctrlPr>
                          <a:rPr lang="en-US" altLang="zh-CN" sz="2200" i="1">
                            <a:solidFill>
                              <a:schemeClr val="tx1"/>
                            </a:solidFill>
                            <a:latin typeface="Cambria Math" panose="02040503050406030204" pitchFamily="18" charset="0"/>
                            <a:cs typeface="Times New Roman" panose="02020603050405020304" pitchFamily="18" charset="0"/>
                          </a:rPr>
                        </m:ctrlPr>
                      </m:dPr>
                      <m:e>
                        <m:f>
                          <m:fPr>
                            <m:ctrlPr>
                              <a:rPr lang="en-US" altLang="zh-CN" sz="2200" i="1">
                                <a:solidFill>
                                  <a:schemeClr val="tx1"/>
                                </a:solidFill>
                                <a:latin typeface="Cambria Math" panose="02040503050406030204" pitchFamily="18" charset="0"/>
                                <a:cs typeface="Times New Roman" panose="02020603050405020304" pitchFamily="18" charset="0"/>
                              </a:rPr>
                            </m:ctrlPr>
                          </m:fPr>
                          <m:num>
                            <m:r>
                              <a:rPr lang="en-US" altLang="zh-CN" sz="2200" b="0" i="1">
                                <a:solidFill>
                                  <a:schemeClr val="tx1"/>
                                </a:solidFill>
                                <a:latin typeface="Cambria Math" panose="02040503050406030204" pitchFamily="18" charset="0"/>
                                <a:cs typeface="Times New Roman" panose="02020603050405020304" pitchFamily="18" charset="0"/>
                              </a:rPr>
                              <m:t>𝑛</m:t>
                            </m:r>
                            <m:r>
                              <a:rPr lang="en-US" altLang="zh-CN" sz="22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𝜋</m:t>
                            </m:r>
                            <m:r>
                              <a:rPr lang="en-US" altLang="zh-CN" sz="22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2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𝑡</m:t>
                            </m:r>
                            <m:r>
                              <a:rPr lang="en-US" altLang="zh-CN" sz="22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num>
                          <m:den>
                            <m:r>
                              <a:rPr lang="en-US" altLang="zh-CN" sz="2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𝜖</m:t>
                            </m:r>
                          </m:den>
                        </m:f>
                        <m:r>
                          <a:rPr lang="en-US" altLang="zh-CN" sz="220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altLang="zh-CN" sz="2200" i="1">
                                <a:solidFill>
                                  <a:schemeClr val="tx1"/>
                                </a:solidFill>
                                <a:latin typeface="Cambria Math" panose="02040503050406030204" pitchFamily="18" charset="0"/>
                                <a:cs typeface="Times New Roman" panose="02020603050405020304" pitchFamily="18" charset="0"/>
                              </a:rPr>
                            </m:ctrlPr>
                          </m:funcPr>
                          <m:fName>
                            <m:r>
                              <m:rPr>
                                <m:sty m:val="p"/>
                              </m:rPr>
                              <a:rPr lang="en-US" altLang="zh-CN" sz="2200">
                                <a:solidFill>
                                  <a:schemeClr val="tx1"/>
                                </a:solidFill>
                                <a:latin typeface="Cambria Math" panose="02040503050406030204" pitchFamily="18" charset="0"/>
                                <a:cs typeface="Times New Roman" panose="02020603050405020304" pitchFamily="18" charset="0"/>
                              </a:rPr>
                              <m:t>min</m:t>
                            </m:r>
                          </m:fName>
                          <m:e>
                            <m:d>
                              <m:dPr>
                                <m:ctrlPr>
                                  <a:rPr lang="en-US" altLang="zh-CN" sz="2200" i="1">
                                    <a:solidFill>
                                      <a:schemeClr val="tx1"/>
                                    </a:solidFill>
                                    <a:latin typeface="Cambria Math" panose="02040503050406030204" pitchFamily="18" charset="0"/>
                                    <a:cs typeface="Times New Roman" panose="02020603050405020304" pitchFamily="18" charset="0"/>
                                  </a:rPr>
                                </m:ctrlPr>
                              </m:dPr>
                              <m:e>
                                <m:sSub>
                                  <m:sSubPr>
                                    <m:ctrlPr>
                                      <a:rPr lang="en-US" altLang="zh-CN" sz="2200" i="1">
                                        <a:solidFill>
                                          <a:schemeClr val="tx1"/>
                                        </a:solidFill>
                                        <a:latin typeface="Cambria Math" panose="02040503050406030204" pitchFamily="18" charset="0"/>
                                        <a:cs typeface="Times New Roman" panose="02020603050405020304" pitchFamily="18" charset="0"/>
                                      </a:rPr>
                                    </m:ctrlPr>
                                  </m:sSubPr>
                                  <m:e>
                                    <m:r>
                                      <m:rPr>
                                        <m:sty m:val="p"/>
                                      </m:rPr>
                                      <a:rPr lang="en-US" altLang="zh-CN" sz="2200">
                                        <a:solidFill>
                                          <a:schemeClr val="tx1"/>
                                        </a:solidFill>
                                        <a:latin typeface="Cambria Math" panose="02040503050406030204" pitchFamily="18" charset="0"/>
                                        <a:cs typeface="Times New Roman" panose="02020603050405020304" pitchFamily="18" charset="0"/>
                                      </a:rPr>
                                      <m:t>Δ</m:t>
                                    </m:r>
                                  </m:e>
                                  <m:sub>
                                    <m:r>
                                      <m:rPr>
                                        <m:sty m:val="p"/>
                                      </m:rPr>
                                      <a:rPr lang="en-US" altLang="zh-CN" sz="2200">
                                        <a:solidFill>
                                          <a:schemeClr val="tx1"/>
                                        </a:solidFill>
                                        <a:latin typeface="Cambria Math" panose="02040503050406030204" pitchFamily="18" charset="0"/>
                                        <a:cs typeface="Times New Roman" panose="02020603050405020304" pitchFamily="18" charset="0"/>
                                      </a:rPr>
                                      <m:t>in</m:t>
                                    </m:r>
                                  </m:sub>
                                </m:sSub>
                                <m:r>
                                  <a:rPr lang="en-US" altLang="zh-CN" sz="2200" b="0" i="1">
                                    <a:solidFill>
                                      <a:schemeClr val="tx1"/>
                                    </a:solidFill>
                                    <a:latin typeface="Cambria Math" panose="02040503050406030204" pitchFamily="18" charset="0"/>
                                    <a:cs typeface="Times New Roman" panose="02020603050405020304" pitchFamily="18" charset="0"/>
                                  </a:rPr>
                                  <m:t>,</m:t>
                                </m:r>
                                <m:sSub>
                                  <m:sSubPr>
                                    <m:ctrlPr>
                                      <a:rPr lang="en-US" altLang="zh-CN" sz="2200" i="1">
                                        <a:solidFill>
                                          <a:schemeClr val="tx1"/>
                                        </a:solidFill>
                                        <a:latin typeface="Cambria Math" panose="02040503050406030204" pitchFamily="18" charset="0"/>
                                        <a:cs typeface="Times New Roman" panose="02020603050405020304" pitchFamily="18" charset="0"/>
                                      </a:rPr>
                                    </m:ctrlPr>
                                  </m:sSubPr>
                                  <m:e>
                                    <m:r>
                                      <m:rPr>
                                        <m:sty m:val="p"/>
                                      </m:rPr>
                                      <a:rPr lang="en-US" altLang="zh-CN" sz="2200">
                                        <a:solidFill>
                                          <a:schemeClr val="tx1"/>
                                        </a:solidFill>
                                        <a:latin typeface="Cambria Math" panose="02040503050406030204" pitchFamily="18" charset="0"/>
                                        <a:cs typeface="Times New Roman" panose="02020603050405020304" pitchFamily="18" charset="0"/>
                                      </a:rPr>
                                      <m:t>Δ</m:t>
                                    </m:r>
                                  </m:e>
                                  <m:sub>
                                    <m:r>
                                      <m:rPr>
                                        <m:sty m:val="p"/>
                                      </m:rPr>
                                      <a:rPr lang="en-US" altLang="zh-CN" sz="2200">
                                        <a:solidFill>
                                          <a:schemeClr val="tx1"/>
                                        </a:solidFill>
                                        <a:latin typeface="Cambria Math" panose="02040503050406030204" pitchFamily="18" charset="0"/>
                                        <a:cs typeface="Times New Roman" panose="02020603050405020304" pitchFamily="18" charset="0"/>
                                      </a:rPr>
                                      <m:t>out</m:t>
                                    </m:r>
                                  </m:sub>
                                </m:sSub>
                                <m:r>
                                  <a:rPr lang="en-US" altLang="zh-CN" sz="2200" b="0" i="1">
                                    <a:solidFill>
                                      <a:schemeClr val="tx1"/>
                                    </a:solidFill>
                                    <a:latin typeface="Cambria Math" panose="02040503050406030204" pitchFamily="18" charset="0"/>
                                    <a:cs typeface="Times New Roman" panose="02020603050405020304" pitchFamily="18" charset="0"/>
                                  </a:rPr>
                                  <m:t>,</m:t>
                                </m:r>
                                <m:rad>
                                  <m:radPr>
                                    <m:degHide m:val="on"/>
                                    <m:ctrlPr>
                                      <a:rPr lang="en-US" altLang="zh-CN" sz="2200" i="1">
                                        <a:solidFill>
                                          <a:schemeClr val="tx1"/>
                                        </a:solidFill>
                                        <a:latin typeface="Cambria Math" panose="02040503050406030204" pitchFamily="18" charset="0"/>
                                        <a:cs typeface="Times New Roman" panose="02020603050405020304" pitchFamily="18" charset="0"/>
                                      </a:rPr>
                                    </m:ctrlPr>
                                  </m:radPr>
                                  <m:deg/>
                                  <m:e>
                                    <m:r>
                                      <a:rPr lang="en-US" altLang="zh-CN" sz="2200" i="1">
                                        <a:solidFill>
                                          <a:schemeClr val="tx1"/>
                                        </a:solidFill>
                                        <a:latin typeface="Cambria Math" panose="02040503050406030204" pitchFamily="18" charset="0"/>
                                        <a:cs typeface="Times New Roman" panose="02020603050405020304" pitchFamily="18" charset="0"/>
                                      </a:rPr>
                                      <m:t>𝑚</m:t>
                                    </m:r>
                                  </m:e>
                                </m:rad>
                              </m:e>
                            </m:d>
                          </m:e>
                        </m:func>
                      </m:e>
                    </m:d>
                  </m:oMath>
                </a14:m>
                <a:r>
                  <a:rPr lang="en-US" altLang="zh-CN" sz="2200" dirty="0">
                    <a:solidFill>
                      <a:schemeClr val="tx1"/>
                    </a:solidFill>
                    <a:latin typeface="Times New Roman" panose="02020603050405020304" pitchFamily="18" charset="0"/>
                    <a:cs typeface="Times New Roman" panose="02020603050405020304" pitchFamily="18" charset="0"/>
                  </a:rPr>
                  <a:t> </a:t>
                </a:r>
              </a:p>
            </p:txBody>
          </p:sp>
        </mc:Choice>
        <mc:Fallback xmlns="">
          <p:sp>
            <p:nvSpPr>
              <p:cNvPr id="6" name="文本框 5">
                <a:extLst>
                  <a:ext uri="{FF2B5EF4-FFF2-40B4-BE49-F238E27FC236}">
                    <a16:creationId xmlns:a16="http://schemas.microsoft.com/office/drawing/2014/main" id="{9B57C7B5-F68F-63E0-725F-0A979404E35E}"/>
                  </a:ext>
                </a:extLst>
              </p:cNvPr>
              <p:cNvSpPr txBox="1">
                <a:spLocks noRot="1" noChangeAspect="1" noMove="1" noResize="1" noEditPoints="1" noAdjustHandles="1" noChangeArrowheads="1" noChangeShapeType="1" noTextEdit="1"/>
              </p:cNvSpPr>
              <p:nvPr/>
            </p:nvSpPr>
            <p:spPr bwMode="auto">
              <a:xfrm>
                <a:off x="5520123" y="3961380"/>
                <a:ext cx="3835756" cy="599010"/>
              </a:xfrm>
              <a:prstGeom prst="rect">
                <a:avLst/>
              </a:prstGeom>
              <a:blipFill>
                <a:blip r:embed="rId5"/>
                <a:stretch>
                  <a:fillRect l="-330"/>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3521FDD1-0380-3F57-CD7B-A0F3F69C43E0}"/>
                  </a:ext>
                </a:extLst>
              </p:cNvPr>
              <p:cNvSpPr txBox="1"/>
              <p:nvPr/>
            </p:nvSpPr>
            <p:spPr bwMode="auto">
              <a:xfrm>
                <a:off x="776038" y="2882610"/>
                <a:ext cx="3835756" cy="929998"/>
              </a:xfrm>
              <a:prstGeom prst="rect">
                <a:avLst/>
              </a:prstGeom>
              <a:noFill/>
              <a:ln w="9525" algn="ctr">
                <a:noFill/>
                <a:miter lim="800000"/>
                <a:headEnd/>
                <a:tailEnd/>
              </a:ln>
              <a:effectLst/>
            </p:spPr>
            <p:txBody>
              <a:bodyPr wrap="square">
                <a:spAutoFit/>
              </a:bodyPr>
              <a:lstStyle/>
              <a:p>
                <a:pPr>
                  <a:spcBef>
                    <a:spcPts val="618"/>
                  </a:spcBef>
                  <a:spcAft>
                    <a:spcPts val="618"/>
                  </a:spcAft>
                </a:pPr>
                <a14:m>
                  <m:oMathPara xmlns:m="http://schemas.openxmlformats.org/officeDocument/2006/math">
                    <m:oMathParaPr>
                      <m:jc m:val="centerGroup"/>
                    </m:oMathParaPr>
                    <m:oMath xmlns:m="http://schemas.openxmlformats.org/officeDocument/2006/math">
                      <m:r>
                        <a:rPr lang="en-US" altLang="zh-CN" sz="2200" i="1">
                          <a:latin typeface="Cambria Math" panose="02040503050406030204" pitchFamily="18" charset="0"/>
                          <a:cs typeface="Times New Roman" panose="02020603050405020304" pitchFamily="18" charset="0"/>
                        </a:rPr>
                        <m:t>𝑂</m:t>
                      </m:r>
                      <m:d>
                        <m:dPr>
                          <m:ctrlPr>
                            <a:rPr lang="en-US" altLang="zh-CN" sz="2200" i="1">
                              <a:latin typeface="Cambria Math" panose="02040503050406030204" pitchFamily="18" charset="0"/>
                              <a:cs typeface="Times New Roman" panose="02020603050405020304" pitchFamily="18" charset="0"/>
                            </a:rPr>
                          </m:ctrlPr>
                        </m:dPr>
                        <m:e>
                          <m:f>
                            <m:fPr>
                              <m:ctrlPr>
                                <a:rPr lang="en-US" altLang="zh-CN" sz="2200" i="1">
                                  <a:latin typeface="Cambria Math" panose="02040503050406030204" pitchFamily="18" charset="0"/>
                                  <a:cs typeface="Times New Roman" panose="02020603050405020304" pitchFamily="18" charset="0"/>
                                </a:rPr>
                              </m:ctrlPr>
                            </m:fPr>
                            <m:num>
                              <m:r>
                                <a:rPr lang="en-US" altLang="zh-CN" sz="2200" b="0" i="1">
                                  <a:latin typeface="Cambria Math" panose="02040503050406030204" pitchFamily="18" charset="0"/>
                                  <a:cs typeface="Times New Roman" panose="02020603050405020304" pitchFamily="18" charset="0"/>
                                </a:rPr>
                                <m:t>1</m:t>
                              </m:r>
                            </m:num>
                            <m:den>
                              <m:r>
                                <a:rPr lang="en-US" altLang="zh-CN" sz="2200" i="1">
                                  <a:latin typeface="Cambria Math" panose="02040503050406030204" pitchFamily="18" charset="0"/>
                                  <a:ea typeface="Cambria Math" panose="02040503050406030204" pitchFamily="18" charset="0"/>
                                  <a:cs typeface="Times New Roman" panose="02020603050405020304" pitchFamily="18" charset="0"/>
                                </a:rPr>
                                <m:t>𝜖</m:t>
                              </m:r>
                            </m:den>
                          </m:f>
                          <m:r>
                            <a:rPr lang="en-US" altLang="zh-CN" sz="2200" i="1">
                              <a:latin typeface="Cambria Math" panose="02040503050406030204" pitchFamily="18" charset="0"/>
                              <a:ea typeface="Cambria Math" panose="02040503050406030204" pitchFamily="18" charset="0"/>
                              <a:cs typeface="Times New Roman" panose="02020603050405020304" pitchFamily="18" charset="0"/>
                            </a:rPr>
                            <m:t>∙</m:t>
                          </m:r>
                          <m:nary>
                            <m:naryPr>
                              <m:chr m:val="∑"/>
                              <m:limLoc m:val="subSup"/>
                              <m:supHide m:val="on"/>
                              <m:ctrlPr>
                                <a:rPr lang="en-US" altLang="zh-CN" sz="2200" i="1" dirty="0">
                                  <a:solidFill>
                                    <a:prstClr val="black"/>
                                  </a:solidFill>
                                  <a:latin typeface="Cambria Math" panose="02040503050406030204" pitchFamily="18" charset="0"/>
                                  <a:cs typeface="Times New Roman" panose="02020603050405020304" pitchFamily="18" charset="0"/>
                                </a:rPr>
                              </m:ctrlPr>
                            </m:naryPr>
                            <m:sub>
                              <m:r>
                                <m:rPr>
                                  <m:brk m:alnAt="9"/>
                                </m:rPr>
                                <a:rPr lang="en-US" altLang="zh-CN" sz="2200" i="1" dirty="0">
                                  <a:solidFill>
                                    <a:prstClr val="black"/>
                                  </a:solidFill>
                                  <a:latin typeface="Cambria Math" panose="02040503050406030204" pitchFamily="18" charset="0"/>
                                  <a:cs typeface="Times New Roman" panose="02020603050405020304" pitchFamily="18" charset="0"/>
                                </a:rPr>
                                <m:t>𝑢</m:t>
                              </m:r>
                              <m:r>
                                <a:rPr lang="en-US" altLang="zh-CN" sz="22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2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𝑉</m:t>
                              </m:r>
                            </m:sub>
                            <m:sup/>
                            <m:e>
                              <m:r>
                                <a:rPr lang="en-US" altLang="zh-CN" sz="22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𝜋</m:t>
                              </m:r>
                              <m:d>
                                <m:dPr>
                                  <m:ctrlPr>
                                    <a:rPr lang="en-US" altLang="zh-CN" sz="22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22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𝑢</m:t>
                                  </m:r>
                                  <m:r>
                                    <a:rPr lang="en-US" altLang="zh-CN" sz="22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2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d>
                              <m:r>
                                <a:rPr lang="en-US" altLang="zh-CN" sz="22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e>
                          </m:nary>
                          <m:sSub>
                            <m:sSubPr>
                              <m:ctrlPr>
                                <a:rPr lang="en-US" altLang="zh-CN" sz="2200" i="1" dirty="0">
                                  <a:solidFill>
                                    <a:prstClr val="black"/>
                                  </a:solidFill>
                                  <a:latin typeface="Cambria Math" panose="02040503050406030204" pitchFamily="18" charset="0"/>
                                  <a:cs typeface="Times New Roman" panose="02020603050405020304" pitchFamily="18" charset="0"/>
                                </a:rPr>
                              </m:ctrlPr>
                            </m:sSubPr>
                            <m:e>
                              <m:r>
                                <a:rPr lang="en-US" altLang="zh-CN" sz="2200" i="1" dirty="0">
                                  <a:solidFill>
                                    <a:prstClr val="black"/>
                                  </a:solidFill>
                                  <a:latin typeface="Cambria Math" panose="02040503050406030204" pitchFamily="18" charset="0"/>
                                  <a:cs typeface="Times New Roman" panose="02020603050405020304" pitchFamily="18" charset="0"/>
                                </a:rPr>
                                <m:t>𝑑</m:t>
                              </m:r>
                            </m:e>
                            <m:sub>
                              <m:r>
                                <a:rPr lang="en-US" altLang="zh-CN" sz="2200" i="1" dirty="0">
                                  <a:solidFill>
                                    <a:prstClr val="black"/>
                                  </a:solidFill>
                                  <a:latin typeface="Cambria Math" panose="02040503050406030204" pitchFamily="18" charset="0"/>
                                  <a:cs typeface="Times New Roman" panose="02020603050405020304" pitchFamily="18" charset="0"/>
                                </a:rPr>
                                <m:t>𝑖𝑛</m:t>
                              </m:r>
                            </m:sub>
                          </m:sSub>
                          <m:d>
                            <m:dPr>
                              <m:ctrlPr>
                                <a:rPr lang="en-US" altLang="zh-CN" sz="2200" i="1" dirty="0">
                                  <a:solidFill>
                                    <a:prstClr val="black"/>
                                  </a:solidFill>
                                  <a:latin typeface="Cambria Math" panose="02040503050406030204" pitchFamily="18" charset="0"/>
                                  <a:cs typeface="Times New Roman" panose="02020603050405020304" pitchFamily="18" charset="0"/>
                                </a:rPr>
                              </m:ctrlPr>
                            </m:dPr>
                            <m:e>
                              <m:r>
                                <a:rPr lang="en-US" altLang="zh-CN" sz="2200" i="1" dirty="0">
                                  <a:solidFill>
                                    <a:prstClr val="black"/>
                                  </a:solidFill>
                                  <a:latin typeface="Cambria Math" panose="02040503050406030204" pitchFamily="18" charset="0"/>
                                  <a:cs typeface="Times New Roman" panose="02020603050405020304" pitchFamily="18" charset="0"/>
                                </a:rPr>
                                <m:t>𝑢</m:t>
                              </m:r>
                            </m:e>
                          </m:d>
                        </m:e>
                      </m:d>
                    </m:oMath>
                  </m:oMathPara>
                </a14:m>
                <a:endParaRPr lang="en-US" altLang="zh-CN" sz="2200" dirty="0">
                  <a:latin typeface="Times New Roman" panose="02020603050405020304" pitchFamily="18" charset="0"/>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3521FDD1-0380-3F57-CD7B-A0F3F69C43E0}"/>
                  </a:ext>
                </a:extLst>
              </p:cNvPr>
              <p:cNvSpPr txBox="1">
                <a:spLocks noRot="1" noChangeAspect="1" noMove="1" noResize="1" noEditPoints="1" noAdjustHandles="1" noChangeArrowheads="1" noChangeShapeType="1" noTextEdit="1"/>
              </p:cNvSpPr>
              <p:nvPr/>
            </p:nvSpPr>
            <p:spPr bwMode="auto">
              <a:xfrm>
                <a:off x="776038" y="2882610"/>
                <a:ext cx="3835756" cy="929998"/>
              </a:xfrm>
              <a:prstGeom prst="rect">
                <a:avLst/>
              </a:prstGeom>
              <a:blipFill>
                <a:blip r:embed="rId6"/>
                <a:stretch>
                  <a:fillRect l="-2961" t="-124658" b="-180822"/>
                </a:stretch>
              </a:blipFill>
              <a:ln w="9525" algn="ctr">
                <a:noFill/>
                <a:miter lim="800000"/>
                <a:headEnd/>
                <a:tailEnd/>
              </a:ln>
              <a:effectLst/>
            </p:spPr>
            <p:txBody>
              <a:bodyPr/>
              <a:lstStyle/>
              <a:p>
                <a:r>
                  <a:rPr lang="en-US">
                    <a:noFill/>
                  </a:rPr>
                  <a:t> </a:t>
                </a:r>
              </a:p>
            </p:txBody>
          </p:sp>
        </mc:Fallback>
      </mc:AlternateContent>
      <p:pic>
        <p:nvPicPr>
          <p:cNvPr id="15" name="图片 14" descr="图形用户界面, 文本, 应用程序&#10;&#10;描述已自动生成">
            <a:extLst>
              <a:ext uri="{FF2B5EF4-FFF2-40B4-BE49-F238E27FC236}">
                <a16:creationId xmlns:a16="http://schemas.microsoft.com/office/drawing/2014/main" id="{BCB2721A-5CEA-F254-671A-B2F65423A82B}"/>
              </a:ext>
            </a:extLst>
          </p:cNvPr>
          <p:cNvPicPr>
            <a:picLocks noChangeAspect="1"/>
          </p:cNvPicPr>
          <p:nvPr/>
        </p:nvPicPr>
        <p:blipFill rotWithShape="1">
          <a:blip r:embed="rId7">
            <a:extLst>
              <a:ext uri="{28A0092B-C50C-407E-A947-70E740481C1C}">
                <a14:useLocalDpi xmlns:a14="http://schemas.microsoft.com/office/drawing/2010/main" val="0"/>
              </a:ext>
            </a:extLst>
          </a:blip>
          <a:srcRect l="5758" r="5064"/>
          <a:stretch/>
        </p:blipFill>
        <p:spPr>
          <a:xfrm>
            <a:off x="179882" y="4847033"/>
            <a:ext cx="5018614" cy="2158595"/>
          </a:xfrm>
          <a:prstGeom prst="rect">
            <a:avLst/>
          </a:prstGeom>
          <a:ln>
            <a:noFill/>
          </a:ln>
          <a:effectLst>
            <a:outerShdw blurRad="292100" dist="139700" dir="2700000" algn="tl" rotWithShape="0">
              <a:srgbClr val="333333">
                <a:alpha val="65000"/>
              </a:srgbClr>
            </a:outerShdw>
          </a:effectLst>
        </p:spPr>
      </p:pic>
      <p:sp>
        <p:nvSpPr>
          <p:cNvPr id="16" name="文本框 15">
            <a:extLst>
              <a:ext uri="{FF2B5EF4-FFF2-40B4-BE49-F238E27FC236}">
                <a16:creationId xmlns:a16="http://schemas.microsoft.com/office/drawing/2014/main" id="{EEA2B84C-FAEE-E571-8968-8936686D3698}"/>
              </a:ext>
            </a:extLst>
          </p:cNvPr>
          <p:cNvSpPr txBox="1"/>
          <p:nvPr/>
        </p:nvSpPr>
        <p:spPr bwMode="auto">
          <a:xfrm>
            <a:off x="857150" y="2351320"/>
            <a:ext cx="4283232" cy="400110"/>
          </a:xfrm>
          <a:prstGeom prst="rect">
            <a:avLst/>
          </a:prstGeom>
          <a:noFill/>
          <a:ln w="9525" algn="ctr">
            <a:noFill/>
            <a:miter lim="800000"/>
            <a:headEnd/>
            <a:tailEnd/>
          </a:ln>
          <a:effectLst/>
        </p:spPr>
        <p:txBody>
          <a:bodyPr wrap="square">
            <a:spAutoFit/>
          </a:bodyPr>
          <a:lstStyle/>
          <a:p>
            <a:pPr>
              <a:spcBef>
                <a:spcPts val="618"/>
              </a:spcBef>
              <a:spcAft>
                <a:spcPts val="618"/>
              </a:spcAft>
            </a:pP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The </a:t>
            </a:r>
            <a:r>
              <a:rPr lang="en-US" altLang="zh-CN" sz="2000" dirty="0">
                <a:solidFill>
                  <a:srgbClr val="0070C0"/>
                </a:solidFill>
                <a:latin typeface="Consolas" panose="020B0609020204030204" pitchFamily="49" charset="0"/>
                <a:ea typeface="楷体" panose="02010609060101010101" pitchFamily="49" charset="-122"/>
                <a:cs typeface="Consolas" panose="020B0609020204030204" pitchFamily="49" charset="0"/>
              </a:rPr>
              <a:t>Push</a:t>
            </a:r>
            <a:r>
              <a:rPr lang="en-US" altLang="zh-CN" sz="2000"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Method,</a:t>
            </a:r>
            <a:r>
              <a:rPr lang="en-US" altLang="zh-CN" b="1" dirty="0">
                <a:solidFill>
                  <a:srgbClr val="0070C0"/>
                </a:solidFill>
                <a:latin typeface="Times New Roman" panose="02020603050405020304" pitchFamily="18" charset="0"/>
                <a:cs typeface="Times New Roman" panose="02020603050405020304" pitchFamily="18" charset="0"/>
              </a:rPr>
              <a:t>WAW’07: </a:t>
            </a:r>
          </a:p>
        </p:txBody>
      </p:sp>
      <p:sp>
        <p:nvSpPr>
          <p:cNvPr id="24" name="右箭头 23">
            <a:extLst>
              <a:ext uri="{FF2B5EF4-FFF2-40B4-BE49-F238E27FC236}">
                <a16:creationId xmlns:a16="http://schemas.microsoft.com/office/drawing/2014/main" id="{0D8CA825-7AB8-0673-B358-4F565983457B}"/>
              </a:ext>
            </a:extLst>
          </p:cNvPr>
          <p:cNvSpPr/>
          <p:nvPr/>
        </p:nvSpPr>
        <p:spPr>
          <a:xfrm>
            <a:off x="4778772" y="3168488"/>
            <a:ext cx="404734" cy="284814"/>
          </a:xfrm>
          <a:prstGeom prst="rightArrow">
            <a:avLst/>
          </a:prstGeom>
          <a:solidFill>
            <a:srgbClr val="0070C0"/>
          </a:solidFill>
          <a:ln w="127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5" name="文本框 24">
            <a:extLst>
              <a:ext uri="{FF2B5EF4-FFF2-40B4-BE49-F238E27FC236}">
                <a16:creationId xmlns:a16="http://schemas.microsoft.com/office/drawing/2014/main" id="{97FA6E34-F87F-4F3D-067B-A571C29E2318}"/>
              </a:ext>
            </a:extLst>
          </p:cNvPr>
          <p:cNvSpPr txBox="1"/>
          <p:nvPr/>
        </p:nvSpPr>
        <p:spPr bwMode="auto">
          <a:xfrm>
            <a:off x="5478030" y="2351320"/>
            <a:ext cx="1528134" cy="400110"/>
          </a:xfrm>
          <a:prstGeom prst="rect">
            <a:avLst/>
          </a:prstGeom>
          <a:noFill/>
          <a:ln w="9525" algn="ctr">
            <a:noFill/>
            <a:miter lim="800000"/>
            <a:headEnd/>
            <a:tailEnd/>
          </a:ln>
          <a:effectLst/>
        </p:spPr>
        <p:txBody>
          <a:bodyPr wrap="square">
            <a:spAutoFit/>
          </a:bodyPr>
          <a:lstStyle/>
          <a:p>
            <a:pPr>
              <a:spcBef>
                <a:spcPts val="618"/>
              </a:spcBef>
              <a:spcAft>
                <a:spcPts val="618"/>
              </a:spcAft>
            </a:pPr>
            <a:r>
              <a:rPr lang="en-US" altLang="zh-CN" b="1" dirty="0">
                <a:solidFill>
                  <a:srgbClr val="0070C0"/>
                </a:solidFill>
                <a:latin typeface="Times New Roman" panose="02020603050405020304" pitchFamily="18" charset="0"/>
                <a:cs typeface="Times New Roman" panose="02020603050405020304" pitchFamily="18" charset="0"/>
              </a:rPr>
              <a:t>Ours: </a:t>
            </a: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77C72272-E9BD-ABE8-B149-344C8913BE9C}"/>
                  </a:ext>
                </a:extLst>
              </p:cNvPr>
              <p:cNvSpPr txBox="1"/>
              <p:nvPr/>
            </p:nvSpPr>
            <p:spPr bwMode="auto">
              <a:xfrm>
                <a:off x="66051" y="7319296"/>
                <a:ext cx="4567267" cy="400110"/>
              </a:xfrm>
              <a:prstGeom prst="rect">
                <a:avLst/>
              </a:prstGeom>
              <a:noFill/>
              <a:ln w="9525" algn="ctr">
                <a:noFill/>
                <a:miter lim="800000"/>
                <a:headEnd/>
                <a:tailEnd/>
              </a:ln>
              <a:effectLst/>
            </p:spPr>
            <p:txBody>
              <a:bodyPr wrap="square">
                <a:spAutoFit/>
              </a:bodyPr>
              <a:lstStyle/>
              <a:p>
                <a:pPr marL="377100" lvl="2" eaLnBrk="0" hangingPunct="0">
                  <a:spcBef>
                    <a:spcPts val="300"/>
                  </a:spcBef>
                  <a:buSzPct val="80000"/>
                  <a:defRPr/>
                </a:pPr>
                <a14:m>
                  <m:oMath xmlns:m="http://schemas.openxmlformats.org/officeDocument/2006/math">
                    <m:r>
                      <a:rPr lang="en-US" altLang="zh-CN" i="1">
                        <a:latin typeface="Cambria Math" panose="02040503050406030204" pitchFamily="18" charset="0"/>
                        <a:ea typeface="Cambria Math" panose="02040503050406030204" pitchFamily="18" charset="0"/>
                        <a:cs typeface="Times New Roman" panose="02020603050405020304" pitchFamily="18" charset="0"/>
                      </a:rPr>
                      <m:t>𝜋</m:t>
                    </m:r>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r>
                      <a:rPr lang="en-US" altLang="zh-CN" b="0" i="1">
                        <a:latin typeface="Cambria Math" panose="02040503050406030204" pitchFamily="18" charset="0"/>
                        <a:ea typeface="Cambria Math" panose="02040503050406030204" pitchFamily="18" charset="0"/>
                        <a:cs typeface="Times New Roman" panose="02020603050405020304" pitchFamily="18" charset="0"/>
                      </a:rPr>
                      <m:t>𝑡</m:t>
                    </m:r>
                    <m:r>
                      <a:rPr lang="en-US" altLang="zh-CN" b="0" i="1">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a:latin typeface="Times New Roman" panose="02020603050405020304" pitchFamily="18" charset="0"/>
                    <a:ea typeface="楷体" panose="02010609060101010101" pitchFamily="49" charset="-122"/>
                    <a:cs typeface="Times New Roman" panose="02020603050405020304" pitchFamily="18" charset="0"/>
                  </a:rPr>
                  <a:t>: PageRank of </a:t>
                </a:r>
                <a14:m>
                  <m:oMath xmlns:m="http://schemas.openxmlformats.org/officeDocument/2006/math">
                    <m:r>
                      <a:rPr lang="en-US" altLang="zh-CN" b="0" i="1">
                        <a:latin typeface="Cambria Math" panose="02040503050406030204" pitchFamily="18" charset="0"/>
                        <a:ea typeface="楷体" panose="02010609060101010101" pitchFamily="49" charset="-122"/>
                        <a:cs typeface="Times New Roman" panose="02020603050405020304" pitchFamily="18" charset="0"/>
                      </a:rPr>
                      <m:t>𝑡</m:t>
                    </m:r>
                  </m:oMath>
                </a14:m>
                <a:endParaRPr lang="en-US" altLang="zh-CN">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26" name="文本框 25">
                <a:extLst>
                  <a:ext uri="{FF2B5EF4-FFF2-40B4-BE49-F238E27FC236}">
                    <a16:creationId xmlns:a16="http://schemas.microsoft.com/office/drawing/2014/main" id="{77C72272-E9BD-ABE8-B149-344C8913BE9C}"/>
                  </a:ext>
                </a:extLst>
              </p:cNvPr>
              <p:cNvSpPr txBox="1">
                <a:spLocks noRot="1" noChangeAspect="1" noMove="1" noResize="1" noEditPoints="1" noAdjustHandles="1" noChangeArrowheads="1" noChangeShapeType="1" noTextEdit="1"/>
              </p:cNvSpPr>
              <p:nvPr/>
            </p:nvSpPr>
            <p:spPr bwMode="auto">
              <a:xfrm>
                <a:off x="66051" y="7319296"/>
                <a:ext cx="4567267" cy="400110"/>
              </a:xfrm>
              <a:prstGeom prst="rect">
                <a:avLst/>
              </a:prstGeom>
              <a:blipFill>
                <a:blip r:embed="rId8"/>
                <a:stretch>
                  <a:fillRect t="-9375" b="-28125"/>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62E709BF-B7AA-5C3A-B5C2-C510FD21B24D}"/>
                  </a:ext>
                </a:extLst>
              </p:cNvPr>
              <p:cNvSpPr txBox="1"/>
              <p:nvPr/>
            </p:nvSpPr>
            <p:spPr bwMode="auto">
              <a:xfrm>
                <a:off x="3285504" y="7319296"/>
                <a:ext cx="3530825" cy="400110"/>
              </a:xfrm>
              <a:prstGeom prst="rect">
                <a:avLst/>
              </a:prstGeom>
              <a:noFill/>
              <a:ln w="9525" algn="ctr">
                <a:noFill/>
                <a:miter lim="800000"/>
                <a:headEnd/>
                <a:tailEnd/>
              </a:ln>
              <a:effectLst/>
            </p:spPr>
            <p:txBody>
              <a:bodyPr wrap="square">
                <a:spAutoFit/>
              </a:bodyPr>
              <a:lstStyle/>
              <a:p>
                <a:pPr marL="377100" lvl="2" eaLnBrk="0" hangingPunct="0">
                  <a:spcBef>
                    <a:spcPts val="300"/>
                  </a:spcBef>
                  <a:buSzPct val="80000"/>
                  <a:defRPr/>
                </a:pP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r>
                          <a:rPr lang="en-US" altLang="zh-CN" i="1">
                            <a:latin typeface="Cambria Math" panose="02040503050406030204" pitchFamily="18" charset="0"/>
                            <a:ea typeface="楷体" panose="02010609060101010101" pitchFamily="49" charset="-122"/>
                          </a:rPr>
                          <m:t>𝜖</m:t>
                        </m:r>
                      </m:e>
                      <m:sub>
                        <m:r>
                          <a:rPr lang="zh-CN" altLang="en-US">
                            <a:latin typeface="Cambria Math" panose="02040503050406030204" pitchFamily="18" charset="0"/>
                            <a:ea typeface="楷体" panose="02010609060101010101" pitchFamily="49" charset="-122"/>
                          </a:rPr>
                          <m:t> </m:t>
                        </m:r>
                      </m:sub>
                    </m:sSub>
                  </m:oMath>
                </a14:m>
                <a:r>
                  <a:rPr lang="en-US" altLang="zh-CN">
                    <a:latin typeface="Times New Roman" panose="02020603050405020304" pitchFamily="18" charset="0"/>
                    <a:ea typeface="楷体" panose="02010609060101010101" pitchFamily="49" charset="-122"/>
                    <a:cs typeface="Times New Roman" panose="02020603050405020304" pitchFamily="18" charset="0"/>
                  </a:rPr>
                  <a:t>: additive error</a:t>
                </a:r>
                <a:endParaRPr lang="en-US" altLang="zh-CN" i="1">
                  <a:latin typeface="Cambria Math" panose="02040503050406030204" pitchFamily="18" charset="0"/>
                  <a:ea typeface="楷体" panose="02010609060101010101" pitchFamily="49" charset="-122"/>
                  <a:cs typeface="Times New Roman" panose="02020603050405020304" pitchFamily="18" charset="0"/>
                </a:endParaRPr>
              </a:p>
            </p:txBody>
          </p:sp>
        </mc:Choice>
        <mc:Fallback xmlns="">
          <p:sp>
            <p:nvSpPr>
              <p:cNvPr id="28" name="文本框 27">
                <a:extLst>
                  <a:ext uri="{FF2B5EF4-FFF2-40B4-BE49-F238E27FC236}">
                    <a16:creationId xmlns:a16="http://schemas.microsoft.com/office/drawing/2014/main" id="{62E709BF-B7AA-5C3A-B5C2-C510FD21B24D}"/>
                  </a:ext>
                </a:extLst>
              </p:cNvPr>
              <p:cNvSpPr txBox="1">
                <a:spLocks noRot="1" noChangeAspect="1" noMove="1" noResize="1" noEditPoints="1" noAdjustHandles="1" noChangeArrowheads="1" noChangeShapeType="1" noTextEdit="1"/>
              </p:cNvSpPr>
              <p:nvPr/>
            </p:nvSpPr>
            <p:spPr bwMode="auto">
              <a:xfrm>
                <a:off x="3285504" y="7319296"/>
                <a:ext cx="3530825" cy="400110"/>
              </a:xfrm>
              <a:prstGeom prst="rect">
                <a:avLst/>
              </a:prstGeom>
              <a:blipFill>
                <a:blip r:embed="rId9"/>
                <a:stretch>
                  <a:fillRect t="-9375" b="-28125"/>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A051A088-B8C9-FD9C-4F6A-B6AAB0CB1F68}"/>
                  </a:ext>
                </a:extLst>
              </p:cNvPr>
              <p:cNvSpPr txBox="1"/>
              <p:nvPr/>
            </p:nvSpPr>
            <p:spPr bwMode="auto">
              <a:xfrm>
                <a:off x="5851024" y="7319296"/>
                <a:ext cx="4053892" cy="400110"/>
              </a:xfrm>
              <a:prstGeom prst="rect">
                <a:avLst/>
              </a:prstGeom>
              <a:noFill/>
              <a:ln w="9525" algn="ctr">
                <a:noFill/>
                <a:miter lim="800000"/>
                <a:headEnd/>
                <a:tailEnd/>
              </a:ln>
              <a:effectLst/>
            </p:spPr>
            <p:txBody>
              <a:bodyPr wrap="square">
                <a:spAutoFit/>
              </a:bodyPr>
              <a:lstStyle/>
              <a:p>
                <a:pPr marL="377100" lvl="2" eaLnBrk="0" hangingPunct="0">
                  <a:spcBef>
                    <a:spcPts val="300"/>
                  </a:spcBef>
                  <a:buSzPct val="80000"/>
                  <a:defRPr/>
                </a:pP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r>
                          <a:rPr lang="en-US" altLang="zh-CN" b="0" i="1">
                            <a:latin typeface="Cambria Math" panose="02040503050406030204" pitchFamily="18" charset="0"/>
                            <a:ea typeface="楷体" panose="02010609060101010101" pitchFamily="49" charset="-122"/>
                          </a:rPr>
                          <m:t>𝑚</m:t>
                        </m:r>
                      </m:e>
                      <m:sub>
                        <m:r>
                          <a:rPr lang="zh-CN" altLang="en-US">
                            <a:latin typeface="Cambria Math" panose="02040503050406030204" pitchFamily="18" charset="0"/>
                            <a:ea typeface="楷体" panose="02010609060101010101" pitchFamily="49" charset="-122"/>
                          </a:rPr>
                          <m:t> </m:t>
                        </m:r>
                      </m:sub>
                    </m:sSub>
                  </m:oMath>
                </a14:m>
                <a:r>
                  <a:rPr lang="en-US" altLang="zh-CN">
                    <a:latin typeface="Times New Roman" panose="02020603050405020304" pitchFamily="18" charset="0"/>
                    <a:ea typeface="楷体" panose="02010609060101010101" pitchFamily="49" charset="-122"/>
                    <a:cs typeface="Times New Roman" panose="02020603050405020304" pitchFamily="18" charset="0"/>
                  </a:rPr>
                  <a:t>: number of edges in the graph</a:t>
                </a:r>
                <a:endParaRPr lang="en-US" altLang="zh-CN" i="1">
                  <a:latin typeface="Cambria Math" panose="02040503050406030204" pitchFamily="18" charset="0"/>
                  <a:ea typeface="楷体" panose="02010609060101010101" pitchFamily="49" charset="-122"/>
                  <a:cs typeface="Times New Roman" panose="02020603050405020304" pitchFamily="18" charset="0"/>
                </a:endParaRPr>
              </a:p>
            </p:txBody>
          </p:sp>
        </mc:Choice>
        <mc:Fallback xmlns="">
          <p:sp>
            <p:nvSpPr>
              <p:cNvPr id="30" name="文本框 29">
                <a:extLst>
                  <a:ext uri="{FF2B5EF4-FFF2-40B4-BE49-F238E27FC236}">
                    <a16:creationId xmlns:a16="http://schemas.microsoft.com/office/drawing/2014/main" id="{A051A088-B8C9-FD9C-4F6A-B6AAB0CB1F68}"/>
                  </a:ext>
                </a:extLst>
              </p:cNvPr>
              <p:cNvSpPr txBox="1">
                <a:spLocks noRot="1" noChangeAspect="1" noMove="1" noResize="1" noEditPoints="1" noAdjustHandles="1" noChangeArrowheads="1" noChangeShapeType="1" noTextEdit="1"/>
              </p:cNvSpPr>
              <p:nvPr/>
            </p:nvSpPr>
            <p:spPr bwMode="auto">
              <a:xfrm>
                <a:off x="5851024" y="7319296"/>
                <a:ext cx="4053892" cy="400110"/>
              </a:xfrm>
              <a:prstGeom prst="rect">
                <a:avLst/>
              </a:prstGeom>
              <a:blipFill>
                <a:blip r:embed="rId10"/>
                <a:stretch>
                  <a:fillRect t="-9375" b="-28125"/>
                </a:stretch>
              </a:blipFill>
              <a:ln w="9525" algn="ctr">
                <a:noFill/>
                <a:miter lim="800000"/>
                <a:headEnd/>
                <a:tailEnd/>
              </a:ln>
              <a:effectLst/>
            </p:spPr>
            <p:txBody>
              <a:bodyPr/>
              <a:lstStyle/>
              <a:p>
                <a:r>
                  <a:rPr lang="en-US">
                    <a:noFill/>
                  </a:rPr>
                  <a:t> </a:t>
                </a:r>
              </a:p>
            </p:txBody>
          </p:sp>
        </mc:Fallback>
      </mc:AlternateContent>
      <p:sp>
        <p:nvSpPr>
          <p:cNvPr id="33" name="弧 32">
            <a:extLst>
              <a:ext uri="{FF2B5EF4-FFF2-40B4-BE49-F238E27FC236}">
                <a16:creationId xmlns:a16="http://schemas.microsoft.com/office/drawing/2014/main" id="{1FE4FB80-9039-026A-111A-52CC8FE622F4}"/>
              </a:ext>
            </a:extLst>
          </p:cNvPr>
          <p:cNvSpPr/>
          <p:nvPr/>
        </p:nvSpPr>
        <p:spPr>
          <a:xfrm rot="13491969">
            <a:off x="289015" y="3357954"/>
            <a:ext cx="2532439" cy="2404872"/>
          </a:xfrm>
          <a:prstGeom prst="arc">
            <a:avLst>
              <a:gd name="adj1" fmla="val 17505612"/>
              <a:gd name="adj2" fmla="val 473879"/>
            </a:avLst>
          </a:prstGeom>
          <a:ln w="38100">
            <a:solidFill>
              <a:srgbClr val="0070C0"/>
            </a:solidFill>
            <a:headEnd type="none" w="lg" len="lg"/>
            <a:tailEnd type="stealth"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4" name="弧 33">
            <a:extLst>
              <a:ext uri="{FF2B5EF4-FFF2-40B4-BE49-F238E27FC236}">
                <a16:creationId xmlns:a16="http://schemas.microsoft.com/office/drawing/2014/main" id="{1719990E-5345-4150-5BB5-F0554DF92D53}"/>
              </a:ext>
            </a:extLst>
          </p:cNvPr>
          <p:cNvSpPr/>
          <p:nvPr/>
        </p:nvSpPr>
        <p:spPr>
          <a:xfrm rot="928654">
            <a:off x="8147311" y="4454921"/>
            <a:ext cx="1506289" cy="1096441"/>
          </a:xfrm>
          <a:prstGeom prst="arc">
            <a:avLst>
              <a:gd name="adj1" fmla="val 17505612"/>
              <a:gd name="adj2" fmla="val 1237080"/>
            </a:avLst>
          </a:prstGeom>
          <a:ln w="38100">
            <a:solidFill>
              <a:srgbClr val="0070C0"/>
            </a:solidFill>
            <a:headEnd type="none" w="lg" len="lg"/>
            <a:tailEnd type="stealth"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5" name="文本框 34">
            <a:extLst>
              <a:ext uri="{FF2B5EF4-FFF2-40B4-BE49-F238E27FC236}">
                <a16:creationId xmlns:a16="http://schemas.microsoft.com/office/drawing/2014/main" id="{1779F1AC-C6D5-E4AA-E764-8A98BD871C04}"/>
              </a:ext>
            </a:extLst>
          </p:cNvPr>
          <p:cNvSpPr txBox="1"/>
          <p:nvPr/>
        </p:nvSpPr>
        <p:spPr bwMode="auto">
          <a:xfrm>
            <a:off x="8136388" y="4714577"/>
            <a:ext cx="1528134" cy="707886"/>
          </a:xfrm>
          <a:prstGeom prst="rect">
            <a:avLst/>
          </a:prstGeom>
          <a:noFill/>
          <a:ln w="9525" algn="ctr">
            <a:noFill/>
            <a:miter lim="800000"/>
            <a:headEnd/>
            <a:tailEnd/>
          </a:ln>
          <a:effectLst/>
        </p:spPr>
        <p:txBody>
          <a:bodyPr wrap="square">
            <a:spAutoFit/>
          </a:bodyPr>
          <a:lstStyle/>
          <a:p>
            <a:pPr algn="ctr">
              <a:spcBef>
                <a:spcPts val="618"/>
              </a:spcBef>
              <a:spcAft>
                <a:spcPts val="618"/>
              </a:spcAft>
            </a:pPr>
            <a:r>
              <a:rPr lang="en-US" altLang="zh-CN" dirty="0">
                <a:solidFill>
                  <a:srgbClr val="0070C0"/>
                </a:solidFill>
                <a:latin typeface="Times New Roman" panose="02020603050405020304" pitchFamily="18" charset="0"/>
                <a:cs typeface="Times New Roman" panose="02020603050405020304" pitchFamily="18" charset="0"/>
              </a:rPr>
              <a:t>negative answer</a:t>
            </a:r>
          </a:p>
        </p:txBody>
      </p:sp>
      <p:sp>
        <p:nvSpPr>
          <p:cNvPr id="38" name="右大括号 37">
            <a:extLst>
              <a:ext uri="{FF2B5EF4-FFF2-40B4-BE49-F238E27FC236}">
                <a16:creationId xmlns:a16="http://schemas.microsoft.com/office/drawing/2014/main" id="{74B30CD1-FF3F-7E4A-D9F4-B72847487C51}"/>
              </a:ext>
            </a:extLst>
          </p:cNvPr>
          <p:cNvSpPr/>
          <p:nvPr/>
        </p:nvSpPr>
        <p:spPr>
          <a:xfrm>
            <a:off x="9355879" y="3347608"/>
            <a:ext cx="205697" cy="913277"/>
          </a:xfrm>
          <a:prstGeom prst="rightBrace">
            <a:avLst/>
          </a:prstGeom>
          <a:ln w="12700">
            <a:solidFill>
              <a:srgbClr val="005AAA"/>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9" name="文本框 38">
            <a:extLst>
              <a:ext uri="{FF2B5EF4-FFF2-40B4-BE49-F238E27FC236}">
                <a16:creationId xmlns:a16="http://schemas.microsoft.com/office/drawing/2014/main" id="{EA4423A9-CB47-BAA0-4AD6-0B653AB59418}"/>
              </a:ext>
            </a:extLst>
          </p:cNvPr>
          <p:cNvSpPr txBox="1"/>
          <p:nvPr/>
        </p:nvSpPr>
        <p:spPr bwMode="auto">
          <a:xfrm>
            <a:off x="8936497" y="3608569"/>
            <a:ext cx="1064301" cy="399574"/>
          </a:xfrm>
          <a:prstGeom prst="rect">
            <a:avLst/>
          </a:prstGeom>
          <a:solidFill>
            <a:schemeClr val="bg1"/>
          </a:solidFill>
          <a:ln w="9525" algn="ctr">
            <a:noFill/>
            <a:miter lim="800000"/>
            <a:headEnd/>
            <a:tailEnd/>
          </a:ln>
          <a:effectLst/>
        </p:spPr>
        <p:txBody>
          <a:bodyPr wrap="square" lIns="90909" tIns="45455" rIns="90909" bIns="45455" rtlCol="0" anchor="ctr">
            <a:spAutoFit/>
          </a:bodyPr>
          <a:lstStyle/>
          <a:p>
            <a:pPr algn="ctr">
              <a:spcBef>
                <a:spcPts val="0"/>
              </a:spcBef>
            </a:pPr>
            <a:r>
              <a:rPr lang="en-US" dirty="0">
                <a:solidFill>
                  <a:srgbClr val="005AAA"/>
                </a:solidFill>
                <a:latin typeface="Times New Roman" panose="02020603050405020304" pitchFamily="18" charset="0"/>
                <a:cs typeface="Times New Roman" panose="02020603050405020304" pitchFamily="18" charset="0"/>
              </a:rPr>
              <a:t>match</a:t>
            </a:r>
          </a:p>
        </p:txBody>
      </p:sp>
    </p:spTree>
    <p:extLst>
      <p:ext uri="{BB962C8B-B14F-4D97-AF65-F5344CB8AC3E}">
        <p14:creationId xmlns:p14="http://schemas.microsoft.com/office/powerpoint/2010/main" val="162087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4" grpId="1" animBg="1"/>
      <p:bldP spid="35" grpId="0"/>
      <p:bldP spid="38" grpId="0" animBg="1"/>
      <p:bldP spid="39" grpId="0" animBg="1"/>
      <p:bldP spid="39"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63626" y="718642"/>
            <a:ext cx="8997950" cy="322293"/>
          </a:xfrm>
        </p:spPr>
        <p:txBody>
          <a:bodyPr/>
          <a:lstStyle/>
          <a:p>
            <a:r>
              <a:rPr lang="en-US" altLang="zh-CN" sz="3000" dirty="0">
                <a:latin typeface="Times New Roman" panose="02020603050405020304" pitchFamily="18" charset="0"/>
                <a:ea typeface="KaiTi" panose="02010609060101010101" pitchFamily="49" charset="-122"/>
                <a:cs typeface="Times New Roman" panose="02020603050405020304" pitchFamily="18" charset="0"/>
              </a:rPr>
              <a:t>Outline</a:t>
            </a:r>
            <a:endParaRPr lang="zh-CN" altLang="en-US" sz="30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grpSp>
        <p:nvGrpSpPr>
          <p:cNvPr id="91" name="组合 90">
            <a:extLst>
              <a:ext uri="{FF2B5EF4-FFF2-40B4-BE49-F238E27FC236}">
                <a16:creationId xmlns:a16="http://schemas.microsoft.com/office/drawing/2014/main" id="{B9A07460-D1AE-9477-00FE-D330A88EF079}"/>
              </a:ext>
            </a:extLst>
          </p:cNvPr>
          <p:cNvGrpSpPr/>
          <p:nvPr/>
        </p:nvGrpSpPr>
        <p:grpSpPr>
          <a:xfrm>
            <a:off x="2307043" y="3220124"/>
            <a:ext cx="5132508" cy="817799"/>
            <a:chOff x="2515048" y="2878882"/>
            <a:chExt cx="4981575" cy="793750"/>
          </a:xfrm>
        </p:grpSpPr>
        <p:sp>
          <p:nvSpPr>
            <p:cNvPr id="92" name="AutoShape 15">
              <a:extLst>
                <a:ext uri="{FF2B5EF4-FFF2-40B4-BE49-F238E27FC236}">
                  <a16:creationId xmlns:a16="http://schemas.microsoft.com/office/drawing/2014/main" id="{0FAAAFD2-DD03-C002-E4E6-520C7A65DA64}"/>
                </a:ext>
              </a:extLst>
            </p:cNvPr>
            <p:cNvSpPr>
              <a:spLocks noChangeArrowheads="1"/>
            </p:cNvSpPr>
            <p:nvPr/>
          </p:nvSpPr>
          <p:spPr bwMode="auto">
            <a:xfrm>
              <a:off x="2916686" y="3016995"/>
              <a:ext cx="4579937" cy="528637"/>
            </a:xfrm>
            <a:prstGeom prst="roundRect">
              <a:avLst>
                <a:gd name="adj" fmla="val 16667"/>
              </a:avLst>
            </a:prstGeom>
            <a:noFill/>
            <a:ln w="28575">
              <a:solidFill>
                <a:srgbClr val="F9B015"/>
              </a:solidFill>
              <a:round/>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93" name="AutoShape 16">
              <a:extLst>
                <a:ext uri="{FF2B5EF4-FFF2-40B4-BE49-F238E27FC236}">
                  <a16:creationId xmlns:a16="http://schemas.microsoft.com/office/drawing/2014/main" id="{D7CB894C-AAC9-0836-BAD1-E453A83EAA54}"/>
                </a:ext>
              </a:extLst>
            </p:cNvPr>
            <p:cNvSpPr>
              <a:spLocks noChangeArrowheads="1"/>
            </p:cNvSpPr>
            <p:nvPr/>
          </p:nvSpPr>
          <p:spPr bwMode="auto">
            <a:xfrm>
              <a:off x="2515048" y="2878882"/>
              <a:ext cx="723900" cy="793750"/>
            </a:xfrm>
            <a:prstGeom prst="diamond">
              <a:avLst/>
            </a:prstGeom>
            <a:solidFill>
              <a:srgbClr val="F9B015"/>
            </a:solidFill>
            <a:ln w="25400">
              <a:solidFill>
                <a:srgbClr val="F9B015"/>
              </a:solidFill>
              <a:miter lim="800000"/>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94" name="Text Box 17">
              <a:extLst>
                <a:ext uri="{FF2B5EF4-FFF2-40B4-BE49-F238E27FC236}">
                  <a16:creationId xmlns:a16="http://schemas.microsoft.com/office/drawing/2014/main" id="{71FCDF78-C704-C50E-B1A7-3F43ED948CDC}"/>
                </a:ext>
              </a:extLst>
            </p:cNvPr>
            <p:cNvSpPr>
              <a:spLocks noChangeArrowheads="1"/>
            </p:cNvSpPr>
            <p:nvPr/>
          </p:nvSpPr>
          <p:spPr bwMode="auto">
            <a:xfrm>
              <a:off x="3411096" y="3050480"/>
              <a:ext cx="3809933" cy="472886"/>
            </a:xfrm>
            <a:prstGeom prst="rect">
              <a:avLst/>
            </a:prstGeom>
            <a:noFill/>
            <a:ln w="9525">
              <a:noFill/>
              <a:miter lim="800000"/>
              <a:headEnd/>
              <a:tailEnd/>
            </a:ln>
          </p:spPr>
          <p:txBody>
            <a:bodyPr wrap="square">
              <a:spAutoFit/>
            </a:bodyPr>
            <a:lstStyle/>
            <a:p>
              <a:pPr algn="ctr">
                <a:buFont typeface="Arial" charset="0"/>
                <a:buNone/>
              </a:pPr>
              <a:r>
                <a:rPr lang="en-US" altLang="zh-CN" sz="2473" dirty="0">
                  <a:latin typeface="Times New Roman" panose="02020603050405020304" pitchFamily="18" charset="0"/>
                  <a:ea typeface="KaiTi" panose="02010609060101010101" pitchFamily="49" charset="-122"/>
                  <a:cs typeface="Times New Roman" panose="02020603050405020304" pitchFamily="18" charset="0"/>
                  <a:sym typeface="微软雅黑" pitchFamily="34" charset="-122"/>
                </a:rPr>
                <a:t>Our Results</a:t>
              </a:r>
              <a:endParaRPr lang="zh-CN" altLang="en-US" sz="206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95" name="Text Box 18">
              <a:extLst>
                <a:ext uri="{FF2B5EF4-FFF2-40B4-BE49-F238E27FC236}">
                  <a16:creationId xmlns:a16="http://schemas.microsoft.com/office/drawing/2014/main" id="{F1F81627-AC76-B713-F0F8-892565D5094C}"/>
                </a:ext>
              </a:extLst>
            </p:cNvPr>
            <p:cNvSpPr>
              <a:spLocks noChangeArrowheads="1"/>
            </p:cNvSpPr>
            <p:nvPr/>
          </p:nvSpPr>
          <p:spPr bwMode="auto">
            <a:xfrm>
              <a:off x="2707208" y="3050480"/>
              <a:ext cx="343364" cy="472886"/>
            </a:xfrm>
            <a:prstGeom prst="rect">
              <a:avLst/>
            </a:prstGeom>
            <a:noFill/>
            <a:ln w="9525">
              <a:noFill/>
              <a:miter lim="800000"/>
              <a:headEnd/>
              <a:tailEnd/>
            </a:ln>
          </p:spPr>
          <p:txBody>
            <a:bodyPr wrap="none">
              <a:spAutoFit/>
            </a:bodyPr>
            <a:lstStyle/>
            <a:p>
              <a:pPr algn="ctr">
                <a:buFont typeface="Arial" charset="0"/>
                <a:buNone/>
              </a:pPr>
              <a:r>
                <a:rPr lang="en-US" altLang="zh-CN" sz="2473" b="1">
                  <a:solidFill>
                    <a:srgbClr val="F9F9F9"/>
                  </a:solidFill>
                  <a:latin typeface="Times New Roman" panose="02020603050405020304" pitchFamily="18" charset="0"/>
                  <a:ea typeface="黑体" pitchFamily="49" charset="-122"/>
                  <a:cs typeface="Times New Roman" panose="02020603050405020304" pitchFamily="18" charset="0"/>
                  <a:sym typeface="微软雅黑" pitchFamily="34" charset="-122"/>
                </a:rPr>
                <a:t>2</a:t>
              </a:r>
              <a:endParaRPr lang="zh-CN" altLang="en-US" sz="2061" b="1">
                <a:solidFill>
                  <a:srgbClr val="555555"/>
                </a:solidFill>
                <a:latin typeface="Times New Roman" panose="02020603050405020304" pitchFamily="18" charset="0"/>
                <a:ea typeface="黑体" pitchFamily="49" charset="-122"/>
                <a:cs typeface="Times New Roman" panose="02020603050405020304" pitchFamily="18" charset="0"/>
              </a:endParaRPr>
            </a:p>
          </p:txBody>
        </p:sp>
      </p:grpSp>
      <p:grpSp>
        <p:nvGrpSpPr>
          <p:cNvPr id="96" name="组合 95">
            <a:extLst>
              <a:ext uri="{FF2B5EF4-FFF2-40B4-BE49-F238E27FC236}">
                <a16:creationId xmlns:a16="http://schemas.microsoft.com/office/drawing/2014/main" id="{1064B632-36F5-49B1-C23C-B33776FE149C}"/>
              </a:ext>
            </a:extLst>
          </p:cNvPr>
          <p:cNvGrpSpPr/>
          <p:nvPr/>
        </p:nvGrpSpPr>
        <p:grpSpPr>
          <a:xfrm>
            <a:off x="2364289" y="5754065"/>
            <a:ext cx="5075263" cy="817799"/>
            <a:chOff x="2570611" y="5039122"/>
            <a:chExt cx="4926013" cy="793750"/>
          </a:xfrm>
        </p:grpSpPr>
        <p:sp>
          <p:nvSpPr>
            <p:cNvPr id="97" name="AutoShape 15">
              <a:extLst>
                <a:ext uri="{FF2B5EF4-FFF2-40B4-BE49-F238E27FC236}">
                  <a16:creationId xmlns:a16="http://schemas.microsoft.com/office/drawing/2014/main" id="{4D129844-999D-3AFB-2908-DAD54E17CBB9}"/>
                </a:ext>
              </a:extLst>
            </p:cNvPr>
            <p:cNvSpPr>
              <a:spLocks noChangeArrowheads="1"/>
            </p:cNvSpPr>
            <p:nvPr/>
          </p:nvSpPr>
          <p:spPr bwMode="auto">
            <a:xfrm>
              <a:off x="2972352" y="5176926"/>
              <a:ext cx="4524272" cy="529167"/>
            </a:xfrm>
            <a:prstGeom prst="roundRect">
              <a:avLst>
                <a:gd name="adj" fmla="val 16667"/>
              </a:avLst>
            </a:prstGeom>
            <a:noFill/>
            <a:ln w="28575">
              <a:solidFill>
                <a:srgbClr val="F9B015"/>
              </a:solidFill>
              <a:round/>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98" name="AutoShape 16">
              <a:extLst>
                <a:ext uri="{FF2B5EF4-FFF2-40B4-BE49-F238E27FC236}">
                  <a16:creationId xmlns:a16="http://schemas.microsoft.com/office/drawing/2014/main" id="{4C692FDB-F42A-6A07-3EB0-81E2F4F28B98}"/>
                </a:ext>
              </a:extLst>
            </p:cNvPr>
            <p:cNvSpPr>
              <a:spLocks noChangeArrowheads="1"/>
            </p:cNvSpPr>
            <p:nvPr/>
          </p:nvSpPr>
          <p:spPr bwMode="auto">
            <a:xfrm>
              <a:off x="2570611" y="5039122"/>
              <a:ext cx="723132" cy="793750"/>
            </a:xfrm>
            <a:prstGeom prst="diamond">
              <a:avLst/>
            </a:prstGeom>
            <a:solidFill>
              <a:srgbClr val="F9B015"/>
            </a:solidFill>
            <a:ln w="25400">
              <a:solidFill>
                <a:srgbClr val="F9B015"/>
              </a:solidFill>
              <a:miter lim="800000"/>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99" name="Text Box 17">
              <a:extLst>
                <a:ext uri="{FF2B5EF4-FFF2-40B4-BE49-F238E27FC236}">
                  <a16:creationId xmlns:a16="http://schemas.microsoft.com/office/drawing/2014/main" id="{6908C80E-C56B-351E-5F24-BDB8E44A74A1}"/>
                </a:ext>
              </a:extLst>
            </p:cNvPr>
            <p:cNvSpPr>
              <a:spLocks noChangeArrowheads="1"/>
            </p:cNvSpPr>
            <p:nvPr/>
          </p:nvSpPr>
          <p:spPr bwMode="auto">
            <a:xfrm>
              <a:off x="3572531" y="5210941"/>
              <a:ext cx="3539340" cy="472886"/>
            </a:xfrm>
            <a:prstGeom prst="rect">
              <a:avLst/>
            </a:prstGeom>
            <a:noFill/>
            <a:ln w="9525">
              <a:noFill/>
              <a:miter lim="800000"/>
              <a:headEnd/>
              <a:tailEnd/>
            </a:ln>
          </p:spPr>
          <p:txBody>
            <a:bodyPr wrap="square">
              <a:spAutoFit/>
            </a:bodyPr>
            <a:lstStyle/>
            <a:p>
              <a:pPr algn="ctr">
                <a:buFont typeface="Arial" charset="0"/>
                <a:buNone/>
              </a:pPr>
              <a:r>
                <a:rPr lang="en-US" altLang="zh-CN" sz="2473" dirty="0">
                  <a:latin typeface="Times New Roman" panose="02020603050405020304" pitchFamily="18" charset="0"/>
                  <a:ea typeface="KaiTi" panose="02010609060101010101" pitchFamily="49" charset="-122"/>
                  <a:cs typeface="Times New Roman" panose="02020603050405020304" pitchFamily="18" charset="0"/>
                  <a:sym typeface="微软雅黑" pitchFamily="34" charset="-122"/>
                </a:rPr>
                <a:t>Conclusions</a:t>
              </a:r>
              <a:endParaRPr lang="zh-CN" altLang="en-US" sz="2473"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00" name="Text Box 18">
              <a:extLst>
                <a:ext uri="{FF2B5EF4-FFF2-40B4-BE49-F238E27FC236}">
                  <a16:creationId xmlns:a16="http://schemas.microsoft.com/office/drawing/2014/main" id="{64D3334D-E867-965A-07BF-E2AA513D6A9F}"/>
                </a:ext>
              </a:extLst>
            </p:cNvPr>
            <p:cNvSpPr>
              <a:spLocks noChangeArrowheads="1"/>
            </p:cNvSpPr>
            <p:nvPr/>
          </p:nvSpPr>
          <p:spPr bwMode="auto">
            <a:xfrm>
              <a:off x="2743154" y="5189560"/>
              <a:ext cx="343364" cy="472886"/>
            </a:xfrm>
            <a:prstGeom prst="rect">
              <a:avLst/>
            </a:prstGeom>
            <a:noFill/>
            <a:ln w="9525">
              <a:noFill/>
              <a:miter lim="800000"/>
              <a:headEnd/>
              <a:tailEnd/>
            </a:ln>
          </p:spPr>
          <p:txBody>
            <a:bodyPr wrap="none">
              <a:spAutoFit/>
            </a:bodyPr>
            <a:lstStyle/>
            <a:p>
              <a:pPr algn="ctr">
                <a:buFont typeface="Arial" charset="0"/>
                <a:buNone/>
              </a:pPr>
              <a:r>
                <a:rPr lang="en-US" altLang="zh-CN" sz="2473" b="1">
                  <a:solidFill>
                    <a:srgbClr val="F9F9F9"/>
                  </a:solidFill>
                  <a:latin typeface="Times New Roman" panose="02020603050405020304" pitchFamily="18" charset="0"/>
                  <a:ea typeface="黑体" pitchFamily="49" charset="-122"/>
                  <a:cs typeface="Times New Roman" panose="02020603050405020304" pitchFamily="18" charset="0"/>
                  <a:sym typeface="微软雅黑" pitchFamily="34" charset="-122"/>
                </a:rPr>
                <a:t>4</a:t>
              </a:r>
              <a:endParaRPr lang="zh-CN" altLang="en-US" sz="2061" b="1">
                <a:solidFill>
                  <a:srgbClr val="555555"/>
                </a:solidFill>
                <a:latin typeface="Times New Roman" panose="02020603050405020304" pitchFamily="18" charset="0"/>
                <a:ea typeface="黑体" pitchFamily="49" charset="-122"/>
                <a:cs typeface="Times New Roman" panose="02020603050405020304" pitchFamily="18" charset="0"/>
              </a:endParaRPr>
            </a:p>
          </p:txBody>
        </p:sp>
      </p:grpSp>
      <p:grpSp>
        <p:nvGrpSpPr>
          <p:cNvPr id="101" name="组合 100">
            <a:extLst>
              <a:ext uri="{FF2B5EF4-FFF2-40B4-BE49-F238E27FC236}">
                <a16:creationId xmlns:a16="http://schemas.microsoft.com/office/drawing/2014/main" id="{27EA4C9D-89A0-B2A6-A819-31A3D2925DA0}"/>
              </a:ext>
            </a:extLst>
          </p:cNvPr>
          <p:cNvGrpSpPr/>
          <p:nvPr/>
        </p:nvGrpSpPr>
        <p:grpSpPr>
          <a:xfrm>
            <a:off x="2346297" y="4492001"/>
            <a:ext cx="5096525" cy="807986"/>
            <a:chOff x="2553148" y="4040461"/>
            <a:chExt cx="4946650" cy="784225"/>
          </a:xfrm>
        </p:grpSpPr>
        <p:sp>
          <p:nvSpPr>
            <p:cNvPr id="102" name="AutoShape 20">
              <a:extLst>
                <a:ext uri="{FF2B5EF4-FFF2-40B4-BE49-F238E27FC236}">
                  <a16:creationId xmlns:a16="http://schemas.microsoft.com/office/drawing/2014/main" id="{078E2605-15CD-B67F-4F02-EA6C1BF04A6C}"/>
                </a:ext>
              </a:extLst>
            </p:cNvPr>
            <p:cNvSpPr>
              <a:spLocks noChangeArrowheads="1"/>
            </p:cNvSpPr>
            <p:nvPr/>
          </p:nvSpPr>
          <p:spPr bwMode="auto">
            <a:xfrm>
              <a:off x="2952071" y="4176611"/>
              <a:ext cx="4547727" cy="522817"/>
            </a:xfrm>
            <a:prstGeom prst="roundRect">
              <a:avLst>
                <a:gd name="adj" fmla="val 16667"/>
              </a:avLst>
            </a:prstGeom>
            <a:noFill/>
            <a:ln w="28575">
              <a:solidFill>
                <a:srgbClr val="9EC3E2"/>
              </a:solidFill>
              <a:round/>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103" name="AutoShape 21">
              <a:extLst>
                <a:ext uri="{FF2B5EF4-FFF2-40B4-BE49-F238E27FC236}">
                  <a16:creationId xmlns:a16="http://schemas.microsoft.com/office/drawing/2014/main" id="{6B8CDE9A-4B3C-E9BA-448B-5F6B919967E1}"/>
                </a:ext>
              </a:extLst>
            </p:cNvPr>
            <p:cNvSpPr>
              <a:spLocks noChangeArrowheads="1"/>
            </p:cNvSpPr>
            <p:nvPr/>
          </p:nvSpPr>
          <p:spPr bwMode="auto">
            <a:xfrm>
              <a:off x="2553148" y="4040461"/>
              <a:ext cx="718062" cy="784225"/>
            </a:xfrm>
            <a:prstGeom prst="diamond">
              <a:avLst/>
            </a:prstGeom>
            <a:solidFill>
              <a:srgbClr val="9EC3E2"/>
            </a:solidFill>
            <a:ln w="25400">
              <a:solidFill>
                <a:srgbClr val="9EC3E2"/>
              </a:solidFill>
              <a:miter lim="800000"/>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104" name="Text Box 22">
              <a:extLst>
                <a:ext uri="{FF2B5EF4-FFF2-40B4-BE49-F238E27FC236}">
                  <a16:creationId xmlns:a16="http://schemas.microsoft.com/office/drawing/2014/main" id="{5CEF08A4-4755-C339-F954-75783BCCA7A1}"/>
                </a:ext>
              </a:extLst>
            </p:cNvPr>
            <p:cNvSpPr>
              <a:spLocks noChangeArrowheads="1"/>
            </p:cNvSpPr>
            <p:nvPr/>
          </p:nvSpPr>
          <p:spPr bwMode="auto">
            <a:xfrm>
              <a:off x="3458081" y="4203378"/>
              <a:ext cx="3713667" cy="472886"/>
            </a:xfrm>
            <a:prstGeom prst="rect">
              <a:avLst/>
            </a:prstGeom>
            <a:noFill/>
            <a:ln w="9525">
              <a:noFill/>
              <a:miter lim="800000"/>
              <a:headEnd/>
              <a:tailEnd/>
            </a:ln>
          </p:spPr>
          <p:txBody>
            <a:bodyPr wrap="square">
              <a:spAutoFit/>
            </a:bodyPr>
            <a:lstStyle/>
            <a:p>
              <a:pPr algn="ctr">
                <a:buFont typeface="Arial" charset="0"/>
                <a:buNone/>
              </a:pPr>
              <a:r>
                <a:rPr lang="en-US" altLang="zh-CN" sz="2473" dirty="0">
                  <a:latin typeface="Times New Roman" panose="02020603050405020304" pitchFamily="18" charset="0"/>
                  <a:ea typeface="KaiTi" panose="02010609060101010101" pitchFamily="49" charset="-122"/>
                  <a:cs typeface="Times New Roman" panose="02020603050405020304" pitchFamily="18" charset="0"/>
                  <a:sym typeface="微软雅黑" pitchFamily="34" charset="-122"/>
                </a:rPr>
                <a:t>Techniques</a:t>
              </a:r>
              <a:endParaRPr lang="zh-CN" altLang="en-US" sz="2473"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05" name="Text Box 23">
              <a:extLst>
                <a:ext uri="{FF2B5EF4-FFF2-40B4-BE49-F238E27FC236}">
                  <a16:creationId xmlns:a16="http://schemas.microsoft.com/office/drawing/2014/main" id="{366D7286-CFFF-5071-07B3-D3B5D8ED5C8D}"/>
                </a:ext>
              </a:extLst>
            </p:cNvPr>
            <p:cNvSpPr>
              <a:spLocks noChangeArrowheads="1"/>
            </p:cNvSpPr>
            <p:nvPr/>
          </p:nvSpPr>
          <p:spPr bwMode="auto">
            <a:xfrm>
              <a:off x="2742677" y="4196433"/>
              <a:ext cx="343364" cy="472886"/>
            </a:xfrm>
            <a:prstGeom prst="rect">
              <a:avLst/>
            </a:prstGeom>
            <a:noFill/>
            <a:ln w="9525">
              <a:noFill/>
              <a:miter lim="800000"/>
              <a:headEnd/>
              <a:tailEnd/>
            </a:ln>
          </p:spPr>
          <p:txBody>
            <a:bodyPr wrap="none">
              <a:spAutoFit/>
            </a:bodyPr>
            <a:lstStyle/>
            <a:p>
              <a:pPr algn="ctr">
                <a:buFont typeface="Arial" charset="0"/>
                <a:buNone/>
              </a:pPr>
              <a:r>
                <a:rPr lang="en-US" altLang="zh-CN" sz="2473" b="1">
                  <a:solidFill>
                    <a:srgbClr val="F9F9F9"/>
                  </a:solidFill>
                  <a:latin typeface="Times New Roman" panose="02020603050405020304" pitchFamily="18" charset="0"/>
                  <a:ea typeface="黑体" pitchFamily="49" charset="-122"/>
                  <a:cs typeface="Times New Roman" panose="02020603050405020304" pitchFamily="18" charset="0"/>
                  <a:sym typeface="微软雅黑" pitchFamily="34" charset="-122"/>
                </a:rPr>
                <a:t>3</a:t>
              </a:r>
              <a:endParaRPr lang="zh-CN" altLang="en-US" sz="2061" b="1">
                <a:solidFill>
                  <a:srgbClr val="555555"/>
                </a:solidFill>
                <a:latin typeface="Times New Roman" panose="02020603050405020304" pitchFamily="18" charset="0"/>
                <a:ea typeface="黑体" pitchFamily="49" charset="-122"/>
                <a:cs typeface="Times New Roman" panose="02020603050405020304" pitchFamily="18" charset="0"/>
              </a:endParaRPr>
            </a:p>
          </p:txBody>
        </p:sp>
      </p:grpSp>
      <p:grpSp>
        <p:nvGrpSpPr>
          <p:cNvPr id="106" name="组合 105">
            <a:extLst>
              <a:ext uri="{FF2B5EF4-FFF2-40B4-BE49-F238E27FC236}">
                <a16:creationId xmlns:a16="http://schemas.microsoft.com/office/drawing/2014/main" id="{DD3A4827-F9DB-768C-E56C-753D17419183}"/>
              </a:ext>
            </a:extLst>
          </p:cNvPr>
          <p:cNvGrpSpPr/>
          <p:nvPr/>
        </p:nvGrpSpPr>
        <p:grpSpPr>
          <a:xfrm>
            <a:off x="2310314" y="1958062"/>
            <a:ext cx="5126335" cy="807986"/>
            <a:chOff x="2518223" y="2014786"/>
            <a:chExt cx="4975584" cy="784225"/>
          </a:xfrm>
        </p:grpSpPr>
        <p:sp>
          <p:nvSpPr>
            <p:cNvPr id="107" name="AutoShape 20">
              <a:extLst>
                <a:ext uri="{FF2B5EF4-FFF2-40B4-BE49-F238E27FC236}">
                  <a16:creationId xmlns:a16="http://schemas.microsoft.com/office/drawing/2014/main" id="{D3554ADC-ECE2-1C09-FABB-8D18139E180B}"/>
                </a:ext>
              </a:extLst>
            </p:cNvPr>
            <p:cNvSpPr>
              <a:spLocks noChangeArrowheads="1"/>
            </p:cNvSpPr>
            <p:nvPr/>
          </p:nvSpPr>
          <p:spPr bwMode="auto">
            <a:xfrm>
              <a:off x="2917146" y="2150936"/>
              <a:ext cx="4576661" cy="522817"/>
            </a:xfrm>
            <a:prstGeom prst="roundRect">
              <a:avLst>
                <a:gd name="adj" fmla="val 16667"/>
              </a:avLst>
            </a:prstGeom>
            <a:noFill/>
            <a:ln w="28575">
              <a:solidFill>
                <a:srgbClr val="9EC3E2"/>
              </a:solidFill>
              <a:round/>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108" name="AutoShape 21">
              <a:extLst>
                <a:ext uri="{FF2B5EF4-FFF2-40B4-BE49-F238E27FC236}">
                  <a16:creationId xmlns:a16="http://schemas.microsoft.com/office/drawing/2014/main" id="{7045496C-901A-2C96-5449-92D030FC907D}"/>
                </a:ext>
              </a:extLst>
            </p:cNvPr>
            <p:cNvSpPr>
              <a:spLocks noChangeArrowheads="1"/>
            </p:cNvSpPr>
            <p:nvPr/>
          </p:nvSpPr>
          <p:spPr bwMode="auto">
            <a:xfrm>
              <a:off x="2518223" y="2014786"/>
              <a:ext cx="718062" cy="784225"/>
            </a:xfrm>
            <a:prstGeom prst="diamond">
              <a:avLst/>
            </a:prstGeom>
            <a:solidFill>
              <a:srgbClr val="9EC3E2"/>
            </a:solidFill>
            <a:ln w="25400">
              <a:solidFill>
                <a:srgbClr val="9EC3E2"/>
              </a:solidFill>
              <a:miter lim="800000"/>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109" name="Text Box 22">
              <a:extLst>
                <a:ext uri="{FF2B5EF4-FFF2-40B4-BE49-F238E27FC236}">
                  <a16:creationId xmlns:a16="http://schemas.microsoft.com/office/drawing/2014/main" id="{1135AF9D-2B4A-4BAD-4625-A68152680547}"/>
                </a:ext>
              </a:extLst>
            </p:cNvPr>
            <p:cNvSpPr>
              <a:spLocks noChangeArrowheads="1"/>
            </p:cNvSpPr>
            <p:nvPr/>
          </p:nvSpPr>
          <p:spPr bwMode="auto">
            <a:xfrm>
              <a:off x="3446218" y="2189664"/>
              <a:ext cx="3600000" cy="472886"/>
            </a:xfrm>
            <a:prstGeom prst="rect">
              <a:avLst/>
            </a:prstGeom>
            <a:noFill/>
            <a:ln w="9525">
              <a:noFill/>
              <a:miter lim="800000"/>
              <a:headEnd/>
              <a:tailEnd/>
            </a:ln>
          </p:spPr>
          <p:txBody>
            <a:bodyPr>
              <a:spAutoFit/>
            </a:bodyPr>
            <a:lstStyle/>
            <a:p>
              <a:pPr algn="ctr">
                <a:buFont typeface="Arial" charset="0"/>
                <a:buNone/>
              </a:pPr>
              <a:r>
                <a:rPr lang="en-US" altLang="zh-CN" sz="2473" dirty="0">
                  <a:latin typeface="Times New Roman" panose="02020603050405020304" pitchFamily="18" charset="0"/>
                  <a:ea typeface="KaiTi" panose="02010609060101010101" pitchFamily="49" charset="-122"/>
                  <a:cs typeface="Times New Roman" panose="02020603050405020304" pitchFamily="18" charset="0"/>
                  <a:sym typeface="微软雅黑" pitchFamily="34" charset="-122"/>
                </a:rPr>
                <a:t>Problem Formulations</a:t>
              </a:r>
              <a:endParaRPr lang="zh-CN" altLang="en-US" sz="206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10" name="Text Box 23">
              <a:extLst>
                <a:ext uri="{FF2B5EF4-FFF2-40B4-BE49-F238E27FC236}">
                  <a16:creationId xmlns:a16="http://schemas.microsoft.com/office/drawing/2014/main" id="{A80E386C-C664-04FC-077F-8C3C3C59EE09}"/>
                </a:ext>
              </a:extLst>
            </p:cNvPr>
            <p:cNvSpPr>
              <a:spLocks noChangeArrowheads="1"/>
            </p:cNvSpPr>
            <p:nvPr/>
          </p:nvSpPr>
          <p:spPr bwMode="auto">
            <a:xfrm>
              <a:off x="2699203" y="2150936"/>
              <a:ext cx="343364" cy="472886"/>
            </a:xfrm>
            <a:prstGeom prst="rect">
              <a:avLst/>
            </a:prstGeom>
            <a:noFill/>
            <a:ln w="9525">
              <a:noFill/>
              <a:miter lim="800000"/>
              <a:headEnd/>
              <a:tailEnd/>
            </a:ln>
          </p:spPr>
          <p:txBody>
            <a:bodyPr wrap="none">
              <a:spAutoFit/>
            </a:bodyPr>
            <a:lstStyle/>
            <a:p>
              <a:pPr algn="ctr">
                <a:buFont typeface="Arial" charset="0"/>
                <a:buNone/>
              </a:pPr>
              <a:r>
                <a:rPr lang="en-US" altLang="zh-CN" sz="2473" b="1">
                  <a:solidFill>
                    <a:srgbClr val="F9F9F9"/>
                  </a:solidFill>
                  <a:latin typeface="Times New Roman" panose="02020603050405020304" pitchFamily="18" charset="0"/>
                  <a:ea typeface="黑体" pitchFamily="49" charset="-122"/>
                  <a:cs typeface="Times New Roman" panose="02020603050405020304" pitchFamily="18" charset="0"/>
                  <a:sym typeface="微软雅黑" pitchFamily="34" charset="-122"/>
                </a:rPr>
                <a:t>1</a:t>
              </a:r>
              <a:endParaRPr lang="zh-CN" altLang="en-US" sz="2061" b="1">
                <a:solidFill>
                  <a:srgbClr val="555555"/>
                </a:solidFill>
                <a:latin typeface="Times New Roman" panose="02020603050405020304" pitchFamily="18" charset="0"/>
                <a:ea typeface="黑体" pitchFamily="49" charset="-122"/>
                <a:cs typeface="Times New Roman" panose="02020603050405020304" pitchFamily="18" charset="0"/>
              </a:endParaRPr>
            </a:p>
          </p:txBody>
        </p:sp>
      </p:grpSp>
      <p:sp>
        <p:nvSpPr>
          <p:cNvPr id="111" name="矩形 110">
            <a:extLst>
              <a:ext uri="{FF2B5EF4-FFF2-40B4-BE49-F238E27FC236}">
                <a16:creationId xmlns:a16="http://schemas.microsoft.com/office/drawing/2014/main" id="{D92E5F37-53C1-0C49-42FF-7375AC1B83BD}"/>
              </a:ext>
            </a:extLst>
          </p:cNvPr>
          <p:cNvSpPr/>
          <p:nvPr/>
        </p:nvSpPr>
        <p:spPr>
          <a:xfrm>
            <a:off x="2175694" y="5452003"/>
            <a:ext cx="6013401" cy="1374562"/>
          </a:xfrm>
          <a:prstGeom prst="rect">
            <a:avLst/>
          </a:prstGeom>
          <a:solidFill>
            <a:schemeClr val="bg1">
              <a:alpha val="80000"/>
            </a:schemeClr>
          </a:soli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en-US" sz="1442" dirty="0" err="1">
              <a:solidFill>
                <a:schemeClr val="bg1">
                  <a:lumMod val="50000"/>
                </a:schemeClr>
              </a:solidFill>
            </a:endParaRPr>
          </a:p>
        </p:txBody>
      </p:sp>
      <p:sp>
        <p:nvSpPr>
          <p:cNvPr id="112" name="矩形 111">
            <a:extLst>
              <a:ext uri="{FF2B5EF4-FFF2-40B4-BE49-F238E27FC236}">
                <a16:creationId xmlns:a16="http://schemas.microsoft.com/office/drawing/2014/main" id="{757C8FF6-0073-7CE0-9890-7673D2B6AA6C}"/>
              </a:ext>
            </a:extLst>
          </p:cNvPr>
          <p:cNvSpPr/>
          <p:nvPr/>
        </p:nvSpPr>
        <p:spPr>
          <a:xfrm>
            <a:off x="1998725" y="1717125"/>
            <a:ext cx="6013401" cy="2542178"/>
          </a:xfrm>
          <a:prstGeom prst="rect">
            <a:avLst/>
          </a:prstGeom>
          <a:solidFill>
            <a:schemeClr val="bg1">
              <a:alpha val="80000"/>
            </a:schemeClr>
          </a:soli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en-US" sz="1442" dirty="0" err="1">
              <a:solidFill>
                <a:schemeClr val="bg1">
                  <a:lumMod val="50000"/>
                </a:schemeClr>
              </a:solidFill>
            </a:endParaRPr>
          </a:p>
        </p:txBody>
      </p:sp>
    </p:spTree>
    <p:extLst>
      <p:ext uri="{BB962C8B-B14F-4D97-AF65-F5344CB8AC3E}">
        <p14:creationId xmlns:p14="http://schemas.microsoft.com/office/powerpoint/2010/main" val="362660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63626" y="718642"/>
            <a:ext cx="8997950" cy="558338"/>
          </a:xfrm>
        </p:spPr>
        <p:txBody>
          <a:bodyPr/>
          <a:lstStyle/>
          <a:p>
            <a:pPr lvl="0"/>
            <a:r>
              <a:rPr lang="en-US" altLang="zh-CN" sz="3000" dirty="0">
                <a:latin typeface="Times New Roman" panose="02020603050405020304" pitchFamily="18" charset="0"/>
                <a:ea typeface="楷体" panose="02010609060101010101" pitchFamily="49" charset="-122"/>
                <a:cs typeface="Times New Roman" panose="02020603050405020304" pitchFamily="18" charset="0"/>
              </a:rPr>
              <a:t>The Monte-Carlo Method </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[InternetMath ’05]</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73A078D8-4004-A9DA-FCA9-262282B914F7}"/>
                  </a:ext>
                </a:extLst>
              </p:cNvPr>
              <p:cNvSpPr txBox="1"/>
              <p:nvPr/>
            </p:nvSpPr>
            <p:spPr bwMode="auto">
              <a:xfrm>
                <a:off x="635285" y="2959078"/>
                <a:ext cx="8054788" cy="461665"/>
              </a:xfrm>
              <a:prstGeom prst="rect">
                <a:avLst/>
              </a:prstGeom>
              <a:noFill/>
              <a:ln w="9525" algn="ctr">
                <a:noFill/>
                <a:miter lim="800000"/>
                <a:headEnd/>
                <a:tailEnd/>
              </a:ln>
              <a:effectLst/>
            </p:spPr>
            <p:txBody>
              <a:bodyPr wrap="square">
                <a:spAutoFit/>
              </a:bodyPr>
              <a:lstStyle/>
              <a:p>
                <a:pPr algn="ctr">
                  <a:buClr>
                    <a:schemeClr val="tx1"/>
                  </a:buClr>
                </a:pPr>
                <a14:m>
                  <m:oMath xmlns:m="http://schemas.openxmlformats.org/officeDocument/2006/math">
                    <m:r>
                      <m:rPr>
                        <m:sty m:val="p"/>
                      </m:rPr>
                      <a:rPr kumimoji="1" lang="el-GR" altLang="zh-CN" sz="2400">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Ω</m:t>
                    </m:r>
                    <m:r>
                      <a:rPr kumimoji="1" lang="en-US" altLang="zh-CN"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sz="2400" i="1">
                        <a:solidFill>
                          <a:srgbClr val="C00000"/>
                        </a:solidFill>
                        <a:latin typeface="Cambria Math" panose="02040503050406030204" pitchFamily="18" charset="0"/>
                        <a:ea typeface="楷体" panose="02010609060101010101" pitchFamily="49" charset="-122"/>
                        <a:cs typeface="Times New Roman" panose="02020603050405020304" pitchFamily="18" charset="0"/>
                      </a:rPr>
                      <m:t>𝑛</m:t>
                    </m:r>
                    <m:r>
                      <a:rPr kumimoji="1" lang="en-US" altLang="zh-CN" sz="2400" i="1">
                        <a:solidFill>
                          <a:srgbClr val="C00000"/>
                        </a:solidFill>
                        <a:latin typeface="Cambria Math" panose="02040503050406030204" pitchFamily="18" charset="0"/>
                        <a:ea typeface="楷体" panose="02010609060101010101" pitchFamily="49" charset="-122"/>
                        <a:cs typeface="Times New Roman" panose="02020603050405020304" pitchFamily="18" charset="0"/>
                      </a:rPr>
                      <m:t>)</m:t>
                    </m:r>
                  </m:oMath>
                </a14:m>
                <a:r>
                  <a:rPr kumimoji="1" lang="en-US" altLang="zh-CN" sz="24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time </a:t>
                </a:r>
                <a:r>
                  <a:rPr kumimoji="1" lang="en-US" altLang="zh-CN" sz="2400">
                    <a:latin typeface="Times New Roman" panose="02020603050405020304" pitchFamily="18" charset="0"/>
                    <a:ea typeface="楷体" panose="02010609060101010101" pitchFamily="49" charset="-122"/>
                    <a:cs typeface="Times New Roman" panose="02020603050405020304" pitchFamily="18" charset="0"/>
                  </a:rPr>
                  <a:t>to touch </a:t>
                </a:r>
                <a14:m>
                  <m:oMath xmlns:m="http://schemas.openxmlformats.org/officeDocument/2006/math">
                    <m:r>
                      <a:rPr kumimoji="1" lang="en-US" altLang="zh-CN" sz="2400" i="1">
                        <a:latin typeface="Cambria Math" panose="02040503050406030204" pitchFamily="18" charset="0"/>
                        <a:ea typeface="楷体" panose="02010609060101010101" pitchFamily="49" charset="-122"/>
                        <a:cs typeface="Times New Roman" panose="02020603050405020304" pitchFamily="18" charset="0"/>
                      </a:rPr>
                      <m:t>𝑡</m:t>
                    </m:r>
                  </m:oMath>
                </a14:m>
                <a:r>
                  <a:rPr kumimoji="1" lang="en-US" altLang="zh-CN" sz="2400">
                    <a:latin typeface="Times New Roman" panose="02020603050405020304" pitchFamily="18" charset="0"/>
                    <a:ea typeface="楷体" panose="02010609060101010101" pitchFamily="49" charset="-122"/>
                    <a:cs typeface="Times New Roman" panose="02020603050405020304" pitchFamily="18" charset="0"/>
                  </a:rPr>
                  <a:t> at least once </a:t>
                </a:r>
              </a:p>
            </p:txBody>
          </p:sp>
        </mc:Choice>
        <mc:Fallback xmlns="">
          <p:sp>
            <p:nvSpPr>
              <p:cNvPr id="16" name="文本框 15">
                <a:extLst>
                  <a:ext uri="{FF2B5EF4-FFF2-40B4-BE49-F238E27FC236}">
                    <a16:creationId xmlns:a16="http://schemas.microsoft.com/office/drawing/2014/main" id="{73A078D8-4004-A9DA-FCA9-262282B914F7}"/>
                  </a:ext>
                </a:extLst>
              </p:cNvPr>
              <p:cNvSpPr txBox="1">
                <a:spLocks noRot="1" noChangeAspect="1" noMove="1" noResize="1" noEditPoints="1" noAdjustHandles="1" noChangeArrowheads="1" noChangeShapeType="1" noTextEdit="1"/>
              </p:cNvSpPr>
              <p:nvPr/>
            </p:nvSpPr>
            <p:spPr bwMode="auto">
              <a:xfrm>
                <a:off x="635285" y="2959078"/>
                <a:ext cx="8054788" cy="461665"/>
              </a:xfrm>
              <a:prstGeom prst="rect">
                <a:avLst/>
              </a:prstGeom>
              <a:blipFill>
                <a:blip r:embed="rId3"/>
                <a:stretch>
                  <a:fillRect t="-10526" b="-28947"/>
                </a:stretch>
              </a:blipFill>
              <a:ln w="9525" algn="ctr">
                <a:noFill/>
                <a:miter lim="800000"/>
                <a:headEnd/>
                <a:tailEnd/>
              </a:ln>
              <a:effectLst/>
            </p:spPr>
            <p:txBody>
              <a:bodyPr/>
              <a:lstStyle/>
              <a:p>
                <a:r>
                  <a:rPr lang="en-US">
                    <a:noFill/>
                  </a:rPr>
                  <a:t> </a:t>
                </a:r>
              </a:p>
            </p:txBody>
          </p:sp>
        </mc:Fallback>
      </mc:AlternateContent>
      <p:pic>
        <p:nvPicPr>
          <p:cNvPr id="34" name="Picture 2" descr="Sad&quot; Icon - Download for free – Iconduck">
            <a:extLst>
              <a:ext uri="{FF2B5EF4-FFF2-40B4-BE49-F238E27FC236}">
                <a16:creationId xmlns:a16="http://schemas.microsoft.com/office/drawing/2014/main" id="{F23C41E3-67B8-C5D5-2796-DD339B826A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7216" y="2930165"/>
            <a:ext cx="561975" cy="561975"/>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线连接符 34">
            <a:extLst>
              <a:ext uri="{FF2B5EF4-FFF2-40B4-BE49-F238E27FC236}">
                <a16:creationId xmlns:a16="http://schemas.microsoft.com/office/drawing/2014/main" id="{2EB4996E-5229-C16E-9916-988F6538AD97}"/>
              </a:ext>
            </a:extLst>
          </p:cNvPr>
          <p:cNvCxnSpPr/>
          <p:nvPr/>
        </p:nvCxnSpPr>
        <p:spPr>
          <a:xfrm>
            <a:off x="3622800" y="2122956"/>
            <a:ext cx="3618000" cy="0"/>
          </a:xfrm>
          <a:prstGeom prst="line">
            <a:avLst/>
          </a:prstGeom>
          <a:ln w="1905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FFC68622-D148-BE51-DDD7-D897A944E17C}"/>
                  </a:ext>
                </a:extLst>
              </p:cNvPr>
              <p:cNvSpPr txBox="1"/>
              <p:nvPr/>
            </p:nvSpPr>
            <p:spPr bwMode="auto">
              <a:xfrm>
                <a:off x="3784164" y="1638209"/>
                <a:ext cx="3594988" cy="430887"/>
              </a:xfrm>
              <a:prstGeom prst="rect">
                <a:avLst/>
              </a:prstGeom>
              <a:noFill/>
              <a:ln w="9525" algn="ctr">
                <a:noFill/>
                <a:miter lim="800000"/>
                <a:headEnd/>
                <a:tailEnd/>
              </a:ln>
              <a:effectLst/>
            </p:spPr>
            <p:txBody>
              <a:bodyPr wrap="square">
                <a:spAutoFit/>
              </a:bodyPr>
              <a:lstStyle/>
              <a:p>
                <a:r>
                  <a:rPr kumimoji="1" lang="en-US" altLang="zh-CN" sz="2200">
                    <a:latin typeface="Times New Roman" panose="02020603050405020304" pitchFamily="18" charset="0"/>
                    <a:ea typeface="楷体" panose="02010609060101010101" pitchFamily="49" charset="-122"/>
                    <a:cs typeface="Times New Roman" panose="02020603050405020304" pitchFamily="18" charset="0"/>
                  </a:rPr>
                  <a:t># of </a:t>
                </a:r>
                <a14:m>
                  <m:oMath xmlns:m="http://schemas.openxmlformats.org/officeDocument/2006/math">
                    <m:r>
                      <a:rPr kumimoji="1" lang="en-US" altLang="zh-CN" sz="2200" i="1">
                        <a:latin typeface="Cambria Math" panose="02040503050406030204" pitchFamily="18" charset="0"/>
                        <a:ea typeface="Cambria Math" panose="02040503050406030204" pitchFamily="18" charset="0"/>
                        <a:cs typeface="Times New Roman" panose="02020603050405020304" pitchFamily="18" charset="0"/>
                      </a:rPr>
                      <m:t>𝛼</m:t>
                    </m:r>
                  </m:oMath>
                </a14:m>
                <a:r>
                  <a:rPr lang="en-US" sz="2200">
                    <a:latin typeface="Times New Roman" panose="02020603050405020304" pitchFamily="18" charset="0"/>
                    <a:cs typeface="Times New Roman" panose="02020603050405020304" pitchFamily="18" charset="0"/>
                  </a:rPr>
                  <a:t>-walks terminates at </a:t>
                </a:r>
                <a14:m>
                  <m:oMath xmlns:m="http://schemas.openxmlformats.org/officeDocument/2006/math">
                    <m:r>
                      <a:rPr lang="en-US" sz="2200" i="1">
                        <a:latin typeface="Cambria Math" panose="02040503050406030204" pitchFamily="18" charset="0"/>
                      </a:rPr>
                      <m:t>𝑡</m:t>
                    </m:r>
                  </m:oMath>
                </a14:m>
                <a:endParaRPr lang="en-US" sz="2200">
                  <a:latin typeface="Times New Roman" panose="02020603050405020304" pitchFamily="18" charset="0"/>
                  <a:cs typeface="Times New Roman" panose="02020603050405020304" pitchFamily="18" charset="0"/>
                </a:endParaRPr>
              </a:p>
            </p:txBody>
          </p:sp>
        </mc:Choice>
        <mc:Fallback xmlns="">
          <p:sp>
            <p:nvSpPr>
              <p:cNvPr id="36" name="文本框 35">
                <a:extLst>
                  <a:ext uri="{FF2B5EF4-FFF2-40B4-BE49-F238E27FC236}">
                    <a16:creationId xmlns:a16="http://schemas.microsoft.com/office/drawing/2014/main" id="{FFC68622-D148-BE51-DDD7-D897A944E17C}"/>
                  </a:ext>
                </a:extLst>
              </p:cNvPr>
              <p:cNvSpPr txBox="1">
                <a:spLocks noRot="1" noChangeAspect="1" noMove="1" noResize="1" noEditPoints="1" noAdjustHandles="1" noChangeArrowheads="1" noChangeShapeType="1" noTextEdit="1"/>
              </p:cNvSpPr>
              <p:nvPr/>
            </p:nvSpPr>
            <p:spPr bwMode="auto">
              <a:xfrm>
                <a:off x="3784164" y="1638209"/>
                <a:ext cx="3594988" cy="430887"/>
              </a:xfrm>
              <a:prstGeom prst="rect">
                <a:avLst/>
              </a:prstGeom>
              <a:blipFill>
                <a:blip r:embed="rId5"/>
                <a:stretch>
                  <a:fillRect l="-2473" t="-11765" b="-26471"/>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EF5DE12C-6F55-819D-31A8-39C48477F3D2}"/>
                  </a:ext>
                </a:extLst>
              </p:cNvPr>
              <p:cNvSpPr txBox="1"/>
              <p:nvPr/>
            </p:nvSpPr>
            <p:spPr bwMode="auto">
              <a:xfrm>
                <a:off x="3518439" y="2173721"/>
                <a:ext cx="3820372" cy="430887"/>
              </a:xfrm>
              <a:prstGeom prst="rect">
                <a:avLst/>
              </a:prstGeom>
              <a:noFill/>
              <a:ln w="9525" algn="ctr">
                <a:noFill/>
                <a:miter lim="800000"/>
                <a:headEnd/>
                <a:tailEnd/>
              </a:ln>
              <a:effectLst/>
            </p:spPr>
            <p:txBody>
              <a:bodyPr wrap="square">
                <a:spAutoFit/>
              </a:bodyPr>
              <a:lstStyle/>
              <a:p>
                <a:pPr algn="ctr"/>
                <a:r>
                  <a:rPr kumimoji="1" lang="en-US" altLang="zh-CN" sz="2200">
                    <a:latin typeface="Times New Roman" panose="02020603050405020304" pitchFamily="18" charset="0"/>
                    <a:ea typeface="楷体" panose="02010609060101010101" pitchFamily="49" charset="-122"/>
                    <a:cs typeface="Times New Roman" panose="02020603050405020304" pitchFamily="18" charset="0"/>
                  </a:rPr>
                  <a:t># of </a:t>
                </a:r>
                <a14:m>
                  <m:oMath xmlns:m="http://schemas.openxmlformats.org/officeDocument/2006/math">
                    <m:r>
                      <a:rPr kumimoji="1" lang="en-US" altLang="zh-CN" sz="2200" i="1">
                        <a:latin typeface="Cambria Math" panose="02040503050406030204" pitchFamily="18" charset="0"/>
                        <a:ea typeface="Cambria Math" panose="02040503050406030204" pitchFamily="18" charset="0"/>
                        <a:cs typeface="Times New Roman" panose="02020603050405020304" pitchFamily="18" charset="0"/>
                      </a:rPr>
                      <m:t>𝛼</m:t>
                    </m:r>
                  </m:oMath>
                </a14:m>
                <a:r>
                  <a:rPr lang="en-US" altLang="zh-CN" sz="2200">
                    <a:latin typeface="Times New Roman" panose="02020603050405020304" pitchFamily="18" charset="0"/>
                    <a:cs typeface="Times New Roman" panose="02020603050405020304" pitchFamily="18" charset="0"/>
                  </a:rPr>
                  <a:t>-walks generated in total</a:t>
                </a:r>
                <a:endParaRPr lang="en-US" sz="2200">
                  <a:latin typeface="Times New Roman" panose="02020603050405020304" pitchFamily="18" charset="0"/>
                  <a:cs typeface="Times New Roman" panose="02020603050405020304" pitchFamily="18" charset="0"/>
                </a:endParaRPr>
              </a:p>
            </p:txBody>
          </p:sp>
        </mc:Choice>
        <mc:Fallback xmlns="">
          <p:sp>
            <p:nvSpPr>
              <p:cNvPr id="37" name="文本框 36">
                <a:extLst>
                  <a:ext uri="{FF2B5EF4-FFF2-40B4-BE49-F238E27FC236}">
                    <a16:creationId xmlns:a16="http://schemas.microsoft.com/office/drawing/2014/main" id="{EF5DE12C-6F55-819D-31A8-39C48477F3D2}"/>
                  </a:ext>
                </a:extLst>
              </p:cNvPr>
              <p:cNvSpPr txBox="1">
                <a:spLocks noRot="1" noChangeAspect="1" noMove="1" noResize="1" noEditPoints="1" noAdjustHandles="1" noChangeArrowheads="1" noChangeShapeType="1" noTextEdit="1"/>
              </p:cNvSpPr>
              <p:nvPr/>
            </p:nvSpPr>
            <p:spPr bwMode="auto">
              <a:xfrm>
                <a:off x="3518439" y="2173721"/>
                <a:ext cx="3820372" cy="430887"/>
              </a:xfrm>
              <a:prstGeom prst="rect">
                <a:avLst/>
              </a:prstGeom>
              <a:blipFill>
                <a:blip r:embed="rId6"/>
                <a:stretch>
                  <a:fillRect t="-8824" b="-29412"/>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81D5F382-D812-166B-0E7A-E55976A00F00}"/>
                  </a:ext>
                </a:extLst>
              </p:cNvPr>
              <p:cNvSpPr txBox="1"/>
              <p:nvPr/>
            </p:nvSpPr>
            <p:spPr>
              <a:xfrm>
                <a:off x="3154862" y="1873711"/>
                <a:ext cx="653419" cy="461665"/>
              </a:xfrm>
              <a:prstGeom prst="rect">
                <a:avLst/>
              </a:prstGeom>
              <a:noFill/>
            </p:spPr>
            <p:txBody>
              <a:bodyPr wrap="square" rtlCol="0">
                <a:spAutoFit/>
              </a:bodyPr>
              <a:lstStyle/>
              <a:p>
                <a:pPr>
                  <a:spcBef>
                    <a:spcPts val="1200"/>
                  </a:spcBef>
                  <a:buClr>
                    <a:schemeClr val="tx1"/>
                  </a:buClr>
                  <a:buSzPct val="80000"/>
                </a:pPr>
                <a14:m>
                  <m:oMath xmlns:m="http://schemas.openxmlformats.org/officeDocument/2006/math">
                    <m:r>
                      <a:rPr kumimoji="1" lang="en-US" altLang="zh-CN" sz="2400" i="1" dirty="0">
                        <a:latin typeface="Cambria Math" panose="02040503050406030204" pitchFamily="18" charset="0"/>
                        <a:ea typeface="Cambria Math" panose="02040503050406030204" pitchFamily="18" charset="0"/>
                      </a:rPr>
                      <m:t>≈</m:t>
                    </m:r>
                  </m:oMath>
                </a14:m>
                <a:r>
                  <a:rPr lang="en-US" altLang="zh-CN" sz="2400">
                    <a:latin typeface="Times New Roman" panose="02020603050405020304" pitchFamily="18" charset="0"/>
                    <a:cs typeface="Times New Roman" panose="02020603050405020304" pitchFamily="18" charset="0"/>
                  </a:rPr>
                  <a:t> </a:t>
                </a:r>
              </a:p>
            </p:txBody>
          </p:sp>
        </mc:Choice>
        <mc:Fallback xmlns="">
          <p:sp>
            <p:nvSpPr>
              <p:cNvPr id="38" name="文本框 37">
                <a:extLst>
                  <a:ext uri="{FF2B5EF4-FFF2-40B4-BE49-F238E27FC236}">
                    <a16:creationId xmlns:a16="http://schemas.microsoft.com/office/drawing/2014/main" id="{81D5F382-D812-166B-0E7A-E55976A00F00}"/>
                  </a:ext>
                </a:extLst>
              </p:cNvPr>
              <p:cNvSpPr txBox="1">
                <a:spLocks noRot="1" noChangeAspect="1" noMove="1" noResize="1" noEditPoints="1" noAdjustHandles="1" noChangeArrowheads="1" noChangeShapeType="1" noTextEdit="1"/>
              </p:cNvSpPr>
              <p:nvPr/>
            </p:nvSpPr>
            <p:spPr>
              <a:xfrm>
                <a:off x="3154862" y="1873711"/>
                <a:ext cx="653419" cy="46166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CAC78E6C-9112-F7F8-CFBC-C062FF465D5E}"/>
                  </a:ext>
                </a:extLst>
              </p:cNvPr>
              <p:cNvSpPr txBox="1"/>
              <p:nvPr/>
            </p:nvSpPr>
            <p:spPr>
              <a:xfrm>
                <a:off x="2520112" y="1888857"/>
                <a:ext cx="5434858" cy="430887"/>
              </a:xfrm>
              <a:prstGeom prst="rect">
                <a:avLst/>
              </a:prstGeom>
              <a:noFill/>
            </p:spPr>
            <p:txBody>
              <a:bodyPr wrap="square" rtlCol="0">
                <a:spAutoFit/>
              </a:bodyPr>
              <a:lstStyle/>
              <a:p>
                <a:pPr>
                  <a:spcBef>
                    <a:spcPts val="1200"/>
                  </a:spcBef>
                  <a:buClr>
                    <a:schemeClr val="tx1"/>
                  </a:buClr>
                  <a:buSzPct val="80000"/>
                </a:pPr>
                <a14:m>
                  <m:oMathPara xmlns:m="http://schemas.openxmlformats.org/officeDocument/2006/math">
                    <m:oMathParaPr>
                      <m:jc m:val="left"/>
                    </m:oMathParaPr>
                    <m:oMath xmlns:m="http://schemas.openxmlformats.org/officeDocument/2006/math">
                      <m:r>
                        <a:rPr kumimoji="1" lang="en-US" altLang="zh-CN" sz="2200" b="1" i="1" dirty="0">
                          <a:latin typeface="Cambria Math" panose="02040503050406030204" pitchFamily="18" charset="0"/>
                          <a:ea typeface="Cambria Math" panose="02040503050406030204" pitchFamily="18" charset="0"/>
                        </a:rPr>
                        <m:t>𝝅</m:t>
                      </m:r>
                      <m:d>
                        <m:dPr>
                          <m:ctrlPr>
                            <a:rPr kumimoji="1" lang="en-US" altLang="zh-CN" sz="2200" i="1" dirty="0">
                              <a:latin typeface="Cambria Math" panose="02040503050406030204" pitchFamily="18" charset="0"/>
                              <a:ea typeface="Cambria Math" panose="02040503050406030204" pitchFamily="18" charset="0"/>
                            </a:rPr>
                          </m:ctrlPr>
                        </m:dPr>
                        <m:e>
                          <m:r>
                            <a:rPr kumimoji="1" lang="en-US" altLang="zh-CN" sz="2200" i="1" dirty="0">
                              <a:latin typeface="Cambria Math" panose="02040503050406030204" pitchFamily="18" charset="0"/>
                              <a:ea typeface="Cambria Math" panose="02040503050406030204" pitchFamily="18" charset="0"/>
                            </a:rPr>
                            <m:t>𝑡</m:t>
                          </m:r>
                        </m:e>
                      </m:d>
                    </m:oMath>
                  </m:oMathPara>
                </a14:m>
                <a:endParaRPr kumimoji="1" lang="en-US" altLang="zh-CN" sz="2200" dirty="0">
                  <a:latin typeface="Times New Roman" panose="02020603050405020304" pitchFamily="18" charset="0"/>
                  <a:ea typeface="楷体" panose="02010609060101010101" pitchFamily="49" charset="-122"/>
                </a:endParaRPr>
              </a:p>
            </p:txBody>
          </p:sp>
        </mc:Choice>
        <mc:Fallback xmlns="">
          <p:sp>
            <p:nvSpPr>
              <p:cNvPr id="39" name="文本框 38">
                <a:extLst>
                  <a:ext uri="{FF2B5EF4-FFF2-40B4-BE49-F238E27FC236}">
                    <a16:creationId xmlns:a16="http://schemas.microsoft.com/office/drawing/2014/main" id="{CAC78E6C-9112-F7F8-CFBC-C062FF465D5E}"/>
                  </a:ext>
                </a:extLst>
              </p:cNvPr>
              <p:cNvSpPr txBox="1">
                <a:spLocks noRot="1" noChangeAspect="1" noMove="1" noResize="1" noEditPoints="1" noAdjustHandles="1" noChangeArrowheads="1" noChangeShapeType="1" noTextEdit="1"/>
              </p:cNvSpPr>
              <p:nvPr/>
            </p:nvSpPr>
            <p:spPr>
              <a:xfrm>
                <a:off x="2520112" y="1888857"/>
                <a:ext cx="5434858" cy="430887"/>
              </a:xfrm>
              <a:prstGeom prst="rect">
                <a:avLst/>
              </a:prstGeom>
              <a:blipFill>
                <a:blip r:embed="rId8"/>
                <a:stretch>
                  <a:fillRect/>
                </a:stretch>
              </a:blipFill>
            </p:spPr>
            <p:txBody>
              <a:bodyPr/>
              <a:lstStyle/>
              <a:p>
                <a:r>
                  <a:rPr lang="en-US">
                    <a:noFill/>
                  </a:rPr>
                  <a:t> </a:t>
                </a:r>
              </a:p>
            </p:txBody>
          </p:sp>
        </mc:Fallback>
      </mc:AlternateContent>
      <p:sp>
        <p:nvSpPr>
          <p:cNvPr id="40" name="椭圆 39">
            <a:extLst>
              <a:ext uri="{FF2B5EF4-FFF2-40B4-BE49-F238E27FC236}">
                <a16:creationId xmlns:a16="http://schemas.microsoft.com/office/drawing/2014/main" id="{4EC43B2C-3BFC-C140-0C5D-319BBEBB89EC}"/>
              </a:ext>
            </a:extLst>
          </p:cNvPr>
          <p:cNvSpPr/>
          <p:nvPr/>
        </p:nvSpPr>
        <p:spPr>
          <a:xfrm>
            <a:off x="6361807" y="4103513"/>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41" name="椭圆 40">
            <a:extLst>
              <a:ext uri="{FF2B5EF4-FFF2-40B4-BE49-F238E27FC236}">
                <a16:creationId xmlns:a16="http://schemas.microsoft.com/office/drawing/2014/main" id="{FA37AC05-E236-A51C-D5CB-13467134FCC3}"/>
              </a:ext>
            </a:extLst>
          </p:cNvPr>
          <p:cNvSpPr/>
          <p:nvPr/>
        </p:nvSpPr>
        <p:spPr>
          <a:xfrm>
            <a:off x="6361807" y="4726372"/>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43" name="椭圆 42">
            <a:extLst>
              <a:ext uri="{FF2B5EF4-FFF2-40B4-BE49-F238E27FC236}">
                <a16:creationId xmlns:a16="http://schemas.microsoft.com/office/drawing/2014/main" id="{83A85B84-61D6-3E5A-62D0-91CEE3C313A0}"/>
              </a:ext>
            </a:extLst>
          </p:cNvPr>
          <p:cNvSpPr/>
          <p:nvPr/>
        </p:nvSpPr>
        <p:spPr>
          <a:xfrm>
            <a:off x="6361807" y="5349231"/>
            <a:ext cx="288032" cy="288032"/>
          </a:xfrm>
          <a:prstGeom prst="ellipse">
            <a:avLst/>
          </a:prstGeom>
          <a:solidFill>
            <a:schemeClr val="tx1"/>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44" name="椭圆 43">
            <a:extLst>
              <a:ext uri="{FF2B5EF4-FFF2-40B4-BE49-F238E27FC236}">
                <a16:creationId xmlns:a16="http://schemas.microsoft.com/office/drawing/2014/main" id="{27CAE6BA-F705-E35D-9396-17C0EB7520ED}"/>
              </a:ext>
            </a:extLst>
          </p:cNvPr>
          <p:cNvSpPr/>
          <p:nvPr/>
        </p:nvSpPr>
        <p:spPr>
          <a:xfrm>
            <a:off x="6361807" y="6326974"/>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45" name="椭圆 44">
            <a:extLst>
              <a:ext uri="{FF2B5EF4-FFF2-40B4-BE49-F238E27FC236}">
                <a16:creationId xmlns:a16="http://schemas.microsoft.com/office/drawing/2014/main" id="{BD4225CD-D101-0346-69A9-45488A6C40E8}"/>
              </a:ext>
            </a:extLst>
          </p:cNvPr>
          <p:cNvSpPr/>
          <p:nvPr/>
        </p:nvSpPr>
        <p:spPr>
          <a:xfrm>
            <a:off x="6361807" y="6949833"/>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cxnSp>
        <p:nvCxnSpPr>
          <p:cNvPr id="46" name="直线箭头连接符 45">
            <a:extLst>
              <a:ext uri="{FF2B5EF4-FFF2-40B4-BE49-F238E27FC236}">
                <a16:creationId xmlns:a16="http://schemas.microsoft.com/office/drawing/2014/main" id="{FD42AA31-C4E2-D3DB-A58C-64C71F7371F5}"/>
              </a:ext>
            </a:extLst>
          </p:cNvPr>
          <p:cNvCxnSpPr>
            <a:cxnSpLocks/>
            <a:endCxn id="40" idx="2"/>
          </p:cNvCxnSpPr>
          <p:nvPr/>
        </p:nvCxnSpPr>
        <p:spPr>
          <a:xfrm flipV="1">
            <a:off x="4953757" y="4247529"/>
            <a:ext cx="1408050" cy="1278736"/>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47" name="直线箭头连接符 46">
            <a:extLst>
              <a:ext uri="{FF2B5EF4-FFF2-40B4-BE49-F238E27FC236}">
                <a16:creationId xmlns:a16="http://schemas.microsoft.com/office/drawing/2014/main" id="{5C6B26E4-5A72-AC96-32DD-BC28E4760019}"/>
              </a:ext>
            </a:extLst>
          </p:cNvPr>
          <p:cNvCxnSpPr>
            <a:cxnSpLocks/>
            <a:endCxn id="41" idx="2"/>
          </p:cNvCxnSpPr>
          <p:nvPr/>
        </p:nvCxnSpPr>
        <p:spPr>
          <a:xfrm flipV="1">
            <a:off x="4953757" y="4870389"/>
            <a:ext cx="1408050" cy="655877"/>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48" name="直线箭头连接符 47">
            <a:extLst>
              <a:ext uri="{FF2B5EF4-FFF2-40B4-BE49-F238E27FC236}">
                <a16:creationId xmlns:a16="http://schemas.microsoft.com/office/drawing/2014/main" id="{D6FBDDB5-6ED9-0DDA-3BE4-43B245CF0F0F}"/>
              </a:ext>
            </a:extLst>
          </p:cNvPr>
          <p:cNvCxnSpPr>
            <a:cxnSpLocks/>
            <a:endCxn id="43" idx="2"/>
          </p:cNvCxnSpPr>
          <p:nvPr/>
        </p:nvCxnSpPr>
        <p:spPr>
          <a:xfrm flipV="1">
            <a:off x="4953757" y="5493247"/>
            <a:ext cx="1408050" cy="33018"/>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49" name="直线箭头连接符 48">
            <a:extLst>
              <a:ext uri="{FF2B5EF4-FFF2-40B4-BE49-F238E27FC236}">
                <a16:creationId xmlns:a16="http://schemas.microsoft.com/office/drawing/2014/main" id="{4A42F191-2DCB-3936-6E12-9732341DA75D}"/>
              </a:ext>
            </a:extLst>
          </p:cNvPr>
          <p:cNvCxnSpPr>
            <a:cxnSpLocks/>
            <a:endCxn id="44" idx="2"/>
          </p:cNvCxnSpPr>
          <p:nvPr/>
        </p:nvCxnSpPr>
        <p:spPr>
          <a:xfrm>
            <a:off x="4953757" y="5526266"/>
            <a:ext cx="1408050" cy="944725"/>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50" name="直线箭头连接符 49">
            <a:extLst>
              <a:ext uri="{FF2B5EF4-FFF2-40B4-BE49-F238E27FC236}">
                <a16:creationId xmlns:a16="http://schemas.microsoft.com/office/drawing/2014/main" id="{5B09BF1D-1BAC-CAE7-89A1-41286F2C190A}"/>
              </a:ext>
            </a:extLst>
          </p:cNvPr>
          <p:cNvCxnSpPr>
            <a:cxnSpLocks/>
            <a:endCxn id="45" idx="2"/>
          </p:cNvCxnSpPr>
          <p:nvPr/>
        </p:nvCxnSpPr>
        <p:spPr>
          <a:xfrm>
            <a:off x="4953757" y="5526265"/>
            <a:ext cx="1408050" cy="1567584"/>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2A713A14-AC26-75F0-3BA0-07F81916441E}"/>
                  </a:ext>
                </a:extLst>
              </p:cNvPr>
              <p:cNvSpPr txBox="1"/>
              <p:nvPr/>
            </p:nvSpPr>
            <p:spPr bwMode="auto">
              <a:xfrm>
                <a:off x="6356047" y="5745507"/>
                <a:ext cx="491370" cy="363209"/>
              </a:xfrm>
              <a:prstGeom prst="rect">
                <a:avLst/>
              </a:prstGeom>
              <a:noFill/>
              <a:ln w="9525" algn="ctr">
                <a:noFill/>
                <a:miter lim="800000"/>
                <a:headEnd/>
                <a:tailEnd/>
              </a:ln>
              <a:effectLst/>
            </p:spPr>
            <p:txBody>
              <a:bodyPr vert="eaVert" wrap="square" lIns="90909" tIns="45455" rIns="90909" bIns="45455" rtlCol="0" anchor="ctr">
                <a:spAutoFit/>
              </a:bodyPr>
              <a:lstStyle/>
              <a:p>
                <a:pPr/>
                <a14:m>
                  <m:oMathPara xmlns:m="http://schemas.openxmlformats.org/officeDocument/2006/math">
                    <m:oMathParaPr>
                      <m:jc m:val="centerGroup"/>
                    </m:oMathParaPr>
                    <m:oMath xmlns:m="http://schemas.openxmlformats.org/officeDocument/2006/math">
                      <m:r>
                        <a:rPr lang="en-US" i="1" dirty="0">
                          <a:solidFill>
                            <a:prstClr val="black"/>
                          </a:solidFill>
                          <a:latin typeface="Cambria Math" panose="02040503050406030204" pitchFamily="18" charset="0"/>
                        </a:rPr>
                        <m:t>…</m:t>
                      </m:r>
                    </m:oMath>
                  </m:oMathPara>
                </a14:m>
                <a:endParaRPr lang="en-US" dirty="0">
                  <a:solidFill>
                    <a:prstClr val="black"/>
                  </a:solidFill>
                </a:endParaRPr>
              </a:p>
            </p:txBody>
          </p:sp>
        </mc:Choice>
        <mc:Fallback xmlns="">
          <p:sp>
            <p:nvSpPr>
              <p:cNvPr id="51" name="文本框 50">
                <a:extLst>
                  <a:ext uri="{FF2B5EF4-FFF2-40B4-BE49-F238E27FC236}">
                    <a16:creationId xmlns:a16="http://schemas.microsoft.com/office/drawing/2014/main" id="{2A713A14-AC26-75F0-3BA0-07F81916441E}"/>
                  </a:ext>
                </a:extLst>
              </p:cNvPr>
              <p:cNvSpPr txBox="1">
                <a:spLocks noRot="1" noChangeAspect="1" noMove="1" noResize="1" noEditPoints="1" noAdjustHandles="1" noChangeArrowheads="1" noChangeShapeType="1" noTextEdit="1"/>
              </p:cNvSpPr>
              <p:nvPr/>
            </p:nvSpPr>
            <p:spPr bwMode="auto">
              <a:xfrm>
                <a:off x="6356047" y="5745507"/>
                <a:ext cx="491370" cy="363209"/>
              </a:xfrm>
              <a:prstGeom prst="rect">
                <a:avLst/>
              </a:prstGeom>
              <a:blipFill>
                <a:blip r:embed="rId9"/>
                <a:stretch>
                  <a:fillRect/>
                </a:stretch>
              </a:blipFill>
              <a:ln w="9525" algn="ctr">
                <a:noFill/>
                <a:miter lim="800000"/>
                <a:headEnd/>
                <a:tailEnd/>
              </a:ln>
              <a:effectLst/>
            </p:spPr>
            <p:txBody>
              <a:bodyPr/>
              <a:lstStyle/>
              <a:p>
                <a:r>
                  <a:rPr lang="en-US">
                    <a:noFill/>
                  </a:rPr>
                  <a:t> </a:t>
                </a:r>
              </a:p>
            </p:txBody>
          </p:sp>
        </mc:Fallback>
      </mc:AlternateContent>
      <p:cxnSp>
        <p:nvCxnSpPr>
          <p:cNvPr id="52" name="直线连接符 51">
            <a:extLst>
              <a:ext uri="{FF2B5EF4-FFF2-40B4-BE49-F238E27FC236}">
                <a16:creationId xmlns:a16="http://schemas.microsoft.com/office/drawing/2014/main" id="{F2E3AE53-D6A6-3E62-9CD9-33B6AAEC9BB2}"/>
              </a:ext>
            </a:extLst>
          </p:cNvPr>
          <p:cNvCxnSpPr/>
          <p:nvPr/>
        </p:nvCxnSpPr>
        <p:spPr>
          <a:xfrm>
            <a:off x="6897974" y="4233810"/>
            <a:ext cx="378487" cy="0"/>
          </a:xfrm>
          <a:prstGeom prst="line">
            <a:avLst/>
          </a:prstGeom>
          <a:ln w="12700">
            <a:solidFill>
              <a:srgbClr val="000000"/>
            </a:solidFill>
          </a:ln>
        </p:spPr>
        <p:style>
          <a:lnRef idx="1">
            <a:schemeClr val="dk1"/>
          </a:lnRef>
          <a:fillRef idx="0">
            <a:schemeClr val="dk1"/>
          </a:fillRef>
          <a:effectRef idx="0">
            <a:schemeClr val="dk1"/>
          </a:effectRef>
          <a:fontRef idx="minor">
            <a:schemeClr val="tx1"/>
          </a:fontRef>
        </p:style>
      </p:cxnSp>
      <p:cxnSp>
        <p:nvCxnSpPr>
          <p:cNvPr id="53" name="直线连接符 52">
            <a:extLst>
              <a:ext uri="{FF2B5EF4-FFF2-40B4-BE49-F238E27FC236}">
                <a16:creationId xmlns:a16="http://schemas.microsoft.com/office/drawing/2014/main" id="{1FB2E666-953E-EC9C-BA43-6C25F0C2E5A6}"/>
              </a:ext>
            </a:extLst>
          </p:cNvPr>
          <p:cNvCxnSpPr/>
          <p:nvPr/>
        </p:nvCxnSpPr>
        <p:spPr>
          <a:xfrm>
            <a:off x="6897974" y="7100145"/>
            <a:ext cx="378487" cy="0"/>
          </a:xfrm>
          <a:prstGeom prst="line">
            <a:avLst/>
          </a:prstGeom>
          <a:ln w="12700">
            <a:solidFill>
              <a:srgbClr val="000000"/>
            </a:solidFill>
          </a:ln>
        </p:spPr>
        <p:style>
          <a:lnRef idx="1">
            <a:schemeClr val="dk1"/>
          </a:lnRef>
          <a:fillRef idx="0">
            <a:schemeClr val="dk1"/>
          </a:fillRef>
          <a:effectRef idx="0">
            <a:schemeClr val="dk1"/>
          </a:effectRef>
          <a:fontRef idx="minor">
            <a:schemeClr val="tx1"/>
          </a:fontRef>
        </p:style>
      </p:cxnSp>
      <p:cxnSp>
        <p:nvCxnSpPr>
          <p:cNvPr id="54" name="直线箭头连接符 53">
            <a:extLst>
              <a:ext uri="{FF2B5EF4-FFF2-40B4-BE49-F238E27FC236}">
                <a16:creationId xmlns:a16="http://schemas.microsoft.com/office/drawing/2014/main" id="{D6E9ED4A-4C94-29D7-48F9-7CFB5BDBD61D}"/>
              </a:ext>
            </a:extLst>
          </p:cNvPr>
          <p:cNvCxnSpPr/>
          <p:nvPr/>
        </p:nvCxnSpPr>
        <p:spPr>
          <a:xfrm>
            <a:off x="7087216" y="6042793"/>
            <a:ext cx="0" cy="1051057"/>
          </a:xfrm>
          <a:prstGeom prst="straightConnector1">
            <a:avLst/>
          </a:prstGeom>
          <a:ln w="12700">
            <a:solidFill>
              <a:srgbClr val="000000"/>
            </a:solidFill>
            <a:tailEnd type="triangle"/>
          </a:ln>
        </p:spPr>
        <p:style>
          <a:lnRef idx="1">
            <a:schemeClr val="dk1"/>
          </a:lnRef>
          <a:fillRef idx="0">
            <a:schemeClr val="dk1"/>
          </a:fillRef>
          <a:effectRef idx="0">
            <a:schemeClr val="dk1"/>
          </a:effectRef>
          <a:fontRef idx="minor">
            <a:schemeClr val="tx1"/>
          </a:fontRef>
        </p:style>
      </p:cxnSp>
      <p:cxnSp>
        <p:nvCxnSpPr>
          <p:cNvPr id="55" name="直线箭头连接符 54">
            <a:extLst>
              <a:ext uri="{FF2B5EF4-FFF2-40B4-BE49-F238E27FC236}">
                <a16:creationId xmlns:a16="http://schemas.microsoft.com/office/drawing/2014/main" id="{92282E4E-007C-1F07-D5D8-53785E5B0E6B}"/>
              </a:ext>
            </a:extLst>
          </p:cNvPr>
          <p:cNvCxnSpPr>
            <a:cxnSpLocks/>
          </p:cNvCxnSpPr>
          <p:nvPr/>
        </p:nvCxnSpPr>
        <p:spPr>
          <a:xfrm flipV="1">
            <a:off x="7087216" y="4247066"/>
            <a:ext cx="0" cy="1051057"/>
          </a:xfrm>
          <a:prstGeom prst="straightConnector1">
            <a:avLst/>
          </a:prstGeom>
          <a:ln w="12700">
            <a:solidFill>
              <a:srgbClr val="00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D19ABE55-1133-CA1B-A991-6D51DC593CAC}"/>
                  </a:ext>
                </a:extLst>
              </p:cNvPr>
              <p:cNvSpPr txBox="1"/>
              <p:nvPr/>
            </p:nvSpPr>
            <p:spPr bwMode="auto">
              <a:xfrm>
                <a:off x="6935546" y="5416518"/>
                <a:ext cx="1492740" cy="399574"/>
              </a:xfrm>
              <a:prstGeom prst="rect">
                <a:avLst/>
              </a:prstGeom>
              <a:noFill/>
              <a:ln w="9525" algn="ctr">
                <a:noFill/>
                <a:miter lim="800000"/>
                <a:headEnd/>
                <a:tailEnd/>
              </a:ln>
              <a:effectLst/>
            </p:spPr>
            <p:txBody>
              <a:bodyPr wrap="square" lIns="90909" tIns="45455" rIns="90909" bIns="45455" rtlCol="0" anchor="ctr">
                <a:spAutoFit/>
              </a:bodyPr>
              <a:lstStyle/>
              <a:p>
                <a14:m>
                  <m:oMath xmlns:m="http://schemas.openxmlformats.org/officeDocument/2006/math">
                    <m:r>
                      <a:rPr lang="en-US" i="1" dirty="0">
                        <a:solidFill>
                          <a:prstClr val="black"/>
                        </a:solidFill>
                        <a:latin typeface="Cambria Math" panose="02040503050406030204" pitchFamily="18" charset="0"/>
                      </a:rPr>
                      <m:t>𝑛</m:t>
                    </m:r>
                  </m:oMath>
                </a14:m>
                <a:r>
                  <a:rPr lang="en-US" dirty="0">
                    <a:solidFill>
                      <a:prstClr val="black"/>
                    </a:solidFill>
                    <a:latin typeface="Times New Roman" panose="02020603050405020304" pitchFamily="18" charset="0"/>
                    <a:cs typeface="Times New Roman" panose="02020603050405020304" pitchFamily="18" charset="0"/>
                  </a:rPr>
                  <a:t> nodes</a:t>
                </a:r>
              </a:p>
            </p:txBody>
          </p:sp>
        </mc:Choice>
        <mc:Fallback xmlns="">
          <p:sp>
            <p:nvSpPr>
              <p:cNvPr id="56" name="文本框 55">
                <a:extLst>
                  <a:ext uri="{FF2B5EF4-FFF2-40B4-BE49-F238E27FC236}">
                    <a16:creationId xmlns:a16="http://schemas.microsoft.com/office/drawing/2014/main" id="{D19ABE55-1133-CA1B-A991-6D51DC593CAC}"/>
                  </a:ext>
                </a:extLst>
              </p:cNvPr>
              <p:cNvSpPr txBox="1">
                <a:spLocks noRot="1" noChangeAspect="1" noMove="1" noResize="1" noEditPoints="1" noAdjustHandles="1" noChangeArrowheads="1" noChangeShapeType="1" noTextEdit="1"/>
              </p:cNvSpPr>
              <p:nvPr/>
            </p:nvSpPr>
            <p:spPr bwMode="auto">
              <a:xfrm>
                <a:off x="6935546" y="5416518"/>
                <a:ext cx="1492740" cy="399574"/>
              </a:xfrm>
              <a:prstGeom prst="rect">
                <a:avLst/>
              </a:prstGeom>
              <a:blipFill>
                <a:blip r:embed="rId10"/>
                <a:stretch>
                  <a:fillRect t="-9375" b="-28125"/>
                </a:stretch>
              </a:blipFill>
              <a:ln w="9525" algn="ctr">
                <a:noFill/>
                <a:miter lim="800000"/>
                <a:headEnd/>
                <a:tailEnd/>
              </a:ln>
              <a:effectLst/>
            </p:spPr>
            <p:txBody>
              <a:bodyPr/>
              <a:lstStyle/>
              <a:p>
                <a:r>
                  <a:rPr lang="en-US">
                    <a:noFill/>
                  </a:rPr>
                  <a:t> </a:t>
                </a:r>
              </a:p>
            </p:txBody>
          </p:sp>
        </mc:Fallback>
      </mc:AlternateContent>
      <p:sp>
        <p:nvSpPr>
          <p:cNvPr id="57" name="椭圆 56">
            <a:extLst>
              <a:ext uri="{FF2B5EF4-FFF2-40B4-BE49-F238E27FC236}">
                <a16:creationId xmlns:a16="http://schemas.microsoft.com/office/drawing/2014/main" id="{97166F56-99DC-0517-E672-D96D3F6B08BE}"/>
              </a:ext>
            </a:extLst>
          </p:cNvPr>
          <p:cNvSpPr/>
          <p:nvPr/>
        </p:nvSpPr>
        <p:spPr>
          <a:xfrm>
            <a:off x="2962878" y="4100944"/>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58" name="椭圆 57">
            <a:extLst>
              <a:ext uri="{FF2B5EF4-FFF2-40B4-BE49-F238E27FC236}">
                <a16:creationId xmlns:a16="http://schemas.microsoft.com/office/drawing/2014/main" id="{F447747E-CDE8-556A-5AFE-CE163F57B26B}"/>
              </a:ext>
            </a:extLst>
          </p:cNvPr>
          <p:cNvSpPr/>
          <p:nvPr/>
        </p:nvSpPr>
        <p:spPr>
          <a:xfrm>
            <a:off x="2962878" y="4723803"/>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59" name="椭圆 58">
            <a:extLst>
              <a:ext uri="{FF2B5EF4-FFF2-40B4-BE49-F238E27FC236}">
                <a16:creationId xmlns:a16="http://schemas.microsoft.com/office/drawing/2014/main" id="{D29D95AD-5DBC-BF46-DFE7-E6B80829E368}"/>
              </a:ext>
            </a:extLst>
          </p:cNvPr>
          <p:cNvSpPr/>
          <p:nvPr/>
        </p:nvSpPr>
        <p:spPr>
          <a:xfrm>
            <a:off x="2962878" y="5346662"/>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60" name="椭圆 59">
            <a:extLst>
              <a:ext uri="{FF2B5EF4-FFF2-40B4-BE49-F238E27FC236}">
                <a16:creationId xmlns:a16="http://schemas.microsoft.com/office/drawing/2014/main" id="{F90D0FE5-16BC-893F-D2DB-E9259EB56745}"/>
              </a:ext>
            </a:extLst>
          </p:cNvPr>
          <p:cNvSpPr/>
          <p:nvPr/>
        </p:nvSpPr>
        <p:spPr>
          <a:xfrm>
            <a:off x="2962878" y="6324405"/>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61" name="椭圆 60">
            <a:extLst>
              <a:ext uri="{FF2B5EF4-FFF2-40B4-BE49-F238E27FC236}">
                <a16:creationId xmlns:a16="http://schemas.microsoft.com/office/drawing/2014/main" id="{9A9856C1-3C5B-8DF7-A823-48CD706C1204}"/>
              </a:ext>
            </a:extLst>
          </p:cNvPr>
          <p:cNvSpPr/>
          <p:nvPr/>
        </p:nvSpPr>
        <p:spPr>
          <a:xfrm>
            <a:off x="2962878" y="6947264"/>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20162907-58DC-49D6-19E6-75DB00BB2AC0}"/>
                  </a:ext>
                </a:extLst>
              </p:cNvPr>
              <p:cNvSpPr txBox="1"/>
              <p:nvPr/>
            </p:nvSpPr>
            <p:spPr bwMode="auto">
              <a:xfrm>
                <a:off x="2957118" y="5742938"/>
                <a:ext cx="491370" cy="363209"/>
              </a:xfrm>
              <a:prstGeom prst="rect">
                <a:avLst/>
              </a:prstGeom>
              <a:noFill/>
              <a:ln w="9525" algn="ctr">
                <a:noFill/>
                <a:miter lim="800000"/>
                <a:headEnd/>
                <a:tailEnd/>
              </a:ln>
              <a:effectLst/>
            </p:spPr>
            <p:txBody>
              <a:bodyPr vert="eaVert" wrap="square" lIns="90909" tIns="45455" rIns="90909" bIns="45455" rtlCol="0" anchor="ctr">
                <a:spAutoFit/>
              </a:bodyPr>
              <a:lstStyle/>
              <a:p>
                <a:pPr/>
                <a14:m>
                  <m:oMathPara xmlns:m="http://schemas.openxmlformats.org/officeDocument/2006/math">
                    <m:oMathParaPr>
                      <m:jc m:val="centerGroup"/>
                    </m:oMathParaPr>
                    <m:oMath xmlns:m="http://schemas.openxmlformats.org/officeDocument/2006/math">
                      <m:r>
                        <a:rPr lang="en-US" i="1" dirty="0">
                          <a:solidFill>
                            <a:prstClr val="black"/>
                          </a:solidFill>
                          <a:latin typeface="Cambria Math" panose="02040503050406030204" pitchFamily="18" charset="0"/>
                        </a:rPr>
                        <m:t>…</m:t>
                      </m:r>
                    </m:oMath>
                  </m:oMathPara>
                </a14:m>
                <a:endParaRPr lang="en-US" dirty="0">
                  <a:solidFill>
                    <a:prstClr val="black"/>
                  </a:solidFill>
                </a:endParaRPr>
              </a:p>
            </p:txBody>
          </p:sp>
        </mc:Choice>
        <mc:Fallback xmlns="">
          <p:sp>
            <p:nvSpPr>
              <p:cNvPr id="62" name="文本框 61">
                <a:extLst>
                  <a:ext uri="{FF2B5EF4-FFF2-40B4-BE49-F238E27FC236}">
                    <a16:creationId xmlns:a16="http://schemas.microsoft.com/office/drawing/2014/main" id="{20162907-58DC-49D6-19E6-75DB00BB2AC0}"/>
                  </a:ext>
                </a:extLst>
              </p:cNvPr>
              <p:cNvSpPr txBox="1">
                <a:spLocks noRot="1" noChangeAspect="1" noMove="1" noResize="1" noEditPoints="1" noAdjustHandles="1" noChangeArrowheads="1" noChangeShapeType="1" noTextEdit="1"/>
              </p:cNvSpPr>
              <p:nvPr/>
            </p:nvSpPr>
            <p:spPr bwMode="auto">
              <a:xfrm>
                <a:off x="2957118" y="5742938"/>
                <a:ext cx="491370" cy="363209"/>
              </a:xfrm>
              <a:prstGeom prst="rect">
                <a:avLst/>
              </a:prstGeom>
              <a:blipFill>
                <a:blip r:embed="rId11"/>
                <a:stretch>
                  <a:fillRect/>
                </a:stretch>
              </a:blipFill>
              <a:ln w="9525" algn="ctr">
                <a:noFill/>
                <a:miter lim="800000"/>
                <a:headEnd/>
                <a:tailEnd/>
              </a:ln>
              <a:effectLst/>
            </p:spPr>
            <p:txBody>
              <a:bodyPr/>
              <a:lstStyle/>
              <a:p>
                <a:r>
                  <a:rPr lang="en-US">
                    <a:noFill/>
                  </a:rPr>
                  <a:t> </a:t>
                </a:r>
              </a:p>
            </p:txBody>
          </p:sp>
        </mc:Fallback>
      </mc:AlternateContent>
      <p:cxnSp>
        <p:nvCxnSpPr>
          <p:cNvPr id="63" name="直线箭头连接符 62">
            <a:extLst>
              <a:ext uri="{FF2B5EF4-FFF2-40B4-BE49-F238E27FC236}">
                <a16:creationId xmlns:a16="http://schemas.microsoft.com/office/drawing/2014/main" id="{8B63382D-B7D0-DE7C-984A-5B4703A305EC}"/>
              </a:ext>
            </a:extLst>
          </p:cNvPr>
          <p:cNvCxnSpPr>
            <a:cxnSpLocks/>
            <a:stCxn id="57" idx="6"/>
          </p:cNvCxnSpPr>
          <p:nvPr/>
        </p:nvCxnSpPr>
        <p:spPr>
          <a:xfrm>
            <a:off x="3250910" y="4244961"/>
            <a:ext cx="1456996" cy="1182079"/>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64" name="直线箭头连接符 63">
            <a:extLst>
              <a:ext uri="{FF2B5EF4-FFF2-40B4-BE49-F238E27FC236}">
                <a16:creationId xmlns:a16="http://schemas.microsoft.com/office/drawing/2014/main" id="{17264CE2-37A9-1545-BF53-8FA4A0BD3538}"/>
              </a:ext>
            </a:extLst>
          </p:cNvPr>
          <p:cNvCxnSpPr>
            <a:cxnSpLocks/>
            <a:stCxn id="58" idx="6"/>
          </p:cNvCxnSpPr>
          <p:nvPr/>
        </p:nvCxnSpPr>
        <p:spPr>
          <a:xfrm>
            <a:off x="3250911" y="4867819"/>
            <a:ext cx="1414815" cy="658446"/>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65" name="直线箭头连接符 64">
            <a:extLst>
              <a:ext uri="{FF2B5EF4-FFF2-40B4-BE49-F238E27FC236}">
                <a16:creationId xmlns:a16="http://schemas.microsoft.com/office/drawing/2014/main" id="{DF469D0E-FFCD-0248-E04A-8D419AB458B1}"/>
              </a:ext>
            </a:extLst>
          </p:cNvPr>
          <p:cNvCxnSpPr>
            <a:cxnSpLocks/>
            <a:stCxn id="59" idx="6"/>
            <a:endCxn id="68" idx="2"/>
          </p:cNvCxnSpPr>
          <p:nvPr/>
        </p:nvCxnSpPr>
        <p:spPr>
          <a:xfrm>
            <a:off x="3250911" y="5490679"/>
            <a:ext cx="1411769" cy="35587"/>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66" name="直线箭头连接符 65">
            <a:extLst>
              <a:ext uri="{FF2B5EF4-FFF2-40B4-BE49-F238E27FC236}">
                <a16:creationId xmlns:a16="http://schemas.microsoft.com/office/drawing/2014/main" id="{8B0B41A3-B5C8-9E9D-6E80-4CCD25F941EE}"/>
              </a:ext>
            </a:extLst>
          </p:cNvPr>
          <p:cNvCxnSpPr>
            <a:cxnSpLocks/>
            <a:stCxn id="60" idx="6"/>
          </p:cNvCxnSpPr>
          <p:nvPr/>
        </p:nvCxnSpPr>
        <p:spPr>
          <a:xfrm flipV="1">
            <a:off x="3250910" y="5625491"/>
            <a:ext cx="1456996" cy="842931"/>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67" name="直线箭头连接符 66">
            <a:extLst>
              <a:ext uri="{FF2B5EF4-FFF2-40B4-BE49-F238E27FC236}">
                <a16:creationId xmlns:a16="http://schemas.microsoft.com/office/drawing/2014/main" id="{10B3E79A-1F58-4640-BAC9-0C2A382ED6CB}"/>
              </a:ext>
            </a:extLst>
          </p:cNvPr>
          <p:cNvCxnSpPr>
            <a:cxnSpLocks/>
            <a:stCxn id="61" idx="6"/>
          </p:cNvCxnSpPr>
          <p:nvPr/>
        </p:nvCxnSpPr>
        <p:spPr>
          <a:xfrm flipV="1">
            <a:off x="3250910" y="5625490"/>
            <a:ext cx="1456996" cy="1465790"/>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sp>
        <p:nvSpPr>
          <p:cNvPr id="68" name="椭圆 67">
            <a:extLst>
              <a:ext uri="{FF2B5EF4-FFF2-40B4-BE49-F238E27FC236}">
                <a16:creationId xmlns:a16="http://schemas.microsoft.com/office/drawing/2014/main" id="{97464151-A21A-9E1B-B2C4-585C03C9C59F}"/>
              </a:ext>
            </a:extLst>
          </p:cNvPr>
          <p:cNvSpPr/>
          <p:nvPr/>
        </p:nvSpPr>
        <p:spPr>
          <a:xfrm>
            <a:off x="4662679" y="5382249"/>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69" name="椭圆 68">
            <a:extLst>
              <a:ext uri="{FF2B5EF4-FFF2-40B4-BE49-F238E27FC236}">
                <a16:creationId xmlns:a16="http://schemas.microsoft.com/office/drawing/2014/main" id="{A38F5D8A-EBAC-C340-FA6F-C9937967EDA1}"/>
              </a:ext>
            </a:extLst>
          </p:cNvPr>
          <p:cNvSpPr/>
          <p:nvPr/>
        </p:nvSpPr>
        <p:spPr>
          <a:xfrm>
            <a:off x="6364853" y="4106161"/>
            <a:ext cx="288032" cy="288032"/>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cxnSp>
        <p:nvCxnSpPr>
          <p:cNvPr id="70" name="直线箭头连接符 69">
            <a:extLst>
              <a:ext uri="{FF2B5EF4-FFF2-40B4-BE49-F238E27FC236}">
                <a16:creationId xmlns:a16="http://schemas.microsoft.com/office/drawing/2014/main" id="{DDB48F8B-F289-BCDC-BBEF-F1DF24909F5B}"/>
              </a:ext>
            </a:extLst>
          </p:cNvPr>
          <p:cNvCxnSpPr>
            <a:cxnSpLocks/>
            <a:stCxn id="73" idx="6"/>
            <a:endCxn id="40" idx="2"/>
          </p:cNvCxnSpPr>
          <p:nvPr/>
        </p:nvCxnSpPr>
        <p:spPr>
          <a:xfrm flipV="1">
            <a:off x="4957837" y="4247529"/>
            <a:ext cx="1403971" cy="1284032"/>
          </a:xfrm>
          <a:prstGeom prst="straightConnector1">
            <a:avLst/>
          </a:prstGeom>
          <a:ln w="38100">
            <a:solidFill>
              <a:srgbClr val="C00000"/>
            </a:solidFill>
            <a:tailEnd type="stealth" w="lg" len="lg"/>
          </a:ln>
        </p:spPr>
        <p:style>
          <a:lnRef idx="1">
            <a:schemeClr val="dk1"/>
          </a:lnRef>
          <a:fillRef idx="0">
            <a:schemeClr val="dk1"/>
          </a:fillRef>
          <a:effectRef idx="0">
            <a:schemeClr val="dk1"/>
          </a:effectRef>
          <a:fontRef idx="minor">
            <a:schemeClr val="tx1"/>
          </a:fontRef>
        </p:style>
      </p:cxnSp>
      <p:sp>
        <p:nvSpPr>
          <p:cNvPr id="71" name="椭圆 70">
            <a:extLst>
              <a:ext uri="{FF2B5EF4-FFF2-40B4-BE49-F238E27FC236}">
                <a16:creationId xmlns:a16="http://schemas.microsoft.com/office/drawing/2014/main" id="{4027BB34-1F37-CC39-E92A-07B285367BA1}"/>
              </a:ext>
            </a:extLst>
          </p:cNvPr>
          <p:cNvSpPr/>
          <p:nvPr/>
        </p:nvSpPr>
        <p:spPr>
          <a:xfrm>
            <a:off x="2968216" y="4729099"/>
            <a:ext cx="288032" cy="288032"/>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cxnSp>
        <p:nvCxnSpPr>
          <p:cNvPr id="72" name="直线箭头连接符 71">
            <a:extLst>
              <a:ext uri="{FF2B5EF4-FFF2-40B4-BE49-F238E27FC236}">
                <a16:creationId xmlns:a16="http://schemas.microsoft.com/office/drawing/2014/main" id="{B62C1B88-B1D2-D9CE-0661-D6D95FACF8B8}"/>
              </a:ext>
            </a:extLst>
          </p:cNvPr>
          <p:cNvCxnSpPr>
            <a:cxnSpLocks/>
            <a:stCxn id="71" idx="6"/>
          </p:cNvCxnSpPr>
          <p:nvPr/>
        </p:nvCxnSpPr>
        <p:spPr>
          <a:xfrm>
            <a:off x="3256249" y="4873115"/>
            <a:ext cx="1414815" cy="658446"/>
          </a:xfrm>
          <a:prstGeom prst="straightConnector1">
            <a:avLst/>
          </a:prstGeom>
          <a:ln w="38100">
            <a:solidFill>
              <a:srgbClr val="C00000"/>
            </a:solidFill>
            <a:tailEnd type="stealth" w="lg" len="lg"/>
          </a:ln>
        </p:spPr>
        <p:style>
          <a:lnRef idx="1">
            <a:schemeClr val="dk1"/>
          </a:lnRef>
          <a:fillRef idx="0">
            <a:schemeClr val="dk1"/>
          </a:fillRef>
          <a:effectRef idx="0">
            <a:schemeClr val="dk1"/>
          </a:effectRef>
          <a:fontRef idx="minor">
            <a:schemeClr val="tx1"/>
          </a:fontRef>
        </p:style>
      </p:cxnSp>
      <p:sp>
        <p:nvSpPr>
          <p:cNvPr id="73" name="椭圆 72">
            <a:extLst>
              <a:ext uri="{FF2B5EF4-FFF2-40B4-BE49-F238E27FC236}">
                <a16:creationId xmlns:a16="http://schemas.microsoft.com/office/drawing/2014/main" id="{02D4FB06-0540-DB5A-3B70-5B59E4418326}"/>
              </a:ext>
            </a:extLst>
          </p:cNvPr>
          <p:cNvSpPr/>
          <p:nvPr/>
        </p:nvSpPr>
        <p:spPr>
          <a:xfrm>
            <a:off x="4669804" y="5387545"/>
            <a:ext cx="288032" cy="288032"/>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74" name="椭圆 73">
            <a:extLst>
              <a:ext uri="{FF2B5EF4-FFF2-40B4-BE49-F238E27FC236}">
                <a16:creationId xmlns:a16="http://schemas.microsoft.com/office/drawing/2014/main" id="{193041D8-3CAE-A795-5C15-F030A189E723}"/>
              </a:ext>
            </a:extLst>
          </p:cNvPr>
          <p:cNvSpPr/>
          <p:nvPr/>
        </p:nvSpPr>
        <p:spPr>
          <a:xfrm>
            <a:off x="6370191" y="6333303"/>
            <a:ext cx="288032" cy="288032"/>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cxnSp>
        <p:nvCxnSpPr>
          <p:cNvPr id="75" name="直线箭头连接符 74">
            <a:extLst>
              <a:ext uri="{FF2B5EF4-FFF2-40B4-BE49-F238E27FC236}">
                <a16:creationId xmlns:a16="http://schemas.microsoft.com/office/drawing/2014/main" id="{598B8E8A-A44B-D294-1408-80F8B34D52D3}"/>
              </a:ext>
            </a:extLst>
          </p:cNvPr>
          <p:cNvCxnSpPr>
            <a:cxnSpLocks/>
            <a:stCxn id="78" idx="6"/>
            <a:endCxn id="74" idx="2"/>
          </p:cNvCxnSpPr>
          <p:nvPr/>
        </p:nvCxnSpPr>
        <p:spPr>
          <a:xfrm>
            <a:off x="4960883" y="5546625"/>
            <a:ext cx="1409309" cy="930695"/>
          </a:xfrm>
          <a:prstGeom prst="straightConnector1">
            <a:avLst/>
          </a:prstGeom>
          <a:ln w="38100">
            <a:solidFill>
              <a:srgbClr val="C00000"/>
            </a:solidFill>
            <a:tailEnd type="stealth" w="lg" len="lg"/>
          </a:ln>
        </p:spPr>
        <p:style>
          <a:lnRef idx="1">
            <a:schemeClr val="dk1"/>
          </a:lnRef>
          <a:fillRef idx="0">
            <a:schemeClr val="dk1"/>
          </a:fillRef>
          <a:effectRef idx="0">
            <a:schemeClr val="dk1"/>
          </a:effectRef>
          <a:fontRef idx="minor">
            <a:schemeClr val="tx1"/>
          </a:fontRef>
        </p:style>
      </p:cxnSp>
      <p:sp>
        <p:nvSpPr>
          <p:cNvPr id="76" name="椭圆 75">
            <a:extLst>
              <a:ext uri="{FF2B5EF4-FFF2-40B4-BE49-F238E27FC236}">
                <a16:creationId xmlns:a16="http://schemas.microsoft.com/office/drawing/2014/main" id="{1B4364DD-CBE2-2D30-E194-4CDCEC2B4082}"/>
              </a:ext>
            </a:extLst>
          </p:cNvPr>
          <p:cNvSpPr/>
          <p:nvPr/>
        </p:nvSpPr>
        <p:spPr>
          <a:xfrm>
            <a:off x="2957118" y="6952560"/>
            <a:ext cx="288032" cy="288032"/>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cxnSp>
        <p:nvCxnSpPr>
          <p:cNvPr id="77" name="直线箭头连接符 76">
            <a:extLst>
              <a:ext uri="{FF2B5EF4-FFF2-40B4-BE49-F238E27FC236}">
                <a16:creationId xmlns:a16="http://schemas.microsoft.com/office/drawing/2014/main" id="{F42DFA7D-7BAB-7CD0-C148-138A92B12B76}"/>
              </a:ext>
            </a:extLst>
          </p:cNvPr>
          <p:cNvCxnSpPr>
            <a:cxnSpLocks/>
            <a:stCxn id="76" idx="6"/>
            <a:endCxn id="78" idx="3"/>
          </p:cNvCxnSpPr>
          <p:nvPr/>
        </p:nvCxnSpPr>
        <p:spPr>
          <a:xfrm flipV="1">
            <a:off x="3245151" y="5648460"/>
            <a:ext cx="1469881" cy="1448117"/>
          </a:xfrm>
          <a:prstGeom prst="straightConnector1">
            <a:avLst/>
          </a:prstGeom>
          <a:ln w="38100">
            <a:solidFill>
              <a:srgbClr val="C00000"/>
            </a:solidFill>
            <a:tailEnd type="stealth" w="lg" len="lg"/>
          </a:ln>
        </p:spPr>
        <p:style>
          <a:lnRef idx="1">
            <a:schemeClr val="dk1"/>
          </a:lnRef>
          <a:fillRef idx="0">
            <a:schemeClr val="dk1"/>
          </a:fillRef>
          <a:effectRef idx="0">
            <a:schemeClr val="dk1"/>
          </a:effectRef>
          <a:fontRef idx="minor">
            <a:schemeClr val="tx1"/>
          </a:fontRef>
        </p:style>
      </p:cxnSp>
      <p:sp>
        <p:nvSpPr>
          <p:cNvPr id="78" name="椭圆 77">
            <a:extLst>
              <a:ext uri="{FF2B5EF4-FFF2-40B4-BE49-F238E27FC236}">
                <a16:creationId xmlns:a16="http://schemas.microsoft.com/office/drawing/2014/main" id="{F41EF092-A1EC-EE72-C800-56C9FCEBC508}"/>
              </a:ext>
            </a:extLst>
          </p:cNvPr>
          <p:cNvSpPr/>
          <p:nvPr/>
        </p:nvSpPr>
        <p:spPr>
          <a:xfrm>
            <a:off x="4672850" y="5402608"/>
            <a:ext cx="288032" cy="288032"/>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E7E42B95-972E-E28B-347D-611A8A6A9424}"/>
                  </a:ext>
                </a:extLst>
              </p:cNvPr>
              <p:cNvSpPr txBox="1"/>
              <p:nvPr/>
            </p:nvSpPr>
            <p:spPr bwMode="auto">
              <a:xfrm>
                <a:off x="6412092" y="5338935"/>
                <a:ext cx="177805" cy="307777"/>
              </a:xfrm>
              <a:prstGeom prst="rect">
                <a:avLst/>
              </a:prstGeom>
              <a:noFill/>
              <a:ln w="9525" algn="ctr">
                <a:noFill/>
                <a:miter lim="800000"/>
                <a:headEnd/>
                <a:tailEnd/>
              </a:ln>
              <a:effectLst/>
            </p:spPr>
            <p:txBody>
              <a:bodyPr wrap="none" lIns="0" tIns="0" rIns="0" bIns="0" rtlCol="0" anchor="ctr">
                <a:spAutoFit/>
              </a:bodyPr>
              <a:lstStyle/>
              <a:p>
                <a:pPr/>
                <a14:m>
                  <m:oMathPara xmlns:m="http://schemas.openxmlformats.org/officeDocument/2006/math">
                    <m:oMathParaPr>
                      <m:jc m:val="centerGroup"/>
                    </m:oMathParaPr>
                    <m:oMath xmlns:m="http://schemas.openxmlformats.org/officeDocument/2006/math">
                      <m:r>
                        <a:rPr lang="en-US" b="1" i="1" dirty="0">
                          <a:solidFill>
                            <a:schemeClr val="bg1"/>
                          </a:solidFill>
                          <a:latin typeface="Cambria Math" panose="02040503050406030204" pitchFamily="18" charset="0"/>
                        </a:rPr>
                        <m:t>𝒕</m:t>
                      </m:r>
                    </m:oMath>
                  </m:oMathPara>
                </a14:m>
                <a:endParaRPr lang="en-US" b="1" dirty="0">
                  <a:solidFill>
                    <a:schemeClr val="bg1"/>
                  </a:solidFill>
                </a:endParaRPr>
              </a:p>
            </p:txBody>
          </p:sp>
        </mc:Choice>
        <mc:Fallback xmlns="">
          <p:sp>
            <p:nvSpPr>
              <p:cNvPr id="79" name="文本框 78">
                <a:extLst>
                  <a:ext uri="{FF2B5EF4-FFF2-40B4-BE49-F238E27FC236}">
                    <a16:creationId xmlns:a16="http://schemas.microsoft.com/office/drawing/2014/main" id="{E7E42B95-972E-E28B-347D-611A8A6A9424}"/>
                  </a:ext>
                </a:extLst>
              </p:cNvPr>
              <p:cNvSpPr txBox="1">
                <a:spLocks noRot="1" noChangeAspect="1" noMove="1" noResize="1" noEditPoints="1" noAdjustHandles="1" noChangeArrowheads="1" noChangeShapeType="1" noTextEdit="1"/>
              </p:cNvSpPr>
              <p:nvPr/>
            </p:nvSpPr>
            <p:spPr bwMode="auto">
              <a:xfrm>
                <a:off x="6412092" y="5338935"/>
                <a:ext cx="177805" cy="307777"/>
              </a:xfrm>
              <a:prstGeom prst="rect">
                <a:avLst/>
              </a:prstGeom>
              <a:blipFill>
                <a:blip r:embed="rId12"/>
                <a:stretch>
                  <a:fillRect l="-20000" r="-26667" b="-4000"/>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60DB9D98-2616-4F65-6AC7-D4E0A1AF1AC0}"/>
                  </a:ext>
                </a:extLst>
              </p:cNvPr>
              <p:cNvSpPr txBox="1"/>
              <p:nvPr/>
            </p:nvSpPr>
            <p:spPr bwMode="auto">
              <a:xfrm>
                <a:off x="4696371" y="5365867"/>
                <a:ext cx="224549" cy="307777"/>
              </a:xfrm>
              <a:prstGeom prst="rect">
                <a:avLst/>
              </a:prstGeom>
              <a:noFill/>
              <a:ln w="9525" algn="ctr">
                <a:noFill/>
                <a:miter lim="800000"/>
                <a:headEnd/>
                <a:tailEnd/>
              </a:ln>
              <a:effectLst/>
            </p:spPr>
            <p:txBody>
              <a:bodyPr wrap="none" lIns="0" tIns="0" rIns="0" bIns="0" rtlCol="0" anchor="ctr">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𝑢</m:t>
                      </m:r>
                    </m:oMath>
                  </m:oMathPara>
                </a14:m>
                <a:endParaRPr lang="en-US" dirty="0"/>
              </a:p>
            </p:txBody>
          </p:sp>
        </mc:Choice>
        <mc:Fallback xmlns="">
          <p:sp>
            <p:nvSpPr>
              <p:cNvPr id="80" name="文本框 79">
                <a:extLst>
                  <a:ext uri="{FF2B5EF4-FFF2-40B4-BE49-F238E27FC236}">
                    <a16:creationId xmlns:a16="http://schemas.microsoft.com/office/drawing/2014/main" id="{60DB9D98-2616-4F65-6AC7-D4E0A1AF1AC0}"/>
                  </a:ext>
                </a:extLst>
              </p:cNvPr>
              <p:cNvSpPr txBox="1">
                <a:spLocks noRot="1" noChangeAspect="1" noMove="1" noResize="1" noEditPoints="1" noAdjustHandles="1" noChangeArrowheads="1" noChangeShapeType="1" noTextEdit="1"/>
              </p:cNvSpPr>
              <p:nvPr/>
            </p:nvSpPr>
            <p:spPr bwMode="auto">
              <a:xfrm>
                <a:off x="4696371" y="5365867"/>
                <a:ext cx="224549" cy="307777"/>
              </a:xfrm>
              <a:prstGeom prst="rect">
                <a:avLst/>
              </a:prstGeom>
              <a:blipFill>
                <a:blip r:embed="rId13"/>
                <a:stretch>
                  <a:fillRect l="-10526" r="-10526"/>
                </a:stretch>
              </a:blipFill>
              <a:ln w="9525" algn="ctr">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2488230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wheel(1)">
                                      <p:cBhvr>
                                        <p:cTn id="7" dur="750"/>
                                        <p:tgtEl>
                                          <p:spTgt spid="71"/>
                                        </p:tgtEl>
                                      </p:cBhvr>
                                    </p:animEffect>
                                  </p:childTnLst>
                                </p:cTn>
                              </p:par>
                            </p:childTnLst>
                          </p:cTn>
                        </p:par>
                        <p:par>
                          <p:cTn id="8" fill="hold">
                            <p:stCondLst>
                              <p:cond delay="750"/>
                            </p:stCondLst>
                            <p:childTnLst>
                              <p:par>
                                <p:cTn id="9" presetID="22" presetClass="entr" presetSubtype="8"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wipe(left)">
                                      <p:cBhvr>
                                        <p:cTn id="11" dur="500"/>
                                        <p:tgtEl>
                                          <p:spTgt spid="72"/>
                                        </p:tgtEl>
                                      </p:cBhvr>
                                    </p:animEffect>
                                  </p:childTnLst>
                                </p:cTn>
                              </p:par>
                            </p:childTnLst>
                          </p:cTn>
                        </p:par>
                        <p:par>
                          <p:cTn id="12" fill="hold">
                            <p:stCondLst>
                              <p:cond delay="1250"/>
                            </p:stCondLst>
                            <p:childTnLst>
                              <p:par>
                                <p:cTn id="13" presetID="21" presetClass="entr" presetSubtype="1" fill="hold" grpId="0" nodeType="after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wheel(1)">
                                      <p:cBhvr>
                                        <p:cTn id="15" dur="750"/>
                                        <p:tgtEl>
                                          <p:spTgt spid="73"/>
                                        </p:tgtEl>
                                      </p:cBhvr>
                                    </p:animEffect>
                                  </p:childTnLst>
                                </p:cTn>
                              </p:par>
                            </p:childTnLst>
                          </p:cTn>
                        </p:par>
                        <p:par>
                          <p:cTn id="16" fill="hold">
                            <p:stCondLst>
                              <p:cond delay="2000"/>
                            </p:stCondLst>
                            <p:childTnLst>
                              <p:par>
                                <p:cTn id="17" presetID="22" presetClass="entr" presetSubtype="8" fill="hold" nodeType="afterEffect">
                                  <p:stCondLst>
                                    <p:cond delay="0"/>
                                  </p:stCondLst>
                                  <p:childTnLst>
                                    <p:set>
                                      <p:cBhvr>
                                        <p:cTn id="18" dur="1" fill="hold">
                                          <p:stCondLst>
                                            <p:cond delay="0"/>
                                          </p:stCondLst>
                                        </p:cTn>
                                        <p:tgtEl>
                                          <p:spTgt spid="70"/>
                                        </p:tgtEl>
                                        <p:attrNameLst>
                                          <p:attrName>style.visibility</p:attrName>
                                        </p:attrNameLst>
                                      </p:cBhvr>
                                      <p:to>
                                        <p:strVal val="visible"/>
                                      </p:to>
                                    </p:set>
                                    <p:animEffect transition="in" filter="wipe(left)">
                                      <p:cBhvr>
                                        <p:cTn id="19" dur="500"/>
                                        <p:tgtEl>
                                          <p:spTgt spid="70"/>
                                        </p:tgtEl>
                                      </p:cBhvr>
                                    </p:animEffect>
                                  </p:childTnLst>
                                </p:cTn>
                              </p:par>
                            </p:childTnLst>
                          </p:cTn>
                        </p:par>
                        <p:par>
                          <p:cTn id="20" fill="hold">
                            <p:stCondLst>
                              <p:cond delay="2500"/>
                            </p:stCondLst>
                            <p:childTnLst>
                              <p:par>
                                <p:cTn id="21" presetID="21" presetClass="entr" presetSubtype="1" fill="hold" grpId="0" nodeType="afterEffect">
                                  <p:stCondLst>
                                    <p:cond delay="0"/>
                                  </p:stCondLst>
                                  <p:childTnLst>
                                    <p:set>
                                      <p:cBhvr>
                                        <p:cTn id="22" dur="1" fill="hold">
                                          <p:stCondLst>
                                            <p:cond delay="0"/>
                                          </p:stCondLst>
                                        </p:cTn>
                                        <p:tgtEl>
                                          <p:spTgt spid="69"/>
                                        </p:tgtEl>
                                        <p:attrNameLst>
                                          <p:attrName>style.visibility</p:attrName>
                                        </p:attrNameLst>
                                      </p:cBhvr>
                                      <p:to>
                                        <p:strVal val="visible"/>
                                      </p:to>
                                    </p:set>
                                    <p:animEffect transition="in" filter="wheel(1)">
                                      <p:cBhvr>
                                        <p:cTn id="23" dur="750"/>
                                        <p:tgtEl>
                                          <p:spTgt spid="69"/>
                                        </p:tgtEl>
                                      </p:cBhvr>
                                    </p:animEffect>
                                  </p:childTnLst>
                                </p:cTn>
                              </p:par>
                            </p:childTnLst>
                          </p:cTn>
                        </p:par>
                        <p:par>
                          <p:cTn id="24" fill="hold">
                            <p:stCondLst>
                              <p:cond delay="3250"/>
                            </p:stCondLst>
                            <p:childTnLst>
                              <p:par>
                                <p:cTn id="25" presetID="10" presetClass="exit" presetSubtype="0" fill="hold" grpId="1" nodeType="afterEffect">
                                  <p:stCondLst>
                                    <p:cond delay="500"/>
                                  </p:stCondLst>
                                  <p:childTnLst>
                                    <p:animEffect transition="out" filter="fade">
                                      <p:cBhvr>
                                        <p:cTn id="26" dur="500"/>
                                        <p:tgtEl>
                                          <p:spTgt spid="71"/>
                                        </p:tgtEl>
                                      </p:cBhvr>
                                    </p:animEffect>
                                    <p:set>
                                      <p:cBhvr>
                                        <p:cTn id="27" dur="1" fill="hold">
                                          <p:stCondLst>
                                            <p:cond delay="499"/>
                                          </p:stCondLst>
                                        </p:cTn>
                                        <p:tgtEl>
                                          <p:spTgt spid="71"/>
                                        </p:tgtEl>
                                        <p:attrNameLst>
                                          <p:attrName>style.visibility</p:attrName>
                                        </p:attrNameLst>
                                      </p:cBhvr>
                                      <p:to>
                                        <p:strVal val="hidden"/>
                                      </p:to>
                                    </p:set>
                                  </p:childTnLst>
                                </p:cTn>
                              </p:par>
                              <p:par>
                                <p:cTn id="28" presetID="10" presetClass="exit" presetSubtype="0" fill="hold" nodeType="withEffect">
                                  <p:stCondLst>
                                    <p:cond delay="500"/>
                                  </p:stCondLst>
                                  <p:childTnLst>
                                    <p:animEffect transition="out" filter="fade">
                                      <p:cBhvr>
                                        <p:cTn id="29" dur="500"/>
                                        <p:tgtEl>
                                          <p:spTgt spid="72"/>
                                        </p:tgtEl>
                                      </p:cBhvr>
                                    </p:animEffect>
                                    <p:set>
                                      <p:cBhvr>
                                        <p:cTn id="30" dur="1" fill="hold">
                                          <p:stCondLst>
                                            <p:cond delay="499"/>
                                          </p:stCondLst>
                                        </p:cTn>
                                        <p:tgtEl>
                                          <p:spTgt spid="72"/>
                                        </p:tgtEl>
                                        <p:attrNameLst>
                                          <p:attrName>style.visibility</p:attrName>
                                        </p:attrNameLst>
                                      </p:cBhvr>
                                      <p:to>
                                        <p:strVal val="hidden"/>
                                      </p:to>
                                    </p:set>
                                  </p:childTnLst>
                                </p:cTn>
                              </p:par>
                              <p:par>
                                <p:cTn id="31" presetID="10" presetClass="exit" presetSubtype="0" fill="hold" grpId="1" nodeType="withEffect">
                                  <p:stCondLst>
                                    <p:cond delay="500"/>
                                  </p:stCondLst>
                                  <p:childTnLst>
                                    <p:animEffect transition="out" filter="fade">
                                      <p:cBhvr>
                                        <p:cTn id="32" dur="500"/>
                                        <p:tgtEl>
                                          <p:spTgt spid="73"/>
                                        </p:tgtEl>
                                      </p:cBhvr>
                                    </p:animEffect>
                                    <p:set>
                                      <p:cBhvr>
                                        <p:cTn id="33" dur="1" fill="hold">
                                          <p:stCondLst>
                                            <p:cond delay="499"/>
                                          </p:stCondLst>
                                        </p:cTn>
                                        <p:tgtEl>
                                          <p:spTgt spid="73"/>
                                        </p:tgtEl>
                                        <p:attrNameLst>
                                          <p:attrName>style.visibility</p:attrName>
                                        </p:attrNameLst>
                                      </p:cBhvr>
                                      <p:to>
                                        <p:strVal val="hidden"/>
                                      </p:to>
                                    </p:set>
                                  </p:childTnLst>
                                </p:cTn>
                              </p:par>
                              <p:par>
                                <p:cTn id="34" presetID="10" presetClass="exit" presetSubtype="0" fill="hold" nodeType="withEffect">
                                  <p:stCondLst>
                                    <p:cond delay="500"/>
                                  </p:stCondLst>
                                  <p:childTnLst>
                                    <p:animEffect transition="out" filter="fade">
                                      <p:cBhvr>
                                        <p:cTn id="35" dur="500"/>
                                        <p:tgtEl>
                                          <p:spTgt spid="70"/>
                                        </p:tgtEl>
                                      </p:cBhvr>
                                    </p:animEffect>
                                    <p:set>
                                      <p:cBhvr>
                                        <p:cTn id="36" dur="1" fill="hold">
                                          <p:stCondLst>
                                            <p:cond delay="499"/>
                                          </p:stCondLst>
                                        </p:cTn>
                                        <p:tgtEl>
                                          <p:spTgt spid="70"/>
                                        </p:tgtEl>
                                        <p:attrNameLst>
                                          <p:attrName>style.visibility</p:attrName>
                                        </p:attrNameLst>
                                      </p:cBhvr>
                                      <p:to>
                                        <p:strVal val="hidden"/>
                                      </p:to>
                                    </p:set>
                                  </p:childTnLst>
                                </p:cTn>
                              </p:par>
                              <p:par>
                                <p:cTn id="37" presetID="10" presetClass="exit" presetSubtype="0" fill="hold" grpId="1" nodeType="withEffect">
                                  <p:stCondLst>
                                    <p:cond delay="500"/>
                                  </p:stCondLst>
                                  <p:childTnLst>
                                    <p:animEffect transition="out" filter="fade">
                                      <p:cBhvr>
                                        <p:cTn id="38" dur="500"/>
                                        <p:tgtEl>
                                          <p:spTgt spid="69"/>
                                        </p:tgtEl>
                                      </p:cBhvr>
                                    </p:animEffect>
                                    <p:set>
                                      <p:cBhvr>
                                        <p:cTn id="39" dur="1" fill="hold">
                                          <p:stCondLst>
                                            <p:cond delay="499"/>
                                          </p:stCondLst>
                                        </p:cTn>
                                        <p:tgtEl>
                                          <p:spTgt spid="69"/>
                                        </p:tgtEl>
                                        <p:attrNameLst>
                                          <p:attrName>style.visibility</p:attrName>
                                        </p:attrNameLst>
                                      </p:cBhvr>
                                      <p:to>
                                        <p:strVal val="hidden"/>
                                      </p:to>
                                    </p:set>
                                  </p:childTnLst>
                                </p:cTn>
                              </p:par>
                            </p:childTnLst>
                          </p:cTn>
                        </p:par>
                        <p:par>
                          <p:cTn id="40" fill="hold">
                            <p:stCondLst>
                              <p:cond delay="4250"/>
                            </p:stCondLst>
                            <p:childTnLst>
                              <p:par>
                                <p:cTn id="41" presetID="21" presetClass="entr" presetSubtype="1" fill="hold" grpId="0" nodeType="afterEffect">
                                  <p:stCondLst>
                                    <p:cond delay="0"/>
                                  </p:stCondLst>
                                  <p:childTnLst>
                                    <p:set>
                                      <p:cBhvr>
                                        <p:cTn id="42" dur="1" fill="hold">
                                          <p:stCondLst>
                                            <p:cond delay="0"/>
                                          </p:stCondLst>
                                        </p:cTn>
                                        <p:tgtEl>
                                          <p:spTgt spid="76"/>
                                        </p:tgtEl>
                                        <p:attrNameLst>
                                          <p:attrName>style.visibility</p:attrName>
                                        </p:attrNameLst>
                                      </p:cBhvr>
                                      <p:to>
                                        <p:strVal val="visible"/>
                                      </p:to>
                                    </p:set>
                                    <p:animEffect transition="in" filter="wheel(1)">
                                      <p:cBhvr>
                                        <p:cTn id="43" dur="750"/>
                                        <p:tgtEl>
                                          <p:spTgt spid="76"/>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wipe(left)">
                                      <p:cBhvr>
                                        <p:cTn id="47" dur="500"/>
                                        <p:tgtEl>
                                          <p:spTgt spid="77"/>
                                        </p:tgtEl>
                                      </p:cBhvr>
                                    </p:animEffect>
                                  </p:childTnLst>
                                </p:cTn>
                              </p:par>
                            </p:childTnLst>
                          </p:cTn>
                        </p:par>
                        <p:par>
                          <p:cTn id="48" fill="hold">
                            <p:stCondLst>
                              <p:cond delay="5500"/>
                            </p:stCondLst>
                            <p:childTnLst>
                              <p:par>
                                <p:cTn id="49" presetID="21" presetClass="entr" presetSubtype="1" fill="hold" grpId="0" nodeType="afterEffect">
                                  <p:stCondLst>
                                    <p:cond delay="0"/>
                                  </p:stCondLst>
                                  <p:childTnLst>
                                    <p:set>
                                      <p:cBhvr>
                                        <p:cTn id="50" dur="1" fill="hold">
                                          <p:stCondLst>
                                            <p:cond delay="0"/>
                                          </p:stCondLst>
                                        </p:cTn>
                                        <p:tgtEl>
                                          <p:spTgt spid="78"/>
                                        </p:tgtEl>
                                        <p:attrNameLst>
                                          <p:attrName>style.visibility</p:attrName>
                                        </p:attrNameLst>
                                      </p:cBhvr>
                                      <p:to>
                                        <p:strVal val="visible"/>
                                      </p:to>
                                    </p:set>
                                    <p:animEffect transition="in" filter="wheel(1)">
                                      <p:cBhvr>
                                        <p:cTn id="51" dur="750"/>
                                        <p:tgtEl>
                                          <p:spTgt spid="78"/>
                                        </p:tgtEl>
                                      </p:cBhvr>
                                    </p:animEffect>
                                  </p:childTnLst>
                                </p:cTn>
                              </p:par>
                            </p:childTnLst>
                          </p:cTn>
                        </p:par>
                        <p:par>
                          <p:cTn id="52" fill="hold">
                            <p:stCondLst>
                              <p:cond delay="6250"/>
                            </p:stCondLst>
                            <p:childTnLst>
                              <p:par>
                                <p:cTn id="53" presetID="22" presetClass="entr" presetSubtype="8" fill="hold" nodeType="afterEffect">
                                  <p:stCondLst>
                                    <p:cond delay="0"/>
                                  </p:stCondLst>
                                  <p:childTnLst>
                                    <p:set>
                                      <p:cBhvr>
                                        <p:cTn id="54" dur="1" fill="hold">
                                          <p:stCondLst>
                                            <p:cond delay="0"/>
                                          </p:stCondLst>
                                        </p:cTn>
                                        <p:tgtEl>
                                          <p:spTgt spid="75"/>
                                        </p:tgtEl>
                                        <p:attrNameLst>
                                          <p:attrName>style.visibility</p:attrName>
                                        </p:attrNameLst>
                                      </p:cBhvr>
                                      <p:to>
                                        <p:strVal val="visible"/>
                                      </p:to>
                                    </p:set>
                                    <p:animEffect transition="in" filter="wipe(left)">
                                      <p:cBhvr>
                                        <p:cTn id="55" dur="500"/>
                                        <p:tgtEl>
                                          <p:spTgt spid="75"/>
                                        </p:tgtEl>
                                      </p:cBhvr>
                                    </p:animEffect>
                                  </p:childTnLst>
                                </p:cTn>
                              </p:par>
                            </p:childTnLst>
                          </p:cTn>
                        </p:par>
                        <p:par>
                          <p:cTn id="56" fill="hold">
                            <p:stCondLst>
                              <p:cond delay="6750"/>
                            </p:stCondLst>
                            <p:childTnLst>
                              <p:par>
                                <p:cTn id="57" presetID="21" presetClass="entr" presetSubtype="1" fill="hold" grpId="0" nodeType="afterEffect">
                                  <p:stCondLst>
                                    <p:cond delay="0"/>
                                  </p:stCondLst>
                                  <p:childTnLst>
                                    <p:set>
                                      <p:cBhvr>
                                        <p:cTn id="58" dur="1" fill="hold">
                                          <p:stCondLst>
                                            <p:cond delay="0"/>
                                          </p:stCondLst>
                                        </p:cTn>
                                        <p:tgtEl>
                                          <p:spTgt spid="74"/>
                                        </p:tgtEl>
                                        <p:attrNameLst>
                                          <p:attrName>style.visibility</p:attrName>
                                        </p:attrNameLst>
                                      </p:cBhvr>
                                      <p:to>
                                        <p:strVal val="visible"/>
                                      </p:to>
                                    </p:set>
                                    <p:animEffect transition="in" filter="wheel(1)">
                                      <p:cBhvr>
                                        <p:cTn id="59" dur="750"/>
                                        <p:tgtEl>
                                          <p:spTgt spid="74"/>
                                        </p:tgtEl>
                                      </p:cBhvr>
                                    </p:animEffect>
                                  </p:childTnLst>
                                </p:cTn>
                              </p:par>
                            </p:childTnLst>
                          </p:cTn>
                        </p:par>
                        <p:par>
                          <p:cTn id="60" fill="hold">
                            <p:stCondLst>
                              <p:cond delay="7500"/>
                            </p:stCondLst>
                            <p:childTnLst>
                              <p:par>
                                <p:cTn id="61" presetID="10" presetClass="exit" presetSubtype="0" fill="hold" grpId="1" nodeType="afterEffect">
                                  <p:stCondLst>
                                    <p:cond delay="500"/>
                                  </p:stCondLst>
                                  <p:childTnLst>
                                    <p:animEffect transition="out" filter="fade">
                                      <p:cBhvr>
                                        <p:cTn id="62" dur="500"/>
                                        <p:tgtEl>
                                          <p:spTgt spid="76"/>
                                        </p:tgtEl>
                                      </p:cBhvr>
                                    </p:animEffect>
                                    <p:set>
                                      <p:cBhvr>
                                        <p:cTn id="63" dur="1" fill="hold">
                                          <p:stCondLst>
                                            <p:cond delay="499"/>
                                          </p:stCondLst>
                                        </p:cTn>
                                        <p:tgtEl>
                                          <p:spTgt spid="76"/>
                                        </p:tgtEl>
                                        <p:attrNameLst>
                                          <p:attrName>style.visibility</p:attrName>
                                        </p:attrNameLst>
                                      </p:cBhvr>
                                      <p:to>
                                        <p:strVal val="hidden"/>
                                      </p:to>
                                    </p:set>
                                  </p:childTnLst>
                                </p:cTn>
                              </p:par>
                              <p:par>
                                <p:cTn id="64" presetID="10" presetClass="exit" presetSubtype="0" fill="hold" nodeType="withEffect">
                                  <p:stCondLst>
                                    <p:cond delay="500"/>
                                  </p:stCondLst>
                                  <p:childTnLst>
                                    <p:animEffect transition="out" filter="fade">
                                      <p:cBhvr>
                                        <p:cTn id="65" dur="500"/>
                                        <p:tgtEl>
                                          <p:spTgt spid="77"/>
                                        </p:tgtEl>
                                      </p:cBhvr>
                                    </p:animEffect>
                                    <p:set>
                                      <p:cBhvr>
                                        <p:cTn id="66" dur="1" fill="hold">
                                          <p:stCondLst>
                                            <p:cond delay="499"/>
                                          </p:stCondLst>
                                        </p:cTn>
                                        <p:tgtEl>
                                          <p:spTgt spid="77"/>
                                        </p:tgtEl>
                                        <p:attrNameLst>
                                          <p:attrName>style.visibility</p:attrName>
                                        </p:attrNameLst>
                                      </p:cBhvr>
                                      <p:to>
                                        <p:strVal val="hidden"/>
                                      </p:to>
                                    </p:set>
                                  </p:childTnLst>
                                </p:cTn>
                              </p:par>
                              <p:par>
                                <p:cTn id="67" presetID="10" presetClass="exit" presetSubtype="0" fill="hold" grpId="1" nodeType="withEffect">
                                  <p:stCondLst>
                                    <p:cond delay="500"/>
                                  </p:stCondLst>
                                  <p:childTnLst>
                                    <p:animEffect transition="out" filter="fade">
                                      <p:cBhvr>
                                        <p:cTn id="68" dur="500"/>
                                        <p:tgtEl>
                                          <p:spTgt spid="78"/>
                                        </p:tgtEl>
                                      </p:cBhvr>
                                    </p:animEffect>
                                    <p:set>
                                      <p:cBhvr>
                                        <p:cTn id="69" dur="1" fill="hold">
                                          <p:stCondLst>
                                            <p:cond delay="499"/>
                                          </p:stCondLst>
                                        </p:cTn>
                                        <p:tgtEl>
                                          <p:spTgt spid="78"/>
                                        </p:tgtEl>
                                        <p:attrNameLst>
                                          <p:attrName>style.visibility</p:attrName>
                                        </p:attrNameLst>
                                      </p:cBhvr>
                                      <p:to>
                                        <p:strVal val="hidden"/>
                                      </p:to>
                                    </p:set>
                                  </p:childTnLst>
                                </p:cTn>
                              </p:par>
                              <p:par>
                                <p:cTn id="70" presetID="10" presetClass="exit" presetSubtype="0" fill="hold" nodeType="withEffect">
                                  <p:stCondLst>
                                    <p:cond delay="500"/>
                                  </p:stCondLst>
                                  <p:childTnLst>
                                    <p:animEffect transition="out" filter="fade">
                                      <p:cBhvr>
                                        <p:cTn id="71" dur="500"/>
                                        <p:tgtEl>
                                          <p:spTgt spid="75"/>
                                        </p:tgtEl>
                                      </p:cBhvr>
                                    </p:animEffect>
                                    <p:set>
                                      <p:cBhvr>
                                        <p:cTn id="72" dur="1" fill="hold">
                                          <p:stCondLst>
                                            <p:cond delay="499"/>
                                          </p:stCondLst>
                                        </p:cTn>
                                        <p:tgtEl>
                                          <p:spTgt spid="75"/>
                                        </p:tgtEl>
                                        <p:attrNameLst>
                                          <p:attrName>style.visibility</p:attrName>
                                        </p:attrNameLst>
                                      </p:cBhvr>
                                      <p:to>
                                        <p:strVal val="hidden"/>
                                      </p:to>
                                    </p:set>
                                  </p:childTnLst>
                                </p:cTn>
                              </p:par>
                              <p:par>
                                <p:cTn id="73" presetID="10" presetClass="exit" presetSubtype="0" fill="hold" grpId="1" nodeType="withEffect">
                                  <p:stCondLst>
                                    <p:cond delay="500"/>
                                  </p:stCondLst>
                                  <p:childTnLst>
                                    <p:animEffect transition="out" filter="fade">
                                      <p:cBhvr>
                                        <p:cTn id="74" dur="500"/>
                                        <p:tgtEl>
                                          <p:spTgt spid="74"/>
                                        </p:tgtEl>
                                      </p:cBhvr>
                                    </p:animEffect>
                                    <p:set>
                                      <p:cBhvr>
                                        <p:cTn id="75" dur="1" fill="hold">
                                          <p:stCondLst>
                                            <p:cond delay="499"/>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69" grpId="1" animBg="1"/>
      <p:bldP spid="71" grpId="0" animBg="1"/>
      <p:bldP spid="71" grpId="1" animBg="1"/>
      <p:bldP spid="73" grpId="0" animBg="1"/>
      <p:bldP spid="73" grpId="1" animBg="1"/>
      <p:bldP spid="74" grpId="0" animBg="1"/>
      <p:bldP spid="74" grpId="1" animBg="1"/>
      <p:bldP spid="76" grpId="0" animBg="1"/>
      <p:bldP spid="76" grpId="1" animBg="1"/>
      <p:bldP spid="78" grpId="0" animBg="1"/>
      <p:bldP spid="7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63626" y="718642"/>
            <a:ext cx="8997950" cy="558338"/>
          </a:xfrm>
        </p:spPr>
        <p:txBody>
          <a:bodyPr/>
          <a:lstStyle/>
          <a:p>
            <a:pPr lvl="0"/>
            <a:r>
              <a:rPr lang="en-US" altLang="zh-CN" sz="3000" dirty="0">
                <a:latin typeface="Times New Roman" panose="02020603050405020304" pitchFamily="18" charset="0"/>
                <a:ea typeface="楷体" panose="02010609060101010101" pitchFamily="49" charset="-122"/>
                <a:cs typeface="Times New Roman" panose="02020603050405020304" pitchFamily="18" charset="0"/>
              </a:rPr>
              <a:t>Monte Carlo + </a:t>
            </a:r>
            <a:r>
              <a:rPr lang="en-US" altLang="zh-CN" sz="3000" dirty="0">
                <a:latin typeface="Consolas" panose="020B0609020204030204" pitchFamily="49" charset="0"/>
                <a:ea typeface="楷体" panose="02010609060101010101" pitchFamily="49" charset="-122"/>
                <a:cs typeface="Consolas" panose="020B0609020204030204" pitchFamily="49" charset="0"/>
              </a:rPr>
              <a:t>Push</a:t>
            </a:r>
            <a:endParaRPr lang="zh-CN" altLang="en-US" sz="3000" dirty="0">
              <a:latin typeface="Consolas" panose="020B0609020204030204" pitchFamily="49" charset="0"/>
              <a:ea typeface="楷体" panose="02010609060101010101" pitchFamily="49" charset="-122"/>
              <a:cs typeface="Consolas" panose="020B0609020204030204" pitchFamily="49"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2" name="椭圆 1">
            <a:extLst>
              <a:ext uri="{FF2B5EF4-FFF2-40B4-BE49-F238E27FC236}">
                <a16:creationId xmlns:a16="http://schemas.microsoft.com/office/drawing/2014/main" id="{B131088A-3B4D-ABA4-3585-418F9D9B2034}"/>
              </a:ext>
            </a:extLst>
          </p:cNvPr>
          <p:cNvSpPr/>
          <p:nvPr/>
        </p:nvSpPr>
        <p:spPr>
          <a:xfrm>
            <a:off x="6361807" y="4253964"/>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7" name="椭圆 6">
            <a:extLst>
              <a:ext uri="{FF2B5EF4-FFF2-40B4-BE49-F238E27FC236}">
                <a16:creationId xmlns:a16="http://schemas.microsoft.com/office/drawing/2014/main" id="{2C8F7AD5-60AE-D181-EFC9-929B16900A64}"/>
              </a:ext>
            </a:extLst>
          </p:cNvPr>
          <p:cNvSpPr/>
          <p:nvPr/>
        </p:nvSpPr>
        <p:spPr>
          <a:xfrm>
            <a:off x="6361807" y="4876823"/>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9" name="椭圆 8">
            <a:extLst>
              <a:ext uri="{FF2B5EF4-FFF2-40B4-BE49-F238E27FC236}">
                <a16:creationId xmlns:a16="http://schemas.microsoft.com/office/drawing/2014/main" id="{C75FC358-1DED-9B33-A145-3760AC434C4B}"/>
              </a:ext>
            </a:extLst>
          </p:cNvPr>
          <p:cNvSpPr/>
          <p:nvPr/>
        </p:nvSpPr>
        <p:spPr>
          <a:xfrm>
            <a:off x="6361807" y="5499682"/>
            <a:ext cx="288032" cy="288032"/>
          </a:xfrm>
          <a:prstGeom prst="ellipse">
            <a:avLst/>
          </a:prstGeom>
          <a:solidFill>
            <a:schemeClr val="tx1"/>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11" name="椭圆 10">
            <a:extLst>
              <a:ext uri="{FF2B5EF4-FFF2-40B4-BE49-F238E27FC236}">
                <a16:creationId xmlns:a16="http://schemas.microsoft.com/office/drawing/2014/main" id="{43932644-09C1-509E-13C0-15D8293373F1}"/>
              </a:ext>
            </a:extLst>
          </p:cNvPr>
          <p:cNvSpPr/>
          <p:nvPr/>
        </p:nvSpPr>
        <p:spPr>
          <a:xfrm>
            <a:off x="6361807" y="6477425"/>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12" name="椭圆 11">
            <a:extLst>
              <a:ext uri="{FF2B5EF4-FFF2-40B4-BE49-F238E27FC236}">
                <a16:creationId xmlns:a16="http://schemas.microsoft.com/office/drawing/2014/main" id="{3B94A592-E928-0C88-8FE1-77F3A6E831D6}"/>
              </a:ext>
            </a:extLst>
          </p:cNvPr>
          <p:cNvSpPr/>
          <p:nvPr/>
        </p:nvSpPr>
        <p:spPr>
          <a:xfrm>
            <a:off x="6361807" y="7100284"/>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cxnSp>
        <p:nvCxnSpPr>
          <p:cNvPr id="13" name="直线箭头连接符 12">
            <a:extLst>
              <a:ext uri="{FF2B5EF4-FFF2-40B4-BE49-F238E27FC236}">
                <a16:creationId xmlns:a16="http://schemas.microsoft.com/office/drawing/2014/main" id="{66A7CD45-20F7-CDF4-59AB-E18AA22BA589}"/>
              </a:ext>
            </a:extLst>
          </p:cNvPr>
          <p:cNvCxnSpPr>
            <a:cxnSpLocks/>
            <a:endCxn id="2" idx="2"/>
          </p:cNvCxnSpPr>
          <p:nvPr/>
        </p:nvCxnSpPr>
        <p:spPr>
          <a:xfrm flipV="1">
            <a:off x="4953757" y="4397980"/>
            <a:ext cx="1408050" cy="1278736"/>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4" name="直线箭头连接符 13">
            <a:extLst>
              <a:ext uri="{FF2B5EF4-FFF2-40B4-BE49-F238E27FC236}">
                <a16:creationId xmlns:a16="http://schemas.microsoft.com/office/drawing/2014/main" id="{C7349607-A684-A987-77DB-FC327481A87A}"/>
              </a:ext>
            </a:extLst>
          </p:cNvPr>
          <p:cNvCxnSpPr>
            <a:cxnSpLocks/>
            <a:endCxn id="7" idx="2"/>
          </p:cNvCxnSpPr>
          <p:nvPr/>
        </p:nvCxnSpPr>
        <p:spPr>
          <a:xfrm flipV="1">
            <a:off x="4953757" y="5020840"/>
            <a:ext cx="1408050" cy="655877"/>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5" name="直线箭头连接符 14">
            <a:extLst>
              <a:ext uri="{FF2B5EF4-FFF2-40B4-BE49-F238E27FC236}">
                <a16:creationId xmlns:a16="http://schemas.microsoft.com/office/drawing/2014/main" id="{0979D68F-9AB5-2E79-096C-245B846D79E2}"/>
              </a:ext>
            </a:extLst>
          </p:cNvPr>
          <p:cNvCxnSpPr>
            <a:cxnSpLocks/>
            <a:endCxn id="9" idx="2"/>
          </p:cNvCxnSpPr>
          <p:nvPr/>
        </p:nvCxnSpPr>
        <p:spPr>
          <a:xfrm flipV="1">
            <a:off x="4953757" y="5643698"/>
            <a:ext cx="1408050" cy="33018"/>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7" name="直线箭头连接符 16">
            <a:extLst>
              <a:ext uri="{FF2B5EF4-FFF2-40B4-BE49-F238E27FC236}">
                <a16:creationId xmlns:a16="http://schemas.microsoft.com/office/drawing/2014/main" id="{681238CF-5749-3EC2-6610-003F8BD9E0C7}"/>
              </a:ext>
            </a:extLst>
          </p:cNvPr>
          <p:cNvCxnSpPr>
            <a:cxnSpLocks/>
            <a:endCxn id="11" idx="2"/>
          </p:cNvCxnSpPr>
          <p:nvPr/>
        </p:nvCxnSpPr>
        <p:spPr>
          <a:xfrm>
            <a:off x="4953757" y="5676717"/>
            <a:ext cx="1408050" cy="944725"/>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8" name="直线箭头连接符 17">
            <a:extLst>
              <a:ext uri="{FF2B5EF4-FFF2-40B4-BE49-F238E27FC236}">
                <a16:creationId xmlns:a16="http://schemas.microsoft.com/office/drawing/2014/main" id="{4F1402AE-D3A3-0D57-9E4F-C501AC726896}"/>
              </a:ext>
            </a:extLst>
          </p:cNvPr>
          <p:cNvCxnSpPr>
            <a:cxnSpLocks/>
            <a:endCxn id="12" idx="2"/>
          </p:cNvCxnSpPr>
          <p:nvPr/>
        </p:nvCxnSpPr>
        <p:spPr>
          <a:xfrm>
            <a:off x="4953757" y="5676716"/>
            <a:ext cx="1408050" cy="1567584"/>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5407118-C535-E20D-006E-B76A8D1D73E6}"/>
                  </a:ext>
                </a:extLst>
              </p:cNvPr>
              <p:cNvSpPr txBox="1"/>
              <p:nvPr/>
            </p:nvSpPr>
            <p:spPr bwMode="auto">
              <a:xfrm>
                <a:off x="6356047" y="5895958"/>
                <a:ext cx="491370" cy="363209"/>
              </a:xfrm>
              <a:prstGeom prst="rect">
                <a:avLst/>
              </a:prstGeom>
              <a:noFill/>
              <a:ln w="9525" algn="ctr">
                <a:noFill/>
                <a:miter lim="800000"/>
                <a:headEnd/>
                <a:tailEnd/>
              </a:ln>
              <a:effectLst/>
            </p:spPr>
            <p:txBody>
              <a:bodyPr vert="eaVert" wrap="square" lIns="90909" tIns="45455" rIns="90909" bIns="45455" rtlCol="0" anchor="ctr">
                <a:spAutoFit/>
              </a:bodyPr>
              <a:lstStyle/>
              <a:p>
                <a:pPr/>
                <a14:m>
                  <m:oMathPara xmlns:m="http://schemas.openxmlformats.org/officeDocument/2006/math">
                    <m:oMathParaPr>
                      <m:jc m:val="centerGroup"/>
                    </m:oMathParaPr>
                    <m:oMath xmlns:m="http://schemas.openxmlformats.org/officeDocument/2006/math">
                      <m:r>
                        <a:rPr lang="en-US" i="1" dirty="0">
                          <a:solidFill>
                            <a:prstClr val="black"/>
                          </a:solidFill>
                          <a:latin typeface="Cambria Math" panose="02040503050406030204" pitchFamily="18" charset="0"/>
                        </a:rPr>
                        <m:t>…</m:t>
                      </m:r>
                    </m:oMath>
                  </m:oMathPara>
                </a14:m>
                <a:endParaRPr lang="en-US" dirty="0">
                  <a:solidFill>
                    <a:prstClr val="black"/>
                  </a:solidFill>
                </a:endParaRPr>
              </a:p>
            </p:txBody>
          </p:sp>
        </mc:Choice>
        <mc:Fallback xmlns="">
          <p:sp>
            <p:nvSpPr>
              <p:cNvPr id="19" name="文本框 18">
                <a:extLst>
                  <a:ext uri="{FF2B5EF4-FFF2-40B4-BE49-F238E27FC236}">
                    <a16:creationId xmlns:a16="http://schemas.microsoft.com/office/drawing/2014/main" id="{35407118-C535-E20D-006E-B76A8D1D73E6}"/>
                  </a:ext>
                </a:extLst>
              </p:cNvPr>
              <p:cNvSpPr txBox="1">
                <a:spLocks noRot="1" noChangeAspect="1" noMove="1" noResize="1" noEditPoints="1" noAdjustHandles="1" noChangeArrowheads="1" noChangeShapeType="1" noTextEdit="1"/>
              </p:cNvSpPr>
              <p:nvPr/>
            </p:nvSpPr>
            <p:spPr bwMode="auto">
              <a:xfrm>
                <a:off x="6356047" y="5895958"/>
                <a:ext cx="491370" cy="363209"/>
              </a:xfrm>
              <a:prstGeom prst="rect">
                <a:avLst/>
              </a:prstGeom>
              <a:blipFill>
                <a:blip r:embed="rId3"/>
                <a:stretch>
                  <a:fillRect/>
                </a:stretch>
              </a:blipFill>
              <a:ln w="9525" algn="ctr">
                <a:noFill/>
                <a:miter lim="800000"/>
                <a:headEnd/>
                <a:tailEnd/>
              </a:ln>
              <a:effectLst/>
            </p:spPr>
            <p:txBody>
              <a:bodyPr/>
              <a:lstStyle/>
              <a:p>
                <a:r>
                  <a:rPr lang="en-US">
                    <a:noFill/>
                  </a:rPr>
                  <a:t> </a:t>
                </a:r>
              </a:p>
            </p:txBody>
          </p:sp>
        </mc:Fallback>
      </mc:AlternateContent>
      <p:cxnSp>
        <p:nvCxnSpPr>
          <p:cNvPr id="20" name="直线连接符 19">
            <a:extLst>
              <a:ext uri="{FF2B5EF4-FFF2-40B4-BE49-F238E27FC236}">
                <a16:creationId xmlns:a16="http://schemas.microsoft.com/office/drawing/2014/main" id="{5D74941E-F672-4C01-586F-76203D00851B}"/>
              </a:ext>
            </a:extLst>
          </p:cNvPr>
          <p:cNvCxnSpPr/>
          <p:nvPr/>
        </p:nvCxnSpPr>
        <p:spPr>
          <a:xfrm>
            <a:off x="6897974" y="4384261"/>
            <a:ext cx="378487" cy="0"/>
          </a:xfrm>
          <a:prstGeom prst="line">
            <a:avLst/>
          </a:prstGeom>
          <a:ln w="12700">
            <a:solidFill>
              <a:srgbClr val="000000"/>
            </a:solidFill>
          </a:ln>
        </p:spPr>
        <p:style>
          <a:lnRef idx="1">
            <a:schemeClr val="dk1"/>
          </a:lnRef>
          <a:fillRef idx="0">
            <a:schemeClr val="dk1"/>
          </a:fillRef>
          <a:effectRef idx="0">
            <a:schemeClr val="dk1"/>
          </a:effectRef>
          <a:fontRef idx="minor">
            <a:schemeClr val="tx1"/>
          </a:fontRef>
        </p:style>
      </p:cxnSp>
      <p:cxnSp>
        <p:nvCxnSpPr>
          <p:cNvPr id="21" name="直线连接符 20">
            <a:extLst>
              <a:ext uri="{FF2B5EF4-FFF2-40B4-BE49-F238E27FC236}">
                <a16:creationId xmlns:a16="http://schemas.microsoft.com/office/drawing/2014/main" id="{DDE9EFCA-DE1D-22CA-8289-C37E06CF4AD5}"/>
              </a:ext>
            </a:extLst>
          </p:cNvPr>
          <p:cNvCxnSpPr/>
          <p:nvPr/>
        </p:nvCxnSpPr>
        <p:spPr>
          <a:xfrm>
            <a:off x="6897974" y="7250596"/>
            <a:ext cx="378487" cy="0"/>
          </a:xfrm>
          <a:prstGeom prst="line">
            <a:avLst/>
          </a:prstGeom>
          <a:ln w="12700">
            <a:solidFill>
              <a:srgbClr val="000000"/>
            </a:solidFill>
          </a:ln>
        </p:spPr>
        <p:style>
          <a:lnRef idx="1">
            <a:schemeClr val="dk1"/>
          </a:lnRef>
          <a:fillRef idx="0">
            <a:schemeClr val="dk1"/>
          </a:fillRef>
          <a:effectRef idx="0">
            <a:schemeClr val="dk1"/>
          </a:effectRef>
          <a:fontRef idx="minor">
            <a:schemeClr val="tx1"/>
          </a:fontRef>
        </p:style>
      </p:cxnSp>
      <p:cxnSp>
        <p:nvCxnSpPr>
          <p:cNvPr id="22" name="直线箭头连接符 21">
            <a:extLst>
              <a:ext uri="{FF2B5EF4-FFF2-40B4-BE49-F238E27FC236}">
                <a16:creationId xmlns:a16="http://schemas.microsoft.com/office/drawing/2014/main" id="{83B5B2A5-F48A-6963-4217-4CEA234B82F3}"/>
              </a:ext>
            </a:extLst>
          </p:cNvPr>
          <p:cNvCxnSpPr/>
          <p:nvPr/>
        </p:nvCxnSpPr>
        <p:spPr>
          <a:xfrm>
            <a:off x="7087216" y="6193244"/>
            <a:ext cx="0" cy="1051057"/>
          </a:xfrm>
          <a:prstGeom prst="straightConnector1">
            <a:avLst/>
          </a:prstGeom>
          <a:ln w="12700">
            <a:solidFill>
              <a:srgbClr val="000000"/>
            </a:solidFill>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a:extLst>
              <a:ext uri="{FF2B5EF4-FFF2-40B4-BE49-F238E27FC236}">
                <a16:creationId xmlns:a16="http://schemas.microsoft.com/office/drawing/2014/main" id="{73F99044-445A-28A7-84E8-2DD4EB6C5F7D}"/>
              </a:ext>
            </a:extLst>
          </p:cNvPr>
          <p:cNvCxnSpPr>
            <a:cxnSpLocks/>
          </p:cNvCxnSpPr>
          <p:nvPr/>
        </p:nvCxnSpPr>
        <p:spPr>
          <a:xfrm flipV="1">
            <a:off x="7087216" y="4397517"/>
            <a:ext cx="0" cy="1051057"/>
          </a:xfrm>
          <a:prstGeom prst="straightConnector1">
            <a:avLst/>
          </a:prstGeom>
          <a:ln w="12700">
            <a:solidFill>
              <a:srgbClr val="00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2B6BA30-9170-37D3-6B83-2CB82F9FABE7}"/>
                  </a:ext>
                </a:extLst>
              </p:cNvPr>
              <p:cNvSpPr txBox="1"/>
              <p:nvPr/>
            </p:nvSpPr>
            <p:spPr bwMode="auto">
              <a:xfrm>
                <a:off x="6935546" y="5566969"/>
                <a:ext cx="1492740" cy="399574"/>
              </a:xfrm>
              <a:prstGeom prst="rect">
                <a:avLst/>
              </a:prstGeom>
              <a:noFill/>
              <a:ln w="9525" algn="ctr">
                <a:noFill/>
                <a:miter lim="800000"/>
                <a:headEnd/>
                <a:tailEnd/>
              </a:ln>
              <a:effectLst/>
            </p:spPr>
            <p:txBody>
              <a:bodyPr wrap="square" lIns="90909" tIns="45455" rIns="90909" bIns="45455" rtlCol="0" anchor="ctr">
                <a:spAutoFit/>
              </a:bodyPr>
              <a:lstStyle/>
              <a:p>
                <a14:m>
                  <m:oMath xmlns:m="http://schemas.openxmlformats.org/officeDocument/2006/math">
                    <m:r>
                      <a:rPr lang="en-US" i="1" dirty="0">
                        <a:solidFill>
                          <a:prstClr val="black"/>
                        </a:solidFill>
                        <a:latin typeface="Cambria Math" panose="02040503050406030204" pitchFamily="18" charset="0"/>
                      </a:rPr>
                      <m:t>𝑛</m:t>
                    </m:r>
                  </m:oMath>
                </a14:m>
                <a:r>
                  <a:rPr lang="en-US" dirty="0">
                    <a:solidFill>
                      <a:prstClr val="black"/>
                    </a:solidFill>
                    <a:latin typeface="Times New Roman" panose="02020603050405020304" pitchFamily="18" charset="0"/>
                    <a:cs typeface="Times New Roman" panose="02020603050405020304" pitchFamily="18" charset="0"/>
                  </a:rPr>
                  <a:t> nodes</a:t>
                </a:r>
              </a:p>
            </p:txBody>
          </p:sp>
        </mc:Choice>
        <mc:Fallback xmlns="">
          <p:sp>
            <p:nvSpPr>
              <p:cNvPr id="24" name="文本框 23">
                <a:extLst>
                  <a:ext uri="{FF2B5EF4-FFF2-40B4-BE49-F238E27FC236}">
                    <a16:creationId xmlns:a16="http://schemas.microsoft.com/office/drawing/2014/main" id="{F2B6BA30-9170-37D3-6B83-2CB82F9FABE7}"/>
                  </a:ext>
                </a:extLst>
              </p:cNvPr>
              <p:cNvSpPr txBox="1">
                <a:spLocks noRot="1" noChangeAspect="1" noMove="1" noResize="1" noEditPoints="1" noAdjustHandles="1" noChangeArrowheads="1" noChangeShapeType="1" noTextEdit="1"/>
              </p:cNvSpPr>
              <p:nvPr/>
            </p:nvSpPr>
            <p:spPr bwMode="auto">
              <a:xfrm>
                <a:off x="6935546" y="5566969"/>
                <a:ext cx="1492740" cy="399574"/>
              </a:xfrm>
              <a:prstGeom prst="rect">
                <a:avLst/>
              </a:prstGeom>
              <a:blipFill>
                <a:blip r:embed="rId4"/>
                <a:stretch>
                  <a:fillRect t="-9375" b="-28125"/>
                </a:stretch>
              </a:blipFill>
              <a:ln w="9525" algn="ctr">
                <a:noFill/>
                <a:miter lim="800000"/>
                <a:headEnd/>
                <a:tailEnd/>
              </a:ln>
              <a:effectLst/>
            </p:spPr>
            <p:txBody>
              <a:bodyPr/>
              <a:lstStyle/>
              <a:p>
                <a:r>
                  <a:rPr lang="en-US">
                    <a:noFill/>
                  </a:rPr>
                  <a:t> </a:t>
                </a:r>
              </a:p>
            </p:txBody>
          </p:sp>
        </mc:Fallback>
      </mc:AlternateContent>
      <p:sp>
        <p:nvSpPr>
          <p:cNvPr id="25" name="椭圆 24">
            <a:extLst>
              <a:ext uri="{FF2B5EF4-FFF2-40B4-BE49-F238E27FC236}">
                <a16:creationId xmlns:a16="http://schemas.microsoft.com/office/drawing/2014/main" id="{7FE67851-1651-103F-4CBD-8D146946CE8F}"/>
              </a:ext>
            </a:extLst>
          </p:cNvPr>
          <p:cNvSpPr/>
          <p:nvPr/>
        </p:nvSpPr>
        <p:spPr>
          <a:xfrm>
            <a:off x="2962878" y="4251395"/>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26" name="椭圆 25">
            <a:extLst>
              <a:ext uri="{FF2B5EF4-FFF2-40B4-BE49-F238E27FC236}">
                <a16:creationId xmlns:a16="http://schemas.microsoft.com/office/drawing/2014/main" id="{0C27AFF2-497C-9A25-17BC-9267D76B9736}"/>
              </a:ext>
            </a:extLst>
          </p:cNvPr>
          <p:cNvSpPr/>
          <p:nvPr/>
        </p:nvSpPr>
        <p:spPr>
          <a:xfrm>
            <a:off x="2962878" y="4874254"/>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28" name="椭圆 27">
            <a:extLst>
              <a:ext uri="{FF2B5EF4-FFF2-40B4-BE49-F238E27FC236}">
                <a16:creationId xmlns:a16="http://schemas.microsoft.com/office/drawing/2014/main" id="{CC10CB43-82CB-747E-9E78-FBE9283400D4}"/>
              </a:ext>
            </a:extLst>
          </p:cNvPr>
          <p:cNvSpPr/>
          <p:nvPr/>
        </p:nvSpPr>
        <p:spPr>
          <a:xfrm>
            <a:off x="2962878" y="5497113"/>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29" name="椭圆 28">
            <a:extLst>
              <a:ext uri="{FF2B5EF4-FFF2-40B4-BE49-F238E27FC236}">
                <a16:creationId xmlns:a16="http://schemas.microsoft.com/office/drawing/2014/main" id="{AF0AB79B-440A-8E08-54A7-34D4B4834646}"/>
              </a:ext>
            </a:extLst>
          </p:cNvPr>
          <p:cNvSpPr/>
          <p:nvPr/>
        </p:nvSpPr>
        <p:spPr>
          <a:xfrm>
            <a:off x="2962878" y="6474856"/>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30" name="椭圆 29">
            <a:extLst>
              <a:ext uri="{FF2B5EF4-FFF2-40B4-BE49-F238E27FC236}">
                <a16:creationId xmlns:a16="http://schemas.microsoft.com/office/drawing/2014/main" id="{3BE3F3C4-774B-36A8-D0A3-A4D99BFD9534}"/>
              </a:ext>
            </a:extLst>
          </p:cNvPr>
          <p:cNvSpPr/>
          <p:nvPr/>
        </p:nvSpPr>
        <p:spPr>
          <a:xfrm>
            <a:off x="2962878" y="7097715"/>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93DFA65B-2A23-3F57-6683-64C08E39AE86}"/>
                  </a:ext>
                </a:extLst>
              </p:cNvPr>
              <p:cNvSpPr txBox="1"/>
              <p:nvPr/>
            </p:nvSpPr>
            <p:spPr bwMode="auto">
              <a:xfrm>
                <a:off x="2957118" y="5893389"/>
                <a:ext cx="491370" cy="363209"/>
              </a:xfrm>
              <a:prstGeom prst="rect">
                <a:avLst/>
              </a:prstGeom>
              <a:noFill/>
              <a:ln w="9525" algn="ctr">
                <a:noFill/>
                <a:miter lim="800000"/>
                <a:headEnd/>
                <a:tailEnd/>
              </a:ln>
              <a:effectLst/>
            </p:spPr>
            <p:txBody>
              <a:bodyPr vert="eaVert" wrap="square" lIns="90909" tIns="45455" rIns="90909" bIns="45455" rtlCol="0" anchor="ctr">
                <a:spAutoFit/>
              </a:bodyPr>
              <a:lstStyle/>
              <a:p>
                <a:pPr/>
                <a14:m>
                  <m:oMathPara xmlns:m="http://schemas.openxmlformats.org/officeDocument/2006/math">
                    <m:oMathParaPr>
                      <m:jc m:val="centerGroup"/>
                    </m:oMathParaPr>
                    <m:oMath xmlns:m="http://schemas.openxmlformats.org/officeDocument/2006/math">
                      <m:r>
                        <a:rPr lang="en-US" i="1" dirty="0">
                          <a:solidFill>
                            <a:prstClr val="black"/>
                          </a:solidFill>
                          <a:latin typeface="Cambria Math" panose="02040503050406030204" pitchFamily="18" charset="0"/>
                        </a:rPr>
                        <m:t>…</m:t>
                      </m:r>
                    </m:oMath>
                  </m:oMathPara>
                </a14:m>
                <a:endParaRPr lang="en-US" dirty="0">
                  <a:solidFill>
                    <a:prstClr val="black"/>
                  </a:solidFill>
                </a:endParaRPr>
              </a:p>
            </p:txBody>
          </p:sp>
        </mc:Choice>
        <mc:Fallback xmlns="">
          <p:sp>
            <p:nvSpPr>
              <p:cNvPr id="31" name="文本框 30">
                <a:extLst>
                  <a:ext uri="{FF2B5EF4-FFF2-40B4-BE49-F238E27FC236}">
                    <a16:creationId xmlns:a16="http://schemas.microsoft.com/office/drawing/2014/main" id="{93DFA65B-2A23-3F57-6683-64C08E39AE86}"/>
                  </a:ext>
                </a:extLst>
              </p:cNvPr>
              <p:cNvSpPr txBox="1">
                <a:spLocks noRot="1" noChangeAspect="1" noMove="1" noResize="1" noEditPoints="1" noAdjustHandles="1" noChangeArrowheads="1" noChangeShapeType="1" noTextEdit="1"/>
              </p:cNvSpPr>
              <p:nvPr/>
            </p:nvSpPr>
            <p:spPr bwMode="auto">
              <a:xfrm>
                <a:off x="2957118" y="5893389"/>
                <a:ext cx="491370" cy="363209"/>
              </a:xfrm>
              <a:prstGeom prst="rect">
                <a:avLst/>
              </a:prstGeom>
              <a:blipFill>
                <a:blip r:embed="rId5"/>
                <a:stretch>
                  <a:fillRect/>
                </a:stretch>
              </a:blipFill>
              <a:ln w="9525" algn="ctr">
                <a:noFill/>
                <a:miter lim="800000"/>
                <a:headEnd/>
                <a:tailEnd/>
              </a:ln>
              <a:effectLst/>
            </p:spPr>
            <p:txBody>
              <a:bodyPr/>
              <a:lstStyle/>
              <a:p>
                <a:r>
                  <a:rPr lang="en-US">
                    <a:noFill/>
                  </a:rPr>
                  <a:t> </a:t>
                </a:r>
              </a:p>
            </p:txBody>
          </p:sp>
        </mc:Fallback>
      </mc:AlternateContent>
      <p:cxnSp>
        <p:nvCxnSpPr>
          <p:cNvPr id="32" name="直线箭头连接符 31">
            <a:extLst>
              <a:ext uri="{FF2B5EF4-FFF2-40B4-BE49-F238E27FC236}">
                <a16:creationId xmlns:a16="http://schemas.microsoft.com/office/drawing/2014/main" id="{986542AF-F10D-EE3D-13AD-05663C7A5C29}"/>
              </a:ext>
            </a:extLst>
          </p:cNvPr>
          <p:cNvCxnSpPr>
            <a:cxnSpLocks/>
            <a:stCxn id="25" idx="6"/>
          </p:cNvCxnSpPr>
          <p:nvPr/>
        </p:nvCxnSpPr>
        <p:spPr>
          <a:xfrm>
            <a:off x="3250910" y="4395412"/>
            <a:ext cx="1456996" cy="1182079"/>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33" name="直线箭头连接符 32">
            <a:extLst>
              <a:ext uri="{FF2B5EF4-FFF2-40B4-BE49-F238E27FC236}">
                <a16:creationId xmlns:a16="http://schemas.microsoft.com/office/drawing/2014/main" id="{F51663E3-49B8-D154-5F5E-E96785E45307}"/>
              </a:ext>
            </a:extLst>
          </p:cNvPr>
          <p:cNvCxnSpPr>
            <a:cxnSpLocks/>
            <a:stCxn id="26" idx="6"/>
          </p:cNvCxnSpPr>
          <p:nvPr/>
        </p:nvCxnSpPr>
        <p:spPr>
          <a:xfrm>
            <a:off x="3250911" y="5018270"/>
            <a:ext cx="1414815" cy="658446"/>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34" name="直线箭头连接符 33">
            <a:extLst>
              <a:ext uri="{FF2B5EF4-FFF2-40B4-BE49-F238E27FC236}">
                <a16:creationId xmlns:a16="http://schemas.microsoft.com/office/drawing/2014/main" id="{0F8DED8F-E948-FC88-EF50-7A9231AC7939}"/>
              </a:ext>
            </a:extLst>
          </p:cNvPr>
          <p:cNvCxnSpPr>
            <a:cxnSpLocks/>
            <a:stCxn id="28" idx="6"/>
            <a:endCxn id="38" idx="2"/>
          </p:cNvCxnSpPr>
          <p:nvPr/>
        </p:nvCxnSpPr>
        <p:spPr>
          <a:xfrm>
            <a:off x="3250911" y="5641130"/>
            <a:ext cx="1411769" cy="35587"/>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35" name="直线箭头连接符 34">
            <a:extLst>
              <a:ext uri="{FF2B5EF4-FFF2-40B4-BE49-F238E27FC236}">
                <a16:creationId xmlns:a16="http://schemas.microsoft.com/office/drawing/2014/main" id="{C3B7F3F7-3D2D-B24B-335E-696F8762C90E}"/>
              </a:ext>
            </a:extLst>
          </p:cNvPr>
          <p:cNvCxnSpPr>
            <a:cxnSpLocks/>
            <a:stCxn id="29" idx="6"/>
          </p:cNvCxnSpPr>
          <p:nvPr/>
        </p:nvCxnSpPr>
        <p:spPr>
          <a:xfrm flipV="1">
            <a:off x="3250910" y="5775942"/>
            <a:ext cx="1456996" cy="842931"/>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37" name="直线箭头连接符 36">
            <a:extLst>
              <a:ext uri="{FF2B5EF4-FFF2-40B4-BE49-F238E27FC236}">
                <a16:creationId xmlns:a16="http://schemas.microsoft.com/office/drawing/2014/main" id="{D373E092-1AE5-2A43-A062-846E6F6E81E1}"/>
              </a:ext>
            </a:extLst>
          </p:cNvPr>
          <p:cNvCxnSpPr>
            <a:cxnSpLocks/>
            <a:stCxn id="30" idx="6"/>
          </p:cNvCxnSpPr>
          <p:nvPr/>
        </p:nvCxnSpPr>
        <p:spPr>
          <a:xfrm flipV="1">
            <a:off x="3250910" y="5775941"/>
            <a:ext cx="1456996" cy="1465790"/>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sp>
        <p:nvSpPr>
          <p:cNvPr id="38" name="椭圆 37">
            <a:extLst>
              <a:ext uri="{FF2B5EF4-FFF2-40B4-BE49-F238E27FC236}">
                <a16:creationId xmlns:a16="http://schemas.microsoft.com/office/drawing/2014/main" id="{D5803FB0-5E5E-0095-BDBD-5B7D4A7EB2B9}"/>
              </a:ext>
            </a:extLst>
          </p:cNvPr>
          <p:cNvSpPr/>
          <p:nvPr/>
        </p:nvSpPr>
        <p:spPr>
          <a:xfrm>
            <a:off x="4662679" y="5532700"/>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761A9E85-AA6E-1D08-5588-EFBB04BB79A9}"/>
                  </a:ext>
                </a:extLst>
              </p:cNvPr>
              <p:cNvSpPr txBox="1"/>
              <p:nvPr/>
            </p:nvSpPr>
            <p:spPr bwMode="auto">
              <a:xfrm>
                <a:off x="6413393" y="5477240"/>
                <a:ext cx="177805" cy="307777"/>
              </a:xfrm>
              <a:prstGeom prst="rect">
                <a:avLst/>
              </a:prstGeom>
              <a:noFill/>
              <a:ln w="9525" algn="ctr">
                <a:noFill/>
                <a:miter lim="800000"/>
                <a:headEnd/>
                <a:tailEnd/>
              </a:ln>
              <a:effectLst/>
            </p:spPr>
            <p:txBody>
              <a:bodyPr wrap="none" lIns="0" tIns="0" rIns="0" bIns="0" rtlCol="0" anchor="ctr">
                <a:spAutoFit/>
              </a:bodyPr>
              <a:lstStyle/>
              <a:p>
                <a:pPr/>
                <a14:m>
                  <m:oMathPara xmlns:m="http://schemas.openxmlformats.org/officeDocument/2006/math">
                    <m:oMathParaPr>
                      <m:jc m:val="centerGroup"/>
                    </m:oMathParaPr>
                    <m:oMath xmlns:m="http://schemas.openxmlformats.org/officeDocument/2006/math">
                      <m:r>
                        <a:rPr lang="en-US" b="1" i="1" dirty="0">
                          <a:solidFill>
                            <a:schemeClr val="bg1"/>
                          </a:solidFill>
                          <a:latin typeface="Cambria Math" panose="02040503050406030204" pitchFamily="18" charset="0"/>
                        </a:rPr>
                        <m:t>𝒕</m:t>
                      </m:r>
                    </m:oMath>
                  </m:oMathPara>
                </a14:m>
                <a:endParaRPr lang="en-US" b="1" dirty="0">
                  <a:solidFill>
                    <a:schemeClr val="bg1"/>
                  </a:solidFill>
                </a:endParaRPr>
              </a:p>
            </p:txBody>
          </p:sp>
        </mc:Choice>
        <mc:Fallback xmlns="">
          <p:sp>
            <p:nvSpPr>
              <p:cNvPr id="39" name="文本框 38">
                <a:extLst>
                  <a:ext uri="{FF2B5EF4-FFF2-40B4-BE49-F238E27FC236}">
                    <a16:creationId xmlns:a16="http://schemas.microsoft.com/office/drawing/2014/main" id="{761A9E85-AA6E-1D08-5588-EFBB04BB79A9}"/>
                  </a:ext>
                </a:extLst>
              </p:cNvPr>
              <p:cNvSpPr txBox="1">
                <a:spLocks noRot="1" noChangeAspect="1" noMove="1" noResize="1" noEditPoints="1" noAdjustHandles="1" noChangeArrowheads="1" noChangeShapeType="1" noTextEdit="1"/>
              </p:cNvSpPr>
              <p:nvPr/>
            </p:nvSpPr>
            <p:spPr bwMode="auto">
              <a:xfrm>
                <a:off x="6413393" y="5477240"/>
                <a:ext cx="177805" cy="307777"/>
              </a:xfrm>
              <a:prstGeom prst="rect">
                <a:avLst/>
              </a:prstGeom>
              <a:blipFill>
                <a:blip r:embed="rId6"/>
                <a:stretch>
                  <a:fillRect l="-20000" r="-26667" b="-4000"/>
                </a:stretch>
              </a:blipFill>
              <a:ln w="9525" algn="ctr">
                <a:noFill/>
                <a:miter lim="800000"/>
                <a:headEnd/>
                <a:tailEnd/>
              </a:ln>
              <a:effectLst/>
            </p:spPr>
            <p:txBody>
              <a:bodyPr/>
              <a:lstStyle/>
              <a:p>
                <a:r>
                  <a:rPr lang="en-US">
                    <a:noFill/>
                  </a:rPr>
                  <a:t> </a:t>
                </a:r>
              </a:p>
            </p:txBody>
          </p:sp>
        </mc:Fallback>
      </mc:AlternateContent>
      <p:sp>
        <p:nvSpPr>
          <p:cNvPr id="40" name="椭圆 39">
            <a:extLst>
              <a:ext uri="{FF2B5EF4-FFF2-40B4-BE49-F238E27FC236}">
                <a16:creationId xmlns:a16="http://schemas.microsoft.com/office/drawing/2014/main" id="{A954501B-89FB-B96A-5E07-0157C759C646}"/>
              </a:ext>
            </a:extLst>
          </p:cNvPr>
          <p:cNvSpPr/>
          <p:nvPr/>
        </p:nvSpPr>
        <p:spPr>
          <a:xfrm>
            <a:off x="2963239" y="4867620"/>
            <a:ext cx="288032" cy="288032"/>
          </a:xfrm>
          <a:prstGeom prst="ellipse">
            <a:avLst/>
          </a:prstGeom>
          <a:noFill/>
          <a:ln w="57150">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cxnSp>
        <p:nvCxnSpPr>
          <p:cNvPr id="41" name="直线箭头连接符 40">
            <a:extLst>
              <a:ext uri="{FF2B5EF4-FFF2-40B4-BE49-F238E27FC236}">
                <a16:creationId xmlns:a16="http://schemas.microsoft.com/office/drawing/2014/main" id="{9B0D3F30-21C8-33E9-C8DD-98E78DCF8A43}"/>
              </a:ext>
            </a:extLst>
          </p:cNvPr>
          <p:cNvCxnSpPr>
            <a:cxnSpLocks/>
            <a:stCxn id="40" idx="6"/>
          </p:cNvCxnSpPr>
          <p:nvPr/>
        </p:nvCxnSpPr>
        <p:spPr>
          <a:xfrm>
            <a:off x="3251271" y="5011636"/>
            <a:ext cx="1411436" cy="658862"/>
          </a:xfrm>
          <a:prstGeom prst="straightConnector1">
            <a:avLst/>
          </a:prstGeom>
          <a:ln w="57150">
            <a:solidFill>
              <a:srgbClr val="C00000"/>
            </a:solidFill>
            <a:tailEnd type="stealth" w="lg" len="lg"/>
          </a:ln>
        </p:spPr>
        <p:style>
          <a:lnRef idx="1">
            <a:schemeClr val="dk1"/>
          </a:lnRef>
          <a:fillRef idx="0">
            <a:schemeClr val="dk1"/>
          </a:fillRef>
          <a:effectRef idx="0">
            <a:schemeClr val="dk1"/>
          </a:effectRef>
          <a:fontRef idx="minor">
            <a:schemeClr val="tx1"/>
          </a:fontRef>
        </p:style>
      </p:cxnSp>
      <p:sp>
        <p:nvSpPr>
          <p:cNvPr id="42" name="椭圆 41">
            <a:extLst>
              <a:ext uri="{FF2B5EF4-FFF2-40B4-BE49-F238E27FC236}">
                <a16:creationId xmlns:a16="http://schemas.microsoft.com/office/drawing/2014/main" id="{B9F69938-BED7-2A5E-4EA4-668623173A04}"/>
              </a:ext>
            </a:extLst>
          </p:cNvPr>
          <p:cNvSpPr/>
          <p:nvPr/>
        </p:nvSpPr>
        <p:spPr>
          <a:xfrm>
            <a:off x="2961944" y="7106580"/>
            <a:ext cx="288032" cy="288032"/>
          </a:xfrm>
          <a:prstGeom prst="ellipse">
            <a:avLst/>
          </a:prstGeom>
          <a:noFill/>
          <a:ln w="57150">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cxnSp>
        <p:nvCxnSpPr>
          <p:cNvPr id="44" name="直线箭头连接符 43">
            <a:extLst>
              <a:ext uri="{FF2B5EF4-FFF2-40B4-BE49-F238E27FC236}">
                <a16:creationId xmlns:a16="http://schemas.microsoft.com/office/drawing/2014/main" id="{53F0AA5B-1736-E475-36AB-DC56410CECBA}"/>
              </a:ext>
            </a:extLst>
          </p:cNvPr>
          <p:cNvCxnSpPr>
            <a:cxnSpLocks/>
            <a:stCxn id="42" idx="6"/>
          </p:cNvCxnSpPr>
          <p:nvPr/>
        </p:nvCxnSpPr>
        <p:spPr>
          <a:xfrm flipV="1">
            <a:off x="3249976" y="5772334"/>
            <a:ext cx="1454912" cy="1478263"/>
          </a:xfrm>
          <a:prstGeom prst="straightConnector1">
            <a:avLst/>
          </a:prstGeom>
          <a:ln w="57150">
            <a:solidFill>
              <a:srgbClr val="C00000"/>
            </a:solidFill>
            <a:tailEnd type="stealth" w="lg" len="lg"/>
          </a:ln>
        </p:spPr>
        <p:style>
          <a:lnRef idx="1">
            <a:schemeClr val="dk1"/>
          </a:lnRef>
          <a:fillRef idx="0">
            <a:schemeClr val="dk1"/>
          </a:fillRef>
          <a:effectRef idx="0">
            <a:schemeClr val="dk1"/>
          </a:effectRef>
          <a:fontRef idx="minor">
            <a:schemeClr val="tx1"/>
          </a:fontRef>
        </p:style>
      </p:cxnSp>
      <p:sp>
        <p:nvSpPr>
          <p:cNvPr id="45" name="椭圆 44">
            <a:extLst>
              <a:ext uri="{FF2B5EF4-FFF2-40B4-BE49-F238E27FC236}">
                <a16:creationId xmlns:a16="http://schemas.microsoft.com/office/drawing/2014/main" id="{1C7DF257-C799-691B-C690-0E42CDDA665D}"/>
              </a:ext>
            </a:extLst>
          </p:cNvPr>
          <p:cNvSpPr/>
          <p:nvPr/>
        </p:nvSpPr>
        <p:spPr>
          <a:xfrm>
            <a:off x="6362480" y="5504617"/>
            <a:ext cx="288032" cy="288032"/>
          </a:xfrm>
          <a:prstGeom prst="ellipse">
            <a:avLst/>
          </a:prstGeom>
          <a:noFill/>
          <a:ln w="57150">
            <a:solidFill>
              <a:srgbClr val="0070C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cxnSp>
        <p:nvCxnSpPr>
          <p:cNvPr id="47" name="直线箭头连接符 46">
            <a:extLst>
              <a:ext uri="{FF2B5EF4-FFF2-40B4-BE49-F238E27FC236}">
                <a16:creationId xmlns:a16="http://schemas.microsoft.com/office/drawing/2014/main" id="{D6DA8584-CE06-BB2A-3763-F06872A0C10B}"/>
              </a:ext>
            </a:extLst>
          </p:cNvPr>
          <p:cNvCxnSpPr>
            <a:cxnSpLocks/>
            <a:endCxn id="45" idx="2"/>
          </p:cNvCxnSpPr>
          <p:nvPr/>
        </p:nvCxnSpPr>
        <p:spPr>
          <a:xfrm flipV="1">
            <a:off x="4952860" y="5648634"/>
            <a:ext cx="1409621" cy="21865"/>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D142A1BC-989B-D2F9-BC6D-5F432E205679}"/>
                  </a:ext>
                </a:extLst>
              </p:cNvPr>
              <p:cNvSpPr txBox="1"/>
              <p:nvPr/>
            </p:nvSpPr>
            <p:spPr bwMode="auto">
              <a:xfrm>
                <a:off x="447498" y="2321391"/>
                <a:ext cx="3815521" cy="461665"/>
              </a:xfrm>
              <a:prstGeom prst="rect">
                <a:avLst/>
              </a:prstGeom>
              <a:noFill/>
              <a:ln w="9525" algn="ctr">
                <a:noFill/>
                <a:miter lim="800000"/>
                <a:headEnd/>
                <a:tailEnd/>
              </a:ln>
              <a:effectLst/>
            </p:spPr>
            <p:txBody>
              <a:bodyPr wrap="square">
                <a:spAutoFit/>
              </a:bodyPr>
              <a:lstStyle/>
              <a:p>
                <a:pPr algn="ctr">
                  <a:buClr>
                    <a:schemeClr val="tx1"/>
                  </a:buClr>
                </a:pPr>
                <a14:m>
                  <m:oMath xmlns:m="http://schemas.openxmlformats.org/officeDocument/2006/math">
                    <m:r>
                      <a:rPr kumimoji="1" lang="en-US" altLang="zh-CN"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𝑂</m:t>
                    </m:r>
                    <m:r>
                      <a:rPr kumimoji="1" lang="en-US" altLang="zh-CN" sz="240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(1)</m:t>
                    </m:r>
                  </m:oMath>
                </a14:m>
                <a:r>
                  <a:rPr kumimoji="1" lang="en-US" altLang="zh-CN" sz="240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 time </a:t>
                </a:r>
                <a:r>
                  <a:rPr kumimoji="1" lang="en-US" altLang="zh-CN" sz="2400">
                    <a:latin typeface="Times New Roman" panose="02020603050405020304" pitchFamily="18" charset="0"/>
                    <a:ea typeface="楷体" panose="02010609060101010101" pitchFamily="49" charset="-122"/>
                    <a:cs typeface="Times New Roman" panose="02020603050405020304" pitchFamily="18" charset="0"/>
                  </a:rPr>
                  <a:t>to touch </a:t>
                </a:r>
                <a14:m>
                  <m:oMath xmlns:m="http://schemas.openxmlformats.org/officeDocument/2006/math">
                    <m:r>
                      <a:rPr kumimoji="1" lang="en-US" altLang="zh-CN" sz="2400" b="0" i="1">
                        <a:latin typeface="Cambria Math" panose="02040503050406030204" pitchFamily="18" charset="0"/>
                        <a:ea typeface="楷体" panose="02010609060101010101" pitchFamily="49" charset="-122"/>
                        <a:cs typeface="Times New Roman" panose="02020603050405020304" pitchFamily="18" charset="0"/>
                      </a:rPr>
                      <m:t>𝑢</m:t>
                    </m:r>
                  </m:oMath>
                </a14:m>
                <a:r>
                  <a:rPr kumimoji="1" lang="en-US" altLang="zh-CN" sz="2400">
                    <a:latin typeface="Times New Roman" panose="02020603050405020304" pitchFamily="18" charset="0"/>
                    <a:ea typeface="楷体" panose="02010609060101010101" pitchFamily="49" charset="-122"/>
                    <a:cs typeface="Times New Roman" panose="02020603050405020304" pitchFamily="18" charset="0"/>
                  </a:rPr>
                  <a:t> !!!</a:t>
                </a:r>
              </a:p>
            </p:txBody>
          </p:sp>
        </mc:Choice>
        <mc:Fallback xmlns="">
          <p:sp>
            <p:nvSpPr>
              <p:cNvPr id="52" name="文本框 51">
                <a:extLst>
                  <a:ext uri="{FF2B5EF4-FFF2-40B4-BE49-F238E27FC236}">
                    <a16:creationId xmlns:a16="http://schemas.microsoft.com/office/drawing/2014/main" id="{D142A1BC-989B-D2F9-BC6D-5F432E205679}"/>
                  </a:ext>
                </a:extLst>
              </p:cNvPr>
              <p:cNvSpPr txBox="1">
                <a:spLocks noRot="1" noChangeAspect="1" noMove="1" noResize="1" noEditPoints="1" noAdjustHandles="1" noChangeArrowheads="1" noChangeShapeType="1" noTextEdit="1"/>
              </p:cNvSpPr>
              <p:nvPr/>
            </p:nvSpPr>
            <p:spPr bwMode="auto">
              <a:xfrm>
                <a:off x="447498" y="2321391"/>
                <a:ext cx="3815521" cy="461665"/>
              </a:xfrm>
              <a:prstGeom prst="rect">
                <a:avLst/>
              </a:prstGeom>
              <a:blipFill>
                <a:blip r:embed="rId7"/>
                <a:stretch>
                  <a:fillRect t="-7895" b="-26316"/>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8B35BD75-04BB-533C-9266-67FD1F3E9A97}"/>
                  </a:ext>
                </a:extLst>
              </p:cNvPr>
              <p:cNvSpPr txBox="1"/>
              <p:nvPr/>
            </p:nvSpPr>
            <p:spPr bwMode="auto">
              <a:xfrm>
                <a:off x="4696371" y="5507494"/>
                <a:ext cx="224549" cy="307777"/>
              </a:xfrm>
              <a:prstGeom prst="rect">
                <a:avLst/>
              </a:prstGeom>
              <a:noFill/>
              <a:ln w="9525" algn="ctr">
                <a:noFill/>
                <a:miter lim="800000"/>
                <a:headEnd/>
                <a:tailEnd/>
              </a:ln>
              <a:effectLst/>
            </p:spPr>
            <p:txBody>
              <a:bodyPr wrap="none" lIns="0" tIns="0" rIns="0" bIns="0" rtlCol="0" anchor="ctr">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𝑢</m:t>
                      </m:r>
                    </m:oMath>
                  </m:oMathPara>
                </a14:m>
                <a:endParaRPr lang="en-US" dirty="0"/>
              </a:p>
            </p:txBody>
          </p:sp>
        </mc:Choice>
        <mc:Fallback xmlns="">
          <p:sp>
            <p:nvSpPr>
              <p:cNvPr id="53" name="文本框 52">
                <a:extLst>
                  <a:ext uri="{FF2B5EF4-FFF2-40B4-BE49-F238E27FC236}">
                    <a16:creationId xmlns:a16="http://schemas.microsoft.com/office/drawing/2014/main" id="{8B35BD75-04BB-533C-9266-67FD1F3E9A97}"/>
                  </a:ext>
                </a:extLst>
              </p:cNvPr>
              <p:cNvSpPr txBox="1">
                <a:spLocks noRot="1" noChangeAspect="1" noMove="1" noResize="1" noEditPoints="1" noAdjustHandles="1" noChangeArrowheads="1" noChangeShapeType="1" noTextEdit="1"/>
              </p:cNvSpPr>
              <p:nvPr/>
            </p:nvSpPr>
            <p:spPr bwMode="auto">
              <a:xfrm>
                <a:off x="4696371" y="5507494"/>
                <a:ext cx="224549" cy="307777"/>
              </a:xfrm>
              <a:prstGeom prst="rect">
                <a:avLst/>
              </a:prstGeom>
              <a:blipFill>
                <a:blip r:embed="rId8"/>
                <a:stretch>
                  <a:fillRect l="-10526" r="-10526"/>
                </a:stretch>
              </a:blipFill>
              <a:ln w="9525" algn="ctr">
                <a:noFill/>
                <a:miter lim="800000"/>
                <a:headEnd/>
                <a:tailEnd/>
              </a:ln>
              <a:effectLst/>
            </p:spPr>
            <p:txBody>
              <a:bodyPr/>
              <a:lstStyle/>
              <a:p>
                <a:r>
                  <a:rPr lang="en-US">
                    <a:noFill/>
                  </a:rPr>
                  <a:t> </a:t>
                </a:r>
              </a:p>
            </p:txBody>
          </p:sp>
        </mc:Fallback>
      </mc:AlternateContent>
      <p:sp>
        <p:nvSpPr>
          <p:cNvPr id="78" name="椭圆 77">
            <a:extLst>
              <a:ext uri="{FF2B5EF4-FFF2-40B4-BE49-F238E27FC236}">
                <a16:creationId xmlns:a16="http://schemas.microsoft.com/office/drawing/2014/main" id="{A30F7079-0251-5CD7-58CC-7278042ABB93}"/>
              </a:ext>
            </a:extLst>
          </p:cNvPr>
          <p:cNvSpPr/>
          <p:nvPr/>
        </p:nvSpPr>
        <p:spPr>
          <a:xfrm>
            <a:off x="4660097" y="5530118"/>
            <a:ext cx="288032" cy="288032"/>
          </a:xfrm>
          <a:prstGeom prst="ellipse">
            <a:avLst/>
          </a:prstGeom>
          <a:noFill/>
          <a:ln w="57150">
            <a:solidFill>
              <a:srgbClr val="0070C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CF652CF5-2B34-D542-A13D-E679E845FB12}"/>
                  </a:ext>
                </a:extLst>
              </p:cNvPr>
              <p:cNvSpPr txBox="1"/>
              <p:nvPr/>
            </p:nvSpPr>
            <p:spPr bwMode="auto">
              <a:xfrm>
                <a:off x="4037711" y="4593212"/>
                <a:ext cx="1492740" cy="667981"/>
              </a:xfrm>
              <a:prstGeom prst="rect">
                <a:avLst/>
              </a:prstGeom>
              <a:noFill/>
              <a:ln w="9525" algn="ctr">
                <a:noFill/>
                <a:miter lim="800000"/>
                <a:headEnd/>
                <a:tailEnd/>
              </a:ln>
              <a:effectLst/>
            </p:spPr>
            <p:txBody>
              <a:bodyPr wrap="square" lIns="90909" tIns="45455" rIns="90909" bIns="45455" rtlCol="0" anchor="ctr">
                <a:spAutoFit/>
              </a:bodyPr>
              <a:lstStyle/>
              <a:p>
                <a:pPr/>
                <a14:m>
                  <m:oMathPara xmlns:m="http://schemas.openxmlformats.org/officeDocument/2006/math">
                    <m:oMathParaPr>
                      <m:jc m:val="centerGroup"/>
                    </m:oMathParaPr>
                    <m:oMath xmlns:m="http://schemas.openxmlformats.org/officeDocument/2006/math">
                      <m:r>
                        <a:rPr lang="en-US" i="1" dirty="0">
                          <a:solidFill>
                            <a:prstClr val="black"/>
                          </a:solidFill>
                          <a:latin typeface="Cambria Math" panose="02040503050406030204" pitchFamily="18" charset="0"/>
                          <a:ea typeface="Cambria Math" panose="02040503050406030204" pitchFamily="18" charset="0"/>
                        </a:rPr>
                        <m:t>𝜋</m:t>
                      </m:r>
                      <m:d>
                        <m:dPr>
                          <m:ctrlPr>
                            <a:rPr lang="en-US" i="1" dirty="0">
                              <a:solidFill>
                                <a:prstClr val="black"/>
                              </a:solidFill>
                              <a:latin typeface="Cambria Math" panose="02040503050406030204" pitchFamily="18" charset="0"/>
                              <a:ea typeface="Cambria Math" panose="02040503050406030204" pitchFamily="18" charset="0"/>
                            </a:rPr>
                          </m:ctrlPr>
                        </m:dPr>
                        <m:e>
                          <m:r>
                            <a:rPr lang="en-US" i="1" dirty="0">
                              <a:solidFill>
                                <a:prstClr val="black"/>
                              </a:solidFill>
                              <a:latin typeface="Cambria Math" panose="02040503050406030204" pitchFamily="18" charset="0"/>
                              <a:ea typeface="Cambria Math" panose="02040503050406030204" pitchFamily="18" charset="0"/>
                            </a:rPr>
                            <m:t>𝑢</m:t>
                          </m:r>
                          <m:r>
                            <a:rPr lang="en-US" i="1" dirty="0">
                              <a:solidFill>
                                <a:prstClr val="black"/>
                              </a:solidFill>
                              <a:latin typeface="Cambria Math" panose="02040503050406030204" pitchFamily="18" charset="0"/>
                              <a:ea typeface="Cambria Math" panose="02040503050406030204" pitchFamily="18" charset="0"/>
                            </a:rPr>
                            <m:t>,</m:t>
                          </m:r>
                          <m:r>
                            <a:rPr lang="en-US" i="1" dirty="0">
                              <a:solidFill>
                                <a:prstClr val="black"/>
                              </a:solidFill>
                              <a:latin typeface="Cambria Math" panose="02040503050406030204" pitchFamily="18" charset="0"/>
                              <a:ea typeface="Cambria Math" panose="02040503050406030204" pitchFamily="18" charset="0"/>
                            </a:rPr>
                            <m:t>𝑡</m:t>
                          </m:r>
                        </m:e>
                      </m:d>
                      <m:r>
                        <a:rPr lang="en-US" i="1" dirty="0">
                          <a:solidFill>
                            <a:prstClr val="black"/>
                          </a:solidFill>
                          <a:latin typeface="Cambria Math" panose="02040503050406030204" pitchFamily="18" charset="0"/>
                          <a:ea typeface="Cambria Math" panose="02040503050406030204" pitchFamily="18" charset="0"/>
                        </a:rPr>
                        <m:t>=</m:t>
                      </m:r>
                      <m:f>
                        <m:fPr>
                          <m:ctrlPr>
                            <a:rPr lang="en-US" i="1" dirty="0">
                              <a:solidFill>
                                <a:prstClr val="black"/>
                              </a:solidFill>
                              <a:latin typeface="Cambria Math" panose="02040503050406030204" pitchFamily="18" charset="0"/>
                              <a:ea typeface="Cambria Math" panose="02040503050406030204" pitchFamily="18" charset="0"/>
                            </a:rPr>
                          </m:ctrlPr>
                        </m:fPr>
                        <m:num>
                          <m:r>
                            <a:rPr lang="en-US" i="1" dirty="0">
                              <a:solidFill>
                                <a:prstClr val="black"/>
                              </a:solidFill>
                              <a:latin typeface="Cambria Math" panose="02040503050406030204" pitchFamily="18" charset="0"/>
                              <a:ea typeface="Cambria Math" panose="02040503050406030204" pitchFamily="18" charset="0"/>
                            </a:rPr>
                            <m:t>1</m:t>
                          </m:r>
                        </m:num>
                        <m:den>
                          <m:r>
                            <a:rPr lang="en-US" i="1" dirty="0">
                              <a:solidFill>
                                <a:prstClr val="black"/>
                              </a:solidFill>
                              <a:latin typeface="Cambria Math" panose="02040503050406030204" pitchFamily="18" charset="0"/>
                              <a:ea typeface="Cambria Math" panose="02040503050406030204" pitchFamily="18" charset="0"/>
                            </a:rPr>
                            <m:t>𝑛</m:t>
                          </m:r>
                        </m:den>
                      </m:f>
                    </m:oMath>
                  </m:oMathPara>
                </a14:m>
                <a:endParaRPr 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79" name="文本框 78">
                <a:extLst>
                  <a:ext uri="{FF2B5EF4-FFF2-40B4-BE49-F238E27FC236}">
                    <a16:creationId xmlns:a16="http://schemas.microsoft.com/office/drawing/2014/main" id="{CF652CF5-2B34-D542-A13D-E679E845FB12}"/>
                  </a:ext>
                </a:extLst>
              </p:cNvPr>
              <p:cNvSpPr txBox="1">
                <a:spLocks noRot="1" noChangeAspect="1" noMove="1" noResize="1" noEditPoints="1" noAdjustHandles="1" noChangeArrowheads="1" noChangeShapeType="1" noTextEdit="1"/>
              </p:cNvSpPr>
              <p:nvPr/>
            </p:nvSpPr>
            <p:spPr bwMode="auto">
              <a:xfrm>
                <a:off x="4037711" y="4593212"/>
                <a:ext cx="1492740" cy="667981"/>
              </a:xfrm>
              <a:prstGeom prst="rect">
                <a:avLst/>
              </a:prstGeom>
              <a:blipFill>
                <a:blip r:embed="rId10"/>
                <a:stretch>
                  <a:fillRect b="-3704"/>
                </a:stretch>
              </a:blipFill>
              <a:ln w="9525" algn="ctr">
                <a:noFill/>
                <a:miter lim="800000"/>
                <a:headEnd/>
                <a:tailEnd/>
              </a:ln>
              <a:effectLst/>
            </p:spPr>
            <p:txBody>
              <a:bodyPr/>
              <a:lstStyle/>
              <a:p>
                <a:r>
                  <a:rPr lang="en-US">
                    <a:noFill/>
                  </a:rPr>
                  <a:t> </a:t>
                </a:r>
              </a:p>
            </p:txBody>
          </p:sp>
        </mc:Fallback>
      </mc:AlternateContent>
      <p:pic>
        <p:nvPicPr>
          <p:cNvPr id="80" name="图片 79" descr="图形用户界面, 文本, 应用程序&#10;&#10;描述已自动生成">
            <a:extLst>
              <a:ext uri="{FF2B5EF4-FFF2-40B4-BE49-F238E27FC236}">
                <a16:creationId xmlns:a16="http://schemas.microsoft.com/office/drawing/2014/main" id="{D5237D32-00AF-D1D5-639B-7713B6386FB3}"/>
              </a:ext>
            </a:extLst>
          </p:cNvPr>
          <p:cNvPicPr>
            <a:picLocks noChangeAspect="1"/>
          </p:cNvPicPr>
          <p:nvPr/>
        </p:nvPicPr>
        <p:blipFill rotWithShape="1">
          <a:blip r:embed="rId11">
            <a:extLst>
              <a:ext uri="{28A0092B-C50C-407E-A947-70E740481C1C}">
                <a14:useLocalDpi xmlns:a14="http://schemas.microsoft.com/office/drawing/2010/main" val="0"/>
              </a:ext>
            </a:extLst>
          </a:blip>
          <a:srcRect l="4551" r="3999"/>
          <a:stretch/>
        </p:blipFill>
        <p:spPr>
          <a:xfrm>
            <a:off x="4810145" y="1557532"/>
            <a:ext cx="4821621" cy="2022301"/>
          </a:xfrm>
          <a:prstGeom prst="rect">
            <a:avLst/>
          </a:prstGeom>
          <a:ln>
            <a:noFill/>
          </a:ln>
          <a:effectLst>
            <a:outerShdw blurRad="292100" dist="139700" dir="2700000" algn="tl" rotWithShape="0">
              <a:srgbClr val="333333">
                <a:alpha val="65000"/>
              </a:srgbClr>
            </a:outerShdw>
          </a:effectLst>
        </p:spPr>
      </p:pic>
      <p:cxnSp>
        <p:nvCxnSpPr>
          <p:cNvPr id="3" name="直线箭头连接符 2">
            <a:extLst>
              <a:ext uri="{FF2B5EF4-FFF2-40B4-BE49-F238E27FC236}">
                <a16:creationId xmlns:a16="http://schemas.microsoft.com/office/drawing/2014/main" id="{BAE95F12-F11A-1D6B-1454-D0670A5C1000}"/>
              </a:ext>
            </a:extLst>
          </p:cNvPr>
          <p:cNvCxnSpPr>
            <a:cxnSpLocks/>
          </p:cNvCxnSpPr>
          <p:nvPr/>
        </p:nvCxnSpPr>
        <p:spPr>
          <a:xfrm>
            <a:off x="305116" y="5701457"/>
            <a:ext cx="1961005" cy="0"/>
          </a:xfrm>
          <a:prstGeom prst="straightConnector1">
            <a:avLst/>
          </a:prstGeom>
          <a:ln w="38100">
            <a:solidFill>
              <a:srgbClr val="C00000"/>
            </a:solidFill>
            <a:tailEnd type="stealth" w="lg" len="lg"/>
          </a:ln>
        </p:spPr>
        <p:style>
          <a:lnRef idx="1">
            <a:schemeClr val="dk1"/>
          </a:lnRef>
          <a:fillRef idx="0">
            <a:schemeClr val="dk1"/>
          </a:fillRef>
          <a:effectRef idx="0">
            <a:schemeClr val="dk1"/>
          </a:effectRef>
          <a:fontRef idx="minor">
            <a:schemeClr val="tx1"/>
          </a:fontRef>
        </p:style>
      </p:cxnSp>
      <p:cxnSp>
        <p:nvCxnSpPr>
          <p:cNvPr id="4" name="直线箭头连接符 3">
            <a:extLst>
              <a:ext uri="{FF2B5EF4-FFF2-40B4-BE49-F238E27FC236}">
                <a16:creationId xmlns:a16="http://schemas.microsoft.com/office/drawing/2014/main" id="{B6091389-5E78-088C-2240-F8E9BE3934B0}"/>
              </a:ext>
            </a:extLst>
          </p:cNvPr>
          <p:cNvCxnSpPr>
            <a:cxnSpLocks/>
          </p:cNvCxnSpPr>
          <p:nvPr/>
        </p:nvCxnSpPr>
        <p:spPr>
          <a:xfrm flipH="1">
            <a:off x="8167998" y="5701457"/>
            <a:ext cx="1254297" cy="0"/>
          </a:xfrm>
          <a:prstGeom prst="straightConnector1">
            <a:avLst/>
          </a:prstGeom>
          <a:ln w="38100">
            <a:solidFill>
              <a:srgbClr val="0070C0"/>
            </a:solidFill>
            <a:tailEnd type="stealth" w="lg" len="lg"/>
          </a:ln>
        </p:spPr>
        <p:style>
          <a:lnRef idx="1">
            <a:schemeClr val="dk1"/>
          </a:lnRef>
          <a:fillRef idx="0">
            <a:schemeClr val="dk1"/>
          </a:fillRef>
          <a:effectRef idx="0">
            <a:schemeClr val="dk1"/>
          </a:effectRef>
          <a:fontRef idx="minor">
            <a:schemeClr val="tx1"/>
          </a:fontRef>
        </p:style>
      </p:cxnSp>
      <p:sp>
        <p:nvSpPr>
          <p:cNvPr id="5" name="文本框 4">
            <a:extLst>
              <a:ext uri="{FF2B5EF4-FFF2-40B4-BE49-F238E27FC236}">
                <a16:creationId xmlns:a16="http://schemas.microsoft.com/office/drawing/2014/main" id="{528565A1-088B-7A17-F0AF-575AB3D1186F}"/>
              </a:ext>
            </a:extLst>
          </p:cNvPr>
          <p:cNvSpPr txBox="1"/>
          <p:nvPr/>
        </p:nvSpPr>
        <p:spPr bwMode="auto">
          <a:xfrm>
            <a:off x="208961" y="5162232"/>
            <a:ext cx="2171689" cy="461665"/>
          </a:xfrm>
          <a:prstGeom prst="rect">
            <a:avLst/>
          </a:prstGeom>
          <a:noFill/>
          <a:ln w="9525" algn="ctr">
            <a:noFill/>
            <a:miter lim="800000"/>
            <a:headEnd/>
            <a:tailEnd/>
          </a:ln>
          <a:effectLst/>
        </p:spPr>
        <p:txBody>
          <a:bodyPr wrap="square">
            <a:spAutoFit/>
          </a:bodyPr>
          <a:lstStyle/>
          <a:p>
            <a:pPr algn="ctr">
              <a:spcBef>
                <a:spcPts val="2400"/>
              </a:spcBef>
              <a:buClr>
                <a:schemeClr val="tx1"/>
              </a:buClr>
              <a:buSzPct val="80000"/>
            </a:pPr>
            <a:r>
              <a:rPr lang="en-US" sz="2400">
                <a:latin typeface="Times New Roman" panose="02020603050405020304" pitchFamily="18" charset="0"/>
                <a:cs typeface="Times New Roman" panose="02020603050405020304" pitchFamily="18" charset="0"/>
              </a:rPr>
              <a:t>Monte Carlo</a:t>
            </a:r>
          </a:p>
        </p:txBody>
      </p:sp>
      <p:sp>
        <p:nvSpPr>
          <p:cNvPr id="6" name="文本框 5">
            <a:extLst>
              <a:ext uri="{FF2B5EF4-FFF2-40B4-BE49-F238E27FC236}">
                <a16:creationId xmlns:a16="http://schemas.microsoft.com/office/drawing/2014/main" id="{00C9935B-092B-97F4-FB1A-0ED3B4D9ED47}"/>
              </a:ext>
            </a:extLst>
          </p:cNvPr>
          <p:cNvSpPr txBox="1"/>
          <p:nvPr/>
        </p:nvSpPr>
        <p:spPr bwMode="auto">
          <a:xfrm>
            <a:off x="7754144" y="5162841"/>
            <a:ext cx="2143415" cy="461665"/>
          </a:xfrm>
          <a:prstGeom prst="rect">
            <a:avLst/>
          </a:prstGeom>
          <a:noFill/>
          <a:ln w="9525" algn="ctr">
            <a:noFill/>
            <a:miter lim="800000"/>
            <a:headEnd/>
            <a:tailEnd/>
          </a:ln>
          <a:effectLst/>
        </p:spPr>
        <p:txBody>
          <a:bodyPr wrap="square">
            <a:spAutoFit/>
          </a:bodyPr>
          <a:lstStyle/>
          <a:p>
            <a:pPr algn="ctr">
              <a:spcBef>
                <a:spcPts val="2400"/>
              </a:spcBef>
              <a:buClr>
                <a:schemeClr val="tx1"/>
              </a:buClr>
              <a:buSzPct val="80000"/>
            </a:pPr>
            <a:r>
              <a:rPr kumimoji="1" lang="en-US" sz="2400" dirty="0">
                <a:latin typeface="Consolas" panose="020B0609020204030204" pitchFamily="49" charset="0"/>
                <a:ea typeface="楷体" panose="02010609060101010101" pitchFamily="49" charset="-122"/>
                <a:cs typeface="Consolas" panose="020B0609020204030204" pitchFamily="49" charset="0"/>
              </a:rPr>
              <a:t>Push</a:t>
            </a:r>
            <a:endParaRPr lang="en-US" sz="2400">
              <a:latin typeface="Consolas" panose="020B0609020204030204" pitchFamily="49" charset="0"/>
              <a:cs typeface="Consolas" panose="020B0609020204030204" pitchFamily="49" charset="0"/>
            </a:endParaRPr>
          </a:p>
        </p:txBody>
      </p:sp>
      <p:sp>
        <p:nvSpPr>
          <p:cNvPr id="8" name="弧 7">
            <a:extLst>
              <a:ext uri="{FF2B5EF4-FFF2-40B4-BE49-F238E27FC236}">
                <a16:creationId xmlns:a16="http://schemas.microsoft.com/office/drawing/2014/main" id="{2F17AE34-974C-2C2A-8ACB-137F8B3387AB}"/>
              </a:ext>
            </a:extLst>
          </p:cNvPr>
          <p:cNvSpPr/>
          <p:nvPr/>
        </p:nvSpPr>
        <p:spPr>
          <a:xfrm rot="12487755" flipH="1" flipV="1">
            <a:off x="7226425" y="3005816"/>
            <a:ext cx="2532439" cy="2404872"/>
          </a:xfrm>
          <a:prstGeom prst="arc">
            <a:avLst>
              <a:gd name="adj1" fmla="val 17505612"/>
              <a:gd name="adj2" fmla="val 1246861"/>
            </a:avLst>
          </a:prstGeom>
          <a:ln w="38100">
            <a:solidFill>
              <a:srgbClr val="0070C0"/>
            </a:solidFill>
            <a:headEnd type="none" w="lg" len="lg"/>
            <a:tailEnd type="stealth"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98618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wheel(1)">
                                      <p:cBhvr>
                                        <p:cTn id="13" dur="750"/>
                                        <p:tgtEl>
                                          <p:spTgt spid="45"/>
                                        </p:tgtEl>
                                      </p:cBhvr>
                                    </p:animEffect>
                                  </p:childTnLst>
                                </p:cTn>
                              </p:par>
                            </p:childTnLst>
                          </p:cTn>
                        </p:par>
                        <p:par>
                          <p:cTn id="14" fill="hold">
                            <p:stCondLst>
                              <p:cond delay="750"/>
                            </p:stCondLst>
                            <p:childTnLst>
                              <p:par>
                                <p:cTn id="15" presetID="22" presetClass="entr" presetSubtype="2" fill="hold" nodeType="after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wipe(right)">
                                      <p:cBhvr>
                                        <p:cTn id="17" dur="500"/>
                                        <p:tgtEl>
                                          <p:spTgt spid="47"/>
                                        </p:tgtEl>
                                      </p:cBhvr>
                                    </p:animEffect>
                                  </p:childTnLst>
                                </p:cTn>
                              </p:par>
                            </p:childTnLst>
                          </p:cTn>
                        </p:par>
                        <p:par>
                          <p:cTn id="18" fill="hold">
                            <p:stCondLst>
                              <p:cond delay="1250"/>
                            </p:stCondLst>
                            <p:childTnLst>
                              <p:par>
                                <p:cTn id="19" presetID="21" presetClass="entr" presetSubtype="1" fill="hold" grpId="0" nodeType="after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wheel(1)">
                                      <p:cBhvr>
                                        <p:cTn id="21" dur="1000"/>
                                        <p:tgtEl>
                                          <p:spTgt spid="7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heel(1)">
                                      <p:cBhvr>
                                        <p:cTn id="30" dur="750"/>
                                        <p:tgtEl>
                                          <p:spTgt spid="40"/>
                                        </p:tgtEl>
                                      </p:cBhvr>
                                    </p:animEffect>
                                  </p:childTnLst>
                                </p:cTn>
                              </p:par>
                            </p:childTnLst>
                          </p:cTn>
                        </p:par>
                        <p:par>
                          <p:cTn id="31" fill="hold">
                            <p:stCondLst>
                              <p:cond delay="750"/>
                            </p:stCondLst>
                            <p:childTnLst>
                              <p:par>
                                <p:cTn id="32" presetID="22" presetClass="entr" presetSubtype="8" fill="hold" nodeType="after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wipe(left)">
                                      <p:cBhvr>
                                        <p:cTn id="34" dur="500"/>
                                        <p:tgtEl>
                                          <p:spTgt spid="41"/>
                                        </p:tgtEl>
                                      </p:cBhvr>
                                    </p:animEffect>
                                  </p:childTnLst>
                                </p:cTn>
                              </p:par>
                            </p:childTnLst>
                          </p:cTn>
                        </p:par>
                        <p:par>
                          <p:cTn id="35" fill="hold">
                            <p:stCondLst>
                              <p:cond delay="1250"/>
                            </p:stCondLst>
                            <p:childTnLst>
                              <p:par>
                                <p:cTn id="36" presetID="10" presetClass="exit" presetSubtype="0" fill="hold" grpId="1" nodeType="afterEffect">
                                  <p:stCondLst>
                                    <p:cond delay="500"/>
                                  </p:stCondLst>
                                  <p:childTnLst>
                                    <p:animEffect transition="out" filter="fade">
                                      <p:cBhvr>
                                        <p:cTn id="37" dur="500"/>
                                        <p:tgtEl>
                                          <p:spTgt spid="40"/>
                                        </p:tgtEl>
                                      </p:cBhvr>
                                    </p:animEffect>
                                    <p:set>
                                      <p:cBhvr>
                                        <p:cTn id="38" dur="1" fill="hold">
                                          <p:stCondLst>
                                            <p:cond delay="499"/>
                                          </p:stCondLst>
                                        </p:cTn>
                                        <p:tgtEl>
                                          <p:spTgt spid="40"/>
                                        </p:tgtEl>
                                        <p:attrNameLst>
                                          <p:attrName>style.visibility</p:attrName>
                                        </p:attrNameLst>
                                      </p:cBhvr>
                                      <p:to>
                                        <p:strVal val="hidden"/>
                                      </p:to>
                                    </p:set>
                                  </p:childTnLst>
                                </p:cTn>
                              </p:par>
                              <p:par>
                                <p:cTn id="39" presetID="10" presetClass="exit" presetSubtype="0" fill="hold" nodeType="withEffect">
                                  <p:stCondLst>
                                    <p:cond delay="500"/>
                                  </p:stCondLst>
                                  <p:childTnLst>
                                    <p:animEffect transition="out" filter="fade">
                                      <p:cBhvr>
                                        <p:cTn id="40" dur="500"/>
                                        <p:tgtEl>
                                          <p:spTgt spid="41"/>
                                        </p:tgtEl>
                                      </p:cBhvr>
                                    </p:animEffect>
                                    <p:set>
                                      <p:cBhvr>
                                        <p:cTn id="41" dur="1" fill="hold">
                                          <p:stCondLst>
                                            <p:cond delay="499"/>
                                          </p:stCondLst>
                                        </p:cTn>
                                        <p:tgtEl>
                                          <p:spTgt spid="41"/>
                                        </p:tgtEl>
                                        <p:attrNameLst>
                                          <p:attrName>style.visibility</p:attrName>
                                        </p:attrNameLst>
                                      </p:cBhvr>
                                      <p:to>
                                        <p:strVal val="hidden"/>
                                      </p:to>
                                    </p:set>
                                  </p:childTnLst>
                                </p:cTn>
                              </p:par>
                            </p:childTnLst>
                          </p:cTn>
                        </p:par>
                        <p:par>
                          <p:cTn id="42" fill="hold">
                            <p:stCondLst>
                              <p:cond delay="2250"/>
                            </p:stCondLst>
                            <p:childTnLst>
                              <p:par>
                                <p:cTn id="43" presetID="21" presetClass="entr" presetSubtype="1" fill="hold" grpId="0" nodeType="afterEffect">
                                  <p:stCondLst>
                                    <p:cond delay="500"/>
                                  </p:stCondLst>
                                  <p:childTnLst>
                                    <p:set>
                                      <p:cBhvr>
                                        <p:cTn id="44" dur="1" fill="hold">
                                          <p:stCondLst>
                                            <p:cond delay="0"/>
                                          </p:stCondLst>
                                        </p:cTn>
                                        <p:tgtEl>
                                          <p:spTgt spid="42"/>
                                        </p:tgtEl>
                                        <p:attrNameLst>
                                          <p:attrName>style.visibility</p:attrName>
                                        </p:attrNameLst>
                                      </p:cBhvr>
                                      <p:to>
                                        <p:strVal val="visible"/>
                                      </p:to>
                                    </p:set>
                                    <p:animEffect transition="in" filter="wheel(1)">
                                      <p:cBhvr>
                                        <p:cTn id="45" dur="750"/>
                                        <p:tgtEl>
                                          <p:spTgt spid="42"/>
                                        </p:tgtEl>
                                      </p:cBhvr>
                                    </p:animEffect>
                                  </p:childTnLst>
                                </p:cTn>
                              </p:par>
                            </p:childTnLst>
                          </p:cTn>
                        </p:par>
                        <p:par>
                          <p:cTn id="46" fill="hold">
                            <p:stCondLst>
                              <p:cond delay="3500"/>
                            </p:stCondLst>
                            <p:childTnLst>
                              <p:par>
                                <p:cTn id="47" presetID="22" presetClass="entr" presetSubtype="8" fill="hold" nodeType="afterEffect">
                                  <p:stCondLst>
                                    <p:cond delay="0"/>
                                  </p:stCondLst>
                                  <p:childTnLst>
                                    <p:set>
                                      <p:cBhvr>
                                        <p:cTn id="48" dur="1" fill="hold">
                                          <p:stCondLst>
                                            <p:cond delay="0"/>
                                          </p:stCondLst>
                                        </p:cTn>
                                        <p:tgtEl>
                                          <p:spTgt spid="44"/>
                                        </p:tgtEl>
                                        <p:attrNameLst>
                                          <p:attrName>style.visibility</p:attrName>
                                        </p:attrNameLst>
                                      </p:cBhvr>
                                      <p:to>
                                        <p:strVal val="visible"/>
                                      </p:to>
                                    </p:set>
                                    <p:animEffect transition="in" filter="wipe(left)">
                                      <p:cBhvr>
                                        <p:cTn id="49" dur="500"/>
                                        <p:tgtEl>
                                          <p:spTgt spid="44"/>
                                        </p:tgtEl>
                                      </p:cBhvr>
                                    </p:animEffect>
                                  </p:childTnLst>
                                </p:cTn>
                              </p:par>
                            </p:childTnLst>
                          </p:cTn>
                        </p:par>
                        <p:par>
                          <p:cTn id="50" fill="hold">
                            <p:stCondLst>
                              <p:cond delay="4000"/>
                            </p:stCondLst>
                            <p:childTnLst>
                              <p:par>
                                <p:cTn id="51" presetID="10" presetClass="exit" presetSubtype="0" fill="hold" grpId="1" nodeType="afterEffect">
                                  <p:stCondLst>
                                    <p:cond delay="500"/>
                                  </p:stCondLst>
                                  <p:childTnLst>
                                    <p:animEffect transition="out" filter="fade">
                                      <p:cBhvr>
                                        <p:cTn id="52" dur="500"/>
                                        <p:tgtEl>
                                          <p:spTgt spid="42"/>
                                        </p:tgtEl>
                                      </p:cBhvr>
                                    </p:animEffect>
                                    <p:set>
                                      <p:cBhvr>
                                        <p:cTn id="53" dur="1" fill="hold">
                                          <p:stCondLst>
                                            <p:cond delay="499"/>
                                          </p:stCondLst>
                                        </p:cTn>
                                        <p:tgtEl>
                                          <p:spTgt spid="42"/>
                                        </p:tgtEl>
                                        <p:attrNameLst>
                                          <p:attrName>style.visibility</p:attrName>
                                        </p:attrNameLst>
                                      </p:cBhvr>
                                      <p:to>
                                        <p:strVal val="hidden"/>
                                      </p:to>
                                    </p:set>
                                  </p:childTnLst>
                                </p:cTn>
                              </p:par>
                              <p:par>
                                <p:cTn id="54" presetID="10" presetClass="exit" presetSubtype="0" fill="hold" nodeType="withEffect">
                                  <p:stCondLst>
                                    <p:cond delay="500"/>
                                  </p:stCondLst>
                                  <p:childTnLst>
                                    <p:animEffect transition="out" filter="fade">
                                      <p:cBhvr>
                                        <p:cTn id="55" dur="500"/>
                                        <p:tgtEl>
                                          <p:spTgt spid="44"/>
                                        </p:tgtEl>
                                      </p:cBhvr>
                                    </p:animEffect>
                                    <p:set>
                                      <p:cBhvr>
                                        <p:cTn id="56"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P spid="42" grpId="0" animBg="1"/>
      <p:bldP spid="42" grpId="1" animBg="1"/>
      <p:bldP spid="45" grpId="0" animBg="1"/>
      <p:bldP spid="78" grpId="0" animBg="1"/>
      <p:bldP spid="79" grpId="0"/>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63626" y="718642"/>
            <a:ext cx="8997950" cy="558338"/>
          </a:xfrm>
        </p:spPr>
        <p:txBody>
          <a:bodyPr/>
          <a:lstStyle/>
          <a:p>
            <a:pPr lvl="0"/>
            <a:r>
              <a:rPr lang="en-US" altLang="zh-CN" sz="3000" dirty="0">
                <a:latin typeface="Times New Roman" panose="02020603050405020304" pitchFamily="18" charset="0"/>
                <a:ea typeface="楷体" panose="02010609060101010101" pitchFamily="49" charset="-122"/>
                <a:cs typeface="Times New Roman" panose="02020603050405020304" pitchFamily="18" charset="0"/>
              </a:rPr>
              <a:t>Single-Node PageRank Estimation</a:t>
            </a:r>
            <a:endParaRPr lang="zh-CN" altLang="en-US" sz="3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2" name="椭圆 1">
            <a:extLst>
              <a:ext uri="{FF2B5EF4-FFF2-40B4-BE49-F238E27FC236}">
                <a16:creationId xmlns:a16="http://schemas.microsoft.com/office/drawing/2014/main" id="{B131088A-3B4D-ABA4-3585-418F9D9B2034}"/>
              </a:ext>
            </a:extLst>
          </p:cNvPr>
          <p:cNvSpPr/>
          <p:nvPr/>
        </p:nvSpPr>
        <p:spPr>
          <a:xfrm>
            <a:off x="6361807" y="4253964"/>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7" name="椭圆 6">
            <a:extLst>
              <a:ext uri="{FF2B5EF4-FFF2-40B4-BE49-F238E27FC236}">
                <a16:creationId xmlns:a16="http://schemas.microsoft.com/office/drawing/2014/main" id="{2C8F7AD5-60AE-D181-EFC9-929B16900A64}"/>
              </a:ext>
            </a:extLst>
          </p:cNvPr>
          <p:cNvSpPr/>
          <p:nvPr/>
        </p:nvSpPr>
        <p:spPr>
          <a:xfrm>
            <a:off x="6361807" y="4876823"/>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9" name="椭圆 8">
            <a:extLst>
              <a:ext uri="{FF2B5EF4-FFF2-40B4-BE49-F238E27FC236}">
                <a16:creationId xmlns:a16="http://schemas.microsoft.com/office/drawing/2014/main" id="{C75FC358-1DED-9B33-A145-3760AC434C4B}"/>
              </a:ext>
            </a:extLst>
          </p:cNvPr>
          <p:cNvSpPr/>
          <p:nvPr/>
        </p:nvSpPr>
        <p:spPr>
          <a:xfrm>
            <a:off x="6361807" y="5499682"/>
            <a:ext cx="288032" cy="288032"/>
          </a:xfrm>
          <a:prstGeom prst="ellipse">
            <a:avLst/>
          </a:prstGeom>
          <a:solidFill>
            <a:schemeClr val="tx1"/>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11" name="椭圆 10">
            <a:extLst>
              <a:ext uri="{FF2B5EF4-FFF2-40B4-BE49-F238E27FC236}">
                <a16:creationId xmlns:a16="http://schemas.microsoft.com/office/drawing/2014/main" id="{43932644-09C1-509E-13C0-15D8293373F1}"/>
              </a:ext>
            </a:extLst>
          </p:cNvPr>
          <p:cNvSpPr/>
          <p:nvPr/>
        </p:nvSpPr>
        <p:spPr>
          <a:xfrm>
            <a:off x="6361807" y="6477425"/>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12" name="椭圆 11">
            <a:extLst>
              <a:ext uri="{FF2B5EF4-FFF2-40B4-BE49-F238E27FC236}">
                <a16:creationId xmlns:a16="http://schemas.microsoft.com/office/drawing/2014/main" id="{3B94A592-E928-0C88-8FE1-77F3A6E831D6}"/>
              </a:ext>
            </a:extLst>
          </p:cNvPr>
          <p:cNvSpPr/>
          <p:nvPr/>
        </p:nvSpPr>
        <p:spPr>
          <a:xfrm>
            <a:off x="6361807" y="7100284"/>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cxnSp>
        <p:nvCxnSpPr>
          <p:cNvPr id="13" name="直线箭头连接符 12">
            <a:extLst>
              <a:ext uri="{FF2B5EF4-FFF2-40B4-BE49-F238E27FC236}">
                <a16:creationId xmlns:a16="http://schemas.microsoft.com/office/drawing/2014/main" id="{66A7CD45-20F7-CDF4-59AB-E18AA22BA589}"/>
              </a:ext>
            </a:extLst>
          </p:cNvPr>
          <p:cNvCxnSpPr>
            <a:cxnSpLocks/>
            <a:endCxn id="2" idx="2"/>
          </p:cNvCxnSpPr>
          <p:nvPr/>
        </p:nvCxnSpPr>
        <p:spPr>
          <a:xfrm flipV="1">
            <a:off x="4953757" y="4397980"/>
            <a:ext cx="1408050" cy="1278736"/>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4" name="直线箭头连接符 13">
            <a:extLst>
              <a:ext uri="{FF2B5EF4-FFF2-40B4-BE49-F238E27FC236}">
                <a16:creationId xmlns:a16="http://schemas.microsoft.com/office/drawing/2014/main" id="{C7349607-A684-A987-77DB-FC327481A87A}"/>
              </a:ext>
            </a:extLst>
          </p:cNvPr>
          <p:cNvCxnSpPr>
            <a:cxnSpLocks/>
            <a:endCxn id="7" idx="2"/>
          </p:cNvCxnSpPr>
          <p:nvPr/>
        </p:nvCxnSpPr>
        <p:spPr>
          <a:xfrm flipV="1">
            <a:off x="4953757" y="5020840"/>
            <a:ext cx="1408050" cy="655877"/>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5" name="直线箭头连接符 14">
            <a:extLst>
              <a:ext uri="{FF2B5EF4-FFF2-40B4-BE49-F238E27FC236}">
                <a16:creationId xmlns:a16="http://schemas.microsoft.com/office/drawing/2014/main" id="{0979D68F-9AB5-2E79-096C-245B846D79E2}"/>
              </a:ext>
            </a:extLst>
          </p:cNvPr>
          <p:cNvCxnSpPr>
            <a:cxnSpLocks/>
            <a:endCxn id="9" idx="2"/>
          </p:cNvCxnSpPr>
          <p:nvPr/>
        </p:nvCxnSpPr>
        <p:spPr>
          <a:xfrm flipV="1">
            <a:off x="4953757" y="5643698"/>
            <a:ext cx="1408050" cy="33018"/>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7" name="直线箭头连接符 16">
            <a:extLst>
              <a:ext uri="{FF2B5EF4-FFF2-40B4-BE49-F238E27FC236}">
                <a16:creationId xmlns:a16="http://schemas.microsoft.com/office/drawing/2014/main" id="{681238CF-5749-3EC2-6610-003F8BD9E0C7}"/>
              </a:ext>
            </a:extLst>
          </p:cNvPr>
          <p:cNvCxnSpPr>
            <a:cxnSpLocks/>
            <a:endCxn id="11" idx="2"/>
          </p:cNvCxnSpPr>
          <p:nvPr/>
        </p:nvCxnSpPr>
        <p:spPr>
          <a:xfrm>
            <a:off x="4953757" y="5676717"/>
            <a:ext cx="1408050" cy="944725"/>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8" name="直线箭头连接符 17">
            <a:extLst>
              <a:ext uri="{FF2B5EF4-FFF2-40B4-BE49-F238E27FC236}">
                <a16:creationId xmlns:a16="http://schemas.microsoft.com/office/drawing/2014/main" id="{4F1402AE-D3A3-0D57-9E4F-C501AC726896}"/>
              </a:ext>
            </a:extLst>
          </p:cNvPr>
          <p:cNvCxnSpPr>
            <a:cxnSpLocks/>
            <a:endCxn id="12" idx="2"/>
          </p:cNvCxnSpPr>
          <p:nvPr/>
        </p:nvCxnSpPr>
        <p:spPr>
          <a:xfrm>
            <a:off x="4953757" y="5676716"/>
            <a:ext cx="1408050" cy="1567584"/>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5407118-C535-E20D-006E-B76A8D1D73E6}"/>
                  </a:ext>
                </a:extLst>
              </p:cNvPr>
              <p:cNvSpPr txBox="1"/>
              <p:nvPr/>
            </p:nvSpPr>
            <p:spPr bwMode="auto">
              <a:xfrm>
                <a:off x="6356047" y="5895958"/>
                <a:ext cx="491370" cy="363209"/>
              </a:xfrm>
              <a:prstGeom prst="rect">
                <a:avLst/>
              </a:prstGeom>
              <a:noFill/>
              <a:ln w="9525" algn="ctr">
                <a:noFill/>
                <a:miter lim="800000"/>
                <a:headEnd/>
                <a:tailEnd/>
              </a:ln>
              <a:effectLst/>
            </p:spPr>
            <p:txBody>
              <a:bodyPr vert="eaVert" wrap="square" lIns="90909" tIns="45455" rIns="90909" bIns="45455" rtlCol="0" anchor="ctr">
                <a:spAutoFit/>
              </a:bodyPr>
              <a:lstStyle/>
              <a:p>
                <a:pPr/>
                <a14:m>
                  <m:oMathPara xmlns:m="http://schemas.openxmlformats.org/officeDocument/2006/math">
                    <m:oMathParaPr>
                      <m:jc m:val="centerGroup"/>
                    </m:oMathParaPr>
                    <m:oMath xmlns:m="http://schemas.openxmlformats.org/officeDocument/2006/math">
                      <m:r>
                        <a:rPr lang="en-US" i="1" dirty="0">
                          <a:solidFill>
                            <a:prstClr val="black"/>
                          </a:solidFill>
                          <a:latin typeface="Cambria Math" panose="02040503050406030204" pitchFamily="18" charset="0"/>
                        </a:rPr>
                        <m:t>…</m:t>
                      </m:r>
                    </m:oMath>
                  </m:oMathPara>
                </a14:m>
                <a:endParaRPr lang="en-US" dirty="0">
                  <a:solidFill>
                    <a:prstClr val="black"/>
                  </a:solidFill>
                </a:endParaRPr>
              </a:p>
            </p:txBody>
          </p:sp>
        </mc:Choice>
        <mc:Fallback xmlns="">
          <p:sp>
            <p:nvSpPr>
              <p:cNvPr id="19" name="文本框 18">
                <a:extLst>
                  <a:ext uri="{FF2B5EF4-FFF2-40B4-BE49-F238E27FC236}">
                    <a16:creationId xmlns:a16="http://schemas.microsoft.com/office/drawing/2014/main" id="{35407118-C535-E20D-006E-B76A8D1D73E6}"/>
                  </a:ext>
                </a:extLst>
              </p:cNvPr>
              <p:cNvSpPr txBox="1">
                <a:spLocks noRot="1" noChangeAspect="1" noMove="1" noResize="1" noEditPoints="1" noAdjustHandles="1" noChangeArrowheads="1" noChangeShapeType="1" noTextEdit="1"/>
              </p:cNvSpPr>
              <p:nvPr/>
            </p:nvSpPr>
            <p:spPr bwMode="auto">
              <a:xfrm>
                <a:off x="6356047" y="5895958"/>
                <a:ext cx="491370" cy="363209"/>
              </a:xfrm>
              <a:prstGeom prst="rect">
                <a:avLst/>
              </a:prstGeom>
              <a:blipFill>
                <a:blip r:embed="rId3"/>
                <a:stretch>
                  <a:fillRect/>
                </a:stretch>
              </a:blipFill>
              <a:ln w="9525" algn="ctr">
                <a:noFill/>
                <a:miter lim="800000"/>
                <a:headEnd/>
                <a:tailEnd/>
              </a:ln>
              <a:effectLst/>
            </p:spPr>
            <p:txBody>
              <a:bodyPr/>
              <a:lstStyle/>
              <a:p>
                <a:r>
                  <a:rPr lang="en-US">
                    <a:noFill/>
                  </a:rPr>
                  <a:t> </a:t>
                </a:r>
              </a:p>
            </p:txBody>
          </p:sp>
        </mc:Fallback>
      </mc:AlternateContent>
      <p:sp>
        <p:nvSpPr>
          <p:cNvPr id="25" name="椭圆 24">
            <a:extLst>
              <a:ext uri="{FF2B5EF4-FFF2-40B4-BE49-F238E27FC236}">
                <a16:creationId xmlns:a16="http://schemas.microsoft.com/office/drawing/2014/main" id="{7FE67851-1651-103F-4CBD-8D146946CE8F}"/>
              </a:ext>
            </a:extLst>
          </p:cNvPr>
          <p:cNvSpPr/>
          <p:nvPr/>
        </p:nvSpPr>
        <p:spPr>
          <a:xfrm>
            <a:off x="2962878" y="4251395"/>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26" name="椭圆 25">
            <a:extLst>
              <a:ext uri="{FF2B5EF4-FFF2-40B4-BE49-F238E27FC236}">
                <a16:creationId xmlns:a16="http://schemas.microsoft.com/office/drawing/2014/main" id="{0C27AFF2-497C-9A25-17BC-9267D76B9736}"/>
              </a:ext>
            </a:extLst>
          </p:cNvPr>
          <p:cNvSpPr/>
          <p:nvPr/>
        </p:nvSpPr>
        <p:spPr>
          <a:xfrm>
            <a:off x="2962878" y="4874254"/>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28" name="椭圆 27">
            <a:extLst>
              <a:ext uri="{FF2B5EF4-FFF2-40B4-BE49-F238E27FC236}">
                <a16:creationId xmlns:a16="http://schemas.microsoft.com/office/drawing/2014/main" id="{CC10CB43-82CB-747E-9E78-FBE9283400D4}"/>
              </a:ext>
            </a:extLst>
          </p:cNvPr>
          <p:cNvSpPr/>
          <p:nvPr/>
        </p:nvSpPr>
        <p:spPr>
          <a:xfrm>
            <a:off x="2962878" y="5497113"/>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29" name="椭圆 28">
            <a:extLst>
              <a:ext uri="{FF2B5EF4-FFF2-40B4-BE49-F238E27FC236}">
                <a16:creationId xmlns:a16="http://schemas.microsoft.com/office/drawing/2014/main" id="{AF0AB79B-440A-8E08-54A7-34D4B4834646}"/>
              </a:ext>
            </a:extLst>
          </p:cNvPr>
          <p:cNvSpPr/>
          <p:nvPr/>
        </p:nvSpPr>
        <p:spPr>
          <a:xfrm>
            <a:off x="2962878" y="6474856"/>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30" name="椭圆 29">
            <a:extLst>
              <a:ext uri="{FF2B5EF4-FFF2-40B4-BE49-F238E27FC236}">
                <a16:creationId xmlns:a16="http://schemas.microsoft.com/office/drawing/2014/main" id="{3BE3F3C4-774B-36A8-D0A3-A4D99BFD9534}"/>
              </a:ext>
            </a:extLst>
          </p:cNvPr>
          <p:cNvSpPr/>
          <p:nvPr/>
        </p:nvSpPr>
        <p:spPr>
          <a:xfrm>
            <a:off x="2962878" y="7097715"/>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93DFA65B-2A23-3F57-6683-64C08E39AE86}"/>
                  </a:ext>
                </a:extLst>
              </p:cNvPr>
              <p:cNvSpPr txBox="1"/>
              <p:nvPr/>
            </p:nvSpPr>
            <p:spPr bwMode="auto">
              <a:xfrm>
                <a:off x="2957118" y="5893389"/>
                <a:ext cx="491370" cy="363209"/>
              </a:xfrm>
              <a:prstGeom prst="rect">
                <a:avLst/>
              </a:prstGeom>
              <a:noFill/>
              <a:ln w="9525" algn="ctr">
                <a:noFill/>
                <a:miter lim="800000"/>
                <a:headEnd/>
                <a:tailEnd/>
              </a:ln>
              <a:effectLst/>
            </p:spPr>
            <p:txBody>
              <a:bodyPr vert="eaVert" wrap="square" lIns="90909" tIns="45455" rIns="90909" bIns="45455" rtlCol="0" anchor="ctr">
                <a:spAutoFit/>
              </a:bodyPr>
              <a:lstStyle/>
              <a:p>
                <a:pPr/>
                <a14:m>
                  <m:oMathPara xmlns:m="http://schemas.openxmlformats.org/officeDocument/2006/math">
                    <m:oMathParaPr>
                      <m:jc m:val="centerGroup"/>
                    </m:oMathParaPr>
                    <m:oMath xmlns:m="http://schemas.openxmlformats.org/officeDocument/2006/math">
                      <m:r>
                        <a:rPr lang="en-US" i="1" dirty="0">
                          <a:solidFill>
                            <a:prstClr val="black"/>
                          </a:solidFill>
                          <a:latin typeface="Cambria Math" panose="02040503050406030204" pitchFamily="18" charset="0"/>
                        </a:rPr>
                        <m:t>…</m:t>
                      </m:r>
                    </m:oMath>
                  </m:oMathPara>
                </a14:m>
                <a:endParaRPr lang="en-US" dirty="0">
                  <a:solidFill>
                    <a:prstClr val="black"/>
                  </a:solidFill>
                </a:endParaRPr>
              </a:p>
            </p:txBody>
          </p:sp>
        </mc:Choice>
        <mc:Fallback xmlns="">
          <p:sp>
            <p:nvSpPr>
              <p:cNvPr id="31" name="文本框 30">
                <a:extLst>
                  <a:ext uri="{FF2B5EF4-FFF2-40B4-BE49-F238E27FC236}">
                    <a16:creationId xmlns:a16="http://schemas.microsoft.com/office/drawing/2014/main" id="{93DFA65B-2A23-3F57-6683-64C08E39AE86}"/>
                  </a:ext>
                </a:extLst>
              </p:cNvPr>
              <p:cNvSpPr txBox="1">
                <a:spLocks noRot="1" noChangeAspect="1" noMove="1" noResize="1" noEditPoints="1" noAdjustHandles="1" noChangeArrowheads="1" noChangeShapeType="1" noTextEdit="1"/>
              </p:cNvSpPr>
              <p:nvPr/>
            </p:nvSpPr>
            <p:spPr bwMode="auto">
              <a:xfrm>
                <a:off x="2957118" y="5893389"/>
                <a:ext cx="491370" cy="363209"/>
              </a:xfrm>
              <a:prstGeom prst="rect">
                <a:avLst/>
              </a:prstGeom>
              <a:blipFill>
                <a:blip r:embed="rId5"/>
                <a:stretch>
                  <a:fillRect/>
                </a:stretch>
              </a:blipFill>
              <a:ln w="9525" algn="ctr">
                <a:noFill/>
                <a:miter lim="800000"/>
                <a:headEnd/>
                <a:tailEnd/>
              </a:ln>
              <a:effectLst/>
            </p:spPr>
            <p:txBody>
              <a:bodyPr/>
              <a:lstStyle/>
              <a:p>
                <a:r>
                  <a:rPr lang="en-US">
                    <a:noFill/>
                  </a:rPr>
                  <a:t> </a:t>
                </a:r>
              </a:p>
            </p:txBody>
          </p:sp>
        </mc:Fallback>
      </mc:AlternateContent>
      <p:cxnSp>
        <p:nvCxnSpPr>
          <p:cNvPr id="32" name="直线箭头连接符 31">
            <a:extLst>
              <a:ext uri="{FF2B5EF4-FFF2-40B4-BE49-F238E27FC236}">
                <a16:creationId xmlns:a16="http://schemas.microsoft.com/office/drawing/2014/main" id="{986542AF-F10D-EE3D-13AD-05663C7A5C29}"/>
              </a:ext>
            </a:extLst>
          </p:cNvPr>
          <p:cNvCxnSpPr>
            <a:cxnSpLocks/>
            <a:stCxn id="25" idx="6"/>
          </p:cNvCxnSpPr>
          <p:nvPr/>
        </p:nvCxnSpPr>
        <p:spPr>
          <a:xfrm>
            <a:off x="3250910" y="4395412"/>
            <a:ext cx="1456996" cy="1182079"/>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33" name="直线箭头连接符 32">
            <a:extLst>
              <a:ext uri="{FF2B5EF4-FFF2-40B4-BE49-F238E27FC236}">
                <a16:creationId xmlns:a16="http://schemas.microsoft.com/office/drawing/2014/main" id="{F51663E3-49B8-D154-5F5E-E96785E45307}"/>
              </a:ext>
            </a:extLst>
          </p:cNvPr>
          <p:cNvCxnSpPr>
            <a:cxnSpLocks/>
            <a:stCxn id="26" idx="6"/>
          </p:cNvCxnSpPr>
          <p:nvPr/>
        </p:nvCxnSpPr>
        <p:spPr>
          <a:xfrm>
            <a:off x="3250911" y="5018270"/>
            <a:ext cx="1414815" cy="658446"/>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34" name="直线箭头连接符 33">
            <a:extLst>
              <a:ext uri="{FF2B5EF4-FFF2-40B4-BE49-F238E27FC236}">
                <a16:creationId xmlns:a16="http://schemas.microsoft.com/office/drawing/2014/main" id="{0F8DED8F-E948-FC88-EF50-7A9231AC7939}"/>
              </a:ext>
            </a:extLst>
          </p:cNvPr>
          <p:cNvCxnSpPr>
            <a:cxnSpLocks/>
            <a:stCxn id="28" idx="6"/>
            <a:endCxn id="38" idx="2"/>
          </p:cNvCxnSpPr>
          <p:nvPr/>
        </p:nvCxnSpPr>
        <p:spPr>
          <a:xfrm>
            <a:off x="3250911" y="5641130"/>
            <a:ext cx="1411769" cy="35587"/>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35" name="直线箭头连接符 34">
            <a:extLst>
              <a:ext uri="{FF2B5EF4-FFF2-40B4-BE49-F238E27FC236}">
                <a16:creationId xmlns:a16="http://schemas.microsoft.com/office/drawing/2014/main" id="{C3B7F3F7-3D2D-B24B-335E-696F8762C90E}"/>
              </a:ext>
            </a:extLst>
          </p:cNvPr>
          <p:cNvCxnSpPr>
            <a:cxnSpLocks/>
            <a:stCxn id="29" idx="6"/>
          </p:cNvCxnSpPr>
          <p:nvPr/>
        </p:nvCxnSpPr>
        <p:spPr>
          <a:xfrm flipV="1">
            <a:off x="3250910" y="5775942"/>
            <a:ext cx="1456996" cy="842931"/>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37" name="直线箭头连接符 36">
            <a:extLst>
              <a:ext uri="{FF2B5EF4-FFF2-40B4-BE49-F238E27FC236}">
                <a16:creationId xmlns:a16="http://schemas.microsoft.com/office/drawing/2014/main" id="{D373E092-1AE5-2A43-A062-846E6F6E81E1}"/>
              </a:ext>
            </a:extLst>
          </p:cNvPr>
          <p:cNvCxnSpPr>
            <a:cxnSpLocks/>
            <a:stCxn id="30" idx="6"/>
          </p:cNvCxnSpPr>
          <p:nvPr/>
        </p:nvCxnSpPr>
        <p:spPr>
          <a:xfrm flipV="1">
            <a:off x="3250910" y="5775941"/>
            <a:ext cx="1456996" cy="1465790"/>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sp>
        <p:nvSpPr>
          <p:cNvPr id="38" name="椭圆 37">
            <a:extLst>
              <a:ext uri="{FF2B5EF4-FFF2-40B4-BE49-F238E27FC236}">
                <a16:creationId xmlns:a16="http://schemas.microsoft.com/office/drawing/2014/main" id="{D5803FB0-5E5E-0095-BDBD-5B7D4A7EB2B9}"/>
              </a:ext>
            </a:extLst>
          </p:cNvPr>
          <p:cNvSpPr/>
          <p:nvPr/>
        </p:nvSpPr>
        <p:spPr>
          <a:xfrm>
            <a:off x="4662679" y="5532700"/>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761A9E85-AA6E-1D08-5588-EFBB04BB79A9}"/>
                  </a:ext>
                </a:extLst>
              </p:cNvPr>
              <p:cNvSpPr txBox="1"/>
              <p:nvPr/>
            </p:nvSpPr>
            <p:spPr bwMode="auto">
              <a:xfrm>
                <a:off x="6413393" y="5477240"/>
                <a:ext cx="177805" cy="307777"/>
              </a:xfrm>
              <a:prstGeom prst="rect">
                <a:avLst/>
              </a:prstGeom>
              <a:noFill/>
              <a:ln w="9525" algn="ctr">
                <a:noFill/>
                <a:miter lim="800000"/>
                <a:headEnd/>
                <a:tailEnd/>
              </a:ln>
              <a:effectLst/>
            </p:spPr>
            <p:txBody>
              <a:bodyPr wrap="none" lIns="0" tIns="0" rIns="0" bIns="0" rtlCol="0" anchor="ctr">
                <a:spAutoFit/>
              </a:bodyPr>
              <a:lstStyle/>
              <a:p>
                <a:pPr/>
                <a14:m>
                  <m:oMathPara xmlns:m="http://schemas.openxmlformats.org/officeDocument/2006/math">
                    <m:oMathParaPr>
                      <m:jc m:val="centerGroup"/>
                    </m:oMathParaPr>
                    <m:oMath xmlns:m="http://schemas.openxmlformats.org/officeDocument/2006/math">
                      <m:r>
                        <a:rPr lang="en-US" b="1" i="1" dirty="0">
                          <a:solidFill>
                            <a:schemeClr val="bg1"/>
                          </a:solidFill>
                          <a:latin typeface="Cambria Math" panose="02040503050406030204" pitchFamily="18" charset="0"/>
                        </a:rPr>
                        <m:t>𝒕</m:t>
                      </m:r>
                    </m:oMath>
                  </m:oMathPara>
                </a14:m>
                <a:endParaRPr lang="en-US" b="1" dirty="0">
                  <a:solidFill>
                    <a:schemeClr val="bg1"/>
                  </a:solidFill>
                </a:endParaRPr>
              </a:p>
            </p:txBody>
          </p:sp>
        </mc:Choice>
        <mc:Fallback xmlns="">
          <p:sp>
            <p:nvSpPr>
              <p:cNvPr id="39" name="文本框 38">
                <a:extLst>
                  <a:ext uri="{FF2B5EF4-FFF2-40B4-BE49-F238E27FC236}">
                    <a16:creationId xmlns:a16="http://schemas.microsoft.com/office/drawing/2014/main" id="{761A9E85-AA6E-1D08-5588-EFBB04BB79A9}"/>
                  </a:ext>
                </a:extLst>
              </p:cNvPr>
              <p:cNvSpPr txBox="1">
                <a:spLocks noRot="1" noChangeAspect="1" noMove="1" noResize="1" noEditPoints="1" noAdjustHandles="1" noChangeArrowheads="1" noChangeShapeType="1" noTextEdit="1"/>
              </p:cNvSpPr>
              <p:nvPr/>
            </p:nvSpPr>
            <p:spPr bwMode="auto">
              <a:xfrm>
                <a:off x="6413393" y="5477240"/>
                <a:ext cx="177805" cy="307777"/>
              </a:xfrm>
              <a:prstGeom prst="rect">
                <a:avLst/>
              </a:prstGeom>
              <a:blipFill>
                <a:blip r:embed="rId6"/>
                <a:stretch>
                  <a:fillRect l="-20000" r="-26667" b="-4000"/>
                </a:stretch>
              </a:blipFill>
              <a:ln w="9525" algn="ctr">
                <a:noFill/>
                <a:miter lim="800000"/>
                <a:headEnd/>
                <a:tailEnd/>
              </a:ln>
              <a:effectLst/>
            </p:spPr>
            <p:txBody>
              <a:bodyPr/>
              <a:lstStyle/>
              <a:p>
                <a:r>
                  <a:rPr lang="en-US">
                    <a:noFill/>
                  </a:rPr>
                  <a:t> </a:t>
                </a:r>
              </a:p>
            </p:txBody>
          </p:sp>
        </mc:Fallback>
      </mc:AlternateContent>
      <p:sp>
        <p:nvSpPr>
          <p:cNvPr id="40" name="椭圆 39">
            <a:extLst>
              <a:ext uri="{FF2B5EF4-FFF2-40B4-BE49-F238E27FC236}">
                <a16:creationId xmlns:a16="http://schemas.microsoft.com/office/drawing/2014/main" id="{A954501B-89FB-B96A-5E07-0157C759C646}"/>
              </a:ext>
            </a:extLst>
          </p:cNvPr>
          <p:cNvSpPr/>
          <p:nvPr/>
        </p:nvSpPr>
        <p:spPr>
          <a:xfrm>
            <a:off x="2963239" y="4867620"/>
            <a:ext cx="288032" cy="288032"/>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cxnSp>
        <p:nvCxnSpPr>
          <p:cNvPr id="41" name="直线箭头连接符 40">
            <a:extLst>
              <a:ext uri="{FF2B5EF4-FFF2-40B4-BE49-F238E27FC236}">
                <a16:creationId xmlns:a16="http://schemas.microsoft.com/office/drawing/2014/main" id="{9B0D3F30-21C8-33E9-C8DD-98E78DCF8A43}"/>
              </a:ext>
            </a:extLst>
          </p:cNvPr>
          <p:cNvCxnSpPr>
            <a:cxnSpLocks/>
            <a:stCxn id="40" idx="6"/>
          </p:cNvCxnSpPr>
          <p:nvPr/>
        </p:nvCxnSpPr>
        <p:spPr>
          <a:xfrm>
            <a:off x="3251271" y="5011636"/>
            <a:ext cx="1411436" cy="658862"/>
          </a:xfrm>
          <a:prstGeom prst="straightConnector1">
            <a:avLst/>
          </a:prstGeom>
          <a:ln w="38100">
            <a:solidFill>
              <a:srgbClr val="C00000"/>
            </a:solidFill>
            <a:tailEnd type="stealth" w="lg" len="lg"/>
          </a:ln>
        </p:spPr>
        <p:style>
          <a:lnRef idx="1">
            <a:schemeClr val="dk1"/>
          </a:lnRef>
          <a:fillRef idx="0">
            <a:schemeClr val="dk1"/>
          </a:fillRef>
          <a:effectRef idx="0">
            <a:schemeClr val="dk1"/>
          </a:effectRef>
          <a:fontRef idx="minor">
            <a:schemeClr val="tx1"/>
          </a:fontRef>
        </p:style>
      </p:cxnSp>
      <p:sp>
        <p:nvSpPr>
          <p:cNvPr id="45" name="椭圆 44">
            <a:extLst>
              <a:ext uri="{FF2B5EF4-FFF2-40B4-BE49-F238E27FC236}">
                <a16:creationId xmlns:a16="http://schemas.microsoft.com/office/drawing/2014/main" id="{1C7DF257-C799-691B-C690-0E42CDDA665D}"/>
              </a:ext>
            </a:extLst>
          </p:cNvPr>
          <p:cNvSpPr/>
          <p:nvPr/>
        </p:nvSpPr>
        <p:spPr>
          <a:xfrm>
            <a:off x="6362480" y="5504617"/>
            <a:ext cx="288032" cy="288032"/>
          </a:xfrm>
          <a:prstGeom prst="ellipse">
            <a:avLst/>
          </a:prstGeom>
          <a:noFill/>
          <a:ln w="57150">
            <a:solidFill>
              <a:srgbClr val="0070C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cxnSp>
        <p:nvCxnSpPr>
          <p:cNvPr id="47" name="直线箭头连接符 46">
            <a:extLst>
              <a:ext uri="{FF2B5EF4-FFF2-40B4-BE49-F238E27FC236}">
                <a16:creationId xmlns:a16="http://schemas.microsoft.com/office/drawing/2014/main" id="{D6DA8584-CE06-BB2A-3763-F06872A0C10B}"/>
              </a:ext>
            </a:extLst>
          </p:cNvPr>
          <p:cNvCxnSpPr>
            <a:cxnSpLocks/>
            <a:endCxn id="45" idx="2"/>
          </p:cNvCxnSpPr>
          <p:nvPr/>
        </p:nvCxnSpPr>
        <p:spPr>
          <a:xfrm flipV="1">
            <a:off x="4952860" y="5648634"/>
            <a:ext cx="1409621" cy="21865"/>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8B35BD75-04BB-533C-9266-67FD1F3E9A97}"/>
                  </a:ext>
                </a:extLst>
              </p:cNvPr>
              <p:cNvSpPr txBox="1"/>
              <p:nvPr/>
            </p:nvSpPr>
            <p:spPr bwMode="auto">
              <a:xfrm>
                <a:off x="4696371" y="5507494"/>
                <a:ext cx="224549" cy="307777"/>
              </a:xfrm>
              <a:prstGeom prst="rect">
                <a:avLst/>
              </a:prstGeom>
              <a:noFill/>
              <a:ln w="9525" algn="ctr">
                <a:noFill/>
                <a:miter lim="800000"/>
                <a:headEnd/>
                <a:tailEnd/>
              </a:ln>
              <a:effectLst/>
            </p:spPr>
            <p:txBody>
              <a:bodyPr wrap="none" lIns="0" tIns="0" rIns="0" bIns="0" rtlCol="0" anchor="ctr">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𝑢</m:t>
                      </m:r>
                    </m:oMath>
                  </m:oMathPara>
                </a14:m>
                <a:endParaRPr lang="en-US" dirty="0"/>
              </a:p>
            </p:txBody>
          </p:sp>
        </mc:Choice>
        <mc:Fallback xmlns="">
          <p:sp>
            <p:nvSpPr>
              <p:cNvPr id="53" name="文本框 52">
                <a:extLst>
                  <a:ext uri="{FF2B5EF4-FFF2-40B4-BE49-F238E27FC236}">
                    <a16:creationId xmlns:a16="http://schemas.microsoft.com/office/drawing/2014/main" id="{8B35BD75-04BB-533C-9266-67FD1F3E9A97}"/>
                  </a:ext>
                </a:extLst>
              </p:cNvPr>
              <p:cNvSpPr txBox="1">
                <a:spLocks noRot="1" noChangeAspect="1" noMove="1" noResize="1" noEditPoints="1" noAdjustHandles="1" noChangeArrowheads="1" noChangeShapeType="1" noTextEdit="1"/>
              </p:cNvSpPr>
              <p:nvPr/>
            </p:nvSpPr>
            <p:spPr bwMode="auto">
              <a:xfrm>
                <a:off x="4696371" y="5507494"/>
                <a:ext cx="224549" cy="307777"/>
              </a:xfrm>
              <a:prstGeom prst="rect">
                <a:avLst/>
              </a:prstGeom>
              <a:blipFill>
                <a:blip r:embed="rId8"/>
                <a:stretch>
                  <a:fillRect l="-10526" r="-10526"/>
                </a:stretch>
              </a:blipFill>
              <a:ln w="9525" algn="ctr">
                <a:noFill/>
                <a:miter lim="800000"/>
                <a:headEnd/>
                <a:tailEnd/>
              </a:ln>
              <a:effectLst/>
            </p:spPr>
            <p:txBody>
              <a:bodyPr/>
              <a:lstStyle/>
              <a:p>
                <a:r>
                  <a:rPr lang="en-US">
                    <a:noFill/>
                  </a:rPr>
                  <a:t> </a:t>
                </a:r>
              </a:p>
            </p:txBody>
          </p:sp>
        </mc:Fallback>
      </mc:AlternateContent>
      <p:cxnSp>
        <p:nvCxnSpPr>
          <p:cNvPr id="74" name="直线箭头连接符 73">
            <a:extLst>
              <a:ext uri="{FF2B5EF4-FFF2-40B4-BE49-F238E27FC236}">
                <a16:creationId xmlns:a16="http://schemas.microsoft.com/office/drawing/2014/main" id="{78A0714A-72E5-C664-D376-C8C0FF4F6338}"/>
              </a:ext>
            </a:extLst>
          </p:cNvPr>
          <p:cNvCxnSpPr>
            <a:cxnSpLocks/>
          </p:cNvCxnSpPr>
          <p:nvPr/>
        </p:nvCxnSpPr>
        <p:spPr>
          <a:xfrm>
            <a:off x="305116" y="5641823"/>
            <a:ext cx="1961005" cy="0"/>
          </a:xfrm>
          <a:prstGeom prst="straightConnector1">
            <a:avLst/>
          </a:prstGeom>
          <a:ln w="38100">
            <a:solidFill>
              <a:srgbClr val="C00000"/>
            </a:solidFill>
            <a:tailEnd type="stealth" w="lg" len="lg"/>
          </a:ln>
        </p:spPr>
        <p:style>
          <a:lnRef idx="1">
            <a:schemeClr val="dk1"/>
          </a:lnRef>
          <a:fillRef idx="0">
            <a:schemeClr val="dk1"/>
          </a:fillRef>
          <a:effectRef idx="0">
            <a:schemeClr val="dk1"/>
          </a:effectRef>
          <a:fontRef idx="minor">
            <a:schemeClr val="tx1"/>
          </a:fontRef>
        </p:style>
      </p:cxnSp>
      <p:cxnSp>
        <p:nvCxnSpPr>
          <p:cNvPr id="76" name="直线箭头连接符 75">
            <a:extLst>
              <a:ext uri="{FF2B5EF4-FFF2-40B4-BE49-F238E27FC236}">
                <a16:creationId xmlns:a16="http://schemas.microsoft.com/office/drawing/2014/main" id="{79A93CE0-F433-E14A-7B71-853392627664}"/>
              </a:ext>
            </a:extLst>
          </p:cNvPr>
          <p:cNvCxnSpPr>
            <a:cxnSpLocks/>
          </p:cNvCxnSpPr>
          <p:nvPr/>
        </p:nvCxnSpPr>
        <p:spPr>
          <a:xfrm flipH="1">
            <a:off x="7889702" y="5641823"/>
            <a:ext cx="1254297" cy="0"/>
          </a:xfrm>
          <a:prstGeom prst="straightConnector1">
            <a:avLst/>
          </a:prstGeom>
          <a:ln w="38100">
            <a:solidFill>
              <a:srgbClr val="0070C0"/>
            </a:solidFill>
            <a:tailEnd type="stealth" w="lg" len="lg"/>
          </a:ln>
        </p:spPr>
        <p:style>
          <a:lnRef idx="1">
            <a:schemeClr val="dk1"/>
          </a:lnRef>
          <a:fillRef idx="0">
            <a:schemeClr val="dk1"/>
          </a:fillRef>
          <a:effectRef idx="0">
            <a:schemeClr val="dk1"/>
          </a:effectRef>
          <a:fontRef idx="minor">
            <a:schemeClr val="tx1"/>
          </a:fontRef>
        </p:style>
      </p:cxnSp>
      <p:sp>
        <p:nvSpPr>
          <p:cNvPr id="78" name="椭圆 77">
            <a:extLst>
              <a:ext uri="{FF2B5EF4-FFF2-40B4-BE49-F238E27FC236}">
                <a16:creationId xmlns:a16="http://schemas.microsoft.com/office/drawing/2014/main" id="{A30F7079-0251-5CD7-58CC-7278042ABB93}"/>
              </a:ext>
            </a:extLst>
          </p:cNvPr>
          <p:cNvSpPr/>
          <p:nvPr/>
        </p:nvSpPr>
        <p:spPr>
          <a:xfrm>
            <a:off x="4660097" y="5530118"/>
            <a:ext cx="288032" cy="288032"/>
          </a:xfrm>
          <a:prstGeom prst="ellipse">
            <a:avLst/>
          </a:prstGeom>
          <a:noFill/>
          <a:ln w="57150">
            <a:solidFill>
              <a:srgbClr val="0070C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3" name="文本框 2">
            <a:extLst>
              <a:ext uri="{FF2B5EF4-FFF2-40B4-BE49-F238E27FC236}">
                <a16:creationId xmlns:a16="http://schemas.microsoft.com/office/drawing/2014/main" id="{23DE569A-E9EA-FEE0-26CA-BC8D47778D64}"/>
              </a:ext>
            </a:extLst>
          </p:cNvPr>
          <p:cNvSpPr txBox="1"/>
          <p:nvPr/>
        </p:nvSpPr>
        <p:spPr bwMode="auto">
          <a:xfrm>
            <a:off x="208961" y="5102598"/>
            <a:ext cx="2171689" cy="461665"/>
          </a:xfrm>
          <a:prstGeom prst="rect">
            <a:avLst/>
          </a:prstGeom>
          <a:noFill/>
          <a:ln w="9525" algn="ctr">
            <a:noFill/>
            <a:miter lim="800000"/>
            <a:headEnd/>
            <a:tailEnd/>
          </a:ln>
          <a:effectLst/>
        </p:spPr>
        <p:txBody>
          <a:bodyPr wrap="square">
            <a:spAutoFit/>
          </a:bodyPr>
          <a:lstStyle/>
          <a:p>
            <a:pPr algn="ctr">
              <a:spcBef>
                <a:spcPts val="2400"/>
              </a:spcBef>
              <a:buClr>
                <a:schemeClr val="tx1"/>
              </a:buClr>
              <a:buSzPct val="80000"/>
            </a:pPr>
            <a:r>
              <a:rPr lang="en-US" sz="2400">
                <a:latin typeface="Times New Roman" panose="02020603050405020304" pitchFamily="18" charset="0"/>
                <a:cs typeface="Times New Roman" panose="02020603050405020304" pitchFamily="18" charset="0"/>
              </a:rPr>
              <a:t>Monte Carlo</a:t>
            </a:r>
          </a:p>
        </p:txBody>
      </p:sp>
      <p:sp>
        <p:nvSpPr>
          <p:cNvPr id="4" name="文本框 3">
            <a:extLst>
              <a:ext uri="{FF2B5EF4-FFF2-40B4-BE49-F238E27FC236}">
                <a16:creationId xmlns:a16="http://schemas.microsoft.com/office/drawing/2014/main" id="{3B636776-3BAD-8DE3-A369-7A86BB4A6B2F}"/>
              </a:ext>
            </a:extLst>
          </p:cNvPr>
          <p:cNvSpPr txBox="1"/>
          <p:nvPr/>
        </p:nvSpPr>
        <p:spPr bwMode="auto">
          <a:xfrm>
            <a:off x="7475848" y="5103207"/>
            <a:ext cx="2143415" cy="461665"/>
          </a:xfrm>
          <a:prstGeom prst="rect">
            <a:avLst/>
          </a:prstGeom>
          <a:noFill/>
          <a:ln w="9525" algn="ctr">
            <a:noFill/>
            <a:miter lim="800000"/>
            <a:headEnd/>
            <a:tailEnd/>
          </a:ln>
          <a:effectLst/>
        </p:spPr>
        <p:txBody>
          <a:bodyPr wrap="square">
            <a:spAutoFit/>
          </a:bodyPr>
          <a:lstStyle/>
          <a:p>
            <a:pPr algn="ctr">
              <a:spcBef>
                <a:spcPts val="2400"/>
              </a:spcBef>
              <a:buClr>
                <a:schemeClr val="tx1"/>
              </a:buClr>
              <a:buSzPct val="80000"/>
            </a:pPr>
            <a:r>
              <a:rPr kumimoji="1" lang="en-US" sz="2400" dirty="0">
                <a:latin typeface="Consolas" panose="020B0609020204030204" pitchFamily="49" charset="0"/>
                <a:ea typeface="楷体" panose="02010609060101010101" pitchFamily="49" charset="-122"/>
                <a:cs typeface="Consolas" panose="020B0609020204030204" pitchFamily="49" charset="0"/>
              </a:rPr>
              <a:t>Push</a:t>
            </a:r>
            <a:endParaRPr lang="en-US" sz="2400">
              <a:latin typeface="Consolas" panose="020B0609020204030204" pitchFamily="49" charset="0"/>
              <a:cs typeface="Consolas" panose="020B0609020204030204" pitchFamily="49" charset="0"/>
            </a:endParaRPr>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0B3D86EE-DEEF-4D4E-04DB-5581B8C04E94}"/>
                  </a:ext>
                </a:extLst>
              </p:cNvPr>
              <p:cNvSpPr/>
              <p:nvPr/>
            </p:nvSpPr>
            <p:spPr>
              <a:xfrm>
                <a:off x="161227" y="2008083"/>
                <a:ext cx="3451971" cy="10831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dirty="0">
                          <a:latin typeface="Cambria Math" panose="02040503050406030204" pitchFamily="18" charset="0"/>
                          <a:ea typeface="楷体" panose="02010609060101010101" pitchFamily="49" charset="-122"/>
                          <a:cs typeface="Times New Roman" panose="02020603050405020304" pitchFamily="18" charset="0"/>
                        </a:rPr>
                        <m:t>𝑂</m:t>
                      </m:r>
                      <m:d>
                        <m:dPr>
                          <m:ctrlPr>
                            <a:rPr lang="en-US" altLang="zh-CN" i="1" dirty="0">
                              <a:latin typeface="Cambria Math" panose="02040503050406030204" pitchFamily="18" charset="0"/>
                              <a:ea typeface="楷体" panose="02010609060101010101" pitchFamily="49" charset="-122"/>
                              <a:cs typeface="Times New Roman" panose="02020603050405020304" pitchFamily="18" charset="0"/>
                            </a:rPr>
                          </m:ctrlPr>
                        </m:dPr>
                        <m:e>
                          <m:sSup>
                            <m:sSupPr>
                              <m:ctrlPr>
                                <a:rPr lang="en-US" altLang="zh-CN" i="1" dirty="0">
                                  <a:solidFill>
                                    <a:prstClr val="black"/>
                                  </a:solidFill>
                                  <a:latin typeface="Cambria Math" panose="02040503050406030204" pitchFamily="18" charset="0"/>
                                  <a:cs typeface="Times New Roman" panose="02020603050405020304" pitchFamily="18" charset="0"/>
                                </a:rPr>
                              </m:ctrlPr>
                            </m:sSupPr>
                            <m:e>
                              <m:d>
                                <m:dPr>
                                  <m:ctrlPr>
                                    <a:rPr lang="en-US" altLang="zh-CN" i="1" dirty="0">
                                      <a:solidFill>
                                        <a:prstClr val="black"/>
                                      </a:solidFill>
                                      <a:latin typeface="Cambria Math" panose="02040503050406030204" pitchFamily="18" charset="0"/>
                                      <a:cs typeface="Times New Roman" panose="02020603050405020304" pitchFamily="18" charset="0"/>
                                    </a:rPr>
                                  </m:ctrlPr>
                                </m:dPr>
                                <m:e>
                                  <m:f>
                                    <m:fPr>
                                      <m:ctrlPr>
                                        <a:rPr lang="en-US" altLang="zh-CN" i="1" dirty="0">
                                          <a:solidFill>
                                            <a:prstClr val="black"/>
                                          </a:solidFill>
                                          <a:latin typeface="Cambria Math" panose="02040503050406030204" pitchFamily="18" charset="0"/>
                                          <a:cs typeface="Times New Roman" panose="02020603050405020304" pitchFamily="18" charset="0"/>
                                        </a:rPr>
                                      </m:ctrlPr>
                                    </m:fPr>
                                    <m:num>
                                      <m:nary>
                                        <m:naryPr>
                                          <m:chr m:val="∑"/>
                                          <m:limLoc m:val="subSup"/>
                                          <m:supHide m:val="on"/>
                                          <m:ctrlPr>
                                            <a:rPr lang="en-US" altLang="zh-CN" i="1" dirty="0">
                                              <a:solidFill>
                                                <a:prstClr val="black"/>
                                              </a:solidFill>
                                              <a:latin typeface="Cambria Math" panose="02040503050406030204" pitchFamily="18" charset="0"/>
                                              <a:cs typeface="Times New Roman" panose="02020603050405020304" pitchFamily="18" charset="0"/>
                                            </a:rPr>
                                          </m:ctrlPr>
                                        </m:naryPr>
                                        <m:sub>
                                          <m:r>
                                            <m:rPr>
                                              <m:brk m:alnAt="9"/>
                                            </m:rPr>
                                            <a:rPr lang="en-US" altLang="zh-CN" i="1" dirty="0">
                                              <a:solidFill>
                                                <a:prstClr val="black"/>
                                              </a:solidFill>
                                              <a:latin typeface="Cambria Math" panose="02040503050406030204" pitchFamily="18" charset="0"/>
                                              <a:cs typeface="Times New Roman" panose="02020603050405020304" pitchFamily="18" charset="0"/>
                                            </a:rPr>
                                            <m:t>𝑢</m:t>
                                          </m:r>
                                          <m: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𝑉</m:t>
                                          </m:r>
                                        </m:sub>
                                        <m:sup/>
                                        <m:e>
                                          <m: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𝜋</m:t>
                                          </m:r>
                                          <m:d>
                                            <m:dPr>
                                              <m:ctrlP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𝑢</m:t>
                                              </m:r>
                                              <m: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d>
                                          <m: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e>
                                      </m:nary>
                                      <m:sSub>
                                        <m:sSubPr>
                                          <m:ctrlPr>
                                            <a:rPr lang="en-US" altLang="zh-CN" i="1" dirty="0">
                                              <a:solidFill>
                                                <a:prstClr val="black"/>
                                              </a:solidFill>
                                              <a:latin typeface="Cambria Math" panose="02040503050406030204" pitchFamily="18" charset="0"/>
                                              <a:cs typeface="Times New Roman" panose="02020603050405020304" pitchFamily="18" charset="0"/>
                                            </a:rPr>
                                          </m:ctrlPr>
                                        </m:sSubPr>
                                        <m:e>
                                          <m:r>
                                            <a:rPr lang="en-US" altLang="zh-CN" i="1" dirty="0">
                                              <a:solidFill>
                                                <a:prstClr val="black"/>
                                              </a:solidFill>
                                              <a:latin typeface="Cambria Math" panose="02040503050406030204" pitchFamily="18" charset="0"/>
                                              <a:cs typeface="Times New Roman" panose="02020603050405020304" pitchFamily="18" charset="0"/>
                                            </a:rPr>
                                            <m:t>𝑑</m:t>
                                          </m:r>
                                        </m:e>
                                        <m:sub>
                                          <m:r>
                                            <a:rPr lang="en-US" altLang="zh-CN" i="1" dirty="0">
                                              <a:solidFill>
                                                <a:prstClr val="black"/>
                                              </a:solidFill>
                                              <a:latin typeface="Cambria Math" panose="02040503050406030204" pitchFamily="18" charset="0"/>
                                              <a:cs typeface="Times New Roman" panose="02020603050405020304" pitchFamily="18" charset="0"/>
                                            </a:rPr>
                                            <m:t>𝑖𝑛</m:t>
                                          </m:r>
                                        </m:sub>
                                      </m:sSub>
                                      <m:d>
                                        <m:dPr>
                                          <m:ctrlPr>
                                            <a:rPr lang="en-US" altLang="zh-CN" i="1" dirty="0">
                                              <a:solidFill>
                                                <a:prstClr val="black"/>
                                              </a:solidFill>
                                              <a:latin typeface="Cambria Math" panose="02040503050406030204" pitchFamily="18" charset="0"/>
                                              <a:cs typeface="Times New Roman" panose="02020603050405020304" pitchFamily="18" charset="0"/>
                                            </a:rPr>
                                          </m:ctrlPr>
                                        </m:dPr>
                                        <m:e>
                                          <m:r>
                                            <a:rPr lang="en-US" altLang="zh-CN" i="1" dirty="0">
                                              <a:solidFill>
                                                <a:prstClr val="black"/>
                                              </a:solidFill>
                                              <a:latin typeface="Cambria Math" panose="02040503050406030204" pitchFamily="18" charset="0"/>
                                              <a:cs typeface="Times New Roman" panose="02020603050405020304" pitchFamily="18" charset="0"/>
                                            </a:rPr>
                                            <m:t>𝑢</m:t>
                                          </m:r>
                                        </m:e>
                                      </m:d>
                                    </m:num>
                                    <m:den>
                                      <m: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𝜋</m:t>
                                      </m:r>
                                      <m:d>
                                        <m:dPr>
                                          <m:ctrlP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d>
                                    </m:den>
                                  </m:f>
                                </m:e>
                              </m:d>
                            </m:e>
                            <m:sup>
                              <m:f>
                                <m:fPr>
                                  <m:ctrlPr>
                                    <a:rPr lang="en-US" altLang="zh-CN" i="1" dirty="0">
                                      <a:solidFill>
                                        <a:prstClr val="black"/>
                                      </a:solidFill>
                                      <a:latin typeface="Cambria Math" panose="02040503050406030204" pitchFamily="18" charset="0"/>
                                      <a:cs typeface="Times New Roman" panose="02020603050405020304" pitchFamily="18" charset="0"/>
                                    </a:rPr>
                                  </m:ctrlPr>
                                </m:fPr>
                                <m:num>
                                  <m:r>
                                    <a:rPr lang="en-US" altLang="zh-CN" i="1" dirty="0">
                                      <a:solidFill>
                                        <a:prstClr val="black"/>
                                      </a:solidFill>
                                      <a:latin typeface="Cambria Math" panose="02040503050406030204" pitchFamily="18" charset="0"/>
                                      <a:cs typeface="Times New Roman" panose="02020603050405020304" pitchFamily="18" charset="0"/>
                                    </a:rPr>
                                    <m:t>1</m:t>
                                  </m:r>
                                </m:num>
                                <m:den>
                                  <m:r>
                                    <a:rPr lang="en-US" altLang="zh-CN" i="1" dirty="0">
                                      <a:solidFill>
                                        <a:prstClr val="black"/>
                                      </a:solidFill>
                                      <a:latin typeface="Cambria Math" panose="02040503050406030204" pitchFamily="18" charset="0"/>
                                      <a:cs typeface="Times New Roman" panose="02020603050405020304" pitchFamily="18" charset="0"/>
                                    </a:rPr>
                                    <m:t>2</m:t>
                                  </m:r>
                                </m:den>
                              </m:f>
                            </m:sup>
                          </m:sSup>
                        </m:e>
                      </m:d>
                    </m:oMath>
                  </m:oMathPara>
                </a14:m>
                <a:endParaRPr lang="en-US"/>
              </a:p>
            </p:txBody>
          </p:sp>
        </mc:Choice>
        <mc:Fallback xmlns="">
          <p:sp>
            <p:nvSpPr>
              <p:cNvPr id="16" name="矩形 15">
                <a:extLst>
                  <a:ext uri="{FF2B5EF4-FFF2-40B4-BE49-F238E27FC236}">
                    <a16:creationId xmlns:a16="http://schemas.microsoft.com/office/drawing/2014/main" id="{0B3D86EE-DEEF-4D4E-04DB-5581B8C04E94}"/>
                  </a:ext>
                </a:extLst>
              </p:cNvPr>
              <p:cNvSpPr>
                <a:spLocks noRot="1" noChangeAspect="1" noMove="1" noResize="1" noEditPoints="1" noAdjustHandles="1" noChangeArrowheads="1" noChangeShapeType="1" noTextEdit="1"/>
              </p:cNvSpPr>
              <p:nvPr/>
            </p:nvSpPr>
            <p:spPr>
              <a:xfrm>
                <a:off x="161227" y="2008083"/>
                <a:ext cx="3451971" cy="1083182"/>
              </a:xfrm>
              <a:prstGeom prst="rect">
                <a:avLst/>
              </a:prstGeom>
              <a:blipFill>
                <a:blip r:embed="rId9"/>
                <a:stretch>
                  <a:fillRect t="-20690" b="-252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DD963F68-50AD-8076-783B-A9AF0EF2E94C}"/>
                  </a:ext>
                </a:extLst>
              </p:cNvPr>
              <p:cNvSpPr/>
              <p:nvPr/>
            </p:nvSpPr>
            <p:spPr>
              <a:xfrm>
                <a:off x="3936017" y="2190696"/>
                <a:ext cx="3091295" cy="69243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acc>
                        <m:accPr>
                          <m:chr m:val="̃"/>
                          <m:ctrlPr>
                            <a:rPr lang="en-US" altLang="zh-CN" sz="2200" i="1">
                              <a:latin typeface="Cambria Math" panose="02040503050406030204" pitchFamily="18" charset="0"/>
                              <a:cs typeface="Times New Roman" panose="02020603050405020304" pitchFamily="18" charset="0"/>
                            </a:rPr>
                          </m:ctrlPr>
                        </m:accPr>
                        <m:e>
                          <m:r>
                            <a:rPr lang="en-US" altLang="zh-CN" sz="2200" i="1">
                              <a:latin typeface="Cambria Math" panose="02040503050406030204" pitchFamily="18" charset="0"/>
                              <a:cs typeface="Times New Roman" panose="02020603050405020304" pitchFamily="18" charset="0"/>
                            </a:rPr>
                            <m:t>𝑂</m:t>
                          </m:r>
                        </m:e>
                      </m:acc>
                      <m:d>
                        <m:dPr>
                          <m:ctrlPr>
                            <a:rPr lang="en-US" altLang="zh-CN" sz="2200" i="1">
                              <a:latin typeface="Cambria Math" panose="02040503050406030204" pitchFamily="18" charset="0"/>
                              <a:cs typeface="Times New Roman" panose="02020603050405020304" pitchFamily="18" charset="0"/>
                            </a:rPr>
                          </m:ctrlPr>
                        </m:dPr>
                        <m:e>
                          <m:func>
                            <m:funcPr>
                              <m:ctrlPr>
                                <a:rPr lang="en-US" altLang="zh-CN" sz="2200" i="1">
                                  <a:latin typeface="Cambria Math" panose="02040503050406030204" pitchFamily="18" charset="0"/>
                                  <a:cs typeface="Times New Roman" panose="02020603050405020304" pitchFamily="18" charset="0"/>
                                </a:rPr>
                              </m:ctrlPr>
                            </m:funcPr>
                            <m:fName>
                              <m:r>
                                <m:rPr>
                                  <m:sty m:val="p"/>
                                </m:rPr>
                                <a:rPr lang="en-US" altLang="zh-CN" sz="2200">
                                  <a:latin typeface="Cambria Math" panose="02040503050406030204" pitchFamily="18" charset="0"/>
                                  <a:cs typeface="Times New Roman" panose="02020603050405020304" pitchFamily="18" charset="0"/>
                                </a:rPr>
                                <m:t>min</m:t>
                              </m:r>
                            </m:fName>
                            <m:e>
                              <m:d>
                                <m:dPr>
                                  <m:ctrlPr>
                                    <a:rPr lang="en-US" altLang="zh-CN" sz="2200" i="1">
                                      <a:latin typeface="Cambria Math" panose="02040503050406030204" pitchFamily="18" charset="0"/>
                                      <a:cs typeface="Times New Roman" panose="02020603050405020304" pitchFamily="18" charset="0"/>
                                    </a:rPr>
                                  </m:ctrlPr>
                                </m:dPr>
                                <m:e>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𝑛</m:t>
                                      </m:r>
                                    </m:e>
                                    <m:sup>
                                      <m:f>
                                        <m:fPr>
                                          <m:ctrlPr>
                                            <a:rPr lang="en-US" altLang="zh-CN" sz="2200" i="1">
                                              <a:latin typeface="Cambria Math" panose="02040503050406030204" pitchFamily="18" charset="0"/>
                                              <a:cs typeface="Times New Roman" panose="02020603050405020304" pitchFamily="18" charset="0"/>
                                            </a:rPr>
                                          </m:ctrlPr>
                                        </m:fPr>
                                        <m:num>
                                          <m:r>
                                            <a:rPr lang="en-US" altLang="zh-CN" sz="2200" i="1">
                                              <a:latin typeface="Cambria Math" panose="02040503050406030204" pitchFamily="18" charset="0"/>
                                              <a:cs typeface="Times New Roman" panose="02020603050405020304" pitchFamily="18" charset="0"/>
                                            </a:rPr>
                                            <m:t>2</m:t>
                                          </m:r>
                                        </m:num>
                                        <m:den>
                                          <m:r>
                                            <a:rPr lang="en-US" altLang="zh-CN" sz="2200" i="1">
                                              <a:latin typeface="Cambria Math" panose="02040503050406030204" pitchFamily="18" charset="0"/>
                                              <a:cs typeface="Times New Roman" panose="02020603050405020304" pitchFamily="18" charset="0"/>
                                            </a:rPr>
                                            <m:t>3</m:t>
                                          </m:r>
                                        </m:den>
                                      </m:f>
                                    </m:sup>
                                  </m:sSup>
                                  <m:sSubSup>
                                    <m:sSubSupPr>
                                      <m:ctrlPr>
                                        <a:rPr lang="en-US" altLang="zh-CN" sz="2200" b="0" i="1">
                                          <a:latin typeface="Cambria Math" panose="02040503050406030204" pitchFamily="18" charset="0"/>
                                          <a:cs typeface="Times New Roman" panose="02020603050405020304" pitchFamily="18" charset="0"/>
                                        </a:rPr>
                                      </m:ctrlPr>
                                    </m:sSubSupPr>
                                    <m:e>
                                      <m:r>
                                        <m:rPr>
                                          <m:sty m:val="p"/>
                                        </m:rPr>
                                        <a:rPr lang="en-US" altLang="zh-CN" sz="2200">
                                          <a:latin typeface="Cambria Math" panose="02040503050406030204" pitchFamily="18" charset="0"/>
                                          <a:cs typeface="Times New Roman" panose="02020603050405020304" pitchFamily="18" charset="0"/>
                                        </a:rPr>
                                        <m:t>Δ</m:t>
                                      </m:r>
                                    </m:e>
                                    <m:sub>
                                      <m:r>
                                        <m:rPr>
                                          <m:sty m:val="p"/>
                                        </m:rPr>
                                        <a:rPr lang="en-US" altLang="zh-CN" sz="2200" b="0" i="0">
                                          <a:latin typeface="Cambria Math" panose="02040503050406030204" pitchFamily="18" charset="0"/>
                                          <a:cs typeface="Times New Roman" panose="02020603050405020304" pitchFamily="18" charset="0"/>
                                        </a:rPr>
                                        <m:t>out</m:t>
                                      </m:r>
                                    </m:sub>
                                    <m:sup>
                                      <m:f>
                                        <m:fPr>
                                          <m:ctrlPr>
                                            <a:rPr lang="en-US" altLang="zh-CN" sz="2200" i="1">
                                              <a:latin typeface="Cambria Math" panose="02040503050406030204" pitchFamily="18" charset="0"/>
                                              <a:cs typeface="Times New Roman" panose="02020603050405020304" pitchFamily="18" charset="0"/>
                                            </a:rPr>
                                          </m:ctrlPr>
                                        </m:fPr>
                                        <m:num>
                                          <m:r>
                                            <a:rPr lang="en-US" altLang="zh-CN" sz="2200" i="1">
                                              <a:latin typeface="Cambria Math" panose="02040503050406030204" pitchFamily="18" charset="0"/>
                                              <a:cs typeface="Times New Roman" panose="02020603050405020304" pitchFamily="18" charset="0"/>
                                            </a:rPr>
                                            <m:t>1</m:t>
                                          </m:r>
                                        </m:num>
                                        <m:den>
                                          <m:r>
                                            <a:rPr lang="en-US" altLang="zh-CN" sz="2200" i="1">
                                              <a:latin typeface="Cambria Math" panose="02040503050406030204" pitchFamily="18" charset="0"/>
                                              <a:cs typeface="Times New Roman" panose="02020603050405020304" pitchFamily="18" charset="0"/>
                                            </a:rPr>
                                            <m:t>3</m:t>
                                          </m:r>
                                        </m:den>
                                      </m:f>
                                    </m:sup>
                                  </m:sSubSup>
                                  <m:r>
                                    <a:rPr lang="en-US" altLang="zh-CN" sz="2200" i="1">
                                      <a:latin typeface="Cambria Math" panose="02040503050406030204" pitchFamily="18" charset="0"/>
                                      <a:cs typeface="Times New Roman" panose="02020603050405020304" pitchFamily="18" charset="0"/>
                                    </a:rPr>
                                    <m:t>, </m:t>
                                  </m:r>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𝑛</m:t>
                                      </m:r>
                                    </m:e>
                                    <m:sup>
                                      <m:f>
                                        <m:fPr>
                                          <m:ctrlPr>
                                            <a:rPr lang="en-US" altLang="zh-CN" sz="2200" i="1">
                                              <a:latin typeface="Cambria Math" panose="02040503050406030204" pitchFamily="18" charset="0"/>
                                              <a:cs typeface="Times New Roman" panose="02020603050405020304" pitchFamily="18" charset="0"/>
                                            </a:rPr>
                                          </m:ctrlPr>
                                        </m:fPr>
                                        <m:num>
                                          <m:r>
                                            <a:rPr lang="en-US" altLang="zh-CN" sz="2200" i="1">
                                              <a:latin typeface="Cambria Math" panose="02040503050406030204" pitchFamily="18" charset="0"/>
                                              <a:cs typeface="Times New Roman" panose="02020603050405020304" pitchFamily="18" charset="0"/>
                                            </a:rPr>
                                            <m:t>5</m:t>
                                          </m:r>
                                        </m:num>
                                        <m:den>
                                          <m:r>
                                            <a:rPr lang="en-US" altLang="zh-CN" sz="2200" i="1">
                                              <a:latin typeface="Cambria Math" panose="02040503050406030204" pitchFamily="18" charset="0"/>
                                              <a:cs typeface="Times New Roman" panose="02020603050405020304" pitchFamily="18" charset="0"/>
                                            </a:rPr>
                                            <m:t>6</m:t>
                                          </m:r>
                                        </m:den>
                                      </m:f>
                                    </m:sup>
                                  </m:sSup>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𝑑</m:t>
                                      </m:r>
                                    </m:e>
                                    <m:sup>
                                      <m:f>
                                        <m:fPr>
                                          <m:ctrlPr>
                                            <a:rPr lang="en-US" altLang="zh-CN" sz="2200" i="1">
                                              <a:latin typeface="Cambria Math" panose="02040503050406030204" pitchFamily="18" charset="0"/>
                                              <a:cs typeface="Times New Roman" panose="02020603050405020304" pitchFamily="18" charset="0"/>
                                            </a:rPr>
                                          </m:ctrlPr>
                                        </m:fPr>
                                        <m:num>
                                          <m:r>
                                            <a:rPr lang="en-US" altLang="zh-CN" sz="2200" i="1">
                                              <a:latin typeface="Cambria Math" panose="02040503050406030204" pitchFamily="18" charset="0"/>
                                              <a:cs typeface="Times New Roman" panose="02020603050405020304" pitchFamily="18" charset="0"/>
                                            </a:rPr>
                                            <m:t>1</m:t>
                                          </m:r>
                                        </m:num>
                                        <m:den>
                                          <m:r>
                                            <a:rPr lang="en-US" altLang="zh-CN" sz="2200" i="1">
                                              <a:latin typeface="Cambria Math" panose="02040503050406030204" pitchFamily="18" charset="0"/>
                                              <a:cs typeface="Times New Roman" panose="02020603050405020304" pitchFamily="18" charset="0"/>
                                            </a:rPr>
                                            <m:t>6</m:t>
                                          </m:r>
                                        </m:den>
                                      </m:f>
                                    </m:sup>
                                  </m:sSup>
                                </m:e>
                              </m:d>
                            </m:e>
                          </m:func>
                        </m:e>
                      </m:d>
                    </m:oMath>
                  </m:oMathPara>
                </a14:m>
                <a:endParaRPr lang="en-US" sz="2200"/>
              </a:p>
            </p:txBody>
          </p:sp>
        </mc:Choice>
        <mc:Fallback xmlns="">
          <p:sp>
            <p:nvSpPr>
              <p:cNvPr id="36" name="矩形 35">
                <a:extLst>
                  <a:ext uri="{FF2B5EF4-FFF2-40B4-BE49-F238E27FC236}">
                    <a16:creationId xmlns:a16="http://schemas.microsoft.com/office/drawing/2014/main" id="{DD963F68-50AD-8076-783B-A9AF0EF2E94C}"/>
                  </a:ext>
                </a:extLst>
              </p:cNvPr>
              <p:cNvSpPr>
                <a:spLocks noRot="1" noChangeAspect="1" noMove="1" noResize="1" noEditPoints="1" noAdjustHandles="1" noChangeArrowheads="1" noChangeShapeType="1" noTextEdit="1"/>
              </p:cNvSpPr>
              <p:nvPr/>
            </p:nvSpPr>
            <p:spPr>
              <a:xfrm>
                <a:off x="3936017" y="2190696"/>
                <a:ext cx="3091295" cy="692434"/>
              </a:xfrm>
              <a:prstGeom prst="rect">
                <a:avLst/>
              </a:prstGeom>
              <a:blipFill>
                <a:blip r:embed="rId10"/>
                <a:stretch>
                  <a:fillRect l="-410" b="-1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A7EB8B41-AFF4-63A0-CFEC-1B01DE9C50C1}"/>
                  </a:ext>
                </a:extLst>
              </p:cNvPr>
              <p:cNvSpPr txBox="1"/>
              <p:nvPr/>
            </p:nvSpPr>
            <p:spPr bwMode="auto">
              <a:xfrm>
                <a:off x="6495797" y="5744435"/>
                <a:ext cx="3882998" cy="910762"/>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i="1" dirty="0">
                          <a:latin typeface="Cambria Math" panose="02040503050406030204" pitchFamily="18" charset="0"/>
                          <a:ea typeface="Cambria Math" panose="02040503050406030204" pitchFamily="18" charset="0"/>
                        </a:rPr>
                        <m:t>𝑂</m:t>
                      </m:r>
                      <m:d>
                        <m:dPr>
                          <m:ctrlPr>
                            <a:rPr kumimoji="1" lang="en-US" altLang="zh-CN" i="1" dirty="0">
                              <a:latin typeface="Cambria Math" panose="02040503050406030204" pitchFamily="18" charset="0"/>
                              <a:ea typeface="Cambria Math" panose="02040503050406030204" pitchFamily="18" charset="0"/>
                            </a:rPr>
                          </m:ctrlPr>
                        </m:dPr>
                        <m:e>
                          <m:nary>
                            <m:naryPr>
                              <m:chr m:val="∑"/>
                              <m:supHide m:val="on"/>
                              <m:ctrlPr>
                                <a:rPr kumimoji="1" lang="en-US" altLang="zh-CN" i="1" dirty="0">
                                  <a:latin typeface="Cambria Math" panose="02040503050406030204" pitchFamily="18" charset="0"/>
                                  <a:ea typeface="楷体" panose="02010609060101010101" pitchFamily="49" charset="-122"/>
                                </a:rPr>
                              </m:ctrlPr>
                            </m:naryPr>
                            <m:sub>
                              <m:r>
                                <m:rPr>
                                  <m:brk m:alnAt="7"/>
                                </m:rPr>
                                <a:rPr kumimoji="1" lang="en-US" altLang="zh-CN" i="1" dirty="0">
                                  <a:latin typeface="Cambria Math" panose="02040503050406030204" pitchFamily="18" charset="0"/>
                                  <a:ea typeface="楷体" panose="02010609060101010101" pitchFamily="49" charset="-122"/>
                                </a:rPr>
                                <m:t>𝑢</m:t>
                              </m:r>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𝑉</m:t>
                              </m:r>
                            </m:sub>
                            <m:sup/>
                            <m:e>
                              <m:f>
                                <m:fPr>
                                  <m:ctrlPr>
                                    <a:rPr kumimoji="1" lang="en-US" altLang="zh-CN" i="1" dirty="0">
                                      <a:latin typeface="Cambria Math" panose="02040503050406030204" pitchFamily="18" charset="0"/>
                                      <a:ea typeface="Cambria Math" panose="02040503050406030204" pitchFamily="18" charset="0"/>
                                    </a:rPr>
                                  </m:ctrlPr>
                                </m:fPr>
                                <m:num>
                                  <m:r>
                                    <a:rPr kumimoji="1" lang="en-US" altLang="zh-CN" i="1" dirty="0">
                                      <a:latin typeface="Cambria Math" panose="02040503050406030204" pitchFamily="18" charset="0"/>
                                      <a:ea typeface="Cambria Math" panose="02040503050406030204" pitchFamily="18" charset="0"/>
                                    </a:rPr>
                                    <m:t>𝜋</m:t>
                                  </m:r>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𝑢</m:t>
                                  </m:r>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𝑡</m:t>
                                  </m:r>
                                  <m:r>
                                    <a:rPr kumimoji="1" lang="en-US" altLang="zh-CN" i="1" dirty="0">
                                      <a:latin typeface="Cambria Math" panose="02040503050406030204" pitchFamily="18" charset="0"/>
                                      <a:ea typeface="Cambria Math" panose="02040503050406030204" pitchFamily="18" charset="0"/>
                                    </a:rPr>
                                    <m:t>)</m:t>
                                  </m:r>
                                </m:num>
                                <m:den>
                                  <m:sSub>
                                    <m:sSubPr>
                                      <m:ctrlPr>
                                        <a:rPr kumimoji="1" lang="en-US" altLang="zh-CN" i="1" dirty="0">
                                          <a:solidFill>
                                            <a:srgbClr val="C00000"/>
                                          </a:solidFill>
                                          <a:latin typeface="Cambria Math" panose="02040503050406030204" pitchFamily="18" charset="0"/>
                                          <a:ea typeface="Cambria Math" panose="02040503050406030204" pitchFamily="18" charset="0"/>
                                        </a:rPr>
                                      </m:ctrlPr>
                                    </m:sSubPr>
                                    <m:e>
                                      <m:r>
                                        <a:rPr kumimoji="1" lang="en-US" altLang="zh-CN" i="1" dirty="0">
                                          <a:solidFill>
                                            <a:srgbClr val="C00000"/>
                                          </a:solidFill>
                                          <a:latin typeface="Cambria Math" panose="02040503050406030204" pitchFamily="18" charset="0"/>
                                          <a:ea typeface="Cambria Math" panose="02040503050406030204" pitchFamily="18" charset="0"/>
                                        </a:rPr>
                                        <m:t>𝑟</m:t>
                                      </m:r>
                                    </m:e>
                                    <m:sub>
                                      <m:r>
                                        <m:rPr>
                                          <m:sty m:val="p"/>
                                        </m:rPr>
                                        <a:rPr kumimoji="1" lang="en-US" altLang="zh-CN" dirty="0">
                                          <a:solidFill>
                                            <a:srgbClr val="C00000"/>
                                          </a:solidFill>
                                          <a:latin typeface="Cambria Math" panose="02040503050406030204" pitchFamily="18" charset="0"/>
                                          <a:ea typeface="Cambria Math" panose="02040503050406030204" pitchFamily="18" charset="0"/>
                                        </a:rPr>
                                        <m:t>max</m:t>
                                      </m:r>
                                    </m:sub>
                                  </m:sSub>
                                </m:den>
                              </m:f>
                              <m:r>
                                <a:rPr kumimoji="1" lang="en-US" altLang="zh-CN" i="1" dirty="0">
                                  <a:latin typeface="Cambria Math" panose="02040503050406030204" pitchFamily="18" charset="0"/>
                                  <a:ea typeface="Cambria Math" panose="02040503050406030204" pitchFamily="18" charset="0"/>
                                </a:rPr>
                                <m:t>∙</m:t>
                              </m:r>
                              <m:sSub>
                                <m:sSubPr>
                                  <m:ctrlPr>
                                    <a:rPr kumimoji="1" lang="en-US" altLang="zh-CN" i="1" dirty="0">
                                      <a:latin typeface="Cambria Math" panose="02040503050406030204" pitchFamily="18" charset="0"/>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𝑑</m:t>
                                  </m:r>
                                </m:e>
                                <m:sub>
                                  <m:r>
                                    <m:rPr>
                                      <m:sty m:val="p"/>
                                    </m:rPr>
                                    <a:rPr kumimoji="1" lang="en-US" altLang="zh-CN" dirty="0">
                                      <a:latin typeface="Cambria Math" panose="02040503050406030204" pitchFamily="18" charset="0"/>
                                      <a:ea typeface="Cambria Math" panose="02040503050406030204" pitchFamily="18" charset="0"/>
                                    </a:rPr>
                                    <m:t>in</m:t>
                                  </m:r>
                                </m:sub>
                              </m:sSub>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𝑢</m:t>
                              </m:r>
                              <m:r>
                                <a:rPr kumimoji="1" lang="en-US" altLang="zh-CN" i="1" dirty="0">
                                  <a:latin typeface="Cambria Math" panose="02040503050406030204" pitchFamily="18" charset="0"/>
                                  <a:ea typeface="Cambria Math" panose="02040503050406030204" pitchFamily="18" charset="0"/>
                                </a:rPr>
                                <m:t>)</m:t>
                              </m:r>
                            </m:e>
                          </m:nary>
                        </m:e>
                      </m:d>
                    </m:oMath>
                  </m:oMathPara>
                </a14:m>
                <a:endParaRPr lang="en-US"/>
              </a:p>
            </p:txBody>
          </p:sp>
        </mc:Choice>
        <mc:Fallback xmlns="">
          <p:sp>
            <p:nvSpPr>
              <p:cNvPr id="43" name="文本框 42">
                <a:extLst>
                  <a:ext uri="{FF2B5EF4-FFF2-40B4-BE49-F238E27FC236}">
                    <a16:creationId xmlns:a16="http://schemas.microsoft.com/office/drawing/2014/main" id="{A7EB8B41-AFF4-63A0-CFEC-1B01DE9C50C1}"/>
                  </a:ext>
                </a:extLst>
              </p:cNvPr>
              <p:cNvSpPr txBox="1">
                <a:spLocks noRot="1" noChangeAspect="1" noMove="1" noResize="1" noEditPoints="1" noAdjustHandles="1" noChangeArrowheads="1" noChangeShapeType="1" noTextEdit="1"/>
              </p:cNvSpPr>
              <p:nvPr/>
            </p:nvSpPr>
            <p:spPr bwMode="auto">
              <a:xfrm>
                <a:off x="6495797" y="5744435"/>
                <a:ext cx="3882998" cy="910762"/>
              </a:xfrm>
              <a:prstGeom prst="rect">
                <a:avLst/>
              </a:prstGeom>
              <a:blipFill>
                <a:blip r:embed="rId11"/>
                <a:stretch>
                  <a:fillRect t="-108219" b="-158904"/>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4457E430-0DFF-4DD3-8EB1-D78E16E18A15}"/>
                  </a:ext>
                </a:extLst>
              </p:cNvPr>
              <p:cNvSpPr txBox="1"/>
              <p:nvPr/>
            </p:nvSpPr>
            <p:spPr bwMode="auto">
              <a:xfrm>
                <a:off x="-768622" y="5843825"/>
                <a:ext cx="4114153" cy="750014"/>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200" i="1" dirty="0">
                          <a:latin typeface="Cambria Math" panose="02040503050406030204" pitchFamily="18" charset="0"/>
                        </a:rPr>
                        <m:t>𝑂</m:t>
                      </m:r>
                      <m:d>
                        <m:dPr>
                          <m:ctrlPr>
                            <a:rPr lang="en-US" altLang="zh-CN" sz="2200" i="1" dirty="0">
                              <a:latin typeface="Cambria Math" panose="02040503050406030204" pitchFamily="18" charset="0"/>
                            </a:rPr>
                          </m:ctrlPr>
                        </m:dPr>
                        <m:e>
                          <m:f>
                            <m:fPr>
                              <m:ctrlPr>
                                <a:rPr lang="en-US" altLang="zh-CN" i="1" dirty="0">
                                  <a:latin typeface="Cambria Math" panose="02040503050406030204" pitchFamily="18" charset="0"/>
                                </a:rPr>
                              </m:ctrlPr>
                            </m:fPr>
                            <m:num>
                              <m:sSub>
                                <m:sSubPr>
                                  <m:ctrlPr>
                                    <a:rPr kumimoji="1" lang="en-US" altLang="zh-CN" i="1" dirty="0">
                                      <a:solidFill>
                                        <a:srgbClr val="C00000"/>
                                      </a:solidFill>
                                      <a:latin typeface="Cambria Math" panose="02040503050406030204" pitchFamily="18" charset="0"/>
                                      <a:ea typeface="楷体" panose="02010609060101010101" pitchFamily="49" charset="-122"/>
                                    </a:rPr>
                                  </m:ctrlPr>
                                </m:sSubPr>
                                <m:e>
                                  <m:r>
                                    <a:rPr kumimoji="1" lang="en-US" altLang="zh-CN" i="1" dirty="0">
                                      <a:solidFill>
                                        <a:srgbClr val="C00000"/>
                                      </a:solidFill>
                                      <a:latin typeface="Cambria Math" panose="02040503050406030204" pitchFamily="18" charset="0"/>
                                      <a:ea typeface="楷体" panose="02010609060101010101" pitchFamily="49" charset="-122"/>
                                    </a:rPr>
                                    <m:t>𝑟</m:t>
                                  </m:r>
                                </m:e>
                                <m:sub>
                                  <m:r>
                                    <m:rPr>
                                      <m:sty m:val="p"/>
                                    </m:rPr>
                                    <a:rPr kumimoji="1" lang="en-US" altLang="zh-CN" dirty="0">
                                      <a:solidFill>
                                        <a:srgbClr val="C00000"/>
                                      </a:solidFill>
                                      <a:latin typeface="Cambria Math" panose="02040503050406030204" pitchFamily="18" charset="0"/>
                                      <a:ea typeface="楷体" panose="02010609060101010101" pitchFamily="49" charset="-122"/>
                                    </a:rPr>
                                    <m:t>max</m:t>
                                  </m:r>
                                </m:sub>
                              </m:sSub>
                            </m:num>
                            <m:den>
                              <m:r>
                                <a:rPr lang="en-US" altLang="zh-CN" i="1" dirty="0">
                                  <a:latin typeface="Cambria Math" panose="02040503050406030204" pitchFamily="18" charset="0"/>
                                  <a:ea typeface="Cambria Math" panose="02040503050406030204" pitchFamily="18" charset="0"/>
                                </a:rPr>
                                <m:t>𝜋</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𝑡</m:t>
                              </m:r>
                              <m:r>
                                <a:rPr lang="en-US" altLang="zh-CN" i="1" dirty="0">
                                  <a:latin typeface="Cambria Math" panose="02040503050406030204" pitchFamily="18" charset="0"/>
                                  <a:ea typeface="Cambria Math" panose="02040503050406030204" pitchFamily="18" charset="0"/>
                                </a:rPr>
                                <m:t>)</m:t>
                              </m:r>
                            </m:den>
                          </m:f>
                        </m:e>
                      </m:d>
                    </m:oMath>
                  </m:oMathPara>
                </a14:m>
                <a:endParaRPr lang="en-US" sz="2200"/>
              </a:p>
            </p:txBody>
          </p:sp>
        </mc:Choice>
        <mc:Fallback xmlns="">
          <p:sp>
            <p:nvSpPr>
              <p:cNvPr id="46" name="文本框 45">
                <a:extLst>
                  <a:ext uri="{FF2B5EF4-FFF2-40B4-BE49-F238E27FC236}">
                    <a16:creationId xmlns:a16="http://schemas.microsoft.com/office/drawing/2014/main" id="{4457E430-0DFF-4DD3-8EB1-D78E16E18A15}"/>
                  </a:ext>
                </a:extLst>
              </p:cNvPr>
              <p:cNvSpPr txBox="1">
                <a:spLocks noRot="1" noChangeAspect="1" noMove="1" noResize="1" noEditPoints="1" noAdjustHandles="1" noChangeArrowheads="1" noChangeShapeType="1" noTextEdit="1"/>
              </p:cNvSpPr>
              <p:nvPr/>
            </p:nvSpPr>
            <p:spPr bwMode="auto">
              <a:xfrm>
                <a:off x="-768622" y="5843825"/>
                <a:ext cx="4114153" cy="750014"/>
              </a:xfrm>
              <a:prstGeom prst="rect">
                <a:avLst/>
              </a:prstGeom>
              <a:blipFill>
                <a:blip r:embed="rId12"/>
                <a:stretch>
                  <a:fillRect b="-8333"/>
                </a:stretch>
              </a:blipFill>
              <a:ln w="9525" algn="ctr">
                <a:noFill/>
                <a:miter lim="800000"/>
                <a:headEnd/>
                <a:tailEnd/>
              </a:ln>
              <a:effectLst/>
            </p:spPr>
            <p:txBody>
              <a:bodyPr/>
              <a:lstStyle/>
              <a:p>
                <a:r>
                  <a:rPr lang="en-US">
                    <a:noFill/>
                  </a:rPr>
                  <a:t> </a:t>
                </a:r>
              </a:p>
            </p:txBody>
          </p:sp>
        </mc:Fallback>
      </mc:AlternateContent>
      <p:sp>
        <p:nvSpPr>
          <p:cNvPr id="54" name="文本框 53">
            <a:extLst>
              <a:ext uri="{FF2B5EF4-FFF2-40B4-BE49-F238E27FC236}">
                <a16:creationId xmlns:a16="http://schemas.microsoft.com/office/drawing/2014/main" id="{1193BB5D-CAD0-F964-2AA1-16371632798B}"/>
              </a:ext>
            </a:extLst>
          </p:cNvPr>
          <p:cNvSpPr txBox="1"/>
          <p:nvPr/>
        </p:nvSpPr>
        <p:spPr bwMode="auto">
          <a:xfrm>
            <a:off x="536088" y="1448833"/>
            <a:ext cx="2733497" cy="461665"/>
          </a:xfrm>
          <a:prstGeom prst="rect">
            <a:avLst/>
          </a:prstGeom>
          <a:noFill/>
          <a:ln w="9525" algn="ctr">
            <a:noFill/>
            <a:miter lim="800000"/>
            <a:headEnd/>
            <a:tailEnd/>
          </a:ln>
          <a:effectLst/>
        </p:spPr>
        <p:txBody>
          <a:bodyPr wrap="square">
            <a:spAutoFit/>
          </a:bodyPr>
          <a:lstStyle/>
          <a:p>
            <a:pPr algn="ctr">
              <a:spcBef>
                <a:spcPts val="2400"/>
              </a:spcBef>
              <a:buClr>
                <a:schemeClr val="tx1"/>
              </a:buClr>
              <a:buSzPct val="80000"/>
            </a:pPr>
            <a:r>
              <a:rPr lang="en-US" sz="2400">
                <a:latin typeface="Times New Roman" panose="02020603050405020304" pitchFamily="18" charset="0"/>
                <a:cs typeface="Times New Roman" panose="02020603050405020304" pitchFamily="18" charset="0"/>
              </a:rPr>
              <a:t>BiPPR, WSDM’16</a:t>
            </a:r>
          </a:p>
        </p:txBody>
      </p:sp>
      <p:sp>
        <p:nvSpPr>
          <p:cNvPr id="55" name="文本框 54">
            <a:extLst>
              <a:ext uri="{FF2B5EF4-FFF2-40B4-BE49-F238E27FC236}">
                <a16:creationId xmlns:a16="http://schemas.microsoft.com/office/drawing/2014/main" id="{7C7DE554-45C7-BD3E-A3F7-F16EB9486A31}"/>
              </a:ext>
            </a:extLst>
          </p:cNvPr>
          <p:cNvSpPr txBox="1"/>
          <p:nvPr/>
        </p:nvSpPr>
        <p:spPr bwMode="auto">
          <a:xfrm>
            <a:off x="3911806" y="1448833"/>
            <a:ext cx="2733497" cy="461665"/>
          </a:xfrm>
          <a:prstGeom prst="rect">
            <a:avLst/>
          </a:prstGeom>
          <a:noFill/>
          <a:ln w="9525" algn="ctr">
            <a:noFill/>
            <a:miter lim="800000"/>
            <a:headEnd/>
            <a:tailEnd/>
          </a:ln>
          <a:effectLst/>
        </p:spPr>
        <p:txBody>
          <a:bodyPr wrap="square">
            <a:spAutoFit/>
          </a:bodyPr>
          <a:lstStyle/>
          <a:p>
            <a:pPr algn="ctr">
              <a:spcBef>
                <a:spcPts val="2400"/>
              </a:spcBef>
              <a:buClr>
                <a:schemeClr val="tx1"/>
              </a:buClr>
              <a:buSzPct val="80000"/>
            </a:pPr>
            <a:r>
              <a:rPr lang="en-US" sz="2400">
                <a:latin typeface="Times New Roman" panose="02020603050405020304" pitchFamily="18" charset="0"/>
                <a:cs typeface="Times New Roman" panose="02020603050405020304" pitchFamily="18" charset="0"/>
              </a:rPr>
              <a:t>SICOMP’23</a:t>
            </a:r>
          </a:p>
        </p:txBody>
      </p:sp>
      <p:sp>
        <p:nvSpPr>
          <p:cNvPr id="58" name="右箭头 57">
            <a:extLst>
              <a:ext uri="{FF2B5EF4-FFF2-40B4-BE49-F238E27FC236}">
                <a16:creationId xmlns:a16="http://schemas.microsoft.com/office/drawing/2014/main" id="{C1E4C4E6-469F-6B13-7D22-9CE88586E168}"/>
              </a:ext>
            </a:extLst>
          </p:cNvPr>
          <p:cNvSpPr/>
          <p:nvPr/>
        </p:nvSpPr>
        <p:spPr>
          <a:xfrm>
            <a:off x="3613198" y="2405271"/>
            <a:ext cx="282941" cy="326526"/>
          </a:xfrm>
          <a:prstGeom prst="rightArrow">
            <a:avLst/>
          </a:prstGeom>
          <a:solidFill>
            <a:srgbClr val="4E81BD"/>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157881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55" grpId="0"/>
      <p:bldP spid="5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63626" y="718642"/>
            <a:ext cx="8997950" cy="558338"/>
          </a:xfrm>
        </p:spPr>
        <p:txBody>
          <a:bodyPr/>
          <a:lstStyle/>
          <a:p>
            <a:pPr lvl="0"/>
            <a:r>
              <a:rPr lang="en-US" altLang="zh-CN" sz="3000" dirty="0">
                <a:latin typeface="Times New Roman" panose="02020603050405020304" pitchFamily="18" charset="0"/>
                <a:ea typeface="楷体" panose="02010609060101010101" pitchFamily="49" charset="-122"/>
                <a:cs typeface="Times New Roman" panose="02020603050405020304" pitchFamily="18" charset="0"/>
              </a:rPr>
              <a:t>Single-Node PageRank Estimation</a:t>
            </a:r>
            <a:endParaRPr lang="zh-CN" altLang="en-US" sz="3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2" name="椭圆 1">
            <a:extLst>
              <a:ext uri="{FF2B5EF4-FFF2-40B4-BE49-F238E27FC236}">
                <a16:creationId xmlns:a16="http://schemas.microsoft.com/office/drawing/2014/main" id="{B131088A-3B4D-ABA4-3585-418F9D9B2034}"/>
              </a:ext>
            </a:extLst>
          </p:cNvPr>
          <p:cNvSpPr/>
          <p:nvPr/>
        </p:nvSpPr>
        <p:spPr>
          <a:xfrm>
            <a:off x="6361807" y="4253964"/>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7" name="椭圆 6">
            <a:extLst>
              <a:ext uri="{FF2B5EF4-FFF2-40B4-BE49-F238E27FC236}">
                <a16:creationId xmlns:a16="http://schemas.microsoft.com/office/drawing/2014/main" id="{2C8F7AD5-60AE-D181-EFC9-929B16900A64}"/>
              </a:ext>
            </a:extLst>
          </p:cNvPr>
          <p:cNvSpPr/>
          <p:nvPr/>
        </p:nvSpPr>
        <p:spPr>
          <a:xfrm>
            <a:off x="6361807" y="4876823"/>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9" name="椭圆 8">
            <a:extLst>
              <a:ext uri="{FF2B5EF4-FFF2-40B4-BE49-F238E27FC236}">
                <a16:creationId xmlns:a16="http://schemas.microsoft.com/office/drawing/2014/main" id="{C75FC358-1DED-9B33-A145-3760AC434C4B}"/>
              </a:ext>
            </a:extLst>
          </p:cNvPr>
          <p:cNvSpPr/>
          <p:nvPr/>
        </p:nvSpPr>
        <p:spPr>
          <a:xfrm>
            <a:off x="6361807" y="5499682"/>
            <a:ext cx="288032" cy="288032"/>
          </a:xfrm>
          <a:prstGeom prst="ellipse">
            <a:avLst/>
          </a:prstGeom>
          <a:solidFill>
            <a:schemeClr val="tx1"/>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11" name="椭圆 10">
            <a:extLst>
              <a:ext uri="{FF2B5EF4-FFF2-40B4-BE49-F238E27FC236}">
                <a16:creationId xmlns:a16="http://schemas.microsoft.com/office/drawing/2014/main" id="{43932644-09C1-509E-13C0-15D8293373F1}"/>
              </a:ext>
            </a:extLst>
          </p:cNvPr>
          <p:cNvSpPr/>
          <p:nvPr/>
        </p:nvSpPr>
        <p:spPr>
          <a:xfrm>
            <a:off x="6361807" y="6477425"/>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12" name="椭圆 11">
            <a:extLst>
              <a:ext uri="{FF2B5EF4-FFF2-40B4-BE49-F238E27FC236}">
                <a16:creationId xmlns:a16="http://schemas.microsoft.com/office/drawing/2014/main" id="{3B94A592-E928-0C88-8FE1-77F3A6E831D6}"/>
              </a:ext>
            </a:extLst>
          </p:cNvPr>
          <p:cNvSpPr/>
          <p:nvPr/>
        </p:nvSpPr>
        <p:spPr>
          <a:xfrm>
            <a:off x="6361807" y="7100284"/>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cxnSp>
        <p:nvCxnSpPr>
          <p:cNvPr id="13" name="直线箭头连接符 12">
            <a:extLst>
              <a:ext uri="{FF2B5EF4-FFF2-40B4-BE49-F238E27FC236}">
                <a16:creationId xmlns:a16="http://schemas.microsoft.com/office/drawing/2014/main" id="{66A7CD45-20F7-CDF4-59AB-E18AA22BA589}"/>
              </a:ext>
            </a:extLst>
          </p:cNvPr>
          <p:cNvCxnSpPr>
            <a:cxnSpLocks/>
            <a:endCxn id="2" idx="2"/>
          </p:cNvCxnSpPr>
          <p:nvPr/>
        </p:nvCxnSpPr>
        <p:spPr>
          <a:xfrm flipV="1">
            <a:off x="4953757" y="4397980"/>
            <a:ext cx="1408050" cy="1278736"/>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4" name="直线箭头连接符 13">
            <a:extLst>
              <a:ext uri="{FF2B5EF4-FFF2-40B4-BE49-F238E27FC236}">
                <a16:creationId xmlns:a16="http://schemas.microsoft.com/office/drawing/2014/main" id="{C7349607-A684-A987-77DB-FC327481A87A}"/>
              </a:ext>
            </a:extLst>
          </p:cNvPr>
          <p:cNvCxnSpPr>
            <a:cxnSpLocks/>
            <a:endCxn id="7" idx="2"/>
          </p:cNvCxnSpPr>
          <p:nvPr/>
        </p:nvCxnSpPr>
        <p:spPr>
          <a:xfrm flipV="1">
            <a:off x="4953757" y="5020840"/>
            <a:ext cx="1408050" cy="655877"/>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5" name="直线箭头连接符 14">
            <a:extLst>
              <a:ext uri="{FF2B5EF4-FFF2-40B4-BE49-F238E27FC236}">
                <a16:creationId xmlns:a16="http://schemas.microsoft.com/office/drawing/2014/main" id="{0979D68F-9AB5-2E79-096C-245B846D79E2}"/>
              </a:ext>
            </a:extLst>
          </p:cNvPr>
          <p:cNvCxnSpPr>
            <a:cxnSpLocks/>
            <a:endCxn id="9" idx="2"/>
          </p:cNvCxnSpPr>
          <p:nvPr/>
        </p:nvCxnSpPr>
        <p:spPr>
          <a:xfrm flipV="1">
            <a:off x="4953757" y="5643698"/>
            <a:ext cx="1408050" cy="33018"/>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7" name="直线箭头连接符 16">
            <a:extLst>
              <a:ext uri="{FF2B5EF4-FFF2-40B4-BE49-F238E27FC236}">
                <a16:creationId xmlns:a16="http://schemas.microsoft.com/office/drawing/2014/main" id="{681238CF-5749-3EC2-6610-003F8BD9E0C7}"/>
              </a:ext>
            </a:extLst>
          </p:cNvPr>
          <p:cNvCxnSpPr>
            <a:cxnSpLocks/>
            <a:endCxn id="11" idx="2"/>
          </p:cNvCxnSpPr>
          <p:nvPr/>
        </p:nvCxnSpPr>
        <p:spPr>
          <a:xfrm>
            <a:off x="4953757" y="5676717"/>
            <a:ext cx="1408050" cy="944725"/>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8" name="直线箭头连接符 17">
            <a:extLst>
              <a:ext uri="{FF2B5EF4-FFF2-40B4-BE49-F238E27FC236}">
                <a16:creationId xmlns:a16="http://schemas.microsoft.com/office/drawing/2014/main" id="{4F1402AE-D3A3-0D57-9E4F-C501AC726896}"/>
              </a:ext>
            </a:extLst>
          </p:cNvPr>
          <p:cNvCxnSpPr>
            <a:cxnSpLocks/>
            <a:endCxn id="12" idx="2"/>
          </p:cNvCxnSpPr>
          <p:nvPr/>
        </p:nvCxnSpPr>
        <p:spPr>
          <a:xfrm>
            <a:off x="4953757" y="5676716"/>
            <a:ext cx="1408050" cy="1567584"/>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5407118-C535-E20D-006E-B76A8D1D73E6}"/>
                  </a:ext>
                </a:extLst>
              </p:cNvPr>
              <p:cNvSpPr txBox="1"/>
              <p:nvPr/>
            </p:nvSpPr>
            <p:spPr bwMode="auto">
              <a:xfrm>
                <a:off x="6356047" y="5895958"/>
                <a:ext cx="491370" cy="363209"/>
              </a:xfrm>
              <a:prstGeom prst="rect">
                <a:avLst/>
              </a:prstGeom>
              <a:noFill/>
              <a:ln w="9525" algn="ctr">
                <a:noFill/>
                <a:miter lim="800000"/>
                <a:headEnd/>
                <a:tailEnd/>
              </a:ln>
              <a:effectLst/>
            </p:spPr>
            <p:txBody>
              <a:bodyPr vert="eaVert" wrap="square" lIns="90909" tIns="45455" rIns="90909" bIns="45455" rtlCol="0" anchor="ctr">
                <a:spAutoFit/>
              </a:bodyPr>
              <a:lstStyle/>
              <a:p>
                <a:pPr/>
                <a14:m>
                  <m:oMathPara xmlns:m="http://schemas.openxmlformats.org/officeDocument/2006/math">
                    <m:oMathParaPr>
                      <m:jc m:val="centerGroup"/>
                    </m:oMathParaPr>
                    <m:oMath xmlns:m="http://schemas.openxmlformats.org/officeDocument/2006/math">
                      <m:r>
                        <a:rPr lang="en-US" i="1" dirty="0">
                          <a:solidFill>
                            <a:prstClr val="black"/>
                          </a:solidFill>
                          <a:latin typeface="Cambria Math" panose="02040503050406030204" pitchFamily="18" charset="0"/>
                        </a:rPr>
                        <m:t>…</m:t>
                      </m:r>
                    </m:oMath>
                  </m:oMathPara>
                </a14:m>
                <a:endParaRPr lang="en-US" dirty="0">
                  <a:solidFill>
                    <a:prstClr val="black"/>
                  </a:solidFill>
                </a:endParaRPr>
              </a:p>
            </p:txBody>
          </p:sp>
        </mc:Choice>
        <mc:Fallback xmlns="">
          <p:sp>
            <p:nvSpPr>
              <p:cNvPr id="19" name="文本框 18">
                <a:extLst>
                  <a:ext uri="{FF2B5EF4-FFF2-40B4-BE49-F238E27FC236}">
                    <a16:creationId xmlns:a16="http://schemas.microsoft.com/office/drawing/2014/main" id="{35407118-C535-E20D-006E-B76A8D1D73E6}"/>
                  </a:ext>
                </a:extLst>
              </p:cNvPr>
              <p:cNvSpPr txBox="1">
                <a:spLocks noRot="1" noChangeAspect="1" noMove="1" noResize="1" noEditPoints="1" noAdjustHandles="1" noChangeArrowheads="1" noChangeShapeType="1" noTextEdit="1"/>
              </p:cNvSpPr>
              <p:nvPr/>
            </p:nvSpPr>
            <p:spPr bwMode="auto">
              <a:xfrm>
                <a:off x="6356047" y="5895958"/>
                <a:ext cx="491370" cy="363209"/>
              </a:xfrm>
              <a:prstGeom prst="rect">
                <a:avLst/>
              </a:prstGeom>
              <a:blipFill>
                <a:blip r:embed="rId3"/>
                <a:stretch>
                  <a:fillRect/>
                </a:stretch>
              </a:blipFill>
              <a:ln w="9525" algn="ctr">
                <a:noFill/>
                <a:miter lim="800000"/>
                <a:headEnd/>
                <a:tailEnd/>
              </a:ln>
              <a:effectLst/>
            </p:spPr>
            <p:txBody>
              <a:bodyPr/>
              <a:lstStyle/>
              <a:p>
                <a:r>
                  <a:rPr lang="en-US">
                    <a:noFill/>
                  </a:rPr>
                  <a:t> </a:t>
                </a:r>
              </a:p>
            </p:txBody>
          </p:sp>
        </mc:Fallback>
      </mc:AlternateContent>
      <p:sp>
        <p:nvSpPr>
          <p:cNvPr id="25" name="椭圆 24">
            <a:extLst>
              <a:ext uri="{FF2B5EF4-FFF2-40B4-BE49-F238E27FC236}">
                <a16:creationId xmlns:a16="http://schemas.microsoft.com/office/drawing/2014/main" id="{7FE67851-1651-103F-4CBD-8D146946CE8F}"/>
              </a:ext>
            </a:extLst>
          </p:cNvPr>
          <p:cNvSpPr/>
          <p:nvPr/>
        </p:nvSpPr>
        <p:spPr>
          <a:xfrm>
            <a:off x="2962878" y="4251395"/>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26" name="椭圆 25">
            <a:extLst>
              <a:ext uri="{FF2B5EF4-FFF2-40B4-BE49-F238E27FC236}">
                <a16:creationId xmlns:a16="http://schemas.microsoft.com/office/drawing/2014/main" id="{0C27AFF2-497C-9A25-17BC-9267D76B9736}"/>
              </a:ext>
            </a:extLst>
          </p:cNvPr>
          <p:cNvSpPr/>
          <p:nvPr/>
        </p:nvSpPr>
        <p:spPr>
          <a:xfrm>
            <a:off x="2962878" y="4874254"/>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28" name="椭圆 27">
            <a:extLst>
              <a:ext uri="{FF2B5EF4-FFF2-40B4-BE49-F238E27FC236}">
                <a16:creationId xmlns:a16="http://schemas.microsoft.com/office/drawing/2014/main" id="{CC10CB43-82CB-747E-9E78-FBE9283400D4}"/>
              </a:ext>
            </a:extLst>
          </p:cNvPr>
          <p:cNvSpPr/>
          <p:nvPr/>
        </p:nvSpPr>
        <p:spPr>
          <a:xfrm>
            <a:off x="2962878" y="5497113"/>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29" name="椭圆 28">
            <a:extLst>
              <a:ext uri="{FF2B5EF4-FFF2-40B4-BE49-F238E27FC236}">
                <a16:creationId xmlns:a16="http://schemas.microsoft.com/office/drawing/2014/main" id="{AF0AB79B-440A-8E08-54A7-34D4B4834646}"/>
              </a:ext>
            </a:extLst>
          </p:cNvPr>
          <p:cNvSpPr/>
          <p:nvPr/>
        </p:nvSpPr>
        <p:spPr>
          <a:xfrm>
            <a:off x="2962878" y="6474856"/>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30" name="椭圆 29">
            <a:extLst>
              <a:ext uri="{FF2B5EF4-FFF2-40B4-BE49-F238E27FC236}">
                <a16:creationId xmlns:a16="http://schemas.microsoft.com/office/drawing/2014/main" id="{3BE3F3C4-774B-36A8-D0A3-A4D99BFD9534}"/>
              </a:ext>
            </a:extLst>
          </p:cNvPr>
          <p:cNvSpPr/>
          <p:nvPr/>
        </p:nvSpPr>
        <p:spPr>
          <a:xfrm>
            <a:off x="2962878" y="7097715"/>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93DFA65B-2A23-3F57-6683-64C08E39AE86}"/>
                  </a:ext>
                </a:extLst>
              </p:cNvPr>
              <p:cNvSpPr txBox="1"/>
              <p:nvPr/>
            </p:nvSpPr>
            <p:spPr bwMode="auto">
              <a:xfrm>
                <a:off x="2957118" y="5893389"/>
                <a:ext cx="491370" cy="363209"/>
              </a:xfrm>
              <a:prstGeom prst="rect">
                <a:avLst/>
              </a:prstGeom>
              <a:noFill/>
              <a:ln w="9525" algn="ctr">
                <a:noFill/>
                <a:miter lim="800000"/>
                <a:headEnd/>
                <a:tailEnd/>
              </a:ln>
              <a:effectLst/>
            </p:spPr>
            <p:txBody>
              <a:bodyPr vert="eaVert" wrap="square" lIns="90909" tIns="45455" rIns="90909" bIns="45455" rtlCol="0" anchor="ctr">
                <a:spAutoFit/>
              </a:bodyPr>
              <a:lstStyle/>
              <a:p>
                <a:pPr/>
                <a14:m>
                  <m:oMathPara xmlns:m="http://schemas.openxmlformats.org/officeDocument/2006/math">
                    <m:oMathParaPr>
                      <m:jc m:val="centerGroup"/>
                    </m:oMathParaPr>
                    <m:oMath xmlns:m="http://schemas.openxmlformats.org/officeDocument/2006/math">
                      <m:r>
                        <a:rPr lang="en-US" i="1" dirty="0">
                          <a:solidFill>
                            <a:prstClr val="black"/>
                          </a:solidFill>
                          <a:latin typeface="Cambria Math" panose="02040503050406030204" pitchFamily="18" charset="0"/>
                        </a:rPr>
                        <m:t>…</m:t>
                      </m:r>
                    </m:oMath>
                  </m:oMathPara>
                </a14:m>
                <a:endParaRPr lang="en-US" dirty="0">
                  <a:solidFill>
                    <a:prstClr val="black"/>
                  </a:solidFill>
                </a:endParaRPr>
              </a:p>
            </p:txBody>
          </p:sp>
        </mc:Choice>
        <mc:Fallback xmlns="">
          <p:sp>
            <p:nvSpPr>
              <p:cNvPr id="31" name="文本框 30">
                <a:extLst>
                  <a:ext uri="{FF2B5EF4-FFF2-40B4-BE49-F238E27FC236}">
                    <a16:creationId xmlns:a16="http://schemas.microsoft.com/office/drawing/2014/main" id="{93DFA65B-2A23-3F57-6683-64C08E39AE86}"/>
                  </a:ext>
                </a:extLst>
              </p:cNvPr>
              <p:cNvSpPr txBox="1">
                <a:spLocks noRot="1" noChangeAspect="1" noMove="1" noResize="1" noEditPoints="1" noAdjustHandles="1" noChangeArrowheads="1" noChangeShapeType="1" noTextEdit="1"/>
              </p:cNvSpPr>
              <p:nvPr/>
            </p:nvSpPr>
            <p:spPr bwMode="auto">
              <a:xfrm>
                <a:off x="2957118" y="5893389"/>
                <a:ext cx="491370" cy="363209"/>
              </a:xfrm>
              <a:prstGeom prst="rect">
                <a:avLst/>
              </a:prstGeom>
              <a:blipFill>
                <a:blip r:embed="rId5"/>
                <a:stretch>
                  <a:fillRect/>
                </a:stretch>
              </a:blipFill>
              <a:ln w="9525" algn="ctr">
                <a:noFill/>
                <a:miter lim="800000"/>
                <a:headEnd/>
                <a:tailEnd/>
              </a:ln>
              <a:effectLst/>
            </p:spPr>
            <p:txBody>
              <a:bodyPr/>
              <a:lstStyle/>
              <a:p>
                <a:r>
                  <a:rPr lang="en-US">
                    <a:noFill/>
                  </a:rPr>
                  <a:t> </a:t>
                </a:r>
              </a:p>
            </p:txBody>
          </p:sp>
        </mc:Fallback>
      </mc:AlternateContent>
      <p:cxnSp>
        <p:nvCxnSpPr>
          <p:cNvPr id="32" name="直线箭头连接符 31">
            <a:extLst>
              <a:ext uri="{FF2B5EF4-FFF2-40B4-BE49-F238E27FC236}">
                <a16:creationId xmlns:a16="http://schemas.microsoft.com/office/drawing/2014/main" id="{986542AF-F10D-EE3D-13AD-05663C7A5C29}"/>
              </a:ext>
            </a:extLst>
          </p:cNvPr>
          <p:cNvCxnSpPr>
            <a:cxnSpLocks/>
            <a:stCxn id="25" idx="6"/>
          </p:cNvCxnSpPr>
          <p:nvPr/>
        </p:nvCxnSpPr>
        <p:spPr>
          <a:xfrm>
            <a:off x="3250910" y="4395412"/>
            <a:ext cx="1456996" cy="1182079"/>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33" name="直线箭头连接符 32">
            <a:extLst>
              <a:ext uri="{FF2B5EF4-FFF2-40B4-BE49-F238E27FC236}">
                <a16:creationId xmlns:a16="http://schemas.microsoft.com/office/drawing/2014/main" id="{F51663E3-49B8-D154-5F5E-E96785E45307}"/>
              </a:ext>
            </a:extLst>
          </p:cNvPr>
          <p:cNvCxnSpPr>
            <a:cxnSpLocks/>
            <a:stCxn id="26" idx="6"/>
          </p:cNvCxnSpPr>
          <p:nvPr/>
        </p:nvCxnSpPr>
        <p:spPr>
          <a:xfrm>
            <a:off x="3250911" y="5018270"/>
            <a:ext cx="1414815" cy="658446"/>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34" name="直线箭头连接符 33">
            <a:extLst>
              <a:ext uri="{FF2B5EF4-FFF2-40B4-BE49-F238E27FC236}">
                <a16:creationId xmlns:a16="http://schemas.microsoft.com/office/drawing/2014/main" id="{0F8DED8F-E948-FC88-EF50-7A9231AC7939}"/>
              </a:ext>
            </a:extLst>
          </p:cNvPr>
          <p:cNvCxnSpPr>
            <a:cxnSpLocks/>
            <a:stCxn id="28" idx="6"/>
            <a:endCxn id="38" idx="2"/>
          </p:cNvCxnSpPr>
          <p:nvPr/>
        </p:nvCxnSpPr>
        <p:spPr>
          <a:xfrm>
            <a:off x="3250911" y="5641130"/>
            <a:ext cx="1411769" cy="35587"/>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35" name="直线箭头连接符 34">
            <a:extLst>
              <a:ext uri="{FF2B5EF4-FFF2-40B4-BE49-F238E27FC236}">
                <a16:creationId xmlns:a16="http://schemas.microsoft.com/office/drawing/2014/main" id="{C3B7F3F7-3D2D-B24B-335E-696F8762C90E}"/>
              </a:ext>
            </a:extLst>
          </p:cNvPr>
          <p:cNvCxnSpPr>
            <a:cxnSpLocks/>
            <a:stCxn id="29" idx="6"/>
          </p:cNvCxnSpPr>
          <p:nvPr/>
        </p:nvCxnSpPr>
        <p:spPr>
          <a:xfrm flipV="1">
            <a:off x="3250910" y="5775942"/>
            <a:ext cx="1456996" cy="842931"/>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37" name="直线箭头连接符 36">
            <a:extLst>
              <a:ext uri="{FF2B5EF4-FFF2-40B4-BE49-F238E27FC236}">
                <a16:creationId xmlns:a16="http://schemas.microsoft.com/office/drawing/2014/main" id="{D373E092-1AE5-2A43-A062-846E6F6E81E1}"/>
              </a:ext>
            </a:extLst>
          </p:cNvPr>
          <p:cNvCxnSpPr>
            <a:cxnSpLocks/>
            <a:stCxn id="30" idx="6"/>
          </p:cNvCxnSpPr>
          <p:nvPr/>
        </p:nvCxnSpPr>
        <p:spPr>
          <a:xfrm flipV="1">
            <a:off x="3250910" y="5775941"/>
            <a:ext cx="1456996" cy="1465790"/>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sp>
        <p:nvSpPr>
          <p:cNvPr id="38" name="椭圆 37">
            <a:extLst>
              <a:ext uri="{FF2B5EF4-FFF2-40B4-BE49-F238E27FC236}">
                <a16:creationId xmlns:a16="http://schemas.microsoft.com/office/drawing/2014/main" id="{D5803FB0-5E5E-0095-BDBD-5B7D4A7EB2B9}"/>
              </a:ext>
            </a:extLst>
          </p:cNvPr>
          <p:cNvSpPr/>
          <p:nvPr/>
        </p:nvSpPr>
        <p:spPr>
          <a:xfrm>
            <a:off x="4662679" y="5532700"/>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761A9E85-AA6E-1D08-5588-EFBB04BB79A9}"/>
                  </a:ext>
                </a:extLst>
              </p:cNvPr>
              <p:cNvSpPr txBox="1"/>
              <p:nvPr/>
            </p:nvSpPr>
            <p:spPr bwMode="auto">
              <a:xfrm>
                <a:off x="6413393" y="5477240"/>
                <a:ext cx="177805" cy="307777"/>
              </a:xfrm>
              <a:prstGeom prst="rect">
                <a:avLst/>
              </a:prstGeom>
              <a:noFill/>
              <a:ln w="9525" algn="ctr">
                <a:noFill/>
                <a:miter lim="800000"/>
                <a:headEnd/>
                <a:tailEnd/>
              </a:ln>
              <a:effectLst/>
            </p:spPr>
            <p:txBody>
              <a:bodyPr wrap="none" lIns="0" tIns="0" rIns="0" bIns="0" rtlCol="0" anchor="ctr">
                <a:spAutoFit/>
              </a:bodyPr>
              <a:lstStyle/>
              <a:p>
                <a:pPr/>
                <a14:m>
                  <m:oMathPara xmlns:m="http://schemas.openxmlformats.org/officeDocument/2006/math">
                    <m:oMathParaPr>
                      <m:jc m:val="centerGroup"/>
                    </m:oMathParaPr>
                    <m:oMath xmlns:m="http://schemas.openxmlformats.org/officeDocument/2006/math">
                      <m:r>
                        <a:rPr lang="en-US" b="1" i="1" dirty="0">
                          <a:solidFill>
                            <a:schemeClr val="bg1"/>
                          </a:solidFill>
                          <a:latin typeface="Cambria Math" panose="02040503050406030204" pitchFamily="18" charset="0"/>
                        </a:rPr>
                        <m:t>𝒕</m:t>
                      </m:r>
                    </m:oMath>
                  </m:oMathPara>
                </a14:m>
                <a:endParaRPr lang="en-US" b="1" dirty="0">
                  <a:solidFill>
                    <a:schemeClr val="bg1"/>
                  </a:solidFill>
                </a:endParaRPr>
              </a:p>
            </p:txBody>
          </p:sp>
        </mc:Choice>
        <mc:Fallback xmlns="">
          <p:sp>
            <p:nvSpPr>
              <p:cNvPr id="39" name="文本框 38">
                <a:extLst>
                  <a:ext uri="{FF2B5EF4-FFF2-40B4-BE49-F238E27FC236}">
                    <a16:creationId xmlns:a16="http://schemas.microsoft.com/office/drawing/2014/main" id="{761A9E85-AA6E-1D08-5588-EFBB04BB79A9}"/>
                  </a:ext>
                </a:extLst>
              </p:cNvPr>
              <p:cNvSpPr txBox="1">
                <a:spLocks noRot="1" noChangeAspect="1" noMove="1" noResize="1" noEditPoints="1" noAdjustHandles="1" noChangeArrowheads="1" noChangeShapeType="1" noTextEdit="1"/>
              </p:cNvSpPr>
              <p:nvPr/>
            </p:nvSpPr>
            <p:spPr bwMode="auto">
              <a:xfrm>
                <a:off x="6413393" y="5477240"/>
                <a:ext cx="177805" cy="307777"/>
              </a:xfrm>
              <a:prstGeom prst="rect">
                <a:avLst/>
              </a:prstGeom>
              <a:blipFill>
                <a:blip r:embed="rId6"/>
                <a:stretch>
                  <a:fillRect l="-20000" r="-26667" b="-4000"/>
                </a:stretch>
              </a:blipFill>
              <a:ln w="9525" algn="ctr">
                <a:noFill/>
                <a:miter lim="800000"/>
                <a:headEnd/>
                <a:tailEnd/>
              </a:ln>
              <a:effectLst/>
            </p:spPr>
            <p:txBody>
              <a:bodyPr/>
              <a:lstStyle/>
              <a:p>
                <a:r>
                  <a:rPr lang="en-US">
                    <a:noFill/>
                  </a:rPr>
                  <a:t> </a:t>
                </a:r>
              </a:p>
            </p:txBody>
          </p:sp>
        </mc:Fallback>
      </mc:AlternateContent>
      <p:sp>
        <p:nvSpPr>
          <p:cNvPr id="40" name="椭圆 39">
            <a:extLst>
              <a:ext uri="{FF2B5EF4-FFF2-40B4-BE49-F238E27FC236}">
                <a16:creationId xmlns:a16="http://schemas.microsoft.com/office/drawing/2014/main" id="{A954501B-89FB-B96A-5E07-0157C759C646}"/>
              </a:ext>
            </a:extLst>
          </p:cNvPr>
          <p:cNvSpPr/>
          <p:nvPr/>
        </p:nvSpPr>
        <p:spPr>
          <a:xfrm>
            <a:off x="2963239" y="4867620"/>
            <a:ext cx="288032" cy="288032"/>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cxnSp>
        <p:nvCxnSpPr>
          <p:cNvPr id="41" name="直线箭头连接符 40">
            <a:extLst>
              <a:ext uri="{FF2B5EF4-FFF2-40B4-BE49-F238E27FC236}">
                <a16:creationId xmlns:a16="http://schemas.microsoft.com/office/drawing/2014/main" id="{9B0D3F30-21C8-33E9-C8DD-98E78DCF8A43}"/>
              </a:ext>
            </a:extLst>
          </p:cNvPr>
          <p:cNvCxnSpPr>
            <a:cxnSpLocks/>
            <a:stCxn id="40" idx="6"/>
          </p:cNvCxnSpPr>
          <p:nvPr/>
        </p:nvCxnSpPr>
        <p:spPr>
          <a:xfrm>
            <a:off x="3251271" y="5011636"/>
            <a:ext cx="1411436" cy="658862"/>
          </a:xfrm>
          <a:prstGeom prst="straightConnector1">
            <a:avLst/>
          </a:prstGeom>
          <a:ln w="38100">
            <a:solidFill>
              <a:srgbClr val="C00000"/>
            </a:solidFill>
            <a:tailEnd type="stealth" w="lg" len="lg"/>
          </a:ln>
        </p:spPr>
        <p:style>
          <a:lnRef idx="1">
            <a:schemeClr val="dk1"/>
          </a:lnRef>
          <a:fillRef idx="0">
            <a:schemeClr val="dk1"/>
          </a:fillRef>
          <a:effectRef idx="0">
            <a:schemeClr val="dk1"/>
          </a:effectRef>
          <a:fontRef idx="minor">
            <a:schemeClr val="tx1"/>
          </a:fontRef>
        </p:style>
      </p:cxnSp>
      <p:sp>
        <p:nvSpPr>
          <p:cNvPr id="45" name="椭圆 44">
            <a:extLst>
              <a:ext uri="{FF2B5EF4-FFF2-40B4-BE49-F238E27FC236}">
                <a16:creationId xmlns:a16="http://schemas.microsoft.com/office/drawing/2014/main" id="{1C7DF257-C799-691B-C690-0E42CDDA665D}"/>
              </a:ext>
            </a:extLst>
          </p:cNvPr>
          <p:cNvSpPr/>
          <p:nvPr/>
        </p:nvSpPr>
        <p:spPr>
          <a:xfrm>
            <a:off x="6362480" y="5504617"/>
            <a:ext cx="288032" cy="288032"/>
          </a:xfrm>
          <a:prstGeom prst="ellipse">
            <a:avLst/>
          </a:prstGeom>
          <a:noFill/>
          <a:ln w="57150">
            <a:solidFill>
              <a:srgbClr val="0070C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cxnSp>
        <p:nvCxnSpPr>
          <p:cNvPr id="47" name="直线箭头连接符 46">
            <a:extLst>
              <a:ext uri="{FF2B5EF4-FFF2-40B4-BE49-F238E27FC236}">
                <a16:creationId xmlns:a16="http://schemas.microsoft.com/office/drawing/2014/main" id="{D6DA8584-CE06-BB2A-3763-F06872A0C10B}"/>
              </a:ext>
            </a:extLst>
          </p:cNvPr>
          <p:cNvCxnSpPr>
            <a:cxnSpLocks/>
            <a:endCxn id="45" idx="2"/>
          </p:cNvCxnSpPr>
          <p:nvPr/>
        </p:nvCxnSpPr>
        <p:spPr>
          <a:xfrm flipV="1">
            <a:off x="4952860" y="5648634"/>
            <a:ext cx="1409621" cy="21865"/>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8B35BD75-04BB-533C-9266-67FD1F3E9A97}"/>
                  </a:ext>
                </a:extLst>
              </p:cNvPr>
              <p:cNvSpPr txBox="1"/>
              <p:nvPr/>
            </p:nvSpPr>
            <p:spPr bwMode="auto">
              <a:xfrm>
                <a:off x="4696371" y="5507494"/>
                <a:ext cx="224549" cy="307777"/>
              </a:xfrm>
              <a:prstGeom prst="rect">
                <a:avLst/>
              </a:prstGeom>
              <a:noFill/>
              <a:ln w="9525" algn="ctr">
                <a:noFill/>
                <a:miter lim="800000"/>
                <a:headEnd/>
                <a:tailEnd/>
              </a:ln>
              <a:effectLst/>
            </p:spPr>
            <p:txBody>
              <a:bodyPr wrap="none" lIns="0" tIns="0" rIns="0" bIns="0" rtlCol="0" anchor="ctr">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𝑢</m:t>
                      </m:r>
                    </m:oMath>
                  </m:oMathPara>
                </a14:m>
                <a:endParaRPr lang="en-US" dirty="0"/>
              </a:p>
            </p:txBody>
          </p:sp>
        </mc:Choice>
        <mc:Fallback xmlns="">
          <p:sp>
            <p:nvSpPr>
              <p:cNvPr id="53" name="文本框 52">
                <a:extLst>
                  <a:ext uri="{FF2B5EF4-FFF2-40B4-BE49-F238E27FC236}">
                    <a16:creationId xmlns:a16="http://schemas.microsoft.com/office/drawing/2014/main" id="{8B35BD75-04BB-533C-9266-67FD1F3E9A97}"/>
                  </a:ext>
                </a:extLst>
              </p:cNvPr>
              <p:cNvSpPr txBox="1">
                <a:spLocks noRot="1" noChangeAspect="1" noMove="1" noResize="1" noEditPoints="1" noAdjustHandles="1" noChangeArrowheads="1" noChangeShapeType="1" noTextEdit="1"/>
              </p:cNvSpPr>
              <p:nvPr/>
            </p:nvSpPr>
            <p:spPr bwMode="auto">
              <a:xfrm>
                <a:off x="4696371" y="5507494"/>
                <a:ext cx="224549" cy="307777"/>
              </a:xfrm>
              <a:prstGeom prst="rect">
                <a:avLst/>
              </a:prstGeom>
              <a:blipFill>
                <a:blip r:embed="rId8"/>
                <a:stretch>
                  <a:fillRect l="-10526" r="-10526"/>
                </a:stretch>
              </a:blipFill>
              <a:ln w="9525" algn="ctr">
                <a:noFill/>
                <a:miter lim="800000"/>
                <a:headEnd/>
                <a:tailEnd/>
              </a:ln>
              <a:effectLst/>
            </p:spPr>
            <p:txBody>
              <a:bodyPr/>
              <a:lstStyle/>
              <a:p>
                <a:r>
                  <a:rPr lang="en-US">
                    <a:noFill/>
                  </a:rPr>
                  <a:t> </a:t>
                </a:r>
              </a:p>
            </p:txBody>
          </p:sp>
        </mc:Fallback>
      </mc:AlternateContent>
      <p:sp>
        <p:nvSpPr>
          <p:cNvPr id="78" name="椭圆 77">
            <a:extLst>
              <a:ext uri="{FF2B5EF4-FFF2-40B4-BE49-F238E27FC236}">
                <a16:creationId xmlns:a16="http://schemas.microsoft.com/office/drawing/2014/main" id="{A30F7079-0251-5CD7-58CC-7278042ABB93}"/>
              </a:ext>
            </a:extLst>
          </p:cNvPr>
          <p:cNvSpPr/>
          <p:nvPr/>
        </p:nvSpPr>
        <p:spPr>
          <a:xfrm>
            <a:off x="4660097" y="5530118"/>
            <a:ext cx="288032" cy="288032"/>
          </a:xfrm>
          <a:prstGeom prst="ellipse">
            <a:avLst/>
          </a:prstGeom>
          <a:noFill/>
          <a:ln w="57150">
            <a:solidFill>
              <a:srgbClr val="0070C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59" name="文本框 58">
            <a:extLst>
              <a:ext uri="{FF2B5EF4-FFF2-40B4-BE49-F238E27FC236}">
                <a16:creationId xmlns:a16="http://schemas.microsoft.com/office/drawing/2014/main" id="{087FDE56-9418-C65E-694B-31AEB452C7FF}"/>
              </a:ext>
            </a:extLst>
          </p:cNvPr>
          <p:cNvSpPr txBox="1"/>
          <p:nvPr/>
        </p:nvSpPr>
        <p:spPr bwMode="auto">
          <a:xfrm>
            <a:off x="7113819" y="3882997"/>
            <a:ext cx="3276047" cy="461665"/>
          </a:xfrm>
          <a:prstGeom prst="rect">
            <a:avLst/>
          </a:prstGeom>
          <a:noFill/>
          <a:ln w="9525" algn="ctr">
            <a:noFill/>
            <a:miter lim="800000"/>
            <a:headEnd/>
            <a:tailEnd/>
          </a:ln>
          <a:effectLst/>
        </p:spPr>
        <p:txBody>
          <a:bodyPr wrap="square">
            <a:spAutoFit/>
          </a:bodyPr>
          <a:lstStyle/>
          <a:p>
            <a:pPr marL="288000" indent="-288000">
              <a:spcBef>
                <a:spcPts val="2400"/>
              </a:spcBef>
              <a:buClr>
                <a:schemeClr val="tx1"/>
              </a:buClr>
              <a:buSzPct val="80000"/>
              <a:buFont typeface="+mj-ea"/>
              <a:buAutoNum type="circleNumDbPlain"/>
            </a:pPr>
            <a:r>
              <a:rPr kumimoji="1" lang="en-US" sz="2400" b="1" dirty="0">
                <a:solidFill>
                  <a:srgbClr val="005AAA"/>
                </a:solidFill>
                <a:latin typeface="Times New Roman" panose="02020603050405020304" pitchFamily="18" charset="0"/>
                <a:ea typeface="楷体" panose="02010609060101010101" pitchFamily="49" charset="-122"/>
                <a:cs typeface="Times New Roman" panose="02020603050405020304" pitchFamily="18" charset="0"/>
              </a:rPr>
              <a:t>Push in Subgraphs</a:t>
            </a:r>
            <a:endParaRPr lang="en-US" sz="2400" b="1">
              <a:solidFill>
                <a:srgbClr val="005AAA"/>
              </a:solidFill>
              <a:latin typeface="Times New Roman" panose="02020603050405020304" pitchFamily="18" charset="0"/>
              <a:cs typeface="Times New Roman" panose="02020603050405020304" pitchFamily="18" charset="0"/>
            </a:endParaRPr>
          </a:p>
        </p:txBody>
      </p:sp>
      <p:sp>
        <p:nvSpPr>
          <p:cNvPr id="60" name="文本框 59">
            <a:extLst>
              <a:ext uri="{FF2B5EF4-FFF2-40B4-BE49-F238E27FC236}">
                <a16:creationId xmlns:a16="http://schemas.microsoft.com/office/drawing/2014/main" id="{96087445-D568-4D9E-5708-9C957FAB6A99}"/>
              </a:ext>
            </a:extLst>
          </p:cNvPr>
          <p:cNvSpPr txBox="1"/>
          <p:nvPr/>
        </p:nvSpPr>
        <p:spPr bwMode="auto">
          <a:xfrm>
            <a:off x="3159452" y="2700177"/>
            <a:ext cx="3644614" cy="1446550"/>
          </a:xfrm>
          <a:prstGeom prst="rect">
            <a:avLst/>
          </a:prstGeom>
          <a:noFill/>
          <a:ln w="9525" algn="ctr">
            <a:noFill/>
            <a:miter lim="800000"/>
            <a:headEnd/>
            <a:tailEnd/>
          </a:ln>
          <a:effectLst/>
        </p:spPr>
        <p:txBody>
          <a:bodyPr wrap="square">
            <a:spAutoFit/>
          </a:bodyPr>
          <a:lstStyle/>
          <a:p>
            <a:pPr marL="360000" indent="-360000">
              <a:buClr>
                <a:schemeClr val="bg1"/>
              </a:buClr>
              <a:buSzPct val="80000"/>
              <a:buFont typeface="+mj-ea"/>
              <a:buAutoNum type="circleNumDbPlain"/>
            </a:pPr>
            <a:r>
              <a:rPr kumimoji="1" lang="en-US" sz="2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Blacklistin</a:t>
            </a:r>
          </a:p>
          <a:p>
            <a:pPr marL="360000" indent="-360000">
              <a:buClr>
                <a:schemeClr val="bg1"/>
              </a:buClr>
              <a:buSzPct val="80000"/>
              <a:buFont typeface="+mj-ea"/>
              <a:buAutoNum type="circleNumDbPlain"/>
            </a:pPr>
            <a:r>
              <a:rPr kumimoji="1" lang="en-US" altLang="zh-CN" sz="22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Blacklistin</a:t>
            </a:r>
            <a:r>
              <a:rPr kumimoji="1" lang="en-US" altLang="zh-CN" sz="2200">
                <a:solidFill>
                  <a:schemeClr val="bg1"/>
                </a:solidFill>
                <a:latin typeface="Times New Roman" panose="02020603050405020304" pitchFamily="18" charset="0"/>
                <a:ea typeface="楷体" panose="02010609060101010101" pitchFamily="49" charset="-122"/>
                <a:cs typeface="Times New Roman" panose="02020603050405020304" pitchFamily="18" charset="0"/>
              </a:rPr>
              <a:t>g nodes</a:t>
            </a:r>
          </a:p>
          <a:p>
            <a:pPr marL="360000" indent="-360000">
              <a:buClr>
                <a:schemeClr val="tx1"/>
              </a:buClr>
              <a:buSzPct val="80000"/>
              <a:buFont typeface="+mj-ea"/>
              <a:buAutoNum type="circleNumDbPlain"/>
            </a:pPr>
            <a:r>
              <a:rPr kumimoji="1" lang="en-US" altLang="zh-CN" sz="2200" b="1" dirty="0">
                <a:latin typeface="Times New Roman" panose="02020603050405020304" pitchFamily="18" charset="0"/>
                <a:ea typeface="楷体" panose="02010609060101010101" pitchFamily="49" charset="-122"/>
                <a:cs typeface="Times New Roman" panose="02020603050405020304" pitchFamily="18" charset="0"/>
              </a:rPr>
              <a:t>Weighted Sum of Many Subgraph Estimators</a:t>
            </a:r>
          </a:p>
        </p:txBody>
      </p:sp>
      <p:sp>
        <p:nvSpPr>
          <p:cNvPr id="61" name="文本框 60">
            <a:extLst>
              <a:ext uri="{FF2B5EF4-FFF2-40B4-BE49-F238E27FC236}">
                <a16:creationId xmlns:a16="http://schemas.microsoft.com/office/drawing/2014/main" id="{9366C25E-E0B1-62E3-238C-5156899D68FB}"/>
              </a:ext>
            </a:extLst>
          </p:cNvPr>
          <p:cNvSpPr txBox="1"/>
          <p:nvPr/>
        </p:nvSpPr>
        <p:spPr bwMode="auto">
          <a:xfrm>
            <a:off x="104328" y="3539001"/>
            <a:ext cx="3600403" cy="1200329"/>
          </a:xfrm>
          <a:prstGeom prst="rect">
            <a:avLst/>
          </a:prstGeom>
          <a:noFill/>
          <a:ln w="9525" algn="ctr">
            <a:noFill/>
            <a:miter lim="800000"/>
            <a:headEnd/>
            <a:tailEnd/>
          </a:ln>
          <a:effectLst/>
        </p:spPr>
        <p:txBody>
          <a:bodyPr wrap="square">
            <a:spAutoFit/>
          </a:bodyPr>
          <a:lstStyle/>
          <a:p>
            <a:pPr marL="360000" indent="-360000">
              <a:buClr>
                <a:schemeClr val="bg1"/>
              </a:buClr>
              <a:buSzPct val="80000"/>
              <a:buFont typeface="+mj-ea"/>
              <a:buAutoNum type="circleNumDbPlain"/>
            </a:pPr>
            <a:r>
              <a:rPr kumimoji="1" lang="en-US" sz="2400" dirty="0">
                <a:solidFill>
                  <a:schemeClr val="bg1"/>
                </a:solidFill>
                <a:latin typeface="Times New Roman" panose="02020603050405020304" pitchFamily="18" charset="0"/>
                <a:ea typeface="楷体" panose="02010609060101010101" pitchFamily="49" charset="-122"/>
                <a:cs typeface="Times New Roman" panose="02020603050405020304" pitchFamily="18" charset="0"/>
              </a:rPr>
              <a:t>Blacklistin</a:t>
            </a:r>
          </a:p>
          <a:p>
            <a:pPr marL="288000" indent="-288000">
              <a:buClr>
                <a:schemeClr val="tx1"/>
              </a:buClr>
              <a:buSzPct val="80000"/>
              <a:buFont typeface="+mj-ea"/>
              <a:buAutoNum type="circleNumDbPlain"/>
            </a:pPr>
            <a:r>
              <a:rPr kumimoji="1" lang="en-US" altLang="zh-CN" sz="2400" b="1"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Sample Outside Subgraphs</a:t>
            </a:r>
          </a:p>
        </p:txBody>
      </p:sp>
      <p:sp>
        <p:nvSpPr>
          <p:cNvPr id="62" name="弧 61">
            <a:extLst>
              <a:ext uri="{FF2B5EF4-FFF2-40B4-BE49-F238E27FC236}">
                <a16:creationId xmlns:a16="http://schemas.microsoft.com/office/drawing/2014/main" id="{CCF16005-23FC-C2FB-9C05-3A8E503619BC}"/>
              </a:ext>
            </a:extLst>
          </p:cNvPr>
          <p:cNvSpPr/>
          <p:nvPr/>
        </p:nvSpPr>
        <p:spPr>
          <a:xfrm rot="15585568" flipV="1">
            <a:off x="8374440" y="4332050"/>
            <a:ext cx="953585" cy="916151"/>
          </a:xfrm>
          <a:prstGeom prst="arc">
            <a:avLst>
              <a:gd name="adj1" fmla="val 11634203"/>
              <a:gd name="adj2" fmla="val 19000038"/>
            </a:avLst>
          </a:prstGeom>
          <a:ln w="12700">
            <a:solidFill>
              <a:srgbClr val="005AAA"/>
            </a:solidFill>
            <a:prstDash val="dash"/>
            <a:headEnd type="none" w="med" len="med"/>
            <a:tailEnd type="stealth"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3" name="弧 62">
            <a:extLst>
              <a:ext uri="{FF2B5EF4-FFF2-40B4-BE49-F238E27FC236}">
                <a16:creationId xmlns:a16="http://schemas.microsoft.com/office/drawing/2014/main" id="{01F04A9D-A489-8B63-9B74-91DA1FBF091C}"/>
              </a:ext>
            </a:extLst>
          </p:cNvPr>
          <p:cNvSpPr/>
          <p:nvPr/>
        </p:nvSpPr>
        <p:spPr>
          <a:xfrm rot="6014432" flipH="1" flipV="1">
            <a:off x="161593" y="4185096"/>
            <a:ext cx="953585" cy="916151"/>
          </a:xfrm>
          <a:prstGeom prst="arc">
            <a:avLst>
              <a:gd name="adj1" fmla="val 12273770"/>
              <a:gd name="adj2" fmla="val 17221336"/>
            </a:avLst>
          </a:prstGeom>
          <a:ln w="12700">
            <a:solidFill>
              <a:srgbClr val="C00000"/>
            </a:solidFill>
            <a:prstDash val="dash"/>
            <a:headEnd type="none" w="med" len="med"/>
            <a:tailEnd type="stealth"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6" name="右箭头 65">
            <a:extLst>
              <a:ext uri="{FF2B5EF4-FFF2-40B4-BE49-F238E27FC236}">
                <a16:creationId xmlns:a16="http://schemas.microsoft.com/office/drawing/2014/main" id="{9A23464C-6CDB-83F1-24A1-DC9E35235AF1}"/>
              </a:ext>
            </a:extLst>
          </p:cNvPr>
          <p:cNvSpPr/>
          <p:nvPr/>
        </p:nvSpPr>
        <p:spPr>
          <a:xfrm>
            <a:off x="3613198" y="2405271"/>
            <a:ext cx="282941" cy="326526"/>
          </a:xfrm>
          <a:prstGeom prst="rightArrow">
            <a:avLst/>
          </a:prstGeom>
          <a:solidFill>
            <a:srgbClr val="4E81BD"/>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7" name="文本框 66">
            <a:extLst>
              <a:ext uri="{FF2B5EF4-FFF2-40B4-BE49-F238E27FC236}">
                <a16:creationId xmlns:a16="http://schemas.microsoft.com/office/drawing/2014/main" id="{00A1A708-0918-E165-6DEC-5687E07EF042}"/>
              </a:ext>
            </a:extLst>
          </p:cNvPr>
          <p:cNvSpPr txBox="1"/>
          <p:nvPr/>
        </p:nvSpPr>
        <p:spPr bwMode="auto">
          <a:xfrm>
            <a:off x="3911806" y="1448833"/>
            <a:ext cx="2733497" cy="461665"/>
          </a:xfrm>
          <a:prstGeom prst="rect">
            <a:avLst/>
          </a:prstGeom>
          <a:noFill/>
          <a:ln w="9525" algn="ctr">
            <a:noFill/>
            <a:miter lim="800000"/>
            <a:headEnd/>
            <a:tailEnd/>
          </a:ln>
          <a:effectLst/>
        </p:spPr>
        <p:txBody>
          <a:bodyPr wrap="square">
            <a:spAutoFit/>
          </a:bodyPr>
          <a:lstStyle/>
          <a:p>
            <a:pPr algn="ctr">
              <a:spcBef>
                <a:spcPts val="2400"/>
              </a:spcBef>
              <a:buClr>
                <a:schemeClr val="tx1"/>
              </a:buClr>
              <a:buSzPct val="80000"/>
            </a:pPr>
            <a:r>
              <a:rPr lang="en-US" sz="2400">
                <a:latin typeface="Times New Roman" panose="02020603050405020304" pitchFamily="18" charset="0"/>
                <a:cs typeface="Times New Roman" panose="02020603050405020304" pitchFamily="18" charset="0"/>
              </a:rPr>
              <a:t>SICOMP’23</a:t>
            </a:r>
          </a:p>
        </p:txBody>
      </p:sp>
      <p:sp>
        <p:nvSpPr>
          <p:cNvPr id="68" name="椭圆 67">
            <a:extLst>
              <a:ext uri="{FF2B5EF4-FFF2-40B4-BE49-F238E27FC236}">
                <a16:creationId xmlns:a16="http://schemas.microsoft.com/office/drawing/2014/main" id="{6FAA3ECB-1879-EFB1-D6FF-4C93E7D401E2}"/>
              </a:ext>
            </a:extLst>
          </p:cNvPr>
          <p:cNvSpPr/>
          <p:nvPr/>
        </p:nvSpPr>
        <p:spPr>
          <a:xfrm rot="5688896">
            <a:off x="5052965" y="4322673"/>
            <a:ext cx="1075290" cy="2724273"/>
          </a:xfrm>
          <a:prstGeom prst="ellipse">
            <a:avLst/>
          </a:prstGeom>
          <a:noFill/>
          <a:ln w="28575">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9" name="椭圆 68">
            <a:extLst>
              <a:ext uri="{FF2B5EF4-FFF2-40B4-BE49-F238E27FC236}">
                <a16:creationId xmlns:a16="http://schemas.microsoft.com/office/drawing/2014/main" id="{C0B2F2DA-F533-92CB-8088-15F24AF4AC7E}"/>
              </a:ext>
            </a:extLst>
          </p:cNvPr>
          <p:cNvSpPr/>
          <p:nvPr/>
        </p:nvSpPr>
        <p:spPr>
          <a:xfrm rot="6094726" flipH="1">
            <a:off x="4250087" y="3305673"/>
            <a:ext cx="1268268" cy="4164616"/>
          </a:xfrm>
          <a:prstGeom prst="ellipse">
            <a:avLst/>
          </a:prstGeom>
          <a:noFill/>
          <a:ln w="28575">
            <a:solidFill>
              <a:srgbClr val="0070C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0" name="矩形 69">
                <a:extLst>
                  <a:ext uri="{FF2B5EF4-FFF2-40B4-BE49-F238E27FC236}">
                    <a16:creationId xmlns:a16="http://schemas.microsoft.com/office/drawing/2014/main" id="{3478A4E1-C319-526E-2EA9-4719C7913109}"/>
                  </a:ext>
                </a:extLst>
              </p:cNvPr>
              <p:cNvSpPr/>
              <p:nvPr/>
            </p:nvSpPr>
            <p:spPr>
              <a:xfrm>
                <a:off x="7277068" y="2209670"/>
                <a:ext cx="2948628" cy="62151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acc>
                        <m:accPr>
                          <m:chr m:val="̃"/>
                          <m:ctrlPr>
                            <a:rPr lang="en-US" altLang="zh-CN" sz="2200" i="1">
                              <a:latin typeface="Cambria Math" panose="02040503050406030204" pitchFamily="18" charset="0"/>
                              <a:cs typeface="Times New Roman" panose="02020603050405020304" pitchFamily="18" charset="0"/>
                            </a:rPr>
                          </m:ctrlPr>
                        </m:accPr>
                        <m:e>
                          <m:r>
                            <a:rPr lang="en-US" altLang="zh-CN" sz="2200" i="1">
                              <a:latin typeface="Cambria Math" panose="02040503050406030204" pitchFamily="18" charset="0"/>
                              <a:cs typeface="Times New Roman" panose="02020603050405020304" pitchFamily="18" charset="0"/>
                            </a:rPr>
                            <m:t>𝑂</m:t>
                          </m:r>
                        </m:e>
                      </m:acc>
                      <m:d>
                        <m:dPr>
                          <m:ctrlPr>
                            <a:rPr lang="en-US" altLang="zh-CN" sz="2200" i="1">
                              <a:latin typeface="Cambria Math" panose="02040503050406030204" pitchFamily="18" charset="0"/>
                              <a:cs typeface="Times New Roman" panose="02020603050405020304" pitchFamily="18" charset="0"/>
                            </a:rPr>
                          </m:ctrlPr>
                        </m:dPr>
                        <m:e>
                          <m:func>
                            <m:funcPr>
                              <m:ctrlPr>
                                <a:rPr lang="en-US" altLang="zh-CN" sz="2200" i="1">
                                  <a:latin typeface="Cambria Math" panose="02040503050406030204" pitchFamily="18" charset="0"/>
                                  <a:cs typeface="Times New Roman" panose="02020603050405020304" pitchFamily="18" charset="0"/>
                                </a:rPr>
                              </m:ctrlPr>
                            </m:funcPr>
                            <m:fName>
                              <m:r>
                                <m:rPr>
                                  <m:sty m:val="p"/>
                                </m:rPr>
                                <a:rPr lang="en-US" altLang="zh-CN" sz="2200">
                                  <a:latin typeface="Cambria Math" panose="02040503050406030204" pitchFamily="18" charset="0"/>
                                  <a:cs typeface="Times New Roman" panose="02020603050405020304" pitchFamily="18" charset="0"/>
                                </a:rPr>
                                <m:t>min</m:t>
                              </m:r>
                            </m:fName>
                            <m:e>
                              <m:d>
                                <m:dPr>
                                  <m:ctrlPr>
                                    <a:rPr lang="en-US" altLang="zh-CN" sz="2200" i="1">
                                      <a:latin typeface="Cambria Math" panose="02040503050406030204" pitchFamily="18" charset="0"/>
                                      <a:cs typeface="Times New Roman" panose="02020603050405020304" pitchFamily="18" charset="0"/>
                                    </a:rPr>
                                  </m:ctrlPr>
                                </m:dPr>
                                <m:e>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𝑛</m:t>
                                      </m:r>
                                    </m:e>
                                    <m:sup>
                                      <m:f>
                                        <m:fPr>
                                          <m:ctrlPr>
                                            <a:rPr lang="en-US" altLang="zh-CN" sz="2200" i="1">
                                              <a:latin typeface="Cambria Math" panose="02040503050406030204" pitchFamily="18" charset="0"/>
                                              <a:cs typeface="Times New Roman" panose="02020603050405020304" pitchFamily="18" charset="0"/>
                                            </a:rPr>
                                          </m:ctrlPr>
                                        </m:fPr>
                                        <m:num>
                                          <m:r>
                                            <a:rPr lang="en-US" altLang="zh-CN" sz="2200" b="0" i="1">
                                              <a:latin typeface="Cambria Math" panose="02040503050406030204" pitchFamily="18" charset="0"/>
                                              <a:cs typeface="Times New Roman" panose="02020603050405020304" pitchFamily="18" charset="0"/>
                                            </a:rPr>
                                            <m:t>1</m:t>
                                          </m:r>
                                        </m:num>
                                        <m:den>
                                          <m:r>
                                            <a:rPr lang="en-US" altLang="zh-CN" sz="2200" b="0" i="1">
                                              <a:latin typeface="Cambria Math" panose="02040503050406030204" pitchFamily="18" charset="0"/>
                                              <a:cs typeface="Times New Roman" panose="02020603050405020304" pitchFamily="18" charset="0"/>
                                            </a:rPr>
                                            <m:t>2</m:t>
                                          </m:r>
                                        </m:den>
                                      </m:f>
                                    </m:sup>
                                  </m:sSup>
                                  <m:sSup>
                                    <m:sSupPr>
                                      <m:ctrlPr>
                                        <a:rPr lang="en-US" altLang="zh-CN" sz="2200" i="1">
                                          <a:latin typeface="Cambria Math" panose="02040503050406030204" pitchFamily="18" charset="0"/>
                                          <a:cs typeface="Times New Roman" panose="02020603050405020304" pitchFamily="18" charset="0"/>
                                        </a:rPr>
                                      </m:ctrlPr>
                                    </m:sSupPr>
                                    <m:e>
                                      <m:r>
                                        <m:rPr>
                                          <m:sty m:val="p"/>
                                        </m:rPr>
                                        <a:rPr lang="en-US" altLang="zh-CN" sz="2200">
                                          <a:latin typeface="Cambria Math" panose="02040503050406030204" pitchFamily="18" charset="0"/>
                                          <a:cs typeface="Times New Roman" panose="02020603050405020304" pitchFamily="18" charset="0"/>
                                        </a:rPr>
                                        <m:t>Δ</m:t>
                                      </m:r>
                                    </m:e>
                                    <m:sup>
                                      <m:f>
                                        <m:fPr>
                                          <m:ctrlPr>
                                            <a:rPr lang="en-US" altLang="zh-CN" sz="2200" i="1">
                                              <a:latin typeface="Cambria Math" panose="02040503050406030204" pitchFamily="18" charset="0"/>
                                              <a:cs typeface="Times New Roman" panose="02020603050405020304" pitchFamily="18" charset="0"/>
                                            </a:rPr>
                                          </m:ctrlPr>
                                        </m:fPr>
                                        <m:num>
                                          <m:r>
                                            <a:rPr lang="en-US" altLang="zh-CN" sz="2200" i="1">
                                              <a:latin typeface="Cambria Math" panose="02040503050406030204" pitchFamily="18" charset="0"/>
                                              <a:cs typeface="Times New Roman" panose="02020603050405020304" pitchFamily="18" charset="0"/>
                                            </a:rPr>
                                            <m:t>1</m:t>
                                          </m:r>
                                        </m:num>
                                        <m:den>
                                          <m:r>
                                            <a:rPr lang="en-US" altLang="zh-CN" sz="2200" b="0" i="1">
                                              <a:latin typeface="Cambria Math" panose="02040503050406030204" pitchFamily="18" charset="0"/>
                                              <a:cs typeface="Times New Roman" panose="02020603050405020304" pitchFamily="18" charset="0"/>
                                            </a:rPr>
                                            <m:t>2</m:t>
                                          </m:r>
                                        </m:den>
                                      </m:f>
                                    </m:sup>
                                  </m:sSup>
                                  <m:r>
                                    <a:rPr lang="en-US" altLang="zh-CN" sz="2200" i="1">
                                      <a:latin typeface="Cambria Math" panose="02040503050406030204" pitchFamily="18" charset="0"/>
                                      <a:cs typeface="Times New Roman" panose="02020603050405020304" pitchFamily="18" charset="0"/>
                                    </a:rPr>
                                    <m:t>, </m:t>
                                  </m:r>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𝑛</m:t>
                                      </m:r>
                                    </m:e>
                                    <m:sup>
                                      <m:f>
                                        <m:fPr>
                                          <m:ctrlPr>
                                            <a:rPr lang="en-US" altLang="zh-CN" sz="2200" i="1">
                                              <a:latin typeface="Cambria Math" panose="02040503050406030204" pitchFamily="18" charset="0"/>
                                              <a:cs typeface="Times New Roman" panose="02020603050405020304" pitchFamily="18" charset="0"/>
                                            </a:rPr>
                                          </m:ctrlPr>
                                        </m:fPr>
                                        <m:num>
                                          <m:r>
                                            <a:rPr lang="en-US" altLang="zh-CN" sz="2200" b="0" i="1">
                                              <a:latin typeface="Cambria Math" panose="02040503050406030204" pitchFamily="18" charset="0"/>
                                              <a:cs typeface="Times New Roman" panose="02020603050405020304" pitchFamily="18" charset="0"/>
                                            </a:rPr>
                                            <m:t>3</m:t>
                                          </m:r>
                                        </m:num>
                                        <m:den>
                                          <m:r>
                                            <a:rPr lang="en-US" altLang="zh-CN" sz="2200" b="0" i="1">
                                              <a:latin typeface="Cambria Math" panose="02040503050406030204" pitchFamily="18" charset="0"/>
                                              <a:cs typeface="Times New Roman" panose="02020603050405020304" pitchFamily="18" charset="0"/>
                                            </a:rPr>
                                            <m:t>4</m:t>
                                          </m:r>
                                        </m:den>
                                      </m:f>
                                    </m:sup>
                                  </m:sSup>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𝑑</m:t>
                                      </m:r>
                                    </m:e>
                                    <m:sup>
                                      <m:f>
                                        <m:fPr>
                                          <m:ctrlPr>
                                            <a:rPr lang="en-US" altLang="zh-CN" sz="2200" i="1">
                                              <a:latin typeface="Cambria Math" panose="02040503050406030204" pitchFamily="18" charset="0"/>
                                              <a:cs typeface="Times New Roman" panose="02020603050405020304" pitchFamily="18" charset="0"/>
                                            </a:rPr>
                                          </m:ctrlPr>
                                        </m:fPr>
                                        <m:num>
                                          <m:r>
                                            <a:rPr lang="en-US" altLang="zh-CN" sz="2200" i="1">
                                              <a:latin typeface="Cambria Math" panose="02040503050406030204" pitchFamily="18" charset="0"/>
                                              <a:cs typeface="Times New Roman" panose="02020603050405020304" pitchFamily="18" charset="0"/>
                                            </a:rPr>
                                            <m:t>1</m:t>
                                          </m:r>
                                        </m:num>
                                        <m:den>
                                          <m:r>
                                            <a:rPr lang="en-US" altLang="zh-CN" sz="2200" b="0" i="1">
                                              <a:latin typeface="Cambria Math" panose="02040503050406030204" pitchFamily="18" charset="0"/>
                                              <a:cs typeface="Times New Roman" panose="02020603050405020304" pitchFamily="18" charset="0"/>
                                            </a:rPr>
                                            <m:t>4</m:t>
                                          </m:r>
                                        </m:den>
                                      </m:f>
                                    </m:sup>
                                  </m:sSup>
                                </m:e>
                              </m:d>
                            </m:e>
                          </m:func>
                        </m:e>
                      </m:d>
                    </m:oMath>
                  </m:oMathPara>
                </a14:m>
                <a:endParaRPr lang="en-US" sz="2200"/>
              </a:p>
            </p:txBody>
          </p:sp>
        </mc:Choice>
        <mc:Fallback xmlns="">
          <p:sp>
            <p:nvSpPr>
              <p:cNvPr id="70" name="矩形 69">
                <a:extLst>
                  <a:ext uri="{FF2B5EF4-FFF2-40B4-BE49-F238E27FC236}">
                    <a16:creationId xmlns:a16="http://schemas.microsoft.com/office/drawing/2014/main" id="{3478A4E1-C319-526E-2EA9-4719C7913109}"/>
                  </a:ext>
                </a:extLst>
              </p:cNvPr>
              <p:cNvSpPr>
                <a:spLocks noRot="1" noChangeAspect="1" noMove="1" noResize="1" noEditPoints="1" noAdjustHandles="1" noChangeArrowheads="1" noChangeShapeType="1" noTextEdit="1"/>
              </p:cNvSpPr>
              <p:nvPr/>
            </p:nvSpPr>
            <p:spPr>
              <a:xfrm>
                <a:off x="7277068" y="2209670"/>
                <a:ext cx="2948628" cy="621517"/>
              </a:xfrm>
              <a:prstGeom prst="rect">
                <a:avLst/>
              </a:prstGeom>
              <a:blipFill>
                <a:blip r:embed="rId9"/>
                <a:stretch>
                  <a:fillRect l="-431"/>
                </a:stretch>
              </a:blipFill>
            </p:spPr>
            <p:txBody>
              <a:bodyPr/>
              <a:lstStyle/>
              <a:p>
                <a:r>
                  <a:rPr lang="en-US">
                    <a:noFill/>
                  </a:rPr>
                  <a:t> </a:t>
                </a:r>
              </a:p>
            </p:txBody>
          </p:sp>
        </mc:Fallback>
      </mc:AlternateContent>
      <p:sp>
        <p:nvSpPr>
          <p:cNvPr id="71" name="文本框 70">
            <a:extLst>
              <a:ext uri="{FF2B5EF4-FFF2-40B4-BE49-F238E27FC236}">
                <a16:creationId xmlns:a16="http://schemas.microsoft.com/office/drawing/2014/main" id="{12EC96C4-741A-E166-51E1-C1EC59CF3E55}"/>
              </a:ext>
            </a:extLst>
          </p:cNvPr>
          <p:cNvSpPr txBox="1"/>
          <p:nvPr/>
        </p:nvSpPr>
        <p:spPr bwMode="auto">
          <a:xfrm>
            <a:off x="7169979" y="1448833"/>
            <a:ext cx="2733497" cy="461665"/>
          </a:xfrm>
          <a:prstGeom prst="rect">
            <a:avLst/>
          </a:prstGeom>
          <a:noFill/>
          <a:ln w="9525" algn="ctr">
            <a:noFill/>
            <a:miter lim="800000"/>
            <a:headEnd/>
            <a:tailEnd/>
          </a:ln>
          <a:effectLst/>
        </p:spPr>
        <p:txBody>
          <a:bodyPr wrap="square">
            <a:spAutoFit/>
          </a:bodyPr>
          <a:lstStyle/>
          <a:p>
            <a:pPr algn="ctr">
              <a:spcBef>
                <a:spcPts val="2400"/>
              </a:spcBef>
              <a:buClr>
                <a:schemeClr val="tx1"/>
              </a:buClr>
              <a:buSzPct val="80000"/>
            </a:pPr>
            <a:r>
              <a:rPr lang="en-US" sz="2400">
                <a:latin typeface="Times New Roman" panose="02020603050405020304" pitchFamily="18" charset="0"/>
                <a:cs typeface="Times New Roman" panose="02020603050405020304" pitchFamily="18" charset="0"/>
              </a:rPr>
              <a:t>Ours</a:t>
            </a:r>
          </a:p>
        </p:txBody>
      </p:sp>
      <p:sp>
        <p:nvSpPr>
          <p:cNvPr id="72" name="右箭头 71">
            <a:extLst>
              <a:ext uri="{FF2B5EF4-FFF2-40B4-BE49-F238E27FC236}">
                <a16:creationId xmlns:a16="http://schemas.microsoft.com/office/drawing/2014/main" id="{5767D2FB-9C70-E537-83E0-9FC4791C379B}"/>
              </a:ext>
            </a:extLst>
          </p:cNvPr>
          <p:cNvSpPr/>
          <p:nvPr/>
        </p:nvSpPr>
        <p:spPr>
          <a:xfrm>
            <a:off x="6873235" y="2464905"/>
            <a:ext cx="282941" cy="326526"/>
          </a:xfrm>
          <a:prstGeom prst="rightArrow">
            <a:avLst/>
          </a:prstGeom>
          <a:solidFill>
            <a:srgbClr val="4E81BD"/>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73" name="直线箭头连接符 72">
            <a:extLst>
              <a:ext uri="{FF2B5EF4-FFF2-40B4-BE49-F238E27FC236}">
                <a16:creationId xmlns:a16="http://schemas.microsoft.com/office/drawing/2014/main" id="{CDA1462E-4AC7-1D45-98DB-CCE99F295136}"/>
              </a:ext>
            </a:extLst>
          </p:cNvPr>
          <p:cNvCxnSpPr>
            <a:cxnSpLocks/>
          </p:cNvCxnSpPr>
          <p:nvPr/>
        </p:nvCxnSpPr>
        <p:spPr>
          <a:xfrm>
            <a:off x="305116" y="5641823"/>
            <a:ext cx="1961005" cy="0"/>
          </a:xfrm>
          <a:prstGeom prst="straightConnector1">
            <a:avLst/>
          </a:prstGeom>
          <a:ln w="38100">
            <a:solidFill>
              <a:srgbClr val="C00000"/>
            </a:solidFill>
            <a:tailEnd type="stealth" w="lg" len="lg"/>
          </a:ln>
        </p:spPr>
        <p:style>
          <a:lnRef idx="1">
            <a:schemeClr val="dk1"/>
          </a:lnRef>
          <a:fillRef idx="0">
            <a:schemeClr val="dk1"/>
          </a:fillRef>
          <a:effectRef idx="0">
            <a:schemeClr val="dk1"/>
          </a:effectRef>
          <a:fontRef idx="minor">
            <a:schemeClr val="tx1"/>
          </a:fontRef>
        </p:style>
      </p:cxnSp>
      <p:cxnSp>
        <p:nvCxnSpPr>
          <p:cNvPr id="81" name="直线箭头连接符 80">
            <a:extLst>
              <a:ext uri="{FF2B5EF4-FFF2-40B4-BE49-F238E27FC236}">
                <a16:creationId xmlns:a16="http://schemas.microsoft.com/office/drawing/2014/main" id="{5105AC8E-56C0-2F14-56A1-26B87E8E0BEC}"/>
              </a:ext>
            </a:extLst>
          </p:cNvPr>
          <p:cNvCxnSpPr>
            <a:cxnSpLocks/>
          </p:cNvCxnSpPr>
          <p:nvPr/>
        </p:nvCxnSpPr>
        <p:spPr>
          <a:xfrm flipH="1">
            <a:off x="7889702" y="5641823"/>
            <a:ext cx="1254297" cy="0"/>
          </a:xfrm>
          <a:prstGeom prst="straightConnector1">
            <a:avLst/>
          </a:prstGeom>
          <a:ln w="38100">
            <a:solidFill>
              <a:srgbClr val="0070C0"/>
            </a:solidFill>
            <a:tailEnd type="stealth" w="lg" len="lg"/>
          </a:ln>
        </p:spPr>
        <p:style>
          <a:lnRef idx="1">
            <a:schemeClr val="dk1"/>
          </a:lnRef>
          <a:fillRef idx="0">
            <a:schemeClr val="dk1"/>
          </a:fillRef>
          <a:effectRef idx="0">
            <a:schemeClr val="dk1"/>
          </a:effectRef>
          <a:fontRef idx="minor">
            <a:schemeClr val="tx1"/>
          </a:fontRef>
        </p:style>
      </p:cxnSp>
      <p:sp>
        <p:nvSpPr>
          <p:cNvPr id="82" name="文本框 81">
            <a:extLst>
              <a:ext uri="{FF2B5EF4-FFF2-40B4-BE49-F238E27FC236}">
                <a16:creationId xmlns:a16="http://schemas.microsoft.com/office/drawing/2014/main" id="{BC79A3F2-C1AF-E91D-D413-B476EB46F4D0}"/>
              </a:ext>
            </a:extLst>
          </p:cNvPr>
          <p:cNvSpPr txBox="1"/>
          <p:nvPr/>
        </p:nvSpPr>
        <p:spPr bwMode="auto">
          <a:xfrm>
            <a:off x="208961" y="5102598"/>
            <a:ext cx="2171689" cy="461665"/>
          </a:xfrm>
          <a:prstGeom prst="rect">
            <a:avLst/>
          </a:prstGeom>
          <a:noFill/>
          <a:ln w="9525" algn="ctr">
            <a:noFill/>
            <a:miter lim="800000"/>
            <a:headEnd/>
            <a:tailEnd/>
          </a:ln>
          <a:effectLst/>
        </p:spPr>
        <p:txBody>
          <a:bodyPr wrap="square">
            <a:spAutoFit/>
          </a:bodyPr>
          <a:lstStyle/>
          <a:p>
            <a:pPr algn="ctr">
              <a:spcBef>
                <a:spcPts val="2400"/>
              </a:spcBef>
              <a:buClr>
                <a:schemeClr val="tx1"/>
              </a:buClr>
              <a:buSzPct val="80000"/>
            </a:pPr>
            <a:r>
              <a:rPr lang="en-US" sz="2400">
                <a:latin typeface="Times New Roman" panose="02020603050405020304" pitchFamily="18" charset="0"/>
                <a:cs typeface="Times New Roman" panose="02020603050405020304" pitchFamily="18" charset="0"/>
              </a:rPr>
              <a:t>Monte Carlo</a:t>
            </a:r>
          </a:p>
        </p:txBody>
      </p:sp>
      <p:sp>
        <p:nvSpPr>
          <p:cNvPr id="83" name="文本框 82">
            <a:extLst>
              <a:ext uri="{FF2B5EF4-FFF2-40B4-BE49-F238E27FC236}">
                <a16:creationId xmlns:a16="http://schemas.microsoft.com/office/drawing/2014/main" id="{86A86397-139E-5C49-FE6D-F973E287BEDE}"/>
              </a:ext>
            </a:extLst>
          </p:cNvPr>
          <p:cNvSpPr txBox="1"/>
          <p:nvPr/>
        </p:nvSpPr>
        <p:spPr bwMode="auto">
          <a:xfrm>
            <a:off x="7475848" y="5103207"/>
            <a:ext cx="2143415" cy="461665"/>
          </a:xfrm>
          <a:prstGeom prst="rect">
            <a:avLst/>
          </a:prstGeom>
          <a:noFill/>
          <a:ln w="9525" algn="ctr">
            <a:noFill/>
            <a:miter lim="800000"/>
            <a:headEnd/>
            <a:tailEnd/>
          </a:ln>
          <a:effectLst/>
        </p:spPr>
        <p:txBody>
          <a:bodyPr wrap="square">
            <a:spAutoFit/>
          </a:bodyPr>
          <a:lstStyle/>
          <a:p>
            <a:pPr algn="ctr">
              <a:spcBef>
                <a:spcPts val="2400"/>
              </a:spcBef>
              <a:buClr>
                <a:schemeClr val="tx1"/>
              </a:buClr>
              <a:buSzPct val="80000"/>
            </a:pPr>
            <a:r>
              <a:rPr kumimoji="1" lang="en-US" sz="2400" dirty="0">
                <a:latin typeface="Consolas" panose="020B0609020204030204" pitchFamily="49" charset="0"/>
                <a:ea typeface="楷体" panose="02010609060101010101" pitchFamily="49" charset="-122"/>
                <a:cs typeface="Consolas" panose="020B0609020204030204" pitchFamily="49" charset="0"/>
              </a:rPr>
              <a:t>Push</a:t>
            </a:r>
            <a:endParaRPr lang="en-US" sz="2400">
              <a:latin typeface="Consolas" panose="020B0609020204030204" pitchFamily="49" charset="0"/>
              <a:cs typeface="Consolas" panose="020B0609020204030204" pitchFamily="49" charset="0"/>
            </a:endParaRPr>
          </a:p>
        </p:txBody>
      </p:sp>
      <mc:AlternateContent xmlns:mc="http://schemas.openxmlformats.org/markup-compatibility/2006" xmlns:a14="http://schemas.microsoft.com/office/drawing/2010/main">
        <mc:Choice Requires="a14">
          <p:sp>
            <p:nvSpPr>
              <p:cNvPr id="84" name="矩形 83">
                <a:extLst>
                  <a:ext uri="{FF2B5EF4-FFF2-40B4-BE49-F238E27FC236}">
                    <a16:creationId xmlns:a16="http://schemas.microsoft.com/office/drawing/2014/main" id="{A3BE7B70-A04A-7F4A-CE9B-F826083DE429}"/>
                  </a:ext>
                </a:extLst>
              </p:cNvPr>
              <p:cNvSpPr/>
              <p:nvPr/>
            </p:nvSpPr>
            <p:spPr>
              <a:xfrm>
                <a:off x="3936017" y="2190696"/>
                <a:ext cx="3091295" cy="692434"/>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acc>
                        <m:accPr>
                          <m:chr m:val="̃"/>
                          <m:ctrlPr>
                            <a:rPr lang="en-US" altLang="zh-CN" sz="2200" i="1">
                              <a:latin typeface="Cambria Math" panose="02040503050406030204" pitchFamily="18" charset="0"/>
                              <a:cs typeface="Times New Roman" panose="02020603050405020304" pitchFamily="18" charset="0"/>
                            </a:rPr>
                          </m:ctrlPr>
                        </m:accPr>
                        <m:e>
                          <m:r>
                            <a:rPr lang="en-US" altLang="zh-CN" sz="2200" i="1">
                              <a:latin typeface="Cambria Math" panose="02040503050406030204" pitchFamily="18" charset="0"/>
                              <a:cs typeface="Times New Roman" panose="02020603050405020304" pitchFamily="18" charset="0"/>
                            </a:rPr>
                            <m:t>𝑂</m:t>
                          </m:r>
                        </m:e>
                      </m:acc>
                      <m:d>
                        <m:dPr>
                          <m:ctrlPr>
                            <a:rPr lang="en-US" altLang="zh-CN" sz="2200" i="1">
                              <a:latin typeface="Cambria Math" panose="02040503050406030204" pitchFamily="18" charset="0"/>
                              <a:cs typeface="Times New Roman" panose="02020603050405020304" pitchFamily="18" charset="0"/>
                            </a:rPr>
                          </m:ctrlPr>
                        </m:dPr>
                        <m:e>
                          <m:func>
                            <m:funcPr>
                              <m:ctrlPr>
                                <a:rPr lang="en-US" altLang="zh-CN" sz="2200" i="1">
                                  <a:latin typeface="Cambria Math" panose="02040503050406030204" pitchFamily="18" charset="0"/>
                                  <a:cs typeface="Times New Roman" panose="02020603050405020304" pitchFamily="18" charset="0"/>
                                </a:rPr>
                              </m:ctrlPr>
                            </m:funcPr>
                            <m:fName>
                              <m:r>
                                <m:rPr>
                                  <m:sty m:val="p"/>
                                </m:rPr>
                                <a:rPr lang="en-US" altLang="zh-CN" sz="2200">
                                  <a:latin typeface="Cambria Math" panose="02040503050406030204" pitchFamily="18" charset="0"/>
                                  <a:cs typeface="Times New Roman" panose="02020603050405020304" pitchFamily="18" charset="0"/>
                                </a:rPr>
                                <m:t>min</m:t>
                              </m:r>
                            </m:fName>
                            <m:e>
                              <m:d>
                                <m:dPr>
                                  <m:ctrlPr>
                                    <a:rPr lang="en-US" altLang="zh-CN" sz="2200" i="1">
                                      <a:latin typeface="Cambria Math" panose="02040503050406030204" pitchFamily="18" charset="0"/>
                                      <a:cs typeface="Times New Roman" panose="02020603050405020304" pitchFamily="18" charset="0"/>
                                    </a:rPr>
                                  </m:ctrlPr>
                                </m:dPr>
                                <m:e>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𝑛</m:t>
                                      </m:r>
                                    </m:e>
                                    <m:sup>
                                      <m:f>
                                        <m:fPr>
                                          <m:ctrlPr>
                                            <a:rPr lang="en-US" altLang="zh-CN" sz="2200" i="1">
                                              <a:latin typeface="Cambria Math" panose="02040503050406030204" pitchFamily="18" charset="0"/>
                                              <a:cs typeface="Times New Roman" panose="02020603050405020304" pitchFamily="18" charset="0"/>
                                            </a:rPr>
                                          </m:ctrlPr>
                                        </m:fPr>
                                        <m:num>
                                          <m:r>
                                            <a:rPr lang="en-US" altLang="zh-CN" sz="2200" i="1">
                                              <a:latin typeface="Cambria Math" panose="02040503050406030204" pitchFamily="18" charset="0"/>
                                              <a:cs typeface="Times New Roman" panose="02020603050405020304" pitchFamily="18" charset="0"/>
                                            </a:rPr>
                                            <m:t>2</m:t>
                                          </m:r>
                                        </m:num>
                                        <m:den>
                                          <m:r>
                                            <a:rPr lang="en-US" altLang="zh-CN" sz="2200" i="1">
                                              <a:latin typeface="Cambria Math" panose="02040503050406030204" pitchFamily="18" charset="0"/>
                                              <a:cs typeface="Times New Roman" panose="02020603050405020304" pitchFamily="18" charset="0"/>
                                            </a:rPr>
                                            <m:t>3</m:t>
                                          </m:r>
                                        </m:den>
                                      </m:f>
                                    </m:sup>
                                  </m:sSup>
                                  <m:sSubSup>
                                    <m:sSubSupPr>
                                      <m:ctrlPr>
                                        <a:rPr lang="en-US" altLang="zh-CN" sz="2200" b="0" i="1">
                                          <a:latin typeface="Cambria Math" panose="02040503050406030204" pitchFamily="18" charset="0"/>
                                          <a:cs typeface="Times New Roman" panose="02020603050405020304" pitchFamily="18" charset="0"/>
                                        </a:rPr>
                                      </m:ctrlPr>
                                    </m:sSubSupPr>
                                    <m:e>
                                      <m:r>
                                        <m:rPr>
                                          <m:sty m:val="p"/>
                                        </m:rPr>
                                        <a:rPr lang="en-US" altLang="zh-CN" sz="2200">
                                          <a:latin typeface="Cambria Math" panose="02040503050406030204" pitchFamily="18" charset="0"/>
                                          <a:cs typeface="Times New Roman" panose="02020603050405020304" pitchFamily="18" charset="0"/>
                                        </a:rPr>
                                        <m:t>Δ</m:t>
                                      </m:r>
                                    </m:e>
                                    <m:sub>
                                      <m:r>
                                        <m:rPr>
                                          <m:sty m:val="p"/>
                                        </m:rPr>
                                        <a:rPr lang="en-US" altLang="zh-CN" sz="2200" b="0" i="0">
                                          <a:latin typeface="Cambria Math" panose="02040503050406030204" pitchFamily="18" charset="0"/>
                                          <a:cs typeface="Times New Roman" panose="02020603050405020304" pitchFamily="18" charset="0"/>
                                        </a:rPr>
                                        <m:t>out</m:t>
                                      </m:r>
                                    </m:sub>
                                    <m:sup>
                                      <m:f>
                                        <m:fPr>
                                          <m:ctrlPr>
                                            <a:rPr lang="en-US" altLang="zh-CN" sz="2200" i="1">
                                              <a:latin typeface="Cambria Math" panose="02040503050406030204" pitchFamily="18" charset="0"/>
                                              <a:cs typeface="Times New Roman" panose="02020603050405020304" pitchFamily="18" charset="0"/>
                                            </a:rPr>
                                          </m:ctrlPr>
                                        </m:fPr>
                                        <m:num>
                                          <m:r>
                                            <a:rPr lang="en-US" altLang="zh-CN" sz="2200" i="1">
                                              <a:latin typeface="Cambria Math" panose="02040503050406030204" pitchFamily="18" charset="0"/>
                                              <a:cs typeface="Times New Roman" panose="02020603050405020304" pitchFamily="18" charset="0"/>
                                            </a:rPr>
                                            <m:t>1</m:t>
                                          </m:r>
                                        </m:num>
                                        <m:den>
                                          <m:r>
                                            <a:rPr lang="en-US" altLang="zh-CN" sz="2200" i="1">
                                              <a:latin typeface="Cambria Math" panose="02040503050406030204" pitchFamily="18" charset="0"/>
                                              <a:cs typeface="Times New Roman" panose="02020603050405020304" pitchFamily="18" charset="0"/>
                                            </a:rPr>
                                            <m:t>3</m:t>
                                          </m:r>
                                        </m:den>
                                      </m:f>
                                    </m:sup>
                                  </m:sSubSup>
                                  <m:r>
                                    <a:rPr lang="en-US" altLang="zh-CN" sz="2200" i="1">
                                      <a:latin typeface="Cambria Math" panose="02040503050406030204" pitchFamily="18" charset="0"/>
                                      <a:cs typeface="Times New Roman" panose="02020603050405020304" pitchFamily="18" charset="0"/>
                                    </a:rPr>
                                    <m:t>, </m:t>
                                  </m:r>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𝑛</m:t>
                                      </m:r>
                                    </m:e>
                                    <m:sup>
                                      <m:f>
                                        <m:fPr>
                                          <m:ctrlPr>
                                            <a:rPr lang="en-US" altLang="zh-CN" sz="2200" i="1">
                                              <a:latin typeface="Cambria Math" panose="02040503050406030204" pitchFamily="18" charset="0"/>
                                              <a:cs typeface="Times New Roman" panose="02020603050405020304" pitchFamily="18" charset="0"/>
                                            </a:rPr>
                                          </m:ctrlPr>
                                        </m:fPr>
                                        <m:num>
                                          <m:r>
                                            <a:rPr lang="en-US" altLang="zh-CN" sz="2200" i="1">
                                              <a:latin typeface="Cambria Math" panose="02040503050406030204" pitchFamily="18" charset="0"/>
                                              <a:cs typeface="Times New Roman" panose="02020603050405020304" pitchFamily="18" charset="0"/>
                                            </a:rPr>
                                            <m:t>5</m:t>
                                          </m:r>
                                        </m:num>
                                        <m:den>
                                          <m:r>
                                            <a:rPr lang="en-US" altLang="zh-CN" sz="2200" i="1">
                                              <a:latin typeface="Cambria Math" panose="02040503050406030204" pitchFamily="18" charset="0"/>
                                              <a:cs typeface="Times New Roman" panose="02020603050405020304" pitchFamily="18" charset="0"/>
                                            </a:rPr>
                                            <m:t>6</m:t>
                                          </m:r>
                                        </m:den>
                                      </m:f>
                                    </m:sup>
                                  </m:sSup>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𝑑</m:t>
                                      </m:r>
                                    </m:e>
                                    <m:sup>
                                      <m:f>
                                        <m:fPr>
                                          <m:ctrlPr>
                                            <a:rPr lang="en-US" altLang="zh-CN" sz="2200" i="1">
                                              <a:latin typeface="Cambria Math" panose="02040503050406030204" pitchFamily="18" charset="0"/>
                                              <a:cs typeface="Times New Roman" panose="02020603050405020304" pitchFamily="18" charset="0"/>
                                            </a:rPr>
                                          </m:ctrlPr>
                                        </m:fPr>
                                        <m:num>
                                          <m:r>
                                            <a:rPr lang="en-US" altLang="zh-CN" sz="2200" i="1">
                                              <a:latin typeface="Cambria Math" panose="02040503050406030204" pitchFamily="18" charset="0"/>
                                              <a:cs typeface="Times New Roman" panose="02020603050405020304" pitchFamily="18" charset="0"/>
                                            </a:rPr>
                                            <m:t>1</m:t>
                                          </m:r>
                                        </m:num>
                                        <m:den>
                                          <m:r>
                                            <a:rPr lang="en-US" altLang="zh-CN" sz="2200" i="1">
                                              <a:latin typeface="Cambria Math" panose="02040503050406030204" pitchFamily="18" charset="0"/>
                                              <a:cs typeface="Times New Roman" panose="02020603050405020304" pitchFamily="18" charset="0"/>
                                            </a:rPr>
                                            <m:t>6</m:t>
                                          </m:r>
                                        </m:den>
                                      </m:f>
                                    </m:sup>
                                  </m:sSup>
                                </m:e>
                              </m:d>
                            </m:e>
                          </m:func>
                        </m:e>
                      </m:d>
                    </m:oMath>
                  </m:oMathPara>
                </a14:m>
                <a:endParaRPr lang="en-US" sz="2200"/>
              </a:p>
            </p:txBody>
          </p:sp>
        </mc:Choice>
        <mc:Fallback xmlns="">
          <p:sp>
            <p:nvSpPr>
              <p:cNvPr id="84" name="矩形 83">
                <a:extLst>
                  <a:ext uri="{FF2B5EF4-FFF2-40B4-BE49-F238E27FC236}">
                    <a16:creationId xmlns:a16="http://schemas.microsoft.com/office/drawing/2014/main" id="{A3BE7B70-A04A-7F4A-CE9B-F826083DE429}"/>
                  </a:ext>
                </a:extLst>
              </p:cNvPr>
              <p:cNvSpPr>
                <a:spLocks noRot="1" noChangeAspect="1" noMove="1" noResize="1" noEditPoints="1" noAdjustHandles="1" noChangeArrowheads="1" noChangeShapeType="1" noTextEdit="1"/>
              </p:cNvSpPr>
              <p:nvPr/>
            </p:nvSpPr>
            <p:spPr>
              <a:xfrm>
                <a:off x="3936017" y="2190696"/>
                <a:ext cx="3091295" cy="692434"/>
              </a:xfrm>
              <a:prstGeom prst="rect">
                <a:avLst/>
              </a:prstGeom>
              <a:blipFill>
                <a:blip r:embed="rId10"/>
                <a:stretch>
                  <a:fillRect l="-410" b="-1786"/>
                </a:stretch>
              </a:blipFill>
            </p:spPr>
            <p:txBody>
              <a:bodyPr/>
              <a:lstStyle/>
              <a:p>
                <a:r>
                  <a:rPr lang="en-US">
                    <a:noFill/>
                  </a:rPr>
                  <a:t> </a:t>
                </a:r>
              </a:p>
            </p:txBody>
          </p:sp>
        </mc:Fallback>
      </mc:AlternateContent>
    </p:spTree>
    <p:extLst>
      <p:ext uri="{BB962C8B-B14F-4D97-AF65-F5344CB8AC3E}">
        <p14:creationId xmlns:p14="http://schemas.microsoft.com/office/powerpoint/2010/main" val="142317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down)">
                                      <p:cBhvr>
                                        <p:cTn id="7" dur="500"/>
                                        <p:tgtEl>
                                          <p:spTgt spid="6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fade">
                                      <p:cBhvr>
                                        <p:cTn id="11" dur="500"/>
                                        <p:tgtEl>
                                          <p:spTgt spid="59"/>
                                        </p:tgtEl>
                                      </p:cBhvr>
                                    </p:animEffect>
                                  </p:childTnLst>
                                </p:cTn>
                              </p:par>
                              <p:par>
                                <p:cTn id="12" presetID="1" presetClass="entr" presetSubtype="0" fill="hold" grpId="1" nodeType="withEffect">
                                  <p:stCondLst>
                                    <p:cond delay="0"/>
                                  </p:stCondLst>
                                  <p:childTnLst>
                                    <p:set>
                                      <p:cBhvr>
                                        <p:cTn id="13" dur="1" fill="hold">
                                          <p:stCondLst>
                                            <p:cond delay="0"/>
                                          </p:stCondLst>
                                        </p:cTn>
                                        <p:tgtEl>
                                          <p:spTgt spid="6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3"/>
                                        </p:tgtEl>
                                        <p:attrNameLst>
                                          <p:attrName>style.visibility</p:attrName>
                                        </p:attrNameLst>
                                      </p:cBhvr>
                                      <p:to>
                                        <p:strVal val="visible"/>
                                      </p:to>
                                    </p:set>
                                    <p:animEffect transition="in" filter="wipe(down)">
                                      <p:cBhvr>
                                        <p:cTn id="18" dur="500"/>
                                        <p:tgtEl>
                                          <p:spTgt spid="63"/>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fade">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0"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animEffect transition="in" filter="fade">
                                      <p:cBhvr>
                                        <p:cTn id="29" dur="500"/>
                                        <p:tgtEl>
                                          <p:spTgt spid="6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wipe(left)">
                                      <p:cBhvr>
                                        <p:cTn id="34" dur="500"/>
                                        <p:tgtEl>
                                          <p:spTgt spid="72"/>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70"/>
                                        </p:tgtEl>
                                        <p:attrNameLst>
                                          <p:attrName>style.visibility</p:attrName>
                                        </p:attrNameLst>
                                      </p:cBhvr>
                                      <p:to>
                                        <p:strVal val="visible"/>
                                      </p:to>
                                    </p:set>
                                    <p:animEffect transition="in" filter="fade">
                                      <p:cBhvr>
                                        <p:cTn id="38" dur="500"/>
                                        <p:tgtEl>
                                          <p:spTgt spid="70"/>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0" grpId="0"/>
      <p:bldP spid="61" grpId="0"/>
      <p:bldP spid="62" grpId="0" animBg="1"/>
      <p:bldP spid="63" grpId="0" animBg="1"/>
      <p:bldP spid="68" grpId="1" animBg="1"/>
      <p:bldP spid="69" grpId="0" animBg="1"/>
      <p:bldP spid="70" grpId="0"/>
      <p:bldP spid="71" grpId="0"/>
      <p:bldP spid="7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63626" y="718642"/>
            <a:ext cx="8997950" cy="558338"/>
          </a:xfrm>
        </p:spPr>
        <p:txBody>
          <a:bodyPr/>
          <a:lstStyle/>
          <a:p>
            <a:pPr lvl="0"/>
            <a:r>
              <a:rPr lang="en-US" altLang="zh-CN" sz="3000" dirty="0">
                <a:latin typeface="Times New Roman" panose="02020603050405020304" pitchFamily="18" charset="0"/>
                <a:ea typeface="楷体" panose="02010609060101010101" pitchFamily="49" charset="-122"/>
                <a:cs typeface="Times New Roman" panose="02020603050405020304" pitchFamily="18" charset="0"/>
              </a:rPr>
              <a:t>Single-Node PageRank Estimation</a:t>
            </a:r>
            <a:endParaRPr lang="zh-CN" altLang="en-US" sz="3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2" name="椭圆 1">
            <a:extLst>
              <a:ext uri="{FF2B5EF4-FFF2-40B4-BE49-F238E27FC236}">
                <a16:creationId xmlns:a16="http://schemas.microsoft.com/office/drawing/2014/main" id="{B131088A-3B4D-ABA4-3585-418F9D9B2034}"/>
              </a:ext>
            </a:extLst>
          </p:cNvPr>
          <p:cNvSpPr/>
          <p:nvPr/>
        </p:nvSpPr>
        <p:spPr>
          <a:xfrm>
            <a:off x="6361807" y="4253964"/>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7" name="椭圆 6">
            <a:extLst>
              <a:ext uri="{FF2B5EF4-FFF2-40B4-BE49-F238E27FC236}">
                <a16:creationId xmlns:a16="http://schemas.microsoft.com/office/drawing/2014/main" id="{2C8F7AD5-60AE-D181-EFC9-929B16900A64}"/>
              </a:ext>
            </a:extLst>
          </p:cNvPr>
          <p:cNvSpPr/>
          <p:nvPr/>
        </p:nvSpPr>
        <p:spPr>
          <a:xfrm>
            <a:off x="6361807" y="4876823"/>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9" name="椭圆 8">
            <a:extLst>
              <a:ext uri="{FF2B5EF4-FFF2-40B4-BE49-F238E27FC236}">
                <a16:creationId xmlns:a16="http://schemas.microsoft.com/office/drawing/2014/main" id="{C75FC358-1DED-9B33-A145-3760AC434C4B}"/>
              </a:ext>
            </a:extLst>
          </p:cNvPr>
          <p:cNvSpPr/>
          <p:nvPr/>
        </p:nvSpPr>
        <p:spPr>
          <a:xfrm>
            <a:off x="6361807" y="5499682"/>
            <a:ext cx="288032" cy="288032"/>
          </a:xfrm>
          <a:prstGeom prst="ellipse">
            <a:avLst/>
          </a:prstGeom>
          <a:solidFill>
            <a:schemeClr val="tx1"/>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11" name="椭圆 10">
            <a:extLst>
              <a:ext uri="{FF2B5EF4-FFF2-40B4-BE49-F238E27FC236}">
                <a16:creationId xmlns:a16="http://schemas.microsoft.com/office/drawing/2014/main" id="{43932644-09C1-509E-13C0-15D8293373F1}"/>
              </a:ext>
            </a:extLst>
          </p:cNvPr>
          <p:cNvSpPr/>
          <p:nvPr/>
        </p:nvSpPr>
        <p:spPr>
          <a:xfrm>
            <a:off x="6361807" y="6477425"/>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12" name="椭圆 11">
            <a:extLst>
              <a:ext uri="{FF2B5EF4-FFF2-40B4-BE49-F238E27FC236}">
                <a16:creationId xmlns:a16="http://schemas.microsoft.com/office/drawing/2014/main" id="{3B94A592-E928-0C88-8FE1-77F3A6E831D6}"/>
              </a:ext>
            </a:extLst>
          </p:cNvPr>
          <p:cNvSpPr/>
          <p:nvPr/>
        </p:nvSpPr>
        <p:spPr>
          <a:xfrm>
            <a:off x="6361807" y="7100284"/>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cxnSp>
        <p:nvCxnSpPr>
          <p:cNvPr id="13" name="直线箭头连接符 12">
            <a:extLst>
              <a:ext uri="{FF2B5EF4-FFF2-40B4-BE49-F238E27FC236}">
                <a16:creationId xmlns:a16="http://schemas.microsoft.com/office/drawing/2014/main" id="{66A7CD45-20F7-CDF4-59AB-E18AA22BA589}"/>
              </a:ext>
            </a:extLst>
          </p:cNvPr>
          <p:cNvCxnSpPr>
            <a:cxnSpLocks/>
            <a:endCxn id="2" idx="2"/>
          </p:cNvCxnSpPr>
          <p:nvPr/>
        </p:nvCxnSpPr>
        <p:spPr>
          <a:xfrm flipV="1">
            <a:off x="4953757" y="4397980"/>
            <a:ext cx="1408050" cy="1278736"/>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4" name="直线箭头连接符 13">
            <a:extLst>
              <a:ext uri="{FF2B5EF4-FFF2-40B4-BE49-F238E27FC236}">
                <a16:creationId xmlns:a16="http://schemas.microsoft.com/office/drawing/2014/main" id="{C7349607-A684-A987-77DB-FC327481A87A}"/>
              </a:ext>
            </a:extLst>
          </p:cNvPr>
          <p:cNvCxnSpPr>
            <a:cxnSpLocks/>
            <a:endCxn id="7" idx="2"/>
          </p:cNvCxnSpPr>
          <p:nvPr/>
        </p:nvCxnSpPr>
        <p:spPr>
          <a:xfrm flipV="1">
            <a:off x="4953757" y="5020840"/>
            <a:ext cx="1408050" cy="655877"/>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5" name="直线箭头连接符 14">
            <a:extLst>
              <a:ext uri="{FF2B5EF4-FFF2-40B4-BE49-F238E27FC236}">
                <a16:creationId xmlns:a16="http://schemas.microsoft.com/office/drawing/2014/main" id="{0979D68F-9AB5-2E79-096C-245B846D79E2}"/>
              </a:ext>
            </a:extLst>
          </p:cNvPr>
          <p:cNvCxnSpPr>
            <a:cxnSpLocks/>
            <a:endCxn id="9" idx="2"/>
          </p:cNvCxnSpPr>
          <p:nvPr/>
        </p:nvCxnSpPr>
        <p:spPr>
          <a:xfrm flipV="1">
            <a:off x="4953757" y="5643698"/>
            <a:ext cx="1408050" cy="33018"/>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7" name="直线箭头连接符 16">
            <a:extLst>
              <a:ext uri="{FF2B5EF4-FFF2-40B4-BE49-F238E27FC236}">
                <a16:creationId xmlns:a16="http://schemas.microsoft.com/office/drawing/2014/main" id="{681238CF-5749-3EC2-6610-003F8BD9E0C7}"/>
              </a:ext>
            </a:extLst>
          </p:cNvPr>
          <p:cNvCxnSpPr>
            <a:cxnSpLocks/>
            <a:endCxn id="11" idx="2"/>
          </p:cNvCxnSpPr>
          <p:nvPr/>
        </p:nvCxnSpPr>
        <p:spPr>
          <a:xfrm>
            <a:off x="4953757" y="5676717"/>
            <a:ext cx="1408050" cy="944725"/>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8" name="直线箭头连接符 17">
            <a:extLst>
              <a:ext uri="{FF2B5EF4-FFF2-40B4-BE49-F238E27FC236}">
                <a16:creationId xmlns:a16="http://schemas.microsoft.com/office/drawing/2014/main" id="{4F1402AE-D3A3-0D57-9E4F-C501AC726896}"/>
              </a:ext>
            </a:extLst>
          </p:cNvPr>
          <p:cNvCxnSpPr>
            <a:cxnSpLocks/>
            <a:endCxn id="12" idx="2"/>
          </p:cNvCxnSpPr>
          <p:nvPr/>
        </p:nvCxnSpPr>
        <p:spPr>
          <a:xfrm>
            <a:off x="4953757" y="5676716"/>
            <a:ext cx="1408050" cy="1567584"/>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35407118-C535-E20D-006E-B76A8D1D73E6}"/>
                  </a:ext>
                </a:extLst>
              </p:cNvPr>
              <p:cNvSpPr txBox="1"/>
              <p:nvPr/>
            </p:nvSpPr>
            <p:spPr bwMode="auto">
              <a:xfrm>
                <a:off x="6356047" y="5895958"/>
                <a:ext cx="491370" cy="363209"/>
              </a:xfrm>
              <a:prstGeom prst="rect">
                <a:avLst/>
              </a:prstGeom>
              <a:noFill/>
              <a:ln w="9525" algn="ctr">
                <a:noFill/>
                <a:miter lim="800000"/>
                <a:headEnd/>
                <a:tailEnd/>
              </a:ln>
              <a:effectLst/>
            </p:spPr>
            <p:txBody>
              <a:bodyPr vert="eaVert" wrap="square" lIns="90909" tIns="45455" rIns="90909" bIns="45455" rtlCol="0" anchor="ctr">
                <a:spAutoFit/>
              </a:bodyPr>
              <a:lstStyle/>
              <a:p>
                <a:pPr/>
                <a14:m>
                  <m:oMathPara xmlns:m="http://schemas.openxmlformats.org/officeDocument/2006/math">
                    <m:oMathParaPr>
                      <m:jc m:val="centerGroup"/>
                    </m:oMathParaPr>
                    <m:oMath xmlns:m="http://schemas.openxmlformats.org/officeDocument/2006/math">
                      <m:r>
                        <a:rPr lang="en-US" i="1" dirty="0">
                          <a:solidFill>
                            <a:prstClr val="black"/>
                          </a:solidFill>
                          <a:latin typeface="Cambria Math" panose="02040503050406030204" pitchFamily="18" charset="0"/>
                        </a:rPr>
                        <m:t>…</m:t>
                      </m:r>
                    </m:oMath>
                  </m:oMathPara>
                </a14:m>
                <a:endParaRPr lang="en-US" dirty="0">
                  <a:solidFill>
                    <a:prstClr val="black"/>
                  </a:solidFill>
                </a:endParaRPr>
              </a:p>
            </p:txBody>
          </p:sp>
        </mc:Choice>
        <mc:Fallback xmlns="">
          <p:sp>
            <p:nvSpPr>
              <p:cNvPr id="19" name="文本框 18">
                <a:extLst>
                  <a:ext uri="{FF2B5EF4-FFF2-40B4-BE49-F238E27FC236}">
                    <a16:creationId xmlns:a16="http://schemas.microsoft.com/office/drawing/2014/main" id="{35407118-C535-E20D-006E-B76A8D1D73E6}"/>
                  </a:ext>
                </a:extLst>
              </p:cNvPr>
              <p:cNvSpPr txBox="1">
                <a:spLocks noRot="1" noChangeAspect="1" noMove="1" noResize="1" noEditPoints="1" noAdjustHandles="1" noChangeArrowheads="1" noChangeShapeType="1" noTextEdit="1"/>
              </p:cNvSpPr>
              <p:nvPr/>
            </p:nvSpPr>
            <p:spPr bwMode="auto">
              <a:xfrm>
                <a:off x="6356047" y="5895958"/>
                <a:ext cx="491370" cy="363209"/>
              </a:xfrm>
              <a:prstGeom prst="rect">
                <a:avLst/>
              </a:prstGeom>
              <a:blipFill>
                <a:blip r:embed="rId3"/>
                <a:stretch>
                  <a:fillRect/>
                </a:stretch>
              </a:blipFill>
              <a:ln w="9525" algn="ctr">
                <a:noFill/>
                <a:miter lim="800000"/>
                <a:headEnd/>
                <a:tailEnd/>
              </a:ln>
              <a:effectLst/>
            </p:spPr>
            <p:txBody>
              <a:bodyPr/>
              <a:lstStyle/>
              <a:p>
                <a:r>
                  <a:rPr lang="en-US">
                    <a:noFill/>
                  </a:rPr>
                  <a:t> </a:t>
                </a:r>
              </a:p>
            </p:txBody>
          </p:sp>
        </mc:Fallback>
      </mc:AlternateContent>
      <p:sp>
        <p:nvSpPr>
          <p:cNvPr id="25" name="椭圆 24">
            <a:extLst>
              <a:ext uri="{FF2B5EF4-FFF2-40B4-BE49-F238E27FC236}">
                <a16:creationId xmlns:a16="http://schemas.microsoft.com/office/drawing/2014/main" id="{7FE67851-1651-103F-4CBD-8D146946CE8F}"/>
              </a:ext>
            </a:extLst>
          </p:cNvPr>
          <p:cNvSpPr/>
          <p:nvPr/>
        </p:nvSpPr>
        <p:spPr>
          <a:xfrm>
            <a:off x="2962878" y="4251395"/>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26" name="椭圆 25">
            <a:extLst>
              <a:ext uri="{FF2B5EF4-FFF2-40B4-BE49-F238E27FC236}">
                <a16:creationId xmlns:a16="http://schemas.microsoft.com/office/drawing/2014/main" id="{0C27AFF2-497C-9A25-17BC-9267D76B9736}"/>
              </a:ext>
            </a:extLst>
          </p:cNvPr>
          <p:cNvSpPr/>
          <p:nvPr/>
        </p:nvSpPr>
        <p:spPr>
          <a:xfrm>
            <a:off x="2962878" y="4874254"/>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28" name="椭圆 27">
            <a:extLst>
              <a:ext uri="{FF2B5EF4-FFF2-40B4-BE49-F238E27FC236}">
                <a16:creationId xmlns:a16="http://schemas.microsoft.com/office/drawing/2014/main" id="{CC10CB43-82CB-747E-9E78-FBE9283400D4}"/>
              </a:ext>
            </a:extLst>
          </p:cNvPr>
          <p:cNvSpPr/>
          <p:nvPr/>
        </p:nvSpPr>
        <p:spPr>
          <a:xfrm>
            <a:off x="2962878" y="5497113"/>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29" name="椭圆 28">
            <a:extLst>
              <a:ext uri="{FF2B5EF4-FFF2-40B4-BE49-F238E27FC236}">
                <a16:creationId xmlns:a16="http://schemas.microsoft.com/office/drawing/2014/main" id="{AF0AB79B-440A-8E08-54A7-34D4B4834646}"/>
              </a:ext>
            </a:extLst>
          </p:cNvPr>
          <p:cNvSpPr/>
          <p:nvPr/>
        </p:nvSpPr>
        <p:spPr>
          <a:xfrm>
            <a:off x="2962878" y="6474856"/>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sp>
        <p:nvSpPr>
          <p:cNvPr id="30" name="椭圆 29">
            <a:extLst>
              <a:ext uri="{FF2B5EF4-FFF2-40B4-BE49-F238E27FC236}">
                <a16:creationId xmlns:a16="http://schemas.microsoft.com/office/drawing/2014/main" id="{3BE3F3C4-774B-36A8-D0A3-A4D99BFD9534}"/>
              </a:ext>
            </a:extLst>
          </p:cNvPr>
          <p:cNvSpPr/>
          <p:nvPr/>
        </p:nvSpPr>
        <p:spPr>
          <a:xfrm>
            <a:off x="2962878" y="7097715"/>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93DFA65B-2A23-3F57-6683-64C08E39AE86}"/>
                  </a:ext>
                </a:extLst>
              </p:cNvPr>
              <p:cNvSpPr txBox="1"/>
              <p:nvPr/>
            </p:nvSpPr>
            <p:spPr bwMode="auto">
              <a:xfrm>
                <a:off x="2957118" y="5893389"/>
                <a:ext cx="491370" cy="363209"/>
              </a:xfrm>
              <a:prstGeom prst="rect">
                <a:avLst/>
              </a:prstGeom>
              <a:noFill/>
              <a:ln w="9525" algn="ctr">
                <a:noFill/>
                <a:miter lim="800000"/>
                <a:headEnd/>
                <a:tailEnd/>
              </a:ln>
              <a:effectLst/>
            </p:spPr>
            <p:txBody>
              <a:bodyPr vert="eaVert" wrap="square" lIns="90909" tIns="45455" rIns="90909" bIns="45455" rtlCol="0" anchor="ctr">
                <a:spAutoFit/>
              </a:bodyPr>
              <a:lstStyle/>
              <a:p>
                <a:pPr/>
                <a14:m>
                  <m:oMathPara xmlns:m="http://schemas.openxmlformats.org/officeDocument/2006/math">
                    <m:oMathParaPr>
                      <m:jc m:val="centerGroup"/>
                    </m:oMathParaPr>
                    <m:oMath xmlns:m="http://schemas.openxmlformats.org/officeDocument/2006/math">
                      <m:r>
                        <a:rPr lang="en-US" i="1" dirty="0">
                          <a:solidFill>
                            <a:prstClr val="black"/>
                          </a:solidFill>
                          <a:latin typeface="Cambria Math" panose="02040503050406030204" pitchFamily="18" charset="0"/>
                        </a:rPr>
                        <m:t>…</m:t>
                      </m:r>
                    </m:oMath>
                  </m:oMathPara>
                </a14:m>
                <a:endParaRPr lang="en-US" dirty="0">
                  <a:solidFill>
                    <a:prstClr val="black"/>
                  </a:solidFill>
                </a:endParaRPr>
              </a:p>
            </p:txBody>
          </p:sp>
        </mc:Choice>
        <mc:Fallback xmlns="">
          <p:sp>
            <p:nvSpPr>
              <p:cNvPr id="31" name="文本框 30">
                <a:extLst>
                  <a:ext uri="{FF2B5EF4-FFF2-40B4-BE49-F238E27FC236}">
                    <a16:creationId xmlns:a16="http://schemas.microsoft.com/office/drawing/2014/main" id="{93DFA65B-2A23-3F57-6683-64C08E39AE86}"/>
                  </a:ext>
                </a:extLst>
              </p:cNvPr>
              <p:cNvSpPr txBox="1">
                <a:spLocks noRot="1" noChangeAspect="1" noMove="1" noResize="1" noEditPoints="1" noAdjustHandles="1" noChangeArrowheads="1" noChangeShapeType="1" noTextEdit="1"/>
              </p:cNvSpPr>
              <p:nvPr/>
            </p:nvSpPr>
            <p:spPr bwMode="auto">
              <a:xfrm>
                <a:off x="2957118" y="5893389"/>
                <a:ext cx="491370" cy="363209"/>
              </a:xfrm>
              <a:prstGeom prst="rect">
                <a:avLst/>
              </a:prstGeom>
              <a:blipFill>
                <a:blip r:embed="rId5"/>
                <a:stretch>
                  <a:fillRect/>
                </a:stretch>
              </a:blipFill>
              <a:ln w="9525" algn="ctr">
                <a:noFill/>
                <a:miter lim="800000"/>
                <a:headEnd/>
                <a:tailEnd/>
              </a:ln>
              <a:effectLst/>
            </p:spPr>
            <p:txBody>
              <a:bodyPr/>
              <a:lstStyle/>
              <a:p>
                <a:r>
                  <a:rPr lang="en-US">
                    <a:noFill/>
                  </a:rPr>
                  <a:t> </a:t>
                </a:r>
              </a:p>
            </p:txBody>
          </p:sp>
        </mc:Fallback>
      </mc:AlternateContent>
      <p:cxnSp>
        <p:nvCxnSpPr>
          <p:cNvPr id="32" name="直线箭头连接符 31">
            <a:extLst>
              <a:ext uri="{FF2B5EF4-FFF2-40B4-BE49-F238E27FC236}">
                <a16:creationId xmlns:a16="http://schemas.microsoft.com/office/drawing/2014/main" id="{986542AF-F10D-EE3D-13AD-05663C7A5C29}"/>
              </a:ext>
            </a:extLst>
          </p:cNvPr>
          <p:cNvCxnSpPr>
            <a:cxnSpLocks/>
            <a:stCxn id="25" idx="6"/>
          </p:cNvCxnSpPr>
          <p:nvPr/>
        </p:nvCxnSpPr>
        <p:spPr>
          <a:xfrm>
            <a:off x="3250910" y="4395412"/>
            <a:ext cx="1456996" cy="1182079"/>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33" name="直线箭头连接符 32">
            <a:extLst>
              <a:ext uri="{FF2B5EF4-FFF2-40B4-BE49-F238E27FC236}">
                <a16:creationId xmlns:a16="http://schemas.microsoft.com/office/drawing/2014/main" id="{F51663E3-49B8-D154-5F5E-E96785E45307}"/>
              </a:ext>
            </a:extLst>
          </p:cNvPr>
          <p:cNvCxnSpPr>
            <a:cxnSpLocks/>
            <a:stCxn id="26" idx="6"/>
          </p:cNvCxnSpPr>
          <p:nvPr/>
        </p:nvCxnSpPr>
        <p:spPr>
          <a:xfrm>
            <a:off x="3250911" y="5018270"/>
            <a:ext cx="1414815" cy="658446"/>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34" name="直线箭头连接符 33">
            <a:extLst>
              <a:ext uri="{FF2B5EF4-FFF2-40B4-BE49-F238E27FC236}">
                <a16:creationId xmlns:a16="http://schemas.microsoft.com/office/drawing/2014/main" id="{0F8DED8F-E948-FC88-EF50-7A9231AC7939}"/>
              </a:ext>
            </a:extLst>
          </p:cNvPr>
          <p:cNvCxnSpPr>
            <a:cxnSpLocks/>
            <a:stCxn id="28" idx="6"/>
            <a:endCxn id="38" idx="2"/>
          </p:cNvCxnSpPr>
          <p:nvPr/>
        </p:nvCxnSpPr>
        <p:spPr>
          <a:xfrm>
            <a:off x="3250911" y="5641130"/>
            <a:ext cx="1411769" cy="35587"/>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35" name="直线箭头连接符 34">
            <a:extLst>
              <a:ext uri="{FF2B5EF4-FFF2-40B4-BE49-F238E27FC236}">
                <a16:creationId xmlns:a16="http://schemas.microsoft.com/office/drawing/2014/main" id="{C3B7F3F7-3D2D-B24B-335E-696F8762C90E}"/>
              </a:ext>
            </a:extLst>
          </p:cNvPr>
          <p:cNvCxnSpPr>
            <a:cxnSpLocks/>
            <a:stCxn id="29" idx="6"/>
          </p:cNvCxnSpPr>
          <p:nvPr/>
        </p:nvCxnSpPr>
        <p:spPr>
          <a:xfrm flipV="1">
            <a:off x="3250910" y="5775942"/>
            <a:ext cx="1456996" cy="842931"/>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37" name="直线箭头连接符 36">
            <a:extLst>
              <a:ext uri="{FF2B5EF4-FFF2-40B4-BE49-F238E27FC236}">
                <a16:creationId xmlns:a16="http://schemas.microsoft.com/office/drawing/2014/main" id="{D373E092-1AE5-2A43-A062-846E6F6E81E1}"/>
              </a:ext>
            </a:extLst>
          </p:cNvPr>
          <p:cNvCxnSpPr>
            <a:cxnSpLocks/>
            <a:stCxn id="30" idx="6"/>
          </p:cNvCxnSpPr>
          <p:nvPr/>
        </p:nvCxnSpPr>
        <p:spPr>
          <a:xfrm flipV="1">
            <a:off x="3250910" y="5775941"/>
            <a:ext cx="1456996" cy="1465790"/>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sp>
        <p:nvSpPr>
          <p:cNvPr id="38" name="椭圆 37">
            <a:extLst>
              <a:ext uri="{FF2B5EF4-FFF2-40B4-BE49-F238E27FC236}">
                <a16:creationId xmlns:a16="http://schemas.microsoft.com/office/drawing/2014/main" id="{D5803FB0-5E5E-0095-BDBD-5B7D4A7EB2B9}"/>
              </a:ext>
            </a:extLst>
          </p:cNvPr>
          <p:cNvSpPr/>
          <p:nvPr/>
        </p:nvSpPr>
        <p:spPr>
          <a:xfrm>
            <a:off x="4662679" y="5532700"/>
            <a:ext cx="288032" cy="288032"/>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761A9E85-AA6E-1D08-5588-EFBB04BB79A9}"/>
                  </a:ext>
                </a:extLst>
              </p:cNvPr>
              <p:cNvSpPr txBox="1"/>
              <p:nvPr/>
            </p:nvSpPr>
            <p:spPr bwMode="auto">
              <a:xfrm>
                <a:off x="6413393" y="5477240"/>
                <a:ext cx="177805" cy="307777"/>
              </a:xfrm>
              <a:prstGeom prst="rect">
                <a:avLst/>
              </a:prstGeom>
              <a:noFill/>
              <a:ln w="9525" algn="ctr">
                <a:noFill/>
                <a:miter lim="800000"/>
                <a:headEnd/>
                <a:tailEnd/>
              </a:ln>
              <a:effectLst/>
            </p:spPr>
            <p:txBody>
              <a:bodyPr wrap="none" lIns="0" tIns="0" rIns="0" bIns="0" rtlCol="0" anchor="ctr">
                <a:spAutoFit/>
              </a:bodyPr>
              <a:lstStyle/>
              <a:p>
                <a:pPr/>
                <a14:m>
                  <m:oMathPara xmlns:m="http://schemas.openxmlformats.org/officeDocument/2006/math">
                    <m:oMathParaPr>
                      <m:jc m:val="centerGroup"/>
                    </m:oMathParaPr>
                    <m:oMath xmlns:m="http://schemas.openxmlformats.org/officeDocument/2006/math">
                      <m:r>
                        <a:rPr lang="en-US" b="1" i="1" dirty="0">
                          <a:solidFill>
                            <a:schemeClr val="bg1"/>
                          </a:solidFill>
                          <a:latin typeface="Cambria Math" panose="02040503050406030204" pitchFamily="18" charset="0"/>
                        </a:rPr>
                        <m:t>𝒕</m:t>
                      </m:r>
                    </m:oMath>
                  </m:oMathPara>
                </a14:m>
                <a:endParaRPr lang="en-US" b="1" dirty="0">
                  <a:solidFill>
                    <a:schemeClr val="bg1"/>
                  </a:solidFill>
                </a:endParaRPr>
              </a:p>
            </p:txBody>
          </p:sp>
        </mc:Choice>
        <mc:Fallback xmlns="">
          <p:sp>
            <p:nvSpPr>
              <p:cNvPr id="39" name="文本框 38">
                <a:extLst>
                  <a:ext uri="{FF2B5EF4-FFF2-40B4-BE49-F238E27FC236}">
                    <a16:creationId xmlns:a16="http://schemas.microsoft.com/office/drawing/2014/main" id="{761A9E85-AA6E-1D08-5588-EFBB04BB79A9}"/>
                  </a:ext>
                </a:extLst>
              </p:cNvPr>
              <p:cNvSpPr txBox="1">
                <a:spLocks noRot="1" noChangeAspect="1" noMove="1" noResize="1" noEditPoints="1" noAdjustHandles="1" noChangeArrowheads="1" noChangeShapeType="1" noTextEdit="1"/>
              </p:cNvSpPr>
              <p:nvPr/>
            </p:nvSpPr>
            <p:spPr bwMode="auto">
              <a:xfrm>
                <a:off x="6413393" y="5477240"/>
                <a:ext cx="177805" cy="307777"/>
              </a:xfrm>
              <a:prstGeom prst="rect">
                <a:avLst/>
              </a:prstGeom>
              <a:blipFill>
                <a:blip r:embed="rId6"/>
                <a:stretch>
                  <a:fillRect l="-20000" r="-26667" b="-4000"/>
                </a:stretch>
              </a:blipFill>
              <a:ln w="9525" algn="ctr">
                <a:noFill/>
                <a:miter lim="800000"/>
                <a:headEnd/>
                <a:tailEnd/>
              </a:ln>
              <a:effectLst/>
            </p:spPr>
            <p:txBody>
              <a:bodyPr/>
              <a:lstStyle/>
              <a:p>
                <a:r>
                  <a:rPr lang="en-US">
                    <a:noFill/>
                  </a:rPr>
                  <a:t> </a:t>
                </a:r>
              </a:p>
            </p:txBody>
          </p:sp>
        </mc:Fallback>
      </mc:AlternateContent>
      <p:sp>
        <p:nvSpPr>
          <p:cNvPr id="40" name="椭圆 39">
            <a:extLst>
              <a:ext uri="{FF2B5EF4-FFF2-40B4-BE49-F238E27FC236}">
                <a16:creationId xmlns:a16="http://schemas.microsoft.com/office/drawing/2014/main" id="{A954501B-89FB-B96A-5E07-0157C759C646}"/>
              </a:ext>
            </a:extLst>
          </p:cNvPr>
          <p:cNvSpPr/>
          <p:nvPr/>
        </p:nvSpPr>
        <p:spPr>
          <a:xfrm>
            <a:off x="2963239" y="4867620"/>
            <a:ext cx="288032" cy="288032"/>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cxnSp>
        <p:nvCxnSpPr>
          <p:cNvPr id="41" name="直线箭头连接符 40">
            <a:extLst>
              <a:ext uri="{FF2B5EF4-FFF2-40B4-BE49-F238E27FC236}">
                <a16:creationId xmlns:a16="http://schemas.microsoft.com/office/drawing/2014/main" id="{9B0D3F30-21C8-33E9-C8DD-98E78DCF8A43}"/>
              </a:ext>
            </a:extLst>
          </p:cNvPr>
          <p:cNvCxnSpPr>
            <a:cxnSpLocks/>
            <a:stCxn id="40" idx="6"/>
          </p:cNvCxnSpPr>
          <p:nvPr/>
        </p:nvCxnSpPr>
        <p:spPr>
          <a:xfrm>
            <a:off x="3251271" y="5011636"/>
            <a:ext cx="1411436" cy="658862"/>
          </a:xfrm>
          <a:prstGeom prst="straightConnector1">
            <a:avLst/>
          </a:prstGeom>
          <a:ln w="38100">
            <a:solidFill>
              <a:srgbClr val="C00000"/>
            </a:solidFill>
            <a:tailEnd type="stealth" w="lg" len="lg"/>
          </a:ln>
        </p:spPr>
        <p:style>
          <a:lnRef idx="1">
            <a:schemeClr val="dk1"/>
          </a:lnRef>
          <a:fillRef idx="0">
            <a:schemeClr val="dk1"/>
          </a:fillRef>
          <a:effectRef idx="0">
            <a:schemeClr val="dk1"/>
          </a:effectRef>
          <a:fontRef idx="minor">
            <a:schemeClr val="tx1"/>
          </a:fontRef>
        </p:style>
      </p:cxnSp>
      <p:sp>
        <p:nvSpPr>
          <p:cNvPr id="45" name="椭圆 44">
            <a:extLst>
              <a:ext uri="{FF2B5EF4-FFF2-40B4-BE49-F238E27FC236}">
                <a16:creationId xmlns:a16="http://schemas.microsoft.com/office/drawing/2014/main" id="{1C7DF257-C799-691B-C690-0E42CDDA665D}"/>
              </a:ext>
            </a:extLst>
          </p:cNvPr>
          <p:cNvSpPr/>
          <p:nvPr/>
        </p:nvSpPr>
        <p:spPr>
          <a:xfrm>
            <a:off x="6362480" y="5504617"/>
            <a:ext cx="288032" cy="288032"/>
          </a:xfrm>
          <a:prstGeom prst="ellipse">
            <a:avLst/>
          </a:prstGeom>
          <a:noFill/>
          <a:ln w="57150">
            <a:solidFill>
              <a:srgbClr val="0070C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p:cxnSp>
        <p:nvCxnSpPr>
          <p:cNvPr id="47" name="直线箭头连接符 46">
            <a:extLst>
              <a:ext uri="{FF2B5EF4-FFF2-40B4-BE49-F238E27FC236}">
                <a16:creationId xmlns:a16="http://schemas.microsoft.com/office/drawing/2014/main" id="{D6DA8584-CE06-BB2A-3763-F06872A0C10B}"/>
              </a:ext>
            </a:extLst>
          </p:cNvPr>
          <p:cNvCxnSpPr>
            <a:cxnSpLocks/>
            <a:endCxn id="45" idx="2"/>
          </p:cNvCxnSpPr>
          <p:nvPr/>
        </p:nvCxnSpPr>
        <p:spPr>
          <a:xfrm flipV="1">
            <a:off x="4952860" y="5648634"/>
            <a:ext cx="1409621" cy="21865"/>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文本框 52">
                <a:extLst>
                  <a:ext uri="{FF2B5EF4-FFF2-40B4-BE49-F238E27FC236}">
                    <a16:creationId xmlns:a16="http://schemas.microsoft.com/office/drawing/2014/main" id="{8B35BD75-04BB-533C-9266-67FD1F3E9A97}"/>
                  </a:ext>
                </a:extLst>
              </p:cNvPr>
              <p:cNvSpPr txBox="1"/>
              <p:nvPr/>
            </p:nvSpPr>
            <p:spPr bwMode="auto">
              <a:xfrm>
                <a:off x="4696371" y="5507494"/>
                <a:ext cx="224549" cy="307777"/>
              </a:xfrm>
              <a:prstGeom prst="rect">
                <a:avLst/>
              </a:prstGeom>
              <a:noFill/>
              <a:ln w="9525" algn="ctr">
                <a:noFill/>
                <a:miter lim="800000"/>
                <a:headEnd/>
                <a:tailEnd/>
              </a:ln>
              <a:effectLst/>
            </p:spPr>
            <p:txBody>
              <a:bodyPr wrap="none" lIns="0" tIns="0" rIns="0" bIns="0" rtlCol="0" anchor="ctr">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𝑢</m:t>
                      </m:r>
                    </m:oMath>
                  </m:oMathPara>
                </a14:m>
                <a:endParaRPr lang="en-US" dirty="0"/>
              </a:p>
            </p:txBody>
          </p:sp>
        </mc:Choice>
        <mc:Fallback xmlns="">
          <p:sp>
            <p:nvSpPr>
              <p:cNvPr id="53" name="文本框 52">
                <a:extLst>
                  <a:ext uri="{FF2B5EF4-FFF2-40B4-BE49-F238E27FC236}">
                    <a16:creationId xmlns:a16="http://schemas.microsoft.com/office/drawing/2014/main" id="{8B35BD75-04BB-533C-9266-67FD1F3E9A97}"/>
                  </a:ext>
                </a:extLst>
              </p:cNvPr>
              <p:cNvSpPr txBox="1">
                <a:spLocks noRot="1" noChangeAspect="1" noMove="1" noResize="1" noEditPoints="1" noAdjustHandles="1" noChangeArrowheads="1" noChangeShapeType="1" noTextEdit="1"/>
              </p:cNvSpPr>
              <p:nvPr/>
            </p:nvSpPr>
            <p:spPr bwMode="auto">
              <a:xfrm>
                <a:off x="4696371" y="5507494"/>
                <a:ext cx="224549" cy="307777"/>
              </a:xfrm>
              <a:prstGeom prst="rect">
                <a:avLst/>
              </a:prstGeom>
              <a:blipFill>
                <a:blip r:embed="rId8"/>
                <a:stretch>
                  <a:fillRect l="-10526" r="-10526"/>
                </a:stretch>
              </a:blipFill>
              <a:ln w="9525" algn="ctr">
                <a:noFill/>
                <a:miter lim="800000"/>
                <a:headEnd/>
                <a:tailEnd/>
              </a:ln>
              <a:effectLst/>
            </p:spPr>
            <p:txBody>
              <a:bodyPr/>
              <a:lstStyle/>
              <a:p>
                <a:r>
                  <a:rPr lang="en-US">
                    <a:noFill/>
                  </a:rPr>
                  <a:t> </a:t>
                </a:r>
              </a:p>
            </p:txBody>
          </p:sp>
        </mc:Fallback>
      </mc:AlternateContent>
      <p:sp>
        <p:nvSpPr>
          <p:cNvPr id="78" name="椭圆 77">
            <a:extLst>
              <a:ext uri="{FF2B5EF4-FFF2-40B4-BE49-F238E27FC236}">
                <a16:creationId xmlns:a16="http://schemas.microsoft.com/office/drawing/2014/main" id="{A30F7079-0251-5CD7-58CC-7278042ABB93}"/>
              </a:ext>
            </a:extLst>
          </p:cNvPr>
          <p:cNvSpPr/>
          <p:nvPr/>
        </p:nvSpPr>
        <p:spPr>
          <a:xfrm>
            <a:off x="4660097" y="5530118"/>
            <a:ext cx="288032" cy="288032"/>
          </a:xfrm>
          <a:prstGeom prst="ellipse">
            <a:avLst/>
          </a:prstGeom>
          <a:noFill/>
          <a:ln w="57150">
            <a:solidFill>
              <a:srgbClr val="0070C0"/>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p>
        </p:txBody>
      </p:sp>
      <mc:AlternateContent xmlns:mc="http://schemas.openxmlformats.org/markup-compatibility/2006" xmlns:a14="http://schemas.microsoft.com/office/drawing/2010/main">
        <mc:Choice Requires="a14">
          <p:sp>
            <p:nvSpPr>
              <p:cNvPr id="56" name="矩形 55">
                <a:extLst>
                  <a:ext uri="{FF2B5EF4-FFF2-40B4-BE49-F238E27FC236}">
                    <a16:creationId xmlns:a16="http://schemas.microsoft.com/office/drawing/2014/main" id="{161474F1-0860-0106-6F1F-5E73E3FB8E45}"/>
                  </a:ext>
                </a:extLst>
              </p:cNvPr>
              <p:cNvSpPr/>
              <p:nvPr/>
            </p:nvSpPr>
            <p:spPr>
              <a:xfrm>
                <a:off x="7277068" y="2209670"/>
                <a:ext cx="2948628" cy="621517"/>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acc>
                        <m:accPr>
                          <m:chr m:val="̃"/>
                          <m:ctrlPr>
                            <a:rPr lang="en-US" altLang="zh-CN" sz="2200" i="1">
                              <a:latin typeface="Cambria Math" panose="02040503050406030204" pitchFamily="18" charset="0"/>
                              <a:cs typeface="Times New Roman" panose="02020603050405020304" pitchFamily="18" charset="0"/>
                            </a:rPr>
                          </m:ctrlPr>
                        </m:accPr>
                        <m:e>
                          <m:r>
                            <a:rPr lang="en-US" altLang="zh-CN" sz="2200" i="1">
                              <a:latin typeface="Cambria Math" panose="02040503050406030204" pitchFamily="18" charset="0"/>
                              <a:cs typeface="Times New Roman" panose="02020603050405020304" pitchFamily="18" charset="0"/>
                            </a:rPr>
                            <m:t>𝑂</m:t>
                          </m:r>
                        </m:e>
                      </m:acc>
                      <m:d>
                        <m:dPr>
                          <m:ctrlPr>
                            <a:rPr lang="en-US" altLang="zh-CN" sz="2200" i="1">
                              <a:latin typeface="Cambria Math" panose="02040503050406030204" pitchFamily="18" charset="0"/>
                              <a:cs typeface="Times New Roman" panose="02020603050405020304" pitchFamily="18" charset="0"/>
                            </a:rPr>
                          </m:ctrlPr>
                        </m:dPr>
                        <m:e>
                          <m:func>
                            <m:funcPr>
                              <m:ctrlPr>
                                <a:rPr lang="en-US" altLang="zh-CN" sz="2200" i="1">
                                  <a:latin typeface="Cambria Math" panose="02040503050406030204" pitchFamily="18" charset="0"/>
                                  <a:cs typeface="Times New Roman" panose="02020603050405020304" pitchFamily="18" charset="0"/>
                                </a:rPr>
                              </m:ctrlPr>
                            </m:funcPr>
                            <m:fName>
                              <m:r>
                                <m:rPr>
                                  <m:sty m:val="p"/>
                                </m:rPr>
                                <a:rPr lang="en-US" altLang="zh-CN" sz="2200">
                                  <a:latin typeface="Cambria Math" panose="02040503050406030204" pitchFamily="18" charset="0"/>
                                  <a:cs typeface="Times New Roman" panose="02020603050405020304" pitchFamily="18" charset="0"/>
                                </a:rPr>
                                <m:t>min</m:t>
                              </m:r>
                            </m:fName>
                            <m:e>
                              <m:d>
                                <m:dPr>
                                  <m:ctrlPr>
                                    <a:rPr lang="en-US" altLang="zh-CN" sz="2200" i="1">
                                      <a:latin typeface="Cambria Math" panose="02040503050406030204" pitchFamily="18" charset="0"/>
                                      <a:cs typeface="Times New Roman" panose="02020603050405020304" pitchFamily="18" charset="0"/>
                                    </a:rPr>
                                  </m:ctrlPr>
                                </m:dPr>
                                <m:e>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𝑛</m:t>
                                      </m:r>
                                    </m:e>
                                    <m:sup>
                                      <m:f>
                                        <m:fPr>
                                          <m:ctrlPr>
                                            <a:rPr lang="en-US" altLang="zh-CN" sz="2200" i="1">
                                              <a:latin typeface="Cambria Math" panose="02040503050406030204" pitchFamily="18" charset="0"/>
                                              <a:cs typeface="Times New Roman" panose="02020603050405020304" pitchFamily="18" charset="0"/>
                                            </a:rPr>
                                          </m:ctrlPr>
                                        </m:fPr>
                                        <m:num>
                                          <m:r>
                                            <a:rPr lang="en-US" altLang="zh-CN" sz="2200" b="0" i="1">
                                              <a:latin typeface="Cambria Math" panose="02040503050406030204" pitchFamily="18" charset="0"/>
                                              <a:cs typeface="Times New Roman" panose="02020603050405020304" pitchFamily="18" charset="0"/>
                                            </a:rPr>
                                            <m:t>1</m:t>
                                          </m:r>
                                        </m:num>
                                        <m:den>
                                          <m:r>
                                            <a:rPr lang="en-US" altLang="zh-CN" sz="2200" b="0" i="1">
                                              <a:latin typeface="Cambria Math" panose="02040503050406030204" pitchFamily="18" charset="0"/>
                                              <a:cs typeface="Times New Roman" panose="02020603050405020304" pitchFamily="18" charset="0"/>
                                            </a:rPr>
                                            <m:t>2</m:t>
                                          </m:r>
                                        </m:den>
                                      </m:f>
                                    </m:sup>
                                  </m:sSup>
                                  <m:sSup>
                                    <m:sSupPr>
                                      <m:ctrlPr>
                                        <a:rPr lang="en-US" altLang="zh-CN" sz="2200" i="1">
                                          <a:latin typeface="Cambria Math" panose="02040503050406030204" pitchFamily="18" charset="0"/>
                                          <a:cs typeface="Times New Roman" panose="02020603050405020304" pitchFamily="18" charset="0"/>
                                        </a:rPr>
                                      </m:ctrlPr>
                                    </m:sSupPr>
                                    <m:e>
                                      <m:r>
                                        <m:rPr>
                                          <m:sty m:val="p"/>
                                        </m:rPr>
                                        <a:rPr lang="en-US" altLang="zh-CN" sz="2200">
                                          <a:latin typeface="Cambria Math" panose="02040503050406030204" pitchFamily="18" charset="0"/>
                                          <a:cs typeface="Times New Roman" panose="02020603050405020304" pitchFamily="18" charset="0"/>
                                        </a:rPr>
                                        <m:t>Δ</m:t>
                                      </m:r>
                                    </m:e>
                                    <m:sup>
                                      <m:f>
                                        <m:fPr>
                                          <m:ctrlPr>
                                            <a:rPr lang="en-US" altLang="zh-CN" sz="2200" i="1">
                                              <a:latin typeface="Cambria Math" panose="02040503050406030204" pitchFamily="18" charset="0"/>
                                              <a:cs typeface="Times New Roman" panose="02020603050405020304" pitchFamily="18" charset="0"/>
                                            </a:rPr>
                                          </m:ctrlPr>
                                        </m:fPr>
                                        <m:num>
                                          <m:r>
                                            <a:rPr lang="en-US" altLang="zh-CN" sz="2200" i="1">
                                              <a:latin typeface="Cambria Math" panose="02040503050406030204" pitchFamily="18" charset="0"/>
                                              <a:cs typeface="Times New Roman" panose="02020603050405020304" pitchFamily="18" charset="0"/>
                                            </a:rPr>
                                            <m:t>1</m:t>
                                          </m:r>
                                        </m:num>
                                        <m:den>
                                          <m:r>
                                            <a:rPr lang="en-US" altLang="zh-CN" sz="2200" b="0" i="1">
                                              <a:latin typeface="Cambria Math" panose="02040503050406030204" pitchFamily="18" charset="0"/>
                                              <a:cs typeface="Times New Roman" panose="02020603050405020304" pitchFamily="18" charset="0"/>
                                            </a:rPr>
                                            <m:t>2</m:t>
                                          </m:r>
                                        </m:den>
                                      </m:f>
                                    </m:sup>
                                  </m:sSup>
                                  <m:r>
                                    <a:rPr lang="en-US" altLang="zh-CN" sz="2200" i="1">
                                      <a:latin typeface="Cambria Math" panose="02040503050406030204" pitchFamily="18" charset="0"/>
                                      <a:cs typeface="Times New Roman" panose="02020603050405020304" pitchFamily="18" charset="0"/>
                                    </a:rPr>
                                    <m:t>, </m:t>
                                  </m:r>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𝑛</m:t>
                                      </m:r>
                                    </m:e>
                                    <m:sup>
                                      <m:f>
                                        <m:fPr>
                                          <m:ctrlPr>
                                            <a:rPr lang="en-US" altLang="zh-CN" sz="2200" i="1">
                                              <a:latin typeface="Cambria Math" panose="02040503050406030204" pitchFamily="18" charset="0"/>
                                              <a:cs typeface="Times New Roman" panose="02020603050405020304" pitchFamily="18" charset="0"/>
                                            </a:rPr>
                                          </m:ctrlPr>
                                        </m:fPr>
                                        <m:num>
                                          <m:r>
                                            <a:rPr lang="en-US" altLang="zh-CN" sz="2200" b="0" i="1">
                                              <a:latin typeface="Cambria Math" panose="02040503050406030204" pitchFamily="18" charset="0"/>
                                              <a:cs typeface="Times New Roman" panose="02020603050405020304" pitchFamily="18" charset="0"/>
                                            </a:rPr>
                                            <m:t>3</m:t>
                                          </m:r>
                                        </m:num>
                                        <m:den>
                                          <m:r>
                                            <a:rPr lang="en-US" altLang="zh-CN" sz="2200" b="0" i="1">
                                              <a:latin typeface="Cambria Math" panose="02040503050406030204" pitchFamily="18" charset="0"/>
                                              <a:cs typeface="Times New Roman" panose="02020603050405020304" pitchFamily="18" charset="0"/>
                                            </a:rPr>
                                            <m:t>4</m:t>
                                          </m:r>
                                        </m:den>
                                      </m:f>
                                    </m:sup>
                                  </m:sSup>
                                  <m:sSup>
                                    <m:sSupPr>
                                      <m:ctrlPr>
                                        <a:rPr lang="en-US" altLang="zh-CN" sz="2200" i="1">
                                          <a:latin typeface="Cambria Math" panose="02040503050406030204" pitchFamily="18" charset="0"/>
                                          <a:cs typeface="Times New Roman" panose="02020603050405020304" pitchFamily="18" charset="0"/>
                                        </a:rPr>
                                      </m:ctrlPr>
                                    </m:sSupPr>
                                    <m:e>
                                      <m:r>
                                        <a:rPr lang="en-US" altLang="zh-CN" sz="2200" i="1">
                                          <a:latin typeface="Cambria Math" panose="02040503050406030204" pitchFamily="18" charset="0"/>
                                          <a:cs typeface="Times New Roman" panose="02020603050405020304" pitchFamily="18" charset="0"/>
                                        </a:rPr>
                                        <m:t>𝑑</m:t>
                                      </m:r>
                                    </m:e>
                                    <m:sup>
                                      <m:f>
                                        <m:fPr>
                                          <m:ctrlPr>
                                            <a:rPr lang="en-US" altLang="zh-CN" sz="2200" i="1">
                                              <a:latin typeface="Cambria Math" panose="02040503050406030204" pitchFamily="18" charset="0"/>
                                              <a:cs typeface="Times New Roman" panose="02020603050405020304" pitchFamily="18" charset="0"/>
                                            </a:rPr>
                                          </m:ctrlPr>
                                        </m:fPr>
                                        <m:num>
                                          <m:r>
                                            <a:rPr lang="en-US" altLang="zh-CN" sz="2200" i="1">
                                              <a:latin typeface="Cambria Math" panose="02040503050406030204" pitchFamily="18" charset="0"/>
                                              <a:cs typeface="Times New Roman" panose="02020603050405020304" pitchFamily="18" charset="0"/>
                                            </a:rPr>
                                            <m:t>1</m:t>
                                          </m:r>
                                        </m:num>
                                        <m:den>
                                          <m:r>
                                            <a:rPr lang="en-US" altLang="zh-CN" sz="2200" b="0" i="1">
                                              <a:latin typeface="Cambria Math" panose="02040503050406030204" pitchFamily="18" charset="0"/>
                                              <a:cs typeface="Times New Roman" panose="02020603050405020304" pitchFamily="18" charset="0"/>
                                            </a:rPr>
                                            <m:t>4</m:t>
                                          </m:r>
                                        </m:den>
                                      </m:f>
                                    </m:sup>
                                  </m:sSup>
                                </m:e>
                              </m:d>
                            </m:e>
                          </m:func>
                        </m:e>
                      </m:d>
                    </m:oMath>
                  </m:oMathPara>
                </a14:m>
                <a:endParaRPr lang="en-US" sz="2200"/>
              </a:p>
            </p:txBody>
          </p:sp>
        </mc:Choice>
        <mc:Fallback xmlns="">
          <p:sp>
            <p:nvSpPr>
              <p:cNvPr id="56" name="矩形 55">
                <a:extLst>
                  <a:ext uri="{FF2B5EF4-FFF2-40B4-BE49-F238E27FC236}">
                    <a16:creationId xmlns:a16="http://schemas.microsoft.com/office/drawing/2014/main" id="{161474F1-0860-0106-6F1F-5E73E3FB8E45}"/>
                  </a:ext>
                </a:extLst>
              </p:cNvPr>
              <p:cNvSpPr>
                <a:spLocks noRot="1" noChangeAspect="1" noMove="1" noResize="1" noEditPoints="1" noAdjustHandles="1" noChangeArrowheads="1" noChangeShapeType="1" noTextEdit="1"/>
              </p:cNvSpPr>
              <p:nvPr/>
            </p:nvSpPr>
            <p:spPr>
              <a:xfrm>
                <a:off x="7277068" y="2209670"/>
                <a:ext cx="2948628" cy="621517"/>
              </a:xfrm>
              <a:prstGeom prst="rect">
                <a:avLst/>
              </a:prstGeom>
              <a:blipFill>
                <a:blip r:embed="rId9"/>
                <a:stretch>
                  <a:fillRect l="-431"/>
                </a:stretch>
              </a:blipFill>
            </p:spPr>
            <p:txBody>
              <a:bodyPr/>
              <a:lstStyle/>
              <a:p>
                <a:r>
                  <a:rPr lang="en-US">
                    <a:noFill/>
                  </a:rPr>
                  <a:t> </a:t>
                </a:r>
              </a:p>
            </p:txBody>
          </p:sp>
        </mc:Fallback>
      </mc:AlternateContent>
      <p:sp>
        <p:nvSpPr>
          <p:cNvPr id="57" name="文本框 56">
            <a:extLst>
              <a:ext uri="{FF2B5EF4-FFF2-40B4-BE49-F238E27FC236}">
                <a16:creationId xmlns:a16="http://schemas.microsoft.com/office/drawing/2014/main" id="{4A21C455-0989-6558-65EF-824D84918877}"/>
              </a:ext>
            </a:extLst>
          </p:cNvPr>
          <p:cNvSpPr txBox="1"/>
          <p:nvPr/>
        </p:nvSpPr>
        <p:spPr bwMode="auto">
          <a:xfrm>
            <a:off x="7169979" y="1448833"/>
            <a:ext cx="2733497" cy="461665"/>
          </a:xfrm>
          <a:prstGeom prst="rect">
            <a:avLst/>
          </a:prstGeom>
          <a:noFill/>
          <a:ln w="9525" algn="ctr">
            <a:noFill/>
            <a:miter lim="800000"/>
            <a:headEnd/>
            <a:tailEnd/>
          </a:ln>
          <a:effectLst/>
        </p:spPr>
        <p:txBody>
          <a:bodyPr wrap="square">
            <a:spAutoFit/>
          </a:bodyPr>
          <a:lstStyle/>
          <a:p>
            <a:pPr algn="ctr">
              <a:spcBef>
                <a:spcPts val="2400"/>
              </a:spcBef>
              <a:buClr>
                <a:schemeClr val="tx1"/>
              </a:buClr>
              <a:buSzPct val="80000"/>
            </a:pPr>
            <a:r>
              <a:rPr lang="en-US" sz="2400">
                <a:latin typeface="Times New Roman" panose="02020603050405020304" pitchFamily="18" charset="0"/>
                <a:cs typeface="Times New Roman" panose="02020603050405020304" pitchFamily="18" charset="0"/>
              </a:rPr>
              <a:t>Ours</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CF709B6-D7F3-3400-4AA3-0C548C2D45DE}"/>
                  </a:ext>
                </a:extLst>
              </p:cNvPr>
              <p:cNvSpPr txBox="1"/>
              <p:nvPr/>
            </p:nvSpPr>
            <p:spPr bwMode="auto">
              <a:xfrm>
                <a:off x="5849972" y="4048558"/>
                <a:ext cx="5575852" cy="730456"/>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b="0" i="1">
                          <a:solidFill>
                            <a:srgbClr val="C00000"/>
                          </a:solidFill>
                          <a:latin typeface="Cambria Math" panose="02040503050406030204" pitchFamily="18" charset="0"/>
                        </a:rPr>
                        <m:t>𝑂</m:t>
                      </m:r>
                      <m:d>
                        <m:dPr>
                          <m:ctrlPr>
                            <a:rPr lang="en-US" b="0" i="1">
                              <a:solidFill>
                                <a:srgbClr val="C00000"/>
                              </a:solidFill>
                              <a:latin typeface="Cambria Math" panose="02040503050406030204" pitchFamily="18" charset="0"/>
                            </a:rPr>
                          </m:ctrlPr>
                        </m:dPr>
                        <m:e>
                          <m:f>
                            <m:fPr>
                              <m:ctrlPr>
                                <a:rPr lang="en-US" altLang="zh-CN" i="1" dirty="0">
                                  <a:solidFill>
                                    <a:srgbClr val="C00000"/>
                                  </a:solidFill>
                                  <a:latin typeface="Cambria Math" panose="02040503050406030204" pitchFamily="18" charset="0"/>
                                  <a:ea typeface="楷体_GB2312" panose="02010609030101010101" pitchFamily="49" charset="-122"/>
                                  <a:cs typeface="Arial" panose="020B0604020202020204" pitchFamily="34" charset="0"/>
                                </a:rPr>
                              </m:ctrlPr>
                            </m:fPr>
                            <m:num>
                              <m:r>
                                <a:rPr lang="en-US" altLang="zh-CN" i="1" dirty="0">
                                  <a:solidFill>
                                    <a:srgbClr val="C00000"/>
                                  </a:solidFill>
                                  <a:latin typeface="Cambria Math" panose="02040503050406030204" pitchFamily="18" charset="0"/>
                                  <a:ea typeface="楷体_GB2312" panose="02010609030101010101" pitchFamily="49" charset="-122"/>
                                  <a:cs typeface="Arial" panose="020B0604020202020204" pitchFamily="34" charset="0"/>
                                </a:rPr>
                                <m:t>𝑛</m:t>
                              </m:r>
                              <m:r>
                                <a:rPr lang="en-US" altLang="zh-CN" i="1" dirty="0">
                                  <a:solidFill>
                                    <a:srgbClr val="C00000"/>
                                  </a:solidFill>
                                  <a:latin typeface="Cambria Math" panose="02040503050406030204" pitchFamily="18" charset="0"/>
                                  <a:ea typeface="Cambria Math" panose="02040503050406030204" pitchFamily="18" charset="0"/>
                                  <a:cs typeface="Arial" panose="020B0604020202020204" pitchFamily="34" charset="0"/>
                                </a:rPr>
                                <m:t>𝜋</m:t>
                              </m:r>
                              <m:r>
                                <a:rPr lang="en-US" altLang="zh-CN" i="1" dirty="0">
                                  <a:solidFill>
                                    <a:srgbClr val="C00000"/>
                                  </a:solidFill>
                                  <a:latin typeface="Cambria Math" panose="02040503050406030204" pitchFamily="18" charset="0"/>
                                  <a:ea typeface="Cambria Math" panose="02040503050406030204" pitchFamily="18" charset="0"/>
                                  <a:cs typeface="Arial" panose="020B0604020202020204" pitchFamily="34" charset="0"/>
                                </a:rPr>
                                <m:t>(</m:t>
                              </m:r>
                              <m:r>
                                <a:rPr lang="en-US" altLang="zh-CN" i="1" dirty="0">
                                  <a:solidFill>
                                    <a:srgbClr val="C00000"/>
                                  </a:solidFill>
                                  <a:latin typeface="Cambria Math" panose="02040503050406030204" pitchFamily="18" charset="0"/>
                                  <a:ea typeface="Cambria Math" panose="02040503050406030204" pitchFamily="18" charset="0"/>
                                  <a:cs typeface="Arial" panose="020B0604020202020204" pitchFamily="34" charset="0"/>
                                </a:rPr>
                                <m:t>𝑡</m:t>
                              </m:r>
                              <m:r>
                                <a:rPr lang="en-US" altLang="zh-CN" i="1" dirty="0">
                                  <a:solidFill>
                                    <a:srgbClr val="C00000"/>
                                  </a:solidFill>
                                  <a:latin typeface="Cambria Math" panose="02040503050406030204" pitchFamily="18" charset="0"/>
                                  <a:ea typeface="Cambria Math" panose="02040503050406030204" pitchFamily="18" charset="0"/>
                                  <a:cs typeface="Arial" panose="020B0604020202020204" pitchFamily="34" charset="0"/>
                                </a:rPr>
                                <m:t>)</m:t>
                              </m:r>
                            </m:num>
                            <m:den>
                              <m:sSub>
                                <m:sSubPr>
                                  <m:ctrlPr>
                                    <a:rPr kumimoji="1" lang="en-US" altLang="zh-CN" i="1" dirty="0">
                                      <a:solidFill>
                                        <a:srgbClr val="C00000"/>
                                      </a:solidFill>
                                      <a:latin typeface="Cambria Math" panose="02040503050406030204" pitchFamily="18" charset="0"/>
                                      <a:ea typeface="楷体" panose="02010609060101010101" pitchFamily="49" charset="-122"/>
                                    </a:rPr>
                                  </m:ctrlPr>
                                </m:sSubPr>
                                <m:e>
                                  <m:r>
                                    <a:rPr kumimoji="1" lang="en-US" altLang="zh-CN" i="1" dirty="0">
                                      <a:solidFill>
                                        <a:srgbClr val="C00000"/>
                                      </a:solidFill>
                                      <a:latin typeface="Cambria Math" panose="02040503050406030204" pitchFamily="18" charset="0"/>
                                      <a:ea typeface="楷体" panose="02010609060101010101" pitchFamily="49" charset="-122"/>
                                    </a:rPr>
                                    <m:t>𝑟</m:t>
                                  </m:r>
                                </m:e>
                                <m:sub>
                                  <m:r>
                                    <m:rPr>
                                      <m:sty m:val="p"/>
                                    </m:rPr>
                                    <a:rPr kumimoji="1" lang="en-US" altLang="zh-CN" dirty="0">
                                      <a:solidFill>
                                        <a:srgbClr val="C00000"/>
                                      </a:solidFill>
                                      <a:latin typeface="Cambria Math" panose="02040503050406030204" pitchFamily="18" charset="0"/>
                                      <a:ea typeface="楷体" panose="02010609060101010101" pitchFamily="49" charset="-122"/>
                                    </a:rPr>
                                    <m:t>max</m:t>
                                  </m:r>
                                </m:sub>
                              </m:sSub>
                            </m:den>
                          </m:f>
                          <m:r>
                            <a:rPr lang="en-US" altLang="zh-CN"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m:t>
                          </m:r>
                          <m:func>
                            <m:funcPr>
                              <m:ctrlPr>
                                <a:rPr lang="en-US" altLang="zh-CN"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min</m:t>
                              </m:r>
                            </m:fName>
                            <m:e>
                              <m:d>
                                <m:dPr>
                                  <m:ctrlPr>
                                    <a:rPr lang="en-US" altLang="zh-CN"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altLang="zh-CN"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m:t>
                                      </m:r>
                                    </m:e>
                                    <m:sub>
                                      <m:r>
                                        <a:rPr lang="en-US" altLang="zh-CN">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ub>
                                  </m:sSub>
                                  <m:r>
                                    <a:rPr lang="en-US" altLang="zh-CN"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 </m:t>
                                  </m:r>
                                  <m:sSup>
                                    <m:sSupPr>
                                      <m:ctrlPr>
                                        <a:rPr lang="en-US" altLang="zh-CN"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𝑛</m:t>
                                      </m:r>
                                    </m:e>
                                    <m:sup>
                                      <m:f>
                                        <m:fPr>
                                          <m:ctrlPr>
                                            <a:rPr lang="en-US" altLang="zh-CN"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2</m:t>
                                          </m:r>
                                        </m:den>
                                      </m:f>
                                    </m:sup>
                                  </m:sSup>
                                  <m:sSup>
                                    <m:sSupPr>
                                      <m:ctrlPr>
                                        <a:rPr lang="en-US" altLang="zh-CN"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𝑑</m:t>
                                      </m:r>
                                    </m:e>
                                    <m:sup>
                                      <m:f>
                                        <m:fPr>
                                          <m:ctrlPr>
                                            <a:rPr lang="en-US" altLang="zh-CN"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1</m:t>
                                          </m:r>
                                        </m:num>
                                        <m:den>
                                          <m:r>
                                            <a:rPr lang="en-US" altLang="zh-CN" b="0" i="1">
                                              <a:solidFill>
                                                <a:srgbClr val="C00000"/>
                                              </a:solidFill>
                                              <a:latin typeface="Cambria Math" panose="02040503050406030204" pitchFamily="18" charset="0"/>
                                              <a:ea typeface="Cambria Math" panose="02040503050406030204" pitchFamily="18" charset="0"/>
                                              <a:cs typeface="Times New Roman" panose="02020603050405020304" pitchFamily="18" charset="0"/>
                                            </a:rPr>
                                            <m:t>2</m:t>
                                          </m:r>
                                        </m:den>
                                      </m:f>
                                    </m:sup>
                                  </m:sSup>
                                </m:e>
                              </m:d>
                            </m:e>
                          </m:func>
                        </m:e>
                      </m:d>
                    </m:oMath>
                  </m:oMathPara>
                </a14:m>
                <a:endParaRPr lang="en-US">
                  <a:solidFill>
                    <a:srgbClr val="C00000"/>
                  </a:solidFill>
                </a:endParaRPr>
              </a:p>
            </p:txBody>
          </p:sp>
        </mc:Choice>
        <mc:Fallback xmlns="">
          <p:sp>
            <p:nvSpPr>
              <p:cNvPr id="8" name="文本框 7">
                <a:extLst>
                  <a:ext uri="{FF2B5EF4-FFF2-40B4-BE49-F238E27FC236}">
                    <a16:creationId xmlns:a16="http://schemas.microsoft.com/office/drawing/2014/main" id="{3CF709B6-D7F3-3400-4AA3-0C548C2D45DE}"/>
                  </a:ext>
                </a:extLst>
              </p:cNvPr>
              <p:cNvSpPr txBox="1">
                <a:spLocks noRot="1" noChangeAspect="1" noMove="1" noResize="1" noEditPoints="1" noAdjustHandles="1" noChangeArrowheads="1" noChangeShapeType="1" noTextEdit="1"/>
              </p:cNvSpPr>
              <p:nvPr/>
            </p:nvSpPr>
            <p:spPr bwMode="auto">
              <a:xfrm>
                <a:off x="5849972" y="4048558"/>
                <a:ext cx="5575852" cy="730456"/>
              </a:xfrm>
              <a:prstGeom prst="rect">
                <a:avLst/>
              </a:prstGeom>
              <a:blipFill>
                <a:blip r:embed="rId10"/>
                <a:stretch>
                  <a:fillRect/>
                </a:stretch>
              </a:blipFill>
              <a:ln w="9525" algn="ctr">
                <a:noFill/>
                <a:miter lim="800000"/>
                <a:headEnd/>
                <a:tailEnd/>
              </a:ln>
              <a:effectLst/>
            </p:spPr>
            <p:txBody>
              <a:bodyPr/>
              <a:lstStyle/>
              <a:p>
                <a:r>
                  <a:rPr lang="en-US">
                    <a:noFill/>
                  </a:rPr>
                  <a:t> </a:t>
                </a:r>
              </a:p>
            </p:txBody>
          </p:sp>
        </mc:Fallback>
      </mc:AlternateContent>
      <p:cxnSp>
        <p:nvCxnSpPr>
          <p:cNvPr id="21" name="直线箭头连接符 20">
            <a:extLst>
              <a:ext uri="{FF2B5EF4-FFF2-40B4-BE49-F238E27FC236}">
                <a16:creationId xmlns:a16="http://schemas.microsoft.com/office/drawing/2014/main" id="{040F7205-B08F-5DE1-C8CF-AAD09C3337F4}"/>
              </a:ext>
            </a:extLst>
          </p:cNvPr>
          <p:cNvCxnSpPr>
            <a:cxnSpLocks/>
          </p:cNvCxnSpPr>
          <p:nvPr/>
        </p:nvCxnSpPr>
        <p:spPr>
          <a:xfrm>
            <a:off x="305116" y="5641823"/>
            <a:ext cx="1961005" cy="0"/>
          </a:xfrm>
          <a:prstGeom prst="straightConnector1">
            <a:avLst/>
          </a:prstGeom>
          <a:ln w="38100">
            <a:solidFill>
              <a:srgbClr val="C00000"/>
            </a:solidFill>
            <a:tailEnd type="stealth" w="lg" len="lg"/>
          </a:ln>
        </p:spPr>
        <p:style>
          <a:lnRef idx="1">
            <a:schemeClr val="dk1"/>
          </a:lnRef>
          <a:fillRef idx="0">
            <a:schemeClr val="dk1"/>
          </a:fillRef>
          <a:effectRef idx="0">
            <a:schemeClr val="dk1"/>
          </a:effectRef>
          <a:fontRef idx="minor">
            <a:schemeClr val="tx1"/>
          </a:fontRef>
        </p:style>
      </p:cxnSp>
      <p:cxnSp>
        <p:nvCxnSpPr>
          <p:cNvPr id="22" name="直线箭头连接符 21">
            <a:extLst>
              <a:ext uri="{FF2B5EF4-FFF2-40B4-BE49-F238E27FC236}">
                <a16:creationId xmlns:a16="http://schemas.microsoft.com/office/drawing/2014/main" id="{622E508C-DD80-8B79-6ACA-8F40228E8027}"/>
              </a:ext>
            </a:extLst>
          </p:cNvPr>
          <p:cNvCxnSpPr>
            <a:cxnSpLocks/>
          </p:cNvCxnSpPr>
          <p:nvPr/>
        </p:nvCxnSpPr>
        <p:spPr>
          <a:xfrm flipH="1">
            <a:off x="7889702" y="5641823"/>
            <a:ext cx="1254297" cy="0"/>
          </a:xfrm>
          <a:prstGeom prst="straightConnector1">
            <a:avLst/>
          </a:prstGeom>
          <a:ln w="38100">
            <a:solidFill>
              <a:srgbClr val="0070C0"/>
            </a:solidFill>
            <a:tailEnd type="stealth" w="lg" len="lg"/>
          </a:ln>
        </p:spPr>
        <p:style>
          <a:lnRef idx="1">
            <a:schemeClr val="dk1"/>
          </a:lnRef>
          <a:fillRef idx="0">
            <a:schemeClr val="dk1"/>
          </a:fillRef>
          <a:effectRef idx="0">
            <a:schemeClr val="dk1"/>
          </a:effectRef>
          <a:fontRef idx="minor">
            <a:schemeClr val="tx1"/>
          </a:fontRef>
        </p:style>
      </p:cxnSp>
      <p:sp>
        <p:nvSpPr>
          <p:cNvPr id="23" name="文本框 22">
            <a:extLst>
              <a:ext uri="{FF2B5EF4-FFF2-40B4-BE49-F238E27FC236}">
                <a16:creationId xmlns:a16="http://schemas.microsoft.com/office/drawing/2014/main" id="{F578BC3A-4538-AE7A-3CD5-0ADA135B5CFE}"/>
              </a:ext>
            </a:extLst>
          </p:cNvPr>
          <p:cNvSpPr txBox="1"/>
          <p:nvPr/>
        </p:nvSpPr>
        <p:spPr bwMode="auto">
          <a:xfrm>
            <a:off x="208961" y="5102598"/>
            <a:ext cx="2171689" cy="461665"/>
          </a:xfrm>
          <a:prstGeom prst="rect">
            <a:avLst/>
          </a:prstGeom>
          <a:noFill/>
          <a:ln w="9525" algn="ctr">
            <a:noFill/>
            <a:miter lim="800000"/>
            <a:headEnd/>
            <a:tailEnd/>
          </a:ln>
          <a:effectLst/>
        </p:spPr>
        <p:txBody>
          <a:bodyPr wrap="square">
            <a:spAutoFit/>
          </a:bodyPr>
          <a:lstStyle/>
          <a:p>
            <a:pPr algn="ctr">
              <a:spcBef>
                <a:spcPts val="2400"/>
              </a:spcBef>
              <a:buClr>
                <a:schemeClr val="tx1"/>
              </a:buClr>
              <a:buSzPct val="80000"/>
            </a:pPr>
            <a:r>
              <a:rPr lang="en-US" sz="2400">
                <a:latin typeface="Times New Roman" panose="02020603050405020304" pitchFamily="18" charset="0"/>
                <a:cs typeface="Times New Roman" panose="02020603050405020304" pitchFamily="18" charset="0"/>
              </a:rPr>
              <a:t>Monte Carlo</a:t>
            </a:r>
          </a:p>
        </p:txBody>
      </p:sp>
      <p:sp>
        <p:nvSpPr>
          <p:cNvPr id="24" name="文本框 23">
            <a:extLst>
              <a:ext uri="{FF2B5EF4-FFF2-40B4-BE49-F238E27FC236}">
                <a16:creationId xmlns:a16="http://schemas.microsoft.com/office/drawing/2014/main" id="{5CD7AD89-1759-9D32-E7FF-8026438189EA}"/>
              </a:ext>
            </a:extLst>
          </p:cNvPr>
          <p:cNvSpPr txBox="1"/>
          <p:nvPr/>
        </p:nvSpPr>
        <p:spPr bwMode="auto">
          <a:xfrm>
            <a:off x="7475848" y="5103207"/>
            <a:ext cx="2143415" cy="461665"/>
          </a:xfrm>
          <a:prstGeom prst="rect">
            <a:avLst/>
          </a:prstGeom>
          <a:noFill/>
          <a:ln w="9525" algn="ctr">
            <a:noFill/>
            <a:miter lim="800000"/>
            <a:headEnd/>
            <a:tailEnd/>
          </a:ln>
          <a:effectLst/>
        </p:spPr>
        <p:txBody>
          <a:bodyPr wrap="square">
            <a:spAutoFit/>
          </a:bodyPr>
          <a:lstStyle/>
          <a:p>
            <a:pPr algn="ctr">
              <a:spcBef>
                <a:spcPts val="2400"/>
              </a:spcBef>
              <a:buClr>
                <a:schemeClr val="tx1"/>
              </a:buClr>
              <a:buSzPct val="80000"/>
            </a:pPr>
            <a:r>
              <a:rPr kumimoji="1" lang="en-US" sz="2400" dirty="0">
                <a:latin typeface="Consolas" panose="020B0609020204030204" pitchFamily="49" charset="0"/>
                <a:ea typeface="楷体" panose="02010609060101010101" pitchFamily="49" charset="-122"/>
                <a:cs typeface="Consolas" panose="020B0609020204030204" pitchFamily="49" charset="0"/>
              </a:rPr>
              <a:t>Push</a:t>
            </a:r>
            <a:endParaRPr lang="en-US" sz="2400">
              <a:latin typeface="Consolas" panose="020B0609020204030204" pitchFamily="49" charset="0"/>
              <a:cs typeface="Consolas" panose="020B0609020204030204" pitchFamily="49" charset="0"/>
            </a:endParaRP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4B79E399-F719-5F2E-95E2-8C5A296B120F}"/>
                  </a:ext>
                </a:extLst>
              </p:cNvPr>
              <p:cNvSpPr txBox="1"/>
              <p:nvPr/>
            </p:nvSpPr>
            <p:spPr bwMode="auto">
              <a:xfrm>
                <a:off x="6495797" y="5744435"/>
                <a:ext cx="3882998" cy="910762"/>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i="1" dirty="0">
                          <a:latin typeface="Cambria Math" panose="02040503050406030204" pitchFamily="18" charset="0"/>
                          <a:ea typeface="Cambria Math" panose="02040503050406030204" pitchFamily="18" charset="0"/>
                        </a:rPr>
                        <m:t>𝑂</m:t>
                      </m:r>
                      <m:d>
                        <m:dPr>
                          <m:ctrlPr>
                            <a:rPr kumimoji="1" lang="en-US" altLang="zh-CN" i="1" dirty="0">
                              <a:latin typeface="Cambria Math" panose="02040503050406030204" pitchFamily="18" charset="0"/>
                              <a:ea typeface="Cambria Math" panose="02040503050406030204" pitchFamily="18" charset="0"/>
                            </a:rPr>
                          </m:ctrlPr>
                        </m:dPr>
                        <m:e>
                          <m:nary>
                            <m:naryPr>
                              <m:chr m:val="∑"/>
                              <m:supHide m:val="on"/>
                              <m:ctrlPr>
                                <a:rPr kumimoji="1" lang="en-US" altLang="zh-CN" i="1" dirty="0">
                                  <a:latin typeface="Cambria Math" panose="02040503050406030204" pitchFamily="18" charset="0"/>
                                  <a:ea typeface="楷体" panose="02010609060101010101" pitchFamily="49" charset="-122"/>
                                </a:rPr>
                              </m:ctrlPr>
                            </m:naryPr>
                            <m:sub>
                              <m:r>
                                <m:rPr>
                                  <m:brk m:alnAt="7"/>
                                </m:rPr>
                                <a:rPr kumimoji="1" lang="en-US" altLang="zh-CN" i="1" dirty="0">
                                  <a:latin typeface="Cambria Math" panose="02040503050406030204" pitchFamily="18" charset="0"/>
                                  <a:ea typeface="楷体" panose="02010609060101010101" pitchFamily="49" charset="-122"/>
                                </a:rPr>
                                <m:t>𝑢</m:t>
                              </m:r>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𝑉</m:t>
                              </m:r>
                            </m:sub>
                            <m:sup/>
                            <m:e>
                              <m:f>
                                <m:fPr>
                                  <m:ctrlPr>
                                    <a:rPr kumimoji="1" lang="en-US" altLang="zh-CN" i="1" dirty="0">
                                      <a:latin typeface="Cambria Math" panose="02040503050406030204" pitchFamily="18" charset="0"/>
                                      <a:ea typeface="Cambria Math" panose="02040503050406030204" pitchFamily="18" charset="0"/>
                                    </a:rPr>
                                  </m:ctrlPr>
                                </m:fPr>
                                <m:num>
                                  <m:r>
                                    <a:rPr kumimoji="1" lang="en-US" altLang="zh-CN" i="1" dirty="0">
                                      <a:latin typeface="Cambria Math" panose="02040503050406030204" pitchFamily="18" charset="0"/>
                                      <a:ea typeface="Cambria Math" panose="02040503050406030204" pitchFamily="18" charset="0"/>
                                    </a:rPr>
                                    <m:t>𝜋</m:t>
                                  </m:r>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𝑢</m:t>
                                  </m:r>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𝑡</m:t>
                                  </m:r>
                                  <m:r>
                                    <a:rPr kumimoji="1" lang="en-US" altLang="zh-CN" i="1" dirty="0">
                                      <a:latin typeface="Cambria Math" panose="02040503050406030204" pitchFamily="18" charset="0"/>
                                      <a:ea typeface="Cambria Math" panose="02040503050406030204" pitchFamily="18" charset="0"/>
                                    </a:rPr>
                                    <m:t>)</m:t>
                                  </m:r>
                                </m:num>
                                <m:den>
                                  <m:sSub>
                                    <m:sSubPr>
                                      <m:ctrlPr>
                                        <a:rPr kumimoji="1" lang="en-US" altLang="zh-CN" i="1" dirty="0">
                                          <a:latin typeface="Cambria Math" panose="02040503050406030204" pitchFamily="18" charset="0"/>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𝑟</m:t>
                                      </m:r>
                                    </m:e>
                                    <m:sub>
                                      <m:r>
                                        <m:rPr>
                                          <m:sty m:val="p"/>
                                        </m:rPr>
                                        <a:rPr kumimoji="1" lang="en-US" altLang="zh-CN" dirty="0">
                                          <a:latin typeface="Cambria Math" panose="02040503050406030204" pitchFamily="18" charset="0"/>
                                          <a:ea typeface="Cambria Math" panose="02040503050406030204" pitchFamily="18" charset="0"/>
                                        </a:rPr>
                                        <m:t>max</m:t>
                                      </m:r>
                                    </m:sub>
                                  </m:sSub>
                                </m:den>
                              </m:f>
                              <m:r>
                                <a:rPr kumimoji="1" lang="en-US" altLang="zh-CN" i="1" dirty="0">
                                  <a:latin typeface="Cambria Math" panose="02040503050406030204" pitchFamily="18" charset="0"/>
                                  <a:ea typeface="Cambria Math" panose="02040503050406030204" pitchFamily="18" charset="0"/>
                                </a:rPr>
                                <m:t>∙</m:t>
                              </m:r>
                              <m:sSub>
                                <m:sSubPr>
                                  <m:ctrlPr>
                                    <a:rPr kumimoji="1" lang="en-US" altLang="zh-CN" i="1" dirty="0">
                                      <a:latin typeface="Cambria Math" panose="02040503050406030204" pitchFamily="18" charset="0"/>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𝑑</m:t>
                                  </m:r>
                                </m:e>
                                <m:sub>
                                  <m:r>
                                    <m:rPr>
                                      <m:sty m:val="p"/>
                                    </m:rPr>
                                    <a:rPr kumimoji="1" lang="en-US" altLang="zh-CN" dirty="0">
                                      <a:latin typeface="Cambria Math" panose="02040503050406030204" pitchFamily="18" charset="0"/>
                                      <a:ea typeface="Cambria Math" panose="02040503050406030204" pitchFamily="18" charset="0"/>
                                    </a:rPr>
                                    <m:t>in</m:t>
                                  </m:r>
                                </m:sub>
                              </m:sSub>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𝑢</m:t>
                              </m:r>
                              <m:r>
                                <a:rPr kumimoji="1" lang="en-US" altLang="zh-CN" i="1" dirty="0">
                                  <a:latin typeface="Cambria Math" panose="02040503050406030204" pitchFamily="18" charset="0"/>
                                  <a:ea typeface="Cambria Math" panose="02040503050406030204" pitchFamily="18" charset="0"/>
                                </a:rPr>
                                <m:t>)</m:t>
                              </m:r>
                            </m:e>
                          </m:nary>
                        </m:e>
                      </m:d>
                    </m:oMath>
                  </m:oMathPara>
                </a14:m>
                <a:endParaRPr lang="en-US"/>
              </a:p>
            </p:txBody>
          </p:sp>
        </mc:Choice>
        <mc:Fallback xmlns="">
          <p:sp>
            <p:nvSpPr>
              <p:cNvPr id="42" name="文本框 41">
                <a:extLst>
                  <a:ext uri="{FF2B5EF4-FFF2-40B4-BE49-F238E27FC236}">
                    <a16:creationId xmlns:a16="http://schemas.microsoft.com/office/drawing/2014/main" id="{4B79E399-F719-5F2E-95E2-8C5A296B120F}"/>
                  </a:ext>
                </a:extLst>
              </p:cNvPr>
              <p:cNvSpPr txBox="1">
                <a:spLocks noRot="1" noChangeAspect="1" noMove="1" noResize="1" noEditPoints="1" noAdjustHandles="1" noChangeArrowheads="1" noChangeShapeType="1" noTextEdit="1"/>
              </p:cNvSpPr>
              <p:nvPr/>
            </p:nvSpPr>
            <p:spPr bwMode="auto">
              <a:xfrm>
                <a:off x="6495797" y="5744435"/>
                <a:ext cx="3882998" cy="910762"/>
              </a:xfrm>
              <a:prstGeom prst="rect">
                <a:avLst/>
              </a:prstGeom>
              <a:blipFill>
                <a:blip r:embed="rId11"/>
                <a:stretch>
                  <a:fillRect t="-108219" b="-158904"/>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AE79BA69-C49D-436C-DF49-BF7FF1BD26C5}"/>
                  </a:ext>
                </a:extLst>
              </p:cNvPr>
              <p:cNvSpPr txBox="1"/>
              <p:nvPr/>
            </p:nvSpPr>
            <p:spPr bwMode="auto">
              <a:xfrm>
                <a:off x="-768622" y="5843825"/>
                <a:ext cx="4114153" cy="750014"/>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200" i="1" dirty="0">
                          <a:latin typeface="Cambria Math" panose="02040503050406030204" pitchFamily="18" charset="0"/>
                        </a:rPr>
                        <m:t>𝑂</m:t>
                      </m:r>
                      <m:d>
                        <m:dPr>
                          <m:ctrlPr>
                            <a:rPr lang="en-US" altLang="zh-CN" sz="2200" i="1" dirty="0">
                              <a:latin typeface="Cambria Math" panose="02040503050406030204" pitchFamily="18" charset="0"/>
                            </a:rPr>
                          </m:ctrlPr>
                        </m:dPr>
                        <m:e>
                          <m:f>
                            <m:fPr>
                              <m:ctrlPr>
                                <a:rPr lang="en-US" altLang="zh-CN" i="1" dirty="0">
                                  <a:latin typeface="Cambria Math" panose="02040503050406030204" pitchFamily="18" charset="0"/>
                                </a:rPr>
                              </m:ctrlPr>
                            </m:fPr>
                            <m:num>
                              <m:sSub>
                                <m:sSubPr>
                                  <m:ctrlPr>
                                    <a:rPr kumimoji="1" lang="en-US" altLang="zh-CN" i="1" dirty="0">
                                      <a:latin typeface="Cambria Math" panose="02040503050406030204" pitchFamily="18" charset="0"/>
                                      <a:ea typeface="楷体" panose="02010609060101010101" pitchFamily="49" charset="-122"/>
                                    </a:rPr>
                                  </m:ctrlPr>
                                </m:sSubPr>
                                <m:e>
                                  <m:r>
                                    <a:rPr kumimoji="1" lang="en-US" altLang="zh-CN" i="1" dirty="0">
                                      <a:latin typeface="Cambria Math" panose="02040503050406030204" pitchFamily="18" charset="0"/>
                                      <a:ea typeface="楷体" panose="02010609060101010101" pitchFamily="49" charset="-122"/>
                                    </a:rPr>
                                    <m:t>𝑟</m:t>
                                  </m:r>
                                </m:e>
                                <m:sub>
                                  <m:r>
                                    <m:rPr>
                                      <m:sty m:val="p"/>
                                    </m:rPr>
                                    <a:rPr kumimoji="1" lang="en-US" altLang="zh-CN" dirty="0">
                                      <a:latin typeface="Cambria Math" panose="02040503050406030204" pitchFamily="18" charset="0"/>
                                      <a:ea typeface="楷体" panose="02010609060101010101" pitchFamily="49" charset="-122"/>
                                    </a:rPr>
                                    <m:t>max</m:t>
                                  </m:r>
                                </m:sub>
                              </m:sSub>
                            </m:num>
                            <m:den>
                              <m:r>
                                <a:rPr lang="en-US" altLang="zh-CN" i="1" dirty="0">
                                  <a:latin typeface="Cambria Math" panose="02040503050406030204" pitchFamily="18" charset="0"/>
                                  <a:ea typeface="Cambria Math" panose="02040503050406030204" pitchFamily="18" charset="0"/>
                                </a:rPr>
                                <m:t>𝜋</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𝑡</m:t>
                              </m:r>
                              <m:r>
                                <a:rPr lang="en-US" altLang="zh-CN" i="1" dirty="0">
                                  <a:latin typeface="Cambria Math" panose="02040503050406030204" pitchFamily="18" charset="0"/>
                                  <a:ea typeface="Cambria Math" panose="02040503050406030204" pitchFamily="18" charset="0"/>
                                </a:rPr>
                                <m:t>)</m:t>
                              </m:r>
                            </m:den>
                          </m:f>
                        </m:e>
                      </m:d>
                    </m:oMath>
                  </m:oMathPara>
                </a14:m>
                <a:endParaRPr lang="en-US" sz="2200"/>
              </a:p>
            </p:txBody>
          </p:sp>
        </mc:Choice>
        <mc:Fallback xmlns="">
          <p:sp>
            <p:nvSpPr>
              <p:cNvPr id="44" name="文本框 43">
                <a:extLst>
                  <a:ext uri="{FF2B5EF4-FFF2-40B4-BE49-F238E27FC236}">
                    <a16:creationId xmlns:a16="http://schemas.microsoft.com/office/drawing/2014/main" id="{AE79BA69-C49D-436C-DF49-BF7FF1BD26C5}"/>
                  </a:ext>
                </a:extLst>
              </p:cNvPr>
              <p:cNvSpPr txBox="1">
                <a:spLocks noRot="1" noChangeAspect="1" noMove="1" noResize="1" noEditPoints="1" noAdjustHandles="1" noChangeArrowheads="1" noChangeShapeType="1" noTextEdit="1"/>
              </p:cNvSpPr>
              <p:nvPr/>
            </p:nvSpPr>
            <p:spPr bwMode="auto">
              <a:xfrm>
                <a:off x="-768622" y="5843825"/>
                <a:ext cx="4114153" cy="750014"/>
              </a:xfrm>
              <a:prstGeom prst="rect">
                <a:avLst/>
              </a:prstGeom>
              <a:blipFill>
                <a:blip r:embed="rId12"/>
                <a:stretch>
                  <a:fillRect b="-8333"/>
                </a:stretch>
              </a:blipFill>
              <a:ln w="9525" algn="ctr">
                <a:noFill/>
                <a:miter lim="800000"/>
                <a:headEnd/>
                <a:tailEnd/>
              </a:ln>
              <a:effectLst/>
            </p:spPr>
            <p:txBody>
              <a:bodyPr/>
              <a:lstStyle/>
              <a:p>
                <a:r>
                  <a:rPr lang="en-US">
                    <a:noFill/>
                  </a:rPr>
                  <a:t> </a:t>
                </a:r>
              </a:p>
            </p:txBody>
          </p:sp>
        </mc:Fallback>
      </mc:AlternateContent>
      <p:sp>
        <p:nvSpPr>
          <p:cNvPr id="49" name="文本框 48">
            <a:extLst>
              <a:ext uri="{FF2B5EF4-FFF2-40B4-BE49-F238E27FC236}">
                <a16:creationId xmlns:a16="http://schemas.microsoft.com/office/drawing/2014/main" id="{FAABBDC6-424A-7DBF-019C-4FEB186E01E8}"/>
              </a:ext>
            </a:extLst>
          </p:cNvPr>
          <p:cNvSpPr txBox="1"/>
          <p:nvPr/>
        </p:nvSpPr>
        <p:spPr bwMode="auto">
          <a:xfrm>
            <a:off x="7085989" y="3485027"/>
            <a:ext cx="2171689" cy="461665"/>
          </a:xfrm>
          <a:prstGeom prst="rect">
            <a:avLst/>
          </a:prstGeom>
          <a:noFill/>
          <a:ln w="9525" algn="ctr">
            <a:noFill/>
            <a:miter lim="800000"/>
            <a:headEnd/>
            <a:tailEnd/>
          </a:ln>
          <a:effectLst/>
        </p:spPr>
        <p:txBody>
          <a:bodyPr wrap="square">
            <a:spAutoFit/>
          </a:bodyPr>
          <a:lstStyle/>
          <a:p>
            <a:pPr algn="ctr">
              <a:spcBef>
                <a:spcPts val="2400"/>
              </a:spcBef>
              <a:buClr>
                <a:schemeClr val="tx1"/>
              </a:buClr>
              <a:buSzPct val="80000"/>
            </a:pPr>
            <a:r>
              <a:rPr lang="en-US" sz="2400">
                <a:solidFill>
                  <a:srgbClr val="C00000"/>
                </a:solidFill>
                <a:latin typeface="Times New Roman" panose="02020603050405020304" pitchFamily="18" charset="0"/>
                <a:cs typeface="Times New Roman" panose="02020603050405020304" pitchFamily="18" charset="0"/>
              </a:rPr>
              <a:t>Our Push Cost:</a:t>
            </a:r>
          </a:p>
        </p:txBody>
      </p:sp>
      <mc:AlternateContent xmlns:mc="http://schemas.openxmlformats.org/markup-compatibility/2006" xmlns:a14="http://schemas.microsoft.com/office/drawing/2010/main">
        <mc:Choice Requires="a14">
          <p:sp>
            <p:nvSpPr>
              <p:cNvPr id="50" name="矩形 49">
                <a:extLst>
                  <a:ext uri="{FF2B5EF4-FFF2-40B4-BE49-F238E27FC236}">
                    <a16:creationId xmlns:a16="http://schemas.microsoft.com/office/drawing/2014/main" id="{E082FC4C-D478-2054-1497-57C709B168E9}"/>
                  </a:ext>
                </a:extLst>
              </p:cNvPr>
              <p:cNvSpPr/>
              <p:nvPr/>
            </p:nvSpPr>
            <p:spPr>
              <a:xfrm>
                <a:off x="161227" y="2008083"/>
                <a:ext cx="3451971" cy="10831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dirty="0">
                          <a:latin typeface="Cambria Math" panose="02040503050406030204" pitchFamily="18" charset="0"/>
                          <a:ea typeface="楷体" panose="02010609060101010101" pitchFamily="49" charset="-122"/>
                          <a:cs typeface="Times New Roman" panose="02020603050405020304" pitchFamily="18" charset="0"/>
                        </a:rPr>
                        <m:t>𝑂</m:t>
                      </m:r>
                      <m:d>
                        <m:dPr>
                          <m:ctrlPr>
                            <a:rPr lang="en-US" altLang="zh-CN" i="1" dirty="0">
                              <a:latin typeface="Cambria Math" panose="02040503050406030204" pitchFamily="18" charset="0"/>
                              <a:ea typeface="楷体" panose="02010609060101010101" pitchFamily="49" charset="-122"/>
                              <a:cs typeface="Times New Roman" panose="02020603050405020304" pitchFamily="18" charset="0"/>
                            </a:rPr>
                          </m:ctrlPr>
                        </m:dPr>
                        <m:e>
                          <m:sSup>
                            <m:sSupPr>
                              <m:ctrlPr>
                                <a:rPr lang="en-US" altLang="zh-CN" i="1" dirty="0">
                                  <a:solidFill>
                                    <a:prstClr val="black"/>
                                  </a:solidFill>
                                  <a:latin typeface="Cambria Math" panose="02040503050406030204" pitchFamily="18" charset="0"/>
                                  <a:cs typeface="Times New Roman" panose="02020603050405020304" pitchFamily="18" charset="0"/>
                                </a:rPr>
                              </m:ctrlPr>
                            </m:sSupPr>
                            <m:e>
                              <m:d>
                                <m:dPr>
                                  <m:ctrlPr>
                                    <a:rPr lang="en-US" altLang="zh-CN" i="1" dirty="0">
                                      <a:solidFill>
                                        <a:prstClr val="black"/>
                                      </a:solidFill>
                                      <a:latin typeface="Cambria Math" panose="02040503050406030204" pitchFamily="18" charset="0"/>
                                      <a:cs typeface="Times New Roman" panose="02020603050405020304" pitchFamily="18" charset="0"/>
                                    </a:rPr>
                                  </m:ctrlPr>
                                </m:dPr>
                                <m:e>
                                  <m:f>
                                    <m:fPr>
                                      <m:ctrlPr>
                                        <a:rPr lang="en-US" altLang="zh-CN" i="1" dirty="0">
                                          <a:solidFill>
                                            <a:prstClr val="black"/>
                                          </a:solidFill>
                                          <a:latin typeface="Cambria Math" panose="02040503050406030204" pitchFamily="18" charset="0"/>
                                          <a:cs typeface="Times New Roman" panose="02020603050405020304" pitchFamily="18" charset="0"/>
                                        </a:rPr>
                                      </m:ctrlPr>
                                    </m:fPr>
                                    <m:num>
                                      <m:nary>
                                        <m:naryPr>
                                          <m:chr m:val="∑"/>
                                          <m:limLoc m:val="subSup"/>
                                          <m:supHide m:val="on"/>
                                          <m:ctrlPr>
                                            <a:rPr lang="en-US" altLang="zh-CN" i="1" dirty="0">
                                              <a:solidFill>
                                                <a:prstClr val="black"/>
                                              </a:solidFill>
                                              <a:latin typeface="Cambria Math" panose="02040503050406030204" pitchFamily="18" charset="0"/>
                                              <a:cs typeface="Times New Roman" panose="02020603050405020304" pitchFamily="18" charset="0"/>
                                            </a:rPr>
                                          </m:ctrlPr>
                                        </m:naryPr>
                                        <m:sub>
                                          <m:r>
                                            <m:rPr>
                                              <m:brk m:alnAt="9"/>
                                            </m:rPr>
                                            <a:rPr lang="en-US" altLang="zh-CN" i="1" dirty="0">
                                              <a:solidFill>
                                                <a:prstClr val="black"/>
                                              </a:solidFill>
                                              <a:latin typeface="Cambria Math" panose="02040503050406030204" pitchFamily="18" charset="0"/>
                                              <a:cs typeface="Times New Roman" panose="02020603050405020304" pitchFamily="18" charset="0"/>
                                            </a:rPr>
                                            <m:t>𝑢</m:t>
                                          </m:r>
                                          <m: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𝑉</m:t>
                                          </m:r>
                                        </m:sub>
                                        <m:sup/>
                                        <m:e>
                                          <m: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𝜋</m:t>
                                          </m:r>
                                          <m:d>
                                            <m:dPr>
                                              <m:ctrlP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𝑢</m:t>
                                              </m:r>
                                              <m: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d>
                                          <m: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e>
                                      </m:nary>
                                      <m:sSub>
                                        <m:sSubPr>
                                          <m:ctrlPr>
                                            <a:rPr lang="en-US" altLang="zh-CN" i="1" dirty="0">
                                              <a:solidFill>
                                                <a:prstClr val="black"/>
                                              </a:solidFill>
                                              <a:latin typeface="Cambria Math" panose="02040503050406030204" pitchFamily="18" charset="0"/>
                                              <a:cs typeface="Times New Roman" panose="02020603050405020304" pitchFamily="18" charset="0"/>
                                            </a:rPr>
                                          </m:ctrlPr>
                                        </m:sSubPr>
                                        <m:e>
                                          <m:r>
                                            <a:rPr lang="en-US" altLang="zh-CN" i="1" dirty="0">
                                              <a:solidFill>
                                                <a:prstClr val="black"/>
                                              </a:solidFill>
                                              <a:latin typeface="Cambria Math" panose="02040503050406030204" pitchFamily="18" charset="0"/>
                                              <a:cs typeface="Times New Roman" panose="02020603050405020304" pitchFamily="18" charset="0"/>
                                            </a:rPr>
                                            <m:t>𝑑</m:t>
                                          </m:r>
                                        </m:e>
                                        <m:sub>
                                          <m:r>
                                            <a:rPr lang="en-US" altLang="zh-CN" i="1" dirty="0">
                                              <a:solidFill>
                                                <a:prstClr val="black"/>
                                              </a:solidFill>
                                              <a:latin typeface="Cambria Math" panose="02040503050406030204" pitchFamily="18" charset="0"/>
                                              <a:cs typeface="Times New Roman" panose="02020603050405020304" pitchFamily="18" charset="0"/>
                                            </a:rPr>
                                            <m:t>𝑖𝑛</m:t>
                                          </m:r>
                                        </m:sub>
                                      </m:sSub>
                                      <m:d>
                                        <m:dPr>
                                          <m:ctrlPr>
                                            <a:rPr lang="en-US" altLang="zh-CN" i="1" dirty="0">
                                              <a:solidFill>
                                                <a:prstClr val="black"/>
                                              </a:solidFill>
                                              <a:latin typeface="Cambria Math" panose="02040503050406030204" pitchFamily="18" charset="0"/>
                                              <a:cs typeface="Times New Roman" panose="02020603050405020304" pitchFamily="18" charset="0"/>
                                            </a:rPr>
                                          </m:ctrlPr>
                                        </m:dPr>
                                        <m:e>
                                          <m:r>
                                            <a:rPr lang="en-US" altLang="zh-CN" i="1" dirty="0">
                                              <a:solidFill>
                                                <a:prstClr val="black"/>
                                              </a:solidFill>
                                              <a:latin typeface="Cambria Math" panose="02040503050406030204" pitchFamily="18" charset="0"/>
                                              <a:cs typeface="Times New Roman" panose="02020603050405020304" pitchFamily="18" charset="0"/>
                                            </a:rPr>
                                            <m:t>𝑢</m:t>
                                          </m:r>
                                        </m:e>
                                      </m:d>
                                    </m:num>
                                    <m:den>
                                      <m: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𝜋</m:t>
                                      </m:r>
                                      <m:d>
                                        <m:dPr>
                                          <m:ctrlP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𝑡</m:t>
                                          </m:r>
                                        </m:e>
                                      </m:d>
                                    </m:den>
                                  </m:f>
                                </m:e>
                              </m:d>
                            </m:e>
                            <m:sup>
                              <m:f>
                                <m:fPr>
                                  <m:ctrlPr>
                                    <a:rPr lang="en-US" altLang="zh-CN" i="1" dirty="0">
                                      <a:solidFill>
                                        <a:prstClr val="black"/>
                                      </a:solidFill>
                                      <a:latin typeface="Cambria Math" panose="02040503050406030204" pitchFamily="18" charset="0"/>
                                      <a:cs typeface="Times New Roman" panose="02020603050405020304" pitchFamily="18" charset="0"/>
                                    </a:rPr>
                                  </m:ctrlPr>
                                </m:fPr>
                                <m:num>
                                  <m:r>
                                    <a:rPr lang="en-US" altLang="zh-CN" i="1" dirty="0">
                                      <a:solidFill>
                                        <a:prstClr val="black"/>
                                      </a:solidFill>
                                      <a:latin typeface="Cambria Math" panose="02040503050406030204" pitchFamily="18" charset="0"/>
                                      <a:cs typeface="Times New Roman" panose="02020603050405020304" pitchFamily="18" charset="0"/>
                                    </a:rPr>
                                    <m:t>1</m:t>
                                  </m:r>
                                </m:num>
                                <m:den>
                                  <m:r>
                                    <a:rPr lang="en-US" altLang="zh-CN" i="1" dirty="0">
                                      <a:solidFill>
                                        <a:prstClr val="black"/>
                                      </a:solidFill>
                                      <a:latin typeface="Cambria Math" panose="02040503050406030204" pitchFamily="18" charset="0"/>
                                      <a:cs typeface="Times New Roman" panose="02020603050405020304" pitchFamily="18" charset="0"/>
                                    </a:rPr>
                                    <m:t>2</m:t>
                                  </m:r>
                                </m:den>
                              </m:f>
                            </m:sup>
                          </m:sSup>
                        </m:e>
                      </m:d>
                    </m:oMath>
                  </m:oMathPara>
                </a14:m>
                <a:endParaRPr lang="en-US"/>
              </a:p>
            </p:txBody>
          </p:sp>
        </mc:Choice>
        <mc:Fallback xmlns="">
          <p:sp>
            <p:nvSpPr>
              <p:cNvPr id="50" name="矩形 49">
                <a:extLst>
                  <a:ext uri="{FF2B5EF4-FFF2-40B4-BE49-F238E27FC236}">
                    <a16:creationId xmlns:a16="http://schemas.microsoft.com/office/drawing/2014/main" id="{E082FC4C-D478-2054-1497-57C709B168E9}"/>
                  </a:ext>
                </a:extLst>
              </p:cNvPr>
              <p:cNvSpPr>
                <a:spLocks noRot="1" noChangeAspect="1" noMove="1" noResize="1" noEditPoints="1" noAdjustHandles="1" noChangeArrowheads="1" noChangeShapeType="1" noTextEdit="1"/>
              </p:cNvSpPr>
              <p:nvPr/>
            </p:nvSpPr>
            <p:spPr>
              <a:xfrm>
                <a:off x="161227" y="2008083"/>
                <a:ext cx="3451971" cy="1083182"/>
              </a:xfrm>
              <a:prstGeom prst="rect">
                <a:avLst/>
              </a:prstGeom>
              <a:blipFill>
                <a:blip r:embed="rId13"/>
                <a:stretch>
                  <a:fillRect t="-20690" b="-25287"/>
                </a:stretch>
              </a:blipFill>
            </p:spPr>
            <p:txBody>
              <a:bodyPr/>
              <a:lstStyle/>
              <a:p>
                <a:r>
                  <a:rPr lang="en-US">
                    <a:noFill/>
                  </a:rPr>
                  <a:t> </a:t>
                </a:r>
              </a:p>
            </p:txBody>
          </p:sp>
        </mc:Fallback>
      </mc:AlternateContent>
      <p:sp>
        <p:nvSpPr>
          <p:cNvPr id="51" name="文本框 50">
            <a:extLst>
              <a:ext uri="{FF2B5EF4-FFF2-40B4-BE49-F238E27FC236}">
                <a16:creationId xmlns:a16="http://schemas.microsoft.com/office/drawing/2014/main" id="{1E5383EC-9A10-5BC3-7006-2A52D8DBF4CF}"/>
              </a:ext>
            </a:extLst>
          </p:cNvPr>
          <p:cNvSpPr txBox="1"/>
          <p:nvPr/>
        </p:nvSpPr>
        <p:spPr bwMode="auto">
          <a:xfrm>
            <a:off x="536088" y="1448833"/>
            <a:ext cx="2733497" cy="461665"/>
          </a:xfrm>
          <a:prstGeom prst="rect">
            <a:avLst/>
          </a:prstGeom>
          <a:noFill/>
          <a:ln w="9525" algn="ctr">
            <a:noFill/>
            <a:miter lim="800000"/>
            <a:headEnd/>
            <a:tailEnd/>
          </a:ln>
          <a:effectLst/>
        </p:spPr>
        <p:txBody>
          <a:bodyPr wrap="square">
            <a:spAutoFit/>
          </a:bodyPr>
          <a:lstStyle/>
          <a:p>
            <a:pPr algn="ctr">
              <a:spcBef>
                <a:spcPts val="2400"/>
              </a:spcBef>
              <a:buClr>
                <a:schemeClr val="tx1"/>
              </a:buClr>
              <a:buSzPct val="80000"/>
            </a:pPr>
            <a:r>
              <a:rPr lang="en-US" sz="2400">
                <a:latin typeface="Times New Roman" panose="02020603050405020304" pitchFamily="18" charset="0"/>
                <a:cs typeface="Times New Roman" panose="02020603050405020304" pitchFamily="18" charset="0"/>
              </a:rPr>
              <a:t>BiPPR, WSDM’16</a:t>
            </a:r>
          </a:p>
        </p:txBody>
      </p:sp>
      <p:sp>
        <p:nvSpPr>
          <p:cNvPr id="52" name="右箭头 51">
            <a:extLst>
              <a:ext uri="{FF2B5EF4-FFF2-40B4-BE49-F238E27FC236}">
                <a16:creationId xmlns:a16="http://schemas.microsoft.com/office/drawing/2014/main" id="{C5943863-8F32-A751-D7E3-AE0942289D7E}"/>
              </a:ext>
            </a:extLst>
          </p:cNvPr>
          <p:cNvSpPr/>
          <p:nvPr/>
        </p:nvSpPr>
        <p:spPr>
          <a:xfrm>
            <a:off x="5152060" y="2360667"/>
            <a:ext cx="512760" cy="353126"/>
          </a:xfrm>
          <a:prstGeom prst="rightArrow">
            <a:avLst/>
          </a:prstGeom>
          <a:solidFill>
            <a:srgbClr val="4E81BD"/>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8" name="弧 57">
            <a:extLst>
              <a:ext uri="{FF2B5EF4-FFF2-40B4-BE49-F238E27FC236}">
                <a16:creationId xmlns:a16="http://schemas.microsoft.com/office/drawing/2014/main" id="{DDCCC544-2868-3DA6-9131-E178AB05D125}"/>
              </a:ext>
            </a:extLst>
          </p:cNvPr>
          <p:cNvSpPr/>
          <p:nvPr/>
        </p:nvSpPr>
        <p:spPr>
          <a:xfrm flipH="1" flipV="1">
            <a:off x="6940971" y="4612111"/>
            <a:ext cx="634101" cy="1374473"/>
          </a:xfrm>
          <a:prstGeom prst="arc">
            <a:avLst>
              <a:gd name="adj1" fmla="val 17242376"/>
              <a:gd name="adj2" fmla="val 4977955"/>
            </a:avLst>
          </a:prstGeom>
          <a:ln w="38100">
            <a:solidFill>
              <a:srgbClr val="C00000"/>
            </a:solidFill>
            <a:tailEnd type="stealth"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8442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500"/>
                                        <p:tgtEl>
                                          <p:spTgt spid="58"/>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9" grpId="0"/>
      <p:bldP spid="5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63626" y="718642"/>
            <a:ext cx="8997950" cy="322293"/>
          </a:xfrm>
        </p:spPr>
        <p:txBody>
          <a:bodyPr/>
          <a:lstStyle/>
          <a:p>
            <a:r>
              <a:rPr lang="en-US" altLang="zh-CN" sz="3000" dirty="0">
                <a:latin typeface="Times New Roman" panose="02020603050405020304" pitchFamily="18" charset="0"/>
                <a:ea typeface="KaiTi" panose="02010609060101010101" pitchFamily="49" charset="-122"/>
                <a:cs typeface="Times New Roman" panose="02020603050405020304" pitchFamily="18" charset="0"/>
              </a:rPr>
              <a:t>Outline</a:t>
            </a:r>
            <a:endParaRPr lang="zh-CN" altLang="en-US" sz="30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grpSp>
        <p:nvGrpSpPr>
          <p:cNvPr id="2" name="组合 1">
            <a:extLst>
              <a:ext uri="{FF2B5EF4-FFF2-40B4-BE49-F238E27FC236}">
                <a16:creationId xmlns:a16="http://schemas.microsoft.com/office/drawing/2014/main" id="{C6F0BB90-E57A-2540-FFA2-C752046EFBD1}"/>
              </a:ext>
            </a:extLst>
          </p:cNvPr>
          <p:cNvGrpSpPr/>
          <p:nvPr/>
        </p:nvGrpSpPr>
        <p:grpSpPr>
          <a:xfrm>
            <a:off x="2307043" y="3220124"/>
            <a:ext cx="5132508" cy="817799"/>
            <a:chOff x="2515048" y="2878882"/>
            <a:chExt cx="4981575" cy="793750"/>
          </a:xfrm>
        </p:grpSpPr>
        <p:sp>
          <p:nvSpPr>
            <p:cNvPr id="3" name="AutoShape 15">
              <a:extLst>
                <a:ext uri="{FF2B5EF4-FFF2-40B4-BE49-F238E27FC236}">
                  <a16:creationId xmlns:a16="http://schemas.microsoft.com/office/drawing/2014/main" id="{C1FB0E57-8135-918D-3993-095CA65BDB0B}"/>
                </a:ext>
              </a:extLst>
            </p:cNvPr>
            <p:cNvSpPr>
              <a:spLocks noChangeArrowheads="1"/>
            </p:cNvSpPr>
            <p:nvPr/>
          </p:nvSpPr>
          <p:spPr bwMode="auto">
            <a:xfrm>
              <a:off x="2916686" y="3016995"/>
              <a:ext cx="4579937" cy="528637"/>
            </a:xfrm>
            <a:prstGeom prst="roundRect">
              <a:avLst>
                <a:gd name="adj" fmla="val 16667"/>
              </a:avLst>
            </a:prstGeom>
            <a:noFill/>
            <a:ln w="28575">
              <a:solidFill>
                <a:srgbClr val="F9B015"/>
              </a:solidFill>
              <a:round/>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4" name="AutoShape 16">
              <a:extLst>
                <a:ext uri="{FF2B5EF4-FFF2-40B4-BE49-F238E27FC236}">
                  <a16:creationId xmlns:a16="http://schemas.microsoft.com/office/drawing/2014/main" id="{84F9866F-BA3C-E779-ADC8-E266469A839E}"/>
                </a:ext>
              </a:extLst>
            </p:cNvPr>
            <p:cNvSpPr>
              <a:spLocks noChangeArrowheads="1"/>
            </p:cNvSpPr>
            <p:nvPr/>
          </p:nvSpPr>
          <p:spPr bwMode="auto">
            <a:xfrm>
              <a:off x="2515048" y="2878882"/>
              <a:ext cx="723900" cy="793750"/>
            </a:xfrm>
            <a:prstGeom prst="diamond">
              <a:avLst/>
            </a:prstGeom>
            <a:solidFill>
              <a:srgbClr val="F9B015"/>
            </a:solidFill>
            <a:ln w="25400">
              <a:solidFill>
                <a:srgbClr val="F9B015"/>
              </a:solidFill>
              <a:miter lim="800000"/>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5" name="Text Box 17">
              <a:extLst>
                <a:ext uri="{FF2B5EF4-FFF2-40B4-BE49-F238E27FC236}">
                  <a16:creationId xmlns:a16="http://schemas.microsoft.com/office/drawing/2014/main" id="{5A8D2DDB-ADD7-A5E6-0F86-A7185473FF70}"/>
                </a:ext>
              </a:extLst>
            </p:cNvPr>
            <p:cNvSpPr>
              <a:spLocks noChangeArrowheads="1"/>
            </p:cNvSpPr>
            <p:nvPr/>
          </p:nvSpPr>
          <p:spPr bwMode="auto">
            <a:xfrm>
              <a:off x="3411096" y="3050480"/>
              <a:ext cx="3809933" cy="472886"/>
            </a:xfrm>
            <a:prstGeom prst="rect">
              <a:avLst/>
            </a:prstGeom>
            <a:noFill/>
            <a:ln w="9525">
              <a:noFill/>
              <a:miter lim="800000"/>
              <a:headEnd/>
              <a:tailEnd/>
            </a:ln>
          </p:spPr>
          <p:txBody>
            <a:bodyPr wrap="square">
              <a:spAutoFit/>
            </a:bodyPr>
            <a:lstStyle/>
            <a:p>
              <a:pPr algn="ctr">
                <a:buFont typeface="Arial" charset="0"/>
                <a:buNone/>
              </a:pPr>
              <a:r>
                <a:rPr lang="en-US" altLang="zh-CN" sz="2473" dirty="0">
                  <a:latin typeface="Times New Roman" panose="02020603050405020304" pitchFamily="18" charset="0"/>
                  <a:ea typeface="KaiTi" panose="02010609060101010101" pitchFamily="49" charset="-122"/>
                  <a:cs typeface="Times New Roman" panose="02020603050405020304" pitchFamily="18" charset="0"/>
                  <a:sym typeface="微软雅黑" pitchFamily="34" charset="-122"/>
                </a:rPr>
                <a:t>Our Results</a:t>
              </a:r>
              <a:endParaRPr lang="zh-CN" altLang="en-US" sz="206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6" name="Text Box 18">
              <a:extLst>
                <a:ext uri="{FF2B5EF4-FFF2-40B4-BE49-F238E27FC236}">
                  <a16:creationId xmlns:a16="http://schemas.microsoft.com/office/drawing/2014/main" id="{EEC379F8-10A1-ED80-F614-7BB698DF25DC}"/>
                </a:ext>
              </a:extLst>
            </p:cNvPr>
            <p:cNvSpPr>
              <a:spLocks noChangeArrowheads="1"/>
            </p:cNvSpPr>
            <p:nvPr/>
          </p:nvSpPr>
          <p:spPr bwMode="auto">
            <a:xfrm>
              <a:off x="2707208" y="3050480"/>
              <a:ext cx="343364" cy="472886"/>
            </a:xfrm>
            <a:prstGeom prst="rect">
              <a:avLst/>
            </a:prstGeom>
            <a:noFill/>
            <a:ln w="9525">
              <a:noFill/>
              <a:miter lim="800000"/>
              <a:headEnd/>
              <a:tailEnd/>
            </a:ln>
          </p:spPr>
          <p:txBody>
            <a:bodyPr wrap="none">
              <a:spAutoFit/>
            </a:bodyPr>
            <a:lstStyle/>
            <a:p>
              <a:pPr algn="ctr">
                <a:buFont typeface="Arial" charset="0"/>
                <a:buNone/>
              </a:pPr>
              <a:r>
                <a:rPr lang="en-US" altLang="zh-CN" sz="2473" b="1">
                  <a:solidFill>
                    <a:srgbClr val="F9F9F9"/>
                  </a:solidFill>
                  <a:latin typeface="Times New Roman" panose="02020603050405020304" pitchFamily="18" charset="0"/>
                  <a:ea typeface="黑体" pitchFamily="49" charset="-122"/>
                  <a:cs typeface="Times New Roman" panose="02020603050405020304" pitchFamily="18" charset="0"/>
                  <a:sym typeface="微软雅黑" pitchFamily="34" charset="-122"/>
                </a:rPr>
                <a:t>2</a:t>
              </a:r>
              <a:endParaRPr lang="zh-CN" altLang="en-US" sz="2061" b="1">
                <a:solidFill>
                  <a:srgbClr val="555555"/>
                </a:solidFill>
                <a:latin typeface="Times New Roman" panose="02020603050405020304" pitchFamily="18" charset="0"/>
                <a:ea typeface="黑体" pitchFamily="49" charset="-122"/>
                <a:cs typeface="Times New Roman" panose="02020603050405020304" pitchFamily="18" charset="0"/>
              </a:endParaRPr>
            </a:p>
          </p:txBody>
        </p:sp>
      </p:grpSp>
      <p:grpSp>
        <p:nvGrpSpPr>
          <p:cNvPr id="12" name="组合 11">
            <a:extLst>
              <a:ext uri="{FF2B5EF4-FFF2-40B4-BE49-F238E27FC236}">
                <a16:creationId xmlns:a16="http://schemas.microsoft.com/office/drawing/2014/main" id="{88518EC8-D786-F1C5-7CB3-7611E66CC4C0}"/>
              </a:ext>
            </a:extLst>
          </p:cNvPr>
          <p:cNvGrpSpPr/>
          <p:nvPr/>
        </p:nvGrpSpPr>
        <p:grpSpPr>
          <a:xfrm>
            <a:off x="2364289" y="5754065"/>
            <a:ext cx="5075263" cy="817799"/>
            <a:chOff x="2570611" y="5039122"/>
            <a:chExt cx="4926013" cy="793750"/>
          </a:xfrm>
        </p:grpSpPr>
        <p:sp>
          <p:nvSpPr>
            <p:cNvPr id="14" name="AutoShape 15">
              <a:extLst>
                <a:ext uri="{FF2B5EF4-FFF2-40B4-BE49-F238E27FC236}">
                  <a16:creationId xmlns:a16="http://schemas.microsoft.com/office/drawing/2014/main" id="{1E93D776-8AAC-B494-6AB8-4118C5AED8B3}"/>
                </a:ext>
              </a:extLst>
            </p:cNvPr>
            <p:cNvSpPr>
              <a:spLocks noChangeArrowheads="1"/>
            </p:cNvSpPr>
            <p:nvPr/>
          </p:nvSpPr>
          <p:spPr bwMode="auto">
            <a:xfrm>
              <a:off x="2972352" y="5176926"/>
              <a:ext cx="4524272" cy="529167"/>
            </a:xfrm>
            <a:prstGeom prst="roundRect">
              <a:avLst>
                <a:gd name="adj" fmla="val 16667"/>
              </a:avLst>
            </a:prstGeom>
            <a:noFill/>
            <a:ln w="28575">
              <a:solidFill>
                <a:srgbClr val="F9B015"/>
              </a:solidFill>
              <a:round/>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15" name="AutoShape 16">
              <a:extLst>
                <a:ext uri="{FF2B5EF4-FFF2-40B4-BE49-F238E27FC236}">
                  <a16:creationId xmlns:a16="http://schemas.microsoft.com/office/drawing/2014/main" id="{3C16878B-10F6-FE83-38EB-65FCC8953648}"/>
                </a:ext>
              </a:extLst>
            </p:cNvPr>
            <p:cNvSpPr>
              <a:spLocks noChangeArrowheads="1"/>
            </p:cNvSpPr>
            <p:nvPr/>
          </p:nvSpPr>
          <p:spPr bwMode="auto">
            <a:xfrm>
              <a:off x="2570611" y="5039122"/>
              <a:ext cx="723132" cy="793750"/>
            </a:xfrm>
            <a:prstGeom prst="diamond">
              <a:avLst/>
            </a:prstGeom>
            <a:solidFill>
              <a:srgbClr val="F9B015"/>
            </a:solidFill>
            <a:ln w="25400">
              <a:solidFill>
                <a:srgbClr val="F9B015"/>
              </a:solidFill>
              <a:miter lim="800000"/>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17" name="Text Box 17">
              <a:extLst>
                <a:ext uri="{FF2B5EF4-FFF2-40B4-BE49-F238E27FC236}">
                  <a16:creationId xmlns:a16="http://schemas.microsoft.com/office/drawing/2014/main" id="{500E628B-AA91-D30C-65E6-EFA34A4BE6A2}"/>
                </a:ext>
              </a:extLst>
            </p:cNvPr>
            <p:cNvSpPr>
              <a:spLocks noChangeArrowheads="1"/>
            </p:cNvSpPr>
            <p:nvPr/>
          </p:nvSpPr>
          <p:spPr bwMode="auto">
            <a:xfrm>
              <a:off x="3520325" y="5210941"/>
              <a:ext cx="3539340" cy="472886"/>
            </a:xfrm>
            <a:prstGeom prst="rect">
              <a:avLst/>
            </a:prstGeom>
            <a:noFill/>
            <a:ln w="9525">
              <a:noFill/>
              <a:miter lim="800000"/>
              <a:headEnd/>
              <a:tailEnd/>
            </a:ln>
          </p:spPr>
          <p:txBody>
            <a:bodyPr wrap="square">
              <a:spAutoFit/>
            </a:bodyPr>
            <a:lstStyle/>
            <a:p>
              <a:pPr algn="ctr">
                <a:buFont typeface="Arial" charset="0"/>
                <a:buNone/>
              </a:pPr>
              <a:r>
                <a:rPr lang="en-US" altLang="zh-CN" sz="2473" dirty="0">
                  <a:latin typeface="Times New Roman" panose="02020603050405020304" pitchFamily="18" charset="0"/>
                  <a:ea typeface="KaiTi" panose="02010609060101010101" pitchFamily="49" charset="-122"/>
                  <a:cs typeface="Times New Roman" panose="02020603050405020304" pitchFamily="18" charset="0"/>
                  <a:sym typeface="微软雅黑" pitchFamily="34" charset="-122"/>
                </a:rPr>
                <a:t>Conclusions</a:t>
              </a:r>
              <a:endParaRPr lang="zh-CN" altLang="en-US" sz="2473"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18" name="Text Box 18">
              <a:extLst>
                <a:ext uri="{FF2B5EF4-FFF2-40B4-BE49-F238E27FC236}">
                  <a16:creationId xmlns:a16="http://schemas.microsoft.com/office/drawing/2014/main" id="{3FD782C6-1929-2748-A684-B678F8B81215}"/>
                </a:ext>
              </a:extLst>
            </p:cNvPr>
            <p:cNvSpPr>
              <a:spLocks noChangeArrowheads="1"/>
            </p:cNvSpPr>
            <p:nvPr/>
          </p:nvSpPr>
          <p:spPr bwMode="auto">
            <a:xfrm>
              <a:off x="2743154" y="5189560"/>
              <a:ext cx="343364" cy="472886"/>
            </a:xfrm>
            <a:prstGeom prst="rect">
              <a:avLst/>
            </a:prstGeom>
            <a:noFill/>
            <a:ln w="9525">
              <a:noFill/>
              <a:miter lim="800000"/>
              <a:headEnd/>
              <a:tailEnd/>
            </a:ln>
          </p:spPr>
          <p:txBody>
            <a:bodyPr wrap="none">
              <a:spAutoFit/>
            </a:bodyPr>
            <a:lstStyle/>
            <a:p>
              <a:pPr algn="ctr">
                <a:buFont typeface="Arial" charset="0"/>
                <a:buNone/>
              </a:pPr>
              <a:r>
                <a:rPr lang="en-US" altLang="zh-CN" sz="2473" b="1">
                  <a:solidFill>
                    <a:srgbClr val="F9F9F9"/>
                  </a:solidFill>
                  <a:latin typeface="Times New Roman" panose="02020603050405020304" pitchFamily="18" charset="0"/>
                  <a:ea typeface="黑体" pitchFamily="49" charset="-122"/>
                  <a:cs typeface="Times New Roman" panose="02020603050405020304" pitchFamily="18" charset="0"/>
                  <a:sym typeface="微软雅黑" pitchFamily="34" charset="-122"/>
                </a:rPr>
                <a:t>4</a:t>
              </a:r>
              <a:endParaRPr lang="zh-CN" altLang="en-US" sz="2061" b="1">
                <a:solidFill>
                  <a:srgbClr val="555555"/>
                </a:solidFill>
                <a:latin typeface="Times New Roman" panose="02020603050405020304" pitchFamily="18" charset="0"/>
                <a:ea typeface="黑体" pitchFamily="49" charset="-122"/>
                <a:cs typeface="Times New Roman" panose="02020603050405020304" pitchFamily="18" charset="0"/>
              </a:endParaRPr>
            </a:p>
          </p:txBody>
        </p:sp>
      </p:grpSp>
      <p:grpSp>
        <p:nvGrpSpPr>
          <p:cNvPr id="24" name="组合 23">
            <a:extLst>
              <a:ext uri="{FF2B5EF4-FFF2-40B4-BE49-F238E27FC236}">
                <a16:creationId xmlns:a16="http://schemas.microsoft.com/office/drawing/2014/main" id="{902B7662-C5D9-6F7A-E870-14D83926CA1C}"/>
              </a:ext>
            </a:extLst>
          </p:cNvPr>
          <p:cNvGrpSpPr/>
          <p:nvPr/>
        </p:nvGrpSpPr>
        <p:grpSpPr>
          <a:xfrm>
            <a:off x="2346297" y="4492001"/>
            <a:ext cx="5096525" cy="807986"/>
            <a:chOff x="2553148" y="4040461"/>
            <a:chExt cx="4946650" cy="784225"/>
          </a:xfrm>
        </p:grpSpPr>
        <p:sp>
          <p:nvSpPr>
            <p:cNvPr id="25" name="AutoShape 20">
              <a:extLst>
                <a:ext uri="{FF2B5EF4-FFF2-40B4-BE49-F238E27FC236}">
                  <a16:creationId xmlns:a16="http://schemas.microsoft.com/office/drawing/2014/main" id="{CBD730EE-AD70-6FC3-E1E9-67B5BA36AAE4}"/>
                </a:ext>
              </a:extLst>
            </p:cNvPr>
            <p:cNvSpPr>
              <a:spLocks noChangeArrowheads="1"/>
            </p:cNvSpPr>
            <p:nvPr/>
          </p:nvSpPr>
          <p:spPr bwMode="auto">
            <a:xfrm>
              <a:off x="2952071" y="4176611"/>
              <a:ext cx="4547727" cy="522817"/>
            </a:xfrm>
            <a:prstGeom prst="roundRect">
              <a:avLst>
                <a:gd name="adj" fmla="val 16667"/>
              </a:avLst>
            </a:prstGeom>
            <a:noFill/>
            <a:ln w="28575">
              <a:solidFill>
                <a:srgbClr val="9EC3E2"/>
              </a:solidFill>
              <a:round/>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26" name="AutoShape 21">
              <a:extLst>
                <a:ext uri="{FF2B5EF4-FFF2-40B4-BE49-F238E27FC236}">
                  <a16:creationId xmlns:a16="http://schemas.microsoft.com/office/drawing/2014/main" id="{2D06D730-FA81-9E69-C6E1-C218E7A0567E}"/>
                </a:ext>
              </a:extLst>
            </p:cNvPr>
            <p:cNvSpPr>
              <a:spLocks noChangeArrowheads="1"/>
            </p:cNvSpPr>
            <p:nvPr/>
          </p:nvSpPr>
          <p:spPr bwMode="auto">
            <a:xfrm>
              <a:off x="2553148" y="4040461"/>
              <a:ext cx="718062" cy="784225"/>
            </a:xfrm>
            <a:prstGeom prst="diamond">
              <a:avLst/>
            </a:prstGeom>
            <a:solidFill>
              <a:srgbClr val="9EC3E2"/>
            </a:solidFill>
            <a:ln w="25400">
              <a:solidFill>
                <a:srgbClr val="9EC3E2"/>
              </a:solidFill>
              <a:miter lim="800000"/>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28" name="Text Box 22">
              <a:extLst>
                <a:ext uri="{FF2B5EF4-FFF2-40B4-BE49-F238E27FC236}">
                  <a16:creationId xmlns:a16="http://schemas.microsoft.com/office/drawing/2014/main" id="{171F7B8D-1488-2393-5860-0AAB4DD0B39D}"/>
                </a:ext>
              </a:extLst>
            </p:cNvPr>
            <p:cNvSpPr>
              <a:spLocks noChangeArrowheads="1"/>
            </p:cNvSpPr>
            <p:nvPr/>
          </p:nvSpPr>
          <p:spPr bwMode="auto">
            <a:xfrm>
              <a:off x="3405876" y="4203378"/>
              <a:ext cx="3713667" cy="472886"/>
            </a:xfrm>
            <a:prstGeom prst="rect">
              <a:avLst/>
            </a:prstGeom>
            <a:noFill/>
            <a:ln w="9525">
              <a:noFill/>
              <a:miter lim="800000"/>
              <a:headEnd/>
              <a:tailEnd/>
            </a:ln>
          </p:spPr>
          <p:txBody>
            <a:bodyPr wrap="square">
              <a:spAutoFit/>
            </a:bodyPr>
            <a:lstStyle/>
            <a:p>
              <a:pPr algn="ctr">
                <a:buFont typeface="Arial" charset="0"/>
                <a:buNone/>
              </a:pPr>
              <a:r>
                <a:rPr lang="en-US" altLang="zh-CN" sz="2473" dirty="0">
                  <a:latin typeface="Times New Roman" panose="02020603050405020304" pitchFamily="18" charset="0"/>
                  <a:ea typeface="KaiTi" panose="02010609060101010101" pitchFamily="49" charset="-122"/>
                  <a:cs typeface="Times New Roman" panose="02020603050405020304" pitchFamily="18" charset="0"/>
                  <a:sym typeface="微软雅黑" pitchFamily="34" charset="-122"/>
                </a:rPr>
                <a:t>Techniques</a:t>
              </a:r>
              <a:endParaRPr lang="zh-CN" altLang="en-US" sz="2473"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9" name="Text Box 23">
              <a:extLst>
                <a:ext uri="{FF2B5EF4-FFF2-40B4-BE49-F238E27FC236}">
                  <a16:creationId xmlns:a16="http://schemas.microsoft.com/office/drawing/2014/main" id="{BDA6B1CF-5FE4-9532-3735-2BBCF27F4D0E}"/>
                </a:ext>
              </a:extLst>
            </p:cNvPr>
            <p:cNvSpPr>
              <a:spLocks noChangeArrowheads="1"/>
            </p:cNvSpPr>
            <p:nvPr/>
          </p:nvSpPr>
          <p:spPr bwMode="auto">
            <a:xfrm>
              <a:off x="2742677" y="4196433"/>
              <a:ext cx="343364" cy="472886"/>
            </a:xfrm>
            <a:prstGeom prst="rect">
              <a:avLst/>
            </a:prstGeom>
            <a:noFill/>
            <a:ln w="9525">
              <a:noFill/>
              <a:miter lim="800000"/>
              <a:headEnd/>
              <a:tailEnd/>
            </a:ln>
          </p:spPr>
          <p:txBody>
            <a:bodyPr wrap="none">
              <a:spAutoFit/>
            </a:bodyPr>
            <a:lstStyle/>
            <a:p>
              <a:pPr algn="ctr">
                <a:buFont typeface="Arial" charset="0"/>
                <a:buNone/>
              </a:pPr>
              <a:r>
                <a:rPr lang="en-US" altLang="zh-CN" sz="2473" b="1">
                  <a:solidFill>
                    <a:srgbClr val="F9F9F9"/>
                  </a:solidFill>
                  <a:latin typeface="Times New Roman" panose="02020603050405020304" pitchFamily="18" charset="0"/>
                  <a:ea typeface="黑体" pitchFamily="49" charset="-122"/>
                  <a:cs typeface="Times New Roman" panose="02020603050405020304" pitchFamily="18" charset="0"/>
                  <a:sym typeface="微软雅黑" pitchFamily="34" charset="-122"/>
                </a:rPr>
                <a:t>3</a:t>
              </a:r>
              <a:endParaRPr lang="zh-CN" altLang="en-US" sz="2061" b="1">
                <a:solidFill>
                  <a:srgbClr val="555555"/>
                </a:solidFill>
                <a:latin typeface="Times New Roman" panose="02020603050405020304" pitchFamily="18" charset="0"/>
                <a:ea typeface="黑体" pitchFamily="49" charset="-122"/>
                <a:cs typeface="Times New Roman" panose="02020603050405020304" pitchFamily="18" charset="0"/>
              </a:endParaRPr>
            </a:p>
          </p:txBody>
        </p:sp>
      </p:grpSp>
      <p:grpSp>
        <p:nvGrpSpPr>
          <p:cNvPr id="30" name="组合 29">
            <a:extLst>
              <a:ext uri="{FF2B5EF4-FFF2-40B4-BE49-F238E27FC236}">
                <a16:creationId xmlns:a16="http://schemas.microsoft.com/office/drawing/2014/main" id="{99C230F6-0D90-700D-3673-4B1B5F440643}"/>
              </a:ext>
            </a:extLst>
          </p:cNvPr>
          <p:cNvGrpSpPr/>
          <p:nvPr/>
        </p:nvGrpSpPr>
        <p:grpSpPr>
          <a:xfrm>
            <a:off x="2310314" y="1958062"/>
            <a:ext cx="5126335" cy="807986"/>
            <a:chOff x="2518223" y="2014786"/>
            <a:chExt cx="4975584" cy="784225"/>
          </a:xfrm>
        </p:grpSpPr>
        <p:sp>
          <p:nvSpPr>
            <p:cNvPr id="31" name="AutoShape 20">
              <a:extLst>
                <a:ext uri="{FF2B5EF4-FFF2-40B4-BE49-F238E27FC236}">
                  <a16:creationId xmlns:a16="http://schemas.microsoft.com/office/drawing/2014/main" id="{B1AD7B62-B3CC-CE91-87A9-5ABF230266FC}"/>
                </a:ext>
              </a:extLst>
            </p:cNvPr>
            <p:cNvSpPr>
              <a:spLocks noChangeArrowheads="1"/>
            </p:cNvSpPr>
            <p:nvPr/>
          </p:nvSpPr>
          <p:spPr bwMode="auto">
            <a:xfrm>
              <a:off x="2917146" y="2150936"/>
              <a:ext cx="4576661" cy="522817"/>
            </a:xfrm>
            <a:prstGeom prst="roundRect">
              <a:avLst>
                <a:gd name="adj" fmla="val 16667"/>
              </a:avLst>
            </a:prstGeom>
            <a:noFill/>
            <a:ln w="28575">
              <a:solidFill>
                <a:srgbClr val="9EC3E2"/>
              </a:solidFill>
              <a:round/>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42" name="AutoShape 21">
              <a:extLst>
                <a:ext uri="{FF2B5EF4-FFF2-40B4-BE49-F238E27FC236}">
                  <a16:creationId xmlns:a16="http://schemas.microsoft.com/office/drawing/2014/main" id="{904B8384-CCC6-7A9F-7659-2C29C629E6C1}"/>
                </a:ext>
              </a:extLst>
            </p:cNvPr>
            <p:cNvSpPr>
              <a:spLocks noChangeArrowheads="1"/>
            </p:cNvSpPr>
            <p:nvPr/>
          </p:nvSpPr>
          <p:spPr bwMode="auto">
            <a:xfrm>
              <a:off x="2518223" y="2014786"/>
              <a:ext cx="718062" cy="784225"/>
            </a:xfrm>
            <a:prstGeom prst="diamond">
              <a:avLst/>
            </a:prstGeom>
            <a:solidFill>
              <a:srgbClr val="9EC3E2"/>
            </a:solidFill>
            <a:ln w="25400">
              <a:solidFill>
                <a:srgbClr val="9EC3E2"/>
              </a:solidFill>
              <a:miter lim="800000"/>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43" name="Text Box 22">
              <a:extLst>
                <a:ext uri="{FF2B5EF4-FFF2-40B4-BE49-F238E27FC236}">
                  <a16:creationId xmlns:a16="http://schemas.microsoft.com/office/drawing/2014/main" id="{8E84145A-CE9E-6737-3667-9D7120A27FA9}"/>
                </a:ext>
              </a:extLst>
            </p:cNvPr>
            <p:cNvSpPr>
              <a:spLocks noChangeArrowheads="1"/>
            </p:cNvSpPr>
            <p:nvPr/>
          </p:nvSpPr>
          <p:spPr bwMode="auto">
            <a:xfrm>
              <a:off x="3446218" y="2189664"/>
              <a:ext cx="3600000" cy="472886"/>
            </a:xfrm>
            <a:prstGeom prst="rect">
              <a:avLst/>
            </a:prstGeom>
            <a:noFill/>
            <a:ln w="9525">
              <a:noFill/>
              <a:miter lim="800000"/>
              <a:headEnd/>
              <a:tailEnd/>
            </a:ln>
          </p:spPr>
          <p:txBody>
            <a:bodyPr>
              <a:spAutoFit/>
            </a:bodyPr>
            <a:lstStyle/>
            <a:p>
              <a:pPr algn="ctr">
                <a:buFont typeface="Arial" charset="0"/>
                <a:buNone/>
              </a:pPr>
              <a:r>
                <a:rPr lang="en-US" altLang="zh-CN" sz="2473" dirty="0">
                  <a:latin typeface="Times New Roman" panose="02020603050405020304" pitchFamily="18" charset="0"/>
                  <a:ea typeface="KaiTi" panose="02010609060101010101" pitchFamily="49" charset="-122"/>
                  <a:cs typeface="Times New Roman" panose="02020603050405020304" pitchFamily="18" charset="0"/>
                  <a:sym typeface="微软雅黑" pitchFamily="34" charset="-122"/>
                </a:rPr>
                <a:t>Problem Formulations</a:t>
              </a:r>
              <a:endParaRPr lang="zh-CN" altLang="en-US" sz="206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44" name="Text Box 23">
              <a:extLst>
                <a:ext uri="{FF2B5EF4-FFF2-40B4-BE49-F238E27FC236}">
                  <a16:creationId xmlns:a16="http://schemas.microsoft.com/office/drawing/2014/main" id="{84994686-0ED9-2152-373B-1DF9B3770150}"/>
                </a:ext>
              </a:extLst>
            </p:cNvPr>
            <p:cNvSpPr>
              <a:spLocks noChangeArrowheads="1"/>
            </p:cNvSpPr>
            <p:nvPr/>
          </p:nvSpPr>
          <p:spPr bwMode="auto">
            <a:xfrm>
              <a:off x="2699203" y="2150936"/>
              <a:ext cx="343364" cy="472886"/>
            </a:xfrm>
            <a:prstGeom prst="rect">
              <a:avLst/>
            </a:prstGeom>
            <a:noFill/>
            <a:ln w="9525">
              <a:noFill/>
              <a:miter lim="800000"/>
              <a:headEnd/>
              <a:tailEnd/>
            </a:ln>
          </p:spPr>
          <p:txBody>
            <a:bodyPr wrap="none">
              <a:spAutoFit/>
            </a:bodyPr>
            <a:lstStyle/>
            <a:p>
              <a:pPr algn="ctr">
                <a:buFont typeface="Arial" charset="0"/>
                <a:buNone/>
              </a:pPr>
              <a:r>
                <a:rPr lang="en-US" altLang="zh-CN" sz="2473" b="1">
                  <a:solidFill>
                    <a:srgbClr val="F9F9F9"/>
                  </a:solidFill>
                  <a:latin typeface="Times New Roman" panose="02020603050405020304" pitchFamily="18" charset="0"/>
                  <a:ea typeface="黑体" pitchFamily="49" charset="-122"/>
                  <a:cs typeface="Times New Roman" panose="02020603050405020304" pitchFamily="18" charset="0"/>
                  <a:sym typeface="微软雅黑" pitchFamily="34" charset="-122"/>
                </a:rPr>
                <a:t>1</a:t>
              </a:r>
              <a:endParaRPr lang="zh-CN" altLang="en-US" sz="2061" b="1">
                <a:solidFill>
                  <a:srgbClr val="555555"/>
                </a:solidFill>
                <a:latin typeface="Times New Roman" panose="02020603050405020304" pitchFamily="18" charset="0"/>
                <a:ea typeface="黑体" pitchFamily="49" charset="-122"/>
                <a:cs typeface="Times New Roman" panose="02020603050405020304" pitchFamily="18" charset="0"/>
              </a:endParaRPr>
            </a:p>
          </p:txBody>
        </p:sp>
      </p:grpSp>
      <p:sp>
        <p:nvSpPr>
          <p:cNvPr id="45" name="矩形 44">
            <a:extLst>
              <a:ext uri="{FF2B5EF4-FFF2-40B4-BE49-F238E27FC236}">
                <a16:creationId xmlns:a16="http://schemas.microsoft.com/office/drawing/2014/main" id="{83C510CE-D4C5-33C2-F3B1-B20FDBF08686}"/>
              </a:ext>
            </a:extLst>
          </p:cNvPr>
          <p:cNvSpPr/>
          <p:nvPr/>
        </p:nvSpPr>
        <p:spPr>
          <a:xfrm>
            <a:off x="2175694" y="3052119"/>
            <a:ext cx="6013401" cy="3855128"/>
          </a:xfrm>
          <a:prstGeom prst="rect">
            <a:avLst/>
          </a:prstGeom>
          <a:solidFill>
            <a:schemeClr val="bg1">
              <a:alpha val="80000"/>
            </a:schemeClr>
          </a:soli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en-US" sz="1442" dirty="0" err="1">
              <a:solidFill>
                <a:schemeClr val="bg1">
                  <a:lumMod val="50000"/>
                </a:schemeClr>
              </a:solidFill>
            </a:endParaRPr>
          </a:p>
        </p:txBody>
      </p:sp>
      <p:sp>
        <p:nvSpPr>
          <p:cNvPr id="7" name="弧 6">
            <a:extLst>
              <a:ext uri="{FF2B5EF4-FFF2-40B4-BE49-F238E27FC236}">
                <a16:creationId xmlns:a16="http://schemas.microsoft.com/office/drawing/2014/main" id="{0B8DDE33-E1B8-DE4A-5D63-D22372C864C8}"/>
              </a:ext>
            </a:extLst>
          </p:cNvPr>
          <p:cNvSpPr/>
          <p:nvPr/>
        </p:nvSpPr>
        <p:spPr>
          <a:xfrm rot="17710665">
            <a:off x="6307189" y="1754199"/>
            <a:ext cx="1783691" cy="1587485"/>
          </a:xfrm>
          <a:prstGeom prst="arc">
            <a:avLst>
              <a:gd name="adj1" fmla="val 16276609"/>
              <a:gd name="adj2" fmla="val 21114949"/>
            </a:avLst>
          </a:prstGeom>
          <a:ln w="38100">
            <a:solidFill>
              <a:srgbClr val="005AAA"/>
            </a:solidFill>
            <a:headEnd type="none" w="med" len="med"/>
            <a:tailEnd type="stealth"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 name="文本框 7">
            <a:extLst>
              <a:ext uri="{FF2B5EF4-FFF2-40B4-BE49-F238E27FC236}">
                <a16:creationId xmlns:a16="http://schemas.microsoft.com/office/drawing/2014/main" id="{99C87FE2-4BF9-5F51-CB6F-456085C49327}"/>
              </a:ext>
            </a:extLst>
          </p:cNvPr>
          <p:cNvSpPr txBox="1"/>
          <p:nvPr/>
        </p:nvSpPr>
        <p:spPr bwMode="auto">
          <a:xfrm>
            <a:off x="7280872" y="1454623"/>
            <a:ext cx="2779115" cy="707886"/>
          </a:xfrm>
          <a:prstGeom prst="rect">
            <a:avLst/>
          </a:prstGeom>
          <a:noFill/>
          <a:ln w="9525" algn="ctr">
            <a:noFill/>
            <a:miter lim="800000"/>
            <a:headEnd/>
            <a:tailEnd/>
          </a:ln>
          <a:effectLst/>
        </p:spPr>
        <p:txBody>
          <a:bodyPr wrap="square">
            <a:spAutoFit/>
          </a:bodyPr>
          <a:lstStyle/>
          <a:p>
            <a:pPr algn="ctr"/>
            <a:r>
              <a:rPr kumimoji="1" lang="en-US" b="1" dirty="0">
                <a:solidFill>
                  <a:srgbClr val="005AAA"/>
                </a:solidFill>
                <a:latin typeface="Times New Roman" panose="02020603050405020304" pitchFamily="18" charset="0"/>
                <a:ea typeface="楷体" panose="02010609060101010101" pitchFamily="49" charset="-122"/>
                <a:cs typeface="Times New Roman" panose="02020603050405020304" pitchFamily="18" charset="0"/>
              </a:rPr>
              <a:t>Random-Walk Probability Estimation</a:t>
            </a:r>
            <a:endParaRPr lang="en-US" b="1">
              <a:solidFill>
                <a:srgbClr val="005AA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023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20" name="标题 24">
            <a:extLst>
              <a:ext uri="{FF2B5EF4-FFF2-40B4-BE49-F238E27FC236}">
                <a16:creationId xmlns:a16="http://schemas.microsoft.com/office/drawing/2014/main" id="{02E46307-80DF-7D2D-2676-528D350C88EA}"/>
              </a:ext>
            </a:extLst>
          </p:cNvPr>
          <p:cNvSpPr txBox="1">
            <a:spLocks/>
          </p:cNvSpPr>
          <p:nvPr/>
        </p:nvSpPr>
        <p:spPr>
          <a:xfrm>
            <a:off x="563626" y="718642"/>
            <a:ext cx="8997950" cy="561975"/>
          </a:xfrm>
          <a:prstGeom prst="rect">
            <a:avLst/>
          </a:prstGeom>
        </p:spPr>
        <p:txBody>
          <a:bodyPr vert="horz" wrap="square" lIns="100838" tIns="50419" rIns="100838" bIns="50419" rtlCol="0" anchor="t">
            <a:noAutofit/>
          </a:bodyPr>
          <a:lstStyle>
            <a:lvl1pPr algn="l" defTabSz="1019007" rtl="0" eaLnBrk="1" latinLnBrk="0" hangingPunct="1">
              <a:spcBef>
                <a:spcPct val="0"/>
              </a:spcBef>
              <a:buNone/>
              <a:defRPr sz="2400" b="1" kern="1200">
                <a:solidFill>
                  <a:srgbClr val="000000"/>
                </a:solidFill>
                <a:latin typeface="Arial"/>
                <a:ea typeface="楷体_GB2312"/>
                <a:cs typeface="Arial" pitchFamily="34" charset="0"/>
              </a:defRPr>
            </a:lvl1pPr>
          </a:lstStyle>
          <a:p>
            <a:pPr lvl="0"/>
            <a:r>
              <a:rPr lang="en-US" altLang="zh-CN" sz="3000" dirty="0">
                <a:latin typeface="Times New Roman" panose="02020603050405020304" pitchFamily="18" charset="0"/>
                <a:ea typeface="楷体" panose="02010609060101010101" pitchFamily="49" charset="-122"/>
                <a:cs typeface="Times New Roman" panose="02020603050405020304" pitchFamily="18" charset="0"/>
              </a:rPr>
              <a:t>Our Contributions: Revisiting Push Cost</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3654C92-A6AB-1DC1-EDB5-91B21445419C}"/>
                  </a:ext>
                </a:extLst>
              </p:cNvPr>
              <p:cNvSpPr txBox="1"/>
              <p:nvPr/>
            </p:nvSpPr>
            <p:spPr>
              <a:xfrm>
                <a:off x="552227" y="1598648"/>
                <a:ext cx="7920000" cy="1095236"/>
              </a:xfrm>
              <a:prstGeom prst="rect">
                <a:avLst/>
              </a:prstGeom>
              <a:noFill/>
            </p:spPr>
            <p:txBody>
              <a:bodyPr wrap="square" rtlCol="0">
                <a:spAutoFit/>
              </a:bodyPr>
              <a:lstStyle/>
              <a:p>
                <a:pPr>
                  <a:lnSpc>
                    <a:spcPct val="120000"/>
                  </a:lnSpc>
                  <a:buClr>
                    <a:schemeClr val="tx1"/>
                  </a:buClr>
                  <a:buSzPct val="80000"/>
                </a:pPr>
                <a14:m>
                  <m:oMathPara xmlns:m="http://schemas.openxmlformats.org/officeDocument/2006/math">
                    <m:oMathParaPr>
                      <m:jc m:val="left"/>
                    </m:oMathParaPr>
                    <m:oMath xmlns:m="http://schemas.openxmlformats.org/officeDocument/2006/math">
                      <m:nary>
                        <m:naryPr>
                          <m:chr m:val="∑"/>
                          <m:supHide m:val="on"/>
                          <m:ctrlPr>
                            <a:rPr kumimoji="1" lang="en-US" altLang="zh-CN" sz="2200" i="1" dirty="0">
                              <a:latin typeface="Cambria Math" panose="02040503050406030204" pitchFamily="18" charset="0"/>
                              <a:ea typeface="楷体" panose="02010609060101010101" pitchFamily="49" charset="-122"/>
                            </a:rPr>
                          </m:ctrlPr>
                        </m:naryPr>
                        <m:sub>
                          <m:r>
                            <m:rPr>
                              <m:brk m:alnAt="7"/>
                            </m:rPr>
                            <a:rPr kumimoji="1" lang="en-US" altLang="zh-CN" sz="2200" i="1" dirty="0">
                              <a:latin typeface="Cambria Math" panose="02040503050406030204" pitchFamily="18" charset="0"/>
                              <a:ea typeface="楷体" panose="02010609060101010101" pitchFamily="49" charset="-122"/>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𝑉</m:t>
                          </m:r>
                        </m:sub>
                        <m:sup/>
                        <m:e>
                          <m:r>
                            <a:rPr kumimoji="1" lang="en-US" altLang="zh-CN" sz="2200" i="1" dirty="0">
                              <a:latin typeface="Cambria Math" panose="02040503050406030204" pitchFamily="18" charset="0"/>
                              <a:ea typeface="Cambria Math" panose="02040503050406030204" pitchFamily="18" charset="0"/>
                            </a:rPr>
                            <m:t>𝜋</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𝑡</m:t>
                          </m:r>
                          <m:r>
                            <a:rPr kumimoji="1" lang="en-US" altLang="zh-CN" sz="2200" i="1" dirty="0">
                              <a:latin typeface="Cambria Math" panose="02040503050406030204" pitchFamily="18" charset="0"/>
                              <a:ea typeface="Cambria Math" panose="02040503050406030204" pitchFamily="18" charset="0"/>
                            </a:rPr>
                            <m:t>)∙</m:t>
                          </m:r>
                          <m:sSub>
                            <m:sSubPr>
                              <m:ctrlPr>
                                <a:rPr kumimoji="1" lang="en-US" altLang="zh-CN" sz="2200" i="1" dirty="0">
                                  <a:latin typeface="Cambria Math" panose="02040503050406030204" pitchFamily="18" charset="0"/>
                                  <a:ea typeface="Cambria Math" panose="02040503050406030204" pitchFamily="18" charset="0"/>
                                </a:rPr>
                              </m:ctrlPr>
                            </m:sSubPr>
                            <m:e>
                              <m:r>
                                <a:rPr kumimoji="1" lang="en-US" altLang="zh-CN" sz="2200" i="1" dirty="0">
                                  <a:latin typeface="Cambria Math" panose="02040503050406030204" pitchFamily="18" charset="0"/>
                                  <a:ea typeface="Cambria Math" panose="02040503050406030204" pitchFamily="18" charset="0"/>
                                </a:rPr>
                                <m:t>𝑑</m:t>
                              </m:r>
                            </m:e>
                            <m:sub>
                              <m:r>
                                <m:rPr>
                                  <m:sty m:val="p"/>
                                </m:rPr>
                                <a:rPr kumimoji="1" lang="en-US" altLang="zh-CN" sz="2200" dirty="0">
                                  <a:latin typeface="Cambria Math" panose="02040503050406030204" pitchFamily="18" charset="0"/>
                                  <a:ea typeface="Cambria Math" panose="02040503050406030204" pitchFamily="18" charset="0"/>
                                </a:rPr>
                                <m:t>in</m:t>
                              </m:r>
                            </m:sub>
                          </m:sSub>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𝑢</m:t>
                          </m:r>
                          <m:r>
                            <a:rPr kumimoji="1" lang="en-US" altLang="zh-CN" sz="2200" i="1" dirty="0">
                              <a:latin typeface="Cambria Math" panose="02040503050406030204" pitchFamily="18" charset="0"/>
                              <a:ea typeface="Cambria Math" panose="02040503050406030204" pitchFamily="18" charset="0"/>
                            </a:rPr>
                            <m:t>)</m:t>
                          </m:r>
                        </m:e>
                      </m:nary>
                    </m:oMath>
                  </m:oMathPara>
                </a14:m>
                <a:endParaRPr kumimoji="1" lang="en-US" altLang="zh-CN" sz="2200" dirty="0">
                  <a:latin typeface="Times New Roman" panose="02020603050405020304" pitchFamily="18" charset="0"/>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E3654C92-A6AB-1DC1-EDB5-91B21445419C}"/>
                  </a:ext>
                </a:extLst>
              </p:cNvPr>
              <p:cNvSpPr txBox="1">
                <a:spLocks noRot="1" noChangeAspect="1" noMove="1" noResize="1" noEditPoints="1" noAdjustHandles="1" noChangeArrowheads="1" noChangeShapeType="1" noTextEdit="1"/>
              </p:cNvSpPr>
              <p:nvPr/>
            </p:nvSpPr>
            <p:spPr>
              <a:xfrm>
                <a:off x="552227" y="1598648"/>
                <a:ext cx="7920000" cy="1095236"/>
              </a:xfrm>
              <a:prstGeom prst="rect">
                <a:avLst/>
              </a:prstGeom>
              <a:blipFill>
                <a:blip r:embed="rId3"/>
                <a:stretch>
                  <a:fillRect l="-12160" t="-89773" b="-14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97585DB-CB53-BE1D-9485-C77898819108}"/>
                  </a:ext>
                </a:extLst>
              </p:cNvPr>
              <p:cNvSpPr txBox="1"/>
              <p:nvPr/>
            </p:nvSpPr>
            <p:spPr bwMode="auto">
              <a:xfrm>
                <a:off x="3105320" y="1731286"/>
                <a:ext cx="5046097" cy="971613"/>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200" i="1" dirty="0">
                          <a:latin typeface="Cambria Math" panose="02040503050406030204" pitchFamily="18" charset="0"/>
                          <a:ea typeface="楷体" panose="02010609060101010101" pitchFamily="49" charset="-122"/>
                        </a:rPr>
                        <m:t>=</m:t>
                      </m:r>
                      <m:nary>
                        <m:naryPr>
                          <m:chr m:val="∑"/>
                          <m:supHide m:val="on"/>
                          <m:ctrlPr>
                            <a:rPr kumimoji="1" lang="en-US" altLang="zh-CN" sz="2200" i="1" dirty="0">
                              <a:latin typeface="Cambria Math" panose="02040503050406030204" pitchFamily="18" charset="0"/>
                              <a:ea typeface="楷体" panose="02010609060101010101" pitchFamily="49" charset="-122"/>
                            </a:rPr>
                          </m:ctrlPr>
                        </m:naryPr>
                        <m:sub>
                          <m:r>
                            <m:rPr>
                              <m:brk m:alnAt="7"/>
                            </m:rPr>
                            <a:rPr kumimoji="1" lang="en-US" altLang="zh-CN" sz="2200" i="1" dirty="0">
                              <a:latin typeface="Cambria Math" panose="02040503050406030204" pitchFamily="18" charset="0"/>
                              <a:ea typeface="楷体" panose="02010609060101010101" pitchFamily="49" charset="-122"/>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𝑉</m:t>
                          </m:r>
                        </m:sub>
                        <m:sup/>
                        <m:e>
                          <m:r>
                            <a:rPr kumimoji="1" lang="en-US" altLang="zh-CN" sz="2200" i="1" dirty="0">
                              <a:latin typeface="Cambria Math" panose="02040503050406030204" pitchFamily="18" charset="0"/>
                              <a:ea typeface="Cambria Math" panose="02040503050406030204" pitchFamily="18" charset="0"/>
                            </a:rPr>
                            <m:t>𝜋</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𝑡</m:t>
                          </m:r>
                          <m:r>
                            <a:rPr kumimoji="1" lang="en-US" altLang="zh-CN" sz="2200" i="1" dirty="0">
                              <a:latin typeface="Cambria Math" panose="02040503050406030204" pitchFamily="18" charset="0"/>
                              <a:ea typeface="Cambria Math" panose="02040503050406030204" pitchFamily="18" charset="0"/>
                            </a:rPr>
                            <m:t>)∙</m:t>
                          </m:r>
                          <m:nary>
                            <m:naryPr>
                              <m:chr m:val="∑"/>
                              <m:supHide m:val="on"/>
                              <m:ctrlPr>
                                <a:rPr kumimoji="1" lang="en-US" altLang="zh-CN" sz="2200" i="1" dirty="0">
                                  <a:solidFill>
                                    <a:srgbClr val="C00000"/>
                                  </a:solidFill>
                                  <a:latin typeface="Cambria Math" panose="02040503050406030204" pitchFamily="18" charset="0"/>
                                  <a:ea typeface="Cambria Math" panose="02040503050406030204" pitchFamily="18" charset="0"/>
                                </a:rPr>
                              </m:ctrlPr>
                            </m:naryPr>
                            <m:sub>
                              <m:r>
                                <m:rPr>
                                  <m:brk m:alnAt="7"/>
                                </m:rPr>
                                <a:rPr kumimoji="1" lang="en-US" altLang="zh-CN" sz="2200" i="1" dirty="0">
                                  <a:solidFill>
                                    <a:srgbClr val="C00000"/>
                                  </a:solidFill>
                                  <a:latin typeface="Cambria Math" panose="02040503050406030204" pitchFamily="18" charset="0"/>
                                  <a:ea typeface="Cambria Math" panose="02040503050406030204" pitchFamily="18" charset="0"/>
                                </a:rPr>
                                <m:t>𝑣</m:t>
                              </m:r>
                              <m:r>
                                <a:rPr kumimoji="1" lang="en-US" altLang="zh-CN" sz="2200" i="1" dirty="0">
                                  <a:solidFill>
                                    <a:srgbClr val="C00000"/>
                                  </a:solidFill>
                                  <a:latin typeface="Cambria Math" panose="02040503050406030204" pitchFamily="18" charset="0"/>
                                  <a:ea typeface="Cambria Math" panose="02040503050406030204" pitchFamily="18" charset="0"/>
                                </a:rPr>
                                <m:t>∈</m:t>
                              </m:r>
                              <m:sSub>
                                <m:sSubPr>
                                  <m:ctrlPr>
                                    <a:rPr kumimoji="1" lang="en-US" altLang="zh-CN" sz="2200" i="1" dirty="0">
                                      <a:solidFill>
                                        <a:srgbClr val="C00000"/>
                                      </a:solidFill>
                                      <a:latin typeface="Cambria Math" panose="02040503050406030204" pitchFamily="18" charset="0"/>
                                      <a:ea typeface="Cambria Math" panose="02040503050406030204" pitchFamily="18" charset="0"/>
                                    </a:rPr>
                                  </m:ctrlPr>
                                </m:sSubPr>
                                <m:e>
                                  <m:r>
                                    <m:rPr>
                                      <m:brk m:alnAt="7"/>
                                    </m:rPr>
                                    <a:rPr kumimoji="1" lang="en-US" altLang="zh-CN" sz="2200" i="1" dirty="0">
                                      <a:solidFill>
                                        <a:srgbClr val="C00000"/>
                                      </a:solidFill>
                                      <a:latin typeface="Cambria Math" panose="02040503050406030204" pitchFamily="18" charset="0"/>
                                      <a:ea typeface="Cambria Math" panose="02040503050406030204" pitchFamily="18" charset="0"/>
                                    </a:rPr>
                                    <m:t>𝑁</m:t>
                                  </m:r>
                                </m:e>
                                <m:sub>
                                  <m:r>
                                    <m:rPr>
                                      <m:sty m:val="p"/>
                                      <m:brk m:alnAt="7"/>
                                    </m:rPr>
                                    <a:rPr kumimoji="1" lang="en-US" altLang="zh-CN" sz="2200" dirty="0">
                                      <a:solidFill>
                                        <a:srgbClr val="C00000"/>
                                      </a:solidFill>
                                      <a:latin typeface="Cambria Math" panose="02040503050406030204" pitchFamily="18" charset="0"/>
                                      <a:ea typeface="Cambria Math" panose="02040503050406030204" pitchFamily="18" charset="0"/>
                                    </a:rPr>
                                    <m:t>i</m:t>
                                  </m:r>
                                  <m:r>
                                    <m:rPr>
                                      <m:sty m:val="p"/>
                                    </m:rPr>
                                    <a:rPr kumimoji="1" lang="en-US" altLang="zh-CN" sz="2200" dirty="0">
                                      <a:solidFill>
                                        <a:srgbClr val="C00000"/>
                                      </a:solidFill>
                                      <a:latin typeface="Cambria Math" panose="02040503050406030204" pitchFamily="18" charset="0"/>
                                      <a:ea typeface="Cambria Math" panose="02040503050406030204" pitchFamily="18" charset="0"/>
                                    </a:rPr>
                                    <m:t>n</m:t>
                                  </m:r>
                                </m:sub>
                              </m:sSub>
                              <m:r>
                                <m:rPr>
                                  <m:brk m:alnAt="7"/>
                                </m:rPr>
                                <a:rPr kumimoji="1" lang="en-US" altLang="zh-CN" sz="2200" i="1" dirty="0">
                                  <a:solidFill>
                                    <a:srgbClr val="C00000"/>
                                  </a:solidFill>
                                  <a:latin typeface="Cambria Math" panose="02040503050406030204" pitchFamily="18" charset="0"/>
                                  <a:ea typeface="Cambria Math" panose="02040503050406030204" pitchFamily="18" charset="0"/>
                                </a:rPr>
                                <m:t>(</m:t>
                              </m:r>
                              <m:r>
                                <a:rPr kumimoji="1" lang="en-US" altLang="zh-CN" sz="2200" i="1" dirty="0">
                                  <a:solidFill>
                                    <a:srgbClr val="C00000"/>
                                  </a:solidFill>
                                  <a:latin typeface="Cambria Math" panose="02040503050406030204" pitchFamily="18" charset="0"/>
                                  <a:ea typeface="Cambria Math" panose="02040503050406030204" pitchFamily="18" charset="0"/>
                                </a:rPr>
                                <m:t>𝑢</m:t>
                              </m:r>
                              <m:r>
                                <a:rPr kumimoji="1" lang="en-US" altLang="zh-CN" sz="2200" i="1" dirty="0">
                                  <a:solidFill>
                                    <a:srgbClr val="C00000"/>
                                  </a:solidFill>
                                  <a:latin typeface="Cambria Math" panose="02040503050406030204" pitchFamily="18" charset="0"/>
                                  <a:ea typeface="Cambria Math" panose="02040503050406030204" pitchFamily="18" charset="0"/>
                                </a:rPr>
                                <m:t>)</m:t>
                              </m:r>
                            </m:sub>
                            <m:sup/>
                            <m:e>
                              <m:sSub>
                                <m:sSubPr>
                                  <m:ctrlPr>
                                    <a:rPr kumimoji="1" lang="en-US" altLang="zh-CN" sz="2200" b="0" i="1" dirty="0">
                                      <a:solidFill>
                                        <a:srgbClr val="C00000"/>
                                      </a:solidFill>
                                      <a:latin typeface="Cambria Math" panose="02040503050406030204" pitchFamily="18" charset="0"/>
                                      <a:ea typeface="Cambria Math" panose="02040503050406030204" pitchFamily="18" charset="0"/>
                                    </a:rPr>
                                  </m:ctrlPr>
                                </m:sSubPr>
                                <m:e>
                                  <m:r>
                                    <a:rPr kumimoji="1" lang="en-US" altLang="zh-CN" sz="2200" b="0" i="1" dirty="0">
                                      <a:solidFill>
                                        <a:srgbClr val="C00000"/>
                                      </a:solidFill>
                                      <a:latin typeface="Cambria Math" panose="02040503050406030204" pitchFamily="18" charset="0"/>
                                      <a:ea typeface="Cambria Math" panose="02040503050406030204" pitchFamily="18" charset="0"/>
                                    </a:rPr>
                                    <m:t>𝑑</m:t>
                                  </m:r>
                                </m:e>
                                <m:sub>
                                  <m:r>
                                    <m:rPr>
                                      <m:sty m:val="p"/>
                                    </m:rPr>
                                    <a:rPr kumimoji="1" lang="en-US" altLang="zh-CN" sz="2200" b="0" i="0" dirty="0">
                                      <a:solidFill>
                                        <a:srgbClr val="C00000"/>
                                      </a:solidFill>
                                      <a:latin typeface="Cambria Math" panose="02040503050406030204" pitchFamily="18" charset="0"/>
                                      <a:ea typeface="Cambria Math" panose="02040503050406030204" pitchFamily="18" charset="0"/>
                                    </a:rPr>
                                    <m:t>out</m:t>
                                  </m:r>
                                </m:sub>
                              </m:sSub>
                              <m:r>
                                <a:rPr kumimoji="1" lang="en-US" altLang="zh-CN" sz="2200" b="0" i="1" dirty="0">
                                  <a:solidFill>
                                    <a:srgbClr val="C00000"/>
                                  </a:solidFill>
                                  <a:latin typeface="Cambria Math" panose="02040503050406030204" pitchFamily="18" charset="0"/>
                                  <a:ea typeface="Cambria Math" panose="02040503050406030204" pitchFamily="18" charset="0"/>
                                </a:rPr>
                                <m:t>(</m:t>
                              </m:r>
                              <m:r>
                                <a:rPr kumimoji="1" lang="en-US" altLang="zh-CN" sz="2200" b="0" i="1" dirty="0">
                                  <a:solidFill>
                                    <a:srgbClr val="C00000"/>
                                  </a:solidFill>
                                  <a:latin typeface="Cambria Math" panose="02040503050406030204" pitchFamily="18" charset="0"/>
                                  <a:ea typeface="Cambria Math" panose="02040503050406030204" pitchFamily="18" charset="0"/>
                                </a:rPr>
                                <m:t>𝑣</m:t>
                              </m:r>
                              <m:r>
                                <a:rPr kumimoji="1" lang="en-US" altLang="zh-CN" sz="2200" b="0" i="1" dirty="0">
                                  <a:solidFill>
                                    <a:srgbClr val="C00000"/>
                                  </a:solidFill>
                                  <a:latin typeface="Cambria Math" panose="02040503050406030204" pitchFamily="18" charset="0"/>
                                  <a:ea typeface="Cambria Math" panose="02040503050406030204" pitchFamily="18" charset="0"/>
                                </a:rPr>
                                <m:t>)∙</m:t>
                              </m:r>
                              <m:f>
                                <m:fPr>
                                  <m:ctrlPr>
                                    <a:rPr kumimoji="1" lang="en-US" altLang="zh-CN" sz="2200" b="0" i="1" dirty="0">
                                      <a:solidFill>
                                        <a:srgbClr val="C00000"/>
                                      </a:solidFill>
                                      <a:latin typeface="Cambria Math" panose="02040503050406030204" pitchFamily="18" charset="0"/>
                                      <a:ea typeface="Cambria Math" panose="02040503050406030204" pitchFamily="18" charset="0"/>
                                    </a:rPr>
                                  </m:ctrlPr>
                                </m:fPr>
                                <m:num>
                                  <m:r>
                                    <a:rPr kumimoji="1" lang="en-US" altLang="zh-CN" sz="2200" b="0" i="1" dirty="0">
                                      <a:solidFill>
                                        <a:srgbClr val="C00000"/>
                                      </a:solidFill>
                                      <a:latin typeface="Cambria Math" panose="02040503050406030204" pitchFamily="18" charset="0"/>
                                      <a:ea typeface="Cambria Math" panose="02040503050406030204" pitchFamily="18" charset="0"/>
                                    </a:rPr>
                                    <m:t>1</m:t>
                                  </m:r>
                                </m:num>
                                <m:den>
                                  <m:sSub>
                                    <m:sSubPr>
                                      <m:ctrlPr>
                                        <a:rPr kumimoji="1" lang="en-US" altLang="zh-CN" sz="2200" b="0" i="1" dirty="0">
                                          <a:solidFill>
                                            <a:srgbClr val="C00000"/>
                                          </a:solidFill>
                                          <a:latin typeface="Cambria Math" panose="02040503050406030204" pitchFamily="18" charset="0"/>
                                          <a:ea typeface="Cambria Math" panose="02040503050406030204" pitchFamily="18" charset="0"/>
                                        </a:rPr>
                                      </m:ctrlPr>
                                    </m:sSubPr>
                                    <m:e>
                                      <m:r>
                                        <a:rPr kumimoji="1" lang="en-US" altLang="zh-CN" sz="2200" b="0" i="1" dirty="0">
                                          <a:solidFill>
                                            <a:srgbClr val="C00000"/>
                                          </a:solidFill>
                                          <a:latin typeface="Cambria Math" panose="02040503050406030204" pitchFamily="18" charset="0"/>
                                          <a:ea typeface="Cambria Math" panose="02040503050406030204" pitchFamily="18" charset="0"/>
                                        </a:rPr>
                                        <m:t>𝑑</m:t>
                                      </m:r>
                                    </m:e>
                                    <m:sub>
                                      <m:r>
                                        <m:rPr>
                                          <m:sty m:val="p"/>
                                        </m:rPr>
                                        <a:rPr kumimoji="1" lang="en-US" altLang="zh-CN" sz="2200" b="0" i="0" dirty="0">
                                          <a:solidFill>
                                            <a:srgbClr val="C00000"/>
                                          </a:solidFill>
                                          <a:latin typeface="Cambria Math" panose="02040503050406030204" pitchFamily="18" charset="0"/>
                                          <a:ea typeface="Cambria Math" panose="02040503050406030204" pitchFamily="18" charset="0"/>
                                        </a:rPr>
                                        <m:t>out</m:t>
                                      </m:r>
                                    </m:sub>
                                  </m:sSub>
                                  <m:r>
                                    <a:rPr kumimoji="1" lang="en-US" altLang="zh-CN" sz="2200" b="0" i="1" dirty="0">
                                      <a:solidFill>
                                        <a:srgbClr val="C00000"/>
                                      </a:solidFill>
                                      <a:latin typeface="Cambria Math" panose="02040503050406030204" pitchFamily="18" charset="0"/>
                                      <a:ea typeface="Cambria Math" panose="02040503050406030204" pitchFamily="18" charset="0"/>
                                    </a:rPr>
                                    <m:t>(</m:t>
                                  </m:r>
                                  <m:r>
                                    <a:rPr kumimoji="1" lang="en-US" altLang="zh-CN" sz="2200" b="0" i="1" dirty="0">
                                      <a:solidFill>
                                        <a:srgbClr val="C00000"/>
                                      </a:solidFill>
                                      <a:latin typeface="Cambria Math" panose="02040503050406030204" pitchFamily="18" charset="0"/>
                                      <a:ea typeface="Cambria Math" panose="02040503050406030204" pitchFamily="18" charset="0"/>
                                    </a:rPr>
                                    <m:t>𝑣</m:t>
                                  </m:r>
                                  <m:r>
                                    <a:rPr kumimoji="1" lang="en-US" altLang="zh-CN" sz="2200" b="0" i="1" dirty="0">
                                      <a:solidFill>
                                        <a:srgbClr val="C00000"/>
                                      </a:solidFill>
                                      <a:latin typeface="Cambria Math" panose="02040503050406030204" pitchFamily="18" charset="0"/>
                                      <a:ea typeface="Cambria Math" panose="02040503050406030204" pitchFamily="18" charset="0"/>
                                    </a:rPr>
                                    <m:t>)</m:t>
                                  </m:r>
                                </m:den>
                              </m:f>
                            </m:e>
                          </m:nary>
                        </m:e>
                      </m:nary>
                    </m:oMath>
                  </m:oMathPara>
                </a14:m>
                <a:endParaRPr lang="en-US" sz="2200" dirty="0"/>
              </a:p>
            </p:txBody>
          </p:sp>
        </mc:Choice>
        <mc:Fallback xmlns="">
          <p:sp>
            <p:nvSpPr>
              <p:cNvPr id="5" name="文本框 4">
                <a:extLst>
                  <a:ext uri="{FF2B5EF4-FFF2-40B4-BE49-F238E27FC236}">
                    <a16:creationId xmlns:a16="http://schemas.microsoft.com/office/drawing/2014/main" id="{897585DB-CB53-BE1D-9485-C77898819108}"/>
                  </a:ext>
                </a:extLst>
              </p:cNvPr>
              <p:cNvSpPr txBox="1">
                <a:spLocks noRot="1" noChangeAspect="1" noMove="1" noResize="1" noEditPoints="1" noAdjustHandles="1" noChangeArrowheads="1" noChangeShapeType="1" noTextEdit="1"/>
              </p:cNvSpPr>
              <p:nvPr/>
            </p:nvSpPr>
            <p:spPr bwMode="auto">
              <a:xfrm>
                <a:off x="3105320" y="1731286"/>
                <a:ext cx="5046097" cy="971613"/>
              </a:xfrm>
              <a:prstGeom prst="rect">
                <a:avLst/>
              </a:prstGeom>
              <a:blipFill>
                <a:blip r:embed="rId4"/>
                <a:stretch>
                  <a:fillRect l="-11307" t="-120779" b="-163636"/>
                </a:stretch>
              </a:blipFill>
              <a:ln w="9525" algn="ctr">
                <a:noFill/>
                <a:miter lim="800000"/>
                <a:headEnd/>
                <a:tailEnd/>
              </a:ln>
              <a:effectLst/>
            </p:spPr>
            <p:txBody>
              <a:bodyPr/>
              <a:lstStyle/>
              <a:p>
                <a:r>
                  <a:rPr lang="en-US">
                    <a:noFill/>
                  </a:rPr>
                  <a:t> </a:t>
                </a:r>
              </a:p>
            </p:txBody>
          </p:sp>
        </mc:Fallback>
      </mc:AlternateContent>
      <p:sp>
        <p:nvSpPr>
          <p:cNvPr id="6" name="椭圆 5">
            <a:extLst>
              <a:ext uri="{FF2B5EF4-FFF2-40B4-BE49-F238E27FC236}">
                <a16:creationId xmlns:a16="http://schemas.microsoft.com/office/drawing/2014/main" id="{0BBD95E5-0758-61A0-77D8-C91F647A8D41}"/>
              </a:ext>
            </a:extLst>
          </p:cNvPr>
          <p:cNvSpPr/>
          <p:nvPr/>
        </p:nvSpPr>
        <p:spPr>
          <a:xfrm>
            <a:off x="2013920" y="1863480"/>
            <a:ext cx="1008999" cy="648072"/>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54416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20" name="标题 24">
            <a:extLst>
              <a:ext uri="{FF2B5EF4-FFF2-40B4-BE49-F238E27FC236}">
                <a16:creationId xmlns:a16="http://schemas.microsoft.com/office/drawing/2014/main" id="{02E46307-80DF-7D2D-2676-528D350C88EA}"/>
              </a:ext>
            </a:extLst>
          </p:cNvPr>
          <p:cNvSpPr txBox="1">
            <a:spLocks/>
          </p:cNvSpPr>
          <p:nvPr/>
        </p:nvSpPr>
        <p:spPr>
          <a:xfrm>
            <a:off x="563626" y="718642"/>
            <a:ext cx="8997950" cy="561975"/>
          </a:xfrm>
          <a:prstGeom prst="rect">
            <a:avLst/>
          </a:prstGeom>
        </p:spPr>
        <p:txBody>
          <a:bodyPr vert="horz" wrap="square" lIns="100838" tIns="50419" rIns="100838" bIns="50419" rtlCol="0" anchor="t">
            <a:noAutofit/>
          </a:bodyPr>
          <a:lstStyle>
            <a:lvl1pPr algn="l" defTabSz="1019007" rtl="0" eaLnBrk="1" latinLnBrk="0" hangingPunct="1">
              <a:spcBef>
                <a:spcPct val="0"/>
              </a:spcBef>
              <a:buNone/>
              <a:defRPr sz="2400" b="1" kern="1200">
                <a:solidFill>
                  <a:srgbClr val="000000"/>
                </a:solidFill>
                <a:latin typeface="Arial"/>
                <a:ea typeface="楷体_GB2312"/>
                <a:cs typeface="Arial" pitchFamily="34" charset="0"/>
              </a:defRPr>
            </a:lvl1pPr>
          </a:lstStyle>
          <a:p>
            <a:pPr lvl="0"/>
            <a:r>
              <a:rPr lang="en-US" altLang="zh-CN" sz="3000" dirty="0">
                <a:latin typeface="Times New Roman" panose="02020603050405020304" pitchFamily="18" charset="0"/>
                <a:ea typeface="楷体" panose="02010609060101010101" pitchFamily="49" charset="-122"/>
                <a:cs typeface="Times New Roman" panose="02020603050405020304" pitchFamily="18" charset="0"/>
              </a:rPr>
              <a:t>Our Contributions: Revisiting Push Cost</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3654C92-A6AB-1DC1-EDB5-91B21445419C}"/>
                  </a:ext>
                </a:extLst>
              </p:cNvPr>
              <p:cNvSpPr txBox="1"/>
              <p:nvPr/>
            </p:nvSpPr>
            <p:spPr>
              <a:xfrm>
                <a:off x="552227" y="1598648"/>
                <a:ext cx="7920000" cy="1095236"/>
              </a:xfrm>
              <a:prstGeom prst="rect">
                <a:avLst/>
              </a:prstGeom>
              <a:noFill/>
            </p:spPr>
            <p:txBody>
              <a:bodyPr wrap="square" rtlCol="0">
                <a:spAutoFit/>
              </a:bodyPr>
              <a:lstStyle/>
              <a:p>
                <a:pPr>
                  <a:lnSpc>
                    <a:spcPct val="120000"/>
                  </a:lnSpc>
                  <a:buClr>
                    <a:schemeClr val="tx1"/>
                  </a:buClr>
                  <a:buSzPct val="80000"/>
                </a:pPr>
                <a14:m>
                  <m:oMathPara xmlns:m="http://schemas.openxmlformats.org/officeDocument/2006/math">
                    <m:oMathParaPr>
                      <m:jc m:val="left"/>
                    </m:oMathParaPr>
                    <m:oMath xmlns:m="http://schemas.openxmlformats.org/officeDocument/2006/math">
                      <m:nary>
                        <m:naryPr>
                          <m:chr m:val="∑"/>
                          <m:supHide m:val="on"/>
                          <m:ctrlPr>
                            <a:rPr kumimoji="1" lang="en-US" altLang="zh-CN" sz="2200" i="1" dirty="0">
                              <a:latin typeface="Cambria Math" panose="02040503050406030204" pitchFamily="18" charset="0"/>
                              <a:ea typeface="楷体" panose="02010609060101010101" pitchFamily="49" charset="-122"/>
                            </a:rPr>
                          </m:ctrlPr>
                        </m:naryPr>
                        <m:sub>
                          <m:r>
                            <m:rPr>
                              <m:brk m:alnAt="7"/>
                            </m:rPr>
                            <a:rPr kumimoji="1" lang="en-US" altLang="zh-CN" sz="2200" i="1" dirty="0">
                              <a:latin typeface="Cambria Math" panose="02040503050406030204" pitchFamily="18" charset="0"/>
                              <a:ea typeface="楷体" panose="02010609060101010101" pitchFamily="49" charset="-122"/>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𝑉</m:t>
                          </m:r>
                        </m:sub>
                        <m:sup/>
                        <m:e>
                          <m:r>
                            <a:rPr kumimoji="1" lang="en-US" altLang="zh-CN" sz="2200" i="1" dirty="0">
                              <a:latin typeface="Cambria Math" panose="02040503050406030204" pitchFamily="18" charset="0"/>
                              <a:ea typeface="Cambria Math" panose="02040503050406030204" pitchFamily="18" charset="0"/>
                            </a:rPr>
                            <m:t>𝜋</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𝑡</m:t>
                          </m:r>
                          <m:r>
                            <a:rPr kumimoji="1" lang="en-US" altLang="zh-CN" sz="2200" i="1" dirty="0">
                              <a:latin typeface="Cambria Math" panose="02040503050406030204" pitchFamily="18" charset="0"/>
                              <a:ea typeface="Cambria Math" panose="02040503050406030204" pitchFamily="18" charset="0"/>
                            </a:rPr>
                            <m:t>)∙</m:t>
                          </m:r>
                          <m:sSub>
                            <m:sSubPr>
                              <m:ctrlPr>
                                <a:rPr kumimoji="1" lang="en-US" altLang="zh-CN" sz="2200" i="1" dirty="0">
                                  <a:latin typeface="Cambria Math" panose="02040503050406030204" pitchFamily="18" charset="0"/>
                                  <a:ea typeface="Cambria Math" panose="02040503050406030204" pitchFamily="18" charset="0"/>
                                </a:rPr>
                              </m:ctrlPr>
                            </m:sSubPr>
                            <m:e>
                              <m:r>
                                <a:rPr kumimoji="1" lang="en-US" altLang="zh-CN" sz="2200" i="1" dirty="0">
                                  <a:latin typeface="Cambria Math" panose="02040503050406030204" pitchFamily="18" charset="0"/>
                                  <a:ea typeface="Cambria Math" panose="02040503050406030204" pitchFamily="18" charset="0"/>
                                </a:rPr>
                                <m:t>𝑑</m:t>
                              </m:r>
                            </m:e>
                            <m:sub>
                              <m:r>
                                <m:rPr>
                                  <m:sty m:val="p"/>
                                </m:rPr>
                                <a:rPr kumimoji="1" lang="en-US" altLang="zh-CN" sz="2200" dirty="0">
                                  <a:latin typeface="Cambria Math" panose="02040503050406030204" pitchFamily="18" charset="0"/>
                                  <a:ea typeface="Cambria Math" panose="02040503050406030204" pitchFamily="18" charset="0"/>
                                </a:rPr>
                                <m:t>in</m:t>
                              </m:r>
                            </m:sub>
                          </m:sSub>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𝑢</m:t>
                          </m:r>
                          <m:r>
                            <a:rPr kumimoji="1" lang="en-US" altLang="zh-CN" sz="2200" i="1" dirty="0">
                              <a:latin typeface="Cambria Math" panose="02040503050406030204" pitchFamily="18" charset="0"/>
                              <a:ea typeface="Cambria Math" panose="02040503050406030204" pitchFamily="18" charset="0"/>
                            </a:rPr>
                            <m:t>)</m:t>
                          </m:r>
                        </m:e>
                      </m:nary>
                    </m:oMath>
                  </m:oMathPara>
                </a14:m>
                <a:endParaRPr kumimoji="1" lang="en-US" altLang="zh-CN" sz="2200" dirty="0">
                  <a:latin typeface="Times New Roman" panose="02020603050405020304" pitchFamily="18" charset="0"/>
                  <a:ea typeface="楷体" panose="02010609060101010101" pitchFamily="49" charset="-122"/>
                </a:endParaRPr>
              </a:p>
            </p:txBody>
          </p:sp>
        </mc:Choice>
        <mc:Fallback xmlns="">
          <p:sp>
            <p:nvSpPr>
              <p:cNvPr id="2" name="文本框 1">
                <a:extLst>
                  <a:ext uri="{FF2B5EF4-FFF2-40B4-BE49-F238E27FC236}">
                    <a16:creationId xmlns:a16="http://schemas.microsoft.com/office/drawing/2014/main" id="{E3654C92-A6AB-1DC1-EDB5-91B21445419C}"/>
                  </a:ext>
                </a:extLst>
              </p:cNvPr>
              <p:cNvSpPr txBox="1">
                <a:spLocks noRot="1" noChangeAspect="1" noMove="1" noResize="1" noEditPoints="1" noAdjustHandles="1" noChangeArrowheads="1" noChangeShapeType="1" noTextEdit="1"/>
              </p:cNvSpPr>
              <p:nvPr/>
            </p:nvSpPr>
            <p:spPr>
              <a:xfrm>
                <a:off x="552227" y="1598648"/>
                <a:ext cx="7920000" cy="1095236"/>
              </a:xfrm>
              <a:prstGeom prst="rect">
                <a:avLst/>
              </a:prstGeom>
              <a:blipFill>
                <a:blip r:embed="rId3"/>
                <a:stretch>
                  <a:fillRect l="-12160" t="-89773" b="-14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97585DB-CB53-BE1D-9485-C77898819108}"/>
                  </a:ext>
                </a:extLst>
              </p:cNvPr>
              <p:cNvSpPr txBox="1"/>
              <p:nvPr/>
            </p:nvSpPr>
            <p:spPr bwMode="auto">
              <a:xfrm>
                <a:off x="3105320" y="1731286"/>
                <a:ext cx="5046097" cy="971613"/>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200" i="1" dirty="0">
                          <a:latin typeface="Cambria Math" panose="02040503050406030204" pitchFamily="18" charset="0"/>
                          <a:ea typeface="楷体" panose="02010609060101010101" pitchFamily="49" charset="-122"/>
                        </a:rPr>
                        <m:t>=</m:t>
                      </m:r>
                      <m:nary>
                        <m:naryPr>
                          <m:chr m:val="∑"/>
                          <m:supHide m:val="on"/>
                          <m:ctrlPr>
                            <a:rPr kumimoji="1" lang="en-US" altLang="zh-CN" sz="2200" i="1" dirty="0">
                              <a:latin typeface="Cambria Math" panose="02040503050406030204" pitchFamily="18" charset="0"/>
                              <a:ea typeface="楷体" panose="02010609060101010101" pitchFamily="49" charset="-122"/>
                            </a:rPr>
                          </m:ctrlPr>
                        </m:naryPr>
                        <m:sub>
                          <m:r>
                            <m:rPr>
                              <m:brk m:alnAt="7"/>
                            </m:rPr>
                            <a:rPr kumimoji="1" lang="en-US" altLang="zh-CN" sz="2200" i="1" dirty="0">
                              <a:latin typeface="Cambria Math" panose="02040503050406030204" pitchFamily="18" charset="0"/>
                              <a:ea typeface="楷体" panose="02010609060101010101" pitchFamily="49" charset="-122"/>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𝑉</m:t>
                          </m:r>
                        </m:sub>
                        <m:sup/>
                        <m:e>
                          <m:r>
                            <a:rPr kumimoji="1" lang="en-US" altLang="zh-CN" sz="2200" i="1" dirty="0">
                              <a:latin typeface="Cambria Math" panose="02040503050406030204" pitchFamily="18" charset="0"/>
                              <a:ea typeface="Cambria Math" panose="02040503050406030204" pitchFamily="18" charset="0"/>
                            </a:rPr>
                            <m:t>𝜋</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𝑡</m:t>
                          </m:r>
                          <m:r>
                            <a:rPr kumimoji="1" lang="en-US" altLang="zh-CN" sz="2200" i="1" dirty="0">
                              <a:latin typeface="Cambria Math" panose="02040503050406030204" pitchFamily="18" charset="0"/>
                              <a:ea typeface="Cambria Math" panose="02040503050406030204" pitchFamily="18" charset="0"/>
                            </a:rPr>
                            <m:t>)∙</m:t>
                          </m:r>
                          <m:nary>
                            <m:naryPr>
                              <m:chr m:val="∑"/>
                              <m:supHide m:val="on"/>
                              <m:ctrlPr>
                                <a:rPr kumimoji="1" lang="en-US" altLang="zh-CN" sz="2200" i="1" dirty="0">
                                  <a:solidFill>
                                    <a:srgbClr val="C00000"/>
                                  </a:solidFill>
                                  <a:latin typeface="Cambria Math" panose="02040503050406030204" pitchFamily="18" charset="0"/>
                                  <a:ea typeface="Cambria Math" panose="02040503050406030204" pitchFamily="18" charset="0"/>
                                </a:rPr>
                              </m:ctrlPr>
                            </m:naryPr>
                            <m:sub>
                              <m:r>
                                <m:rPr>
                                  <m:brk m:alnAt="7"/>
                                </m:rPr>
                                <a:rPr kumimoji="1" lang="en-US" altLang="zh-CN" sz="2200" i="1" dirty="0">
                                  <a:solidFill>
                                    <a:srgbClr val="C00000"/>
                                  </a:solidFill>
                                  <a:latin typeface="Cambria Math" panose="02040503050406030204" pitchFamily="18" charset="0"/>
                                  <a:ea typeface="Cambria Math" panose="02040503050406030204" pitchFamily="18" charset="0"/>
                                </a:rPr>
                                <m:t>𝑣</m:t>
                              </m:r>
                              <m:r>
                                <a:rPr kumimoji="1" lang="en-US" altLang="zh-CN" sz="2200" i="1" dirty="0">
                                  <a:solidFill>
                                    <a:srgbClr val="C00000"/>
                                  </a:solidFill>
                                  <a:latin typeface="Cambria Math" panose="02040503050406030204" pitchFamily="18" charset="0"/>
                                  <a:ea typeface="Cambria Math" panose="02040503050406030204" pitchFamily="18" charset="0"/>
                                </a:rPr>
                                <m:t>∈</m:t>
                              </m:r>
                              <m:sSub>
                                <m:sSubPr>
                                  <m:ctrlPr>
                                    <a:rPr kumimoji="1" lang="en-US" altLang="zh-CN" sz="2200" i="1" dirty="0">
                                      <a:solidFill>
                                        <a:srgbClr val="C00000"/>
                                      </a:solidFill>
                                      <a:latin typeface="Cambria Math" panose="02040503050406030204" pitchFamily="18" charset="0"/>
                                      <a:ea typeface="Cambria Math" panose="02040503050406030204" pitchFamily="18" charset="0"/>
                                    </a:rPr>
                                  </m:ctrlPr>
                                </m:sSubPr>
                                <m:e>
                                  <m:r>
                                    <m:rPr>
                                      <m:brk m:alnAt="7"/>
                                    </m:rPr>
                                    <a:rPr kumimoji="1" lang="en-US" altLang="zh-CN" sz="2200" i="1" dirty="0">
                                      <a:solidFill>
                                        <a:srgbClr val="C00000"/>
                                      </a:solidFill>
                                      <a:latin typeface="Cambria Math" panose="02040503050406030204" pitchFamily="18" charset="0"/>
                                      <a:ea typeface="Cambria Math" panose="02040503050406030204" pitchFamily="18" charset="0"/>
                                    </a:rPr>
                                    <m:t>𝑁</m:t>
                                  </m:r>
                                </m:e>
                                <m:sub>
                                  <m:r>
                                    <m:rPr>
                                      <m:sty m:val="p"/>
                                      <m:brk m:alnAt="7"/>
                                    </m:rPr>
                                    <a:rPr kumimoji="1" lang="en-US" altLang="zh-CN" sz="2200" dirty="0">
                                      <a:solidFill>
                                        <a:srgbClr val="C00000"/>
                                      </a:solidFill>
                                      <a:latin typeface="Cambria Math" panose="02040503050406030204" pitchFamily="18" charset="0"/>
                                      <a:ea typeface="Cambria Math" panose="02040503050406030204" pitchFamily="18" charset="0"/>
                                    </a:rPr>
                                    <m:t>i</m:t>
                                  </m:r>
                                  <m:r>
                                    <m:rPr>
                                      <m:sty m:val="p"/>
                                    </m:rPr>
                                    <a:rPr kumimoji="1" lang="en-US" altLang="zh-CN" sz="2200" dirty="0">
                                      <a:solidFill>
                                        <a:srgbClr val="C00000"/>
                                      </a:solidFill>
                                      <a:latin typeface="Cambria Math" panose="02040503050406030204" pitchFamily="18" charset="0"/>
                                      <a:ea typeface="Cambria Math" panose="02040503050406030204" pitchFamily="18" charset="0"/>
                                    </a:rPr>
                                    <m:t>n</m:t>
                                  </m:r>
                                </m:sub>
                              </m:sSub>
                              <m:r>
                                <m:rPr>
                                  <m:brk m:alnAt="7"/>
                                </m:rPr>
                                <a:rPr kumimoji="1" lang="en-US" altLang="zh-CN" sz="2200" i="1" dirty="0">
                                  <a:solidFill>
                                    <a:srgbClr val="C00000"/>
                                  </a:solidFill>
                                  <a:latin typeface="Cambria Math" panose="02040503050406030204" pitchFamily="18" charset="0"/>
                                  <a:ea typeface="Cambria Math" panose="02040503050406030204" pitchFamily="18" charset="0"/>
                                </a:rPr>
                                <m:t>(</m:t>
                              </m:r>
                              <m:r>
                                <a:rPr kumimoji="1" lang="en-US" altLang="zh-CN" sz="2200" i="1" dirty="0">
                                  <a:solidFill>
                                    <a:srgbClr val="C00000"/>
                                  </a:solidFill>
                                  <a:latin typeface="Cambria Math" panose="02040503050406030204" pitchFamily="18" charset="0"/>
                                  <a:ea typeface="Cambria Math" panose="02040503050406030204" pitchFamily="18" charset="0"/>
                                </a:rPr>
                                <m:t>𝑢</m:t>
                              </m:r>
                              <m:r>
                                <a:rPr kumimoji="1" lang="en-US" altLang="zh-CN" sz="2200" i="1" dirty="0">
                                  <a:solidFill>
                                    <a:srgbClr val="C00000"/>
                                  </a:solidFill>
                                  <a:latin typeface="Cambria Math" panose="02040503050406030204" pitchFamily="18" charset="0"/>
                                  <a:ea typeface="Cambria Math" panose="02040503050406030204" pitchFamily="18" charset="0"/>
                                </a:rPr>
                                <m:t>)</m:t>
                              </m:r>
                            </m:sub>
                            <m:sup/>
                            <m:e>
                              <m:sSub>
                                <m:sSubPr>
                                  <m:ctrlPr>
                                    <a:rPr kumimoji="1" lang="en-US" altLang="zh-CN" sz="2200" b="0" i="1" dirty="0">
                                      <a:solidFill>
                                        <a:srgbClr val="C00000"/>
                                      </a:solidFill>
                                      <a:latin typeface="Cambria Math" panose="02040503050406030204" pitchFamily="18" charset="0"/>
                                      <a:ea typeface="Cambria Math" panose="02040503050406030204" pitchFamily="18" charset="0"/>
                                    </a:rPr>
                                  </m:ctrlPr>
                                </m:sSubPr>
                                <m:e>
                                  <m:r>
                                    <a:rPr kumimoji="1" lang="en-US" altLang="zh-CN" sz="2200" b="0" i="1" dirty="0">
                                      <a:solidFill>
                                        <a:srgbClr val="C00000"/>
                                      </a:solidFill>
                                      <a:latin typeface="Cambria Math" panose="02040503050406030204" pitchFamily="18" charset="0"/>
                                      <a:ea typeface="Cambria Math" panose="02040503050406030204" pitchFamily="18" charset="0"/>
                                    </a:rPr>
                                    <m:t>𝑑</m:t>
                                  </m:r>
                                </m:e>
                                <m:sub>
                                  <m:r>
                                    <m:rPr>
                                      <m:sty m:val="p"/>
                                    </m:rPr>
                                    <a:rPr kumimoji="1" lang="en-US" altLang="zh-CN" sz="2200" b="0" i="0" dirty="0">
                                      <a:solidFill>
                                        <a:srgbClr val="C00000"/>
                                      </a:solidFill>
                                      <a:latin typeface="Cambria Math" panose="02040503050406030204" pitchFamily="18" charset="0"/>
                                      <a:ea typeface="Cambria Math" panose="02040503050406030204" pitchFamily="18" charset="0"/>
                                    </a:rPr>
                                    <m:t>out</m:t>
                                  </m:r>
                                </m:sub>
                              </m:sSub>
                              <m:r>
                                <a:rPr kumimoji="1" lang="en-US" altLang="zh-CN" sz="2200" b="0" i="1" dirty="0">
                                  <a:solidFill>
                                    <a:srgbClr val="C00000"/>
                                  </a:solidFill>
                                  <a:latin typeface="Cambria Math" panose="02040503050406030204" pitchFamily="18" charset="0"/>
                                  <a:ea typeface="Cambria Math" panose="02040503050406030204" pitchFamily="18" charset="0"/>
                                </a:rPr>
                                <m:t>(</m:t>
                              </m:r>
                              <m:r>
                                <a:rPr kumimoji="1" lang="en-US" altLang="zh-CN" sz="2200" b="0" i="1" dirty="0">
                                  <a:solidFill>
                                    <a:srgbClr val="C00000"/>
                                  </a:solidFill>
                                  <a:latin typeface="Cambria Math" panose="02040503050406030204" pitchFamily="18" charset="0"/>
                                  <a:ea typeface="Cambria Math" panose="02040503050406030204" pitchFamily="18" charset="0"/>
                                </a:rPr>
                                <m:t>𝑣</m:t>
                              </m:r>
                              <m:r>
                                <a:rPr kumimoji="1" lang="en-US" altLang="zh-CN" sz="2200" b="0" i="1" dirty="0">
                                  <a:solidFill>
                                    <a:srgbClr val="C00000"/>
                                  </a:solidFill>
                                  <a:latin typeface="Cambria Math" panose="02040503050406030204" pitchFamily="18" charset="0"/>
                                  <a:ea typeface="Cambria Math" panose="02040503050406030204" pitchFamily="18" charset="0"/>
                                </a:rPr>
                                <m:t>)∙</m:t>
                              </m:r>
                              <m:f>
                                <m:fPr>
                                  <m:ctrlPr>
                                    <a:rPr kumimoji="1" lang="en-US" altLang="zh-CN" sz="2200" b="0" i="1" dirty="0">
                                      <a:solidFill>
                                        <a:srgbClr val="C00000"/>
                                      </a:solidFill>
                                      <a:latin typeface="Cambria Math" panose="02040503050406030204" pitchFamily="18" charset="0"/>
                                      <a:ea typeface="Cambria Math" panose="02040503050406030204" pitchFamily="18" charset="0"/>
                                    </a:rPr>
                                  </m:ctrlPr>
                                </m:fPr>
                                <m:num>
                                  <m:r>
                                    <a:rPr kumimoji="1" lang="en-US" altLang="zh-CN" sz="2200" b="0" i="1" dirty="0">
                                      <a:solidFill>
                                        <a:srgbClr val="C00000"/>
                                      </a:solidFill>
                                      <a:latin typeface="Cambria Math" panose="02040503050406030204" pitchFamily="18" charset="0"/>
                                      <a:ea typeface="Cambria Math" panose="02040503050406030204" pitchFamily="18" charset="0"/>
                                    </a:rPr>
                                    <m:t>1</m:t>
                                  </m:r>
                                </m:num>
                                <m:den>
                                  <m:sSub>
                                    <m:sSubPr>
                                      <m:ctrlPr>
                                        <a:rPr kumimoji="1" lang="en-US" altLang="zh-CN" sz="2200" b="0" i="1" dirty="0">
                                          <a:solidFill>
                                            <a:srgbClr val="C00000"/>
                                          </a:solidFill>
                                          <a:latin typeface="Cambria Math" panose="02040503050406030204" pitchFamily="18" charset="0"/>
                                          <a:ea typeface="Cambria Math" panose="02040503050406030204" pitchFamily="18" charset="0"/>
                                        </a:rPr>
                                      </m:ctrlPr>
                                    </m:sSubPr>
                                    <m:e>
                                      <m:r>
                                        <a:rPr kumimoji="1" lang="en-US" altLang="zh-CN" sz="2200" b="0" i="1" dirty="0">
                                          <a:solidFill>
                                            <a:srgbClr val="C00000"/>
                                          </a:solidFill>
                                          <a:latin typeface="Cambria Math" panose="02040503050406030204" pitchFamily="18" charset="0"/>
                                          <a:ea typeface="Cambria Math" panose="02040503050406030204" pitchFamily="18" charset="0"/>
                                        </a:rPr>
                                        <m:t>𝑑</m:t>
                                      </m:r>
                                    </m:e>
                                    <m:sub>
                                      <m:r>
                                        <m:rPr>
                                          <m:sty m:val="p"/>
                                        </m:rPr>
                                        <a:rPr kumimoji="1" lang="en-US" altLang="zh-CN" sz="2200" b="0" i="0" dirty="0">
                                          <a:solidFill>
                                            <a:srgbClr val="C00000"/>
                                          </a:solidFill>
                                          <a:latin typeface="Cambria Math" panose="02040503050406030204" pitchFamily="18" charset="0"/>
                                          <a:ea typeface="Cambria Math" panose="02040503050406030204" pitchFamily="18" charset="0"/>
                                        </a:rPr>
                                        <m:t>out</m:t>
                                      </m:r>
                                    </m:sub>
                                  </m:sSub>
                                  <m:r>
                                    <a:rPr kumimoji="1" lang="en-US" altLang="zh-CN" sz="2200" b="0" i="1" dirty="0">
                                      <a:solidFill>
                                        <a:srgbClr val="C00000"/>
                                      </a:solidFill>
                                      <a:latin typeface="Cambria Math" panose="02040503050406030204" pitchFamily="18" charset="0"/>
                                      <a:ea typeface="Cambria Math" panose="02040503050406030204" pitchFamily="18" charset="0"/>
                                    </a:rPr>
                                    <m:t>(</m:t>
                                  </m:r>
                                  <m:r>
                                    <a:rPr kumimoji="1" lang="en-US" altLang="zh-CN" sz="2200" b="0" i="1" dirty="0">
                                      <a:solidFill>
                                        <a:srgbClr val="C00000"/>
                                      </a:solidFill>
                                      <a:latin typeface="Cambria Math" panose="02040503050406030204" pitchFamily="18" charset="0"/>
                                      <a:ea typeface="Cambria Math" panose="02040503050406030204" pitchFamily="18" charset="0"/>
                                    </a:rPr>
                                    <m:t>𝑣</m:t>
                                  </m:r>
                                  <m:r>
                                    <a:rPr kumimoji="1" lang="en-US" altLang="zh-CN" sz="2200" b="0" i="1" dirty="0">
                                      <a:solidFill>
                                        <a:srgbClr val="C00000"/>
                                      </a:solidFill>
                                      <a:latin typeface="Cambria Math" panose="02040503050406030204" pitchFamily="18" charset="0"/>
                                      <a:ea typeface="Cambria Math" panose="02040503050406030204" pitchFamily="18" charset="0"/>
                                    </a:rPr>
                                    <m:t>)</m:t>
                                  </m:r>
                                </m:den>
                              </m:f>
                            </m:e>
                          </m:nary>
                        </m:e>
                      </m:nary>
                    </m:oMath>
                  </m:oMathPara>
                </a14:m>
                <a:endParaRPr lang="en-US" sz="2200" dirty="0"/>
              </a:p>
            </p:txBody>
          </p:sp>
        </mc:Choice>
        <mc:Fallback xmlns="">
          <p:sp>
            <p:nvSpPr>
              <p:cNvPr id="5" name="文本框 4">
                <a:extLst>
                  <a:ext uri="{FF2B5EF4-FFF2-40B4-BE49-F238E27FC236}">
                    <a16:creationId xmlns:a16="http://schemas.microsoft.com/office/drawing/2014/main" id="{897585DB-CB53-BE1D-9485-C77898819108}"/>
                  </a:ext>
                </a:extLst>
              </p:cNvPr>
              <p:cNvSpPr txBox="1">
                <a:spLocks noRot="1" noChangeAspect="1" noMove="1" noResize="1" noEditPoints="1" noAdjustHandles="1" noChangeArrowheads="1" noChangeShapeType="1" noTextEdit="1"/>
              </p:cNvSpPr>
              <p:nvPr/>
            </p:nvSpPr>
            <p:spPr bwMode="auto">
              <a:xfrm>
                <a:off x="3105320" y="1731286"/>
                <a:ext cx="5046097" cy="971613"/>
              </a:xfrm>
              <a:prstGeom prst="rect">
                <a:avLst/>
              </a:prstGeom>
              <a:blipFill>
                <a:blip r:embed="rId4"/>
                <a:stretch>
                  <a:fillRect l="-11307" t="-120779" b="-163636"/>
                </a:stretch>
              </a:blipFill>
              <a:ln w="9525" algn="ctr">
                <a:noFill/>
                <a:miter lim="800000"/>
                <a:headEnd/>
                <a:tailEnd/>
              </a:ln>
              <a:effectLst/>
            </p:spPr>
            <p:txBody>
              <a:bodyPr/>
              <a:lstStyle/>
              <a:p>
                <a:r>
                  <a:rPr lang="en-US">
                    <a:noFill/>
                  </a:rPr>
                  <a:t> </a:t>
                </a:r>
              </a:p>
            </p:txBody>
          </p:sp>
        </mc:Fallback>
      </mc:AlternateContent>
      <p:sp>
        <p:nvSpPr>
          <p:cNvPr id="6" name="椭圆 5">
            <a:extLst>
              <a:ext uri="{FF2B5EF4-FFF2-40B4-BE49-F238E27FC236}">
                <a16:creationId xmlns:a16="http://schemas.microsoft.com/office/drawing/2014/main" id="{0BBD95E5-0758-61A0-77D8-C91F647A8D41}"/>
              </a:ext>
            </a:extLst>
          </p:cNvPr>
          <p:cNvSpPr/>
          <p:nvPr/>
        </p:nvSpPr>
        <p:spPr>
          <a:xfrm>
            <a:off x="2013920" y="1863480"/>
            <a:ext cx="1008999" cy="648072"/>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832C96D-5C8E-40AA-D19F-82E006F6A811}"/>
                  </a:ext>
                </a:extLst>
              </p:cNvPr>
              <p:cNvSpPr txBox="1"/>
              <p:nvPr/>
            </p:nvSpPr>
            <p:spPr bwMode="auto">
              <a:xfrm>
                <a:off x="1718095" y="2926254"/>
                <a:ext cx="6912768" cy="957506"/>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200" i="1" dirty="0">
                          <a:latin typeface="Cambria Math" panose="02040503050406030204" pitchFamily="18" charset="0"/>
                          <a:ea typeface="楷体" panose="02010609060101010101" pitchFamily="49" charset="-122"/>
                        </a:rPr>
                        <m:t>=</m:t>
                      </m:r>
                      <m:nary>
                        <m:naryPr>
                          <m:chr m:val="∑"/>
                          <m:supHide m:val="on"/>
                          <m:ctrlPr>
                            <a:rPr kumimoji="1" lang="en-US" altLang="zh-CN" sz="2200" i="1" dirty="0">
                              <a:latin typeface="Cambria Math" panose="02040503050406030204" pitchFamily="18" charset="0"/>
                              <a:ea typeface="楷体" panose="02010609060101010101" pitchFamily="49" charset="-122"/>
                            </a:rPr>
                          </m:ctrlPr>
                        </m:naryPr>
                        <m:sub>
                          <m:r>
                            <a:rPr kumimoji="1" lang="en-US" altLang="zh-CN" sz="2200" i="1" dirty="0">
                              <a:solidFill>
                                <a:srgbClr val="C00000"/>
                              </a:solidFill>
                              <a:latin typeface="Cambria Math" panose="02040503050406030204" pitchFamily="18" charset="0"/>
                              <a:ea typeface="楷体" panose="02010609060101010101" pitchFamily="49" charset="-122"/>
                            </a:rPr>
                            <m:t>𝑣</m:t>
                          </m:r>
                          <m:r>
                            <a:rPr kumimoji="1" lang="en-US" altLang="zh-CN" sz="2200" i="1" dirty="0">
                              <a:solidFill>
                                <a:srgbClr val="C00000"/>
                              </a:solidFill>
                              <a:latin typeface="Cambria Math" panose="02040503050406030204" pitchFamily="18" charset="0"/>
                              <a:ea typeface="Cambria Math" panose="02040503050406030204" pitchFamily="18" charset="0"/>
                            </a:rPr>
                            <m:t>∈</m:t>
                          </m:r>
                          <m:r>
                            <a:rPr kumimoji="1" lang="en-US" altLang="zh-CN" sz="2200" i="1" dirty="0">
                              <a:solidFill>
                                <a:srgbClr val="C00000"/>
                              </a:solidFill>
                              <a:latin typeface="Cambria Math" panose="02040503050406030204" pitchFamily="18" charset="0"/>
                              <a:ea typeface="Cambria Math" panose="02040503050406030204" pitchFamily="18" charset="0"/>
                            </a:rPr>
                            <m:t>𝑉</m:t>
                          </m:r>
                        </m:sub>
                        <m:sup/>
                        <m:e>
                          <m:sSub>
                            <m:sSubPr>
                              <m:ctrlPr>
                                <a:rPr kumimoji="1" lang="en-US" altLang="zh-CN" sz="2200" i="1" dirty="0">
                                  <a:latin typeface="Cambria Math" panose="02040503050406030204" pitchFamily="18" charset="0"/>
                                  <a:ea typeface="Cambria Math" panose="02040503050406030204" pitchFamily="18" charset="0"/>
                                </a:rPr>
                              </m:ctrlPr>
                            </m:sSubPr>
                            <m:e>
                              <m:r>
                                <a:rPr kumimoji="1" lang="en-US" altLang="zh-CN" sz="2200" i="1" dirty="0">
                                  <a:latin typeface="Cambria Math" panose="02040503050406030204" pitchFamily="18" charset="0"/>
                                  <a:ea typeface="Cambria Math" panose="02040503050406030204" pitchFamily="18" charset="0"/>
                                </a:rPr>
                                <m:t>𝑑</m:t>
                              </m:r>
                            </m:e>
                            <m:sub>
                              <m:r>
                                <m:rPr>
                                  <m:sty m:val="p"/>
                                </m:rPr>
                                <a:rPr kumimoji="1" lang="en-US" altLang="zh-CN" sz="2200" i="0" dirty="0">
                                  <a:latin typeface="Cambria Math" panose="02040503050406030204" pitchFamily="18" charset="0"/>
                                  <a:ea typeface="Cambria Math" panose="02040503050406030204" pitchFamily="18" charset="0"/>
                                </a:rPr>
                                <m:t>out</m:t>
                              </m:r>
                            </m:sub>
                          </m:sSub>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𝑣</m:t>
                          </m:r>
                          <m:r>
                            <a:rPr kumimoji="1" lang="en-US" altLang="zh-CN" sz="2200" i="1" dirty="0">
                              <a:latin typeface="Cambria Math" panose="02040503050406030204" pitchFamily="18" charset="0"/>
                              <a:ea typeface="Cambria Math" panose="02040503050406030204" pitchFamily="18" charset="0"/>
                            </a:rPr>
                            <m:t>)∙</m:t>
                          </m:r>
                          <m:nary>
                            <m:naryPr>
                              <m:chr m:val="∑"/>
                              <m:supHide m:val="on"/>
                              <m:ctrlPr>
                                <a:rPr kumimoji="1" lang="en-US" altLang="zh-CN" sz="2200" i="1" dirty="0">
                                  <a:latin typeface="Cambria Math" panose="02040503050406030204" pitchFamily="18" charset="0"/>
                                  <a:ea typeface="Cambria Math" panose="02040503050406030204" pitchFamily="18" charset="0"/>
                                </a:rPr>
                              </m:ctrlPr>
                            </m:naryPr>
                            <m:sub>
                              <m:r>
                                <a:rPr kumimoji="1" lang="en-US" altLang="zh-CN" sz="2200" i="1" dirty="0">
                                  <a:solidFill>
                                    <a:srgbClr val="C00000"/>
                                  </a:solidFill>
                                  <a:latin typeface="Cambria Math" panose="02040503050406030204" pitchFamily="18" charset="0"/>
                                  <a:ea typeface="Cambria Math" panose="02040503050406030204" pitchFamily="18" charset="0"/>
                                </a:rPr>
                                <m:t>𝑢</m:t>
                              </m:r>
                              <m:r>
                                <a:rPr kumimoji="1" lang="en-US" altLang="zh-CN" sz="2200" i="1" dirty="0">
                                  <a:solidFill>
                                    <a:srgbClr val="C00000"/>
                                  </a:solidFill>
                                  <a:latin typeface="Cambria Math" panose="02040503050406030204" pitchFamily="18" charset="0"/>
                                  <a:ea typeface="Cambria Math" panose="02040503050406030204" pitchFamily="18" charset="0"/>
                                </a:rPr>
                                <m:t>∈</m:t>
                              </m:r>
                              <m:sSub>
                                <m:sSubPr>
                                  <m:ctrlPr>
                                    <a:rPr kumimoji="1" lang="en-US" altLang="zh-CN" sz="2200" i="1" dirty="0">
                                      <a:solidFill>
                                        <a:srgbClr val="C00000"/>
                                      </a:solidFill>
                                      <a:latin typeface="Cambria Math" panose="02040503050406030204" pitchFamily="18" charset="0"/>
                                      <a:ea typeface="Cambria Math" panose="02040503050406030204" pitchFamily="18" charset="0"/>
                                    </a:rPr>
                                  </m:ctrlPr>
                                </m:sSubPr>
                                <m:e>
                                  <m:r>
                                    <m:rPr>
                                      <m:brk m:alnAt="7"/>
                                    </m:rPr>
                                    <a:rPr kumimoji="1" lang="en-US" altLang="zh-CN" sz="2200" i="1" dirty="0">
                                      <a:solidFill>
                                        <a:srgbClr val="C00000"/>
                                      </a:solidFill>
                                      <a:latin typeface="Cambria Math" panose="02040503050406030204" pitchFamily="18" charset="0"/>
                                      <a:ea typeface="Cambria Math" panose="02040503050406030204" pitchFamily="18" charset="0"/>
                                    </a:rPr>
                                    <m:t>𝑁</m:t>
                                  </m:r>
                                </m:e>
                                <m:sub>
                                  <m:r>
                                    <m:rPr>
                                      <m:sty m:val="p"/>
                                    </m:rPr>
                                    <a:rPr kumimoji="1" lang="en-US" altLang="zh-CN" sz="2200" dirty="0">
                                      <a:solidFill>
                                        <a:srgbClr val="C00000"/>
                                      </a:solidFill>
                                      <a:latin typeface="Cambria Math" panose="02040503050406030204" pitchFamily="18" charset="0"/>
                                      <a:ea typeface="Cambria Math" panose="02040503050406030204" pitchFamily="18" charset="0"/>
                                    </a:rPr>
                                    <m:t>out</m:t>
                                  </m:r>
                                </m:sub>
                              </m:sSub>
                              <m:r>
                                <m:rPr>
                                  <m:brk m:alnAt="7"/>
                                </m:rPr>
                                <a:rPr kumimoji="1" lang="en-US" altLang="zh-CN" sz="2200" i="1" dirty="0">
                                  <a:solidFill>
                                    <a:srgbClr val="C00000"/>
                                  </a:solidFill>
                                  <a:latin typeface="Cambria Math" panose="02040503050406030204" pitchFamily="18" charset="0"/>
                                  <a:ea typeface="Cambria Math" panose="02040503050406030204" pitchFamily="18" charset="0"/>
                                </a:rPr>
                                <m:t>(</m:t>
                              </m:r>
                              <m:r>
                                <a:rPr kumimoji="1" lang="en-US" altLang="zh-CN" sz="2200" i="1" dirty="0">
                                  <a:solidFill>
                                    <a:srgbClr val="C00000"/>
                                  </a:solidFill>
                                  <a:latin typeface="Cambria Math" panose="02040503050406030204" pitchFamily="18" charset="0"/>
                                  <a:ea typeface="Cambria Math" panose="02040503050406030204" pitchFamily="18" charset="0"/>
                                </a:rPr>
                                <m:t>𝑣</m:t>
                              </m:r>
                              <m:r>
                                <a:rPr kumimoji="1" lang="en-US" altLang="zh-CN" sz="2200" i="1" dirty="0">
                                  <a:solidFill>
                                    <a:srgbClr val="C00000"/>
                                  </a:solidFill>
                                  <a:latin typeface="Cambria Math" panose="02040503050406030204" pitchFamily="18" charset="0"/>
                                  <a:ea typeface="Cambria Math" panose="02040503050406030204" pitchFamily="18" charset="0"/>
                                </a:rPr>
                                <m:t>)</m:t>
                              </m:r>
                            </m:sub>
                            <m:sup/>
                            <m:e>
                              <m:f>
                                <m:fPr>
                                  <m:ctrlPr>
                                    <a:rPr kumimoji="1" lang="en-US" altLang="zh-CN" sz="2200" i="1" dirty="0">
                                      <a:latin typeface="Cambria Math" panose="02040503050406030204" pitchFamily="18" charset="0"/>
                                      <a:ea typeface="Cambria Math" panose="02040503050406030204" pitchFamily="18" charset="0"/>
                                    </a:rPr>
                                  </m:ctrlPr>
                                </m:fPr>
                                <m:num>
                                  <m:r>
                                    <a:rPr kumimoji="1" lang="en-US" altLang="zh-CN" sz="2200" i="1" dirty="0">
                                      <a:latin typeface="Cambria Math" panose="02040503050406030204" pitchFamily="18" charset="0"/>
                                      <a:ea typeface="Cambria Math" panose="02040503050406030204" pitchFamily="18" charset="0"/>
                                    </a:rPr>
                                    <m:t>𝜋</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𝑡</m:t>
                                  </m:r>
                                  <m:r>
                                    <a:rPr kumimoji="1" lang="en-US" altLang="zh-CN" sz="2200" i="1" dirty="0">
                                      <a:latin typeface="Cambria Math" panose="02040503050406030204" pitchFamily="18" charset="0"/>
                                      <a:ea typeface="Cambria Math" panose="02040503050406030204" pitchFamily="18" charset="0"/>
                                    </a:rPr>
                                    <m:t>)</m:t>
                                  </m:r>
                                </m:num>
                                <m:den>
                                  <m:sSub>
                                    <m:sSubPr>
                                      <m:ctrlPr>
                                        <a:rPr kumimoji="1" lang="en-US" altLang="zh-CN" sz="2200" i="1" dirty="0">
                                          <a:latin typeface="Cambria Math" panose="02040503050406030204" pitchFamily="18" charset="0"/>
                                          <a:ea typeface="Cambria Math" panose="02040503050406030204" pitchFamily="18" charset="0"/>
                                        </a:rPr>
                                      </m:ctrlPr>
                                    </m:sSubPr>
                                    <m:e>
                                      <m:r>
                                        <a:rPr kumimoji="1" lang="en-US" altLang="zh-CN" sz="2200" i="1" dirty="0">
                                          <a:latin typeface="Cambria Math" panose="02040503050406030204" pitchFamily="18" charset="0"/>
                                          <a:ea typeface="Cambria Math" panose="02040503050406030204" pitchFamily="18" charset="0"/>
                                        </a:rPr>
                                        <m:t>𝑑</m:t>
                                      </m:r>
                                    </m:e>
                                    <m:sub>
                                      <m:r>
                                        <m:rPr>
                                          <m:sty m:val="p"/>
                                        </m:rPr>
                                        <a:rPr kumimoji="1" lang="en-US" altLang="zh-CN" sz="2200" i="0" dirty="0">
                                          <a:latin typeface="Cambria Math" panose="02040503050406030204" pitchFamily="18" charset="0"/>
                                          <a:ea typeface="Cambria Math" panose="02040503050406030204" pitchFamily="18" charset="0"/>
                                        </a:rPr>
                                        <m:t>out</m:t>
                                      </m:r>
                                    </m:sub>
                                  </m:sSub>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𝑣</m:t>
                                  </m:r>
                                  <m:r>
                                    <a:rPr kumimoji="1" lang="en-US" altLang="zh-CN" sz="2200" i="1" dirty="0">
                                      <a:latin typeface="Cambria Math" panose="02040503050406030204" pitchFamily="18" charset="0"/>
                                      <a:ea typeface="Cambria Math" panose="02040503050406030204" pitchFamily="18" charset="0"/>
                                    </a:rPr>
                                    <m:t>)</m:t>
                                  </m:r>
                                </m:den>
                              </m:f>
                            </m:e>
                          </m:nary>
                        </m:e>
                      </m:nary>
                    </m:oMath>
                  </m:oMathPara>
                </a14:m>
                <a:endParaRPr lang="en-US" sz="2200" dirty="0"/>
              </a:p>
            </p:txBody>
          </p:sp>
        </mc:Choice>
        <mc:Fallback xmlns="">
          <p:sp>
            <p:nvSpPr>
              <p:cNvPr id="12" name="文本框 11">
                <a:extLst>
                  <a:ext uri="{FF2B5EF4-FFF2-40B4-BE49-F238E27FC236}">
                    <a16:creationId xmlns:a16="http://schemas.microsoft.com/office/drawing/2014/main" id="{B832C96D-5C8E-40AA-D19F-82E006F6A811}"/>
                  </a:ext>
                </a:extLst>
              </p:cNvPr>
              <p:cNvSpPr txBox="1">
                <a:spLocks noRot="1" noChangeAspect="1" noMove="1" noResize="1" noEditPoints="1" noAdjustHandles="1" noChangeArrowheads="1" noChangeShapeType="1" noTextEdit="1"/>
              </p:cNvSpPr>
              <p:nvPr/>
            </p:nvSpPr>
            <p:spPr bwMode="auto">
              <a:xfrm>
                <a:off x="1718095" y="2926254"/>
                <a:ext cx="6912768" cy="957506"/>
              </a:xfrm>
              <a:prstGeom prst="rect">
                <a:avLst/>
              </a:prstGeom>
              <a:blipFill>
                <a:blip r:embed="rId5"/>
                <a:stretch>
                  <a:fillRect t="-122368" b="-167105"/>
                </a:stretch>
              </a:blipFill>
              <a:ln w="9525" algn="ctr">
                <a:noFill/>
                <a:miter lim="800000"/>
                <a:headEnd/>
                <a:tailEnd/>
              </a:ln>
              <a:effectLst/>
            </p:spPr>
            <p:txBody>
              <a:bodyPr/>
              <a:lstStyle/>
              <a:p>
                <a:r>
                  <a:rPr lang="en-US">
                    <a:noFill/>
                  </a:rPr>
                  <a:t> </a:t>
                </a:r>
              </a:p>
            </p:txBody>
          </p:sp>
        </mc:Fallback>
      </mc:AlternateContent>
      <p:grpSp>
        <p:nvGrpSpPr>
          <p:cNvPr id="15" name="组合 14">
            <a:extLst>
              <a:ext uri="{FF2B5EF4-FFF2-40B4-BE49-F238E27FC236}">
                <a16:creationId xmlns:a16="http://schemas.microsoft.com/office/drawing/2014/main" id="{6DAC7687-3A42-019A-CB35-081EF845C110}"/>
              </a:ext>
            </a:extLst>
          </p:cNvPr>
          <p:cNvGrpSpPr/>
          <p:nvPr/>
        </p:nvGrpSpPr>
        <p:grpSpPr>
          <a:xfrm>
            <a:off x="6163197" y="2652505"/>
            <a:ext cx="4725000" cy="6552462"/>
            <a:chOff x="40272" y="2990144"/>
            <a:chExt cx="4725000" cy="6552462"/>
          </a:xfrm>
        </p:grpSpPr>
        <p:grpSp>
          <p:nvGrpSpPr>
            <p:cNvPr id="17" name="组合 16">
              <a:extLst>
                <a:ext uri="{FF2B5EF4-FFF2-40B4-BE49-F238E27FC236}">
                  <a16:creationId xmlns:a16="http://schemas.microsoft.com/office/drawing/2014/main" id="{0CA71832-BCC5-674D-ACE9-BC93663DD070}"/>
                </a:ext>
              </a:extLst>
            </p:cNvPr>
            <p:cNvGrpSpPr/>
            <p:nvPr/>
          </p:nvGrpSpPr>
          <p:grpSpPr>
            <a:xfrm>
              <a:off x="40272" y="4473223"/>
              <a:ext cx="3784199" cy="2829607"/>
              <a:chOff x="6258902" y="121869"/>
              <a:chExt cx="3784199" cy="2829607"/>
            </a:xfrm>
          </p:grpSpPr>
          <p:sp>
            <p:nvSpPr>
              <p:cNvPr id="22" name="圆角矩形 21">
                <a:extLst>
                  <a:ext uri="{FF2B5EF4-FFF2-40B4-BE49-F238E27FC236}">
                    <a16:creationId xmlns:a16="http://schemas.microsoft.com/office/drawing/2014/main" id="{D38DB689-6908-5851-9FB3-67BCF9FDC06A}"/>
                  </a:ext>
                </a:extLst>
              </p:cNvPr>
              <p:cNvSpPr/>
              <p:nvPr/>
            </p:nvSpPr>
            <p:spPr>
              <a:xfrm>
                <a:off x="6258902" y="121869"/>
                <a:ext cx="3784199" cy="2829607"/>
              </a:xfrm>
              <a:prstGeom prst="roundRect">
                <a:avLst/>
              </a:prstGeom>
              <a:solidFill>
                <a:schemeClr val="bg1">
                  <a:lumMod val="95000"/>
                </a:schemeClr>
              </a:solidFill>
              <a:ln w="12700">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3" name="椭圆 22">
                <a:extLst>
                  <a:ext uri="{FF2B5EF4-FFF2-40B4-BE49-F238E27FC236}">
                    <a16:creationId xmlns:a16="http://schemas.microsoft.com/office/drawing/2014/main" id="{D168A33C-0A30-E0FA-F8DC-6FB98DAA17D7}"/>
                  </a:ext>
                </a:extLst>
              </p:cNvPr>
              <p:cNvSpPr/>
              <p:nvPr/>
            </p:nvSpPr>
            <p:spPr>
              <a:xfrm flipH="1">
                <a:off x="8003794" y="579375"/>
                <a:ext cx="360040" cy="3624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24" name="椭圆 23">
                <a:extLst>
                  <a:ext uri="{FF2B5EF4-FFF2-40B4-BE49-F238E27FC236}">
                    <a16:creationId xmlns:a16="http://schemas.microsoft.com/office/drawing/2014/main" id="{DF6D9DEF-BD0C-8E7D-C18A-0F21F74A60D0}"/>
                  </a:ext>
                </a:extLst>
              </p:cNvPr>
              <p:cNvSpPr/>
              <p:nvPr/>
            </p:nvSpPr>
            <p:spPr>
              <a:xfrm flipH="1">
                <a:off x="9528080" y="1493729"/>
                <a:ext cx="360040" cy="36241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26" name="椭圆 25">
                <a:extLst>
                  <a:ext uri="{FF2B5EF4-FFF2-40B4-BE49-F238E27FC236}">
                    <a16:creationId xmlns:a16="http://schemas.microsoft.com/office/drawing/2014/main" id="{CA547C5B-15A3-D266-07EB-34CE62420555}"/>
                  </a:ext>
                </a:extLst>
              </p:cNvPr>
              <p:cNvSpPr/>
              <p:nvPr/>
            </p:nvSpPr>
            <p:spPr>
              <a:xfrm flipH="1">
                <a:off x="8003794" y="1458102"/>
                <a:ext cx="360040" cy="3624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28" name="椭圆 27">
                <a:extLst>
                  <a:ext uri="{FF2B5EF4-FFF2-40B4-BE49-F238E27FC236}">
                    <a16:creationId xmlns:a16="http://schemas.microsoft.com/office/drawing/2014/main" id="{9141A58C-C13E-EA8C-EB0A-40D58618A406}"/>
                  </a:ext>
                </a:extLst>
              </p:cNvPr>
              <p:cNvSpPr/>
              <p:nvPr/>
            </p:nvSpPr>
            <p:spPr>
              <a:xfrm flipH="1">
                <a:off x="8003794" y="2214362"/>
                <a:ext cx="360040" cy="3624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C4119A1C-065B-0508-7C27-052AE4FBB115}"/>
                      </a:ext>
                    </a:extLst>
                  </p:cNvPr>
                  <p:cNvSpPr txBox="1"/>
                  <p:nvPr/>
                </p:nvSpPr>
                <p:spPr bwMode="auto">
                  <a:xfrm flipH="1">
                    <a:off x="9492966" y="1422232"/>
                    <a:ext cx="432048" cy="430352"/>
                  </a:xfrm>
                  <a:prstGeom prst="rect">
                    <a:avLst/>
                  </a:prstGeom>
                  <a:noFill/>
                  <a:ln w="9525" algn="ctr">
                    <a:noFill/>
                    <a:miter lim="800000"/>
                    <a:headEnd/>
                    <a:tailEnd/>
                  </a:ln>
                  <a:effectLst/>
                </p:spPr>
                <p:txBody>
                  <a:bodyPr wrap="square" lIns="90909" tIns="45455" rIns="90909" bIns="45455" rtlCol="0" anchor="ctr">
                    <a:spAutoFit/>
                  </a:bodyPr>
                  <a:lstStyle/>
                  <a:p>
                    <a:pPr/>
                    <a14:m>
                      <m:oMathPara xmlns:m="http://schemas.openxmlformats.org/officeDocument/2006/math">
                        <m:oMathParaPr>
                          <m:jc m:val="centerGroup"/>
                        </m:oMathParaPr>
                        <m:oMath xmlns:m="http://schemas.openxmlformats.org/officeDocument/2006/math">
                          <m:r>
                            <a:rPr lang="en-US" sz="2200" b="1" i="1" dirty="0">
                              <a:solidFill>
                                <a:schemeClr val="bg1"/>
                              </a:solidFill>
                              <a:latin typeface="Cambria Math" panose="02040503050406030204" pitchFamily="18" charset="0"/>
                            </a:rPr>
                            <m:t>𝒕</m:t>
                          </m:r>
                        </m:oMath>
                      </m:oMathPara>
                    </a14:m>
                    <a:endParaRPr lang="en-US" sz="2200" b="1" dirty="0">
                      <a:solidFill>
                        <a:schemeClr val="bg1"/>
                      </a:solidFill>
                    </a:endParaRPr>
                  </a:p>
                </p:txBody>
              </p:sp>
            </mc:Choice>
            <mc:Fallback xmlns="">
              <p:sp>
                <p:nvSpPr>
                  <p:cNvPr id="41" name="文本框 40">
                    <a:extLst>
                      <a:ext uri="{FF2B5EF4-FFF2-40B4-BE49-F238E27FC236}">
                        <a16:creationId xmlns:a16="http://schemas.microsoft.com/office/drawing/2014/main" id="{5FB02C35-8178-FEED-40D5-E79ECF402530}"/>
                      </a:ext>
                    </a:extLst>
                  </p:cNvPr>
                  <p:cNvSpPr txBox="1">
                    <a:spLocks noRot="1" noChangeAspect="1" noMove="1" noResize="1" noEditPoints="1" noAdjustHandles="1" noChangeArrowheads="1" noChangeShapeType="1" noTextEdit="1"/>
                  </p:cNvSpPr>
                  <p:nvPr/>
                </p:nvSpPr>
                <p:spPr bwMode="auto">
                  <a:xfrm flipH="1">
                    <a:off x="9492966" y="1422232"/>
                    <a:ext cx="432048" cy="430352"/>
                  </a:xfrm>
                  <a:prstGeom prst="rect">
                    <a:avLst/>
                  </a:prstGeom>
                  <a:blipFill>
                    <a:blip r:embed="rId7"/>
                    <a:stretch>
                      <a:fillRect/>
                    </a:stretch>
                  </a:blipFill>
                  <a:ln w="9525" algn="ctr">
                    <a:noFill/>
                    <a:miter lim="800000"/>
                    <a:headEnd/>
                    <a:tailEnd/>
                  </a:ln>
                  <a:effectLst/>
                </p:spPr>
                <p:txBody>
                  <a:bodyPr/>
                  <a:lstStyle/>
                  <a:p>
                    <a:r>
                      <a:rPr lang="en-US">
                        <a:noFill/>
                      </a:rPr>
                      <a:t> </a:t>
                    </a:r>
                  </a:p>
                </p:txBody>
              </p:sp>
            </mc:Fallback>
          </mc:AlternateContent>
          <p:sp>
            <p:nvSpPr>
              <p:cNvPr id="31" name="椭圆 30">
                <a:extLst>
                  <a:ext uri="{FF2B5EF4-FFF2-40B4-BE49-F238E27FC236}">
                    <a16:creationId xmlns:a16="http://schemas.microsoft.com/office/drawing/2014/main" id="{859E0C32-F710-0588-FC97-8FA16FA7CBCE}"/>
                  </a:ext>
                </a:extLst>
              </p:cNvPr>
              <p:cNvSpPr/>
              <p:nvPr/>
            </p:nvSpPr>
            <p:spPr>
              <a:xfrm flipH="1">
                <a:off x="6548498" y="1443853"/>
                <a:ext cx="360040" cy="362417"/>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29169B05-17ED-32F9-5953-839AC6F75903}"/>
                      </a:ext>
                    </a:extLst>
                  </p:cNvPr>
                  <p:cNvSpPr txBox="1"/>
                  <p:nvPr/>
                </p:nvSpPr>
                <p:spPr bwMode="auto">
                  <a:xfrm flipH="1">
                    <a:off x="6505125" y="1381673"/>
                    <a:ext cx="432048" cy="431571"/>
                  </a:xfrm>
                  <a:prstGeom prst="rect">
                    <a:avLst/>
                  </a:prstGeom>
                  <a:noFill/>
                  <a:ln w="9525" algn="ctr">
                    <a:noFill/>
                    <a:miter lim="800000"/>
                    <a:headEnd/>
                    <a:tailEnd/>
                  </a:ln>
                  <a:effectLst/>
                </p:spPr>
                <p:txBody>
                  <a:bodyPr wrap="square" lIns="90909" tIns="45455" rIns="90909" bIns="45455" rtlCol="0" anchor="ctr">
                    <a:spAutoFit/>
                  </a:bodyPr>
                  <a:lstStyle/>
                  <a:p>
                    <a:pPr/>
                    <a14:m>
                      <m:oMathPara xmlns:m="http://schemas.openxmlformats.org/officeDocument/2006/math">
                        <m:oMathParaPr>
                          <m:jc m:val="centerGroup"/>
                        </m:oMathParaPr>
                        <m:oMath xmlns:m="http://schemas.openxmlformats.org/officeDocument/2006/math">
                          <m:r>
                            <a:rPr lang="en-US" sz="2200" i="1" dirty="0">
                              <a:solidFill>
                                <a:prstClr val="black"/>
                              </a:solidFill>
                              <a:latin typeface="Cambria Math" panose="02040503050406030204" pitchFamily="18" charset="0"/>
                            </a:rPr>
                            <m:t>𝑣</m:t>
                          </m:r>
                        </m:oMath>
                      </m:oMathPara>
                    </a14:m>
                    <a:endParaRPr lang="en-US" sz="2200" dirty="0">
                      <a:solidFill>
                        <a:prstClr val="black"/>
                      </a:solidFill>
                    </a:endParaRPr>
                  </a:p>
                </p:txBody>
              </p:sp>
            </mc:Choice>
            <mc:Fallback xmlns="">
              <p:sp>
                <p:nvSpPr>
                  <p:cNvPr id="43" name="文本框 42">
                    <a:extLst>
                      <a:ext uri="{FF2B5EF4-FFF2-40B4-BE49-F238E27FC236}">
                        <a16:creationId xmlns:a16="http://schemas.microsoft.com/office/drawing/2014/main" id="{46526017-725F-1CAD-E8C7-449EAA4002FB}"/>
                      </a:ext>
                    </a:extLst>
                  </p:cNvPr>
                  <p:cNvSpPr txBox="1">
                    <a:spLocks noRot="1" noChangeAspect="1" noMove="1" noResize="1" noEditPoints="1" noAdjustHandles="1" noChangeArrowheads="1" noChangeShapeType="1" noTextEdit="1"/>
                  </p:cNvSpPr>
                  <p:nvPr/>
                </p:nvSpPr>
                <p:spPr bwMode="auto">
                  <a:xfrm flipH="1">
                    <a:off x="6505125" y="1381673"/>
                    <a:ext cx="432048" cy="431571"/>
                  </a:xfrm>
                  <a:prstGeom prst="rect">
                    <a:avLst/>
                  </a:prstGeom>
                  <a:blipFill>
                    <a:blip r:embed="rId8"/>
                    <a:stretch>
                      <a:fillRect/>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938DFAF1-9E8E-136A-7313-276393CB8E57}"/>
                      </a:ext>
                    </a:extLst>
                  </p:cNvPr>
                  <p:cNvSpPr txBox="1"/>
                  <p:nvPr/>
                </p:nvSpPr>
                <p:spPr bwMode="auto">
                  <a:xfrm flipH="1">
                    <a:off x="7936727" y="2145060"/>
                    <a:ext cx="432048" cy="430352"/>
                  </a:xfrm>
                  <a:prstGeom prst="rect">
                    <a:avLst/>
                  </a:prstGeom>
                  <a:noFill/>
                  <a:ln w="9525" algn="ctr">
                    <a:noFill/>
                    <a:miter lim="800000"/>
                    <a:headEnd/>
                    <a:tailEnd/>
                  </a:ln>
                  <a:effectLst/>
                </p:spPr>
                <p:txBody>
                  <a:bodyPr wrap="square" lIns="90909" tIns="45455" rIns="90909" bIns="45455" rtlCol="0" anchor="ctr">
                    <a:spAutoFit/>
                  </a:bodyPr>
                  <a:lstStyle/>
                  <a:p>
                    <a:pPr/>
                    <a14:m>
                      <m:oMathPara xmlns:m="http://schemas.openxmlformats.org/officeDocument/2006/math">
                        <m:oMathParaPr>
                          <m:jc m:val="centerGroup"/>
                        </m:oMathParaPr>
                        <m:oMath xmlns:m="http://schemas.openxmlformats.org/officeDocument/2006/math">
                          <m:sSub>
                            <m:sSubPr>
                              <m:ctrlPr>
                                <a:rPr lang="en-US" sz="2200" i="1" dirty="0">
                                  <a:solidFill>
                                    <a:prstClr val="black"/>
                                  </a:solidFill>
                                  <a:latin typeface="Cambria Math" panose="02040503050406030204" pitchFamily="18" charset="0"/>
                                </a:rPr>
                              </m:ctrlPr>
                            </m:sSubPr>
                            <m:e>
                              <m:r>
                                <a:rPr lang="en-US" sz="2200" i="1" dirty="0">
                                  <a:solidFill>
                                    <a:prstClr val="black"/>
                                  </a:solidFill>
                                  <a:latin typeface="Cambria Math" panose="02040503050406030204" pitchFamily="18" charset="0"/>
                                </a:rPr>
                                <m:t>𝑢</m:t>
                              </m:r>
                            </m:e>
                            <m:sub>
                              <m:r>
                                <a:rPr lang="en-US" altLang="zh-CN" sz="2200" i="1" dirty="0">
                                  <a:solidFill>
                                    <a:prstClr val="black"/>
                                  </a:solidFill>
                                  <a:latin typeface="Cambria Math" panose="02040503050406030204" pitchFamily="18" charset="0"/>
                                </a:rPr>
                                <m:t>3</m:t>
                              </m:r>
                            </m:sub>
                          </m:sSub>
                        </m:oMath>
                      </m:oMathPara>
                    </a14:m>
                    <a:endParaRPr lang="en-US" sz="2200" dirty="0">
                      <a:solidFill>
                        <a:prstClr val="black"/>
                      </a:solidFill>
                    </a:endParaRPr>
                  </a:p>
                </p:txBody>
              </p:sp>
            </mc:Choice>
            <mc:Fallback xmlns="">
              <p:sp>
                <p:nvSpPr>
                  <p:cNvPr id="44" name="文本框 43">
                    <a:extLst>
                      <a:ext uri="{FF2B5EF4-FFF2-40B4-BE49-F238E27FC236}">
                        <a16:creationId xmlns:a16="http://schemas.microsoft.com/office/drawing/2014/main" id="{F939A92E-6327-86DC-2522-2D77A0C09230}"/>
                      </a:ext>
                    </a:extLst>
                  </p:cNvPr>
                  <p:cNvSpPr txBox="1">
                    <a:spLocks noRot="1" noChangeAspect="1" noMove="1" noResize="1" noEditPoints="1" noAdjustHandles="1" noChangeArrowheads="1" noChangeShapeType="1" noTextEdit="1"/>
                  </p:cNvSpPr>
                  <p:nvPr/>
                </p:nvSpPr>
                <p:spPr bwMode="auto">
                  <a:xfrm flipH="1">
                    <a:off x="7936727" y="2145060"/>
                    <a:ext cx="432048" cy="430352"/>
                  </a:xfrm>
                  <a:prstGeom prst="rect">
                    <a:avLst/>
                  </a:prstGeom>
                  <a:blipFill>
                    <a:blip r:embed="rId9"/>
                    <a:stretch>
                      <a:fillRect b="-5714"/>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FA195628-6E2E-D188-CC2E-2CA99EFF4057}"/>
                      </a:ext>
                    </a:extLst>
                  </p:cNvPr>
                  <p:cNvSpPr txBox="1"/>
                  <p:nvPr/>
                </p:nvSpPr>
                <p:spPr bwMode="auto">
                  <a:xfrm flipH="1">
                    <a:off x="7957436" y="511440"/>
                    <a:ext cx="432048" cy="430352"/>
                  </a:xfrm>
                  <a:prstGeom prst="rect">
                    <a:avLst/>
                  </a:prstGeom>
                  <a:noFill/>
                  <a:ln w="9525" algn="ctr">
                    <a:noFill/>
                    <a:miter lim="800000"/>
                    <a:headEnd/>
                    <a:tailEnd/>
                  </a:ln>
                  <a:effectLst/>
                </p:spPr>
                <p:txBody>
                  <a:bodyPr wrap="square" lIns="90909" tIns="45455" rIns="90909" bIns="45455" rtlCol="0" anchor="ctr">
                    <a:spAutoFit/>
                  </a:bodyPr>
                  <a:lstStyle/>
                  <a:p>
                    <a:pPr/>
                    <a14:m>
                      <m:oMathPara xmlns:m="http://schemas.openxmlformats.org/officeDocument/2006/math">
                        <m:oMathParaPr>
                          <m:jc m:val="centerGroup"/>
                        </m:oMathParaPr>
                        <m:oMath xmlns:m="http://schemas.openxmlformats.org/officeDocument/2006/math">
                          <m:sSub>
                            <m:sSubPr>
                              <m:ctrlPr>
                                <a:rPr lang="en-US" sz="2200" i="1" dirty="0">
                                  <a:solidFill>
                                    <a:prstClr val="black"/>
                                  </a:solidFill>
                                  <a:latin typeface="Cambria Math" panose="02040503050406030204" pitchFamily="18" charset="0"/>
                                </a:rPr>
                              </m:ctrlPr>
                            </m:sSubPr>
                            <m:e>
                              <m:r>
                                <a:rPr lang="en-US" sz="2200" i="1" dirty="0">
                                  <a:solidFill>
                                    <a:prstClr val="black"/>
                                  </a:solidFill>
                                  <a:latin typeface="Cambria Math" panose="02040503050406030204" pitchFamily="18" charset="0"/>
                                </a:rPr>
                                <m:t>𝑢</m:t>
                              </m:r>
                            </m:e>
                            <m:sub>
                              <m:r>
                                <a:rPr lang="en-US" sz="2200" i="1" dirty="0">
                                  <a:solidFill>
                                    <a:prstClr val="black"/>
                                  </a:solidFill>
                                  <a:latin typeface="Cambria Math" panose="02040503050406030204" pitchFamily="18" charset="0"/>
                                </a:rPr>
                                <m:t>1</m:t>
                              </m:r>
                            </m:sub>
                          </m:sSub>
                        </m:oMath>
                      </m:oMathPara>
                    </a14:m>
                    <a:endParaRPr lang="en-US" sz="2200" dirty="0">
                      <a:solidFill>
                        <a:prstClr val="black"/>
                      </a:solidFill>
                    </a:endParaRPr>
                  </a:p>
                </p:txBody>
              </p:sp>
            </mc:Choice>
            <mc:Fallback xmlns="">
              <p:sp>
                <p:nvSpPr>
                  <p:cNvPr id="45" name="文本框 44">
                    <a:extLst>
                      <a:ext uri="{FF2B5EF4-FFF2-40B4-BE49-F238E27FC236}">
                        <a16:creationId xmlns:a16="http://schemas.microsoft.com/office/drawing/2014/main" id="{CA5CA26C-7B4E-4C90-2F68-FC7B1751C3FF}"/>
                      </a:ext>
                    </a:extLst>
                  </p:cNvPr>
                  <p:cNvSpPr txBox="1">
                    <a:spLocks noRot="1" noChangeAspect="1" noMove="1" noResize="1" noEditPoints="1" noAdjustHandles="1" noChangeArrowheads="1" noChangeShapeType="1" noTextEdit="1"/>
                  </p:cNvSpPr>
                  <p:nvPr/>
                </p:nvSpPr>
                <p:spPr bwMode="auto">
                  <a:xfrm flipH="1">
                    <a:off x="7957436" y="511440"/>
                    <a:ext cx="432048" cy="430352"/>
                  </a:xfrm>
                  <a:prstGeom prst="rect">
                    <a:avLst/>
                  </a:prstGeom>
                  <a:blipFill>
                    <a:blip r:embed="rId10"/>
                    <a:stretch>
                      <a:fillRect b="-5882"/>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AEAAD80A-2C57-93C5-E76F-B4ED576EE99B}"/>
                      </a:ext>
                    </a:extLst>
                  </p:cNvPr>
                  <p:cNvSpPr txBox="1"/>
                  <p:nvPr/>
                </p:nvSpPr>
                <p:spPr bwMode="auto">
                  <a:xfrm flipH="1">
                    <a:off x="7963621" y="1382283"/>
                    <a:ext cx="432048" cy="430352"/>
                  </a:xfrm>
                  <a:prstGeom prst="rect">
                    <a:avLst/>
                  </a:prstGeom>
                  <a:noFill/>
                  <a:ln w="9525" algn="ctr">
                    <a:noFill/>
                    <a:miter lim="800000"/>
                    <a:headEnd/>
                    <a:tailEnd/>
                  </a:ln>
                  <a:effectLst/>
                </p:spPr>
                <p:txBody>
                  <a:bodyPr wrap="square" lIns="90909" tIns="45455" rIns="90909" bIns="45455" rtlCol="0" anchor="ctr">
                    <a:spAutoFit/>
                  </a:bodyPr>
                  <a:lstStyle/>
                  <a:p>
                    <a:pPr/>
                    <a14:m>
                      <m:oMathPara xmlns:m="http://schemas.openxmlformats.org/officeDocument/2006/math">
                        <m:oMathParaPr>
                          <m:jc m:val="centerGroup"/>
                        </m:oMathParaPr>
                        <m:oMath xmlns:m="http://schemas.openxmlformats.org/officeDocument/2006/math">
                          <m:sSub>
                            <m:sSubPr>
                              <m:ctrlPr>
                                <a:rPr lang="en-US" sz="2200" i="1" dirty="0">
                                  <a:solidFill>
                                    <a:prstClr val="black"/>
                                  </a:solidFill>
                                  <a:latin typeface="Cambria Math" panose="02040503050406030204" pitchFamily="18" charset="0"/>
                                </a:rPr>
                              </m:ctrlPr>
                            </m:sSubPr>
                            <m:e>
                              <m:r>
                                <a:rPr lang="en-US" sz="2200" i="1" dirty="0">
                                  <a:solidFill>
                                    <a:prstClr val="black"/>
                                  </a:solidFill>
                                  <a:latin typeface="Cambria Math" panose="02040503050406030204" pitchFamily="18" charset="0"/>
                                </a:rPr>
                                <m:t>𝑢</m:t>
                              </m:r>
                            </m:e>
                            <m:sub>
                              <m:r>
                                <a:rPr lang="en-US" altLang="zh-CN" sz="2200" i="1" dirty="0">
                                  <a:solidFill>
                                    <a:prstClr val="black"/>
                                  </a:solidFill>
                                  <a:latin typeface="Cambria Math" panose="02040503050406030204" pitchFamily="18" charset="0"/>
                                </a:rPr>
                                <m:t>2</m:t>
                              </m:r>
                            </m:sub>
                          </m:sSub>
                        </m:oMath>
                      </m:oMathPara>
                    </a14:m>
                    <a:endParaRPr lang="en-US" sz="2200" dirty="0">
                      <a:solidFill>
                        <a:prstClr val="black"/>
                      </a:solidFill>
                    </a:endParaRPr>
                  </a:p>
                </p:txBody>
              </p:sp>
            </mc:Choice>
            <mc:Fallback xmlns="">
              <p:sp>
                <p:nvSpPr>
                  <p:cNvPr id="46" name="文本框 45">
                    <a:extLst>
                      <a:ext uri="{FF2B5EF4-FFF2-40B4-BE49-F238E27FC236}">
                        <a16:creationId xmlns:a16="http://schemas.microsoft.com/office/drawing/2014/main" id="{26D2E820-1956-A3D8-429B-91290D3C76BD}"/>
                      </a:ext>
                    </a:extLst>
                  </p:cNvPr>
                  <p:cNvSpPr txBox="1">
                    <a:spLocks noRot="1" noChangeAspect="1" noMove="1" noResize="1" noEditPoints="1" noAdjustHandles="1" noChangeArrowheads="1" noChangeShapeType="1" noTextEdit="1"/>
                  </p:cNvSpPr>
                  <p:nvPr/>
                </p:nvSpPr>
                <p:spPr bwMode="auto">
                  <a:xfrm flipH="1">
                    <a:off x="7963621" y="1382283"/>
                    <a:ext cx="432048" cy="430352"/>
                  </a:xfrm>
                  <a:prstGeom prst="rect">
                    <a:avLst/>
                  </a:prstGeom>
                  <a:blipFill>
                    <a:blip r:embed="rId11"/>
                    <a:stretch>
                      <a:fillRect r="-2857" b="-2857"/>
                    </a:stretch>
                  </a:blipFill>
                  <a:ln w="9525" algn="ctr">
                    <a:noFill/>
                    <a:miter lim="800000"/>
                    <a:headEnd/>
                    <a:tailEnd/>
                  </a:ln>
                  <a:effectLst/>
                </p:spPr>
                <p:txBody>
                  <a:bodyPr/>
                  <a:lstStyle/>
                  <a:p>
                    <a:r>
                      <a:rPr lang="en-US">
                        <a:noFill/>
                      </a:rPr>
                      <a:t> </a:t>
                    </a:r>
                  </a:p>
                </p:txBody>
              </p:sp>
            </mc:Fallback>
          </mc:AlternateContent>
          <p:cxnSp>
            <p:nvCxnSpPr>
              <p:cNvPr id="36" name="直线箭头连接符 35">
                <a:extLst>
                  <a:ext uri="{FF2B5EF4-FFF2-40B4-BE49-F238E27FC236}">
                    <a16:creationId xmlns:a16="http://schemas.microsoft.com/office/drawing/2014/main" id="{A5BCD615-7A73-B167-226D-DF4B518FECAC}"/>
                  </a:ext>
                </a:extLst>
              </p:cNvPr>
              <p:cNvCxnSpPr>
                <a:cxnSpLocks/>
                <a:stCxn id="31" idx="1"/>
                <a:endCxn id="23" idx="6"/>
              </p:cNvCxnSpPr>
              <p:nvPr/>
            </p:nvCxnSpPr>
            <p:spPr>
              <a:xfrm flipV="1">
                <a:off x="6855811" y="760584"/>
                <a:ext cx="1147983" cy="736344"/>
              </a:xfrm>
              <a:prstGeom prst="straightConnector1">
                <a:avLst/>
              </a:prstGeom>
              <a:ln w="12700">
                <a:solidFill>
                  <a:schemeClr val="tx1"/>
                </a:solidFill>
                <a:tailEnd type="stealth" w="lg" len="lg"/>
              </a:ln>
            </p:spPr>
            <p:style>
              <a:lnRef idx="1">
                <a:schemeClr val="dk1"/>
              </a:lnRef>
              <a:fillRef idx="0">
                <a:schemeClr val="dk1"/>
              </a:fillRef>
              <a:effectRef idx="0">
                <a:schemeClr val="dk1"/>
              </a:effectRef>
              <a:fontRef idx="minor">
                <a:schemeClr val="tx1"/>
              </a:fontRef>
            </p:style>
          </p:cxnSp>
          <p:cxnSp>
            <p:nvCxnSpPr>
              <p:cNvPr id="37" name="直线箭头连接符 36">
                <a:extLst>
                  <a:ext uri="{FF2B5EF4-FFF2-40B4-BE49-F238E27FC236}">
                    <a16:creationId xmlns:a16="http://schemas.microsoft.com/office/drawing/2014/main" id="{0B247094-6688-7117-0ABB-3693AD031F3D}"/>
                  </a:ext>
                </a:extLst>
              </p:cNvPr>
              <p:cNvCxnSpPr>
                <a:cxnSpLocks/>
                <a:stCxn id="31" idx="2"/>
                <a:endCxn id="26" idx="6"/>
              </p:cNvCxnSpPr>
              <p:nvPr/>
            </p:nvCxnSpPr>
            <p:spPr>
              <a:xfrm>
                <a:off x="6908538" y="1625062"/>
                <a:ext cx="1095256" cy="14249"/>
              </a:xfrm>
              <a:prstGeom prst="straightConnector1">
                <a:avLst/>
              </a:prstGeom>
              <a:ln w="12700">
                <a:solidFill>
                  <a:schemeClr val="tx1"/>
                </a:solidFill>
                <a:tailEnd type="stealth" w="lg" len="lg"/>
              </a:ln>
            </p:spPr>
            <p:style>
              <a:lnRef idx="1">
                <a:schemeClr val="dk1"/>
              </a:lnRef>
              <a:fillRef idx="0">
                <a:schemeClr val="dk1"/>
              </a:fillRef>
              <a:effectRef idx="0">
                <a:schemeClr val="dk1"/>
              </a:effectRef>
              <a:fontRef idx="minor">
                <a:schemeClr val="tx1"/>
              </a:fontRef>
            </p:style>
          </p:cxnSp>
          <p:cxnSp>
            <p:nvCxnSpPr>
              <p:cNvPr id="38" name="直线箭头连接符 37">
                <a:extLst>
                  <a:ext uri="{FF2B5EF4-FFF2-40B4-BE49-F238E27FC236}">
                    <a16:creationId xmlns:a16="http://schemas.microsoft.com/office/drawing/2014/main" id="{C8D70E52-8B56-98F0-381F-6A524353F7C4}"/>
                  </a:ext>
                </a:extLst>
              </p:cNvPr>
              <p:cNvCxnSpPr>
                <a:cxnSpLocks/>
                <a:stCxn id="31" idx="3"/>
                <a:endCxn id="28" idx="6"/>
              </p:cNvCxnSpPr>
              <p:nvPr/>
            </p:nvCxnSpPr>
            <p:spPr>
              <a:xfrm>
                <a:off x="6855811" y="1753195"/>
                <a:ext cx="1147983" cy="642376"/>
              </a:xfrm>
              <a:prstGeom prst="straightConnector1">
                <a:avLst/>
              </a:prstGeom>
              <a:ln w="12700">
                <a:solidFill>
                  <a:schemeClr val="tx1"/>
                </a:solidFill>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5755576A-E8C8-E8EF-C5BE-005EE0EA57B9}"/>
                      </a:ext>
                    </a:extLst>
                  </p:cNvPr>
                  <p:cNvSpPr txBox="1"/>
                  <p:nvPr/>
                </p:nvSpPr>
                <p:spPr bwMode="auto">
                  <a:xfrm>
                    <a:off x="8609419" y="300237"/>
                    <a:ext cx="1166681" cy="400110"/>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i="1" dirty="0">
                              <a:latin typeface="Cambria Math" panose="02040503050406030204" pitchFamily="18" charset="0"/>
                              <a:ea typeface="Cambria Math" panose="02040503050406030204" pitchFamily="18" charset="0"/>
                            </a:rPr>
                            <m:t>𝜋</m:t>
                          </m:r>
                          <m:r>
                            <a:rPr kumimoji="1" lang="en-US" altLang="zh-CN" i="1" dirty="0">
                              <a:latin typeface="Cambria Math" panose="02040503050406030204" pitchFamily="18" charset="0"/>
                              <a:ea typeface="Cambria Math" panose="02040503050406030204" pitchFamily="18" charset="0"/>
                            </a:rPr>
                            <m:t>(</m:t>
                          </m:r>
                          <m:sSub>
                            <m:sSubPr>
                              <m:ctrlPr>
                                <a:rPr kumimoji="1" lang="en-US" altLang="zh-CN" i="1" dirty="0">
                                  <a:latin typeface="Cambria Math" panose="02040503050406030204" pitchFamily="18" charset="0"/>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𝑢</m:t>
                              </m:r>
                            </m:e>
                            <m:sub>
                              <m:r>
                                <a:rPr kumimoji="1" lang="en-US" altLang="zh-CN" i="1" dirty="0">
                                  <a:latin typeface="Cambria Math" panose="02040503050406030204" pitchFamily="18" charset="0"/>
                                  <a:ea typeface="Cambria Math" panose="02040503050406030204" pitchFamily="18" charset="0"/>
                                </a:rPr>
                                <m:t>1</m:t>
                              </m:r>
                            </m:sub>
                          </m:sSub>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𝑡</m:t>
                          </m:r>
                          <m:r>
                            <a:rPr kumimoji="1" lang="en-US" altLang="zh-CN" i="1" dirty="0">
                              <a:latin typeface="Cambria Math" panose="02040503050406030204" pitchFamily="18" charset="0"/>
                              <a:ea typeface="Cambria Math" panose="02040503050406030204" pitchFamily="18" charset="0"/>
                            </a:rPr>
                            <m:t>)</m:t>
                          </m:r>
                        </m:oMath>
                      </m:oMathPara>
                    </a14:m>
                    <a:endParaRPr lang="en-US"/>
                  </a:p>
                </p:txBody>
              </p:sp>
            </mc:Choice>
            <mc:Fallback xmlns="">
              <p:sp>
                <p:nvSpPr>
                  <p:cNvPr id="50" name="文本框 49">
                    <a:extLst>
                      <a:ext uri="{FF2B5EF4-FFF2-40B4-BE49-F238E27FC236}">
                        <a16:creationId xmlns:a16="http://schemas.microsoft.com/office/drawing/2014/main" id="{65A3B652-7B05-B745-661A-2CC94BEC68F5}"/>
                      </a:ext>
                    </a:extLst>
                  </p:cNvPr>
                  <p:cNvSpPr txBox="1">
                    <a:spLocks noRot="1" noChangeAspect="1" noMove="1" noResize="1" noEditPoints="1" noAdjustHandles="1" noChangeArrowheads="1" noChangeShapeType="1" noTextEdit="1"/>
                  </p:cNvSpPr>
                  <p:nvPr/>
                </p:nvSpPr>
                <p:spPr bwMode="auto">
                  <a:xfrm>
                    <a:off x="8609419" y="300237"/>
                    <a:ext cx="1166681" cy="400110"/>
                  </a:xfrm>
                  <a:prstGeom prst="rect">
                    <a:avLst/>
                  </a:prstGeom>
                  <a:blipFill>
                    <a:blip r:embed="rId12"/>
                    <a:stretch>
                      <a:fillRect b="-12121"/>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05A81708-F3D0-EB70-F4AF-FB229A00FF14}"/>
                      </a:ext>
                    </a:extLst>
                  </p:cNvPr>
                  <p:cNvSpPr txBox="1"/>
                  <p:nvPr/>
                </p:nvSpPr>
                <p:spPr bwMode="auto">
                  <a:xfrm>
                    <a:off x="8424013" y="1044056"/>
                    <a:ext cx="1166681" cy="400110"/>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i="1" dirty="0">
                              <a:latin typeface="Cambria Math" panose="02040503050406030204" pitchFamily="18" charset="0"/>
                              <a:ea typeface="Cambria Math" panose="02040503050406030204" pitchFamily="18" charset="0"/>
                            </a:rPr>
                            <m:t>𝜋</m:t>
                          </m:r>
                          <m:r>
                            <a:rPr kumimoji="1" lang="en-US" altLang="zh-CN" i="1" dirty="0">
                              <a:latin typeface="Cambria Math" panose="02040503050406030204" pitchFamily="18" charset="0"/>
                              <a:ea typeface="Cambria Math" panose="02040503050406030204" pitchFamily="18" charset="0"/>
                            </a:rPr>
                            <m:t>(</m:t>
                          </m:r>
                          <m:sSub>
                            <m:sSubPr>
                              <m:ctrlPr>
                                <a:rPr kumimoji="1" lang="en-US" altLang="zh-CN" i="1" dirty="0">
                                  <a:latin typeface="Cambria Math" panose="02040503050406030204" pitchFamily="18" charset="0"/>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𝑢</m:t>
                              </m:r>
                            </m:e>
                            <m:sub>
                              <m:r>
                                <a:rPr kumimoji="1" lang="en-US" altLang="zh-CN" i="1" dirty="0">
                                  <a:latin typeface="Cambria Math" panose="02040503050406030204" pitchFamily="18" charset="0"/>
                                  <a:ea typeface="Cambria Math" panose="02040503050406030204" pitchFamily="18" charset="0"/>
                                </a:rPr>
                                <m:t>2</m:t>
                              </m:r>
                            </m:sub>
                          </m:sSub>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𝑡</m:t>
                          </m:r>
                          <m:r>
                            <a:rPr kumimoji="1" lang="en-US" altLang="zh-CN" i="1" dirty="0">
                              <a:latin typeface="Cambria Math" panose="02040503050406030204" pitchFamily="18" charset="0"/>
                              <a:ea typeface="Cambria Math" panose="02040503050406030204" pitchFamily="18" charset="0"/>
                            </a:rPr>
                            <m:t>)</m:t>
                          </m:r>
                        </m:oMath>
                      </m:oMathPara>
                    </a14:m>
                    <a:endParaRPr lang="en-US"/>
                  </a:p>
                </p:txBody>
              </p:sp>
            </mc:Choice>
            <mc:Fallback xmlns="">
              <p:sp>
                <p:nvSpPr>
                  <p:cNvPr id="51" name="文本框 50">
                    <a:extLst>
                      <a:ext uri="{FF2B5EF4-FFF2-40B4-BE49-F238E27FC236}">
                        <a16:creationId xmlns:a16="http://schemas.microsoft.com/office/drawing/2014/main" id="{5C787CFA-7D6F-22B5-C97A-A92F5CBE96F2}"/>
                      </a:ext>
                    </a:extLst>
                  </p:cNvPr>
                  <p:cNvSpPr txBox="1">
                    <a:spLocks noRot="1" noChangeAspect="1" noMove="1" noResize="1" noEditPoints="1" noAdjustHandles="1" noChangeArrowheads="1" noChangeShapeType="1" noTextEdit="1"/>
                  </p:cNvSpPr>
                  <p:nvPr/>
                </p:nvSpPr>
                <p:spPr bwMode="auto">
                  <a:xfrm>
                    <a:off x="8424013" y="1044056"/>
                    <a:ext cx="1166681" cy="400110"/>
                  </a:xfrm>
                  <a:prstGeom prst="rect">
                    <a:avLst/>
                  </a:prstGeom>
                  <a:blipFill>
                    <a:blip r:embed="rId13"/>
                    <a:stretch>
                      <a:fillRect b="-15625"/>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CF1A1016-8C46-3757-A816-D7C733F7F121}"/>
                      </a:ext>
                    </a:extLst>
                  </p:cNvPr>
                  <p:cNvSpPr txBox="1"/>
                  <p:nvPr/>
                </p:nvSpPr>
                <p:spPr bwMode="auto">
                  <a:xfrm>
                    <a:off x="8269559" y="1776954"/>
                    <a:ext cx="1166681" cy="400110"/>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i="1" dirty="0">
                              <a:latin typeface="Cambria Math" panose="02040503050406030204" pitchFamily="18" charset="0"/>
                              <a:ea typeface="Cambria Math" panose="02040503050406030204" pitchFamily="18" charset="0"/>
                            </a:rPr>
                            <m:t>𝜋</m:t>
                          </m:r>
                          <m:r>
                            <a:rPr kumimoji="1" lang="en-US" altLang="zh-CN" i="1" dirty="0">
                              <a:latin typeface="Cambria Math" panose="02040503050406030204" pitchFamily="18" charset="0"/>
                              <a:ea typeface="Cambria Math" panose="02040503050406030204" pitchFamily="18" charset="0"/>
                            </a:rPr>
                            <m:t>(</m:t>
                          </m:r>
                          <m:sSub>
                            <m:sSubPr>
                              <m:ctrlPr>
                                <a:rPr kumimoji="1" lang="en-US" altLang="zh-CN" i="1" dirty="0">
                                  <a:latin typeface="Cambria Math" panose="02040503050406030204" pitchFamily="18" charset="0"/>
                                  <a:ea typeface="Cambria Math" panose="02040503050406030204" pitchFamily="18" charset="0"/>
                                </a:rPr>
                              </m:ctrlPr>
                            </m:sSubPr>
                            <m:e>
                              <m:r>
                                <a:rPr kumimoji="1" lang="en-US" altLang="zh-CN" i="1" dirty="0">
                                  <a:latin typeface="Cambria Math" panose="02040503050406030204" pitchFamily="18" charset="0"/>
                                  <a:ea typeface="Cambria Math" panose="02040503050406030204" pitchFamily="18" charset="0"/>
                                </a:rPr>
                                <m:t>𝑢</m:t>
                              </m:r>
                            </m:e>
                            <m:sub>
                              <m:r>
                                <a:rPr kumimoji="1" lang="en-US" altLang="zh-CN" i="1" dirty="0">
                                  <a:latin typeface="Cambria Math" panose="02040503050406030204" pitchFamily="18" charset="0"/>
                                  <a:ea typeface="Cambria Math" panose="02040503050406030204" pitchFamily="18" charset="0"/>
                                </a:rPr>
                                <m:t>3</m:t>
                              </m:r>
                            </m:sub>
                          </m:sSub>
                          <m:r>
                            <a:rPr kumimoji="1" lang="en-US" altLang="zh-CN" i="1" dirty="0">
                              <a:latin typeface="Cambria Math" panose="02040503050406030204" pitchFamily="18" charset="0"/>
                              <a:ea typeface="Cambria Math" panose="02040503050406030204" pitchFamily="18" charset="0"/>
                            </a:rPr>
                            <m:t>,</m:t>
                          </m:r>
                          <m:r>
                            <a:rPr kumimoji="1" lang="en-US" altLang="zh-CN" i="1" dirty="0">
                              <a:latin typeface="Cambria Math" panose="02040503050406030204" pitchFamily="18" charset="0"/>
                              <a:ea typeface="Cambria Math" panose="02040503050406030204" pitchFamily="18" charset="0"/>
                            </a:rPr>
                            <m:t>𝑡</m:t>
                          </m:r>
                          <m:r>
                            <a:rPr kumimoji="1" lang="en-US" altLang="zh-CN" i="1" dirty="0">
                              <a:latin typeface="Cambria Math" panose="02040503050406030204" pitchFamily="18" charset="0"/>
                              <a:ea typeface="Cambria Math" panose="02040503050406030204" pitchFamily="18" charset="0"/>
                            </a:rPr>
                            <m:t>)</m:t>
                          </m:r>
                        </m:oMath>
                      </m:oMathPara>
                    </a14:m>
                    <a:endParaRPr lang="en-US"/>
                  </a:p>
                </p:txBody>
              </p:sp>
            </mc:Choice>
            <mc:Fallback xmlns="">
              <p:sp>
                <p:nvSpPr>
                  <p:cNvPr id="52" name="文本框 51">
                    <a:extLst>
                      <a:ext uri="{FF2B5EF4-FFF2-40B4-BE49-F238E27FC236}">
                        <a16:creationId xmlns:a16="http://schemas.microsoft.com/office/drawing/2014/main" id="{C98C4762-AD5B-7936-2400-A4E033B02826}"/>
                      </a:ext>
                    </a:extLst>
                  </p:cNvPr>
                  <p:cNvSpPr txBox="1">
                    <a:spLocks noRot="1" noChangeAspect="1" noMove="1" noResize="1" noEditPoints="1" noAdjustHandles="1" noChangeArrowheads="1" noChangeShapeType="1" noTextEdit="1"/>
                  </p:cNvSpPr>
                  <p:nvPr/>
                </p:nvSpPr>
                <p:spPr bwMode="auto">
                  <a:xfrm>
                    <a:off x="8269559" y="1776954"/>
                    <a:ext cx="1166681" cy="400110"/>
                  </a:xfrm>
                  <a:prstGeom prst="rect">
                    <a:avLst/>
                  </a:prstGeom>
                  <a:blipFill>
                    <a:blip r:embed="rId14"/>
                    <a:stretch>
                      <a:fillRect b="-12121"/>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2891BF69-C69E-2EE5-B2E8-CCDE36823342}"/>
                      </a:ext>
                    </a:extLst>
                  </p:cNvPr>
                  <p:cNvSpPr txBox="1"/>
                  <p:nvPr/>
                </p:nvSpPr>
                <p:spPr bwMode="auto">
                  <a:xfrm>
                    <a:off x="6721149" y="1954034"/>
                    <a:ext cx="963161" cy="520655"/>
                  </a:xfrm>
                  <a:prstGeom prst="rect">
                    <a:avLst/>
                  </a:prstGeom>
                  <a:noFill/>
                  <a:ln w="9525" algn="ctr">
                    <a:noFill/>
                    <a:miter lim="800000"/>
                    <a:headEnd/>
                    <a:tailEnd/>
                  </a:ln>
                  <a:effectLst/>
                </p:spPr>
                <p:txBody>
                  <a:bodyPr wrap="square">
                    <a:spAutoFit/>
                  </a:bodyPr>
                  <a:lstStyle/>
                  <a:p>
                    <a14:m>
                      <m:oMath xmlns:m="http://schemas.openxmlformats.org/officeDocument/2006/math">
                        <m:f>
                          <m:fPr>
                            <m:ctrlPr>
                              <a:rPr kumimoji="1" lang="en-US" altLang="zh-CN" sz="1800" i="1" dirty="0">
                                <a:latin typeface="Cambria Math" panose="02040503050406030204" pitchFamily="18" charset="0"/>
                                <a:ea typeface="Cambria Math" panose="02040503050406030204" pitchFamily="18" charset="0"/>
                              </a:rPr>
                            </m:ctrlPr>
                          </m:fPr>
                          <m:num>
                            <m:r>
                              <a:rPr kumimoji="1" lang="en-US" altLang="zh-CN" sz="1800" i="1" dirty="0">
                                <a:latin typeface="Cambria Math" panose="02040503050406030204" pitchFamily="18" charset="0"/>
                                <a:ea typeface="Cambria Math" panose="02040503050406030204" pitchFamily="18" charset="0"/>
                              </a:rPr>
                              <m:t>1−</m:t>
                            </m:r>
                            <m:r>
                              <a:rPr kumimoji="1" lang="en-US" altLang="zh-CN" sz="1800" i="1" dirty="0">
                                <a:latin typeface="Cambria Math" panose="02040503050406030204" pitchFamily="18" charset="0"/>
                                <a:ea typeface="Cambria Math" panose="02040503050406030204" pitchFamily="18" charset="0"/>
                              </a:rPr>
                              <m:t>𝛼</m:t>
                            </m:r>
                          </m:num>
                          <m:den>
                            <m:sSub>
                              <m:sSubPr>
                                <m:ctrlPr>
                                  <a:rPr kumimoji="1" lang="en-US" altLang="zh-CN" sz="1800" i="1" dirty="0">
                                    <a:latin typeface="Cambria Math" panose="02040503050406030204" pitchFamily="18" charset="0"/>
                                    <a:ea typeface="Cambria Math" panose="02040503050406030204" pitchFamily="18" charset="0"/>
                                  </a:rPr>
                                </m:ctrlPr>
                              </m:sSubPr>
                              <m:e>
                                <m:r>
                                  <a:rPr kumimoji="1" lang="en-US" altLang="zh-CN" sz="1800" i="1" dirty="0">
                                    <a:latin typeface="Cambria Math" panose="02040503050406030204" pitchFamily="18" charset="0"/>
                                    <a:ea typeface="Cambria Math" panose="02040503050406030204" pitchFamily="18" charset="0"/>
                                  </a:rPr>
                                  <m:t>𝑑</m:t>
                                </m:r>
                              </m:e>
                              <m:sub>
                                <m:r>
                                  <a:rPr kumimoji="1" lang="en-US" altLang="zh-CN" sz="1800" i="1" dirty="0">
                                    <a:latin typeface="Cambria Math" panose="02040503050406030204" pitchFamily="18" charset="0"/>
                                    <a:ea typeface="Cambria Math" panose="02040503050406030204" pitchFamily="18" charset="0"/>
                                  </a:rPr>
                                  <m:t>𝑜𝑢𝑡</m:t>
                                </m:r>
                              </m:sub>
                            </m:sSub>
                            <m:r>
                              <a:rPr kumimoji="1" lang="en-US" altLang="zh-CN" sz="1800" i="1" dirty="0">
                                <a:latin typeface="Cambria Math" panose="02040503050406030204" pitchFamily="18" charset="0"/>
                                <a:ea typeface="Cambria Math" panose="02040503050406030204" pitchFamily="18" charset="0"/>
                              </a:rPr>
                              <m:t>(</m:t>
                            </m:r>
                            <m:r>
                              <a:rPr kumimoji="1" lang="en-US" altLang="zh-CN" sz="1800" i="1" dirty="0">
                                <a:latin typeface="Cambria Math" panose="02040503050406030204" pitchFamily="18" charset="0"/>
                                <a:ea typeface="Cambria Math" panose="02040503050406030204" pitchFamily="18" charset="0"/>
                              </a:rPr>
                              <m:t>𝑣</m:t>
                            </m:r>
                            <m:r>
                              <a:rPr kumimoji="1" lang="en-US" altLang="zh-CN" sz="1800" i="1" dirty="0">
                                <a:latin typeface="Cambria Math" panose="02040503050406030204" pitchFamily="18" charset="0"/>
                                <a:ea typeface="Cambria Math" panose="02040503050406030204" pitchFamily="18" charset="0"/>
                              </a:rPr>
                              <m:t>)</m:t>
                            </m:r>
                          </m:den>
                        </m:f>
                      </m:oMath>
                    </a14:m>
                    <a:r>
                      <a:rPr lang="en-US" sz="1800"/>
                      <a:t> </a:t>
                    </a:r>
                  </a:p>
                </p:txBody>
              </p:sp>
            </mc:Choice>
            <mc:Fallback xmlns="">
              <p:sp>
                <p:nvSpPr>
                  <p:cNvPr id="53" name="文本框 52">
                    <a:extLst>
                      <a:ext uri="{FF2B5EF4-FFF2-40B4-BE49-F238E27FC236}">
                        <a16:creationId xmlns:a16="http://schemas.microsoft.com/office/drawing/2014/main" id="{B9BD2408-F980-C844-AF4A-FD5A6061D900}"/>
                      </a:ext>
                    </a:extLst>
                  </p:cNvPr>
                  <p:cNvSpPr txBox="1">
                    <a:spLocks noRot="1" noChangeAspect="1" noMove="1" noResize="1" noEditPoints="1" noAdjustHandles="1" noChangeArrowheads="1" noChangeShapeType="1" noTextEdit="1"/>
                  </p:cNvSpPr>
                  <p:nvPr/>
                </p:nvSpPr>
                <p:spPr bwMode="auto">
                  <a:xfrm>
                    <a:off x="6721149" y="1954034"/>
                    <a:ext cx="963161" cy="520655"/>
                  </a:xfrm>
                  <a:prstGeom prst="rect">
                    <a:avLst/>
                  </a:prstGeom>
                  <a:blipFill>
                    <a:blip r:embed="rId15"/>
                    <a:stretch>
                      <a:fillRect b="-4878"/>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DC635975-7299-34C0-A744-EA12892E98E3}"/>
                      </a:ext>
                    </a:extLst>
                  </p:cNvPr>
                  <p:cNvSpPr txBox="1"/>
                  <p:nvPr/>
                </p:nvSpPr>
                <p:spPr bwMode="auto">
                  <a:xfrm>
                    <a:off x="7114515" y="1163913"/>
                    <a:ext cx="963161" cy="520655"/>
                  </a:xfrm>
                  <a:prstGeom prst="rect">
                    <a:avLst/>
                  </a:prstGeom>
                  <a:noFill/>
                  <a:ln w="9525" algn="ctr">
                    <a:noFill/>
                    <a:miter lim="800000"/>
                    <a:headEnd/>
                    <a:tailEnd/>
                  </a:ln>
                  <a:effectLst/>
                </p:spPr>
                <p:txBody>
                  <a:bodyPr wrap="square">
                    <a:spAutoFit/>
                  </a:bodyPr>
                  <a:lstStyle/>
                  <a:p>
                    <a14:m>
                      <m:oMath xmlns:m="http://schemas.openxmlformats.org/officeDocument/2006/math">
                        <m:f>
                          <m:fPr>
                            <m:ctrlPr>
                              <a:rPr kumimoji="1" lang="en-US" altLang="zh-CN" sz="1800" i="1" dirty="0">
                                <a:latin typeface="Cambria Math" panose="02040503050406030204" pitchFamily="18" charset="0"/>
                                <a:ea typeface="Cambria Math" panose="02040503050406030204" pitchFamily="18" charset="0"/>
                              </a:rPr>
                            </m:ctrlPr>
                          </m:fPr>
                          <m:num>
                            <m:r>
                              <a:rPr kumimoji="1" lang="en-US" altLang="zh-CN" sz="1800" i="1" dirty="0">
                                <a:latin typeface="Cambria Math" panose="02040503050406030204" pitchFamily="18" charset="0"/>
                                <a:ea typeface="Cambria Math" panose="02040503050406030204" pitchFamily="18" charset="0"/>
                              </a:rPr>
                              <m:t>1−</m:t>
                            </m:r>
                            <m:r>
                              <a:rPr kumimoji="1" lang="en-US" altLang="zh-CN" sz="1800" i="1" dirty="0">
                                <a:latin typeface="Cambria Math" panose="02040503050406030204" pitchFamily="18" charset="0"/>
                                <a:ea typeface="Cambria Math" panose="02040503050406030204" pitchFamily="18" charset="0"/>
                              </a:rPr>
                              <m:t>𝛼</m:t>
                            </m:r>
                          </m:num>
                          <m:den>
                            <m:sSub>
                              <m:sSubPr>
                                <m:ctrlPr>
                                  <a:rPr kumimoji="1" lang="en-US" altLang="zh-CN" sz="1800" i="1" dirty="0">
                                    <a:latin typeface="Cambria Math" panose="02040503050406030204" pitchFamily="18" charset="0"/>
                                    <a:ea typeface="Cambria Math" panose="02040503050406030204" pitchFamily="18" charset="0"/>
                                  </a:rPr>
                                </m:ctrlPr>
                              </m:sSubPr>
                              <m:e>
                                <m:r>
                                  <a:rPr kumimoji="1" lang="en-US" altLang="zh-CN" sz="1800" i="1" dirty="0">
                                    <a:latin typeface="Cambria Math" panose="02040503050406030204" pitchFamily="18" charset="0"/>
                                    <a:ea typeface="Cambria Math" panose="02040503050406030204" pitchFamily="18" charset="0"/>
                                  </a:rPr>
                                  <m:t>𝑑</m:t>
                                </m:r>
                              </m:e>
                              <m:sub>
                                <m:r>
                                  <a:rPr kumimoji="1" lang="en-US" altLang="zh-CN" sz="1800" i="1" dirty="0">
                                    <a:latin typeface="Cambria Math" panose="02040503050406030204" pitchFamily="18" charset="0"/>
                                    <a:ea typeface="Cambria Math" panose="02040503050406030204" pitchFamily="18" charset="0"/>
                                  </a:rPr>
                                  <m:t>𝑜𝑢𝑡</m:t>
                                </m:r>
                              </m:sub>
                            </m:sSub>
                            <m:r>
                              <a:rPr kumimoji="1" lang="en-US" altLang="zh-CN" sz="1800" i="1" dirty="0">
                                <a:latin typeface="Cambria Math" panose="02040503050406030204" pitchFamily="18" charset="0"/>
                                <a:ea typeface="Cambria Math" panose="02040503050406030204" pitchFamily="18" charset="0"/>
                              </a:rPr>
                              <m:t>(</m:t>
                            </m:r>
                            <m:r>
                              <a:rPr kumimoji="1" lang="en-US" altLang="zh-CN" sz="1800" i="1" dirty="0">
                                <a:latin typeface="Cambria Math" panose="02040503050406030204" pitchFamily="18" charset="0"/>
                                <a:ea typeface="Cambria Math" panose="02040503050406030204" pitchFamily="18" charset="0"/>
                              </a:rPr>
                              <m:t>𝑣</m:t>
                            </m:r>
                            <m:r>
                              <a:rPr kumimoji="1" lang="en-US" altLang="zh-CN" sz="1800" i="1" dirty="0">
                                <a:latin typeface="Cambria Math" panose="02040503050406030204" pitchFamily="18" charset="0"/>
                                <a:ea typeface="Cambria Math" panose="02040503050406030204" pitchFamily="18" charset="0"/>
                              </a:rPr>
                              <m:t>)</m:t>
                            </m:r>
                          </m:den>
                        </m:f>
                      </m:oMath>
                    </a14:m>
                    <a:r>
                      <a:rPr lang="en-US" sz="1800"/>
                      <a:t> </a:t>
                    </a:r>
                  </a:p>
                </p:txBody>
              </p:sp>
            </mc:Choice>
            <mc:Fallback xmlns="">
              <p:sp>
                <p:nvSpPr>
                  <p:cNvPr id="54" name="文本框 53">
                    <a:extLst>
                      <a:ext uri="{FF2B5EF4-FFF2-40B4-BE49-F238E27FC236}">
                        <a16:creationId xmlns:a16="http://schemas.microsoft.com/office/drawing/2014/main" id="{DE4A31D3-8B15-5E1F-6748-6AB0C7A9E01F}"/>
                      </a:ext>
                    </a:extLst>
                  </p:cNvPr>
                  <p:cNvSpPr txBox="1">
                    <a:spLocks noRot="1" noChangeAspect="1" noMove="1" noResize="1" noEditPoints="1" noAdjustHandles="1" noChangeArrowheads="1" noChangeShapeType="1" noTextEdit="1"/>
                  </p:cNvSpPr>
                  <p:nvPr/>
                </p:nvSpPr>
                <p:spPr bwMode="auto">
                  <a:xfrm>
                    <a:off x="7114515" y="1163913"/>
                    <a:ext cx="963161" cy="520655"/>
                  </a:xfrm>
                  <a:prstGeom prst="rect">
                    <a:avLst/>
                  </a:prstGeom>
                  <a:blipFill>
                    <a:blip r:embed="rId16"/>
                    <a:stretch>
                      <a:fillRect b="-4762"/>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F3704F9F-AE0C-CD1C-F496-DA148F097A9C}"/>
                      </a:ext>
                    </a:extLst>
                  </p:cNvPr>
                  <p:cNvSpPr txBox="1"/>
                  <p:nvPr/>
                </p:nvSpPr>
                <p:spPr bwMode="auto">
                  <a:xfrm>
                    <a:off x="6781190" y="613999"/>
                    <a:ext cx="963161" cy="520655"/>
                  </a:xfrm>
                  <a:prstGeom prst="rect">
                    <a:avLst/>
                  </a:prstGeom>
                  <a:noFill/>
                  <a:ln w="9525" algn="ctr">
                    <a:noFill/>
                    <a:miter lim="800000"/>
                    <a:headEnd/>
                    <a:tailEnd/>
                  </a:ln>
                  <a:effectLst/>
                </p:spPr>
                <p:txBody>
                  <a:bodyPr wrap="square">
                    <a:spAutoFit/>
                  </a:bodyPr>
                  <a:lstStyle/>
                  <a:p>
                    <a14:m>
                      <m:oMath xmlns:m="http://schemas.openxmlformats.org/officeDocument/2006/math">
                        <m:f>
                          <m:fPr>
                            <m:ctrlPr>
                              <a:rPr kumimoji="1" lang="en-US" altLang="zh-CN" sz="1800" i="1" dirty="0">
                                <a:latin typeface="Cambria Math" panose="02040503050406030204" pitchFamily="18" charset="0"/>
                                <a:ea typeface="Cambria Math" panose="02040503050406030204" pitchFamily="18" charset="0"/>
                              </a:rPr>
                            </m:ctrlPr>
                          </m:fPr>
                          <m:num>
                            <m:r>
                              <a:rPr kumimoji="1" lang="en-US" altLang="zh-CN" sz="1800" i="1" dirty="0">
                                <a:latin typeface="Cambria Math" panose="02040503050406030204" pitchFamily="18" charset="0"/>
                                <a:ea typeface="Cambria Math" panose="02040503050406030204" pitchFamily="18" charset="0"/>
                              </a:rPr>
                              <m:t>1−</m:t>
                            </m:r>
                            <m:r>
                              <a:rPr kumimoji="1" lang="en-US" altLang="zh-CN" sz="1800" i="1" dirty="0">
                                <a:latin typeface="Cambria Math" panose="02040503050406030204" pitchFamily="18" charset="0"/>
                                <a:ea typeface="Cambria Math" panose="02040503050406030204" pitchFamily="18" charset="0"/>
                              </a:rPr>
                              <m:t>𝛼</m:t>
                            </m:r>
                          </m:num>
                          <m:den>
                            <m:sSub>
                              <m:sSubPr>
                                <m:ctrlPr>
                                  <a:rPr kumimoji="1" lang="en-US" altLang="zh-CN" sz="1800" i="1" dirty="0">
                                    <a:latin typeface="Cambria Math" panose="02040503050406030204" pitchFamily="18" charset="0"/>
                                    <a:ea typeface="Cambria Math" panose="02040503050406030204" pitchFamily="18" charset="0"/>
                                  </a:rPr>
                                </m:ctrlPr>
                              </m:sSubPr>
                              <m:e>
                                <m:r>
                                  <a:rPr kumimoji="1" lang="en-US" altLang="zh-CN" sz="1800" i="1" dirty="0">
                                    <a:latin typeface="Cambria Math" panose="02040503050406030204" pitchFamily="18" charset="0"/>
                                    <a:ea typeface="Cambria Math" panose="02040503050406030204" pitchFamily="18" charset="0"/>
                                  </a:rPr>
                                  <m:t>𝑑</m:t>
                                </m:r>
                              </m:e>
                              <m:sub>
                                <m:r>
                                  <a:rPr kumimoji="1" lang="en-US" altLang="zh-CN" sz="1800" i="1" dirty="0">
                                    <a:latin typeface="Cambria Math" panose="02040503050406030204" pitchFamily="18" charset="0"/>
                                    <a:ea typeface="Cambria Math" panose="02040503050406030204" pitchFamily="18" charset="0"/>
                                  </a:rPr>
                                  <m:t>𝑜𝑢𝑡</m:t>
                                </m:r>
                              </m:sub>
                            </m:sSub>
                            <m:r>
                              <a:rPr kumimoji="1" lang="en-US" altLang="zh-CN" sz="1800" i="1" dirty="0">
                                <a:latin typeface="Cambria Math" panose="02040503050406030204" pitchFamily="18" charset="0"/>
                                <a:ea typeface="Cambria Math" panose="02040503050406030204" pitchFamily="18" charset="0"/>
                              </a:rPr>
                              <m:t>(</m:t>
                            </m:r>
                            <m:r>
                              <a:rPr kumimoji="1" lang="en-US" altLang="zh-CN" sz="1800" i="1" dirty="0">
                                <a:latin typeface="Cambria Math" panose="02040503050406030204" pitchFamily="18" charset="0"/>
                                <a:ea typeface="Cambria Math" panose="02040503050406030204" pitchFamily="18" charset="0"/>
                              </a:rPr>
                              <m:t>𝑣</m:t>
                            </m:r>
                            <m:r>
                              <a:rPr kumimoji="1" lang="en-US" altLang="zh-CN" sz="1800" i="1" dirty="0">
                                <a:latin typeface="Cambria Math" panose="02040503050406030204" pitchFamily="18" charset="0"/>
                                <a:ea typeface="Cambria Math" panose="02040503050406030204" pitchFamily="18" charset="0"/>
                              </a:rPr>
                              <m:t>)</m:t>
                            </m:r>
                          </m:den>
                        </m:f>
                      </m:oMath>
                    </a14:m>
                    <a:r>
                      <a:rPr lang="en-US" sz="1800"/>
                      <a:t> </a:t>
                    </a:r>
                  </a:p>
                </p:txBody>
              </p:sp>
            </mc:Choice>
            <mc:Fallback xmlns="">
              <p:sp>
                <p:nvSpPr>
                  <p:cNvPr id="55" name="文本框 54">
                    <a:extLst>
                      <a:ext uri="{FF2B5EF4-FFF2-40B4-BE49-F238E27FC236}">
                        <a16:creationId xmlns:a16="http://schemas.microsoft.com/office/drawing/2014/main" id="{C0C0F114-C33D-8EDB-8E0D-34FEE718A92D}"/>
                      </a:ext>
                    </a:extLst>
                  </p:cNvPr>
                  <p:cNvSpPr txBox="1">
                    <a:spLocks noRot="1" noChangeAspect="1" noMove="1" noResize="1" noEditPoints="1" noAdjustHandles="1" noChangeArrowheads="1" noChangeShapeType="1" noTextEdit="1"/>
                  </p:cNvSpPr>
                  <p:nvPr/>
                </p:nvSpPr>
                <p:spPr bwMode="auto">
                  <a:xfrm>
                    <a:off x="6781190" y="613999"/>
                    <a:ext cx="963161" cy="520655"/>
                  </a:xfrm>
                  <a:prstGeom prst="rect">
                    <a:avLst/>
                  </a:prstGeom>
                  <a:blipFill>
                    <a:blip r:embed="rId17"/>
                    <a:stretch>
                      <a:fillRect b="-4762"/>
                    </a:stretch>
                  </a:blipFill>
                  <a:ln w="9525" algn="ctr">
                    <a:noFill/>
                    <a:miter lim="800000"/>
                    <a:headEnd/>
                    <a:tailEnd/>
                  </a:ln>
                  <a:effectLst/>
                </p:spPr>
                <p:txBody>
                  <a:bodyPr/>
                  <a:lstStyle/>
                  <a:p>
                    <a:r>
                      <a:rPr lang="en-US">
                        <a:noFill/>
                      </a:rPr>
                      <a:t> </a:t>
                    </a:r>
                  </a:p>
                </p:txBody>
              </p:sp>
            </mc:Fallback>
          </mc:AlternateContent>
        </p:grpSp>
        <p:sp>
          <p:nvSpPr>
            <p:cNvPr id="18" name="弧 17">
              <a:extLst>
                <a:ext uri="{FF2B5EF4-FFF2-40B4-BE49-F238E27FC236}">
                  <a16:creationId xmlns:a16="http://schemas.microsoft.com/office/drawing/2014/main" id="{EFAC6B80-00FE-5D52-CB46-A6D470197761}"/>
                </a:ext>
              </a:extLst>
            </p:cNvPr>
            <p:cNvSpPr/>
            <p:nvPr/>
          </p:nvSpPr>
          <p:spPr>
            <a:xfrm rot="21100620">
              <a:off x="833653" y="4988218"/>
              <a:ext cx="2854360" cy="3190058"/>
            </a:xfrm>
            <a:prstGeom prst="arc">
              <a:avLst>
                <a:gd name="adj1" fmla="val 16514097"/>
                <a:gd name="adj2" fmla="val 20306236"/>
              </a:avLst>
            </a:prstGeom>
            <a:ln w="57150">
              <a:solidFill>
                <a:srgbClr val="4F81BD"/>
              </a:solidFill>
              <a:headEnd w="lg" len="lg"/>
              <a:tailEnd type="stealth"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9" name="弧 18">
              <a:extLst>
                <a:ext uri="{FF2B5EF4-FFF2-40B4-BE49-F238E27FC236}">
                  <a16:creationId xmlns:a16="http://schemas.microsoft.com/office/drawing/2014/main" id="{0804000B-AFAA-88EE-9D04-963765DFA483}"/>
                </a:ext>
              </a:extLst>
            </p:cNvPr>
            <p:cNvSpPr/>
            <p:nvPr/>
          </p:nvSpPr>
          <p:spPr>
            <a:xfrm rot="20519584">
              <a:off x="660403" y="5864941"/>
              <a:ext cx="4104869" cy="3677665"/>
            </a:xfrm>
            <a:prstGeom prst="arc">
              <a:avLst>
                <a:gd name="adj1" fmla="val 16200000"/>
                <a:gd name="adj2" fmla="val 18476638"/>
              </a:avLst>
            </a:prstGeom>
            <a:ln w="57150">
              <a:solidFill>
                <a:srgbClr val="4F81BD"/>
              </a:solidFill>
              <a:headEnd w="lg" len="lg"/>
              <a:tailEnd type="stealth"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弧 20">
              <a:extLst>
                <a:ext uri="{FF2B5EF4-FFF2-40B4-BE49-F238E27FC236}">
                  <a16:creationId xmlns:a16="http://schemas.microsoft.com/office/drawing/2014/main" id="{857C32F1-622A-281B-4A4D-FAA667E0B848}"/>
                </a:ext>
              </a:extLst>
            </p:cNvPr>
            <p:cNvSpPr/>
            <p:nvPr/>
          </p:nvSpPr>
          <p:spPr>
            <a:xfrm rot="21404897" flipV="1">
              <a:off x="294875" y="2990144"/>
              <a:ext cx="3579431" cy="3711576"/>
            </a:xfrm>
            <a:prstGeom prst="arc">
              <a:avLst>
                <a:gd name="adj1" fmla="val 16061585"/>
                <a:gd name="adj2" fmla="val 18626217"/>
              </a:avLst>
            </a:prstGeom>
            <a:ln w="57150">
              <a:solidFill>
                <a:srgbClr val="4F81BD"/>
              </a:solidFill>
              <a:headEnd w="lg" len="lg"/>
              <a:tailEnd type="stealth"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D1E4C607-BE9D-DAB7-36E9-D72EBB877A6C}"/>
                  </a:ext>
                </a:extLst>
              </p:cNvPr>
              <p:cNvSpPr txBox="1"/>
              <p:nvPr/>
            </p:nvSpPr>
            <p:spPr bwMode="auto">
              <a:xfrm>
                <a:off x="2121195" y="4122337"/>
                <a:ext cx="4926646" cy="928075"/>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200" i="1" dirty="0">
                          <a:latin typeface="Cambria Math" panose="02040503050406030204" pitchFamily="18" charset="0"/>
                          <a:ea typeface="Cambria Math" panose="02040503050406030204" pitchFamily="18" charset="0"/>
                        </a:rPr>
                        <m:t>≤</m:t>
                      </m:r>
                      <m:nary>
                        <m:naryPr>
                          <m:chr m:val="∑"/>
                          <m:supHide m:val="on"/>
                          <m:ctrlPr>
                            <a:rPr kumimoji="1" lang="en-US" altLang="zh-CN" sz="2200" i="1" dirty="0">
                              <a:latin typeface="Cambria Math" panose="02040503050406030204" pitchFamily="18" charset="0"/>
                              <a:ea typeface="楷体" panose="02010609060101010101" pitchFamily="49" charset="-122"/>
                            </a:rPr>
                          </m:ctrlPr>
                        </m:naryPr>
                        <m:sub>
                          <m:r>
                            <a:rPr kumimoji="1" lang="en-US" altLang="zh-CN" sz="2200" i="1" dirty="0">
                              <a:latin typeface="Cambria Math" panose="02040503050406030204" pitchFamily="18" charset="0"/>
                              <a:ea typeface="楷体" panose="02010609060101010101" pitchFamily="49" charset="-122"/>
                            </a:rPr>
                            <m:t>𝑣</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𝑉</m:t>
                          </m:r>
                        </m:sub>
                        <m:sup/>
                        <m:e>
                          <m:sSub>
                            <m:sSubPr>
                              <m:ctrlPr>
                                <a:rPr kumimoji="1" lang="en-US" altLang="zh-CN" sz="2200" i="1" dirty="0">
                                  <a:latin typeface="Cambria Math" panose="02040503050406030204" pitchFamily="18" charset="0"/>
                                  <a:ea typeface="Cambria Math" panose="02040503050406030204" pitchFamily="18" charset="0"/>
                                </a:rPr>
                              </m:ctrlPr>
                            </m:sSubPr>
                            <m:e>
                              <m:r>
                                <a:rPr kumimoji="1" lang="en-US" altLang="zh-CN" sz="2200" i="1" dirty="0">
                                  <a:latin typeface="Cambria Math" panose="02040503050406030204" pitchFamily="18" charset="0"/>
                                  <a:ea typeface="Cambria Math" panose="02040503050406030204" pitchFamily="18" charset="0"/>
                                </a:rPr>
                                <m:t>𝑑</m:t>
                              </m:r>
                            </m:e>
                            <m:sub>
                              <m:r>
                                <m:rPr>
                                  <m:sty m:val="p"/>
                                </m:rPr>
                                <a:rPr kumimoji="1" lang="en-US" altLang="zh-CN" sz="2200" i="0" dirty="0">
                                  <a:latin typeface="Cambria Math" panose="02040503050406030204" pitchFamily="18" charset="0"/>
                                  <a:ea typeface="Cambria Math" panose="02040503050406030204" pitchFamily="18" charset="0"/>
                                </a:rPr>
                                <m:t>out</m:t>
                              </m:r>
                            </m:sub>
                          </m:sSub>
                          <m:d>
                            <m:dPr>
                              <m:ctrlPr>
                                <a:rPr kumimoji="1" lang="en-US" altLang="zh-CN" sz="2200" i="1" dirty="0">
                                  <a:latin typeface="Cambria Math" panose="02040503050406030204" pitchFamily="18" charset="0"/>
                                  <a:ea typeface="Cambria Math" panose="02040503050406030204" pitchFamily="18" charset="0"/>
                                </a:rPr>
                              </m:ctrlPr>
                            </m:dPr>
                            <m:e>
                              <m:r>
                                <a:rPr kumimoji="1" lang="en-US" altLang="zh-CN" sz="2200" i="1" dirty="0">
                                  <a:latin typeface="Cambria Math" panose="02040503050406030204" pitchFamily="18" charset="0"/>
                                  <a:ea typeface="Cambria Math" panose="02040503050406030204" pitchFamily="18" charset="0"/>
                                </a:rPr>
                                <m:t>𝑣</m:t>
                              </m:r>
                            </m:e>
                          </m:d>
                          <m:r>
                            <a:rPr kumimoji="1" lang="en-US" altLang="zh-CN" sz="2200" i="1" dirty="0">
                              <a:latin typeface="Cambria Math" panose="02040503050406030204" pitchFamily="18" charset="0"/>
                              <a:ea typeface="Cambria Math" panose="02040503050406030204" pitchFamily="18" charset="0"/>
                            </a:rPr>
                            <m:t>∙</m:t>
                          </m:r>
                          <m:f>
                            <m:fPr>
                              <m:ctrlPr>
                                <a:rPr kumimoji="1" lang="en-US" altLang="zh-CN" sz="2200" i="1" dirty="0">
                                  <a:latin typeface="Cambria Math" panose="02040503050406030204" pitchFamily="18" charset="0"/>
                                  <a:ea typeface="Cambria Math" panose="02040503050406030204" pitchFamily="18" charset="0"/>
                                </a:rPr>
                              </m:ctrlPr>
                            </m:fPr>
                            <m:num>
                              <m:r>
                                <a:rPr kumimoji="1" lang="en-US" altLang="zh-CN" sz="2200" i="1" dirty="0">
                                  <a:latin typeface="Cambria Math" panose="02040503050406030204" pitchFamily="18" charset="0"/>
                                  <a:ea typeface="Cambria Math" panose="02040503050406030204" pitchFamily="18" charset="0"/>
                                </a:rPr>
                                <m:t>𝜋</m:t>
                              </m:r>
                              <m:d>
                                <m:dPr>
                                  <m:ctrlPr>
                                    <a:rPr kumimoji="1" lang="en-US" altLang="zh-CN" sz="2200" i="1" dirty="0">
                                      <a:latin typeface="Cambria Math" panose="02040503050406030204" pitchFamily="18" charset="0"/>
                                      <a:ea typeface="Cambria Math" panose="02040503050406030204" pitchFamily="18" charset="0"/>
                                    </a:rPr>
                                  </m:ctrlPr>
                                </m:dPr>
                                <m:e>
                                  <m:r>
                                    <a:rPr kumimoji="1" lang="en-US" altLang="zh-CN" sz="2200" i="1" dirty="0">
                                      <a:latin typeface="Cambria Math" panose="02040503050406030204" pitchFamily="18" charset="0"/>
                                      <a:ea typeface="Cambria Math" panose="02040503050406030204" pitchFamily="18" charset="0"/>
                                    </a:rPr>
                                    <m:t>𝑣</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𝑡</m:t>
                                  </m:r>
                                </m:e>
                              </m:d>
                            </m:num>
                            <m:den>
                              <m:r>
                                <a:rPr kumimoji="1" lang="en-US" altLang="zh-CN" sz="2200" i="1" dirty="0">
                                  <a:latin typeface="Cambria Math" panose="02040503050406030204" pitchFamily="18" charset="0"/>
                                  <a:ea typeface="Cambria Math" panose="02040503050406030204" pitchFamily="18" charset="0"/>
                                </a:rPr>
                                <m:t>1−</m:t>
                              </m:r>
                              <m:r>
                                <a:rPr kumimoji="1" lang="en-US" altLang="zh-CN" sz="2200" i="1" dirty="0">
                                  <a:latin typeface="Cambria Math" panose="02040503050406030204" pitchFamily="18" charset="0"/>
                                  <a:ea typeface="Cambria Math" panose="02040503050406030204" pitchFamily="18" charset="0"/>
                                </a:rPr>
                                <m:t>𝛼</m:t>
                              </m:r>
                            </m:den>
                          </m:f>
                        </m:e>
                      </m:nary>
                    </m:oMath>
                  </m:oMathPara>
                </a14:m>
                <a:endParaRPr lang="en-US" sz="2200" dirty="0"/>
              </a:p>
            </p:txBody>
          </p:sp>
        </mc:Choice>
        <mc:Fallback xmlns="">
          <p:sp>
            <p:nvSpPr>
              <p:cNvPr id="45" name="文本框 44">
                <a:extLst>
                  <a:ext uri="{FF2B5EF4-FFF2-40B4-BE49-F238E27FC236}">
                    <a16:creationId xmlns:a16="http://schemas.microsoft.com/office/drawing/2014/main" id="{D1E4C607-BE9D-DAB7-36E9-D72EBB877A6C}"/>
                  </a:ext>
                </a:extLst>
              </p:cNvPr>
              <p:cNvSpPr txBox="1">
                <a:spLocks noRot="1" noChangeAspect="1" noMove="1" noResize="1" noEditPoints="1" noAdjustHandles="1" noChangeArrowheads="1" noChangeShapeType="1" noTextEdit="1"/>
              </p:cNvSpPr>
              <p:nvPr/>
            </p:nvSpPr>
            <p:spPr bwMode="auto">
              <a:xfrm>
                <a:off x="2121195" y="4122337"/>
                <a:ext cx="4926646" cy="928075"/>
              </a:xfrm>
              <a:prstGeom prst="rect">
                <a:avLst/>
              </a:prstGeom>
              <a:blipFill>
                <a:blip r:embed="rId18"/>
                <a:stretch>
                  <a:fillRect t="-125676" b="-174324"/>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文本框 46">
                <a:extLst>
                  <a:ext uri="{FF2B5EF4-FFF2-40B4-BE49-F238E27FC236}">
                    <a16:creationId xmlns:a16="http://schemas.microsoft.com/office/drawing/2014/main" id="{CD241309-A54A-409D-727D-CCFD81C30BE8}"/>
                  </a:ext>
                </a:extLst>
              </p:cNvPr>
              <p:cNvSpPr txBox="1"/>
              <p:nvPr/>
            </p:nvSpPr>
            <p:spPr bwMode="auto">
              <a:xfrm>
                <a:off x="2930131" y="6483551"/>
                <a:ext cx="2770150" cy="430887"/>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𝑂</m:t>
                      </m:r>
                      <m:d>
                        <m:dPr>
                          <m:ctrlPr>
                            <a:rPr kumimoji="1" lang="en-US" altLang="zh-CN" sz="2200" i="1" dirty="0">
                              <a:latin typeface="Cambria Math" panose="02040503050406030204" pitchFamily="18" charset="0"/>
                              <a:ea typeface="Cambria Math" panose="02040503050406030204" pitchFamily="18" charset="0"/>
                            </a:rPr>
                          </m:ctrlPr>
                        </m:dPr>
                        <m:e>
                          <m:r>
                            <a:rPr kumimoji="1" lang="en-US" altLang="zh-CN" sz="2200" i="1" dirty="0">
                              <a:latin typeface="Cambria Math" panose="02040503050406030204" pitchFamily="18" charset="0"/>
                              <a:ea typeface="Cambria Math" panose="02040503050406030204" pitchFamily="18" charset="0"/>
                            </a:rPr>
                            <m:t>𝑛</m:t>
                          </m:r>
                          <m:r>
                            <a:rPr kumimoji="1" lang="en-US" altLang="zh-CN" sz="2200" i="1" dirty="0">
                              <a:latin typeface="Cambria Math" panose="02040503050406030204" pitchFamily="18" charset="0"/>
                              <a:ea typeface="Cambria Math" panose="02040503050406030204" pitchFamily="18" charset="0"/>
                            </a:rPr>
                            <m:t>𝜋</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𝑡</m:t>
                          </m:r>
                          <m:r>
                            <a:rPr kumimoji="1" lang="en-US" altLang="zh-CN" sz="2200" i="1" dirty="0">
                              <a:latin typeface="Cambria Math" panose="02040503050406030204" pitchFamily="18" charset="0"/>
                              <a:ea typeface="Cambria Math" panose="02040503050406030204" pitchFamily="18" charset="0"/>
                            </a:rPr>
                            <m:t>)∙</m:t>
                          </m:r>
                          <m:sSub>
                            <m:sSubPr>
                              <m:ctrlPr>
                                <a:rPr kumimoji="1" lang="en-US" altLang="zh-CN" sz="2200" b="0" i="1" dirty="0">
                                  <a:latin typeface="Cambria Math" panose="02040503050406030204" pitchFamily="18" charset="0"/>
                                  <a:ea typeface="Cambria Math" panose="02040503050406030204" pitchFamily="18" charset="0"/>
                                </a:rPr>
                              </m:ctrlPr>
                            </m:sSubPr>
                            <m:e>
                              <m:r>
                                <a:rPr kumimoji="1" lang="en-US" altLang="zh-CN" sz="2200" i="1" dirty="0">
                                  <a:latin typeface="Cambria Math" panose="02040503050406030204" pitchFamily="18" charset="0"/>
                                  <a:ea typeface="Cambria Math" panose="02040503050406030204" pitchFamily="18" charset="0"/>
                                </a:rPr>
                                <m:t>∆</m:t>
                              </m:r>
                            </m:e>
                            <m:sub>
                              <m:r>
                                <m:rPr>
                                  <m:sty m:val="p"/>
                                </m:rPr>
                                <a:rPr kumimoji="1" lang="en-US" altLang="zh-CN" sz="2200" b="0" i="0" dirty="0">
                                  <a:latin typeface="Cambria Math" panose="02040503050406030204" pitchFamily="18" charset="0"/>
                                  <a:ea typeface="Cambria Math" panose="02040503050406030204" pitchFamily="18" charset="0"/>
                                </a:rPr>
                                <m:t>out</m:t>
                              </m:r>
                            </m:sub>
                          </m:sSub>
                        </m:e>
                      </m:d>
                    </m:oMath>
                  </m:oMathPara>
                </a14:m>
                <a:endParaRPr lang="en-US" sz="2200" dirty="0"/>
              </a:p>
            </p:txBody>
          </p:sp>
        </mc:Choice>
        <mc:Fallback xmlns="">
          <p:sp>
            <p:nvSpPr>
              <p:cNvPr id="47" name="文本框 46">
                <a:extLst>
                  <a:ext uri="{FF2B5EF4-FFF2-40B4-BE49-F238E27FC236}">
                    <a16:creationId xmlns:a16="http://schemas.microsoft.com/office/drawing/2014/main" id="{CD241309-A54A-409D-727D-CCFD81C30BE8}"/>
                  </a:ext>
                </a:extLst>
              </p:cNvPr>
              <p:cNvSpPr txBox="1">
                <a:spLocks noRot="1" noChangeAspect="1" noMove="1" noResize="1" noEditPoints="1" noAdjustHandles="1" noChangeArrowheads="1" noChangeShapeType="1" noTextEdit="1"/>
              </p:cNvSpPr>
              <p:nvPr/>
            </p:nvSpPr>
            <p:spPr bwMode="auto">
              <a:xfrm>
                <a:off x="2930131" y="6483551"/>
                <a:ext cx="2770150" cy="430887"/>
              </a:xfrm>
              <a:prstGeom prst="rect">
                <a:avLst/>
              </a:prstGeom>
              <a:blipFill>
                <a:blip r:embed="rId19"/>
                <a:stretch>
                  <a:fillRect b="-20000"/>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78D43123-5D70-53D3-20D6-39FC4C45650F}"/>
                  </a:ext>
                </a:extLst>
              </p:cNvPr>
              <p:cNvSpPr txBox="1"/>
              <p:nvPr/>
            </p:nvSpPr>
            <p:spPr bwMode="auto">
              <a:xfrm>
                <a:off x="1903405" y="5263311"/>
                <a:ext cx="4926646" cy="928075"/>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200" i="1" dirty="0">
                          <a:latin typeface="Cambria Math" panose="02040503050406030204" pitchFamily="18" charset="0"/>
                          <a:ea typeface="Cambria Math" panose="02040503050406030204" pitchFamily="18" charset="0"/>
                        </a:rPr>
                        <m:t>≤</m:t>
                      </m:r>
                      <m:nary>
                        <m:naryPr>
                          <m:chr m:val="∑"/>
                          <m:supHide m:val="on"/>
                          <m:ctrlPr>
                            <a:rPr kumimoji="1" lang="en-US" altLang="zh-CN" sz="2200" i="1" dirty="0">
                              <a:latin typeface="Cambria Math" panose="02040503050406030204" pitchFamily="18" charset="0"/>
                              <a:ea typeface="楷体" panose="02010609060101010101" pitchFamily="49" charset="-122"/>
                            </a:rPr>
                          </m:ctrlPr>
                        </m:naryPr>
                        <m:sub>
                          <m:r>
                            <a:rPr kumimoji="1" lang="en-US" altLang="zh-CN" sz="2200" i="1" dirty="0">
                              <a:latin typeface="Cambria Math" panose="02040503050406030204" pitchFamily="18" charset="0"/>
                              <a:ea typeface="楷体" panose="02010609060101010101" pitchFamily="49" charset="-122"/>
                            </a:rPr>
                            <m:t>𝑣</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𝑉</m:t>
                          </m:r>
                        </m:sub>
                        <m:sup/>
                        <m:e>
                          <m:sSub>
                            <m:sSubPr>
                              <m:ctrlPr>
                                <a:rPr kumimoji="1" lang="en-US" altLang="zh-CN" sz="2200" b="0" i="1" dirty="0">
                                  <a:solidFill>
                                    <a:srgbClr val="C00000"/>
                                  </a:solidFill>
                                  <a:latin typeface="Cambria Math" panose="02040503050406030204" pitchFamily="18" charset="0"/>
                                  <a:ea typeface="楷体" panose="02010609060101010101" pitchFamily="49" charset="-122"/>
                                </a:rPr>
                              </m:ctrlPr>
                            </m:sSubPr>
                            <m:e>
                              <m:r>
                                <a:rPr kumimoji="1" lang="en-US" altLang="zh-CN" sz="2200" i="1" dirty="0">
                                  <a:solidFill>
                                    <a:srgbClr val="C00000"/>
                                  </a:solidFill>
                                  <a:latin typeface="Cambria Math" panose="02040503050406030204" pitchFamily="18" charset="0"/>
                                  <a:ea typeface="楷体" panose="02010609060101010101" pitchFamily="49" charset="-122"/>
                                </a:rPr>
                                <m:t>∆</m:t>
                              </m:r>
                            </m:e>
                            <m:sub>
                              <m:r>
                                <m:rPr>
                                  <m:sty m:val="p"/>
                                </m:rPr>
                                <a:rPr kumimoji="1" lang="en-US" altLang="zh-CN" sz="2200" b="0" i="0" dirty="0">
                                  <a:solidFill>
                                    <a:srgbClr val="C00000"/>
                                  </a:solidFill>
                                  <a:latin typeface="Cambria Math" panose="02040503050406030204" pitchFamily="18" charset="0"/>
                                  <a:ea typeface="楷体" panose="02010609060101010101" pitchFamily="49" charset="-122"/>
                                </a:rPr>
                                <m:t>out</m:t>
                              </m:r>
                            </m:sub>
                          </m:sSub>
                          <m:r>
                            <a:rPr kumimoji="1" lang="en-US" altLang="zh-CN" sz="2200" i="1" dirty="0">
                              <a:latin typeface="Cambria Math" panose="02040503050406030204" pitchFamily="18" charset="0"/>
                              <a:ea typeface="Cambria Math" panose="02040503050406030204" pitchFamily="18" charset="0"/>
                            </a:rPr>
                            <m:t>∙</m:t>
                          </m:r>
                          <m:f>
                            <m:fPr>
                              <m:ctrlPr>
                                <a:rPr kumimoji="1" lang="en-US" altLang="zh-CN" sz="2200" i="1" dirty="0">
                                  <a:latin typeface="Cambria Math" panose="02040503050406030204" pitchFamily="18" charset="0"/>
                                  <a:ea typeface="Cambria Math" panose="02040503050406030204" pitchFamily="18" charset="0"/>
                                </a:rPr>
                              </m:ctrlPr>
                            </m:fPr>
                            <m:num>
                              <m:r>
                                <a:rPr kumimoji="1" lang="en-US" altLang="zh-CN" sz="2200" i="1" dirty="0">
                                  <a:latin typeface="Cambria Math" panose="02040503050406030204" pitchFamily="18" charset="0"/>
                                  <a:ea typeface="Cambria Math" panose="02040503050406030204" pitchFamily="18" charset="0"/>
                                </a:rPr>
                                <m:t>𝜋</m:t>
                              </m:r>
                              <m:d>
                                <m:dPr>
                                  <m:ctrlPr>
                                    <a:rPr kumimoji="1" lang="en-US" altLang="zh-CN" sz="2200" i="1" dirty="0">
                                      <a:latin typeface="Cambria Math" panose="02040503050406030204" pitchFamily="18" charset="0"/>
                                      <a:ea typeface="Cambria Math" panose="02040503050406030204" pitchFamily="18" charset="0"/>
                                    </a:rPr>
                                  </m:ctrlPr>
                                </m:dPr>
                                <m:e>
                                  <m:r>
                                    <a:rPr kumimoji="1" lang="en-US" altLang="zh-CN" sz="2200" i="1" dirty="0">
                                      <a:latin typeface="Cambria Math" panose="02040503050406030204" pitchFamily="18" charset="0"/>
                                      <a:ea typeface="Cambria Math" panose="02040503050406030204" pitchFamily="18" charset="0"/>
                                    </a:rPr>
                                    <m:t>𝑣</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𝑡</m:t>
                                  </m:r>
                                </m:e>
                              </m:d>
                            </m:num>
                            <m:den>
                              <m:r>
                                <a:rPr kumimoji="1" lang="en-US" altLang="zh-CN" sz="2200" i="1" dirty="0">
                                  <a:latin typeface="Cambria Math" panose="02040503050406030204" pitchFamily="18" charset="0"/>
                                  <a:ea typeface="Cambria Math" panose="02040503050406030204" pitchFamily="18" charset="0"/>
                                </a:rPr>
                                <m:t>1−</m:t>
                              </m:r>
                              <m:r>
                                <a:rPr kumimoji="1" lang="en-US" altLang="zh-CN" sz="2200" i="1" dirty="0">
                                  <a:latin typeface="Cambria Math" panose="02040503050406030204" pitchFamily="18" charset="0"/>
                                  <a:ea typeface="Cambria Math" panose="02040503050406030204" pitchFamily="18" charset="0"/>
                                </a:rPr>
                                <m:t>𝛼</m:t>
                              </m:r>
                            </m:den>
                          </m:f>
                        </m:e>
                      </m:nary>
                    </m:oMath>
                  </m:oMathPara>
                </a14:m>
                <a:endParaRPr lang="en-US" sz="2200" dirty="0"/>
              </a:p>
            </p:txBody>
          </p:sp>
        </mc:Choice>
        <mc:Fallback xmlns="">
          <p:sp>
            <p:nvSpPr>
              <p:cNvPr id="48" name="文本框 47">
                <a:extLst>
                  <a:ext uri="{FF2B5EF4-FFF2-40B4-BE49-F238E27FC236}">
                    <a16:creationId xmlns:a16="http://schemas.microsoft.com/office/drawing/2014/main" id="{78D43123-5D70-53D3-20D6-39FC4C45650F}"/>
                  </a:ext>
                </a:extLst>
              </p:cNvPr>
              <p:cNvSpPr txBox="1">
                <a:spLocks noRot="1" noChangeAspect="1" noMove="1" noResize="1" noEditPoints="1" noAdjustHandles="1" noChangeArrowheads="1" noChangeShapeType="1" noTextEdit="1"/>
              </p:cNvSpPr>
              <p:nvPr/>
            </p:nvSpPr>
            <p:spPr bwMode="auto">
              <a:xfrm>
                <a:off x="1903405" y="5263311"/>
                <a:ext cx="4926646" cy="928075"/>
              </a:xfrm>
              <a:prstGeom prst="rect">
                <a:avLst/>
              </a:prstGeom>
              <a:blipFill>
                <a:blip r:embed="rId20"/>
                <a:stretch>
                  <a:fillRect t="-125676" b="-174324"/>
                </a:stretch>
              </a:blipFill>
              <a:ln w="9525" algn="ctr">
                <a:noFill/>
                <a:miter lim="800000"/>
                <a:headEnd/>
                <a:tailEnd/>
              </a:ln>
              <a:effectLst/>
            </p:spPr>
            <p:txBody>
              <a:bodyPr/>
              <a:lstStyle/>
              <a:p>
                <a:r>
                  <a:rPr lang="en-US">
                    <a:noFill/>
                  </a:rPr>
                  <a:t> </a:t>
                </a:r>
              </a:p>
            </p:txBody>
          </p:sp>
        </mc:Fallback>
      </mc:AlternateContent>
      <p:sp>
        <p:nvSpPr>
          <p:cNvPr id="4" name="椭圆 3">
            <a:extLst>
              <a:ext uri="{FF2B5EF4-FFF2-40B4-BE49-F238E27FC236}">
                <a16:creationId xmlns:a16="http://schemas.microsoft.com/office/drawing/2014/main" id="{0768042B-B318-6B52-D941-F1D334CC70DA}"/>
              </a:ext>
            </a:extLst>
          </p:cNvPr>
          <p:cNvSpPr/>
          <p:nvPr/>
        </p:nvSpPr>
        <p:spPr>
          <a:xfrm rot="19848120">
            <a:off x="4737025" y="2945586"/>
            <a:ext cx="2840096" cy="2025087"/>
          </a:xfrm>
          <a:prstGeom prst="ellipse">
            <a:avLst/>
          </a:prstGeom>
          <a:noFill/>
          <a:ln w="12700">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10" name="直线连接符 9">
            <a:extLst>
              <a:ext uri="{FF2B5EF4-FFF2-40B4-BE49-F238E27FC236}">
                <a16:creationId xmlns:a16="http://schemas.microsoft.com/office/drawing/2014/main" id="{E67BCA5C-295C-AEC7-ED37-F228374D39B8}"/>
              </a:ext>
            </a:extLst>
          </p:cNvPr>
          <p:cNvCxnSpPr>
            <a:cxnSpLocks/>
          </p:cNvCxnSpPr>
          <p:nvPr/>
        </p:nvCxnSpPr>
        <p:spPr>
          <a:xfrm>
            <a:off x="4211446" y="4818119"/>
            <a:ext cx="0" cy="577269"/>
          </a:xfrm>
          <a:prstGeom prst="line">
            <a:avLst/>
          </a:prstGeom>
          <a:ln w="38100">
            <a:solidFill>
              <a:srgbClr val="C00000"/>
            </a:solidFill>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257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7" grpId="0"/>
      <p:bldP spid="48" grpId="0"/>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20" name="标题 24">
            <a:extLst>
              <a:ext uri="{FF2B5EF4-FFF2-40B4-BE49-F238E27FC236}">
                <a16:creationId xmlns:a16="http://schemas.microsoft.com/office/drawing/2014/main" id="{02E46307-80DF-7D2D-2676-528D350C88EA}"/>
              </a:ext>
            </a:extLst>
          </p:cNvPr>
          <p:cNvSpPr txBox="1">
            <a:spLocks/>
          </p:cNvSpPr>
          <p:nvPr/>
        </p:nvSpPr>
        <p:spPr>
          <a:xfrm>
            <a:off x="563626" y="718642"/>
            <a:ext cx="8997950" cy="561975"/>
          </a:xfrm>
          <a:prstGeom prst="rect">
            <a:avLst/>
          </a:prstGeom>
        </p:spPr>
        <p:txBody>
          <a:bodyPr vert="horz" wrap="square" lIns="100838" tIns="50419" rIns="100838" bIns="50419" rtlCol="0" anchor="t">
            <a:noAutofit/>
          </a:bodyPr>
          <a:lstStyle>
            <a:lvl1pPr algn="l" defTabSz="1019007" rtl="0" eaLnBrk="1" latinLnBrk="0" hangingPunct="1">
              <a:spcBef>
                <a:spcPct val="0"/>
              </a:spcBef>
              <a:buNone/>
              <a:defRPr sz="2400" b="1" kern="1200">
                <a:solidFill>
                  <a:srgbClr val="000000"/>
                </a:solidFill>
                <a:latin typeface="Arial"/>
                <a:ea typeface="楷体_GB2312"/>
                <a:cs typeface="Arial" pitchFamily="34" charset="0"/>
              </a:defRPr>
            </a:lvl1pPr>
          </a:lstStyle>
          <a:p>
            <a:pPr lvl="0"/>
            <a:r>
              <a:rPr lang="en-US" altLang="zh-CN" sz="3000" dirty="0">
                <a:latin typeface="Times New Roman" panose="02020603050405020304" pitchFamily="18" charset="0"/>
                <a:ea typeface="楷体" panose="02010609060101010101" pitchFamily="49" charset="-122"/>
                <a:cs typeface="Times New Roman" panose="02020603050405020304" pitchFamily="18" charset="0"/>
              </a:rPr>
              <a:t>Our Contributions: Revisiting Push Cost</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83E6B5-0B4C-7876-A3F4-1BFBAB4ED46E}"/>
                  </a:ext>
                </a:extLst>
              </p:cNvPr>
              <p:cNvSpPr txBox="1"/>
              <p:nvPr/>
            </p:nvSpPr>
            <p:spPr bwMode="auto">
              <a:xfrm>
                <a:off x="-91684" y="1480910"/>
                <a:ext cx="2529895" cy="913968"/>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zh-CN" sz="2200" i="1" dirty="0">
                              <a:latin typeface="Cambria Math" panose="02040503050406030204" pitchFamily="18" charset="0"/>
                              <a:ea typeface="楷体" panose="02010609060101010101" pitchFamily="49" charset="-122"/>
                            </a:rPr>
                          </m:ctrlPr>
                        </m:naryPr>
                        <m:sub>
                          <m:r>
                            <m:rPr>
                              <m:brk m:alnAt="7"/>
                            </m:rPr>
                            <a:rPr kumimoji="1" lang="en-US" altLang="zh-CN" sz="2200" i="1" dirty="0">
                              <a:latin typeface="Cambria Math" panose="02040503050406030204" pitchFamily="18" charset="0"/>
                              <a:ea typeface="楷体" panose="02010609060101010101" pitchFamily="49" charset="-122"/>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𝑉</m:t>
                          </m:r>
                        </m:sub>
                        <m:sup/>
                        <m:e>
                          <m:r>
                            <a:rPr kumimoji="1" lang="en-US" altLang="zh-CN" sz="2200" i="1" dirty="0">
                              <a:latin typeface="Cambria Math" panose="02040503050406030204" pitchFamily="18" charset="0"/>
                              <a:ea typeface="Cambria Math" panose="02040503050406030204" pitchFamily="18" charset="0"/>
                            </a:rPr>
                            <m:t>𝜋</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𝑡</m:t>
                          </m:r>
                          <m:r>
                            <a:rPr kumimoji="1" lang="en-US" altLang="zh-CN" sz="2200" i="1" dirty="0">
                              <a:latin typeface="Cambria Math" panose="02040503050406030204" pitchFamily="18" charset="0"/>
                              <a:ea typeface="Cambria Math" panose="02040503050406030204" pitchFamily="18" charset="0"/>
                            </a:rPr>
                            <m:t>)∙</m:t>
                          </m:r>
                          <m:sSub>
                            <m:sSubPr>
                              <m:ctrlPr>
                                <a:rPr kumimoji="1" lang="en-US" altLang="zh-CN" sz="2200" i="1" dirty="0">
                                  <a:latin typeface="Cambria Math" panose="02040503050406030204" pitchFamily="18" charset="0"/>
                                  <a:ea typeface="Cambria Math" panose="02040503050406030204" pitchFamily="18" charset="0"/>
                                </a:rPr>
                              </m:ctrlPr>
                            </m:sSubPr>
                            <m:e>
                              <m:r>
                                <a:rPr kumimoji="1" lang="en-US" altLang="zh-CN" sz="2200" i="1" dirty="0">
                                  <a:latin typeface="Cambria Math" panose="02040503050406030204" pitchFamily="18" charset="0"/>
                                  <a:ea typeface="Cambria Math" panose="02040503050406030204" pitchFamily="18" charset="0"/>
                                </a:rPr>
                                <m:t>𝑑</m:t>
                              </m:r>
                            </m:e>
                            <m:sub>
                              <m:r>
                                <m:rPr>
                                  <m:sty m:val="p"/>
                                </m:rPr>
                                <a:rPr kumimoji="1" lang="en-US" altLang="zh-CN" sz="2200" dirty="0">
                                  <a:latin typeface="Cambria Math" panose="02040503050406030204" pitchFamily="18" charset="0"/>
                                  <a:ea typeface="Cambria Math" panose="02040503050406030204" pitchFamily="18" charset="0"/>
                                </a:rPr>
                                <m:t>in</m:t>
                              </m:r>
                            </m:sub>
                          </m:sSub>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𝑢</m:t>
                          </m:r>
                          <m:r>
                            <a:rPr kumimoji="1" lang="en-US" altLang="zh-CN" sz="2200" i="1" dirty="0">
                              <a:latin typeface="Cambria Math" panose="02040503050406030204" pitchFamily="18" charset="0"/>
                              <a:ea typeface="Cambria Math" panose="02040503050406030204" pitchFamily="18" charset="0"/>
                            </a:rPr>
                            <m:t>)</m:t>
                          </m:r>
                        </m:e>
                      </m:nary>
                    </m:oMath>
                  </m:oMathPara>
                </a14:m>
                <a:endParaRPr lang="en-US" sz="2200" dirty="0"/>
              </a:p>
            </p:txBody>
          </p:sp>
        </mc:Choice>
        <mc:Fallback xmlns="">
          <p:sp>
            <p:nvSpPr>
              <p:cNvPr id="3" name="文本框 2">
                <a:extLst>
                  <a:ext uri="{FF2B5EF4-FFF2-40B4-BE49-F238E27FC236}">
                    <a16:creationId xmlns:a16="http://schemas.microsoft.com/office/drawing/2014/main" id="{6983E6B5-0B4C-7876-A3F4-1BFBAB4ED46E}"/>
                  </a:ext>
                </a:extLst>
              </p:cNvPr>
              <p:cNvSpPr txBox="1">
                <a:spLocks noRot="1" noChangeAspect="1" noMove="1" noResize="1" noEditPoints="1" noAdjustHandles="1" noChangeArrowheads="1" noChangeShapeType="1" noTextEdit="1"/>
              </p:cNvSpPr>
              <p:nvPr/>
            </p:nvSpPr>
            <p:spPr bwMode="auto">
              <a:xfrm>
                <a:off x="-91684" y="1480910"/>
                <a:ext cx="2529895" cy="913968"/>
              </a:xfrm>
              <a:prstGeom prst="rect">
                <a:avLst/>
              </a:prstGeom>
              <a:blipFill>
                <a:blip r:embed="rId3"/>
                <a:stretch>
                  <a:fillRect l="-35000" t="-126027" b="-178082"/>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4E2D133-5DC6-A533-37B6-4CF60654B7A0}"/>
                  </a:ext>
                </a:extLst>
              </p:cNvPr>
              <p:cNvSpPr txBox="1"/>
              <p:nvPr/>
            </p:nvSpPr>
            <p:spPr bwMode="auto">
              <a:xfrm>
                <a:off x="2343984" y="2540139"/>
                <a:ext cx="4958266" cy="1126399"/>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200" i="1" dirty="0">
                          <a:latin typeface="Cambria Math" panose="02040503050406030204" pitchFamily="18" charset="0"/>
                          <a:ea typeface="Cambria Math" panose="02040503050406030204" pitchFamily="18" charset="0"/>
                        </a:rPr>
                        <m:t>=</m:t>
                      </m:r>
                      <m:nary>
                        <m:naryPr>
                          <m:chr m:val="∑"/>
                          <m:supHide m:val="on"/>
                          <m:ctrlPr>
                            <a:rPr kumimoji="1" lang="en-US" altLang="zh-CN" sz="2200" i="1" dirty="0">
                              <a:latin typeface="Cambria Math" panose="02040503050406030204" pitchFamily="18" charset="0"/>
                              <a:ea typeface="楷体" panose="02010609060101010101" pitchFamily="49" charset="-122"/>
                            </a:rPr>
                          </m:ctrlPr>
                        </m:naryPr>
                        <m:sub>
                          <m:r>
                            <a:rPr kumimoji="1" lang="en-US" altLang="zh-CN" sz="2200" b="0" i="1" dirty="0">
                              <a:latin typeface="Cambria Math" panose="02040503050406030204" pitchFamily="18" charset="0"/>
                              <a:ea typeface="楷体" panose="02010609060101010101" pitchFamily="49" charset="-122"/>
                            </a:rPr>
                            <m:t>𝑢</m:t>
                          </m:r>
                          <m:r>
                            <a:rPr kumimoji="1" lang="en-US" altLang="zh-CN" sz="2200" b="0" i="1" dirty="0">
                              <a:latin typeface="Cambria Math" panose="02040503050406030204" pitchFamily="18" charset="0"/>
                              <a:ea typeface="Cambria Math" panose="02040503050406030204" pitchFamily="18" charset="0"/>
                            </a:rPr>
                            <m:t>∈</m:t>
                          </m:r>
                          <m:r>
                            <a:rPr kumimoji="1" lang="en-US" altLang="zh-CN" sz="2200" b="0" i="1" dirty="0">
                              <a:latin typeface="Cambria Math" panose="02040503050406030204" pitchFamily="18" charset="0"/>
                              <a:ea typeface="Cambria Math" panose="02040503050406030204" pitchFamily="18" charset="0"/>
                            </a:rPr>
                            <m:t>𝑉</m:t>
                          </m:r>
                        </m:sub>
                        <m:sup/>
                        <m:e>
                          <m:nary>
                            <m:naryPr>
                              <m:chr m:val="∑"/>
                              <m:supHide m:val="on"/>
                              <m:ctrlPr>
                                <a:rPr kumimoji="1" lang="en-US" altLang="zh-CN" sz="2200" i="1" dirty="0">
                                  <a:solidFill>
                                    <a:schemeClr val="tx1"/>
                                  </a:solidFill>
                                  <a:latin typeface="Cambria Math" panose="02040503050406030204" pitchFamily="18" charset="0"/>
                                  <a:ea typeface="Cambria Math" panose="02040503050406030204" pitchFamily="18" charset="0"/>
                                </a:rPr>
                              </m:ctrlPr>
                            </m:naryPr>
                            <m:sub>
                              <m:r>
                                <m:rPr>
                                  <m:brk m:alnAt="7"/>
                                </m:rPr>
                                <a:rPr kumimoji="1" lang="en-US" altLang="zh-CN" sz="2200" i="1" dirty="0">
                                  <a:solidFill>
                                    <a:schemeClr val="tx1"/>
                                  </a:solidFill>
                                  <a:latin typeface="Cambria Math" panose="02040503050406030204" pitchFamily="18" charset="0"/>
                                  <a:ea typeface="Cambria Math" panose="02040503050406030204" pitchFamily="18" charset="0"/>
                                </a:rPr>
                                <m:t>𝑣</m:t>
                              </m:r>
                              <m:r>
                                <a:rPr kumimoji="1" lang="en-US" altLang="zh-CN" sz="2200" i="1" dirty="0">
                                  <a:solidFill>
                                    <a:schemeClr val="tx1"/>
                                  </a:solidFill>
                                  <a:latin typeface="Cambria Math" panose="02040503050406030204" pitchFamily="18" charset="0"/>
                                  <a:ea typeface="Cambria Math" panose="02040503050406030204" pitchFamily="18" charset="0"/>
                                </a:rPr>
                                <m:t>∈</m:t>
                              </m:r>
                              <m:sSub>
                                <m:sSubPr>
                                  <m:ctrlPr>
                                    <a:rPr kumimoji="1" lang="en-US" altLang="zh-CN" sz="2200" i="1" dirty="0">
                                      <a:solidFill>
                                        <a:schemeClr val="tx1"/>
                                      </a:solidFill>
                                      <a:latin typeface="Cambria Math" panose="02040503050406030204" pitchFamily="18" charset="0"/>
                                      <a:ea typeface="Cambria Math" panose="02040503050406030204" pitchFamily="18" charset="0"/>
                                    </a:rPr>
                                  </m:ctrlPr>
                                </m:sSubPr>
                                <m:e>
                                  <m:r>
                                    <m:rPr>
                                      <m:brk m:alnAt="7"/>
                                    </m:rPr>
                                    <a:rPr kumimoji="1" lang="en-US" altLang="zh-CN" sz="2200" i="1" dirty="0">
                                      <a:solidFill>
                                        <a:schemeClr val="tx1"/>
                                      </a:solidFill>
                                      <a:latin typeface="Cambria Math" panose="02040503050406030204" pitchFamily="18" charset="0"/>
                                      <a:ea typeface="Cambria Math" panose="02040503050406030204" pitchFamily="18" charset="0"/>
                                    </a:rPr>
                                    <m:t>𝑁</m:t>
                                  </m:r>
                                </m:e>
                                <m:sub>
                                  <m:r>
                                    <m:rPr>
                                      <m:sty m:val="p"/>
                                      <m:brk m:alnAt="7"/>
                                    </m:rPr>
                                    <a:rPr kumimoji="1" lang="en-US" altLang="zh-CN" sz="2200" dirty="0">
                                      <a:solidFill>
                                        <a:schemeClr val="tx1"/>
                                      </a:solidFill>
                                      <a:latin typeface="Cambria Math" panose="02040503050406030204" pitchFamily="18" charset="0"/>
                                      <a:ea typeface="Cambria Math" panose="02040503050406030204" pitchFamily="18" charset="0"/>
                                    </a:rPr>
                                    <m:t>i</m:t>
                                  </m:r>
                                  <m:r>
                                    <m:rPr>
                                      <m:sty m:val="p"/>
                                    </m:rPr>
                                    <a:rPr kumimoji="1" lang="en-US" altLang="zh-CN" sz="2200" dirty="0">
                                      <a:solidFill>
                                        <a:schemeClr val="tx1"/>
                                      </a:solidFill>
                                      <a:latin typeface="Cambria Math" panose="02040503050406030204" pitchFamily="18" charset="0"/>
                                      <a:ea typeface="Cambria Math" panose="02040503050406030204" pitchFamily="18" charset="0"/>
                                    </a:rPr>
                                    <m:t>n</m:t>
                                  </m:r>
                                </m:sub>
                              </m:sSub>
                              <m:r>
                                <m:rPr>
                                  <m:brk m:alnAt="7"/>
                                </m:rPr>
                                <a:rPr kumimoji="1" lang="en-US" altLang="zh-CN" sz="2200" i="1" dirty="0">
                                  <a:solidFill>
                                    <a:schemeClr val="tx1"/>
                                  </a:solidFill>
                                  <a:latin typeface="Cambria Math" panose="02040503050406030204" pitchFamily="18" charset="0"/>
                                  <a:ea typeface="Cambria Math" panose="02040503050406030204" pitchFamily="18" charset="0"/>
                                </a:rPr>
                                <m:t>(</m:t>
                              </m:r>
                              <m:r>
                                <a:rPr kumimoji="1" lang="en-US" altLang="zh-CN" sz="2200" i="1" dirty="0">
                                  <a:solidFill>
                                    <a:schemeClr val="tx1"/>
                                  </a:solidFill>
                                  <a:latin typeface="Cambria Math" panose="02040503050406030204" pitchFamily="18" charset="0"/>
                                  <a:ea typeface="Cambria Math" panose="02040503050406030204" pitchFamily="18" charset="0"/>
                                </a:rPr>
                                <m:t>𝑢</m:t>
                              </m:r>
                              <m:r>
                                <a:rPr kumimoji="1" lang="en-US" altLang="zh-CN" sz="2200" i="1" dirty="0">
                                  <a:solidFill>
                                    <a:schemeClr val="tx1"/>
                                  </a:solidFill>
                                  <a:latin typeface="Cambria Math" panose="02040503050406030204" pitchFamily="18" charset="0"/>
                                  <a:ea typeface="Cambria Math" panose="02040503050406030204" pitchFamily="18" charset="0"/>
                                </a:rPr>
                                <m:t>)</m:t>
                              </m:r>
                            </m:sub>
                            <m:sup/>
                            <m:e>
                              <m:rad>
                                <m:radPr>
                                  <m:degHide m:val="on"/>
                                  <m:ctrlPr>
                                    <a:rPr kumimoji="1" lang="en-US" altLang="zh-CN" sz="2200" i="1" dirty="0">
                                      <a:solidFill>
                                        <a:schemeClr val="tx1"/>
                                      </a:solidFill>
                                      <a:latin typeface="Cambria Math" panose="02040503050406030204" pitchFamily="18" charset="0"/>
                                      <a:ea typeface="Cambria Math" panose="02040503050406030204" pitchFamily="18" charset="0"/>
                                    </a:rPr>
                                  </m:ctrlPr>
                                </m:radPr>
                                <m:deg/>
                                <m:e>
                                  <m:r>
                                    <a:rPr kumimoji="1" lang="en-US" altLang="zh-CN" sz="2200" i="1" dirty="0">
                                      <a:solidFill>
                                        <a:schemeClr val="tx1"/>
                                      </a:solidFill>
                                      <a:latin typeface="Cambria Math" panose="02040503050406030204" pitchFamily="18" charset="0"/>
                                      <a:ea typeface="Cambria Math" panose="02040503050406030204" pitchFamily="18" charset="0"/>
                                    </a:rPr>
                                    <m:t>𝜋</m:t>
                                  </m:r>
                                  <m:r>
                                    <a:rPr kumimoji="1" lang="en-US" altLang="zh-CN" sz="2200" i="1" dirty="0">
                                      <a:solidFill>
                                        <a:schemeClr val="tx1"/>
                                      </a:solidFill>
                                      <a:latin typeface="Cambria Math" panose="02040503050406030204" pitchFamily="18" charset="0"/>
                                      <a:ea typeface="Cambria Math" panose="02040503050406030204" pitchFamily="18" charset="0"/>
                                    </a:rPr>
                                    <m:t>(</m:t>
                                  </m:r>
                                  <m:r>
                                    <a:rPr kumimoji="1" lang="en-US" altLang="zh-CN" sz="2200" i="1" dirty="0">
                                      <a:solidFill>
                                        <a:schemeClr val="tx1"/>
                                      </a:solidFill>
                                      <a:latin typeface="Cambria Math" panose="02040503050406030204" pitchFamily="18" charset="0"/>
                                      <a:ea typeface="Cambria Math" panose="02040503050406030204" pitchFamily="18" charset="0"/>
                                    </a:rPr>
                                    <m:t>𝑢</m:t>
                                  </m:r>
                                  <m:r>
                                    <a:rPr kumimoji="1" lang="en-US" altLang="zh-CN" sz="2200" i="1" dirty="0">
                                      <a:solidFill>
                                        <a:schemeClr val="tx1"/>
                                      </a:solidFill>
                                      <a:latin typeface="Cambria Math" panose="02040503050406030204" pitchFamily="18" charset="0"/>
                                      <a:ea typeface="Cambria Math" panose="02040503050406030204" pitchFamily="18" charset="0"/>
                                    </a:rPr>
                                    <m:t>,</m:t>
                                  </m:r>
                                  <m:r>
                                    <a:rPr kumimoji="1" lang="en-US" altLang="zh-CN" sz="2200" i="1" dirty="0">
                                      <a:solidFill>
                                        <a:schemeClr val="tx1"/>
                                      </a:solidFill>
                                      <a:latin typeface="Cambria Math" panose="02040503050406030204" pitchFamily="18" charset="0"/>
                                      <a:ea typeface="Cambria Math" panose="02040503050406030204" pitchFamily="18" charset="0"/>
                                    </a:rPr>
                                    <m:t>𝑡</m:t>
                                  </m:r>
                                  <m:r>
                                    <a:rPr kumimoji="1" lang="en-US" altLang="zh-CN" sz="2200" i="1" dirty="0">
                                      <a:solidFill>
                                        <a:schemeClr val="tx1"/>
                                      </a:solidFill>
                                      <a:latin typeface="Cambria Math" panose="02040503050406030204" pitchFamily="18" charset="0"/>
                                      <a:ea typeface="Cambria Math" panose="02040503050406030204" pitchFamily="18" charset="0"/>
                                    </a:rPr>
                                    <m:t>)∙</m:t>
                                  </m:r>
                                  <m:sSub>
                                    <m:sSubPr>
                                      <m:ctrlPr>
                                        <a:rPr kumimoji="1" lang="en-US" altLang="zh-CN" sz="2200" i="1" dirty="0">
                                          <a:solidFill>
                                            <a:schemeClr val="tx1"/>
                                          </a:solidFill>
                                          <a:latin typeface="Cambria Math" panose="02040503050406030204" pitchFamily="18" charset="0"/>
                                          <a:ea typeface="Cambria Math" panose="02040503050406030204" pitchFamily="18" charset="0"/>
                                        </a:rPr>
                                      </m:ctrlPr>
                                    </m:sSubPr>
                                    <m:e>
                                      <m:r>
                                        <a:rPr kumimoji="1" lang="en-US" altLang="zh-CN" sz="2200" i="1" dirty="0">
                                          <a:solidFill>
                                            <a:schemeClr val="tx1"/>
                                          </a:solidFill>
                                          <a:latin typeface="Cambria Math" panose="02040503050406030204" pitchFamily="18" charset="0"/>
                                          <a:ea typeface="Cambria Math" panose="02040503050406030204" pitchFamily="18" charset="0"/>
                                        </a:rPr>
                                        <m:t>𝑑</m:t>
                                      </m:r>
                                    </m:e>
                                    <m:sub>
                                      <m:r>
                                        <m:rPr>
                                          <m:sty m:val="p"/>
                                        </m:rPr>
                                        <a:rPr kumimoji="1" lang="en-US" altLang="zh-CN" sz="2200" dirty="0">
                                          <a:solidFill>
                                            <a:schemeClr val="tx1"/>
                                          </a:solidFill>
                                          <a:latin typeface="Cambria Math" panose="02040503050406030204" pitchFamily="18" charset="0"/>
                                          <a:ea typeface="Cambria Math" panose="02040503050406030204" pitchFamily="18" charset="0"/>
                                        </a:rPr>
                                        <m:t>out</m:t>
                                      </m:r>
                                    </m:sub>
                                  </m:sSub>
                                  <m:r>
                                    <a:rPr kumimoji="1" lang="en-US" altLang="zh-CN" sz="2200" i="1" dirty="0">
                                      <a:solidFill>
                                        <a:schemeClr val="tx1"/>
                                      </a:solidFill>
                                      <a:latin typeface="Cambria Math" panose="02040503050406030204" pitchFamily="18" charset="0"/>
                                      <a:ea typeface="Cambria Math" panose="02040503050406030204" pitchFamily="18" charset="0"/>
                                    </a:rPr>
                                    <m:t>(</m:t>
                                  </m:r>
                                  <m:r>
                                    <a:rPr kumimoji="1" lang="en-US" altLang="zh-CN" sz="2200" i="1" dirty="0">
                                      <a:solidFill>
                                        <a:schemeClr val="tx1"/>
                                      </a:solidFill>
                                      <a:latin typeface="Cambria Math" panose="02040503050406030204" pitchFamily="18" charset="0"/>
                                      <a:ea typeface="Cambria Math" panose="02040503050406030204" pitchFamily="18" charset="0"/>
                                    </a:rPr>
                                    <m:t>𝑣</m:t>
                                  </m:r>
                                  <m:r>
                                    <a:rPr kumimoji="1" lang="en-US" altLang="zh-CN" sz="2200" i="1" dirty="0">
                                      <a:solidFill>
                                        <a:schemeClr val="tx1"/>
                                      </a:solidFill>
                                      <a:latin typeface="Cambria Math" panose="02040503050406030204" pitchFamily="18" charset="0"/>
                                      <a:ea typeface="Cambria Math" panose="02040503050406030204" pitchFamily="18" charset="0"/>
                                    </a:rPr>
                                    <m:t>)</m:t>
                                  </m:r>
                                </m:e>
                              </m:rad>
                              <m:r>
                                <a:rPr kumimoji="1" lang="en-US" altLang="zh-CN" sz="2200" i="1" dirty="0">
                                  <a:solidFill>
                                    <a:schemeClr val="tx1"/>
                                  </a:solidFill>
                                  <a:latin typeface="Cambria Math" panose="02040503050406030204" pitchFamily="18" charset="0"/>
                                  <a:ea typeface="Cambria Math" panose="02040503050406030204" pitchFamily="18" charset="0"/>
                                </a:rPr>
                                <m:t>∙</m:t>
                              </m:r>
                              <m:rad>
                                <m:radPr>
                                  <m:degHide m:val="on"/>
                                  <m:ctrlPr>
                                    <a:rPr kumimoji="1" lang="en-US" altLang="zh-CN" sz="2200" i="1" dirty="0">
                                      <a:solidFill>
                                        <a:schemeClr val="tx1"/>
                                      </a:solidFill>
                                      <a:latin typeface="Cambria Math" panose="02040503050406030204" pitchFamily="18" charset="0"/>
                                      <a:ea typeface="Cambria Math" panose="02040503050406030204" pitchFamily="18" charset="0"/>
                                    </a:rPr>
                                  </m:ctrlPr>
                                </m:radPr>
                                <m:deg/>
                                <m:e>
                                  <m:f>
                                    <m:fPr>
                                      <m:ctrlPr>
                                        <a:rPr kumimoji="1" lang="en-US" altLang="zh-CN" sz="2200" i="1" dirty="0">
                                          <a:solidFill>
                                            <a:schemeClr val="tx1"/>
                                          </a:solidFill>
                                          <a:latin typeface="Cambria Math" panose="02040503050406030204" pitchFamily="18" charset="0"/>
                                          <a:ea typeface="Cambria Math" panose="02040503050406030204" pitchFamily="18" charset="0"/>
                                        </a:rPr>
                                      </m:ctrlPr>
                                    </m:fPr>
                                    <m:num>
                                      <m:r>
                                        <a:rPr kumimoji="1" lang="en-US" altLang="zh-CN" sz="2200" i="1" dirty="0">
                                          <a:solidFill>
                                            <a:schemeClr val="tx1"/>
                                          </a:solidFill>
                                          <a:latin typeface="Cambria Math" panose="02040503050406030204" pitchFamily="18" charset="0"/>
                                          <a:ea typeface="Cambria Math" panose="02040503050406030204" pitchFamily="18" charset="0"/>
                                        </a:rPr>
                                        <m:t>𝜋</m:t>
                                      </m:r>
                                      <m:r>
                                        <a:rPr kumimoji="1" lang="en-US" altLang="zh-CN" sz="2200" i="1" dirty="0">
                                          <a:solidFill>
                                            <a:schemeClr val="tx1"/>
                                          </a:solidFill>
                                          <a:latin typeface="Cambria Math" panose="02040503050406030204" pitchFamily="18" charset="0"/>
                                          <a:ea typeface="Cambria Math" panose="02040503050406030204" pitchFamily="18" charset="0"/>
                                        </a:rPr>
                                        <m:t>(</m:t>
                                      </m:r>
                                      <m:r>
                                        <a:rPr kumimoji="1" lang="en-US" altLang="zh-CN" sz="2200" i="1" dirty="0">
                                          <a:solidFill>
                                            <a:schemeClr val="tx1"/>
                                          </a:solidFill>
                                          <a:latin typeface="Cambria Math" panose="02040503050406030204" pitchFamily="18" charset="0"/>
                                          <a:ea typeface="Cambria Math" panose="02040503050406030204" pitchFamily="18" charset="0"/>
                                        </a:rPr>
                                        <m:t>𝑢</m:t>
                                      </m:r>
                                      <m:r>
                                        <a:rPr kumimoji="1" lang="en-US" altLang="zh-CN" sz="2200" i="1" dirty="0">
                                          <a:solidFill>
                                            <a:schemeClr val="tx1"/>
                                          </a:solidFill>
                                          <a:latin typeface="Cambria Math" panose="02040503050406030204" pitchFamily="18" charset="0"/>
                                          <a:ea typeface="Cambria Math" panose="02040503050406030204" pitchFamily="18" charset="0"/>
                                        </a:rPr>
                                        <m:t>,</m:t>
                                      </m:r>
                                      <m:r>
                                        <a:rPr kumimoji="1" lang="en-US" altLang="zh-CN" sz="2200" i="1" dirty="0">
                                          <a:solidFill>
                                            <a:schemeClr val="tx1"/>
                                          </a:solidFill>
                                          <a:latin typeface="Cambria Math" panose="02040503050406030204" pitchFamily="18" charset="0"/>
                                          <a:ea typeface="Cambria Math" panose="02040503050406030204" pitchFamily="18" charset="0"/>
                                        </a:rPr>
                                        <m:t>𝑡</m:t>
                                      </m:r>
                                      <m:r>
                                        <a:rPr kumimoji="1" lang="en-US" altLang="zh-CN" sz="2200" i="1" dirty="0">
                                          <a:solidFill>
                                            <a:schemeClr val="tx1"/>
                                          </a:solidFill>
                                          <a:latin typeface="Cambria Math" panose="02040503050406030204" pitchFamily="18" charset="0"/>
                                          <a:ea typeface="Cambria Math" panose="02040503050406030204" pitchFamily="18" charset="0"/>
                                        </a:rPr>
                                        <m:t>)</m:t>
                                      </m:r>
                                    </m:num>
                                    <m:den>
                                      <m:sSub>
                                        <m:sSubPr>
                                          <m:ctrlPr>
                                            <a:rPr kumimoji="1" lang="en-US" altLang="zh-CN" sz="2200" i="1" dirty="0">
                                              <a:solidFill>
                                                <a:schemeClr val="tx1"/>
                                              </a:solidFill>
                                              <a:latin typeface="Cambria Math" panose="02040503050406030204" pitchFamily="18" charset="0"/>
                                              <a:ea typeface="Cambria Math" panose="02040503050406030204" pitchFamily="18" charset="0"/>
                                            </a:rPr>
                                          </m:ctrlPr>
                                        </m:sSubPr>
                                        <m:e>
                                          <m:r>
                                            <a:rPr kumimoji="1" lang="en-US" altLang="zh-CN" sz="2200" i="1" dirty="0">
                                              <a:solidFill>
                                                <a:schemeClr val="tx1"/>
                                              </a:solidFill>
                                              <a:latin typeface="Cambria Math" panose="02040503050406030204" pitchFamily="18" charset="0"/>
                                              <a:ea typeface="Cambria Math" panose="02040503050406030204" pitchFamily="18" charset="0"/>
                                            </a:rPr>
                                            <m:t>𝑑</m:t>
                                          </m:r>
                                        </m:e>
                                        <m:sub>
                                          <m:r>
                                            <m:rPr>
                                              <m:sty m:val="p"/>
                                            </m:rPr>
                                            <a:rPr kumimoji="1" lang="en-US" altLang="zh-CN" sz="2200" dirty="0">
                                              <a:solidFill>
                                                <a:schemeClr val="tx1"/>
                                              </a:solidFill>
                                              <a:latin typeface="Cambria Math" panose="02040503050406030204" pitchFamily="18" charset="0"/>
                                              <a:ea typeface="Cambria Math" panose="02040503050406030204" pitchFamily="18" charset="0"/>
                                            </a:rPr>
                                            <m:t>out</m:t>
                                          </m:r>
                                        </m:sub>
                                      </m:sSub>
                                      <m:r>
                                        <a:rPr kumimoji="1" lang="en-US" altLang="zh-CN" sz="2200" i="1" dirty="0">
                                          <a:solidFill>
                                            <a:schemeClr val="tx1"/>
                                          </a:solidFill>
                                          <a:latin typeface="Cambria Math" panose="02040503050406030204" pitchFamily="18" charset="0"/>
                                          <a:ea typeface="Cambria Math" panose="02040503050406030204" pitchFamily="18" charset="0"/>
                                        </a:rPr>
                                        <m:t>(</m:t>
                                      </m:r>
                                      <m:r>
                                        <a:rPr kumimoji="1" lang="en-US" altLang="zh-CN" sz="2200" i="1" dirty="0">
                                          <a:solidFill>
                                            <a:schemeClr val="tx1"/>
                                          </a:solidFill>
                                          <a:latin typeface="Cambria Math" panose="02040503050406030204" pitchFamily="18" charset="0"/>
                                          <a:ea typeface="Cambria Math" panose="02040503050406030204" pitchFamily="18" charset="0"/>
                                        </a:rPr>
                                        <m:t>𝑣</m:t>
                                      </m:r>
                                      <m:r>
                                        <a:rPr kumimoji="1" lang="en-US" altLang="zh-CN" sz="2200" i="1" dirty="0">
                                          <a:solidFill>
                                            <a:schemeClr val="tx1"/>
                                          </a:solidFill>
                                          <a:latin typeface="Cambria Math" panose="02040503050406030204" pitchFamily="18" charset="0"/>
                                          <a:ea typeface="Cambria Math" panose="02040503050406030204" pitchFamily="18" charset="0"/>
                                        </a:rPr>
                                        <m:t>)</m:t>
                                      </m:r>
                                    </m:den>
                                  </m:f>
                                </m:e>
                              </m:rad>
                            </m:e>
                          </m:nary>
                        </m:e>
                      </m:nary>
                    </m:oMath>
                  </m:oMathPara>
                </a14:m>
                <a:endParaRPr lang="en-US" sz="2200"/>
              </a:p>
            </p:txBody>
          </p:sp>
        </mc:Choice>
        <mc:Fallback xmlns="">
          <p:sp>
            <p:nvSpPr>
              <p:cNvPr id="16" name="文本框 15">
                <a:extLst>
                  <a:ext uri="{FF2B5EF4-FFF2-40B4-BE49-F238E27FC236}">
                    <a16:creationId xmlns:a16="http://schemas.microsoft.com/office/drawing/2014/main" id="{34E2D133-5DC6-A533-37B6-4CF60654B7A0}"/>
                  </a:ext>
                </a:extLst>
              </p:cNvPr>
              <p:cNvSpPr txBox="1">
                <a:spLocks noRot="1" noChangeAspect="1" noMove="1" noResize="1" noEditPoints="1" noAdjustHandles="1" noChangeArrowheads="1" noChangeShapeType="1" noTextEdit="1"/>
              </p:cNvSpPr>
              <p:nvPr/>
            </p:nvSpPr>
            <p:spPr bwMode="auto">
              <a:xfrm>
                <a:off x="2343984" y="2540139"/>
                <a:ext cx="4958266" cy="1126399"/>
              </a:xfrm>
              <a:prstGeom prst="rect">
                <a:avLst/>
              </a:prstGeom>
              <a:blipFill>
                <a:blip r:embed="rId4"/>
                <a:stretch>
                  <a:fillRect l="-13520" t="-89888" r="-6633" b="-141573"/>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787645D-9948-935D-6AE2-F7900802DDB2}"/>
                  </a:ext>
                </a:extLst>
              </p:cNvPr>
              <p:cNvSpPr txBox="1"/>
              <p:nvPr/>
            </p:nvSpPr>
            <p:spPr bwMode="auto">
              <a:xfrm>
                <a:off x="2335605" y="1496209"/>
                <a:ext cx="2529895" cy="957506"/>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200" b="0" i="1" dirty="0">
                          <a:latin typeface="Cambria Math" panose="02040503050406030204" pitchFamily="18" charset="0"/>
                          <a:ea typeface="楷体" panose="02010609060101010101" pitchFamily="49" charset="-122"/>
                        </a:rPr>
                        <m:t>=</m:t>
                      </m:r>
                      <m:nary>
                        <m:naryPr>
                          <m:chr m:val="∑"/>
                          <m:supHide m:val="on"/>
                          <m:ctrlPr>
                            <a:rPr kumimoji="1" lang="en-US" altLang="zh-CN" sz="2200" i="1" dirty="0">
                              <a:latin typeface="Cambria Math" panose="02040503050406030204" pitchFamily="18" charset="0"/>
                              <a:ea typeface="楷体" panose="02010609060101010101" pitchFamily="49" charset="-122"/>
                            </a:rPr>
                          </m:ctrlPr>
                        </m:naryPr>
                        <m:sub>
                          <m:r>
                            <m:rPr>
                              <m:brk m:alnAt="7"/>
                            </m:rPr>
                            <a:rPr kumimoji="1" lang="en-US" altLang="zh-CN" sz="2200" i="1" dirty="0">
                              <a:latin typeface="Cambria Math" panose="02040503050406030204" pitchFamily="18" charset="0"/>
                              <a:ea typeface="楷体" panose="02010609060101010101" pitchFamily="49" charset="-122"/>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𝑉</m:t>
                          </m:r>
                        </m:sub>
                        <m:sup/>
                        <m:e>
                          <m:r>
                            <a:rPr kumimoji="1" lang="en-US" altLang="zh-CN" sz="2200" i="1" dirty="0">
                              <a:latin typeface="Cambria Math" panose="02040503050406030204" pitchFamily="18" charset="0"/>
                              <a:ea typeface="Cambria Math" panose="02040503050406030204" pitchFamily="18" charset="0"/>
                            </a:rPr>
                            <m:t>𝜋</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𝑡</m:t>
                          </m:r>
                          <m:r>
                            <a:rPr kumimoji="1" lang="en-US" altLang="zh-CN" sz="2200" i="1" dirty="0">
                              <a:latin typeface="Cambria Math" panose="02040503050406030204" pitchFamily="18" charset="0"/>
                              <a:ea typeface="Cambria Math" panose="02040503050406030204" pitchFamily="18" charset="0"/>
                            </a:rPr>
                            <m:t>)∙</m:t>
                          </m:r>
                          <m:nary>
                            <m:naryPr>
                              <m:chr m:val="∑"/>
                              <m:supHide m:val="on"/>
                              <m:ctrlPr>
                                <a:rPr kumimoji="1" lang="en-US" altLang="zh-CN" sz="2200" i="1" dirty="0">
                                  <a:solidFill>
                                    <a:srgbClr val="C00000"/>
                                  </a:solidFill>
                                  <a:latin typeface="Cambria Math" panose="02040503050406030204" pitchFamily="18" charset="0"/>
                                  <a:ea typeface="Cambria Math" panose="02040503050406030204" pitchFamily="18" charset="0"/>
                                </a:rPr>
                              </m:ctrlPr>
                            </m:naryPr>
                            <m:sub>
                              <m:r>
                                <m:rPr>
                                  <m:brk m:alnAt="7"/>
                                </m:rPr>
                                <a:rPr kumimoji="1" lang="en-US" altLang="zh-CN" sz="2200" i="1" dirty="0">
                                  <a:solidFill>
                                    <a:srgbClr val="C00000"/>
                                  </a:solidFill>
                                  <a:latin typeface="Cambria Math" panose="02040503050406030204" pitchFamily="18" charset="0"/>
                                  <a:ea typeface="Cambria Math" panose="02040503050406030204" pitchFamily="18" charset="0"/>
                                </a:rPr>
                                <m:t>𝑣</m:t>
                              </m:r>
                              <m:r>
                                <a:rPr kumimoji="1" lang="en-US" altLang="zh-CN" sz="2200" i="1" dirty="0">
                                  <a:solidFill>
                                    <a:srgbClr val="C00000"/>
                                  </a:solidFill>
                                  <a:latin typeface="Cambria Math" panose="02040503050406030204" pitchFamily="18" charset="0"/>
                                  <a:ea typeface="Cambria Math" panose="02040503050406030204" pitchFamily="18" charset="0"/>
                                </a:rPr>
                                <m:t>∈</m:t>
                              </m:r>
                              <m:sSub>
                                <m:sSubPr>
                                  <m:ctrlPr>
                                    <a:rPr kumimoji="1" lang="en-US" altLang="zh-CN" sz="2200" i="1" dirty="0">
                                      <a:solidFill>
                                        <a:srgbClr val="C00000"/>
                                      </a:solidFill>
                                      <a:latin typeface="Cambria Math" panose="02040503050406030204" pitchFamily="18" charset="0"/>
                                      <a:ea typeface="Cambria Math" panose="02040503050406030204" pitchFamily="18" charset="0"/>
                                    </a:rPr>
                                  </m:ctrlPr>
                                </m:sSubPr>
                                <m:e>
                                  <m:r>
                                    <m:rPr>
                                      <m:brk m:alnAt="7"/>
                                    </m:rPr>
                                    <a:rPr kumimoji="1" lang="en-US" altLang="zh-CN" sz="2200" i="1" dirty="0">
                                      <a:solidFill>
                                        <a:srgbClr val="C00000"/>
                                      </a:solidFill>
                                      <a:latin typeface="Cambria Math" panose="02040503050406030204" pitchFamily="18" charset="0"/>
                                      <a:ea typeface="Cambria Math" panose="02040503050406030204" pitchFamily="18" charset="0"/>
                                    </a:rPr>
                                    <m:t>𝑁</m:t>
                                  </m:r>
                                </m:e>
                                <m:sub>
                                  <m:r>
                                    <m:rPr>
                                      <m:sty m:val="p"/>
                                      <m:brk m:alnAt="7"/>
                                    </m:rPr>
                                    <a:rPr kumimoji="1" lang="en-US" altLang="zh-CN" sz="2200" dirty="0">
                                      <a:solidFill>
                                        <a:srgbClr val="C00000"/>
                                      </a:solidFill>
                                      <a:latin typeface="Cambria Math" panose="02040503050406030204" pitchFamily="18" charset="0"/>
                                      <a:ea typeface="Cambria Math" panose="02040503050406030204" pitchFamily="18" charset="0"/>
                                    </a:rPr>
                                    <m:t>i</m:t>
                                  </m:r>
                                  <m:r>
                                    <m:rPr>
                                      <m:sty m:val="p"/>
                                    </m:rPr>
                                    <a:rPr kumimoji="1" lang="en-US" altLang="zh-CN" sz="2200" dirty="0">
                                      <a:solidFill>
                                        <a:srgbClr val="C00000"/>
                                      </a:solidFill>
                                      <a:latin typeface="Cambria Math" panose="02040503050406030204" pitchFamily="18" charset="0"/>
                                      <a:ea typeface="Cambria Math" panose="02040503050406030204" pitchFamily="18" charset="0"/>
                                    </a:rPr>
                                    <m:t>n</m:t>
                                  </m:r>
                                </m:sub>
                              </m:sSub>
                              <m:r>
                                <m:rPr>
                                  <m:brk m:alnAt="7"/>
                                </m:rPr>
                                <a:rPr kumimoji="1" lang="en-US" altLang="zh-CN" sz="2200" i="1" dirty="0">
                                  <a:solidFill>
                                    <a:srgbClr val="C00000"/>
                                  </a:solidFill>
                                  <a:latin typeface="Cambria Math" panose="02040503050406030204" pitchFamily="18" charset="0"/>
                                  <a:ea typeface="Cambria Math" panose="02040503050406030204" pitchFamily="18" charset="0"/>
                                </a:rPr>
                                <m:t>(</m:t>
                              </m:r>
                              <m:r>
                                <a:rPr kumimoji="1" lang="en-US" altLang="zh-CN" sz="2200" i="1" dirty="0">
                                  <a:solidFill>
                                    <a:srgbClr val="C00000"/>
                                  </a:solidFill>
                                  <a:latin typeface="Cambria Math" panose="02040503050406030204" pitchFamily="18" charset="0"/>
                                  <a:ea typeface="Cambria Math" panose="02040503050406030204" pitchFamily="18" charset="0"/>
                                </a:rPr>
                                <m:t>𝑢</m:t>
                              </m:r>
                              <m:r>
                                <a:rPr kumimoji="1" lang="en-US" altLang="zh-CN" sz="2200" i="1" dirty="0">
                                  <a:solidFill>
                                    <a:srgbClr val="C00000"/>
                                  </a:solidFill>
                                  <a:latin typeface="Cambria Math" panose="02040503050406030204" pitchFamily="18" charset="0"/>
                                  <a:ea typeface="Cambria Math" panose="02040503050406030204" pitchFamily="18" charset="0"/>
                                </a:rPr>
                                <m:t>)</m:t>
                              </m:r>
                            </m:sub>
                            <m:sup/>
                            <m:e>
                              <m:rad>
                                <m:radPr>
                                  <m:degHide m:val="on"/>
                                  <m:ctrlPr>
                                    <a:rPr kumimoji="1" lang="en-US" altLang="zh-CN" sz="2200" i="1" dirty="0">
                                      <a:solidFill>
                                        <a:srgbClr val="C00000"/>
                                      </a:solidFill>
                                      <a:latin typeface="Cambria Math" panose="02040503050406030204" pitchFamily="18" charset="0"/>
                                      <a:ea typeface="Cambria Math" panose="02040503050406030204" pitchFamily="18" charset="0"/>
                                    </a:rPr>
                                  </m:ctrlPr>
                                </m:radPr>
                                <m:deg/>
                                <m:e>
                                  <m:sSub>
                                    <m:sSubPr>
                                      <m:ctrlPr>
                                        <a:rPr kumimoji="1" lang="en-US" altLang="zh-CN" sz="2200" i="1" dirty="0">
                                          <a:solidFill>
                                            <a:srgbClr val="C00000"/>
                                          </a:solidFill>
                                          <a:latin typeface="Cambria Math" panose="02040503050406030204" pitchFamily="18" charset="0"/>
                                          <a:ea typeface="Cambria Math" panose="02040503050406030204" pitchFamily="18" charset="0"/>
                                        </a:rPr>
                                      </m:ctrlPr>
                                    </m:sSubPr>
                                    <m:e>
                                      <m:r>
                                        <a:rPr kumimoji="1" lang="en-US" altLang="zh-CN" sz="2200" i="1" dirty="0">
                                          <a:solidFill>
                                            <a:srgbClr val="C00000"/>
                                          </a:solidFill>
                                          <a:latin typeface="Cambria Math" panose="02040503050406030204" pitchFamily="18" charset="0"/>
                                          <a:ea typeface="Cambria Math" panose="02040503050406030204" pitchFamily="18" charset="0"/>
                                        </a:rPr>
                                        <m:t>𝑑</m:t>
                                      </m:r>
                                    </m:e>
                                    <m:sub>
                                      <m:r>
                                        <m:rPr>
                                          <m:sty m:val="p"/>
                                        </m:rPr>
                                        <a:rPr kumimoji="1" lang="en-US" altLang="zh-CN" sz="2200" dirty="0">
                                          <a:solidFill>
                                            <a:srgbClr val="C00000"/>
                                          </a:solidFill>
                                          <a:latin typeface="Cambria Math" panose="02040503050406030204" pitchFamily="18" charset="0"/>
                                          <a:ea typeface="Cambria Math" panose="02040503050406030204" pitchFamily="18" charset="0"/>
                                        </a:rPr>
                                        <m:t>out</m:t>
                                      </m:r>
                                    </m:sub>
                                  </m:sSub>
                                  <m:r>
                                    <a:rPr kumimoji="1" lang="en-US" altLang="zh-CN" sz="2200" i="1" dirty="0">
                                      <a:solidFill>
                                        <a:srgbClr val="C00000"/>
                                      </a:solidFill>
                                      <a:latin typeface="Cambria Math" panose="02040503050406030204" pitchFamily="18" charset="0"/>
                                      <a:ea typeface="Cambria Math" panose="02040503050406030204" pitchFamily="18" charset="0"/>
                                    </a:rPr>
                                    <m:t>(</m:t>
                                  </m:r>
                                  <m:r>
                                    <a:rPr kumimoji="1" lang="en-US" altLang="zh-CN" sz="2200" i="1" dirty="0">
                                      <a:solidFill>
                                        <a:srgbClr val="C00000"/>
                                      </a:solidFill>
                                      <a:latin typeface="Cambria Math" panose="02040503050406030204" pitchFamily="18" charset="0"/>
                                      <a:ea typeface="Cambria Math" panose="02040503050406030204" pitchFamily="18" charset="0"/>
                                    </a:rPr>
                                    <m:t>𝑣</m:t>
                                  </m:r>
                                  <m:r>
                                    <a:rPr kumimoji="1" lang="en-US" altLang="zh-CN" sz="2200" i="1" dirty="0">
                                      <a:solidFill>
                                        <a:srgbClr val="C00000"/>
                                      </a:solidFill>
                                      <a:latin typeface="Cambria Math" panose="02040503050406030204" pitchFamily="18" charset="0"/>
                                      <a:ea typeface="Cambria Math" panose="02040503050406030204" pitchFamily="18" charset="0"/>
                                    </a:rPr>
                                    <m:t>)</m:t>
                                  </m:r>
                                </m:e>
                              </m:rad>
                              <m:r>
                                <a:rPr kumimoji="1" lang="en-US" altLang="zh-CN" sz="2200" i="1" dirty="0">
                                  <a:solidFill>
                                    <a:srgbClr val="C00000"/>
                                  </a:solidFill>
                                  <a:latin typeface="Cambria Math" panose="02040503050406030204" pitchFamily="18" charset="0"/>
                                  <a:ea typeface="Cambria Math" panose="02040503050406030204" pitchFamily="18" charset="0"/>
                                </a:rPr>
                                <m:t>∙</m:t>
                              </m:r>
                              <m:f>
                                <m:fPr>
                                  <m:ctrlPr>
                                    <a:rPr kumimoji="1" lang="en-US" altLang="zh-CN" sz="2200" i="1" dirty="0">
                                      <a:solidFill>
                                        <a:srgbClr val="C00000"/>
                                      </a:solidFill>
                                      <a:latin typeface="Cambria Math" panose="02040503050406030204" pitchFamily="18" charset="0"/>
                                      <a:ea typeface="Cambria Math" panose="02040503050406030204" pitchFamily="18" charset="0"/>
                                    </a:rPr>
                                  </m:ctrlPr>
                                </m:fPr>
                                <m:num>
                                  <m:r>
                                    <a:rPr kumimoji="1" lang="en-US" altLang="zh-CN" sz="2200" i="1" dirty="0">
                                      <a:solidFill>
                                        <a:srgbClr val="C00000"/>
                                      </a:solidFill>
                                      <a:latin typeface="Cambria Math" panose="02040503050406030204" pitchFamily="18" charset="0"/>
                                      <a:ea typeface="Cambria Math" panose="02040503050406030204" pitchFamily="18" charset="0"/>
                                    </a:rPr>
                                    <m:t>1</m:t>
                                  </m:r>
                                </m:num>
                                <m:den>
                                  <m:rad>
                                    <m:radPr>
                                      <m:degHide m:val="on"/>
                                      <m:ctrlPr>
                                        <a:rPr kumimoji="1" lang="en-US" altLang="zh-CN" sz="2200" i="1" dirty="0">
                                          <a:solidFill>
                                            <a:srgbClr val="C00000"/>
                                          </a:solidFill>
                                          <a:latin typeface="Cambria Math" panose="02040503050406030204" pitchFamily="18" charset="0"/>
                                          <a:ea typeface="Cambria Math" panose="02040503050406030204" pitchFamily="18" charset="0"/>
                                        </a:rPr>
                                      </m:ctrlPr>
                                    </m:radPr>
                                    <m:deg/>
                                    <m:e>
                                      <m:sSub>
                                        <m:sSubPr>
                                          <m:ctrlPr>
                                            <a:rPr kumimoji="1" lang="en-US" altLang="zh-CN" sz="2200" i="1" dirty="0">
                                              <a:solidFill>
                                                <a:srgbClr val="C00000"/>
                                              </a:solidFill>
                                              <a:latin typeface="Cambria Math" panose="02040503050406030204" pitchFamily="18" charset="0"/>
                                              <a:ea typeface="Cambria Math" panose="02040503050406030204" pitchFamily="18" charset="0"/>
                                            </a:rPr>
                                          </m:ctrlPr>
                                        </m:sSubPr>
                                        <m:e>
                                          <m:r>
                                            <a:rPr kumimoji="1" lang="en-US" altLang="zh-CN" sz="2200" i="1" dirty="0">
                                              <a:solidFill>
                                                <a:srgbClr val="C00000"/>
                                              </a:solidFill>
                                              <a:latin typeface="Cambria Math" panose="02040503050406030204" pitchFamily="18" charset="0"/>
                                              <a:ea typeface="Cambria Math" panose="02040503050406030204" pitchFamily="18" charset="0"/>
                                            </a:rPr>
                                            <m:t>𝑑</m:t>
                                          </m:r>
                                        </m:e>
                                        <m:sub>
                                          <m:r>
                                            <m:rPr>
                                              <m:sty m:val="p"/>
                                            </m:rPr>
                                            <a:rPr kumimoji="1" lang="en-US" altLang="zh-CN" sz="2200" dirty="0">
                                              <a:solidFill>
                                                <a:srgbClr val="C00000"/>
                                              </a:solidFill>
                                              <a:latin typeface="Cambria Math" panose="02040503050406030204" pitchFamily="18" charset="0"/>
                                              <a:ea typeface="Cambria Math" panose="02040503050406030204" pitchFamily="18" charset="0"/>
                                            </a:rPr>
                                            <m:t>out</m:t>
                                          </m:r>
                                        </m:sub>
                                      </m:sSub>
                                      <m:r>
                                        <a:rPr kumimoji="1" lang="en-US" altLang="zh-CN" sz="2200" i="1" dirty="0">
                                          <a:solidFill>
                                            <a:srgbClr val="C00000"/>
                                          </a:solidFill>
                                          <a:latin typeface="Cambria Math" panose="02040503050406030204" pitchFamily="18" charset="0"/>
                                          <a:ea typeface="Cambria Math" panose="02040503050406030204" pitchFamily="18" charset="0"/>
                                        </a:rPr>
                                        <m:t>(</m:t>
                                      </m:r>
                                      <m:r>
                                        <a:rPr kumimoji="1" lang="en-US" altLang="zh-CN" sz="2200" i="1" dirty="0">
                                          <a:solidFill>
                                            <a:srgbClr val="C00000"/>
                                          </a:solidFill>
                                          <a:latin typeface="Cambria Math" panose="02040503050406030204" pitchFamily="18" charset="0"/>
                                          <a:ea typeface="Cambria Math" panose="02040503050406030204" pitchFamily="18" charset="0"/>
                                        </a:rPr>
                                        <m:t>𝑣</m:t>
                                      </m:r>
                                      <m:r>
                                        <a:rPr kumimoji="1" lang="en-US" altLang="zh-CN" sz="2200" i="1" dirty="0">
                                          <a:solidFill>
                                            <a:srgbClr val="C00000"/>
                                          </a:solidFill>
                                          <a:latin typeface="Cambria Math" panose="02040503050406030204" pitchFamily="18" charset="0"/>
                                          <a:ea typeface="Cambria Math" panose="02040503050406030204" pitchFamily="18" charset="0"/>
                                        </a:rPr>
                                        <m:t>)</m:t>
                                      </m:r>
                                    </m:e>
                                  </m:rad>
                                </m:den>
                              </m:f>
                              <m:r>
                                <a:rPr kumimoji="1" lang="en-US" altLang="zh-CN" sz="2200" b="0" i="1" dirty="0">
                                  <a:solidFill>
                                    <a:srgbClr val="C00000"/>
                                  </a:solidFill>
                                  <a:latin typeface="Cambria Math" panose="02040503050406030204" pitchFamily="18" charset="0"/>
                                  <a:ea typeface="Cambria Math" panose="02040503050406030204" pitchFamily="18" charset="0"/>
                                </a:rPr>
                                <m:t> </m:t>
                              </m:r>
                            </m:e>
                          </m:nary>
                        </m:e>
                      </m:nary>
                    </m:oMath>
                  </m:oMathPara>
                </a14:m>
                <a:endParaRPr lang="en-US" sz="2200" dirty="0"/>
              </a:p>
            </p:txBody>
          </p:sp>
        </mc:Choice>
        <mc:Fallback xmlns="">
          <p:sp>
            <p:nvSpPr>
              <p:cNvPr id="2" name="文本框 1">
                <a:extLst>
                  <a:ext uri="{FF2B5EF4-FFF2-40B4-BE49-F238E27FC236}">
                    <a16:creationId xmlns:a16="http://schemas.microsoft.com/office/drawing/2014/main" id="{E787645D-9948-935D-6AE2-F7900802DDB2}"/>
                  </a:ext>
                </a:extLst>
              </p:cNvPr>
              <p:cNvSpPr txBox="1">
                <a:spLocks noRot="1" noChangeAspect="1" noMove="1" noResize="1" noEditPoints="1" noAdjustHandles="1" noChangeArrowheads="1" noChangeShapeType="1" noTextEdit="1"/>
              </p:cNvSpPr>
              <p:nvPr/>
            </p:nvSpPr>
            <p:spPr bwMode="auto">
              <a:xfrm>
                <a:off x="2335605" y="1496209"/>
                <a:ext cx="2529895" cy="957506"/>
              </a:xfrm>
              <a:prstGeom prst="rect">
                <a:avLst/>
              </a:prstGeom>
              <a:blipFill>
                <a:blip r:embed="rId5"/>
                <a:stretch>
                  <a:fillRect l="-26368" t="-120779" r="-110945" b="-163636"/>
                </a:stretch>
              </a:blipFill>
              <a:ln w="9525" algn="ctr">
                <a:noFill/>
                <a:miter lim="800000"/>
                <a:headEnd/>
                <a:tailEnd/>
              </a:ln>
              <a:effectLst/>
            </p:spPr>
            <p:txBody>
              <a:bodyPr/>
              <a:lstStyle/>
              <a:p>
                <a:r>
                  <a:rPr lang="en-US">
                    <a:noFill/>
                  </a:rPr>
                  <a:t> </a:t>
                </a:r>
              </a:p>
            </p:txBody>
          </p:sp>
        </mc:Fallback>
      </mc:AlternateContent>
      <p:sp>
        <p:nvSpPr>
          <p:cNvPr id="5" name="椭圆 4">
            <a:extLst>
              <a:ext uri="{FF2B5EF4-FFF2-40B4-BE49-F238E27FC236}">
                <a16:creationId xmlns:a16="http://schemas.microsoft.com/office/drawing/2014/main" id="{56296486-2135-4C6E-DE5A-C0BFE3F77323}"/>
              </a:ext>
            </a:extLst>
          </p:cNvPr>
          <p:cNvSpPr/>
          <p:nvPr/>
        </p:nvSpPr>
        <p:spPr>
          <a:xfrm>
            <a:off x="1352914" y="1581666"/>
            <a:ext cx="1008999" cy="648072"/>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31543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20" name="标题 24">
            <a:extLst>
              <a:ext uri="{FF2B5EF4-FFF2-40B4-BE49-F238E27FC236}">
                <a16:creationId xmlns:a16="http://schemas.microsoft.com/office/drawing/2014/main" id="{02E46307-80DF-7D2D-2676-528D350C88EA}"/>
              </a:ext>
            </a:extLst>
          </p:cNvPr>
          <p:cNvSpPr txBox="1">
            <a:spLocks/>
          </p:cNvSpPr>
          <p:nvPr/>
        </p:nvSpPr>
        <p:spPr>
          <a:xfrm>
            <a:off x="563626" y="718642"/>
            <a:ext cx="8997950" cy="561975"/>
          </a:xfrm>
          <a:prstGeom prst="rect">
            <a:avLst/>
          </a:prstGeom>
        </p:spPr>
        <p:txBody>
          <a:bodyPr vert="horz" wrap="square" lIns="100838" tIns="50419" rIns="100838" bIns="50419" rtlCol="0" anchor="t">
            <a:noAutofit/>
          </a:bodyPr>
          <a:lstStyle>
            <a:lvl1pPr algn="l" defTabSz="1019007" rtl="0" eaLnBrk="1" latinLnBrk="0" hangingPunct="1">
              <a:spcBef>
                <a:spcPct val="0"/>
              </a:spcBef>
              <a:buNone/>
              <a:defRPr sz="2400" b="1" kern="1200">
                <a:solidFill>
                  <a:srgbClr val="000000"/>
                </a:solidFill>
                <a:latin typeface="Arial"/>
                <a:ea typeface="楷体_GB2312"/>
                <a:cs typeface="Arial" pitchFamily="34" charset="0"/>
              </a:defRPr>
            </a:lvl1pPr>
          </a:lstStyle>
          <a:p>
            <a:pPr lvl="0"/>
            <a:r>
              <a:rPr lang="en-US" altLang="zh-CN" sz="3000" dirty="0">
                <a:latin typeface="Times New Roman" panose="02020603050405020304" pitchFamily="18" charset="0"/>
                <a:ea typeface="楷体" panose="02010609060101010101" pitchFamily="49" charset="-122"/>
                <a:cs typeface="Times New Roman" panose="02020603050405020304" pitchFamily="18" charset="0"/>
              </a:rPr>
              <a:t>Our Contributions: Revisiting Push Cost</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6983E6B5-0B4C-7876-A3F4-1BFBAB4ED46E}"/>
                  </a:ext>
                </a:extLst>
              </p:cNvPr>
              <p:cNvSpPr txBox="1"/>
              <p:nvPr/>
            </p:nvSpPr>
            <p:spPr bwMode="auto">
              <a:xfrm>
                <a:off x="-91684" y="1480910"/>
                <a:ext cx="2529895" cy="913968"/>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zh-CN" sz="2200" i="1" dirty="0">
                              <a:latin typeface="Cambria Math" panose="02040503050406030204" pitchFamily="18" charset="0"/>
                              <a:ea typeface="楷体" panose="02010609060101010101" pitchFamily="49" charset="-122"/>
                            </a:rPr>
                          </m:ctrlPr>
                        </m:naryPr>
                        <m:sub>
                          <m:r>
                            <m:rPr>
                              <m:brk m:alnAt="7"/>
                            </m:rPr>
                            <a:rPr kumimoji="1" lang="en-US" altLang="zh-CN" sz="2200" i="1" dirty="0">
                              <a:latin typeface="Cambria Math" panose="02040503050406030204" pitchFamily="18" charset="0"/>
                              <a:ea typeface="楷体" panose="02010609060101010101" pitchFamily="49" charset="-122"/>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𝑉</m:t>
                          </m:r>
                        </m:sub>
                        <m:sup/>
                        <m:e>
                          <m:r>
                            <a:rPr kumimoji="1" lang="en-US" altLang="zh-CN" sz="2200" i="1" dirty="0">
                              <a:latin typeface="Cambria Math" panose="02040503050406030204" pitchFamily="18" charset="0"/>
                              <a:ea typeface="Cambria Math" panose="02040503050406030204" pitchFamily="18" charset="0"/>
                            </a:rPr>
                            <m:t>𝜋</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𝑡</m:t>
                          </m:r>
                          <m:r>
                            <a:rPr kumimoji="1" lang="en-US" altLang="zh-CN" sz="2200" i="1" dirty="0">
                              <a:latin typeface="Cambria Math" panose="02040503050406030204" pitchFamily="18" charset="0"/>
                              <a:ea typeface="Cambria Math" panose="02040503050406030204" pitchFamily="18" charset="0"/>
                            </a:rPr>
                            <m:t>)∙</m:t>
                          </m:r>
                          <m:sSub>
                            <m:sSubPr>
                              <m:ctrlPr>
                                <a:rPr kumimoji="1" lang="en-US" altLang="zh-CN" sz="2200" i="1" dirty="0">
                                  <a:latin typeface="Cambria Math" panose="02040503050406030204" pitchFamily="18" charset="0"/>
                                  <a:ea typeface="Cambria Math" panose="02040503050406030204" pitchFamily="18" charset="0"/>
                                </a:rPr>
                              </m:ctrlPr>
                            </m:sSubPr>
                            <m:e>
                              <m:r>
                                <a:rPr kumimoji="1" lang="en-US" altLang="zh-CN" sz="2200" i="1" dirty="0">
                                  <a:latin typeface="Cambria Math" panose="02040503050406030204" pitchFamily="18" charset="0"/>
                                  <a:ea typeface="Cambria Math" panose="02040503050406030204" pitchFamily="18" charset="0"/>
                                </a:rPr>
                                <m:t>𝑑</m:t>
                              </m:r>
                            </m:e>
                            <m:sub>
                              <m:r>
                                <m:rPr>
                                  <m:sty m:val="p"/>
                                </m:rPr>
                                <a:rPr kumimoji="1" lang="en-US" altLang="zh-CN" sz="2200" dirty="0">
                                  <a:latin typeface="Cambria Math" panose="02040503050406030204" pitchFamily="18" charset="0"/>
                                  <a:ea typeface="Cambria Math" panose="02040503050406030204" pitchFamily="18" charset="0"/>
                                </a:rPr>
                                <m:t>in</m:t>
                              </m:r>
                            </m:sub>
                          </m:sSub>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𝑢</m:t>
                          </m:r>
                          <m:r>
                            <a:rPr kumimoji="1" lang="en-US" altLang="zh-CN" sz="2200" i="1" dirty="0">
                              <a:latin typeface="Cambria Math" panose="02040503050406030204" pitchFamily="18" charset="0"/>
                              <a:ea typeface="Cambria Math" panose="02040503050406030204" pitchFamily="18" charset="0"/>
                            </a:rPr>
                            <m:t>)</m:t>
                          </m:r>
                        </m:e>
                      </m:nary>
                    </m:oMath>
                  </m:oMathPara>
                </a14:m>
                <a:endParaRPr lang="en-US" sz="2200" dirty="0"/>
              </a:p>
            </p:txBody>
          </p:sp>
        </mc:Choice>
        <mc:Fallback xmlns="">
          <p:sp>
            <p:nvSpPr>
              <p:cNvPr id="3" name="文本框 2">
                <a:extLst>
                  <a:ext uri="{FF2B5EF4-FFF2-40B4-BE49-F238E27FC236}">
                    <a16:creationId xmlns:a16="http://schemas.microsoft.com/office/drawing/2014/main" id="{6983E6B5-0B4C-7876-A3F4-1BFBAB4ED46E}"/>
                  </a:ext>
                </a:extLst>
              </p:cNvPr>
              <p:cNvSpPr txBox="1">
                <a:spLocks noRot="1" noChangeAspect="1" noMove="1" noResize="1" noEditPoints="1" noAdjustHandles="1" noChangeArrowheads="1" noChangeShapeType="1" noTextEdit="1"/>
              </p:cNvSpPr>
              <p:nvPr/>
            </p:nvSpPr>
            <p:spPr bwMode="auto">
              <a:xfrm>
                <a:off x="-91684" y="1480910"/>
                <a:ext cx="2529895" cy="913968"/>
              </a:xfrm>
              <a:prstGeom prst="rect">
                <a:avLst/>
              </a:prstGeom>
              <a:blipFill>
                <a:blip r:embed="rId3"/>
                <a:stretch>
                  <a:fillRect l="-35000" t="-126027" b="-178082"/>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B7411EA-FA2F-234D-EB11-BFBE9EFFC81E}"/>
                  </a:ext>
                </a:extLst>
              </p:cNvPr>
              <p:cNvSpPr txBox="1"/>
              <p:nvPr/>
            </p:nvSpPr>
            <p:spPr bwMode="auto">
              <a:xfrm>
                <a:off x="2334984" y="3845279"/>
                <a:ext cx="7635204" cy="1144609"/>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left"/>
                    </m:oMathParaPr>
                    <m:oMath xmlns:m="http://schemas.openxmlformats.org/officeDocument/2006/math">
                      <m:r>
                        <a:rPr kumimoji="1" lang="en-US" altLang="zh-CN" sz="2200" i="1" dirty="0">
                          <a:latin typeface="Cambria Math" panose="02040503050406030204" pitchFamily="18" charset="0"/>
                          <a:ea typeface="Cambria Math" panose="02040503050406030204" pitchFamily="18" charset="0"/>
                        </a:rPr>
                        <m:t>=</m:t>
                      </m:r>
                      <m:sSup>
                        <m:sSupPr>
                          <m:ctrlPr>
                            <a:rPr kumimoji="1" lang="en-US" altLang="zh-CN" sz="2200" i="1" dirty="0">
                              <a:latin typeface="Cambria Math" panose="02040503050406030204" pitchFamily="18" charset="0"/>
                              <a:ea typeface="Cambria Math" panose="02040503050406030204" pitchFamily="18" charset="0"/>
                            </a:rPr>
                          </m:ctrlPr>
                        </m:sSupPr>
                        <m:e>
                          <m:d>
                            <m:dPr>
                              <m:ctrlPr>
                                <a:rPr kumimoji="1" lang="en-US" altLang="zh-CN" sz="2200" i="1" dirty="0">
                                  <a:latin typeface="Cambria Math" panose="02040503050406030204" pitchFamily="18" charset="0"/>
                                  <a:ea typeface="Cambria Math" panose="02040503050406030204" pitchFamily="18" charset="0"/>
                                </a:rPr>
                              </m:ctrlPr>
                            </m:dPr>
                            <m:e>
                              <m:nary>
                                <m:naryPr>
                                  <m:chr m:val="∑"/>
                                  <m:supHide m:val="on"/>
                                  <m:ctrlPr>
                                    <a:rPr kumimoji="1" lang="en-US" altLang="zh-CN" sz="2200" i="1" dirty="0">
                                      <a:solidFill>
                                        <a:schemeClr val="tx1"/>
                                      </a:solidFill>
                                      <a:latin typeface="Cambria Math" panose="02040503050406030204" pitchFamily="18" charset="0"/>
                                      <a:ea typeface="楷体" panose="02010609060101010101" pitchFamily="49" charset="-122"/>
                                    </a:rPr>
                                  </m:ctrlPr>
                                </m:naryPr>
                                <m:sub>
                                  <m:r>
                                    <m:rPr>
                                      <m:brk m:alnAt="7"/>
                                    </m:rPr>
                                    <a:rPr kumimoji="1" lang="en-US" altLang="zh-CN" sz="2200" i="1" dirty="0">
                                      <a:solidFill>
                                        <a:schemeClr val="tx1"/>
                                      </a:solidFill>
                                      <a:latin typeface="Cambria Math" panose="02040503050406030204" pitchFamily="18" charset="0"/>
                                      <a:ea typeface="楷体" panose="02010609060101010101" pitchFamily="49" charset="-122"/>
                                    </a:rPr>
                                    <m:t>𝑢</m:t>
                                  </m:r>
                                  <m:r>
                                    <a:rPr kumimoji="1" lang="en-US" altLang="zh-CN" sz="2200" i="1" dirty="0">
                                      <a:solidFill>
                                        <a:schemeClr val="tx1"/>
                                      </a:solidFill>
                                      <a:latin typeface="Cambria Math" panose="02040503050406030204" pitchFamily="18" charset="0"/>
                                      <a:ea typeface="Cambria Math" panose="02040503050406030204" pitchFamily="18" charset="0"/>
                                    </a:rPr>
                                    <m:t>∈</m:t>
                                  </m:r>
                                  <m:r>
                                    <a:rPr kumimoji="1" lang="en-US" altLang="zh-CN" sz="2200" i="1" dirty="0">
                                      <a:solidFill>
                                        <a:schemeClr val="tx1"/>
                                      </a:solidFill>
                                      <a:latin typeface="Cambria Math" panose="02040503050406030204" pitchFamily="18" charset="0"/>
                                      <a:ea typeface="Cambria Math" panose="02040503050406030204" pitchFamily="18" charset="0"/>
                                    </a:rPr>
                                    <m:t>𝑉</m:t>
                                  </m:r>
                                </m:sub>
                                <m:sup/>
                                <m:e>
                                  <m:nary>
                                    <m:naryPr>
                                      <m:chr m:val="∑"/>
                                      <m:supHide m:val="on"/>
                                      <m:ctrlPr>
                                        <a:rPr kumimoji="1" lang="en-US" altLang="zh-CN" sz="2200" i="1" dirty="0">
                                          <a:solidFill>
                                            <a:schemeClr val="tx1"/>
                                          </a:solidFill>
                                          <a:latin typeface="Cambria Math" panose="02040503050406030204" pitchFamily="18" charset="0"/>
                                          <a:ea typeface="Cambria Math" panose="02040503050406030204" pitchFamily="18" charset="0"/>
                                        </a:rPr>
                                      </m:ctrlPr>
                                    </m:naryPr>
                                    <m:sub>
                                      <m:r>
                                        <m:rPr>
                                          <m:brk m:alnAt="7"/>
                                        </m:rPr>
                                        <a:rPr kumimoji="1" lang="en-US" altLang="zh-CN" sz="2200" i="1" dirty="0">
                                          <a:solidFill>
                                            <a:schemeClr val="tx1"/>
                                          </a:solidFill>
                                          <a:latin typeface="Cambria Math" panose="02040503050406030204" pitchFamily="18" charset="0"/>
                                          <a:ea typeface="Cambria Math" panose="02040503050406030204" pitchFamily="18" charset="0"/>
                                        </a:rPr>
                                        <m:t>𝑣</m:t>
                                      </m:r>
                                      <m:r>
                                        <a:rPr kumimoji="1" lang="en-US" altLang="zh-CN" sz="2200" i="1" dirty="0">
                                          <a:solidFill>
                                            <a:schemeClr val="tx1"/>
                                          </a:solidFill>
                                          <a:latin typeface="Cambria Math" panose="02040503050406030204" pitchFamily="18" charset="0"/>
                                          <a:ea typeface="Cambria Math" panose="02040503050406030204" pitchFamily="18" charset="0"/>
                                        </a:rPr>
                                        <m:t>∈</m:t>
                                      </m:r>
                                      <m:sSub>
                                        <m:sSubPr>
                                          <m:ctrlPr>
                                            <a:rPr kumimoji="1" lang="en-US" altLang="zh-CN" sz="2200" i="1" dirty="0">
                                              <a:solidFill>
                                                <a:schemeClr val="tx1"/>
                                              </a:solidFill>
                                              <a:latin typeface="Cambria Math" panose="02040503050406030204" pitchFamily="18" charset="0"/>
                                              <a:ea typeface="Cambria Math" panose="02040503050406030204" pitchFamily="18" charset="0"/>
                                            </a:rPr>
                                          </m:ctrlPr>
                                        </m:sSubPr>
                                        <m:e>
                                          <m:r>
                                            <m:rPr>
                                              <m:brk m:alnAt="7"/>
                                            </m:rPr>
                                            <a:rPr kumimoji="1" lang="en-US" altLang="zh-CN" sz="2200" i="1" dirty="0">
                                              <a:solidFill>
                                                <a:schemeClr val="tx1"/>
                                              </a:solidFill>
                                              <a:latin typeface="Cambria Math" panose="02040503050406030204" pitchFamily="18" charset="0"/>
                                              <a:ea typeface="Cambria Math" panose="02040503050406030204" pitchFamily="18" charset="0"/>
                                            </a:rPr>
                                            <m:t>𝑁</m:t>
                                          </m:r>
                                        </m:e>
                                        <m:sub>
                                          <m:r>
                                            <m:rPr>
                                              <m:sty m:val="p"/>
                                              <m:brk m:alnAt="7"/>
                                            </m:rPr>
                                            <a:rPr kumimoji="1" lang="en-US" altLang="zh-CN" sz="2200" dirty="0">
                                              <a:solidFill>
                                                <a:schemeClr val="tx1"/>
                                              </a:solidFill>
                                              <a:latin typeface="Cambria Math" panose="02040503050406030204" pitchFamily="18" charset="0"/>
                                              <a:ea typeface="Cambria Math" panose="02040503050406030204" pitchFamily="18" charset="0"/>
                                            </a:rPr>
                                            <m:t>i</m:t>
                                          </m:r>
                                          <m:r>
                                            <m:rPr>
                                              <m:sty m:val="p"/>
                                            </m:rPr>
                                            <a:rPr kumimoji="1" lang="en-US" altLang="zh-CN" sz="2200" dirty="0">
                                              <a:solidFill>
                                                <a:schemeClr val="tx1"/>
                                              </a:solidFill>
                                              <a:latin typeface="Cambria Math" panose="02040503050406030204" pitchFamily="18" charset="0"/>
                                              <a:ea typeface="Cambria Math" panose="02040503050406030204" pitchFamily="18" charset="0"/>
                                            </a:rPr>
                                            <m:t>n</m:t>
                                          </m:r>
                                        </m:sub>
                                      </m:sSub>
                                      <m:d>
                                        <m:dPr>
                                          <m:ctrlPr>
                                            <a:rPr kumimoji="1" lang="en-US" altLang="zh-CN" sz="2200" i="1" dirty="0">
                                              <a:solidFill>
                                                <a:schemeClr val="tx1"/>
                                              </a:solidFill>
                                              <a:latin typeface="Cambria Math" panose="02040503050406030204" pitchFamily="18" charset="0"/>
                                              <a:ea typeface="Cambria Math" panose="02040503050406030204" pitchFamily="18" charset="0"/>
                                            </a:rPr>
                                          </m:ctrlPr>
                                        </m:dPr>
                                        <m:e>
                                          <m:r>
                                            <a:rPr kumimoji="1" lang="en-US" altLang="zh-CN" sz="2200" i="1" dirty="0">
                                              <a:solidFill>
                                                <a:schemeClr val="tx1"/>
                                              </a:solidFill>
                                              <a:latin typeface="Cambria Math" panose="02040503050406030204" pitchFamily="18" charset="0"/>
                                              <a:ea typeface="Cambria Math" panose="02040503050406030204" pitchFamily="18" charset="0"/>
                                            </a:rPr>
                                            <m:t>𝑢</m:t>
                                          </m:r>
                                        </m:e>
                                      </m:d>
                                    </m:sub>
                                    <m:sup/>
                                    <m:e>
                                      <m:r>
                                        <a:rPr kumimoji="1" lang="en-US" altLang="zh-CN" sz="2200" i="1" dirty="0">
                                          <a:solidFill>
                                            <a:schemeClr val="tx1"/>
                                          </a:solidFill>
                                          <a:latin typeface="Cambria Math" panose="02040503050406030204" pitchFamily="18" charset="0"/>
                                          <a:ea typeface="Cambria Math" panose="02040503050406030204" pitchFamily="18" charset="0"/>
                                        </a:rPr>
                                        <m:t>𝜋</m:t>
                                      </m:r>
                                      <m:d>
                                        <m:dPr>
                                          <m:ctrlPr>
                                            <a:rPr kumimoji="1" lang="en-US" altLang="zh-CN" sz="2200" i="1" dirty="0">
                                              <a:solidFill>
                                                <a:schemeClr val="tx1"/>
                                              </a:solidFill>
                                              <a:latin typeface="Cambria Math" panose="02040503050406030204" pitchFamily="18" charset="0"/>
                                              <a:ea typeface="Cambria Math" panose="02040503050406030204" pitchFamily="18" charset="0"/>
                                            </a:rPr>
                                          </m:ctrlPr>
                                        </m:dPr>
                                        <m:e>
                                          <m:r>
                                            <a:rPr kumimoji="1" lang="en-US" altLang="zh-CN" sz="2200" i="1" dirty="0">
                                              <a:solidFill>
                                                <a:schemeClr val="tx1"/>
                                              </a:solidFill>
                                              <a:latin typeface="Cambria Math" panose="02040503050406030204" pitchFamily="18" charset="0"/>
                                              <a:ea typeface="Cambria Math" panose="02040503050406030204" pitchFamily="18" charset="0"/>
                                            </a:rPr>
                                            <m:t>𝑢</m:t>
                                          </m:r>
                                          <m:r>
                                            <a:rPr kumimoji="1" lang="en-US" altLang="zh-CN" sz="2200" i="1" dirty="0">
                                              <a:solidFill>
                                                <a:schemeClr val="tx1"/>
                                              </a:solidFill>
                                              <a:latin typeface="Cambria Math" panose="02040503050406030204" pitchFamily="18" charset="0"/>
                                              <a:ea typeface="Cambria Math" panose="02040503050406030204" pitchFamily="18" charset="0"/>
                                            </a:rPr>
                                            <m:t>,</m:t>
                                          </m:r>
                                          <m:r>
                                            <a:rPr kumimoji="1" lang="en-US" altLang="zh-CN" sz="2200" i="1" dirty="0">
                                              <a:solidFill>
                                                <a:schemeClr val="tx1"/>
                                              </a:solidFill>
                                              <a:latin typeface="Cambria Math" panose="02040503050406030204" pitchFamily="18" charset="0"/>
                                              <a:ea typeface="Cambria Math" panose="02040503050406030204" pitchFamily="18" charset="0"/>
                                            </a:rPr>
                                            <m:t>𝑡</m:t>
                                          </m:r>
                                        </m:e>
                                      </m:d>
                                      <m:r>
                                        <a:rPr kumimoji="1" lang="en-US" altLang="zh-CN" sz="2200" i="1" dirty="0">
                                          <a:solidFill>
                                            <a:schemeClr val="tx1"/>
                                          </a:solidFill>
                                          <a:latin typeface="Cambria Math" panose="02040503050406030204" pitchFamily="18" charset="0"/>
                                          <a:ea typeface="Cambria Math" panose="02040503050406030204" pitchFamily="18" charset="0"/>
                                        </a:rPr>
                                        <m:t>∙</m:t>
                                      </m:r>
                                      <m:sSub>
                                        <m:sSubPr>
                                          <m:ctrlPr>
                                            <a:rPr kumimoji="1" lang="en-US" altLang="zh-CN" sz="2200" i="1" dirty="0">
                                              <a:solidFill>
                                                <a:schemeClr val="tx1"/>
                                              </a:solidFill>
                                              <a:latin typeface="Cambria Math" panose="02040503050406030204" pitchFamily="18" charset="0"/>
                                              <a:ea typeface="Cambria Math" panose="02040503050406030204" pitchFamily="18" charset="0"/>
                                            </a:rPr>
                                          </m:ctrlPr>
                                        </m:sSubPr>
                                        <m:e>
                                          <m:r>
                                            <a:rPr kumimoji="1" lang="en-US" altLang="zh-CN" sz="2200" i="1" dirty="0">
                                              <a:solidFill>
                                                <a:schemeClr val="tx1"/>
                                              </a:solidFill>
                                              <a:latin typeface="Cambria Math" panose="02040503050406030204" pitchFamily="18" charset="0"/>
                                              <a:ea typeface="Cambria Math" panose="02040503050406030204" pitchFamily="18" charset="0"/>
                                            </a:rPr>
                                            <m:t>𝑑</m:t>
                                          </m:r>
                                        </m:e>
                                        <m:sub>
                                          <m:r>
                                            <m:rPr>
                                              <m:sty m:val="p"/>
                                            </m:rPr>
                                            <a:rPr kumimoji="1" lang="en-US" altLang="zh-CN" sz="2200" i="0" dirty="0">
                                              <a:solidFill>
                                                <a:schemeClr val="tx1"/>
                                              </a:solidFill>
                                              <a:latin typeface="Cambria Math" panose="02040503050406030204" pitchFamily="18" charset="0"/>
                                              <a:ea typeface="Cambria Math" panose="02040503050406030204" pitchFamily="18" charset="0"/>
                                            </a:rPr>
                                            <m:t>out</m:t>
                                          </m:r>
                                        </m:sub>
                                      </m:sSub>
                                      <m:d>
                                        <m:dPr>
                                          <m:ctrlPr>
                                            <a:rPr kumimoji="1" lang="en-US" altLang="zh-CN" sz="2200" i="1" dirty="0">
                                              <a:solidFill>
                                                <a:schemeClr val="tx1"/>
                                              </a:solidFill>
                                              <a:latin typeface="Cambria Math" panose="02040503050406030204" pitchFamily="18" charset="0"/>
                                              <a:ea typeface="Cambria Math" panose="02040503050406030204" pitchFamily="18" charset="0"/>
                                            </a:rPr>
                                          </m:ctrlPr>
                                        </m:dPr>
                                        <m:e>
                                          <m:r>
                                            <a:rPr kumimoji="1" lang="en-US" altLang="zh-CN" sz="2200" i="1" dirty="0">
                                              <a:solidFill>
                                                <a:schemeClr val="tx1"/>
                                              </a:solidFill>
                                              <a:latin typeface="Cambria Math" panose="02040503050406030204" pitchFamily="18" charset="0"/>
                                              <a:ea typeface="Cambria Math" panose="02040503050406030204" pitchFamily="18" charset="0"/>
                                            </a:rPr>
                                            <m:t>𝑣</m:t>
                                          </m:r>
                                        </m:e>
                                      </m:d>
                                    </m:e>
                                  </m:nary>
                                </m:e>
                              </m:nary>
                            </m:e>
                          </m:d>
                        </m:e>
                        <m:sup>
                          <m:f>
                            <m:fPr>
                              <m:ctrlPr>
                                <a:rPr kumimoji="1" lang="en-US" altLang="zh-CN" sz="2200" i="1" dirty="0">
                                  <a:latin typeface="Cambria Math" panose="02040503050406030204" pitchFamily="18" charset="0"/>
                                  <a:ea typeface="Cambria Math" panose="02040503050406030204" pitchFamily="18" charset="0"/>
                                </a:rPr>
                              </m:ctrlPr>
                            </m:fPr>
                            <m:num>
                              <m:r>
                                <a:rPr kumimoji="1" lang="en-US" altLang="zh-CN" sz="2200" i="1" dirty="0">
                                  <a:latin typeface="Cambria Math" panose="02040503050406030204" pitchFamily="18" charset="0"/>
                                  <a:ea typeface="Cambria Math" panose="02040503050406030204" pitchFamily="18" charset="0"/>
                                </a:rPr>
                                <m:t>1</m:t>
                              </m:r>
                            </m:num>
                            <m:den>
                              <m:r>
                                <a:rPr kumimoji="1" lang="en-US" altLang="zh-CN" sz="2200" i="1" dirty="0">
                                  <a:latin typeface="Cambria Math" panose="02040503050406030204" pitchFamily="18" charset="0"/>
                                  <a:ea typeface="Cambria Math" panose="02040503050406030204" pitchFamily="18" charset="0"/>
                                </a:rPr>
                                <m:t>2</m:t>
                              </m:r>
                            </m:den>
                          </m:f>
                        </m:sup>
                      </m:sSup>
                      <m:sSup>
                        <m:sSupPr>
                          <m:ctrlPr>
                            <a:rPr kumimoji="1" lang="en-US" altLang="zh-CN" sz="2200" i="1" dirty="0">
                              <a:latin typeface="Cambria Math" panose="02040503050406030204" pitchFamily="18" charset="0"/>
                              <a:ea typeface="Cambria Math" panose="02040503050406030204" pitchFamily="18" charset="0"/>
                            </a:rPr>
                          </m:ctrlPr>
                        </m:sSupPr>
                        <m:e>
                          <m:d>
                            <m:dPr>
                              <m:ctrlPr>
                                <a:rPr kumimoji="1" lang="en-US" altLang="zh-CN" sz="2200" i="1" dirty="0">
                                  <a:latin typeface="Cambria Math" panose="02040503050406030204" pitchFamily="18" charset="0"/>
                                  <a:ea typeface="Cambria Math" panose="02040503050406030204" pitchFamily="18" charset="0"/>
                                </a:rPr>
                              </m:ctrlPr>
                            </m:dPr>
                            <m:e>
                              <m:nary>
                                <m:naryPr>
                                  <m:chr m:val="∑"/>
                                  <m:supHide m:val="on"/>
                                  <m:ctrlPr>
                                    <a:rPr kumimoji="1" lang="en-US" altLang="zh-CN" sz="2200" i="1" dirty="0">
                                      <a:latin typeface="Cambria Math" panose="02040503050406030204" pitchFamily="18" charset="0"/>
                                      <a:ea typeface="楷体" panose="02010609060101010101" pitchFamily="49" charset="-122"/>
                                    </a:rPr>
                                  </m:ctrlPr>
                                </m:naryPr>
                                <m:sub>
                                  <m:r>
                                    <a:rPr kumimoji="1" lang="en-US" altLang="zh-CN" sz="2200" i="1" dirty="0">
                                      <a:solidFill>
                                        <a:srgbClr val="C00000"/>
                                      </a:solidFill>
                                      <a:latin typeface="Cambria Math" panose="02040503050406030204" pitchFamily="18" charset="0"/>
                                      <a:ea typeface="楷体" panose="02010609060101010101" pitchFamily="49" charset="-122"/>
                                    </a:rPr>
                                    <m:t>𝑣</m:t>
                                  </m:r>
                                  <m:r>
                                    <a:rPr kumimoji="1" lang="en-US" altLang="zh-CN" sz="2200" i="1" dirty="0">
                                      <a:solidFill>
                                        <a:srgbClr val="C00000"/>
                                      </a:solidFill>
                                      <a:latin typeface="Cambria Math" panose="02040503050406030204" pitchFamily="18" charset="0"/>
                                      <a:ea typeface="Cambria Math" panose="02040503050406030204" pitchFamily="18" charset="0"/>
                                    </a:rPr>
                                    <m:t>∈</m:t>
                                  </m:r>
                                  <m:r>
                                    <a:rPr kumimoji="1" lang="en-US" altLang="zh-CN" sz="2200" i="1" dirty="0">
                                      <a:solidFill>
                                        <a:srgbClr val="C00000"/>
                                      </a:solidFill>
                                      <a:latin typeface="Cambria Math" panose="02040503050406030204" pitchFamily="18" charset="0"/>
                                      <a:ea typeface="Cambria Math" panose="02040503050406030204" pitchFamily="18" charset="0"/>
                                    </a:rPr>
                                    <m:t>𝑉</m:t>
                                  </m:r>
                                </m:sub>
                                <m:sup/>
                                <m:e>
                                  <m:nary>
                                    <m:naryPr>
                                      <m:chr m:val="∑"/>
                                      <m:supHide m:val="on"/>
                                      <m:ctrlPr>
                                        <a:rPr kumimoji="1" lang="en-US" altLang="zh-CN" sz="2200" i="1" dirty="0">
                                          <a:latin typeface="Cambria Math" panose="02040503050406030204" pitchFamily="18" charset="0"/>
                                          <a:ea typeface="Cambria Math" panose="02040503050406030204" pitchFamily="18" charset="0"/>
                                        </a:rPr>
                                      </m:ctrlPr>
                                    </m:naryPr>
                                    <m:sub>
                                      <m:r>
                                        <a:rPr kumimoji="1" lang="en-US" altLang="zh-CN" sz="2200" i="1" dirty="0">
                                          <a:solidFill>
                                            <a:srgbClr val="C00000"/>
                                          </a:solidFill>
                                          <a:latin typeface="Cambria Math" panose="02040503050406030204" pitchFamily="18" charset="0"/>
                                          <a:ea typeface="Cambria Math" panose="02040503050406030204" pitchFamily="18" charset="0"/>
                                        </a:rPr>
                                        <m:t>𝑢</m:t>
                                      </m:r>
                                      <m:r>
                                        <a:rPr kumimoji="1" lang="en-US" altLang="zh-CN" sz="2200" i="1" dirty="0">
                                          <a:solidFill>
                                            <a:srgbClr val="C00000"/>
                                          </a:solidFill>
                                          <a:latin typeface="Cambria Math" panose="02040503050406030204" pitchFamily="18" charset="0"/>
                                          <a:ea typeface="Cambria Math" panose="02040503050406030204" pitchFamily="18" charset="0"/>
                                        </a:rPr>
                                        <m:t>∈</m:t>
                                      </m:r>
                                      <m:sSub>
                                        <m:sSubPr>
                                          <m:ctrlPr>
                                            <a:rPr kumimoji="1" lang="en-US" altLang="zh-CN" sz="2200" i="1" dirty="0">
                                              <a:solidFill>
                                                <a:srgbClr val="C00000"/>
                                              </a:solidFill>
                                              <a:latin typeface="Cambria Math" panose="02040503050406030204" pitchFamily="18" charset="0"/>
                                              <a:ea typeface="Cambria Math" panose="02040503050406030204" pitchFamily="18" charset="0"/>
                                            </a:rPr>
                                          </m:ctrlPr>
                                        </m:sSubPr>
                                        <m:e>
                                          <m:r>
                                            <m:rPr>
                                              <m:brk m:alnAt="7"/>
                                            </m:rPr>
                                            <a:rPr kumimoji="1" lang="en-US" altLang="zh-CN" sz="2200" i="1" dirty="0">
                                              <a:solidFill>
                                                <a:srgbClr val="C00000"/>
                                              </a:solidFill>
                                              <a:latin typeface="Cambria Math" panose="02040503050406030204" pitchFamily="18" charset="0"/>
                                              <a:ea typeface="Cambria Math" panose="02040503050406030204" pitchFamily="18" charset="0"/>
                                            </a:rPr>
                                            <m:t>𝑁</m:t>
                                          </m:r>
                                        </m:e>
                                        <m:sub>
                                          <m:r>
                                            <m:rPr>
                                              <m:sty m:val="p"/>
                                            </m:rPr>
                                            <a:rPr kumimoji="1" lang="en-US" altLang="zh-CN" sz="2200" dirty="0">
                                              <a:solidFill>
                                                <a:srgbClr val="C00000"/>
                                              </a:solidFill>
                                              <a:latin typeface="Cambria Math" panose="02040503050406030204" pitchFamily="18" charset="0"/>
                                              <a:ea typeface="Cambria Math" panose="02040503050406030204" pitchFamily="18" charset="0"/>
                                            </a:rPr>
                                            <m:t>out</m:t>
                                          </m:r>
                                        </m:sub>
                                      </m:sSub>
                                      <m:d>
                                        <m:dPr>
                                          <m:ctrlPr>
                                            <a:rPr kumimoji="1" lang="en-US" altLang="zh-CN" sz="2200" i="1" dirty="0">
                                              <a:solidFill>
                                                <a:srgbClr val="C00000"/>
                                              </a:solidFill>
                                              <a:latin typeface="Cambria Math" panose="02040503050406030204" pitchFamily="18" charset="0"/>
                                              <a:ea typeface="Cambria Math" panose="02040503050406030204" pitchFamily="18" charset="0"/>
                                            </a:rPr>
                                          </m:ctrlPr>
                                        </m:dPr>
                                        <m:e>
                                          <m:r>
                                            <a:rPr kumimoji="1" lang="en-US" altLang="zh-CN" sz="2200" i="1" dirty="0">
                                              <a:solidFill>
                                                <a:srgbClr val="C00000"/>
                                              </a:solidFill>
                                              <a:latin typeface="Cambria Math" panose="02040503050406030204" pitchFamily="18" charset="0"/>
                                              <a:ea typeface="Cambria Math" panose="02040503050406030204" pitchFamily="18" charset="0"/>
                                            </a:rPr>
                                            <m:t>𝑣</m:t>
                                          </m:r>
                                        </m:e>
                                      </m:d>
                                    </m:sub>
                                    <m:sup/>
                                    <m:e>
                                      <m:f>
                                        <m:fPr>
                                          <m:ctrlPr>
                                            <a:rPr kumimoji="1" lang="en-US" altLang="zh-CN" sz="2200" i="1" dirty="0">
                                              <a:latin typeface="Cambria Math" panose="02040503050406030204" pitchFamily="18" charset="0"/>
                                              <a:ea typeface="Cambria Math" panose="02040503050406030204" pitchFamily="18" charset="0"/>
                                            </a:rPr>
                                          </m:ctrlPr>
                                        </m:fPr>
                                        <m:num>
                                          <m:r>
                                            <a:rPr kumimoji="1" lang="en-US" altLang="zh-CN" sz="2200" i="1" dirty="0">
                                              <a:latin typeface="Cambria Math" panose="02040503050406030204" pitchFamily="18" charset="0"/>
                                              <a:ea typeface="Cambria Math" panose="02040503050406030204" pitchFamily="18" charset="0"/>
                                            </a:rPr>
                                            <m:t>𝜋</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𝑡</m:t>
                                          </m:r>
                                          <m:r>
                                            <a:rPr kumimoji="1" lang="en-US" altLang="zh-CN" sz="2200" i="1" dirty="0">
                                              <a:latin typeface="Cambria Math" panose="02040503050406030204" pitchFamily="18" charset="0"/>
                                              <a:ea typeface="Cambria Math" panose="02040503050406030204" pitchFamily="18" charset="0"/>
                                            </a:rPr>
                                            <m:t>)</m:t>
                                          </m:r>
                                        </m:num>
                                        <m:den>
                                          <m:sSub>
                                            <m:sSubPr>
                                              <m:ctrlPr>
                                                <a:rPr kumimoji="1" lang="en-US" altLang="zh-CN" sz="2200" i="1" dirty="0">
                                                  <a:latin typeface="Cambria Math" panose="02040503050406030204" pitchFamily="18" charset="0"/>
                                                  <a:ea typeface="Cambria Math" panose="02040503050406030204" pitchFamily="18" charset="0"/>
                                                </a:rPr>
                                              </m:ctrlPr>
                                            </m:sSubPr>
                                            <m:e>
                                              <m:r>
                                                <a:rPr kumimoji="1" lang="en-US" altLang="zh-CN" sz="2200" i="1" dirty="0">
                                                  <a:latin typeface="Cambria Math" panose="02040503050406030204" pitchFamily="18" charset="0"/>
                                                  <a:ea typeface="Cambria Math" panose="02040503050406030204" pitchFamily="18" charset="0"/>
                                                </a:rPr>
                                                <m:t>𝑑</m:t>
                                              </m:r>
                                            </m:e>
                                            <m:sub>
                                              <m:r>
                                                <m:rPr>
                                                  <m:sty m:val="p"/>
                                                </m:rPr>
                                                <a:rPr kumimoji="1" lang="en-US" altLang="zh-CN" sz="2200" i="0" dirty="0">
                                                  <a:latin typeface="Cambria Math" panose="02040503050406030204" pitchFamily="18" charset="0"/>
                                                  <a:ea typeface="Cambria Math" panose="02040503050406030204" pitchFamily="18" charset="0"/>
                                                </a:rPr>
                                                <m:t>out</m:t>
                                              </m:r>
                                            </m:sub>
                                          </m:sSub>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𝑣</m:t>
                                          </m:r>
                                          <m:r>
                                            <a:rPr kumimoji="1" lang="en-US" altLang="zh-CN" sz="2200" i="1" dirty="0">
                                              <a:latin typeface="Cambria Math" panose="02040503050406030204" pitchFamily="18" charset="0"/>
                                              <a:ea typeface="Cambria Math" panose="02040503050406030204" pitchFamily="18" charset="0"/>
                                            </a:rPr>
                                            <m:t>)</m:t>
                                          </m:r>
                                        </m:den>
                                      </m:f>
                                    </m:e>
                                  </m:nary>
                                </m:e>
                              </m:nary>
                            </m:e>
                          </m:d>
                        </m:e>
                        <m:sup>
                          <m:f>
                            <m:fPr>
                              <m:ctrlPr>
                                <a:rPr kumimoji="1" lang="en-US" altLang="zh-CN" sz="2200" i="1" dirty="0">
                                  <a:latin typeface="Cambria Math" panose="02040503050406030204" pitchFamily="18" charset="0"/>
                                  <a:ea typeface="Cambria Math" panose="02040503050406030204" pitchFamily="18" charset="0"/>
                                </a:rPr>
                              </m:ctrlPr>
                            </m:fPr>
                            <m:num>
                              <m:r>
                                <a:rPr kumimoji="1" lang="en-US" altLang="zh-CN" sz="2200" i="1" dirty="0">
                                  <a:latin typeface="Cambria Math" panose="02040503050406030204" pitchFamily="18" charset="0"/>
                                  <a:ea typeface="Cambria Math" panose="02040503050406030204" pitchFamily="18" charset="0"/>
                                </a:rPr>
                                <m:t>1</m:t>
                              </m:r>
                            </m:num>
                            <m:den>
                              <m:r>
                                <a:rPr kumimoji="1" lang="en-US" altLang="zh-CN" sz="2200" i="1" dirty="0">
                                  <a:latin typeface="Cambria Math" panose="02040503050406030204" pitchFamily="18" charset="0"/>
                                  <a:ea typeface="Cambria Math" panose="02040503050406030204" pitchFamily="18" charset="0"/>
                                </a:rPr>
                                <m:t>2</m:t>
                              </m:r>
                            </m:den>
                          </m:f>
                        </m:sup>
                      </m:sSup>
                    </m:oMath>
                  </m:oMathPara>
                </a14:m>
                <a:endParaRPr lang="en-US" sz="2200" dirty="0"/>
              </a:p>
            </p:txBody>
          </p:sp>
        </mc:Choice>
        <mc:Fallback xmlns="">
          <p:sp>
            <p:nvSpPr>
              <p:cNvPr id="7" name="文本框 6">
                <a:extLst>
                  <a:ext uri="{FF2B5EF4-FFF2-40B4-BE49-F238E27FC236}">
                    <a16:creationId xmlns:a16="http://schemas.microsoft.com/office/drawing/2014/main" id="{9B7411EA-FA2F-234D-EB11-BFBE9EFFC81E}"/>
                  </a:ext>
                </a:extLst>
              </p:cNvPr>
              <p:cNvSpPr txBox="1">
                <a:spLocks noRot="1" noChangeAspect="1" noMove="1" noResize="1" noEditPoints="1" noAdjustHandles="1" noChangeArrowheads="1" noChangeShapeType="1" noTextEdit="1"/>
              </p:cNvSpPr>
              <p:nvPr/>
            </p:nvSpPr>
            <p:spPr bwMode="auto">
              <a:xfrm>
                <a:off x="2334984" y="3845279"/>
                <a:ext cx="7635204" cy="1144609"/>
              </a:xfrm>
              <a:prstGeom prst="rect">
                <a:avLst/>
              </a:prstGeom>
              <a:blipFill>
                <a:blip r:embed="rId4"/>
                <a:stretch>
                  <a:fillRect l="-6633" t="-84783" b="-135870"/>
                </a:stretch>
              </a:blipFill>
              <a:ln w="9525" algn="ctr">
                <a:noFill/>
                <a:miter lim="800000"/>
                <a:headEnd/>
                <a:tailEnd/>
              </a:ln>
              <a:effectLst/>
            </p:spPr>
            <p:txBody>
              <a:bodyPr/>
              <a:lstStyle/>
              <a:p>
                <a:r>
                  <a:rPr lang="en-US">
                    <a:noFill/>
                  </a:rPr>
                  <a:t> </a:t>
                </a:r>
              </a:p>
            </p:txBody>
          </p:sp>
        </mc:Fallback>
      </mc:AlternateContent>
      <p:sp>
        <p:nvSpPr>
          <p:cNvPr id="8" name="文本框 7">
            <a:extLst>
              <a:ext uri="{FF2B5EF4-FFF2-40B4-BE49-F238E27FC236}">
                <a16:creationId xmlns:a16="http://schemas.microsoft.com/office/drawing/2014/main" id="{9F4314DA-B908-63BC-61F3-2BA37022AA6D}"/>
              </a:ext>
            </a:extLst>
          </p:cNvPr>
          <p:cNvSpPr txBox="1"/>
          <p:nvPr/>
        </p:nvSpPr>
        <p:spPr>
          <a:xfrm>
            <a:off x="0" y="3545930"/>
            <a:ext cx="2256661" cy="798745"/>
          </a:xfrm>
          <a:prstGeom prst="rect">
            <a:avLst/>
          </a:prstGeom>
          <a:noFill/>
        </p:spPr>
        <p:txBody>
          <a:bodyPr wrap="square" rtlCol="0">
            <a:spAutoFit/>
          </a:bodyPr>
          <a:lstStyle/>
          <a:p>
            <a:pPr algn="ctr">
              <a:lnSpc>
                <a:spcPct val="120000"/>
              </a:lnSpc>
              <a:buClr>
                <a:schemeClr val="tx1"/>
              </a:buClr>
              <a:buSzPct val="80000"/>
            </a:pPr>
            <a:r>
              <a:rPr kumimoji="1" lang="en-US" altLang="zh-CN" dirty="0">
                <a:solidFill>
                  <a:srgbClr val="0070C0"/>
                </a:solidFill>
                <a:latin typeface="Times New Roman" panose="02020603050405020304" pitchFamily="18" charset="0"/>
                <a:ea typeface="楷体" panose="02010609060101010101" pitchFamily="49" charset="-122"/>
              </a:rPr>
              <a:t>Cauchy-Schwarz inequality</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1DBB010-ACBB-6F13-DF48-43ECE9917E0D}"/>
                  </a:ext>
                </a:extLst>
              </p:cNvPr>
              <p:cNvSpPr txBox="1"/>
              <p:nvPr/>
            </p:nvSpPr>
            <p:spPr bwMode="auto">
              <a:xfrm>
                <a:off x="2327623" y="5112582"/>
                <a:ext cx="7863818" cy="1144609"/>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left"/>
                    </m:oMathParaPr>
                    <m:oMath xmlns:m="http://schemas.openxmlformats.org/officeDocument/2006/math">
                      <m:r>
                        <a:rPr kumimoji="1" lang="en-US" altLang="zh-CN" sz="2200" i="1" dirty="0">
                          <a:latin typeface="Cambria Math" panose="02040503050406030204" pitchFamily="18" charset="0"/>
                          <a:ea typeface="Cambria Math" panose="02040503050406030204" pitchFamily="18" charset="0"/>
                        </a:rPr>
                        <m:t>=</m:t>
                      </m:r>
                      <m:sSup>
                        <m:sSupPr>
                          <m:ctrlPr>
                            <a:rPr kumimoji="1" lang="en-US" altLang="zh-CN" sz="2200" i="1" dirty="0">
                              <a:latin typeface="Cambria Math" panose="02040503050406030204" pitchFamily="18" charset="0"/>
                              <a:ea typeface="Cambria Math" panose="02040503050406030204" pitchFamily="18" charset="0"/>
                            </a:rPr>
                          </m:ctrlPr>
                        </m:sSupPr>
                        <m:e>
                          <m:d>
                            <m:dPr>
                              <m:ctrlPr>
                                <a:rPr kumimoji="1" lang="en-US" altLang="zh-CN" sz="2200" i="1" dirty="0">
                                  <a:latin typeface="Cambria Math" panose="02040503050406030204" pitchFamily="18" charset="0"/>
                                  <a:ea typeface="Cambria Math" panose="02040503050406030204" pitchFamily="18" charset="0"/>
                                </a:rPr>
                              </m:ctrlPr>
                            </m:dPr>
                            <m:e>
                              <m:nary>
                                <m:naryPr>
                                  <m:chr m:val="∑"/>
                                  <m:supHide m:val="on"/>
                                  <m:ctrlPr>
                                    <a:rPr kumimoji="1" lang="en-US" altLang="zh-CN" sz="2200" i="1" dirty="0">
                                      <a:latin typeface="Cambria Math" panose="02040503050406030204" pitchFamily="18" charset="0"/>
                                      <a:ea typeface="楷体" panose="02010609060101010101" pitchFamily="49" charset="-122"/>
                                    </a:rPr>
                                  </m:ctrlPr>
                                </m:naryPr>
                                <m:sub>
                                  <m:r>
                                    <m:rPr>
                                      <m:brk m:alnAt="7"/>
                                    </m:rPr>
                                    <a:rPr kumimoji="1" lang="en-US" altLang="zh-CN" sz="2200" i="1" dirty="0">
                                      <a:latin typeface="Cambria Math" panose="02040503050406030204" pitchFamily="18" charset="0"/>
                                      <a:ea typeface="楷体" panose="02010609060101010101" pitchFamily="49" charset="-122"/>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𝑉</m:t>
                                  </m:r>
                                </m:sub>
                                <m:sup/>
                                <m:e>
                                  <m:r>
                                    <a:rPr kumimoji="1" lang="en-US" altLang="zh-CN" sz="2200" i="1" dirty="0">
                                      <a:latin typeface="Cambria Math" panose="02040503050406030204" pitchFamily="18" charset="0"/>
                                      <a:ea typeface="Cambria Math" panose="02040503050406030204" pitchFamily="18" charset="0"/>
                                    </a:rPr>
                                    <m:t>𝜋</m:t>
                                  </m:r>
                                  <m:d>
                                    <m:dPr>
                                      <m:ctrlPr>
                                        <a:rPr kumimoji="1" lang="en-US" altLang="zh-CN" sz="2200" i="1" dirty="0">
                                          <a:latin typeface="Cambria Math" panose="02040503050406030204" pitchFamily="18" charset="0"/>
                                          <a:ea typeface="Cambria Math" panose="02040503050406030204" pitchFamily="18" charset="0"/>
                                        </a:rPr>
                                      </m:ctrlPr>
                                    </m:dPr>
                                    <m:e>
                                      <m:r>
                                        <a:rPr kumimoji="1" lang="en-US" altLang="zh-CN" sz="2200" i="1" dirty="0">
                                          <a:latin typeface="Cambria Math" panose="02040503050406030204" pitchFamily="18" charset="0"/>
                                          <a:ea typeface="Cambria Math" panose="02040503050406030204" pitchFamily="18" charset="0"/>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𝑡</m:t>
                                      </m:r>
                                    </m:e>
                                  </m:d>
                                  <m:nary>
                                    <m:naryPr>
                                      <m:chr m:val="∑"/>
                                      <m:supHide m:val="on"/>
                                      <m:ctrlPr>
                                        <a:rPr kumimoji="1" lang="en-US" altLang="zh-CN" sz="2200" i="1" dirty="0">
                                          <a:latin typeface="Cambria Math" panose="02040503050406030204" pitchFamily="18" charset="0"/>
                                          <a:ea typeface="Cambria Math" panose="02040503050406030204" pitchFamily="18" charset="0"/>
                                        </a:rPr>
                                      </m:ctrlPr>
                                    </m:naryPr>
                                    <m:sub>
                                      <m:r>
                                        <m:rPr>
                                          <m:brk m:alnAt="7"/>
                                        </m:rPr>
                                        <a:rPr kumimoji="1" lang="en-US" altLang="zh-CN" sz="2200" i="1" dirty="0">
                                          <a:latin typeface="Cambria Math" panose="02040503050406030204" pitchFamily="18" charset="0"/>
                                          <a:ea typeface="Cambria Math" panose="02040503050406030204" pitchFamily="18" charset="0"/>
                                        </a:rPr>
                                        <m:t>𝑣</m:t>
                                      </m:r>
                                      <m:r>
                                        <a:rPr kumimoji="1" lang="en-US" altLang="zh-CN" sz="2200" i="1" dirty="0">
                                          <a:latin typeface="Cambria Math" panose="02040503050406030204" pitchFamily="18" charset="0"/>
                                          <a:ea typeface="Cambria Math" panose="02040503050406030204" pitchFamily="18" charset="0"/>
                                        </a:rPr>
                                        <m:t>∈</m:t>
                                      </m:r>
                                      <m:sSub>
                                        <m:sSubPr>
                                          <m:ctrlPr>
                                            <a:rPr kumimoji="1" lang="en-US" altLang="zh-CN" sz="2200" i="1" dirty="0">
                                              <a:latin typeface="Cambria Math" panose="02040503050406030204" pitchFamily="18" charset="0"/>
                                              <a:ea typeface="Cambria Math" panose="02040503050406030204" pitchFamily="18" charset="0"/>
                                            </a:rPr>
                                          </m:ctrlPr>
                                        </m:sSubPr>
                                        <m:e>
                                          <m:r>
                                            <m:rPr>
                                              <m:brk m:alnAt="7"/>
                                            </m:rPr>
                                            <a:rPr kumimoji="1" lang="en-US" altLang="zh-CN" sz="2200" i="1" dirty="0">
                                              <a:latin typeface="Cambria Math" panose="02040503050406030204" pitchFamily="18" charset="0"/>
                                              <a:ea typeface="Cambria Math" panose="02040503050406030204" pitchFamily="18" charset="0"/>
                                            </a:rPr>
                                            <m:t>𝑁</m:t>
                                          </m:r>
                                        </m:e>
                                        <m:sub>
                                          <m:r>
                                            <m:rPr>
                                              <m:sty m:val="p"/>
                                              <m:brk m:alnAt="7"/>
                                            </m:rPr>
                                            <a:rPr kumimoji="1" lang="en-US" altLang="zh-CN" sz="2200" dirty="0">
                                              <a:latin typeface="Cambria Math" panose="02040503050406030204" pitchFamily="18" charset="0"/>
                                              <a:ea typeface="Cambria Math" panose="02040503050406030204" pitchFamily="18" charset="0"/>
                                            </a:rPr>
                                            <m:t>i</m:t>
                                          </m:r>
                                          <m:r>
                                            <m:rPr>
                                              <m:sty m:val="p"/>
                                            </m:rPr>
                                            <a:rPr kumimoji="1" lang="en-US" altLang="zh-CN" sz="2200" dirty="0">
                                              <a:latin typeface="Cambria Math" panose="02040503050406030204" pitchFamily="18" charset="0"/>
                                              <a:ea typeface="Cambria Math" panose="02040503050406030204" pitchFamily="18" charset="0"/>
                                            </a:rPr>
                                            <m:t>n</m:t>
                                          </m:r>
                                        </m:sub>
                                      </m:sSub>
                                      <m:d>
                                        <m:dPr>
                                          <m:ctrlPr>
                                            <a:rPr kumimoji="1" lang="en-US" altLang="zh-CN" sz="2200" i="1" dirty="0">
                                              <a:latin typeface="Cambria Math" panose="02040503050406030204" pitchFamily="18" charset="0"/>
                                              <a:ea typeface="Cambria Math" panose="02040503050406030204" pitchFamily="18" charset="0"/>
                                            </a:rPr>
                                          </m:ctrlPr>
                                        </m:dPr>
                                        <m:e>
                                          <m:r>
                                            <a:rPr kumimoji="1" lang="en-US" altLang="zh-CN" sz="2200" i="1" dirty="0">
                                              <a:latin typeface="Cambria Math" panose="02040503050406030204" pitchFamily="18" charset="0"/>
                                              <a:ea typeface="Cambria Math" panose="02040503050406030204" pitchFamily="18" charset="0"/>
                                            </a:rPr>
                                            <m:t>𝑢</m:t>
                                          </m:r>
                                        </m:e>
                                      </m:d>
                                    </m:sub>
                                    <m:sup/>
                                    <m:e>
                                      <m:sSub>
                                        <m:sSubPr>
                                          <m:ctrlPr>
                                            <a:rPr kumimoji="1" lang="en-US" altLang="zh-CN" sz="2200" i="1" dirty="0">
                                              <a:latin typeface="Cambria Math" panose="02040503050406030204" pitchFamily="18" charset="0"/>
                                              <a:ea typeface="Cambria Math" panose="02040503050406030204" pitchFamily="18" charset="0"/>
                                            </a:rPr>
                                          </m:ctrlPr>
                                        </m:sSubPr>
                                        <m:e>
                                          <m:r>
                                            <a:rPr kumimoji="1" lang="en-US" altLang="zh-CN" sz="2200" i="1" dirty="0">
                                              <a:latin typeface="Cambria Math" panose="02040503050406030204" pitchFamily="18" charset="0"/>
                                              <a:ea typeface="Cambria Math" panose="02040503050406030204" pitchFamily="18" charset="0"/>
                                            </a:rPr>
                                            <m:t>𝑑</m:t>
                                          </m:r>
                                        </m:e>
                                        <m:sub>
                                          <m:r>
                                            <m:rPr>
                                              <m:sty m:val="p"/>
                                            </m:rPr>
                                            <a:rPr kumimoji="1" lang="en-US" altLang="zh-CN" sz="2200" i="0" dirty="0">
                                              <a:latin typeface="Cambria Math" panose="02040503050406030204" pitchFamily="18" charset="0"/>
                                              <a:ea typeface="Cambria Math" panose="02040503050406030204" pitchFamily="18" charset="0"/>
                                            </a:rPr>
                                            <m:t>out</m:t>
                                          </m:r>
                                        </m:sub>
                                      </m:sSub>
                                      <m:d>
                                        <m:dPr>
                                          <m:ctrlPr>
                                            <a:rPr kumimoji="1" lang="en-US" altLang="zh-CN" sz="2200" i="1" dirty="0">
                                              <a:latin typeface="Cambria Math" panose="02040503050406030204" pitchFamily="18" charset="0"/>
                                              <a:ea typeface="Cambria Math" panose="02040503050406030204" pitchFamily="18" charset="0"/>
                                            </a:rPr>
                                          </m:ctrlPr>
                                        </m:dPr>
                                        <m:e>
                                          <m:r>
                                            <a:rPr kumimoji="1" lang="en-US" altLang="zh-CN" sz="2200" i="1" dirty="0">
                                              <a:latin typeface="Cambria Math" panose="02040503050406030204" pitchFamily="18" charset="0"/>
                                              <a:ea typeface="Cambria Math" panose="02040503050406030204" pitchFamily="18" charset="0"/>
                                            </a:rPr>
                                            <m:t>𝑣</m:t>
                                          </m:r>
                                        </m:e>
                                      </m:d>
                                    </m:e>
                                  </m:nary>
                                </m:e>
                              </m:nary>
                            </m:e>
                          </m:d>
                        </m:e>
                        <m:sup>
                          <m:f>
                            <m:fPr>
                              <m:ctrlPr>
                                <a:rPr kumimoji="1" lang="en-US" altLang="zh-CN" sz="2200" i="1" dirty="0">
                                  <a:latin typeface="Cambria Math" panose="02040503050406030204" pitchFamily="18" charset="0"/>
                                  <a:ea typeface="Cambria Math" panose="02040503050406030204" pitchFamily="18" charset="0"/>
                                </a:rPr>
                              </m:ctrlPr>
                            </m:fPr>
                            <m:num>
                              <m:r>
                                <a:rPr kumimoji="1" lang="en-US" altLang="zh-CN" sz="2200" i="1" dirty="0">
                                  <a:latin typeface="Cambria Math" panose="02040503050406030204" pitchFamily="18" charset="0"/>
                                  <a:ea typeface="Cambria Math" panose="02040503050406030204" pitchFamily="18" charset="0"/>
                                </a:rPr>
                                <m:t>1</m:t>
                              </m:r>
                            </m:num>
                            <m:den>
                              <m:r>
                                <a:rPr kumimoji="1" lang="en-US" altLang="zh-CN" sz="2200" i="1" dirty="0">
                                  <a:latin typeface="Cambria Math" panose="02040503050406030204" pitchFamily="18" charset="0"/>
                                  <a:ea typeface="Cambria Math" panose="02040503050406030204" pitchFamily="18" charset="0"/>
                                </a:rPr>
                                <m:t>2</m:t>
                              </m:r>
                            </m:den>
                          </m:f>
                        </m:sup>
                      </m:sSup>
                      <m:sSup>
                        <m:sSupPr>
                          <m:ctrlPr>
                            <a:rPr kumimoji="1" lang="en-US" altLang="zh-CN" sz="2200" i="1" dirty="0">
                              <a:latin typeface="Cambria Math" panose="02040503050406030204" pitchFamily="18" charset="0"/>
                              <a:ea typeface="Cambria Math" panose="02040503050406030204" pitchFamily="18" charset="0"/>
                            </a:rPr>
                          </m:ctrlPr>
                        </m:sSupPr>
                        <m:e>
                          <m:d>
                            <m:dPr>
                              <m:ctrlPr>
                                <a:rPr kumimoji="1" lang="en-US" altLang="zh-CN" sz="2200" i="1" dirty="0">
                                  <a:latin typeface="Cambria Math" panose="02040503050406030204" pitchFamily="18" charset="0"/>
                                  <a:ea typeface="Cambria Math" panose="02040503050406030204" pitchFamily="18" charset="0"/>
                                </a:rPr>
                              </m:ctrlPr>
                            </m:dPr>
                            <m:e>
                              <m:nary>
                                <m:naryPr>
                                  <m:chr m:val="∑"/>
                                  <m:supHide m:val="on"/>
                                  <m:ctrlPr>
                                    <a:rPr kumimoji="1" lang="en-US" altLang="zh-CN" sz="2200" i="1" dirty="0">
                                      <a:latin typeface="Cambria Math" panose="02040503050406030204" pitchFamily="18" charset="0"/>
                                      <a:ea typeface="楷体" panose="02010609060101010101" pitchFamily="49" charset="-122"/>
                                    </a:rPr>
                                  </m:ctrlPr>
                                </m:naryPr>
                                <m:sub>
                                  <m:r>
                                    <a:rPr kumimoji="1" lang="en-US" altLang="zh-CN" sz="2200" i="1" dirty="0">
                                      <a:latin typeface="Cambria Math" panose="02040503050406030204" pitchFamily="18" charset="0"/>
                                      <a:ea typeface="楷体" panose="02010609060101010101" pitchFamily="49" charset="-122"/>
                                    </a:rPr>
                                    <m:t>𝑣</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𝑉</m:t>
                                  </m:r>
                                </m:sub>
                                <m:sup/>
                                <m:e>
                                  <m:f>
                                    <m:fPr>
                                      <m:ctrlPr>
                                        <a:rPr kumimoji="1" lang="en-US" altLang="zh-CN" sz="2200" i="1" dirty="0">
                                          <a:latin typeface="Cambria Math" panose="02040503050406030204" pitchFamily="18" charset="0"/>
                                          <a:ea typeface="Cambria Math" panose="02040503050406030204" pitchFamily="18" charset="0"/>
                                        </a:rPr>
                                      </m:ctrlPr>
                                    </m:fPr>
                                    <m:num>
                                      <m:r>
                                        <a:rPr kumimoji="1" lang="en-US" altLang="zh-CN" sz="2200" i="1" dirty="0">
                                          <a:latin typeface="Cambria Math" panose="02040503050406030204" pitchFamily="18" charset="0"/>
                                          <a:ea typeface="Cambria Math" panose="02040503050406030204" pitchFamily="18" charset="0"/>
                                        </a:rPr>
                                        <m:t>1</m:t>
                                      </m:r>
                                    </m:num>
                                    <m:den>
                                      <m:sSub>
                                        <m:sSubPr>
                                          <m:ctrlPr>
                                            <a:rPr kumimoji="1" lang="en-US" altLang="zh-CN" sz="2200" i="1" dirty="0">
                                              <a:latin typeface="Cambria Math" panose="02040503050406030204" pitchFamily="18" charset="0"/>
                                              <a:ea typeface="Cambria Math" panose="02040503050406030204" pitchFamily="18" charset="0"/>
                                            </a:rPr>
                                          </m:ctrlPr>
                                        </m:sSubPr>
                                        <m:e>
                                          <m:r>
                                            <a:rPr kumimoji="1" lang="en-US" altLang="zh-CN" sz="2200" i="1" dirty="0">
                                              <a:latin typeface="Cambria Math" panose="02040503050406030204" pitchFamily="18" charset="0"/>
                                              <a:ea typeface="Cambria Math" panose="02040503050406030204" pitchFamily="18" charset="0"/>
                                            </a:rPr>
                                            <m:t>𝑑</m:t>
                                          </m:r>
                                        </m:e>
                                        <m:sub>
                                          <m:r>
                                            <m:rPr>
                                              <m:sty m:val="p"/>
                                            </m:rPr>
                                            <a:rPr kumimoji="1" lang="en-US" altLang="zh-CN" sz="2200" i="0" dirty="0">
                                              <a:latin typeface="Cambria Math" panose="02040503050406030204" pitchFamily="18" charset="0"/>
                                              <a:ea typeface="Cambria Math" panose="02040503050406030204" pitchFamily="18" charset="0"/>
                                            </a:rPr>
                                            <m:t>out</m:t>
                                          </m:r>
                                        </m:sub>
                                      </m:sSub>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𝑣</m:t>
                                      </m:r>
                                      <m:r>
                                        <a:rPr kumimoji="1" lang="en-US" altLang="zh-CN" sz="2200" i="1" dirty="0">
                                          <a:latin typeface="Cambria Math" panose="02040503050406030204" pitchFamily="18" charset="0"/>
                                          <a:ea typeface="Cambria Math" panose="02040503050406030204" pitchFamily="18" charset="0"/>
                                        </a:rPr>
                                        <m:t>)</m:t>
                                      </m:r>
                                    </m:den>
                                  </m:f>
                                  <m:nary>
                                    <m:naryPr>
                                      <m:chr m:val="∑"/>
                                      <m:supHide m:val="on"/>
                                      <m:ctrlPr>
                                        <a:rPr kumimoji="1" lang="en-US" altLang="zh-CN" sz="2200" i="1" dirty="0">
                                          <a:latin typeface="Cambria Math" panose="02040503050406030204" pitchFamily="18" charset="0"/>
                                          <a:ea typeface="Cambria Math" panose="02040503050406030204" pitchFamily="18" charset="0"/>
                                        </a:rPr>
                                      </m:ctrlPr>
                                    </m:naryPr>
                                    <m:sub>
                                      <m:r>
                                        <a:rPr kumimoji="1" lang="en-US" altLang="zh-CN" sz="2200" i="1" dirty="0">
                                          <a:latin typeface="Cambria Math" panose="02040503050406030204" pitchFamily="18" charset="0"/>
                                          <a:ea typeface="Cambria Math" panose="02040503050406030204" pitchFamily="18" charset="0"/>
                                        </a:rPr>
                                        <m:t>𝑢</m:t>
                                      </m:r>
                                      <m:r>
                                        <a:rPr kumimoji="1" lang="en-US" altLang="zh-CN" sz="2200" i="1" dirty="0">
                                          <a:latin typeface="Cambria Math" panose="02040503050406030204" pitchFamily="18" charset="0"/>
                                          <a:ea typeface="Cambria Math" panose="02040503050406030204" pitchFamily="18" charset="0"/>
                                        </a:rPr>
                                        <m:t>∈</m:t>
                                      </m:r>
                                      <m:sSub>
                                        <m:sSubPr>
                                          <m:ctrlPr>
                                            <a:rPr kumimoji="1" lang="en-US" altLang="zh-CN" sz="2200" i="1" dirty="0">
                                              <a:latin typeface="Cambria Math" panose="02040503050406030204" pitchFamily="18" charset="0"/>
                                              <a:ea typeface="Cambria Math" panose="02040503050406030204" pitchFamily="18" charset="0"/>
                                            </a:rPr>
                                          </m:ctrlPr>
                                        </m:sSubPr>
                                        <m:e>
                                          <m:r>
                                            <m:rPr>
                                              <m:brk m:alnAt="7"/>
                                            </m:rPr>
                                            <a:rPr kumimoji="1" lang="en-US" altLang="zh-CN" sz="2200" i="1" dirty="0">
                                              <a:latin typeface="Cambria Math" panose="02040503050406030204" pitchFamily="18" charset="0"/>
                                              <a:ea typeface="Cambria Math" panose="02040503050406030204" pitchFamily="18" charset="0"/>
                                            </a:rPr>
                                            <m:t>𝑁</m:t>
                                          </m:r>
                                        </m:e>
                                        <m:sub>
                                          <m:r>
                                            <m:rPr>
                                              <m:sty m:val="p"/>
                                              <m:brk m:alnAt="7"/>
                                            </m:rPr>
                                            <a:rPr kumimoji="1" lang="en-US" altLang="zh-CN" sz="2200" dirty="0">
                                              <a:latin typeface="Cambria Math" panose="02040503050406030204" pitchFamily="18" charset="0"/>
                                              <a:ea typeface="Cambria Math" panose="02040503050406030204" pitchFamily="18" charset="0"/>
                                            </a:rPr>
                                            <m:t>o</m:t>
                                          </m:r>
                                          <m:r>
                                            <m:rPr>
                                              <m:sty m:val="p"/>
                                            </m:rPr>
                                            <a:rPr kumimoji="1" lang="en-US" altLang="zh-CN" sz="2200" dirty="0">
                                              <a:latin typeface="Cambria Math" panose="02040503050406030204" pitchFamily="18" charset="0"/>
                                              <a:ea typeface="Cambria Math" panose="02040503050406030204" pitchFamily="18" charset="0"/>
                                            </a:rPr>
                                            <m:t>ut</m:t>
                                          </m:r>
                                        </m:sub>
                                      </m:sSub>
                                      <m:d>
                                        <m:dPr>
                                          <m:ctrlPr>
                                            <a:rPr kumimoji="1" lang="en-US" altLang="zh-CN" sz="2200" i="1" dirty="0">
                                              <a:latin typeface="Cambria Math" panose="02040503050406030204" pitchFamily="18" charset="0"/>
                                              <a:ea typeface="Cambria Math" panose="02040503050406030204" pitchFamily="18" charset="0"/>
                                            </a:rPr>
                                          </m:ctrlPr>
                                        </m:dPr>
                                        <m:e>
                                          <m:r>
                                            <a:rPr kumimoji="1" lang="en-US" altLang="zh-CN" sz="2200" i="1" dirty="0">
                                              <a:latin typeface="Cambria Math" panose="02040503050406030204" pitchFamily="18" charset="0"/>
                                              <a:ea typeface="Cambria Math" panose="02040503050406030204" pitchFamily="18" charset="0"/>
                                            </a:rPr>
                                            <m:t>𝑣</m:t>
                                          </m:r>
                                        </m:e>
                                      </m:d>
                                    </m:sub>
                                    <m:sup/>
                                    <m:e>
                                      <m:r>
                                        <a:rPr kumimoji="1" lang="en-US" altLang="zh-CN" sz="2200" i="1" dirty="0">
                                          <a:latin typeface="Cambria Math" panose="02040503050406030204" pitchFamily="18" charset="0"/>
                                          <a:ea typeface="Cambria Math" panose="02040503050406030204" pitchFamily="18" charset="0"/>
                                        </a:rPr>
                                        <m:t>𝜋</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𝑡</m:t>
                                      </m:r>
                                      <m:r>
                                        <a:rPr kumimoji="1" lang="en-US" altLang="zh-CN" sz="2200" i="1" dirty="0">
                                          <a:latin typeface="Cambria Math" panose="02040503050406030204" pitchFamily="18" charset="0"/>
                                          <a:ea typeface="Cambria Math" panose="02040503050406030204" pitchFamily="18" charset="0"/>
                                        </a:rPr>
                                        <m:t>)</m:t>
                                      </m:r>
                                    </m:e>
                                  </m:nary>
                                </m:e>
                              </m:nary>
                            </m:e>
                          </m:d>
                        </m:e>
                        <m:sup>
                          <m:f>
                            <m:fPr>
                              <m:ctrlPr>
                                <a:rPr kumimoji="1" lang="en-US" altLang="zh-CN" sz="2200" i="1" dirty="0">
                                  <a:latin typeface="Cambria Math" panose="02040503050406030204" pitchFamily="18" charset="0"/>
                                  <a:ea typeface="Cambria Math" panose="02040503050406030204" pitchFamily="18" charset="0"/>
                                </a:rPr>
                              </m:ctrlPr>
                            </m:fPr>
                            <m:num>
                              <m:r>
                                <a:rPr kumimoji="1" lang="en-US" altLang="zh-CN" sz="2200" i="1" dirty="0">
                                  <a:latin typeface="Cambria Math" panose="02040503050406030204" pitchFamily="18" charset="0"/>
                                  <a:ea typeface="Cambria Math" panose="02040503050406030204" pitchFamily="18" charset="0"/>
                                </a:rPr>
                                <m:t>1</m:t>
                              </m:r>
                            </m:num>
                            <m:den>
                              <m:r>
                                <a:rPr kumimoji="1" lang="en-US" altLang="zh-CN" sz="2200" i="1" dirty="0">
                                  <a:latin typeface="Cambria Math" panose="02040503050406030204" pitchFamily="18" charset="0"/>
                                  <a:ea typeface="Cambria Math" panose="02040503050406030204" pitchFamily="18" charset="0"/>
                                </a:rPr>
                                <m:t>2</m:t>
                              </m:r>
                            </m:den>
                          </m:f>
                        </m:sup>
                      </m:sSup>
                    </m:oMath>
                  </m:oMathPara>
                </a14:m>
                <a:endParaRPr lang="en-US" sz="2200" dirty="0"/>
              </a:p>
            </p:txBody>
          </p:sp>
        </mc:Choice>
        <mc:Fallback xmlns="">
          <p:sp>
            <p:nvSpPr>
              <p:cNvPr id="9" name="文本框 8">
                <a:extLst>
                  <a:ext uri="{FF2B5EF4-FFF2-40B4-BE49-F238E27FC236}">
                    <a16:creationId xmlns:a16="http://schemas.microsoft.com/office/drawing/2014/main" id="{01DBB010-ACBB-6F13-DF48-43ECE9917E0D}"/>
                  </a:ext>
                </a:extLst>
              </p:cNvPr>
              <p:cNvSpPr txBox="1">
                <a:spLocks noRot="1" noChangeAspect="1" noMove="1" noResize="1" noEditPoints="1" noAdjustHandles="1" noChangeArrowheads="1" noChangeShapeType="1" noTextEdit="1"/>
              </p:cNvSpPr>
              <p:nvPr/>
            </p:nvSpPr>
            <p:spPr bwMode="auto">
              <a:xfrm>
                <a:off x="2327623" y="5112582"/>
                <a:ext cx="7863818" cy="1144609"/>
              </a:xfrm>
              <a:prstGeom prst="rect">
                <a:avLst/>
              </a:prstGeom>
              <a:blipFill>
                <a:blip r:embed="rId5"/>
                <a:stretch>
                  <a:fillRect l="-6613" t="-85714" b="-138462"/>
                </a:stretch>
              </a:blipFill>
              <a:ln w="9525" algn="ctr">
                <a:noFill/>
                <a:miter lim="800000"/>
                <a:headEnd/>
                <a:tailEnd/>
              </a:ln>
              <a:effectLst/>
            </p:spPr>
            <p:txBody>
              <a:bodyPr/>
              <a:lstStyle/>
              <a:p>
                <a:r>
                  <a:rPr lang="en-US">
                    <a:noFill/>
                  </a:rPr>
                  <a:t> </a:t>
                </a:r>
              </a:p>
            </p:txBody>
          </p:sp>
        </mc:Fallback>
      </mc:AlternateContent>
      <p:sp>
        <p:nvSpPr>
          <p:cNvPr id="11" name="圆角矩形 10">
            <a:extLst>
              <a:ext uri="{FF2B5EF4-FFF2-40B4-BE49-F238E27FC236}">
                <a16:creationId xmlns:a16="http://schemas.microsoft.com/office/drawing/2014/main" id="{D6C1B932-02FA-4CB6-DEAF-27EF1C1396F8}"/>
              </a:ext>
            </a:extLst>
          </p:cNvPr>
          <p:cNvSpPr/>
          <p:nvPr/>
        </p:nvSpPr>
        <p:spPr>
          <a:xfrm>
            <a:off x="6877161" y="5199480"/>
            <a:ext cx="2870518" cy="1073114"/>
          </a:xfrm>
          <a:prstGeom prst="roundRect">
            <a:avLst/>
          </a:prstGeom>
          <a:noFill/>
          <a:ln w="12700">
            <a:solidFill>
              <a:srgbClr val="C00000"/>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BF0A45F-9BBB-5D50-4CC2-BD0E100D8E69}"/>
                  </a:ext>
                </a:extLst>
              </p:cNvPr>
              <p:cNvSpPr txBox="1"/>
              <p:nvPr/>
            </p:nvSpPr>
            <p:spPr bwMode="auto">
              <a:xfrm>
                <a:off x="2361913" y="6580211"/>
                <a:ext cx="5246018" cy="1073114"/>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left"/>
                    </m:oMathParaPr>
                    <m:oMath xmlns:m="http://schemas.openxmlformats.org/officeDocument/2006/math">
                      <m:r>
                        <a:rPr kumimoji="1" lang="en-US" altLang="zh-CN" sz="2200" i="1" dirty="0">
                          <a:latin typeface="Cambria Math" panose="02040503050406030204" pitchFamily="18" charset="0"/>
                          <a:ea typeface="Cambria Math" panose="02040503050406030204" pitchFamily="18" charset="0"/>
                        </a:rPr>
                        <m:t>≤</m:t>
                      </m:r>
                      <m:sSup>
                        <m:sSupPr>
                          <m:ctrlPr>
                            <a:rPr kumimoji="1" lang="en-US" altLang="zh-CN" sz="2200" i="1" dirty="0">
                              <a:latin typeface="Cambria Math" panose="02040503050406030204" pitchFamily="18" charset="0"/>
                              <a:ea typeface="Cambria Math" panose="02040503050406030204" pitchFamily="18" charset="0"/>
                            </a:rPr>
                          </m:ctrlPr>
                        </m:sSupPr>
                        <m:e>
                          <m:d>
                            <m:dPr>
                              <m:ctrlPr>
                                <a:rPr kumimoji="1" lang="en-US" altLang="zh-CN" sz="2200" i="1" dirty="0">
                                  <a:latin typeface="Cambria Math" panose="02040503050406030204" pitchFamily="18" charset="0"/>
                                  <a:ea typeface="Cambria Math" panose="02040503050406030204" pitchFamily="18" charset="0"/>
                                </a:rPr>
                              </m:ctrlPr>
                            </m:dPr>
                            <m:e>
                              <m:r>
                                <a:rPr kumimoji="1" lang="en-US" altLang="zh-CN" sz="2200" i="1" dirty="0">
                                  <a:latin typeface="Cambria Math" panose="02040503050406030204" pitchFamily="18" charset="0"/>
                                  <a:ea typeface="Cambria Math" panose="02040503050406030204" pitchFamily="18" charset="0"/>
                                </a:rPr>
                                <m:t>𝑛</m:t>
                              </m:r>
                              <m:r>
                                <a:rPr kumimoji="1" lang="en-US" altLang="zh-CN" sz="2200" i="1" dirty="0">
                                  <a:latin typeface="Cambria Math" panose="02040503050406030204" pitchFamily="18" charset="0"/>
                                  <a:ea typeface="Cambria Math" panose="02040503050406030204" pitchFamily="18" charset="0"/>
                                </a:rPr>
                                <m:t>𝜋</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𝑡</m:t>
                              </m:r>
                              <m:r>
                                <a:rPr kumimoji="1" lang="en-US" altLang="zh-CN" sz="2200" i="1" dirty="0">
                                  <a:latin typeface="Cambria Math" panose="02040503050406030204" pitchFamily="18" charset="0"/>
                                  <a:ea typeface="Cambria Math" panose="02040503050406030204" pitchFamily="18" charset="0"/>
                                </a:rPr>
                                <m:t>)∙</m:t>
                              </m:r>
                              <m:r>
                                <a:rPr kumimoji="1" lang="en-US" altLang="zh-CN" sz="2200" b="0" i="1" dirty="0">
                                  <a:latin typeface="Cambria Math" panose="02040503050406030204" pitchFamily="18" charset="0"/>
                                  <a:ea typeface="Cambria Math" panose="02040503050406030204" pitchFamily="18" charset="0"/>
                                </a:rPr>
                                <m:t>𝑛𝑑</m:t>
                              </m:r>
                            </m:e>
                          </m:d>
                        </m:e>
                        <m:sup>
                          <m:r>
                            <a:rPr kumimoji="1" lang="en-US" altLang="zh-CN" sz="2200" i="1" dirty="0">
                              <a:latin typeface="Cambria Math" panose="02040503050406030204" pitchFamily="18" charset="0"/>
                              <a:ea typeface="Cambria Math" panose="02040503050406030204" pitchFamily="18" charset="0"/>
                            </a:rPr>
                            <m:t>1/2</m:t>
                          </m:r>
                        </m:sup>
                      </m:sSup>
                      <m:r>
                        <a:rPr kumimoji="1" lang="en-US" altLang="zh-CN" sz="2200" i="1" dirty="0">
                          <a:latin typeface="Cambria Math" panose="02040503050406030204" pitchFamily="18" charset="0"/>
                          <a:ea typeface="Cambria Math" panose="02040503050406030204" pitchFamily="18" charset="0"/>
                        </a:rPr>
                        <m:t>∙</m:t>
                      </m:r>
                      <m:sSup>
                        <m:sSupPr>
                          <m:ctrlPr>
                            <a:rPr kumimoji="1" lang="en-US" altLang="zh-CN" sz="2200" i="1" dirty="0">
                              <a:latin typeface="Cambria Math" panose="02040503050406030204" pitchFamily="18" charset="0"/>
                              <a:ea typeface="Cambria Math" panose="02040503050406030204" pitchFamily="18" charset="0"/>
                            </a:rPr>
                          </m:ctrlPr>
                        </m:sSupPr>
                        <m:e>
                          <m:d>
                            <m:dPr>
                              <m:ctrlPr>
                                <a:rPr kumimoji="1" lang="en-US" altLang="zh-CN" sz="2200" i="1" dirty="0">
                                  <a:latin typeface="Cambria Math" panose="02040503050406030204" pitchFamily="18" charset="0"/>
                                  <a:ea typeface="Cambria Math" panose="02040503050406030204" pitchFamily="18" charset="0"/>
                                </a:rPr>
                              </m:ctrlPr>
                            </m:dPr>
                            <m:e>
                              <m:nary>
                                <m:naryPr>
                                  <m:chr m:val="∑"/>
                                  <m:supHide m:val="on"/>
                                  <m:ctrlPr>
                                    <a:rPr kumimoji="1" lang="en-US" altLang="zh-CN" sz="2200" i="1" dirty="0">
                                      <a:latin typeface="Cambria Math" panose="02040503050406030204" pitchFamily="18" charset="0"/>
                                      <a:ea typeface="楷体" panose="02010609060101010101" pitchFamily="49" charset="-122"/>
                                    </a:rPr>
                                  </m:ctrlPr>
                                </m:naryPr>
                                <m:sub>
                                  <m:r>
                                    <a:rPr kumimoji="1" lang="en-US" altLang="zh-CN" sz="2200" i="1" dirty="0">
                                      <a:latin typeface="Cambria Math" panose="02040503050406030204" pitchFamily="18" charset="0"/>
                                      <a:ea typeface="楷体" panose="02010609060101010101" pitchFamily="49" charset="-122"/>
                                    </a:rPr>
                                    <m:t>𝑣</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𝑉</m:t>
                                  </m:r>
                                </m:sub>
                                <m:sup/>
                                <m:e>
                                  <m:f>
                                    <m:fPr>
                                      <m:ctrlPr>
                                        <a:rPr kumimoji="1" lang="en-US" altLang="zh-CN" sz="2200" i="1" dirty="0">
                                          <a:latin typeface="Cambria Math" panose="02040503050406030204" pitchFamily="18" charset="0"/>
                                          <a:ea typeface="Cambria Math" panose="02040503050406030204" pitchFamily="18" charset="0"/>
                                        </a:rPr>
                                      </m:ctrlPr>
                                    </m:fPr>
                                    <m:num>
                                      <m:r>
                                        <a:rPr kumimoji="1" lang="en-US" altLang="zh-CN" sz="2200" i="1" dirty="0">
                                          <a:latin typeface="Cambria Math" panose="02040503050406030204" pitchFamily="18" charset="0"/>
                                          <a:ea typeface="Cambria Math" panose="02040503050406030204" pitchFamily="18" charset="0"/>
                                        </a:rPr>
                                        <m:t>𝜋</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𝑣</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𝑡</m:t>
                                      </m:r>
                                      <m:r>
                                        <a:rPr kumimoji="1" lang="en-US" altLang="zh-CN" sz="2200" i="1" dirty="0">
                                          <a:latin typeface="Cambria Math" panose="02040503050406030204" pitchFamily="18" charset="0"/>
                                          <a:ea typeface="Cambria Math" panose="02040503050406030204" pitchFamily="18" charset="0"/>
                                        </a:rPr>
                                        <m:t>)</m:t>
                                      </m:r>
                                    </m:num>
                                    <m:den>
                                      <m:r>
                                        <a:rPr kumimoji="1" lang="en-US" altLang="zh-CN" sz="2200" i="1" dirty="0">
                                          <a:latin typeface="Cambria Math" panose="02040503050406030204" pitchFamily="18" charset="0"/>
                                          <a:ea typeface="Cambria Math" panose="02040503050406030204" pitchFamily="18" charset="0"/>
                                        </a:rPr>
                                        <m:t>1−</m:t>
                                      </m:r>
                                      <m:r>
                                        <a:rPr kumimoji="1" lang="en-US" altLang="zh-CN" sz="2200" i="1" dirty="0">
                                          <a:latin typeface="Cambria Math" panose="02040503050406030204" pitchFamily="18" charset="0"/>
                                          <a:ea typeface="Cambria Math" panose="02040503050406030204" pitchFamily="18" charset="0"/>
                                        </a:rPr>
                                        <m:t>𝛼</m:t>
                                      </m:r>
                                    </m:den>
                                  </m:f>
                                </m:e>
                              </m:nary>
                            </m:e>
                          </m:d>
                        </m:e>
                        <m:sup>
                          <m:r>
                            <a:rPr kumimoji="1" lang="en-US" altLang="zh-CN" sz="2200" i="1" dirty="0">
                              <a:latin typeface="Cambria Math" panose="02040503050406030204" pitchFamily="18" charset="0"/>
                              <a:ea typeface="Cambria Math" panose="02040503050406030204" pitchFamily="18" charset="0"/>
                            </a:rPr>
                            <m:t>1/2</m:t>
                          </m:r>
                        </m:sup>
                      </m:sSup>
                    </m:oMath>
                  </m:oMathPara>
                </a14:m>
                <a:endParaRPr lang="en-US" sz="2200" dirty="0"/>
              </a:p>
            </p:txBody>
          </p:sp>
        </mc:Choice>
        <mc:Fallback xmlns="">
          <p:sp>
            <p:nvSpPr>
              <p:cNvPr id="13" name="文本框 12">
                <a:extLst>
                  <a:ext uri="{FF2B5EF4-FFF2-40B4-BE49-F238E27FC236}">
                    <a16:creationId xmlns:a16="http://schemas.microsoft.com/office/drawing/2014/main" id="{4BF0A45F-9BBB-5D50-4CC2-BD0E100D8E69}"/>
                  </a:ext>
                </a:extLst>
              </p:cNvPr>
              <p:cNvSpPr txBox="1">
                <a:spLocks noRot="1" noChangeAspect="1" noMove="1" noResize="1" noEditPoints="1" noAdjustHandles="1" noChangeArrowheads="1" noChangeShapeType="1" noTextEdit="1"/>
              </p:cNvSpPr>
              <p:nvPr/>
            </p:nvSpPr>
            <p:spPr bwMode="auto">
              <a:xfrm>
                <a:off x="2361913" y="6580211"/>
                <a:ext cx="5246018" cy="1073114"/>
              </a:xfrm>
              <a:prstGeom prst="rect">
                <a:avLst/>
              </a:prstGeom>
              <a:blipFill>
                <a:blip r:embed="rId6"/>
                <a:stretch>
                  <a:fillRect t="-93023" b="-150000"/>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FCA23AD9-35A5-99F0-BEB5-821B73E5AC3E}"/>
                  </a:ext>
                </a:extLst>
              </p:cNvPr>
              <p:cNvSpPr txBox="1"/>
              <p:nvPr/>
            </p:nvSpPr>
            <p:spPr bwMode="auto">
              <a:xfrm>
                <a:off x="6437309" y="6925345"/>
                <a:ext cx="3142196" cy="474489"/>
              </a:xfrm>
              <a:prstGeom prst="rect">
                <a:avLst/>
              </a:prstGeom>
              <a:noFill/>
              <a:ln w="9525" algn="ctr">
                <a:noFill/>
                <a:miter lim="800000"/>
                <a:headEnd/>
                <a:tailEnd/>
              </a:ln>
              <a:effectLst/>
            </p:spPr>
            <p:txBody>
              <a:bodyPr wrap="square">
                <a:spAutoFit/>
              </a:bodyPr>
              <a:lstStyle/>
              <a:p>
                <a:r>
                  <a:rPr lang="en-US" sz="2200" dirty="0"/>
                  <a:t>=</a:t>
                </a:r>
                <a:r>
                  <a:rPr kumimoji="1" lang="en-US" altLang="zh-CN" sz="2200" dirty="0">
                    <a:ea typeface="楷体" panose="02010609060101010101" pitchFamily="49" charset="-122"/>
                  </a:rPr>
                  <a:t> </a:t>
                </a:r>
                <a14:m>
                  <m:oMath xmlns:m="http://schemas.openxmlformats.org/officeDocument/2006/math">
                    <m:r>
                      <a:rPr kumimoji="1" lang="en-US" altLang="zh-CN" sz="2200" i="1" dirty="0">
                        <a:latin typeface="Cambria Math" panose="02040503050406030204" pitchFamily="18" charset="0"/>
                        <a:ea typeface="Cambria Math" panose="02040503050406030204" pitchFamily="18" charset="0"/>
                      </a:rPr>
                      <m:t>𝑂</m:t>
                    </m:r>
                    <m:d>
                      <m:dPr>
                        <m:ctrlPr>
                          <a:rPr kumimoji="1" lang="en-US" altLang="zh-CN" sz="2200" i="1" dirty="0">
                            <a:latin typeface="Cambria Math" panose="02040503050406030204" pitchFamily="18" charset="0"/>
                            <a:ea typeface="Cambria Math" panose="02040503050406030204" pitchFamily="18" charset="0"/>
                          </a:rPr>
                        </m:ctrlPr>
                      </m:dPr>
                      <m:e>
                        <m:r>
                          <a:rPr kumimoji="1" lang="en-US" altLang="zh-CN" sz="2200" i="1" dirty="0">
                            <a:latin typeface="Cambria Math" panose="02040503050406030204" pitchFamily="18" charset="0"/>
                            <a:ea typeface="Cambria Math" panose="02040503050406030204" pitchFamily="18" charset="0"/>
                          </a:rPr>
                          <m:t>𝑛</m:t>
                        </m:r>
                        <m:r>
                          <a:rPr kumimoji="1" lang="en-US" altLang="zh-CN" sz="2200" i="1" dirty="0">
                            <a:latin typeface="Cambria Math" panose="02040503050406030204" pitchFamily="18" charset="0"/>
                            <a:ea typeface="Cambria Math" panose="02040503050406030204" pitchFamily="18" charset="0"/>
                          </a:rPr>
                          <m:t>𝜋</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𝑡</m:t>
                        </m:r>
                        <m:r>
                          <a:rPr kumimoji="1" lang="en-US" altLang="zh-CN" sz="2200" i="1" dirty="0">
                            <a:latin typeface="Cambria Math" panose="02040503050406030204" pitchFamily="18" charset="0"/>
                            <a:ea typeface="Cambria Math" panose="02040503050406030204" pitchFamily="18" charset="0"/>
                          </a:rPr>
                          <m:t>)∙</m:t>
                        </m:r>
                        <m:sSup>
                          <m:sSupPr>
                            <m:ctrlPr>
                              <a:rPr kumimoji="1" lang="en-US" altLang="zh-CN" sz="2200" i="1" dirty="0">
                                <a:latin typeface="Cambria Math" panose="02040503050406030204" pitchFamily="18" charset="0"/>
                                <a:ea typeface="Cambria Math" panose="02040503050406030204" pitchFamily="18" charset="0"/>
                              </a:rPr>
                            </m:ctrlPr>
                          </m:sSupPr>
                          <m:e>
                            <m:r>
                              <a:rPr kumimoji="1" lang="en-US" altLang="zh-CN" sz="2200" b="0" i="1" dirty="0">
                                <a:latin typeface="Cambria Math" panose="02040503050406030204" pitchFamily="18" charset="0"/>
                                <a:ea typeface="Cambria Math" panose="02040503050406030204" pitchFamily="18" charset="0"/>
                              </a:rPr>
                              <m:t>(</m:t>
                            </m:r>
                            <m:r>
                              <a:rPr kumimoji="1" lang="en-US" altLang="zh-CN" sz="2200" b="0" i="1" dirty="0">
                                <a:latin typeface="Cambria Math" panose="02040503050406030204" pitchFamily="18" charset="0"/>
                                <a:ea typeface="Cambria Math" panose="02040503050406030204" pitchFamily="18" charset="0"/>
                              </a:rPr>
                              <m:t>𝑛𝑑</m:t>
                            </m:r>
                            <m:r>
                              <a:rPr kumimoji="1" lang="en-US" altLang="zh-CN" sz="2200" b="0" i="1" dirty="0">
                                <a:latin typeface="Cambria Math" panose="02040503050406030204" pitchFamily="18" charset="0"/>
                                <a:ea typeface="Cambria Math" panose="02040503050406030204" pitchFamily="18" charset="0"/>
                              </a:rPr>
                              <m:t>)</m:t>
                            </m:r>
                          </m:e>
                          <m:sup>
                            <m:r>
                              <a:rPr kumimoji="1" lang="en-US" altLang="zh-CN" sz="2200" i="1" dirty="0">
                                <a:latin typeface="Cambria Math" panose="02040503050406030204" pitchFamily="18" charset="0"/>
                                <a:ea typeface="Cambria Math" panose="02040503050406030204" pitchFamily="18" charset="0"/>
                              </a:rPr>
                              <m:t>1/2</m:t>
                            </m:r>
                          </m:sup>
                        </m:sSup>
                      </m:e>
                    </m:d>
                  </m:oMath>
                </a14:m>
                <a:endParaRPr lang="en-US" sz="2200" dirty="0"/>
              </a:p>
            </p:txBody>
          </p:sp>
        </mc:Choice>
        <mc:Fallback xmlns="">
          <p:sp>
            <p:nvSpPr>
              <p:cNvPr id="14" name="文本框 13">
                <a:extLst>
                  <a:ext uri="{FF2B5EF4-FFF2-40B4-BE49-F238E27FC236}">
                    <a16:creationId xmlns:a16="http://schemas.microsoft.com/office/drawing/2014/main" id="{FCA23AD9-35A5-99F0-BEB5-821B73E5AC3E}"/>
                  </a:ext>
                </a:extLst>
              </p:cNvPr>
              <p:cNvSpPr txBox="1">
                <a:spLocks noRot="1" noChangeAspect="1" noMove="1" noResize="1" noEditPoints="1" noAdjustHandles="1" noChangeArrowheads="1" noChangeShapeType="1" noTextEdit="1"/>
              </p:cNvSpPr>
              <p:nvPr/>
            </p:nvSpPr>
            <p:spPr bwMode="auto">
              <a:xfrm>
                <a:off x="6437309" y="6925345"/>
                <a:ext cx="3142196" cy="474489"/>
              </a:xfrm>
              <a:prstGeom prst="rect">
                <a:avLst/>
              </a:prstGeom>
              <a:blipFill>
                <a:blip r:embed="rId7"/>
                <a:stretch>
                  <a:fillRect l="-2410" t="-2632" b="-18421"/>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4E2D133-5DC6-A533-37B6-4CF60654B7A0}"/>
                  </a:ext>
                </a:extLst>
              </p:cNvPr>
              <p:cNvSpPr txBox="1"/>
              <p:nvPr/>
            </p:nvSpPr>
            <p:spPr bwMode="auto">
              <a:xfrm>
                <a:off x="2343984" y="2540139"/>
                <a:ext cx="4958266" cy="1126399"/>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200" i="1" dirty="0">
                          <a:latin typeface="Cambria Math" panose="02040503050406030204" pitchFamily="18" charset="0"/>
                          <a:ea typeface="Cambria Math" panose="02040503050406030204" pitchFamily="18" charset="0"/>
                        </a:rPr>
                        <m:t>=</m:t>
                      </m:r>
                      <m:nary>
                        <m:naryPr>
                          <m:chr m:val="∑"/>
                          <m:supHide m:val="on"/>
                          <m:ctrlPr>
                            <a:rPr kumimoji="1" lang="en-US" altLang="zh-CN" sz="2200" i="1" dirty="0">
                              <a:latin typeface="Cambria Math" panose="02040503050406030204" pitchFamily="18" charset="0"/>
                              <a:ea typeface="楷体" panose="02010609060101010101" pitchFamily="49" charset="-122"/>
                            </a:rPr>
                          </m:ctrlPr>
                        </m:naryPr>
                        <m:sub>
                          <m:r>
                            <a:rPr kumimoji="1" lang="en-US" altLang="zh-CN" sz="2200" b="0" i="1" dirty="0">
                              <a:latin typeface="Cambria Math" panose="02040503050406030204" pitchFamily="18" charset="0"/>
                              <a:ea typeface="楷体" panose="02010609060101010101" pitchFamily="49" charset="-122"/>
                            </a:rPr>
                            <m:t>𝑢</m:t>
                          </m:r>
                          <m:r>
                            <a:rPr kumimoji="1" lang="en-US" altLang="zh-CN" sz="2200" b="0" i="1" dirty="0">
                              <a:latin typeface="Cambria Math" panose="02040503050406030204" pitchFamily="18" charset="0"/>
                              <a:ea typeface="Cambria Math" panose="02040503050406030204" pitchFamily="18" charset="0"/>
                            </a:rPr>
                            <m:t>∈</m:t>
                          </m:r>
                          <m:r>
                            <a:rPr kumimoji="1" lang="en-US" altLang="zh-CN" sz="2200" b="0" i="1" dirty="0">
                              <a:latin typeface="Cambria Math" panose="02040503050406030204" pitchFamily="18" charset="0"/>
                              <a:ea typeface="Cambria Math" panose="02040503050406030204" pitchFamily="18" charset="0"/>
                            </a:rPr>
                            <m:t>𝑉</m:t>
                          </m:r>
                        </m:sub>
                        <m:sup/>
                        <m:e>
                          <m:nary>
                            <m:naryPr>
                              <m:chr m:val="∑"/>
                              <m:supHide m:val="on"/>
                              <m:ctrlPr>
                                <a:rPr kumimoji="1" lang="en-US" altLang="zh-CN" sz="2200" i="1" dirty="0">
                                  <a:solidFill>
                                    <a:schemeClr val="tx1"/>
                                  </a:solidFill>
                                  <a:latin typeface="Cambria Math" panose="02040503050406030204" pitchFamily="18" charset="0"/>
                                  <a:ea typeface="Cambria Math" panose="02040503050406030204" pitchFamily="18" charset="0"/>
                                </a:rPr>
                              </m:ctrlPr>
                            </m:naryPr>
                            <m:sub>
                              <m:r>
                                <m:rPr>
                                  <m:brk m:alnAt="7"/>
                                </m:rPr>
                                <a:rPr kumimoji="1" lang="en-US" altLang="zh-CN" sz="2200" i="1" dirty="0">
                                  <a:solidFill>
                                    <a:schemeClr val="tx1"/>
                                  </a:solidFill>
                                  <a:latin typeface="Cambria Math" panose="02040503050406030204" pitchFamily="18" charset="0"/>
                                  <a:ea typeface="Cambria Math" panose="02040503050406030204" pitchFamily="18" charset="0"/>
                                </a:rPr>
                                <m:t>𝑣</m:t>
                              </m:r>
                              <m:r>
                                <a:rPr kumimoji="1" lang="en-US" altLang="zh-CN" sz="2200" i="1" dirty="0">
                                  <a:solidFill>
                                    <a:schemeClr val="tx1"/>
                                  </a:solidFill>
                                  <a:latin typeface="Cambria Math" panose="02040503050406030204" pitchFamily="18" charset="0"/>
                                  <a:ea typeface="Cambria Math" panose="02040503050406030204" pitchFamily="18" charset="0"/>
                                </a:rPr>
                                <m:t>∈</m:t>
                              </m:r>
                              <m:sSub>
                                <m:sSubPr>
                                  <m:ctrlPr>
                                    <a:rPr kumimoji="1" lang="en-US" altLang="zh-CN" sz="2200" i="1" dirty="0">
                                      <a:solidFill>
                                        <a:schemeClr val="tx1"/>
                                      </a:solidFill>
                                      <a:latin typeface="Cambria Math" panose="02040503050406030204" pitchFamily="18" charset="0"/>
                                      <a:ea typeface="Cambria Math" panose="02040503050406030204" pitchFamily="18" charset="0"/>
                                    </a:rPr>
                                  </m:ctrlPr>
                                </m:sSubPr>
                                <m:e>
                                  <m:r>
                                    <m:rPr>
                                      <m:brk m:alnAt="7"/>
                                    </m:rPr>
                                    <a:rPr kumimoji="1" lang="en-US" altLang="zh-CN" sz="2200" i="1" dirty="0">
                                      <a:solidFill>
                                        <a:schemeClr val="tx1"/>
                                      </a:solidFill>
                                      <a:latin typeface="Cambria Math" panose="02040503050406030204" pitchFamily="18" charset="0"/>
                                      <a:ea typeface="Cambria Math" panose="02040503050406030204" pitchFamily="18" charset="0"/>
                                    </a:rPr>
                                    <m:t>𝑁</m:t>
                                  </m:r>
                                </m:e>
                                <m:sub>
                                  <m:r>
                                    <m:rPr>
                                      <m:sty m:val="p"/>
                                      <m:brk m:alnAt="7"/>
                                    </m:rPr>
                                    <a:rPr kumimoji="1" lang="en-US" altLang="zh-CN" sz="2200" dirty="0">
                                      <a:solidFill>
                                        <a:schemeClr val="tx1"/>
                                      </a:solidFill>
                                      <a:latin typeface="Cambria Math" panose="02040503050406030204" pitchFamily="18" charset="0"/>
                                      <a:ea typeface="Cambria Math" panose="02040503050406030204" pitchFamily="18" charset="0"/>
                                    </a:rPr>
                                    <m:t>i</m:t>
                                  </m:r>
                                  <m:r>
                                    <m:rPr>
                                      <m:sty m:val="p"/>
                                    </m:rPr>
                                    <a:rPr kumimoji="1" lang="en-US" altLang="zh-CN" sz="2200" dirty="0">
                                      <a:solidFill>
                                        <a:schemeClr val="tx1"/>
                                      </a:solidFill>
                                      <a:latin typeface="Cambria Math" panose="02040503050406030204" pitchFamily="18" charset="0"/>
                                      <a:ea typeface="Cambria Math" panose="02040503050406030204" pitchFamily="18" charset="0"/>
                                    </a:rPr>
                                    <m:t>n</m:t>
                                  </m:r>
                                </m:sub>
                              </m:sSub>
                              <m:r>
                                <m:rPr>
                                  <m:brk m:alnAt="7"/>
                                </m:rPr>
                                <a:rPr kumimoji="1" lang="en-US" altLang="zh-CN" sz="2200" i="1" dirty="0">
                                  <a:solidFill>
                                    <a:schemeClr val="tx1"/>
                                  </a:solidFill>
                                  <a:latin typeface="Cambria Math" panose="02040503050406030204" pitchFamily="18" charset="0"/>
                                  <a:ea typeface="Cambria Math" panose="02040503050406030204" pitchFamily="18" charset="0"/>
                                </a:rPr>
                                <m:t>(</m:t>
                              </m:r>
                              <m:r>
                                <a:rPr kumimoji="1" lang="en-US" altLang="zh-CN" sz="2200" i="1" dirty="0">
                                  <a:solidFill>
                                    <a:schemeClr val="tx1"/>
                                  </a:solidFill>
                                  <a:latin typeface="Cambria Math" panose="02040503050406030204" pitchFamily="18" charset="0"/>
                                  <a:ea typeface="Cambria Math" panose="02040503050406030204" pitchFamily="18" charset="0"/>
                                </a:rPr>
                                <m:t>𝑢</m:t>
                              </m:r>
                              <m:r>
                                <a:rPr kumimoji="1" lang="en-US" altLang="zh-CN" sz="2200" i="1" dirty="0">
                                  <a:solidFill>
                                    <a:schemeClr val="tx1"/>
                                  </a:solidFill>
                                  <a:latin typeface="Cambria Math" panose="02040503050406030204" pitchFamily="18" charset="0"/>
                                  <a:ea typeface="Cambria Math" panose="02040503050406030204" pitchFamily="18" charset="0"/>
                                </a:rPr>
                                <m:t>)</m:t>
                              </m:r>
                            </m:sub>
                            <m:sup/>
                            <m:e>
                              <m:rad>
                                <m:radPr>
                                  <m:degHide m:val="on"/>
                                  <m:ctrlPr>
                                    <a:rPr kumimoji="1" lang="en-US" altLang="zh-CN" sz="2200" i="1" dirty="0">
                                      <a:solidFill>
                                        <a:schemeClr val="tx1"/>
                                      </a:solidFill>
                                      <a:latin typeface="Cambria Math" panose="02040503050406030204" pitchFamily="18" charset="0"/>
                                      <a:ea typeface="Cambria Math" panose="02040503050406030204" pitchFamily="18" charset="0"/>
                                    </a:rPr>
                                  </m:ctrlPr>
                                </m:radPr>
                                <m:deg/>
                                <m:e>
                                  <m:r>
                                    <a:rPr kumimoji="1" lang="en-US" altLang="zh-CN" sz="2200" i="1" dirty="0">
                                      <a:solidFill>
                                        <a:schemeClr val="tx1"/>
                                      </a:solidFill>
                                      <a:latin typeface="Cambria Math" panose="02040503050406030204" pitchFamily="18" charset="0"/>
                                      <a:ea typeface="Cambria Math" panose="02040503050406030204" pitchFamily="18" charset="0"/>
                                    </a:rPr>
                                    <m:t>𝜋</m:t>
                                  </m:r>
                                  <m:r>
                                    <a:rPr kumimoji="1" lang="en-US" altLang="zh-CN" sz="2200" i="1" dirty="0">
                                      <a:solidFill>
                                        <a:schemeClr val="tx1"/>
                                      </a:solidFill>
                                      <a:latin typeface="Cambria Math" panose="02040503050406030204" pitchFamily="18" charset="0"/>
                                      <a:ea typeface="Cambria Math" panose="02040503050406030204" pitchFamily="18" charset="0"/>
                                    </a:rPr>
                                    <m:t>(</m:t>
                                  </m:r>
                                  <m:r>
                                    <a:rPr kumimoji="1" lang="en-US" altLang="zh-CN" sz="2200" i="1" dirty="0">
                                      <a:solidFill>
                                        <a:schemeClr val="tx1"/>
                                      </a:solidFill>
                                      <a:latin typeface="Cambria Math" panose="02040503050406030204" pitchFamily="18" charset="0"/>
                                      <a:ea typeface="Cambria Math" panose="02040503050406030204" pitchFamily="18" charset="0"/>
                                    </a:rPr>
                                    <m:t>𝑢</m:t>
                                  </m:r>
                                  <m:r>
                                    <a:rPr kumimoji="1" lang="en-US" altLang="zh-CN" sz="2200" i="1" dirty="0">
                                      <a:solidFill>
                                        <a:schemeClr val="tx1"/>
                                      </a:solidFill>
                                      <a:latin typeface="Cambria Math" panose="02040503050406030204" pitchFamily="18" charset="0"/>
                                      <a:ea typeface="Cambria Math" panose="02040503050406030204" pitchFamily="18" charset="0"/>
                                    </a:rPr>
                                    <m:t>,</m:t>
                                  </m:r>
                                  <m:r>
                                    <a:rPr kumimoji="1" lang="en-US" altLang="zh-CN" sz="2200" i="1" dirty="0">
                                      <a:solidFill>
                                        <a:schemeClr val="tx1"/>
                                      </a:solidFill>
                                      <a:latin typeface="Cambria Math" panose="02040503050406030204" pitchFamily="18" charset="0"/>
                                      <a:ea typeface="Cambria Math" panose="02040503050406030204" pitchFamily="18" charset="0"/>
                                    </a:rPr>
                                    <m:t>𝑡</m:t>
                                  </m:r>
                                  <m:r>
                                    <a:rPr kumimoji="1" lang="en-US" altLang="zh-CN" sz="2200" i="1" dirty="0">
                                      <a:solidFill>
                                        <a:schemeClr val="tx1"/>
                                      </a:solidFill>
                                      <a:latin typeface="Cambria Math" panose="02040503050406030204" pitchFamily="18" charset="0"/>
                                      <a:ea typeface="Cambria Math" panose="02040503050406030204" pitchFamily="18" charset="0"/>
                                    </a:rPr>
                                    <m:t>)∙</m:t>
                                  </m:r>
                                  <m:sSub>
                                    <m:sSubPr>
                                      <m:ctrlPr>
                                        <a:rPr kumimoji="1" lang="en-US" altLang="zh-CN" sz="2200" i="1" dirty="0">
                                          <a:solidFill>
                                            <a:schemeClr val="tx1"/>
                                          </a:solidFill>
                                          <a:latin typeface="Cambria Math" panose="02040503050406030204" pitchFamily="18" charset="0"/>
                                          <a:ea typeface="Cambria Math" panose="02040503050406030204" pitchFamily="18" charset="0"/>
                                        </a:rPr>
                                      </m:ctrlPr>
                                    </m:sSubPr>
                                    <m:e>
                                      <m:r>
                                        <a:rPr kumimoji="1" lang="en-US" altLang="zh-CN" sz="2200" i="1" dirty="0">
                                          <a:solidFill>
                                            <a:schemeClr val="tx1"/>
                                          </a:solidFill>
                                          <a:latin typeface="Cambria Math" panose="02040503050406030204" pitchFamily="18" charset="0"/>
                                          <a:ea typeface="Cambria Math" panose="02040503050406030204" pitchFamily="18" charset="0"/>
                                        </a:rPr>
                                        <m:t>𝑑</m:t>
                                      </m:r>
                                    </m:e>
                                    <m:sub>
                                      <m:r>
                                        <m:rPr>
                                          <m:sty m:val="p"/>
                                        </m:rPr>
                                        <a:rPr kumimoji="1" lang="en-US" altLang="zh-CN" sz="2200" dirty="0">
                                          <a:solidFill>
                                            <a:schemeClr val="tx1"/>
                                          </a:solidFill>
                                          <a:latin typeface="Cambria Math" panose="02040503050406030204" pitchFamily="18" charset="0"/>
                                          <a:ea typeface="Cambria Math" panose="02040503050406030204" pitchFamily="18" charset="0"/>
                                        </a:rPr>
                                        <m:t>out</m:t>
                                      </m:r>
                                    </m:sub>
                                  </m:sSub>
                                  <m:r>
                                    <a:rPr kumimoji="1" lang="en-US" altLang="zh-CN" sz="2200" i="1" dirty="0">
                                      <a:solidFill>
                                        <a:schemeClr val="tx1"/>
                                      </a:solidFill>
                                      <a:latin typeface="Cambria Math" panose="02040503050406030204" pitchFamily="18" charset="0"/>
                                      <a:ea typeface="Cambria Math" panose="02040503050406030204" pitchFamily="18" charset="0"/>
                                    </a:rPr>
                                    <m:t>(</m:t>
                                  </m:r>
                                  <m:r>
                                    <a:rPr kumimoji="1" lang="en-US" altLang="zh-CN" sz="2200" i="1" dirty="0">
                                      <a:solidFill>
                                        <a:schemeClr val="tx1"/>
                                      </a:solidFill>
                                      <a:latin typeface="Cambria Math" panose="02040503050406030204" pitchFamily="18" charset="0"/>
                                      <a:ea typeface="Cambria Math" panose="02040503050406030204" pitchFamily="18" charset="0"/>
                                    </a:rPr>
                                    <m:t>𝑣</m:t>
                                  </m:r>
                                  <m:r>
                                    <a:rPr kumimoji="1" lang="en-US" altLang="zh-CN" sz="2200" i="1" dirty="0">
                                      <a:solidFill>
                                        <a:schemeClr val="tx1"/>
                                      </a:solidFill>
                                      <a:latin typeface="Cambria Math" panose="02040503050406030204" pitchFamily="18" charset="0"/>
                                      <a:ea typeface="Cambria Math" panose="02040503050406030204" pitchFamily="18" charset="0"/>
                                    </a:rPr>
                                    <m:t>)</m:t>
                                  </m:r>
                                </m:e>
                              </m:rad>
                              <m:r>
                                <a:rPr kumimoji="1" lang="en-US" altLang="zh-CN" sz="2200" i="1" dirty="0">
                                  <a:solidFill>
                                    <a:schemeClr val="tx1"/>
                                  </a:solidFill>
                                  <a:latin typeface="Cambria Math" panose="02040503050406030204" pitchFamily="18" charset="0"/>
                                  <a:ea typeface="Cambria Math" panose="02040503050406030204" pitchFamily="18" charset="0"/>
                                </a:rPr>
                                <m:t>∙</m:t>
                              </m:r>
                              <m:rad>
                                <m:radPr>
                                  <m:degHide m:val="on"/>
                                  <m:ctrlPr>
                                    <a:rPr kumimoji="1" lang="en-US" altLang="zh-CN" sz="2200" i="1" dirty="0">
                                      <a:solidFill>
                                        <a:schemeClr val="tx1"/>
                                      </a:solidFill>
                                      <a:latin typeface="Cambria Math" panose="02040503050406030204" pitchFamily="18" charset="0"/>
                                      <a:ea typeface="Cambria Math" panose="02040503050406030204" pitchFamily="18" charset="0"/>
                                    </a:rPr>
                                  </m:ctrlPr>
                                </m:radPr>
                                <m:deg/>
                                <m:e>
                                  <m:f>
                                    <m:fPr>
                                      <m:ctrlPr>
                                        <a:rPr kumimoji="1" lang="en-US" altLang="zh-CN" sz="2200" i="1" dirty="0">
                                          <a:solidFill>
                                            <a:schemeClr val="tx1"/>
                                          </a:solidFill>
                                          <a:latin typeface="Cambria Math" panose="02040503050406030204" pitchFamily="18" charset="0"/>
                                          <a:ea typeface="Cambria Math" panose="02040503050406030204" pitchFamily="18" charset="0"/>
                                        </a:rPr>
                                      </m:ctrlPr>
                                    </m:fPr>
                                    <m:num>
                                      <m:r>
                                        <a:rPr kumimoji="1" lang="en-US" altLang="zh-CN" sz="2200" i="1" dirty="0">
                                          <a:solidFill>
                                            <a:schemeClr val="tx1"/>
                                          </a:solidFill>
                                          <a:latin typeface="Cambria Math" panose="02040503050406030204" pitchFamily="18" charset="0"/>
                                          <a:ea typeface="Cambria Math" panose="02040503050406030204" pitchFamily="18" charset="0"/>
                                        </a:rPr>
                                        <m:t>𝜋</m:t>
                                      </m:r>
                                      <m:r>
                                        <a:rPr kumimoji="1" lang="en-US" altLang="zh-CN" sz="2200" i="1" dirty="0">
                                          <a:solidFill>
                                            <a:schemeClr val="tx1"/>
                                          </a:solidFill>
                                          <a:latin typeface="Cambria Math" panose="02040503050406030204" pitchFamily="18" charset="0"/>
                                          <a:ea typeface="Cambria Math" panose="02040503050406030204" pitchFamily="18" charset="0"/>
                                        </a:rPr>
                                        <m:t>(</m:t>
                                      </m:r>
                                      <m:r>
                                        <a:rPr kumimoji="1" lang="en-US" altLang="zh-CN" sz="2200" i="1" dirty="0">
                                          <a:solidFill>
                                            <a:schemeClr val="tx1"/>
                                          </a:solidFill>
                                          <a:latin typeface="Cambria Math" panose="02040503050406030204" pitchFamily="18" charset="0"/>
                                          <a:ea typeface="Cambria Math" panose="02040503050406030204" pitchFamily="18" charset="0"/>
                                        </a:rPr>
                                        <m:t>𝑢</m:t>
                                      </m:r>
                                      <m:r>
                                        <a:rPr kumimoji="1" lang="en-US" altLang="zh-CN" sz="2200" i="1" dirty="0">
                                          <a:solidFill>
                                            <a:schemeClr val="tx1"/>
                                          </a:solidFill>
                                          <a:latin typeface="Cambria Math" panose="02040503050406030204" pitchFamily="18" charset="0"/>
                                          <a:ea typeface="Cambria Math" panose="02040503050406030204" pitchFamily="18" charset="0"/>
                                        </a:rPr>
                                        <m:t>,</m:t>
                                      </m:r>
                                      <m:r>
                                        <a:rPr kumimoji="1" lang="en-US" altLang="zh-CN" sz="2200" i="1" dirty="0">
                                          <a:solidFill>
                                            <a:schemeClr val="tx1"/>
                                          </a:solidFill>
                                          <a:latin typeface="Cambria Math" panose="02040503050406030204" pitchFamily="18" charset="0"/>
                                          <a:ea typeface="Cambria Math" panose="02040503050406030204" pitchFamily="18" charset="0"/>
                                        </a:rPr>
                                        <m:t>𝑡</m:t>
                                      </m:r>
                                      <m:r>
                                        <a:rPr kumimoji="1" lang="en-US" altLang="zh-CN" sz="2200" i="1" dirty="0">
                                          <a:solidFill>
                                            <a:schemeClr val="tx1"/>
                                          </a:solidFill>
                                          <a:latin typeface="Cambria Math" panose="02040503050406030204" pitchFamily="18" charset="0"/>
                                          <a:ea typeface="Cambria Math" panose="02040503050406030204" pitchFamily="18" charset="0"/>
                                        </a:rPr>
                                        <m:t>)</m:t>
                                      </m:r>
                                    </m:num>
                                    <m:den>
                                      <m:sSub>
                                        <m:sSubPr>
                                          <m:ctrlPr>
                                            <a:rPr kumimoji="1" lang="en-US" altLang="zh-CN" sz="2200" i="1" dirty="0">
                                              <a:solidFill>
                                                <a:schemeClr val="tx1"/>
                                              </a:solidFill>
                                              <a:latin typeface="Cambria Math" panose="02040503050406030204" pitchFamily="18" charset="0"/>
                                              <a:ea typeface="Cambria Math" panose="02040503050406030204" pitchFamily="18" charset="0"/>
                                            </a:rPr>
                                          </m:ctrlPr>
                                        </m:sSubPr>
                                        <m:e>
                                          <m:r>
                                            <a:rPr kumimoji="1" lang="en-US" altLang="zh-CN" sz="2200" i="1" dirty="0">
                                              <a:solidFill>
                                                <a:schemeClr val="tx1"/>
                                              </a:solidFill>
                                              <a:latin typeface="Cambria Math" panose="02040503050406030204" pitchFamily="18" charset="0"/>
                                              <a:ea typeface="Cambria Math" panose="02040503050406030204" pitchFamily="18" charset="0"/>
                                            </a:rPr>
                                            <m:t>𝑑</m:t>
                                          </m:r>
                                        </m:e>
                                        <m:sub>
                                          <m:r>
                                            <m:rPr>
                                              <m:sty m:val="p"/>
                                            </m:rPr>
                                            <a:rPr kumimoji="1" lang="en-US" altLang="zh-CN" sz="2200" dirty="0">
                                              <a:solidFill>
                                                <a:schemeClr val="tx1"/>
                                              </a:solidFill>
                                              <a:latin typeface="Cambria Math" panose="02040503050406030204" pitchFamily="18" charset="0"/>
                                              <a:ea typeface="Cambria Math" panose="02040503050406030204" pitchFamily="18" charset="0"/>
                                            </a:rPr>
                                            <m:t>out</m:t>
                                          </m:r>
                                        </m:sub>
                                      </m:sSub>
                                      <m:r>
                                        <a:rPr kumimoji="1" lang="en-US" altLang="zh-CN" sz="2200" i="1" dirty="0">
                                          <a:solidFill>
                                            <a:schemeClr val="tx1"/>
                                          </a:solidFill>
                                          <a:latin typeface="Cambria Math" panose="02040503050406030204" pitchFamily="18" charset="0"/>
                                          <a:ea typeface="Cambria Math" panose="02040503050406030204" pitchFamily="18" charset="0"/>
                                        </a:rPr>
                                        <m:t>(</m:t>
                                      </m:r>
                                      <m:r>
                                        <a:rPr kumimoji="1" lang="en-US" altLang="zh-CN" sz="2200" i="1" dirty="0">
                                          <a:solidFill>
                                            <a:schemeClr val="tx1"/>
                                          </a:solidFill>
                                          <a:latin typeface="Cambria Math" panose="02040503050406030204" pitchFamily="18" charset="0"/>
                                          <a:ea typeface="Cambria Math" panose="02040503050406030204" pitchFamily="18" charset="0"/>
                                        </a:rPr>
                                        <m:t>𝑣</m:t>
                                      </m:r>
                                      <m:r>
                                        <a:rPr kumimoji="1" lang="en-US" altLang="zh-CN" sz="2200" i="1" dirty="0">
                                          <a:solidFill>
                                            <a:schemeClr val="tx1"/>
                                          </a:solidFill>
                                          <a:latin typeface="Cambria Math" panose="02040503050406030204" pitchFamily="18" charset="0"/>
                                          <a:ea typeface="Cambria Math" panose="02040503050406030204" pitchFamily="18" charset="0"/>
                                        </a:rPr>
                                        <m:t>)</m:t>
                                      </m:r>
                                    </m:den>
                                  </m:f>
                                </m:e>
                              </m:rad>
                            </m:e>
                          </m:nary>
                        </m:e>
                      </m:nary>
                    </m:oMath>
                  </m:oMathPara>
                </a14:m>
                <a:endParaRPr lang="en-US" sz="2200"/>
              </a:p>
            </p:txBody>
          </p:sp>
        </mc:Choice>
        <mc:Fallback xmlns="">
          <p:sp>
            <p:nvSpPr>
              <p:cNvPr id="16" name="文本框 15">
                <a:extLst>
                  <a:ext uri="{FF2B5EF4-FFF2-40B4-BE49-F238E27FC236}">
                    <a16:creationId xmlns:a16="http://schemas.microsoft.com/office/drawing/2014/main" id="{34E2D133-5DC6-A533-37B6-4CF60654B7A0}"/>
                  </a:ext>
                </a:extLst>
              </p:cNvPr>
              <p:cNvSpPr txBox="1">
                <a:spLocks noRot="1" noChangeAspect="1" noMove="1" noResize="1" noEditPoints="1" noAdjustHandles="1" noChangeArrowheads="1" noChangeShapeType="1" noTextEdit="1"/>
              </p:cNvSpPr>
              <p:nvPr/>
            </p:nvSpPr>
            <p:spPr bwMode="auto">
              <a:xfrm>
                <a:off x="2343984" y="2540139"/>
                <a:ext cx="4958266" cy="1126399"/>
              </a:xfrm>
              <a:prstGeom prst="rect">
                <a:avLst/>
              </a:prstGeom>
              <a:blipFill>
                <a:blip r:embed="rId8"/>
                <a:stretch>
                  <a:fillRect l="-13520" t="-89888" r="-6633" b="-141573"/>
                </a:stretch>
              </a:blipFill>
              <a:ln w="9525" algn="ctr">
                <a:noFill/>
                <a:miter lim="800000"/>
                <a:headEnd/>
                <a:tailEnd/>
              </a:ln>
              <a:effectLst/>
            </p:spPr>
            <p:txBody>
              <a:bodyPr/>
              <a:lstStyle/>
              <a:p>
                <a:r>
                  <a:rPr lang="en-US">
                    <a:noFill/>
                  </a:rPr>
                  <a:t> </a:t>
                </a:r>
              </a:p>
            </p:txBody>
          </p:sp>
        </mc:Fallback>
      </mc:AlternateContent>
      <p:sp>
        <p:nvSpPr>
          <p:cNvPr id="25" name="圆角矩形 24">
            <a:extLst>
              <a:ext uri="{FF2B5EF4-FFF2-40B4-BE49-F238E27FC236}">
                <a16:creationId xmlns:a16="http://schemas.microsoft.com/office/drawing/2014/main" id="{9560B4C2-F481-E133-509A-44F7D7514E39}"/>
              </a:ext>
            </a:extLst>
          </p:cNvPr>
          <p:cNvSpPr/>
          <p:nvPr/>
        </p:nvSpPr>
        <p:spPr>
          <a:xfrm>
            <a:off x="4118696" y="5199481"/>
            <a:ext cx="1870745" cy="1096679"/>
          </a:xfrm>
          <a:prstGeom prst="roundRect">
            <a:avLst/>
          </a:prstGeom>
          <a:noFill/>
          <a:ln w="12700">
            <a:solidFill>
              <a:srgbClr val="005AAA"/>
            </a:solid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0" name="直线连接符 29">
            <a:extLst>
              <a:ext uri="{FF2B5EF4-FFF2-40B4-BE49-F238E27FC236}">
                <a16:creationId xmlns:a16="http://schemas.microsoft.com/office/drawing/2014/main" id="{7195389A-52C4-CE80-1779-1428695A5B74}"/>
              </a:ext>
            </a:extLst>
          </p:cNvPr>
          <p:cNvCxnSpPr/>
          <p:nvPr/>
        </p:nvCxnSpPr>
        <p:spPr>
          <a:xfrm>
            <a:off x="3686386" y="7420004"/>
            <a:ext cx="318655" cy="0"/>
          </a:xfrm>
          <a:prstGeom prst="line">
            <a:avLst/>
          </a:prstGeom>
          <a:ln w="57150">
            <a:solidFill>
              <a:srgbClr val="0070C0"/>
            </a:solidFill>
          </a:ln>
        </p:spPr>
        <p:style>
          <a:lnRef idx="1">
            <a:schemeClr val="dk1"/>
          </a:lnRef>
          <a:fillRef idx="0">
            <a:schemeClr val="dk1"/>
          </a:fillRef>
          <a:effectRef idx="0">
            <a:schemeClr val="dk1"/>
          </a:effectRef>
          <a:fontRef idx="minor">
            <a:schemeClr val="tx1"/>
          </a:fontRef>
        </p:style>
      </p:cxnSp>
      <p:sp>
        <p:nvSpPr>
          <p:cNvPr id="50" name="弧 49">
            <a:extLst>
              <a:ext uri="{FF2B5EF4-FFF2-40B4-BE49-F238E27FC236}">
                <a16:creationId xmlns:a16="http://schemas.microsoft.com/office/drawing/2014/main" id="{C8089FF7-91F8-C55E-22EB-AEC0FC902960}"/>
              </a:ext>
            </a:extLst>
          </p:cNvPr>
          <p:cNvSpPr/>
          <p:nvPr/>
        </p:nvSpPr>
        <p:spPr>
          <a:xfrm rot="20034512" flipH="1">
            <a:off x="3830282" y="6554695"/>
            <a:ext cx="681263" cy="622515"/>
          </a:xfrm>
          <a:prstGeom prst="arc">
            <a:avLst>
              <a:gd name="adj1" fmla="val 14751689"/>
              <a:gd name="adj2" fmla="val 20744834"/>
            </a:avLst>
          </a:prstGeom>
          <a:ln w="12700">
            <a:solidFill>
              <a:srgbClr val="0070C0"/>
            </a:solidFill>
            <a:headEnd type="none" w="med" len="med"/>
            <a:tailEnd type="stealth"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787645D-9948-935D-6AE2-F7900802DDB2}"/>
                  </a:ext>
                </a:extLst>
              </p:cNvPr>
              <p:cNvSpPr txBox="1"/>
              <p:nvPr/>
            </p:nvSpPr>
            <p:spPr bwMode="auto">
              <a:xfrm>
                <a:off x="2335605" y="1496209"/>
                <a:ext cx="2529895" cy="957506"/>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zh-CN" sz="2200" b="0" i="1" dirty="0">
                          <a:latin typeface="Cambria Math" panose="02040503050406030204" pitchFamily="18" charset="0"/>
                          <a:ea typeface="楷体" panose="02010609060101010101" pitchFamily="49" charset="-122"/>
                        </a:rPr>
                        <m:t>=</m:t>
                      </m:r>
                      <m:nary>
                        <m:naryPr>
                          <m:chr m:val="∑"/>
                          <m:supHide m:val="on"/>
                          <m:ctrlPr>
                            <a:rPr kumimoji="1" lang="en-US" altLang="zh-CN" sz="2200" i="1" dirty="0">
                              <a:latin typeface="Cambria Math" panose="02040503050406030204" pitchFamily="18" charset="0"/>
                              <a:ea typeface="楷体" panose="02010609060101010101" pitchFamily="49" charset="-122"/>
                            </a:rPr>
                          </m:ctrlPr>
                        </m:naryPr>
                        <m:sub>
                          <m:r>
                            <m:rPr>
                              <m:brk m:alnAt="7"/>
                            </m:rPr>
                            <a:rPr kumimoji="1" lang="en-US" altLang="zh-CN" sz="2200" i="1" dirty="0">
                              <a:latin typeface="Cambria Math" panose="02040503050406030204" pitchFamily="18" charset="0"/>
                              <a:ea typeface="楷体" panose="02010609060101010101" pitchFamily="49" charset="-122"/>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𝑉</m:t>
                          </m:r>
                        </m:sub>
                        <m:sup/>
                        <m:e>
                          <m:r>
                            <a:rPr kumimoji="1" lang="en-US" altLang="zh-CN" sz="2200" i="1" dirty="0">
                              <a:latin typeface="Cambria Math" panose="02040503050406030204" pitchFamily="18" charset="0"/>
                              <a:ea typeface="Cambria Math" panose="02040503050406030204" pitchFamily="18" charset="0"/>
                            </a:rPr>
                            <m:t>𝜋</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𝑢</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𝑡</m:t>
                          </m:r>
                          <m:r>
                            <a:rPr kumimoji="1" lang="en-US" altLang="zh-CN" sz="2200" i="1" dirty="0">
                              <a:latin typeface="Cambria Math" panose="02040503050406030204" pitchFamily="18" charset="0"/>
                              <a:ea typeface="Cambria Math" panose="02040503050406030204" pitchFamily="18" charset="0"/>
                            </a:rPr>
                            <m:t>)∙</m:t>
                          </m:r>
                          <m:nary>
                            <m:naryPr>
                              <m:chr m:val="∑"/>
                              <m:supHide m:val="on"/>
                              <m:ctrlPr>
                                <a:rPr kumimoji="1" lang="en-US" altLang="zh-CN" sz="2200" i="1" dirty="0">
                                  <a:solidFill>
                                    <a:srgbClr val="C00000"/>
                                  </a:solidFill>
                                  <a:latin typeface="Cambria Math" panose="02040503050406030204" pitchFamily="18" charset="0"/>
                                  <a:ea typeface="Cambria Math" panose="02040503050406030204" pitchFamily="18" charset="0"/>
                                </a:rPr>
                              </m:ctrlPr>
                            </m:naryPr>
                            <m:sub>
                              <m:r>
                                <m:rPr>
                                  <m:brk m:alnAt="7"/>
                                </m:rPr>
                                <a:rPr kumimoji="1" lang="en-US" altLang="zh-CN" sz="2200" i="1" dirty="0">
                                  <a:solidFill>
                                    <a:srgbClr val="C00000"/>
                                  </a:solidFill>
                                  <a:latin typeface="Cambria Math" panose="02040503050406030204" pitchFamily="18" charset="0"/>
                                  <a:ea typeface="Cambria Math" panose="02040503050406030204" pitchFamily="18" charset="0"/>
                                </a:rPr>
                                <m:t>𝑣</m:t>
                              </m:r>
                              <m:r>
                                <a:rPr kumimoji="1" lang="en-US" altLang="zh-CN" sz="2200" i="1" dirty="0">
                                  <a:solidFill>
                                    <a:srgbClr val="C00000"/>
                                  </a:solidFill>
                                  <a:latin typeface="Cambria Math" panose="02040503050406030204" pitchFamily="18" charset="0"/>
                                  <a:ea typeface="Cambria Math" panose="02040503050406030204" pitchFamily="18" charset="0"/>
                                </a:rPr>
                                <m:t>∈</m:t>
                              </m:r>
                              <m:sSub>
                                <m:sSubPr>
                                  <m:ctrlPr>
                                    <a:rPr kumimoji="1" lang="en-US" altLang="zh-CN" sz="2200" i="1" dirty="0">
                                      <a:solidFill>
                                        <a:srgbClr val="C00000"/>
                                      </a:solidFill>
                                      <a:latin typeface="Cambria Math" panose="02040503050406030204" pitchFamily="18" charset="0"/>
                                      <a:ea typeface="Cambria Math" panose="02040503050406030204" pitchFamily="18" charset="0"/>
                                    </a:rPr>
                                  </m:ctrlPr>
                                </m:sSubPr>
                                <m:e>
                                  <m:r>
                                    <m:rPr>
                                      <m:brk m:alnAt="7"/>
                                    </m:rPr>
                                    <a:rPr kumimoji="1" lang="en-US" altLang="zh-CN" sz="2200" i="1" dirty="0">
                                      <a:solidFill>
                                        <a:srgbClr val="C00000"/>
                                      </a:solidFill>
                                      <a:latin typeface="Cambria Math" panose="02040503050406030204" pitchFamily="18" charset="0"/>
                                      <a:ea typeface="Cambria Math" panose="02040503050406030204" pitchFamily="18" charset="0"/>
                                    </a:rPr>
                                    <m:t>𝑁</m:t>
                                  </m:r>
                                </m:e>
                                <m:sub>
                                  <m:r>
                                    <m:rPr>
                                      <m:sty m:val="p"/>
                                      <m:brk m:alnAt="7"/>
                                    </m:rPr>
                                    <a:rPr kumimoji="1" lang="en-US" altLang="zh-CN" sz="2200" dirty="0">
                                      <a:solidFill>
                                        <a:srgbClr val="C00000"/>
                                      </a:solidFill>
                                      <a:latin typeface="Cambria Math" panose="02040503050406030204" pitchFamily="18" charset="0"/>
                                      <a:ea typeface="Cambria Math" panose="02040503050406030204" pitchFamily="18" charset="0"/>
                                    </a:rPr>
                                    <m:t>i</m:t>
                                  </m:r>
                                  <m:r>
                                    <m:rPr>
                                      <m:sty m:val="p"/>
                                    </m:rPr>
                                    <a:rPr kumimoji="1" lang="en-US" altLang="zh-CN" sz="2200" dirty="0">
                                      <a:solidFill>
                                        <a:srgbClr val="C00000"/>
                                      </a:solidFill>
                                      <a:latin typeface="Cambria Math" panose="02040503050406030204" pitchFamily="18" charset="0"/>
                                      <a:ea typeface="Cambria Math" panose="02040503050406030204" pitchFamily="18" charset="0"/>
                                    </a:rPr>
                                    <m:t>n</m:t>
                                  </m:r>
                                </m:sub>
                              </m:sSub>
                              <m:r>
                                <m:rPr>
                                  <m:brk m:alnAt="7"/>
                                </m:rPr>
                                <a:rPr kumimoji="1" lang="en-US" altLang="zh-CN" sz="2200" i="1" dirty="0">
                                  <a:solidFill>
                                    <a:srgbClr val="C00000"/>
                                  </a:solidFill>
                                  <a:latin typeface="Cambria Math" panose="02040503050406030204" pitchFamily="18" charset="0"/>
                                  <a:ea typeface="Cambria Math" panose="02040503050406030204" pitchFamily="18" charset="0"/>
                                </a:rPr>
                                <m:t>(</m:t>
                              </m:r>
                              <m:r>
                                <a:rPr kumimoji="1" lang="en-US" altLang="zh-CN" sz="2200" i="1" dirty="0">
                                  <a:solidFill>
                                    <a:srgbClr val="C00000"/>
                                  </a:solidFill>
                                  <a:latin typeface="Cambria Math" panose="02040503050406030204" pitchFamily="18" charset="0"/>
                                  <a:ea typeface="Cambria Math" panose="02040503050406030204" pitchFamily="18" charset="0"/>
                                </a:rPr>
                                <m:t>𝑢</m:t>
                              </m:r>
                              <m:r>
                                <a:rPr kumimoji="1" lang="en-US" altLang="zh-CN" sz="2200" i="1" dirty="0">
                                  <a:solidFill>
                                    <a:srgbClr val="C00000"/>
                                  </a:solidFill>
                                  <a:latin typeface="Cambria Math" panose="02040503050406030204" pitchFamily="18" charset="0"/>
                                  <a:ea typeface="Cambria Math" panose="02040503050406030204" pitchFamily="18" charset="0"/>
                                </a:rPr>
                                <m:t>)</m:t>
                              </m:r>
                            </m:sub>
                            <m:sup/>
                            <m:e>
                              <m:rad>
                                <m:radPr>
                                  <m:degHide m:val="on"/>
                                  <m:ctrlPr>
                                    <a:rPr kumimoji="1" lang="en-US" altLang="zh-CN" sz="2200" i="1" dirty="0">
                                      <a:solidFill>
                                        <a:srgbClr val="C00000"/>
                                      </a:solidFill>
                                      <a:latin typeface="Cambria Math" panose="02040503050406030204" pitchFamily="18" charset="0"/>
                                      <a:ea typeface="Cambria Math" panose="02040503050406030204" pitchFamily="18" charset="0"/>
                                    </a:rPr>
                                  </m:ctrlPr>
                                </m:radPr>
                                <m:deg/>
                                <m:e>
                                  <m:sSub>
                                    <m:sSubPr>
                                      <m:ctrlPr>
                                        <a:rPr kumimoji="1" lang="en-US" altLang="zh-CN" sz="2200" i="1" dirty="0">
                                          <a:solidFill>
                                            <a:srgbClr val="C00000"/>
                                          </a:solidFill>
                                          <a:latin typeface="Cambria Math" panose="02040503050406030204" pitchFamily="18" charset="0"/>
                                          <a:ea typeface="Cambria Math" panose="02040503050406030204" pitchFamily="18" charset="0"/>
                                        </a:rPr>
                                      </m:ctrlPr>
                                    </m:sSubPr>
                                    <m:e>
                                      <m:r>
                                        <a:rPr kumimoji="1" lang="en-US" altLang="zh-CN" sz="2200" i="1" dirty="0">
                                          <a:solidFill>
                                            <a:srgbClr val="C00000"/>
                                          </a:solidFill>
                                          <a:latin typeface="Cambria Math" panose="02040503050406030204" pitchFamily="18" charset="0"/>
                                          <a:ea typeface="Cambria Math" panose="02040503050406030204" pitchFamily="18" charset="0"/>
                                        </a:rPr>
                                        <m:t>𝑑</m:t>
                                      </m:r>
                                    </m:e>
                                    <m:sub>
                                      <m:r>
                                        <m:rPr>
                                          <m:sty m:val="p"/>
                                        </m:rPr>
                                        <a:rPr kumimoji="1" lang="en-US" altLang="zh-CN" sz="2200" dirty="0">
                                          <a:solidFill>
                                            <a:srgbClr val="C00000"/>
                                          </a:solidFill>
                                          <a:latin typeface="Cambria Math" panose="02040503050406030204" pitchFamily="18" charset="0"/>
                                          <a:ea typeface="Cambria Math" panose="02040503050406030204" pitchFamily="18" charset="0"/>
                                        </a:rPr>
                                        <m:t>out</m:t>
                                      </m:r>
                                    </m:sub>
                                  </m:sSub>
                                  <m:r>
                                    <a:rPr kumimoji="1" lang="en-US" altLang="zh-CN" sz="2200" i="1" dirty="0">
                                      <a:solidFill>
                                        <a:srgbClr val="C00000"/>
                                      </a:solidFill>
                                      <a:latin typeface="Cambria Math" panose="02040503050406030204" pitchFamily="18" charset="0"/>
                                      <a:ea typeface="Cambria Math" panose="02040503050406030204" pitchFamily="18" charset="0"/>
                                    </a:rPr>
                                    <m:t>(</m:t>
                                  </m:r>
                                  <m:r>
                                    <a:rPr kumimoji="1" lang="en-US" altLang="zh-CN" sz="2200" i="1" dirty="0">
                                      <a:solidFill>
                                        <a:srgbClr val="C00000"/>
                                      </a:solidFill>
                                      <a:latin typeface="Cambria Math" panose="02040503050406030204" pitchFamily="18" charset="0"/>
                                      <a:ea typeface="Cambria Math" panose="02040503050406030204" pitchFamily="18" charset="0"/>
                                    </a:rPr>
                                    <m:t>𝑣</m:t>
                                  </m:r>
                                  <m:r>
                                    <a:rPr kumimoji="1" lang="en-US" altLang="zh-CN" sz="2200" i="1" dirty="0">
                                      <a:solidFill>
                                        <a:srgbClr val="C00000"/>
                                      </a:solidFill>
                                      <a:latin typeface="Cambria Math" panose="02040503050406030204" pitchFamily="18" charset="0"/>
                                      <a:ea typeface="Cambria Math" panose="02040503050406030204" pitchFamily="18" charset="0"/>
                                    </a:rPr>
                                    <m:t>)</m:t>
                                  </m:r>
                                </m:e>
                              </m:rad>
                              <m:r>
                                <a:rPr kumimoji="1" lang="en-US" altLang="zh-CN" sz="2200" i="1" dirty="0">
                                  <a:solidFill>
                                    <a:srgbClr val="C00000"/>
                                  </a:solidFill>
                                  <a:latin typeface="Cambria Math" panose="02040503050406030204" pitchFamily="18" charset="0"/>
                                  <a:ea typeface="Cambria Math" panose="02040503050406030204" pitchFamily="18" charset="0"/>
                                </a:rPr>
                                <m:t>∙</m:t>
                              </m:r>
                              <m:f>
                                <m:fPr>
                                  <m:ctrlPr>
                                    <a:rPr kumimoji="1" lang="en-US" altLang="zh-CN" sz="2200" i="1" dirty="0">
                                      <a:solidFill>
                                        <a:srgbClr val="C00000"/>
                                      </a:solidFill>
                                      <a:latin typeface="Cambria Math" panose="02040503050406030204" pitchFamily="18" charset="0"/>
                                      <a:ea typeface="Cambria Math" panose="02040503050406030204" pitchFamily="18" charset="0"/>
                                    </a:rPr>
                                  </m:ctrlPr>
                                </m:fPr>
                                <m:num>
                                  <m:r>
                                    <a:rPr kumimoji="1" lang="en-US" altLang="zh-CN" sz="2200" i="1" dirty="0">
                                      <a:solidFill>
                                        <a:srgbClr val="C00000"/>
                                      </a:solidFill>
                                      <a:latin typeface="Cambria Math" panose="02040503050406030204" pitchFamily="18" charset="0"/>
                                      <a:ea typeface="Cambria Math" panose="02040503050406030204" pitchFamily="18" charset="0"/>
                                    </a:rPr>
                                    <m:t>1</m:t>
                                  </m:r>
                                </m:num>
                                <m:den>
                                  <m:rad>
                                    <m:radPr>
                                      <m:degHide m:val="on"/>
                                      <m:ctrlPr>
                                        <a:rPr kumimoji="1" lang="en-US" altLang="zh-CN" sz="2200" i="1" dirty="0">
                                          <a:solidFill>
                                            <a:srgbClr val="C00000"/>
                                          </a:solidFill>
                                          <a:latin typeface="Cambria Math" panose="02040503050406030204" pitchFamily="18" charset="0"/>
                                          <a:ea typeface="Cambria Math" panose="02040503050406030204" pitchFamily="18" charset="0"/>
                                        </a:rPr>
                                      </m:ctrlPr>
                                    </m:radPr>
                                    <m:deg/>
                                    <m:e>
                                      <m:sSub>
                                        <m:sSubPr>
                                          <m:ctrlPr>
                                            <a:rPr kumimoji="1" lang="en-US" altLang="zh-CN" sz="2200" i="1" dirty="0">
                                              <a:solidFill>
                                                <a:srgbClr val="C00000"/>
                                              </a:solidFill>
                                              <a:latin typeface="Cambria Math" panose="02040503050406030204" pitchFamily="18" charset="0"/>
                                              <a:ea typeface="Cambria Math" panose="02040503050406030204" pitchFamily="18" charset="0"/>
                                            </a:rPr>
                                          </m:ctrlPr>
                                        </m:sSubPr>
                                        <m:e>
                                          <m:r>
                                            <a:rPr kumimoji="1" lang="en-US" altLang="zh-CN" sz="2200" i="1" dirty="0">
                                              <a:solidFill>
                                                <a:srgbClr val="C00000"/>
                                              </a:solidFill>
                                              <a:latin typeface="Cambria Math" panose="02040503050406030204" pitchFamily="18" charset="0"/>
                                              <a:ea typeface="Cambria Math" panose="02040503050406030204" pitchFamily="18" charset="0"/>
                                            </a:rPr>
                                            <m:t>𝑑</m:t>
                                          </m:r>
                                        </m:e>
                                        <m:sub>
                                          <m:r>
                                            <m:rPr>
                                              <m:sty m:val="p"/>
                                            </m:rPr>
                                            <a:rPr kumimoji="1" lang="en-US" altLang="zh-CN" sz="2200" dirty="0">
                                              <a:solidFill>
                                                <a:srgbClr val="C00000"/>
                                              </a:solidFill>
                                              <a:latin typeface="Cambria Math" panose="02040503050406030204" pitchFamily="18" charset="0"/>
                                              <a:ea typeface="Cambria Math" panose="02040503050406030204" pitchFamily="18" charset="0"/>
                                            </a:rPr>
                                            <m:t>out</m:t>
                                          </m:r>
                                        </m:sub>
                                      </m:sSub>
                                      <m:r>
                                        <a:rPr kumimoji="1" lang="en-US" altLang="zh-CN" sz="2200" i="1" dirty="0">
                                          <a:solidFill>
                                            <a:srgbClr val="C00000"/>
                                          </a:solidFill>
                                          <a:latin typeface="Cambria Math" panose="02040503050406030204" pitchFamily="18" charset="0"/>
                                          <a:ea typeface="Cambria Math" panose="02040503050406030204" pitchFamily="18" charset="0"/>
                                        </a:rPr>
                                        <m:t>(</m:t>
                                      </m:r>
                                      <m:r>
                                        <a:rPr kumimoji="1" lang="en-US" altLang="zh-CN" sz="2200" i="1" dirty="0">
                                          <a:solidFill>
                                            <a:srgbClr val="C00000"/>
                                          </a:solidFill>
                                          <a:latin typeface="Cambria Math" panose="02040503050406030204" pitchFamily="18" charset="0"/>
                                          <a:ea typeface="Cambria Math" panose="02040503050406030204" pitchFamily="18" charset="0"/>
                                        </a:rPr>
                                        <m:t>𝑣</m:t>
                                      </m:r>
                                      <m:r>
                                        <a:rPr kumimoji="1" lang="en-US" altLang="zh-CN" sz="2200" i="1" dirty="0">
                                          <a:solidFill>
                                            <a:srgbClr val="C00000"/>
                                          </a:solidFill>
                                          <a:latin typeface="Cambria Math" panose="02040503050406030204" pitchFamily="18" charset="0"/>
                                          <a:ea typeface="Cambria Math" panose="02040503050406030204" pitchFamily="18" charset="0"/>
                                        </a:rPr>
                                        <m:t>)</m:t>
                                      </m:r>
                                    </m:e>
                                  </m:rad>
                                </m:den>
                              </m:f>
                              <m:r>
                                <a:rPr kumimoji="1" lang="en-US" altLang="zh-CN" sz="2200" b="0" i="1" dirty="0">
                                  <a:solidFill>
                                    <a:srgbClr val="C00000"/>
                                  </a:solidFill>
                                  <a:latin typeface="Cambria Math" panose="02040503050406030204" pitchFamily="18" charset="0"/>
                                  <a:ea typeface="Cambria Math" panose="02040503050406030204" pitchFamily="18" charset="0"/>
                                </a:rPr>
                                <m:t> </m:t>
                              </m:r>
                            </m:e>
                          </m:nary>
                        </m:e>
                      </m:nary>
                    </m:oMath>
                  </m:oMathPara>
                </a14:m>
                <a:endParaRPr lang="en-US" sz="2200" dirty="0"/>
              </a:p>
            </p:txBody>
          </p:sp>
        </mc:Choice>
        <mc:Fallback xmlns="">
          <p:sp>
            <p:nvSpPr>
              <p:cNvPr id="2" name="文本框 1">
                <a:extLst>
                  <a:ext uri="{FF2B5EF4-FFF2-40B4-BE49-F238E27FC236}">
                    <a16:creationId xmlns:a16="http://schemas.microsoft.com/office/drawing/2014/main" id="{E787645D-9948-935D-6AE2-F7900802DDB2}"/>
                  </a:ext>
                </a:extLst>
              </p:cNvPr>
              <p:cNvSpPr txBox="1">
                <a:spLocks noRot="1" noChangeAspect="1" noMove="1" noResize="1" noEditPoints="1" noAdjustHandles="1" noChangeArrowheads="1" noChangeShapeType="1" noTextEdit="1"/>
              </p:cNvSpPr>
              <p:nvPr/>
            </p:nvSpPr>
            <p:spPr bwMode="auto">
              <a:xfrm>
                <a:off x="2335605" y="1496209"/>
                <a:ext cx="2529895" cy="957506"/>
              </a:xfrm>
              <a:prstGeom prst="rect">
                <a:avLst/>
              </a:prstGeom>
              <a:blipFill>
                <a:blip r:embed="rId9"/>
                <a:stretch>
                  <a:fillRect l="-26368" t="-120779" r="-110945" b="-163636"/>
                </a:stretch>
              </a:blipFill>
              <a:ln w="9525" algn="ctr">
                <a:noFill/>
                <a:miter lim="800000"/>
                <a:headEnd/>
                <a:tailEnd/>
              </a:ln>
              <a:effectLst/>
            </p:spPr>
            <p:txBody>
              <a:bodyPr/>
              <a:lstStyle/>
              <a:p>
                <a:r>
                  <a:rPr lang="en-US">
                    <a:noFill/>
                  </a:rPr>
                  <a:t> </a:t>
                </a:r>
              </a:p>
            </p:txBody>
          </p:sp>
        </mc:Fallback>
      </mc:AlternateContent>
      <p:sp>
        <p:nvSpPr>
          <p:cNvPr id="5" name="椭圆 4">
            <a:extLst>
              <a:ext uri="{FF2B5EF4-FFF2-40B4-BE49-F238E27FC236}">
                <a16:creationId xmlns:a16="http://schemas.microsoft.com/office/drawing/2014/main" id="{56296486-2135-4C6E-DE5A-C0BFE3F77323}"/>
              </a:ext>
            </a:extLst>
          </p:cNvPr>
          <p:cNvSpPr/>
          <p:nvPr/>
        </p:nvSpPr>
        <p:spPr>
          <a:xfrm>
            <a:off x="1352914" y="1581666"/>
            <a:ext cx="1008999" cy="648072"/>
          </a:xfrm>
          <a:prstGeom prst="ellipse">
            <a:avLst/>
          </a:prstGeom>
          <a:noFill/>
          <a:ln w="381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207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20" name="标题 24">
            <a:extLst>
              <a:ext uri="{FF2B5EF4-FFF2-40B4-BE49-F238E27FC236}">
                <a16:creationId xmlns:a16="http://schemas.microsoft.com/office/drawing/2014/main" id="{02E46307-80DF-7D2D-2676-528D350C88EA}"/>
              </a:ext>
            </a:extLst>
          </p:cNvPr>
          <p:cNvSpPr txBox="1">
            <a:spLocks/>
          </p:cNvSpPr>
          <p:nvPr/>
        </p:nvSpPr>
        <p:spPr>
          <a:xfrm>
            <a:off x="563626" y="718642"/>
            <a:ext cx="8997950" cy="561975"/>
          </a:xfrm>
          <a:prstGeom prst="rect">
            <a:avLst/>
          </a:prstGeom>
        </p:spPr>
        <p:txBody>
          <a:bodyPr vert="horz" wrap="square" lIns="100838" tIns="50419" rIns="100838" bIns="50419" rtlCol="0" anchor="t">
            <a:noAutofit/>
          </a:bodyPr>
          <a:lstStyle>
            <a:lvl1pPr algn="l" defTabSz="1019007" rtl="0" eaLnBrk="1" latinLnBrk="0" hangingPunct="1">
              <a:spcBef>
                <a:spcPct val="0"/>
              </a:spcBef>
              <a:buNone/>
              <a:defRPr sz="2400" b="1" kern="1200">
                <a:solidFill>
                  <a:srgbClr val="000000"/>
                </a:solidFill>
                <a:latin typeface="Arial"/>
                <a:ea typeface="楷体_GB2312"/>
                <a:cs typeface="Arial" pitchFamily="34" charset="0"/>
              </a:defRPr>
            </a:lvl1pPr>
          </a:lstStyle>
          <a:p>
            <a:pPr lvl="0"/>
            <a:r>
              <a:rPr lang="en-US" altLang="zh-CN" sz="3000" dirty="0">
                <a:latin typeface="Times New Roman" panose="02020603050405020304" pitchFamily="18" charset="0"/>
                <a:ea typeface="楷体" panose="02010609060101010101" pitchFamily="49" charset="-122"/>
                <a:cs typeface="Times New Roman" panose="02020603050405020304" pitchFamily="18" charset="0"/>
              </a:rPr>
              <a:t>Overview: Lower Bound</a:t>
            </a:r>
          </a:p>
        </p:txBody>
      </p:sp>
      <p:sp>
        <p:nvSpPr>
          <p:cNvPr id="19" name="椭圆 18">
            <a:extLst>
              <a:ext uri="{FF2B5EF4-FFF2-40B4-BE49-F238E27FC236}">
                <a16:creationId xmlns:a16="http://schemas.microsoft.com/office/drawing/2014/main" id="{EF329888-598D-3E40-5BBA-BC5C5051DCD1}"/>
              </a:ext>
            </a:extLst>
          </p:cNvPr>
          <p:cNvSpPr/>
          <p:nvPr/>
        </p:nvSpPr>
        <p:spPr>
          <a:xfrm>
            <a:off x="6113352" y="6777527"/>
            <a:ext cx="360040" cy="3624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21" name="椭圆 20">
            <a:extLst>
              <a:ext uri="{FF2B5EF4-FFF2-40B4-BE49-F238E27FC236}">
                <a16:creationId xmlns:a16="http://schemas.microsoft.com/office/drawing/2014/main" id="{0D05C30A-0DEA-96D2-B867-811B4B9358FC}"/>
              </a:ext>
            </a:extLst>
          </p:cNvPr>
          <p:cNvSpPr/>
          <p:nvPr/>
        </p:nvSpPr>
        <p:spPr>
          <a:xfrm>
            <a:off x="6113352" y="1954069"/>
            <a:ext cx="360040" cy="3624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37" name="椭圆 36">
            <a:extLst>
              <a:ext uri="{FF2B5EF4-FFF2-40B4-BE49-F238E27FC236}">
                <a16:creationId xmlns:a16="http://schemas.microsoft.com/office/drawing/2014/main" id="{72C02C8C-3A20-670C-37BC-FF29B63C7769}"/>
              </a:ext>
            </a:extLst>
          </p:cNvPr>
          <p:cNvSpPr/>
          <p:nvPr/>
        </p:nvSpPr>
        <p:spPr>
          <a:xfrm>
            <a:off x="6113352" y="2505113"/>
            <a:ext cx="360040" cy="3624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38" name="椭圆 37">
            <a:extLst>
              <a:ext uri="{FF2B5EF4-FFF2-40B4-BE49-F238E27FC236}">
                <a16:creationId xmlns:a16="http://schemas.microsoft.com/office/drawing/2014/main" id="{53A9B46F-B126-B647-8E07-043F4AB990D5}"/>
              </a:ext>
            </a:extLst>
          </p:cNvPr>
          <p:cNvSpPr/>
          <p:nvPr/>
        </p:nvSpPr>
        <p:spPr>
          <a:xfrm>
            <a:off x="6113352" y="3072153"/>
            <a:ext cx="360040" cy="3624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51" name="椭圆 50">
            <a:extLst>
              <a:ext uri="{FF2B5EF4-FFF2-40B4-BE49-F238E27FC236}">
                <a16:creationId xmlns:a16="http://schemas.microsoft.com/office/drawing/2014/main" id="{12D3BA74-A033-A0D7-3E96-C9780789468E}"/>
              </a:ext>
            </a:extLst>
          </p:cNvPr>
          <p:cNvSpPr/>
          <p:nvPr/>
        </p:nvSpPr>
        <p:spPr>
          <a:xfrm>
            <a:off x="7630666" y="2766534"/>
            <a:ext cx="360040" cy="3624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cxnSp>
        <p:nvCxnSpPr>
          <p:cNvPr id="52" name="直线箭头连接符 51">
            <a:extLst>
              <a:ext uri="{FF2B5EF4-FFF2-40B4-BE49-F238E27FC236}">
                <a16:creationId xmlns:a16="http://schemas.microsoft.com/office/drawing/2014/main" id="{56A2CC5A-7B95-0595-6C14-4DE762F4F427}"/>
              </a:ext>
            </a:extLst>
          </p:cNvPr>
          <p:cNvCxnSpPr>
            <a:cxnSpLocks/>
            <a:stCxn id="19" idx="6"/>
            <a:endCxn id="90" idx="2"/>
          </p:cNvCxnSpPr>
          <p:nvPr/>
        </p:nvCxnSpPr>
        <p:spPr>
          <a:xfrm flipV="1">
            <a:off x="6473392" y="6617773"/>
            <a:ext cx="1157274" cy="340962"/>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54" name="直线箭头连接符 53">
            <a:extLst>
              <a:ext uri="{FF2B5EF4-FFF2-40B4-BE49-F238E27FC236}">
                <a16:creationId xmlns:a16="http://schemas.microsoft.com/office/drawing/2014/main" id="{89E739DD-2E78-9899-0B52-F150A75B2460}"/>
              </a:ext>
            </a:extLst>
          </p:cNvPr>
          <p:cNvCxnSpPr>
            <a:cxnSpLocks/>
            <a:stCxn id="21" idx="6"/>
            <a:endCxn id="51" idx="2"/>
          </p:cNvCxnSpPr>
          <p:nvPr/>
        </p:nvCxnSpPr>
        <p:spPr>
          <a:xfrm>
            <a:off x="6473392" y="2135278"/>
            <a:ext cx="1157274" cy="812465"/>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55" name="直线箭头连接符 54">
            <a:extLst>
              <a:ext uri="{FF2B5EF4-FFF2-40B4-BE49-F238E27FC236}">
                <a16:creationId xmlns:a16="http://schemas.microsoft.com/office/drawing/2014/main" id="{A7C51A38-0A1E-F360-C258-F29ED66D198D}"/>
              </a:ext>
            </a:extLst>
          </p:cNvPr>
          <p:cNvCxnSpPr>
            <a:cxnSpLocks/>
            <a:stCxn id="37" idx="6"/>
            <a:endCxn id="51" idx="2"/>
          </p:cNvCxnSpPr>
          <p:nvPr/>
        </p:nvCxnSpPr>
        <p:spPr>
          <a:xfrm>
            <a:off x="6473392" y="2686322"/>
            <a:ext cx="1157274" cy="261421"/>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57" name="直线箭头连接符 56">
            <a:extLst>
              <a:ext uri="{FF2B5EF4-FFF2-40B4-BE49-F238E27FC236}">
                <a16:creationId xmlns:a16="http://schemas.microsoft.com/office/drawing/2014/main" id="{10629D0A-8F0B-CA76-0353-CA7992EA2747}"/>
              </a:ext>
            </a:extLst>
          </p:cNvPr>
          <p:cNvCxnSpPr>
            <a:cxnSpLocks/>
            <a:stCxn id="38" idx="6"/>
            <a:endCxn id="51" idx="2"/>
          </p:cNvCxnSpPr>
          <p:nvPr/>
        </p:nvCxnSpPr>
        <p:spPr>
          <a:xfrm flipV="1">
            <a:off x="6473392" y="2947743"/>
            <a:ext cx="1157274" cy="305619"/>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sp>
        <p:nvSpPr>
          <p:cNvPr id="58" name="椭圆 57">
            <a:extLst>
              <a:ext uri="{FF2B5EF4-FFF2-40B4-BE49-F238E27FC236}">
                <a16:creationId xmlns:a16="http://schemas.microsoft.com/office/drawing/2014/main" id="{7AD46410-E7CC-CE9D-3C9A-4E03E1B83137}"/>
              </a:ext>
            </a:extLst>
          </p:cNvPr>
          <p:cNvSpPr/>
          <p:nvPr/>
        </p:nvSpPr>
        <p:spPr>
          <a:xfrm>
            <a:off x="9214842" y="4434664"/>
            <a:ext cx="360040" cy="362417"/>
          </a:xfrm>
          <a:prstGeom prst="ellipse">
            <a:avLst/>
          </a:prstGeom>
          <a:solidFill>
            <a:schemeClr val="tx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cxnSp>
        <p:nvCxnSpPr>
          <p:cNvPr id="59" name="直线箭头连接符 58">
            <a:extLst>
              <a:ext uri="{FF2B5EF4-FFF2-40B4-BE49-F238E27FC236}">
                <a16:creationId xmlns:a16="http://schemas.microsoft.com/office/drawing/2014/main" id="{86989D76-4F54-A5AA-48CF-B9CAC8A0BEAB}"/>
              </a:ext>
            </a:extLst>
          </p:cNvPr>
          <p:cNvCxnSpPr>
            <a:cxnSpLocks/>
            <a:stCxn id="51" idx="6"/>
            <a:endCxn id="58" idx="1"/>
          </p:cNvCxnSpPr>
          <p:nvPr/>
        </p:nvCxnSpPr>
        <p:spPr>
          <a:xfrm>
            <a:off x="7990707" y="2947742"/>
            <a:ext cx="1276863" cy="1539996"/>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sp>
        <p:nvSpPr>
          <p:cNvPr id="89" name="椭圆 88">
            <a:extLst>
              <a:ext uri="{FF2B5EF4-FFF2-40B4-BE49-F238E27FC236}">
                <a16:creationId xmlns:a16="http://schemas.microsoft.com/office/drawing/2014/main" id="{B32E1584-850A-1A0E-2DA3-81CE0E60ABF2}"/>
              </a:ext>
            </a:extLst>
          </p:cNvPr>
          <p:cNvSpPr/>
          <p:nvPr/>
        </p:nvSpPr>
        <p:spPr>
          <a:xfrm>
            <a:off x="7630666" y="4699364"/>
            <a:ext cx="360040" cy="3624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90" name="椭圆 89">
            <a:extLst>
              <a:ext uri="{FF2B5EF4-FFF2-40B4-BE49-F238E27FC236}">
                <a16:creationId xmlns:a16="http://schemas.microsoft.com/office/drawing/2014/main" id="{CE65159B-F8FA-3ACE-33B1-3302910ECB38}"/>
              </a:ext>
            </a:extLst>
          </p:cNvPr>
          <p:cNvSpPr/>
          <p:nvPr/>
        </p:nvSpPr>
        <p:spPr>
          <a:xfrm>
            <a:off x="7630666" y="6436565"/>
            <a:ext cx="360040" cy="3624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cxnSp>
        <p:nvCxnSpPr>
          <p:cNvPr id="92" name="直线箭头连接符 91">
            <a:extLst>
              <a:ext uri="{FF2B5EF4-FFF2-40B4-BE49-F238E27FC236}">
                <a16:creationId xmlns:a16="http://schemas.microsoft.com/office/drawing/2014/main" id="{BDAE6FA5-32DC-0817-DADC-CE4BF7D4DDEF}"/>
              </a:ext>
            </a:extLst>
          </p:cNvPr>
          <p:cNvCxnSpPr>
            <a:cxnSpLocks/>
            <a:stCxn id="89" idx="6"/>
            <a:endCxn id="58" idx="2"/>
          </p:cNvCxnSpPr>
          <p:nvPr/>
        </p:nvCxnSpPr>
        <p:spPr>
          <a:xfrm flipV="1">
            <a:off x="7990706" y="4615872"/>
            <a:ext cx="1224136" cy="264700"/>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93" name="直线箭头连接符 92">
            <a:extLst>
              <a:ext uri="{FF2B5EF4-FFF2-40B4-BE49-F238E27FC236}">
                <a16:creationId xmlns:a16="http://schemas.microsoft.com/office/drawing/2014/main" id="{64A6F7BE-4E3B-FCDC-FF11-729C03CDDBF6}"/>
              </a:ext>
            </a:extLst>
          </p:cNvPr>
          <p:cNvCxnSpPr>
            <a:cxnSpLocks/>
            <a:stCxn id="90" idx="6"/>
            <a:endCxn id="58" idx="3"/>
          </p:cNvCxnSpPr>
          <p:nvPr/>
        </p:nvCxnSpPr>
        <p:spPr>
          <a:xfrm flipV="1">
            <a:off x="7990707" y="4744005"/>
            <a:ext cx="1276863" cy="1873768"/>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sp>
        <p:nvSpPr>
          <p:cNvPr id="95" name="椭圆 94">
            <a:extLst>
              <a:ext uri="{FF2B5EF4-FFF2-40B4-BE49-F238E27FC236}">
                <a16:creationId xmlns:a16="http://schemas.microsoft.com/office/drawing/2014/main" id="{BBDF1CFF-2644-D291-DE13-324C07974F87}"/>
              </a:ext>
            </a:extLst>
          </p:cNvPr>
          <p:cNvSpPr/>
          <p:nvPr/>
        </p:nvSpPr>
        <p:spPr>
          <a:xfrm>
            <a:off x="6113352" y="4204795"/>
            <a:ext cx="360040" cy="3624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96" name="椭圆 95">
            <a:extLst>
              <a:ext uri="{FF2B5EF4-FFF2-40B4-BE49-F238E27FC236}">
                <a16:creationId xmlns:a16="http://schemas.microsoft.com/office/drawing/2014/main" id="{D35438C9-A533-0242-3DD2-E1FCF77B9F5F}"/>
              </a:ext>
            </a:extLst>
          </p:cNvPr>
          <p:cNvSpPr/>
          <p:nvPr/>
        </p:nvSpPr>
        <p:spPr>
          <a:xfrm>
            <a:off x="6113352" y="3653623"/>
            <a:ext cx="360040" cy="3624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cxnSp>
        <p:nvCxnSpPr>
          <p:cNvPr id="98" name="直线箭头连接符 97">
            <a:extLst>
              <a:ext uri="{FF2B5EF4-FFF2-40B4-BE49-F238E27FC236}">
                <a16:creationId xmlns:a16="http://schemas.microsoft.com/office/drawing/2014/main" id="{7E430A6D-FFF8-AFAC-F506-0065E99828C5}"/>
              </a:ext>
            </a:extLst>
          </p:cNvPr>
          <p:cNvCxnSpPr>
            <a:cxnSpLocks/>
            <a:stCxn id="96" idx="6"/>
            <a:endCxn id="89" idx="2"/>
          </p:cNvCxnSpPr>
          <p:nvPr/>
        </p:nvCxnSpPr>
        <p:spPr>
          <a:xfrm>
            <a:off x="6473392" y="3834832"/>
            <a:ext cx="1157274" cy="1045741"/>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99" name="直线箭头连接符 98">
            <a:extLst>
              <a:ext uri="{FF2B5EF4-FFF2-40B4-BE49-F238E27FC236}">
                <a16:creationId xmlns:a16="http://schemas.microsoft.com/office/drawing/2014/main" id="{4496EC65-538B-E2F6-D05E-04DC0C2BB655}"/>
              </a:ext>
            </a:extLst>
          </p:cNvPr>
          <p:cNvCxnSpPr>
            <a:cxnSpLocks/>
            <a:stCxn id="95" idx="6"/>
            <a:endCxn id="89" idx="2"/>
          </p:cNvCxnSpPr>
          <p:nvPr/>
        </p:nvCxnSpPr>
        <p:spPr>
          <a:xfrm>
            <a:off x="6473392" y="4386004"/>
            <a:ext cx="1157274" cy="494569"/>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sp>
        <p:nvSpPr>
          <p:cNvPr id="128" name="椭圆 127">
            <a:extLst>
              <a:ext uri="{FF2B5EF4-FFF2-40B4-BE49-F238E27FC236}">
                <a16:creationId xmlns:a16="http://schemas.microsoft.com/office/drawing/2014/main" id="{FC27AEAD-C07E-4FBA-D9CF-05967230B9E2}"/>
              </a:ext>
            </a:extLst>
          </p:cNvPr>
          <p:cNvSpPr/>
          <p:nvPr/>
        </p:nvSpPr>
        <p:spPr>
          <a:xfrm>
            <a:off x="6113352" y="4808128"/>
            <a:ext cx="360040" cy="3624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cxnSp>
        <p:nvCxnSpPr>
          <p:cNvPr id="129" name="直线箭头连接符 128">
            <a:extLst>
              <a:ext uri="{FF2B5EF4-FFF2-40B4-BE49-F238E27FC236}">
                <a16:creationId xmlns:a16="http://schemas.microsoft.com/office/drawing/2014/main" id="{A184D7CB-1079-668C-4D08-C77F6496AD75}"/>
              </a:ext>
            </a:extLst>
          </p:cNvPr>
          <p:cNvCxnSpPr>
            <a:cxnSpLocks/>
            <a:stCxn id="128" idx="6"/>
            <a:endCxn id="89" idx="2"/>
          </p:cNvCxnSpPr>
          <p:nvPr/>
        </p:nvCxnSpPr>
        <p:spPr>
          <a:xfrm flipV="1">
            <a:off x="6473392" y="4880572"/>
            <a:ext cx="1157274" cy="108764"/>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sp>
        <p:nvSpPr>
          <p:cNvPr id="130" name="椭圆 129">
            <a:extLst>
              <a:ext uri="{FF2B5EF4-FFF2-40B4-BE49-F238E27FC236}">
                <a16:creationId xmlns:a16="http://schemas.microsoft.com/office/drawing/2014/main" id="{866256BB-620D-EBDA-C38C-29C54B90BE27}"/>
              </a:ext>
            </a:extLst>
          </p:cNvPr>
          <p:cNvSpPr/>
          <p:nvPr/>
        </p:nvSpPr>
        <p:spPr>
          <a:xfrm>
            <a:off x="6113352" y="5436714"/>
            <a:ext cx="360040" cy="3624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137" name="椭圆 136">
            <a:extLst>
              <a:ext uri="{FF2B5EF4-FFF2-40B4-BE49-F238E27FC236}">
                <a16:creationId xmlns:a16="http://schemas.microsoft.com/office/drawing/2014/main" id="{88623A84-0631-DB44-C749-D8C407AE05F0}"/>
              </a:ext>
            </a:extLst>
          </p:cNvPr>
          <p:cNvSpPr/>
          <p:nvPr/>
        </p:nvSpPr>
        <p:spPr>
          <a:xfrm>
            <a:off x="6118498" y="6033597"/>
            <a:ext cx="360040" cy="3624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cxnSp>
        <p:nvCxnSpPr>
          <p:cNvPr id="138" name="直线箭头连接符 137">
            <a:extLst>
              <a:ext uri="{FF2B5EF4-FFF2-40B4-BE49-F238E27FC236}">
                <a16:creationId xmlns:a16="http://schemas.microsoft.com/office/drawing/2014/main" id="{7FD18E4C-98BB-BE58-1CFC-493110AAC5C6}"/>
              </a:ext>
            </a:extLst>
          </p:cNvPr>
          <p:cNvCxnSpPr>
            <a:cxnSpLocks/>
            <a:stCxn id="137" idx="6"/>
            <a:endCxn id="51" idx="2"/>
          </p:cNvCxnSpPr>
          <p:nvPr/>
        </p:nvCxnSpPr>
        <p:spPr>
          <a:xfrm flipV="1">
            <a:off x="6478538" y="2947743"/>
            <a:ext cx="1152128" cy="3267063"/>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40" name="直线箭头连接符 139">
            <a:extLst>
              <a:ext uri="{FF2B5EF4-FFF2-40B4-BE49-F238E27FC236}">
                <a16:creationId xmlns:a16="http://schemas.microsoft.com/office/drawing/2014/main" id="{72F79E73-53EA-4B76-DCFB-D7F30FC2C179}"/>
              </a:ext>
            </a:extLst>
          </p:cNvPr>
          <p:cNvCxnSpPr>
            <a:cxnSpLocks/>
            <a:stCxn id="137" idx="6"/>
            <a:endCxn id="90" idx="2"/>
          </p:cNvCxnSpPr>
          <p:nvPr/>
        </p:nvCxnSpPr>
        <p:spPr>
          <a:xfrm>
            <a:off x="6478538" y="6214805"/>
            <a:ext cx="1152128" cy="402968"/>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42" name="直线箭头连接符 141">
            <a:extLst>
              <a:ext uri="{FF2B5EF4-FFF2-40B4-BE49-F238E27FC236}">
                <a16:creationId xmlns:a16="http://schemas.microsoft.com/office/drawing/2014/main" id="{BC5D64A7-6EC0-B5BE-35FE-E7EFD8B399C1}"/>
              </a:ext>
            </a:extLst>
          </p:cNvPr>
          <p:cNvCxnSpPr>
            <a:cxnSpLocks/>
            <a:stCxn id="96" idx="6"/>
            <a:endCxn id="51" idx="2"/>
          </p:cNvCxnSpPr>
          <p:nvPr/>
        </p:nvCxnSpPr>
        <p:spPr>
          <a:xfrm flipV="1">
            <a:off x="6473392" y="2947743"/>
            <a:ext cx="1157274" cy="887089"/>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56" name="直线箭头连接符 155">
            <a:extLst>
              <a:ext uri="{FF2B5EF4-FFF2-40B4-BE49-F238E27FC236}">
                <a16:creationId xmlns:a16="http://schemas.microsoft.com/office/drawing/2014/main" id="{1869981C-65CD-8A79-D5BB-81DF412D57B8}"/>
              </a:ext>
            </a:extLst>
          </p:cNvPr>
          <p:cNvCxnSpPr>
            <a:cxnSpLocks/>
            <a:stCxn id="128" idx="6"/>
            <a:endCxn id="51" idx="2"/>
          </p:cNvCxnSpPr>
          <p:nvPr/>
        </p:nvCxnSpPr>
        <p:spPr>
          <a:xfrm flipV="1">
            <a:off x="6473392" y="2947742"/>
            <a:ext cx="1157274" cy="2041594"/>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57" name="直线箭头连接符 156">
            <a:extLst>
              <a:ext uri="{FF2B5EF4-FFF2-40B4-BE49-F238E27FC236}">
                <a16:creationId xmlns:a16="http://schemas.microsoft.com/office/drawing/2014/main" id="{82F2FB75-9868-F8DA-22DF-E8C0CFB54E65}"/>
              </a:ext>
            </a:extLst>
          </p:cNvPr>
          <p:cNvCxnSpPr>
            <a:cxnSpLocks/>
            <a:stCxn id="128" idx="6"/>
            <a:endCxn id="90" idx="2"/>
          </p:cNvCxnSpPr>
          <p:nvPr/>
        </p:nvCxnSpPr>
        <p:spPr>
          <a:xfrm>
            <a:off x="6473392" y="4989337"/>
            <a:ext cx="1157274" cy="1628437"/>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58" name="直线箭头连接符 157">
            <a:extLst>
              <a:ext uri="{FF2B5EF4-FFF2-40B4-BE49-F238E27FC236}">
                <a16:creationId xmlns:a16="http://schemas.microsoft.com/office/drawing/2014/main" id="{6468DAB1-3168-9413-870A-FEF1DF44D175}"/>
              </a:ext>
            </a:extLst>
          </p:cNvPr>
          <p:cNvCxnSpPr>
            <a:cxnSpLocks/>
            <a:stCxn id="130" idx="6"/>
            <a:endCxn id="51" idx="2"/>
          </p:cNvCxnSpPr>
          <p:nvPr/>
        </p:nvCxnSpPr>
        <p:spPr>
          <a:xfrm flipV="1">
            <a:off x="6473392" y="2947742"/>
            <a:ext cx="1157274" cy="2670180"/>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60" name="直线箭头连接符 159">
            <a:extLst>
              <a:ext uri="{FF2B5EF4-FFF2-40B4-BE49-F238E27FC236}">
                <a16:creationId xmlns:a16="http://schemas.microsoft.com/office/drawing/2014/main" id="{82F3322E-9A1D-8784-8F1D-C1D1858CB4A3}"/>
              </a:ext>
            </a:extLst>
          </p:cNvPr>
          <p:cNvCxnSpPr>
            <a:cxnSpLocks/>
            <a:stCxn id="95" idx="6"/>
            <a:endCxn id="51" idx="2"/>
          </p:cNvCxnSpPr>
          <p:nvPr/>
        </p:nvCxnSpPr>
        <p:spPr>
          <a:xfrm flipV="1">
            <a:off x="6473392" y="2947743"/>
            <a:ext cx="1157274" cy="1438261"/>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61" name="文本框 160">
                <a:extLst>
                  <a:ext uri="{FF2B5EF4-FFF2-40B4-BE49-F238E27FC236}">
                    <a16:creationId xmlns:a16="http://schemas.microsoft.com/office/drawing/2014/main" id="{50E0A2A6-B750-452B-F683-89939957D866}"/>
                  </a:ext>
                </a:extLst>
              </p:cNvPr>
              <p:cNvSpPr txBox="1"/>
              <p:nvPr/>
            </p:nvSpPr>
            <p:spPr bwMode="auto">
              <a:xfrm>
                <a:off x="9166282" y="4464424"/>
                <a:ext cx="457994" cy="307777"/>
              </a:xfrm>
              <a:prstGeom prst="rect">
                <a:avLst/>
              </a:prstGeom>
              <a:noFill/>
              <a:ln w="9525" algn="ctr">
                <a:noFill/>
                <a:miter lim="800000"/>
                <a:headEnd/>
                <a:tailEnd/>
              </a:ln>
              <a:effectLst/>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r>
                        <a:rPr lang="en-US" b="1" i="1" dirty="0">
                          <a:solidFill>
                            <a:schemeClr val="bg1"/>
                          </a:solidFill>
                          <a:latin typeface="Cambria Math" panose="02040503050406030204" pitchFamily="18" charset="0"/>
                        </a:rPr>
                        <m:t>𝒕</m:t>
                      </m:r>
                    </m:oMath>
                  </m:oMathPara>
                </a14:m>
                <a:endParaRPr lang="en-US" b="1" dirty="0">
                  <a:solidFill>
                    <a:schemeClr val="bg1"/>
                  </a:solidFill>
                </a:endParaRPr>
              </a:p>
            </p:txBody>
          </p:sp>
        </mc:Choice>
        <mc:Fallback xmlns="">
          <p:sp>
            <p:nvSpPr>
              <p:cNvPr id="161" name="文本框 160">
                <a:extLst>
                  <a:ext uri="{FF2B5EF4-FFF2-40B4-BE49-F238E27FC236}">
                    <a16:creationId xmlns:a16="http://schemas.microsoft.com/office/drawing/2014/main" id="{50E0A2A6-B750-452B-F683-89939957D866}"/>
                  </a:ext>
                </a:extLst>
              </p:cNvPr>
              <p:cNvSpPr txBox="1">
                <a:spLocks noRot="1" noChangeAspect="1" noMove="1" noResize="1" noEditPoints="1" noAdjustHandles="1" noChangeArrowheads="1" noChangeShapeType="1" noTextEdit="1"/>
              </p:cNvSpPr>
              <p:nvPr/>
            </p:nvSpPr>
            <p:spPr bwMode="auto">
              <a:xfrm>
                <a:off x="9166282" y="4464424"/>
                <a:ext cx="457994" cy="307777"/>
              </a:xfrm>
              <a:prstGeom prst="rect">
                <a:avLst/>
              </a:prstGeom>
              <a:blipFill>
                <a:blip r:embed="rId3"/>
                <a:stretch>
                  <a:fillRect b="-4000"/>
                </a:stretch>
              </a:blipFill>
              <a:ln w="9525" algn="ctr">
                <a:noFill/>
                <a:miter lim="800000"/>
                <a:headEnd/>
                <a:tailEnd/>
              </a:ln>
              <a:effectLst/>
            </p:spPr>
            <p:txBody>
              <a:bodyPr/>
              <a:lstStyle/>
              <a:p>
                <a:r>
                  <a:rPr lang="en-US">
                    <a:noFill/>
                  </a:rPr>
                  <a:t> </a:t>
                </a:r>
              </a:p>
            </p:txBody>
          </p:sp>
        </mc:Fallback>
      </mc:AlternateContent>
      <p:cxnSp>
        <p:nvCxnSpPr>
          <p:cNvPr id="162" name="直线箭头连接符 161">
            <a:extLst>
              <a:ext uri="{FF2B5EF4-FFF2-40B4-BE49-F238E27FC236}">
                <a16:creationId xmlns:a16="http://schemas.microsoft.com/office/drawing/2014/main" id="{F8E6E4E7-6D7F-6609-722E-D6A913AF776C}"/>
              </a:ext>
            </a:extLst>
          </p:cNvPr>
          <p:cNvCxnSpPr>
            <a:cxnSpLocks/>
            <a:stCxn id="21" idx="6"/>
            <a:endCxn id="89" idx="2"/>
          </p:cNvCxnSpPr>
          <p:nvPr/>
        </p:nvCxnSpPr>
        <p:spPr>
          <a:xfrm>
            <a:off x="6473392" y="2135278"/>
            <a:ext cx="1157274" cy="2745295"/>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63" name="直线箭头连接符 162">
            <a:extLst>
              <a:ext uri="{FF2B5EF4-FFF2-40B4-BE49-F238E27FC236}">
                <a16:creationId xmlns:a16="http://schemas.microsoft.com/office/drawing/2014/main" id="{3499EA49-578E-FCA4-C391-241A65C3A2B0}"/>
              </a:ext>
            </a:extLst>
          </p:cNvPr>
          <p:cNvCxnSpPr>
            <a:cxnSpLocks/>
            <a:stCxn id="37" idx="6"/>
            <a:endCxn id="89" idx="2"/>
          </p:cNvCxnSpPr>
          <p:nvPr/>
        </p:nvCxnSpPr>
        <p:spPr>
          <a:xfrm>
            <a:off x="6473392" y="2686322"/>
            <a:ext cx="1157274" cy="2194251"/>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64" name="直线箭头连接符 163">
            <a:extLst>
              <a:ext uri="{FF2B5EF4-FFF2-40B4-BE49-F238E27FC236}">
                <a16:creationId xmlns:a16="http://schemas.microsoft.com/office/drawing/2014/main" id="{6EEAF67C-604F-3E63-04D5-761F2BD4AA1B}"/>
              </a:ext>
            </a:extLst>
          </p:cNvPr>
          <p:cNvCxnSpPr>
            <a:cxnSpLocks/>
            <a:stCxn id="38" idx="6"/>
            <a:endCxn id="89" idx="2"/>
          </p:cNvCxnSpPr>
          <p:nvPr/>
        </p:nvCxnSpPr>
        <p:spPr>
          <a:xfrm>
            <a:off x="6473392" y="3253362"/>
            <a:ext cx="1157274" cy="1627211"/>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65" name="直线箭头连接符 164">
            <a:extLst>
              <a:ext uri="{FF2B5EF4-FFF2-40B4-BE49-F238E27FC236}">
                <a16:creationId xmlns:a16="http://schemas.microsoft.com/office/drawing/2014/main" id="{D870E466-9387-A53D-9E02-0537E605FDE3}"/>
              </a:ext>
            </a:extLst>
          </p:cNvPr>
          <p:cNvCxnSpPr>
            <a:cxnSpLocks/>
            <a:stCxn id="130" idx="6"/>
            <a:endCxn id="89" idx="2"/>
          </p:cNvCxnSpPr>
          <p:nvPr/>
        </p:nvCxnSpPr>
        <p:spPr>
          <a:xfrm flipV="1">
            <a:off x="6473392" y="4880572"/>
            <a:ext cx="1157274" cy="737350"/>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67" name="直线箭头连接符 166">
            <a:extLst>
              <a:ext uri="{FF2B5EF4-FFF2-40B4-BE49-F238E27FC236}">
                <a16:creationId xmlns:a16="http://schemas.microsoft.com/office/drawing/2014/main" id="{BC7D8B55-7E74-AA5F-9403-0DB4CF103B8C}"/>
              </a:ext>
            </a:extLst>
          </p:cNvPr>
          <p:cNvCxnSpPr>
            <a:cxnSpLocks/>
            <a:stCxn id="137" idx="6"/>
            <a:endCxn id="89" idx="2"/>
          </p:cNvCxnSpPr>
          <p:nvPr/>
        </p:nvCxnSpPr>
        <p:spPr>
          <a:xfrm flipV="1">
            <a:off x="6478538" y="4880573"/>
            <a:ext cx="1152128" cy="1334233"/>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68" name="直线箭头连接符 167">
            <a:extLst>
              <a:ext uri="{FF2B5EF4-FFF2-40B4-BE49-F238E27FC236}">
                <a16:creationId xmlns:a16="http://schemas.microsoft.com/office/drawing/2014/main" id="{83BEBE7B-EF3D-A4A8-BACF-AADE0330822F}"/>
              </a:ext>
            </a:extLst>
          </p:cNvPr>
          <p:cNvCxnSpPr>
            <a:cxnSpLocks/>
            <a:stCxn id="130" idx="6"/>
            <a:endCxn id="90" idx="2"/>
          </p:cNvCxnSpPr>
          <p:nvPr/>
        </p:nvCxnSpPr>
        <p:spPr>
          <a:xfrm>
            <a:off x="6473392" y="5617923"/>
            <a:ext cx="1157274" cy="999851"/>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69" name="直线箭头连接符 168">
            <a:extLst>
              <a:ext uri="{FF2B5EF4-FFF2-40B4-BE49-F238E27FC236}">
                <a16:creationId xmlns:a16="http://schemas.microsoft.com/office/drawing/2014/main" id="{B551FC1F-96F7-C68E-76AB-438CD99AB4A3}"/>
              </a:ext>
            </a:extLst>
          </p:cNvPr>
          <p:cNvCxnSpPr>
            <a:cxnSpLocks/>
            <a:stCxn id="95" idx="6"/>
            <a:endCxn id="90" idx="2"/>
          </p:cNvCxnSpPr>
          <p:nvPr/>
        </p:nvCxnSpPr>
        <p:spPr>
          <a:xfrm>
            <a:off x="6473392" y="4386003"/>
            <a:ext cx="1157274" cy="2231770"/>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70" name="直线箭头连接符 169">
            <a:extLst>
              <a:ext uri="{FF2B5EF4-FFF2-40B4-BE49-F238E27FC236}">
                <a16:creationId xmlns:a16="http://schemas.microsoft.com/office/drawing/2014/main" id="{9779CCFE-5E00-FB8E-11E8-98000F91129A}"/>
              </a:ext>
            </a:extLst>
          </p:cNvPr>
          <p:cNvCxnSpPr>
            <a:cxnSpLocks/>
            <a:stCxn id="96" idx="6"/>
            <a:endCxn id="90" idx="2"/>
          </p:cNvCxnSpPr>
          <p:nvPr/>
        </p:nvCxnSpPr>
        <p:spPr>
          <a:xfrm>
            <a:off x="6473392" y="3834831"/>
            <a:ext cx="1157274" cy="2782942"/>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71" name="直线箭头连接符 170">
            <a:extLst>
              <a:ext uri="{FF2B5EF4-FFF2-40B4-BE49-F238E27FC236}">
                <a16:creationId xmlns:a16="http://schemas.microsoft.com/office/drawing/2014/main" id="{C08EBE2A-254C-7039-3CB9-D78C25024152}"/>
              </a:ext>
            </a:extLst>
          </p:cNvPr>
          <p:cNvCxnSpPr>
            <a:cxnSpLocks/>
            <a:stCxn id="38" idx="6"/>
            <a:endCxn id="90" idx="2"/>
          </p:cNvCxnSpPr>
          <p:nvPr/>
        </p:nvCxnSpPr>
        <p:spPr>
          <a:xfrm>
            <a:off x="6473392" y="3253361"/>
            <a:ext cx="1157274" cy="3364412"/>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72" name="直线箭头连接符 171">
            <a:extLst>
              <a:ext uri="{FF2B5EF4-FFF2-40B4-BE49-F238E27FC236}">
                <a16:creationId xmlns:a16="http://schemas.microsoft.com/office/drawing/2014/main" id="{3118B042-6C30-609A-E7FB-DD9EDD9E9F08}"/>
              </a:ext>
            </a:extLst>
          </p:cNvPr>
          <p:cNvCxnSpPr>
            <a:cxnSpLocks/>
            <a:stCxn id="37" idx="6"/>
            <a:endCxn id="90" idx="2"/>
          </p:cNvCxnSpPr>
          <p:nvPr/>
        </p:nvCxnSpPr>
        <p:spPr>
          <a:xfrm>
            <a:off x="6473392" y="2686321"/>
            <a:ext cx="1157274" cy="3931452"/>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73" name="直线箭头连接符 172">
            <a:extLst>
              <a:ext uri="{FF2B5EF4-FFF2-40B4-BE49-F238E27FC236}">
                <a16:creationId xmlns:a16="http://schemas.microsoft.com/office/drawing/2014/main" id="{3CE0D8B1-D78A-4E70-8F12-159A60FB5C61}"/>
              </a:ext>
            </a:extLst>
          </p:cNvPr>
          <p:cNvCxnSpPr>
            <a:cxnSpLocks/>
            <a:stCxn id="21" idx="6"/>
            <a:endCxn id="90" idx="2"/>
          </p:cNvCxnSpPr>
          <p:nvPr/>
        </p:nvCxnSpPr>
        <p:spPr>
          <a:xfrm>
            <a:off x="6473392" y="2135277"/>
            <a:ext cx="1157274" cy="4482496"/>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74" name="直线箭头连接符 173">
            <a:extLst>
              <a:ext uri="{FF2B5EF4-FFF2-40B4-BE49-F238E27FC236}">
                <a16:creationId xmlns:a16="http://schemas.microsoft.com/office/drawing/2014/main" id="{6840BC2E-5D2C-A727-EB56-F0B0584E7C10}"/>
              </a:ext>
            </a:extLst>
          </p:cNvPr>
          <p:cNvCxnSpPr>
            <a:cxnSpLocks/>
            <a:stCxn id="21" idx="2"/>
          </p:cNvCxnSpPr>
          <p:nvPr/>
        </p:nvCxnSpPr>
        <p:spPr>
          <a:xfrm flipH="1">
            <a:off x="5732930" y="2135278"/>
            <a:ext cx="380423" cy="213747"/>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75" name="直线箭头连接符 174">
            <a:extLst>
              <a:ext uri="{FF2B5EF4-FFF2-40B4-BE49-F238E27FC236}">
                <a16:creationId xmlns:a16="http://schemas.microsoft.com/office/drawing/2014/main" id="{C18AB55E-08F2-BF0F-DC25-61C8C3E677B0}"/>
              </a:ext>
            </a:extLst>
          </p:cNvPr>
          <p:cNvCxnSpPr>
            <a:cxnSpLocks/>
            <a:stCxn id="21" idx="2"/>
          </p:cNvCxnSpPr>
          <p:nvPr/>
        </p:nvCxnSpPr>
        <p:spPr>
          <a:xfrm flipH="1">
            <a:off x="5732930" y="2135278"/>
            <a:ext cx="380423" cy="32539"/>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76" name="直线箭头连接符 175">
            <a:extLst>
              <a:ext uri="{FF2B5EF4-FFF2-40B4-BE49-F238E27FC236}">
                <a16:creationId xmlns:a16="http://schemas.microsoft.com/office/drawing/2014/main" id="{DE4CA831-77FD-00FB-6E33-3BEAF4976EB9}"/>
              </a:ext>
            </a:extLst>
          </p:cNvPr>
          <p:cNvCxnSpPr>
            <a:cxnSpLocks/>
            <a:stCxn id="21" idx="2"/>
          </p:cNvCxnSpPr>
          <p:nvPr/>
        </p:nvCxnSpPr>
        <p:spPr>
          <a:xfrm flipH="1" flipV="1">
            <a:off x="5732930" y="1986607"/>
            <a:ext cx="380423" cy="148670"/>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77" name="直线箭头连接符 176">
            <a:extLst>
              <a:ext uri="{FF2B5EF4-FFF2-40B4-BE49-F238E27FC236}">
                <a16:creationId xmlns:a16="http://schemas.microsoft.com/office/drawing/2014/main" id="{B56A43EC-284F-49FA-862B-7F2943F8FDC7}"/>
              </a:ext>
            </a:extLst>
          </p:cNvPr>
          <p:cNvCxnSpPr>
            <a:cxnSpLocks/>
            <a:stCxn id="37" idx="2"/>
          </p:cNvCxnSpPr>
          <p:nvPr/>
        </p:nvCxnSpPr>
        <p:spPr>
          <a:xfrm flipH="1">
            <a:off x="5722738" y="2686322"/>
            <a:ext cx="390614" cy="205475"/>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78" name="直线箭头连接符 177">
            <a:extLst>
              <a:ext uri="{FF2B5EF4-FFF2-40B4-BE49-F238E27FC236}">
                <a16:creationId xmlns:a16="http://schemas.microsoft.com/office/drawing/2014/main" id="{2513E157-3B00-2686-6A2A-2906AB12F8B7}"/>
              </a:ext>
            </a:extLst>
          </p:cNvPr>
          <p:cNvCxnSpPr>
            <a:cxnSpLocks/>
            <a:stCxn id="37" idx="2"/>
          </p:cNvCxnSpPr>
          <p:nvPr/>
        </p:nvCxnSpPr>
        <p:spPr>
          <a:xfrm flipH="1">
            <a:off x="5722738" y="2686322"/>
            <a:ext cx="390614" cy="24267"/>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79" name="直线箭头连接符 178">
            <a:extLst>
              <a:ext uri="{FF2B5EF4-FFF2-40B4-BE49-F238E27FC236}">
                <a16:creationId xmlns:a16="http://schemas.microsoft.com/office/drawing/2014/main" id="{D353816D-067C-DEB3-02BA-2F020669A051}"/>
              </a:ext>
            </a:extLst>
          </p:cNvPr>
          <p:cNvCxnSpPr>
            <a:cxnSpLocks/>
            <a:stCxn id="37" idx="2"/>
          </p:cNvCxnSpPr>
          <p:nvPr/>
        </p:nvCxnSpPr>
        <p:spPr>
          <a:xfrm flipH="1" flipV="1">
            <a:off x="5722738" y="2529379"/>
            <a:ext cx="390614" cy="156942"/>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80" name="直线箭头连接符 179">
            <a:extLst>
              <a:ext uri="{FF2B5EF4-FFF2-40B4-BE49-F238E27FC236}">
                <a16:creationId xmlns:a16="http://schemas.microsoft.com/office/drawing/2014/main" id="{4393A7B5-5492-A494-B2AA-64DB29292E42}"/>
              </a:ext>
            </a:extLst>
          </p:cNvPr>
          <p:cNvCxnSpPr>
            <a:cxnSpLocks/>
            <a:stCxn id="38" idx="2"/>
          </p:cNvCxnSpPr>
          <p:nvPr/>
        </p:nvCxnSpPr>
        <p:spPr>
          <a:xfrm flipH="1">
            <a:off x="5720238" y="3253361"/>
            <a:ext cx="393114" cy="213968"/>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81" name="直线箭头连接符 180">
            <a:extLst>
              <a:ext uri="{FF2B5EF4-FFF2-40B4-BE49-F238E27FC236}">
                <a16:creationId xmlns:a16="http://schemas.microsoft.com/office/drawing/2014/main" id="{F8B8BA80-6480-059B-496C-81866DD4E286}"/>
              </a:ext>
            </a:extLst>
          </p:cNvPr>
          <p:cNvCxnSpPr>
            <a:cxnSpLocks/>
            <a:stCxn id="38" idx="2"/>
          </p:cNvCxnSpPr>
          <p:nvPr/>
        </p:nvCxnSpPr>
        <p:spPr>
          <a:xfrm flipH="1">
            <a:off x="5720238" y="3253361"/>
            <a:ext cx="393114" cy="32760"/>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82" name="直线箭头连接符 181">
            <a:extLst>
              <a:ext uri="{FF2B5EF4-FFF2-40B4-BE49-F238E27FC236}">
                <a16:creationId xmlns:a16="http://schemas.microsoft.com/office/drawing/2014/main" id="{642B6CC7-913A-5B03-EB4C-97A6BC437C45}"/>
              </a:ext>
            </a:extLst>
          </p:cNvPr>
          <p:cNvCxnSpPr>
            <a:cxnSpLocks/>
            <a:stCxn id="38" idx="2"/>
          </p:cNvCxnSpPr>
          <p:nvPr/>
        </p:nvCxnSpPr>
        <p:spPr>
          <a:xfrm flipH="1" flipV="1">
            <a:off x="5720238" y="3104913"/>
            <a:ext cx="393114" cy="148449"/>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83" name="直线箭头连接符 182">
            <a:extLst>
              <a:ext uri="{FF2B5EF4-FFF2-40B4-BE49-F238E27FC236}">
                <a16:creationId xmlns:a16="http://schemas.microsoft.com/office/drawing/2014/main" id="{14C2D970-0B59-8FAA-1918-681F6F06AA34}"/>
              </a:ext>
            </a:extLst>
          </p:cNvPr>
          <p:cNvCxnSpPr>
            <a:cxnSpLocks/>
            <a:stCxn id="96" idx="2"/>
          </p:cNvCxnSpPr>
          <p:nvPr/>
        </p:nvCxnSpPr>
        <p:spPr>
          <a:xfrm flipH="1">
            <a:off x="5710048" y="3834831"/>
            <a:ext cx="403305" cy="175270"/>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84" name="直线箭头连接符 183">
            <a:extLst>
              <a:ext uri="{FF2B5EF4-FFF2-40B4-BE49-F238E27FC236}">
                <a16:creationId xmlns:a16="http://schemas.microsoft.com/office/drawing/2014/main" id="{32028C81-956C-D04E-C523-E0D2EF7275C0}"/>
              </a:ext>
            </a:extLst>
          </p:cNvPr>
          <p:cNvCxnSpPr>
            <a:cxnSpLocks/>
            <a:stCxn id="96" idx="2"/>
          </p:cNvCxnSpPr>
          <p:nvPr/>
        </p:nvCxnSpPr>
        <p:spPr>
          <a:xfrm flipH="1" flipV="1">
            <a:off x="5710048" y="3828893"/>
            <a:ext cx="403305" cy="5938"/>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85" name="直线箭头连接符 184">
            <a:extLst>
              <a:ext uri="{FF2B5EF4-FFF2-40B4-BE49-F238E27FC236}">
                <a16:creationId xmlns:a16="http://schemas.microsoft.com/office/drawing/2014/main" id="{372634FF-F7AE-4211-F3D2-B93B631FB1DF}"/>
              </a:ext>
            </a:extLst>
          </p:cNvPr>
          <p:cNvCxnSpPr>
            <a:cxnSpLocks/>
            <a:stCxn id="96" idx="2"/>
          </p:cNvCxnSpPr>
          <p:nvPr/>
        </p:nvCxnSpPr>
        <p:spPr>
          <a:xfrm flipH="1" flipV="1">
            <a:off x="5710048" y="3647685"/>
            <a:ext cx="403305" cy="187147"/>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86" name="直线箭头连接符 185">
            <a:extLst>
              <a:ext uri="{FF2B5EF4-FFF2-40B4-BE49-F238E27FC236}">
                <a16:creationId xmlns:a16="http://schemas.microsoft.com/office/drawing/2014/main" id="{0F8C053F-C7CD-3402-40E1-8FAEC25BC2F6}"/>
              </a:ext>
            </a:extLst>
          </p:cNvPr>
          <p:cNvCxnSpPr>
            <a:cxnSpLocks/>
          </p:cNvCxnSpPr>
          <p:nvPr/>
        </p:nvCxnSpPr>
        <p:spPr>
          <a:xfrm flipH="1">
            <a:off x="5722739" y="4411047"/>
            <a:ext cx="380423" cy="213747"/>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87" name="直线箭头连接符 186">
            <a:extLst>
              <a:ext uri="{FF2B5EF4-FFF2-40B4-BE49-F238E27FC236}">
                <a16:creationId xmlns:a16="http://schemas.microsoft.com/office/drawing/2014/main" id="{F5190951-EDC9-E180-0097-4065351D5B7D}"/>
              </a:ext>
            </a:extLst>
          </p:cNvPr>
          <p:cNvCxnSpPr>
            <a:cxnSpLocks/>
          </p:cNvCxnSpPr>
          <p:nvPr/>
        </p:nvCxnSpPr>
        <p:spPr>
          <a:xfrm flipH="1">
            <a:off x="5722739" y="4411047"/>
            <a:ext cx="380423" cy="32539"/>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88" name="直线箭头连接符 187">
            <a:extLst>
              <a:ext uri="{FF2B5EF4-FFF2-40B4-BE49-F238E27FC236}">
                <a16:creationId xmlns:a16="http://schemas.microsoft.com/office/drawing/2014/main" id="{626DE521-FEE2-28C1-69F2-078F20C19777}"/>
              </a:ext>
            </a:extLst>
          </p:cNvPr>
          <p:cNvCxnSpPr>
            <a:cxnSpLocks/>
          </p:cNvCxnSpPr>
          <p:nvPr/>
        </p:nvCxnSpPr>
        <p:spPr>
          <a:xfrm flipH="1" flipV="1">
            <a:off x="5722739" y="4262376"/>
            <a:ext cx="380423" cy="148670"/>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89" name="直线箭头连接符 188">
            <a:extLst>
              <a:ext uri="{FF2B5EF4-FFF2-40B4-BE49-F238E27FC236}">
                <a16:creationId xmlns:a16="http://schemas.microsoft.com/office/drawing/2014/main" id="{D99048D6-A632-BBDE-19A9-43DD3C70F707}"/>
              </a:ext>
            </a:extLst>
          </p:cNvPr>
          <p:cNvCxnSpPr>
            <a:cxnSpLocks/>
            <a:stCxn id="128" idx="2"/>
          </p:cNvCxnSpPr>
          <p:nvPr/>
        </p:nvCxnSpPr>
        <p:spPr>
          <a:xfrm flipH="1">
            <a:off x="5712548" y="4989337"/>
            <a:ext cx="400805" cy="178229"/>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90" name="直线箭头连接符 189">
            <a:extLst>
              <a:ext uri="{FF2B5EF4-FFF2-40B4-BE49-F238E27FC236}">
                <a16:creationId xmlns:a16="http://schemas.microsoft.com/office/drawing/2014/main" id="{BE210ADD-A846-BDDD-1823-90B41512FAF4}"/>
              </a:ext>
            </a:extLst>
          </p:cNvPr>
          <p:cNvCxnSpPr>
            <a:cxnSpLocks/>
            <a:stCxn id="128" idx="2"/>
          </p:cNvCxnSpPr>
          <p:nvPr/>
        </p:nvCxnSpPr>
        <p:spPr>
          <a:xfrm flipH="1" flipV="1">
            <a:off x="5712548" y="4986358"/>
            <a:ext cx="400805" cy="2979"/>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91" name="直线箭头连接符 190">
            <a:extLst>
              <a:ext uri="{FF2B5EF4-FFF2-40B4-BE49-F238E27FC236}">
                <a16:creationId xmlns:a16="http://schemas.microsoft.com/office/drawing/2014/main" id="{A1C7CCAA-D40B-450C-8886-D427E458072D}"/>
              </a:ext>
            </a:extLst>
          </p:cNvPr>
          <p:cNvCxnSpPr>
            <a:cxnSpLocks/>
            <a:stCxn id="128" idx="2"/>
          </p:cNvCxnSpPr>
          <p:nvPr/>
        </p:nvCxnSpPr>
        <p:spPr>
          <a:xfrm flipH="1" flipV="1">
            <a:off x="5712548" y="4805148"/>
            <a:ext cx="400805" cy="184188"/>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92" name="直线箭头连接符 191">
            <a:extLst>
              <a:ext uri="{FF2B5EF4-FFF2-40B4-BE49-F238E27FC236}">
                <a16:creationId xmlns:a16="http://schemas.microsoft.com/office/drawing/2014/main" id="{8BF24CA5-CD0D-CEB4-CB38-D14387598E47}"/>
              </a:ext>
            </a:extLst>
          </p:cNvPr>
          <p:cNvCxnSpPr>
            <a:cxnSpLocks/>
            <a:stCxn id="130" idx="2"/>
          </p:cNvCxnSpPr>
          <p:nvPr/>
        </p:nvCxnSpPr>
        <p:spPr>
          <a:xfrm flipH="1">
            <a:off x="5710048" y="5617922"/>
            <a:ext cx="403305" cy="230764"/>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93" name="直线箭头连接符 192">
            <a:extLst>
              <a:ext uri="{FF2B5EF4-FFF2-40B4-BE49-F238E27FC236}">
                <a16:creationId xmlns:a16="http://schemas.microsoft.com/office/drawing/2014/main" id="{4893A9A2-C1CF-A446-2BF1-0F1104982E0E}"/>
              </a:ext>
            </a:extLst>
          </p:cNvPr>
          <p:cNvCxnSpPr>
            <a:cxnSpLocks/>
            <a:stCxn id="130" idx="2"/>
          </p:cNvCxnSpPr>
          <p:nvPr/>
        </p:nvCxnSpPr>
        <p:spPr>
          <a:xfrm flipH="1">
            <a:off x="5710048" y="5617922"/>
            <a:ext cx="403305" cy="49556"/>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94" name="直线箭头连接符 193">
            <a:extLst>
              <a:ext uri="{FF2B5EF4-FFF2-40B4-BE49-F238E27FC236}">
                <a16:creationId xmlns:a16="http://schemas.microsoft.com/office/drawing/2014/main" id="{F43207F3-4ABC-53DD-0C17-01D25AE7B532}"/>
              </a:ext>
            </a:extLst>
          </p:cNvPr>
          <p:cNvCxnSpPr>
            <a:cxnSpLocks/>
            <a:stCxn id="130" idx="2"/>
          </p:cNvCxnSpPr>
          <p:nvPr/>
        </p:nvCxnSpPr>
        <p:spPr>
          <a:xfrm flipH="1" flipV="1">
            <a:off x="5710048" y="5486270"/>
            <a:ext cx="403305" cy="131653"/>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95" name="直线箭头连接符 194">
            <a:extLst>
              <a:ext uri="{FF2B5EF4-FFF2-40B4-BE49-F238E27FC236}">
                <a16:creationId xmlns:a16="http://schemas.microsoft.com/office/drawing/2014/main" id="{B6350FA5-0AB5-073E-B993-DBD9E6CEADA9}"/>
              </a:ext>
            </a:extLst>
          </p:cNvPr>
          <p:cNvCxnSpPr>
            <a:cxnSpLocks/>
            <a:stCxn id="137" idx="2"/>
          </p:cNvCxnSpPr>
          <p:nvPr/>
        </p:nvCxnSpPr>
        <p:spPr>
          <a:xfrm flipH="1">
            <a:off x="5699856" y="6214806"/>
            <a:ext cx="418642" cy="176653"/>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96" name="直线箭头连接符 195">
            <a:extLst>
              <a:ext uri="{FF2B5EF4-FFF2-40B4-BE49-F238E27FC236}">
                <a16:creationId xmlns:a16="http://schemas.microsoft.com/office/drawing/2014/main" id="{B882B14C-6630-1AA4-331C-1730A444413C}"/>
              </a:ext>
            </a:extLst>
          </p:cNvPr>
          <p:cNvCxnSpPr>
            <a:cxnSpLocks/>
            <a:stCxn id="137" idx="2"/>
          </p:cNvCxnSpPr>
          <p:nvPr/>
        </p:nvCxnSpPr>
        <p:spPr>
          <a:xfrm flipH="1" flipV="1">
            <a:off x="5699856" y="6210251"/>
            <a:ext cx="418642" cy="4555"/>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197" name="直线箭头连接符 196">
            <a:extLst>
              <a:ext uri="{FF2B5EF4-FFF2-40B4-BE49-F238E27FC236}">
                <a16:creationId xmlns:a16="http://schemas.microsoft.com/office/drawing/2014/main" id="{78A89F7B-DBCC-213F-2918-9F0BC1EB17EB}"/>
              </a:ext>
            </a:extLst>
          </p:cNvPr>
          <p:cNvCxnSpPr>
            <a:cxnSpLocks/>
            <a:stCxn id="137" idx="2"/>
          </p:cNvCxnSpPr>
          <p:nvPr/>
        </p:nvCxnSpPr>
        <p:spPr>
          <a:xfrm flipH="1" flipV="1">
            <a:off x="5699856" y="6029041"/>
            <a:ext cx="418642" cy="185764"/>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sp>
        <p:nvSpPr>
          <p:cNvPr id="198" name="文本框 197">
            <a:extLst>
              <a:ext uri="{FF2B5EF4-FFF2-40B4-BE49-F238E27FC236}">
                <a16:creationId xmlns:a16="http://schemas.microsoft.com/office/drawing/2014/main" id="{0FEB6D22-134E-1B15-0EEA-1F68EAC8D5F0}"/>
              </a:ext>
            </a:extLst>
          </p:cNvPr>
          <p:cNvSpPr txBox="1"/>
          <p:nvPr/>
        </p:nvSpPr>
        <p:spPr bwMode="auto">
          <a:xfrm>
            <a:off x="5101384" y="1390040"/>
            <a:ext cx="2404560" cy="430352"/>
          </a:xfrm>
          <a:prstGeom prst="rect">
            <a:avLst/>
          </a:prstGeom>
          <a:noFill/>
          <a:ln w="9525" algn="ctr">
            <a:noFill/>
            <a:miter lim="800000"/>
            <a:headEnd/>
            <a:tailEnd/>
          </a:ln>
          <a:effectLst/>
        </p:spPr>
        <p:txBody>
          <a:bodyPr wrap="square" lIns="90909" tIns="45455" rIns="90909" bIns="45455" rtlCol="0" anchor="ctr">
            <a:spAutoFit/>
          </a:bodyPr>
          <a:lstStyle/>
          <a:p>
            <a:pPr algn="just"/>
            <a:r>
              <a:rPr lang="en-US" altLang="zh-CN" sz="2200" dirty="0">
                <a:solidFill>
                  <a:srgbClr val="005AAA"/>
                </a:solidFill>
                <a:latin typeface="Times New Roman" panose="02020603050405020304" pitchFamily="18" charset="0"/>
                <a:ea typeface="楷体" panose="02010609060101010101" pitchFamily="49" charset="-122"/>
                <a:cs typeface="Times New Roman" panose="02020603050405020304" pitchFamily="18" charset="0"/>
              </a:rPr>
              <a:t>large</a:t>
            </a:r>
            <a:r>
              <a:rPr lang="zh-CN" altLang="en-US" sz="2200" dirty="0">
                <a:solidFill>
                  <a:srgbClr val="005AAA"/>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200" dirty="0">
                <a:solidFill>
                  <a:srgbClr val="005AAA"/>
                </a:solidFill>
                <a:latin typeface="Times New Roman" panose="02020603050405020304" pitchFamily="18" charset="0"/>
                <a:ea typeface="楷体" panose="02010609060101010101" pitchFamily="49" charset="-122"/>
                <a:cs typeface="Times New Roman" panose="02020603050405020304" pitchFamily="18" charset="0"/>
              </a:rPr>
              <a:t>out-degree</a:t>
            </a:r>
          </a:p>
        </p:txBody>
      </p:sp>
      <p:sp>
        <p:nvSpPr>
          <p:cNvPr id="199" name="文本框 198">
            <a:extLst>
              <a:ext uri="{FF2B5EF4-FFF2-40B4-BE49-F238E27FC236}">
                <a16:creationId xmlns:a16="http://schemas.microsoft.com/office/drawing/2014/main" id="{254DDBA0-5E66-9B68-0ED2-219A553F3118}"/>
              </a:ext>
            </a:extLst>
          </p:cNvPr>
          <p:cNvSpPr txBox="1"/>
          <p:nvPr/>
        </p:nvSpPr>
        <p:spPr bwMode="auto">
          <a:xfrm>
            <a:off x="5328606" y="7251353"/>
            <a:ext cx="2404560" cy="430352"/>
          </a:xfrm>
          <a:prstGeom prst="rect">
            <a:avLst/>
          </a:prstGeom>
          <a:noFill/>
          <a:ln w="9525" algn="ctr">
            <a:noFill/>
            <a:miter lim="800000"/>
            <a:headEnd/>
            <a:tailEnd/>
          </a:ln>
          <a:effectLst/>
        </p:spPr>
        <p:txBody>
          <a:bodyPr wrap="square" lIns="90909" tIns="45455" rIns="90909" bIns="45455" rtlCol="0" anchor="ctr">
            <a:spAutoFit/>
          </a:bodyPr>
          <a:lstStyle/>
          <a:p>
            <a:pPr algn="just"/>
            <a:r>
              <a:rPr lang="en-US" altLang="zh-CN" sz="22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small out-degree</a:t>
            </a:r>
          </a:p>
        </p:txBody>
      </p:sp>
      <p:sp>
        <p:nvSpPr>
          <p:cNvPr id="200" name="椭圆 199">
            <a:extLst>
              <a:ext uri="{FF2B5EF4-FFF2-40B4-BE49-F238E27FC236}">
                <a16:creationId xmlns:a16="http://schemas.microsoft.com/office/drawing/2014/main" id="{588107AE-C9B3-1A65-9B86-0D8EEC2CC9FC}"/>
              </a:ext>
            </a:extLst>
          </p:cNvPr>
          <p:cNvSpPr/>
          <p:nvPr/>
        </p:nvSpPr>
        <p:spPr>
          <a:xfrm>
            <a:off x="6117330" y="1959453"/>
            <a:ext cx="360040" cy="362417"/>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201" name="椭圆 200">
            <a:extLst>
              <a:ext uri="{FF2B5EF4-FFF2-40B4-BE49-F238E27FC236}">
                <a16:creationId xmlns:a16="http://schemas.microsoft.com/office/drawing/2014/main" id="{643596A8-D454-4EC3-8F53-99E3F60A4C74}"/>
              </a:ext>
            </a:extLst>
          </p:cNvPr>
          <p:cNvSpPr/>
          <p:nvPr/>
        </p:nvSpPr>
        <p:spPr>
          <a:xfrm>
            <a:off x="6117330" y="2510497"/>
            <a:ext cx="360040" cy="362417"/>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202" name="椭圆 201">
            <a:extLst>
              <a:ext uri="{FF2B5EF4-FFF2-40B4-BE49-F238E27FC236}">
                <a16:creationId xmlns:a16="http://schemas.microsoft.com/office/drawing/2014/main" id="{26DFCB44-EA4C-0DE4-56B6-D228FD0960BB}"/>
              </a:ext>
            </a:extLst>
          </p:cNvPr>
          <p:cNvSpPr/>
          <p:nvPr/>
        </p:nvSpPr>
        <p:spPr>
          <a:xfrm>
            <a:off x="6117330" y="3077537"/>
            <a:ext cx="360040" cy="362417"/>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203" name="椭圆 202">
            <a:extLst>
              <a:ext uri="{FF2B5EF4-FFF2-40B4-BE49-F238E27FC236}">
                <a16:creationId xmlns:a16="http://schemas.microsoft.com/office/drawing/2014/main" id="{2122A56E-2A26-C9A9-51DD-A87FE03BA33A}"/>
              </a:ext>
            </a:extLst>
          </p:cNvPr>
          <p:cNvSpPr/>
          <p:nvPr/>
        </p:nvSpPr>
        <p:spPr>
          <a:xfrm>
            <a:off x="6117330" y="4210179"/>
            <a:ext cx="360040" cy="362417"/>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204" name="椭圆 203">
            <a:extLst>
              <a:ext uri="{FF2B5EF4-FFF2-40B4-BE49-F238E27FC236}">
                <a16:creationId xmlns:a16="http://schemas.microsoft.com/office/drawing/2014/main" id="{42E28278-8743-0CDF-3F03-C96029AED4BC}"/>
              </a:ext>
            </a:extLst>
          </p:cNvPr>
          <p:cNvSpPr/>
          <p:nvPr/>
        </p:nvSpPr>
        <p:spPr>
          <a:xfrm>
            <a:off x="6117330" y="3659007"/>
            <a:ext cx="360040" cy="362417"/>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205" name="椭圆 204">
            <a:extLst>
              <a:ext uri="{FF2B5EF4-FFF2-40B4-BE49-F238E27FC236}">
                <a16:creationId xmlns:a16="http://schemas.microsoft.com/office/drawing/2014/main" id="{9F817DB4-ED22-0564-AEBA-5755F7DE0DA4}"/>
              </a:ext>
            </a:extLst>
          </p:cNvPr>
          <p:cNvSpPr/>
          <p:nvPr/>
        </p:nvSpPr>
        <p:spPr>
          <a:xfrm>
            <a:off x="6117330" y="4813512"/>
            <a:ext cx="360040" cy="362417"/>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206" name="椭圆 205">
            <a:extLst>
              <a:ext uri="{FF2B5EF4-FFF2-40B4-BE49-F238E27FC236}">
                <a16:creationId xmlns:a16="http://schemas.microsoft.com/office/drawing/2014/main" id="{99D693EC-330A-F3FF-CFBB-FF3D09B2A990}"/>
              </a:ext>
            </a:extLst>
          </p:cNvPr>
          <p:cNvSpPr/>
          <p:nvPr/>
        </p:nvSpPr>
        <p:spPr>
          <a:xfrm>
            <a:off x="6117330" y="5442098"/>
            <a:ext cx="360040" cy="362417"/>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207" name="椭圆 206">
            <a:extLst>
              <a:ext uri="{FF2B5EF4-FFF2-40B4-BE49-F238E27FC236}">
                <a16:creationId xmlns:a16="http://schemas.microsoft.com/office/drawing/2014/main" id="{0A8C4B16-32A5-F009-1BD0-9B7B2BA05B81}"/>
              </a:ext>
            </a:extLst>
          </p:cNvPr>
          <p:cNvSpPr/>
          <p:nvPr/>
        </p:nvSpPr>
        <p:spPr>
          <a:xfrm>
            <a:off x="6123644" y="6038981"/>
            <a:ext cx="360040" cy="362417"/>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208" name="椭圆 207">
            <a:extLst>
              <a:ext uri="{FF2B5EF4-FFF2-40B4-BE49-F238E27FC236}">
                <a16:creationId xmlns:a16="http://schemas.microsoft.com/office/drawing/2014/main" id="{F5CF0AA3-0BBC-8371-0749-89CF021B90DF}"/>
              </a:ext>
            </a:extLst>
          </p:cNvPr>
          <p:cNvSpPr/>
          <p:nvPr/>
        </p:nvSpPr>
        <p:spPr>
          <a:xfrm>
            <a:off x="6123644" y="6782045"/>
            <a:ext cx="360040" cy="362417"/>
          </a:xfrm>
          <a:prstGeom prst="ellipse">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209" name="椭圆 208">
            <a:extLst>
              <a:ext uri="{FF2B5EF4-FFF2-40B4-BE49-F238E27FC236}">
                <a16:creationId xmlns:a16="http://schemas.microsoft.com/office/drawing/2014/main" id="{283EBC65-1594-15A7-C639-AE48586BDB58}"/>
              </a:ext>
            </a:extLst>
          </p:cNvPr>
          <p:cNvSpPr/>
          <p:nvPr/>
        </p:nvSpPr>
        <p:spPr>
          <a:xfrm>
            <a:off x="7636980" y="2773744"/>
            <a:ext cx="360040" cy="362417"/>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210" name="椭圆 209">
            <a:extLst>
              <a:ext uri="{FF2B5EF4-FFF2-40B4-BE49-F238E27FC236}">
                <a16:creationId xmlns:a16="http://schemas.microsoft.com/office/drawing/2014/main" id="{516E8D82-46ED-1E73-AAFF-3F510E25E412}"/>
              </a:ext>
            </a:extLst>
          </p:cNvPr>
          <p:cNvSpPr/>
          <p:nvPr/>
        </p:nvSpPr>
        <p:spPr>
          <a:xfrm>
            <a:off x="9221156" y="4441874"/>
            <a:ext cx="360040" cy="362417"/>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211" name="椭圆 210">
            <a:extLst>
              <a:ext uri="{FF2B5EF4-FFF2-40B4-BE49-F238E27FC236}">
                <a16:creationId xmlns:a16="http://schemas.microsoft.com/office/drawing/2014/main" id="{04914228-41D5-AE69-DB42-D697D2144977}"/>
              </a:ext>
            </a:extLst>
          </p:cNvPr>
          <p:cNvSpPr/>
          <p:nvPr/>
        </p:nvSpPr>
        <p:spPr>
          <a:xfrm>
            <a:off x="7636980" y="4706574"/>
            <a:ext cx="360040" cy="362417"/>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212" name="椭圆 211">
            <a:extLst>
              <a:ext uri="{FF2B5EF4-FFF2-40B4-BE49-F238E27FC236}">
                <a16:creationId xmlns:a16="http://schemas.microsoft.com/office/drawing/2014/main" id="{CA59FF85-FA9F-AA17-C03F-6BBCC8DD4B2A}"/>
              </a:ext>
            </a:extLst>
          </p:cNvPr>
          <p:cNvSpPr/>
          <p:nvPr/>
        </p:nvSpPr>
        <p:spPr>
          <a:xfrm>
            <a:off x="7636980" y="6443775"/>
            <a:ext cx="360040" cy="362417"/>
          </a:xfrm>
          <a:prstGeom prst="ellipse">
            <a:avLst/>
          </a:prstGeom>
          <a:no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cxnSp>
        <p:nvCxnSpPr>
          <p:cNvPr id="213" name="直线箭头连接符 212">
            <a:extLst>
              <a:ext uri="{FF2B5EF4-FFF2-40B4-BE49-F238E27FC236}">
                <a16:creationId xmlns:a16="http://schemas.microsoft.com/office/drawing/2014/main" id="{CB954B6C-4C78-8AAB-E887-4E07BDE3AA7D}"/>
              </a:ext>
            </a:extLst>
          </p:cNvPr>
          <p:cNvCxnSpPr>
            <a:cxnSpLocks/>
          </p:cNvCxnSpPr>
          <p:nvPr/>
        </p:nvCxnSpPr>
        <p:spPr>
          <a:xfrm>
            <a:off x="8012247" y="2971302"/>
            <a:ext cx="1276863" cy="1539996"/>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14" name="直线箭头连接符 213">
            <a:extLst>
              <a:ext uri="{FF2B5EF4-FFF2-40B4-BE49-F238E27FC236}">
                <a16:creationId xmlns:a16="http://schemas.microsoft.com/office/drawing/2014/main" id="{CC4C316F-C76F-2224-C5B7-F2E6ACFE0C8D}"/>
              </a:ext>
            </a:extLst>
          </p:cNvPr>
          <p:cNvCxnSpPr>
            <a:cxnSpLocks/>
            <a:stCxn id="211" idx="6"/>
            <a:endCxn id="210" idx="2"/>
          </p:cNvCxnSpPr>
          <p:nvPr/>
        </p:nvCxnSpPr>
        <p:spPr>
          <a:xfrm flipV="1">
            <a:off x="7997020" y="4623082"/>
            <a:ext cx="1224136" cy="264700"/>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15" name="直线箭头连接符 214">
            <a:extLst>
              <a:ext uri="{FF2B5EF4-FFF2-40B4-BE49-F238E27FC236}">
                <a16:creationId xmlns:a16="http://schemas.microsoft.com/office/drawing/2014/main" id="{8541C094-6BA8-4869-3114-8208AF60B413}"/>
              </a:ext>
            </a:extLst>
          </p:cNvPr>
          <p:cNvCxnSpPr>
            <a:cxnSpLocks/>
            <a:stCxn id="212" idx="6"/>
          </p:cNvCxnSpPr>
          <p:nvPr/>
        </p:nvCxnSpPr>
        <p:spPr>
          <a:xfrm flipV="1">
            <a:off x="7997020" y="4767565"/>
            <a:ext cx="1239362" cy="1857418"/>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16" name="直线箭头连接符 215">
            <a:extLst>
              <a:ext uri="{FF2B5EF4-FFF2-40B4-BE49-F238E27FC236}">
                <a16:creationId xmlns:a16="http://schemas.microsoft.com/office/drawing/2014/main" id="{086DF67B-8402-C4C6-28F6-656C4CCB29AF}"/>
              </a:ext>
            </a:extLst>
          </p:cNvPr>
          <p:cNvCxnSpPr>
            <a:cxnSpLocks/>
          </p:cNvCxnSpPr>
          <p:nvPr/>
        </p:nvCxnSpPr>
        <p:spPr>
          <a:xfrm>
            <a:off x="6464480" y="2139796"/>
            <a:ext cx="1157274" cy="812465"/>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17" name="直线箭头连接符 216">
            <a:extLst>
              <a:ext uri="{FF2B5EF4-FFF2-40B4-BE49-F238E27FC236}">
                <a16:creationId xmlns:a16="http://schemas.microsoft.com/office/drawing/2014/main" id="{41F79447-AD62-CDDD-33A5-91FBBD1E2925}"/>
              </a:ext>
            </a:extLst>
          </p:cNvPr>
          <p:cNvCxnSpPr>
            <a:cxnSpLocks/>
          </p:cNvCxnSpPr>
          <p:nvPr/>
        </p:nvCxnSpPr>
        <p:spPr>
          <a:xfrm>
            <a:off x="6464480" y="2690840"/>
            <a:ext cx="1157274" cy="261421"/>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18" name="直线箭头连接符 217">
            <a:extLst>
              <a:ext uri="{FF2B5EF4-FFF2-40B4-BE49-F238E27FC236}">
                <a16:creationId xmlns:a16="http://schemas.microsoft.com/office/drawing/2014/main" id="{30175BF1-384C-E11B-CB50-694E81BD0499}"/>
              </a:ext>
            </a:extLst>
          </p:cNvPr>
          <p:cNvCxnSpPr>
            <a:cxnSpLocks/>
          </p:cNvCxnSpPr>
          <p:nvPr/>
        </p:nvCxnSpPr>
        <p:spPr>
          <a:xfrm flipV="1">
            <a:off x="6464480" y="2952261"/>
            <a:ext cx="1157274" cy="305619"/>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19" name="直线箭头连接符 218">
            <a:extLst>
              <a:ext uri="{FF2B5EF4-FFF2-40B4-BE49-F238E27FC236}">
                <a16:creationId xmlns:a16="http://schemas.microsoft.com/office/drawing/2014/main" id="{01E32655-3614-28D7-2213-14E94FF16497}"/>
              </a:ext>
            </a:extLst>
          </p:cNvPr>
          <p:cNvCxnSpPr>
            <a:cxnSpLocks/>
          </p:cNvCxnSpPr>
          <p:nvPr/>
        </p:nvCxnSpPr>
        <p:spPr>
          <a:xfrm flipV="1">
            <a:off x="6469626" y="2952261"/>
            <a:ext cx="1152128" cy="3267063"/>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20" name="直线箭头连接符 219">
            <a:extLst>
              <a:ext uri="{FF2B5EF4-FFF2-40B4-BE49-F238E27FC236}">
                <a16:creationId xmlns:a16="http://schemas.microsoft.com/office/drawing/2014/main" id="{7EC790AE-40C2-CD62-F221-DC0E51F7C6D9}"/>
              </a:ext>
            </a:extLst>
          </p:cNvPr>
          <p:cNvCxnSpPr>
            <a:cxnSpLocks/>
          </p:cNvCxnSpPr>
          <p:nvPr/>
        </p:nvCxnSpPr>
        <p:spPr>
          <a:xfrm flipV="1">
            <a:off x="6464480" y="2952261"/>
            <a:ext cx="1157274" cy="887089"/>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21" name="直线箭头连接符 220">
            <a:extLst>
              <a:ext uri="{FF2B5EF4-FFF2-40B4-BE49-F238E27FC236}">
                <a16:creationId xmlns:a16="http://schemas.microsoft.com/office/drawing/2014/main" id="{7863892C-DD1C-6787-F750-6DCEC19CF7EC}"/>
              </a:ext>
            </a:extLst>
          </p:cNvPr>
          <p:cNvCxnSpPr>
            <a:cxnSpLocks/>
          </p:cNvCxnSpPr>
          <p:nvPr/>
        </p:nvCxnSpPr>
        <p:spPr>
          <a:xfrm flipV="1">
            <a:off x="6464480" y="2952260"/>
            <a:ext cx="1157274" cy="2041594"/>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22" name="直线箭头连接符 221">
            <a:extLst>
              <a:ext uri="{FF2B5EF4-FFF2-40B4-BE49-F238E27FC236}">
                <a16:creationId xmlns:a16="http://schemas.microsoft.com/office/drawing/2014/main" id="{5653B764-1B39-3377-B2FE-F88853E36F11}"/>
              </a:ext>
            </a:extLst>
          </p:cNvPr>
          <p:cNvCxnSpPr>
            <a:cxnSpLocks/>
          </p:cNvCxnSpPr>
          <p:nvPr/>
        </p:nvCxnSpPr>
        <p:spPr>
          <a:xfrm flipV="1">
            <a:off x="6464480" y="2952260"/>
            <a:ext cx="1157274" cy="2670180"/>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23" name="直线箭头连接符 222">
            <a:extLst>
              <a:ext uri="{FF2B5EF4-FFF2-40B4-BE49-F238E27FC236}">
                <a16:creationId xmlns:a16="http://schemas.microsoft.com/office/drawing/2014/main" id="{42F27B90-3B80-D5D6-7FC2-2DAFE350A022}"/>
              </a:ext>
            </a:extLst>
          </p:cNvPr>
          <p:cNvCxnSpPr>
            <a:cxnSpLocks/>
          </p:cNvCxnSpPr>
          <p:nvPr/>
        </p:nvCxnSpPr>
        <p:spPr>
          <a:xfrm flipV="1">
            <a:off x="6464480" y="2952261"/>
            <a:ext cx="1157274" cy="1438261"/>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24" name="直线箭头连接符 223">
            <a:extLst>
              <a:ext uri="{FF2B5EF4-FFF2-40B4-BE49-F238E27FC236}">
                <a16:creationId xmlns:a16="http://schemas.microsoft.com/office/drawing/2014/main" id="{B36631E3-95B7-8B27-97F1-4E1A344AFD87}"/>
              </a:ext>
            </a:extLst>
          </p:cNvPr>
          <p:cNvCxnSpPr>
            <a:cxnSpLocks/>
          </p:cNvCxnSpPr>
          <p:nvPr/>
        </p:nvCxnSpPr>
        <p:spPr>
          <a:xfrm>
            <a:off x="6477158" y="3839350"/>
            <a:ext cx="1157274" cy="1045741"/>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25" name="直线箭头连接符 224">
            <a:extLst>
              <a:ext uri="{FF2B5EF4-FFF2-40B4-BE49-F238E27FC236}">
                <a16:creationId xmlns:a16="http://schemas.microsoft.com/office/drawing/2014/main" id="{C9DAA29D-3BD4-DEB7-3FBE-0CF4198FED66}"/>
              </a:ext>
            </a:extLst>
          </p:cNvPr>
          <p:cNvCxnSpPr>
            <a:cxnSpLocks/>
          </p:cNvCxnSpPr>
          <p:nvPr/>
        </p:nvCxnSpPr>
        <p:spPr>
          <a:xfrm>
            <a:off x="6477158" y="4390522"/>
            <a:ext cx="1157274" cy="494569"/>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26" name="直线箭头连接符 225">
            <a:extLst>
              <a:ext uri="{FF2B5EF4-FFF2-40B4-BE49-F238E27FC236}">
                <a16:creationId xmlns:a16="http://schemas.microsoft.com/office/drawing/2014/main" id="{39A9AB90-2525-A27F-021A-D9CF27940675}"/>
              </a:ext>
            </a:extLst>
          </p:cNvPr>
          <p:cNvCxnSpPr>
            <a:cxnSpLocks/>
          </p:cNvCxnSpPr>
          <p:nvPr/>
        </p:nvCxnSpPr>
        <p:spPr>
          <a:xfrm flipV="1">
            <a:off x="6477158" y="4885090"/>
            <a:ext cx="1157274" cy="108764"/>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27" name="直线箭头连接符 226">
            <a:extLst>
              <a:ext uri="{FF2B5EF4-FFF2-40B4-BE49-F238E27FC236}">
                <a16:creationId xmlns:a16="http://schemas.microsoft.com/office/drawing/2014/main" id="{46835E0B-A06D-0791-B698-837682F18948}"/>
              </a:ext>
            </a:extLst>
          </p:cNvPr>
          <p:cNvCxnSpPr>
            <a:cxnSpLocks/>
          </p:cNvCxnSpPr>
          <p:nvPr/>
        </p:nvCxnSpPr>
        <p:spPr>
          <a:xfrm>
            <a:off x="6477158" y="2139796"/>
            <a:ext cx="1157274" cy="2745295"/>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28" name="直线箭头连接符 227">
            <a:extLst>
              <a:ext uri="{FF2B5EF4-FFF2-40B4-BE49-F238E27FC236}">
                <a16:creationId xmlns:a16="http://schemas.microsoft.com/office/drawing/2014/main" id="{221D5679-6FA4-F4D9-24A8-D1FF03061576}"/>
              </a:ext>
            </a:extLst>
          </p:cNvPr>
          <p:cNvCxnSpPr>
            <a:cxnSpLocks/>
          </p:cNvCxnSpPr>
          <p:nvPr/>
        </p:nvCxnSpPr>
        <p:spPr>
          <a:xfrm>
            <a:off x="6477158" y="2690840"/>
            <a:ext cx="1157274" cy="2194251"/>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29" name="直线箭头连接符 228">
            <a:extLst>
              <a:ext uri="{FF2B5EF4-FFF2-40B4-BE49-F238E27FC236}">
                <a16:creationId xmlns:a16="http://schemas.microsoft.com/office/drawing/2014/main" id="{1AC0E634-F07E-C903-80C3-6969603A339E}"/>
              </a:ext>
            </a:extLst>
          </p:cNvPr>
          <p:cNvCxnSpPr>
            <a:cxnSpLocks/>
          </p:cNvCxnSpPr>
          <p:nvPr/>
        </p:nvCxnSpPr>
        <p:spPr>
          <a:xfrm>
            <a:off x="6477158" y="3257880"/>
            <a:ext cx="1157274" cy="1627211"/>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30" name="直线箭头连接符 229">
            <a:extLst>
              <a:ext uri="{FF2B5EF4-FFF2-40B4-BE49-F238E27FC236}">
                <a16:creationId xmlns:a16="http://schemas.microsoft.com/office/drawing/2014/main" id="{1657249C-E1F6-CF62-1585-A672F7ADF47C}"/>
              </a:ext>
            </a:extLst>
          </p:cNvPr>
          <p:cNvCxnSpPr>
            <a:cxnSpLocks/>
          </p:cNvCxnSpPr>
          <p:nvPr/>
        </p:nvCxnSpPr>
        <p:spPr>
          <a:xfrm flipV="1">
            <a:off x="6477158" y="4885090"/>
            <a:ext cx="1157274" cy="737350"/>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31" name="直线箭头连接符 230">
            <a:extLst>
              <a:ext uri="{FF2B5EF4-FFF2-40B4-BE49-F238E27FC236}">
                <a16:creationId xmlns:a16="http://schemas.microsoft.com/office/drawing/2014/main" id="{B3A714F6-AF88-FDC5-667B-942B1F6ACFC7}"/>
              </a:ext>
            </a:extLst>
          </p:cNvPr>
          <p:cNvCxnSpPr>
            <a:cxnSpLocks/>
          </p:cNvCxnSpPr>
          <p:nvPr/>
        </p:nvCxnSpPr>
        <p:spPr>
          <a:xfrm flipV="1">
            <a:off x="6482304" y="4885091"/>
            <a:ext cx="1152128" cy="1334233"/>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32" name="直线箭头连接符 231">
            <a:extLst>
              <a:ext uri="{FF2B5EF4-FFF2-40B4-BE49-F238E27FC236}">
                <a16:creationId xmlns:a16="http://schemas.microsoft.com/office/drawing/2014/main" id="{0E5D8EE8-BD80-7C7B-AF57-55C7AA0ADF7E}"/>
              </a:ext>
            </a:extLst>
          </p:cNvPr>
          <p:cNvCxnSpPr>
            <a:cxnSpLocks/>
          </p:cNvCxnSpPr>
          <p:nvPr/>
        </p:nvCxnSpPr>
        <p:spPr>
          <a:xfrm>
            <a:off x="6507132" y="6245488"/>
            <a:ext cx="1152128" cy="402968"/>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33" name="直线箭头连接符 232">
            <a:extLst>
              <a:ext uri="{FF2B5EF4-FFF2-40B4-BE49-F238E27FC236}">
                <a16:creationId xmlns:a16="http://schemas.microsoft.com/office/drawing/2014/main" id="{146EF8CC-6E2D-786D-A96F-A25E3C464585}"/>
              </a:ext>
            </a:extLst>
          </p:cNvPr>
          <p:cNvCxnSpPr>
            <a:cxnSpLocks/>
          </p:cNvCxnSpPr>
          <p:nvPr/>
        </p:nvCxnSpPr>
        <p:spPr>
          <a:xfrm>
            <a:off x="6501986" y="5020020"/>
            <a:ext cx="1157274" cy="1628437"/>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34" name="直线箭头连接符 233">
            <a:extLst>
              <a:ext uri="{FF2B5EF4-FFF2-40B4-BE49-F238E27FC236}">
                <a16:creationId xmlns:a16="http://schemas.microsoft.com/office/drawing/2014/main" id="{F75F31A2-E010-5F23-2129-C173DCFA5E1D}"/>
              </a:ext>
            </a:extLst>
          </p:cNvPr>
          <p:cNvCxnSpPr>
            <a:cxnSpLocks/>
          </p:cNvCxnSpPr>
          <p:nvPr/>
        </p:nvCxnSpPr>
        <p:spPr>
          <a:xfrm>
            <a:off x="6501986" y="5648606"/>
            <a:ext cx="1157274" cy="999851"/>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35" name="直线箭头连接符 234">
            <a:extLst>
              <a:ext uri="{FF2B5EF4-FFF2-40B4-BE49-F238E27FC236}">
                <a16:creationId xmlns:a16="http://schemas.microsoft.com/office/drawing/2014/main" id="{CB349D76-06C8-6899-22AA-784CF79F7DCD}"/>
              </a:ext>
            </a:extLst>
          </p:cNvPr>
          <p:cNvCxnSpPr>
            <a:cxnSpLocks/>
          </p:cNvCxnSpPr>
          <p:nvPr/>
        </p:nvCxnSpPr>
        <p:spPr>
          <a:xfrm>
            <a:off x="6501986" y="4416686"/>
            <a:ext cx="1157274" cy="2231770"/>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36" name="直线箭头连接符 235">
            <a:extLst>
              <a:ext uri="{FF2B5EF4-FFF2-40B4-BE49-F238E27FC236}">
                <a16:creationId xmlns:a16="http://schemas.microsoft.com/office/drawing/2014/main" id="{0BB0FA32-AE48-AEB2-8076-2393949E806A}"/>
              </a:ext>
            </a:extLst>
          </p:cNvPr>
          <p:cNvCxnSpPr>
            <a:cxnSpLocks/>
          </p:cNvCxnSpPr>
          <p:nvPr/>
        </p:nvCxnSpPr>
        <p:spPr>
          <a:xfrm>
            <a:off x="6501986" y="3865514"/>
            <a:ext cx="1157274" cy="2782942"/>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37" name="直线箭头连接符 236">
            <a:extLst>
              <a:ext uri="{FF2B5EF4-FFF2-40B4-BE49-F238E27FC236}">
                <a16:creationId xmlns:a16="http://schemas.microsoft.com/office/drawing/2014/main" id="{53B0276D-5B52-6762-9457-06B32A34C1D2}"/>
              </a:ext>
            </a:extLst>
          </p:cNvPr>
          <p:cNvCxnSpPr>
            <a:cxnSpLocks/>
          </p:cNvCxnSpPr>
          <p:nvPr/>
        </p:nvCxnSpPr>
        <p:spPr>
          <a:xfrm>
            <a:off x="6501986" y="3284044"/>
            <a:ext cx="1157274" cy="3364412"/>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38" name="直线箭头连接符 237">
            <a:extLst>
              <a:ext uri="{FF2B5EF4-FFF2-40B4-BE49-F238E27FC236}">
                <a16:creationId xmlns:a16="http://schemas.microsoft.com/office/drawing/2014/main" id="{887E4681-3CEE-5294-991C-D387F0E37C37}"/>
              </a:ext>
            </a:extLst>
          </p:cNvPr>
          <p:cNvCxnSpPr>
            <a:cxnSpLocks/>
          </p:cNvCxnSpPr>
          <p:nvPr/>
        </p:nvCxnSpPr>
        <p:spPr>
          <a:xfrm>
            <a:off x="6501986" y="2717004"/>
            <a:ext cx="1157274" cy="3931452"/>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39" name="直线箭头连接符 238">
            <a:extLst>
              <a:ext uri="{FF2B5EF4-FFF2-40B4-BE49-F238E27FC236}">
                <a16:creationId xmlns:a16="http://schemas.microsoft.com/office/drawing/2014/main" id="{79496B92-7B15-9629-7775-4612C3AB3CFB}"/>
              </a:ext>
            </a:extLst>
          </p:cNvPr>
          <p:cNvCxnSpPr>
            <a:cxnSpLocks/>
          </p:cNvCxnSpPr>
          <p:nvPr/>
        </p:nvCxnSpPr>
        <p:spPr>
          <a:xfrm>
            <a:off x="6501986" y="2165960"/>
            <a:ext cx="1157274" cy="4482496"/>
          </a:xfrm>
          <a:prstGeom prst="straightConnector1">
            <a:avLst/>
          </a:prstGeom>
          <a:ln w="57150">
            <a:solidFill>
              <a:srgbClr val="0070C0"/>
            </a:solidFill>
            <a:tailEnd type="stealth" w="lg" len="lg"/>
          </a:ln>
        </p:spPr>
        <p:style>
          <a:lnRef idx="1">
            <a:schemeClr val="dk1"/>
          </a:lnRef>
          <a:fillRef idx="0">
            <a:schemeClr val="dk1"/>
          </a:fillRef>
          <a:effectRef idx="0">
            <a:schemeClr val="dk1"/>
          </a:effectRef>
          <a:fontRef idx="minor">
            <a:schemeClr val="tx1"/>
          </a:fontRef>
        </p:style>
      </p:cxnSp>
      <p:cxnSp>
        <p:nvCxnSpPr>
          <p:cNvPr id="240" name="直线箭头连接符 239">
            <a:extLst>
              <a:ext uri="{FF2B5EF4-FFF2-40B4-BE49-F238E27FC236}">
                <a16:creationId xmlns:a16="http://schemas.microsoft.com/office/drawing/2014/main" id="{B1918899-D265-5B5B-85F7-2B6251BAB0A4}"/>
              </a:ext>
            </a:extLst>
          </p:cNvPr>
          <p:cNvCxnSpPr>
            <a:cxnSpLocks/>
          </p:cNvCxnSpPr>
          <p:nvPr/>
        </p:nvCxnSpPr>
        <p:spPr>
          <a:xfrm flipV="1">
            <a:off x="6469626" y="6630312"/>
            <a:ext cx="1157274" cy="340962"/>
          </a:xfrm>
          <a:prstGeom prst="straightConnector1">
            <a:avLst/>
          </a:prstGeom>
          <a:ln w="57150">
            <a:solidFill>
              <a:srgbClr val="C00000"/>
            </a:solidFill>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2" name="文本框 241">
                <a:extLst>
                  <a:ext uri="{FF2B5EF4-FFF2-40B4-BE49-F238E27FC236}">
                    <a16:creationId xmlns:a16="http://schemas.microsoft.com/office/drawing/2014/main" id="{C53D4229-70BA-1239-3ED8-DF32A31DC6D8}"/>
                  </a:ext>
                </a:extLst>
              </p:cNvPr>
              <p:cNvSpPr txBox="1"/>
              <p:nvPr/>
            </p:nvSpPr>
            <p:spPr bwMode="auto">
              <a:xfrm>
                <a:off x="6066834" y="6785654"/>
                <a:ext cx="457994" cy="309637"/>
              </a:xfrm>
              <a:prstGeom prst="rect">
                <a:avLst/>
              </a:prstGeom>
              <a:noFill/>
              <a:ln w="9525" algn="ctr">
                <a:noFill/>
                <a:miter lim="800000"/>
                <a:headEnd/>
                <a:tailEnd/>
              </a:ln>
              <a:effectLst/>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r>
                        <a:rPr lang="en-US" b="1" i="1" dirty="0">
                          <a:latin typeface="Cambria Math" panose="02040503050406030204" pitchFamily="18" charset="0"/>
                        </a:rPr>
                        <m:t>𝒗</m:t>
                      </m:r>
                    </m:oMath>
                  </m:oMathPara>
                </a14:m>
                <a:endParaRPr lang="en-US" b="1" dirty="0"/>
              </a:p>
            </p:txBody>
          </p:sp>
        </mc:Choice>
        <mc:Fallback xmlns="">
          <p:sp>
            <p:nvSpPr>
              <p:cNvPr id="242" name="文本框 241">
                <a:extLst>
                  <a:ext uri="{FF2B5EF4-FFF2-40B4-BE49-F238E27FC236}">
                    <a16:creationId xmlns:a16="http://schemas.microsoft.com/office/drawing/2014/main" id="{C53D4229-70BA-1239-3ED8-DF32A31DC6D8}"/>
                  </a:ext>
                </a:extLst>
              </p:cNvPr>
              <p:cNvSpPr txBox="1">
                <a:spLocks noRot="1" noChangeAspect="1" noMove="1" noResize="1" noEditPoints="1" noAdjustHandles="1" noChangeArrowheads="1" noChangeShapeType="1" noTextEdit="1"/>
              </p:cNvSpPr>
              <p:nvPr/>
            </p:nvSpPr>
            <p:spPr bwMode="auto">
              <a:xfrm>
                <a:off x="6066834" y="6785654"/>
                <a:ext cx="457994" cy="309637"/>
              </a:xfrm>
              <a:prstGeom prst="rect">
                <a:avLst/>
              </a:prstGeom>
              <a:blipFill>
                <a:blip r:embed="rId5"/>
                <a:stretch>
                  <a:fillRect/>
                </a:stretch>
              </a:blipFill>
              <a:ln w="9525" algn="ctr">
                <a:noFill/>
                <a:miter lim="800000"/>
                <a:headEnd/>
                <a:tailEnd/>
              </a:ln>
              <a:effectLst/>
            </p:spPr>
            <p:txBody>
              <a:bodyPr/>
              <a:lstStyle/>
              <a:p>
                <a:r>
                  <a:rPr lang="en-US">
                    <a:noFill/>
                  </a:rPr>
                  <a:t> </a:t>
                </a:r>
              </a:p>
            </p:txBody>
          </p:sp>
        </mc:Fallback>
      </mc:AlternateContent>
      <p:sp>
        <p:nvSpPr>
          <p:cNvPr id="243" name="椭圆 242">
            <a:extLst>
              <a:ext uri="{FF2B5EF4-FFF2-40B4-BE49-F238E27FC236}">
                <a16:creationId xmlns:a16="http://schemas.microsoft.com/office/drawing/2014/main" id="{F984FEFE-C334-6236-89C3-4FCDB0FEC22A}"/>
              </a:ext>
            </a:extLst>
          </p:cNvPr>
          <p:cNvSpPr/>
          <p:nvPr/>
        </p:nvSpPr>
        <p:spPr>
          <a:xfrm>
            <a:off x="4836601" y="6467248"/>
            <a:ext cx="360040" cy="3624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sp>
        <p:nvSpPr>
          <p:cNvPr id="244" name="椭圆 243">
            <a:extLst>
              <a:ext uri="{FF2B5EF4-FFF2-40B4-BE49-F238E27FC236}">
                <a16:creationId xmlns:a16="http://schemas.microsoft.com/office/drawing/2014/main" id="{7483C1C6-2671-00D6-943F-C36EA9057224}"/>
              </a:ext>
            </a:extLst>
          </p:cNvPr>
          <p:cNvSpPr/>
          <p:nvPr/>
        </p:nvSpPr>
        <p:spPr>
          <a:xfrm>
            <a:off x="4836601" y="7055342"/>
            <a:ext cx="360040" cy="362417"/>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100" b="1" dirty="0">
              <a:solidFill>
                <a:srgbClr val="C00000"/>
              </a:solidFill>
            </a:endParaRPr>
          </a:p>
        </p:txBody>
      </p:sp>
      <p:cxnSp>
        <p:nvCxnSpPr>
          <p:cNvPr id="245" name="直线箭头连接符 244">
            <a:extLst>
              <a:ext uri="{FF2B5EF4-FFF2-40B4-BE49-F238E27FC236}">
                <a16:creationId xmlns:a16="http://schemas.microsoft.com/office/drawing/2014/main" id="{53DB1501-07CA-9ECB-C272-DC93DAC28D9A}"/>
              </a:ext>
            </a:extLst>
          </p:cNvPr>
          <p:cNvCxnSpPr>
            <a:cxnSpLocks/>
            <a:stCxn id="243" idx="6"/>
            <a:endCxn id="208" idx="2"/>
          </p:cNvCxnSpPr>
          <p:nvPr/>
        </p:nvCxnSpPr>
        <p:spPr>
          <a:xfrm>
            <a:off x="5196642" y="6648457"/>
            <a:ext cx="927003" cy="314797"/>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p:cxnSp>
        <p:nvCxnSpPr>
          <p:cNvPr id="246" name="直线箭头连接符 245">
            <a:extLst>
              <a:ext uri="{FF2B5EF4-FFF2-40B4-BE49-F238E27FC236}">
                <a16:creationId xmlns:a16="http://schemas.microsoft.com/office/drawing/2014/main" id="{68B5DF00-2A9A-E545-0C9A-6C437AEE3B4B}"/>
              </a:ext>
            </a:extLst>
          </p:cNvPr>
          <p:cNvCxnSpPr>
            <a:cxnSpLocks/>
            <a:stCxn id="244" idx="6"/>
            <a:endCxn id="208" idx="2"/>
          </p:cNvCxnSpPr>
          <p:nvPr/>
        </p:nvCxnSpPr>
        <p:spPr>
          <a:xfrm flipV="1">
            <a:off x="5196642" y="6963254"/>
            <a:ext cx="927003" cy="273297"/>
          </a:xfrm>
          <a:prstGeom prst="straightConnector1">
            <a:avLst/>
          </a:prstGeom>
          <a:ln w="12700">
            <a:solidFill>
              <a:srgbClr val="000000"/>
            </a:solidFill>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8" name="文本框 247">
                <a:extLst>
                  <a:ext uri="{FF2B5EF4-FFF2-40B4-BE49-F238E27FC236}">
                    <a16:creationId xmlns:a16="http://schemas.microsoft.com/office/drawing/2014/main" id="{16E081AF-9753-1A87-FB6C-15A0C0E23A94}"/>
                  </a:ext>
                </a:extLst>
              </p:cNvPr>
              <p:cNvSpPr txBox="1"/>
              <p:nvPr/>
            </p:nvSpPr>
            <p:spPr bwMode="auto">
              <a:xfrm>
                <a:off x="7606756" y="6424157"/>
                <a:ext cx="457994" cy="307777"/>
              </a:xfrm>
              <a:prstGeom prst="rect">
                <a:avLst/>
              </a:prstGeom>
              <a:noFill/>
              <a:ln w="9525" algn="ctr">
                <a:noFill/>
                <a:miter lim="800000"/>
                <a:headEnd/>
                <a:tailEnd/>
              </a:ln>
              <a:effectLst/>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sSubSup>
                        <m:sSubSupPr>
                          <m:ctrlPr>
                            <a:rPr lang="en-US" i="1" dirty="0">
                              <a:latin typeface="Cambria Math" panose="02040503050406030204" pitchFamily="18" charset="0"/>
                            </a:rPr>
                          </m:ctrlPr>
                        </m:sSubSupPr>
                        <m:e>
                          <m:r>
                            <a:rPr lang="en-US" i="1" dirty="0">
                              <a:latin typeface="Cambria Math" panose="02040503050406030204" pitchFamily="18" charset="0"/>
                            </a:rPr>
                            <m:t>𝑢</m:t>
                          </m:r>
                        </m:e>
                        <m:sub>
                          <m:r>
                            <a:rPr lang="en-US" i="1" dirty="0">
                              <a:latin typeface="Cambria Math" panose="02040503050406030204" pitchFamily="18" charset="0"/>
                            </a:rPr>
                            <m:t>3</m:t>
                          </m:r>
                        </m:sub>
                        <m:sup>
                          <m:r>
                            <a:rPr lang="en-US" i="1" dirty="0">
                              <a:latin typeface="Cambria Math" panose="02040503050406030204" pitchFamily="18" charset="0"/>
                            </a:rPr>
                            <m:t> </m:t>
                          </m:r>
                        </m:sup>
                      </m:sSubSup>
                    </m:oMath>
                  </m:oMathPara>
                </a14:m>
                <a:endParaRPr lang="en-US" dirty="0"/>
              </a:p>
            </p:txBody>
          </p:sp>
        </mc:Choice>
        <mc:Fallback xmlns="">
          <p:sp>
            <p:nvSpPr>
              <p:cNvPr id="248" name="文本框 247">
                <a:extLst>
                  <a:ext uri="{FF2B5EF4-FFF2-40B4-BE49-F238E27FC236}">
                    <a16:creationId xmlns:a16="http://schemas.microsoft.com/office/drawing/2014/main" id="{16E081AF-9753-1A87-FB6C-15A0C0E23A94}"/>
                  </a:ext>
                </a:extLst>
              </p:cNvPr>
              <p:cNvSpPr txBox="1">
                <a:spLocks noRot="1" noChangeAspect="1" noMove="1" noResize="1" noEditPoints="1" noAdjustHandles="1" noChangeArrowheads="1" noChangeShapeType="1" noTextEdit="1"/>
              </p:cNvSpPr>
              <p:nvPr/>
            </p:nvSpPr>
            <p:spPr bwMode="auto">
              <a:xfrm>
                <a:off x="7606756" y="6424157"/>
                <a:ext cx="457994" cy="307777"/>
              </a:xfrm>
              <a:prstGeom prst="rect">
                <a:avLst/>
              </a:prstGeom>
              <a:blipFill>
                <a:blip r:embed="rId7"/>
                <a:stretch>
                  <a:fillRect t="-16000" b="-20000"/>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9" name="文本框 248">
                <a:extLst>
                  <a:ext uri="{FF2B5EF4-FFF2-40B4-BE49-F238E27FC236}">
                    <a16:creationId xmlns:a16="http://schemas.microsoft.com/office/drawing/2014/main" id="{59A4127E-17F1-A904-8AFA-F5875EB8C0E8}"/>
                  </a:ext>
                </a:extLst>
              </p:cNvPr>
              <p:cNvSpPr txBox="1"/>
              <p:nvPr/>
            </p:nvSpPr>
            <p:spPr bwMode="auto">
              <a:xfrm>
                <a:off x="7592901" y="4677955"/>
                <a:ext cx="457994" cy="307777"/>
              </a:xfrm>
              <a:prstGeom prst="rect">
                <a:avLst/>
              </a:prstGeom>
              <a:noFill/>
              <a:ln w="9525" algn="ctr">
                <a:noFill/>
                <a:miter lim="800000"/>
                <a:headEnd/>
                <a:tailEnd/>
              </a:ln>
              <a:effectLst/>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sSubSup>
                        <m:sSubSupPr>
                          <m:ctrlPr>
                            <a:rPr lang="en-US" i="1" dirty="0">
                              <a:latin typeface="Cambria Math" panose="02040503050406030204" pitchFamily="18" charset="0"/>
                            </a:rPr>
                          </m:ctrlPr>
                        </m:sSubSupPr>
                        <m:e>
                          <m:r>
                            <a:rPr lang="en-US" i="1" dirty="0">
                              <a:latin typeface="Cambria Math" panose="02040503050406030204" pitchFamily="18" charset="0"/>
                            </a:rPr>
                            <m:t>𝑢</m:t>
                          </m:r>
                        </m:e>
                        <m:sub>
                          <m:r>
                            <a:rPr lang="en-US" i="1" dirty="0">
                              <a:latin typeface="Cambria Math" panose="02040503050406030204" pitchFamily="18" charset="0"/>
                            </a:rPr>
                            <m:t>2</m:t>
                          </m:r>
                        </m:sub>
                        <m:sup>
                          <m:r>
                            <a:rPr lang="en-US" i="1" dirty="0">
                              <a:latin typeface="Cambria Math" panose="02040503050406030204" pitchFamily="18" charset="0"/>
                            </a:rPr>
                            <m:t> </m:t>
                          </m:r>
                        </m:sup>
                      </m:sSubSup>
                    </m:oMath>
                  </m:oMathPara>
                </a14:m>
                <a:endParaRPr lang="en-US" dirty="0"/>
              </a:p>
            </p:txBody>
          </p:sp>
        </mc:Choice>
        <mc:Fallback xmlns="">
          <p:sp>
            <p:nvSpPr>
              <p:cNvPr id="249" name="文本框 248">
                <a:extLst>
                  <a:ext uri="{FF2B5EF4-FFF2-40B4-BE49-F238E27FC236}">
                    <a16:creationId xmlns:a16="http://schemas.microsoft.com/office/drawing/2014/main" id="{59A4127E-17F1-A904-8AFA-F5875EB8C0E8}"/>
                  </a:ext>
                </a:extLst>
              </p:cNvPr>
              <p:cNvSpPr txBox="1">
                <a:spLocks noRot="1" noChangeAspect="1" noMove="1" noResize="1" noEditPoints="1" noAdjustHandles="1" noChangeArrowheads="1" noChangeShapeType="1" noTextEdit="1"/>
              </p:cNvSpPr>
              <p:nvPr/>
            </p:nvSpPr>
            <p:spPr bwMode="auto">
              <a:xfrm>
                <a:off x="7592901" y="4677955"/>
                <a:ext cx="457994" cy="307777"/>
              </a:xfrm>
              <a:prstGeom prst="rect">
                <a:avLst/>
              </a:prstGeom>
              <a:blipFill>
                <a:blip r:embed="rId8"/>
                <a:stretch>
                  <a:fillRect t="-16000" b="-16000"/>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0" name="文本框 249">
                <a:extLst>
                  <a:ext uri="{FF2B5EF4-FFF2-40B4-BE49-F238E27FC236}">
                    <a16:creationId xmlns:a16="http://schemas.microsoft.com/office/drawing/2014/main" id="{363749E3-E8AD-A7A3-100D-AF1AFA3B584A}"/>
                  </a:ext>
                </a:extLst>
              </p:cNvPr>
              <p:cNvSpPr txBox="1"/>
              <p:nvPr/>
            </p:nvSpPr>
            <p:spPr bwMode="auto">
              <a:xfrm>
                <a:off x="7592901" y="2747912"/>
                <a:ext cx="457994" cy="314445"/>
              </a:xfrm>
              <a:prstGeom prst="rect">
                <a:avLst/>
              </a:prstGeom>
              <a:noFill/>
              <a:ln w="9525" algn="ctr">
                <a:noFill/>
                <a:miter lim="800000"/>
                <a:headEnd/>
                <a:tailEnd/>
              </a:ln>
              <a:effectLst/>
            </p:spPr>
            <p:txBody>
              <a:bodyPr wrap="square" lIns="0" tIns="0" rIns="0" bIns="0" rtlCol="0" anchor="ctr">
                <a:spAutoFit/>
              </a:bodyPr>
              <a:lstStyle/>
              <a:p>
                <a:pPr/>
                <a14:m>
                  <m:oMathPara xmlns:m="http://schemas.openxmlformats.org/officeDocument/2006/math">
                    <m:oMathParaPr>
                      <m:jc m:val="centerGroup"/>
                    </m:oMathParaPr>
                    <m:oMath xmlns:m="http://schemas.openxmlformats.org/officeDocument/2006/math">
                      <m:sSubSup>
                        <m:sSubSupPr>
                          <m:ctrlPr>
                            <a:rPr lang="en-US" i="1" dirty="0">
                              <a:latin typeface="Cambria Math" panose="02040503050406030204" pitchFamily="18" charset="0"/>
                            </a:rPr>
                          </m:ctrlPr>
                        </m:sSubSupPr>
                        <m:e>
                          <m:r>
                            <a:rPr lang="en-US" i="1" dirty="0">
                              <a:latin typeface="Cambria Math" panose="02040503050406030204" pitchFamily="18" charset="0"/>
                            </a:rPr>
                            <m:t>𝑢</m:t>
                          </m:r>
                        </m:e>
                        <m:sub>
                          <m:r>
                            <a:rPr lang="en-US" i="1" dirty="0">
                              <a:latin typeface="Cambria Math" panose="02040503050406030204" pitchFamily="18" charset="0"/>
                            </a:rPr>
                            <m:t>1</m:t>
                          </m:r>
                        </m:sub>
                        <m:sup>
                          <m:r>
                            <a:rPr lang="en-US" i="1" dirty="0">
                              <a:latin typeface="Cambria Math" panose="02040503050406030204" pitchFamily="18" charset="0"/>
                            </a:rPr>
                            <m:t> </m:t>
                          </m:r>
                        </m:sup>
                      </m:sSubSup>
                    </m:oMath>
                  </m:oMathPara>
                </a14:m>
                <a:endParaRPr lang="en-US" dirty="0"/>
              </a:p>
            </p:txBody>
          </p:sp>
        </mc:Choice>
        <mc:Fallback xmlns="">
          <p:sp>
            <p:nvSpPr>
              <p:cNvPr id="250" name="文本框 249">
                <a:extLst>
                  <a:ext uri="{FF2B5EF4-FFF2-40B4-BE49-F238E27FC236}">
                    <a16:creationId xmlns:a16="http://schemas.microsoft.com/office/drawing/2014/main" id="{363749E3-E8AD-A7A3-100D-AF1AFA3B584A}"/>
                  </a:ext>
                </a:extLst>
              </p:cNvPr>
              <p:cNvSpPr txBox="1">
                <a:spLocks noRot="1" noChangeAspect="1" noMove="1" noResize="1" noEditPoints="1" noAdjustHandles="1" noChangeArrowheads="1" noChangeShapeType="1" noTextEdit="1"/>
              </p:cNvSpPr>
              <p:nvPr/>
            </p:nvSpPr>
            <p:spPr bwMode="auto">
              <a:xfrm>
                <a:off x="7592901" y="2747912"/>
                <a:ext cx="457994" cy="314445"/>
              </a:xfrm>
              <a:prstGeom prst="rect">
                <a:avLst/>
              </a:prstGeom>
              <a:blipFill>
                <a:blip r:embed="rId9"/>
                <a:stretch>
                  <a:fillRect t="-16000" b="-20000"/>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34A8FAF-F388-C3F3-56DA-FB0E2852A1C7}"/>
                  </a:ext>
                </a:extLst>
              </p:cNvPr>
              <p:cNvSpPr txBox="1"/>
              <p:nvPr/>
            </p:nvSpPr>
            <p:spPr bwMode="auto">
              <a:xfrm>
                <a:off x="509809" y="2579276"/>
                <a:ext cx="5660730" cy="461665"/>
              </a:xfrm>
              <a:prstGeom prst="rect">
                <a:avLst/>
              </a:prstGeom>
              <a:noFill/>
              <a:ln w="9525" algn="ctr">
                <a:noFill/>
                <a:miter lim="800000"/>
                <a:headEnd/>
                <a:tailEnd/>
              </a:ln>
              <a:effectLst/>
            </p:spPr>
            <p:txBody>
              <a:bodyPr wrap="square">
                <a:spAutoFit/>
              </a:bodyPr>
              <a:lstStyle/>
              <a:p>
                <a:pPr marL="342900" indent="-342900">
                  <a:buClr>
                    <a:schemeClr val="tx1"/>
                  </a:buClr>
                  <a:buFont typeface="Arial" panose="020B0604020202020204" pitchFamily="34" charset="0"/>
                  <a:buChar char="•"/>
                </a:pPr>
                <a14:m>
                  <m:oMath xmlns:m="http://schemas.openxmlformats.org/officeDocument/2006/math">
                    <m:r>
                      <a:rPr kumimoji="1" lang="en-US" altLang="zh-CN" sz="2400" b="0" i="1">
                        <a:solidFill>
                          <a:schemeClr val="tx1"/>
                        </a:solidFill>
                        <a:latin typeface="Cambria Math" panose="02040503050406030204" pitchFamily="18" charset="0"/>
                        <a:ea typeface="楷体" panose="02010609060101010101" pitchFamily="49" charset="-122"/>
                        <a:cs typeface="Times New Roman" panose="02020603050405020304" pitchFamily="18" charset="0"/>
                      </a:rPr>
                      <m:t>𝑣</m:t>
                    </m:r>
                  </m:oMath>
                </a14:m>
                <a:r>
                  <a:rPr kumimoji="1" lang="en-US" altLang="zh-CN" sz="24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contributes significantly to </a:t>
                </a:r>
                <a14:m>
                  <m:oMath xmlns:m="http://schemas.openxmlformats.org/officeDocument/2006/math">
                    <m:r>
                      <a:rPr kumimoji="1" lang="en-US" altLang="zh-CN" sz="2400" i="1">
                        <a:latin typeface="Cambria Math" panose="02040503050406030204" pitchFamily="18" charset="0"/>
                        <a:ea typeface="Cambria Math" panose="02040503050406030204" pitchFamily="18" charset="0"/>
                        <a:cs typeface="Times New Roman" panose="02020603050405020304" pitchFamily="18" charset="0"/>
                      </a:rPr>
                      <m:t>𝜋</m:t>
                    </m:r>
                    <m:r>
                      <a:rPr kumimoji="1"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kumimoji="1" lang="en-US" altLang="zh-CN" sz="2400" i="1">
                        <a:latin typeface="Cambria Math" panose="02040503050406030204" pitchFamily="18" charset="0"/>
                        <a:ea typeface="Cambria Math" panose="02040503050406030204" pitchFamily="18" charset="0"/>
                        <a:cs typeface="Times New Roman" panose="02020603050405020304" pitchFamily="18" charset="0"/>
                      </a:rPr>
                      <m:t>𝑡</m:t>
                    </m:r>
                    <m:r>
                      <a:rPr kumimoji="1" lang="en-US" altLang="zh-CN" sz="2400" i="1">
                        <a:latin typeface="Cambria Math" panose="02040503050406030204" pitchFamily="18" charset="0"/>
                        <a:ea typeface="Cambria Math" panose="02040503050406030204" pitchFamily="18" charset="0"/>
                        <a:cs typeface="Times New Roman" panose="02020603050405020304" pitchFamily="18" charset="0"/>
                      </a:rPr>
                      <m:t>)</m:t>
                    </m:r>
                  </m:oMath>
                </a14:m>
                <a:endParaRPr kumimoji="1" lang="en-US" altLang="zh-CN" sz="2400" b="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E34A8FAF-F388-C3F3-56DA-FB0E2852A1C7}"/>
                  </a:ext>
                </a:extLst>
              </p:cNvPr>
              <p:cNvSpPr txBox="1">
                <a:spLocks noRot="1" noChangeAspect="1" noMove="1" noResize="1" noEditPoints="1" noAdjustHandles="1" noChangeArrowheads="1" noChangeShapeType="1" noTextEdit="1"/>
              </p:cNvSpPr>
              <p:nvPr/>
            </p:nvSpPr>
            <p:spPr bwMode="auto">
              <a:xfrm>
                <a:off x="509809" y="2579276"/>
                <a:ext cx="5660730" cy="461665"/>
              </a:xfrm>
              <a:prstGeom prst="rect">
                <a:avLst/>
              </a:prstGeom>
              <a:blipFill>
                <a:blip r:embed="rId10"/>
                <a:stretch>
                  <a:fillRect l="-1570" t="-10811" b="-29730"/>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C140543-7542-73A1-6065-820998C9A3C8}"/>
                  </a:ext>
                </a:extLst>
              </p:cNvPr>
              <p:cNvSpPr txBox="1"/>
              <p:nvPr/>
            </p:nvSpPr>
            <p:spPr bwMode="auto">
              <a:xfrm>
                <a:off x="509808" y="3268929"/>
                <a:ext cx="4303307" cy="830997"/>
              </a:xfrm>
              <a:prstGeom prst="rect">
                <a:avLst/>
              </a:prstGeom>
              <a:noFill/>
              <a:ln w="9525" algn="ctr">
                <a:noFill/>
                <a:miter lim="800000"/>
                <a:headEnd/>
                <a:tailEnd/>
              </a:ln>
              <a:effectLst/>
            </p:spPr>
            <p:txBody>
              <a:bodyPr wrap="square">
                <a:spAutoFit/>
              </a:bodyPr>
              <a:lstStyle/>
              <a:p>
                <a:pPr marL="342900" indent="-342900">
                  <a:buClr>
                    <a:schemeClr val="tx1"/>
                  </a:buClr>
                  <a:buFont typeface="Arial" panose="020B0604020202020204" pitchFamily="34" charset="0"/>
                  <a:buChar char="•"/>
                </a:pPr>
                <a14:m>
                  <m:oMath xmlns:m="http://schemas.openxmlformats.org/officeDocument/2006/math">
                    <m:r>
                      <a:rPr kumimoji="1" lang="en-US" altLang="zh-CN" sz="2400" b="0"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𝑣</m:t>
                    </m:r>
                  </m:oMath>
                </a14:m>
                <a:r>
                  <a:rPr kumimoji="1" lang="en-US" altLang="zh-CN" sz="2400" b="0" i="1">
                    <a:solidFill>
                      <a:schemeClr val="tx1"/>
                    </a:solidFill>
                    <a:latin typeface="Cambria Math" panose="02040503050406030204" pitchFamily="18" charset="0"/>
                    <a:ea typeface="楷体" panose="02010609060101010101" pitchFamily="49" charset="-122"/>
                    <a:cs typeface="Times New Roman" panose="02020603050405020304" pitchFamily="18" charset="0"/>
                  </a:rPr>
                  <a:t> </a:t>
                </a:r>
                <a:r>
                  <a:rPr kumimoji="1" lang="en-US" altLang="zh-CN" sz="2400" b="0">
                    <a:solidFill>
                      <a:schemeClr val="tx1"/>
                    </a:solidFill>
                    <a:latin typeface="Times New Roman" panose="02020603050405020304" pitchFamily="18" charset="0"/>
                    <a:ea typeface="楷体" panose="02010609060101010101" pitchFamily="49" charset="-122"/>
                    <a:cs typeface="Times New Roman" panose="02020603050405020304" pitchFamily="18" charset="0"/>
                  </a:rPr>
                  <a:t>is hard to touch under the graph access model:  </a:t>
                </a:r>
              </a:p>
            </p:txBody>
          </p:sp>
        </mc:Choice>
        <mc:Fallback xmlns="">
          <p:sp>
            <p:nvSpPr>
              <p:cNvPr id="3" name="文本框 2">
                <a:extLst>
                  <a:ext uri="{FF2B5EF4-FFF2-40B4-BE49-F238E27FC236}">
                    <a16:creationId xmlns:a16="http://schemas.microsoft.com/office/drawing/2014/main" id="{0C140543-7542-73A1-6065-820998C9A3C8}"/>
                  </a:ext>
                </a:extLst>
              </p:cNvPr>
              <p:cNvSpPr txBox="1">
                <a:spLocks noRot="1" noChangeAspect="1" noMove="1" noResize="1" noEditPoints="1" noAdjustHandles="1" noChangeArrowheads="1" noChangeShapeType="1" noTextEdit="1"/>
              </p:cNvSpPr>
              <p:nvPr/>
            </p:nvSpPr>
            <p:spPr bwMode="auto">
              <a:xfrm>
                <a:off x="509808" y="3268929"/>
                <a:ext cx="4303307" cy="830997"/>
              </a:xfrm>
              <a:prstGeom prst="rect">
                <a:avLst/>
              </a:prstGeom>
              <a:blipFill>
                <a:blip r:embed="rId11"/>
                <a:stretch>
                  <a:fillRect l="-2059" t="-5970" b="-14925"/>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F74D83F-2147-634F-74A7-B379861EF4B3}"/>
                  </a:ext>
                </a:extLst>
              </p:cNvPr>
              <p:cNvSpPr txBox="1"/>
              <p:nvPr/>
            </p:nvSpPr>
            <p:spPr bwMode="auto">
              <a:xfrm>
                <a:off x="925256" y="4210898"/>
                <a:ext cx="2948016" cy="2092881"/>
              </a:xfrm>
              <a:prstGeom prst="rect">
                <a:avLst/>
              </a:prstGeom>
              <a:noFill/>
              <a:ln w="9525" algn="ctr">
                <a:noFill/>
                <a:miter lim="800000"/>
                <a:headEnd/>
                <a:tailEnd/>
              </a:ln>
              <a:effectLst/>
            </p:spPr>
            <p:txBody>
              <a:bodyPr wrap="square">
                <a:spAutoFit/>
              </a:bodyPr>
              <a:lstStyle/>
              <a:p>
                <a:pPr marL="342900" indent="-342900">
                  <a:spcBef>
                    <a:spcPts val="600"/>
                  </a:spcBef>
                  <a:buSzPct val="80000"/>
                  <a:buFontTx/>
                  <a:buChar char="-"/>
                </a:pPr>
                <a:r>
                  <a:rPr kumimoji="1" lang="en-US" altLang="zh-CN" sz="2200" dirty="0">
                    <a:solidFill>
                      <a:schemeClr val="tx1"/>
                    </a:solidFill>
                    <a:latin typeface="Times New Roman" panose="02020603050405020304" pitchFamily="18" charset="0"/>
                    <a:ea typeface="楷体" panose="02010609060101010101" pitchFamily="49" charset="-122"/>
                  </a:rPr>
                  <a:t>Indeg (</a:t>
                </a:r>
                <a14:m>
                  <m:oMath xmlns:m="http://schemas.openxmlformats.org/officeDocument/2006/math">
                    <m:r>
                      <a:rPr kumimoji="1" lang="en-US" altLang="zh-CN" sz="2200" b="0" i="1" dirty="0">
                        <a:latin typeface="Cambria Math" panose="02040503050406030204" pitchFamily="18" charset="0"/>
                        <a:ea typeface="楷体" panose="02010609060101010101" pitchFamily="49" charset="-122"/>
                      </a:rPr>
                      <m:t>𝑢</m:t>
                    </m:r>
                  </m:oMath>
                </a14:m>
                <a:r>
                  <a:rPr kumimoji="1" lang="en-US" altLang="zh-CN" sz="2200" dirty="0">
                    <a:solidFill>
                      <a:schemeClr val="tx1"/>
                    </a:solidFill>
                    <a:latin typeface="Times New Roman" panose="02020603050405020304" pitchFamily="18" charset="0"/>
                    <a:ea typeface="楷体" panose="02010609060101010101" pitchFamily="49" charset="-122"/>
                  </a:rPr>
                  <a:t>)</a:t>
                </a:r>
              </a:p>
              <a:p>
                <a:pPr marL="342900" indent="-342900">
                  <a:spcBef>
                    <a:spcPts val="600"/>
                  </a:spcBef>
                  <a:buSzPct val="80000"/>
                  <a:buFontTx/>
                  <a:buChar char="-"/>
                </a:pPr>
                <a:r>
                  <a:rPr kumimoji="1" lang="en-US" altLang="zh-CN" sz="2200" dirty="0">
                    <a:latin typeface="Times New Roman" panose="02020603050405020304" pitchFamily="18" charset="0"/>
                    <a:ea typeface="楷体" panose="02010609060101010101" pitchFamily="49" charset="-122"/>
                  </a:rPr>
                  <a:t>Out</a:t>
                </a:r>
                <a:r>
                  <a:rPr kumimoji="1" lang="en-US" altLang="zh-CN" sz="2200" dirty="0">
                    <a:solidFill>
                      <a:schemeClr val="tx1"/>
                    </a:solidFill>
                    <a:latin typeface="Times New Roman" panose="02020603050405020304" pitchFamily="18" charset="0"/>
                    <a:ea typeface="楷体" panose="02010609060101010101" pitchFamily="49" charset="-122"/>
                  </a:rPr>
                  <a:t>deg (</a:t>
                </a:r>
                <a14:m>
                  <m:oMath xmlns:m="http://schemas.openxmlformats.org/officeDocument/2006/math">
                    <m:r>
                      <a:rPr kumimoji="1" lang="en-US" altLang="zh-CN" sz="2200" b="0" i="1" dirty="0">
                        <a:latin typeface="Cambria Math" panose="02040503050406030204" pitchFamily="18" charset="0"/>
                        <a:ea typeface="楷体" panose="02010609060101010101" pitchFamily="49" charset="-122"/>
                      </a:rPr>
                      <m:t>𝑢</m:t>
                    </m:r>
                  </m:oMath>
                </a14:m>
                <a:r>
                  <a:rPr kumimoji="1" lang="en-US" altLang="zh-CN" sz="2200" dirty="0">
                    <a:solidFill>
                      <a:schemeClr val="tx1"/>
                    </a:solidFill>
                    <a:latin typeface="Times New Roman" panose="02020603050405020304" pitchFamily="18" charset="0"/>
                    <a:ea typeface="楷体" panose="02010609060101010101" pitchFamily="49" charset="-122"/>
                  </a:rPr>
                  <a:t>)</a:t>
                </a:r>
              </a:p>
              <a:p>
                <a:pPr marL="342900" indent="-342900">
                  <a:spcBef>
                    <a:spcPts val="600"/>
                  </a:spcBef>
                  <a:buSzPct val="80000"/>
                  <a:buFontTx/>
                  <a:buChar char="-"/>
                </a:pPr>
                <a:r>
                  <a:rPr kumimoji="1" lang="en-US" altLang="zh-CN" sz="2200" dirty="0">
                    <a:latin typeface="Times New Roman" panose="02020603050405020304" pitchFamily="18" charset="0"/>
                    <a:ea typeface="楷体" panose="02010609060101010101" pitchFamily="49" charset="-122"/>
                  </a:rPr>
                  <a:t>InNbr</a:t>
                </a:r>
                <a:r>
                  <a:rPr kumimoji="1" lang="en-US" altLang="zh-CN" sz="2200" dirty="0">
                    <a:solidFill>
                      <a:schemeClr val="tx1"/>
                    </a:solidFill>
                    <a:latin typeface="Times New Roman" panose="02020603050405020304" pitchFamily="18" charset="0"/>
                    <a:ea typeface="楷体" panose="02010609060101010101" pitchFamily="49" charset="-122"/>
                  </a:rPr>
                  <a:t> (</a:t>
                </a:r>
                <a14:m>
                  <m:oMath xmlns:m="http://schemas.openxmlformats.org/officeDocument/2006/math">
                    <m:r>
                      <a:rPr kumimoji="1" lang="en-US" altLang="zh-CN" sz="2200" b="0" i="1" dirty="0">
                        <a:latin typeface="Cambria Math" panose="02040503050406030204" pitchFamily="18" charset="0"/>
                        <a:ea typeface="楷体" panose="02010609060101010101" pitchFamily="49" charset="-122"/>
                      </a:rPr>
                      <m:t>𝑢</m:t>
                    </m:r>
                    <m:r>
                      <a:rPr kumimoji="1" lang="en-US" altLang="zh-CN" sz="2200" b="0" i="1" dirty="0">
                        <a:latin typeface="Cambria Math" panose="02040503050406030204" pitchFamily="18" charset="0"/>
                        <a:ea typeface="楷体" panose="02010609060101010101" pitchFamily="49" charset="-122"/>
                      </a:rPr>
                      <m:t>,</m:t>
                    </m:r>
                    <m:r>
                      <a:rPr kumimoji="1" lang="en-US" altLang="zh-CN" sz="2200" b="0" i="1" dirty="0">
                        <a:latin typeface="Cambria Math" panose="02040503050406030204" pitchFamily="18" charset="0"/>
                        <a:ea typeface="楷体" panose="02010609060101010101" pitchFamily="49" charset="-122"/>
                      </a:rPr>
                      <m:t>𝑖</m:t>
                    </m:r>
                  </m:oMath>
                </a14:m>
                <a:r>
                  <a:rPr kumimoji="1" lang="en-US" altLang="zh-CN" sz="2200" dirty="0">
                    <a:solidFill>
                      <a:schemeClr val="tx1"/>
                    </a:solidFill>
                    <a:latin typeface="Times New Roman" panose="02020603050405020304" pitchFamily="18" charset="0"/>
                    <a:ea typeface="楷体" panose="02010609060101010101" pitchFamily="49" charset="-122"/>
                  </a:rPr>
                  <a:t>)</a:t>
                </a:r>
              </a:p>
              <a:p>
                <a:pPr marL="342900" indent="-342900">
                  <a:spcBef>
                    <a:spcPts val="600"/>
                  </a:spcBef>
                  <a:buSzPct val="80000"/>
                  <a:buFontTx/>
                  <a:buChar char="-"/>
                </a:pPr>
                <a:r>
                  <a:rPr kumimoji="1" lang="en-US" altLang="zh-CN" sz="2200" dirty="0">
                    <a:latin typeface="Times New Roman" panose="02020603050405020304" pitchFamily="18" charset="0"/>
                    <a:ea typeface="楷体" panose="02010609060101010101" pitchFamily="49" charset="-122"/>
                  </a:rPr>
                  <a:t>OutNbr</a:t>
                </a:r>
                <a:r>
                  <a:rPr kumimoji="1" lang="en-US" altLang="zh-CN" sz="2200" dirty="0">
                    <a:solidFill>
                      <a:schemeClr val="tx1"/>
                    </a:solidFill>
                    <a:latin typeface="Times New Roman" panose="02020603050405020304" pitchFamily="18" charset="0"/>
                    <a:ea typeface="楷体" panose="02010609060101010101" pitchFamily="49" charset="-122"/>
                  </a:rPr>
                  <a:t> (</a:t>
                </a:r>
                <a14:m>
                  <m:oMath xmlns:m="http://schemas.openxmlformats.org/officeDocument/2006/math">
                    <m:r>
                      <a:rPr kumimoji="1" lang="en-US" altLang="zh-CN" sz="2200" b="0" i="1" dirty="0">
                        <a:latin typeface="Cambria Math" panose="02040503050406030204" pitchFamily="18" charset="0"/>
                        <a:ea typeface="楷体" panose="02010609060101010101" pitchFamily="49" charset="-122"/>
                      </a:rPr>
                      <m:t>𝑢</m:t>
                    </m:r>
                    <m:r>
                      <a:rPr kumimoji="1" lang="en-US" altLang="zh-CN" sz="2200" b="0" i="1" dirty="0">
                        <a:latin typeface="Cambria Math" panose="02040503050406030204" pitchFamily="18" charset="0"/>
                        <a:ea typeface="楷体" panose="02010609060101010101" pitchFamily="49" charset="-122"/>
                      </a:rPr>
                      <m:t>,</m:t>
                    </m:r>
                    <m:r>
                      <a:rPr kumimoji="1" lang="en-US" altLang="zh-CN" sz="2200" b="0" i="1" dirty="0">
                        <a:latin typeface="Cambria Math" panose="02040503050406030204" pitchFamily="18" charset="0"/>
                        <a:ea typeface="楷体" panose="02010609060101010101" pitchFamily="49" charset="-122"/>
                      </a:rPr>
                      <m:t>𝑖</m:t>
                    </m:r>
                  </m:oMath>
                </a14:m>
                <a:r>
                  <a:rPr kumimoji="1" lang="en-US" altLang="zh-CN" sz="2200" dirty="0">
                    <a:solidFill>
                      <a:schemeClr val="tx1"/>
                    </a:solidFill>
                    <a:latin typeface="Times New Roman" panose="02020603050405020304" pitchFamily="18" charset="0"/>
                    <a:ea typeface="楷体" panose="02010609060101010101" pitchFamily="49" charset="-122"/>
                  </a:rPr>
                  <a:t>)</a:t>
                </a:r>
              </a:p>
              <a:p>
                <a:pPr marL="342900" indent="-342900">
                  <a:spcBef>
                    <a:spcPts val="600"/>
                  </a:spcBef>
                  <a:buSzPct val="80000"/>
                  <a:buFontTx/>
                  <a:buChar char="-"/>
                </a:pPr>
                <a:r>
                  <a:rPr kumimoji="1" lang="en-US" altLang="zh-CN" sz="2200" dirty="0">
                    <a:latin typeface="Times New Roman" panose="02020603050405020304" pitchFamily="18" charset="0"/>
                    <a:ea typeface="楷体" panose="02010609060101010101" pitchFamily="49" charset="-122"/>
                  </a:rPr>
                  <a:t>Jump ()</a:t>
                </a:r>
                <a:endParaRPr kumimoji="1" lang="en-US" altLang="zh-CN" sz="2200" dirty="0">
                  <a:solidFill>
                    <a:schemeClr val="tx1"/>
                  </a:solidFill>
                  <a:latin typeface="Times New Roman" panose="02020603050405020304" pitchFamily="18" charset="0"/>
                  <a:ea typeface="楷体" panose="02010609060101010101" pitchFamily="49" charset="-122"/>
                </a:endParaRPr>
              </a:p>
            </p:txBody>
          </p:sp>
        </mc:Choice>
        <mc:Fallback xmlns="">
          <p:sp>
            <p:nvSpPr>
              <p:cNvPr id="4" name="文本框 3">
                <a:extLst>
                  <a:ext uri="{FF2B5EF4-FFF2-40B4-BE49-F238E27FC236}">
                    <a16:creationId xmlns:a16="http://schemas.microsoft.com/office/drawing/2014/main" id="{7F74D83F-2147-634F-74A7-B379861EF4B3}"/>
                  </a:ext>
                </a:extLst>
              </p:cNvPr>
              <p:cNvSpPr txBox="1">
                <a:spLocks noRot="1" noChangeAspect="1" noMove="1" noResize="1" noEditPoints="1" noAdjustHandles="1" noChangeArrowheads="1" noChangeShapeType="1" noTextEdit="1"/>
              </p:cNvSpPr>
              <p:nvPr/>
            </p:nvSpPr>
            <p:spPr bwMode="auto">
              <a:xfrm>
                <a:off x="925256" y="4210898"/>
                <a:ext cx="2948016" cy="2092881"/>
              </a:xfrm>
              <a:prstGeom prst="rect">
                <a:avLst/>
              </a:prstGeom>
              <a:blipFill>
                <a:blip r:embed="rId12"/>
                <a:stretch>
                  <a:fillRect l="-858" t="-1807" b="-4819"/>
                </a:stretch>
              </a:blipFill>
              <a:ln w="9525" algn="ctr">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50121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05"/>
                                        </p:tgtEl>
                                        <p:attrNameLst>
                                          <p:attrName>style.visibility</p:attrName>
                                        </p:attrNameLst>
                                      </p:cBhvr>
                                      <p:to>
                                        <p:strVal val="visible"/>
                                      </p:to>
                                    </p:set>
                                    <p:animEffect transition="in" filter="wheel(1)">
                                      <p:cBhvr>
                                        <p:cTn id="7" dur="1000"/>
                                        <p:tgtEl>
                                          <p:spTgt spid="20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03"/>
                                        </p:tgtEl>
                                        <p:attrNameLst>
                                          <p:attrName>style.visibility</p:attrName>
                                        </p:attrNameLst>
                                      </p:cBhvr>
                                      <p:to>
                                        <p:strVal val="visible"/>
                                      </p:to>
                                    </p:set>
                                    <p:animEffect transition="in" filter="wheel(1)">
                                      <p:cBhvr>
                                        <p:cTn id="10" dur="1000"/>
                                        <p:tgtEl>
                                          <p:spTgt spid="203"/>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204"/>
                                        </p:tgtEl>
                                        <p:attrNameLst>
                                          <p:attrName>style.visibility</p:attrName>
                                        </p:attrNameLst>
                                      </p:cBhvr>
                                      <p:to>
                                        <p:strVal val="visible"/>
                                      </p:to>
                                    </p:set>
                                    <p:animEffect transition="in" filter="wheel(1)">
                                      <p:cBhvr>
                                        <p:cTn id="13" dur="1000"/>
                                        <p:tgtEl>
                                          <p:spTgt spid="204"/>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202"/>
                                        </p:tgtEl>
                                        <p:attrNameLst>
                                          <p:attrName>style.visibility</p:attrName>
                                        </p:attrNameLst>
                                      </p:cBhvr>
                                      <p:to>
                                        <p:strVal val="visible"/>
                                      </p:to>
                                    </p:set>
                                    <p:animEffect transition="in" filter="wheel(1)">
                                      <p:cBhvr>
                                        <p:cTn id="16" dur="1000"/>
                                        <p:tgtEl>
                                          <p:spTgt spid="202"/>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201"/>
                                        </p:tgtEl>
                                        <p:attrNameLst>
                                          <p:attrName>style.visibility</p:attrName>
                                        </p:attrNameLst>
                                      </p:cBhvr>
                                      <p:to>
                                        <p:strVal val="visible"/>
                                      </p:to>
                                    </p:set>
                                    <p:animEffect transition="in" filter="wheel(1)">
                                      <p:cBhvr>
                                        <p:cTn id="19" dur="1000"/>
                                        <p:tgtEl>
                                          <p:spTgt spid="201"/>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200"/>
                                        </p:tgtEl>
                                        <p:attrNameLst>
                                          <p:attrName>style.visibility</p:attrName>
                                        </p:attrNameLst>
                                      </p:cBhvr>
                                      <p:to>
                                        <p:strVal val="visible"/>
                                      </p:to>
                                    </p:set>
                                    <p:animEffect transition="in" filter="wheel(1)">
                                      <p:cBhvr>
                                        <p:cTn id="22" dur="1000"/>
                                        <p:tgtEl>
                                          <p:spTgt spid="200"/>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207"/>
                                        </p:tgtEl>
                                        <p:attrNameLst>
                                          <p:attrName>style.visibility</p:attrName>
                                        </p:attrNameLst>
                                      </p:cBhvr>
                                      <p:to>
                                        <p:strVal val="visible"/>
                                      </p:to>
                                    </p:set>
                                    <p:animEffect transition="in" filter="wheel(1)">
                                      <p:cBhvr>
                                        <p:cTn id="25" dur="1000"/>
                                        <p:tgtEl>
                                          <p:spTgt spid="207"/>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206"/>
                                        </p:tgtEl>
                                        <p:attrNameLst>
                                          <p:attrName>style.visibility</p:attrName>
                                        </p:attrNameLst>
                                      </p:cBhvr>
                                      <p:to>
                                        <p:strVal val="visible"/>
                                      </p:to>
                                    </p:set>
                                    <p:animEffect transition="in" filter="wheel(1)">
                                      <p:cBhvr>
                                        <p:cTn id="28" dur="1000"/>
                                        <p:tgtEl>
                                          <p:spTgt spid="206"/>
                                        </p:tgtEl>
                                      </p:cBhvr>
                                    </p:animEffect>
                                  </p:childTnLst>
                                </p:cTn>
                              </p:par>
                            </p:childTnLst>
                          </p:cTn>
                        </p:par>
                        <p:par>
                          <p:cTn id="29" fill="hold">
                            <p:stCondLst>
                              <p:cond delay="1000"/>
                            </p:stCondLst>
                            <p:childTnLst>
                              <p:par>
                                <p:cTn id="30" presetID="1" presetClass="entr" presetSubtype="0" fill="hold" grpId="0" nodeType="afterEffect">
                                  <p:stCondLst>
                                    <p:cond delay="0"/>
                                  </p:stCondLst>
                                  <p:childTnLst>
                                    <p:set>
                                      <p:cBhvr>
                                        <p:cTn id="31" dur="1" fill="hold">
                                          <p:stCondLst>
                                            <p:cond delay="0"/>
                                          </p:stCondLst>
                                        </p:cTn>
                                        <p:tgtEl>
                                          <p:spTgt spid="19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208"/>
                                        </p:tgtEl>
                                        <p:attrNameLst>
                                          <p:attrName>style.visibility</p:attrName>
                                        </p:attrNameLst>
                                      </p:cBhvr>
                                      <p:to>
                                        <p:strVal val="visible"/>
                                      </p:to>
                                    </p:set>
                                    <p:animEffect transition="in" filter="wheel(1)">
                                      <p:cBhvr>
                                        <p:cTn id="36" dur="1000"/>
                                        <p:tgtEl>
                                          <p:spTgt spid="208"/>
                                        </p:tgtEl>
                                      </p:cBhvr>
                                    </p:animEffect>
                                  </p:childTnLst>
                                </p:cTn>
                              </p:par>
                            </p:childTnLst>
                          </p:cTn>
                        </p:par>
                        <p:par>
                          <p:cTn id="37" fill="hold">
                            <p:stCondLst>
                              <p:cond delay="1000"/>
                            </p:stCondLst>
                            <p:childTnLst>
                              <p:par>
                                <p:cTn id="38" presetID="1" presetClass="entr" presetSubtype="0" fill="hold" grpId="0" nodeType="afterEffect">
                                  <p:stCondLst>
                                    <p:cond delay="0"/>
                                  </p:stCondLst>
                                  <p:childTnLst>
                                    <p:set>
                                      <p:cBhvr>
                                        <p:cTn id="39" dur="1" fill="hold">
                                          <p:stCondLst>
                                            <p:cond delay="0"/>
                                          </p:stCondLst>
                                        </p:cTn>
                                        <p:tgtEl>
                                          <p:spTgt spid="19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210"/>
                                        </p:tgtEl>
                                        <p:attrNameLst>
                                          <p:attrName>style.visibility</p:attrName>
                                        </p:attrNameLst>
                                      </p:cBhvr>
                                      <p:to>
                                        <p:strVal val="visible"/>
                                      </p:to>
                                    </p:set>
                                    <p:animEffect transition="in" filter="wheel(1)">
                                      <p:cBhvr>
                                        <p:cTn id="44" dur="1000"/>
                                        <p:tgtEl>
                                          <p:spTgt spid="210"/>
                                        </p:tgtEl>
                                      </p:cBhvr>
                                    </p:animEffect>
                                  </p:childTnLst>
                                </p:cTn>
                              </p:par>
                            </p:childTnLst>
                          </p:cTn>
                        </p:par>
                        <p:par>
                          <p:cTn id="45" fill="hold">
                            <p:stCondLst>
                              <p:cond delay="1000"/>
                            </p:stCondLst>
                            <p:childTnLst>
                              <p:par>
                                <p:cTn id="46" presetID="22" presetClass="entr" presetSubtype="2" fill="hold" nodeType="afterEffect">
                                  <p:stCondLst>
                                    <p:cond delay="0"/>
                                  </p:stCondLst>
                                  <p:childTnLst>
                                    <p:set>
                                      <p:cBhvr>
                                        <p:cTn id="47" dur="1" fill="hold">
                                          <p:stCondLst>
                                            <p:cond delay="0"/>
                                          </p:stCondLst>
                                        </p:cTn>
                                        <p:tgtEl>
                                          <p:spTgt spid="213"/>
                                        </p:tgtEl>
                                        <p:attrNameLst>
                                          <p:attrName>style.visibility</p:attrName>
                                        </p:attrNameLst>
                                      </p:cBhvr>
                                      <p:to>
                                        <p:strVal val="visible"/>
                                      </p:to>
                                    </p:set>
                                    <p:animEffect transition="in" filter="wipe(right)">
                                      <p:cBhvr>
                                        <p:cTn id="48" dur="500"/>
                                        <p:tgtEl>
                                          <p:spTgt spid="213"/>
                                        </p:tgtEl>
                                      </p:cBhvr>
                                    </p:animEffect>
                                  </p:childTnLst>
                                </p:cTn>
                              </p:par>
                              <p:par>
                                <p:cTn id="49" presetID="22" presetClass="entr" presetSubtype="2" fill="hold" nodeType="withEffect">
                                  <p:stCondLst>
                                    <p:cond delay="0"/>
                                  </p:stCondLst>
                                  <p:childTnLst>
                                    <p:set>
                                      <p:cBhvr>
                                        <p:cTn id="50" dur="1" fill="hold">
                                          <p:stCondLst>
                                            <p:cond delay="0"/>
                                          </p:stCondLst>
                                        </p:cTn>
                                        <p:tgtEl>
                                          <p:spTgt spid="214"/>
                                        </p:tgtEl>
                                        <p:attrNameLst>
                                          <p:attrName>style.visibility</p:attrName>
                                        </p:attrNameLst>
                                      </p:cBhvr>
                                      <p:to>
                                        <p:strVal val="visible"/>
                                      </p:to>
                                    </p:set>
                                    <p:animEffect transition="in" filter="wipe(right)">
                                      <p:cBhvr>
                                        <p:cTn id="51" dur="500"/>
                                        <p:tgtEl>
                                          <p:spTgt spid="214"/>
                                        </p:tgtEl>
                                      </p:cBhvr>
                                    </p:animEffect>
                                  </p:childTnLst>
                                </p:cTn>
                              </p:par>
                              <p:par>
                                <p:cTn id="52" presetID="22" presetClass="entr" presetSubtype="2" fill="hold" nodeType="withEffect">
                                  <p:stCondLst>
                                    <p:cond delay="0"/>
                                  </p:stCondLst>
                                  <p:childTnLst>
                                    <p:set>
                                      <p:cBhvr>
                                        <p:cTn id="53" dur="1" fill="hold">
                                          <p:stCondLst>
                                            <p:cond delay="0"/>
                                          </p:stCondLst>
                                        </p:cTn>
                                        <p:tgtEl>
                                          <p:spTgt spid="215"/>
                                        </p:tgtEl>
                                        <p:attrNameLst>
                                          <p:attrName>style.visibility</p:attrName>
                                        </p:attrNameLst>
                                      </p:cBhvr>
                                      <p:to>
                                        <p:strVal val="visible"/>
                                      </p:to>
                                    </p:set>
                                    <p:animEffect transition="in" filter="wipe(right)">
                                      <p:cBhvr>
                                        <p:cTn id="54" dur="500"/>
                                        <p:tgtEl>
                                          <p:spTgt spid="215"/>
                                        </p:tgtEl>
                                      </p:cBhvr>
                                    </p:animEffect>
                                  </p:childTnLst>
                                </p:cTn>
                              </p:par>
                            </p:childTnLst>
                          </p:cTn>
                        </p:par>
                        <p:par>
                          <p:cTn id="55" fill="hold">
                            <p:stCondLst>
                              <p:cond delay="1500"/>
                            </p:stCondLst>
                            <p:childTnLst>
                              <p:par>
                                <p:cTn id="56" presetID="21" presetClass="entr" presetSubtype="1" fill="hold" grpId="0" nodeType="afterEffect">
                                  <p:stCondLst>
                                    <p:cond delay="0"/>
                                  </p:stCondLst>
                                  <p:childTnLst>
                                    <p:set>
                                      <p:cBhvr>
                                        <p:cTn id="57" dur="1" fill="hold">
                                          <p:stCondLst>
                                            <p:cond delay="0"/>
                                          </p:stCondLst>
                                        </p:cTn>
                                        <p:tgtEl>
                                          <p:spTgt spid="209"/>
                                        </p:tgtEl>
                                        <p:attrNameLst>
                                          <p:attrName>style.visibility</p:attrName>
                                        </p:attrNameLst>
                                      </p:cBhvr>
                                      <p:to>
                                        <p:strVal val="visible"/>
                                      </p:to>
                                    </p:set>
                                    <p:animEffect transition="in" filter="wheel(1)">
                                      <p:cBhvr>
                                        <p:cTn id="58" dur="1000"/>
                                        <p:tgtEl>
                                          <p:spTgt spid="209"/>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211"/>
                                        </p:tgtEl>
                                        <p:attrNameLst>
                                          <p:attrName>style.visibility</p:attrName>
                                        </p:attrNameLst>
                                      </p:cBhvr>
                                      <p:to>
                                        <p:strVal val="visible"/>
                                      </p:to>
                                    </p:set>
                                    <p:animEffect transition="in" filter="wheel(1)">
                                      <p:cBhvr>
                                        <p:cTn id="61" dur="1000"/>
                                        <p:tgtEl>
                                          <p:spTgt spid="211"/>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212"/>
                                        </p:tgtEl>
                                        <p:attrNameLst>
                                          <p:attrName>style.visibility</p:attrName>
                                        </p:attrNameLst>
                                      </p:cBhvr>
                                      <p:to>
                                        <p:strVal val="visible"/>
                                      </p:to>
                                    </p:set>
                                    <p:animEffect transition="in" filter="wheel(1)">
                                      <p:cBhvr>
                                        <p:cTn id="64" dur="1000"/>
                                        <p:tgtEl>
                                          <p:spTgt spid="212"/>
                                        </p:tgtEl>
                                      </p:cBhvr>
                                    </p:animEffect>
                                  </p:childTnLst>
                                </p:cTn>
                              </p:par>
                            </p:childTnLst>
                          </p:cTn>
                        </p:par>
                        <p:par>
                          <p:cTn id="65" fill="hold">
                            <p:stCondLst>
                              <p:cond delay="2500"/>
                            </p:stCondLst>
                            <p:childTnLst>
                              <p:par>
                                <p:cTn id="66" presetID="22" presetClass="entr" presetSubtype="2" fill="hold" nodeType="afterEffect">
                                  <p:stCondLst>
                                    <p:cond delay="0"/>
                                  </p:stCondLst>
                                  <p:childTnLst>
                                    <p:set>
                                      <p:cBhvr>
                                        <p:cTn id="67" dur="1" fill="hold">
                                          <p:stCondLst>
                                            <p:cond delay="0"/>
                                          </p:stCondLst>
                                        </p:cTn>
                                        <p:tgtEl>
                                          <p:spTgt spid="216"/>
                                        </p:tgtEl>
                                        <p:attrNameLst>
                                          <p:attrName>style.visibility</p:attrName>
                                        </p:attrNameLst>
                                      </p:cBhvr>
                                      <p:to>
                                        <p:strVal val="visible"/>
                                      </p:to>
                                    </p:set>
                                    <p:animEffect transition="in" filter="wipe(right)">
                                      <p:cBhvr>
                                        <p:cTn id="68" dur="500"/>
                                        <p:tgtEl>
                                          <p:spTgt spid="216"/>
                                        </p:tgtEl>
                                      </p:cBhvr>
                                    </p:animEffect>
                                  </p:childTnLst>
                                </p:cTn>
                              </p:par>
                              <p:par>
                                <p:cTn id="69" presetID="22" presetClass="entr" presetSubtype="2" fill="hold" nodeType="withEffect">
                                  <p:stCondLst>
                                    <p:cond delay="0"/>
                                  </p:stCondLst>
                                  <p:childTnLst>
                                    <p:set>
                                      <p:cBhvr>
                                        <p:cTn id="70" dur="1" fill="hold">
                                          <p:stCondLst>
                                            <p:cond delay="0"/>
                                          </p:stCondLst>
                                        </p:cTn>
                                        <p:tgtEl>
                                          <p:spTgt spid="217"/>
                                        </p:tgtEl>
                                        <p:attrNameLst>
                                          <p:attrName>style.visibility</p:attrName>
                                        </p:attrNameLst>
                                      </p:cBhvr>
                                      <p:to>
                                        <p:strVal val="visible"/>
                                      </p:to>
                                    </p:set>
                                    <p:animEffect transition="in" filter="wipe(right)">
                                      <p:cBhvr>
                                        <p:cTn id="71" dur="500"/>
                                        <p:tgtEl>
                                          <p:spTgt spid="217"/>
                                        </p:tgtEl>
                                      </p:cBhvr>
                                    </p:animEffect>
                                  </p:childTnLst>
                                </p:cTn>
                              </p:par>
                              <p:par>
                                <p:cTn id="72" presetID="22" presetClass="entr" presetSubtype="2" fill="hold" nodeType="withEffect">
                                  <p:stCondLst>
                                    <p:cond delay="0"/>
                                  </p:stCondLst>
                                  <p:childTnLst>
                                    <p:set>
                                      <p:cBhvr>
                                        <p:cTn id="73" dur="1" fill="hold">
                                          <p:stCondLst>
                                            <p:cond delay="0"/>
                                          </p:stCondLst>
                                        </p:cTn>
                                        <p:tgtEl>
                                          <p:spTgt spid="218"/>
                                        </p:tgtEl>
                                        <p:attrNameLst>
                                          <p:attrName>style.visibility</p:attrName>
                                        </p:attrNameLst>
                                      </p:cBhvr>
                                      <p:to>
                                        <p:strVal val="visible"/>
                                      </p:to>
                                    </p:set>
                                    <p:animEffect transition="in" filter="wipe(right)">
                                      <p:cBhvr>
                                        <p:cTn id="74" dur="500"/>
                                        <p:tgtEl>
                                          <p:spTgt spid="218"/>
                                        </p:tgtEl>
                                      </p:cBhvr>
                                    </p:animEffect>
                                  </p:childTnLst>
                                </p:cTn>
                              </p:par>
                              <p:par>
                                <p:cTn id="75" presetID="22" presetClass="entr" presetSubtype="2" fill="hold" nodeType="withEffect">
                                  <p:stCondLst>
                                    <p:cond delay="0"/>
                                  </p:stCondLst>
                                  <p:childTnLst>
                                    <p:set>
                                      <p:cBhvr>
                                        <p:cTn id="76" dur="1" fill="hold">
                                          <p:stCondLst>
                                            <p:cond delay="0"/>
                                          </p:stCondLst>
                                        </p:cTn>
                                        <p:tgtEl>
                                          <p:spTgt spid="219"/>
                                        </p:tgtEl>
                                        <p:attrNameLst>
                                          <p:attrName>style.visibility</p:attrName>
                                        </p:attrNameLst>
                                      </p:cBhvr>
                                      <p:to>
                                        <p:strVal val="visible"/>
                                      </p:to>
                                    </p:set>
                                    <p:animEffect transition="in" filter="wipe(right)">
                                      <p:cBhvr>
                                        <p:cTn id="77" dur="500"/>
                                        <p:tgtEl>
                                          <p:spTgt spid="219"/>
                                        </p:tgtEl>
                                      </p:cBhvr>
                                    </p:animEffect>
                                  </p:childTnLst>
                                </p:cTn>
                              </p:par>
                              <p:par>
                                <p:cTn id="78" presetID="22" presetClass="entr" presetSubtype="2" fill="hold" nodeType="withEffect">
                                  <p:stCondLst>
                                    <p:cond delay="0"/>
                                  </p:stCondLst>
                                  <p:childTnLst>
                                    <p:set>
                                      <p:cBhvr>
                                        <p:cTn id="79" dur="1" fill="hold">
                                          <p:stCondLst>
                                            <p:cond delay="0"/>
                                          </p:stCondLst>
                                        </p:cTn>
                                        <p:tgtEl>
                                          <p:spTgt spid="220"/>
                                        </p:tgtEl>
                                        <p:attrNameLst>
                                          <p:attrName>style.visibility</p:attrName>
                                        </p:attrNameLst>
                                      </p:cBhvr>
                                      <p:to>
                                        <p:strVal val="visible"/>
                                      </p:to>
                                    </p:set>
                                    <p:animEffect transition="in" filter="wipe(right)">
                                      <p:cBhvr>
                                        <p:cTn id="80" dur="500"/>
                                        <p:tgtEl>
                                          <p:spTgt spid="220"/>
                                        </p:tgtEl>
                                      </p:cBhvr>
                                    </p:animEffect>
                                  </p:childTnLst>
                                </p:cTn>
                              </p:par>
                              <p:par>
                                <p:cTn id="81" presetID="22" presetClass="entr" presetSubtype="2" fill="hold" nodeType="withEffect">
                                  <p:stCondLst>
                                    <p:cond delay="0"/>
                                  </p:stCondLst>
                                  <p:childTnLst>
                                    <p:set>
                                      <p:cBhvr>
                                        <p:cTn id="82" dur="1" fill="hold">
                                          <p:stCondLst>
                                            <p:cond delay="0"/>
                                          </p:stCondLst>
                                        </p:cTn>
                                        <p:tgtEl>
                                          <p:spTgt spid="221"/>
                                        </p:tgtEl>
                                        <p:attrNameLst>
                                          <p:attrName>style.visibility</p:attrName>
                                        </p:attrNameLst>
                                      </p:cBhvr>
                                      <p:to>
                                        <p:strVal val="visible"/>
                                      </p:to>
                                    </p:set>
                                    <p:animEffect transition="in" filter="wipe(right)">
                                      <p:cBhvr>
                                        <p:cTn id="83" dur="500"/>
                                        <p:tgtEl>
                                          <p:spTgt spid="221"/>
                                        </p:tgtEl>
                                      </p:cBhvr>
                                    </p:animEffect>
                                  </p:childTnLst>
                                </p:cTn>
                              </p:par>
                              <p:par>
                                <p:cTn id="84" presetID="22" presetClass="entr" presetSubtype="2" fill="hold" nodeType="withEffect">
                                  <p:stCondLst>
                                    <p:cond delay="0"/>
                                  </p:stCondLst>
                                  <p:childTnLst>
                                    <p:set>
                                      <p:cBhvr>
                                        <p:cTn id="85" dur="1" fill="hold">
                                          <p:stCondLst>
                                            <p:cond delay="0"/>
                                          </p:stCondLst>
                                        </p:cTn>
                                        <p:tgtEl>
                                          <p:spTgt spid="222"/>
                                        </p:tgtEl>
                                        <p:attrNameLst>
                                          <p:attrName>style.visibility</p:attrName>
                                        </p:attrNameLst>
                                      </p:cBhvr>
                                      <p:to>
                                        <p:strVal val="visible"/>
                                      </p:to>
                                    </p:set>
                                    <p:animEffect transition="in" filter="wipe(right)">
                                      <p:cBhvr>
                                        <p:cTn id="86" dur="500"/>
                                        <p:tgtEl>
                                          <p:spTgt spid="222"/>
                                        </p:tgtEl>
                                      </p:cBhvr>
                                    </p:animEffect>
                                  </p:childTnLst>
                                </p:cTn>
                              </p:par>
                              <p:par>
                                <p:cTn id="87" presetID="22" presetClass="entr" presetSubtype="2" fill="hold" nodeType="withEffect">
                                  <p:stCondLst>
                                    <p:cond delay="0"/>
                                  </p:stCondLst>
                                  <p:childTnLst>
                                    <p:set>
                                      <p:cBhvr>
                                        <p:cTn id="88" dur="1" fill="hold">
                                          <p:stCondLst>
                                            <p:cond delay="0"/>
                                          </p:stCondLst>
                                        </p:cTn>
                                        <p:tgtEl>
                                          <p:spTgt spid="223"/>
                                        </p:tgtEl>
                                        <p:attrNameLst>
                                          <p:attrName>style.visibility</p:attrName>
                                        </p:attrNameLst>
                                      </p:cBhvr>
                                      <p:to>
                                        <p:strVal val="visible"/>
                                      </p:to>
                                    </p:set>
                                    <p:animEffect transition="in" filter="wipe(right)">
                                      <p:cBhvr>
                                        <p:cTn id="89" dur="500"/>
                                        <p:tgtEl>
                                          <p:spTgt spid="223"/>
                                        </p:tgtEl>
                                      </p:cBhvr>
                                    </p:animEffect>
                                  </p:childTnLst>
                                </p:cTn>
                              </p:par>
                            </p:childTnLst>
                          </p:cTn>
                        </p:par>
                        <p:par>
                          <p:cTn id="90" fill="hold">
                            <p:stCondLst>
                              <p:cond delay="3000"/>
                            </p:stCondLst>
                            <p:childTnLst>
                              <p:par>
                                <p:cTn id="91" presetID="22" presetClass="entr" presetSubtype="2" fill="hold" nodeType="afterEffect">
                                  <p:stCondLst>
                                    <p:cond delay="0"/>
                                  </p:stCondLst>
                                  <p:childTnLst>
                                    <p:set>
                                      <p:cBhvr>
                                        <p:cTn id="92" dur="1" fill="hold">
                                          <p:stCondLst>
                                            <p:cond delay="0"/>
                                          </p:stCondLst>
                                        </p:cTn>
                                        <p:tgtEl>
                                          <p:spTgt spid="224"/>
                                        </p:tgtEl>
                                        <p:attrNameLst>
                                          <p:attrName>style.visibility</p:attrName>
                                        </p:attrNameLst>
                                      </p:cBhvr>
                                      <p:to>
                                        <p:strVal val="visible"/>
                                      </p:to>
                                    </p:set>
                                    <p:animEffect transition="in" filter="wipe(right)">
                                      <p:cBhvr>
                                        <p:cTn id="93" dur="500"/>
                                        <p:tgtEl>
                                          <p:spTgt spid="224"/>
                                        </p:tgtEl>
                                      </p:cBhvr>
                                    </p:animEffect>
                                  </p:childTnLst>
                                </p:cTn>
                              </p:par>
                              <p:par>
                                <p:cTn id="94" presetID="22" presetClass="entr" presetSubtype="2" fill="hold" nodeType="withEffect">
                                  <p:stCondLst>
                                    <p:cond delay="0"/>
                                  </p:stCondLst>
                                  <p:childTnLst>
                                    <p:set>
                                      <p:cBhvr>
                                        <p:cTn id="95" dur="1" fill="hold">
                                          <p:stCondLst>
                                            <p:cond delay="0"/>
                                          </p:stCondLst>
                                        </p:cTn>
                                        <p:tgtEl>
                                          <p:spTgt spid="225"/>
                                        </p:tgtEl>
                                        <p:attrNameLst>
                                          <p:attrName>style.visibility</p:attrName>
                                        </p:attrNameLst>
                                      </p:cBhvr>
                                      <p:to>
                                        <p:strVal val="visible"/>
                                      </p:to>
                                    </p:set>
                                    <p:animEffect transition="in" filter="wipe(right)">
                                      <p:cBhvr>
                                        <p:cTn id="96" dur="500"/>
                                        <p:tgtEl>
                                          <p:spTgt spid="225"/>
                                        </p:tgtEl>
                                      </p:cBhvr>
                                    </p:animEffect>
                                  </p:childTnLst>
                                </p:cTn>
                              </p:par>
                              <p:par>
                                <p:cTn id="97" presetID="22" presetClass="entr" presetSubtype="2" fill="hold" nodeType="withEffect">
                                  <p:stCondLst>
                                    <p:cond delay="0"/>
                                  </p:stCondLst>
                                  <p:childTnLst>
                                    <p:set>
                                      <p:cBhvr>
                                        <p:cTn id="98" dur="1" fill="hold">
                                          <p:stCondLst>
                                            <p:cond delay="0"/>
                                          </p:stCondLst>
                                        </p:cTn>
                                        <p:tgtEl>
                                          <p:spTgt spid="226"/>
                                        </p:tgtEl>
                                        <p:attrNameLst>
                                          <p:attrName>style.visibility</p:attrName>
                                        </p:attrNameLst>
                                      </p:cBhvr>
                                      <p:to>
                                        <p:strVal val="visible"/>
                                      </p:to>
                                    </p:set>
                                    <p:animEffect transition="in" filter="wipe(right)">
                                      <p:cBhvr>
                                        <p:cTn id="99" dur="500"/>
                                        <p:tgtEl>
                                          <p:spTgt spid="226"/>
                                        </p:tgtEl>
                                      </p:cBhvr>
                                    </p:animEffect>
                                  </p:childTnLst>
                                </p:cTn>
                              </p:par>
                              <p:par>
                                <p:cTn id="100" presetID="22" presetClass="entr" presetSubtype="2" fill="hold" nodeType="withEffect">
                                  <p:stCondLst>
                                    <p:cond delay="0"/>
                                  </p:stCondLst>
                                  <p:childTnLst>
                                    <p:set>
                                      <p:cBhvr>
                                        <p:cTn id="101" dur="1" fill="hold">
                                          <p:stCondLst>
                                            <p:cond delay="0"/>
                                          </p:stCondLst>
                                        </p:cTn>
                                        <p:tgtEl>
                                          <p:spTgt spid="227"/>
                                        </p:tgtEl>
                                        <p:attrNameLst>
                                          <p:attrName>style.visibility</p:attrName>
                                        </p:attrNameLst>
                                      </p:cBhvr>
                                      <p:to>
                                        <p:strVal val="visible"/>
                                      </p:to>
                                    </p:set>
                                    <p:animEffect transition="in" filter="wipe(right)">
                                      <p:cBhvr>
                                        <p:cTn id="102" dur="500"/>
                                        <p:tgtEl>
                                          <p:spTgt spid="227"/>
                                        </p:tgtEl>
                                      </p:cBhvr>
                                    </p:animEffect>
                                  </p:childTnLst>
                                </p:cTn>
                              </p:par>
                              <p:par>
                                <p:cTn id="103" presetID="22" presetClass="entr" presetSubtype="2" fill="hold" nodeType="withEffect">
                                  <p:stCondLst>
                                    <p:cond delay="0"/>
                                  </p:stCondLst>
                                  <p:childTnLst>
                                    <p:set>
                                      <p:cBhvr>
                                        <p:cTn id="104" dur="1" fill="hold">
                                          <p:stCondLst>
                                            <p:cond delay="0"/>
                                          </p:stCondLst>
                                        </p:cTn>
                                        <p:tgtEl>
                                          <p:spTgt spid="228"/>
                                        </p:tgtEl>
                                        <p:attrNameLst>
                                          <p:attrName>style.visibility</p:attrName>
                                        </p:attrNameLst>
                                      </p:cBhvr>
                                      <p:to>
                                        <p:strVal val="visible"/>
                                      </p:to>
                                    </p:set>
                                    <p:animEffect transition="in" filter="wipe(right)">
                                      <p:cBhvr>
                                        <p:cTn id="105" dur="500"/>
                                        <p:tgtEl>
                                          <p:spTgt spid="228"/>
                                        </p:tgtEl>
                                      </p:cBhvr>
                                    </p:animEffect>
                                  </p:childTnLst>
                                </p:cTn>
                              </p:par>
                              <p:par>
                                <p:cTn id="106" presetID="22" presetClass="entr" presetSubtype="2" fill="hold" nodeType="withEffect">
                                  <p:stCondLst>
                                    <p:cond delay="0"/>
                                  </p:stCondLst>
                                  <p:childTnLst>
                                    <p:set>
                                      <p:cBhvr>
                                        <p:cTn id="107" dur="1" fill="hold">
                                          <p:stCondLst>
                                            <p:cond delay="0"/>
                                          </p:stCondLst>
                                        </p:cTn>
                                        <p:tgtEl>
                                          <p:spTgt spid="229"/>
                                        </p:tgtEl>
                                        <p:attrNameLst>
                                          <p:attrName>style.visibility</p:attrName>
                                        </p:attrNameLst>
                                      </p:cBhvr>
                                      <p:to>
                                        <p:strVal val="visible"/>
                                      </p:to>
                                    </p:set>
                                    <p:animEffect transition="in" filter="wipe(right)">
                                      <p:cBhvr>
                                        <p:cTn id="108" dur="500"/>
                                        <p:tgtEl>
                                          <p:spTgt spid="229"/>
                                        </p:tgtEl>
                                      </p:cBhvr>
                                    </p:animEffect>
                                  </p:childTnLst>
                                </p:cTn>
                              </p:par>
                              <p:par>
                                <p:cTn id="109" presetID="22" presetClass="entr" presetSubtype="2" fill="hold" nodeType="withEffect">
                                  <p:stCondLst>
                                    <p:cond delay="0"/>
                                  </p:stCondLst>
                                  <p:childTnLst>
                                    <p:set>
                                      <p:cBhvr>
                                        <p:cTn id="110" dur="1" fill="hold">
                                          <p:stCondLst>
                                            <p:cond delay="0"/>
                                          </p:stCondLst>
                                        </p:cTn>
                                        <p:tgtEl>
                                          <p:spTgt spid="230"/>
                                        </p:tgtEl>
                                        <p:attrNameLst>
                                          <p:attrName>style.visibility</p:attrName>
                                        </p:attrNameLst>
                                      </p:cBhvr>
                                      <p:to>
                                        <p:strVal val="visible"/>
                                      </p:to>
                                    </p:set>
                                    <p:animEffect transition="in" filter="wipe(right)">
                                      <p:cBhvr>
                                        <p:cTn id="111" dur="500"/>
                                        <p:tgtEl>
                                          <p:spTgt spid="230"/>
                                        </p:tgtEl>
                                      </p:cBhvr>
                                    </p:animEffect>
                                  </p:childTnLst>
                                </p:cTn>
                              </p:par>
                              <p:par>
                                <p:cTn id="112" presetID="22" presetClass="entr" presetSubtype="2" fill="hold" nodeType="withEffect">
                                  <p:stCondLst>
                                    <p:cond delay="0"/>
                                  </p:stCondLst>
                                  <p:childTnLst>
                                    <p:set>
                                      <p:cBhvr>
                                        <p:cTn id="113" dur="1" fill="hold">
                                          <p:stCondLst>
                                            <p:cond delay="0"/>
                                          </p:stCondLst>
                                        </p:cTn>
                                        <p:tgtEl>
                                          <p:spTgt spid="231"/>
                                        </p:tgtEl>
                                        <p:attrNameLst>
                                          <p:attrName>style.visibility</p:attrName>
                                        </p:attrNameLst>
                                      </p:cBhvr>
                                      <p:to>
                                        <p:strVal val="visible"/>
                                      </p:to>
                                    </p:set>
                                    <p:animEffect transition="in" filter="wipe(right)">
                                      <p:cBhvr>
                                        <p:cTn id="114" dur="500"/>
                                        <p:tgtEl>
                                          <p:spTgt spid="231"/>
                                        </p:tgtEl>
                                      </p:cBhvr>
                                    </p:animEffect>
                                  </p:childTnLst>
                                </p:cTn>
                              </p:par>
                            </p:childTnLst>
                          </p:cTn>
                        </p:par>
                        <p:par>
                          <p:cTn id="115" fill="hold">
                            <p:stCondLst>
                              <p:cond delay="3500"/>
                            </p:stCondLst>
                            <p:childTnLst>
                              <p:par>
                                <p:cTn id="116" presetID="22" presetClass="entr" presetSubtype="2" fill="hold" nodeType="afterEffect">
                                  <p:stCondLst>
                                    <p:cond delay="0"/>
                                  </p:stCondLst>
                                  <p:childTnLst>
                                    <p:set>
                                      <p:cBhvr>
                                        <p:cTn id="117" dur="1" fill="hold">
                                          <p:stCondLst>
                                            <p:cond delay="0"/>
                                          </p:stCondLst>
                                        </p:cTn>
                                        <p:tgtEl>
                                          <p:spTgt spid="232"/>
                                        </p:tgtEl>
                                        <p:attrNameLst>
                                          <p:attrName>style.visibility</p:attrName>
                                        </p:attrNameLst>
                                      </p:cBhvr>
                                      <p:to>
                                        <p:strVal val="visible"/>
                                      </p:to>
                                    </p:set>
                                    <p:animEffect transition="in" filter="wipe(right)">
                                      <p:cBhvr>
                                        <p:cTn id="118" dur="500"/>
                                        <p:tgtEl>
                                          <p:spTgt spid="232"/>
                                        </p:tgtEl>
                                      </p:cBhvr>
                                    </p:animEffect>
                                  </p:childTnLst>
                                </p:cTn>
                              </p:par>
                              <p:par>
                                <p:cTn id="119" presetID="22" presetClass="entr" presetSubtype="2" fill="hold" nodeType="withEffect">
                                  <p:stCondLst>
                                    <p:cond delay="0"/>
                                  </p:stCondLst>
                                  <p:childTnLst>
                                    <p:set>
                                      <p:cBhvr>
                                        <p:cTn id="120" dur="1" fill="hold">
                                          <p:stCondLst>
                                            <p:cond delay="0"/>
                                          </p:stCondLst>
                                        </p:cTn>
                                        <p:tgtEl>
                                          <p:spTgt spid="233"/>
                                        </p:tgtEl>
                                        <p:attrNameLst>
                                          <p:attrName>style.visibility</p:attrName>
                                        </p:attrNameLst>
                                      </p:cBhvr>
                                      <p:to>
                                        <p:strVal val="visible"/>
                                      </p:to>
                                    </p:set>
                                    <p:animEffect transition="in" filter="wipe(right)">
                                      <p:cBhvr>
                                        <p:cTn id="121" dur="500"/>
                                        <p:tgtEl>
                                          <p:spTgt spid="233"/>
                                        </p:tgtEl>
                                      </p:cBhvr>
                                    </p:animEffect>
                                  </p:childTnLst>
                                </p:cTn>
                              </p:par>
                              <p:par>
                                <p:cTn id="122" presetID="22" presetClass="entr" presetSubtype="2" fill="hold" nodeType="withEffect">
                                  <p:stCondLst>
                                    <p:cond delay="0"/>
                                  </p:stCondLst>
                                  <p:childTnLst>
                                    <p:set>
                                      <p:cBhvr>
                                        <p:cTn id="123" dur="1" fill="hold">
                                          <p:stCondLst>
                                            <p:cond delay="0"/>
                                          </p:stCondLst>
                                        </p:cTn>
                                        <p:tgtEl>
                                          <p:spTgt spid="234"/>
                                        </p:tgtEl>
                                        <p:attrNameLst>
                                          <p:attrName>style.visibility</p:attrName>
                                        </p:attrNameLst>
                                      </p:cBhvr>
                                      <p:to>
                                        <p:strVal val="visible"/>
                                      </p:to>
                                    </p:set>
                                    <p:animEffect transition="in" filter="wipe(right)">
                                      <p:cBhvr>
                                        <p:cTn id="124" dur="500"/>
                                        <p:tgtEl>
                                          <p:spTgt spid="234"/>
                                        </p:tgtEl>
                                      </p:cBhvr>
                                    </p:animEffect>
                                  </p:childTnLst>
                                </p:cTn>
                              </p:par>
                              <p:par>
                                <p:cTn id="125" presetID="22" presetClass="entr" presetSubtype="2" fill="hold" nodeType="withEffect">
                                  <p:stCondLst>
                                    <p:cond delay="0"/>
                                  </p:stCondLst>
                                  <p:childTnLst>
                                    <p:set>
                                      <p:cBhvr>
                                        <p:cTn id="126" dur="1" fill="hold">
                                          <p:stCondLst>
                                            <p:cond delay="0"/>
                                          </p:stCondLst>
                                        </p:cTn>
                                        <p:tgtEl>
                                          <p:spTgt spid="235"/>
                                        </p:tgtEl>
                                        <p:attrNameLst>
                                          <p:attrName>style.visibility</p:attrName>
                                        </p:attrNameLst>
                                      </p:cBhvr>
                                      <p:to>
                                        <p:strVal val="visible"/>
                                      </p:to>
                                    </p:set>
                                    <p:animEffect transition="in" filter="wipe(right)">
                                      <p:cBhvr>
                                        <p:cTn id="127" dur="500"/>
                                        <p:tgtEl>
                                          <p:spTgt spid="235"/>
                                        </p:tgtEl>
                                      </p:cBhvr>
                                    </p:animEffect>
                                  </p:childTnLst>
                                </p:cTn>
                              </p:par>
                              <p:par>
                                <p:cTn id="128" presetID="22" presetClass="entr" presetSubtype="2" fill="hold" nodeType="withEffect">
                                  <p:stCondLst>
                                    <p:cond delay="0"/>
                                  </p:stCondLst>
                                  <p:childTnLst>
                                    <p:set>
                                      <p:cBhvr>
                                        <p:cTn id="129" dur="1" fill="hold">
                                          <p:stCondLst>
                                            <p:cond delay="0"/>
                                          </p:stCondLst>
                                        </p:cTn>
                                        <p:tgtEl>
                                          <p:spTgt spid="236"/>
                                        </p:tgtEl>
                                        <p:attrNameLst>
                                          <p:attrName>style.visibility</p:attrName>
                                        </p:attrNameLst>
                                      </p:cBhvr>
                                      <p:to>
                                        <p:strVal val="visible"/>
                                      </p:to>
                                    </p:set>
                                    <p:animEffect transition="in" filter="wipe(right)">
                                      <p:cBhvr>
                                        <p:cTn id="130" dur="500"/>
                                        <p:tgtEl>
                                          <p:spTgt spid="236"/>
                                        </p:tgtEl>
                                      </p:cBhvr>
                                    </p:animEffect>
                                  </p:childTnLst>
                                </p:cTn>
                              </p:par>
                              <p:par>
                                <p:cTn id="131" presetID="22" presetClass="entr" presetSubtype="2" fill="hold" nodeType="withEffect">
                                  <p:stCondLst>
                                    <p:cond delay="0"/>
                                  </p:stCondLst>
                                  <p:childTnLst>
                                    <p:set>
                                      <p:cBhvr>
                                        <p:cTn id="132" dur="1" fill="hold">
                                          <p:stCondLst>
                                            <p:cond delay="0"/>
                                          </p:stCondLst>
                                        </p:cTn>
                                        <p:tgtEl>
                                          <p:spTgt spid="237"/>
                                        </p:tgtEl>
                                        <p:attrNameLst>
                                          <p:attrName>style.visibility</p:attrName>
                                        </p:attrNameLst>
                                      </p:cBhvr>
                                      <p:to>
                                        <p:strVal val="visible"/>
                                      </p:to>
                                    </p:set>
                                    <p:animEffect transition="in" filter="wipe(right)">
                                      <p:cBhvr>
                                        <p:cTn id="133" dur="500"/>
                                        <p:tgtEl>
                                          <p:spTgt spid="237"/>
                                        </p:tgtEl>
                                      </p:cBhvr>
                                    </p:animEffect>
                                  </p:childTnLst>
                                </p:cTn>
                              </p:par>
                              <p:par>
                                <p:cTn id="134" presetID="22" presetClass="entr" presetSubtype="2" fill="hold" nodeType="withEffect">
                                  <p:stCondLst>
                                    <p:cond delay="0"/>
                                  </p:stCondLst>
                                  <p:childTnLst>
                                    <p:set>
                                      <p:cBhvr>
                                        <p:cTn id="135" dur="1" fill="hold">
                                          <p:stCondLst>
                                            <p:cond delay="0"/>
                                          </p:stCondLst>
                                        </p:cTn>
                                        <p:tgtEl>
                                          <p:spTgt spid="238"/>
                                        </p:tgtEl>
                                        <p:attrNameLst>
                                          <p:attrName>style.visibility</p:attrName>
                                        </p:attrNameLst>
                                      </p:cBhvr>
                                      <p:to>
                                        <p:strVal val="visible"/>
                                      </p:to>
                                    </p:set>
                                    <p:animEffect transition="in" filter="wipe(right)">
                                      <p:cBhvr>
                                        <p:cTn id="136" dur="500"/>
                                        <p:tgtEl>
                                          <p:spTgt spid="238"/>
                                        </p:tgtEl>
                                      </p:cBhvr>
                                    </p:animEffect>
                                  </p:childTnLst>
                                </p:cTn>
                              </p:par>
                              <p:par>
                                <p:cTn id="137" presetID="22" presetClass="entr" presetSubtype="2" fill="hold" nodeType="withEffect">
                                  <p:stCondLst>
                                    <p:cond delay="0"/>
                                  </p:stCondLst>
                                  <p:childTnLst>
                                    <p:set>
                                      <p:cBhvr>
                                        <p:cTn id="138" dur="1" fill="hold">
                                          <p:stCondLst>
                                            <p:cond delay="0"/>
                                          </p:stCondLst>
                                        </p:cTn>
                                        <p:tgtEl>
                                          <p:spTgt spid="239"/>
                                        </p:tgtEl>
                                        <p:attrNameLst>
                                          <p:attrName>style.visibility</p:attrName>
                                        </p:attrNameLst>
                                      </p:cBhvr>
                                      <p:to>
                                        <p:strVal val="visible"/>
                                      </p:to>
                                    </p:set>
                                    <p:animEffect transition="in" filter="wipe(right)">
                                      <p:cBhvr>
                                        <p:cTn id="139" dur="500"/>
                                        <p:tgtEl>
                                          <p:spTgt spid="239"/>
                                        </p:tgtEl>
                                      </p:cBhvr>
                                    </p:animEffect>
                                  </p:childTnLst>
                                </p:cTn>
                              </p:par>
                            </p:childTnLst>
                          </p:cTn>
                        </p:par>
                        <p:par>
                          <p:cTn id="140" fill="hold">
                            <p:stCondLst>
                              <p:cond delay="4000"/>
                            </p:stCondLst>
                            <p:childTnLst>
                              <p:par>
                                <p:cTn id="141" presetID="22" presetClass="entr" presetSubtype="2" fill="hold" nodeType="afterEffect">
                                  <p:stCondLst>
                                    <p:cond delay="0"/>
                                  </p:stCondLst>
                                  <p:childTnLst>
                                    <p:set>
                                      <p:cBhvr>
                                        <p:cTn id="142" dur="1" fill="hold">
                                          <p:stCondLst>
                                            <p:cond delay="0"/>
                                          </p:stCondLst>
                                        </p:cTn>
                                        <p:tgtEl>
                                          <p:spTgt spid="240"/>
                                        </p:tgtEl>
                                        <p:attrNameLst>
                                          <p:attrName>style.visibility</p:attrName>
                                        </p:attrNameLst>
                                      </p:cBhvr>
                                      <p:to>
                                        <p:strVal val="visible"/>
                                      </p:to>
                                    </p:set>
                                    <p:animEffect transition="in" filter="wipe(right)">
                                      <p:cBhvr>
                                        <p:cTn id="143" dur="5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 grpId="0"/>
      <p:bldP spid="199" grpId="0"/>
      <p:bldP spid="200" grpId="0" animBg="1"/>
      <p:bldP spid="201" grpId="0" animBg="1"/>
      <p:bldP spid="202" grpId="0" animBg="1"/>
      <p:bldP spid="203" grpId="0" animBg="1"/>
      <p:bldP spid="204" grpId="0" animBg="1"/>
      <p:bldP spid="205" grpId="0" animBg="1"/>
      <p:bldP spid="206" grpId="0" animBg="1"/>
      <p:bldP spid="207" grpId="0" animBg="1"/>
      <p:bldP spid="208" grpId="0" animBg="1"/>
      <p:bldP spid="209" grpId="0" animBg="1"/>
      <p:bldP spid="210" grpId="0" animBg="1"/>
      <p:bldP spid="211" grpId="0" animBg="1"/>
      <p:bldP spid="21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63626" y="718642"/>
            <a:ext cx="8997950" cy="322293"/>
          </a:xfrm>
        </p:spPr>
        <p:txBody>
          <a:bodyPr/>
          <a:lstStyle/>
          <a:p>
            <a:r>
              <a:rPr lang="en-US" altLang="zh-CN" sz="3000" dirty="0">
                <a:latin typeface="Times New Roman" panose="02020603050405020304" pitchFamily="18" charset="0"/>
                <a:ea typeface="KaiTi" panose="02010609060101010101" pitchFamily="49" charset="-122"/>
                <a:cs typeface="Times New Roman" panose="02020603050405020304" pitchFamily="18" charset="0"/>
              </a:rPr>
              <a:t>Outline</a:t>
            </a:r>
            <a:endParaRPr lang="zh-CN" altLang="en-US" sz="30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23" name="矩形 22">
            <a:extLst>
              <a:ext uri="{FF2B5EF4-FFF2-40B4-BE49-F238E27FC236}">
                <a16:creationId xmlns:a16="http://schemas.microsoft.com/office/drawing/2014/main" id="{B0E52776-9322-6C52-7427-34A44383F2C5}"/>
              </a:ext>
            </a:extLst>
          </p:cNvPr>
          <p:cNvSpPr/>
          <p:nvPr/>
        </p:nvSpPr>
        <p:spPr>
          <a:xfrm>
            <a:off x="2001415" y="1480759"/>
            <a:ext cx="6013401" cy="2772724"/>
          </a:xfrm>
          <a:prstGeom prst="rect">
            <a:avLst/>
          </a:prstGeom>
          <a:solidFill>
            <a:schemeClr val="bg1">
              <a:alpha val="80000"/>
            </a:schemeClr>
          </a:soli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en-US" sz="1442" dirty="0" err="1">
              <a:solidFill>
                <a:schemeClr val="bg1">
                  <a:lumMod val="50000"/>
                </a:schemeClr>
              </a:solidFill>
            </a:endParaRPr>
          </a:p>
        </p:txBody>
      </p:sp>
      <p:grpSp>
        <p:nvGrpSpPr>
          <p:cNvPr id="25" name="组合 24">
            <a:extLst>
              <a:ext uri="{FF2B5EF4-FFF2-40B4-BE49-F238E27FC236}">
                <a16:creationId xmlns:a16="http://schemas.microsoft.com/office/drawing/2014/main" id="{11DF8518-1926-800C-B23F-C39813F982C7}"/>
              </a:ext>
            </a:extLst>
          </p:cNvPr>
          <p:cNvGrpSpPr/>
          <p:nvPr/>
        </p:nvGrpSpPr>
        <p:grpSpPr>
          <a:xfrm>
            <a:off x="2307043" y="3220124"/>
            <a:ext cx="5132508" cy="817799"/>
            <a:chOff x="2515048" y="2878882"/>
            <a:chExt cx="4981575" cy="793750"/>
          </a:xfrm>
        </p:grpSpPr>
        <p:sp>
          <p:nvSpPr>
            <p:cNvPr id="26" name="AutoShape 15">
              <a:extLst>
                <a:ext uri="{FF2B5EF4-FFF2-40B4-BE49-F238E27FC236}">
                  <a16:creationId xmlns:a16="http://schemas.microsoft.com/office/drawing/2014/main" id="{FFDDB1DE-B262-2634-407E-540AE8DA8069}"/>
                </a:ext>
              </a:extLst>
            </p:cNvPr>
            <p:cNvSpPr>
              <a:spLocks noChangeArrowheads="1"/>
            </p:cNvSpPr>
            <p:nvPr/>
          </p:nvSpPr>
          <p:spPr bwMode="auto">
            <a:xfrm>
              <a:off x="2916686" y="3016995"/>
              <a:ext cx="4579937" cy="528637"/>
            </a:xfrm>
            <a:prstGeom prst="roundRect">
              <a:avLst>
                <a:gd name="adj" fmla="val 16667"/>
              </a:avLst>
            </a:prstGeom>
            <a:noFill/>
            <a:ln w="28575">
              <a:solidFill>
                <a:srgbClr val="F9B015"/>
              </a:solidFill>
              <a:round/>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28" name="AutoShape 16">
              <a:extLst>
                <a:ext uri="{FF2B5EF4-FFF2-40B4-BE49-F238E27FC236}">
                  <a16:creationId xmlns:a16="http://schemas.microsoft.com/office/drawing/2014/main" id="{F000C2F6-1BA2-6ECD-8D6E-C3D7932FE830}"/>
                </a:ext>
              </a:extLst>
            </p:cNvPr>
            <p:cNvSpPr>
              <a:spLocks noChangeArrowheads="1"/>
            </p:cNvSpPr>
            <p:nvPr/>
          </p:nvSpPr>
          <p:spPr bwMode="auto">
            <a:xfrm>
              <a:off x="2515048" y="2878882"/>
              <a:ext cx="723900" cy="793750"/>
            </a:xfrm>
            <a:prstGeom prst="diamond">
              <a:avLst/>
            </a:prstGeom>
            <a:solidFill>
              <a:srgbClr val="F9B015"/>
            </a:solidFill>
            <a:ln w="25400">
              <a:solidFill>
                <a:srgbClr val="F9B015"/>
              </a:solidFill>
              <a:miter lim="800000"/>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29" name="Text Box 17">
              <a:extLst>
                <a:ext uri="{FF2B5EF4-FFF2-40B4-BE49-F238E27FC236}">
                  <a16:creationId xmlns:a16="http://schemas.microsoft.com/office/drawing/2014/main" id="{B2959E80-272B-3D9C-086C-45DE877E2332}"/>
                </a:ext>
              </a:extLst>
            </p:cNvPr>
            <p:cNvSpPr>
              <a:spLocks noChangeArrowheads="1"/>
            </p:cNvSpPr>
            <p:nvPr/>
          </p:nvSpPr>
          <p:spPr bwMode="auto">
            <a:xfrm>
              <a:off x="3411096" y="3050480"/>
              <a:ext cx="3809933" cy="472886"/>
            </a:xfrm>
            <a:prstGeom prst="rect">
              <a:avLst/>
            </a:prstGeom>
            <a:noFill/>
            <a:ln w="9525">
              <a:noFill/>
              <a:miter lim="800000"/>
              <a:headEnd/>
              <a:tailEnd/>
            </a:ln>
          </p:spPr>
          <p:txBody>
            <a:bodyPr wrap="square">
              <a:spAutoFit/>
            </a:bodyPr>
            <a:lstStyle/>
            <a:p>
              <a:pPr algn="ctr">
                <a:buFont typeface="Arial" charset="0"/>
                <a:buNone/>
              </a:pPr>
              <a:r>
                <a:rPr lang="en-US" altLang="zh-CN" sz="2473" dirty="0">
                  <a:latin typeface="Times New Roman" panose="02020603050405020304" pitchFamily="18" charset="0"/>
                  <a:ea typeface="KaiTi" panose="02010609060101010101" pitchFamily="49" charset="-122"/>
                  <a:cs typeface="Times New Roman" panose="02020603050405020304" pitchFamily="18" charset="0"/>
                  <a:sym typeface="微软雅黑" pitchFamily="34" charset="-122"/>
                </a:rPr>
                <a:t>Our Results</a:t>
              </a:r>
              <a:endParaRPr lang="zh-CN" altLang="en-US" sz="206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30" name="Text Box 18">
              <a:extLst>
                <a:ext uri="{FF2B5EF4-FFF2-40B4-BE49-F238E27FC236}">
                  <a16:creationId xmlns:a16="http://schemas.microsoft.com/office/drawing/2014/main" id="{E10E2295-A2D2-A93E-8C9A-DA15F0FC28E9}"/>
                </a:ext>
              </a:extLst>
            </p:cNvPr>
            <p:cNvSpPr>
              <a:spLocks noChangeArrowheads="1"/>
            </p:cNvSpPr>
            <p:nvPr/>
          </p:nvSpPr>
          <p:spPr bwMode="auto">
            <a:xfrm>
              <a:off x="2707208" y="3050480"/>
              <a:ext cx="343364" cy="472886"/>
            </a:xfrm>
            <a:prstGeom prst="rect">
              <a:avLst/>
            </a:prstGeom>
            <a:noFill/>
            <a:ln w="9525">
              <a:noFill/>
              <a:miter lim="800000"/>
              <a:headEnd/>
              <a:tailEnd/>
            </a:ln>
          </p:spPr>
          <p:txBody>
            <a:bodyPr wrap="none">
              <a:spAutoFit/>
            </a:bodyPr>
            <a:lstStyle/>
            <a:p>
              <a:pPr algn="ctr">
                <a:buFont typeface="Arial" charset="0"/>
                <a:buNone/>
              </a:pPr>
              <a:r>
                <a:rPr lang="en-US" altLang="zh-CN" sz="2473" b="1">
                  <a:solidFill>
                    <a:srgbClr val="F9F9F9"/>
                  </a:solidFill>
                  <a:latin typeface="Times New Roman" panose="02020603050405020304" pitchFamily="18" charset="0"/>
                  <a:ea typeface="黑体" pitchFamily="49" charset="-122"/>
                  <a:cs typeface="Times New Roman" panose="02020603050405020304" pitchFamily="18" charset="0"/>
                  <a:sym typeface="微软雅黑" pitchFamily="34" charset="-122"/>
                </a:rPr>
                <a:t>2</a:t>
              </a:r>
              <a:endParaRPr lang="zh-CN" altLang="en-US" sz="2061" b="1">
                <a:solidFill>
                  <a:srgbClr val="555555"/>
                </a:solidFill>
                <a:latin typeface="Times New Roman" panose="02020603050405020304" pitchFamily="18" charset="0"/>
                <a:ea typeface="黑体" pitchFamily="49" charset="-122"/>
                <a:cs typeface="Times New Roman" panose="02020603050405020304" pitchFamily="18" charset="0"/>
              </a:endParaRPr>
            </a:p>
          </p:txBody>
        </p:sp>
      </p:grpSp>
      <p:grpSp>
        <p:nvGrpSpPr>
          <p:cNvPr id="31" name="组合 30">
            <a:extLst>
              <a:ext uri="{FF2B5EF4-FFF2-40B4-BE49-F238E27FC236}">
                <a16:creationId xmlns:a16="http://schemas.microsoft.com/office/drawing/2014/main" id="{DF1DE67E-F945-F52F-CA3F-7B558D5470B2}"/>
              </a:ext>
            </a:extLst>
          </p:cNvPr>
          <p:cNvGrpSpPr/>
          <p:nvPr/>
        </p:nvGrpSpPr>
        <p:grpSpPr>
          <a:xfrm>
            <a:off x="2364289" y="5754065"/>
            <a:ext cx="5075263" cy="817799"/>
            <a:chOff x="2570611" y="5039122"/>
            <a:chExt cx="4926013" cy="793750"/>
          </a:xfrm>
        </p:grpSpPr>
        <p:sp>
          <p:nvSpPr>
            <p:cNvPr id="32" name="AutoShape 15">
              <a:extLst>
                <a:ext uri="{FF2B5EF4-FFF2-40B4-BE49-F238E27FC236}">
                  <a16:creationId xmlns:a16="http://schemas.microsoft.com/office/drawing/2014/main" id="{540520EE-BDA6-4028-D92C-D0A954E6F2E2}"/>
                </a:ext>
              </a:extLst>
            </p:cNvPr>
            <p:cNvSpPr>
              <a:spLocks noChangeArrowheads="1"/>
            </p:cNvSpPr>
            <p:nvPr/>
          </p:nvSpPr>
          <p:spPr bwMode="auto">
            <a:xfrm>
              <a:off x="2972352" y="5176926"/>
              <a:ext cx="4524272" cy="529167"/>
            </a:xfrm>
            <a:prstGeom prst="roundRect">
              <a:avLst>
                <a:gd name="adj" fmla="val 16667"/>
              </a:avLst>
            </a:prstGeom>
            <a:noFill/>
            <a:ln w="28575">
              <a:solidFill>
                <a:srgbClr val="F9B015"/>
              </a:solidFill>
              <a:round/>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33" name="AutoShape 16">
              <a:extLst>
                <a:ext uri="{FF2B5EF4-FFF2-40B4-BE49-F238E27FC236}">
                  <a16:creationId xmlns:a16="http://schemas.microsoft.com/office/drawing/2014/main" id="{FFD6A20A-9FF1-E505-D203-0BB166659BBC}"/>
                </a:ext>
              </a:extLst>
            </p:cNvPr>
            <p:cNvSpPr>
              <a:spLocks noChangeArrowheads="1"/>
            </p:cNvSpPr>
            <p:nvPr/>
          </p:nvSpPr>
          <p:spPr bwMode="auto">
            <a:xfrm>
              <a:off x="2570611" y="5039122"/>
              <a:ext cx="723132" cy="793750"/>
            </a:xfrm>
            <a:prstGeom prst="diamond">
              <a:avLst/>
            </a:prstGeom>
            <a:solidFill>
              <a:srgbClr val="F9B015"/>
            </a:solidFill>
            <a:ln w="25400">
              <a:solidFill>
                <a:srgbClr val="F9B015"/>
              </a:solidFill>
              <a:miter lim="800000"/>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34" name="Text Box 17">
              <a:extLst>
                <a:ext uri="{FF2B5EF4-FFF2-40B4-BE49-F238E27FC236}">
                  <a16:creationId xmlns:a16="http://schemas.microsoft.com/office/drawing/2014/main" id="{38E7FD7E-5C45-E860-C1C9-9C54A0DEDC6A}"/>
                </a:ext>
              </a:extLst>
            </p:cNvPr>
            <p:cNvSpPr>
              <a:spLocks noChangeArrowheads="1"/>
            </p:cNvSpPr>
            <p:nvPr/>
          </p:nvSpPr>
          <p:spPr bwMode="auto">
            <a:xfrm>
              <a:off x="3520325" y="5210941"/>
              <a:ext cx="3539340" cy="472886"/>
            </a:xfrm>
            <a:prstGeom prst="rect">
              <a:avLst/>
            </a:prstGeom>
            <a:noFill/>
            <a:ln w="9525">
              <a:noFill/>
              <a:miter lim="800000"/>
              <a:headEnd/>
              <a:tailEnd/>
            </a:ln>
          </p:spPr>
          <p:txBody>
            <a:bodyPr wrap="square">
              <a:spAutoFit/>
            </a:bodyPr>
            <a:lstStyle/>
            <a:p>
              <a:pPr algn="ctr">
                <a:buFont typeface="Arial" charset="0"/>
                <a:buNone/>
              </a:pPr>
              <a:r>
                <a:rPr lang="en-US" altLang="zh-CN" sz="2473" dirty="0">
                  <a:latin typeface="Times New Roman" panose="02020603050405020304" pitchFamily="18" charset="0"/>
                  <a:ea typeface="KaiTi" panose="02010609060101010101" pitchFamily="49" charset="-122"/>
                  <a:cs typeface="Times New Roman" panose="02020603050405020304" pitchFamily="18" charset="0"/>
                  <a:sym typeface="微软雅黑" pitchFamily="34" charset="-122"/>
                </a:rPr>
                <a:t>Conclusions</a:t>
              </a:r>
              <a:endParaRPr lang="zh-CN" altLang="en-US" sz="2473"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35" name="Text Box 18">
              <a:extLst>
                <a:ext uri="{FF2B5EF4-FFF2-40B4-BE49-F238E27FC236}">
                  <a16:creationId xmlns:a16="http://schemas.microsoft.com/office/drawing/2014/main" id="{6CE81FAE-FF8C-EF50-C257-AAA8430E6E14}"/>
                </a:ext>
              </a:extLst>
            </p:cNvPr>
            <p:cNvSpPr>
              <a:spLocks noChangeArrowheads="1"/>
            </p:cNvSpPr>
            <p:nvPr/>
          </p:nvSpPr>
          <p:spPr bwMode="auto">
            <a:xfrm>
              <a:off x="2743154" y="5189560"/>
              <a:ext cx="343364" cy="472886"/>
            </a:xfrm>
            <a:prstGeom prst="rect">
              <a:avLst/>
            </a:prstGeom>
            <a:noFill/>
            <a:ln w="9525">
              <a:noFill/>
              <a:miter lim="800000"/>
              <a:headEnd/>
              <a:tailEnd/>
            </a:ln>
          </p:spPr>
          <p:txBody>
            <a:bodyPr wrap="none">
              <a:spAutoFit/>
            </a:bodyPr>
            <a:lstStyle/>
            <a:p>
              <a:pPr algn="ctr">
                <a:buFont typeface="Arial" charset="0"/>
                <a:buNone/>
              </a:pPr>
              <a:r>
                <a:rPr lang="en-US" altLang="zh-CN" sz="2473" b="1">
                  <a:solidFill>
                    <a:srgbClr val="F9F9F9"/>
                  </a:solidFill>
                  <a:latin typeface="Times New Roman" panose="02020603050405020304" pitchFamily="18" charset="0"/>
                  <a:ea typeface="黑体" pitchFamily="49" charset="-122"/>
                  <a:cs typeface="Times New Roman" panose="02020603050405020304" pitchFamily="18" charset="0"/>
                  <a:sym typeface="微软雅黑" pitchFamily="34" charset="-122"/>
                </a:rPr>
                <a:t>4</a:t>
              </a:r>
              <a:endParaRPr lang="zh-CN" altLang="en-US" sz="2061" b="1">
                <a:solidFill>
                  <a:srgbClr val="555555"/>
                </a:solidFill>
                <a:latin typeface="Times New Roman" panose="02020603050405020304" pitchFamily="18" charset="0"/>
                <a:ea typeface="黑体" pitchFamily="49" charset="-122"/>
                <a:cs typeface="Times New Roman" panose="02020603050405020304" pitchFamily="18" charset="0"/>
              </a:endParaRPr>
            </a:p>
          </p:txBody>
        </p:sp>
      </p:grpSp>
      <p:grpSp>
        <p:nvGrpSpPr>
          <p:cNvPr id="36" name="组合 35">
            <a:extLst>
              <a:ext uri="{FF2B5EF4-FFF2-40B4-BE49-F238E27FC236}">
                <a16:creationId xmlns:a16="http://schemas.microsoft.com/office/drawing/2014/main" id="{43B40ED4-9A5F-2C0F-E2ED-D5028F6A8EC7}"/>
              </a:ext>
            </a:extLst>
          </p:cNvPr>
          <p:cNvGrpSpPr/>
          <p:nvPr/>
        </p:nvGrpSpPr>
        <p:grpSpPr>
          <a:xfrm>
            <a:off x="2346297" y="4492001"/>
            <a:ext cx="5096525" cy="807986"/>
            <a:chOff x="2553148" y="4040461"/>
            <a:chExt cx="4946650" cy="784225"/>
          </a:xfrm>
        </p:grpSpPr>
        <p:sp>
          <p:nvSpPr>
            <p:cNvPr id="37" name="AutoShape 20">
              <a:extLst>
                <a:ext uri="{FF2B5EF4-FFF2-40B4-BE49-F238E27FC236}">
                  <a16:creationId xmlns:a16="http://schemas.microsoft.com/office/drawing/2014/main" id="{9A2612D0-EE97-A638-039C-6531BFDC8A49}"/>
                </a:ext>
              </a:extLst>
            </p:cNvPr>
            <p:cNvSpPr>
              <a:spLocks noChangeArrowheads="1"/>
            </p:cNvSpPr>
            <p:nvPr/>
          </p:nvSpPr>
          <p:spPr bwMode="auto">
            <a:xfrm>
              <a:off x="2952071" y="4176611"/>
              <a:ext cx="4547727" cy="522817"/>
            </a:xfrm>
            <a:prstGeom prst="roundRect">
              <a:avLst>
                <a:gd name="adj" fmla="val 16667"/>
              </a:avLst>
            </a:prstGeom>
            <a:noFill/>
            <a:ln w="28575">
              <a:solidFill>
                <a:srgbClr val="9EC3E2"/>
              </a:solidFill>
              <a:round/>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38" name="AutoShape 21">
              <a:extLst>
                <a:ext uri="{FF2B5EF4-FFF2-40B4-BE49-F238E27FC236}">
                  <a16:creationId xmlns:a16="http://schemas.microsoft.com/office/drawing/2014/main" id="{23B6F09E-8B59-33EF-433A-0CA2B480BFF1}"/>
                </a:ext>
              </a:extLst>
            </p:cNvPr>
            <p:cNvSpPr>
              <a:spLocks noChangeArrowheads="1"/>
            </p:cNvSpPr>
            <p:nvPr/>
          </p:nvSpPr>
          <p:spPr bwMode="auto">
            <a:xfrm>
              <a:off x="2553148" y="4040461"/>
              <a:ext cx="718062" cy="784225"/>
            </a:xfrm>
            <a:prstGeom prst="diamond">
              <a:avLst/>
            </a:prstGeom>
            <a:solidFill>
              <a:srgbClr val="9EC3E2"/>
            </a:solidFill>
            <a:ln w="25400">
              <a:solidFill>
                <a:srgbClr val="9EC3E2"/>
              </a:solidFill>
              <a:miter lim="800000"/>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39" name="Text Box 22">
              <a:extLst>
                <a:ext uri="{FF2B5EF4-FFF2-40B4-BE49-F238E27FC236}">
                  <a16:creationId xmlns:a16="http://schemas.microsoft.com/office/drawing/2014/main" id="{03FD4951-0AC8-B18D-8890-FFDD0EA21157}"/>
                </a:ext>
              </a:extLst>
            </p:cNvPr>
            <p:cNvSpPr>
              <a:spLocks noChangeArrowheads="1"/>
            </p:cNvSpPr>
            <p:nvPr/>
          </p:nvSpPr>
          <p:spPr bwMode="auto">
            <a:xfrm>
              <a:off x="3405876" y="4203378"/>
              <a:ext cx="3713667" cy="472886"/>
            </a:xfrm>
            <a:prstGeom prst="rect">
              <a:avLst/>
            </a:prstGeom>
            <a:noFill/>
            <a:ln w="9525">
              <a:noFill/>
              <a:miter lim="800000"/>
              <a:headEnd/>
              <a:tailEnd/>
            </a:ln>
          </p:spPr>
          <p:txBody>
            <a:bodyPr wrap="square">
              <a:spAutoFit/>
            </a:bodyPr>
            <a:lstStyle/>
            <a:p>
              <a:pPr algn="ctr">
                <a:buFont typeface="Arial" charset="0"/>
                <a:buNone/>
              </a:pPr>
              <a:r>
                <a:rPr lang="en-US" altLang="zh-CN" sz="2473" dirty="0">
                  <a:latin typeface="Times New Roman" panose="02020603050405020304" pitchFamily="18" charset="0"/>
                  <a:ea typeface="KaiTi" panose="02010609060101010101" pitchFamily="49" charset="-122"/>
                  <a:cs typeface="Times New Roman" panose="02020603050405020304" pitchFamily="18" charset="0"/>
                  <a:sym typeface="微软雅黑" pitchFamily="34" charset="-122"/>
                </a:rPr>
                <a:t>Techniques</a:t>
              </a:r>
              <a:endParaRPr lang="zh-CN" altLang="en-US" sz="2473"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40" name="Text Box 23">
              <a:extLst>
                <a:ext uri="{FF2B5EF4-FFF2-40B4-BE49-F238E27FC236}">
                  <a16:creationId xmlns:a16="http://schemas.microsoft.com/office/drawing/2014/main" id="{EC559498-E183-86F7-CCAD-F20B6143B867}"/>
                </a:ext>
              </a:extLst>
            </p:cNvPr>
            <p:cNvSpPr>
              <a:spLocks noChangeArrowheads="1"/>
            </p:cNvSpPr>
            <p:nvPr/>
          </p:nvSpPr>
          <p:spPr bwMode="auto">
            <a:xfrm>
              <a:off x="2742677" y="4196433"/>
              <a:ext cx="343364" cy="472886"/>
            </a:xfrm>
            <a:prstGeom prst="rect">
              <a:avLst/>
            </a:prstGeom>
            <a:noFill/>
            <a:ln w="9525">
              <a:noFill/>
              <a:miter lim="800000"/>
              <a:headEnd/>
              <a:tailEnd/>
            </a:ln>
          </p:spPr>
          <p:txBody>
            <a:bodyPr wrap="none">
              <a:spAutoFit/>
            </a:bodyPr>
            <a:lstStyle/>
            <a:p>
              <a:pPr algn="ctr">
                <a:buFont typeface="Arial" charset="0"/>
                <a:buNone/>
              </a:pPr>
              <a:r>
                <a:rPr lang="en-US" altLang="zh-CN" sz="2473" b="1">
                  <a:solidFill>
                    <a:srgbClr val="F9F9F9"/>
                  </a:solidFill>
                  <a:latin typeface="Times New Roman" panose="02020603050405020304" pitchFamily="18" charset="0"/>
                  <a:ea typeface="黑体" pitchFamily="49" charset="-122"/>
                  <a:cs typeface="Times New Roman" panose="02020603050405020304" pitchFamily="18" charset="0"/>
                  <a:sym typeface="微软雅黑" pitchFamily="34" charset="-122"/>
                </a:rPr>
                <a:t>3</a:t>
              </a:r>
              <a:endParaRPr lang="zh-CN" altLang="en-US" sz="2061" b="1">
                <a:solidFill>
                  <a:srgbClr val="555555"/>
                </a:solidFill>
                <a:latin typeface="Times New Roman" panose="02020603050405020304" pitchFamily="18" charset="0"/>
                <a:ea typeface="黑体" pitchFamily="49" charset="-122"/>
                <a:cs typeface="Times New Roman" panose="02020603050405020304" pitchFamily="18" charset="0"/>
              </a:endParaRPr>
            </a:p>
          </p:txBody>
        </p:sp>
      </p:grpSp>
      <p:grpSp>
        <p:nvGrpSpPr>
          <p:cNvPr id="41" name="组合 40">
            <a:extLst>
              <a:ext uri="{FF2B5EF4-FFF2-40B4-BE49-F238E27FC236}">
                <a16:creationId xmlns:a16="http://schemas.microsoft.com/office/drawing/2014/main" id="{010C6121-339D-D9BC-08E6-C9C2BA0BBA81}"/>
              </a:ext>
            </a:extLst>
          </p:cNvPr>
          <p:cNvGrpSpPr/>
          <p:nvPr/>
        </p:nvGrpSpPr>
        <p:grpSpPr>
          <a:xfrm>
            <a:off x="2310314" y="1958062"/>
            <a:ext cx="5126335" cy="807986"/>
            <a:chOff x="2518223" y="2014786"/>
            <a:chExt cx="4975584" cy="784225"/>
          </a:xfrm>
        </p:grpSpPr>
        <p:sp>
          <p:nvSpPr>
            <p:cNvPr id="42" name="AutoShape 20">
              <a:extLst>
                <a:ext uri="{FF2B5EF4-FFF2-40B4-BE49-F238E27FC236}">
                  <a16:creationId xmlns:a16="http://schemas.microsoft.com/office/drawing/2014/main" id="{DE5706A4-8ACD-2EAF-407E-685212916667}"/>
                </a:ext>
              </a:extLst>
            </p:cNvPr>
            <p:cNvSpPr>
              <a:spLocks noChangeArrowheads="1"/>
            </p:cNvSpPr>
            <p:nvPr/>
          </p:nvSpPr>
          <p:spPr bwMode="auto">
            <a:xfrm>
              <a:off x="2917146" y="2150936"/>
              <a:ext cx="4576661" cy="522817"/>
            </a:xfrm>
            <a:prstGeom prst="roundRect">
              <a:avLst>
                <a:gd name="adj" fmla="val 16667"/>
              </a:avLst>
            </a:prstGeom>
            <a:noFill/>
            <a:ln w="28575">
              <a:solidFill>
                <a:srgbClr val="9EC3E2"/>
              </a:solidFill>
              <a:round/>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43" name="AutoShape 21">
              <a:extLst>
                <a:ext uri="{FF2B5EF4-FFF2-40B4-BE49-F238E27FC236}">
                  <a16:creationId xmlns:a16="http://schemas.microsoft.com/office/drawing/2014/main" id="{F29EF352-2E1E-16E3-A192-7D28DA5CB35A}"/>
                </a:ext>
              </a:extLst>
            </p:cNvPr>
            <p:cNvSpPr>
              <a:spLocks noChangeArrowheads="1"/>
            </p:cNvSpPr>
            <p:nvPr/>
          </p:nvSpPr>
          <p:spPr bwMode="auto">
            <a:xfrm>
              <a:off x="2518223" y="2014786"/>
              <a:ext cx="718062" cy="784225"/>
            </a:xfrm>
            <a:prstGeom prst="diamond">
              <a:avLst/>
            </a:prstGeom>
            <a:solidFill>
              <a:srgbClr val="9EC3E2"/>
            </a:solidFill>
            <a:ln w="25400">
              <a:solidFill>
                <a:srgbClr val="9EC3E2"/>
              </a:solidFill>
              <a:miter lim="800000"/>
              <a:headEnd/>
              <a:tailEnd/>
            </a:ln>
          </p:spPr>
          <p:txBody>
            <a:bodyPr wrap="none" anchor="ctr"/>
            <a:lstStyle/>
            <a:p>
              <a:pPr algn="ctr" eaLnBrk="1" hangingPunct="1">
                <a:spcBef>
                  <a:spcPct val="50000"/>
                </a:spcBef>
                <a:buFont typeface="Arial" charset="0"/>
                <a:buNone/>
              </a:pPr>
              <a:endParaRPr lang="zh-CN" altLang="zh-CN" sz="4121">
                <a:solidFill>
                  <a:srgbClr val="555555"/>
                </a:solidFill>
                <a:latin typeface="Times New Roman" panose="02020603050405020304" pitchFamily="18" charset="0"/>
                <a:ea typeface="黑体" pitchFamily="49" charset="-122"/>
                <a:cs typeface="Times New Roman" panose="02020603050405020304" pitchFamily="18" charset="0"/>
                <a:sym typeface="微软雅黑" pitchFamily="34" charset="-122"/>
              </a:endParaRPr>
            </a:p>
          </p:txBody>
        </p:sp>
        <p:sp>
          <p:nvSpPr>
            <p:cNvPr id="44" name="Text Box 22">
              <a:extLst>
                <a:ext uri="{FF2B5EF4-FFF2-40B4-BE49-F238E27FC236}">
                  <a16:creationId xmlns:a16="http://schemas.microsoft.com/office/drawing/2014/main" id="{C88A6DC0-CC0C-5369-AB9C-2F116D2A5AF8}"/>
                </a:ext>
              </a:extLst>
            </p:cNvPr>
            <p:cNvSpPr>
              <a:spLocks noChangeArrowheads="1"/>
            </p:cNvSpPr>
            <p:nvPr/>
          </p:nvSpPr>
          <p:spPr bwMode="auto">
            <a:xfrm>
              <a:off x="3446218" y="2189664"/>
              <a:ext cx="3600000" cy="472886"/>
            </a:xfrm>
            <a:prstGeom prst="rect">
              <a:avLst/>
            </a:prstGeom>
            <a:noFill/>
            <a:ln w="9525">
              <a:noFill/>
              <a:miter lim="800000"/>
              <a:headEnd/>
              <a:tailEnd/>
            </a:ln>
          </p:spPr>
          <p:txBody>
            <a:bodyPr>
              <a:spAutoFit/>
            </a:bodyPr>
            <a:lstStyle/>
            <a:p>
              <a:pPr algn="ctr">
                <a:buFont typeface="Arial" charset="0"/>
                <a:buNone/>
              </a:pPr>
              <a:r>
                <a:rPr lang="en-US" altLang="zh-CN" sz="2473" dirty="0">
                  <a:latin typeface="Times New Roman" panose="02020603050405020304" pitchFamily="18" charset="0"/>
                  <a:ea typeface="KaiTi" panose="02010609060101010101" pitchFamily="49" charset="-122"/>
                  <a:cs typeface="Times New Roman" panose="02020603050405020304" pitchFamily="18" charset="0"/>
                  <a:sym typeface="微软雅黑" pitchFamily="34" charset="-122"/>
                </a:rPr>
                <a:t>Problem Formulations</a:t>
              </a:r>
              <a:endParaRPr lang="zh-CN" altLang="en-US" sz="2061"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45" name="Text Box 23">
              <a:extLst>
                <a:ext uri="{FF2B5EF4-FFF2-40B4-BE49-F238E27FC236}">
                  <a16:creationId xmlns:a16="http://schemas.microsoft.com/office/drawing/2014/main" id="{DCF7D8DB-0605-EFF3-EF74-ED4BB425676E}"/>
                </a:ext>
              </a:extLst>
            </p:cNvPr>
            <p:cNvSpPr>
              <a:spLocks noChangeArrowheads="1"/>
            </p:cNvSpPr>
            <p:nvPr/>
          </p:nvSpPr>
          <p:spPr bwMode="auto">
            <a:xfrm>
              <a:off x="2699203" y="2150936"/>
              <a:ext cx="343364" cy="472886"/>
            </a:xfrm>
            <a:prstGeom prst="rect">
              <a:avLst/>
            </a:prstGeom>
            <a:noFill/>
            <a:ln w="9525">
              <a:noFill/>
              <a:miter lim="800000"/>
              <a:headEnd/>
              <a:tailEnd/>
            </a:ln>
          </p:spPr>
          <p:txBody>
            <a:bodyPr wrap="none">
              <a:spAutoFit/>
            </a:bodyPr>
            <a:lstStyle/>
            <a:p>
              <a:pPr algn="ctr">
                <a:buFont typeface="Arial" charset="0"/>
                <a:buNone/>
              </a:pPr>
              <a:r>
                <a:rPr lang="en-US" altLang="zh-CN" sz="2473" b="1">
                  <a:solidFill>
                    <a:srgbClr val="F9F9F9"/>
                  </a:solidFill>
                  <a:latin typeface="Times New Roman" panose="02020603050405020304" pitchFamily="18" charset="0"/>
                  <a:ea typeface="黑体" pitchFamily="49" charset="-122"/>
                  <a:cs typeface="Times New Roman" panose="02020603050405020304" pitchFamily="18" charset="0"/>
                  <a:sym typeface="微软雅黑" pitchFamily="34" charset="-122"/>
                </a:rPr>
                <a:t>1</a:t>
              </a:r>
              <a:endParaRPr lang="zh-CN" altLang="en-US" sz="2061" b="1">
                <a:solidFill>
                  <a:srgbClr val="555555"/>
                </a:solidFill>
                <a:latin typeface="Times New Roman" panose="02020603050405020304" pitchFamily="18" charset="0"/>
                <a:ea typeface="黑体" pitchFamily="49" charset="-122"/>
                <a:cs typeface="Times New Roman" panose="02020603050405020304" pitchFamily="18" charset="0"/>
              </a:endParaRPr>
            </a:p>
          </p:txBody>
        </p:sp>
      </p:grpSp>
      <p:sp>
        <p:nvSpPr>
          <p:cNvPr id="47" name="矩形 46">
            <a:extLst>
              <a:ext uri="{FF2B5EF4-FFF2-40B4-BE49-F238E27FC236}">
                <a16:creationId xmlns:a16="http://schemas.microsoft.com/office/drawing/2014/main" id="{57D593C4-9DA7-B0BF-97DA-190C594879B6}"/>
              </a:ext>
            </a:extLst>
          </p:cNvPr>
          <p:cNvSpPr/>
          <p:nvPr/>
        </p:nvSpPr>
        <p:spPr>
          <a:xfrm>
            <a:off x="1998725" y="1717125"/>
            <a:ext cx="6013401" cy="3825350"/>
          </a:xfrm>
          <a:prstGeom prst="rect">
            <a:avLst/>
          </a:prstGeom>
          <a:solidFill>
            <a:schemeClr val="bg1">
              <a:alpha val="80000"/>
            </a:schemeClr>
          </a:soli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4210" tIns="47105" rIns="94210" bIns="47105" numCol="1" spcCol="0" rtlCol="0" fromWordArt="0" anchor="ctr" anchorCtr="0" forceAA="0" compatLnSpc="1">
            <a:prstTxWarp prst="textNoShape">
              <a:avLst/>
            </a:prstTxWarp>
            <a:noAutofit/>
          </a:bodyPr>
          <a:lstStyle/>
          <a:p>
            <a:pPr algn="ctr"/>
            <a:endParaRPr lang="en-US" sz="1442" dirty="0" err="1">
              <a:solidFill>
                <a:schemeClr val="bg1">
                  <a:lumMod val="50000"/>
                </a:schemeClr>
              </a:solidFill>
            </a:endParaRPr>
          </a:p>
        </p:txBody>
      </p:sp>
    </p:spTree>
    <p:extLst>
      <p:ext uri="{BB962C8B-B14F-4D97-AF65-F5344CB8AC3E}">
        <p14:creationId xmlns:p14="http://schemas.microsoft.com/office/powerpoint/2010/main" val="1997020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20" name="标题 24">
            <a:extLst>
              <a:ext uri="{FF2B5EF4-FFF2-40B4-BE49-F238E27FC236}">
                <a16:creationId xmlns:a16="http://schemas.microsoft.com/office/drawing/2014/main" id="{02E46307-80DF-7D2D-2676-528D350C88EA}"/>
              </a:ext>
            </a:extLst>
          </p:cNvPr>
          <p:cNvSpPr txBox="1">
            <a:spLocks/>
          </p:cNvSpPr>
          <p:nvPr/>
        </p:nvSpPr>
        <p:spPr>
          <a:xfrm>
            <a:off x="563626" y="718642"/>
            <a:ext cx="9496362" cy="561975"/>
          </a:xfrm>
          <a:prstGeom prst="rect">
            <a:avLst/>
          </a:prstGeom>
        </p:spPr>
        <p:txBody>
          <a:bodyPr vert="horz" wrap="square" lIns="100838" tIns="50419" rIns="100838" bIns="50419" rtlCol="0" anchor="t">
            <a:noAutofit/>
          </a:bodyPr>
          <a:lstStyle>
            <a:lvl1pPr algn="l" defTabSz="1019007" rtl="0" eaLnBrk="1" latinLnBrk="0" hangingPunct="1">
              <a:spcBef>
                <a:spcPct val="0"/>
              </a:spcBef>
              <a:buNone/>
              <a:defRPr sz="2400" b="1" kern="1200">
                <a:solidFill>
                  <a:srgbClr val="000000"/>
                </a:solidFill>
                <a:latin typeface="Arial"/>
                <a:ea typeface="楷体_GB2312"/>
                <a:cs typeface="Arial" pitchFamily="34" charset="0"/>
              </a:defRPr>
            </a:lvl1pPr>
          </a:lstStyle>
          <a:p>
            <a:pPr lvl="0"/>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Conclusions</a:t>
            </a:r>
            <a:endParaRPr lang="zh-CN" altLang="en-US" sz="2800" dirty="0">
              <a:latin typeface="Times New Roman" panose="02020603050405020304" pitchFamily="18" charset="0"/>
              <a:ea typeface="KaiTi"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C9A5E9C-D4A4-AE6B-AFB9-EAA118A8218D}"/>
                  </a:ext>
                </a:extLst>
              </p:cNvPr>
              <p:cNvSpPr txBox="1"/>
              <p:nvPr/>
            </p:nvSpPr>
            <p:spPr bwMode="auto">
              <a:xfrm>
                <a:off x="290351" y="1689349"/>
                <a:ext cx="9784085" cy="4213974"/>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sz="2473" dirty="0">
                    <a:solidFill>
                      <a:prstClr val="black"/>
                    </a:solidFill>
                    <a:latin typeface="Times New Roman" panose="02020603050405020304" pitchFamily="18" charset="0"/>
                    <a:ea typeface="楷体" panose="02010609060101010101" pitchFamily="49" charset="-122"/>
                  </a:rPr>
                  <a:t>we derive matching upper and lower bounds for single-node PageRank</a:t>
                </a:r>
              </a:p>
              <a:p>
                <a:pPr>
                  <a:spcBef>
                    <a:spcPts val="618"/>
                  </a:spcBef>
                  <a:spcAft>
                    <a:spcPts val="618"/>
                  </a:spcAft>
                </a:pPr>
                <a:r>
                  <a:rPr lang="en-US" altLang="zh-CN" sz="2473" dirty="0">
                    <a:solidFill>
                      <a:prstClr val="black"/>
                    </a:solidFill>
                    <a:latin typeface="Times New Roman" panose="02020603050405020304" pitchFamily="18" charset="0"/>
                    <a:ea typeface="楷体" panose="02010609060101010101" pitchFamily="49" charset="-122"/>
                  </a:rPr>
                  <a:t>     estimation and single-target PPR estimation</a:t>
                </a:r>
              </a:p>
              <a:p>
                <a:pPr marL="216874" indent="-353290">
                  <a:spcBef>
                    <a:spcPts val="618"/>
                  </a:spcBef>
                  <a:spcAft>
                    <a:spcPts val="618"/>
                  </a:spcAft>
                  <a:buFont typeface="Arial" panose="020B0604020202020204" pitchFamily="34" charset="0"/>
                  <a:buChar char="•"/>
                </a:pPr>
                <a:r>
                  <a:rPr lang="en-US" altLang="zh-CN" sz="2473" dirty="0">
                    <a:solidFill>
                      <a:prstClr val="black"/>
                    </a:solidFill>
                    <a:latin typeface="Times New Roman" panose="02020603050405020304" pitchFamily="18" charset="0"/>
                    <a:ea typeface="楷体" panose="02010609060101010101" pitchFamily="49" charset="-122"/>
                  </a:rPr>
                  <a:t>we show that </a:t>
                </a:r>
                <a:r>
                  <a:rPr lang="en-US" altLang="zh-CN" sz="2473" dirty="0">
                    <a:solidFill>
                      <a:prstClr val="black"/>
                    </a:solidFill>
                    <a:latin typeface="Consolas" panose="020B0609020204030204" pitchFamily="49" charset="0"/>
                    <a:ea typeface="楷体" panose="02010609060101010101" pitchFamily="49" charset="-122"/>
                    <a:cs typeface="Consolas" panose="020B0609020204030204" pitchFamily="49" charset="0"/>
                  </a:rPr>
                  <a:t>BiPPR</a:t>
                </a:r>
                <a:r>
                  <a:rPr lang="en-US" altLang="zh-CN" sz="2473" dirty="0">
                    <a:solidFill>
                      <a:prstClr val="black"/>
                    </a:solidFill>
                    <a:latin typeface="Times New Roman" panose="02020603050405020304" pitchFamily="18" charset="0"/>
                    <a:ea typeface="楷体" panose="02010609060101010101" pitchFamily="49" charset="-122"/>
                  </a:rPr>
                  <a:t> and </a:t>
                </a:r>
                <a:r>
                  <a:rPr lang="en-US" altLang="zh-CN" sz="2473" dirty="0">
                    <a:solidFill>
                      <a:prstClr val="black"/>
                    </a:solidFill>
                    <a:latin typeface="Consolas" panose="020B0609020204030204" pitchFamily="49" charset="0"/>
                    <a:ea typeface="楷体" panose="02010609060101010101" pitchFamily="49" charset="-122"/>
                    <a:cs typeface="Consolas" panose="020B0609020204030204" pitchFamily="49" charset="0"/>
                  </a:rPr>
                  <a:t>Push</a:t>
                </a:r>
                <a:r>
                  <a:rPr lang="en-US" altLang="zh-CN" sz="2473" dirty="0">
                    <a:solidFill>
                      <a:prstClr val="black"/>
                    </a:solidFill>
                    <a:latin typeface="Times New Roman" panose="02020603050405020304" pitchFamily="18" charset="0"/>
                    <a:ea typeface="楷体" panose="02010609060101010101" pitchFamily="49" charset="-122"/>
                  </a:rPr>
                  <a:t> are worst-case optimal</a:t>
                </a:r>
              </a:p>
              <a:p>
                <a:pPr marL="216874" indent="-353290">
                  <a:spcBef>
                    <a:spcPts val="618"/>
                  </a:spcBef>
                  <a:spcAft>
                    <a:spcPts val="618"/>
                  </a:spcAft>
                  <a:buFont typeface="Arial" panose="020B0604020202020204" pitchFamily="34" charset="0"/>
                  <a:buChar char="•"/>
                </a:pPr>
                <a:endParaRPr lang="en-US" altLang="zh-CN" sz="2473" dirty="0">
                  <a:solidFill>
                    <a:prstClr val="black"/>
                  </a:solidFill>
                  <a:latin typeface="Times New Roman" panose="02020603050405020304" pitchFamily="18" charset="0"/>
                  <a:ea typeface="楷体" panose="02010609060101010101" pitchFamily="49" charset="-122"/>
                </a:endParaRPr>
              </a:p>
              <a:p>
                <a:pPr marL="216874" indent="-353290">
                  <a:spcBef>
                    <a:spcPts val="618"/>
                  </a:spcBef>
                  <a:spcAft>
                    <a:spcPts val="618"/>
                  </a:spcAft>
                  <a:buFont typeface="Arial" panose="020B0604020202020204" pitchFamily="34" charset="0"/>
                  <a:buChar char="•"/>
                </a:pPr>
                <a:r>
                  <a:rPr lang="en-US" altLang="zh-CN" sz="2473" dirty="0">
                    <a:solidFill>
                      <a:prstClr val="black"/>
                    </a:solidFill>
                    <a:latin typeface="Times New Roman" panose="02020603050405020304" pitchFamily="18" charset="0"/>
                    <a:ea typeface="楷体" panose="02010609060101010101" pitchFamily="49" charset="-122"/>
                  </a:rPr>
                  <a:t>open problems:</a:t>
                </a:r>
              </a:p>
              <a:p>
                <a:pPr marL="741816" lvl="1" indent="-353290">
                  <a:spcBef>
                    <a:spcPts val="618"/>
                  </a:spcBef>
                  <a:spcAft>
                    <a:spcPts val="618"/>
                  </a:spcAft>
                  <a:buFont typeface="系统字体常规体"/>
                  <a:buChar char="-"/>
                </a:pPr>
                <a:r>
                  <a:rPr lang="en-US" altLang="zh-CN" sz="2473" dirty="0">
                    <a:solidFill>
                      <a:prstClr val="black"/>
                    </a:solidFill>
                    <a:latin typeface="Times New Roman" panose="02020603050405020304" pitchFamily="18" charset="0"/>
                    <a:ea typeface="楷体" panose="02010609060101010101" pitchFamily="49" charset="-122"/>
                  </a:rPr>
                  <a:t>extend our results to other queries / measures</a:t>
                </a:r>
              </a:p>
              <a:p>
                <a:pPr marL="741816" lvl="1" indent="-353290">
                  <a:spcBef>
                    <a:spcPts val="618"/>
                  </a:spcBef>
                  <a:spcAft>
                    <a:spcPts val="618"/>
                  </a:spcAft>
                  <a:buFont typeface="系统字体常规体"/>
                  <a:buChar char="-"/>
                </a:pPr>
                <a:r>
                  <a:rPr lang="en-US" altLang="zh-CN" sz="2473" dirty="0">
                    <a:solidFill>
                      <a:prstClr val="black"/>
                    </a:solidFill>
                    <a:latin typeface="Times New Roman" panose="02020603050405020304" pitchFamily="18" charset="0"/>
                    <a:ea typeface="楷体" panose="02010609060101010101" pitchFamily="49" charset="-122"/>
                  </a:rPr>
                  <a:t>non-constant </a:t>
                </a:r>
                <a14:m>
                  <m:oMath xmlns:m="http://schemas.openxmlformats.org/officeDocument/2006/math">
                    <m:r>
                      <a:rPr lang="en-US" altLang="zh-CN" sz="2473" i="1">
                        <a:solidFill>
                          <a:prstClr val="black"/>
                        </a:solidFill>
                        <a:latin typeface="Cambria Math" panose="02040503050406030204" pitchFamily="18" charset="0"/>
                        <a:ea typeface="楷体" panose="02010609060101010101" pitchFamily="49" charset="-122"/>
                      </a:rPr>
                      <m:t>𝛼</m:t>
                    </m:r>
                  </m:oMath>
                </a14:m>
                <a:endParaRPr lang="en-US" altLang="zh-CN" sz="2473" dirty="0">
                  <a:solidFill>
                    <a:srgbClr val="005AAA"/>
                  </a:solidFill>
                  <a:latin typeface="Times New Roman" panose="02020603050405020304" pitchFamily="18" charset="0"/>
                  <a:ea typeface="楷体" panose="02010609060101010101" pitchFamily="49" charset="-122"/>
                </a:endParaRPr>
              </a:p>
              <a:p>
                <a:pPr marL="741816" lvl="1" indent="-353290">
                  <a:spcBef>
                    <a:spcPts val="618"/>
                  </a:spcBef>
                  <a:spcAft>
                    <a:spcPts val="618"/>
                  </a:spcAft>
                  <a:buFont typeface="系统字体常规体"/>
                  <a:buChar char="-"/>
                </a:pPr>
                <a:r>
                  <a:rPr lang="en-US" altLang="zh-CN" sz="2473" dirty="0">
                    <a:latin typeface="Times New Roman" panose="02020603050405020304" pitchFamily="18" charset="0"/>
                    <a:ea typeface="楷体" panose="02010609060101010101" pitchFamily="49" charset="-122"/>
                  </a:rPr>
                  <a:t>beyond arc-centric graph-access model</a:t>
                </a:r>
              </a:p>
            </p:txBody>
          </p:sp>
        </mc:Choice>
        <mc:Fallback xmlns="">
          <p:sp>
            <p:nvSpPr>
              <p:cNvPr id="2" name="文本框 1">
                <a:extLst>
                  <a:ext uri="{FF2B5EF4-FFF2-40B4-BE49-F238E27FC236}">
                    <a16:creationId xmlns:a16="http://schemas.microsoft.com/office/drawing/2014/main" id="{AC9A5E9C-D4A4-AE6B-AFB9-EAA118A8218D}"/>
                  </a:ext>
                </a:extLst>
              </p:cNvPr>
              <p:cNvSpPr txBox="1">
                <a:spLocks noRot="1" noChangeAspect="1" noMove="1" noResize="1" noEditPoints="1" noAdjustHandles="1" noChangeArrowheads="1" noChangeShapeType="1" noTextEdit="1"/>
              </p:cNvSpPr>
              <p:nvPr/>
            </p:nvSpPr>
            <p:spPr bwMode="auto">
              <a:xfrm>
                <a:off x="290351" y="1689349"/>
                <a:ext cx="9784085" cy="4213974"/>
              </a:xfrm>
              <a:prstGeom prst="rect">
                <a:avLst/>
              </a:prstGeom>
              <a:blipFill>
                <a:blip r:embed="rId3"/>
                <a:stretch>
                  <a:fillRect l="-1038" t="-901" b="-3003"/>
                </a:stretch>
              </a:blipFill>
              <a:ln w="9525" algn="ctr">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2542343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4">
            <a:extLst>
              <a:ext uri="{FF2B5EF4-FFF2-40B4-BE49-F238E27FC236}">
                <a16:creationId xmlns:a16="http://schemas.microsoft.com/office/drawing/2014/main" id="{B510007A-C88F-E37B-5DB9-47868D12B2F9}"/>
              </a:ext>
            </a:extLst>
          </p:cNvPr>
          <p:cNvSpPr>
            <a:spLocks noEditPoints="1"/>
          </p:cNvSpPr>
          <p:nvPr/>
        </p:nvSpPr>
        <p:spPr bwMode="auto">
          <a:xfrm>
            <a:off x="334418" y="3464169"/>
            <a:ext cx="9138167" cy="660193"/>
          </a:xfrm>
          <a:custGeom>
            <a:avLst/>
            <a:gdLst>
              <a:gd name="T0" fmla="*/ 26 w 3711"/>
              <a:gd name="T1" fmla="*/ 284 h 969"/>
              <a:gd name="T2" fmla="*/ 283 w 3711"/>
              <a:gd name="T3" fmla="*/ 144 h 969"/>
              <a:gd name="T4" fmla="*/ 394 w 3711"/>
              <a:gd name="T5" fmla="*/ 65 h 969"/>
              <a:gd name="T6" fmla="*/ 1140 w 3711"/>
              <a:gd name="T7" fmla="*/ 13 h 969"/>
              <a:gd name="T8" fmla="*/ 2918 w 3711"/>
              <a:gd name="T9" fmla="*/ 66 h 969"/>
              <a:gd name="T10" fmla="*/ 3387 w 3711"/>
              <a:gd name="T11" fmla="*/ 146 h 969"/>
              <a:gd name="T12" fmla="*/ 3587 w 3711"/>
              <a:gd name="T13" fmla="*/ 188 h 969"/>
              <a:gd name="T14" fmla="*/ 3562 w 3711"/>
              <a:gd name="T15" fmla="*/ 303 h 969"/>
              <a:gd name="T16" fmla="*/ 3630 w 3711"/>
              <a:gd name="T17" fmla="*/ 389 h 969"/>
              <a:gd name="T18" fmla="*/ 3463 w 3711"/>
              <a:gd name="T19" fmla="*/ 519 h 969"/>
              <a:gd name="T20" fmla="*/ 3667 w 3711"/>
              <a:gd name="T21" fmla="*/ 614 h 969"/>
              <a:gd name="T22" fmla="*/ 3484 w 3711"/>
              <a:gd name="T23" fmla="*/ 637 h 969"/>
              <a:gd name="T24" fmla="*/ 3566 w 3711"/>
              <a:gd name="T25" fmla="*/ 718 h 969"/>
              <a:gd name="T26" fmla="*/ 3512 w 3711"/>
              <a:gd name="T27" fmla="*/ 815 h 969"/>
              <a:gd name="T28" fmla="*/ 3417 w 3711"/>
              <a:gd name="T29" fmla="*/ 880 h 969"/>
              <a:gd name="T30" fmla="*/ 3543 w 3711"/>
              <a:gd name="T31" fmla="*/ 941 h 969"/>
              <a:gd name="T32" fmla="*/ 3315 w 3711"/>
              <a:gd name="T33" fmla="*/ 958 h 969"/>
              <a:gd name="T34" fmla="*/ 2731 w 3711"/>
              <a:gd name="T35" fmla="*/ 934 h 969"/>
              <a:gd name="T36" fmla="*/ 2742 w 3711"/>
              <a:gd name="T37" fmla="*/ 924 h 969"/>
              <a:gd name="T38" fmla="*/ 2035 w 3711"/>
              <a:gd name="T39" fmla="*/ 918 h 969"/>
              <a:gd name="T40" fmla="*/ 1396 w 3711"/>
              <a:gd name="T41" fmla="*/ 894 h 969"/>
              <a:gd name="T42" fmla="*/ 1581 w 3711"/>
              <a:gd name="T43" fmla="*/ 860 h 969"/>
              <a:gd name="T44" fmla="*/ 1284 w 3711"/>
              <a:gd name="T45" fmla="*/ 903 h 969"/>
              <a:gd name="T46" fmla="*/ 1054 w 3711"/>
              <a:gd name="T47" fmla="*/ 913 h 969"/>
              <a:gd name="T48" fmla="*/ 612 w 3711"/>
              <a:gd name="T49" fmla="*/ 927 h 969"/>
              <a:gd name="T50" fmla="*/ 365 w 3711"/>
              <a:gd name="T51" fmla="*/ 933 h 969"/>
              <a:gd name="T52" fmla="*/ 292 w 3711"/>
              <a:gd name="T53" fmla="*/ 856 h 969"/>
              <a:gd name="T54" fmla="*/ 155 w 3711"/>
              <a:gd name="T55" fmla="*/ 801 h 969"/>
              <a:gd name="T56" fmla="*/ 238 w 3711"/>
              <a:gd name="T57" fmla="*/ 701 h 969"/>
              <a:gd name="T58" fmla="*/ 182 w 3711"/>
              <a:gd name="T59" fmla="*/ 606 h 969"/>
              <a:gd name="T60" fmla="*/ 16 w 3711"/>
              <a:gd name="T61" fmla="*/ 476 h 969"/>
              <a:gd name="T62" fmla="*/ 3086 w 3711"/>
              <a:gd name="T63" fmla="*/ 869 h 969"/>
              <a:gd name="T64" fmla="*/ 2478 w 3711"/>
              <a:gd name="T65" fmla="*/ 854 h 969"/>
              <a:gd name="T66" fmla="*/ 1072 w 3711"/>
              <a:gd name="T67" fmla="*/ 822 h 969"/>
              <a:gd name="T68" fmla="*/ 3102 w 3711"/>
              <a:gd name="T69" fmla="*/ 871 h 969"/>
              <a:gd name="T70" fmla="*/ 1235 w 3711"/>
              <a:gd name="T71" fmla="*/ 772 h 969"/>
              <a:gd name="T72" fmla="*/ 1026 w 3711"/>
              <a:gd name="T73" fmla="*/ 782 h 969"/>
              <a:gd name="T74" fmla="*/ 2006 w 3711"/>
              <a:gd name="T75" fmla="*/ 589 h 969"/>
              <a:gd name="T76" fmla="*/ 2732 w 3711"/>
              <a:gd name="T77" fmla="*/ 497 h 969"/>
              <a:gd name="T78" fmla="*/ 1607 w 3711"/>
              <a:gd name="T79" fmla="*/ 874 h 969"/>
              <a:gd name="T80" fmla="*/ 1682 w 3711"/>
              <a:gd name="T81" fmla="*/ 880 h 969"/>
              <a:gd name="T82" fmla="*/ 3213 w 3711"/>
              <a:gd name="T83" fmla="*/ 162 h 969"/>
              <a:gd name="T84" fmla="*/ 2125 w 3711"/>
              <a:gd name="T85" fmla="*/ 742 h 969"/>
              <a:gd name="T86" fmla="*/ 2345 w 3711"/>
              <a:gd name="T87" fmla="*/ 791 h 969"/>
              <a:gd name="T88" fmla="*/ 2328 w 3711"/>
              <a:gd name="T89" fmla="*/ 737 h 969"/>
              <a:gd name="T90" fmla="*/ 1289 w 3711"/>
              <a:gd name="T91" fmla="*/ 774 h 969"/>
              <a:gd name="T92" fmla="*/ 2941 w 3711"/>
              <a:gd name="T93" fmla="*/ 925 h 969"/>
              <a:gd name="T94" fmla="*/ 1277 w 3711"/>
              <a:gd name="T95" fmla="*/ 670 h 969"/>
              <a:gd name="T96" fmla="*/ 2834 w 3711"/>
              <a:gd name="T97" fmla="*/ 896 h 969"/>
              <a:gd name="T98" fmla="*/ 1637 w 3711"/>
              <a:gd name="T99" fmla="*/ 745 h 969"/>
              <a:gd name="T100" fmla="*/ 1344 w 3711"/>
              <a:gd name="T101" fmla="*/ 846 h 969"/>
              <a:gd name="T102" fmla="*/ 654 w 3711"/>
              <a:gd name="T103" fmla="*/ 776 h 969"/>
              <a:gd name="T104" fmla="*/ 281 w 3711"/>
              <a:gd name="T105" fmla="*/ 794 h 969"/>
              <a:gd name="T106" fmla="*/ 3306 w 3711"/>
              <a:gd name="T107" fmla="*/ 717 h 969"/>
              <a:gd name="T108" fmla="*/ 2193 w 3711"/>
              <a:gd name="T109" fmla="*/ 600 h 969"/>
              <a:gd name="T110" fmla="*/ 2123 w 3711"/>
              <a:gd name="T111" fmla="*/ 903 h 969"/>
              <a:gd name="T112" fmla="*/ 1028 w 3711"/>
              <a:gd name="T113" fmla="*/ 663 h 969"/>
              <a:gd name="T114" fmla="*/ 1364 w 3711"/>
              <a:gd name="T115" fmla="*/ 872 h 969"/>
              <a:gd name="T116" fmla="*/ 2278 w 3711"/>
              <a:gd name="T117" fmla="*/ 844 h 969"/>
              <a:gd name="T118" fmla="*/ 2650 w 3711"/>
              <a:gd name="T119" fmla="*/ 882 h 969"/>
              <a:gd name="T120" fmla="*/ 2434 w 3711"/>
              <a:gd name="T121" fmla="*/ 67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11" h="969">
                <a:moveTo>
                  <a:pt x="44" y="398"/>
                </a:moveTo>
                <a:cubicBezTo>
                  <a:pt x="37" y="398"/>
                  <a:pt x="30" y="398"/>
                  <a:pt x="23" y="398"/>
                </a:cubicBezTo>
                <a:cubicBezTo>
                  <a:pt x="16" y="399"/>
                  <a:pt x="10" y="399"/>
                  <a:pt x="3" y="400"/>
                </a:cubicBezTo>
                <a:cubicBezTo>
                  <a:pt x="2" y="397"/>
                  <a:pt x="1" y="394"/>
                  <a:pt x="0" y="392"/>
                </a:cubicBezTo>
                <a:cubicBezTo>
                  <a:pt x="12" y="383"/>
                  <a:pt x="24" y="374"/>
                  <a:pt x="36" y="365"/>
                </a:cubicBezTo>
                <a:cubicBezTo>
                  <a:pt x="35" y="365"/>
                  <a:pt x="32" y="364"/>
                  <a:pt x="28" y="362"/>
                </a:cubicBezTo>
                <a:cubicBezTo>
                  <a:pt x="53" y="350"/>
                  <a:pt x="77" y="338"/>
                  <a:pt x="104" y="326"/>
                </a:cubicBezTo>
                <a:cubicBezTo>
                  <a:pt x="77" y="311"/>
                  <a:pt x="53" y="298"/>
                  <a:pt x="26" y="284"/>
                </a:cubicBezTo>
                <a:cubicBezTo>
                  <a:pt x="34" y="276"/>
                  <a:pt x="41" y="269"/>
                  <a:pt x="47" y="262"/>
                </a:cubicBezTo>
                <a:cubicBezTo>
                  <a:pt x="50" y="257"/>
                  <a:pt x="52" y="250"/>
                  <a:pt x="52" y="244"/>
                </a:cubicBezTo>
                <a:cubicBezTo>
                  <a:pt x="53" y="231"/>
                  <a:pt x="59" y="224"/>
                  <a:pt x="72" y="220"/>
                </a:cubicBezTo>
                <a:cubicBezTo>
                  <a:pt x="89" y="216"/>
                  <a:pt x="107" y="213"/>
                  <a:pt x="123" y="206"/>
                </a:cubicBezTo>
                <a:cubicBezTo>
                  <a:pt x="133" y="202"/>
                  <a:pt x="139" y="193"/>
                  <a:pt x="149" y="184"/>
                </a:cubicBezTo>
                <a:cubicBezTo>
                  <a:pt x="161" y="179"/>
                  <a:pt x="177" y="171"/>
                  <a:pt x="194" y="165"/>
                </a:cubicBezTo>
                <a:cubicBezTo>
                  <a:pt x="212" y="158"/>
                  <a:pt x="231" y="149"/>
                  <a:pt x="250" y="148"/>
                </a:cubicBezTo>
                <a:cubicBezTo>
                  <a:pt x="261" y="148"/>
                  <a:pt x="271" y="148"/>
                  <a:pt x="283" y="144"/>
                </a:cubicBezTo>
                <a:cubicBezTo>
                  <a:pt x="279" y="141"/>
                  <a:pt x="277" y="139"/>
                  <a:pt x="270" y="133"/>
                </a:cubicBezTo>
                <a:cubicBezTo>
                  <a:pt x="287" y="135"/>
                  <a:pt x="298" y="136"/>
                  <a:pt x="309" y="138"/>
                </a:cubicBezTo>
                <a:cubicBezTo>
                  <a:pt x="282" y="124"/>
                  <a:pt x="254" y="130"/>
                  <a:pt x="225" y="131"/>
                </a:cubicBezTo>
                <a:cubicBezTo>
                  <a:pt x="228" y="129"/>
                  <a:pt x="232" y="127"/>
                  <a:pt x="238" y="123"/>
                </a:cubicBezTo>
                <a:cubicBezTo>
                  <a:pt x="229" y="120"/>
                  <a:pt x="224" y="119"/>
                  <a:pt x="217" y="117"/>
                </a:cubicBezTo>
                <a:cubicBezTo>
                  <a:pt x="241" y="104"/>
                  <a:pt x="269" y="127"/>
                  <a:pt x="297" y="107"/>
                </a:cubicBezTo>
                <a:cubicBezTo>
                  <a:pt x="274" y="101"/>
                  <a:pt x="252" y="102"/>
                  <a:pt x="254" y="72"/>
                </a:cubicBezTo>
                <a:cubicBezTo>
                  <a:pt x="300" y="70"/>
                  <a:pt x="347" y="67"/>
                  <a:pt x="394" y="65"/>
                </a:cubicBezTo>
                <a:cubicBezTo>
                  <a:pt x="440" y="63"/>
                  <a:pt x="486" y="62"/>
                  <a:pt x="532" y="59"/>
                </a:cubicBezTo>
                <a:cubicBezTo>
                  <a:pt x="541" y="59"/>
                  <a:pt x="550" y="55"/>
                  <a:pt x="559" y="52"/>
                </a:cubicBezTo>
                <a:cubicBezTo>
                  <a:pt x="559" y="50"/>
                  <a:pt x="559" y="49"/>
                  <a:pt x="558" y="47"/>
                </a:cubicBezTo>
                <a:cubicBezTo>
                  <a:pt x="535" y="48"/>
                  <a:pt x="512" y="50"/>
                  <a:pt x="489" y="51"/>
                </a:cubicBezTo>
                <a:cubicBezTo>
                  <a:pt x="489" y="51"/>
                  <a:pt x="489" y="50"/>
                  <a:pt x="489" y="50"/>
                </a:cubicBezTo>
                <a:cubicBezTo>
                  <a:pt x="495" y="48"/>
                  <a:pt x="500" y="45"/>
                  <a:pt x="506" y="45"/>
                </a:cubicBezTo>
                <a:cubicBezTo>
                  <a:pt x="577" y="39"/>
                  <a:pt x="647" y="32"/>
                  <a:pt x="718" y="28"/>
                </a:cubicBezTo>
                <a:cubicBezTo>
                  <a:pt x="859" y="22"/>
                  <a:pt x="1000" y="18"/>
                  <a:pt x="1140" y="13"/>
                </a:cubicBezTo>
                <a:cubicBezTo>
                  <a:pt x="1214" y="11"/>
                  <a:pt x="1289" y="9"/>
                  <a:pt x="1363" y="8"/>
                </a:cubicBezTo>
                <a:cubicBezTo>
                  <a:pt x="1525" y="5"/>
                  <a:pt x="1688" y="1"/>
                  <a:pt x="1851" y="1"/>
                </a:cubicBezTo>
                <a:cubicBezTo>
                  <a:pt x="1982" y="0"/>
                  <a:pt x="2114" y="0"/>
                  <a:pt x="2245" y="4"/>
                </a:cubicBezTo>
                <a:cubicBezTo>
                  <a:pt x="2376" y="8"/>
                  <a:pt x="2506" y="16"/>
                  <a:pt x="2636" y="24"/>
                </a:cubicBezTo>
                <a:cubicBezTo>
                  <a:pt x="2706" y="29"/>
                  <a:pt x="2775" y="36"/>
                  <a:pt x="2844" y="46"/>
                </a:cubicBezTo>
                <a:cubicBezTo>
                  <a:pt x="2833" y="48"/>
                  <a:pt x="2822" y="50"/>
                  <a:pt x="2811" y="52"/>
                </a:cubicBezTo>
                <a:cubicBezTo>
                  <a:pt x="2811" y="53"/>
                  <a:pt x="2811" y="55"/>
                  <a:pt x="2811" y="56"/>
                </a:cubicBezTo>
                <a:cubicBezTo>
                  <a:pt x="2845" y="59"/>
                  <a:pt x="2879" y="62"/>
                  <a:pt x="2918" y="66"/>
                </a:cubicBezTo>
                <a:cubicBezTo>
                  <a:pt x="2905" y="88"/>
                  <a:pt x="2884" y="66"/>
                  <a:pt x="2873" y="78"/>
                </a:cubicBezTo>
                <a:cubicBezTo>
                  <a:pt x="2875" y="79"/>
                  <a:pt x="2879" y="81"/>
                  <a:pt x="2883" y="82"/>
                </a:cubicBezTo>
                <a:cubicBezTo>
                  <a:pt x="2878" y="85"/>
                  <a:pt x="2875" y="87"/>
                  <a:pt x="2867" y="90"/>
                </a:cubicBezTo>
                <a:cubicBezTo>
                  <a:pt x="2919" y="96"/>
                  <a:pt x="2968" y="102"/>
                  <a:pt x="3016" y="107"/>
                </a:cubicBezTo>
                <a:cubicBezTo>
                  <a:pt x="3068" y="113"/>
                  <a:pt x="3120" y="120"/>
                  <a:pt x="3172" y="125"/>
                </a:cubicBezTo>
                <a:cubicBezTo>
                  <a:pt x="3219" y="130"/>
                  <a:pt x="3265" y="133"/>
                  <a:pt x="3312" y="136"/>
                </a:cubicBezTo>
                <a:cubicBezTo>
                  <a:pt x="3332" y="138"/>
                  <a:pt x="3353" y="137"/>
                  <a:pt x="3374" y="138"/>
                </a:cubicBezTo>
                <a:cubicBezTo>
                  <a:pt x="3378" y="139"/>
                  <a:pt x="3382" y="144"/>
                  <a:pt x="3387" y="146"/>
                </a:cubicBezTo>
                <a:cubicBezTo>
                  <a:pt x="3386" y="148"/>
                  <a:pt x="3385" y="150"/>
                  <a:pt x="3384" y="152"/>
                </a:cubicBezTo>
                <a:cubicBezTo>
                  <a:pt x="3366" y="151"/>
                  <a:pt x="3348" y="150"/>
                  <a:pt x="3330" y="149"/>
                </a:cubicBezTo>
                <a:cubicBezTo>
                  <a:pt x="3351" y="163"/>
                  <a:pt x="3373" y="159"/>
                  <a:pt x="3395" y="158"/>
                </a:cubicBezTo>
                <a:cubicBezTo>
                  <a:pt x="3418" y="158"/>
                  <a:pt x="3442" y="159"/>
                  <a:pt x="3465" y="160"/>
                </a:cubicBezTo>
                <a:cubicBezTo>
                  <a:pt x="3486" y="161"/>
                  <a:pt x="3507" y="162"/>
                  <a:pt x="3527" y="164"/>
                </a:cubicBezTo>
                <a:cubicBezTo>
                  <a:pt x="3532" y="165"/>
                  <a:pt x="3537" y="169"/>
                  <a:pt x="3542" y="169"/>
                </a:cubicBezTo>
                <a:cubicBezTo>
                  <a:pt x="3553" y="169"/>
                  <a:pt x="3564" y="168"/>
                  <a:pt x="3578" y="167"/>
                </a:cubicBezTo>
                <a:cubicBezTo>
                  <a:pt x="3580" y="171"/>
                  <a:pt x="3583" y="179"/>
                  <a:pt x="3587" y="188"/>
                </a:cubicBezTo>
                <a:cubicBezTo>
                  <a:pt x="3593" y="188"/>
                  <a:pt x="3600" y="188"/>
                  <a:pt x="3607" y="189"/>
                </a:cubicBezTo>
                <a:cubicBezTo>
                  <a:pt x="3607" y="189"/>
                  <a:pt x="3609" y="190"/>
                  <a:pt x="3609" y="191"/>
                </a:cubicBezTo>
                <a:cubicBezTo>
                  <a:pt x="3622" y="211"/>
                  <a:pt x="3628" y="229"/>
                  <a:pt x="3596" y="236"/>
                </a:cubicBezTo>
                <a:cubicBezTo>
                  <a:pt x="3595" y="236"/>
                  <a:pt x="3593" y="243"/>
                  <a:pt x="3594" y="244"/>
                </a:cubicBezTo>
                <a:cubicBezTo>
                  <a:pt x="3598" y="248"/>
                  <a:pt x="3603" y="251"/>
                  <a:pt x="3608" y="253"/>
                </a:cubicBezTo>
                <a:cubicBezTo>
                  <a:pt x="3628" y="259"/>
                  <a:pt x="3648" y="266"/>
                  <a:pt x="3670" y="273"/>
                </a:cubicBezTo>
                <a:cubicBezTo>
                  <a:pt x="3632" y="281"/>
                  <a:pt x="3596" y="289"/>
                  <a:pt x="3561" y="297"/>
                </a:cubicBezTo>
                <a:cubicBezTo>
                  <a:pt x="3561" y="299"/>
                  <a:pt x="3562" y="301"/>
                  <a:pt x="3562" y="303"/>
                </a:cubicBezTo>
                <a:cubicBezTo>
                  <a:pt x="3572" y="304"/>
                  <a:pt x="3582" y="305"/>
                  <a:pt x="3594" y="307"/>
                </a:cubicBezTo>
                <a:cubicBezTo>
                  <a:pt x="3591" y="311"/>
                  <a:pt x="3589" y="312"/>
                  <a:pt x="3589" y="313"/>
                </a:cubicBezTo>
                <a:cubicBezTo>
                  <a:pt x="3616" y="320"/>
                  <a:pt x="3644" y="326"/>
                  <a:pt x="3672" y="333"/>
                </a:cubicBezTo>
                <a:cubicBezTo>
                  <a:pt x="3676" y="349"/>
                  <a:pt x="3676" y="349"/>
                  <a:pt x="3701" y="349"/>
                </a:cubicBezTo>
                <a:cubicBezTo>
                  <a:pt x="3711" y="363"/>
                  <a:pt x="3710" y="371"/>
                  <a:pt x="3690" y="372"/>
                </a:cubicBezTo>
                <a:cubicBezTo>
                  <a:pt x="3666" y="372"/>
                  <a:pt x="3642" y="374"/>
                  <a:pt x="3618" y="375"/>
                </a:cubicBezTo>
                <a:cubicBezTo>
                  <a:pt x="3613" y="375"/>
                  <a:pt x="3609" y="377"/>
                  <a:pt x="3603" y="382"/>
                </a:cubicBezTo>
                <a:cubicBezTo>
                  <a:pt x="3612" y="384"/>
                  <a:pt x="3622" y="385"/>
                  <a:pt x="3630" y="389"/>
                </a:cubicBezTo>
                <a:cubicBezTo>
                  <a:pt x="3650" y="399"/>
                  <a:pt x="3670" y="410"/>
                  <a:pt x="3689" y="422"/>
                </a:cubicBezTo>
                <a:cubicBezTo>
                  <a:pt x="3694" y="426"/>
                  <a:pt x="3699" y="439"/>
                  <a:pt x="3697" y="441"/>
                </a:cubicBezTo>
                <a:cubicBezTo>
                  <a:pt x="3690" y="449"/>
                  <a:pt x="3680" y="454"/>
                  <a:pt x="3671" y="458"/>
                </a:cubicBezTo>
                <a:cubicBezTo>
                  <a:pt x="3659" y="463"/>
                  <a:pt x="3647" y="466"/>
                  <a:pt x="3635" y="469"/>
                </a:cubicBezTo>
                <a:cubicBezTo>
                  <a:pt x="3626" y="471"/>
                  <a:pt x="3616" y="471"/>
                  <a:pt x="3607" y="473"/>
                </a:cubicBezTo>
                <a:cubicBezTo>
                  <a:pt x="3599" y="474"/>
                  <a:pt x="3586" y="469"/>
                  <a:pt x="3587" y="487"/>
                </a:cubicBezTo>
                <a:cubicBezTo>
                  <a:pt x="3561" y="472"/>
                  <a:pt x="3533" y="482"/>
                  <a:pt x="3515" y="495"/>
                </a:cubicBezTo>
                <a:cubicBezTo>
                  <a:pt x="3498" y="506"/>
                  <a:pt x="3474" y="498"/>
                  <a:pt x="3463" y="519"/>
                </a:cubicBezTo>
                <a:cubicBezTo>
                  <a:pt x="3493" y="517"/>
                  <a:pt x="3522" y="515"/>
                  <a:pt x="3551" y="513"/>
                </a:cubicBezTo>
                <a:cubicBezTo>
                  <a:pt x="3507" y="541"/>
                  <a:pt x="3457" y="544"/>
                  <a:pt x="3408" y="551"/>
                </a:cubicBezTo>
                <a:cubicBezTo>
                  <a:pt x="3484" y="565"/>
                  <a:pt x="3559" y="578"/>
                  <a:pt x="3634" y="591"/>
                </a:cubicBezTo>
                <a:cubicBezTo>
                  <a:pt x="3634" y="593"/>
                  <a:pt x="3634" y="595"/>
                  <a:pt x="3634" y="597"/>
                </a:cubicBezTo>
                <a:cubicBezTo>
                  <a:pt x="3615" y="598"/>
                  <a:pt x="3597" y="600"/>
                  <a:pt x="3578" y="601"/>
                </a:cubicBezTo>
                <a:cubicBezTo>
                  <a:pt x="3578" y="603"/>
                  <a:pt x="3578" y="604"/>
                  <a:pt x="3578" y="606"/>
                </a:cubicBezTo>
                <a:cubicBezTo>
                  <a:pt x="3592" y="606"/>
                  <a:pt x="3606" y="607"/>
                  <a:pt x="3620" y="608"/>
                </a:cubicBezTo>
                <a:cubicBezTo>
                  <a:pt x="3636" y="609"/>
                  <a:pt x="3652" y="611"/>
                  <a:pt x="3667" y="614"/>
                </a:cubicBezTo>
                <a:cubicBezTo>
                  <a:pt x="3670" y="614"/>
                  <a:pt x="3674" y="619"/>
                  <a:pt x="3674" y="621"/>
                </a:cubicBezTo>
                <a:cubicBezTo>
                  <a:pt x="3674" y="624"/>
                  <a:pt x="3670" y="628"/>
                  <a:pt x="3667" y="629"/>
                </a:cubicBezTo>
                <a:cubicBezTo>
                  <a:pt x="3658" y="630"/>
                  <a:pt x="3649" y="632"/>
                  <a:pt x="3639" y="632"/>
                </a:cubicBezTo>
                <a:cubicBezTo>
                  <a:pt x="3593" y="629"/>
                  <a:pt x="3547" y="626"/>
                  <a:pt x="3502" y="623"/>
                </a:cubicBezTo>
                <a:cubicBezTo>
                  <a:pt x="3501" y="625"/>
                  <a:pt x="3501" y="628"/>
                  <a:pt x="3501" y="630"/>
                </a:cubicBezTo>
                <a:cubicBezTo>
                  <a:pt x="3510" y="631"/>
                  <a:pt x="3519" y="633"/>
                  <a:pt x="3528" y="634"/>
                </a:cubicBezTo>
                <a:cubicBezTo>
                  <a:pt x="3528" y="635"/>
                  <a:pt x="3528" y="636"/>
                  <a:pt x="3528" y="637"/>
                </a:cubicBezTo>
                <a:cubicBezTo>
                  <a:pt x="3513" y="637"/>
                  <a:pt x="3498" y="637"/>
                  <a:pt x="3484" y="637"/>
                </a:cubicBezTo>
                <a:cubicBezTo>
                  <a:pt x="3508" y="647"/>
                  <a:pt x="3531" y="659"/>
                  <a:pt x="3556" y="667"/>
                </a:cubicBezTo>
                <a:cubicBezTo>
                  <a:pt x="3571" y="671"/>
                  <a:pt x="3588" y="670"/>
                  <a:pt x="3605" y="672"/>
                </a:cubicBezTo>
                <a:cubicBezTo>
                  <a:pt x="3603" y="675"/>
                  <a:pt x="3599" y="681"/>
                  <a:pt x="3595" y="688"/>
                </a:cubicBezTo>
                <a:cubicBezTo>
                  <a:pt x="3612" y="690"/>
                  <a:pt x="3628" y="691"/>
                  <a:pt x="3646" y="692"/>
                </a:cubicBezTo>
                <a:cubicBezTo>
                  <a:pt x="3645" y="702"/>
                  <a:pt x="3652" y="713"/>
                  <a:pt x="3637" y="719"/>
                </a:cubicBezTo>
                <a:cubicBezTo>
                  <a:pt x="3635" y="721"/>
                  <a:pt x="3636" y="732"/>
                  <a:pt x="3636" y="742"/>
                </a:cubicBezTo>
                <a:cubicBezTo>
                  <a:pt x="3625" y="738"/>
                  <a:pt x="3616" y="734"/>
                  <a:pt x="3605" y="731"/>
                </a:cubicBezTo>
                <a:cubicBezTo>
                  <a:pt x="3592" y="726"/>
                  <a:pt x="3579" y="722"/>
                  <a:pt x="3566" y="718"/>
                </a:cubicBezTo>
                <a:cubicBezTo>
                  <a:pt x="3555" y="715"/>
                  <a:pt x="3547" y="718"/>
                  <a:pt x="3548" y="732"/>
                </a:cubicBezTo>
                <a:cubicBezTo>
                  <a:pt x="3540" y="731"/>
                  <a:pt x="3532" y="731"/>
                  <a:pt x="3524" y="730"/>
                </a:cubicBezTo>
                <a:cubicBezTo>
                  <a:pt x="3526" y="745"/>
                  <a:pt x="3532" y="749"/>
                  <a:pt x="3546" y="747"/>
                </a:cubicBezTo>
                <a:cubicBezTo>
                  <a:pt x="3564" y="745"/>
                  <a:pt x="3582" y="746"/>
                  <a:pt x="3600" y="746"/>
                </a:cubicBezTo>
                <a:cubicBezTo>
                  <a:pt x="3600" y="748"/>
                  <a:pt x="3600" y="750"/>
                  <a:pt x="3600" y="752"/>
                </a:cubicBezTo>
                <a:cubicBezTo>
                  <a:pt x="3574" y="754"/>
                  <a:pt x="3547" y="757"/>
                  <a:pt x="3521" y="759"/>
                </a:cubicBezTo>
                <a:cubicBezTo>
                  <a:pt x="3527" y="780"/>
                  <a:pt x="3527" y="780"/>
                  <a:pt x="3549" y="794"/>
                </a:cubicBezTo>
                <a:cubicBezTo>
                  <a:pt x="3543" y="811"/>
                  <a:pt x="3543" y="811"/>
                  <a:pt x="3512" y="815"/>
                </a:cubicBezTo>
                <a:cubicBezTo>
                  <a:pt x="3520" y="818"/>
                  <a:pt x="3527" y="820"/>
                  <a:pt x="3539" y="825"/>
                </a:cubicBezTo>
                <a:cubicBezTo>
                  <a:pt x="3531" y="827"/>
                  <a:pt x="3527" y="828"/>
                  <a:pt x="3522" y="830"/>
                </a:cubicBezTo>
                <a:cubicBezTo>
                  <a:pt x="3526" y="833"/>
                  <a:pt x="3529" y="835"/>
                  <a:pt x="3537" y="840"/>
                </a:cubicBezTo>
                <a:cubicBezTo>
                  <a:pt x="3521" y="841"/>
                  <a:pt x="3511" y="842"/>
                  <a:pt x="3498" y="844"/>
                </a:cubicBezTo>
                <a:cubicBezTo>
                  <a:pt x="3508" y="857"/>
                  <a:pt x="3522" y="851"/>
                  <a:pt x="3535" y="856"/>
                </a:cubicBezTo>
                <a:cubicBezTo>
                  <a:pt x="3489" y="862"/>
                  <a:pt x="3442" y="842"/>
                  <a:pt x="3400" y="873"/>
                </a:cubicBezTo>
                <a:cubicBezTo>
                  <a:pt x="3409" y="874"/>
                  <a:pt x="3417" y="874"/>
                  <a:pt x="3429" y="875"/>
                </a:cubicBezTo>
                <a:cubicBezTo>
                  <a:pt x="3425" y="877"/>
                  <a:pt x="3423" y="878"/>
                  <a:pt x="3417" y="880"/>
                </a:cubicBezTo>
                <a:cubicBezTo>
                  <a:pt x="3467" y="890"/>
                  <a:pt x="3513" y="900"/>
                  <a:pt x="3560" y="909"/>
                </a:cubicBezTo>
                <a:cubicBezTo>
                  <a:pt x="3560" y="911"/>
                  <a:pt x="3559" y="913"/>
                  <a:pt x="3559" y="915"/>
                </a:cubicBezTo>
                <a:cubicBezTo>
                  <a:pt x="3555" y="915"/>
                  <a:pt x="3551" y="915"/>
                  <a:pt x="3548" y="914"/>
                </a:cubicBezTo>
                <a:cubicBezTo>
                  <a:pt x="3547" y="915"/>
                  <a:pt x="3547" y="916"/>
                  <a:pt x="3547" y="917"/>
                </a:cubicBezTo>
                <a:cubicBezTo>
                  <a:pt x="3553" y="920"/>
                  <a:pt x="3560" y="923"/>
                  <a:pt x="3566" y="926"/>
                </a:cubicBezTo>
                <a:cubicBezTo>
                  <a:pt x="3541" y="923"/>
                  <a:pt x="3516" y="921"/>
                  <a:pt x="3490" y="919"/>
                </a:cubicBezTo>
                <a:cubicBezTo>
                  <a:pt x="3490" y="921"/>
                  <a:pt x="3490" y="924"/>
                  <a:pt x="3489" y="926"/>
                </a:cubicBezTo>
                <a:cubicBezTo>
                  <a:pt x="3505" y="931"/>
                  <a:pt x="3521" y="935"/>
                  <a:pt x="3543" y="941"/>
                </a:cubicBezTo>
                <a:cubicBezTo>
                  <a:pt x="3510" y="941"/>
                  <a:pt x="3483" y="941"/>
                  <a:pt x="3456" y="941"/>
                </a:cubicBezTo>
                <a:cubicBezTo>
                  <a:pt x="3455" y="942"/>
                  <a:pt x="3455" y="943"/>
                  <a:pt x="3455" y="945"/>
                </a:cubicBezTo>
                <a:cubicBezTo>
                  <a:pt x="3466" y="947"/>
                  <a:pt x="3476" y="949"/>
                  <a:pt x="3491" y="952"/>
                </a:cubicBezTo>
                <a:cubicBezTo>
                  <a:pt x="3459" y="954"/>
                  <a:pt x="3432" y="957"/>
                  <a:pt x="3404" y="959"/>
                </a:cubicBezTo>
                <a:cubicBezTo>
                  <a:pt x="3404" y="960"/>
                  <a:pt x="3403" y="962"/>
                  <a:pt x="3402" y="964"/>
                </a:cubicBezTo>
                <a:cubicBezTo>
                  <a:pt x="3405" y="965"/>
                  <a:pt x="3407" y="966"/>
                  <a:pt x="3414" y="969"/>
                </a:cubicBezTo>
                <a:cubicBezTo>
                  <a:pt x="3378" y="966"/>
                  <a:pt x="3346" y="963"/>
                  <a:pt x="3315" y="960"/>
                </a:cubicBezTo>
                <a:cubicBezTo>
                  <a:pt x="3315" y="959"/>
                  <a:pt x="3315" y="959"/>
                  <a:pt x="3315" y="958"/>
                </a:cubicBezTo>
                <a:cubicBezTo>
                  <a:pt x="3327" y="958"/>
                  <a:pt x="3340" y="957"/>
                  <a:pt x="3352" y="957"/>
                </a:cubicBezTo>
                <a:cubicBezTo>
                  <a:pt x="3352" y="956"/>
                  <a:pt x="3352" y="955"/>
                  <a:pt x="3352" y="954"/>
                </a:cubicBezTo>
                <a:cubicBezTo>
                  <a:pt x="3318" y="954"/>
                  <a:pt x="3284" y="954"/>
                  <a:pt x="3246" y="954"/>
                </a:cubicBezTo>
                <a:cubicBezTo>
                  <a:pt x="3254" y="958"/>
                  <a:pt x="3258" y="961"/>
                  <a:pt x="3265" y="964"/>
                </a:cubicBezTo>
                <a:cubicBezTo>
                  <a:pt x="3233" y="964"/>
                  <a:pt x="3202" y="964"/>
                  <a:pt x="3172" y="964"/>
                </a:cubicBezTo>
                <a:cubicBezTo>
                  <a:pt x="3172" y="964"/>
                  <a:pt x="3172" y="963"/>
                  <a:pt x="3172" y="962"/>
                </a:cubicBezTo>
                <a:cubicBezTo>
                  <a:pt x="3184" y="960"/>
                  <a:pt x="3197" y="958"/>
                  <a:pt x="3210" y="956"/>
                </a:cubicBezTo>
                <a:cubicBezTo>
                  <a:pt x="3050" y="953"/>
                  <a:pt x="2890" y="959"/>
                  <a:pt x="2731" y="934"/>
                </a:cubicBezTo>
                <a:cubicBezTo>
                  <a:pt x="2802" y="934"/>
                  <a:pt x="2874" y="934"/>
                  <a:pt x="2943" y="934"/>
                </a:cubicBezTo>
                <a:cubicBezTo>
                  <a:pt x="2924" y="913"/>
                  <a:pt x="2896" y="920"/>
                  <a:pt x="2869" y="919"/>
                </a:cubicBezTo>
                <a:cubicBezTo>
                  <a:pt x="2826" y="916"/>
                  <a:pt x="2782" y="911"/>
                  <a:pt x="2738" y="913"/>
                </a:cubicBezTo>
                <a:cubicBezTo>
                  <a:pt x="2703" y="915"/>
                  <a:pt x="2671" y="901"/>
                  <a:pt x="2634" y="902"/>
                </a:cubicBezTo>
                <a:cubicBezTo>
                  <a:pt x="2638" y="905"/>
                  <a:pt x="2640" y="906"/>
                  <a:pt x="2644" y="909"/>
                </a:cubicBezTo>
                <a:cubicBezTo>
                  <a:pt x="2612" y="909"/>
                  <a:pt x="2582" y="909"/>
                  <a:pt x="2553" y="909"/>
                </a:cubicBezTo>
                <a:cubicBezTo>
                  <a:pt x="2552" y="911"/>
                  <a:pt x="2552" y="912"/>
                  <a:pt x="2552" y="914"/>
                </a:cubicBezTo>
                <a:cubicBezTo>
                  <a:pt x="2616" y="917"/>
                  <a:pt x="2679" y="921"/>
                  <a:pt x="2742" y="924"/>
                </a:cubicBezTo>
                <a:cubicBezTo>
                  <a:pt x="2742" y="925"/>
                  <a:pt x="2742" y="926"/>
                  <a:pt x="2742" y="926"/>
                </a:cubicBezTo>
                <a:cubicBezTo>
                  <a:pt x="2712" y="926"/>
                  <a:pt x="2682" y="926"/>
                  <a:pt x="2652" y="926"/>
                </a:cubicBezTo>
                <a:cubicBezTo>
                  <a:pt x="2645" y="926"/>
                  <a:pt x="2638" y="926"/>
                  <a:pt x="2630" y="926"/>
                </a:cubicBezTo>
                <a:cubicBezTo>
                  <a:pt x="2607" y="926"/>
                  <a:pt x="2582" y="940"/>
                  <a:pt x="2560" y="920"/>
                </a:cubicBezTo>
                <a:cubicBezTo>
                  <a:pt x="2562" y="922"/>
                  <a:pt x="2563" y="924"/>
                  <a:pt x="2566" y="929"/>
                </a:cubicBezTo>
                <a:cubicBezTo>
                  <a:pt x="2535" y="929"/>
                  <a:pt x="2506" y="929"/>
                  <a:pt x="2476" y="929"/>
                </a:cubicBezTo>
                <a:cubicBezTo>
                  <a:pt x="2402" y="928"/>
                  <a:pt x="2328" y="927"/>
                  <a:pt x="2254" y="926"/>
                </a:cubicBezTo>
                <a:cubicBezTo>
                  <a:pt x="2181" y="924"/>
                  <a:pt x="2108" y="921"/>
                  <a:pt x="2035" y="918"/>
                </a:cubicBezTo>
                <a:cubicBezTo>
                  <a:pt x="1997" y="916"/>
                  <a:pt x="1960" y="910"/>
                  <a:pt x="1922" y="908"/>
                </a:cubicBezTo>
                <a:cubicBezTo>
                  <a:pt x="1893" y="906"/>
                  <a:pt x="1865" y="910"/>
                  <a:pt x="1836" y="910"/>
                </a:cubicBezTo>
                <a:cubicBezTo>
                  <a:pt x="1817" y="910"/>
                  <a:pt x="1798" y="905"/>
                  <a:pt x="1779" y="904"/>
                </a:cubicBezTo>
                <a:cubicBezTo>
                  <a:pt x="1700" y="903"/>
                  <a:pt x="1620" y="902"/>
                  <a:pt x="1540" y="901"/>
                </a:cubicBezTo>
                <a:cubicBezTo>
                  <a:pt x="1524" y="901"/>
                  <a:pt x="1507" y="901"/>
                  <a:pt x="1490" y="901"/>
                </a:cubicBezTo>
                <a:cubicBezTo>
                  <a:pt x="1490" y="899"/>
                  <a:pt x="1489" y="896"/>
                  <a:pt x="1489" y="894"/>
                </a:cubicBezTo>
                <a:cubicBezTo>
                  <a:pt x="1495" y="892"/>
                  <a:pt x="1501" y="891"/>
                  <a:pt x="1507" y="890"/>
                </a:cubicBezTo>
                <a:cubicBezTo>
                  <a:pt x="1484" y="880"/>
                  <a:pt x="1422" y="882"/>
                  <a:pt x="1396" y="894"/>
                </a:cubicBezTo>
                <a:cubicBezTo>
                  <a:pt x="1416" y="893"/>
                  <a:pt x="1432" y="891"/>
                  <a:pt x="1449" y="890"/>
                </a:cubicBezTo>
                <a:cubicBezTo>
                  <a:pt x="1438" y="902"/>
                  <a:pt x="1438" y="903"/>
                  <a:pt x="1404" y="900"/>
                </a:cubicBezTo>
                <a:cubicBezTo>
                  <a:pt x="1388" y="899"/>
                  <a:pt x="1372" y="894"/>
                  <a:pt x="1354" y="890"/>
                </a:cubicBezTo>
                <a:cubicBezTo>
                  <a:pt x="1355" y="896"/>
                  <a:pt x="1355" y="900"/>
                  <a:pt x="1356" y="904"/>
                </a:cubicBezTo>
                <a:cubicBezTo>
                  <a:pt x="1325" y="898"/>
                  <a:pt x="1295" y="892"/>
                  <a:pt x="1265" y="886"/>
                </a:cubicBezTo>
                <a:cubicBezTo>
                  <a:pt x="1269" y="885"/>
                  <a:pt x="1274" y="883"/>
                  <a:pt x="1282" y="880"/>
                </a:cubicBezTo>
                <a:cubicBezTo>
                  <a:pt x="1267" y="877"/>
                  <a:pt x="1255" y="874"/>
                  <a:pt x="1239" y="870"/>
                </a:cubicBezTo>
                <a:cubicBezTo>
                  <a:pt x="1355" y="867"/>
                  <a:pt x="1468" y="863"/>
                  <a:pt x="1581" y="860"/>
                </a:cubicBezTo>
                <a:cubicBezTo>
                  <a:pt x="1581" y="858"/>
                  <a:pt x="1581" y="857"/>
                  <a:pt x="1580" y="855"/>
                </a:cubicBezTo>
                <a:cubicBezTo>
                  <a:pt x="1405" y="854"/>
                  <a:pt x="1230" y="865"/>
                  <a:pt x="1055" y="865"/>
                </a:cubicBezTo>
                <a:cubicBezTo>
                  <a:pt x="1065" y="873"/>
                  <a:pt x="1075" y="881"/>
                  <a:pt x="1084" y="888"/>
                </a:cubicBezTo>
                <a:cubicBezTo>
                  <a:pt x="1083" y="891"/>
                  <a:pt x="1083" y="893"/>
                  <a:pt x="1082" y="896"/>
                </a:cubicBezTo>
                <a:cubicBezTo>
                  <a:pt x="1104" y="892"/>
                  <a:pt x="1126" y="887"/>
                  <a:pt x="1148" y="887"/>
                </a:cubicBezTo>
                <a:cubicBezTo>
                  <a:pt x="1165" y="886"/>
                  <a:pt x="1181" y="893"/>
                  <a:pt x="1198" y="894"/>
                </a:cubicBezTo>
                <a:cubicBezTo>
                  <a:pt x="1225" y="896"/>
                  <a:pt x="1253" y="895"/>
                  <a:pt x="1280" y="896"/>
                </a:cubicBezTo>
                <a:cubicBezTo>
                  <a:pt x="1282" y="896"/>
                  <a:pt x="1283" y="897"/>
                  <a:pt x="1284" y="903"/>
                </a:cubicBezTo>
                <a:cubicBezTo>
                  <a:pt x="1242" y="903"/>
                  <a:pt x="1199" y="903"/>
                  <a:pt x="1151" y="903"/>
                </a:cubicBezTo>
                <a:cubicBezTo>
                  <a:pt x="1157" y="909"/>
                  <a:pt x="1158" y="911"/>
                  <a:pt x="1163" y="916"/>
                </a:cubicBezTo>
                <a:cubicBezTo>
                  <a:pt x="1137" y="918"/>
                  <a:pt x="1114" y="920"/>
                  <a:pt x="1091" y="923"/>
                </a:cubicBezTo>
                <a:cubicBezTo>
                  <a:pt x="1091" y="921"/>
                  <a:pt x="1091" y="920"/>
                  <a:pt x="1091" y="919"/>
                </a:cubicBezTo>
                <a:cubicBezTo>
                  <a:pt x="1104" y="916"/>
                  <a:pt x="1117" y="914"/>
                  <a:pt x="1130" y="912"/>
                </a:cubicBezTo>
                <a:cubicBezTo>
                  <a:pt x="1130" y="911"/>
                  <a:pt x="1130" y="911"/>
                  <a:pt x="1130" y="910"/>
                </a:cubicBezTo>
                <a:cubicBezTo>
                  <a:pt x="1106" y="909"/>
                  <a:pt x="1082" y="907"/>
                  <a:pt x="1059" y="907"/>
                </a:cubicBezTo>
                <a:cubicBezTo>
                  <a:pt x="1057" y="906"/>
                  <a:pt x="1053" y="911"/>
                  <a:pt x="1054" y="913"/>
                </a:cubicBezTo>
                <a:cubicBezTo>
                  <a:pt x="1054" y="915"/>
                  <a:pt x="1058" y="917"/>
                  <a:pt x="1060" y="920"/>
                </a:cubicBezTo>
                <a:cubicBezTo>
                  <a:pt x="1023" y="920"/>
                  <a:pt x="985" y="919"/>
                  <a:pt x="947" y="921"/>
                </a:cubicBezTo>
                <a:cubicBezTo>
                  <a:pt x="928" y="921"/>
                  <a:pt x="909" y="926"/>
                  <a:pt x="889" y="927"/>
                </a:cubicBezTo>
                <a:cubicBezTo>
                  <a:pt x="876" y="929"/>
                  <a:pt x="861" y="931"/>
                  <a:pt x="849" y="928"/>
                </a:cubicBezTo>
                <a:cubicBezTo>
                  <a:pt x="808" y="916"/>
                  <a:pt x="767" y="925"/>
                  <a:pt x="726" y="927"/>
                </a:cubicBezTo>
                <a:cubicBezTo>
                  <a:pt x="715" y="927"/>
                  <a:pt x="705" y="926"/>
                  <a:pt x="693" y="923"/>
                </a:cubicBezTo>
                <a:cubicBezTo>
                  <a:pt x="667" y="916"/>
                  <a:pt x="638" y="921"/>
                  <a:pt x="608" y="921"/>
                </a:cubicBezTo>
                <a:cubicBezTo>
                  <a:pt x="610" y="925"/>
                  <a:pt x="611" y="927"/>
                  <a:pt x="612" y="927"/>
                </a:cubicBezTo>
                <a:cubicBezTo>
                  <a:pt x="636" y="931"/>
                  <a:pt x="661" y="934"/>
                  <a:pt x="686" y="937"/>
                </a:cubicBezTo>
                <a:cubicBezTo>
                  <a:pt x="686" y="940"/>
                  <a:pt x="686" y="942"/>
                  <a:pt x="686" y="944"/>
                </a:cubicBezTo>
                <a:cubicBezTo>
                  <a:pt x="664" y="944"/>
                  <a:pt x="643" y="944"/>
                  <a:pt x="622" y="944"/>
                </a:cubicBezTo>
                <a:cubicBezTo>
                  <a:pt x="589" y="944"/>
                  <a:pt x="557" y="945"/>
                  <a:pt x="524" y="943"/>
                </a:cubicBezTo>
                <a:cubicBezTo>
                  <a:pt x="504" y="942"/>
                  <a:pt x="483" y="937"/>
                  <a:pt x="464" y="948"/>
                </a:cubicBezTo>
                <a:cubicBezTo>
                  <a:pt x="462" y="949"/>
                  <a:pt x="456" y="943"/>
                  <a:pt x="446" y="936"/>
                </a:cubicBezTo>
                <a:cubicBezTo>
                  <a:pt x="424" y="936"/>
                  <a:pt x="395" y="936"/>
                  <a:pt x="365" y="936"/>
                </a:cubicBezTo>
                <a:cubicBezTo>
                  <a:pt x="365" y="935"/>
                  <a:pt x="365" y="934"/>
                  <a:pt x="365" y="933"/>
                </a:cubicBezTo>
                <a:cubicBezTo>
                  <a:pt x="375" y="927"/>
                  <a:pt x="384" y="922"/>
                  <a:pt x="393" y="917"/>
                </a:cubicBezTo>
                <a:cubicBezTo>
                  <a:pt x="368" y="908"/>
                  <a:pt x="342" y="899"/>
                  <a:pt x="316" y="890"/>
                </a:cubicBezTo>
                <a:cubicBezTo>
                  <a:pt x="351" y="893"/>
                  <a:pt x="382" y="912"/>
                  <a:pt x="421" y="898"/>
                </a:cubicBezTo>
                <a:cubicBezTo>
                  <a:pt x="404" y="896"/>
                  <a:pt x="389" y="897"/>
                  <a:pt x="376" y="892"/>
                </a:cubicBezTo>
                <a:cubicBezTo>
                  <a:pt x="364" y="889"/>
                  <a:pt x="343" y="894"/>
                  <a:pt x="347" y="869"/>
                </a:cubicBezTo>
                <a:cubicBezTo>
                  <a:pt x="339" y="869"/>
                  <a:pt x="332" y="868"/>
                  <a:pt x="320" y="867"/>
                </a:cubicBezTo>
                <a:cubicBezTo>
                  <a:pt x="325" y="863"/>
                  <a:pt x="328" y="861"/>
                  <a:pt x="332" y="858"/>
                </a:cubicBezTo>
                <a:cubicBezTo>
                  <a:pt x="320" y="858"/>
                  <a:pt x="309" y="857"/>
                  <a:pt x="292" y="856"/>
                </a:cubicBezTo>
                <a:cubicBezTo>
                  <a:pt x="300" y="850"/>
                  <a:pt x="305" y="847"/>
                  <a:pt x="310" y="843"/>
                </a:cubicBezTo>
                <a:cubicBezTo>
                  <a:pt x="308" y="840"/>
                  <a:pt x="306" y="836"/>
                  <a:pt x="303" y="831"/>
                </a:cubicBezTo>
                <a:cubicBezTo>
                  <a:pt x="284" y="839"/>
                  <a:pt x="280" y="838"/>
                  <a:pt x="280" y="820"/>
                </a:cubicBezTo>
                <a:cubicBezTo>
                  <a:pt x="262" y="822"/>
                  <a:pt x="244" y="826"/>
                  <a:pt x="226" y="826"/>
                </a:cubicBezTo>
                <a:cubicBezTo>
                  <a:pt x="213" y="826"/>
                  <a:pt x="200" y="821"/>
                  <a:pt x="187" y="819"/>
                </a:cubicBezTo>
                <a:cubicBezTo>
                  <a:pt x="181" y="819"/>
                  <a:pt x="174" y="822"/>
                  <a:pt x="168" y="823"/>
                </a:cubicBezTo>
                <a:cubicBezTo>
                  <a:pt x="161" y="823"/>
                  <a:pt x="154" y="821"/>
                  <a:pt x="148" y="821"/>
                </a:cubicBezTo>
                <a:cubicBezTo>
                  <a:pt x="150" y="815"/>
                  <a:pt x="152" y="810"/>
                  <a:pt x="155" y="801"/>
                </a:cubicBezTo>
                <a:cubicBezTo>
                  <a:pt x="146" y="799"/>
                  <a:pt x="136" y="797"/>
                  <a:pt x="126" y="795"/>
                </a:cubicBezTo>
                <a:cubicBezTo>
                  <a:pt x="126" y="793"/>
                  <a:pt x="126" y="792"/>
                  <a:pt x="126" y="790"/>
                </a:cubicBezTo>
                <a:cubicBezTo>
                  <a:pt x="182" y="776"/>
                  <a:pt x="238" y="762"/>
                  <a:pt x="294" y="747"/>
                </a:cubicBezTo>
                <a:cubicBezTo>
                  <a:pt x="294" y="746"/>
                  <a:pt x="294" y="745"/>
                  <a:pt x="293" y="743"/>
                </a:cubicBezTo>
                <a:cubicBezTo>
                  <a:pt x="273" y="735"/>
                  <a:pt x="252" y="728"/>
                  <a:pt x="232" y="720"/>
                </a:cubicBezTo>
                <a:cubicBezTo>
                  <a:pt x="232" y="718"/>
                  <a:pt x="233" y="716"/>
                  <a:pt x="233" y="714"/>
                </a:cubicBezTo>
                <a:cubicBezTo>
                  <a:pt x="239" y="715"/>
                  <a:pt x="244" y="716"/>
                  <a:pt x="252" y="717"/>
                </a:cubicBezTo>
                <a:cubicBezTo>
                  <a:pt x="247" y="712"/>
                  <a:pt x="244" y="708"/>
                  <a:pt x="238" y="701"/>
                </a:cubicBezTo>
                <a:cubicBezTo>
                  <a:pt x="253" y="705"/>
                  <a:pt x="265" y="708"/>
                  <a:pt x="278" y="712"/>
                </a:cubicBezTo>
                <a:cubicBezTo>
                  <a:pt x="273" y="704"/>
                  <a:pt x="269" y="699"/>
                  <a:pt x="266" y="695"/>
                </a:cubicBezTo>
                <a:cubicBezTo>
                  <a:pt x="272" y="691"/>
                  <a:pt x="279" y="689"/>
                  <a:pt x="285" y="686"/>
                </a:cubicBezTo>
                <a:cubicBezTo>
                  <a:pt x="274" y="677"/>
                  <a:pt x="265" y="669"/>
                  <a:pt x="256" y="662"/>
                </a:cubicBezTo>
                <a:cubicBezTo>
                  <a:pt x="262" y="658"/>
                  <a:pt x="268" y="655"/>
                  <a:pt x="278" y="648"/>
                </a:cubicBezTo>
                <a:cubicBezTo>
                  <a:pt x="260" y="645"/>
                  <a:pt x="245" y="641"/>
                  <a:pt x="230" y="641"/>
                </a:cubicBezTo>
                <a:cubicBezTo>
                  <a:pt x="217" y="641"/>
                  <a:pt x="210" y="639"/>
                  <a:pt x="204" y="626"/>
                </a:cubicBezTo>
                <a:cubicBezTo>
                  <a:pt x="201" y="617"/>
                  <a:pt x="190" y="611"/>
                  <a:pt x="182" y="606"/>
                </a:cubicBezTo>
                <a:cubicBezTo>
                  <a:pt x="164" y="595"/>
                  <a:pt x="164" y="596"/>
                  <a:pt x="179" y="578"/>
                </a:cubicBezTo>
                <a:cubicBezTo>
                  <a:pt x="173" y="576"/>
                  <a:pt x="168" y="575"/>
                  <a:pt x="164" y="573"/>
                </a:cubicBezTo>
                <a:cubicBezTo>
                  <a:pt x="185" y="546"/>
                  <a:pt x="205" y="519"/>
                  <a:pt x="243" y="512"/>
                </a:cubicBezTo>
                <a:cubicBezTo>
                  <a:pt x="242" y="510"/>
                  <a:pt x="241" y="508"/>
                  <a:pt x="240" y="506"/>
                </a:cubicBezTo>
                <a:cubicBezTo>
                  <a:pt x="210" y="509"/>
                  <a:pt x="180" y="515"/>
                  <a:pt x="150" y="513"/>
                </a:cubicBezTo>
                <a:cubicBezTo>
                  <a:pt x="123" y="511"/>
                  <a:pt x="91" y="522"/>
                  <a:pt x="69" y="493"/>
                </a:cubicBezTo>
                <a:cubicBezTo>
                  <a:pt x="53" y="514"/>
                  <a:pt x="37" y="498"/>
                  <a:pt x="23" y="495"/>
                </a:cubicBezTo>
                <a:cubicBezTo>
                  <a:pt x="20" y="488"/>
                  <a:pt x="17" y="482"/>
                  <a:pt x="16" y="476"/>
                </a:cubicBezTo>
                <a:cubicBezTo>
                  <a:pt x="13" y="465"/>
                  <a:pt x="12" y="452"/>
                  <a:pt x="25" y="448"/>
                </a:cubicBezTo>
                <a:cubicBezTo>
                  <a:pt x="37" y="445"/>
                  <a:pt x="35" y="437"/>
                  <a:pt x="32" y="432"/>
                </a:cubicBezTo>
                <a:cubicBezTo>
                  <a:pt x="20" y="414"/>
                  <a:pt x="34" y="407"/>
                  <a:pt x="44" y="398"/>
                </a:cubicBezTo>
                <a:cubicBezTo>
                  <a:pt x="52" y="404"/>
                  <a:pt x="61" y="410"/>
                  <a:pt x="69" y="416"/>
                </a:cubicBezTo>
                <a:cubicBezTo>
                  <a:pt x="71" y="415"/>
                  <a:pt x="72" y="414"/>
                  <a:pt x="74" y="413"/>
                </a:cubicBezTo>
                <a:cubicBezTo>
                  <a:pt x="72" y="407"/>
                  <a:pt x="71" y="397"/>
                  <a:pt x="68" y="396"/>
                </a:cubicBezTo>
                <a:cubicBezTo>
                  <a:pt x="61" y="395"/>
                  <a:pt x="52" y="398"/>
                  <a:pt x="44" y="398"/>
                </a:cubicBezTo>
                <a:close/>
                <a:moveTo>
                  <a:pt x="3086" y="869"/>
                </a:moveTo>
                <a:cubicBezTo>
                  <a:pt x="3086" y="868"/>
                  <a:pt x="3085" y="868"/>
                  <a:pt x="3085" y="867"/>
                </a:cubicBezTo>
                <a:cubicBezTo>
                  <a:pt x="3069" y="865"/>
                  <a:pt x="3054" y="863"/>
                  <a:pt x="3038" y="862"/>
                </a:cubicBezTo>
                <a:cubicBezTo>
                  <a:pt x="2981" y="857"/>
                  <a:pt x="2923" y="866"/>
                  <a:pt x="2866" y="860"/>
                </a:cubicBezTo>
                <a:cubicBezTo>
                  <a:pt x="2847" y="858"/>
                  <a:pt x="2828" y="863"/>
                  <a:pt x="2810" y="862"/>
                </a:cubicBezTo>
                <a:cubicBezTo>
                  <a:pt x="2774" y="860"/>
                  <a:pt x="2739" y="855"/>
                  <a:pt x="2703" y="854"/>
                </a:cubicBezTo>
                <a:cubicBezTo>
                  <a:pt x="2630" y="851"/>
                  <a:pt x="2558" y="850"/>
                  <a:pt x="2485" y="849"/>
                </a:cubicBezTo>
                <a:cubicBezTo>
                  <a:pt x="2474" y="848"/>
                  <a:pt x="2462" y="847"/>
                  <a:pt x="2451" y="846"/>
                </a:cubicBezTo>
                <a:cubicBezTo>
                  <a:pt x="2459" y="852"/>
                  <a:pt x="2469" y="854"/>
                  <a:pt x="2478" y="854"/>
                </a:cubicBezTo>
                <a:cubicBezTo>
                  <a:pt x="2521" y="856"/>
                  <a:pt x="2564" y="858"/>
                  <a:pt x="2607" y="860"/>
                </a:cubicBezTo>
                <a:cubicBezTo>
                  <a:pt x="2647" y="863"/>
                  <a:pt x="2688" y="867"/>
                  <a:pt x="2728" y="869"/>
                </a:cubicBezTo>
                <a:cubicBezTo>
                  <a:pt x="2799" y="871"/>
                  <a:pt x="2870" y="873"/>
                  <a:pt x="2942" y="875"/>
                </a:cubicBezTo>
                <a:cubicBezTo>
                  <a:pt x="2976" y="876"/>
                  <a:pt x="3011" y="877"/>
                  <a:pt x="3045" y="876"/>
                </a:cubicBezTo>
                <a:cubicBezTo>
                  <a:pt x="3059" y="876"/>
                  <a:pt x="3073" y="872"/>
                  <a:pt x="3086" y="869"/>
                </a:cubicBezTo>
                <a:close/>
                <a:moveTo>
                  <a:pt x="1567" y="812"/>
                </a:moveTo>
                <a:cubicBezTo>
                  <a:pt x="1567" y="812"/>
                  <a:pt x="1567" y="811"/>
                  <a:pt x="1566" y="810"/>
                </a:cubicBezTo>
                <a:cubicBezTo>
                  <a:pt x="1402" y="814"/>
                  <a:pt x="1237" y="818"/>
                  <a:pt x="1072" y="822"/>
                </a:cubicBezTo>
                <a:cubicBezTo>
                  <a:pt x="1098" y="827"/>
                  <a:pt x="1123" y="831"/>
                  <a:pt x="1148" y="832"/>
                </a:cubicBezTo>
                <a:cubicBezTo>
                  <a:pt x="1199" y="832"/>
                  <a:pt x="1249" y="829"/>
                  <a:pt x="1299" y="829"/>
                </a:cubicBezTo>
                <a:cubicBezTo>
                  <a:pt x="1358" y="828"/>
                  <a:pt x="1417" y="831"/>
                  <a:pt x="1476" y="828"/>
                </a:cubicBezTo>
                <a:cubicBezTo>
                  <a:pt x="1506" y="827"/>
                  <a:pt x="1536" y="818"/>
                  <a:pt x="1567" y="812"/>
                </a:cubicBezTo>
                <a:close/>
                <a:moveTo>
                  <a:pt x="3131" y="849"/>
                </a:moveTo>
                <a:cubicBezTo>
                  <a:pt x="3162" y="858"/>
                  <a:pt x="3196" y="839"/>
                  <a:pt x="3228" y="860"/>
                </a:cubicBezTo>
                <a:cubicBezTo>
                  <a:pt x="3183" y="862"/>
                  <a:pt x="3142" y="864"/>
                  <a:pt x="3102" y="866"/>
                </a:cubicBezTo>
                <a:cubicBezTo>
                  <a:pt x="3102" y="868"/>
                  <a:pt x="3102" y="869"/>
                  <a:pt x="3102" y="871"/>
                </a:cubicBezTo>
                <a:cubicBezTo>
                  <a:pt x="3198" y="871"/>
                  <a:pt x="3294" y="871"/>
                  <a:pt x="3390" y="871"/>
                </a:cubicBezTo>
                <a:cubicBezTo>
                  <a:pt x="3390" y="868"/>
                  <a:pt x="3390" y="865"/>
                  <a:pt x="3390" y="861"/>
                </a:cubicBezTo>
                <a:cubicBezTo>
                  <a:pt x="3348" y="861"/>
                  <a:pt x="3305" y="861"/>
                  <a:pt x="3263" y="861"/>
                </a:cubicBezTo>
                <a:cubicBezTo>
                  <a:pt x="3263" y="858"/>
                  <a:pt x="3263" y="855"/>
                  <a:pt x="3263" y="852"/>
                </a:cubicBezTo>
                <a:cubicBezTo>
                  <a:pt x="3294" y="852"/>
                  <a:pt x="3325" y="852"/>
                  <a:pt x="3357" y="852"/>
                </a:cubicBezTo>
                <a:cubicBezTo>
                  <a:pt x="3282" y="846"/>
                  <a:pt x="3207" y="825"/>
                  <a:pt x="3131" y="849"/>
                </a:cubicBezTo>
                <a:close/>
                <a:moveTo>
                  <a:pt x="1026" y="782"/>
                </a:moveTo>
                <a:cubicBezTo>
                  <a:pt x="1093" y="779"/>
                  <a:pt x="1164" y="775"/>
                  <a:pt x="1235" y="772"/>
                </a:cubicBezTo>
                <a:cubicBezTo>
                  <a:pt x="1228" y="768"/>
                  <a:pt x="1220" y="765"/>
                  <a:pt x="1212" y="765"/>
                </a:cubicBezTo>
                <a:cubicBezTo>
                  <a:pt x="1198" y="765"/>
                  <a:pt x="1184" y="768"/>
                  <a:pt x="1171" y="767"/>
                </a:cubicBezTo>
                <a:cubicBezTo>
                  <a:pt x="1125" y="766"/>
                  <a:pt x="1080" y="764"/>
                  <a:pt x="1034" y="764"/>
                </a:cubicBezTo>
                <a:cubicBezTo>
                  <a:pt x="1015" y="763"/>
                  <a:pt x="995" y="765"/>
                  <a:pt x="975" y="766"/>
                </a:cubicBezTo>
                <a:cubicBezTo>
                  <a:pt x="975" y="768"/>
                  <a:pt x="975" y="770"/>
                  <a:pt x="976" y="772"/>
                </a:cubicBezTo>
                <a:cubicBezTo>
                  <a:pt x="994" y="773"/>
                  <a:pt x="1013" y="775"/>
                  <a:pt x="1031" y="776"/>
                </a:cubicBezTo>
                <a:cubicBezTo>
                  <a:pt x="1031" y="778"/>
                  <a:pt x="1031" y="780"/>
                  <a:pt x="1031" y="781"/>
                </a:cubicBezTo>
                <a:cubicBezTo>
                  <a:pt x="1028" y="782"/>
                  <a:pt x="1025" y="782"/>
                  <a:pt x="1026" y="782"/>
                </a:cubicBezTo>
                <a:close/>
                <a:moveTo>
                  <a:pt x="1715" y="582"/>
                </a:moveTo>
                <a:cubicBezTo>
                  <a:pt x="1715" y="585"/>
                  <a:pt x="1715" y="587"/>
                  <a:pt x="1715" y="590"/>
                </a:cubicBezTo>
                <a:cubicBezTo>
                  <a:pt x="1775" y="590"/>
                  <a:pt x="1834" y="589"/>
                  <a:pt x="1893" y="590"/>
                </a:cubicBezTo>
                <a:cubicBezTo>
                  <a:pt x="1930" y="591"/>
                  <a:pt x="1968" y="583"/>
                  <a:pt x="2004" y="598"/>
                </a:cubicBezTo>
                <a:cubicBezTo>
                  <a:pt x="2013" y="601"/>
                  <a:pt x="2023" y="599"/>
                  <a:pt x="2033" y="600"/>
                </a:cubicBezTo>
                <a:cubicBezTo>
                  <a:pt x="2033" y="599"/>
                  <a:pt x="2033" y="598"/>
                  <a:pt x="2033" y="597"/>
                </a:cubicBezTo>
                <a:cubicBezTo>
                  <a:pt x="2024" y="596"/>
                  <a:pt x="2015" y="594"/>
                  <a:pt x="2006" y="593"/>
                </a:cubicBezTo>
                <a:cubicBezTo>
                  <a:pt x="2006" y="592"/>
                  <a:pt x="2006" y="590"/>
                  <a:pt x="2006" y="589"/>
                </a:cubicBezTo>
                <a:cubicBezTo>
                  <a:pt x="2032" y="588"/>
                  <a:pt x="2058" y="586"/>
                  <a:pt x="2084" y="585"/>
                </a:cubicBezTo>
                <a:cubicBezTo>
                  <a:pt x="2084" y="584"/>
                  <a:pt x="2084" y="583"/>
                  <a:pt x="2084" y="582"/>
                </a:cubicBezTo>
                <a:cubicBezTo>
                  <a:pt x="1961" y="582"/>
                  <a:pt x="1838" y="582"/>
                  <a:pt x="1715" y="582"/>
                </a:cubicBezTo>
                <a:close/>
                <a:moveTo>
                  <a:pt x="1860" y="846"/>
                </a:moveTo>
                <a:cubicBezTo>
                  <a:pt x="1973" y="858"/>
                  <a:pt x="2082" y="850"/>
                  <a:pt x="2190" y="852"/>
                </a:cubicBezTo>
                <a:cubicBezTo>
                  <a:pt x="2190" y="850"/>
                  <a:pt x="2190" y="848"/>
                  <a:pt x="2190" y="846"/>
                </a:cubicBezTo>
                <a:cubicBezTo>
                  <a:pt x="2082" y="846"/>
                  <a:pt x="1974" y="846"/>
                  <a:pt x="1860" y="846"/>
                </a:cubicBezTo>
                <a:close/>
                <a:moveTo>
                  <a:pt x="2732" y="497"/>
                </a:moveTo>
                <a:cubicBezTo>
                  <a:pt x="2732" y="499"/>
                  <a:pt x="2733" y="501"/>
                  <a:pt x="2733" y="503"/>
                </a:cubicBezTo>
                <a:cubicBezTo>
                  <a:pt x="2815" y="505"/>
                  <a:pt x="2897" y="507"/>
                  <a:pt x="2979" y="503"/>
                </a:cubicBezTo>
                <a:cubicBezTo>
                  <a:pt x="2979" y="501"/>
                  <a:pt x="2979" y="499"/>
                  <a:pt x="2979" y="497"/>
                </a:cubicBezTo>
                <a:cubicBezTo>
                  <a:pt x="2897" y="497"/>
                  <a:pt x="2815" y="497"/>
                  <a:pt x="2732" y="497"/>
                </a:cubicBezTo>
                <a:close/>
                <a:moveTo>
                  <a:pt x="1642" y="871"/>
                </a:moveTo>
                <a:cubicBezTo>
                  <a:pt x="1622" y="871"/>
                  <a:pt x="1604" y="871"/>
                  <a:pt x="1586" y="871"/>
                </a:cubicBezTo>
                <a:cubicBezTo>
                  <a:pt x="1586" y="871"/>
                  <a:pt x="1586" y="872"/>
                  <a:pt x="1586" y="873"/>
                </a:cubicBezTo>
                <a:cubicBezTo>
                  <a:pt x="1593" y="874"/>
                  <a:pt x="1600" y="874"/>
                  <a:pt x="1607" y="874"/>
                </a:cubicBezTo>
                <a:cubicBezTo>
                  <a:pt x="1607" y="876"/>
                  <a:pt x="1607" y="878"/>
                  <a:pt x="1607" y="879"/>
                </a:cubicBezTo>
                <a:cubicBezTo>
                  <a:pt x="1578" y="879"/>
                  <a:pt x="1548" y="879"/>
                  <a:pt x="1519" y="879"/>
                </a:cubicBezTo>
                <a:cubicBezTo>
                  <a:pt x="1519" y="881"/>
                  <a:pt x="1519" y="883"/>
                  <a:pt x="1519" y="885"/>
                </a:cubicBezTo>
                <a:cubicBezTo>
                  <a:pt x="1534" y="885"/>
                  <a:pt x="1550" y="885"/>
                  <a:pt x="1565" y="885"/>
                </a:cubicBezTo>
                <a:cubicBezTo>
                  <a:pt x="1565" y="886"/>
                  <a:pt x="1565" y="887"/>
                  <a:pt x="1565" y="889"/>
                </a:cubicBezTo>
                <a:cubicBezTo>
                  <a:pt x="1558" y="890"/>
                  <a:pt x="1551" y="891"/>
                  <a:pt x="1544" y="892"/>
                </a:cubicBezTo>
                <a:cubicBezTo>
                  <a:pt x="1544" y="893"/>
                  <a:pt x="1544" y="894"/>
                  <a:pt x="1544" y="895"/>
                </a:cubicBezTo>
                <a:cubicBezTo>
                  <a:pt x="1590" y="890"/>
                  <a:pt x="1636" y="885"/>
                  <a:pt x="1682" y="880"/>
                </a:cubicBezTo>
                <a:cubicBezTo>
                  <a:pt x="1682" y="879"/>
                  <a:pt x="1682" y="878"/>
                  <a:pt x="1682" y="877"/>
                </a:cubicBezTo>
                <a:cubicBezTo>
                  <a:pt x="1666" y="877"/>
                  <a:pt x="1651" y="877"/>
                  <a:pt x="1633" y="877"/>
                </a:cubicBezTo>
                <a:cubicBezTo>
                  <a:pt x="1637" y="874"/>
                  <a:pt x="1639" y="873"/>
                  <a:pt x="1642" y="871"/>
                </a:cubicBezTo>
                <a:close/>
                <a:moveTo>
                  <a:pt x="3146" y="164"/>
                </a:moveTo>
                <a:cubicBezTo>
                  <a:pt x="3146" y="166"/>
                  <a:pt x="3146" y="167"/>
                  <a:pt x="3146" y="168"/>
                </a:cubicBezTo>
                <a:cubicBezTo>
                  <a:pt x="3185" y="168"/>
                  <a:pt x="3224" y="168"/>
                  <a:pt x="3263" y="168"/>
                </a:cubicBezTo>
                <a:cubicBezTo>
                  <a:pt x="3237" y="156"/>
                  <a:pt x="3211" y="142"/>
                  <a:pt x="3180" y="155"/>
                </a:cubicBezTo>
                <a:cubicBezTo>
                  <a:pt x="3191" y="158"/>
                  <a:pt x="3202" y="160"/>
                  <a:pt x="3213" y="162"/>
                </a:cubicBezTo>
                <a:cubicBezTo>
                  <a:pt x="3213" y="163"/>
                  <a:pt x="3213" y="164"/>
                  <a:pt x="3212" y="164"/>
                </a:cubicBezTo>
                <a:cubicBezTo>
                  <a:pt x="3190" y="164"/>
                  <a:pt x="3168" y="164"/>
                  <a:pt x="3146" y="164"/>
                </a:cubicBezTo>
                <a:close/>
                <a:moveTo>
                  <a:pt x="2203" y="745"/>
                </a:moveTo>
                <a:cubicBezTo>
                  <a:pt x="2204" y="744"/>
                  <a:pt x="2204" y="742"/>
                  <a:pt x="2204" y="741"/>
                </a:cubicBezTo>
                <a:cubicBezTo>
                  <a:pt x="2221" y="743"/>
                  <a:pt x="2238" y="744"/>
                  <a:pt x="2256" y="746"/>
                </a:cubicBezTo>
                <a:cubicBezTo>
                  <a:pt x="2256" y="743"/>
                  <a:pt x="2256" y="741"/>
                  <a:pt x="2256" y="738"/>
                </a:cubicBezTo>
                <a:cubicBezTo>
                  <a:pt x="2212" y="738"/>
                  <a:pt x="2169" y="738"/>
                  <a:pt x="2125" y="738"/>
                </a:cubicBezTo>
                <a:cubicBezTo>
                  <a:pt x="2125" y="739"/>
                  <a:pt x="2125" y="740"/>
                  <a:pt x="2125" y="742"/>
                </a:cubicBezTo>
                <a:cubicBezTo>
                  <a:pt x="2157" y="744"/>
                  <a:pt x="2190" y="747"/>
                  <a:pt x="2222" y="750"/>
                </a:cubicBezTo>
                <a:cubicBezTo>
                  <a:pt x="2222" y="748"/>
                  <a:pt x="2223" y="747"/>
                  <a:pt x="2223" y="745"/>
                </a:cubicBezTo>
                <a:cubicBezTo>
                  <a:pt x="2216" y="745"/>
                  <a:pt x="2210" y="745"/>
                  <a:pt x="2203" y="745"/>
                </a:cubicBezTo>
                <a:close/>
                <a:moveTo>
                  <a:pt x="2500" y="797"/>
                </a:moveTo>
                <a:cubicBezTo>
                  <a:pt x="2500" y="796"/>
                  <a:pt x="2500" y="795"/>
                  <a:pt x="2500" y="794"/>
                </a:cubicBezTo>
                <a:cubicBezTo>
                  <a:pt x="2483" y="794"/>
                  <a:pt x="2466" y="794"/>
                  <a:pt x="2448" y="794"/>
                </a:cubicBezTo>
                <a:cubicBezTo>
                  <a:pt x="2431" y="794"/>
                  <a:pt x="2414" y="793"/>
                  <a:pt x="2397" y="793"/>
                </a:cubicBezTo>
                <a:cubicBezTo>
                  <a:pt x="2379" y="792"/>
                  <a:pt x="2362" y="791"/>
                  <a:pt x="2345" y="791"/>
                </a:cubicBezTo>
                <a:cubicBezTo>
                  <a:pt x="2329" y="791"/>
                  <a:pt x="2313" y="793"/>
                  <a:pt x="2296" y="794"/>
                </a:cubicBezTo>
                <a:cubicBezTo>
                  <a:pt x="2297" y="795"/>
                  <a:pt x="2297" y="796"/>
                  <a:pt x="2297" y="797"/>
                </a:cubicBezTo>
                <a:cubicBezTo>
                  <a:pt x="2364" y="797"/>
                  <a:pt x="2432" y="797"/>
                  <a:pt x="2500" y="797"/>
                </a:cubicBezTo>
                <a:close/>
                <a:moveTo>
                  <a:pt x="2362" y="737"/>
                </a:moveTo>
                <a:cubicBezTo>
                  <a:pt x="2363" y="736"/>
                  <a:pt x="2364" y="735"/>
                  <a:pt x="2364" y="733"/>
                </a:cubicBezTo>
                <a:cubicBezTo>
                  <a:pt x="2331" y="733"/>
                  <a:pt x="2299" y="733"/>
                  <a:pt x="2268" y="733"/>
                </a:cubicBezTo>
                <a:cubicBezTo>
                  <a:pt x="2287" y="757"/>
                  <a:pt x="2312" y="745"/>
                  <a:pt x="2335" y="744"/>
                </a:cubicBezTo>
                <a:cubicBezTo>
                  <a:pt x="2334" y="742"/>
                  <a:pt x="2332" y="741"/>
                  <a:pt x="2328" y="737"/>
                </a:cubicBezTo>
                <a:cubicBezTo>
                  <a:pt x="2341" y="737"/>
                  <a:pt x="2352" y="737"/>
                  <a:pt x="2362" y="737"/>
                </a:cubicBezTo>
                <a:close/>
                <a:moveTo>
                  <a:pt x="509" y="791"/>
                </a:moveTo>
                <a:cubicBezTo>
                  <a:pt x="482" y="772"/>
                  <a:pt x="449" y="774"/>
                  <a:pt x="433" y="791"/>
                </a:cubicBezTo>
                <a:cubicBezTo>
                  <a:pt x="456" y="791"/>
                  <a:pt x="480" y="791"/>
                  <a:pt x="509" y="791"/>
                </a:cubicBezTo>
                <a:close/>
                <a:moveTo>
                  <a:pt x="1394" y="774"/>
                </a:moveTo>
                <a:cubicBezTo>
                  <a:pt x="1394" y="773"/>
                  <a:pt x="1394" y="771"/>
                  <a:pt x="1394" y="769"/>
                </a:cubicBezTo>
                <a:cubicBezTo>
                  <a:pt x="1359" y="769"/>
                  <a:pt x="1324" y="769"/>
                  <a:pt x="1289" y="769"/>
                </a:cubicBezTo>
                <a:cubicBezTo>
                  <a:pt x="1289" y="771"/>
                  <a:pt x="1289" y="773"/>
                  <a:pt x="1289" y="774"/>
                </a:cubicBezTo>
                <a:cubicBezTo>
                  <a:pt x="1324" y="774"/>
                  <a:pt x="1359" y="774"/>
                  <a:pt x="1394" y="774"/>
                </a:cubicBezTo>
                <a:close/>
                <a:moveTo>
                  <a:pt x="2394" y="834"/>
                </a:moveTo>
                <a:cubicBezTo>
                  <a:pt x="2394" y="832"/>
                  <a:pt x="2394" y="829"/>
                  <a:pt x="2394" y="827"/>
                </a:cubicBezTo>
                <a:cubicBezTo>
                  <a:pt x="2364" y="825"/>
                  <a:pt x="2334" y="823"/>
                  <a:pt x="2304" y="820"/>
                </a:cubicBezTo>
                <a:cubicBezTo>
                  <a:pt x="2303" y="823"/>
                  <a:pt x="2303" y="826"/>
                  <a:pt x="2303" y="829"/>
                </a:cubicBezTo>
                <a:cubicBezTo>
                  <a:pt x="2333" y="831"/>
                  <a:pt x="2364" y="833"/>
                  <a:pt x="2394" y="834"/>
                </a:cubicBezTo>
                <a:close/>
                <a:moveTo>
                  <a:pt x="2941" y="921"/>
                </a:moveTo>
                <a:cubicBezTo>
                  <a:pt x="2941" y="922"/>
                  <a:pt x="2941" y="924"/>
                  <a:pt x="2941" y="925"/>
                </a:cubicBezTo>
                <a:cubicBezTo>
                  <a:pt x="2984" y="925"/>
                  <a:pt x="3027" y="925"/>
                  <a:pt x="3069" y="925"/>
                </a:cubicBezTo>
                <a:cubicBezTo>
                  <a:pt x="3069" y="924"/>
                  <a:pt x="3069" y="922"/>
                  <a:pt x="3069" y="921"/>
                </a:cubicBezTo>
                <a:cubicBezTo>
                  <a:pt x="3027" y="921"/>
                  <a:pt x="2984" y="921"/>
                  <a:pt x="2941" y="921"/>
                </a:cubicBezTo>
                <a:close/>
                <a:moveTo>
                  <a:pt x="1277" y="670"/>
                </a:moveTo>
                <a:cubicBezTo>
                  <a:pt x="1277" y="668"/>
                  <a:pt x="1277" y="667"/>
                  <a:pt x="1277" y="666"/>
                </a:cubicBezTo>
                <a:cubicBezTo>
                  <a:pt x="1242" y="666"/>
                  <a:pt x="1206" y="666"/>
                  <a:pt x="1171" y="666"/>
                </a:cubicBezTo>
                <a:cubicBezTo>
                  <a:pt x="1171" y="667"/>
                  <a:pt x="1171" y="668"/>
                  <a:pt x="1171" y="670"/>
                </a:cubicBezTo>
                <a:cubicBezTo>
                  <a:pt x="1206" y="670"/>
                  <a:pt x="1242" y="670"/>
                  <a:pt x="1277" y="670"/>
                </a:cubicBezTo>
                <a:close/>
                <a:moveTo>
                  <a:pt x="2225" y="905"/>
                </a:moveTo>
                <a:cubicBezTo>
                  <a:pt x="2225" y="907"/>
                  <a:pt x="2225" y="909"/>
                  <a:pt x="2225" y="910"/>
                </a:cubicBezTo>
                <a:cubicBezTo>
                  <a:pt x="2257" y="910"/>
                  <a:pt x="2289" y="910"/>
                  <a:pt x="2321" y="910"/>
                </a:cubicBezTo>
                <a:cubicBezTo>
                  <a:pt x="2321" y="909"/>
                  <a:pt x="2321" y="907"/>
                  <a:pt x="2321" y="905"/>
                </a:cubicBezTo>
                <a:cubicBezTo>
                  <a:pt x="2289" y="905"/>
                  <a:pt x="2257" y="905"/>
                  <a:pt x="2225" y="905"/>
                </a:cubicBezTo>
                <a:close/>
                <a:moveTo>
                  <a:pt x="2738" y="874"/>
                </a:moveTo>
                <a:cubicBezTo>
                  <a:pt x="2738" y="876"/>
                  <a:pt x="2737" y="879"/>
                  <a:pt x="2737" y="881"/>
                </a:cubicBezTo>
                <a:cubicBezTo>
                  <a:pt x="2769" y="886"/>
                  <a:pt x="2801" y="891"/>
                  <a:pt x="2834" y="896"/>
                </a:cubicBezTo>
                <a:cubicBezTo>
                  <a:pt x="2834" y="894"/>
                  <a:pt x="2834" y="893"/>
                  <a:pt x="2835" y="891"/>
                </a:cubicBezTo>
                <a:cubicBezTo>
                  <a:pt x="2821" y="890"/>
                  <a:pt x="2807" y="889"/>
                  <a:pt x="2793" y="886"/>
                </a:cubicBezTo>
                <a:cubicBezTo>
                  <a:pt x="2775" y="883"/>
                  <a:pt x="2756" y="878"/>
                  <a:pt x="2738" y="874"/>
                </a:cubicBezTo>
                <a:close/>
                <a:moveTo>
                  <a:pt x="1637" y="745"/>
                </a:moveTo>
                <a:cubicBezTo>
                  <a:pt x="1637" y="746"/>
                  <a:pt x="1637" y="748"/>
                  <a:pt x="1637" y="749"/>
                </a:cubicBezTo>
                <a:cubicBezTo>
                  <a:pt x="1672" y="749"/>
                  <a:pt x="1706" y="749"/>
                  <a:pt x="1741" y="749"/>
                </a:cubicBezTo>
                <a:cubicBezTo>
                  <a:pt x="1741" y="748"/>
                  <a:pt x="1741" y="746"/>
                  <a:pt x="1741" y="745"/>
                </a:cubicBezTo>
                <a:cubicBezTo>
                  <a:pt x="1706" y="745"/>
                  <a:pt x="1671" y="745"/>
                  <a:pt x="1637" y="745"/>
                </a:cubicBezTo>
                <a:close/>
                <a:moveTo>
                  <a:pt x="3074" y="946"/>
                </a:moveTo>
                <a:cubicBezTo>
                  <a:pt x="3054" y="925"/>
                  <a:pt x="3036" y="935"/>
                  <a:pt x="3019" y="935"/>
                </a:cubicBezTo>
                <a:cubicBezTo>
                  <a:pt x="3019" y="938"/>
                  <a:pt x="3019" y="940"/>
                  <a:pt x="3019" y="942"/>
                </a:cubicBezTo>
                <a:cubicBezTo>
                  <a:pt x="3036" y="944"/>
                  <a:pt x="3053" y="945"/>
                  <a:pt x="3074" y="946"/>
                </a:cubicBezTo>
                <a:close/>
                <a:moveTo>
                  <a:pt x="1219" y="846"/>
                </a:moveTo>
                <a:cubicBezTo>
                  <a:pt x="1219" y="847"/>
                  <a:pt x="1219" y="848"/>
                  <a:pt x="1219" y="848"/>
                </a:cubicBezTo>
                <a:cubicBezTo>
                  <a:pt x="1261" y="848"/>
                  <a:pt x="1302" y="848"/>
                  <a:pt x="1344" y="848"/>
                </a:cubicBezTo>
                <a:cubicBezTo>
                  <a:pt x="1344" y="848"/>
                  <a:pt x="1344" y="847"/>
                  <a:pt x="1344" y="846"/>
                </a:cubicBezTo>
                <a:cubicBezTo>
                  <a:pt x="1302" y="846"/>
                  <a:pt x="1261" y="846"/>
                  <a:pt x="1219" y="846"/>
                </a:cubicBezTo>
                <a:close/>
                <a:moveTo>
                  <a:pt x="3055" y="502"/>
                </a:moveTo>
                <a:cubicBezTo>
                  <a:pt x="3055" y="500"/>
                  <a:pt x="3055" y="498"/>
                  <a:pt x="3055" y="497"/>
                </a:cubicBezTo>
                <a:cubicBezTo>
                  <a:pt x="3038" y="497"/>
                  <a:pt x="3022" y="497"/>
                  <a:pt x="3005" y="497"/>
                </a:cubicBezTo>
                <a:cubicBezTo>
                  <a:pt x="3005" y="499"/>
                  <a:pt x="3006" y="502"/>
                  <a:pt x="3006" y="504"/>
                </a:cubicBezTo>
                <a:cubicBezTo>
                  <a:pt x="3022" y="504"/>
                  <a:pt x="3039" y="503"/>
                  <a:pt x="3055" y="502"/>
                </a:cubicBezTo>
                <a:close/>
                <a:moveTo>
                  <a:pt x="653" y="768"/>
                </a:moveTo>
                <a:cubicBezTo>
                  <a:pt x="653" y="771"/>
                  <a:pt x="654" y="774"/>
                  <a:pt x="654" y="776"/>
                </a:cubicBezTo>
                <a:cubicBezTo>
                  <a:pt x="686" y="775"/>
                  <a:pt x="718" y="773"/>
                  <a:pt x="750" y="771"/>
                </a:cubicBezTo>
                <a:cubicBezTo>
                  <a:pt x="750" y="770"/>
                  <a:pt x="750" y="769"/>
                  <a:pt x="750" y="768"/>
                </a:cubicBezTo>
                <a:cubicBezTo>
                  <a:pt x="717" y="768"/>
                  <a:pt x="685" y="768"/>
                  <a:pt x="653" y="768"/>
                </a:cubicBezTo>
                <a:close/>
                <a:moveTo>
                  <a:pt x="281" y="794"/>
                </a:moveTo>
                <a:cubicBezTo>
                  <a:pt x="282" y="797"/>
                  <a:pt x="283" y="800"/>
                  <a:pt x="283" y="802"/>
                </a:cubicBezTo>
                <a:cubicBezTo>
                  <a:pt x="302" y="798"/>
                  <a:pt x="320" y="794"/>
                  <a:pt x="338" y="790"/>
                </a:cubicBezTo>
                <a:cubicBezTo>
                  <a:pt x="338" y="788"/>
                  <a:pt x="338" y="786"/>
                  <a:pt x="337" y="784"/>
                </a:cubicBezTo>
                <a:cubicBezTo>
                  <a:pt x="318" y="787"/>
                  <a:pt x="300" y="791"/>
                  <a:pt x="281" y="794"/>
                </a:cubicBezTo>
                <a:close/>
                <a:moveTo>
                  <a:pt x="2788" y="721"/>
                </a:moveTo>
                <a:cubicBezTo>
                  <a:pt x="2762" y="704"/>
                  <a:pt x="2742" y="715"/>
                  <a:pt x="2722" y="721"/>
                </a:cubicBezTo>
                <a:cubicBezTo>
                  <a:pt x="2742" y="721"/>
                  <a:pt x="2762" y="721"/>
                  <a:pt x="2788" y="721"/>
                </a:cubicBezTo>
                <a:close/>
                <a:moveTo>
                  <a:pt x="3306" y="717"/>
                </a:moveTo>
                <a:cubicBezTo>
                  <a:pt x="3306" y="718"/>
                  <a:pt x="3305" y="720"/>
                  <a:pt x="3305" y="721"/>
                </a:cubicBezTo>
                <a:cubicBezTo>
                  <a:pt x="3332" y="724"/>
                  <a:pt x="3358" y="726"/>
                  <a:pt x="3384" y="728"/>
                </a:cubicBezTo>
                <a:cubicBezTo>
                  <a:pt x="3384" y="726"/>
                  <a:pt x="3384" y="724"/>
                  <a:pt x="3385" y="723"/>
                </a:cubicBezTo>
                <a:cubicBezTo>
                  <a:pt x="3358" y="721"/>
                  <a:pt x="3332" y="719"/>
                  <a:pt x="3306" y="717"/>
                </a:cubicBezTo>
                <a:close/>
                <a:moveTo>
                  <a:pt x="2322" y="606"/>
                </a:moveTo>
                <a:cubicBezTo>
                  <a:pt x="2322" y="604"/>
                  <a:pt x="2322" y="602"/>
                  <a:pt x="2322" y="601"/>
                </a:cubicBezTo>
                <a:cubicBezTo>
                  <a:pt x="2295" y="599"/>
                  <a:pt x="2268" y="598"/>
                  <a:pt x="2241" y="597"/>
                </a:cubicBezTo>
                <a:cubicBezTo>
                  <a:pt x="2241" y="598"/>
                  <a:pt x="2241" y="600"/>
                  <a:pt x="2241" y="601"/>
                </a:cubicBezTo>
                <a:cubicBezTo>
                  <a:pt x="2268" y="603"/>
                  <a:pt x="2295" y="604"/>
                  <a:pt x="2322" y="606"/>
                </a:cubicBezTo>
                <a:close/>
                <a:moveTo>
                  <a:pt x="2164" y="590"/>
                </a:moveTo>
                <a:cubicBezTo>
                  <a:pt x="2163" y="592"/>
                  <a:pt x="2163" y="593"/>
                  <a:pt x="2163" y="595"/>
                </a:cubicBezTo>
                <a:cubicBezTo>
                  <a:pt x="2173" y="597"/>
                  <a:pt x="2183" y="600"/>
                  <a:pt x="2193" y="600"/>
                </a:cubicBezTo>
                <a:cubicBezTo>
                  <a:pt x="2204" y="600"/>
                  <a:pt x="2214" y="598"/>
                  <a:pt x="2225" y="597"/>
                </a:cubicBezTo>
                <a:cubicBezTo>
                  <a:pt x="2225" y="596"/>
                  <a:pt x="2225" y="595"/>
                  <a:pt x="2225" y="595"/>
                </a:cubicBezTo>
                <a:cubicBezTo>
                  <a:pt x="2204" y="593"/>
                  <a:pt x="2184" y="592"/>
                  <a:pt x="2164" y="590"/>
                </a:cubicBezTo>
                <a:close/>
                <a:moveTo>
                  <a:pt x="2123" y="903"/>
                </a:moveTo>
                <a:cubicBezTo>
                  <a:pt x="2123" y="904"/>
                  <a:pt x="2123" y="905"/>
                  <a:pt x="2123" y="906"/>
                </a:cubicBezTo>
                <a:cubicBezTo>
                  <a:pt x="2152" y="906"/>
                  <a:pt x="2182" y="906"/>
                  <a:pt x="2211" y="906"/>
                </a:cubicBezTo>
                <a:cubicBezTo>
                  <a:pt x="2211" y="905"/>
                  <a:pt x="2211" y="904"/>
                  <a:pt x="2211" y="903"/>
                </a:cubicBezTo>
                <a:cubicBezTo>
                  <a:pt x="2182" y="903"/>
                  <a:pt x="2152" y="903"/>
                  <a:pt x="2123" y="903"/>
                </a:cubicBezTo>
                <a:close/>
                <a:moveTo>
                  <a:pt x="2261" y="828"/>
                </a:moveTo>
                <a:cubicBezTo>
                  <a:pt x="2261" y="827"/>
                  <a:pt x="2261" y="826"/>
                  <a:pt x="2261" y="825"/>
                </a:cubicBezTo>
                <a:cubicBezTo>
                  <a:pt x="2230" y="825"/>
                  <a:pt x="2199" y="825"/>
                  <a:pt x="2168" y="825"/>
                </a:cubicBezTo>
                <a:cubicBezTo>
                  <a:pt x="2168" y="826"/>
                  <a:pt x="2168" y="827"/>
                  <a:pt x="2168" y="828"/>
                </a:cubicBezTo>
                <a:cubicBezTo>
                  <a:pt x="2199" y="828"/>
                  <a:pt x="2230" y="828"/>
                  <a:pt x="2261" y="828"/>
                </a:cubicBezTo>
                <a:close/>
                <a:moveTo>
                  <a:pt x="955" y="661"/>
                </a:moveTo>
                <a:cubicBezTo>
                  <a:pt x="954" y="662"/>
                  <a:pt x="954" y="662"/>
                  <a:pt x="954" y="663"/>
                </a:cubicBezTo>
                <a:cubicBezTo>
                  <a:pt x="979" y="663"/>
                  <a:pt x="1004" y="663"/>
                  <a:pt x="1028" y="663"/>
                </a:cubicBezTo>
                <a:cubicBezTo>
                  <a:pt x="1028" y="661"/>
                  <a:pt x="1028" y="659"/>
                  <a:pt x="1028" y="657"/>
                </a:cubicBezTo>
                <a:cubicBezTo>
                  <a:pt x="1004" y="658"/>
                  <a:pt x="979" y="660"/>
                  <a:pt x="955" y="661"/>
                </a:cubicBezTo>
                <a:close/>
                <a:moveTo>
                  <a:pt x="1762" y="685"/>
                </a:moveTo>
                <a:cubicBezTo>
                  <a:pt x="1762" y="684"/>
                  <a:pt x="1762" y="683"/>
                  <a:pt x="1762" y="681"/>
                </a:cubicBezTo>
                <a:cubicBezTo>
                  <a:pt x="1742" y="681"/>
                  <a:pt x="1723" y="681"/>
                  <a:pt x="1703" y="681"/>
                </a:cubicBezTo>
                <a:cubicBezTo>
                  <a:pt x="1703" y="683"/>
                  <a:pt x="1703" y="684"/>
                  <a:pt x="1704" y="685"/>
                </a:cubicBezTo>
                <a:cubicBezTo>
                  <a:pt x="1723" y="685"/>
                  <a:pt x="1743" y="685"/>
                  <a:pt x="1762" y="685"/>
                </a:cubicBezTo>
                <a:close/>
                <a:moveTo>
                  <a:pt x="1364" y="872"/>
                </a:moveTo>
                <a:cubicBezTo>
                  <a:pt x="1365" y="875"/>
                  <a:pt x="1365" y="877"/>
                  <a:pt x="1365" y="880"/>
                </a:cubicBezTo>
                <a:cubicBezTo>
                  <a:pt x="1381" y="878"/>
                  <a:pt x="1398" y="877"/>
                  <a:pt x="1414" y="875"/>
                </a:cubicBezTo>
                <a:cubicBezTo>
                  <a:pt x="1414" y="874"/>
                  <a:pt x="1414" y="873"/>
                  <a:pt x="1414" y="872"/>
                </a:cubicBezTo>
                <a:cubicBezTo>
                  <a:pt x="1397" y="872"/>
                  <a:pt x="1381" y="872"/>
                  <a:pt x="1364" y="872"/>
                </a:cubicBezTo>
                <a:close/>
                <a:moveTo>
                  <a:pt x="2329" y="844"/>
                </a:moveTo>
                <a:cubicBezTo>
                  <a:pt x="2329" y="843"/>
                  <a:pt x="2329" y="841"/>
                  <a:pt x="2329" y="840"/>
                </a:cubicBezTo>
                <a:cubicBezTo>
                  <a:pt x="2312" y="840"/>
                  <a:pt x="2295" y="840"/>
                  <a:pt x="2278" y="840"/>
                </a:cubicBezTo>
                <a:cubicBezTo>
                  <a:pt x="2278" y="841"/>
                  <a:pt x="2278" y="843"/>
                  <a:pt x="2278" y="844"/>
                </a:cubicBezTo>
                <a:cubicBezTo>
                  <a:pt x="2295" y="844"/>
                  <a:pt x="2312" y="844"/>
                  <a:pt x="2329" y="844"/>
                </a:cubicBezTo>
                <a:close/>
                <a:moveTo>
                  <a:pt x="1447" y="801"/>
                </a:moveTo>
                <a:cubicBezTo>
                  <a:pt x="1447" y="802"/>
                  <a:pt x="1447" y="803"/>
                  <a:pt x="1447" y="804"/>
                </a:cubicBezTo>
                <a:cubicBezTo>
                  <a:pt x="1474" y="804"/>
                  <a:pt x="1501" y="804"/>
                  <a:pt x="1529" y="804"/>
                </a:cubicBezTo>
                <a:cubicBezTo>
                  <a:pt x="1529" y="803"/>
                  <a:pt x="1529" y="802"/>
                  <a:pt x="1529" y="801"/>
                </a:cubicBezTo>
                <a:cubicBezTo>
                  <a:pt x="1501" y="801"/>
                  <a:pt x="1474" y="801"/>
                  <a:pt x="1447" y="801"/>
                </a:cubicBezTo>
                <a:close/>
                <a:moveTo>
                  <a:pt x="2649" y="874"/>
                </a:moveTo>
                <a:cubicBezTo>
                  <a:pt x="2649" y="876"/>
                  <a:pt x="2650" y="879"/>
                  <a:pt x="2650" y="882"/>
                </a:cubicBezTo>
                <a:cubicBezTo>
                  <a:pt x="2664" y="880"/>
                  <a:pt x="2678" y="878"/>
                  <a:pt x="2691" y="876"/>
                </a:cubicBezTo>
                <a:cubicBezTo>
                  <a:pt x="2691" y="874"/>
                  <a:pt x="2691" y="873"/>
                  <a:pt x="2691" y="871"/>
                </a:cubicBezTo>
                <a:cubicBezTo>
                  <a:pt x="2677" y="872"/>
                  <a:pt x="2663" y="873"/>
                  <a:pt x="2649" y="874"/>
                </a:cubicBezTo>
                <a:close/>
                <a:moveTo>
                  <a:pt x="2434" y="678"/>
                </a:moveTo>
                <a:cubicBezTo>
                  <a:pt x="2434" y="677"/>
                  <a:pt x="2434" y="675"/>
                  <a:pt x="2434" y="674"/>
                </a:cubicBezTo>
                <a:cubicBezTo>
                  <a:pt x="2409" y="675"/>
                  <a:pt x="2384" y="677"/>
                  <a:pt x="2360" y="678"/>
                </a:cubicBezTo>
                <a:cubicBezTo>
                  <a:pt x="2360" y="680"/>
                  <a:pt x="2360" y="681"/>
                  <a:pt x="2360" y="682"/>
                </a:cubicBezTo>
                <a:cubicBezTo>
                  <a:pt x="2385" y="681"/>
                  <a:pt x="2410" y="679"/>
                  <a:pt x="2434" y="678"/>
                </a:cubicBezTo>
                <a:close/>
                <a:moveTo>
                  <a:pt x="2441" y="598"/>
                </a:moveTo>
                <a:cubicBezTo>
                  <a:pt x="2441" y="596"/>
                  <a:pt x="2441" y="594"/>
                  <a:pt x="2441" y="593"/>
                </a:cubicBezTo>
                <a:cubicBezTo>
                  <a:pt x="2423" y="593"/>
                  <a:pt x="2404" y="593"/>
                  <a:pt x="2386" y="593"/>
                </a:cubicBezTo>
                <a:cubicBezTo>
                  <a:pt x="2386" y="594"/>
                  <a:pt x="2386" y="596"/>
                  <a:pt x="2386" y="598"/>
                </a:cubicBezTo>
                <a:cubicBezTo>
                  <a:pt x="2405" y="598"/>
                  <a:pt x="2423" y="598"/>
                  <a:pt x="2441" y="598"/>
                </a:cubicBezTo>
                <a:close/>
              </a:path>
            </a:pathLst>
          </a:custGeom>
          <a:solidFill>
            <a:srgbClr val="CEE7FA"/>
          </a:solidFill>
          <a:ln>
            <a:noFill/>
          </a:ln>
        </p:spPr>
        <p:txBody>
          <a:bodyPr vert="horz" wrap="square" lIns="100600" tIns="50300" rIns="100600" bIns="50300" numCol="1" anchor="t" anchorCtr="0" compatLnSpc="1">
            <a:prstTxWarp prst="textNoShape">
              <a:avLst/>
            </a:prstTxWarp>
          </a:bodyPr>
          <a:lstStyle/>
          <a:p>
            <a:pPr algn="ctr">
              <a:lnSpc>
                <a:spcPct val="130000"/>
              </a:lnSpc>
              <a:spcBef>
                <a:spcPct val="0"/>
              </a:spcBef>
              <a:defRPr/>
            </a:pPr>
            <a:r>
              <a:rPr lang="en-US" altLang="zh-CN" sz="2800" b="1" dirty="0">
                <a:solidFill>
                  <a:srgbClr val="0E5080"/>
                </a:solidFill>
                <a:latin typeface="Times New Roman" panose="02020603050405020304" pitchFamily="18" charset="0"/>
                <a:ea typeface="楷体" panose="02010609060101010101" pitchFamily="49" charset="-122"/>
                <a:cs typeface="Times New Roman" panose="02020603050405020304" pitchFamily="18" charset="0"/>
              </a:rPr>
              <a:t>Thanks and QA!</a:t>
            </a:r>
            <a:endParaRPr lang="zh-CN" altLang="en-US" sz="2800" b="1" dirty="0">
              <a:solidFill>
                <a:srgbClr val="0E5080"/>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06324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20" name="标题 24">
            <a:extLst>
              <a:ext uri="{FF2B5EF4-FFF2-40B4-BE49-F238E27FC236}">
                <a16:creationId xmlns:a16="http://schemas.microsoft.com/office/drawing/2014/main" id="{02E46307-80DF-7D2D-2676-528D350C88EA}"/>
              </a:ext>
            </a:extLst>
          </p:cNvPr>
          <p:cNvSpPr txBox="1">
            <a:spLocks/>
          </p:cNvSpPr>
          <p:nvPr/>
        </p:nvSpPr>
        <p:spPr>
          <a:xfrm>
            <a:off x="563626" y="718642"/>
            <a:ext cx="8997950" cy="561975"/>
          </a:xfrm>
          <a:prstGeom prst="rect">
            <a:avLst/>
          </a:prstGeom>
        </p:spPr>
        <p:txBody>
          <a:bodyPr vert="horz" wrap="square" lIns="100838" tIns="50419" rIns="100838" bIns="50419" rtlCol="0" anchor="t">
            <a:noAutofit/>
          </a:bodyPr>
          <a:lstStyle>
            <a:lvl1pPr algn="l" defTabSz="1019007" rtl="0" eaLnBrk="1" latinLnBrk="0" hangingPunct="1">
              <a:spcBef>
                <a:spcPct val="0"/>
              </a:spcBef>
              <a:buNone/>
              <a:defRPr sz="2400" b="1" kern="1200">
                <a:solidFill>
                  <a:srgbClr val="000000"/>
                </a:solidFill>
                <a:latin typeface="Arial"/>
                <a:ea typeface="楷体_GB2312"/>
                <a:cs typeface="Arial" pitchFamily="34" charset="0"/>
              </a:defRPr>
            </a:lvl1pPr>
          </a:lstStyle>
          <a:p>
            <a:pPr lvl="0"/>
            <a:r>
              <a:rPr lang="en-US" altLang="zh-CN" sz="3000" dirty="0">
                <a:latin typeface="Times New Roman" panose="02020603050405020304" pitchFamily="18" charset="0"/>
                <a:ea typeface="楷体" panose="02010609060101010101" pitchFamily="49" charset="-122"/>
                <a:cs typeface="Times New Roman" panose="02020603050405020304" pitchFamily="18" charset="0"/>
              </a:rPr>
              <a:t>Our Contributions</a:t>
            </a:r>
          </a:p>
        </p:txBody>
      </p:sp>
      <mc:AlternateContent xmlns:mc="http://schemas.openxmlformats.org/markup-compatibility/2006" xmlns:a14="http://schemas.microsoft.com/office/drawing/2010/main">
        <mc:Choice Requires="a14">
          <p:graphicFrame>
            <p:nvGraphicFramePr>
              <p:cNvPr id="2" name="表格 1">
                <a:extLst>
                  <a:ext uri="{FF2B5EF4-FFF2-40B4-BE49-F238E27FC236}">
                    <a16:creationId xmlns:a16="http://schemas.microsoft.com/office/drawing/2014/main" id="{57DA52D5-3A4F-42E0-A759-62A399848B96}"/>
                  </a:ext>
                </a:extLst>
              </p:cNvPr>
              <p:cNvGraphicFramePr>
                <a:graphicFrameLocks noGrp="1"/>
              </p:cNvGraphicFramePr>
              <p:nvPr/>
            </p:nvGraphicFramePr>
            <p:xfrm>
              <a:off x="299804" y="2281028"/>
              <a:ext cx="9278911" cy="4146684"/>
            </p:xfrm>
            <a:graphic>
              <a:graphicData uri="http://schemas.openxmlformats.org/drawingml/2006/table">
                <a:tbl>
                  <a:tblPr firstRow="1" bandRow="1">
                    <a:tableStyleId>{5C22544A-7EE6-4342-B048-85BDC9FD1C3A}</a:tableStyleId>
                  </a:tblPr>
                  <a:tblGrid>
                    <a:gridCol w="1768839">
                      <a:extLst>
                        <a:ext uri="{9D8B030D-6E8A-4147-A177-3AD203B41FA5}">
                          <a16:colId xmlns:a16="http://schemas.microsoft.com/office/drawing/2014/main" val="2674928321"/>
                        </a:ext>
                      </a:extLst>
                    </a:gridCol>
                    <a:gridCol w="3597640">
                      <a:extLst>
                        <a:ext uri="{9D8B030D-6E8A-4147-A177-3AD203B41FA5}">
                          <a16:colId xmlns:a16="http://schemas.microsoft.com/office/drawing/2014/main" val="274518241"/>
                        </a:ext>
                      </a:extLst>
                    </a:gridCol>
                    <a:gridCol w="3912432">
                      <a:extLst>
                        <a:ext uri="{9D8B030D-6E8A-4147-A177-3AD203B41FA5}">
                          <a16:colId xmlns:a16="http://schemas.microsoft.com/office/drawing/2014/main" val="758635221"/>
                        </a:ext>
                      </a:extLst>
                    </a:gridCol>
                  </a:tblGrid>
                  <a:tr h="1382228">
                    <a:tc>
                      <a:txBody>
                        <a:bodyPr/>
                        <a:lstStyle/>
                        <a:p>
                          <a:pPr algn="ctr"/>
                          <a:endParaRPr lang="en-US" sz="2200">
                            <a:solidFill>
                              <a:schemeClr val="tx1"/>
                            </a:solidFill>
                            <a:latin typeface="Times New Roman" panose="02020603050405020304" pitchFamily="18" charset="0"/>
                            <a:cs typeface="Times New Roman" panose="02020603050405020304" pitchFamily="18" charset="0"/>
                          </a:endParaRPr>
                        </a:p>
                      </a:txBody>
                      <a:tcPr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if  </a:t>
                          </a:r>
                          <a14:m>
                            <m:oMath xmlns:m="http://schemas.openxmlformats.org/officeDocument/2006/math">
                              <m:func>
                                <m:funcPr>
                                  <m:ctrlPr>
                                    <a:rPr lang="en-US" altLang="zh-CN" sz="2200" i="1">
                                      <a:solidFill>
                                        <a:schemeClr val="tx1"/>
                                      </a:solidFill>
                                      <a:latin typeface="Cambria Math" panose="02040503050406030204" pitchFamily="18" charset="0"/>
                                      <a:cs typeface="Times New Roman" panose="02020603050405020304" pitchFamily="18" charset="0"/>
                                    </a:rPr>
                                  </m:ctrlPr>
                                </m:funcPr>
                                <m:fName>
                                  <m:r>
                                    <m:rPr>
                                      <m:sty m:val="p"/>
                                    </m:rPr>
                                    <a:rPr lang="en-US" altLang="zh-CN" sz="2200">
                                      <a:solidFill>
                                        <a:schemeClr val="tx1"/>
                                      </a:solidFill>
                                      <a:latin typeface="Cambria Math" panose="02040503050406030204" pitchFamily="18" charset="0"/>
                                      <a:cs typeface="Times New Roman" panose="02020603050405020304" pitchFamily="18" charset="0"/>
                                    </a:rPr>
                                    <m:t>min</m:t>
                                  </m:r>
                                </m:fName>
                                <m:e>
                                  <m:r>
                                    <a:rPr lang="en-US" altLang="zh-CN" sz="2200" i="1">
                                      <a:solidFill>
                                        <a:schemeClr val="tx1"/>
                                      </a:solidFill>
                                      <a:latin typeface="Cambria Math" panose="02040503050406030204" pitchFamily="18" charset="0"/>
                                      <a:cs typeface="Times New Roman" panose="02020603050405020304" pitchFamily="18" charset="0"/>
                                    </a:rPr>
                                    <m:t>(</m:t>
                                  </m:r>
                                  <m:sSub>
                                    <m:sSubPr>
                                      <m:ctrlPr>
                                        <a:rPr lang="en-US" altLang="zh-CN" sz="2200" i="1">
                                          <a:solidFill>
                                            <a:schemeClr val="tx1"/>
                                          </a:solidFill>
                                          <a:latin typeface="Cambria Math" panose="02040503050406030204" pitchFamily="18" charset="0"/>
                                          <a:cs typeface="Times New Roman" panose="02020603050405020304" pitchFamily="18" charset="0"/>
                                        </a:rPr>
                                      </m:ctrlPr>
                                    </m:sSubPr>
                                    <m:e>
                                      <m:r>
                                        <m:rPr>
                                          <m:sty m:val="p"/>
                                        </m:rPr>
                                        <a:rPr lang="en-US" altLang="zh-CN" sz="2200">
                                          <a:solidFill>
                                            <a:schemeClr val="tx1"/>
                                          </a:solidFill>
                                          <a:latin typeface="Cambria Math" panose="02040503050406030204" pitchFamily="18" charset="0"/>
                                          <a:cs typeface="Times New Roman" panose="02020603050405020304" pitchFamily="18" charset="0"/>
                                        </a:rPr>
                                        <m:t>Δ</m:t>
                                      </m:r>
                                    </m:e>
                                    <m:sub>
                                      <m:r>
                                        <m:rPr>
                                          <m:sty m:val="p"/>
                                        </m:rPr>
                                        <a:rPr lang="en-US" altLang="zh-CN" sz="2200">
                                          <a:solidFill>
                                            <a:schemeClr val="tx1"/>
                                          </a:solidFill>
                                          <a:latin typeface="Cambria Math" panose="02040503050406030204" pitchFamily="18" charset="0"/>
                                          <a:cs typeface="Times New Roman" panose="02020603050405020304" pitchFamily="18" charset="0"/>
                                        </a:rPr>
                                        <m:t>in</m:t>
                                      </m:r>
                                    </m:sub>
                                  </m:sSub>
                                  <m:r>
                                    <a:rPr lang="en-US" altLang="zh-CN" sz="2200" i="1">
                                      <a:solidFill>
                                        <a:schemeClr val="tx1"/>
                                      </a:solidFill>
                                      <a:latin typeface="Cambria Math" panose="02040503050406030204" pitchFamily="18" charset="0"/>
                                      <a:cs typeface="Times New Roman" panose="02020603050405020304" pitchFamily="18" charset="0"/>
                                    </a:rPr>
                                    <m:t>,</m:t>
                                  </m:r>
                                  <m:sSub>
                                    <m:sSubPr>
                                      <m:ctrlPr>
                                        <a:rPr lang="en-US" altLang="zh-CN" sz="2200" i="1">
                                          <a:solidFill>
                                            <a:schemeClr val="tx1"/>
                                          </a:solidFill>
                                          <a:latin typeface="Cambria Math" panose="02040503050406030204" pitchFamily="18" charset="0"/>
                                          <a:cs typeface="Times New Roman" panose="02020603050405020304" pitchFamily="18" charset="0"/>
                                        </a:rPr>
                                      </m:ctrlPr>
                                    </m:sSubPr>
                                    <m:e>
                                      <m:r>
                                        <m:rPr>
                                          <m:sty m:val="p"/>
                                        </m:rPr>
                                        <a:rPr lang="en-US" altLang="zh-CN" sz="2200">
                                          <a:solidFill>
                                            <a:schemeClr val="tx1"/>
                                          </a:solidFill>
                                          <a:latin typeface="Cambria Math" panose="02040503050406030204" pitchFamily="18" charset="0"/>
                                          <a:cs typeface="Times New Roman" panose="02020603050405020304" pitchFamily="18" charset="0"/>
                                        </a:rPr>
                                        <m:t>Δ</m:t>
                                      </m:r>
                                    </m:e>
                                    <m:sub>
                                      <m:r>
                                        <m:rPr>
                                          <m:sty m:val="p"/>
                                        </m:rPr>
                                        <a:rPr lang="en-US" altLang="zh-CN" sz="2200">
                                          <a:solidFill>
                                            <a:schemeClr val="tx1"/>
                                          </a:solidFill>
                                          <a:latin typeface="Cambria Math" panose="02040503050406030204" pitchFamily="18" charset="0"/>
                                          <a:cs typeface="Times New Roman" panose="02020603050405020304" pitchFamily="18" charset="0"/>
                                        </a:rPr>
                                        <m:t>out</m:t>
                                      </m:r>
                                    </m:sub>
                                  </m:sSub>
                                  <m:r>
                                    <a:rPr lang="en-US" altLang="zh-CN" sz="2200" i="1">
                                      <a:solidFill>
                                        <a:schemeClr val="tx1"/>
                                      </a:solidFill>
                                      <a:latin typeface="Cambria Math" panose="02040503050406030204" pitchFamily="18" charset="0"/>
                                      <a:cs typeface="Times New Roman" panose="02020603050405020304" pitchFamily="18" charset="0"/>
                                    </a:rPr>
                                    <m:t>)</m:t>
                                  </m:r>
                                </m:e>
                              </m:func>
                              <m:r>
                                <a:rPr lang="en-US" altLang="zh-CN" sz="2200" i="1">
                                  <a:solidFill>
                                    <a:schemeClr val="tx1"/>
                                  </a:solidFill>
                                  <a:latin typeface="Cambria Math" panose="02040503050406030204" pitchFamily="18" charset="0"/>
                                  <a:cs typeface="Times New Roman" panose="02020603050405020304" pitchFamily="18" charset="0"/>
                                </a:rPr>
                                <m:t>=</m:t>
                              </m:r>
                              <m:r>
                                <m:rPr>
                                  <m:sty m:val="p"/>
                                </m:rPr>
                                <a:rPr lang="en-US" altLang="zh-CN" sz="2200">
                                  <a:solidFill>
                                    <a:schemeClr val="tx1"/>
                                  </a:solidFill>
                                  <a:latin typeface="Cambria Math" panose="02040503050406030204" pitchFamily="18" charset="0"/>
                                  <a:cs typeface="Times New Roman" panose="02020603050405020304" pitchFamily="18" charset="0"/>
                                </a:rPr>
                                <m:t>Ω</m:t>
                              </m:r>
                              <m:d>
                                <m:dPr>
                                  <m:ctrlPr>
                                    <a:rPr lang="en-US" altLang="zh-CN" sz="2200" i="1">
                                      <a:solidFill>
                                        <a:schemeClr val="tx1"/>
                                      </a:solidFill>
                                      <a:latin typeface="Cambria Math" panose="02040503050406030204" pitchFamily="18" charset="0"/>
                                      <a:cs typeface="Times New Roman" panose="02020603050405020304" pitchFamily="18" charset="0"/>
                                    </a:rPr>
                                  </m:ctrlPr>
                                </m:dPr>
                                <m:e>
                                  <m:sSup>
                                    <m:sSupPr>
                                      <m:ctrlPr>
                                        <a:rPr lang="en-US" altLang="zh-CN" sz="2200" i="1">
                                          <a:solidFill>
                                            <a:schemeClr val="tx1"/>
                                          </a:solidFill>
                                          <a:latin typeface="Cambria Math" panose="02040503050406030204" pitchFamily="18" charset="0"/>
                                          <a:cs typeface="Times New Roman" panose="02020603050405020304" pitchFamily="18" charset="0"/>
                                        </a:rPr>
                                      </m:ctrlPr>
                                    </m:sSupPr>
                                    <m:e>
                                      <m:r>
                                        <a:rPr lang="en-US" altLang="zh-CN" sz="2200" i="1">
                                          <a:solidFill>
                                            <a:schemeClr val="tx1"/>
                                          </a:solidFill>
                                          <a:latin typeface="Cambria Math" panose="02040503050406030204" pitchFamily="18" charset="0"/>
                                          <a:cs typeface="Times New Roman" panose="02020603050405020304" pitchFamily="18" charset="0"/>
                                        </a:rPr>
                                        <m:t>𝑛</m:t>
                                      </m:r>
                                    </m:e>
                                    <m:sup>
                                      <m:f>
                                        <m:fPr>
                                          <m:ctrlPr>
                                            <a:rPr lang="en-US" altLang="zh-CN" sz="2200" i="1">
                                              <a:solidFill>
                                                <a:schemeClr val="tx1"/>
                                              </a:solidFill>
                                              <a:latin typeface="Cambria Math" panose="02040503050406030204" pitchFamily="18" charset="0"/>
                                              <a:cs typeface="Times New Roman" panose="02020603050405020304" pitchFamily="18" charset="0"/>
                                            </a:rPr>
                                          </m:ctrlPr>
                                        </m:fPr>
                                        <m:num>
                                          <m:r>
                                            <a:rPr lang="en-US" altLang="zh-CN" sz="2200" i="1">
                                              <a:solidFill>
                                                <a:schemeClr val="tx1"/>
                                              </a:solidFill>
                                              <a:latin typeface="Cambria Math" panose="02040503050406030204" pitchFamily="18" charset="0"/>
                                              <a:cs typeface="Times New Roman" panose="02020603050405020304" pitchFamily="18" charset="0"/>
                                            </a:rPr>
                                            <m:t>1</m:t>
                                          </m:r>
                                        </m:num>
                                        <m:den>
                                          <m:r>
                                            <a:rPr lang="en-US" altLang="zh-CN" sz="2200" i="1">
                                              <a:solidFill>
                                                <a:schemeClr val="tx1"/>
                                              </a:solidFill>
                                              <a:latin typeface="Cambria Math" panose="02040503050406030204" pitchFamily="18" charset="0"/>
                                              <a:cs typeface="Times New Roman" panose="02020603050405020304" pitchFamily="18" charset="0"/>
                                            </a:rPr>
                                            <m:t>3</m:t>
                                          </m:r>
                                        </m:den>
                                      </m:f>
                                    </m:sup>
                                  </m:sSup>
                                </m:e>
                              </m:d>
                            </m:oMath>
                          </a14:m>
                          <a:endParaRPr lang="en-US" sz="2200">
                            <a:solidFill>
                              <a:schemeClr val="tx1"/>
                            </a:solidFill>
                            <a:latin typeface="Times New Roman" panose="02020603050405020304" pitchFamily="18" charset="0"/>
                            <a:cs typeface="Times New Roman" panose="02020603050405020304" pitchFamily="18"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2200" dirty="0">
                              <a:solidFill>
                                <a:schemeClr val="tx1"/>
                              </a:solidFill>
                              <a:latin typeface="Times New Roman" panose="02020603050405020304" pitchFamily="18" charset="0"/>
                              <a:cs typeface="Times New Roman" panose="02020603050405020304" pitchFamily="18" charset="0"/>
                            </a:rPr>
                            <a:t>if  </a:t>
                          </a:r>
                          <a14:m>
                            <m:oMath xmlns:m="http://schemas.openxmlformats.org/officeDocument/2006/math">
                              <m:func>
                                <m:funcPr>
                                  <m:ctrlPr>
                                    <a:rPr lang="en-US" altLang="zh-CN" sz="2200" i="1">
                                      <a:solidFill>
                                        <a:schemeClr val="tx1"/>
                                      </a:solidFill>
                                      <a:latin typeface="Cambria Math" panose="02040503050406030204" pitchFamily="18" charset="0"/>
                                      <a:cs typeface="Times New Roman" panose="02020603050405020304" pitchFamily="18" charset="0"/>
                                    </a:rPr>
                                  </m:ctrlPr>
                                </m:funcPr>
                                <m:fName>
                                  <m:r>
                                    <m:rPr>
                                      <m:sty m:val="p"/>
                                    </m:rPr>
                                    <a:rPr lang="en-US" altLang="zh-CN" sz="2200">
                                      <a:solidFill>
                                        <a:schemeClr val="tx1"/>
                                      </a:solidFill>
                                      <a:latin typeface="Cambria Math" panose="02040503050406030204" pitchFamily="18" charset="0"/>
                                      <a:cs typeface="Times New Roman" panose="02020603050405020304" pitchFamily="18" charset="0"/>
                                    </a:rPr>
                                    <m:t>min</m:t>
                                  </m:r>
                                </m:fName>
                                <m:e>
                                  <m:r>
                                    <a:rPr lang="en-US" altLang="zh-CN" sz="2200" i="1">
                                      <a:solidFill>
                                        <a:schemeClr val="tx1"/>
                                      </a:solidFill>
                                      <a:latin typeface="Cambria Math" panose="02040503050406030204" pitchFamily="18" charset="0"/>
                                      <a:cs typeface="Times New Roman" panose="02020603050405020304" pitchFamily="18" charset="0"/>
                                    </a:rPr>
                                    <m:t>(</m:t>
                                  </m:r>
                                  <m:sSub>
                                    <m:sSubPr>
                                      <m:ctrlPr>
                                        <a:rPr lang="en-US" altLang="zh-CN" sz="2200" i="1">
                                          <a:solidFill>
                                            <a:schemeClr val="tx1"/>
                                          </a:solidFill>
                                          <a:latin typeface="Cambria Math" panose="02040503050406030204" pitchFamily="18" charset="0"/>
                                          <a:cs typeface="Times New Roman" panose="02020603050405020304" pitchFamily="18" charset="0"/>
                                        </a:rPr>
                                      </m:ctrlPr>
                                    </m:sSubPr>
                                    <m:e>
                                      <m:r>
                                        <m:rPr>
                                          <m:sty m:val="p"/>
                                        </m:rPr>
                                        <a:rPr lang="en-US" altLang="zh-CN" sz="2200">
                                          <a:solidFill>
                                            <a:schemeClr val="tx1"/>
                                          </a:solidFill>
                                          <a:latin typeface="Cambria Math" panose="02040503050406030204" pitchFamily="18" charset="0"/>
                                          <a:cs typeface="Times New Roman" panose="02020603050405020304" pitchFamily="18" charset="0"/>
                                        </a:rPr>
                                        <m:t>Δ</m:t>
                                      </m:r>
                                    </m:e>
                                    <m:sub>
                                      <m:r>
                                        <m:rPr>
                                          <m:sty m:val="p"/>
                                        </m:rPr>
                                        <a:rPr lang="en-US" altLang="zh-CN" sz="2200">
                                          <a:solidFill>
                                            <a:schemeClr val="tx1"/>
                                          </a:solidFill>
                                          <a:latin typeface="Cambria Math" panose="02040503050406030204" pitchFamily="18" charset="0"/>
                                          <a:cs typeface="Times New Roman" panose="02020603050405020304" pitchFamily="18" charset="0"/>
                                        </a:rPr>
                                        <m:t>in</m:t>
                                      </m:r>
                                    </m:sub>
                                  </m:sSub>
                                  <m:r>
                                    <a:rPr lang="en-US" altLang="zh-CN" sz="2200" i="1">
                                      <a:solidFill>
                                        <a:schemeClr val="tx1"/>
                                      </a:solidFill>
                                      <a:latin typeface="Cambria Math" panose="02040503050406030204" pitchFamily="18" charset="0"/>
                                      <a:cs typeface="Times New Roman" panose="02020603050405020304" pitchFamily="18" charset="0"/>
                                    </a:rPr>
                                    <m:t>,</m:t>
                                  </m:r>
                                  <m:sSub>
                                    <m:sSubPr>
                                      <m:ctrlPr>
                                        <a:rPr lang="en-US" altLang="zh-CN" sz="2200" i="1">
                                          <a:solidFill>
                                            <a:schemeClr val="tx1"/>
                                          </a:solidFill>
                                          <a:latin typeface="Cambria Math" panose="02040503050406030204" pitchFamily="18" charset="0"/>
                                          <a:cs typeface="Times New Roman" panose="02020603050405020304" pitchFamily="18" charset="0"/>
                                        </a:rPr>
                                      </m:ctrlPr>
                                    </m:sSubPr>
                                    <m:e>
                                      <m:r>
                                        <m:rPr>
                                          <m:sty m:val="p"/>
                                        </m:rPr>
                                        <a:rPr lang="en-US" altLang="zh-CN" sz="2200">
                                          <a:solidFill>
                                            <a:schemeClr val="tx1"/>
                                          </a:solidFill>
                                          <a:latin typeface="Cambria Math" panose="02040503050406030204" pitchFamily="18" charset="0"/>
                                          <a:cs typeface="Times New Roman" panose="02020603050405020304" pitchFamily="18" charset="0"/>
                                        </a:rPr>
                                        <m:t>Δ</m:t>
                                      </m:r>
                                    </m:e>
                                    <m:sub>
                                      <m:r>
                                        <m:rPr>
                                          <m:sty m:val="p"/>
                                        </m:rPr>
                                        <a:rPr lang="en-US" altLang="zh-CN" sz="2200">
                                          <a:solidFill>
                                            <a:schemeClr val="tx1"/>
                                          </a:solidFill>
                                          <a:latin typeface="Cambria Math" panose="02040503050406030204" pitchFamily="18" charset="0"/>
                                          <a:cs typeface="Times New Roman" panose="02020603050405020304" pitchFamily="18" charset="0"/>
                                        </a:rPr>
                                        <m:t>out</m:t>
                                      </m:r>
                                    </m:sub>
                                  </m:sSub>
                                  <m:r>
                                    <a:rPr lang="en-US" altLang="zh-CN" sz="2200" i="1">
                                      <a:solidFill>
                                        <a:schemeClr val="tx1"/>
                                      </a:solidFill>
                                      <a:latin typeface="Cambria Math" panose="02040503050406030204" pitchFamily="18" charset="0"/>
                                      <a:cs typeface="Times New Roman" panose="02020603050405020304" pitchFamily="18" charset="0"/>
                                    </a:rPr>
                                    <m:t>)</m:t>
                                  </m:r>
                                </m:e>
                              </m:func>
                              <m:r>
                                <a:rPr lang="en-US" altLang="zh-CN" sz="2200" i="1">
                                  <a:solidFill>
                                    <a:schemeClr val="tx1"/>
                                  </a:solidFill>
                                  <a:latin typeface="Cambria Math" panose="02040503050406030204" pitchFamily="18" charset="0"/>
                                  <a:cs typeface="Times New Roman" panose="02020603050405020304" pitchFamily="18" charset="0"/>
                                </a:rPr>
                                <m:t>=</m:t>
                              </m:r>
                              <m:r>
                                <a:rPr lang="en-US" altLang="zh-CN" sz="2200" i="1">
                                  <a:solidFill>
                                    <a:schemeClr val="tx1"/>
                                  </a:solidFill>
                                  <a:latin typeface="Cambria Math" panose="02040503050406030204" pitchFamily="18" charset="0"/>
                                  <a:cs typeface="Times New Roman" panose="02020603050405020304" pitchFamily="18" charset="0"/>
                                </a:rPr>
                                <m:t>𝑜</m:t>
                              </m:r>
                              <m:d>
                                <m:dPr>
                                  <m:ctrlPr>
                                    <a:rPr lang="en-US" altLang="zh-CN" sz="2200" i="1">
                                      <a:solidFill>
                                        <a:schemeClr val="tx1"/>
                                      </a:solidFill>
                                      <a:latin typeface="Cambria Math" panose="02040503050406030204" pitchFamily="18" charset="0"/>
                                      <a:cs typeface="Times New Roman" panose="02020603050405020304" pitchFamily="18" charset="0"/>
                                    </a:rPr>
                                  </m:ctrlPr>
                                </m:dPr>
                                <m:e>
                                  <m:sSup>
                                    <m:sSupPr>
                                      <m:ctrlPr>
                                        <a:rPr lang="en-US" altLang="zh-CN" sz="2200" i="1">
                                          <a:solidFill>
                                            <a:schemeClr val="tx1"/>
                                          </a:solidFill>
                                          <a:latin typeface="Cambria Math" panose="02040503050406030204" pitchFamily="18" charset="0"/>
                                          <a:cs typeface="Times New Roman" panose="02020603050405020304" pitchFamily="18" charset="0"/>
                                        </a:rPr>
                                      </m:ctrlPr>
                                    </m:sSupPr>
                                    <m:e>
                                      <m:r>
                                        <a:rPr lang="en-US" altLang="zh-CN" sz="2200" i="1">
                                          <a:solidFill>
                                            <a:schemeClr val="tx1"/>
                                          </a:solidFill>
                                          <a:latin typeface="Cambria Math" panose="02040503050406030204" pitchFamily="18" charset="0"/>
                                          <a:cs typeface="Times New Roman" panose="02020603050405020304" pitchFamily="18" charset="0"/>
                                        </a:rPr>
                                        <m:t>𝑛</m:t>
                                      </m:r>
                                    </m:e>
                                    <m:sup>
                                      <m:f>
                                        <m:fPr>
                                          <m:ctrlPr>
                                            <a:rPr lang="en-US" altLang="zh-CN" sz="2200" i="1">
                                              <a:solidFill>
                                                <a:schemeClr val="tx1"/>
                                              </a:solidFill>
                                              <a:latin typeface="Cambria Math" panose="02040503050406030204" pitchFamily="18" charset="0"/>
                                              <a:cs typeface="Times New Roman" panose="02020603050405020304" pitchFamily="18" charset="0"/>
                                            </a:rPr>
                                          </m:ctrlPr>
                                        </m:fPr>
                                        <m:num>
                                          <m:r>
                                            <a:rPr lang="en-US" altLang="zh-CN" sz="2200" i="1">
                                              <a:solidFill>
                                                <a:schemeClr val="tx1"/>
                                              </a:solidFill>
                                              <a:latin typeface="Cambria Math" panose="02040503050406030204" pitchFamily="18" charset="0"/>
                                              <a:cs typeface="Times New Roman" panose="02020603050405020304" pitchFamily="18" charset="0"/>
                                            </a:rPr>
                                            <m:t>1</m:t>
                                          </m:r>
                                        </m:num>
                                        <m:den>
                                          <m:r>
                                            <a:rPr lang="en-US" altLang="zh-CN" sz="2200" i="1">
                                              <a:solidFill>
                                                <a:schemeClr val="tx1"/>
                                              </a:solidFill>
                                              <a:latin typeface="Cambria Math" panose="02040503050406030204" pitchFamily="18" charset="0"/>
                                              <a:cs typeface="Times New Roman" panose="02020603050405020304" pitchFamily="18" charset="0"/>
                                            </a:rPr>
                                            <m:t>3</m:t>
                                          </m:r>
                                        </m:den>
                                      </m:f>
                                    </m:sup>
                                  </m:sSup>
                                </m:e>
                              </m:d>
                            </m:oMath>
                          </a14:m>
                          <a:endParaRPr lang="en-US" sz="2200">
                            <a:solidFill>
                              <a:schemeClr val="tx1"/>
                            </a:solidFill>
                            <a:latin typeface="Times New Roman" panose="02020603050405020304" pitchFamily="18" charset="0"/>
                            <a:cs typeface="Times New Roman" panose="02020603050405020304" pitchFamily="18" charset="0"/>
                          </a:endParaRPr>
                        </a:p>
                      </a:txBody>
                      <a:tcPr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02308146"/>
                      </a:ext>
                    </a:extLst>
                  </a:tr>
                  <a:tr h="1382228">
                    <a:tc>
                      <a:txBody>
                        <a:bodyPr/>
                        <a:lstStyle/>
                        <a:p>
                          <a:pPr algn="ctr"/>
                          <a:r>
                            <a:rPr lang="en-US" sz="2100" b="1">
                              <a:latin typeface="Times New Roman" panose="02020603050405020304" pitchFamily="18" charset="0"/>
                              <a:cs typeface="Times New Roman" panose="02020603050405020304" pitchFamily="18" charset="0"/>
                            </a:rPr>
                            <a:t>Upper Bound</a:t>
                          </a:r>
                        </a:p>
                      </a:txBody>
                      <a:tcPr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a:r>
                            <a:rPr lang="en-US" altLang="zh-CN" sz="2100" i="0" baseline="0">
                              <a:latin typeface="+mn-lt"/>
                              <a:cs typeface="Times New Roman" panose="02020603050405020304" pitchFamily="18" charset="0"/>
                            </a:rPr>
                            <a:t>                         </a:t>
                          </a:r>
                          <a14:m>
                            <m:oMath xmlns:m="http://schemas.openxmlformats.org/officeDocument/2006/math">
                              <m:r>
                                <a:rPr lang="en-US" altLang="zh-CN" sz="2100" i="1">
                                  <a:latin typeface="Cambria Math" panose="02040503050406030204" pitchFamily="18" charset="0"/>
                                  <a:cs typeface="Times New Roman" panose="02020603050405020304" pitchFamily="18" charset="0"/>
                                </a:rPr>
                                <m:t>𝑂</m:t>
                              </m:r>
                              <m:d>
                                <m:dPr>
                                  <m:ctrlPr>
                                    <a:rPr lang="en-US" altLang="zh-CN" sz="2100" i="1">
                                      <a:latin typeface="Cambria Math" panose="02040503050406030204" pitchFamily="18" charset="0"/>
                                      <a:cs typeface="Times New Roman" panose="02020603050405020304" pitchFamily="18" charset="0"/>
                                    </a:rPr>
                                  </m:ctrlPr>
                                </m:dPr>
                                <m:e>
                                  <m:func>
                                    <m:funcPr>
                                      <m:ctrlPr>
                                        <a:rPr lang="en-US" altLang="zh-CN" sz="2100" i="1">
                                          <a:latin typeface="Cambria Math" panose="02040503050406030204" pitchFamily="18" charset="0"/>
                                          <a:cs typeface="Times New Roman" panose="02020603050405020304" pitchFamily="18" charset="0"/>
                                        </a:rPr>
                                      </m:ctrlPr>
                                    </m:funcPr>
                                    <m:fName>
                                      <m:r>
                                        <m:rPr>
                                          <m:sty m:val="p"/>
                                        </m:rPr>
                                        <a:rPr lang="en-US" altLang="zh-CN" sz="2100">
                                          <a:latin typeface="Cambria Math" panose="02040503050406030204" pitchFamily="18" charset="0"/>
                                          <a:cs typeface="Times New Roman" panose="02020603050405020304" pitchFamily="18" charset="0"/>
                                        </a:rPr>
                                        <m:t>min</m:t>
                                      </m:r>
                                    </m:fName>
                                    <m:e>
                                      <m:d>
                                        <m:dPr>
                                          <m:ctrlPr>
                                            <a:rPr lang="en-US" altLang="zh-CN" sz="2100" i="1">
                                              <a:latin typeface="Cambria Math" panose="02040503050406030204" pitchFamily="18" charset="0"/>
                                              <a:cs typeface="Times New Roman" panose="02020603050405020304" pitchFamily="18" charset="0"/>
                                            </a:rPr>
                                          </m:ctrlPr>
                                        </m:dPr>
                                        <m:e>
                                          <m:sSubSup>
                                            <m:sSubSupPr>
                                              <m:ctrlPr>
                                                <a:rPr lang="en-US" altLang="zh-CN" sz="2100" i="1">
                                                  <a:latin typeface="Cambria Math" panose="02040503050406030204" pitchFamily="18" charset="0"/>
                                                  <a:cs typeface="Times New Roman" panose="02020603050405020304" pitchFamily="18" charset="0"/>
                                                </a:rPr>
                                              </m:ctrlPr>
                                            </m:sSubSupPr>
                                            <m:e>
                                              <m:sSup>
                                                <m:sSupPr>
                                                  <m:ctrlPr>
                                                    <a:rPr lang="en-US" altLang="zh-CN" sz="2100" i="1">
                                                      <a:latin typeface="Cambria Math" panose="02040503050406030204" pitchFamily="18" charset="0"/>
                                                      <a:cs typeface="Times New Roman" panose="02020603050405020304" pitchFamily="18" charset="0"/>
                                                    </a:rPr>
                                                  </m:ctrlPr>
                                                </m:sSupPr>
                                                <m:e>
                                                  <m:r>
                                                    <a:rPr lang="en-US" altLang="zh-CN" sz="2100" i="1">
                                                      <a:latin typeface="Cambria Math" panose="02040503050406030204" pitchFamily="18" charset="0"/>
                                                      <a:cs typeface="Times New Roman" panose="02020603050405020304" pitchFamily="18" charset="0"/>
                                                    </a:rPr>
                                                    <m:t>𝑛</m:t>
                                                  </m:r>
                                                </m:e>
                                                <m:sup>
                                                  <m:f>
                                                    <m:fPr>
                                                      <m:ctrlPr>
                                                        <a:rPr lang="en-US" altLang="zh-CN" sz="2100" i="1">
                                                          <a:latin typeface="Cambria Math" panose="02040503050406030204" pitchFamily="18" charset="0"/>
                                                          <a:cs typeface="Times New Roman" panose="02020603050405020304" pitchFamily="18" charset="0"/>
                                                        </a:rPr>
                                                      </m:ctrlPr>
                                                    </m:fPr>
                                                    <m:num>
                                                      <m:r>
                                                        <a:rPr lang="en-US" altLang="zh-CN" sz="2100" i="1">
                                                          <a:latin typeface="Cambria Math" panose="02040503050406030204" pitchFamily="18" charset="0"/>
                                                          <a:cs typeface="Times New Roman" panose="02020603050405020304" pitchFamily="18" charset="0"/>
                                                        </a:rPr>
                                                        <m:t>1</m:t>
                                                      </m:r>
                                                    </m:num>
                                                    <m:den>
                                                      <m:r>
                                                        <a:rPr lang="en-US" altLang="zh-CN" sz="2100" i="1">
                                                          <a:latin typeface="Cambria Math" panose="02040503050406030204" pitchFamily="18" charset="0"/>
                                                          <a:cs typeface="Times New Roman" panose="02020603050405020304" pitchFamily="18" charset="0"/>
                                                        </a:rPr>
                                                        <m:t>2</m:t>
                                                      </m:r>
                                                    </m:den>
                                                  </m:f>
                                                </m:sup>
                                              </m:sSup>
                                              <m:r>
                                                <m:rPr>
                                                  <m:sty m:val="p"/>
                                                </m:rPr>
                                                <a:rPr lang="en-US" altLang="zh-CN" sz="2100">
                                                  <a:latin typeface="Cambria Math" panose="02040503050406030204" pitchFamily="18" charset="0"/>
                                                  <a:cs typeface="Times New Roman" panose="02020603050405020304" pitchFamily="18" charset="0"/>
                                                </a:rPr>
                                                <m:t>Δ</m:t>
                                              </m:r>
                                            </m:e>
                                            <m:sub>
                                              <m:r>
                                                <m:rPr>
                                                  <m:sty m:val="p"/>
                                                </m:rPr>
                                                <a:rPr lang="en-US" altLang="zh-CN" sz="2100">
                                                  <a:latin typeface="Cambria Math" panose="02040503050406030204" pitchFamily="18" charset="0"/>
                                                  <a:cs typeface="Times New Roman" panose="02020603050405020304" pitchFamily="18" charset="0"/>
                                                </a:rPr>
                                                <m:t>in</m:t>
                                              </m:r>
                                            </m:sub>
                                            <m:sup>
                                              <m:f>
                                                <m:fPr>
                                                  <m:ctrlPr>
                                                    <a:rPr lang="en-US" altLang="zh-CN" sz="2100" i="1">
                                                      <a:latin typeface="Cambria Math" panose="02040503050406030204" pitchFamily="18" charset="0"/>
                                                      <a:cs typeface="Times New Roman" panose="02020603050405020304" pitchFamily="18" charset="0"/>
                                                    </a:rPr>
                                                  </m:ctrlPr>
                                                </m:fPr>
                                                <m:num>
                                                  <m:r>
                                                    <a:rPr lang="en-US" altLang="zh-CN" sz="2100" i="1">
                                                      <a:latin typeface="Cambria Math" panose="02040503050406030204" pitchFamily="18" charset="0"/>
                                                      <a:cs typeface="Times New Roman" panose="02020603050405020304" pitchFamily="18" charset="0"/>
                                                    </a:rPr>
                                                    <m:t>1</m:t>
                                                  </m:r>
                                                </m:num>
                                                <m:den>
                                                  <m:r>
                                                    <a:rPr lang="en-US" altLang="zh-CN" sz="2100" i="1">
                                                      <a:latin typeface="Cambria Math" panose="02040503050406030204" pitchFamily="18" charset="0"/>
                                                      <a:cs typeface="Times New Roman" panose="02020603050405020304" pitchFamily="18" charset="0"/>
                                                    </a:rPr>
                                                    <m:t>2</m:t>
                                                  </m:r>
                                                </m:den>
                                              </m:f>
                                            </m:sup>
                                          </m:sSubSup>
                                          <m:r>
                                            <a:rPr lang="en-US" altLang="zh-CN" sz="2100" i="1">
                                              <a:latin typeface="Cambria Math" panose="02040503050406030204" pitchFamily="18" charset="0"/>
                                              <a:cs typeface="Times New Roman" panose="02020603050405020304" pitchFamily="18" charset="0"/>
                                            </a:rPr>
                                            <m:t>,</m:t>
                                          </m:r>
                                          <m:sSubSup>
                                            <m:sSubSupPr>
                                              <m:ctrlPr>
                                                <a:rPr lang="en-US" altLang="zh-CN" sz="2100" i="1">
                                                  <a:latin typeface="Cambria Math" panose="02040503050406030204" pitchFamily="18" charset="0"/>
                                                  <a:cs typeface="Times New Roman" panose="02020603050405020304" pitchFamily="18" charset="0"/>
                                                </a:rPr>
                                              </m:ctrlPr>
                                            </m:sSubSupPr>
                                            <m:e>
                                              <m:sSup>
                                                <m:sSupPr>
                                                  <m:ctrlPr>
                                                    <a:rPr lang="en-US" altLang="zh-CN" sz="2100" i="1">
                                                      <a:latin typeface="Cambria Math" panose="02040503050406030204" pitchFamily="18" charset="0"/>
                                                      <a:cs typeface="Times New Roman" panose="02020603050405020304" pitchFamily="18" charset="0"/>
                                                    </a:rPr>
                                                  </m:ctrlPr>
                                                </m:sSupPr>
                                                <m:e>
                                                  <m:r>
                                                    <a:rPr lang="en-US" altLang="zh-CN" sz="2100" i="1">
                                                      <a:latin typeface="Cambria Math" panose="02040503050406030204" pitchFamily="18" charset="0"/>
                                                      <a:cs typeface="Times New Roman" panose="02020603050405020304" pitchFamily="18" charset="0"/>
                                                    </a:rPr>
                                                    <m:t>𝑛</m:t>
                                                  </m:r>
                                                </m:e>
                                                <m:sup>
                                                  <m:f>
                                                    <m:fPr>
                                                      <m:ctrlPr>
                                                        <a:rPr lang="en-US" altLang="zh-CN" sz="2100" i="1">
                                                          <a:latin typeface="Cambria Math" panose="02040503050406030204" pitchFamily="18" charset="0"/>
                                                          <a:cs typeface="Times New Roman" panose="02020603050405020304" pitchFamily="18" charset="0"/>
                                                        </a:rPr>
                                                      </m:ctrlPr>
                                                    </m:fPr>
                                                    <m:num>
                                                      <m:r>
                                                        <a:rPr lang="en-US" altLang="zh-CN" sz="2100" i="1">
                                                          <a:latin typeface="Cambria Math" panose="02040503050406030204" pitchFamily="18" charset="0"/>
                                                          <a:cs typeface="Times New Roman" panose="02020603050405020304" pitchFamily="18" charset="0"/>
                                                        </a:rPr>
                                                        <m:t>1</m:t>
                                                      </m:r>
                                                    </m:num>
                                                    <m:den>
                                                      <m:r>
                                                        <a:rPr lang="en-US" altLang="zh-CN" sz="2100" i="1">
                                                          <a:latin typeface="Cambria Math" panose="02040503050406030204" pitchFamily="18" charset="0"/>
                                                          <a:cs typeface="Times New Roman" panose="02020603050405020304" pitchFamily="18" charset="0"/>
                                                        </a:rPr>
                                                        <m:t>2</m:t>
                                                      </m:r>
                                                    </m:den>
                                                  </m:f>
                                                </m:sup>
                                              </m:sSup>
                                              <m:r>
                                                <m:rPr>
                                                  <m:sty m:val="p"/>
                                                </m:rPr>
                                                <a:rPr lang="en-US" altLang="zh-CN" sz="2100">
                                                  <a:latin typeface="Cambria Math" panose="02040503050406030204" pitchFamily="18" charset="0"/>
                                                  <a:cs typeface="Times New Roman" panose="02020603050405020304" pitchFamily="18" charset="0"/>
                                                </a:rPr>
                                                <m:t>Δ</m:t>
                                              </m:r>
                                            </m:e>
                                            <m:sub>
                                              <m:r>
                                                <m:rPr>
                                                  <m:sty m:val="p"/>
                                                </m:rPr>
                                                <a:rPr lang="en-US" altLang="zh-CN" sz="2100">
                                                  <a:latin typeface="Cambria Math" panose="02040503050406030204" pitchFamily="18" charset="0"/>
                                                  <a:cs typeface="Times New Roman" panose="02020603050405020304" pitchFamily="18" charset="0"/>
                                                </a:rPr>
                                                <m:t>out</m:t>
                                              </m:r>
                                            </m:sub>
                                            <m:sup>
                                              <m:f>
                                                <m:fPr>
                                                  <m:ctrlPr>
                                                    <a:rPr lang="en-US" altLang="zh-CN" sz="2100" i="1">
                                                      <a:latin typeface="Cambria Math" panose="02040503050406030204" pitchFamily="18" charset="0"/>
                                                      <a:cs typeface="Times New Roman" panose="02020603050405020304" pitchFamily="18" charset="0"/>
                                                    </a:rPr>
                                                  </m:ctrlPr>
                                                </m:fPr>
                                                <m:num>
                                                  <m:r>
                                                    <a:rPr lang="en-US" altLang="zh-CN" sz="2100" i="1">
                                                      <a:latin typeface="Cambria Math" panose="02040503050406030204" pitchFamily="18" charset="0"/>
                                                      <a:cs typeface="Times New Roman" panose="02020603050405020304" pitchFamily="18" charset="0"/>
                                                    </a:rPr>
                                                    <m:t>1</m:t>
                                                  </m:r>
                                                </m:num>
                                                <m:den>
                                                  <m:r>
                                                    <a:rPr lang="en-US" altLang="zh-CN" sz="2100" i="1">
                                                      <a:latin typeface="Cambria Math" panose="02040503050406030204" pitchFamily="18" charset="0"/>
                                                      <a:cs typeface="Times New Roman" panose="02020603050405020304" pitchFamily="18" charset="0"/>
                                                    </a:rPr>
                                                    <m:t>2</m:t>
                                                  </m:r>
                                                </m:den>
                                              </m:f>
                                            </m:sup>
                                          </m:sSubSup>
                                          <m:r>
                                            <a:rPr lang="en-US" altLang="zh-CN" sz="2100" i="1">
                                              <a:latin typeface="Cambria Math" panose="02040503050406030204" pitchFamily="18" charset="0"/>
                                              <a:cs typeface="Times New Roman" panose="02020603050405020304" pitchFamily="18" charset="0"/>
                                            </a:rPr>
                                            <m:t>,</m:t>
                                          </m:r>
                                          <m:sSup>
                                            <m:sSupPr>
                                              <m:ctrlPr>
                                                <a:rPr lang="en-US" altLang="zh-CN" sz="2100" i="1">
                                                  <a:latin typeface="Cambria Math" panose="02040503050406030204" pitchFamily="18" charset="0"/>
                                                  <a:cs typeface="Times New Roman" panose="02020603050405020304" pitchFamily="18" charset="0"/>
                                                </a:rPr>
                                              </m:ctrlPr>
                                            </m:sSupPr>
                                            <m:e>
                                              <m:sSup>
                                                <m:sSupPr>
                                                  <m:ctrlPr>
                                                    <a:rPr lang="en-US" altLang="zh-CN" sz="2100" i="1">
                                                      <a:latin typeface="Cambria Math" panose="02040503050406030204" pitchFamily="18" charset="0"/>
                                                      <a:cs typeface="Times New Roman" panose="02020603050405020304" pitchFamily="18" charset="0"/>
                                                    </a:rPr>
                                                  </m:ctrlPr>
                                                </m:sSupPr>
                                                <m:e>
                                                  <m:r>
                                                    <a:rPr lang="en-US" altLang="zh-CN" sz="2100" i="1">
                                                      <a:latin typeface="Cambria Math" panose="02040503050406030204" pitchFamily="18" charset="0"/>
                                                      <a:cs typeface="Times New Roman" panose="02020603050405020304" pitchFamily="18" charset="0"/>
                                                    </a:rPr>
                                                    <m:t>𝑛</m:t>
                                                  </m:r>
                                                </m:e>
                                                <m:sup>
                                                  <m:f>
                                                    <m:fPr>
                                                      <m:ctrlPr>
                                                        <a:rPr lang="en-US" altLang="zh-CN" sz="2100" i="1">
                                                          <a:latin typeface="Cambria Math" panose="02040503050406030204" pitchFamily="18" charset="0"/>
                                                          <a:cs typeface="Times New Roman" panose="02020603050405020304" pitchFamily="18" charset="0"/>
                                                        </a:rPr>
                                                      </m:ctrlPr>
                                                    </m:fPr>
                                                    <m:num>
                                                      <m:r>
                                                        <a:rPr lang="en-US" altLang="zh-CN" sz="2100" b="0" i="1">
                                                          <a:latin typeface="Cambria Math" panose="02040503050406030204" pitchFamily="18" charset="0"/>
                                                          <a:cs typeface="Times New Roman" panose="02020603050405020304" pitchFamily="18" charset="0"/>
                                                        </a:rPr>
                                                        <m:t>3</m:t>
                                                      </m:r>
                                                    </m:num>
                                                    <m:den>
                                                      <m:r>
                                                        <a:rPr lang="en-US" altLang="zh-CN" sz="2100" b="0" i="1">
                                                          <a:latin typeface="Cambria Math" panose="02040503050406030204" pitchFamily="18" charset="0"/>
                                                          <a:cs typeface="Times New Roman" panose="02020603050405020304" pitchFamily="18" charset="0"/>
                                                        </a:rPr>
                                                        <m:t>4</m:t>
                                                      </m:r>
                                                    </m:den>
                                                  </m:f>
                                                </m:sup>
                                              </m:sSup>
                                              <m:r>
                                                <a:rPr lang="en-US" altLang="zh-CN" sz="2100" b="0" i="1">
                                                  <a:latin typeface="Cambria Math" panose="02040503050406030204" pitchFamily="18" charset="0"/>
                                                  <a:cs typeface="Times New Roman" panose="02020603050405020304" pitchFamily="18" charset="0"/>
                                                </a:rPr>
                                                <m:t>𝑑</m:t>
                                              </m:r>
                                            </m:e>
                                            <m:sup>
                                              <m:f>
                                                <m:fPr>
                                                  <m:ctrlPr>
                                                    <a:rPr lang="en-US" altLang="zh-CN" sz="2100" i="1">
                                                      <a:latin typeface="Cambria Math" panose="02040503050406030204" pitchFamily="18" charset="0"/>
                                                      <a:cs typeface="Times New Roman" panose="02020603050405020304" pitchFamily="18" charset="0"/>
                                                    </a:rPr>
                                                  </m:ctrlPr>
                                                </m:fPr>
                                                <m:num>
                                                  <m:r>
                                                    <a:rPr lang="en-US" altLang="zh-CN" sz="2100" i="1">
                                                      <a:latin typeface="Cambria Math" panose="02040503050406030204" pitchFamily="18" charset="0"/>
                                                      <a:cs typeface="Times New Roman" panose="02020603050405020304" pitchFamily="18" charset="0"/>
                                                    </a:rPr>
                                                    <m:t>1</m:t>
                                                  </m:r>
                                                </m:num>
                                                <m:den>
                                                  <m:r>
                                                    <a:rPr lang="en-US" altLang="zh-CN" sz="2100" i="1">
                                                      <a:latin typeface="Cambria Math" panose="02040503050406030204" pitchFamily="18" charset="0"/>
                                                      <a:cs typeface="Times New Roman" panose="02020603050405020304" pitchFamily="18" charset="0"/>
                                                    </a:rPr>
                                                    <m:t>4</m:t>
                                                  </m:r>
                                                </m:den>
                                              </m:f>
                                            </m:sup>
                                          </m:sSup>
                                        </m:e>
                                      </m:d>
                                    </m:e>
                                  </m:func>
                                </m:e>
                              </m:d>
                            </m:oMath>
                          </a14:m>
                          <a:endParaRPr lang="en-US" sz="2100">
                            <a:latin typeface="Times New Roman" panose="02020603050405020304" pitchFamily="18" charset="0"/>
                            <a:cs typeface="Times New Roman" panose="02020603050405020304" pitchFamily="18" charset="0"/>
                          </a:endParaRPr>
                        </a:p>
                      </a:txBody>
                      <a:tcPr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3316538986"/>
                      </a:ext>
                    </a:extLst>
                  </a:tr>
                  <a:tr h="1382228">
                    <a:tc>
                      <a:txBody>
                        <a:bodyPr/>
                        <a:lstStyle/>
                        <a:p>
                          <a:pPr algn="ctr"/>
                          <a:r>
                            <a:rPr lang="en-US" sz="2100" b="1">
                              <a:latin typeface="Times New Roman" panose="02020603050405020304" pitchFamily="18" charset="0"/>
                              <a:cs typeface="Times New Roman" panose="02020603050405020304" pitchFamily="18" charset="0"/>
                            </a:rPr>
                            <a:t>Lower Bound</a:t>
                          </a:r>
                        </a:p>
                      </a:txBody>
                      <a:tcPr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r>
                                  <m:rPr>
                                    <m:sty m:val="p"/>
                                  </m:rPr>
                                  <a:rPr lang="en-US" altLang="zh-CN" sz="2100">
                                    <a:latin typeface="Cambria Math" panose="02040503050406030204" pitchFamily="18" charset="0"/>
                                    <a:cs typeface="Times New Roman" panose="02020603050405020304" pitchFamily="18" charset="0"/>
                                  </a:rPr>
                                  <m:t>Ω</m:t>
                                </m:r>
                                <m:d>
                                  <m:dPr>
                                    <m:ctrlPr>
                                      <a:rPr lang="en-US" altLang="zh-CN" sz="2100" i="1">
                                        <a:latin typeface="Cambria Math" panose="02040503050406030204" pitchFamily="18" charset="0"/>
                                        <a:cs typeface="Times New Roman" panose="02020603050405020304" pitchFamily="18" charset="0"/>
                                      </a:rPr>
                                    </m:ctrlPr>
                                  </m:dPr>
                                  <m:e>
                                    <m:r>
                                      <m:rPr>
                                        <m:sty m:val="p"/>
                                      </m:rPr>
                                      <a:rPr lang="en-US" altLang="zh-CN" sz="2100">
                                        <a:latin typeface="Cambria Math" panose="02040503050406030204" pitchFamily="18" charset="0"/>
                                        <a:cs typeface="Times New Roman" panose="02020603050405020304" pitchFamily="18" charset="0"/>
                                      </a:rPr>
                                      <m:t>min</m:t>
                                    </m:r>
                                    <m:d>
                                      <m:dPr>
                                        <m:ctrlPr>
                                          <a:rPr lang="en-US" altLang="zh-CN" sz="2100" i="1">
                                            <a:latin typeface="Cambria Math" panose="02040503050406030204" pitchFamily="18" charset="0"/>
                                            <a:cs typeface="Times New Roman" panose="02020603050405020304" pitchFamily="18" charset="0"/>
                                          </a:rPr>
                                        </m:ctrlPr>
                                      </m:dPr>
                                      <m:e>
                                        <m:sSubSup>
                                          <m:sSubSupPr>
                                            <m:ctrlPr>
                                              <a:rPr lang="en-US" altLang="zh-CN" sz="2100" i="1">
                                                <a:latin typeface="Cambria Math" panose="02040503050406030204" pitchFamily="18" charset="0"/>
                                                <a:cs typeface="Times New Roman" panose="02020603050405020304" pitchFamily="18" charset="0"/>
                                              </a:rPr>
                                            </m:ctrlPr>
                                          </m:sSubSupPr>
                                          <m:e>
                                            <m:sSup>
                                              <m:sSupPr>
                                                <m:ctrlPr>
                                                  <a:rPr lang="en-US" altLang="zh-CN" sz="2100" i="1">
                                                    <a:latin typeface="Cambria Math" panose="02040503050406030204" pitchFamily="18" charset="0"/>
                                                    <a:cs typeface="Times New Roman" panose="02020603050405020304" pitchFamily="18" charset="0"/>
                                                  </a:rPr>
                                                </m:ctrlPr>
                                              </m:sSupPr>
                                              <m:e>
                                                <m:r>
                                                  <a:rPr lang="en-US" altLang="zh-CN" sz="2100" i="1">
                                                    <a:latin typeface="Cambria Math" panose="02040503050406030204" pitchFamily="18" charset="0"/>
                                                    <a:cs typeface="Times New Roman" panose="02020603050405020304" pitchFamily="18" charset="0"/>
                                                  </a:rPr>
                                                  <m:t>𝑛</m:t>
                                                </m:r>
                                              </m:e>
                                              <m:sup>
                                                <m:f>
                                                  <m:fPr>
                                                    <m:ctrlPr>
                                                      <a:rPr lang="en-US" altLang="zh-CN" sz="2100" i="1">
                                                        <a:latin typeface="Cambria Math" panose="02040503050406030204" pitchFamily="18" charset="0"/>
                                                        <a:cs typeface="Times New Roman" panose="02020603050405020304" pitchFamily="18" charset="0"/>
                                                      </a:rPr>
                                                    </m:ctrlPr>
                                                  </m:fPr>
                                                  <m:num>
                                                    <m:r>
                                                      <a:rPr lang="en-US" altLang="zh-CN" sz="2100" i="1">
                                                        <a:latin typeface="Cambria Math" panose="02040503050406030204" pitchFamily="18" charset="0"/>
                                                        <a:cs typeface="Times New Roman" panose="02020603050405020304" pitchFamily="18" charset="0"/>
                                                      </a:rPr>
                                                      <m:t>1</m:t>
                                                    </m:r>
                                                  </m:num>
                                                  <m:den>
                                                    <m:r>
                                                      <a:rPr lang="en-US" altLang="zh-CN" sz="2100" i="1">
                                                        <a:latin typeface="Cambria Math" panose="02040503050406030204" pitchFamily="18" charset="0"/>
                                                        <a:cs typeface="Times New Roman" panose="02020603050405020304" pitchFamily="18" charset="0"/>
                                                      </a:rPr>
                                                      <m:t>2</m:t>
                                                    </m:r>
                                                  </m:den>
                                                </m:f>
                                              </m:sup>
                                            </m:sSup>
                                            <m:r>
                                              <m:rPr>
                                                <m:sty m:val="p"/>
                                              </m:rPr>
                                              <a:rPr lang="en-US" altLang="zh-CN" sz="2100">
                                                <a:latin typeface="Cambria Math" panose="02040503050406030204" pitchFamily="18" charset="0"/>
                                                <a:cs typeface="Times New Roman" panose="02020603050405020304" pitchFamily="18" charset="0"/>
                                              </a:rPr>
                                              <m:t>Δ</m:t>
                                            </m:r>
                                          </m:e>
                                          <m:sub>
                                            <m:r>
                                              <m:rPr>
                                                <m:sty m:val="p"/>
                                              </m:rPr>
                                              <a:rPr lang="en-US" altLang="zh-CN" sz="2100">
                                                <a:latin typeface="Cambria Math" panose="02040503050406030204" pitchFamily="18" charset="0"/>
                                                <a:cs typeface="Times New Roman" panose="02020603050405020304" pitchFamily="18" charset="0"/>
                                              </a:rPr>
                                              <m:t>in</m:t>
                                            </m:r>
                                          </m:sub>
                                          <m:sup>
                                            <m:f>
                                              <m:fPr>
                                                <m:ctrlPr>
                                                  <a:rPr lang="en-US" altLang="zh-CN" sz="2100" i="1">
                                                    <a:latin typeface="Cambria Math" panose="02040503050406030204" pitchFamily="18" charset="0"/>
                                                    <a:cs typeface="Times New Roman" panose="02020603050405020304" pitchFamily="18" charset="0"/>
                                                  </a:rPr>
                                                </m:ctrlPr>
                                              </m:fPr>
                                              <m:num>
                                                <m:r>
                                                  <a:rPr lang="en-US" altLang="zh-CN" sz="2100" i="1">
                                                    <a:latin typeface="Cambria Math" panose="02040503050406030204" pitchFamily="18" charset="0"/>
                                                    <a:cs typeface="Times New Roman" panose="02020603050405020304" pitchFamily="18" charset="0"/>
                                                  </a:rPr>
                                                  <m:t>1</m:t>
                                                </m:r>
                                              </m:num>
                                              <m:den>
                                                <m:r>
                                                  <a:rPr lang="en-US" altLang="zh-CN" sz="2100" i="1">
                                                    <a:latin typeface="Cambria Math" panose="02040503050406030204" pitchFamily="18" charset="0"/>
                                                    <a:cs typeface="Times New Roman" panose="02020603050405020304" pitchFamily="18" charset="0"/>
                                                  </a:rPr>
                                                  <m:t>2</m:t>
                                                </m:r>
                                              </m:den>
                                            </m:f>
                                          </m:sup>
                                        </m:sSubSup>
                                        <m:r>
                                          <a:rPr lang="en-US" altLang="zh-CN" sz="2100" i="1">
                                            <a:latin typeface="Cambria Math" panose="02040503050406030204" pitchFamily="18" charset="0"/>
                                            <a:cs typeface="Times New Roman" panose="02020603050405020304" pitchFamily="18" charset="0"/>
                                          </a:rPr>
                                          <m:t>,</m:t>
                                        </m:r>
                                        <m:sSubSup>
                                          <m:sSubSupPr>
                                            <m:ctrlPr>
                                              <a:rPr lang="en-US" altLang="zh-CN" sz="2100" i="1">
                                                <a:latin typeface="Cambria Math" panose="02040503050406030204" pitchFamily="18" charset="0"/>
                                                <a:cs typeface="Times New Roman" panose="02020603050405020304" pitchFamily="18" charset="0"/>
                                              </a:rPr>
                                            </m:ctrlPr>
                                          </m:sSubSupPr>
                                          <m:e>
                                            <m:sSup>
                                              <m:sSupPr>
                                                <m:ctrlPr>
                                                  <a:rPr lang="en-US" altLang="zh-CN" sz="2100" i="1">
                                                    <a:latin typeface="Cambria Math" panose="02040503050406030204" pitchFamily="18" charset="0"/>
                                                    <a:cs typeface="Times New Roman" panose="02020603050405020304" pitchFamily="18" charset="0"/>
                                                  </a:rPr>
                                                </m:ctrlPr>
                                              </m:sSupPr>
                                              <m:e>
                                                <m:r>
                                                  <a:rPr lang="en-US" altLang="zh-CN" sz="2100" i="1">
                                                    <a:latin typeface="Cambria Math" panose="02040503050406030204" pitchFamily="18" charset="0"/>
                                                    <a:cs typeface="Times New Roman" panose="02020603050405020304" pitchFamily="18" charset="0"/>
                                                  </a:rPr>
                                                  <m:t>𝑛</m:t>
                                                </m:r>
                                              </m:e>
                                              <m:sup>
                                                <m:f>
                                                  <m:fPr>
                                                    <m:ctrlPr>
                                                      <a:rPr lang="en-US" altLang="zh-CN" sz="2100" i="1">
                                                        <a:latin typeface="Cambria Math" panose="02040503050406030204" pitchFamily="18" charset="0"/>
                                                        <a:cs typeface="Times New Roman" panose="02020603050405020304" pitchFamily="18" charset="0"/>
                                                      </a:rPr>
                                                    </m:ctrlPr>
                                                  </m:fPr>
                                                  <m:num>
                                                    <m:r>
                                                      <a:rPr lang="en-US" altLang="zh-CN" sz="2100" i="1">
                                                        <a:latin typeface="Cambria Math" panose="02040503050406030204" pitchFamily="18" charset="0"/>
                                                        <a:cs typeface="Times New Roman" panose="02020603050405020304" pitchFamily="18" charset="0"/>
                                                      </a:rPr>
                                                      <m:t>1</m:t>
                                                    </m:r>
                                                  </m:num>
                                                  <m:den>
                                                    <m:r>
                                                      <a:rPr lang="en-US" altLang="zh-CN" sz="2100" i="1">
                                                        <a:latin typeface="Cambria Math" panose="02040503050406030204" pitchFamily="18" charset="0"/>
                                                        <a:cs typeface="Times New Roman" panose="02020603050405020304" pitchFamily="18" charset="0"/>
                                                      </a:rPr>
                                                      <m:t>2</m:t>
                                                    </m:r>
                                                  </m:den>
                                                </m:f>
                                              </m:sup>
                                            </m:sSup>
                                            <m:r>
                                              <m:rPr>
                                                <m:sty m:val="p"/>
                                              </m:rPr>
                                              <a:rPr lang="en-US" altLang="zh-CN" sz="2100">
                                                <a:latin typeface="Cambria Math" panose="02040503050406030204" pitchFamily="18" charset="0"/>
                                                <a:cs typeface="Times New Roman" panose="02020603050405020304" pitchFamily="18" charset="0"/>
                                              </a:rPr>
                                              <m:t>Δ</m:t>
                                            </m:r>
                                          </m:e>
                                          <m:sub>
                                            <m:r>
                                              <m:rPr>
                                                <m:sty m:val="p"/>
                                              </m:rPr>
                                              <a:rPr lang="en-US" altLang="zh-CN" sz="2100">
                                                <a:latin typeface="Cambria Math" panose="02040503050406030204" pitchFamily="18" charset="0"/>
                                                <a:cs typeface="Times New Roman" panose="02020603050405020304" pitchFamily="18" charset="0"/>
                                              </a:rPr>
                                              <m:t>out</m:t>
                                            </m:r>
                                          </m:sub>
                                          <m:sup>
                                            <m:f>
                                              <m:fPr>
                                                <m:ctrlPr>
                                                  <a:rPr lang="en-US" altLang="zh-CN" sz="2100" i="1">
                                                    <a:latin typeface="Cambria Math" panose="02040503050406030204" pitchFamily="18" charset="0"/>
                                                    <a:cs typeface="Times New Roman" panose="02020603050405020304" pitchFamily="18" charset="0"/>
                                                  </a:rPr>
                                                </m:ctrlPr>
                                              </m:fPr>
                                              <m:num>
                                                <m:r>
                                                  <a:rPr lang="en-US" altLang="zh-CN" sz="2100" i="1">
                                                    <a:latin typeface="Cambria Math" panose="02040503050406030204" pitchFamily="18" charset="0"/>
                                                    <a:cs typeface="Times New Roman" panose="02020603050405020304" pitchFamily="18" charset="0"/>
                                                  </a:rPr>
                                                  <m:t>1</m:t>
                                                </m:r>
                                              </m:num>
                                              <m:den>
                                                <m:r>
                                                  <a:rPr lang="en-US" altLang="zh-CN" sz="2100" i="1">
                                                    <a:latin typeface="Cambria Math" panose="02040503050406030204" pitchFamily="18" charset="0"/>
                                                    <a:cs typeface="Times New Roman" panose="02020603050405020304" pitchFamily="18" charset="0"/>
                                                  </a:rPr>
                                                  <m:t>2</m:t>
                                                </m:r>
                                              </m:den>
                                            </m:f>
                                          </m:sup>
                                        </m:sSubSup>
                                        <m:r>
                                          <a:rPr lang="en-US" altLang="zh-CN" sz="2100" i="1">
                                            <a:latin typeface="Cambria Math" panose="02040503050406030204" pitchFamily="18" charset="0"/>
                                            <a:cs typeface="Times New Roman" panose="02020603050405020304" pitchFamily="18" charset="0"/>
                                          </a:rPr>
                                          <m:t>,</m:t>
                                        </m:r>
                                        <m:sSup>
                                          <m:sSupPr>
                                            <m:ctrlPr>
                                              <a:rPr lang="en-US" altLang="zh-CN" sz="2100" i="1">
                                                <a:latin typeface="Cambria Math" panose="02040503050406030204" pitchFamily="18" charset="0"/>
                                                <a:cs typeface="Times New Roman" panose="02020603050405020304" pitchFamily="18" charset="0"/>
                                              </a:rPr>
                                            </m:ctrlPr>
                                          </m:sSupPr>
                                          <m:e>
                                            <m:sSup>
                                              <m:sSupPr>
                                                <m:ctrlPr>
                                                  <a:rPr lang="en-US" altLang="zh-CN" sz="2100" i="1">
                                                    <a:latin typeface="Cambria Math" panose="02040503050406030204" pitchFamily="18" charset="0"/>
                                                    <a:cs typeface="Times New Roman" panose="02020603050405020304" pitchFamily="18" charset="0"/>
                                                  </a:rPr>
                                                </m:ctrlPr>
                                              </m:sSupPr>
                                              <m:e>
                                                <m:r>
                                                  <a:rPr lang="en-US" altLang="zh-CN" sz="2100" i="1">
                                                    <a:latin typeface="Cambria Math" panose="02040503050406030204" pitchFamily="18" charset="0"/>
                                                    <a:cs typeface="Times New Roman" panose="02020603050405020304" pitchFamily="18" charset="0"/>
                                                  </a:rPr>
                                                  <m:t>𝑛</m:t>
                                                </m:r>
                                              </m:e>
                                              <m:sup>
                                                <m:f>
                                                  <m:fPr>
                                                    <m:ctrlPr>
                                                      <a:rPr lang="en-US" altLang="zh-CN" sz="2100" i="1">
                                                        <a:latin typeface="Cambria Math" panose="02040503050406030204" pitchFamily="18" charset="0"/>
                                                        <a:cs typeface="Times New Roman" panose="02020603050405020304" pitchFamily="18" charset="0"/>
                                                      </a:rPr>
                                                    </m:ctrlPr>
                                                  </m:fPr>
                                                  <m:num>
                                                    <m:r>
                                                      <a:rPr lang="en-US" altLang="zh-CN" sz="2100" b="0" i="1">
                                                        <a:latin typeface="Cambria Math" panose="02040503050406030204" pitchFamily="18" charset="0"/>
                                                        <a:cs typeface="Times New Roman" panose="02020603050405020304" pitchFamily="18" charset="0"/>
                                                      </a:rPr>
                                                      <m:t>3</m:t>
                                                    </m:r>
                                                  </m:num>
                                                  <m:den>
                                                    <m:r>
                                                      <a:rPr lang="en-US" altLang="zh-CN" sz="2100" b="0" i="1">
                                                        <a:latin typeface="Cambria Math" panose="02040503050406030204" pitchFamily="18" charset="0"/>
                                                        <a:cs typeface="Times New Roman" panose="02020603050405020304" pitchFamily="18" charset="0"/>
                                                      </a:rPr>
                                                      <m:t>4</m:t>
                                                    </m:r>
                                                  </m:den>
                                                </m:f>
                                              </m:sup>
                                            </m:sSup>
                                            <m:r>
                                              <a:rPr lang="en-US" altLang="zh-CN" sz="2100" b="0" i="1">
                                                <a:latin typeface="Cambria Math" panose="02040503050406030204" pitchFamily="18" charset="0"/>
                                                <a:cs typeface="Times New Roman" panose="02020603050405020304" pitchFamily="18" charset="0"/>
                                              </a:rPr>
                                              <m:t>𝑑</m:t>
                                            </m:r>
                                          </m:e>
                                          <m:sup>
                                            <m:f>
                                              <m:fPr>
                                                <m:ctrlPr>
                                                  <a:rPr lang="en-US" altLang="zh-CN" sz="2100" i="1">
                                                    <a:latin typeface="Cambria Math" panose="02040503050406030204" pitchFamily="18" charset="0"/>
                                                    <a:cs typeface="Times New Roman" panose="02020603050405020304" pitchFamily="18" charset="0"/>
                                                  </a:rPr>
                                                </m:ctrlPr>
                                              </m:fPr>
                                              <m:num>
                                                <m:r>
                                                  <a:rPr lang="en-US" altLang="zh-CN" sz="2100" i="1">
                                                    <a:latin typeface="Cambria Math" panose="02040503050406030204" pitchFamily="18" charset="0"/>
                                                    <a:cs typeface="Times New Roman" panose="02020603050405020304" pitchFamily="18" charset="0"/>
                                                  </a:rPr>
                                                  <m:t>1</m:t>
                                                </m:r>
                                              </m:num>
                                              <m:den>
                                                <m:r>
                                                  <a:rPr lang="en-US" altLang="zh-CN" sz="2100" i="1">
                                                    <a:latin typeface="Cambria Math" panose="02040503050406030204" pitchFamily="18" charset="0"/>
                                                    <a:cs typeface="Times New Roman" panose="02020603050405020304" pitchFamily="18" charset="0"/>
                                                  </a:rPr>
                                                  <m:t>4</m:t>
                                                </m:r>
                                              </m:den>
                                            </m:f>
                                          </m:sup>
                                        </m:sSup>
                                      </m:e>
                                    </m:d>
                                  </m:e>
                                </m:d>
                              </m:oMath>
                            </m:oMathPara>
                          </a14:m>
                          <a:endParaRPr lang="en-US" sz="2100">
                            <a:latin typeface="Times New Roman" panose="02020603050405020304" pitchFamily="18" charset="0"/>
                            <a:cs typeface="Times New Roman" panose="02020603050405020304" pitchFamily="18" charset="0"/>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 xmlns:m="http://schemas.openxmlformats.org/officeDocument/2006/math">
                              <m:r>
                                <m:rPr>
                                  <m:sty m:val="p"/>
                                </m:rPr>
                                <a:rPr lang="en-US" altLang="zh-CN" sz="2100">
                                  <a:latin typeface="Cambria Math" panose="02040503050406030204" pitchFamily="18" charset="0"/>
                                  <a:cs typeface="Times New Roman" panose="02020603050405020304" pitchFamily="18" charset="0"/>
                                </a:rPr>
                                <m:t>Ω</m:t>
                              </m:r>
                              <m:d>
                                <m:dPr>
                                  <m:ctrlPr>
                                    <a:rPr lang="en-US" altLang="zh-CN" sz="2100" i="1">
                                      <a:latin typeface="Cambria Math" panose="02040503050406030204" pitchFamily="18" charset="0"/>
                                      <a:cs typeface="Times New Roman" panose="02020603050405020304" pitchFamily="18" charset="0"/>
                                    </a:rPr>
                                  </m:ctrlPr>
                                </m:dPr>
                                <m:e>
                                  <m:sSup>
                                    <m:sSupPr>
                                      <m:ctrlPr>
                                        <a:rPr lang="en-US" altLang="zh-CN" sz="2100" i="1">
                                          <a:latin typeface="Cambria Math" panose="02040503050406030204" pitchFamily="18" charset="0"/>
                                          <a:cs typeface="Times New Roman" panose="02020603050405020304" pitchFamily="18" charset="0"/>
                                        </a:rPr>
                                      </m:ctrlPr>
                                    </m:sSupPr>
                                    <m:e>
                                      <m:r>
                                        <a:rPr lang="en-US" altLang="zh-CN" sz="2100" i="1">
                                          <a:latin typeface="Cambria Math" panose="02040503050406030204" pitchFamily="18" charset="0"/>
                                          <a:cs typeface="Times New Roman" panose="02020603050405020304" pitchFamily="18" charset="0"/>
                                        </a:rPr>
                                        <m:t>𝑛</m:t>
                                      </m:r>
                                    </m:e>
                                    <m:sup>
                                      <m:f>
                                        <m:fPr>
                                          <m:ctrlPr>
                                            <a:rPr lang="en-US" altLang="zh-CN" sz="2100" i="1">
                                              <a:latin typeface="Cambria Math" panose="02040503050406030204" pitchFamily="18" charset="0"/>
                                              <a:cs typeface="Times New Roman" panose="02020603050405020304" pitchFamily="18" charset="0"/>
                                            </a:rPr>
                                          </m:ctrlPr>
                                        </m:fPr>
                                        <m:num>
                                          <m:r>
                                            <a:rPr lang="en-US" altLang="zh-CN" sz="2100" i="1">
                                              <a:latin typeface="Cambria Math" panose="02040503050406030204" pitchFamily="18" charset="0"/>
                                              <a:cs typeface="Times New Roman" panose="02020603050405020304" pitchFamily="18" charset="0"/>
                                            </a:rPr>
                                            <m:t>1</m:t>
                                          </m:r>
                                        </m:num>
                                        <m:den>
                                          <m:r>
                                            <a:rPr lang="en-US" altLang="zh-CN" sz="2100" i="1">
                                              <a:latin typeface="Cambria Math" panose="02040503050406030204" pitchFamily="18" charset="0"/>
                                              <a:cs typeface="Times New Roman" panose="02020603050405020304" pitchFamily="18" charset="0"/>
                                            </a:rPr>
                                            <m:t>2</m:t>
                                          </m:r>
                                        </m:den>
                                      </m:f>
                                      <m:r>
                                        <a:rPr lang="en-US" altLang="zh-CN" sz="2100" i="1">
                                          <a:latin typeface="Cambria Math" panose="02040503050406030204" pitchFamily="18" charset="0"/>
                                          <a:cs typeface="Times New Roman" panose="02020603050405020304" pitchFamily="18" charset="0"/>
                                        </a:rPr>
                                        <m:t>−</m:t>
                                      </m:r>
                                      <m:r>
                                        <a:rPr lang="en-US" altLang="zh-CN" sz="2100" i="1">
                                          <a:latin typeface="Cambria Math" panose="02040503050406030204" pitchFamily="18" charset="0"/>
                                          <a:cs typeface="Times New Roman" panose="02020603050405020304" pitchFamily="18" charset="0"/>
                                        </a:rPr>
                                        <m:t>𝛾</m:t>
                                      </m:r>
                                    </m:sup>
                                  </m:sSup>
                                  <m:sSup>
                                    <m:sSupPr>
                                      <m:ctrlPr>
                                        <a:rPr lang="en-US" altLang="zh-CN" sz="2100" i="1">
                                          <a:latin typeface="Cambria Math" panose="02040503050406030204" pitchFamily="18" charset="0"/>
                                          <a:cs typeface="Times New Roman" panose="02020603050405020304" pitchFamily="18" charset="0"/>
                                        </a:rPr>
                                      </m:ctrlPr>
                                    </m:sSupPr>
                                    <m:e>
                                      <m:d>
                                        <m:dPr>
                                          <m:ctrlPr>
                                            <a:rPr lang="en-US" altLang="zh-CN" sz="2100" i="1">
                                              <a:latin typeface="Cambria Math" panose="02040503050406030204" pitchFamily="18" charset="0"/>
                                              <a:cs typeface="Times New Roman" panose="02020603050405020304" pitchFamily="18" charset="0"/>
                                            </a:rPr>
                                          </m:ctrlPr>
                                        </m:dPr>
                                        <m:e>
                                          <m:func>
                                            <m:funcPr>
                                              <m:ctrlPr>
                                                <a:rPr lang="en-US" altLang="zh-CN" sz="2100" i="1">
                                                  <a:latin typeface="Cambria Math" panose="02040503050406030204" pitchFamily="18" charset="0"/>
                                                  <a:cs typeface="Times New Roman" panose="02020603050405020304" pitchFamily="18" charset="0"/>
                                                </a:rPr>
                                              </m:ctrlPr>
                                            </m:funcPr>
                                            <m:fName>
                                              <m:r>
                                                <m:rPr>
                                                  <m:sty m:val="p"/>
                                                </m:rPr>
                                                <a:rPr lang="en-US" altLang="zh-CN" sz="2100">
                                                  <a:latin typeface="Cambria Math" panose="02040503050406030204" pitchFamily="18" charset="0"/>
                                                  <a:cs typeface="Times New Roman" panose="02020603050405020304" pitchFamily="18" charset="0"/>
                                                </a:rPr>
                                                <m:t>min</m:t>
                                              </m:r>
                                            </m:fName>
                                            <m:e>
                                              <m:d>
                                                <m:dPr>
                                                  <m:ctrlPr>
                                                    <a:rPr lang="en-US" altLang="zh-CN" sz="2100" i="1">
                                                      <a:latin typeface="Cambria Math" panose="02040503050406030204" pitchFamily="18" charset="0"/>
                                                      <a:cs typeface="Times New Roman" panose="02020603050405020304" pitchFamily="18" charset="0"/>
                                                    </a:rPr>
                                                  </m:ctrlPr>
                                                </m:dPr>
                                                <m:e>
                                                  <m:sSub>
                                                    <m:sSubPr>
                                                      <m:ctrlPr>
                                                        <a:rPr lang="en-US" altLang="zh-CN" sz="2100" i="1">
                                                          <a:latin typeface="Cambria Math" panose="02040503050406030204" pitchFamily="18" charset="0"/>
                                                          <a:cs typeface="Times New Roman" panose="02020603050405020304" pitchFamily="18" charset="0"/>
                                                        </a:rPr>
                                                      </m:ctrlPr>
                                                    </m:sSubPr>
                                                    <m:e>
                                                      <m:r>
                                                        <m:rPr>
                                                          <m:sty m:val="p"/>
                                                        </m:rPr>
                                                        <a:rPr lang="en-US" altLang="zh-CN" sz="2100">
                                                          <a:latin typeface="Cambria Math" panose="02040503050406030204" pitchFamily="18" charset="0"/>
                                                          <a:cs typeface="Times New Roman" panose="02020603050405020304" pitchFamily="18" charset="0"/>
                                                        </a:rPr>
                                                        <m:t>Δ</m:t>
                                                      </m:r>
                                                    </m:e>
                                                    <m:sub>
                                                      <m:r>
                                                        <m:rPr>
                                                          <m:sty m:val="p"/>
                                                        </m:rPr>
                                                        <a:rPr lang="en-US" altLang="zh-CN" sz="2100">
                                                          <a:latin typeface="Cambria Math" panose="02040503050406030204" pitchFamily="18" charset="0"/>
                                                          <a:cs typeface="Times New Roman" panose="02020603050405020304" pitchFamily="18" charset="0"/>
                                                        </a:rPr>
                                                        <m:t>in</m:t>
                                                      </m:r>
                                                    </m:sub>
                                                  </m:sSub>
                                                  <m:r>
                                                    <a:rPr lang="en-US" altLang="zh-CN" sz="2100" i="1">
                                                      <a:latin typeface="Cambria Math" panose="02040503050406030204" pitchFamily="18" charset="0"/>
                                                      <a:cs typeface="Times New Roman" panose="02020603050405020304" pitchFamily="18" charset="0"/>
                                                    </a:rPr>
                                                    <m:t>,</m:t>
                                                  </m:r>
                                                  <m:sSub>
                                                    <m:sSubPr>
                                                      <m:ctrlPr>
                                                        <a:rPr lang="en-US" altLang="zh-CN" sz="2100" i="1">
                                                          <a:latin typeface="Cambria Math" panose="02040503050406030204" pitchFamily="18" charset="0"/>
                                                          <a:cs typeface="Times New Roman" panose="02020603050405020304" pitchFamily="18" charset="0"/>
                                                        </a:rPr>
                                                      </m:ctrlPr>
                                                    </m:sSubPr>
                                                    <m:e>
                                                      <m:r>
                                                        <m:rPr>
                                                          <m:sty m:val="p"/>
                                                        </m:rPr>
                                                        <a:rPr lang="en-US" altLang="zh-CN" sz="2100">
                                                          <a:latin typeface="Cambria Math" panose="02040503050406030204" pitchFamily="18" charset="0"/>
                                                          <a:cs typeface="Times New Roman" panose="02020603050405020304" pitchFamily="18" charset="0"/>
                                                        </a:rPr>
                                                        <m:t>Δ</m:t>
                                                      </m:r>
                                                    </m:e>
                                                    <m:sub>
                                                      <m:r>
                                                        <m:rPr>
                                                          <m:sty m:val="p"/>
                                                        </m:rPr>
                                                        <a:rPr lang="en-US" altLang="zh-CN" sz="2100">
                                                          <a:latin typeface="Cambria Math" panose="02040503050406030204" pitchFamily="18" charset="0"/>
                                                          <a:cs typeface="Times New Roman" panose="02020603050405020304" pitchFamily="18" charset="0"/>
                                                        </a:rPr>
                                                        <m:t>out</m:t>
                                                      </m:r>
                                                    </m:sub>
                                                  </m:sSub>
                                                </m:e>
                                              </m:d>
                                            </m:e>
                                          </m:func>
                                        </m:e>
                                      </m:d>
                                    </m:e>
                                    <m:sup>
                                      <m:f>
                                        <m:fPr>
                                          <m:ctrlPr>
                                            <a:rPr lang="en-US" altLang="zh-CN" sz="2100" i="1">
                                              <a:latin typeface="Cambria Math" panose="02040503050406030204" pitchFamily="18" charset="0"/>
                                              <a:cs typeface="Times New Roman" panose="02020603050405020304" pitchFamily="18" charset="0"/>
                                            </a:rPr>
                                          </m:ctrlPr>
                                        </m:fPr>
                                        <m:num>
                                          <m:r>
                                            <a:rPr lang="en-US" altLang="zh-CN" sz="2100" i="1">
                                              <a:latin typeface="Cambria Math" panose="02040503050406030204" pitchFamily="18" charset="0"/>
                                              <a:cs typeface="Times New Roman" panose="02020603050405020304" pitchFamily="18" charset="0"/>
                                            </a:rPr>
                                            <m:t>1</m:t>
                                          </m:r>
                                        </m:num>
                                        <m:den>
                                          <m:r>
                                            <a:rPr lang="en-US" altLang="zh-CN" sz="2100" i="1">
                                              <a:latin typeface="Cambria Math" panose="02040503050406030204" pitchFamily="18" charset="0"/>
                                              <a:cs typeface="Times New Roman" panose="02020603050405020304" pitchFamily="18" charset="0"/>
                                            </a:rPr>
                                            <m:t>2</m:t>
                                          </m:r>
                                        </m:den>
                                      </m:f>
                                      <m:r>
                                        <a:rPr lang="en-US" altLang="zh-CN" sz="2100" i="1">
                                          <a:latin typeface="Cambria Math" panose="02040503050406030204" pitchFamily="18" charset="0"/>
                                          <a:cs typeface="Times New Roman" panose="02020603050405020304" pitchFamily="18" charset="0"/>
                                        </a:rPr>
                                        <m:t>+</m:t>
                                      </m:r>
                                      <m:r>
                                        <a:rPr lang="en-US" altLang="zh-CN" sz="2100" i="1">
                                          <a:latin typeface="Cambria Math" panose="02040503050406030204" pitchFamily="18" charset="0"/>
                                          <a:cs typeface="Times New Roman" panose="02020603050405020304" pitchFamily="18" charset="0"/>
                                        </a:rPr>
                                        <m:t>𝛾</m:t>
                                      </m:r>
                                    </m:sup>
                                  </m:sSup>
                                </m:e>
                              </m:d>
                            </m:oMath>
                          </a14:m>
                          <a:r>
                            <a:rPr lang="en-US" sz="2100">
                              <a:latin typeface="Times New Roman" panose="02020603050405020304" pitchFamily="18" charset="0"/>
                              <a:cs typeface="Times New Roman" panose="02020603050405020304" pitchFamily="18" charset="0"/>
                            </a:rPr>
                            <a:t> </a:t>
                          </a:r>
                        </a:p>
                        <a:p>
                          <a:pPr algn="ctr"/>
                          <a:r>
                            <a:rPr lang="en-US" altLang="zh-CN" sz="2000" dirty="0">
                              <a:solidFill>
                                <a:schemeClr val="tx1"/>
                              </a:solidFill>
                              <a:latin typeface="Times New Roman" panose="02020603050405020304" pitchFamily="18" charset="0"/>
                              <a:cs typeface="Times New Roman" panose="02020603050405020304" pitchFamily="18" charset="0"/>
                            </a:rPr>
                            <a:t>for</a:t>
                          </a:r>
                          <a:r>
                            <a:rPr lang="en-US" altLang="zh-CN" sz="2000" baseline="0" dirty="0">
                              <a:solidFill>
                                <a:schemeClr val="tx1"/>
                              </a:solidFill>
                              <a:latin typeface="Times New Roman" panose="02020603050405020304" pitchFamily="18" charset="0"/>
                              <a:cs typeface="Times New Roman" panose="02020603050405020304" pitchFamily="18" charset="0"/>
                            </a:rPr>
                            <a:t> arbitrarily small constant</a:t>
                          </a:r>
                          <a:r>
                            <a:rPr lang="en-US" altLang="zh-CN" sz="20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000" i="1">
                                  <a:solidFill>
                                    <a:schemeClr val="tx1"/>
                                  </a:solidFill>
                                  <a:latin typeface="Cambria Math" panose="02040503050406030204" pitchFamily="18" charset="0"/>
                                  <a:cs typeface="Times New Roman" panose="02020603050405020304" pitchFamily="18" charset="0"/>
                                </a:rPr>
                                <m:t>𝛾</m:t>
                              </m:r>
                              <m:r>
                                <a:rPr lang="en-US" altLang="zh-CN" sz="2000" i="1">
                                  <a:solidFill>
                                    <a:schemeClr val="tx1"/>
                                  </a:solidFill>
                                  <a:latin typeface="Cambria Math" panose="02040503050406030204" pitchFamily="18" charset="0"/>
                                  <a:cs typeface="Times New Roman" panose="02020603050405020304" pitchFamily="18" charset="0"/>
                                </a:rPr>
                                <m:t>&gt;0</m:t>
                              </m:r>
                            </m:oMath>
                          </a14:m>
                          <a:endParaRPr lang="en-US" sz="2100">
                            <a:latin typeface="Times New Roman" panose="02020603050405020304" pitchFamily="18" charset="0"/>
                            <a:cs typeface="Times New Roman" panose="02020603050405020304" pitchFamily="18" charset="0"/>
                          </a:endParaRPr>
                        </a:p>
                      </a:txBody>
                      <a:tcPr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74338798"/>
                      </a:ext>
                    </a:extLst>
                  </a:tr>
                </a:tbl>
              </a:graphicData>
            </a:graphic>
          </p:graphicFrame>
        </mc:Choice>
        <mc:Fallback xmlns="">
          <p:graphicFrame>
            <p:nvGraphicFramePr>
              <p:cNvPr id="2" name="表格 1">
                <a:extLst>
                  <a:ext uri="{FF2B5EF4-FFF2-40B4-BE49-F238E27FC236}">
                    <a16:creationId xmlns:a16="http://schemas.microsoft.com/office/drawing/2014/main" id="{57DA52D5-3A4F-42E0-A759-62A399848B96}"/>
                  </a:ext>
                </a:extLst>
              </p:cNvPr>
              <p:cNvGraphicFramePr>
                <a:graphicFrameLocks noGrp="1"/>
              </p:cNvGraphicFramePr>
              <p:nvPr/>
            </p:nvGraphicFramePr>
            <p:xfrm>
              <a:off x="299804" y="2281028"/>
              <a:ext cx="9278911" cy="4146684"/>
            </p:xfrm>
            <a:graphic>
              <a:graphicData uri="http://schemas.openxmlformats.org/drawingml/2006/table">
                <a:tbl>
                  <a:tblPr firstRow="1" bandRow="1">
                    <a:tableStyleId>{5C22544A-7EE6-4342-B048-85BDC9FD1C3A}</a:tableStyleId>
                  </a:tblPr>
                  <a:tblGrid>
                    <a:gridCol w="1768839">
                      <a:extLst>
                        <a:ext uri="{9D8B030D-6E8A-4147-A177-3AD203B41FA5}">
                          <a16:colId xmlns:a16="http://schemas.microsoft.com/office/drawing/2014/main" val="2674928321"/>
                        </a:ext>
                      </a:extLst>
                    </a:gridCol>
                    <a:gridCol w="3597640">
                      <a:extLst>
                        <a:ext uri="{9D8B030D-6E8A-4147-A177-3AD203B41FA5}">
                          <a16:colId xmlns:a16="http://schemas.microsoft.com/office/drawing/2014/main" val="274518241"/>
                        </a:ext>
                      </a:extLst>
                    </a:gridCol>
                    <a:gridCol w="3912432">
                      <a:extLst>
                        <a:ext uri="{9D8B030D-6E8A-4147-A177-3AD203B41FA5}">
                          <a16:colId xmlns:a16="http://schemas.microsoft.com/office/drawing/2014/main" val="758635221"/>
                        </a:ext>
                      </a:extLst>
                    </a:gridCol>
                  </a:tblGrid>
                  <a:tr h="1382228">
                    <a:tc>
                      <a:txBody>
                        <a:bodyPr/>
                        <a:lstStyle/>
                        <a:p>
                          <a:pPr algn="ctr"/>
                          <a:endParaRPr lang="en-US" sz="2200">
                            <a:solidFill>
                              <a:schemeClr val="tx1"/>
                            </a:solidFill>
                            <a:latin typeface="Times New Roman" panose="02020603050405020304" pitchFamily="18" charset="0"/>
                            <a:cs typeface="Times New Roman" panose="02020603050405020304" pitchFamily="18" charset="0"/>
                          </a:endParaRPr>
                        </a:p>
                      </a:txBody>
                      <a:tcPr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49470" r="-109541" b="-200917"/>
                          </a:stretch>
                        </a:blipFill>
                      </a:tcPr>
                    </a:tc>
                    <a:tc>
                      <a:txBody>
                        <a:bodyPr/>
                        <a:lstStyle/>
                        <a:p>
                          <a:endParaRPr lang="zh-CN"/>
                        </a:p>
                      </a:txBody>
                      <a:tcPr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36893" r="-324" b="-200917"/>
                          </a:stretch>
                        </a:blipFill>
                      </a:tcPr>
                    </a:tc>
                    <a:extLst>
                      <a:ext uri="{0D108BD9-81ED-4DB2-BD59-A6C34878D82A}">
                        <a16:rowId xmlns:a16="http://schemas.microsoft.com/office/drawing/2014/main" val="802308146"/>
                      </a:ext>
                    </a:extLst>
                  </a:tr>
                  <a:tr h="1382228">
                    <a:tc>
                      <a:txBody>
                        <a:bodyPr/>
                        <a:lstStyle/>
                        <a:p>
                          <a:pPr algn="ctr"/>
                          <a:r>
                            <a:rPr lang="en-US" sz="2100" b="1">
                              <a:latin typeface="Times New Roman" panose="02020603050405020304" pitchFamily="18" charset="0"/>
                              <a:cs typeface="Times New Roman" panose="02020603050405020304" pitchFamily="18" charset="0"/>
                            </a:rPr>
                            <a:t>Upper Bound</a:t>
                          </a:r>
                        </a:p>
                      </a:txBody>
                      <a:tcPr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lang="zh-CN"/>
                        </a:p>
                      </a:txBody>
                      <a:tcPr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23649" t="-99091" r="-169" b="-99091"/>
                          </a:stretch>
                        </a:blipFill>
                      </a:tcPr>
                    </a:tc>
                    <a:tc hMerge="1">
                      <a:txBody>
                        <a:bodyPr/>
                        <a:lstStyle/>
                        <a:p>
                          <a:endParaRPr lang="en-US"/>
                        </a:p>
                      </a:txBody>
                      <a:tcPr/>
                    </a:tc>
                    <a:extLst>
                      <a:ext uri="{0D108BD9-81ED-4DB2-BD59-A6C34878D82A}">
                        <a16:rowId xmlns:a16="http://schemas.microsoft.com/office/drawing/2014/main" val="3316538986"/>
                      </a:ext>
                    </a:extLst>
                  </a:tr>
                  <a:tr h="1382228">
                    <a:tc>
                      <a:txBody>
                        <a:bodyPr/>
                        <a:lstStyle/>
                        <a:p>
                          <a:pPr algn="ctr"/>
                          <a:r>
                            <a:rPr lang="en-US" sz="2100" b="1">
                              <a:latin typeface="Times New Roman" panose="02020603050405020304" pitchFamily="18" charset="0"/>
                              <a:cs typeface="Times New Roman" panose="02020603050405020304" pitchFamily="18" charset="0"/>
                            </a:rPr>
                            <a:t>Lower Bound</a:t>
                          </a:r>
                        </a:p>
                      </a:txBody>
                      <a:tcPr anchor="ctr">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49470" t="-200917" r="-109541"/>
                          </a:stretch>
                        </a:blipFill>
                      </a:tcPr>
                    </a:tc>
                    <a:tc>
                      <a:txBody>
                        <a:bodyPr/>
                        <a:lstStyle/>
                        <a:p>
                          <a:endParaRPr lang="zh-CN"/>
                        </a:p>
                      </a:txBody>
                      <a:tcPr anchor="ctr">
                        <a:lnL w="9525" cap="flat" cmpd="sng" algn="ctr">
                          <a:solidFill>
                            <a:schemeClr val="tx1"/>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blipFill>
                          <a:blip r:embed="rId3"/>
                          <a:stretch>
                            <a:fillRect l="-136893" t="-200917" r="-324"/>
                          </a:stretch>
                        </a:blipFill>
                      </a:tcPr>
                    </a:tc>
                    <a:extLst>
                      <a:ext uri="{0D108BD9-81ED-4DB2-BD59-A6C34878D82A}">
                        <a16:rowId xmlns:a16="http://schemas.microsoft.com/office/drawing/2014/main" val="4274338798"/>
                      </a:ext>
                    </a:extLst>
                  </a:tr>
                </a:tbl>
              </a:graphicData>
            </a:graphic>
          </p:graphicFrame>
        </mc:Fallback>
      </mc:AlternateContent>
      <p:sp>
        <p:nvSpPr>
          <p:cNvPr id="3" name="弧 2">
            <a:extLst>
              <a:ext uri="{FF2B5EF4-FFF2-40B4-BE49-F238E27FC236}">
                <a16:creationId xmlns:a16="http://schemas.microsoft.com/office/drawing/2014/main" id="{42535283-FA8E-CFCD-EDE0-A6D7C663ED5C}"/>
              </a:ext>
            </a:extLst>
          </p:cNvPr>
          <p:cNvSpPr/>
          <p:nvPr/>
        </p:nvSpPr>
        <p:spPr>
          <a:xfrm rot="16832817">
            <a:off x="3092165" y="4462603"/>
            <a:ext cx="1671403" cy="1746354"/>
          </a:xfrm>
          <a:prstGeom prst="arc">
            <a:avLst>
              <a:gd name="adj1" fmla="val 15661974"/>
              <a:gd name="adj2" fmla="val 20645799"/>
            </a:avLst>
          </a:prstGeom>
          <a:ln w="38100">
            <a:solidFill>
              <a:srgbClr val="0070C0"/>
            </a:solidFill>
            <a:headEnd type="stealth" w="lg" len="lg"/>
            <a:tailEnd type="stealth"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文本框 3">
            <a:extLst>
              <a:ext uri="{FF2B5EF4-FFF2-40B4-BE49-F238E27FC236}">
                <a16:creationId xmlns:a16="http://schemas.microsoft.com/office/drawing/2014/main" id="{B90DEE89-38B0-65BF-06F3-C9BE8209A30C}"/>
              </a:ext>
            </a:extLst>
          </p:cNvPr>
          <p:cNvSpPr txBox="1"/>
          <p:nvPr/>
        </p:nvSpPr>
        <p:spPr bwMode="auto">
          <a:xfrm>
            <a:off x="2384322" y="4370992"/>
            <a:ext cx="1064301" cy="399574"/>
          </a:xfrm>
          <a:prstGeom prst="rect">
            <a:avLst/>
          </a:prstGeom>
          <a:noFill/>
          <a:ln w="9525" algn="ctr">
            <a:noFill/>
            <a:miter lim="800000"/>
            <a:headEnd/>
            <a:tailEnd/>
          </a:ln>
          <a:effectLst/>
        </p:spPr>
        <p:txBody>
          <a:bodyPr wrap="square" lIns="90909" tIns="45455" rIns="90909" bIns="45455" rtlCol="0" anchor="ctr">
            <a:spAutoFit/>
          </a:bodyPr>
          <a:lstStyle/>
          <a:p>
            <a:pPr algn="ctr">
              <a:spcBef>
                <a:spcPts val="0"/>
              </a:spcBef>
            </a:pPr>
            <a:r>
              <a:rPr lang="en-US" dirty="0">
                <a:solidFill>
                  <a:srgbClr val="005AAA"/>
                </a:solidFill>
                <a:latin typeface="Times New Roman" panose="02020603050405020304" pitchFamily="18" charset="0"/>
                <a:cs typeface="Times New Roman" panose="02020603050405020304" pitchFamily="18" charset="0"/>
              </a:rPr>
              <a:t>match</a:t>
            </a:r>
          </a:p>
        </p:txBody>
      </p:sp>
      <p:sp>
        <p:nvSpPr>
          <p:cNvPr id="5" name="弧 4">
            <a:extLst>
              <a:ext uri="{FF2B5EF4-FFF2-40B4-BE49-F238E27FC236}">
                <a16:creationId xmlns:a16="http://schemas.microsoft.com/office/drawing/2014/main" id="{B5571A9F-9042-0D1A-EA56-FE2D50FF6DA4}"/>
              </a:ext>
            </a:extLst>
          </p:cNvPr>
          <p:cNvSpPr/>
          <p:nvPr/>
        </p:nvSpPr>
        <p:spPr>
          <a:xfrm rot="221806">
            <a:off x="6857195" y="4477593"/>
            <a:ext cx="1671403" cy="1746354"/>
          </a:xfrm>
          <a:prstGeom prst="arc">
            <a:avLst>
              <a:gd name="adj1" fmla="val 15661974"/>
              <a:gd name="adj2" fmla="val 21260515"/>
            </a:avLst>
          </a:prstGeom>
          <a:ln w="38100">
            <a:solidFill>
              <a:srgbClr val="0070C0"/>
            </a:solidFill>
            <a:headEnd type="stealth" w="lg" len="lg"/>
            <a:tailEnd type="stealth"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42F55BC-7BF1-FDA7-5A5D-FD8E926D7F57}"/>
                  </a:ext>
                </a:extLst>
              </p:cNvPr>
              <p:cNvSpPr txBox="1"/>
              <p:nvPr/>
            </p:nvSpPr>
            <p:spPr bwMode="auto">
              <a:xfrm>
                <a:off x="7223810" y="3667429"/>
                <a:ext cx="2782126" cy="641971"/>
              </a:xfrm>
              <a:prstGeom prst="rect">
                <a:avLst/>
              </a:prstGeom>
              <a:noFill/>
              <a:ln w="9525" algn="ctr">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000" b="0" i="1">
                          <a:solidFill>
                            <a:srgbClr val="005AAA"/>
                          </a:solidFill>
                          <a:latin typeface="Cambria Math" panose="02040503050406030204" pitchFamily="18" charset="0"/>
                          <a:cs typeface="Times New Roman" panose="02020603050405020304" pitchFamily="18" charset="0"/>
                        </a:rPr>
                        <m:t>=</m:t>
                      </m:r>
                      <m:r>
                        <a:rPr lang="en-US" altLang="zh-CN" sz="2000" i="1">
                          <a:solidFill>
                            <a:srgbClr val="005AAA"/>
                          </a:solidFill>
                          <a:latin typeface="Cambria Math" panose="02040503050406030204" pitchFamily="18" charset="0"/>
                          <a:cs typeface="Times New Roman" panose="02020603050405020304" pitchFamily="18" charset="0"/>
                        </a:rPr>
                        <m:t>𝑂</m:t>
                      </m:r>
                      <m:d>
                        <m:dPr>
                          <m:ctrlPr>
                            <a:rPr lang="en-US" altLang="zh-CN" sz="2000" i="1">
                              <a:solidFill>
                                <a:srgbClr val="005AAA"/>
                              </a:solidFill>
                              <a:latin typeface="Cambria Math" panose="02040503050406030204" pitchFamily="18" charset="0"/>
                              <a:cs typeface="Times New Roman" panose="02020603050405020304" pitchFamily="18" charset="0"/>
                            </a:rPr>
                          </m:ctrlPr>
                        </m:dPr>
                        <m:e>
                          <m:sSup>
                            <m:sSupPr>
                              <m:ctrlPr>
                                <a:rPr lang="en-US" altLang="zh-CN" i="1">
                                  <a:solidFill>
                                    <a:srgbClr val="005AAA"/>
                                  </a:solidFill>
                                  <a:latin typeface="Cambria Math" panose="02040503050406030204" pitchFamily="18" charset="0"/>
                                  <a:cs typeface="Times New Roman" panose="02020603050405020304" pitchFamily="18" charset="0"/>
                                </a:rPr>
                              </m:ctrlPr>
                            </m:sSupPr>
                            <m:e>
                              <m:r>
                                <a:rPr lang="en-US" altLang="zh-CN" i="1">
                                  <a:solidFill>
                                    <a:srgbClr val="005AAA"/>
                                  </a:solidFill>
                                  <a:latin typeface="Cambria Math" panose="02040503050406030204" pitchFamily="18" charset="0"/>
                                  <a:cs typeface="Times New Roman" panose="02020603050405020304" pitchFamily="18" charset="0"/>
                                </a:rPr>
                                <m:t>𝑛</m:t>
                              </m:r>
                            </m:e>
                            <m:sup>
                              <m:f>
                                <m:fPr>
                                  <m:ctrlPr>
                                    <a:rPr lang="en-US" altLang="zh-CN" i="1">
                                      <a:solidFill>
                                        <a:srgbClr val="005AAA"/>
                                      </a:solidFill>
                                      <a:latin typeface="Cambria Math" panose="02040503050406030204" pitchFamily="18" charset="0"/>
                                      <a:cs typeface="Times New Roman" panose="02020603050405020304" pitchFamily="18" charset="0"/>
                                    </a:rPr>
                                  </m:ctrlPr>
                                </m:fPr>
                                <m:num>
                                  <m:r>
                                    <a:rPr lang="en-US" altLang="zh-CN" i="1">
                                      <a:solidFill>
                                        <a:srgbClr val="005AAA"/>
                                      </a:solidFill>
                                      <a:latin typeface="Cambria Math" panose="02040503050406030204" pitchFamily="18" charset="0"/>
                                      <a:cs typeface="Times New Roman" panose="02020603050405020304" pitchFamily="18" charset="0"/>
                                    </a:rPr>
                                    <m:t>1</m:t>
                                  </m:r>
                                </m:num>
                                <m:den>
                                  <m:r>
                                    <a:rPr lang="en-US" altLang="zh-CN" i="1">
                                      <a:solidFill>
                                        <a:srgbClr val="005AAA"/>
                                      </a:solidFill>
                                      <a:latin typeface="Cambria Math" panose="02040503050406030204" pitchFamily="18" charset="0"/>
                                      <a:cs typeface="Times New Roman" panose="02020603050405020304" pitchFamily="18" charset="0"/>
                                    </a:rPr>
                                    <m:t>2</m:t>
                                  </m:r>
                                </m:den>
                              </m:f>
                            </m:sup>
                          </m:sSup>
                          <m:func>
                            <m:funcPr>
                              <m:ctrlPr>
                                <a:rPr lang="en-US" altLang="zh-CN" sz="2000" i="1">
                                  <a:solidFill>
                                    <a:srgbClr val="005AAA"/>
                                  </a:solidFill>
                                  <a:latin typeface="Cambria Math" panose="02040503050406030204" pitchFamily="18" charset="0"/>
                                  <a:cs typeface="Times New Roman" panose="02020603050405020304" pitchFamily="18" charset="0"/>
                                </a:rPr>
                              </m:ctrlPr>
                            </m:funcPr>
                            <m:fName>
                              <m:r>
                                <m:rPr>
                                  <m:sty m:val="p"/>
                                </m:rPr>
                                <a:rPr lang="en-US" altLang="zh-CN" sz="2000">
                                  <a:solidFill>
                                    <a:srgbClr val="005AAA"/>
                                  </a:solidFill>
                                  <a:latin typeface="Cambria Math" panose="02040503050406030204" pitchFamily="18" charset="0"/>
                                  <a:cs typeface="Times New Roman" panose="02020603050405020304" pitchFamily="18" charset="0"/>
                                </a:rPr>
                                <m:t>min</m:t>
                              </m:r>
                            </m:fName>
                            <m:e>
                              <m:d>
                                <m:dPr>
                                  <m:ctrlPr>
                                    <a:rPr lang="en-US" altLang="zh-CN" sz="2000" i="1">
                                      <a:solidFill>
                                        <a:srgbClr val="005AAA"/>
                                      </a:solidFill>
                                      <a:latin typeface="Cambria Math" panose="02040503050406030204" pitchFamily="18" charset="0"/>
                                      <a:cs typeface="Times New Roman" panose="02020603050405020304" pitchFamily="18" charset="0"/>
                                    </a:rPr>
                                  </m:ctrlPr>
                                </m:dPr>
                                <m:e>
                                  <m:sSubSup>
                                    <m:sSubSupPr>
                                      <m:ctrlPr>
                                        <a:rPr lang="en-US" altLang="zh-CN" sz="2000" i="1">
                                          <a:solidFill>
                                            <a:srgbClr val="005AAA"/>
                                          </a:solidFill>
                                          <a:latin typeface="Cambria Math" panose="02040503050406030204" pitchFamily="18" charset="0"/>
                                          <a:cs typeface="Times New Roman" panose="02020603050405020304" pitchFamily="18" charset="0"/>
                                        </a:rPr>
                                      </m:ctrlPr>
                                    </m:sSubSupPr>
                                    <m:e>
                                      <m:r>
                                        <m:rPr>
                                          <m:sty m:val="p"/>
                                        </m:rPr>
                                        <a:rPr lang="en-US" altLang="zh-CN" sz="2000">
                                          <a:solidFill>
                                            <a:srgbClr val="005AAA"/>
                                          </a:solidFill>
                                          <a:latin typeface="Cambria Math" panose="02040503050406030204" pitchFamily="18" charset="0"/>
                                          <a:cs typeface="Times New Roman" panose="02020603050405020304" pitchFamily="18" charset="0"/>
                                        </a:rPr>
                                        <m:t>Δ</m:t>
                                      </m:r>
                                    </m:e>
                                    <m:sub>
                                      <m:r>
                                        <m:rPr>
                                          <m:sty m:val="p"/>
                                        </m:rPr>
                                        <a:rPr lang="en-US" altLang="zh-CN" sz="2000">
                                          <a:solidFill>
                                            <a:srgbClr val="005AAA"/>
                                          </a:solidFill>
                                          <a:latin typeface="Cambria Math" panose="02040503050406030204" pitchFamily="18" charset="0"/>
                                          <a:cs typeface="Times New Roman" panose="02020603050405020304" pitchFamily="18" charset="0"/>
                                        </a:rPr>
                                        <m:t>in</m:t>
                                      </m:r>
                                    </m:sub>
                                    <m:sup>
                                      <m:f>
                                        <m:fPr>
                                          <m:ctrlPr>
                                            <a:rPr lang="en-US" altLang="zh-CN" sz="2000" i="1">
                                              <a:solidFill>
                                                <a:srgbClr val="005AAA"/>
                                              </a:solidFill>
                                              <a:latin typeface="Cambria Math" panose="02040503050406030204" pitchFamily="18" charset="0"/>
                                              <a:cs typeface="Times New Roman" panose="02020603050405020304" pitchFamily="18" charset="0"/>
                                            </a:rPr>
                                          </m:ctrlPr>
                                        </m:fPr>
                                        <m:num>
                                          <m:r>
                                            <a:rPr lang="en-US" altLang="zh-CN" sz="2000" i="1">
                                              <a:solidFill>
                                                <a:srgbClr val="005AAA"/>
                                              </a:solidFill>
                                              <a:latin typeface="Cambria Math" panose="02040503050406030204" pitchFamily="18" charset="0"/>
                                              <a:cs typeface="Times New Roman" panose="02020603050405020304" pitchFamily="18" charset="0"/>
                                            </a:rPr>
                                            <m:t>1</m:t>
                                          </m:r>
                                        </m:num>
                                        <m:den>
                                          <m:r>
                                            <a:rPr lang="en-US" altLang="zh-CN" sz="2000" i="1">
                                              <a:solidFill>
                                                <a:srgbClr val="005AAA"/>
                                              </a:solidFill>
                                              <a:latin typeface="Cambria Math" panose="02040503050406030204" pitchFamily="18" charset="0"/>
                                              <a:cs typeface="Times New Roman" panose="02020603050405020304" pitchFamily="18" charset="0"/>
                                            </a:rPr>
                                            <m:t>2</m:t>
                                          </m:r>
                                        </m:den>
                                      </m:f>
                                    </m:sup>
                                  </m:sSubSup>
                                  <m:r>
                                    <a:rPr lang="en-US" altLang="zh-CN" sz="2000" i="1">
                                      <a:solidFill>
                                        <a:srgbClr val="005AAA"/>
                                      </a:solidFill>
                                      <a:latin typeface="Cambria Math" panose="02040503050406030204" pitchFamily="18" charset="0"/>
                                      <a:cs typeface="Times New Roman" panose="02020603050405020304" pitchFamily="18" charset="0"/>
                                    </a:rPr>
                                    <m:t>,</m:t>
                                  </m:r>
                                  <m:sSubSup>
                                    <m:sSubSupPr>
                                      <m:ctrlPr>
                                        <a:rPr lang="en-US" altLang="zh-CN" sz="2000" i="1">
                                          <a:solidFill>
                                            <a:srgbClr val="005AAA"/>
                                          </a:solidFill>
                                          <a:latin typeface="Cambria Math" panose="02040503050406030204" pitchFamily="18" charset="0"/>
                                          <a:cs typeface="Times New Roman" panose="02020603050405020304" pitchFamily="18" charset="0"/>
                                        </a:rPr>
                                      </m:ctrlPr>
                                    </m:sSubSupPr>
                                    <m:e>
                                      <m:r>
                                        <m:rPr>
                                          <m:sty m:val="p"/>
                                        </m:rPr>
                                        <a:rPr lang="en-US" altLang="zh-CN" sz="2000">
                                          <a:solidFill>
                                            <a:srgbClr val="005AAA"/>
                                          </a:solidFill>
                                          <a:latin typeface="Cambria Math" panose="02040503050406030204" pitchFamily="18" charset="0"/>
                                          <a:cs typeface="Times New Roman" panose="02020603050405020304" pitchFamily="18" charset="0"/>
                                        </a:rPr>
                                        <m:t>Δ</m:t>
                                      </m:r>
                                    </m:e>
                                    <m:sub>
                                      <m:r>
                                        <m:rPr>
                                          <m:sty m:val="p"/>
                                        </m:rPr>
                                        <a:rPr lang="en-US" altLang="zh-CN" sz="2000">
                                          <a:solidFill>
                                            <a:srgbClr val="005AAA"/>
                                          </a:solidFill>
                                          <a:latin typeface="Cambria Math" panose="02040503050406030204" pitchFamily="18" charset="0"/>
                                          <a:cs typeface="Times New Roman" panose="02020603050405020304" pitchFamily="18" charset="0"/>
                                        </a:rPr>
                                        <m:t>out</m:t>
                                      </m:r>
                                    </m:sub>
                                    <m:sup>
                                      <m:f>
                                        <m:fPr>
                                          <m:ctrlPr>
                                            <a:rPr lang="en-US" altLang="zh-CN" sz="2000" i="1">
                                              <a:solidFill>
                                                <a:srgbClr val="005AAA"/>
                                              </a:solidFill>
                                              <a:latin typeface="Cambria Math" panose="02040503050406030204" pitchFamily="18" charset="0"/>
                                              <a:cs typeface="Times New Roman" panose="02020603050405020304" pitchFamily="18" charset="0"/>
                                            </a:rPr>
                                          </m:ctrlPr>
                                        </m:fPr>
                                        <m:num>
                                          <m:r>
                                            <a:rPr lang="en-US" altLang="zh-CN" sz="2000" i="1">
                                              <a:solidFill>
                                                <a:srgbClr val="005AAA"/>
                                              </a:solidFill>
                                              <a:latin typeface="Cambria Math" panose="02040503050406030204" pitchFamily="18" charset="0"/>
                                              <a:cs typeface="Times New Roman" panose="02020603050405020304" pitchFamily="18" charset="0"/>
                                            </a:rPr>
                                            <m:t>1</m:t>
                                          </m:r>
                                        </m:num>
                                        <m:den>
                                          <m:r>
                                            <a:rPr lang="en-US" altLang="zh-CN" sz="2000" i="1">
                                              <a:solidFill>
                                                <a:srgbClr val="005AAA"/>
                                              </a:solidFill>
                                              <a:latin typeface="Cambria Math" panose="02040503050406030204" pitchFamily="18" charset="0"/>
                                              <a:cs typeface="Times New Roman" panose="02020603050405020304" pitchFamily="18" charset="0"/>
                                            </a:rPr>
                                            <m:t>2</m:t>
                                          </m:r>
                                        </m:den>
                                      </m:f>
                                    </m:sup>
                                  </m:sSubSup>
                                  <m:r>
                                    <a:rPr lang="en-US" altLang="zh-CN" sz="2000" i="1">
                                      <a:solidFill>
                                        <a:srgbClr val="005AAA"/>
                                      </a:solidFill>
                                      <a:latin typeface="Cambria Math" panose="02040503050406030204" pitchFamily="18" charset="0"/>
                                      <a:cs typeface="Times New Roman" panose="02020603050405020304" pitchFamily="18" charset="0"/>
                                    </a:rPr>
                                    <m:t> </m:t>
                                  </m:r>
                                </m:e>
                              </m:d>
                            </m:e>
                          </m:func>
                        </m:e>
                      </m:d>
                    </m:oMath>
                  </m:oMathPara>
                </a14:m>
                <a:endParaRPr lang="en-US">
                  <a:solidFill>
                    <a:srgbClr val="005AAA"/>
                  </a:solidFill>
                </a:endParaRPr>
              </a:p>
            </p:txBody>
          </p:sp>
        </mc:Choice>
        <mc:Fallback xmlns="">
          <p:sp>
            <p:nvSpPr>
              <p:cNvPr id="7" name="文本框 6">
                <a:extLst>
                  <a:ext uri="{FF2B5EF4-FFF2-40B4-BE49-F238E27FC236}">
                    <a16:creationId xmlns:a16="http://schemas.microsoft.com/office/drawing/2014/main" id="{242F55BC-7BF1-FDA7-5A5D-FD8E926D7F57}"/>
                  </a:ext>
                </a:extLst>
              </p:cNvPr>
              <p:cNvSpPr txBox="1">
                <a:spLocks noRot="1" noChangeAspect="1" noMove="1" noResize="1" noEditPoints="1" noAdjustHandles="1" noChangeArrowheads="1" noChangeShapeType="1" noTextEdit="1"/>
              </p:cNvSpPr>
              <p:nvPr/>
            </p:nvSpPr>
            <p:spPr bwMode="auto">
              <a:xfrm>
                <a:off x="7223810" y="3667429"/>
                <a:ext cx="2782126" cy="641971"/>
              </a:xfrm>
              <a:prstGeom prst="rect">
                <a:avLst/>
              </a:prstGeom>
              <a:blipFill>
                <a:blip r:embed="rId4"/>
                <a:stretch>
                  <a:fillRect b="-5769"/>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A813045E-A507-ECCA-944C-1EB992124CD6}"/>
                  </a:ext>
                </a:extLst>
              </p:cNvPr>
              <p:cNvSpPr txBox="1"/>
              <p:nvPr/>
            </p:nvSpPr>
            <p:spPr bwMode="auto">
              <a:xfrm>
                <a:off x="-302835" y="7259336"/>
                <a:ext cx="4567267" cy="400110"/>
              </a:xfrm>
              <a:prstGeom prst="rect">
                <a:avLst/>
              </a:prstGeom>
              <a:noFill/>
              <a:ln w="9525" algn="ctr">
                <a:noFill/>
                <a:miter lim="800000"/>
                <a:headEnd/>
                <a:tailEnd/>
              </a:ln>
              <a:effectLst/>
            </p:spPr>
            <p:txBody>
              <a:bodyPr wrap="square">
                <a:spAutoFit/>
              </a:bodyPr>
              <a:lstStyle/>
              <a:p>
                <a:pPr marL="377100" lvl="2" eaLnBrk="0" hangingPunct="0">
                  <a:spcBef>
                    <a:spcPts val="300"/>
                  </a:spcBef>
                  <a:buSzPct val="80000"/>
                  <a:defRPr/>
                </a:pPr>
                <a14:m>
                  <m:oMath xmlns:m="http://schemas.openxmlformats.org/officeDocument/2006/math">
                    <m:r>
                      <a:rPr lang="en-US" altLang="zh-CN" i="1">
                        <a:latin typeface="Cambria Math" panose="02040503050406030204" pitchFamily="18" charset="0"/>
                        <a:ea typeface="楷体" panose="02010609060101010101" pitchFamily="49" charset="-122"/>
                      </a:rPr>
                      <m:t>𝑛</m:t>
                    </m:r>
                  </m:oMath>
                </a14:m>
                <a:r>
                  <a:rPr lang="en-US" altLang="zh-CN">
                    <a:latin typeface="Times New Roman" panose="02020603050405020304" pitchFamily="18" charset="0"/>
                    <a:ea typeface="楷体" panose="02010609060101010101" pitchFamily="49" charset="-122"/>
                    <a:cs typeface="Times New Roman" panose="02020603050405020304" pitchFamily="18" charset="0"/>
                  </a:rPr>
                  <a:t>: number of nodes in the graph </a:t>
                </a:r>
              </a:p>
            </p:txBody>
          </p:sp>
        </mc:Choice>
        <mc:Fallback xmlns="">
          <p:sp>
            <p:nvSpPr>
              <p:cNvPr id="8" name="文本框 7">
                <a:extLst>
                  <a:ext uri="{FF2B5EF4-FFF2-40B4-BE49-F238E27FC236}">
                    <a16:creationId xmlns:a16="http://schemas.microsoft.com/office/drawing/2014/main" id="{A813045E-A507-ECCA-944C-1EB992124CD6}"/>
                  </a:ext>
                </a:extLst>
              </p:cNvPr>
              <p:cNvSpPr txBox="1">
                <a:spLocks noRot="1" noChangeAspect="1" noMove="1" noResize="1" noEditPoints="1" noAdjustHandles="1" noChangeArrowheads="1" noChangeShapeType="1" noTextEdit="1"/>
              </p:cNvSpPr>
              <p:nvPr/>
            </p:nvSpPr>
            <p:spPr bwMode="auto">
              <a:xfrm>
                <a:off x="-302835" y="7259336"/>
                <a:ext cx="4567267" cy="400110"/>
              </a:xfrm>
              <a:prstGeom prst="rect">
                <a:avLst/>
              </a:prstGeom>
              <a:blipFill>
                <a:blip r:embed="rId5"/>
                <a:stretch>
                  <a:fillRect t="-9375" b="-28125"/>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715EDDF-F08C-268E-5624-C8787494847D}"/>
                  </a:ext>
                </a:extLst>
              </p:cNvPr>
              <p:cNvSpPr txBox="1"/>
              <p:nvPr/>
            </p:nvSpPr>
            <p:spPr bwMode="auto">
              <a:xfrm>
                <a:off x="3347091" y="7259336"/>
                <a:ext cx="4862633" cy="430054"/>
              </a:xfrm>
              <a:prstGeom prst="rect">
                <a:avLst/>
              </a:prstGeom>
              <a:noFill/>
              <a:ln w="9525" algn="ctr">
                <a:noFill/>
                <a:miter lim="800000"/>
                <a:headEnd/>
                <a:tailEnd/>
              </a:ln>
              <a:effectLst/>
            </p:spPr>
            <p:txBody>
              <a:bodyPr wrap="square">
                <a:spAutoFit/>
              </a:bodyPr>
              <a:lstStyle/>
              <a:p>
                <a:pPr marL="377100" lvl="2" eaLnBrk="0" hangingPunct="0">
                  <a:spcBef>
                    <a:spcPts val="300"/>
                  </a:spcBef>
                  <a:buSzPct val="80000"/>
                  <a:defRPr/>
                </a:pP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sSub>
                          <m:sSubPr>
                            <m:ctrlPr>
                              <a:rPr lang="en-US" altLang="zh-CN" b="0" i="1">
                                <a:latin typeface="Cambria Math" panose="02040503050406030204" pitchFamily="18" charset="0"/>
                                <a:ea typeface="楷体" panose="02010609060101010101" pitchFamily="49" charset="-122"/>
                              </a:rPr>
                            </m:ctrlPr>
                          </m:sSubPr>
                          <m:e>
                            <m:r>
                              <m:rPr>
                                <m:sty m:val="p"/>
                              </m:rPr>
                              <a:rPr lang="en-US" altLang="zh-CN">
                                <a:latin typeface="Cambria Math" panose="02040503050406030204" pitchFamily="18" charset="0"/>
                                <a:ea typeface="楷体" panose="02010609060101010101" pitchFamily="49" charset="-122"/>
                              </a:rPr>
                              <m:t>Δ</m:t>
                            </m:r>
                          </m:e>
                          <m:sub>
                            <m:r>
                              <m:rPr>
                                <m:sty m:val="p"/>
                              </m:rPr>
                              <a:rPr lang="en-US" altLang="zh-CN" b="0" i="0">
                                <a:latin typeface="Cambria Math" panose="02040503050406030204" pitchFamily="18" charset="0"/>
                                <a:ea typeface="楷体" panose="02010609060101010101" pitchFamily="49" charset="-122"/>
                              </a:rPr>
                              <m:t>in</m:t>
                            </m:r>
                          </m:sub>
                        </m:sSub>
                        <m:r>
                          <a:rPr lang="en-US" altLang="zh-CN" b="0" i="1">
                            <a:latin typeface="Cambria Math" panose="02040503050406030204" pitchFamily="18" charset="0"/>
                            <a:ea typeface="楷体" panose="02010609060101010101" pitchFamily="49" charset="-122"/>
                          </a:rPr>
                          <m:t>/</m:t>
                        </m:r>
                        <m:sSub>
                          <m:sSubPr>
                            <m:ctrlPr>
                              <a:rPr lang="en-US" altLang="zh-CN" i="1">
                                <a:latin typeface="Cambria Math" panose="02040503050406030204" pitchFamily="18" charset="0"/>
                                <a:ea typeface="楷体" panose="02010609060101010101" pitchFamily="49" charset="-122"/>
                              </a:rPr>
                            </m:ctrlPr>
                          </m:sSubPr>
                          <m:e>
                            <m:r>
                              <m:rPr>
                                <m:sty m:val="p"/>
                              </m:rPr>
                              <a:rPr lang="en-US" altLang="zh-CN">
                                <a:latin typeface="Cambria Math" panose="02040503050406030204" pitchFamily="18" charset="0"/>
                                <a:ea typeface="楷体" panose="02010609060101010101" pitchFamily="49" charset="-122"/>
                              </a:rPr>
                              <m:t>Δ</m:t>
                            </m:r>
                          </m:e>
                          <m:sub>
                            <m:r>
                              <m:rPr>
                                <m:sty m:val="p"/>
                              </m:rPr>
                              <a:rPr lang="en-US" altLang="zh-CN" b="0" i="0">
                                <a:latin typeface="Cambria Math" panose="02040503050406030204" pitchFamily="18" charset="0"/>
                                <a:ea typeface="楷体" panose="02010609060101010101" pitchFamily="49" charset="-122"/>
                              </a:rPr>
                              <m:t>out</m:t>
                            </m:r>
                          </m:sub>
                        </m:sSub>
                      </m:e>
                      <m:sub>
                        <m:r>
                          <a:rPr lang="zh-CN" altLang="en-US">
                            <a:latin typeface="Cambria Math" panose="02040503050406030204" pitchFamily="18" charset="0"/>
                            <a:ea typeface="楷体" panose="02010609060101010101" pitchFamily="49" charset="-122"/>
                          </a:rPr>
                          <m:t> </m:t>
                        </m:r>
                      </m:sub>
                    </m:sSub>
                  </m:oMath>
                </a14:m>
                <a:r>
                  <a:rPr lang="en-US" altLang="zh-CN">
                    <a:latin typeface="Times New Roman" panose="02020603050405020304" pitchFamily="18" charset="0"/>
                    <a:ea typeface="楷体" panose="02010609060101010101" pitchFamily="49" charset="-122"/>
                    <a:cs typeface="Times New Roman" panose="02020603050405020304" pitchFamily="18" charset="0"/>
                  </a:rPr>
                  <a:t>: maximum in-/out-degree</a:t>
                </a:r>
                <a:endParaRPr lang="en-US" altLang="zh-CN" i="1">
                  <a:latin typeface="Cambria Math" panose="02040503050406030204" pitchFamily="18" charset="0"/>
                  <a:ea typeface="楷体" panose="02010609060101010101" pitchFamily="49" charset="-122"/>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C715EDDF-F08C-268E-5624-C8787494847D}"/>
                  </a:ext>
                </a:extLst>
              </p:cNvPr>
              <p:cNvSpPr txBox="1">
                <a:spLocks noRot="1" noChangeAspect="1" noMove="1" noResize="1" noEditPoints="1" noAdjustHandles="1" noChangeArrowheads="1" noChangeShapeType="1" noTextEdit="1"/>
              </p:cNvSpPr>
              <p:nvPr/>
            </p:nvSpPr>
            <p:spPr bwMode="auto">
              <a:xfrm>
                <a:off x="3347091" y="7259336"/>
                <a:ext cx="4862633" cy="430054"/>
              </a:xfrm>
              <a:prstGeom prst="rect">
                <a:avLst/>
              </a:prstGeom>
              <a:blipFill>
                <a:blip r:embed="rId6"/>
                <a:stretch>
                  <a:fillRect t="-8571" b="-20000"/>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89FB1F09-9070-93AA-6101-D13EEB2B951D}"/>
                  </a:ext>
                </a:extLst>
              </p:cNvPr>
              <p:cNvSpPr txBox="1"/>
              <p:nvPr/>
            </p:nvSpPr>
            <p:spPr bwMode="auto">
              <a:xfrm>
                <a:off x="7395056" y="7259336"/>
                <a:ext cx="2436626" cy="400110"/>
              </a:xfrm>
              <a:prstGeom prst="rect">
                <a:avLst/>
              </a:prstGeom>
              <a:noFill/>
              <a:ln w="9525" algn="ctr">
                <a:noFill/>
                <a:miter lim="800000"/>
                <a:headEnd/>
                <a:tailEnd/>
              </a:ln>
              <a:effectLst/>
            </p:spPr>
            <p:txBody>
              <a:bodyPr wrap="square">
                <a:spAutoFit/>
              </a:bodyPr>
              <a:lstStyle/>
              <a:p>
                <a:pPr marL="377100" lvl="2" eaLnBrk="0" hangingPunct="0">
                  <a:spcBef>
                    <a:spcPts val="300"/>
                  </a:spcBef>
                  <a:buSzPct val="80000"/>
                  <a:defRPr/>
                </a:pPr>
                <a14:m>
                  <m:oMath xmlns:m="http://schemas.openxmlformats.org/officeDocument/2006/math">
                    <m:sSub>
                      <m:sSubPr>
                        <m:ctrlPr>
                          <a:rPr lang="en-US" altLang="zh-CN" i="1">
                            <a:latin typeface="Cambria Math" panose="02040503050406030204" pitchFamily="18" charset="0"/>
                            <a:ea typeface="楷体" panose="02010609060101010101" pitchFamily="49" charset="-122"/>
                          </a:rPr>
                        </m:ctrlPr>
                      </m:sSubPr>
                      <m:e>
                        <m:r>
                          <a:rPr lang="en-US" altLang="zh-CN" b="0" i="1">
                            <a:latin typeface="Cambria Math" panose="02040503050406030204" pitchFamily="18" charset="0"/>
                            <a:ea typeface="楷体" panose="02010609060101010101" pitchFamily="49" charset="-122"/>
                          </a:rPr>
                          <m:t>𝑑</m:t>
                        </m:r>
                      </m:e>
                      <m:sub>
                        <m:r>
                          <a:rPr lang="zh-CN" altLang="en-US">
                            <a:latin typeface="Cambria Math" panose="02040503050406030204" pitchFamily="18" charset="0"/>
                            <a:ea typeface="楷体" panose="02010609060101010101" pitchFamily="49" charset="-122"/>
                          </a:rPr>
                          <m:t> </m:t>
                        </m:r>
                      </m:sub>
                    </m:sSub>
                  </m:oMath>
                </a14:m>
                <a:r>
                  <a:rPr lang="en-US" altLang="zh-CN">
                    <a:latin typeface="Times New Roman" panose="02020603050405020304" pitchFamily="18" charset="0"/>
                    <a:ea typeface="楷体" panose="02010609060101010101" pitchFamily="49" charset="-122"/>
                    <a:cs typeface="Times New Roman" panose="02020603050405020304" pitchFamily="18" charset="0"/>
                  </a:rPr>
                  <a:t>: average degree</a:t>
                </a:r>
                <a:endParaRPr lang="en-US" altLang="zh-CN" i="1">
                  <a:latin typeface="Cambria Math" panose="02040503050406030204" pitchFamily="18" charset="0"/>
                  <a:ea typeface="楷体" panose="02010609060101010101" pitchFamily="49"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89FB1F09-9070-93AA-6101-D13EEB2B951D}"/>
                  </a:ext>
                </a:extLst>
              </p:cNvPr>
              <p:cNvSpPr txBox="1">
                <a:spLocks noRot="1" noChangeAspect="1" noMove="1" noResize="1" noEditPoints="1" noAdjustHandles="1" noChangeArrowheads="1" noChangeShapeType="1" noTextEdit="1"/>
              </p:cNvSpPr>
              <p:nvPr/>
            </p:nvSpPr>
            <p:spPr bwMode="auto">
              <a:xfrm>
                <a:off x="7395056" y="7259336"/>
                <a:ext cx="2436626" cy="400110"/>
              </a:xfrm>
              <a:prstGeom prst="rect">
                <a:avLst/>
              </a:prstGeom>
              <a:blipFill>
                <a:blip r:embed="rId7"/>
                <a:stretch>
                  <a:fillRect t="-9375" r="-2073" b="-28125"/>
                </a:stretch>
              </a:blipFill>
              <a:ln w="9525" algn="ctr">
                <a:noFill/>
                <a:miter lim="800000"/>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328309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63626" y="718642"/>
            <a:ext cx="8997950" cy="558338"/>
          </a:xfrm>
        </p:spPr>
        <p:txBody>
          <a:bodyPr/>
          <a:lstStyle/>
          <a:p>
            <a:r>
              <a:rPr lang="en-US" altLang="zh-CN" sz="3000" dirty="0">
                <a:latin typeface="Times New Roman" panose="02020603050405020304" pitchFamily="18" charset="0"/>
                <a:ea typeface="KaiTi" panose="02010609060101010101" pitchFamily="49" charset="-122"/>
                <a:cs typeface="Times New Roman" panose="02020603050405020304" pitchFamily="18" charset="0"/>
              </a:rPr>
              <a:t>Random Walks on Graphs</a:t>
            </a:r>
            <a:endParaRPr lang="zh-CN" altLang="en-US" sz="30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cxnSp>
        <p:nvCxnSpPr>
          <p:cNvPr id="79" name="直线箭头连接符 78">
            <a:extLst>
              <a:ext uri="{FF2B5EF4-FFF2-40B4-BE49-F238E27FC236}">
                <a16:creationId xmlns:a16="http://schemas.microsoft.com/office/drawing/2014/main" id="{61096365-92D6-30D5-1B03-2901C4E2CE23}"/>
              </a:ext>
            </a:extLst>
          </p:cNvPr>
          <p:cNvCxnSpPr>
            <a:cxnSpLocks/>
            <a:endCxn id="95" idx="4"/>
          </p:cNvCxnSpPr>
          <p:nvPr/>
        </p:nvCxnSpPr>
        <p:spPr>
          <a:xfrm flipH="1" flipV="1">
            <a:off x="4773771" y="2629873"/>
            <a:ext cx="112355" cy="597243"/>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cxnSp>
        <p:nvCxnSpPr>
          <p:cNvPr id="80" name="直线箭头连接符 79">
            <a:extLst>
              <a:ext uri="{FF2B5EF4-FFF2-40B4-BE49-F238E27FC236}">
                <a16:creationId xmlns:a16="http://schemas.microsoft.com/office/drawing/2014/main" id="{0856F20A-3D3F-49AC-0382-1E4F3471C5E2}"/>
              </a:ext>
            </a:extLst>
          </p:cNvPr>
          <p:cNvCxnSpPr>
            <a:cxnSpLocks/>
            <a:stCxn id="92" idx="7"/>
            <a:endCxn id="97" idx="3"/>
          </p:cNvCxnSpPr>
          <p:nvPr/>
        </p:nvCxnSpPr>
        <p:spPr>
          <a:xfrm flipV="1">
            <a:off x="3272743" y="3730238"/>
            <a:ext cx="1387904" cy="1717369"/>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cxnSp>
        <p:nvCxnSpPr>
          <p:cNvPr id="81" name="直线箭头连接符 80">
            <a:extLst>
              <a:ext uri="{FF2B5EF4-FFF2-40B4-BE49-F238E27FC236}">
                <a16:creationId xmlns:a16="http://schemas.microsoft.com/office/drawing/2014/main" id="{7C9A3A66-4D0F-A653-D6D0-1229E4AF0AF7}"/>
              </a:ext>
            </a:extLst>
          </p:cNvPr>
          <p:cNvCxnSpPr>
            <a:cxnSpLocks/>
            <a:stCxn id="89" idx="5"/>
          </p:cNvCxnSpPr>
          <p:nvPr/>
        </p:nvCxnSpPr>
        <p:spPr>
          <a:xfrm>
            <a:off x="1860360" y="4917540"/>
            <a:ext cx="983680" cy="533696"/>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cxnSp>
        <p:nvCxnSpPr>
          <p:cNvPr id="82" name="直线箭头连接符 81">
            <a:extLst>
              <a:ext uri="{FF2B5EF4-FFF2-40B4-BE49-F238E27FC236}">
                <a16:creationId xmlns:a16="http://schemas.microsoft.com/office/drawing/2014/main" id="{B3161F26-1D9F-FD9E-A26E-1492E911B786}"/>
              </a:ext>
            </a:extLst>
          </p:cNvPr>
          <p:cNvCxnSpPr>
            <a:cxnSpLocks/>
          </p:cNvCxnSpPr>
          <p:nvPr/>
        </p:nvCxnSpPr>
        <p:spPr>
          <a:xfrm>
            <a:off x="2278522" y="3052996"/>
            <a:ext cx="2338399" cy="470983"/>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cxnSp>
        <p:nvCxnSpPr>
          <p:cNvPr id="83" name="直线箭头连接符 82">
            <a:extLst>
              <a:ext uri="{FF2B5EF4-FFF2-40B4-BE49-F238E27FC236}">
                <a16:creationId xmlns:a16="http://schemas.microsoft.com/office/drawing/2014/main" id="{A2DE189D-1770-4EEC-231D-9035552FF6A2}"/>
              </a:ext>
            </a:extLst>
          </p:cNvPr>
          <p:cNvCxnSpPr>
            <a:cxnSpLocks/>
            <a:endCxn id="91" idx="5"/>
          </p:cNvCxnSpPr>
          <p:nvPr/>
        </p:nvCxnSpPr>
        <p:spPr>
          <a:xfrm flipH="1" flipV="1">
            <a:off x="2163013" y="3255317"/>
            <a:ext cx="310681" cy="541852"/>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cxnSp>
        <p:nvCxnSpPr>
          <p:cNvPr id="84" name="直线箭头连接符 83">
            <a:extLst>
              <a:ext uri="{FF2B5EF4-FFF2-40B4-BE49-F238E27FC236}">
                <a16:creationId xmlns:a16="http://schemas.microsoft.com/office/drawing/2014/main" id="{36C52588-7A23-4FCA-E5B6-B44C16C479ED}"/>
              </a:ext>
            </a:extLst>
          </p:cNvPr>
          <p:cNvCxnSpPr>
            <a:cxnSpLocks/>
            <a:stCxn id="89" idx="7"/>
          </p:cNvCxnSpPr>
          <p:nvPr/>
        </p:nvCxnSpPr>
        <p:spPr>
          <a:xfrm flipV="1">
            <a:off x="1860360" y="4173367"/>
            <a:ext cx="582043" cy="324398"/>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85" name="直线箭头连接符 84">
            <a:extLst>
              <a:ext uri="{FF2B5EF4-FFF2-40B4-BE49-F238E27FC236}">
                <a16:creationId xmlns:a16="http://schemas.microsoft.com/office/drawing/2014/main" id="{27079073-FB31-EB42-CCA3-9A4EC20A8377}"/>
              </a:ext>
            </a:extLst>
          </p:cNvPr>
          <p:cNvCxnSpPr>
            <a:cxnSpLocks/>
            <a:stCxn id="89" idx="5"/>
            <a:endCxn id="92" idx="1"/>
          </p:cNvCxnSpPr>
          <p:nvPr/>
        </p:nvCxnSpPr>
        <p:spPr>
          <a:xfrm>
            <a:off x="1860360" y="4917540"/>
            <a:ext cx="984366" cy="530067"/>
          </a:xfrm>
          <a:prstGeom prst="straightConnector1">
            <a:avLst/>
          </a:prstGeom>
          <a:ln w="57150">
            <a:solidFill>
              <a:srgbClr val="4F81BD"/>
            </a:solidFill>
            <a:headEnd type="none"/>
            <a:tailEnd type="stealth" w="med" len="med"/>
          </a:ln>
        </p:spPr>
        <p:style>
          <a:lnRef idx="1">
            <a:schemeClr val="dk1"/>
          </a:lnRef>
          <a:fillRef idx="0">
            <a:schemeClr val="dk1"/>
          </a:fillRef>
          <a:effectRef idx="0">
            <a:schemeClr val="dk1"/>
          </a:effectRef>
          <a:fontRef idx="minor">
            <a:schemeClr val="tx1"/>
          </a:fontRef>
        </p:style>
      </p:cxnSp>
      <p:cxnSp>
        <p:nvCxnSpPr>
          <p:cNvPr id="86" name="直线箭头连接符 85">
            <a:extLst>
              <a:ext uri="{FF2B5EF4-FFF2-40B4-BE49-F238E27FC236}">
                <a16:creationId xmlns:a16="http://schemas.microsoft.com/office/drawing/2014/main" id="{F31B4A51-D6DD-E5DD-CEFF-E75B37210DDF}"/>
              </a:ext>
            </a:extLst>
          </p:cNvPr>
          <p:cNvCxnSpPr>
            <a:cxnSpLocks/>
          </p:cNvCxnSpPr>
          <p:nvPr/>
        </p:nvCxnSpPr>
        <p:spPr>
          <a:xfrm flipV="1">
            <a:off x="3282050" y="3730238"/>
            <a:ext cx="1387904" cy="1717369"/>
          </a:xfrm>
          <a:prstGeom prst="straightConnector1">
            <a:avLst/>
          </a:prstGeom>
          <a:ln w="57150">
            <a:solidFill>
              <a:srgbClr val="4F81BD"/>
            </a:solidFill>
            <a:headEnd type="none"/>
            <a:tailEnd type="stealth" w="med" len="med"/>
          </a:ln>
        </p:spPr>
        <p:style>
          <a:lnRef idx="1">
            <a:schemeClr val="dk1"/>
          </a:lnRef>
          <a:fillRef idx="0">
            <a:schemeClr val="dk1"/>
          </a:fillRef>
          <a:effectRef idx="0">
            <a:schemeClr val="dk1"/>
          </a:effectRef>
          <a:fontRef idx="minor">
            <a:schemeClr val="tx1"/>
          </a:fontRef>
        </p:style>
      </p:cxnSp>
      <p:grpSp>
        <p:nvGrpSpPr>
          <p:cNvPr id="87" name="Group 2">
            <a:extLst>
              <a:ext uri="{FF2B5EF4-FFF2-40B4-BE49-F238E27FC236}">
                <a16:creationId xmlns:a16="http://schemas.microsoft.com/office/drawing/2014/main" id="{A1387442-6881-3F91-2504-CBC117B585CF}"/>
              </a:ext>
            </a:extLst>
          </p:cNvPr>
          <p:cNvGrpSpPr>
            <a:grpSpLocks/>
          </p:cNvGrpSpPr>
          <p:nvPr/>
        </p:nvGrpSpPr>
        <p:grpSpPr bwMode="auto">
          <a:xfrm>
            <a:off x="637506" y="1798762"/>
            <a:ext cx="7162800" cy="5105400"/>
            <a:chOff x="1152" y="1344"/>
            <a:chExt cx="3408" cy="2064"/>
          </a:xfrm>
        </p:grpSpPr>
        <p:sp>
          <p:nvSpPr>
            <p:cNvPr id="88" name="Oval 3">
              <a:extLst>
                <a:ext uri="{FF2B5EF4-FFF2-40B4-BE49-F238E27FC236}">
                  <a16:creationId xmlns:a16="http://schemas.microsoft.com/office/drawing/2014/main" id="{10F343D9-729A-3F94-7EBD-77CAEA7BE1E0}"/>
                </a:ext>
              </a:extLst>
            </p:cNvPr>
            <p:cNvSpPr>
              <a:spLocks noChangeArrowheads="1"/>
            </p:cNvSpPr>
            <p:nvPr/>
          </p:nvSpPr>
          <p:spPr bwMode="auto">
            <a:xfrm>
              <a:off x="1152" y="1968"/>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89" name="Oval 4">
              <a:extLst>
                <a:ext uri="{FF2B5EF4-FFF2-40B4-BE49-F238E27FC236}">
                  <a16:creationId xmlns:a16="http://schemas.microsoft.com/office/drawing/2014/main" id="{F8787760-9FA0-EBCF-1ACF-0D3210FAF775}"/>
                </a:ext>
              </a:extLst>
            </p:cNvPr>
            <p:cNvSpPr>
              <a:spLocks noChangeArrowheads="1"/>
            </p:cNvSpPr>
            <p:nvPr/>
          </p:nvSpPr>
          <p:spPr bwMode="auto">
            <a:xfrm>
              <a:off x="1488" y="2400"/>
              <a:ext cx="288" cy="240"/>
            </a:xfrm>
            <a:prstGeom prst="ellipse">
              <a:avLst/>
            </a:prstGeom>
            <a:no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90" name="Oval 5">
              <a:extLst>
                <a:ext uri="{FF2B5EF4-FFF2-40B4-BE49-F238E27FC236}">
                  <a16:creationId xmlns:a16="http://schemas.microsoft.com/office/drawing/2014/main" id="{DD38BCF4-4EF9-95A2-637D-2B5081535990}"/>
                </a:ext>
              </a:extLst>
            </p:cNvPr>
            <p:cNvSpPr>
              <a:spLocks noChangeArrowheads="1"/>
            </p:cNvSpPr>
            <p:nvPr/>
          </p:nvSpPr>
          <p:spPr bwMode="auto">
            <a:xfrm>
              <a:off x="1968" y="2112"/>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91" name="Oval 6">
              <a:extLst>
                <a:ext uri="{FF2B5EF4-FFF2-40B4-BE49-F238E27FC236}">
                  <a16:creationId xmlns:a16="http://schemas.microsoft.com/office/drawing/2014/main" id="{9427A39D-2F94-AF9B-EEAA-ABE664C6B9B2}"/>
                </a:ext>
              </a:extLst>
            </p:cNvPr>
            <p:cNvSpPr>
              <a:spLocks noChangeArrowheads="1"/>
            </p:cNvSpPr>
            <p:nvPr/>
          </p:nvSpPr>
          <p:spPr bwMode="auto">
            <a:xfrm>
              <a:off x="1632" y="1728"/>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dirty="0">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92" name="Oval 7">
              <a:extLst>
                <a:ext uri="{FF2B5EF4-FFF2-40B4-BE49-F238E27FC236}">
                  <a16:creationId xmlns:a16="http://schemas.microsoft.com/office/drawing/2014/main" id="{E2005F3F-55F8-9A01-4188-0330FEBFFCDF}"/>
                </a:ext>
              </a:extLst>
            </p:cNvPr>
            <p:cNvSpPr>
              <a:spLocks noChangeArrowheads="1"/>
            </p:cNvSpPr>
            <p:nvPr/>
          </p:nvSpPr>
          <p:spPr bwMode="auto">
            <a:xfrm>
              <a:off x="2160" y="2784"/>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93" name="Oval 8">
              <a:extLst>
                <a:ext uri="{FF2B5EF4-FFF2-40B4-BE49-F238E27FC236}">
                  <a16:creationId xmlns:a16="http://schemas.microsoft.com/office/drawing/2014/main" id="{C42761AC-3794-CF92-486B-45CA8AB6910C}"/>
                </a:ext>
              </a:extLst>
            </p:cNvPr>
            <p:cNvSpPr>
              <a:spLocks noChangeArrowheads="1"/>
            </p:cNvSpPr>
            <p:nvPr/>
          </p:nvSpPr>
          <p:spPr bwMode="auto">
            <a:xfrm>
              <a:off x="2784" y="2688"/>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94" name="Oval 9">
              <a:extLst>
                <a:ext uri="{FF2B5EF4-FFF2-40B4-BE49-F238E27FC236}">
                  <a16:creationId xmlns:a16="http://schemas.microsoft.com/office/drawing/2014/main" id="{B03B4771-271B-F83A-9A7A-8F519AE8EDD2}"/>
                </a:ext>
              </a:extLst>
            </p:cNvPr>
            <p:cNvSpPr>
              <a:spLocks noChangeArrowheads="1"/>
            </p:cNvSpPr>
            <p:nvPr/>
          </p:nvSpPr>
          <p:spPr bwMode="auto">
            <a:xfrm>
              <a:off x="2611" y="3168"/>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dirty="0">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95" name="Oval 10">
              <a:extLst>
                <a:ext uri="{FF2B5EF4-FFF2-40B4-BE49-F238E27FC236}">
                  <a16:creationId xmlns:a16="http://schemas.microsoft.com/office/drawing/2014/main" id="{7D640AC8-1354-031A-B0D6-FA0B9E33751A}"/>
                </a:ext>
              </a:extLst>
            </p:cNvPr>
            <p:cNvSpPr>
              <a:spLocks noChangeArrowheads="1"/>
            </p:cNvSpPr>
            <p:nvPr/>
          </p:nvSpPr>
          <p:spPr bwMode="auto">
            <a:xfrm>
              <a:off x="2976" y="1440"/>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96" name="Oval 11">
              <a:extLst>
                <a:ext uri="{FF2B5EF4-FFF2-40B4-BE49-F238E27FC236}">
                  <a16:creationId xmlns:a16="http://schemas.microsoft.com/office/drawing/2014/main" id="{B607EFE4-9FEF-8D89-B6EB-420A019AB309}"/>
                </a:ext>
              </a:extLst>
            </p:cNvPr>
            <p:cNvSpPr>
              <a:spLocks noChangeArrowheads="1"/>
            </p:cNvSpPr>
            <p:nvPr/>
          </p:nvSpPr>
          <p:spPr bwMode="auto">
            <a:xfrm>
              <a:off x="3648" y="1344"/>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10</a:t>
              </a:r>
            </a:p>
          </p:txBody>
        </p:sp>
        <p:sp>
          <p:nvSpPr>
            <p:cNvPr id="97" name="Oval 12">
              <a:extLst>
                <a:ext uri="{FF2B5EF4-FFF2-40B4-BE49-F238E27FC236}">
                  <a16:creationId xmlns:a16="http://schemas.microsoft.com/office/drawing/2014/main" id="{08E5E9A6-41CA-220E-0EE8-63C9D1302862}"/>
                </a:ext>
              </a:extLst>
            </p:cNvPr>
            <p:cNvSpPr>
              <a:spLocks noChangeArrowheads="1"/>
            </p:cNvSpPr>
            <p:nvPr/>
          </p:nvSpPr>
          <p:spPr bwMode="auto">
            <a:xfrm>
              <a:off x="3024" y="1920"/>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98" name="Oval 13">
              <a:extLst>
                <a:ext uri="{FF2B5EF4-FFF2-40B4-BE49-F238E27FC236}">
                  <a16:creationId xmlns:a16="http://schemas.microsoft.com/office/drawing/2014/main" id="{CFE1732A-A817-CA2F-71E5-64D0E38D7352}"/>
                </a:ext>
              </a:extLst>
            </p:cNvPr>
            <p:cNvSpPr>
              <a:spLocks noChangeArrowheads="1"/>
            </p:cNvSpPr>
            <p:nvPr/>
          </p:nvSpPr>
          <p:spPr bwMode="auto">
            <a:xfrm>
              <a:off x="3648" y="2064"/>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11</a:t>
              </a:r>
            </a:p>
          </p:txBody>
        </p:sp>
        <p:sp>
          <p:nvSpPr>
            <p:cNvPr id="99" name="Oval 14">
              <a:extLst>
                <a:ext uri="{FF2B5EF4-FFF2-40B4-BE49-F238E27FC236}">
                  <a16:creationId xmlns:a16="http://schemas.microsoft.com/office/drawing/2014/main" id="{B294F750-7715-68AC-9ECE-AB5D56051358}"/>
                </a:ext>
              </a:extLst>
            </p:cNvPr>
            <p:cNvSpPr>
              <a:spLocks noChangeArrowheads="1"/>
            </p:cNvSpPr>
            <p:nvPr/>
          </p:nvSpPr>
          <p:spPr bwMode="auto">
            <a:xfrm>
              <a:off x="4272" y="1632"/>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12</a:t>
              </a:r>
            </a:p>
          </p:txBody>
        </p:sp>
      </p:grpSp>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35ADBBC4-41EC-4C10-E18E-282B1E340C1F}"/>
                  </a:ext>
                </a:extLst>
              </p:cNvPr>
              <p:cNvSpPr txBox="1"/>
              <p:nvPr/>
            </p:nvSpPr>
            <p:spPr>
              <a:xfrm>
                <a:off x="1934886" y="4314524"/>
                <a:ext cx="60530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zh-CN" sz="1600" b="1" i="1" smtClean="0">
                          <a:latin typeface="Cambria Math" panose="02040503050406030204" pitchFamily="18" charset="0"/>
                        </a:rPr>
                        <m:t>𝟏</m:t>
                      </m:r>
                      <m:r>
                        <a:rPr kumimoji="1" lang="en-US" altLang="zh-CN" sz="1600" b="1" i="1" smtClean="0">
                          <a:latin typeface="Cambria Math" panose="02040503050406030204" pitchFamily="18" charset="0"/>
                        </a:rPr>
                        <m:t>/</m:t>
                      </m:r>
                      <m:r>
                        <a:rPr kumimoji="1" lang="en-US" altLang="zh-CN" sz="1600" b="1" i="1" smtClean="0">
                          <a:latin typeface="Cambria Math" panose="02040503050406030204" pitchFamily="18" charset="0"/>
                        </a:rPr>
                        <m:t>𝟑</m:t>
                      </m:r>
                    </m:oMath>
                  </m:oMathPara>
                </a14:m>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100" name="文本框 99">
                <a:extLst>
                  <a:ext uri="{FF2B5EF4-FFF2-40B4-BE49-F238E27FC236}">
                    <a16:creationId xmlns:a16="http://schemas.microsoft.com/office/drawing/2014/main" id="{35ADBBC4-41EC-4C10-E18E-282B1E340C1F}"/>
                  </a:ext>
                </a:extLst>
              </p:cNvPr>
              <p:cNvSpPr txBox="1">
                <a:spLocks noRot="1" noChangeAspect="1" noMove="1" noResize="1" noEditPoints="1" noAdjustHandles="1" noChangeArrowheads="1" noChangeShapeType="1" noTextEdit="1"/>
              </p:cNvSpPr>
              <p:nvPr/>
            </p:nvSpPr>
            <p:spPr>
              <a:xfrm>
                <a:off x="1934886" y="4314524"/>
                <a:ext cx="605307" cy="338554"/>
              </a:xfrm>
              <a:prstGeom prst="rect">
                <a:avLst/>
              </a:prstGeom>
              <a:blipFill>
                <a:blip r:embed="rId3"/>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D5D1801C-D109-CCDE-F9B0-88E1E46609B2}"/>
                  </a:ext>
                </a:extLst>
              </p:cNvPr>
              <p:cNvSpPr txBox="1"/>
              <p:nvPr/>
            </p:nvSpPr>
            <p:spPr>
              <a:xfrm>
                <a:off x="3443178" y="5533647"/>
                <a:ext cx="69888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zh-CN" sz="1600" b="1" i="0" smtClean="0">
                          <a:latin typeface="Cambria Math" panose="02040503050406030204" pitchFamily="18" charset="0"/>
                        </a:rPr>
                        <m:t>𝟏</m:t>
                      </m:r>
                      <m:r>
                        <a:rPr kumimoji="1" lang="en-US" altLang="zh-CN" sz="1600" b="1" i="0" smtClean="0">
                          <a:latin typeface="Cambria Math" panose="02040503050406030204" pitchFamily="18" charset="0"/>
                        </a:rPr>
                        <m:t>/</m:t>
                      </m:r>
                      <m:r>
                        <a:rPr kumimoji="1" lang="en-US" altLang="zh-CN" sz="1600" b="1" i="0" smtClean="0">
                          <a:latin typeface="Cambria Math" panose="02040503050406030204" pitchFamily="18" charset="0"/>
                        </a:rPr>
                        <m:t>𝟒</m:t>
                      </m:r>
                    </m:oMath>
                  </m:oMathPara>
                </a14:m>
                <a:endParaRPr kumimoji="1" lang="zh-CN" altLang="en-US" sz="2800" dirty="0">
                  <a:latin typeface="Times New Roman" panose="02020603050405020304" pitchFamily="18" charset="0"/>
                  <a:cs typeface="Times New Roman" panose="02020603050405020304" pitchFamily="18" charset="0"/>
                </a:endParaRPr>
              </a:p>
            </p:txBody>
          </p:sp>
        </mc:Choice>
        <mc:Fallback xmlns="">
          <p:sp>
            <p:nvSpPr>
              <p:cNvPr id="101" name="文本框 100">
                <a:extLst>
                  <a:ext uri="{FF2B5EF4-FFF2-40B4-BE49-F238E27FC236}">
                    <a16:creationId xmlns:a16="http://schemas.microsoft.com/office/drawing/2014/main" id="{D5D1801C-D109-CCDE-F9B0-88E1E46609B2}"/>
                  </a:ext>
                </a:extLst>
              </p:cNvPr>
              <p:cNvSpPr txBox="1">
                <a:spLocks noRot="1" noChangeAspect="1" noMove="1" noResize="1" noEditPoints="1" noAdjustHandles="1" noChangeArrowheads="1" noChangeShapeType="1" noTextEdit="1"/>
              </p:cNvSpPr>
              <p:nvPr/>
            </p:nvSpPr>
            <p:spPr>
              <a:xfrm>
                <a:off x="3443178" y="5533647"/>
                <a:ext cx="698884" cy="338554"/>
              </a:xfrm>
              <a:prstGeom prst="rect">
                <a:avLst/>
              </a:prstGeom>
              <a:blipFill>
                <a:blip r:embed="rId4"/>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文本框 101">
                <a:extLst>
                  <a:ext uri="{FF2B5EF4-FFF2-40B4-BE49-F238E27FC236}">
                    <a16:creationId xmlns:a16="http://schemas.microsoft.com/office/drawing/2014/main" id="{711473EB-F5C0-89A6-C3EA-2AD93756C564}"/>
                  </a:ext>
                </a:extLst>
              </p:cNvPr>
              <p:cNvSpPr txBox="1"/>
              <p:nvPr/>
            </p:nvSpPr>
            <p:spPr>
              <a:xfrm>
                <a:off x="1641626" y="5039122"/>
                <a:ext cx="619814"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zh-CN" sz="1600" b="1" i="1" smtClean="0">
                          <a:latin typeface="Cambria Math" panose="02040503050406030204" pitchFamily="18" charset="0"/>
                        </a:rPr>
                        <m:t>𝟏</m:t>
                      </m:r>
                      <m:r>
                        <a:rPr kumimoji="1" lang="en-US" altLang="zh-CN" sz="1600" b="1" i="1" smtClean="0">
                          <a:latin typeface="Cambria Math" panose="02040503050406030204" pitchFamily="18" charset="0"/>
                        </a:rPr>
                        <m:t>/</m:t>
                      </m:r>
                      <m:r>
                        <a:rPr kumimoji="1" lang="en-US" altLang="zh-CN" sz="1600" b="1" i="1" smtClean="0">
                          <a:latin typeface="Cambria Math" panose="02040503050406030204" pitchFamily="18" charset="0"/>
                        </a:rPr>
                        <m:t>𝟑</m:t>
                      </m:r>
                    </m:oMath>
                  </m:oMathPara>
                </a14:m>
                <a:endParaRPr kumimoji="1" lang="zh-CN" altLang="en-US" sz="3600" dirty="0">
                  <a:latin typeface="Times New Roman" panose="02020603050405020304" pitchFamily="18" charset="0"/>
                  <a:cs typeface="Times New Roman" panose="02020603050405020304" pitchFamily="18" charset="0"/>
                </a:endParaRPr>
              </a:p>
            </p:txBody>
          </p:sp>
        </mc:Choice>
        <mc:Fallback xmlns="">
          <p:sp>
            <p:nvSpPr>
              <p:cNvPr id="102" name="文本框 101">
                <a:extLst>
                  <a:ext uri="{FF2B5EF4-FFF2-40B4-BE49-F238E27FC236}">
                    <a16:creationId xmlns:a16="http://schemas.microsoft.com/office/drawing/2014/main" id="{711473EB-F5C0-89A6-C3EA-2AD93756C564}"/>
                  </a:ext>
                </a:extLst>
              </p:cNvPr>
              <p:cNvSpPr txBox="1">
                <a:spLocks noRot="1" noChangeAspect="1" noMove="1" noResize="1" noEditPoints="1" noAdjustHandles="1" noChangeArrowheads="1" noChangeShapeType="1" noTextEdit="1"/>
              </p:cNvSpPr>
              <p:nvPr/>
            </p:nvSpPr>
            <p:spPr>
              <a:xfrm>
                <a:off x="1641626" y="5039122"/>
                <a:ext cx="619814" cy="338554"/>
              </a:xfrm>
              <a:prstGeom prst="rect">
                <a:avLst/>
              </a:prstGeom>
              <a:blipFill>
                <a:blip r:embed="rId5"/>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文本框 102">
                <a:extLst>
                  <a:ext uri="{FF2B5EF4-FFF2-40B4-BE49-F238E27FC236}">
                    <a16:creationId xmlns:a16="http://schemas.microsoft.com/office/drawing/2014/main" id="{61EF3E50-7848-D1F0-4926-80E1642F6821}"/>
                  </a:ext>
                </a:extLst>
              </p:cNvPr>
              <p:cNvSpPr txBox="1"/>
              <p:nvPr/>
            </p:nvSpPr>
            <p:spPr>
              <a:xfrm>
                <a:off x="913997" y="4215904"/>
                <a:ext cx="579909"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zh-CN" sz="1600" b="1" i="1" smtClean="0">
                          <a:latin typeface="Cambria Math" panose="02040503050406030204" pitchFamily="18" charset="0"/>
                        </a:rPr>
                        <m:t>𝟏</m:t>
                      </m:r>
                      <m:r>
                        <a:rPr kumimoji="1" lang="en-US" altLang="zh-CN" sz="1600" b="1" i="1" smtClean="0">
                          <a:latin typeface="Cambria Math" panose="02040503050406030204" pitchFamily="18" charset="0"/>
                        </a:rPr>
                        <m:t>/</m:t>
                      </m:r>
                      <m:r>
                        <a:rPr kumimoji="1" lang="en-US" altLang="zh-CN" sz="1600" b="1" i="1" smtClean="0">
                          <a:latin typeface="Cambria Math" panose="02040503050406030204" pitchFamily="18" charset="0"/>
                        </a:rPr>
                        <m:t>𝟑</m:t>
                      </m:r>
                    </m:oMath>
                  </m:oMathPara>
                </a14:m>
                <a:endParaRPr kumimoji="1" lang="zh-CN" altLang="en-US" sz="2800" dirty="0">
                  <a:latin typeface="Times New Roman" panose="02020603050405020304" pitchFamily="18" charset="0"/>
                  <a:cs typeface="Times New Roman" panose="02020603050405020304" pitchFamily="18" charset="0"/>
                </a:endParaRPr>
              </a:p>
            </p:txBody>
          </p:sp>
        </mc:Choice>
        <mc:Fallback xmlns="">
          <p:sp>
            <p:nvSpPr>
              <p:cNvPr id="103" name="文本框 102">
                <a:extLst>
                  <a:ext uri="{FF2B5EF4-FFF2-40B4-BE49-F238E27FC236}">
                    <a16:creationId xmlns:a16="http://schemas.microsoft.com/office/drawing/2014/main" id="{61EF3E50-7848-D1F0-4926-80E1642F6821}"/>
                  </a:ext>
                </a:extLst>
              </p:cNvPr>
              <p:cNvSpPr txBox="1">
                <a:spLocks noRot="1" noChangeAspect="1" noMove="1" noResize="1" noEditPoints="1" noAdjustHandles="1" noChangeArrowheads="1" noChangeShapeType="1" noTextEdit="1"/>
              </p:cNvSpPr>
              <p:nvPr/>
            </p:nvSpPr>
            <p:spPr>
              <a:xfrm>
                <a:off x="913997" y="4215904"/>
                <a:ext cx="579909" cy="338554"/>
              </a:xfrm>
              <a:prstGeom prst="rect">
                <a:avLst/>
              </a:prstGeom>
              <a:blipFill>
                <a:blip r:embed="rId6"/>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文本框 103">
                <a:extLst>
                  <a:ext uri="{FF2B5EF4-FFF2-40B4-BE49-F238E27FC236}">
                    <a16:creationId xmlns:a16="http://schemas.microsoft.com/office/drawing/2014/main" id="{B1AFD1A9-94F1-F2A7-5BB3-FB2113FD31D0}"/>
                  </a:ext>
                </a:extLst>
              </p:cNvPr>
              <p:cNvSpPr txBox="1"/>
              <p:nvPr/>
            </p:nvSpPr>
            <p:spPr>
              <a:xfrm>
                <a:off x="2836205" y="6020831"/>
                <a:ext cx="93375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zh-CN" sz="1600" b="1" i="1" smtClean="0">
                          <a:latin typeface="Cambria Math" panose="02040503050406030204" pitchFamily="18" charset="0"/>
                        </a:rPr>
                        <m:t>𝟏</m:t>
                      </m:r>
                      <m:r>
                        <a:rPr kumimoji="1" lang="en-US" altLang="zh-CN" sz="1600" b="1" i="1" smtClean="0">
                          <a:latin typeface="Cambria Math" panose="02040503050406030204" pitchFamily="18" charset="0"/>
                        </a:rPr>
                        <m:t>/</m:t>
                      </m:r>
                      <m:r>
                        <a:rPr kumimoji="1" lang="en-US" altLang="zh-CN" sz="1600" b="1" i="1" smtClean="0">
                          <a:latin typeface="Cambria Math" panose="02040503050406030204" pitchFamily="18" charset="0"/>
                        </a:rPr>
                        <m:t>𝟒</m:t>
                      </m:r>
                    </m:oMath>
                  </m:oMathPara>
                </a14:m>
                <a:endParaRPr kumimoji="1" lang="zh-CN" altLang="en-US" sz="2800" dirty="0">
                  <a:latin typeface="Times New Roman" panose="02020603050405020304" pitchFamily="18" charset="0"/>
                  <a:cs typeface="Times New Roman" panose="02020603050405020304" pitchFamily="18" charset="0"/>
                </a:endParaRPr>
              </a:p>
            </p:txBody>
          </p:sp>
        </mc:Choice>
        <mc:Fallback xmlns="">
          <p:sp>
            <p:nvSpPr>
              <p:cNvPr id="104" name="文本框 103">
                <a:extLst>
                  <a:ext uri="{FF2B5EF4-FFF2-40B4-BE49-F238E27FC236}">
                    <a16:creationId xmlns:a16="http://schemas.microsoft.com/office/drawing/2014/main" id="{B1AFD1A9-94F1-F2A7-5BB3-FB2113FD31D0}"/>
                  </a:ext>
                </a:extLst>
              </p:cNvPr>
              <p:cNvSpPr txBox="1">
                <a:spLocks noRot="1" noChangeAspect="1" noMove="1" noResize="1" noEditPoints="1" noAdjustHandles="1" noChangeArrowheads="1" noChangeShapeType="1" noTextEdit="1"/>
              </p:cNvSpPr>
              <p:nvPr/>
            </p:nvSpPr>
            <p:spPr>
              <a:xfrm>
                <a:off x="2836205" y="6020831"/>
                <a:ext cx="933757" cy="338554"/>
              </a:xfrm>
              <a:prstGeom prst="rect">
                <a:avLst/>
              </a:prstGeom>
              <a:blipFill>
                <a:blip r:embed="rId7"/>
                <a:stretch>
                  <a:fillRect b="-11111"/>
                </a:stretch>
              </a:blipFill>
            </p:spPr>
            <p:txBody>
              <a:bodyPr/>
              <a:lstStyle/>
              <a:p>
                <a:r>
                  <a:rPr lang="en-US">
                    <a:noFill/>
                  </a:rPr>
                  <a:t> </a:t>
                </a:r>
              </a:p>
            </p:txBody>
          </p:sp>
        </mc:Fallback>
      </mc:AlternateContent>
      <p:cxnSp>
        <p:nvCxnSpPr>
          <p:cNvPr id="105" name="直线箭头连接符 104">
            <a:extLst>
              <a:ext uri="{FF2B5EF4-FFF2-40B4-BE49-F238E27FC236}">
                <a16:creationId xmlns:a16="http://schemas.microsoft.com/office/drawing/2014/main" id="{AE65F2F0-32AE-5790-92C8-5ED4FD5985FD}"/>
              </a:ext>
            </a:extLst>
          </p:cNvPr>
          <p:cNvCxnSpPr>
            <a:cxnSpLocks/>
            <a:stCxn id="89" idx="1"/>
            <a:endCxn id="88" idx="5"/>
          </p:cNvCxnSpPr>
          <p:nvPr/>
        </p:nvCxnSpPr>
        <p:spPr>
          <a:xfrm flipH="1" flipV="1">
            <a:off x="1154168" y="3848968"/>
            <a:ext cx="278175" cy="648797"/>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cxnSp>
        <p:nvCxnSpPr>
          <p:cNvPr id="106" name="直线箭头连接符 105">
            <a:extLst>
              <a:ext uri="{FF2B5EF4-FFF2-40B4-BE49-F238E27FC236}">
                <a16:creationId xmlns:a16="http://schemas.microsoft.com/office/drawing/2014/main" id="{D486EDEC-A3F8-7C0E-A3C7-285EE74C3A48}"/>
              </a:ext>
            </a:extLst>
          </p:cNvPr>
          <p:cNvCxnSpPr>
            <a:cxnSpLocks/>
          </p:cNvCxnSpPr>
          <p:nvPr/>
        </p:nvCxnSpPr>
        <p:spPr>
          <a:xfrm flipV="1">
            <a:off x="1186413" y="3052996"/>
            <a:ext cx="485684" cy="383811"/>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cxnSp>
        <p:nvCxnSpPr>
          <p:cNvPr id="107" name="直线箭头连接符 106">
            <a:extLst>
              <a:ext uri="{FF2B5EF4-FFF2-40B4-BE49-F238E27FC236}">
                <a16:creationId xmlns:a16="http://schemas.microsoft.com/office/drawing/2014/main" id="{CA314ACF-4B87-E712-94CC-20869B41FADC}"/>
              </a:ext>
            </a:extLst>
          </p:cNvPr>
          <p:cNvCxnSpPr>
            <a:cxnSpLocks/>
            <a:stCxn id="88" idx="6"/>
            <a:endCxn id="90" idx="2"/>
          </p:cNvCxnSpPr>
          <p:nvPr/>
        </p:nvCxnSpPr>
        <p:spPr>
          <a:xfrm>
            <a:off x="1242813" y="3639081"/>
            <a:ext cx="1109730" cy="356191"/>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cxnSp>
        <p:nvCxnSpPr>
          <p:cNvPr id="108" name="直线箭头连接符 107">
            <a:extLst>
              <a:ext uri="{FF2B5EF4-FFF2-40B4-BE49-F238E27FC236}">
                <a16:creationId xmlns:a16="http://schemas.microsoft.com/office/drawing/2014/main" id="{DEB3C276-B6F0-55C1-E5DA-DBCDBEF504F5}"/>
              </a:ext>
            </a:extLst>
          </p:cNvPr>
          <p:cNvCxnSpPr>
            <a:cxnSpLocks/>
            <a:endCxn id="93" idx="2"/>
          </p:cNvCxnSpPr>
          <p:nvPr/>
        </p:nvCxnSpPr>
        <p:spPr>
          <a:xfrm flipV="1">
            <a:off x="3361656" y="5420035"/>
            <a:ext cx="705923" cy="241115"/>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cxnSp>
        <p:nvCxnSpPr>
          <p:cNvPr id="109" name="直线箭头连接符 108">
            <a:extLst>
              <a:ext uri="{FF2B5EF4-FFF2-40B4-BE49-F238E27FC236}">
                <a16:creationId xmlns:a16="http://schemas.microsoft.com/office/drawing/2014/main" id="{1F302DE0-D156-CCEE-2C6F-AC5BC2DF499B}"/>
              </a:ext>
            </a:extLst>
          </p:cNvPr>
          <p:cNvCxnSpPr>
            <a:cxnSpLocks/>
            <a:stCxn id="92" idx="5"/>
            <a:endCxn id="94" idx="1"/>
          </p:cNvCxnSpPr>
          <p:nvPr/>
        </p:nvCxnSpPr>
        <p:spPr>
          <a:xfrm>
            <a:off x="3272743" y="5867382"/>
            <a:ext cx="519877" cy="530067"/>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cxnSp>
        <p:nvCxnSpPr>
          <p:cNvPr id="110" name="直线箭头连接符 109">
            <a:extLst>
              <a:ext uri="{FF2B5EF4-FFF2-40B4-BE49-F238E27FC236}">
                <a16:creationId xmlns:a16="http://schemas.microsoft.com/office/drawing/2014/main" id="{355CC17F-99A0-91C8-4E64-9FB02C758987}"/>
              </a:ext>
            </a:extLst>
          </p:cNvPr>
          <p:cNvCxnSpPr>
            <a:cxnSpLocks/>
            <a:stCxn id="94" idx="0"/>
          </p:cNvCxnSpPr>
          <p:nvPr/>
        </p:nvCxnSpPr>
        <p:spPr>
          <a:xfrm flipV="1">
            <a:off x="4006629" y="5702425"/>
            <a:ext cx="367059" cy="608086"/>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cxnSp>
        <p:nvCxnSpPr>
          <p:cNvPr id="111" name="直线箭头连接符 110">
            <a:extLst>
              <a:ext uri="{FF2B5EF4-FFF2-40B4-BE49-F238E27FC236}">
                <a16:creationId xmlns:a16="http://schemas.microsoft.com/office/drawing/2014/main" id="{29FE9985-AC39-955C-908A-AE4AB2A43C4A}"/>
              </a:ext>
            </a:extLst>
          </p:cNvPr>
          <p:cNvCxnSpPr>
            <a:cxnSpLocks/>
            <a:endCxn id="98" idx="2"/>
          </p:cNvCxnSpPr>
          <p:nvPr/>
        </p:nvCxnSpPr>
        <p:spPr>
          <a:xfrm>
            <a:off x="5100529" y="3733892"/>
            <a:ext cx="782971" cy="142649"/>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cxnSp>
        <p:nvCxnSpPr>
          <p:cNvPr id="112" name="直线箭头连接符 111">
            <a:extLst>
              <a:ext uri="{FF2B5EF4-FFF2-40B4-BE49-F238E27FC236}">
                <a16:creationId xmlns:a16="http://schemas.microsoft.com/office/drawing/2014/main" id="{A916F5D5-43EC-7F95-1B58-8C099097C4BC}"/>
              </a:ext>
            </a:extLst>
          </p:cNvPr>
          <p:cNvCxnSpPr>
            <a:cxnSpLocks/>
          </p:cNvCxnSpPr>
          <p:nvPr/>
        </p:nvCxnSpPr>
        <p:spPr>
          <a:xfrm flipV="1">
            <a:off x="6434230" y="3007213"/>
            <a:ext cx="882468" cy="646973"/>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cxnSp>
        <p:nvCxnSpPr>
          <p:cNvPr id="113" name="直线箭头连接符 112">
            <a:extLst>
              <a:ext uri="{FF2B5EF4-FFF2-40B4-BE49-F238E27FC236}">
                <a16:creationId xmlns:a16="http://schemas.microsoft.com/office/drawing/2014/main" id="{34505CF3-66D2-5C03-D0E7-162E9558D0B1}"/>
              </a:ext>
            </a:extLst>
          </p:cNvPr>
          <p:cNvCxnSpPr>
            <a:cxnSpLocks/>
            <a:endCxn id="96" idx="4"/>
          </p:cNvCxnSpPr>
          <p:nvPr/>
        </p:nvCxnSpPr>
        <p:spPr>
          <a:xfrm flipV="1">
            <a:off x="6185819" y="2392413"/>
            <a:ext cx="335" cy="1174824"/>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cxnSp>
        <p:nvCxnSpPr>
          <p:cNvPr id="114" name="直线箭头连接符 113">
            <a:extLst>
              <a:ext uri="{FF2B5EF4-FFF2-40B4-BE49-F238E27FC236}">
                <a16:creationId xmlns:a16="http://schemas.microsoft.com/office/drawing/2014/main" id="{FE7230A6-6A25-18DF-7B2C-8F20D098AC47}"/>
              </a:ext>
            </a:extLst>
          </p:cNvPr>
          <p:cNvCxnSpPr>
            <a:cxnSpLocks/>
            <a:stCxn id="95" idx="6"/>
          </p:cNvCxnSpPr>
          <p:nvPr/>
        </p:nvCxnSpPr>
        <p:spPr>
          <a:xfrm flipV="1">
            <a:off x="5076424" y="2095625"/>
            <a:ext cx="822057" cy="237423"/>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cxnSp>
        <p:nvCxnSpPr>
          <p:cNvPr id="115" name="直线箭头连接符 114">
            <a:extLst>
              <a:ext uri="{FF2B5EF4-FFF2-40B4-BE49-F238E27FC236}">
                <a16:creationId xmlns:a16="http://schemas.microsoft.com/office/drawing/2014/main" id="{99DDBD4A-49FE-252B-10BA-C5F46779614D}"/>
              </a:ext>
            </a:extLst>
          </p:cNvPr>
          <p:cNvCxnSpPr>
            <a:cxnSpLocks/>
            <a:stCxn id="99" idx="1"/>
            <a:endCxn id="96" idx="6"/>
          </p:cNvCxnSpPr>
          <p:nvPr/>
        </p:nvCxnSpPr>
        <p:spPr>
          <a:xfrm flipH="1" flipV="1">
            <a:off x="6488807" y="2095588"/>
            <a:ext cx="794837" cy="502493"/>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6" name="文本框 115">
                <a:extLst>
                  <a:ext uri="{FF2B5EF4-FFF2-40B4-BE49-F238E27FC236}">
                    <a16:creationId xmlns:a16="http://schemas.microsoft.com/office/drawing/2014/main" id="{1631174C-A29F-3C0C-2A1B-CF0800373B16}"/>
                  </a:ext>
                </a:extLst>
              </p:cNvPr>
              <p:cNvSpPr txBox="1"/>
              <p:nvPr/>
            </p:nvSpPr>
            <p:spPr>
              <a:xfrm>
                <a:off x="2936033" y="4770766"/>
                <a:ext cx="93375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zh-CN" sz="1600" b="1" i="0" smtClean="0">
                          <a:latin typeface="Cambria Math" panose="02040503050406030204" pitchFamily="18" charset="0"/>
                        </a:rPr>
                        <m:t>𝟏</m:t>
                      </m:r>
                      <m:r>
                        <a:rPr kumimoji="1" lang="en-US" altLang="zh-CN" sz="1600" b="1" i="0" smtClean="0">
                          <a:latin typeface="Cambria Math" panose="02040503050406030204" pitchFamily="18" charset="0"/>
                        </a:rPr>
                        <m:t>/</m:t>
                      </m:r>
                      <m:r>
                        <a:rPr kumimoji="1" lang="en-US" altLang="zh-CN" sz="1600" b="1" i="0" smtClean="0">
                          <a:latin typeface="Cambria Math" panose="02040503050406030204" pitchFamily="18" charset="0"/>
                        </a:rPr>
                        <m:t>𝟒</m:t>
                      </m:r>
                    </m:oMath>
                  </m:oMathPara>
                </a14:m>
                <a:endParaRPr kumimoji="1" lang="zh-CN" altLang="en-US" sz="2800" dirty="0">
                  <a:latin typeface="Times New Roman" panose="02020603050405020304" pitchFamily="18" charset="0"/>
                  <a:cs typeface="Times New Roman" panose="02020603050405020304" pitchFamily="18" charset="0"/>
                </a:endParaRPr>
              </a:p>
            </p:txBody>
          </p:sp>
        </mc:Choice>
        <mc:Fallback xmlns="">
          <p:sp>
            <p:nvSpPr>
              <p:cNvPr id="116" name="文本框 115">
                <a:extLst>
                  <a:ext uri="{FF2B5EF4-FFF2-40B4-BE49-F238E27FC236}">
                    <a16:creationId xmlns:a16="http://schemas.microsoft.com/office/drawing/2014/main" id="{1631174C-A29F-3C0C-2A1B-CF0800373B16}"/>
                  </a:ext>
                </a:extLst>
              </p:cNvPr>
              <p:cNvSpPr txBox="1">
                <a:spLocks noRot="1" noChangeAspect="1" noMove="1" noResize="1" noEditPoints="1" noAdjustHandles="1" noChangeArrowheads="1" noChangeShapeType="1" noTextEdit="1"/>
              </p:cNvSpPr>
              <p:nvPr/>
            </p:nvSpPr>
            <p:spPr>
              <a:xfrm>
                <a:off x="2936033" y="4770766"/>
                <a:ext cx="933757" cy="338554"/>
              </a:xfrm>
              <a:prstGeom prst="rect">
                <a:avLst/>
              </a:prstGeom>
              <a:blipFill>
                <a:blip r:embed="rId8"/>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文本框 116">
                <a:extLst>
                  <a:ext uri="{FF2B5EF4-FFF2-40B4-BE49-F238E27FC236}">
                    <a16:creationId xmlns:a16="http://schemas.microsoft.com/office/drawing/2014/main" id="{14E23FAA-4143-7D14-D299-B496ACE128F5}"/>
                  </a:ext>
                </a:extLst>
              </p:cNvPr>
              <p:cNvSpPr txBox="1"/>
              <p:nvPr/>
            </p:nvSpPr>
            <p:spPr>
              <a:xfrm>
                <a:off x="2285205" y="4954396"/>
                <a:ext cx="93375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zh-CN" sz="1600" b="1" i="1" smtClean="0">
                          <a:latin typeface="Cambria Math" panose="02040503050406030204" pitchFamily="18" charset="0"/>
                        </a:rPr>
                        <m:t>𝟏</m:t>
                      </m:r>
                      <m:r>
                        <a:rPr kumimoji="1" lang="en-US" altLang="zh-CN" sz="1600" b="1" i="1" smtClean="0">
                          <a:latin typeface="Cambria Math" panose="02040503050406030204" pitchFamily="18" charset="0"/>
                        </a:rPr>
                        <m:t>/</m:t>
                      </m:r>
                      <m:r>
                        <a:rPr kumimoji="1" lang="en-US" altLang="zh-CN" sz="1600" b="1" i="1" smtClean="0">
                          <a:latin typeface="Cambria Math" panose="02040503050406030204" pitchFamily="18" charset="0"/>
                        </a:rPr>
                        <m:t>𝟒</m:t>
                      </m:r>
                    </m:oMath>
                  </m:oMathPara>
                </a14:m>
                <a:endParaRPr kumimoji="1" lang="zh-CN" altLang="en-US" sz="2800" dirty="0">
                  <a:latin typeface="Times New Roman" panose="02020603050405020304" pitchFamily="18" charset="0"/>
                  <a:cs typeface="Times New Roman" panose="02020603050405020304" pitchFamily="18" charset="0"/>
                </a:endParaRPr>
              </a:p>
            </p:txBody>
          </p:sp>
        </mc:Choice>
        <mc:Fallback xmlns="">
          <p:sp>
            <p:nvSpPr>
              <p:cNvPr id="117" name="文本框 116">
                <a:extLst>
                  <a:ext uri="{FF2B5EF4-FFF2-40B4-BE49-F238E27FC236}">
                    <a16:creationId xmlns:a16="http://schemas.microsoft.com/office/drawing/2014/main" id="{14E23FAA-4143-7D14-D299-B496ACE128F5}"/>
                  </a:ext>
                </a:extLst>
              </p:cNvPr>
              <p:cNvSpPr txBox="1">
                <a:spLocks noRot="1" noChangeAspect="1" noMove="1" noResize="1" noEditPoints="1" noAdjustHandles="1" noChangeArrowheads="1" noChangeShapeType="1" noTextEdit="1"/>
              </p:cNvSpPr>
              <p:nvPr/>
            </p:nvSpPr>
            <p:spPr>
              <a:xfrm>
                <a:off x="2285205" y="4954396"/>
                <a:ext cx="933757" cy="338554"/>
              </a:xfrm>
              <a:prstGeom prst="rect">
                <a:avLst/>
              </a:prstGeom>
              <a:blipFill>
                <a:blip r:embed="rId9"/>
                <a:stretch>
                  <a:fillRect b="-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文本框 121">
                <a:extLst>
                  <a:ext uri="{FF2B5EF4-FFF2-40B4-BE49-F238E27FC236}">
                    <a16:creationId xmlns:a16="http://schemas.microsoft.com/office/drawing/2014/main" id="{36F3B865-3BFB-D7E8-9377-E60690EDC5E9}"/>
                  </a:ext>
                </a:extLst>
              </p:cNvPr>
              <p:cNvSpPr txBox="1"/>
              <p:nvPr/>
            </p:nvSpPr>
            <p:spPr>
              <a:xfrm>
                <a:off x="4957986" y="4968081"/>
                <a:ext cx="5107610" cy="1275670"/>
              </a:xfrm>
              <a:prstGeom prst="rect">
                <a:avLst/>
              </a:prstGeom>
              <a:noFill/>
            </p:spPr>
            <p:txBody>
              <a:bodyPr wrap="square" rtlCol="0">
                <a:spAutoFit/>
              </a:bodyPr>
              <a:lstStyle/>
              <a:p>
                <a:pPr>
                  <a:lnSpc>
                    <a:spcPct val="120000"/>
                  </a:lnSpc>
                  <a:buClr>
                    <a:schemeClr val="tx1"/>
                  </a:buClr>
                  <a:buSzPct val="80000"/>
                </a:pPr>
                <a:r>
                  <a:rPr kumimoji="1" lang="en-US" altLang="zh-CN" sz="2200" dirty="0">
                    <a:latin typeface="Times New Roman" panose="02020603050405020304" pitchFamily="18" charset="0"/>
                    <a:ea typeface="楷体" panose="02010609060101010101" pitchFamily="49" charset="-122"/>
                  </a:rPr>
                  <a:t>For a walker currently at node </a:t>
                </a:r>
                <a14:m>
                  <m:oMath xmlns:m="http://schemas.openxmlformats.org/officeDocument/2006/math">
                    <m:r>
                      <a:rPr kumimoji="1" lang="en-US" altLang="zh-CN" sz="2200" b="0" i="1" dirty="0">
                        <a:latin typeface="Cambria Math" panose="02040503050406030204" pitchFamily="18" charset="0"/>
                        <a:ea typeface="楷体" panose="02010609060101010101" pitchFamily="49" charset="-122"/>
                      </a:rPr>
                      <m:t>𝑢</m:t>
                    </m:r>
                  </m:oMath>
                </a14:m>
                <a:r>
                  <a:rPr kumimoji="1" lang="en-US" altLang="zh-CN" sz="2200" dirty="0">
                    <a:latin typeface="Times New Roman" panose="02020603050405020304" pitchFamily="18" charset="0"/>
                    <a:ea typeface="楷体" panose="02010609060101010101" pitchFamily="49" charset="-122"/>
                  </a:rPr>
                  <a:t>: </a:t>
                </a:r>
              </a:p>
              <a:p>
                <a:pPr marL="174496" indent="-270900">
                  <a:lnSpc>
                    <a:spcPct val="120000"/>
                  </a:lnSpc>
                  <a:buClr>
                    <a:schemeClr val="tx1"/>
                  </a:buClr>
                  <a:buSzPct val="80000"/>
                  <a:buFont typeface="Arial" panose="020B0604020202020204" pitchFamily="34" charset="0"/>
                  <a:buChar char="•"/>
                </a:pPr>
                <a:r>
                  <a:rPr kumimoji="1" lang="en-US" altLang="zh-CN" sz="2200" dirty="0">
                    <a:latin typeface="Times New Roman" panose="02020603050405020304" pitchFamily="18" charset="0"/>
                    <a:ea typeface="楷体" panose="02010609060101010101" pitchFamily="49" charset="-122"/>
                  </a:rPr>
                  <a:t>Randomly selects an out-neighbor </a:t>
                </a:r>
                <a14:m>
                  <m:oMath xmlns:m="http://schemas.openxmlformats.org/officeDocument/2006/math">
                    <m:r>
                      <a:rPr kumimoji="1" lang="en-US" altLang="zh-CN" sz="2200" b="0" i="1" dirty="0">
                        <a:latin typeface="Cambria Math" panose="02040503050406030204" pitchFamily="18" charset="0"/>
                        <a:ea typeface="楷体" panose="02010609060101010101" pitchFamily="49" charset="-122"/>
                      </a:rPr>
                      <m:t>𝑣</m:t>
                    </m:r>
                  </m:oMath>
                </a14:m>
                <a:r>
                  <a:rPr kumimoji="1" lang="en-US" altLang="zh-CN" sz="2200" dirty="0">
                    <a:latin typeface="Times New Roman" panose="02020603050405020304" pitchFamily="18" charset="0"/>
                    <a:ea typeface="楷体" panose="02010609060101010101" pitchFamily="49" charset="-122"/>
                  </a:rPr>
                  <a:t> of </a:t>
                </a:r>
                <a14:m>
                  <m:oMath xmlns:m="http://schemas.openxmlformats.org/officeDocument/2006/math">
                    <m:r>
                      <a:rPr kumimoji="1" lang="en-US" altLang="zh-CN" sz="2200" b="0" i="1" dirty="0">
                        <a:latin typeface="Cambria Math" panose="02040503050406030204" pitchFamily="18" charset="0"/>
                        <a:ea typeface="楷体" panose="02010609060101010101" pitchFamily="49" charset="-122"/>
                      </a:rPr>
                      <m:t>𝑢</m:t>
                    </m:r>
                  </m:oMath>
                </a14:m>
                <a:endParaRPr kumimoji="1" lang="en-US" altLang="zh-CN" sz="2200" dirty="0">
                  <a:latin typeface="Times New Roman" panose="02020603050405020304" pitchFamily="18" charset="0"/>
                  <a:ea typeface="楷体" panose="02010609060101010101" pitchFamily="49" charset="-122"/>
                </a:endParaRPr>
              </a:p>
              <a:p>
                <a:pPr marL="174496" indent="-270900">
                  <a:lnSpc>
                    <a:spcPct val="120000"/>
                  </a:lnSpc>
                  <a:buClr>
                    <a:schemeClr val="tx1"/>
                  </a:buClr>
                  <a:buSzPct val="80000"/>
                  <a:buFont typeface="Arial" panose="020B0604020202020204" pitchFamily="34" charset="0"/>
                  <a:buChar char="•"/>
                </a:pPr>
                <a:r>
                  <a:rPr kumimoji="1" lang="en-US" altLang="zh-CN" sz="2200" dirty="0">
                    <a:latin typeface="Times New Roman" panose="02020603050405020304" pitchFamily="18" charset="0"/>
                    <a:ea typeface="楷体" panose="02010609060101010101" pitchFamily="49" charset="-122"/>
                  </a:rPr>
                  <a:t>Moving from </a:t>
                </a:r>
                <a14:m>
                  <m:oMath xmlns:m="http://schemas.openxmlformats.org/officeDocument/2006/math">
                    <m:r>
                      <a:rPr kumimoji="1" lang="en-US" altLang="zh-CN" sz="2200" b="0" i="1" dirty="0">
                        <a:latin typeface="Cambria Math" panose="02040503050406030204" pitchFamily="18" charset="0"/>
                        <a:ea typeface="楷体" panose="02010609060101010101" pitchFamily="49" charset="-122"/>
                      </a:rPr>
                      <m:t>𝑢</m:t>
                    </m:r>
                  </m:oMath>
                </a14:m>
                <a:r>
                  <a:rPr kumimoji="1" lang="en-US" altLang="zh-CN" sz="2200" dirty="0">
                    <a:latin typeface="Times New Roman" panose="02020603050405020304" pitchFamily="18" charset="0"/>
                    <a:ea typeface="楷体" panose="02010609060101010101" pitchFamily="49" charset="-122"/>
                  </a:rPr>
                  <a:t> to </a:t>
                </a:r>
                <a14:m>
                  <m:oMath xmlns:m="http://schemas.openxmlformats.org/officeDocument/2006/math">
                    <m:r>
                      <a:rPr kumimoji="1" lang="en-US" altLang="zh-CN" sz="2200" i="1" dirty="0">
                        <a:latin typeface="Cambria Math" panose="02040503050406030204" pitchFamily="18" charset="0"/>
                        <a:ea typeface="楷体" panose="02010609060101010101" pitchFamily="49" charset="-122"/>
                      </a:rPr>
                      <m:t>𝑣</m:t>
                    </m:r>
                  </m:oMath>
                </a14:m>
                <a:endParaRPr kumimoji="1" lang="en-US" altLang="zh-CN" sz="2200" dirty="0">
                  <a:latin typeface="Times New Roman" panose="02020603050405020304" pitchFamily="18" charset="0"/>
                  <a:ea typeface="楷体" panose="02010609060101010101" pitchFamily="49" charset="-122"/>
                </a:endParaRPr>
              </a:p>
            </p:txBody>
          </p:sp>
        </mc:Choice>
        <mc:Fallback xmlns="">
          <p:sp>
            <p:nvSpPr>
              <p:cNvPr id="122" name="文本框 121">
                <a:extLst>
                  <a:ext uri="{FF2B5EF4-FFF2-40B4-BE49-F238E27FC236}">
                    <a16:creationId xmlns:a16="http://schemas.microsoft.com/office/drawing/2014/main" id="{36F3B865-3BFB-D7E8-9377-E60690EDC5E9}"/>
                  </a:ext>
                </a:extLst>
              </p:cNvPr>
              <p:cNvSpPr txBox="1">
                <a:spLocks noRot="1" noChangeAspect="1" noMove="1" noResize="1" noEditPoints="1" noAdjustHandles="1" noChangeArrowheads="1" noChangeShapeType="1" noTextEdit="1"/>
              </p:cNvSpPr>
              <p:nvPr/>
            </p:nvSpPr>
            <p:spPr>
              <a:xfrm>
                <a:off x="4957986" y="4968081"/>
                <a:ext cx="5107610" cy="1275670"/>
              </a:xfrm>
              <a:prstGeom prst="rect">
                <a:avLst/>
              </a:prstGeom>
              <a:blipFill>
                <a:blip r:embed="rId10"/>
                <a:stretch>
                  <a:fillRect l="-1489" b="-8911"/>
                </a:stretch>
              </a:blipFill>
            </p:spPr>
            <p:txBody>
              <a:bodyPr/>
              <a:lstStyle/>
              <a:p>
                <a:r>
                  <a:rPr lang="en-US">
                    <a:noFill/>
                  </a:rPr>
                  <a:t> </a:t>
                </a:r>
              </a:p>
            </p:txBody>
          </p:sp>
        </mc:Fallback>
      </mc:AlternateContent>
      <p:cxnSp>
        <p:nvCxnSpPr>
          <p:cNvPr id="5" name="直线箭头连接符 4">
            <a:extLst>
              <a:ext uri="{FF2B5EF4-FFF2-40B4-BE49-F238E27FC236}">
                <a16:creationId xmlns:a16="http://schemas.microsoft.com/office/drawing/2014/main" id="{AC865A2B-415E-4621-0891-8EBF286770C2}"/>
              </a:ext>
            </a:extLst>
          </p:cNvPr>
          <p:cNvCxnSpPr>
            <a:cxnSpLocks/>
          </p:cNvCxnSpPr>
          <p:nvPr/>
        </p:nvCxnSpPr>
        <p:spPr>
          <a:xfrm flipH="1" flipV="1">
            <a:off x="1241873" y="3713346"/>
            <a:ext cx="1109730" cy="356191"/>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cxnSp>
        <p:nvCxnSpPr>
          <p:cNvPr id="6" name="直线箭头连接符 5">
            <a:extLst>
              <a:ext uri="{FF2B5EF4-FFF2-40B4-BE49-F238E27FC236}">
                <a16:creationId xmlns:a16="http://schemas.microsoft.com/office/drawing/2014/main" id="{F09058B7-AE1D-AF6F-D4A7-026953417BB4}"/>
              </a:ext>
            </a:extLst>
          </p:cNvPr>
          <p:cNvCxnSpPr>
            <a:cxnSpLocks/>
          </p:cNvCxnSpPr>
          <p:nvPr/>
        </p:nvCxnSpPr>
        <p:spPr>
          <a:xfrm flipH="1">
            <a:off x="3331325" y="3789604"/>
            <a:ext cx="1387904" cy="1717369"/>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cxnSp>
        <p:nvCxnSpPr>
          <p:cNvPr id="8" name="直线箭头连接符 7">
            <a:extLst>
              <a:ext uri="{FF2B5EF4-FFF2-40B4-BE49-F238E27FC236}">
                <a16:creationId xmlns:a16="http://schemas.microsoft.com/office/drawing/2014/main" id="{7CF87991-3234-AB68-275A-E835D1A755C8}"/>
              </a:ext>
            </a:extLst>
          </p:cNvPr>
          <p:cNvCxnSpPr>
            <a:cxnSpLocks/>
          </p:cNvCxnSpPr>
          <p:nvPr/>
        </p:nvCxnSpPr>
        <p:spPr>
          <a:xfrm>
            <a:off x="6488473" y="2214336"/>
            <a:ext cx="750849" cy="450113"/>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cxnSp>
        <p:nvCxnSpPr>
          <p:cNvPr id="15" name="直线箭头连接符 14">
            <a:extLst>
              <a:ext uri="{FF2B5EF4-FFF2-40B4-BE49-F238E27FC236}">
                <a16:creationId xmlns:a16="http://schemas.microsoft.com/office/drawing/2014/main" id="{1FF1BB92-4269-561F-D9D2-7C1121D890EB}"/>
              </a:ext>
            </a:extLst>
          </p:cNvPr>
          <p:cNvCxnSpPr>
            <a:cxnSpLocks/>
          </p:cNvCxnSpPr>
          <p:nvPr/>
        </p:nvCxnSpPr>
        <p:spPr>
          <a:xfrm flipH="1" flipV="1">
            <a:off x="1884125" y="4857887"/>
            <a:ext cx="1014313" cy="533696"/>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sp>
        <p:nvSpPr>
          <p:cNvPr id="119" name="AutoShape 39">
            <a:extLst>
              <a:ext uri="{FF2B5EF4-FFF2-40B4-BE49-F238E27FC236}">
                <a16:creationId xmlns:a16="http://schemas.microsoft.com/office/drawing/2014/main" id="{8E49017F-E376-1A75-ABFC-2FE2E3BA9B95}"/>
              </a:ext>
            </a:extLst>
          </p:cNvPr>
          <p:cNvSpPr>
            <a:spLocks noChangeArrowheads="1"/>
          </p:cNvSpPr>
          <p:nvPr/>
        </p:nvSpPr>
        <p:spPr bwMode="auto">
          <a:xfrm>
            <a:off x="1379651" y="4479052"/>
            <a:ext cx="533400" cy="457200"/>
          </a:xfrm>
          <a:prstGeom prst="smileyFace">
            <a:avLst>
              <a:gd name="adj" fmla="val 4653"/>
            </a:avLst>
          </a:prstGeom>
          <a:solidFill>
            <a:srgbClr val="4F81BD"/>
          </a:solidFill>
          <a:ln w="9525">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zh-CN" altLang="zh-CN" sz="2400">
              <a:latin typeface="Times New Roman" panose="02020603050405020304" pitchFamily="18" charset="0"/>
              <a:cs typeface="Times New Roman" panose="02020603050405020304" pitchFamily="18" charset="0"/>
            </a:endParaRPr>
          </a:p>
        </p:txBody>
      </p:sp>
      <p:cxnSp>
        <p:nvCxnSpPr>
          <p:cNvPr id="2" name="直线箭头连接符 1">
            <a:extLst>
              <a:ext uri="{FF2B5EF4-FFF2-40B4-BE49-F238E27FC236}">
                <a16:creationId xmlns:a16="http://schemas.microsoft.com/office/drawing/2014/main" id="{2B1171ED-BC53-15AC-A058-D675B9498E65}"/>
              </a:ext>
            </a:extLst>
          </p:cNvPr>
          <p:cNvCxnSpPr>
            <a:cxnSpLocks/>
          </p:cNvCxnSpPr>
          <p:nvPr/>
        </p:nvCxnSpPr>
        <p:spPr>
          <a:xfrm flipH="1">
            <a:off x="3375327" y="5475679"/>
            <a:ext cx="705923" cy="241115"/>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cxnSp>
        <p:nvCxnSpPr>
          <p:cNvPr id="3" name="直线箭头连接符 2">
            <a:extLst>
              <a:ext uri="{FF2B5EF4-FFF2-40B4-BE49-F238E27FC236}">
                <a16:creationId xmlns:a16="http://schemas.microsoft.com/office/drawing/2014/main" id="{D6205788-8C67-7260-F7A7-DE8AC4997371}"/>
              </a:ext>
            </a:extLst>
          </p:cNvPr>
          <p:cNvCxnSpPr>
            <a:cxnSpLocks/>
          </p:cNvCxnSpPr>
          <p:nvPr/>
        </p:nvCxnSpPr>
        <p:spPr>
          <a:xfrm flipH="1" flipV="1">
            <a:off x="3236407" y="5923927"/>
            <a:ext cx="519877" cy="530067"/>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3366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103"/>
                                        </p:tgtEl>
                                        <p:attrNameLst>
                                          <p:attrName>style.visibility</p:attrName>
                                        </p:attrNameLst>
                                      </p:cBhvr>
                                      <p:to>
                                        <p:strVal val="visible"/>
                                      </p:to>
                                    </p:set>
                                  </p:childTnLst>
                                </p:cTn>
                              </p:par>
                              <p:par>
                                <p:cTn id="10" presetID="1" presetClass="entr" presetSubtype="0" fill="hold" grpId="0" nodeType="withEffect">
                                  <p:stCondLst>
                                    <p:cond delay="500"/>
                                  </p:stCondLst>
                                  <p:childTnLst>
                                    <p:set>
                                      <p:cBhvr>
                                        <p:cTn id="11" dur="1" fill="hold">
                                          <p:stCondLst>
                                            <p:cond delay="0"/>
                                          </p:stCondLst>
                                        </p:cTn>
                                        <p:tgtEl>
                                          <p:spTgt spid="100"/>
                                        </p:tgtEl>
                                        <p:attrNameLst>
                                          <p:attrName>style.visibility</p:attrName>
                                        </p:attrNameLst>
                                      </p:cBhvr>
                                      <p:to>
                                        <p:strVal val="visible"/>
                                      </p:to>
                                    </p:set>
                                  </p:childTnLst>
                                </p:cTn>
                              </p:par>
                              <p:par>
                                <p:cTn id="12" presetID="1" presetClass="entr" presetSubtype="0" fill="hold" grpId="0" nodeType="withEffect">
                                  <p:stCondLst>
                                    <p:cond delay="500"/>
                                  </p:stCondLst>
                                  <p:childTnLst>
                                    <p:set>
                                      <p:cBhvr>
                                        <p:cTn id="13" dur="1" fill="hold">
                                          <p:stCondLst>
                                            <p:cond delay="0"/>
                                          </p:stCondLst>
                                        </p:cTn>
                                        <p:tgtEl>
                                          <p:spTgt spid="102"/>
                                        </p:tgtEl>
                                        <p:attrNameLst>
                                          <p:attrName>style.visibility</p:attrName>
                                        </p:attrNameLst>
                                      </p:cBhvr>
                                      <p:to>
                                        <p:strVal val="visible"/>
                                      </p:to>
                                    </p:se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wipe(up)">
                                      <p:cBhvr>
                                        <p:cTn id="17" dur="600"/>
                                        <p:tgtEl>
                                          <p:spTgt spid="85"/>
                                        </p:tgtEl>
                                      </p:cBhvr>
                                    </p:animEffect>
                                  </p:childTnLst>
                                </p:cTn>
                              </p:par>
                            </p:childTnLst>
                          </p:cTn>
                        </p:par>
                        <p:par>
                          <p:cTn id="18" fill="hold">
                            <p:stCondLst>
                              <p:cond delay="1100"/>
                            </p:stCondLst>
                            <p:childTnLst>
                              <p:par>
                                <p:cTn id="19" presetID="0" presetClass="path" presetSubtype="0" accel="50000" decel="50000" fill="hold" grpId="1" nodeType="afterEffect">
                                  <p:stCondLst>
                                    <p:cond delay="0"/>
                                  </p:stCondLst>
                                  <p:childTnLst>
                                    <p:animMotion origin="layout" path="M -2.10194E-6 -2.73841E-6 L 0.13981 0.12375 " pathEditMode="relative" rAng="0" ptsTypes="AA">
                                      <p:cBhvr>
                                        <p:cTn id="20" dur="1000" fill="hold"/>
                                        <p:tgtEl>
                                          <p:spTgt spid="119"/>
                                        </p:tgtEl>
                                        <p:attrNameLst>
                                          <p:attrName>ppt_x</p:attrName>
                                          <p:attrName>ppt_y</p:attrName>
                                        </p:attrNameLst>
                                      </p:cBhvr>
                                      <p:rCtr x="6896" y="6126"/>
                                    </p:animMotion>
                                  </p:childTnLst>
                                </p:cTn>
                              </p:par>
                            </p:childTnLst>
                          </p:cTn>
                        </p:par>
                        <p:par>
                          <p:cTn id="21" fill="hold">
                            <p:stCondLst>
                              <p:cond delay="2100"/>
                            </p:stCondLst>
                            <p:childTnLst>
                              <p:par>
                                <p:cTn id="22" presetID="1" presetClass="exit" presetSubtype="0" fill="hold" grpId="1" nodeType="afterEffect">
                                  <p:stCondLst>
                                    <p:cond delay="0"/>
                                  </p:stCondLst>
                                  <p:childTnLst>
                                    <p:set>
                                      <p:cBhvr>
                                        <p:cTn id="23" dur="1" fill="hold">
                                          <p:stCondLst>
                                            <p:cond delay="0"/>
                                          </p:stCondLst>
                                        </p:cTn>
                                        <p:tgtEl>
                                          <p:spTgt spid="102"/>
                                        </p:tgtEl>
                                        <p:attrNameLst>
                                          <p:attrName>style.visibility</p:attrName>
                                        </p:attrNameLst>
                                      </p:cBhvr>
                                      <p:to>
                                        <p:strVal val="hidden"/>
                                      </p:to>
                                    </p:set>
                                  </p:childTnLst>
                                </p:cTn>
                              </p:par>
                              <p:par>
                                <p:cTn id="24" presetID="1" presetClass="exit" presetSubtype="0" fill="hold" grpId="1" nodeType="withEffect">
                                  <p:stCondLst>
                                    <p:cond delay="0"/>
                                  </p:stCondLst>
                                  <p:childTnLst>
                                    <p:set>
                                      <p:cBhvr>
                                        <p:cTn id="25" dur="1" fill="hold">
                                          <p:stCondLst>
                                            <p:cond delay="0"/>
                                          </p:stCondLst>
                                        </p:cTn>
                                        <p:tgtEl>
                                          <p:spTgt spid="103"/>
                                        </p:tgtEl>
                                        <p:attrNameLst>
                                          <p:attrName>style.visibility</p:attrName>
                                        </p:attrNameLst>
                                      </p:cBhvr>
                                      <p:to>
                                        <p:strVal val="hidden"/>
                                      </p:to>
                                    </p:set>
                                  </p:childTnLst>
                                </p:cTn>
                              </p:par>
                              <p:par>
                                <p:cTn id="26" presetID="1" presetClass="exit" presetSubtype="0" fill="hold" grpId="1" nodeType="withEffect">
                                  <p:stCondLst>
                                    <p:cond delay="0"/>
                                  </p:stCondLst>
                                  <p:childTnLst>
                                    <p:set>
                                      <p:cBhvr>
                                        <p:cTn id="27" dur="1" fill="hold">
                                          <p:stCondLst>
                                            <p:cond delay="0"/>
                                          </p:stCondLst>
                                        </p:cTn>
                                        <p:tgtEl>
                                          <p:spTgt spid="100"/>
                                        </p:tgtEl>
                                        <p:attrNameLst>
                                          <p:attrName>style.visibility</p:attrName>
                                        </p:attrNameLst>
                                      </p:cBhvr>
                                      <p:to>
                                        <p:strVal val="hidden"/>
                                      </p:to>
                                    </p:set>
                                  </p:childTnLst>
                                </p:cTn>
                              </p:par>
                            </p:childTnLst>
                          </p:cTn>
                        </p:par>
                        <p:par>
                          <p:cTn id="28" fill="hold">
                            <p:stCondLst>
                              <p:cond delay="2100"/>
                            </p:stCondLst>
                            <p:childTnLst>
                              <p:par>
                                <p:cTn id="29" presetID="1" presetClass="entr" presetSubtype="0" fill="hold" grpId="0" nodeType="afterEffect">
                                  <p:stCondLst>
                                    <p:cond delay="500"/>
                                  </p:stCondLst>
                                  <p:childTnLst>
                                    <p:set>
                                      <p:cBhvr>
                                        <p:cTn id="30" dur="1" fill="hold">
                                          <p:stCondLst>
                                            <p:cond delay="0"/>
                                          </p:stCondLst>
                                        </p:cTn>
                                        <p:tgtEl>
                                          <p:spTgt spid="104"/>
                                        </p:tgtEl>
                                        <p:attrNameLst>
                                          <p:attrName>style.visibility</p:attrName>
                                        </p:attrNameLst>
                                      </p:cBhvr>
                                      <p:to>
                                        <p:strVal val="visible"/>
                                      </p:to>
                                    </p:set>
                                  </p:childTnLst>
                                </p:cTn>
                              </p:par>
                              <p:par>
                                <p:cTn id="31" presetID="1" presetClass="entr" presetSubtype="0" fill="hold" grpId="0" nodeType="withEffect">
                                  <p:stCondLst>
                                    <p:cond delay="500"/>
                                  </p:stCondLst>
                                  <p:childTnLst>
                                    <p:set>
                                      <p:cBhvr>
                                        <p:cTn id="32" dur="1" fill="hold">
                                          <p:stCondLst>
                                            <p:cond delay="0"/>
                                          </p:stCondLst>
                                        </p:cTn>
                                        <p:tgtEl>
                                          <p:spTgt spid="101"/>
                                        </p:tgtEl>
                                        <p:attrNameLst>
                                          <p:attrName>style.visibility</p:attrName>
                                        </p:attrNameLst>
                                      </p:cBhvr>
                                      <p:to>
                                        <p:strVal val="visible"/>
                                      </p:to>
                                    </p:set>
                                  </p:childTnLst>
                                </p:cTn>
                              </p:par>
                              <p:par>
                                <p:cTn id="33" presetID="1" presetClass="entr" presetSubtype="0" fill="hold" grpId="0" nodeType="withEffect">
                                  <p:stCondLst>
                                    <p:cond delay="500"/>
                                  </p:stCondLst>
                                  <p:childTnLst>
                                    <p:set>
                                      <p:cBhvr>
                                        <p:cTn id="34" dur="1" fill="hold">
                                          <p:stCondLst>
                                            <p:cond delay="0"/>
                                          </p:stCondLst>
                                        </p:cTn>
                                        <p:tgtEl>
                                          <p:spTgt spid="116"/>
                                        </p:tgtEl>
                                        <p:attrNameLst>
                                          <p:attrName>style.visibility</p:attrName>
                                        </p:attrNameLst>
                                      </p:cBhvr>
                                      <p:to>
                                        <p:strVal val="visible"/>
                                      </p:to>
                                    </p:set>
                                  </p:childTnLst>
                                </p:cTn>
                              </p:par>
                              <p:par>
                                <p:cTn id="35" presetID="1" presetClass="entr" presetSubtype="0" fill="hold" grpId="0" nodeType="withEffect">
                                  <p:stCondLst>
                                    <p:cond delay="500"/>
                                  </p:stCondLst>
                                  <p:childTnLst>
                                    <p:set>
                                      <p:cBhvr>
                                        <p:cTn id="36" dur="1" fill="hold">
                                          <p:stCondLst>
                                            <p:cond delay="0"/>
                                          </p:stCondLst>
                                        </p:cTn>
                                        <p:tgtEl>
                                          <p:spTgt spid="117"/>
                                        </p:tgtEl>
                                        <p:attrNameLst>
                                          <p:attrName>style.visibility</p:attrName>
                                        </p:attrNameLst>
                                      </p:cBhvr>
                                      <p:to>
                                        <p:strVal val="visible"/>
                                      </p:to>
                                    </p:set>
                                  </p:childTnLst>
                                </p:cTn>
                              </p:par>
                            </p:childTnLst>
                          </p:cTn>
                        </p:par>
                        <p:par>
                          <p:cTn id="37" fill="hold">
                            <p:stCondLst>
                              <p:cond delay="2600"/>
                            </p:stCondLst>
                            <p:childTnLst>
                              <p:par>
                                <p:cTn id="38" presetID="22" presetClass="entr" presetSubtype="4" fill="hold" nodeType="afterEffect">
                                  <p:stCondLst>
                                    <p:cond delay="500"/>
                                  </p:stCondLst>
                                  <p:childTnLst>
                                    <p:set>
                                      <p:cBhvr>
                                        <p:cTn id="39" dur="1" fill="hold">
                                          <p:stCondLst>
                                            <p:cond delay="0"/>
                                          </p:stCondLst>
                                        </p:cTn>
                                        <p:tgtEl>
                                          <p:spTgt spid="86"/>
                                        </p:tgtEl>
                                        <p:attrNameLst>
                                          <p:attrName>style.visibility</p:attrName>
                                        </p:attrNameLst>
                                      </p:cBhvr>
                                      <p:to>
                                        <p:strVal val="visible"/>
                                      </p:to>
                                    </p:set>
                                    <p:animEffect transition="in" filter="wipe(down)">
                                      <p:cBhvr>
                                        <p:cTn id="40" dur="600"/>
                                        <p:tgtEl>
                                          <p:spTgt spid="86"/>
                                        </p:tgtEl>
                                      </p:cBhvr>
                                    </p:animEffect>
                                  </p:childTnLst>
                                </p:cTn>
                              </p:par>
                            </p:childTnLst>
                          </p:cTn>
                        </p:par>
                        <p:par>
                          <p:cTn id="41" fill="hold">
                            <p:stCondLst>
                              <p:cond delay="3700"/>
                            </p:stCondLst>
                            <p:childTnLst>
                              <p:par>
                                <p:cTn id="42" presetID="0" presetClass="path" presetSubtype="0" accel="50000" decel="50000" fill="hold" grpId="2" nodeType="afterEffect">
                                  <p:stCondLst>
                                    <p:cond delay="0"/>
                                  </p:stCondLst>
                                  <p:childTnLst>
                                    <p:animMotion origin="layout" path="M 0.13982 0.12375 L 0.32003 -0.15131 " pathEditMode="relative" rAng="0" ptsTypes="AA">
                                      <p:cBhvr>
                                        <p:cTn id="43" dur="1000" fill="hold"/>
                                        <p:tgtEl>
                                          <p:spTgt spid="119"/>
                                        </p:tgtEl>
                                        <p:attrNameLst>
                                          <p:attrName>ppt_x</p:attrName>
                                          <p:attrName>ppt_y</p:attrName>
                                        </p:attrNameLst>
                                      </p:cBhvr>
                                      <p:rCtr x="9011" y="-13764"/>
                                    </p:animMotion>
                                  </p:childTnLst>
                                </p:cTn>
                              </p:par>
                            </p:childTnLst>
                          </p:cTn>
                        </p:par>
                        <p:par>
                          <p:cTn id="44" fill="hold">
                            <p:stCondLst>
                              <p:cond delay="4700"/>
                            </p:stCondLst>
                            <p:childTnLst>
                              <p:par>
                                <p:cTn id="45" presetID="1" presetClass="exit" presetSubtype="0" fill="hold" grpId="1" nodeType="afterEffect">
                                  <p:stCondLst>
                                    <p:cond delay="0"/>
                                  </p:stCondLst>
                                  <p:childTnLst>
                                    <p:set>
                                      <p:cBhvr>
                                        <p:cTn id="46" dur="1" fill="hold">
                                          <p:stCondLst>
                                            <p:cond delay="0"/>
                                          </p:stCondLst>
                                        </p:cTn>
                                        <p:tgtEl>
                                          <p:spTgt spid="104"/>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17"/>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1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P spid="100" grpId="1"/>
      <p:bldP spid="101" grpId="0"/>
      <p:bldP spid="101" grpId="1"/>
      <p:bldP spid="102" grpId="0"/>
      <p:bldP spid="102" grpId="1"/>
      <p:bldP spid="103" grpId="0"/>
      <p:bldP spid="103" grpId="1"/>
      <p:bldP spid="104" grpId="0"/>
      <p:bldP spid="104" grpId="1"/>
      <p:bldP spid="116" grpId="0"/>
      <p:bldP spid="116" grpId="1"/>
      <p:bldP spid="117" grpId="0"/>
      <p:bldP spid="117" grpId="1"/>
      <p:bldP spid="119" grpId="0" animBg="1"/>
      <p:bldP spid="119" grpId="1" animBg="1"/>
      <p:bldP spid="119" grpId="2"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mc:AlternateContent xmlns:mc="http://schemas.openxmlformats.org/markup-compatibility/2006" xmlns:a14="http://schemas.microsoft.com/office/drawing/2010/main">
        <mc:Choice Requires="a14">
          <p:sp>
            <p:nvSpPr>
              <p:cNvPr id="50" name="标题 24">
                <a:extLst>
                  <a:ext uri="{FF2B5EF4-FFF2-40B4-BE49-F238E27FC236}">
                    <a16:creationId xmlns:a16="http://schemas.microsoft.com/office/drawing/2014/main" id="{EE3C8509-D052-7E91-B4F8-C6AAF1180427}"/>
                  </a:ext>
                </a:extLst>
              </p:cNvPr>
              <p:cNvSpPr>
                <a:spLocks noGrp="1"/>
              </p:cNvSpPr>
              <p:nvPr>
                <p:ph type="title"/>
              </p:nvPr>
            </p:nvSpPr>
            <p:spPr>
              <a:xfrm>
                <a:off x="563626" y="718642"/>
                <a:ext cx="8997950" cy="558338"/>
              </a:xfrm>
            </p:spPr>
            <p:txBody>
              <a:bodyPr/>
              <a:lstStyle/>
              <a:p>
                <a14:m>
                  <m:oMath xmlns:m="http://schemas.openxmlformats.org/officeDocument/2006/math">
                    <m:r>
                      <a:rPr lang="zh-CN" altLang="en-US" sz="3000" i="1" dirty="0">
                        <a:latin typeface="Cambria Math" panose="02040503050406030204" pitchFamily="18" charset="0"/>
                        <a:ea typeface="KaiTi" panose="02010609060101010101" pitchFamily="49" charset="-122"/>
                        <a:cs typeface="Times New Roman" panose="02020603050405020304" pitchFamily="18" charset="0"/>
                      </a:rPr>
                      <m:t>𝜶</m:t>
                    </m:r>
                  </m:oMath>
                </a14:m>
                <a:r>
                  <a:rPr lang="en-US" altLang="zh-CN" sz="3000" dirty="0">
                    <a:latin typeface="Times New Roman" panose="02020603050405020304" pitchFamily="18" charset="0"/>
                    <a:ea typeface="KaiTi" panose="02010609060101010101" pitchFamily="49" charset="-122"/>
                    <a:cs typeface="Times New Roman" panose="02020603050405020304" pitchFamily="18" charset="0"/>
                  </a:rPr>
                  <a:t>-Discounted Random Walks (</a:t>
                </a:r>
                <a14:m>
                  <m:oMath xmlns:m="http://schemas.openxmlformats.org/officeDocument/2006/math">
                    <m:r>
                      <a:rPr lang="zh-CN" altLang="en-US" sz="3000" i="1" dirty="0">
                        <a:latin typeface="Cambria Math" panose="02040503050406030204" pitchFamily="18" charset="0"/>
                        <a:ea typeface="KaiTi" panose="02010609060101010101" pitchFamily="49" charset="-122"/>
                        <a:cs typeface="Times New Roman" panose="02020603050405020304" pitchFamily="18" charset="0"/>
                      </a:rPr>
                      <m:t>𝜶</m:t>
                    </m:r>
                  </m:oMath>
                </a14:m>
                <a:r>
                  <a:rPr lang="en-US" altLang="zh-CN" sz="3000" dirty="0">
                    <a:latin typeface="Times New Roman" panose="02020603050405020304" pitchFamily="18" charset="0"/>
                    <a:ea typeface="KaiTi" panose="02010609060101010101" pitchFamily="49" charset="-122"/>
                    <a:cs typeface="Times New Roman" panose="02020603050405020304" pitchFamily="18" charset="0"/>
                  </a:rPr>
                  <a:t>-Walks)</a:t>
                </a:r>
                <a:endParaRPr lang="zh-CN" altLang="en-US" sz="3000" dirty="0">
                  <a:latin typeface="Times New Roman" panose="02020603050405020304" pitchFamily="18" charset="0"/>
                  <a:ea typeface="KaiTi" panose="02010609060101010101" pitchFamily="49" charset="-122"/>
                  <a:cs typeface="Times New Roman" panose="02020603050405020304" pitchFamily="18" charset="0"/>
                </a:endParaRPr>
              </a:p>
            </p:txBody>
          </p:sp>
        </mc:Choice>
        <mc:Fallback xmlns="">
          <p:sp>
            <p:nvSpPr>
              <p:cNvPr id="50" name="标题 24">
                <a:extLst>
                  <a:ext uri="{FF2B5EF4-FFF2-40B4-BE49-F238E27FC236}">
                    <a16:creationId xmlns:a16="http://schemas.microsoft.com/office/drawing/2014/main" id="{EE3C8509-D052-7E91-B4F8-C6AAF1180427}"/>
                  </a:ext>
                </a:extLst>
              </p:cNvPr>
              <p:cNvSpPr>
                <a:spLocks noGrp="1" noRot="1" noChangeAspect="1" noMove="1" noResize="1" noEditPoints="1" noAdjustHandles="1" noChangeArrowheads="1" noChangeShapeType="1" noTextEdit="1"/>
              </p:cNvSpPr>
              <p:nvPr>
                <p:ph type="title"/>
              </p:nvPr>
            </p:nvSpPr>
            <p:spPr>
              <a:xfrm>
                <a:off x="563626" y="718642"/>
                <a:ext cx="8997950" cy="558338"/>
              </a:xfrm>
              <a:blipFill>
                <a:blip r:embed="rId3"/>
                <a:stretch>
                  <a:fillRect t="-11111" b="-3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9116178-4DBF-CDB2-3150-559FA9CCAFAE}"/>
                  </a:ext>
                </a:extLst>
              </p:cNvPr>
              <p:cNvSpPr txBox="1"/>
              <p:nvPr/>
            </p:nvSpPr>
            <p:spPr>
              <a:xfrm>
                <a:off x="4568010" y="5482970"/>
                <a:ext cx="5430197" cy="1312603"/>
              </a:xfrm>
              <a:prstGeom prst="rect">
                <a:avLst/>
              </a:prstGeom>
              <a:noFill/>
            </p:spPr>
            <p:txBody>
              <a:bodyPr wrap="square" rtlCol="0">
                <a:spAutoFit/>
              </a:bodyPr>
              <a:lstStyle/>
              <a:p>
                <a:pPr>
                  <a:lnSpc>
                    <a:spcPct val="120000"/>
                  </a:lnSpc>
                  <a:buClr>
                    <a:schemeClr val="tx1"/>
                  </a:buClr>
                  <a:buSzPct val="80000"/>
                </a:pPr>
                <a:r>
                  <a:rPr kumimoji="1" lang="en-US" altLang="zh-CN" sz="2400" dirty="0">
                    <a:latin typeface="Times New Roman" panose="02020603050405020304" pitchFamily="18" charset="0"/>
                    <a:ea typeface="楷体" panose="02010609060101010101" pitchFamily="49" charset="-122"/>
                    <a:cs typeface="Times New Roman" panose="02020603050405020304" pitchFamily="18" charset="0"/>
                  </a:rPr>
                  <a:t>In each step:</a:t>
                </a:r>
              </a:p>
              <a:p>
                <a:pPr>
                  <a:lnSpc>
                    <a:spcPct val="120000"/>
                  </a:lnSpc>
                  <a:buClr>
                    <a:schemeClr val="tx1"/>
                  </a:buClr>
                  <a:buSzPct val="80000"/>
                </a:pPr>
                <a:r>
                  <a:rPr kumimoji="1" lang="en-US" altLang="zh-CN" sz="2200" dirty="0">
                    <a:latin typeface="Times New Roman" panose="02020603050405020304" pitchFamily="18" charset="0"/>
                    <a:ea typeface="楷体" panose="02010609060101010101" pitchFamily="49" charset="-122"/>
                    <a:cs typeface="Times New Roman" panose="02020603050405020304" pitchFamily="18" charset="0"/>
                  </a:rPr>
                  <a:t>w.p. </a:t>
                </a:r>
                <a14:m>
                  <m:oMath xmlns:m="http://schemas.openxmlformats.org/officeDocument/2006/math">
                    <m:r>
                      <a:rPr kumimoji="1" lang="en-US" altLang="zh-CN" sz="2200" i="1" dirty="0">
                        <a:latin typeface="Cambria Math" panose="02040503050406030204" pitchFamily="18" charset="0"/>
                        <a:ea typeface="楷体" panose="02010609060101010101" pitchFamily="49" charset="-122"/>
                      </a:rPr>
                      <m:t>𝛼</m:t>
                    </m:r>
                  </m:oMath>
                </a14:m>
                <a:r>
                  <a:rPr kumimoji="1" lang="en-US" altLang="zh-CN" sz="2200" dirty="0">
                    <a:latin typeface="Times New Roman" panose="02020603050405020304" pitchFamily="18" charset="0"/>
                    <a:ea typeface="楷体" panose="02010609060101010101" pitchFamily="49" charset="-122"/>
                    <a:cs typeface="Times New Roman" panose="02020603050405020304" pitchFamily="18" charset="0"/>
                  </a:rPr>
                  <a:t>,    </a:t>
                </a:r>
                <a:r>
                  <a:rPr kumimoji="1" lang="zh-CN" altLang="en-US" sz="2200" dirty="0">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2200" dirty="0">
                    <a:latin typeface="Times New Roman" panose="02020603050405020304" pitchFamily="18" charset="0"/>
                    <a:ea typeface="楷体" panose="02010609060101010101" pitchFamily="49" charset="-122"/>
                    <a:cs typeface="Times New Roman" panose="02020603050405020304" pitchFamily="18" charset="0"/>
                  </a:rPr>
                  <a:t> terminates; </a:t>
                </a:r>
              </a:p>
              <a:p>
                <a:pPr>
                  <a:lnSpc>
                    <a:spcPct val="120000"/>
                  </a:lnSpc>
                  <a:buClr>
                    <a:schemeClr val="tx1"/>
                  </a:buClr>
                  <a:buSzPct val="80000"/>
                </a:pPr>
                <a:r>
                  <a:rPr kumimoji="1" lang="en-US" altLang="zh-CN" sz="2200" dirty="0">
                    <a:latin typeface="Times New Roman" panose="02020603050405020304" pitchFamily="18" charset="0"/>
                    <a:ea typeface="楷体" panose="02010609060101010101" pitchFamily="49" charset="-122"/>
                    <a:cs typeface="Times New Roman" panose="02020603050405020304" pitchFamily="18" charset="0"/>
                  </a:rPr>
                  <a:t>w.p. </a:t>
                </a:r>
                <a14:m>
                  <m:oMath xmlns:m="http://schemas.openxmlformats.org/officeDocument/2006/math">
                    <m:r>
                      <a:rPr kumimoji="1" lang="en-US" altLang="zh-CN" sz="2200" i="1" dirty="0">
                        <a:latin typeface="Cambria Math" panose="02040503050406030204" pitchFamily="18" charset="0"/>
                        <a:ea typeface="楷体" panose="02010609060101010101" pitchFamily="49" charset="-122"/>
                      </a:rPr>
                      <m:t>1−</m:t>
                    </m:r>
                    <m:r>
                      <a:rPr kumimoji="1" lang="en-US" altLang="zh-CN" sz="2200" i="1" dirty="0">
                        <a:latin typeface="Cambria Math" panose="02040503050406030204" pitchFamily="18" charset="0"/>
                        <a:ea typeface="楷体" panose="02010609060101010101" pitchFamily="49" charset="-122"/>
                      </a:rPr>
                      <m:t>𝛼</m:t>
                    </m:r>
                  </m:oMath>
                </a14:m>
                <a:r>
                  <a:rPr kumimoji="1" lang="en-US" altLang="zh-CN" sz="2200" dirty="0">
                    <a:latin typeface="Times New Roman" panose="02020603050405020304" pitchFamily="18" charset="0"/>
                    <a:ea typeface="楷体" panose="02010609060101010101" pitchFamily="49" charset="-122"/>
                    <a:cs typeface="Times New Roman" panose="02020603050405020304" pitchFamily="18" charset="0"/>
                  </a:rPr>
                  <a:t>,    moves to a random out-neighbor</a:t>
                </a:r>
              </a:p>
            </p:txBody>
          </p:sp>
        </mc:Choice>
        <mc:Fallback xmlns="">
          <p:sp>
            <p:nvSpPr>
              <p:cNvPr id="16" name="文本框 15">
                <a:extLst>
                  <a:ext uri="{FF2B5EF4-FFF2-40B4-BE49-F238E27FC236}">
                    <a16:creationId xmlns:a16="http://schemas.microsoft.com/office/drawing/2014/main" id="{39116178-4DBF-CDB2-3150-559FA9CCAFAE}"/>
                  </a:ext>
                </a:extLst>
              </p:cNvPr>
              <p:cNvSpPr txBox="1">
                <a:spLocks noRot="1" noChangeAspect="1" noMove="1" noResize="1" noEditPoints="1" noAdjustHandles="1" noChangeArrowheads="1" noChangeShapeType="1" noTextEdit="1"/>
              </p:cNvSpPr>
              <p:nvPr/>
            </p:nvSpPr>
            <p:spPr>
              <a:xfrm>
                <a:off x="4568010" y="5482970"/>
                <a:ext cx="5430197" cy="1312603"/>
              </a:xfrm>
              <a:prstGeom prst="rect">
                <a:avLst/>
              </a:prstGeom>
              <a:blipFill>
                <a:blip r:embed="rId4"/>
                <a:stretch>
                  <a:fillRect l="-1632" r="-466" b="-7619"/>
                </a:stretch>
              </a:blipFill>
            </p:spPr>
            <p:txBody>
              <a:bodyPr/>
              <a:lstStyle/>
              <a:p>
                <a:r>
                  <a:rPr lang="en-US">
                    <a:noFill/>
                  </a:rPr>
                  <a:t> </a:t>
                </a:r>
              </a:p>
            </p:txBody>
          </p:sp>
        </mc:Fallback>
      </mc:AlternateContent>
      <p:grpSp>
        <p:nvGrpSpPr>
          <p:cNvPr id="21" name="Group 2">
            <a:extLst>
              <a:ext uri="{FF2B5EF4-FFF2-40B4-BE49-F238E27FC236}">
                <a16:creationId xmlns:a16="http://schemas.microsoft.com/office/drawing/2014/main" id="{EE1FAE7E-C21F-6994-0E61-5852EB1ADF40}"/>
              </a:ext>
            </a:extLst>
          </p:cNvPr>
          <p:cNvGrpSpPr>
            <a:grpSpLocks/>
          </p:cNvGrpSpPr>
          <p:nvPr/>
        </p:nvGrpSpPr>
        <p:grpSpPr bwMode="auto">
          <a:xfrm>
            <a:off x="243458" y="1726754"/>
            <a:ext cx="7162800" cy="5105400"/>
            <a:chOff x="1152" y="1344"/>
            <a:chExt cx="3408" cy="2064"/>
          </a:xfrm>
        </p:grpSpPr>
        <p:sp>
          <p:nvSpPr>
            <p:cNvPr id="22" name="Oval 3">
              <a:extLst>
                <a:ext uri="{FF2B5EF4-FFF2-40B4-BE49-F238E27FC236}">
                  <a16:creationId xmlns:a16="http://schemas.microsoft.com/office/drawing/2014/main" id="{D5F897EC-5040-E3B5-E2DB-0D822AED93AC}"/>
                </a:ext>
              </a:extLst>
            </p:cNvPr>
            <p:cNvSpPr>
              <a:spLocks noChangeArrowheads="1"/>
            </p:cNvSpPr>
            <p:nvPr/>
          </p:nvSpPr>
          <p:spPr bwMode="auto">
            <a:xfrm>
              <a:off x="1152" y="1968"/>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46" name="Oval 4">
              <a:extLst>
                <a:ext uri="{FF2B5EF4-FFF2-40B4-BE49-F238E27FC236}">
                  <a16:creationId xmlns:a16="http://schemas.microsoft.com/office/drawing/2014/main" id="{A6F917FE-EAC2-9BA4-42D1-B520748DFEE0}"/>
                </a:ext>
              </a:extLst>
            </p:cNvPr>
            <p:cNvSpPr>
              <a:spLocks noChangeArrowheads="1"/>
            </p:cNvSpPr>
            <p:nvPr/>
          </p:nvSpPr>
          <p:spPr bwMode="auto">
            <a:xfrm>
              <a:off x="1488" y="2400"/>
              <a:ext cx="288" cy="240"/>
            </a:xfrm>
            <a:prstGeom prst="ellipse">
              <a:avLst/>
            </a:prstGeom>
            <a:no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47" name="Oval 5">
              <a:extLst>
                <a:ext uri="{FF2B5EF4-FFF2-40B4-BE49-F238E27FC236}">
                  <a16:creationId xmlns:a16="http://schemas.microsoft.com/office/drawing/2014/main" id="{FB4B404E-3061-7137-1D0F-307367C31175}"/>
                </a:ext>
              </a:extLst>
            </p:cNvPr>
            <p:cNvSpPr>
              <a:spLocks noChangeArrowheads="1"/>
            </p:cNvSpPr>
            <p:nvPr/>
          </p:nvSpPr>
          <p:spPr bwMode="auto">
            <a:xfrm>
              <a:off x="1968" y="2112"/>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48" name="Oval 6">
              <a:extLst>
                <a:ext uri="{FF2B5EF4-FFF2-40B4-BE49-F238E27FC236}">
                  <a16:creationId xmlns:a16="http://schemas.microsoft.com/office/drawing/2014/main" id="{989A4C3E-7D78-B56A-D8EC-0A9B17C16659}"/>
                </a:ext>
              </a:extLst>
            </p:cNvPr>
            <p:cNvSpPr>
              <a:spLocks noChangeArrowheads="1"/>
            </p:cNvSpPr>
            <p:nvPr/>
          </p:nvSpPr>
          <p:spPr bwMode="auto">
            <a:xfrm>
              <a:off x="1632" y="1728"/>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49" name="Oval 7">
              <a:extLst>
                <a:ext uri="{FF2B5EF4-FFF2-40B4-BE49-F238E27FC236}">
                  <a16:creationId xmlns:a16="http://schemas.microsoft.com/office/drawing/2014/main" id="{1198F7E9-02ED-E7DE-05FB-B02EA42E54C0}"/>
                </a:ext>
              </a:extLst>
            </p:cNvPr>
            <p:cNvSpPr>
              <a:spLocks noChangeArrowheads="1"/>
            </p:cNvSpPr>
            <p:nvPr/>
          </p:nvSpPr>
          <p:spPr bwMode="auto">
            <a:xfrm>
              <a:off x="2160" y="2784"/>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51" name="Oval 8">
              <a:extLst>
                <a:ext uri="{FF2B5EF4-FFF2-40B4-BE49-F238E27FC236}">
                  <a16:creationId xmlns:a16="http://schemas.microsoft.com/office/drawing/2014/main" id="{3EA6786A-487A-476B-4D0F-6818DB867549}"/>
                </a:ext>
              </a:extLst>
            </p:cNvPr>
            <p:cNvSpPr>
              <a:spLocks noChangeArrowheads="1"/>
            </p:cNvSpPr>
            <p:nvPr/>
          </p:nvSpPr>
          <p:spPr bwMode="auto">
            <a:xfrm>
              <a:off x="2784" y="2688"/>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52" name="Oval 9">
              <a:extLst>
                <a:ext uri="{FF2B5EF4-FFF2-40B4-BE49-F238E27FC236}">
                  <a16:creationId xmlns:a16="http://schemas.microsoft.com/office/drawing/2014/main" id="{9847B140-5C2E-3654-5803-CD17E7F5362A}"/>
                </a:ext>
              </a:extLst>
            </p:cNvPr>
            <p:cNvSpPr>
              <a:spLocks noChangeArrowheads="1"/>
            </p:cNvSpPr>
            <p:nvPr/>
          </p:nvSpPr>
          <p:spPr bwMode="auto">
            <a:xfrm>
              <a:off x="2611" y="3168"/>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dirty="0">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53" name="Oval 10">
              <a:extLst>
                <a:ext uri="{FF2B5EF4-FFF2-40B4-BE49-F238E27FC236}">
                  <a16:creationId xmlns:a16="http://schemas.microsoft.com/office/drawing/2014/main" id="{1C390B4A-FC34-5F5B-67C2-C5FCDFC61C02}"/>
                </a:ext>
              </a:extLst>
            </p:cNvPr>
            <p:cNvSpPr>
              <a:spLocks noChangeArrowheads="1"/>
            </p:cNvSpPr>
            <p:nvPr/>
          </p:nvSpPr>
          <p:spPr bwMode="auto">
            <a:xfrm>
              <a:off x="2976" y="1440"/>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54" name="Oval 11">
              <a:extLst>
                <a:ext uri="{FF2B5EF4-FFF2-40B4-BE49-F238E27FC236}">
                  <a16:creationId xmlns:a16="http://schemas.microsoft.com/office/drawing/2014/main" id="{5F912EED-785B-851E-7313-CCF16521337E}"/>
                </a:ext>
              </a:extLst>
            </p:cNvPr>
            <p:cNvSpPr>
              <a:spLocks noChangeArrowheads="1"/>
            </p:cNvSpPr>
            <p:nvPr/>
          </p:nvSpPr>
          <p:spPr bwMode="auto">
            <a:xfrm>
              <a:off x="3648" y="1344"/>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10</a:t>
              </a:r>
            </a:p>
          </p:txBody>
        </p:sp>
        <p:sp>
          <p:nvSpPr>
            <p:cNvPr id="55" name="Oval 12">
              <a:extLst>
                <a:ext uri="{FF2B5EF4-FFF2-40B4-BE49-F238E27FC236}">
                  <a16:creationId xmlns:a16="http://schemas.microsoft.com/office/drawing/2014/main" id="{FE9F12E4-AEE7-04C4-3C9F-05181A1561DF}"/>
                </a:ext>
              </a:extLst>
            </p:cNvPr>
            <p:cNvSpPr>
              <a:spLocks noChangeArrowheads="1"/>
            </p:cNvSpPr>
            <p:nvPr/>
          </p:nvSpPr>
          <p:spPr bwMode="auto">
            <a:xfrm>
              <a:off x="3024" y="1920"/>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56" name="Oval 13">
              <a:extLst>
                <a:ext uri="{FF2B5EF4-FFF2-40B4-BE49-F238E27FC236}">
                  <a16:creationId xmlns:a16="http://schemas.microsoft.com/office/drawing/2014/main" id="{65087355-8A0C-DD18-B6C7-587E45FBAE73}"/>
                </a:ext>
              </a:extLst>
            </p:cNvPr>
            <p:cNvSpPr>
              <a:spLocks noChangeArrowheads="1"/>
            </p:cNvSpPr>
            <p:nvPr/>
          </p:nvSpPr>
          <p:spPr bwMode="auto">
            <a:xfrm>
              <a:off x="3648" y="2064"/>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11</a:t>
              </a:r>
            </a:p>
          </p:txBody>
        </p:sp>
        <p:sp>
          <p:nvSpPr>
            <p:cNvPr id="57" name="Oval 14">
              <a:extLst>
                <a:ext uri="{FF2B5EF4-FFF2-40B4-BE49-F238E27FC236}">
                  <a16:creationId xmlns:a16="http://schemas.microsoft.com/office/drawing/2014/main" id="{ACFA0391-8708-0EBE-8F76-AE8F02831DC4}"/>
                </a:ext>
              </a:extLst>
            </p:cNvPr>
            <p:cNvSpPr>
              <a:spLocks noChangeArrowheads="1"/>
            </p:cNvSpPr>
            <p:nvPr/>
          </p:nvSpPr>
          <p:spPr bwMode="auto">
            <a:xfrm>
              <a:off x="4272" y="1632"/>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12</a:t>
              </a:r>
            </a:p>
          </p:txBody>
        </p:sp>
      </p:grpSp>
      <p:sp>
        <p:nvSpPr>
          <p:cNvPr id="64" name="Oval 5">
            <a:extLst>
              <a:ext uri="{FF2B5EF4-FFF2-40B4-BE49-F238E27FC236}">
                <a16:creationId xmlns:a16="http://schemas.microsoft.com/office/drawing/2014/main" id="{9B479A39-16C8-E489-8E74-273F8A361F66}"/>
              </a:ext>
            </a:extLst>
          </p:cNvPr>
          <p:cNvSpPr>
            <a:spLocks noChangeArrowheads="1"/>
          </p:cNvSpPr>
          <p:nvPr/>
        </p:nvSpPr>
        <p:spPr bwMode="auto">
          <a:xfrm>
            <a:off x="4189983" y="3171379"/>
            <a:ext cx="606425" cy="593725"/>
          </a:xfrm>
          <a:prstGeom prst="ellipse">
            <a:avLst/>
          </a:prstGeom>
          <a:solidFill>
            <a:srgbClr val="FF0000">
              <a:alpha val="10196"/>
            </a:srgb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zh-CN" altLang="zh-CN" sz="24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FCAC58A3-9C49-E12F-364F-57D21548A3EF}"/>
                  </a:ext>
                </a:extLst>
              </p:cNvPr>
              <p:cNvSpPr txBox="1"/>
              <p:nvPr/>
            </p:nvSpPr>
            <p:spPr>
              <a:xfrm>
                <a:off x="761812" y="4971422"/>
                <a:ext cx="93375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zh-CN" sz="1600" b="1">
                          <a:latin typeface="Cambria Math" panose="02040503050406030204" pitchFamily="18" charset="0"/>
                        </a:rPr>
                        <m:t>𝟏</m:t>
                      </m:r>
                      <m:r>
                        <a:rPr kumimoji="1" lang="en-US" altLang="zh-CN" sz="1600" b="1">
                          <a:latin typeface="Cambria Math" panose="02040503050406030204" pitchFamily="18" charset="0"/>
                        </a:rPr>
                        <m:t>−</m:t>
                      </m:r>
                      <m:r>
                        <a:rPr kumimoji="1" lang="zh-CN" altLang="en-US" sz="1600" b="1">
                          <a:latin typeface="Cambria Math" panose="02040503050406030204" pitchFamily="18" charset="0"/>
                        </a:rPr>
                        <m:t>𝛂</m:t>
                      </m:r>
                    </m:oMath>
                  </m:oMathPara>
                </a14:m>
                <a:endParaRPr kumimoji="1" lang="zh-CN" altLang="en-US" sz="1800" dirty="0">
                  <a:latin typeface="Times New Roman" panose="02020603050405020304" pitchFamily="18" charset="0"/>
                  <a:cs typeface="Times New Roman" panose="02020603050405020304" pitchFamily="18" charset="0"/>
                </a:endParaRPr>
              </a:p>
            </p:txBody>
          </p:sp>
        </mc:Choice>
        <mc:Fallback xmlns="">
          <p:sp>
            <p:nvSpPr>
              <p:cNvPr id="73" name="文本框 72">
                <a:extLst>
                  <a:ext uri="{FF2B5EF4-FFF2-40B4-BE49-F238E27FC236}">
                    <a16:creationId xmlns:a16="http://schemas.microsoft.com/office/drawing/2014/main" id="{FCAC58A3-9C49-E12F-364F-57D21548A3EF}"/>
                  </a:ext>
                </a:extLst>
              </p:cNvPr>
              <p:cNvSpPr txBox="1">
                <a:spLocks noRot="1" noChangeAspect="1" noMove="1" noResize="1" noEditPoints="1" noAdjustHandles="1" noChangeArrowheads="1" noChangeShapeType="1" noTextEdit="1"/>
              </p:cNvSpPr>
              <p:nvPr/>
            </p:nvSpPr>
            <p:spPr>
              <a:xfrm>
                <a:off x="761812" y="4971422"/>
                <a:ext cx="933757"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4195918A-8489-11C9-1B15-8D6A5C74C808}"/>
                  </a:ext>
                </a:extLst>
              </p:cNvPr>
              <p:cNvSpPr txBox="1"/>
              <p:nvPr/>
            </p:nvSpPr>
            <p:spPr>
              <a:xfrm>
                <a:off x="4269852" y="3718724"/>
                <a:ext cx="933757"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zh-CN" altLang="en-US" sz="1800" b="1" i="0" smtClean="0">
                          <a:solidFill>
                            <a:srgbClr val="C00000"/>
                          </a:solidFill>
                          <a:latin typeface="Cambria Math" panose="02040503050406030204" pitchFamily="18" charset="0"/>
                        </a:rPr>
                        <m:t>𝛂</m:t>
                      </m:r>
                    </m:oMath>
                  </m:oMathPara>
                </a14:m>
                <a:endParaRPr kumimoji="1" lang="zh-CN" altLang="en-US" dirty="0">
                  <a:solidFill>
                    <a:srgbClr val="C00000"/>
                  </a:solidFill>
                  <a:latin typeface="Times New Roman" panose="02020603050405020304" pitchFamily="18" charset="0"/>
                  <a:cs typeface="Times New Roman" panose="02020603050405020304" pitchFamily="18" charset="0"/>
                </a:endParaRPr>
              </a:p>
            </p:txBody>
          </p:sp>
        </mc:Choice>
        <mc:Fallback xmlns="">
          <p:sp>
            <p:nvSpPr>
              <p:cNvPr id="74" name="文本框 73">
                <a:extLst>
                  <a:ext uri="{FF2B5EF4-FFF2-40B4-BE49-F238E27FC236}">
                    <a16:creationId xmlns:a16="http://schemas.microsoft.com/office/drawing/2014/main" id="{4195918A-8489-11C9-1B15-8D6A5C74C808}"/>
                  </a:ext>
                </a:extLst>
              </p:cNvPr>
              <p:cNvSpPr txBox="1">
                <a:spLocks noRot="1" noChangeAspect="1" noMove="1" noResize="1" noEditPoints="1" noAdjustHandles="1" noChangeArrowheads="1" noChangeShapeType="1" noTextEdit="1"/>
              </p:cNvSpPr>
              <p:nvPr/>
            </p:nvSpPr>
            <p:spPr>
              <a:xfrm>
                <a:off x="4269852" y="3718724"/>
                <a:ext cx="933757" cy="369332"/>
              </a:xfrm>
              <a:prstGeom prst="rect">
                <a:avLst/>
              </a:prstGeom>
              <a:blipFill>
                <a:blip r:embed="rId6"/>
                <a:stretch>
                  <a:fillRect/>
                </a:stretch>
              </a:blipFill>
            </p:spPr>
            <p:txBody>
              <a:bodyPr/>
              <a:lstStyle/>
              <a:p>
                <a:r>
                  <a:rPr lang="en-US">
                    <a:noFill/>
                  </a:rPr>
                  <a:t> </a:t>
                </a:r>
              </a:p>
            </p:txBody>
          </p:sp>
        </mc:Fallback>
      </mc:AlternateContent>
      <p:cxnSp>
        <p:nvCxnSpPr>
          <p:cNvPr id="92" name="直线箭头连接符 91">
            <a:extLst>
              <a:ext uri="{FF2B5EF4-FFF2-40B4-BE49-F238E27FC236}">
                <a16:creationId xmlns:a16="http://schemas.microsoft.com/office/drawing/2014/main" id="{51691F82-F8D9-C3F0-3D40-3188B67322FC}"/>
              </a:ext>
            </a:extLst>
          </p:cNvPr>
          <p:cNvCxnSpPr>
            <a:cxnSpLocks/>
            <a:stCxn id="46" idx="5"/>
          </p:cNvCxnSpPr>
          <p:nvPr/>
        </p:nvCxnSpPr>
        <p:spPr>
          <a:xfrm>
            <a:off x="1466312" y="4845532"/>
            <a:ext cx="983680" cy="533696"/>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93" name="直线箭头连接符 92">
            <a:extLst>
              <a:ext uri="{FF2B5EF4-FFF2-40B4-BE49-F238E27FC236}">
                <a16:creationId xmlns:a16="http://schemas.microsoft.com/office/drawing/2014/main" id="{8538B2ED-9655-E699-62BD-66E0ACD4E4E2}"/>
              </a:ext>
            </a:extLst>
          </p:cNvPr>
          <p:cNvCxnSpPr>
            <a:cxnSpLocks/>
            <a:stCxn id="46" idx="1"/>
            <a:endCxn id="22" idx="5"/>
          </p:cNvCxnSpPr>
          <p:nvPr/>
        </p:nvCxnSpPr>
        <p:spPr>
          <a:xfrm flipH="1" flipV="1">
            <a:off x="760120" y="3776960"/>
            <a:ext cx="278175" cy="648797"/>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94" name="直线箭头连接符 93">
            <a:extLst>
              <a:ext uri="{FF2B5EF4-FFF2-40B4-BE49-F238E27FC236}">
                <a16:creationId xmlns:a16="http://schemas.microsoft.com/office/drawing/2014/main" id="{65DB78D6-332D-F607-AF2B-40FBA137AA40}"/>
              </a:ext>
            </a:extLst>
          </p:cNvPr>
          <p:cNvCxnSpPr>
            <a:cxnSpLocks/>
          </p:cNvCxnSpPr>
          <p:nvPr/>
        </p:nvCxnSpPr>
        <p:spPr>
          <a:xfrm flipV="1">
            <a:off x="758357" y="2980988"/>
            <a:ext cx="485684" cy="383811"/>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95" name="直线箭头连接符 94">
            <a:extLst>
              <a:ext uri="{FF2B5EF4-FFF2-40B4-BE49-F238E27FC236}">
                <a16:creationId xmlns:a16="http://schemas.microsoft.com/office/drawing/2014/main" id="{3C40B756-6F16-EAE9-42FD-0113692296EE}"/>
              </a:ext>
            </a:extLst>
          </p:cNvPr>
          <p:cNvCxnSpPr>
            <a:cxnSpLocks/>
          </p:cNvCxnSpPr>
          <p:nvPr/>
        </p:nvCxnSpPr>
        <p:spPr>
          <a:xfrm>
            <a:off x="1850466" y="2980988"/>
            <a:ext cx="2338399" cy="470983"/>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96" name="直线箭头连接符 95">
            <a:extLst>
              <a:ext uri="{FF2B5EF4-FFF2-40B4-BE49-F238E27FC236}">
                <a16:creationId xmlns:a16="http://schemas.microsoft.com/office/drawing/2014/main" id="{A140F562-2863-24E8-032B-0B99E603D893}"/>
              </a:ext>
            </a:extLst>
          </p:cNvPr>
          <p:cNvCxnSpPr>
            <a:cxnSpLocks/>
          </p:cNvCxnSpPr>
          <p:nvPr/>
        </p:nvCxnSpPr>
        <p:spPr>
          <a:xfrm flipH="1" flipV="1">
            <a:off x="1761657" y="3190901"/>
            <a:ext cx="283981" cy="534260"/>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97" name="直线箭头连接符 96">
            <a:extLst>
              <a:ext uri="{FF2B5EF4-FFF2-40B4-BE49-F238E27FC236}">
                <a16:creationId xmlns:a16="http://schemas.microsoft.com/office/drawing/2014/main" id="{1F39C93D-8A95-C543-FB19-A3377CBC33BE}"/>
              </a:ext>
            </a:extLst>
          </p:cNvPr>
          <p:cNvCxnSpPr>
            <a:cxnSpLocks/>
          </p:cNvCxnSpPr>
          <p:nvPr/>
        </p:nvCxnSpPr>
        <p:spPr>
          <a:xfrm>
            <a:off x="849883" y="3568255"/>
            <a:ext cx="1109663" cy="360362"/>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98" name="直线箭头连接符 97">
            <a:extLst>
              <a:ext uri="{FF2B5EF4-FFF2-40B4-BE49-F238E27FC236}">
                <a16:creationId xmlns:a16="http://schemas.microsoft.com/office/drawing/2014/main" id="{7566E5B7-D375-4DAF-E0F4-310AE761F687}"/>
              </a:ext>
            </a:extLst>
          </p:cNvPr>
          <p:cNvCxnSpPr>
            <a:cxnSpLocks/>
          </p:cNvCxnSpPr>
          <p:nvPr/>
        </p:nvCxnSpPr>
        <p:spPr>
          <a:xfrm flipV="1">
            <a:off x="2933701" y="3695255"/>
            <a:ext cx="1399993" cy="1718535"/>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99" name="直线箭头连接符 98">
            <a:extLst>
              <a:ext uri="{FF2B5EF4-FFF2-40B4-BE49-F238E27FC236}">
                <a16:creationId xmlns:a16="http://schemas.microsoft.com/office/drawing/2014/main" id="{08E65978-EBC9-925B-7F91-B20BE2398616}"/>
              </a:ext>
            </a:extLst>
          </p:cNvPr>
          <p:cNvCxnSpPr>
            <a:cxnSpLocks/>
            <a:stCxn id="46" idx="7"/>
          </p:cNvCxnSpPr>
          <p:nvPr/>
        </p:nvCxnSpPr>
        <p:spPr>
          <a:xfrm flipV="1">
            <a:off x="1466312" y="4101359"/>
            <a:ext cx="582043" cy="324398"/>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00" name="直线箭头连接符 99">
            <a:extLst>
              <a:ext uri="{FF2B5EF4-FFF2-40B4-BE49-F238E27FC236}">
                <a16:creationId xmlns:a16="http://schemas.microsoft.com/office/drawing/2014/main" id="{47C2E832-39F3-19B5-A0C3-F09CD58D4FB5}"/>
              </a:ext>
            </a:extLst>
          </p:cNvPr>
          <p:cNvCxnSpPr>
            <a:cxnSpLocks/>
            <a:endCxn id="51" idx="2"/>
          </p:cNvCxnSpPr>
          <p:nvPr/>
        </p:nvCxnSpPr>
        <p:spPr>
          <a:xfrm flipV="1">
            <a:off x="2967608" y="5348027"/>
            <a:ext cx="705923" cy="241115"/>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01" name="直线箭头连接符 100">
            <a:extLst>
              <a:ext uri="{FF2B5EF4-FFF2-40B4-BE49-F238E27FC236}">
                <a16:creationId xmlns:a16="http://schemas.microsoft.com/office/drawing/2014/main" id="{60F447AA-7AF0-4B7A-781F-ACB109B6F6B2}"/>
              </a:ext>
            </a:extLst>
          </p:cNvPr>
          <p:cNvCxnSpPr>
            <a:cxnSpLocks/>
            <a:stCxn id="49" idx="5"/>
            <a:endCxn id="52" idx="1"/>
          </p:cNvCxnSpPr>
          <p:nvPr/>
        </p:nvCxnSpPr>
        <p:spPr>
          <a:xfrm>
            <a:off x="2878695" y="5795374"/>
            <a:ext cx="519877" cy="530067"/>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02" name="直线箭头连接符 101">
            <a:extLst>
              <a:ext uri="{FF2B5EF4-FFF2-40B4-BE49-F238E27FC236}">
                <a16:creationId xmlns:a16="http://schemas.microsoft.com/office/drawing/2014/main" id="{ECCC2DCA-BCA6-04C4-7853-0B574D247937}"/>
              </a:ext>
            </a:extLst>
          </p:cNvPr>
          <p:cNvCxnSpPr>
            <a:cxnSpLocks/>
            <a:stCxn id="52" idx="0"/>
          </p:cNvCxnSpPr>
          <p:nvPr/>
        </p:nvCxnSpPr>
        <p:spPr>
          <a:xfrm flipV="1">
            <a:off x="3612581" y="5630417"/>
            <a:ext cx="367059" cy="608086"/>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03" name="直线箭头连接符 102">
            <a:extLst>
              <a:ext uri="{FF2B5EF4-FFF2-40B4-BE49-F238E27FC236}">
                <a16:creationId xmlns:a16="http://schemas.microsoft.com/office/drawing/2014/main" id="{96798360-0663-4737-6198-6953C24834F0}"/>
              </a:ext>
            </a:extLst>
          </p:cNvPr>
          <p:cNvCxnSpPr>
            <a:cxnSpLocks/>
            <a:endCxn id="56" idx="2"/>
          </p:cNvCxnSpPr>
          <p:nvPr/>
        </p:nvCxnSpPr>
        <p:spPr>
          <a:xfrm>
            <a:off x="4706481" y="3661884"/>
            <a:ext cx="782971" cy="142649"/>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04" name="直线箭头连接符 103">
            <a:extLst>
              <a:ext uri="{FF2B5EF4-FFF2-40B4-BE49-F238E27FC236}">
                <a16:creationId xmlns:a16="http://schemas.microsoft.com/office/drawing/2014/main" id="{5F2A3C7A-D8FB-E4AF-8E25-8F7711A46F6F}"/>
              </a:ext>
            </a:extLst>
          </p:cNvPr>
          <p:cNvCxnSpPr>
            <a:cxnSpLocks/>
          </p:cNvCxnSpPr>
          <p:nvPr/>
        </p:nvCxnSpPr>
        <p:spPr>
          <a:xfrm flipV="1">
            <a:off x="6006174" y="2935205"/>
            <a:ext cx="882468" cy="646973"/>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05" name="直线箭头连接符 104">
            <a:extLst>
              <a:ext uri="{FF2B5EF4-FFF2-40B4-BE49-F238E27FC236}">
                <a16:creationId xmlns:a16="http://schemas.microsoft.com/office/drawing/2014/main" id="{B06D6E3F-8080-CF33-28AB-B721D67851EE}"/>
              </a:ext>
            </a:extLst>
          </p:cNvPr>
          <p:cNvCxnSpPr>
            <a:cxnSpLocks/>
          </p:cNvCxnSpPr>
          <p:nvPr/>
        </p:nvCxnSpPr>
        <p:spPr>
          <a:xfrm>
            <a:off x="6103753" y="2094415"/>
            <a:ext cx="784889" cy="420963"/>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06" name="直线箭头连接符 105">
            <a:extLst>
              <a:ext uri="{FF2B5EF4-FFF2-40B4-BE49-F238E27FC236}">
                <a16:creationId xmlns:a16="http://schemas.microsoft.com/office/drawing/2014/main" id="{870CB4E1-2A1B-C20C-B535-E0FC20FA3ED0}"/>
              </a:ext>
            </a:extLst>
          </p:cNvPr>
          <p:cNvCxnSpPr>
            <a:cxnSpLocks/>
            <a:endCxn id="54" idx="4"/>
          </p:cNvCxnSpPr>
          <p:nvPr/>
        </p:nvCxnSpPr>
        <p:spPr>
          <a:xfrm flipV="1">
            <a:off x="5791771" y="2320405"/>
            <a:ext cx="335" cy="1174824"/>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07" name="直线箭头连接符 106">
            <a:extLst>
              <a:ext uri="{FF2B5EF4-FFF2-40B4-BE49-F238E27FC236}">
                <a16:creationId xmlns:a16="http://schemas.microsoft.com/office/drawing/2014/main" id="{9B13B54F-983B-846F-7377-AF0B5E70E089}"/>
              </a:ext>
            </a:extLst>
          </p:cNvPr>
          <p:cNvCxnSpPr>
            <a:cxnSpLocks/>
            <a:stCxn id="53" idx="6"/>
          </p:cNvCxnSpPr>
          <p:nvPr/>
        </p:nvCxnSpPr>
        <p:spPr>
          <a:xfrm flipV="1">
            <a:off x="4682376" y="2023617"/>
            <a:ext cx="822057" cy="237423"/>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08" name="直线箭头连接符 107">
            <a:extLst>
              <a:ext uri="{FF2B5EF4-FFF2-40B4-BE49-F238E27FC236}">
                <a16:creationId xmlns:a16="http://schemas.microsoft.com/office/drawing/2014/main" id="{66F4A1F5-77E1-7364-76BC-E2035C914035}"/>
              </a:ext>
            </a:extLst>
          </p:cNvPr>
          <p:cNvCxnSpPr>
            <a:cxnSpLocks/>
            <a:endCxn id="53" idx="4"/>
          </p:cNvCxnSpPr>
          <p:nvPr/>
        </p:nvCxnSpPr>
        <p:spPr>
          <a:xfrm flipH="1" flipV="1">
            <a:off x="4379723" y="2557865"/>
            <a:ext cx="112355" cy="597243"/>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09" name="直线箭头连接符 108">
            <a:extLst>
              <a:ext uri="{FF2B5EF4-FFF2-40B4-BE49-F238E27FC236}">
                <a16:creationId xmlns:a16="http://schemas.microsoft.com/office/drawing/2014/main" id="{772C2C93-E128-48F5-F5ED-B8CBA8FD753B}"/>
              </a:ext>
            </a:extLst>
          </p:cNvPr>
          <p:cNvCxnSpPr>
            <a:cxnSpLocks/>
          </p:cNvCxnSpPr>
          <p:nvPr/>
        </p:nvCxnSpPr>
        <p:spPr>
          <a:xfrm flipH="1">
            <a:off x="2835746" y="3654392"/>
            <a:ext cx="1401068" cy="1723922"/>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23" name="直线箭头连接符 122">
            <a:extLst>
              <a:ext uri="{FF2B5EF4-FFF2-40B4-BE49-F238E27FC236}">
                <a16:creationId xmlns:a16="http://schemas.microsoft.com/office/drawing/2014/main" id="{3009E79D-3B66-7D4C-3C0B-B87A7DC547D1}"/>
              </a:ext>
            </a:extLst>
          </p:cNvPr>
          <p:cNvCxnSpPr>
            <a:cxnSpLocks/>
          </p:cNvCxnSpPr>
          <p:nvPr/>
        </p:nvCxnSpPr>
        <p:spPr>
          <a:xfrm flipH="1" flipV="1">
            <a:off x="846959" y="3652392"/>
            <a:ext cx="1109663" cy="360362"/>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24" name="直线箭头连接符 123">
            <a:extLst>
              <a:ext uri="{FF2B5EF4-FFF2-40B4-BE49-F238E27FC236}">
                <a16:creationId xmlns:a16="http://schemas.microsoft.com/office/drawing/2014/main" id="{07CE86F5-FD83-7269-FFD9-60E3ACA23D77}"/>
              </a:ext>
            </a:extLst>
          </p:cNvPr>
          <p:cNvCxnSpPr>
            <a:cxnSpLocks/>
          </p:cNvCxnSpPr>
          <p:nvPr/>
        </p:nvCxnSpPr>
        <p:spPr>
          <a:xfrm rot="10800000">
            <a:off x="6050663" y="2177948"/>
            <a:ext cx="784889" cy="420963"/>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25" name="直线箭头连接符 124">
            <a:extLst>
              <a:ext uri="{FF2B5EF4-FFF2-40B4-BE49-F238E27FC236}">
                <a16:creationId xmlns:a16="http://schemas.microsoft.com/office/drawing/2014/main" id="{BCECF8FD-1598-AE93-07AA-EF7742AFC677}"/>
              </a:ext>
            </a:extLst>
          </p:cNvPr>
          <p:cNvCxnSpPr>
            <a:cxnSpLocks/>
          </p:cNvCxnSpPr>
          <p:nvPr/>
        </p:nvCxnSpPr>
        <p:spPr>
          <a:xfrm flipH="1" flipV="1">
            <a:off x="1498539" y="4777814"/>
            <a:ext cx="1014313" cy="533696"/>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p:sp>
        <p:nvSpPr>
          <p:cNvPr id="2" name="左大括号 1">
            <a:extLst>
              <a:ext uri="{FF2B5EF4-FFF2-40B4-BE49-F238E27FC236}">
                <a16:creationId xmlns:a16="http://schemas.microsoft.com/office/drawing/2014/main" id="{0FD38F89-C61B-CE6A-89CE-7DE40704A45F}"/>
              </a:ext>
            </a:extLst>
          </p:cNvPr>
          <p:cNvSpPr/>
          <p:nvPr/>
        </p:nvSpPr>
        <p:spPr>
          <a:xfrm>
            <a:off x="4309914" y="6092437"/>
            <a:ext cx="208542" cy="637945"/>
          </a:xfrm>
          <a:prstGeom prst="leftBrace">
            <a:avLst/>
          </a:prstGeom>
          <a:ln w="12700">
            <a:solidFill>
              <a:srgbClr val="00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16A0679-13DE-2377-56F4-BF61D577722D}"/>
                  </a:ext>
                </a:extLst>
              </p:cNvPr>
              <p:cNvSpPr txBox="1"/>
              <p:nvPr/>
            </p:nvSpPr>
            <p:spPr>
              <a:xfrm>
                <a:off x="2175029" y="5925342"/>
                <a:ext cx="93375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zh-CN" sz="1600" b="1">
                          <a:latin typeface="Cambria Math" panose="02040503050406030204" pitchFamily="18" charset="0"/>
                        </a:rPr>
                        <m:t>𝟏</m:t>
                      </m:r>
                      <m:r>
                        <a:rPr kumimoji="1" lang="en-US" altLang="zh-CN" sz="1600" b="1">
                          <a:latin typeface="Cambria Math" panose="02040503050406030204" pitchFamily="18" charset="0"/>
                        </a:rPr>
                        <m:t>−</m:t>
                      </m:r>
                      <m:r>
                        <a:rPr kumimoji="1" lang="zh-CN" altLang="en-US" sz="1600" b="1">
                          <a:latin typeface="Cambria Math" panose="02040503050406030204" pitchFamily="18" charset="0"/>
                        </a:rPr>
                        <m:t>𝛂</m:t>
                      </m:r>
                    </m:oMath>
                  </m:oMathPara>
                </a14:m>
                <a:endParaRPr kumimoji="1" lang="zh-CN" altLang="en-US" sz="1800" dirty="0">
                  <a:latin typeface="Times New Roman" panose="02020603050405020304" pitchFamily="18" charset="0"/>
                  <a:cs typeface="Times New Roman" panose="02020603050405020304" pitchFamily="18" charset="0"/>
                </a:endParaRPr>
              </a:p>
            </p:txBody>
          </p:sp>
        </mc:Choice>
        <mc:Fallback xmlns="">
          <p:sp>
            <p:nvSpPr>
              <p:cNvPr id="3" name="文本框 2">
                <a:extLst>
                  <a:ext uri="{FF2B5EF4-FFF2-40B4-BE49-F238E27FC236}">
                    <a16:creationId xmlns:a16="http://schemas.microsoft.com/office/drawing/2014/main" id="{A16A0679-13DE-2377-56F4-BF61D577722D}"/>
                  </a:ext>
                </a:extLst>
              </p:cNvPr>
              <p:cNvSpPr txBox="1">
                <a:spLocks noRot="1" noChangeAspect="1" noMove="1" noResize="1" noEditPoints="1" noAdjustHandles="1" noChangeArrowheads="1" noChangeShapeType="1" noTextEdit="1"/>
              </p:cNvSpPr>
              <p:nvPr/>
            </p:nvSpPr>
            <p:spPr>
              <a:xfrm>
                <a:off x="2175029" y="5925342"/>
                <a:ext cx="933757" cy="338554"/>
              </a:xfrm>
              <a:prstGeom prst="rect">
                <a:avLst/>
              </a:prstGeom>
              <a:blipFill>
                <a:blip r:embed="rId7"/>
                <a:stretch>
                  <a:fillRect/>
                </a:stretch>
              </a:blipFill>
            </p:spPr>
            <p:txBody>
              <a:bodyPr/>
              <a:lstStyle/>
              <a:p>
                <a:r>
                  <a:rPr lang="en-US">
                    <a:noFill/>
                  </a:rPr>
                  <a:t> </a:t>
                </a:r>
              </a:p>
            </p:txBody>
          </p:sp>
        </mc:Fallback>
      </mc:AlternateContent>
      <p:sp>
        <p:nvSpPr>
          <p:cNvPr id="58" name="AutoShape 39">
            <a:extLst>
              <a:ext uri="{FF2B5EF4-FFF2-40B4-BE49-F238E27FC236}">
                <a16:creationId xmlns:a16="http://schemas.microsoft.com/office/drawing/2014/main" id="{059939D1-5526-4C77-677B-0F08EB8754A9}"/>
              </a:ext>
            </a:extLst>
          </p:cNvPr>
          <p:cNvSpPr>
            <a:spLocks noChangeArrowheads="1"/>
          </p:cNvSpPr>
          <p:nvPr/>
        </p:nvSpPr>
        <p:spPr bwMode="auto">
          <a:xfrm>
            <a:off x="983842" y="4405862"/>
            <a:ext cx="533400" cy="457200"/>
          </a:xfrm>
          <a:prstGeom prst="smileyFace">
            <a:avLst>
              <a:gd name="adj" fmla="val 4653"/>
            </a:avLst>
          </a:prstGeom>
          <a:solidFill>
            <a:srgbClr val="4F81BD"/>
          </a:solidFill>
          <a:ln w="9525">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zh-CN" altLang="zh-CN" sz="2400">
              <a:latin typeface="Times New Roman" panose="02020603050405020304" pitchFamily="18" charset="0"/>
              <a:cs typeface="Times New Roman" panose="02020603050405020304" pitchFamily="18" charset="0"/>
            </a:endParaRPr>
          </a:p>
        </p:txBody>
      </p:sp>
      <p:cxnSp>
        <p:nvCxnSpPr>
          <p:cNvPr id="4" name="直线箭头连接符 3">
            <a:extLst>
              <a:ext uri="{FF2B5EF4-FFF2-40B4-BE49-F238E27FC236}">
                <a16:creationId xmlns:a16="http://schemas.microsoft.com/office/drawing/2014/main" id="{8BE3EAFD-0828-B742-4209-C49E56442E2E}"/>
              </a:ext>
            </a:extLst>
          </p:cNvPr>
          <p:cNvCxnSpPr>
            <a:cxnSpLocks/>
          </p:cNvCxnSpPr>
          <p:nvPr/>
        </p:nvCxnSpPr>
        <p:spPr>
          <a:xfrm flipH="1">
            <a:off x="2956965" y="5405882"/>
            <a:ext cx="705923" cy="241115"/>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5" name="直线箭头连接符 4">
            <a:extLst>
              <a:ext uri="{FF2B5EF4-FFF2-40B4-BE49-F238E27FC236}">
                <a16:creationId xmlns:a16="http://schemas.microsoft.com/office/drawing/2014/main" id="{95221553-B6AA-9BA5-6329-8423DEB115D8}"/>
              </a:ext>
            </a:extLst>
          </p:cNvPr>
          <p:cNvCxnSpPr>
            <a:cxnSpLocks/>
          </p:cNvCxnSpPr>
          <p:nvPr/>
        </p:nvCxnSpPr>
        <p:spPr>
          <a:xfrm flipH="1" flipV="1">
            <a:off x="2829141" y="5835671"/>
            <a:ext cx="519877" cy="530067"/>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E2D7F93-769A-0925-FBF5-40C9737F7D8C}"/>
                  </a:ext>
                </a:extLst>
              </p:cNvPr>
              <p:cNvSpPr txBox="1"/>
              <p:nvPr/>
            </p:nvSpPr>
            <p:spPr bwMode="auto">
              <a:xfrm>
                <a:off x="5399909" y="4836708"/>
                <a:ext cx="4497126" cy="400110"/>
              </a:xfrm>
              <a:prstGeom prst="rect">
                <a:avLst/>
              </a:prstGeom>
              <a:noFill/>
              <a:ln w="9525" algn="ctr">
                <a:noFill/>
                <a:miter lim="800000"/>
                <a:headEnd/>
                <a:tailEnd/>
              </a:ln>
              <a:effectLst/>
            </p:spPr>
            <p:txBody>
              <a:bodyPr wrap="square">
                <a:spAutoFit/>
              </a:bodyPr>
              <a:lstStyle/>
              <a:p>
                <a:r>
                  <a:rPr kumimoji="1" lang="en-US" altLang="zh-CN"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D</a:t>
                </a:r>
                <a:r>
                  <a:rPr kumimoji="1" lang="en-US" altLang="zh-CN" sz="2000" dirty="0">
                    <a:solidFill>
                      <a:srgbClr val="C00000"/>
                    </a:solidFill>
                    <a:latin typeface="Times New Roman" panose="02020603050405020304" pitchFamily="18" charset="0"/>
                    <a:ea typeface="楷体" panose="02010609060101010101" pitchFamily="49" charset="-122"/>
                    <a:cs typeface="Times New Roman" panose="02020603050405020304" pitchFamily="18" charset="0"/>
                  </a:rPr>
                  <a:t>amping Factor </a:t>
                </a:r>
                <a14:m>
                  <m:oMath xmlns:m="http://schemas.openxmlformats.org/officeDocument/2006/math">
                    <m:r>
                      <a:rPr kumimoji="1" lang="en-US" altLang="zh-CN" sz="2000" i="1" dirty="0">
                        <a:solidFill>
                          <a:srgbClr val="C00000"/>
                        </a:solidFill>
                        <a:latin typeface="Cambria Math" panose="02040503050406030204" pitchFamily="18" charset="0"/>
                        <a:ea typeface="楷体" panose="02010609060101010101" pitchFamily="49" charset="-122"/>
                      </a:rPr>
                      <m:t>𝛼</m:t>
                    </m:r>
                    <m:r>
                      <a:rPr kumimoji="1" lang="en-US" altLang="zh-CN" sz="2000" i="1" dirty="0">
                        <a:solidFill>
                          <a:srgbClr val="C00000"/>
                        </a:solidFill>
                        <a:latin typeface="Cambria Math" panose="02040503050406030204" pitchFamily="18" charset="0"/>
                        <a:ea typeface="Cambria Math" panose="02040503050406030204" pitchFamily="18" charset="0"/>
                      </a:rPr>
                      <m:t>∈</m:t>
                    </m:r>
                    <m:r>
                      <a:rPr kumimoji="1" lang="en-US" altLang="zh-CN" sz="2000" b="0" i="1" dirty="0">
                        <a:solidFill>
                          <a:srgbClr val="C00000"/>
                        </a:solidFill>
                        <a:latin typeface="Cambria Math" panose="02040503050406030204" pitchFamily="18" charset="0"/>
                        <a:ea typeface="Cambria Math" panose="02040503050406030204" pitchFamily="18" charset="0"/>
                      </a:rPr>
                      <m:t>(0,1)</m:t>
                    </m:r>
                  </m:oMath>
                </a14:m>
                <a:r>
                  <a:rPr lang="en-US">
                    <a:solidFill>
                      <a:srgbClr val="C00000"/>
                    </a:solidFill>
                    <a:latin typeface="Times New Roman" panose="02020603050405020304" pitchFamily="18" charset="0"/>
                    <a:cs typeface="Times New Roman" panose="02020603050405020304" pitchFamily="18" charset="0"/>
                  </a:rPr>
                  <a:t>, e.g., </a:t>
                </a:r>
                <a14:m>
                  <m:oMath xmlns:m="http://schemas.openxmlformats.org/officeDocument/2006/math">
                    <m:r>
                      <a:rPr kumimoji="1" lang="en-US" altLang="zh-CN" i="1" dirty="0">
                        <a:solidFill>
                          <a:srgbClr val="C00000"/>
                        </a:solidFill>
                        <a:latin typeface="Cambria Math" panose="02040503050406030204" pitchFamily="18" charset="0"/>
                        <a:ea typeface="楷体" panose="02010609060101010101" pitchFamily="49" charset="-122"/>
                      </a:rPr>
                      <m:t>𝛼</m:t>
                    </m:r>
                    <m:r>
                      <a:rPr kumimoji="1" lang="en-US" altLang="zh-CN" b="0" i="1" dirty="0">
                        <a:solidFill>
                          <a:srgbClr val="C00000"/>
                        </a:solidFill>
                        <a:latin typeface="Cambria Math" panose="02040503050406030204" pitchFamily="18" charset="0"/>
                        <a:ea typeface="楷体" panose="02010609060101010101" pitchFamily="49" charset="-122"/>
                      </a:rPr>
                      <m:t>=0.2</m:t>
                    </m:r>
                  </m:oMath>
                </a14:m>
                <a:endParaRPr lang="en-US">
                  <a:solidFill>
                    <a:srgbClr val="C00000"/>
                  </a:solidFill>
                  <a:latin typeface="Times New Roman" panose="02020603050405020304" pitchFamily="18" charset="0"/>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5E2D7F93-769A-0925-FBF5-40C9737F7D8C}"/>
                  </a:ext>
                </a:extLst>
              </p:cNvPr>
              <p:cNvSpPr txBox="1">
                <a:spLocks noRot="1" noChangeAspect="1" noMove="1" noResize="1" noEditPoints="1" noAdjustHandles="1" noChangeArrowheads="1" noChangeShapeType="1" noTextEdit="1"/>
              </p:cNvSpPr>
              <p:nvPr/>
            </p:nvSpPr>
            <p:spPr bwMode="auto">
              <a:xfrm>
                <a:off x="5399909" y="4836708"/>
                <a:ext cx="4497126" cy="400110"/>
              </a:xfrm>
              <a:prstGeom prst="rect">
                <a:avLst/>
              </a:prstGeom>
              <a:blipFill>
                <a:blip r:embed="rId8"/>
                <a:stretch>
                  <a:fillRect l="-1408" t="-6061" b="-24242"/>
                </a:stretch>
              </a:blipFill>
              <a:ln w="9525" algn="ctr">
                <a:noFill/>
                <a:miter lim="800000"/>
                <a:headEnd/>
                <a:tailEnd/>
              </a:ln>
              <a:effectLst/>
            </p:spPr>
            <p:txBody>
              <a:bodyPr/>
              <a:lstStyle/>
              <a:p>
                <a:r>
                  <a:rPr lang="en-US">
                    <a:noFill/>
                  </a:rPr>
                  <a:t> </a:t>
                </a:r>
              </a:p>
            </p:txBody>
          </p:sp>
        </mc:Fallback>
      </mc:AlternateContent>
      <p:sp>
        <p:nvSpPr>
          <p:cNvPr id="9" name="弧 8">
            <a:extLst>
              <a:ext uri="{FF2B5EF4-FFF2-40B4-BE49-F238E27FC236}">
                <a16:creationId xmlns:a16="http://schemas.microsoft.com/office/drawing/2014/main" id="{239EF317-01C1-60A7-602B-E7A1BCED6B54}"/>
              </a:ext>
            </a:extLst>
          </p:cNvPr>
          <p:cNvSpPr/>
          <p:nvPr/>
        </p:nvSpPr>
        <p:spPr>
          <a:xfrm rot="5212075">
            <a:off x="4868615" y="4563614"/>
            <a:ext cx="1696765" cy="1595265"/>
          </a:xfrm>
          <a:prstGeom prst="arc">
            <a:avLst>
              <a:gd name="adj1" fmla="val 16276609"/>
              <a:gd name="adj2" fmla="val 21568946"/>
            </a:avLst>
          </a:prstGeom>
          <a:ln w="12700">
            <a:solidFill>
              <a:srgbClr val="C00000"/>
            </a:solidFill>
            <a:headEnd type="none" w="med" len="med"/>
            <a:tailEnd type="stealth"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49040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73"/>
                                        </p:tgtEl>
                                        <p:attrNameLst>
                                          <p:attrName>style.visibility</p:attrName>
                                        </p:attrNameLst>
                                      </p:cBhvr>
                                      <p:to>
                                        <p:strVal val="visible"/>
                                      </p:to>
                                    </p:set>
                                  </p:childTnLst>
                                </p:cTn>
                              </p:par>
                            </p:childTnLst>
                          </p:cTn>
                        </p:par>
                        <p:par>
                          <p:cTn id="10" fill="hold">
                            <p:stCondLst>
                              <p:cond delay="500"/>
                            </p:stCondLst>
                            <p:childTnLst>
                              <p:par>
                                <p:cTn id="11" presetID="0" presetClass="path" presetSubtype="0" accel="50000" decel="50000" fill="hold" grpId="0" nodeType="afterEffect">
                                  <p:stCondLst>
                                    <p:cond delay="500"/>
                                  </p:stCondLst>
                                  <p:childTnLst>
                                    <p:animMotion origin="layout" path="M 9.3893E-7 7.67817E-7 L 0.13997 0.12273 " pathEditMode="relative" rAng="0" ptsTypes="AA">
                                      <p:cBhvr>
                                        <p:cTn id="12" dur="1000" fill="hold"/>
                                        <p:tgtEl>
                                          <p:spTgt spid="58"/>
                                        </p:tgtEl>
                                        <p:attrNameLst>
                                          <p:attrName>ppt_x</p:attrName>
                                          <p:attrName>ppt_y</p:attrName>
                                        </p:attrNameLst>
                                      </p:cBhvr>
                                      <p:rCtr x="6991" y="6126"/>
                                    </p:animMotion>
                                  </p:childTnLst>
                                </p:cTn>
                              </p:par>
                            </p:childTnLst>
                          </p:cTn>
                        </p:par>
                        <p:par>
                          <p:cTn id="13" fill="hold">
                            <p:stCondLst>
                              <p:cond delay="2000"/>
                            </p:stCondLst>
                            <p:childTnLst>
                              <p:par>
                                <p:cTn id="14" presetID="1" presetClass="exit" presetSubtype="0" fill="hold" grpId="1" nodeType="afterEffect">
                                  <p:stCondLst>
                                    <p:cond delay="0"/>
                                  </p:stCondLst>
                                  <p:childTnLst>
                                    <p:set>
                                      <p:cBhvr>
                                        <p:cTn id="15" dur="1" fill="hold">
                                          <p:stCondLst>
                                            <p:cond delay="0"/>
                                          </p:stCondLst>
                                        </p:cTn>
                                        <p:tgtEl>
                                          <p:spTgt spid="73"/>
                                        </p:tgtEl>
                                        <p:attrNameLst>
                                          <p:attrName>style.visibility</p:attrName>
                                        </p:attrNameLst>
                                      </p:cBhvr>
                                      <p:to>
                                        <p:strVal val="hidden"/>
                                      </p:to>
                                    </p:set>
                                  </p:childTnLst>
                                </p:cTn>
                              </p:par>
                            </p:childTnLst>
                          </p:cTn>
                        </p:par>
                        <p:par>
                          <p:cTn id="16" fill="hold">
                            <p:stCondLst>
                              <p:cond delay="2000"/>
                            </p:stCondLst>
                            <p:childTnLst>
                              <p:par>
                                <p:cTn id="17" presetID="1" presetClass="entr" presetSubtype="0" fill="hold" grpId="0" nodeType="afterEffect">
                                  <p:stCondLst>
                                    <p:cond delay="500"/>
                                  </p:stCondLst>
                                  <p:childTnLst>
                                    <p:set>
                                      <p:cBhvr>
                                        <p:cTn id="18" dur="1" fill="hold">
                                          <p:stCondLst>
                                            <p:cond delay="0"/>
                                          </p:stCondLst>
                                        </p:cTn>
                                        <p:tgtEl>
                                          <p:spTgt spid="3"/>
                                        </p:tgtEl>
                                        <p:attrNameLst>
                                          <p:attrName>style.visibility</p:attrName>
                                        </p:attrNameLst>
                                      </p:cBhvr>
                                      <p:to>
                                        <p:strVal val="visible"/>
                                      </p:to>
                                    </p:set>
                                  </p:childTnLst>
                                </p:cTn>
                              </p:par>
                            </p:childTnLst>
                          </p:cTn>
                        </p:par>
                        <p:par>
                          <p:cTn id="19" fill="hold">
                            <p:stCondLst>
                              <p:cond delay="2500"/>
                            </p:stCondLst>
                            <p:childTnLst>
                              <p:par>
                                <p:cTn id="20" presetID="0" presetClass="path" presetSubtype="0" accel="50000" decel="50000" fill="hold" grpId="2" nodeType="afterEffect">
                                  <p:stCondLst>
                                    <p:cond delay="500"/>
                                  </p:stCondLst>
                                  <p:childTnLst>
                                    <p:animMotion origin="layout" path="M 0.13997 0.12273 L 0.3205 -0.15275 " pathEditMode="relative" rAng="0" ptsTypes="AA">
                                      <p:cBhvr>
                                        <p:cTn id="21" dur="1000" fill="hold"/>
                                        <p:tgtEl>
                                          <p:spTgt spid="58"/>
                                        </p:tgtEl>
                                        <p:attrNameLst>
                                          <p:attrName>ppt_x</p:attrName>
                                          <p:attrName>ppt_y</p:attrName>
                                        </p:attrNameLst>
                                      </p:cBhvr>
                                      <p:rCtr x="9026" y="-13784"/>
                                    </p:animMotion>
                                  </p:childTnLst>
                                </p:cTn>
                              </p:par>
                            </p:childTnLst>
                          </p:cTn>
                        </p:par>
                        <p:par>
                          <p:cTn id="22" fill="hold">
                            <p:stCondLst>
                              <p:cond delay="4000"/>
                            </p:stCondLst>
                            <p:childTnLst>
                              <p:par>
                                <p:cTn id="23" presetID="1" presetClass="exit" presetSubtype="0" fill="hold" grpId="1" nodeType="afterEffect">
                                  <p:stCondLst>
                                    <p:cond delay="0"/>
                                  </p:stCondLst>
                                  <p:childTnLst>
                                    <p:set>
                                      <p:cBhvr>
                                        <p:cTn id="24" dur="1" fill="hold">
                                          <p:stCondLst>
                                            <p:cond delay="0"/>
                                          </p:stCondLst>
                                        </p:cTn>
                                        <p:tgtEl>
                                          <p:spTgt spid="3"/>
                                        </p:tgtEl>
                                        <p:attrNameLst>
                                          <p:attrName>style.visibility</p:attrName>
                                        </p:attrNameLst>
                                      </p:cBhvr>
                                      <p:to>
                                        <p:strVal val="hidden"/>
                                      </p:to>
                                    </p:set>
                                  </p:childTnLst>
                                </p:cTn>
                              </p:par>
                            </p:childTnLst>
                          </p:cTn>
                        </p:par>
                        <p:par>
                          <p:cTn id="25" fill="hold">
                            <p:stCondLst>
                              <p:cond delay="4000"/>
                            </p:stCondLst>
                            <p:childTnLst>
                              <p:par>
                                <p:cTn id="26" presetID="1" presetClass="entr" presetSubtype="0" fill="hold" grpId="0" nodeType="afterEffect">
                                  <p:stCondLst>
                                    <p:cond delay="500"/>
                                  </p:stCondLst>
                                  <p:childTnLst>
                                    <p:set>
                                      <p:cBhvr>
                                        <p:cTn id="27" dur="1" fill="hold">
                                          <p:stCondLst>
                                            <p:cond delay="0"/>
                                          </p:stCondLst>
                                        </p:cTn>
                                        <p:tgtEl>
                                          <p:spTgt spid="74"/>
                                        </p:tgtEl>
                                        <p:attrNameLst>
                                          <p:attrName>style.visibility</p:attrName>
                                        </p:attrNameLst>
                                      </p:cBhvr>
                                      <p:to>
                                        <p:strVal val="visible"/>
                                      </p:to>
                                    </p:set>
                                  </p:childTnLst>
                                </p:cTn>
                              </p:par>
                            </p:childTnLst>
                          </p:cTn>
                        </p:par>
                        <p:par>
                          <p:cTn id="28" fill="hold">
                            <p:stCondLst>
                              <p:cond delay="4500"/>
                            </p:stCondLst>
                            <p:childTnLst>
                              <p:par>
                                <p:cTn id="29" presetID="1" presetClass="exit" presetSubtype="0" fill="hold" grpId="3" nodeType="afterEffect">
                                  <p:stCondLst>
                                    <p:cond delay="500"/>
                                  </p:stCondLst>
                                  <p:childTnLst>
                                    <p:set>
                                      <p:cBhvr>
                                        <p:cTn id="30" dur="1" fill="hold">
                                          <p:stCondLst>
                                            <p:cond delay="0"/>
                                          </p:stCondLst>
                                        </p:cTn>
                                        <p:tgtEl>
                                          <p:spTgt spid="58"/>
                                        </p:tgtEl>
                                        <p:attrNameLst>
                                          <p:attrName>style.visibility</p:attrName>
                                        </p:attrNameLst>
                                      </p:cBhvr>
                                      <p:to>
                                        <p:strVal val="hidden"/>
                                      </p:to>
                                    </p:set>
                                  </p:childTnLst>
                                </p:cTn>
                              </p:par>
                            </p:childTnLst>
                          </p:cTn>
                        </p:par>
                        <p:par>
                          <p:cTn id="31" fill="hold">
                            <p:stCondLst>
                              <p:cond delay="5000"/>
                            </p:stCondLst>
                            <p:childTnLst>
                              <p:par>
                                <p:cTn id="32" presetID="5" presetClass="entr" presetSubtype="10" fill="hold" grpId="0" nodeType="afterEffect">
                                  <p:stCondLst>
                                    <p:cond delay="200"/>
                                  </p:stCondLst>
                                  <p:childTnLst>
                                    <p:set>
                                      <p:cBhvr>
                                        <p:cTn id="33" dur="1" fill="hold">
                                          <p:stCondLst>
                                            <p:cond delay="0"/>
                                          </p:stCondLst>
                                        </p:cTn>
                                        <p:tgtEl>
                                          <p:spTgt spid="64"/>
                                        </p:tgtEl>
                                        <p:attrNameLst>
                                          <p:attrName>style.visibility</p:attrName>
                                        </p:attrNameLst>
                                      </p:cBhvr>
                                      <p:to>
                                        <p:strVal val="visible"/>
                                      </p:to>
                                    </p:set>
                                    <p:animEffect transition="in" filter="checkerboard(across)">
                                      <p:cBhvr>
                                        <p:cTn id="3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73" grpId="0"/>
      <p:bldP spid="73" grpId="1"/>
      <p:bldP spid="74" grpId="0"/>
      <p:bldP spid="3" grpId="0"/>
      <p:bldP spid="3" grpId="1"/>
      <p:bldP spid="58" grpId="0" animBg="1"/>
      <p:bldP spid="58" grpId="1" animBg="1"/>
      <p:bldP spid="58" grpId="2" animBg="1"/>
      <p:bldP spid="58" grpId="3"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50" name="标题 24">
            <a:extLst>
              <a:ext uri="{FF2B5EF4-FFF2-40B4-BE49-F238E27FC236}">
                <a16:creationId xmlns:a16="http://schemas.microsoft.com/office/drawing/2014/main" id="{EE3C8509-D052-7E91-B4F8-C6AAF1180427}"/>
              </a:ext>
            </a:extLst>
          </p:cNvPr>
          <p:cNvSpPr>
            <a:spLocks noGrp="1"/>
          </p:cNvSpPr>
          <p:nvPr>
            <p:ph type="title"/>
          </p:nvPr>
        </p:nvSpPr>
        <p:spPr>
          <a:xfrm>
            <a:off x="563626" y="718642"/>
            <a:ext cx="8997950" cy="558338"/>
          </a:xfrm>
        </p:spPr>
        <p:txBody>
          <a:bodyPr/>
          <a:lstStyle/>
          <a:p>
            <a:r>
              <a:rPr lang="en-US" altLang="zh-CN" sz="3000" dirty="0">
                <a:latin typeface="Times New Roman" panose="02020603050405020304" pitchFamily="18" charset="0"/>
                <a:ea typeface="KaiTi" panose="02010609060101010101" pitchFamily="49" charset="-122"/>
                <a:cs typeface="Times New Roman" panose="02020603050405020304" pitchFamily="18" charset="0"/>
              </a:rPr>
              <a:t>PageRank</a:t>
            </a:r>
            <a:endParaRPr lang="zh-CN" altLang="en-US" sz="3000" b="0" dirty="0">
              <a:latin typeface="Times New Roman" panose="02020603050405020304" pitchFamily="18" charset="0"/>
              <a:ea typeface="KaiTi"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25398F8C-CB29-B2B0-3A81-18119EB67CDD}"/>
                  </a:ext>
                </a:extLst>
              </p:cNvPr>
              <p:cNvSpPr txBox="1"/>
              <p:nvPr/>
            </p:nvSpPr>
            <p:spPr>
              <a:xfrm>
                <a:off x="5249193" y="5532134"/>
                <a:ext cx="4553268" cy="769441"/>
              </a:xfrm>
              <a:prstGeom prst="rect">
                <a:avLst/>
              </a:prstGeom>
              <a:noFill/>
            </p:spPr>
            <p:txBody>
              <a:bodyPr wrap="square" rtlCol="0">
                <a:spAutoFit/>
              </a:bodyPr>
              <a:lstStyle/>
              <a:p>
                <a:pPr>
                  <a:spcBef>
                    <a:spcPts val="2400"/>
                  </a:spcBef>
                  <a:buClr>
                    <a:schemeClr val="tx1"/>
                  </a:buClr>
                  <a:buSzPct val="80000"/>
                </a:pPr>
                <a14:m>
                  <m:oMath xmlns:m="http://schemas.openxmlformats.org/officeDocument/2006/math">
                    <m:r>
                      <a:rPr kumimoji="1" lang="en-US" altLang="zh-CN" sz="2200" b="1" i="1" dirty="0">
                        <a:latin typeface="Cambria Math" panose="02040503050406030204" pitchFamily="18" charset="0"/>
                        <a:ea typeface="Cambria Math" panose="02040503050406030204" pitchFamily="18" charset="0"/>
                      </a:rPr>
                      <m:t>𝝅</m:t>
                    </m:r>
                    <m:d>
                      <m:dPr>
                        <m:ctrlPr>
                          <a:rPr kumimoji="1" lang="en-US" altLang="zh-CN" sz="2200" i="1" dirty="0">
                            <a:latin typeface="Cambria Math" panose="02040503050406030204" pitchFamily="18" charset="0"/>
                            <a:ea typeface="Cambria Math" panose="02040503050406030204" pitchFamily="18" charset="0"/>
                          </a:rPr>
                        </m:ctrlPr>
                      </m:dPr>
                      <m:e>
                        <m:r>
                          <a:rPr kumimoji="1" lang="en-US" altLang="zh-CN" sz="2200" i="1" dirty="0">
                            <a:latin typeface="Cambria Math" panose="02040503050406030204" pitchFamily="18" charset="0"/>
                            <a:ea typeface="Cambria Math" panose="02040503050406030204" pitchFamily="18" charset="0"/>
                          </a:rPr>
                          <m:t>𝑡</m:t>
                        </m:r>
                      </m:e>
                    </m:d>
                    <m:r>
                      <a:rPr kumimoji="1" lang="en-US" altLang="zh-CN" sz="2200" i="1" dirty="0">
                        <a:latin typeface="Cambria Math" panose="02040503050406030204" pitchFamily="18" charset="0"/>
                        <a:ea typeface="Cambria Math" panose="02040503050406030204" pitchFamily="18" charset="0"/>
                      </a:rPr>
                      <m:t>=</m:t>
                    </m:r>
                  </m:oMath>
                </a14:m>
                <a:r>
                  <a:rPr kumimoji="1" lang="en-US" altLang="zh-CN" sz="2200" dirty="0">
                    <a:latin typeface="Times New Roman" panose="02020603050405020304" pitchFamily="18" charset="0"/>
                    <a:ea typeface="楷体" panose="02010609060101010101" pitchFamily="49" charset="-122"/>
                  </a:rPr>
                  <a:t> Pr{</a:t>
                </a:r>
                <a14:m>
                  <m:oMath xmlns:m="http://schemas.openxmlformats.org/officeDocument/2006/math">
                    <m:r>
                      <a:rPr kumimoji="1" lang="en-US" altLang="zh-CN" sz="2200" i="1" dirty="0">
                        <a:latin typeface="Cambria Math" panose="02040503050406030204" pitchFamily="18" charset="0"/>
                        <a:ea typeface="Cambria Math" panose="02040503050406030204" pitchFamily="18" charset="0"/>
                      </a:rPr>
                      <m:t>𝛼</m:t>
                    </m:r>
                  </m:oMath>
                </a14:m>
                <a:r>
                  <a:rPr kumimoji="1" lang="en-US" altLang="zh-CN" sz="2200" dirty="0">
                    <a:latin typeface="Times New Roman" panose="02020603050405020304" pitchFamily="18" charset="0"/>
                    <a:ea typeface="楷体" panose="02010609060101010101" pitchFamily="49" charset="-122"/>
                  </a:rPr>
                  <a:t>-walk from a </a:t>
                </a:r>
                <a:r>
                  <a:rPr kumimoji="1" lang="en-US" altLang="zh-CN" sz="2200" dirty="0">
                    <a:solidFill>
                      <a:srgbClr val="C00000"/>
                    </a:solidFill>
                    <a:latin typeface="Times New Roman" panose="02020603050405020304" pitchFamily="18" charset="0"/>
                    <a:ea typeface="楷体" panose="02010609060101010101" pitchFamily="49" charset="-122"/>
                  </a:rPr>
                  <a:t>randomly selected source node </a:t>
                </a:r>
                <a:r>
                  <a:rPr kumimoji="1" lang="en-US" altLang="zh-CN" sz="2200" dirty="0">
                    <a:latin typeface="Times New Roman" panose="02020603050405020304" pitchFamily="18" charset="0"/>
                    <a:ea typeface="楷体" panose="02010609060101010101" pitchFamily="49" charset="-122"/>
                  </a:rPr>
                  <a:t>terminates at </a:t>
                </a:r>
                <a14:m>
                  <m:oMath xmlns:m="http://schemas.openxmlformats.org/officeDocument/2006/math">
                    <m:r>
                      <a:rPr kumimoji="1" lang="en-US" altLang="zh-CN" sz="2200" i="1" dirty="0">
                        <a:latin typeface="Cambria Math" panose="02040503050406030204" pitchFamily="18" charset="0"/>
                        <a:ea typeface="楷体" panose="02010609060101010101" pitchFamily="49" charset="-122"/>
                      </a:rPr>
                      <m:t>𝑡</m:t>
                    </m:r>
                  </m:oMath>
                </a14:m>
                <a:r>
                  <a:rPr kumimoji="1" lang="en-US" altLang="zh-CN" sz="2200" dirty="0">
                    <a:latin typeface="Times New Roman" panose="02020603050405020304" pitchFamily="18" charset="0"/>
                    <a:ea typeface="楷体" panose="02010609060101010101" pitchFamily="49" charset="-122"/>
                  </a:rPr>
                  <a:t>}</a:t>
                </a:r>
              </a:p>
            </p:txBody>
          </p:sp>
        </mc:Choice>
        <mc:Fallback xmlns="">
          <p:sp>
            <p:nvSpPr>
              <p:cNvPr id="21" name="文本框 20">
                <a:extLst>
                  <a:ext uri="{FF2B5EF4-FFF2-40B4-BE49-F238E27FC236}">
                    <a16:creationId xmlns:a16="http://schemas.microsoft.com/office/drawing/2014/main" id="{25398F8C-CB29-B2B0-3A81-18119EB67CDD}"/>
                  </a:ext>
                </a:extLst>
              </p:cNvPr>
              <p:cNvSpPr txBox="1">
                <a:spLocks noRot="1" noChangeAspect="1" noMove="1" noResize="1" noEditPoints="1" noAdjustHandles="1" noChangeArrowheads="1" noChangeShapeType="1" noTextEdit="1"/>
              </p:cNvSpPr>
              <p:nvPr/>
            </p:nvSpPr>
            <p:spPr>
              <a:xfrm>
                <a:off x="5249193" y="5532134"/>
                <a:ext cx="4553268" cy="769441"/>
              </a:xfrm>
              <a:prstGeom prst="rect">
                <a:avLst/>
              </a:prstGeom>
              <a:blipFill>
                <a:blip r:embed="rId3"/>
                <a:stretch>
                  <a:fillRect l="-1671" t="-4839" b="-145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DEE5894D-0F26-D4F8-01F0-2C31F95D2B7C}"/>
                  </a:ext>
                </a:extLst>
              </p:cNvPr>
              <p:cNvSpPr txBox="1"/>
              <p:nvPr/>
            </p:nvSpPr>
            <p:spPr>
              <a:xfrm>
                <a:off x="5935619" y="4500610"/>
                <a:ext cx="4553268" cy="430887"/>
              </a:xfrm>
              <a:prstGeom prst="rect">
                <a:avLst/>
              </a:prstGeom>
              <a:noFill/>
            </p:spPr>
            <p:txBody>
              <a:bodyPr wrap="square" rtlCol="0">
                <a:spAutoFit/>
              </a:bodyPr>
              <a:lstStyle/>
              <a:p>
                <a:pPr>
                  <a:spcBef>
                    <a:spcPts val="2400"/>
                  </a:spcBef>
                  <a:buClr>
                    <a:schemeClr val="tx1"/>
                  </a:buClr>
                  <a:buSzPct val="80000"/>
                </a:pPr>
                <a:r>
                  <a:rPr kumimoji="1" lang="en-US" altLang="zh-CN" sz="2200" dirty="0">
                    <a:latin typeface="Times New Roman" panose="02020603050405020304" pitchFamily="18" charset="0"/>
                    <a:ea typeface="楷体" panose="02010609060101010101" pitchFamily="49" charset="-122"/>
                  </a:rPr>
                  <a:t>Node </a:t>
                </a:r>
                <a14:m>
                  <m:oMath xmlns:m="http://schemas.openxmlformats.org/officeDocument/2006/math">
                    <m:r>
                      <a:rPr kumimoji="1" lang="en-US" altLang="zh-CN" sz="2200" i="1" dirty="0">
                        <a:latin typeface="Cambria Math" panose="02040503050406030204" pitchFamily="18" charset="0"/>
                        <a:ea typeface="楷体" panose="02010609060101010101" pitchFamily="49" charset="-122"/>
                      </a:rPr>
                      <m:t>𝑡</m:t>
                    </m:r>
                  </m:oMath>
                </a14:m>
                <a:r>
                  <a:rPr kumimoji="1" lang="en-US" altLang="zh-CN" sz="2200" dirty="0">
                    <a:latin typeface="Times New Roman" panose="02020603050405020304" pitchFamily="18" charset="0"/>
                    <a:ea typeface="楷体" panose="02010609060101010101" pitchFamily="49" charset="-122"/>
                  </a:rPr>
                  <a:t>’s PageRank Score</a:t>
                </a:r>
              </a:p>
            </p:txBody>
          </p:sp>
        </mc:Choice>
        <mc:Fallback xmlns="">
          <p:sp>
            <p:nvSpPr>
              <p:cNvPr id="23" name="文本框 22">
                <a:extLst>
                  <a:ext uri="{FF2B5EF4-FFF2-40B4-BE49-F238E27FC236}">
                    <a16:creationId xmlns:a16="http://schemas.microsoft.com/office/drawing/2014/main" id="{DEE5894D-0F26-D4F8-01F0-2C31F95D2B7C}"/>
                  </a:ext>
                </a:extLst>
              </p:cNvPr>
              <p:cNvSpPr txBox="1">
                <a:spLocks noRot="1" noChangeAspect="1" noMove="1" noResize="1" noEditPoints="1" noAdjustHandles="1" noChangeArrowheads="1" noChangeShapeType="1" noTextEdit="1"/>
              </p:cNvSpPr>
              <p:nvPr/>
            </p:nvSpPr>
            <p:spPr>
              <a:xfrm>
                <a:off x="5935619" y="4500610"/>
                <a:ext cx="4553268" cy="430887"/>
              </a:xfrm>
              <a:prstGeom prst="rect">
                <a:avLst/>
              </a:prstGeom>
              <a:blipFill>
                <a:blip r:embed="rId4"/>
                <a:stretch>
                  <a:fillRect l="-1667" t="-8571" b="-25714"/>
                </a:stretch>
              </a:blipFill>
            </p:spPr>
            <p:txBody>
              <a:bodyPr/>
              <a:lstStyle/>
              <a:p>
                <a:r>
                  <a:rPr lang="en-US">
                    <a:noFill/>
                  </a:rPr>
                  <a:t> </a:t>
                </a:r>
              </a:p>
            </p:txBody>
          </p:sp>
        </mc:Fallback>
      </mc:AlternateContent>
      <p:sp>
        <p:nvSpPr>
          <p:cNvPr id="24" name="椭圆 23">
            <a:extLst>
              <a:ext uri="{FF2B5EF4-FFF2-40B4-BE49-F238E27FC236}">
                <a16:creationId xmlns:a16="http://schemas.microsoft.com/office/drawing/2014/main" id="{3F2095E1-09CF-D839-D0F3-2A556465B4F6}"/>
              </a:ext>
            </a:extLst>
          </p:cNvPr>
          <p:cNvSpPr/>
          <p:nvPr/>
        </p:nvSpPr>
        <p:spPr>
          <a:xfrm rot="21024734">
            <a:off x="5225403" y="5494462"/>
            <a:ext cx="740082" cy="518448"/>
          </a:xfrm>
          <a:prstGeom prst="ellipse">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弧 36">
            <a:extLst>
              <a:ext uri="{FF2B5EF4-FFF2-40B4-BE49-F238E27FC236}">
                <a16:creationId xmlns:a16="http://schemas.microsoft.com/office/drawing/2014/main" id="{243361F9-599F-59F5-1802-522C9AE2A219}"/>
              </a:ext>
            </a:extLst>
          </p:cNvPr>
          <p:cNvSpPr/>
          <p:nvPr/>
        </p:nvSpPr>
        <p:spPr>
          <a:xfrm rot="15008734">
            <a:off x="5565491" y="4699621"/>
            <a:ext cx="1041915" cy="1223778"/>
          </a:xfrm>
          <a:prstGeom prst="arc">
            <a:avLst>
              <a:gd name="adj1" fmla="val 16276609"/>
              <a:gd name="adj2" fmla="val 4970"/>
            </a:avLst>
          </a:prstGeom>
          <a:ln w="12700">
            <a:solidFill>
              <a:srgbClr val="C00000"/>
            </a:solidFill>
            <a:headEnd type="none" w="med" len="med"/>
            <a:tailEnd type="stealth"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8" name="文本框 37">
            <a:extLst>
              <a:ext uri="{FF2B5EF4-FFF2-40B4-BE49-F238E27FC236}">
                <a16:creationId xmlns:a16="http://schemas.microsoft.com/office/drawing/2014/main" id="{1D6B0FCC-9562-0F0B-3793-356347B18B1C}"/>
              </a:ext>
            </a:extLst>
          </p:cNvPr>
          <p:cNvSpPr txBox="1"/>
          <p:nvPr/>
        </p:nvSpPr>
        <p:spPr bwMode="auto">
          <a:xfrm>
            <a:off x="690283" y="1483974"/>
            <a:ext cx="4518213" cy="399574"/>
          </a:xfrm>
          <a:prstGeom prst="rect">
            <a:avLst/>
          </a:prstGeom>
          <a:noFill/>
          <a:ln w="9525" algn="ctr">
            <a:noFill/>
            <a:miter lim="800000"/>
            <a:headEnd/>
            <a:tailEnd/>
          </a:ln>
          <a:effectLst/>
        </p:spPr>
        <p:txBody>
          <a:bodyPr wrap="square" lIns="90909" tIns="45455" rIns="90909" bIns="45455" rtlCol="0" anchor="ctr">
            <a:spAutoFit/>
          </a:bodyPr>
          <a:lstStyle/>
          <a:p>
            <a:pPr marL="342900" indent="-342900" algn="ct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Uniformly Sampling a Source Node …</a:t>
            </a:r>
          </a:p>
        </p:txBody>
      </p:sp>
      <p:sp>
        <p:nvSpPr>
          <p:cNvPr id="40" name="Oval 3">
            <a:extLst>
              <a:ext uri="{FF2B5EF4-FFF2-40B4-BE49-F238E27FC236}">
                <a16:creationId xmlns:a16="http://schemas.microsoft.com/office/drawing/2014/main" id="{005A3152-6F75-7686-C768-5D40F2C743A3}"/>
              </a:ext>
            </a:extLst>
          </p:cNvPr>
          <p:cNvSpPr>
            <a:spLocks noChangeArrowheads="1"/>
          </p:cNvSpPr>
          <p:nvPr/>
        </p:nvSpPr>
        <p:spPr bwMode="auto">
          <a:xfrm>
            <a:off x="399247" y="3270248"/>
            <a:ext cx="605307" cy="59365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66" name="Oval 4">
            <a:extLst>
              <a:ext uri="{FF2B5EF4-FFF2-40B4-BE49-F238E27FC236}">
                <a16:creationId xmlns:a16="http://schemas.microsoft.com/office/drawing/2014/main" id="{1333C9D4-3A5C-A39D-A12E-02C7B2E74BEA}"/>
              </a:ext>
            </a:extLst>
          </p:cNvPr>
          <p:cNvSpPr>
            <a:spLocks noChangeArrowheads="1"/>
          </p:cNvSpPr>
          <p:nvPr/>
        </p:nvSpPr>
        <p:spPr bwMode="auto">
          <a:xfrm>
            <a:off x="1105439" y="4338820"/>
            <a:ext cx="605307" cy="593651"/>
          </a:xfrm>
          <a:prstGeom prst="ellipse">
            <a:avLst/>
          </a:prstGeom>
          <a:no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67" name="Oval 5">
            <a:extLst>
              <a:ext uri="{FF2B5EF4-FFF2-40B4-BE49-F238E27FC236}">
                <a16:creationId xmlns:a16="http://schemas.microsoft.com/office/drawing/2014/main" id="{456CFBCC-AEB4-ABA9-9420-AB1CF6DB7669}"/>
              </a:ext>
            </a:extLst>
          </p:cNvPr>
          <p:cNvSpPr>
            <a:spLocks noChangeArrowheads="1"/>
          </p:cNvSpPr>
          <p:nvPr/>
        </p:nvSpPr>
        <p:spPr bwMode="auto">
          <a:xfrm>
            <a:off x="2114284" y="3626439"/>
            <a:ext cx="605307" cy="59365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68" name="Oval 6">
            <a:extLst>
              <a:ext uri="{FF2B5EF4-FFF2-40B4-BE49-F238E27FC236}">
                <a16:creationId xmlns:a16="http://schemas.microsoft.com/office/drawing/2014/main" id="{D039B62A-5929-3893-4E8F-9581A5789E34}"/>
              </a:ext>
            </a:extLst>
          </p:cNvPr>
          <p:cNvSpPr>
            <a:spLocks noChangeArrowheads="1"/>
          </p:cNvSpPr>
          <p:nvPr/>
        </p:nvSpPr>
        <p:spPr bwMode="auto">
          <a:xfrm>
            <a:off x="1408092" y="2676597"/>
            <a:ext cx="605307" cy="59365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69" name="Oval 7">
            <a:extLst>
              <a:ext uri="{FF2B5EF4-FFF2-40B4-BE49-F238E27FC236}">
                <a16:creationId xmlns:a16="http://schemas.microsoft.com/office/drawing/2014/main" id="{7C18884B-5D98-F9ED-1736-801DB0F21B31}"/>
              </a:ext>
            </a:extLst>
          </p:cNvPr>
          <p:cNvSpPr>
            <a:spLocks noChangeArrowheads="1"/>
          </p:cNvSpPr>
          <p:nvPr/>
        </p:nvSpPr>
        <p:spPr bwMode="auto">
          <a:xfrm>
            <a:off x="2517822" y="5288662"/>
            <a:ext cx="605307" cy="59365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70" name="Oval 8">
            <a:extLst>
              <a:ext uri="{FF2B5EF4-FFF2-40B4-BE49-F238E27FC236}">
                <a16:creationId xmlns:a16="http://schemas.microsoft.com/office/drawing/2014/main" id="{08B8C11B-9763-B6B8-F2A7-F4B6DCA670C5}"/>
              </a:ext>
            </a:extLst>
          </p:cNvPr>
          <p:cNvSpPr>
            <a:spLocks noChangeArrowheads="1"/>
          </p:cNvSpPr>
          <p:nvPr/>
        </p:nvSpPr>
        <p:spPr bwMode="auto">
          <a:xfrm>
            <a:off x="3829320" y="5051202"/>
            <a:ext cx="605307" cy="59365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72" name="Oval 9">
            <a:extLst>
              <a:ext uri="{FF2B5EF4-FFF2-40B4-BE49-F238E27FC236}">
                <a16:creationId xmlns:a16="http://schemas.microsoft.com/office/drawing/2014/main" id="{367A2FD7-0E72-E997-3452-4AE13CA55287}"/>
              </a:ext>
            </a:extLst>
          </p:cNvPr>
          <p:cNvSpPr>
            <a:spLocks noChangeArrowheads="1"/>
          </p:cNvSpPr>
          <p:nvPr/>
        </p:nvSpPr>
        <p:spPr bwMode="auto">
          <a:xfrm>
            <a:off x="3465716" y="6238504"/>
            <a:ext cx="605307" cy="59365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dirty="0">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75" name="Oval 10">
            <a:extLst>
              <a:ext uri="{FF2B5EF4-FFF2-40B4-BE49-F238E27FC236}">
                <a16:creationId xmlns:a16="http://schemas.microsoft.com/office/drawing/2014/main" id="{0653573D-18F6-996B-5FF6-A2ECE032264D}"/>
              </a:ext>
            </a:extLst>
          </p:cNvPr>
          <p:cNvSpPr>
            <a:spLocks noChangeArrowheads="1"/>
          </p:cNvSpPr>
          <p:nvPr/>
        </p:nvSpPr>
        <p:spPr bwMode="auto">
          <a:xfrm>
            <a:off x="4232858" y="1964215"/>
            <a:ext cx="605307" cy="59365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76" name="Oval 11">
            <a:extLst>
              <a:ext uri="{FF2B5EF4-FFF2-40B4-BE49-F238E27FC236}">
                <a16:creationId xmlns:a16="http://schemas.microsoft.com/office/drawing/2014/main" id="{D3014871-3808-CB25-FE64-AAD905BF7010}"/>
              </a:ext>
            </a:extLst>
          </p:cNvPr>
          <p:cNvSpPr>
            <a:spLocks noChangeArrowheads="1"/>
          </p:cNvSpPr>
          <p:nvPr/>
        </p:nvSpPr>
        <p:spPr bwMode="auto">
          <a:xfrm>
            <a:off x="5645241" y="1726755"/>
            <a:ext cx="605307" cy="59365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10</a:t>
            </a:r>
          </a:p>
        </p:txBody>
      </p:sp>
      <p:sp>
        <p:nvSpPr>
          <p:cNvPr id="77" name="Oval 12">
            <a:extLst>
              <a:ext uri="{FF2B5EF4-FFF2-40B4-BE49-F238E27FC236}">
                <a16:creationId xmlns:a16="http://schemas.microsoft.com/office/drawing/2014/main" id="{F6E35ADB-7302-A85F-7570-DD97B8827E85}"/>
              </a:ext>
            </a:extLst>
          </p:cNvPr>
          <p:cNvSpPr>
            <a:spLocks noChangeArrowheads="1"/>
          </p:cNvSpPr>
          <p:nvPr/>
        </p:nvSpPr>
        <p:spPr bwMode="auto">
          <a:xfrm>
            <a:off x="4333743" y="3151518"/>
            <a:ext cx="605307" cy="59365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78" name="Oval 13">
            <a:extLst>
              <a:ext uri="{FF2B5EF4-FFF2-40B4-BE49-F238E27FC236}">
                <a16:creationId xmlns:a16="http://schemas.microsoft.com/office/drawing/2014/main" id="{364C3FAE-36DE-F79C-9C35-FD8EDF705C9E}"/>
              </a:ext>
            </a:extLst>
          </p:cNvPr>
          <p:cNvSpPr>
            <a:spLocks noChangeArrowheads="1"/>
          </p:cNvSpPr>
          <p:nvPr/>
        </p:nvSpPr>
        <p:spPr bwMode="auto">
          <a:xfrm>
            <a:off x="5645241" y="3507708"/>
            <a:ext cx="605307" cy="59365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11</a:t>
            </a:r>
          </a:p>
        </p:txBody>
      </p:sp>
      <p:sp>
        <p:nvSpPr>
          <p:cNvPr id="79" name="Oval 14">
            <a:extLst>
              <a:ext uri="{FF2B5EF4-FFF2-40B4-BE49-F238E27FC236}">
                <a16:creationId xmlns:a16="http://schemas.microsoft.com/office/drawing/2014/main" id="{3E3F960B-1349-791C-C485-3D3C6DD7D925}"/>
              </a:ext>
            </a:extLst>
          </p:cNvPr>
          <p:cNvSpPr>
            <a:spLocks noChangeArrowheads="1"/>
          </p:cNvSpPr>
          <p:nvPr/>
        </p:nvSpPr>
        <p:spPr bwMode="auto">
          <a:xfrm>
            <a:off x="6956740" y="2439136"/>
            <a:ext cx="605307" cy="59365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12</a:t>
            </a:r>
          </a:p>
        </p:txBody>
      </p:sp>
      <p:sp>
        <p:nvSpPr>
          <p:cNvPr id="80" name="Oval 5">
            <a:extLst>
              <a:ext uri="{FF2B5EF4-FFF2-40B4-BE49-F238E27FC236}">
                <a16:creationId xmlns:a16="http://schemas.microsoft.com/office/drawing/2014/main" id="{E1E1B265-AFFD-D04E-00DD-40FAC2E95231}"/>
              </a:ext>
            </a:extLst>
          </p:cNvPr>
          <p:cNvSpPr>
            <a:spLocks noChangeArrowheads="1"/>
          </p:cNvSpPr>
          <p:nvPr/>
        </p:nvSpPr>
        <p:spPr bwMode="auto">
          <a:xfrm>
            <a:off x="4345989" y="3132726"/>
            <a:ext cx="606425" cy="593725"/>
          </a:xfrm>
          <a:prstGeom prst="ellipse">
            <a:avLst/>
          </a:prstGeom>
          <a:solidFill>
            <a:srgbClr val="FF0000">
              <a:alpha val="10196"/>
            </a:srgb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zh-CN" altLang="zh-CN" sz="24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78D1802C-0BC1-84FA-D33C-A67AB2508730}"/>
                  </a:ext>
                </a:extLst>
              </p:cNvPr>
              <p:cNvSpPr txBox="1"/>
              <p:nvPr/>
            </p:nvSpPr>
            <p:spPr>
              <a:xfrm>
                <a:off x="1105958" y="5047667"/>
                <a:ext cx="933757"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zh-Hans" sz="1800" b="1">
                          <a:latin typeface="Cambria Math" panose="02040503050406030204" pitchFamily="18" charset="0"/>
                        </a:rPr>
                        <m:t>𝟏</m:t>
                      </m:r>
                      <m:r>
                        <a:rPr kumimoji="1" lang="en-US" altLang="zh-Hans" sz="1800" b="1">
                          <a:latin typeface="Cambria Math" panose="02040503050406030204" pitchFamily="18" charset="0"/>
                        </a:rPr>
                        <m:t>−</m:t>
                      </m:r>
                      <m:r>
                        <a:rPr kumimoji="1" lang="zh-CN" altLang="en-US" sz="1800" b="1">
                          <a:latin typeface="Cambria Math" panose="02040503050406030204" pitchFamily="18" charset="0"/>
                        </a:rPr>
                        <m:t>𝛂</m:t>
                      </m:r>
                    </m:oMath>
                  </m:oMathPara>
                </a14:m>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81" name="文本框 80">
                <a:extLst>
                  <a:ext uri="{FF2B5EF4-FFF2-40B4-BE49-F238E27FC236}">
                    <a16:creationId xmlns:a16="http://schemas.microsoft.com/office/drawing/2014/main" id="{78D1802C-0BC1-84FA-D33C-A67AB2508730}"/>
                  </a:ext>
                </a:extLst>
              </p:cNvPr>
              <p:cNvSpPr txBox="1">
                <a:spLocks noRot="1" noChangeAspect="1" noMove="1" noResize="1" noEditPoints="1" noAdjustHandles="1" noChangeArrowheads="1" noChangeShapeType="1" noTextEdit="1"/>
              </p:cNvSpPr>
              <p:nvPr/>
            </p:nvSpPr>
            <p:spPr>
              <a:xfrm>
                <a:off x="1105958" y="5047667"/>
                <a:ext cx="93375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B2BC3F18-4DB9-B7AC-B246-632DCD218B23}"/>
                  </a:ext>
                </a:extLst>
              </p:cNvPr>
              <p:cNvSpPr txBox="1"/>
              <p:nvPr/>
            </p:nvSpPr>
            <p:spPr>
              <a:xfrm>
                <a:off x="2371247" y="4815577"/>
                <a:ext cx="933757"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zh-Hans" sz="1800" b="1">
                          <a:latin typeface="Cambria Math" panose="02040503050406030204" pitchFamily="18" charset="0"/>
                        </a:rPr>
                        <m:t>𝟏</m:t>
                      </m:r>
                      <m:r>
                        <a:rPr kumimoji="1" lang="en-US" altLang="zh-Hans" sz="1800" b="1">
                          <a:latin typeface="Cambria Math" panose="02040503050406030204" pitchFamily="18" charset="0"/>
                        </a:rPr>
                        <m:t>−</m:t>
                      </m:r>
                      <m:r>
                        <a:rPr kumimoji="1" lang="zh-CN" altLang="en-US" sz="1800" b="1">
                          <a:latin typeface="Cambria Math" panose="02040503050406030204" pitchFamily="18" charset="0"/>
                        </a:rPr>
                        <m:t>𝛂</m:t>
                      </m:r>
                    </m:oMath>
                  </m:oMathPara>
                </a14:m>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82" name="文本框 81">
                <a:extLst>
                  <a:ext uri="{FF2B5EF4-FFF2-40B4-BE49-F238E27FC236}">
                    <a16:creationId xmlns:a16="http://schemas.microsoft.com/office/drawing/2014/main" id="{B2BC3F18-4DB9-B7AC-B246-632DCD218B23}"/>
                  </a:ext>
                </a:extLst>
              </p:cNvPr>
              <p:cNvSpPr txBox="1">
                <a:spLocks noRot="1" noChangeAspect="1" noMove="1" noResize="1" noEditPoints="1" noAdjustHandles="1" noChangeArrowheads="1" noChangeShapeType="1" noTextEdit="1"/>
              </p:cNvSpPr>
              <p:nvPr/>
            </p:nvSpPr>
            <p:spPr>
              <a:xfrm>
                <a:off x="2371247" y="4815577"/>
                <a:ext cx="933757" cy="369332"/>
              </a:xfrm>
              <a:prstGeom prst="rect">
                <a:avLst/>
              </a:prstGeom>
              <a:blipFill>
                <a:blip r:embed="rId6"/>
                <a:stretch>
                  <a:fillRect/>
                </a:stretch>
              </a:blipFill>
            </p:spPr>
            <p:txBody>
              <a:bodyPr/>
              <a:lstStyle/>
              <a:p>
                <a:r>
                  <a:rPr lang="en-US">
                    <a:noFill/>
                  </a:rPr>
                  <a:t> </a:t>
                </a:r>
              </a:p>
            </p:txBody>
          </p:sp>
        </mc:Fallback>
      </mc:AlternateContent>
      <p:cxnSp>
        <p:nvCxnSpPr>
          <p:cNvPr id="83" name="直线箭头连接符 82">
            <a:extLst>
              <a:ext uri="{FF2B5EF4-FFF2-40B4-BE49-F238E27FC236}">
                <a16:creationId xmlns:a16="http://schemas.microsoft.com/office/drawing/2014/main" id="{64BE53DD-49C2-4842-35AF-F919D39BE66D}"/>
              </a:ext>
            </a:extLst>
          </p:cNvPr>
          <p:cNvCxnSpPr>
            <a:cxnSpLocks/>
            <a:stCxn id="66" idx="5"/>
          </p:cNvCxnSpPr>
          <p:nvPr/>
        </p:nvCxnSpPr>
        <p:spPr>
          <a:xfrm>
            <a:off x="1622100" y="4845532"/>
            <a:ext cx="983680" cy="533696"/>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84" name="直线箭头连接符 83">
            <a:extLst>
              <a:ext uri="{FF2B5EF4-FFF2-40B4-BE49-F238E27FC236}">
                <a16:creationId xmlns:a16="http://schemas.microsoft.com/office/drawing/2014/main" id="{89345F85-5974-EC0A-2C60-66E115F2A1FC}"/>
              </a:ext>
            </a:extLst>
          </p:cNvPr>
          <p:cNvCxnSpPr>
            <a:cxnSpLocks/>
            <a:stCxn id="66" idx="1"/>
            <a:endCxn id="40" idx="5"/>
          </p:cNvCxnSpPr>
          <p:nvPr/>
        </p:nvCxnSpPr>
        <p:spPr>
          <a:xfrm flipH="1" flipV="1">
            <a:off x="915909" y="3776961"/>
            <a:ext cx="278175" cy="648797"/>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85" name="直线箭头连接符 84">
            <a:extLst>
              <a:ext uri="{FF2B5EF4-FFF2-40B4-BE49-F238E27FC236}">
                <a16:creationId xmlns:a16="http://schemas.microsoft.com/office/drawing/2014/main" id="{95B8CE9C-7CCB-6A40-7A62-C0C7ADFC9C9E}"/>
              </a:ext>
            </a:extLst>
          </p:cNvPr>
          <p:cNvCxnSpPr>
            <a:cxnSpLocks/>
          </p:cNvCxnSpPr>
          <p:nvPr/>
        </p:nvCxnSpPr>
        <p:spPr>
          <a:xfrm flipV="1">
            <a:off x="914145" y="2980989"/>
            <a:ext cx="485684" cy="383811"/>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86" name="直线箭头连接符 85">
            <a:extLst>
              <a:ext uri="{FF2B5EF4-FFF2-40B4-BE49-F238E27FC236}">
                <a16:creationId xmlns:a16="http://schemas.microsoft.com/office/drawing/2014/main" id="{D5AEFFE4-2419-450D-32F3-3A98E04AC8E4}"/>
              </a:ext>
            </a:extLst>
          </p:cNvPr>
          <p:cNvCxnSpPr>
            <a:cxnSpLocks/>
          </p:cNvCxnSpPr>
          <p:nvPr/>
        </p:nvCxnSpPr>
        <p:spPr>
          <a:xfrm>
            <a:off x="2006255" y="2980989"/>
            <a:ext cx="2338399" cy="470983"/>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87" name="直线箭头连接符 86">
            <a:extLst>
              <a:ext uri="{FF2B5EF4-FFF2-40B4-BE49-F238E27FC236}">
                <a16:creationId xmlns:a16="http://schemas.microsoft.com/office/drawing/2014/main" id="{AC855319-D594-C411-C1D6-3C71F56735D7}"/>
              </a:ext>
            </a:extLst>
          </p:cNvPr>
          <p:cNvCxnSpPr>
            <a:cxnSpLocks/>
          </p:cNvCxnSpPr>
          <p:nvPr/>
        </p:nvCxnSpPr>
        <p:spPr>
          <a:xfrm flipH="1" flipV="1">
            <a:off x="1917446" y="3190901"/>
            <a:ext cx="283981" cy="534260"/>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88" name="直线箭头连接符 87">
            <a:extLst>
              <a:ext uri="{FF2B5EF4-FFF2-40B4-BE49-F238E27FC236}">
                <a16:creationId xmlns:a16="http://schemas.microsoft.com/office/drawing/2014/main" id="{7820F8E4-EF2F-4E3D-BCF0-A7C3450DF2C1}"/>
              </a:ext>
            </a:extLst>
          </p:cNvPr>
          <p:cNvCxnSpPr>
            <a:cxnSpLocks/>
          </p:cNvCxnSpPr>
          <p:nvPr/>
        </p:nvCxnSpPr>
        <p:spPr>
          <a:xfrm>
            <a:off x="1005672" y="3568255"/>
            <a:ext cx="1109663" cy="360362"/>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89" name="直线箭头连接符 88">
            <a:extLst>
              <a:ext uri="{FF2B5EF4-FFF2-40B4-BE49-F238E27FC236}">
                <a16:creationId xmlns:a16="http://schemas.microsoft.com/office/drawing/2014/main" id="{9D146DE8-865E-5FDE-E599-7597DE654F02}"/>
              </a:ext>
            </a:extLst>
          </p:cNvPr>
          <p:cNvCxnSpPr>
            <a:cxnSpLocks/>
          </p:cNvCxnSpPr>
          <p:nvPr/>
        </p:nvCxnSpPr>
        <p:spPr>
          <a:xfrm flipV="1">
            <a:off x="3089490" y="3695256"/>
            <a:ext cx="1399993" cy="1718535"/>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90" name="直线箭头连接符 89">
            <a:extLst>
              <a:ext uri="{FF2B5EF4-FFF2-40B4-BE49-F238E27FC236}">
                <a16:creationId xmlns:a16="http://schemas.microsoft.com/office/drawing/2014/main" id="{11ADBD51-2DD1-C43C-84AE-853A8C496E48}"/>
              </a:ext>
            </a:extLst>
          </p:cNvPr>
          <p:cNvCxnSpPr>
            <a:cxnSpLocks/>
            <a:stCxn id="66" idx="7"/>
          </p:cNvCxnSpPr>
          <p:nvPr/>
        </p:nvCxnSpPr>
        <p:spPr>
          <a:xfrm flipV="1">
            <a:off x="1622101" y="4101359"/>
            <a:ext cx="582043" cy="324398"/>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91" name="直线箭头连接符 90">
            <a:extLst>
              <a:ext uri="{FF2B5EF4-FFF2-40B4-BE49-F238E27FC236}">
                <a16:creationId xmlns:a16="http://schemas.microsoft.com/office/drawing/2014/main" id="{0DB039DD-B9D5-06F0-3112-45FD43D20EA0}"/>
              </a:ext>
            </a:extLst>
          </p:cNvPr>
          <p:cNvCxnSpPr>
            <a:cxnSpLocks/>
          </p:cNvCxnSpPr>
          <p:nvPr/>
        </p:nvCxnSpPr>
        <p:spPr>
          <a:xfrm flipV="1">
            <a:off x="3123397" y="5348028"/>
            <a:ext cx="705923" cy="241115"/>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10" name="直线箭头连接符 109">
            <a:extLst>
              <a:ext uri="{FF2B5EF4-FFF2-40B4-BE49-F238E27FC236}">
                <a16:creationId xmlns:a16="http://schemas.microsoft.com/office/drawing/2014/main" id="{B2C652F0-89F0-0AED-30DF-FCC0905D90CF}"/>
              </a:ext>
            </a:extLst>
          </p:cNvPr>
          <p:cNvCxnSpPr>
            <a:cxnSpLocks/>
            <a:stCxn id="69" idx="5"/>
            <a:endCxn id="72" idx="1"/>
          </p:cNvCxnSpPr>
          <p:nvPr/>
        </p:nvCxnSpPr>
        <p:spPr>
          <a:xfrm>
            <a:off x="3034484" y="5795375"/>
            <a:ext cx="519877" cy="530067"/>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11" name="直线箭头连接符 110">
            <a:extLst>
              <a:ext uri="{FF2B5EF4-FFF2-40B4-BE49-F238E27FC236}">
                <a16:creationId xmlns:a16="http://schemas.microsoft.com/office/drawing/2014/main" id="{C67F51E0-5278-5488-1B5A-34493A0428EC}"/>
              </a:ext>
            </a:extLst>
          </p:cNvPr>
          <p:cNvCxnSpPr>
            <a:cxnSpLocks/>
            <a:stCxn id="72" idx="0"/>
          </p:cNvCxnSpPr>
          <p:nvPr/>
        </p:nvCxnSpPr>
        <p:spPr>
          <a:xfrm flipV="1">
            <a:off x="3768370" y="5630417"/>
            <a:ext cx="367059" cy="608086"/>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12" name="直线箭头连接符 111">
            <a:extLst>
              <a:ext uri="{FF2B5EF4-FFF2-40B4-BE49-F238E27FC236}">
                <a16:creationId xmlns:a16="http://schemas.microsoft.com/office/drawing/2014/main" id="{C48E7626-6DEA-09CB-992E-103D5A1DEACE}"/>
              </a:ext>
            </a:extLst>
          </p:cNvPr>
          <p:cNvCxnSpPr>
            <a:cxnSpLocks/>
          </p:cNvCxnSpPr>
          <p:nvPr/>
        </p:nvCxnSpPr>
        <p:spPr>
          <a:xfrm>
            <a:off x="4862270" y="3661885"/>
            <a:ext cx="782971" cy="142649"/>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13" name="直线箭头连接符 112">
            <a:extLst>
              <a:ext uri="{FF2B5EF4-FFF2-40B4-BE49-F238E27FC236}">
                <a16:creationId xmlns:a16="http://schemas.microsoft.com/office/drawing/2014/main" id="{95A91FAD-A807-14A3-5EC5-02B26EC8900D}"/>
              </a:ext>
            </a:extLst>
          </p:cNvPr>
          <p:cNvCxnSpPr>
            <a:cxnSpLocks/>
          </p:cNvCxnSpPr>
          <p:nvPr/>
        </p:nvCxnSpPr>
        <p:spPr>
          <a:xfrm flipV="1">
            <a:off x="6161962" y="2935206"/>
            <a:ext cx="882468" cy="646973"/>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14" name="直线箭头连接符 113">
            <a:extLst>
              <a:ext uri="{FF2B5EF4-FFF2-40B4-BE49-F238E27FC236}">
                <a16:creationId xmlns:a16="http://schemas.microsoft.com/office/drawing/2014/main" id="{B0C70B09-199B-CAE9-58BE-C1E4981992FB}"/>
              </a:ext>
            </a:extLst>
          </p:cNvPr>
          <p:cNvCxnSpPr>
            <a:cxnSpLocks/>
          </p:cNvCxnSpPr>
          <p:nvPr/>
        </p:nvCxnSpPr>
        <p:spPr>
          <a:xfrm>
            <a:off x="6259542" y="2094416"/>
            <a:ext cx="784889" cy="420963"/>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15" name="直线箭头连接符 114">
            <a:extLst>
              <a:ext uri="{FF2B5EF4-FFF2-40B4-BE49-F238E27FC236}">
                <a16:creationId xmlns:a16="http://schemas.microsoft.com/office/drawing/2014/main" id="{065F3129-B09F-E602-F765-9407FF0C6C03}"/>
              </a:ext>
            </a:extLst>
          </p:cNvPr>
          <p:cNvCxnSpPr>
            <a:cxnSpLocks/>
          </p:cNvCxnSpPr>
          <p:nvPr/>
        </p:nvCxnSpPr>
        <p:spPr>
          <a:xfrm flipV="1">
            <a:off x="5947560" y="2320405"/>
            <a:ext cx="335" cy="1174824"/>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16" name="直线箭头连接符 115">
            <a:extLst>
              <a:ext uri="{FF2B5EF4-FFF2-40B4-BE49-F238E27FC236}">
                <a16:creationId xmlns:a16="http://schemas.microsoft.com/office/drawing/2014/main" id="{184F05EA-26D8-2FF5-A129-D000FC925772}"/>
              </a:ext>
            </a:extLst>
          </p:cNvPr>
          <p:cNvCxnSpPr>
            <a:cxnSpLocks/>
            <a:stCxn id="75" idx="6"/>
          </p:cNvCxnSpPr>
          <p:nvPr/>
        </p:nvCxnSpPr>
        <p:spPr>
          <a:xfrm flipV="1">
            <a:off x="4838165" y="2023618"/>
            <a:ext cx="822057" cy="237423"/>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17" name="直线箭头连接符 116">
            <a:extLst>
              <a:ext uri="{FF2B5EF4-FFF2-40B4-BE49-F238E27FC236}">
                <a16:creationId xmlns:a16="http://schemas.microsoft.com/office/drawing/2014/main" id="{4550884E-9A30-DB7A-DE10-9C31BD220C53}"/>
              </a:ext>
            </a:extLst>
          </p:cNvPr>
          <p:cNvCxnSpPr>
            <a:cxnSpLocks/>
          </p:cNvCxnSpPr>
          <p:nvPr/>
        </p:nvCxnSpPr>
        <p:spPr>
          <a:xfrm flipH="1" flipV="1">
            <a:off x="4535512" y="2557866"/>
            <a:ext cx="112355" cy="597243"/>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18" name="直线箭头连接符 117">
            <a:extLst>
              <a:ext uri="{FF2B5EF4-FFF2-40B4-BE49-F238E27FC236}">
                <a16:creationId xmlns:a16="http://schemas.microsoft.com/office/drawing/2014/main" id="{4B910BE5-5E07-C2F2-D8F6-8A7600A3288B}"/>
              </a:ext>
            </a:extLst>
          </p:cNvPr>
          <p:cNvCxnSpPr>
            <a:cxnSpLocks/>
          </p:cNvCxnSpPr>
          <p:nvPr/>
        </p:nvCxnSpPr>
        <p:spPr>
          <a:xfrm flipH="1">
            <a:off x="2991534" y="3654392"/>
            <a:ext cx="1401068" cy="1723922"/>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19" name="直线箭头连接符 118">
            <a:extLst>
              <a:ext uri="{FF2B5EF4-FFF2-40B4-BE49-F238E27FC236}">
                <a16:creationId xmlns:a16="http://schemas.microsoft.com/office/drawing/2014/main" id="{0936B456-0969-940F-7EA9-52C821729799}"/>
              </a:ext>
            </a:extLst>
          </p:cNvPr>
          <p:cNvCxnSpPr>
            <a:cxnSpLocks/>
          </p:cNvCxnSpPr>
          <p:nvPr/>
        </p:nvCxnSpPr>
        <p:spPr>
          <a:xfrm flipH="1" flipV="1">
            <a:off x="1002748" y="3652392"/>
            <a:ext cx="1109663" cy="360362"/>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20" name="直线箭头连接符 119">
            <a:extLst>
              <a:ext uri="{FF2B5EF4-FFF2-40B4-BE49-F238E27FC236}">
                <a16:creationId xmlns:a16="http://schemas.microsoft.com/office/drawing/2014/main" id="{AD9C8376-12C1-2A21-84EB-B7B8C25987E8}"/>
              </a:ext>
            </a:extLst>
          </p:cNvPr>
          <p:cNvCxnSpPr>
            <a:cxnSpLocks/>
          </p:cNvCxnSpPr>
          <p:nvPr/>
        </p:nvCxnSpPr>
        <p:spPr>
          <a:xfrm rot="10800000">
            <a:off x="6206452" y="2177949"/>
            <a:ext cx="784889" cy="420963"/>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21" name="直线箭头连接符 120">
            <a:extLst>
              <a:ext uri="{FF2B5EF4-FFF2-40B4-BE49-F238E27FC236}">
                <a16:creationId xmlns:a16="http://schemas.microsoft.com/office/drawing/2014/main" id="{9613EA53-62E0-4627-241D-744DE8095433}"/>
              </a:ext>
            </a:extLst>
          </p:cNvPr>
          <p:cNvCxnSpPr>
            <a:cxnSpLocks/>
          </p:cNvCxnSpPr>
          <p:nvPr/>
        </p:nvCxnSpPr>
        <p:spPr>
          <a:xfrm flipH="1" flipV="1">
            <a:off x="1654328" y="4777814"/>
            <a:ext cx="1014313" cy="533696"/>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22" name="文本框 121">
                <a:extLst>
                  <a:ext uri="{FF2B5EF4-FFF2-40B4-BE49-F238E27FC236}">
                    <a16:creationId xmlns:a16="http://schemas.microsoft.com/office/drawing/2014/main" id="{494C3F16-E954-2938-A679-B8D61171C440}"/>
                  </a:ext>
                </a:extLst>
              </p:cNvPr>
              <p:cNvSpPr txBox="1"/>
              <p:nvPr/>
            </p:nvSpPr>
            <p:spPr>
              <a:xfrm>
                <a:off x="3897078" y="2862691"/>
                <a:ext cx="933757"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zh-CN" altLang="en-US" sz="1800" b="1">
                          <a:solidFill>
                            <a:srgbClr val="C00000"/>
                          </a:solidFill>
                          <a:latin typeface="Cambria Math" panose="02040503050406030204" pitchFamily="18" charset="0"/>
                        </a:rPr>
                        <m:t>𝛂</m:t>
                      </m:r>
                    </m:oMath>
                  </m:oMathPara>
                </a14:m>
                <a:endParaRPr kumimoji="1" lang="zh-CN" altLang="en-US" dirty="0">
                  <a:solidFill>
                    <a:srgbClr val="C00000"/>
                  </a:solidFill>
                  <a:latin typeface="Times New Roman" panose="02020603050405020304" pitchFamily="18" charset="0"/>
                  <a:cs typeface="Times New Roman" panose="02020603050405020304" pitchFamily="18" charset="0"/>
                </a:endParaRPr>
              </a:p>
            </p:txBody>
          </p:sp>
        </mc:Choice>
        <mc:Fallback xmlns="">
          <p:sp>
            <p:nvSpPr>
              <p:cNvPr id="122" name="文本框 121">
                <a:extLst>
                  <a:ext uri="{FF2B5EF4-FFF2-40B4-BE49-F238E27FC236}">
                    <a16:creationId xmlns:a16="http://schemas.microsoft.com/office/drawing/2014/main" id="{494C3F16-E954-2938-A679-B8D61171C440}"/>
                  </a:ext>
                </a:extLst>
              </p:cNvPr>
              <p:cNvSpPr txBox="1">
                <a:spLocks noRot="1" noChangeAspect="1" noMove="1" noResize="1" noEditPoints="1" noAdjustHandles="1" noChangeArrowheads="1" noChangeShapeType="1" noTextEdit="1"/>
              </p:cNvSpPr>
              <p:nvPr/>
            </p:nvSpPr>
            <p:spPr>
              <a:xfrm>
                <a:off x="3897078" y="2862691"/>
                <a:ext cx="933757" cy="369332"/>
              </a:xfrm>
              <a:prstGeom prst="rect">
                <a:avLst/>
              </a:prstGeom>
              <a:blipFill>
                <a:blip r:embed="rId7"/>
                <a:stretch>
                  <a:fillRect/>
                </a:stretch>
              </a:blipFill>
            </p:spPr>
            <p:txBody>
              <a:bodyPr/>
              <a:lstStyle/>
              <a:p>
                <a:r>
                  <a:rPr lang="en-US">
                    <a:noFill/>
                  </a:rPr>
                  <a:t> </a:t>
                </a:r>
              </a:p>
            </p:txBody>
          </p:sp>
        </mc:Fallback>
      </mc:AlternateContent>
      <p:cxnSp>
        <p:nvCxnSpPr>
          <p:cNvPr id="126" name="直线箭头连接符 125">
            <a:extLst>
              <a:ext uri="{FF2B5EF4-FFF2-40B4-BE49-F238E27FC236}">
                <a16:creationId xmlns:a16="http://schemas.microsoft.com/office/drawing/2014/main" id="{0D076EDB-7037-B2E9-D55A-A9E3ABA81AE5}"/>
              </a:ext>
            </a:extLst>
          </p:cNvPr>
          <p:cNvCxnSpPr>
            <a:cxnSpLocks/>
          </p:cNvCxnSpPr>
          <p:nvPr/>
        </p:nvCxnSpPr>
        <p:spPr>
          <a:xfrm flipH="1">
            <a:off x="3112754" y="5405883"/>
            <a:ext cx="705923" cy="241115"/>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127" name="直线箭头连接符 126">
            <a:extLst>
              <a:ext uri="{FF2B5EF4-FFF2-40B4-BE49-F238E27FC236}">
                <a16:creationId xmlns:a16="http://schemas.microsoft.com/office/drawing/2014/main" id="{BFB543A2-3211-D48D-1339-CFF203937026}"/>
              </a:ext>
            </a:extLst>
          </p:cNvPr>
          <p:cNvCxnSpPr>
            <a:cxnSpLocks/>
          </p:cNvCxnSpPr>
          <p:nvPr/>
        </p:nvCxnSpPr>
        <p:spPr>
          <a:xfrm flipH="1" flipV="1">
            <a:off x="2984930" y="5835672"/>
            <a:ext cx="519877" cy="530067"/>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sp>
        <p:nvSpPr>
          <p:cNvPr id="128" name="Oval 3">
            <a:extLst>
              <a:ext uri="{FF2B5EF4-FFF2-40B4-BE49-F238E27FC236}">
                <a16:creationId xmlns:a16="http://schemas.microsoft.com/office/drawing/2014/main" id="{0057670D-4BEB-DF0F-063B-5167AEA8A411}"/>
              </a:ext>
            </a:extLst>
          </p:cNvPr>
          <p:cNvSpPr>
            <a:spLocks noChangeArrowheads="1"/>
          </p:cNvSpPr>
          <p:nvPr/>
        </p:nvSpPr>
        <p:spPr bwMode="auto">
          <a:xfrm>
            <a:off x="403908" y="3275341"/>
            <a:ext cx="605307" cy="593651"/>
          </a:xfrm>
          <a:prstGeom prst="ellipse">
            <a:avLst/>
          </a:prstGeom>
          <a:solidFill>
            <a:schemeClr val="tx2">
              <a:lumMod val="40000"/>
              <a:lumOff val="60000"/>
            </a:schemeClr>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29" name="Oval 4">
            <a:extLst>
              <a:ext uri="{FF2B5EF4-FFF2-40B4-BE49-F238E27FC236}">
                <a16:creationId xmlns:a16="http://schemas.microsoft.com/office/drawing/2014/main" id="{B72EC096-A492-9992-E3F8-7FDA46009CF9}"/>
              </a:ext>
            </a:extLst>
          </p:cNvPr>
          <p:cNvSpPr>
            <a:spLocks noChangeArrowheads="1"/>
          </p:cNvSpPr>
          <p:nvPr/>
        </p:nvSpPr>
        <p:spPr bwMode="auto">
          <a:xfrm>
            <a:off x="1105438" y="4337638"/>
            <a:ext cx="605307" cy="593651"/>
          </a:xfrm>
          <a:prstGeom prst="ellipse">
            <a:avLst/>
          </a:prstGeom>
          <a:solidFill>
            <a:schemeClr val="tx2">
              <a:lumMod val="40000"/>
              <a:lumOff val="60000"/>
            </a:schemeClr>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130" name="Oval 5">
            <a:extLst>
              <a:ext uri="{FF2B5EF4-FFF2-40B4-BE49-F238E27FC236}">
                <a16:creationId xmlns:a16="http://schemas.microsoft.com/office/drawing/2014/main" id="{CF1ED06B-2D31-91EF-AFC7-A76E787560DD}"/>
              </a:ext>
            </a:extLst>
          </p:cNvPr>
          <p:cNvSpPr>
            <a:spLocks noChangeArrowheads="1"/>
          </p:cNvSpPr>
          <p:nvPr/>
        </p:nvSpPr>
        <p:spPr bwMode="auto">
          <a:xfrm>
            <a:off x="2115335" y="3626438"/>
            <a:ext cx="605307" cy="593651"/>
          </a:xfrm>
          <a:prstGeom prst="ellipse">
            <a:avLst/>
          </a:prstGeom>
          <a:solidFill>
            <a:schemeClr val="tx2">
              <a:lumMod val="40000"/>
              <a:lumOff val="60000"/>
            </a:schemeClr>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31" name="Oval 6">
            <a:extLst>
              <a:ext uri="{FF2B5EF4-FFF2-40B4-BE49-F238E27FC236}">
                <a16:creationId xmlns:a16="http://schemas.microsoft.com/office/drawing/2014/main" id="{ACF1FBE0-40CC-57DF-E910-B7375C5B5F27}"/>
              </a:ext>
            </a:extLst>
          </p:cNvPr>
          <p:cNvSpPr>
            <a:spLocks noChangeArrowheads="1"/>
          </p:cNvSpPr>
          <p:nvPr/>
        </p:nvSpPr>
        <p:spPr bwMode="auto">
          <a:xfrm>
            <a:off x="1406603" y="2677187"/>
            <a:ext cx="605307" cy="593651"/>
          </a:xfrm>
          <a:prstGeom prst="ellipse">
            <a:avLst/>
          </a:prstGeom>
          <a:solidFill>
            <a:schemeClr val="tx2">
              <a:lumMod val="40000"/>
              <a:lumOff val="60000"/>
            </a:schemeClr>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32" name="Oval 7">
            <a:extLst>
              <a:ext uri="{FF2B5EF4-FFF2-40B4-BE49-F238E27FC236}">
                <a16:creationId xmlns:a16="http://schemas.microsoft.com/office/drawing/2014/main" id="{86FB25F5-3B75-A5E5-3D6B-A419F7B20BFA}"/>
              </a:ext>
            </a:extLst>
          </p:cNvPr>
          <p:cNvSpPr>
            <a:spLocks noChangeArrowheads="1"/>
          </p:cNvSpPr>
          <p:nvPr/>
        </p:nvSpPr>
        <p:spPr bwMode="auto">
          <a:xfrm>
            <a:off x="2517822" y="5288662"/>
            <a:ext cx="605307" cy="593651"/>
          </a:xfrm>
          <a:prstGeom prst="ellipse">
            <a:avLst/>
          </a:prstGeom>
          <a:solidFill>
            <a:schemeClr val="tx2">
              <a:lumMod val="40000"/>
              <a:lumOff val="60000"/>
            </a:schemeClr>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133" name="Oval 8">
            <a:extLst>
              <a:ext uri="{FF2B5EF4-FFF2-40B4-BE49-F238E27FC236}">
                <a16:creationId xmlns:a16="http://schemas.microsoft.com/office/drawing/2014/main" id="{6494B129-0B64-F6E0-A47B-064EC7EE3C05}"/>
              </a:ext>
            </a:extLst>
          </p:cNvPr>
          <p:cNvSpPr>
            <a:spLocks noChangeArrowheads="1"/>
          </p:cNvSpPr>
          <p:nvPr/>
        </p:nvSpPr>
        <p:spPr bwMode="auto">
          <a:xfrm>
            <a:off x="3829320" y="5051202"/>
            <a:ext cx="605307" cy="593651"/>
          </a:xfrm>
          <a:prstGeom prst="ellipse">
            <a:avLst/>
          </a:prstGeom>
          <a:solidFill>
            <a:schemeClr val="tx2">
              <a:lumMod val="40000"/>
              <a:lumOff val="60000"/>
            </a:schemeClr>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134" name="Oval 9">
            <a:extLst>
              <a:ext uri="{FF2B5EF4-FFF2-40B4-BE49-F238E27FC236}">
                <a16:creationId xmlns:a16="http://schemas.microsoft.com/office/drawing/2014/main" id="{23224A04-BB0C-30B9-EA27-EC5DB58CE40F}"/>
              </a:ext>
            </a:extLst>
          </p:cNvPr>
          <p:cNvSpPr>
            <a:spLocks noChangeArrowheads="1"/>
          </p:cNvSpPr>
          <p:nvPr/>
        </p:nvSpPr>
        <p:spPr bwMode="auto">
          <a:xfrm>
            <a:off x="3462188" y="6252939"/>
            <a:ext cx="605307" cy="593651"/>
          </a:xfrm>
          <a:prstGeom prst="ellipse">
            <a:avLst/>
          </a:prstGeom>
          <a:solidFill>
            <a:schemeClr val="tx2">
              <a:lumMod val="40000"/>
              <a:lumOff val="60000"/>
            </a:schemeClr>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dirty="0">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135" name="Oval 10">
            <a:extLst>
              <a:ext uri="{FF2B5EF4-FFF2-40B4-BE49-F238E27FC236}">
                <a16:creationId xmlns:a16="http://schemas.microsoft.com/office/drawing/2014/main" id="{2947A06C-9233-8620-02F7-698A8C92D2D1}"/>
              </a:ext>
            </a:extLst>
          </p:cNvPr>
          <p:cNvSpPr>
            <a:spLocks noChangeArrowheads="1"/>
          </p:cNvSpPr>
          <p:nvPr/>
        </p:nvSpPr>
        <p:spPr bwMode="auto">
          <a:xfrm>
            <a:off x="4232858" y="1964215"/>
            <a:ext cx="605307" cy="593651"/>
          </a:xfrm>
          <a:prstGeom prst="ellipse">
            <a:avLst/>
          </a:prstGeom>
          <a:solidFill>
            <a:schemeClr val="tx2">
              <a:lumMod val="40000"/>
              <a:lumOff val="60000"/>
            </a:schemeClr>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136" name="Oval 11">
            <a:extLst>
              <a:ext uri="{FF2B5EF4-FFF2-40B4-BE49-F238E27FC236}">
                <a16:creationId xmlns:a16="http://schemas.microsoft.com/office/drawing/2014/main" id="{AF329679-8CF6-89B5-A4F2-B54C832562C7}"/>
              </a:ext>
            </a:extLst>
          </p:cNvPr>
          <p:cNvSpPr>
            <a:spLocks noChangeArrowheads="1"/>
          </p:cNvSpPr>
          <p:nvPr/>
        </p:nvSpPr>
        <p:spPr bwMode="auto">
          <a:xfrm>
            <a:off x="5645241" y="1726755"/>
            <a:ext cx="605307" cy="593651"/>
          </a:xfrm>
          <a:prstGeom prst="ellipse">
            <a:avLst/>
          </a:prstGeom>
          <a:solidFill>
            <a:schemeClr val="tx2">
              <a:lumMod val="40000"/>
              <a:lumOff val="60000"/>
            </a:schemeClr>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10</a:t>
            </a:r>
          </a:p>
        </p:txBody>
      </p:sp>
      <p:sp>
        <p:nvSpPr>
          <p:cNvPr id="137" name="Oval 13">
            <a:extLst>
              <a:ext uri="{FF2B5EF4-FFF2-40B4-BE49-F238E27FC236}">
                <a16:creationId xmlns:a16="http://schemas.microsoft.com/office/drawing/2014/main" id="{9661DA25-BEA7-4538-5282-E393307D0E9D}"/>
              </a:ext>
            </a:extLst>
          </p:cNvPr>
          <p:cNvSpPr>
            <a:spLocks noChangeArrowheads="1"/>
          </p:cNvSpPr>
          <p:nvPr/>
        </p:nvSpPr>
        <p:spPr bwMode="auto">
          <a:xfrm>
            <a:off x="5645241" y="3507708"/>
            <a:ext cx="605307" cy="593651"/>
          </a:xfrm>
          <a:prstGeom prst="ellipse">
            <a:avLst/>
          </a:prstGeom>
          <a:solidFill>
            <a:schemeClr val="tx2">
              <a:lumMod val="40000"/>
              <a:lumOff val="60000"/>
            </a:schemeClr>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11</a:t>
            </a:r>
          </a:p>
        </p:txBody>
      </p:sp>
      <p:sp>
        <p:nvSpPr>
          <p:cNvPr id="138" name="Oval 14">
            <a:extLst>
              <a:ext uri="{FF2B5EF4-FFF2-40B4-BE49-F238E27FC236}">
                <a16:creationId xmlns:a16="http://schemas.microsoft.com/office/drawing/2014/main" id="{E9DC40BA-A43B-273F-56E5-C11D47DFE87F}"/>
              </a:ext>
            </a:extLst>
          </p:cNvPr>
          <p:cNvSpPr>
            <a:spLocks noChangeArrowheads="1"/>
          </p:cNvSpPr>
          <p:nvPr/>
        </p:nvSpPr>
        <p:spPr bwMode="auto">
          <a:xfrm>
            <a:off x="6956740" y="2439136"/>
            <a:ext cx="605307" cy="593651"/>
          </a:xfrm>
          <a:prstGeom prst="ellipse">
            <a:avLst/>
          </a:prstGeom>
          <a:solidFill>
            <a:schemeClr val="tx2">
              <a:lumMod val="40000"/>
              <a:lumOff val="60000"/>
            </a:schemeClr>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12</a:t>
            </a:r>
          </a:p>
        </p:txBody>
      </p:sp>
      <p:sp>
        <p:nvSpPr>
          <p:cNvPr id="139" name="Oval 12">
            <a:extLst>
              <a:ext uri="{FF2B5EF4-FFF2-40B4-BE49-F238E27FC236}">
                <a16:creationId xmlns:a16="http://schemas.microsoft.com/office/drawing/2014/main" id="{F378DE4B-59B9-21CB-4015-0ACA0069C0C4}"/>
              </a:ext>
            </a:extLst>
          </p:cNvPr>
          <p:cNvSpPr>
            <a:spLocks noChangeArrowheads="1"/>
          </p:cNvSpPr>
          <p:nvPr/>
        </p:nvSpPr>
        <p:spPr bwMode="auto">
          <a:xfrm>
            <a:off x="4334527" y="3162800"/>
            <a:ext cx="605307" cy="593651"/>
          </a:xfrm>
          <a:prstGeom prst="ellipse">
            <a:avLst/>
          </a:prstGeom>
          <a:solidFill>
            <a:schemeClr val="tx2">
              <a:lumMod val="40000"/>
              <a:lumOff val="60000"/>
            </a:schemeClr>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140" name="文本框 139">
            <a:extLst>
              <a:ext uri="{FF2B5EF4-FFF2-40B4-BE49-F238E27FC236}">
                <a16:creationId xmlns:a16="http://schemas.microsoft.com/office/drawing/2014/main" id="{BA03E734-4E3E-64EB-73C5-3CFBA9606051}"/>
              </a:ext>
            </a:extLst>
          </p:cNvPr>
          <p:cNvSpPr txBox="1"/>
          <p:nvPr/>
        </p:nvSpPr>
        <p:spPr bwMode="auto">
          <a:xfrm>
            <a:off x="7136" y="5459820"/>
            <a:ext cx="1414538" cy="399574"/>
          </a:xfrm>
          <a:prstGeom prst="rect">
            <a:avLst/>
          </a:prstGeom>
          <a:noFill/>
          <a:ln w="9525" algn="ctr">
            <a:noFill/>
            <a:miter lim="800000"/>
            <a:headEnd/>
            <a:tailEnd/>
          </a:ln>
          <a:effectLst/>
        </p:spPr>
        <p:txBody>
          <a:bodyPr wrap="square" lIns="90909" tIns="45455" rIns="90909" bIns="45455" rtlCol="0" anchor="ctr">
            <a:spAutoFit/>
          </a:bodyPr>
          <a:lstStyle/>
          <a:p>
            <a:pPr algn="ctr"/>
            <a:r>
              <a:rPr lang="en-US" dirty="0">
                <a:latin typeface="Times New Roman" panose="02020603050405020304" pitchFamily="18" charset="0"/>
                <a:ea typeface="KaiTi" panose="02010609060101010101" pitchFamily="49" charset="-122"/>
                <a:cs typeface="Times New Roman" panose="02020603050405020304" pitchFamily="18" charset="0"/>
              </a:rPr>
              <a:t>Sampled!</a:t>
            </a:r>
          </a:p>
        </p:txBody>
      </p:sp>
      <p:sp>
        <p:nvSpPr>
          <p:cNvPr id="141" name="弧 140">
            <a:extLst>
              <a:ext uri="{FF2B5EF4-FFF2-40B4-BE49-F238E27FC236}">
                <a16:creationId xmlns:a16="http://schemas.microsoft.com/office/drawing/2014/main" id="{112EC07D-0C9C-3A9A-55A6-DF86D8511E70}"/>
              </a:ext>
            </a:extLst>
          </p:cNvPr>
          <p:cNvSpPr/>
          <p:nvPr/>
        </p:nvSpPr>
        <p:spPr>
          <a:xfrm rot="9871321" flipV="1">
            <a:off x="644246" y="4797821"/>
            <a:ext cx="1369861" cy="1140422"/>
          </a:xfrm>
          <a:prstGeom prst="arc">
            <a:avLst>
              <a:gd name="adj1" fmla="val 16276609"/>
              <a:gd name="adj2" fmla="val 21217333"/>
            </a:avLst>
          </a:prstGeom>
          <a:ln w="12700">
            <a:solidFill>
              <a:srgbClr val="005AAA"/>
            </a:solidFill>
            <a:headEnd type="none" w="med" len="med"/>
            <a:tailEnd type="stealth"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2" name="Oval 4">
            <a:extLst>
              <a:ext uri="{FF2B5EF4-FFF2-40B4-BE49-F238E27FC236}">
                <a16:creationId xmlns:a16="http://schemas.microsoft.com/office/drawing/2014/main" id="{6FD3D2F3-D694-033A-1576-E0333C6A2733}"/>
              </a:ext>
            </a:extLst>
          </p:cNvPr>
          <p:cNvSpPr>
            <a:spLocks noChangeArrowheads="1"/>
          </p:cNvSpPr>
          <p:nvPr/>
        </p:nvSpPr>
        <p:spPr bwMode="auto">
          <a:xfrm>
            <a:off x="1109921" y="4343302"/>
            <a:ext cx="605307" cy="593651"/>
          </a:xfrm>
          <a:prstGeom prst="ellipse">
            <a:avLst/>
          </a:prstGeom>
          <a:noFill/>
          <a:ln w="38100">
            <a:solidFill>
              <a:srgbClr val="005AAA"/>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3" name="AutoShape 39">
            <a:extLst>
              <a:ext uri="{FF2B5EF4-FFF2-40B4-BE49-F238E27FC236}">
                <a16:creationId xmlns:a16="http://schemas.microsoft.com/office/drawing/2014/main" id="{74A7E939-DC85-2571-D2D1-AB90FE90FE32}"/>
              </a:ext>
            </a:extLst>
          </p:cNvPr>
          <p:cNvSpPr>
            <a:spLocks noChangeArrowheads="1"/>
          </p:cNvSpPr>
          <p:nvPr/>
        </p:nvSpPr>
        <p:spPr bwMode="auto">
          <a:xfrm>
            <a:off x="1139014" y="4408208"/>
            <a:ext cx="533400" cy="457200"/>
          </a:xfrm>
          <a:prstGeom prst="smileyFace">
            <a:avLst>
              <a:gd name="adj" fmla="val 4653"/>
            </a:avLst>
          </a:prstGeom>
          <a:solidFill>
            <a:srgbClr val="4F81BD"/>
          </a:solidFill>
          <a:ln w="9525">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zh-CN" altLang="zh-C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499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left)">
                                      <p:cBhvr>
                                        <p:cTn id="7" dur="1000"/>
                                        <p:tgtEl>
                                          <p:spTgt spid="38"/>
                                        </p:tgtEl>
                                      </p:cBhvr>
                                    </p:animEffect>
                                  </p:childTnLst>
                                </p:cTn>
                              </p:par>
                            </p:childTnLst>
                          </p:cTn>
                        </p:par>
                        <p:par>
                          <p:cTn id="8" fill="hold">
                            <p:stCondLst>
                              <p:cond delay="1000"/>
                            </p:stCondLst>
                            <p:childTnLst>
                              <p:par>
                                <p:cTn id="9" presetID="10" presetClass="exit" presetSubtype="0" fill="hold" grpId="1" nodeType="afterEffect">
                                  <p:stCondLst>
                                    <p:cond delay="0"/>
                                  </p:stCondLst>
                                  <p:childTnLst>
                                    <p:animEffect transition="out" filter="fade">
                                      <p:cBhvr>
                                        <p:cTn id="10" dur="500"/>
                                        <p:tgtEl>
                                          <p:spTgt spid="38"/>
                                        </p:tgtEl>
                                      </p:cBhvr>
                                    </p:animEffect>
                                    <p:set>
                                      <p:cBhvr>
                                        <p:cTn id="11" dur="1" fill="hold">
                                          <p:stCondLst>
                                            <p:cond delay="499"/>
                                          </p:stCondLst>
                                        </p:cTn>
                                        <p:tgtEl>
                                          <p:spTgt spid="38"/>
                                        </p:tgtEl>
                                        <p:attrNameLst>
                                          <p:attrName>style.visibility</p:attrName>
                                        </p:attrNameLst>
                                      </p:cBhvr>
                                      <p:to>
                                        <p:strVal val="hidden"/>
                                      </p:to>
                                    </p:se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129"/>
                                        </p:tgtEl>
                                        <p:attrNameLst>
                                          <p:attrName>style.visibility</p:attrName>
                                        </p:attrNameLst>
                                      </p:cBhvr>
                                      <p:to>
                                        <p:strVal val="visible"/>
                                      </p:to>
                                    </p:set>
                                    <p:animEffect transition="in" filter="fade">
                                      <p:cBhvr>
                                        <p:cTn id="15" dur="500"/>
                                        <p:tgtEl>
                                          <p:spTgt spid="1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0"/>
                                        </p:tgtEl>
                                        <p:attrNameLst>
                                          <p:attrName>style.visibility</p:attrName>
                                        </p:attrNameLst>
                                      </p:cBhvr>
                                      <p:to>
                                        <p:strVal val="visible"/>
                                      </p:to>
                                    </p:set>
                                    <p:animEffect transition="in" filter="fade">
                                      <p:cBhvr>
                                        <p:cTn id="18" dur="500"/>
                                        <p:tgtEl>
                                          <p:spTgt spid="1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1"/>
                                        </p:tgtEl>
                                        <p:attrNameLst>
                                          <p:attrName>style.visibility</p:attrName>
                                        </p:attrNameLst>
                                      </p:cBhvr>
                                      <p:to>
                                        <p:strVal val="visible"/>
                                      </p:to>
                                    </p:set>
                                    <p:animEffect transition="in" filter="fade">
                                      <p:cBhvr>
                                        <p:cTn id="21" dur="500"/>
                                        <p:tgtEl>
                                          <p:spTgt spid="13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2"/>
                                        </p:tgtEl>
                                        <p:attrNameLst>
                                          <p:attrName>style.visibility</p:attrName>
                                        </p:attrNameLst>
                                      </p:cBhvr>
                                      <p:to>
                                        <p:strVal val="visible"/>
                                      </p:to>
                                    </p:set>
                                    <p:animEffect transition="in" filter="fade">
                                      <p:cBhvr>
                                        <p:cTn id="24" dur="500"/>
                                        <p:tgtEl>
                                          <p:spTgt spid="13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33"/>
                                        </p:tgtEl>
                                        <p:attrNameLst>
                                          <p:attrName>style.visibility</p:attrName>
                                        </p:attrNameLst>
                                      </p:cBhvr>
                                      <p:to>
                                        <p:strVal val="visible"/>
                                      </p:to>
                                    </p:set>
                                    <p:animEffect transition="in" filter="fade">
                                      <p:cBhvr>
                                        <p:cTn id="27" dur="500"/>
                                        <p:tgtEl>
                                          <p:spTgt spid="13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4"/>
                                        </p:tgtEl>
                                        <p:attrNameLst>
                                          <p:attrName>style.visibility</p:attrName>
                                        </p:attrNameLst>
                                      </p:cBhvr>
                                      <p:to>
                                        <p:strVal val="visible"/>
                                      </p:to>
                                    </p:set>
                                    <p:animEffect transition="in" filter="fade">
                                      <p:cBhvr>
                                        <p:cTn id="30" dur="500"/>
                                        <p:tgtEl>
                                          <p:spTgt spid="13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39"/>
                                        </p:tgtEl>
                                        <p:attrNameLst>
                                          <p:attrName>style.visibility</p:attrName>
                                        </p:attrNameLst>
                                      </p:cBhvr>
                                      <p:to>
                                        <p:strVal val="visible"/>
                                      </p:to>
                                    </p:set>
                                    <p:animEffect transition="in" filter="fade">
                                      <p:cBhvr>
                                        <p:cTn id="33" dur="500"/>
                                        <p:tgtEl>
                                          <p:spTgt spid="1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5"/>
                                        </p:tgtEl>
                                        <p:attrNameLst>
                                          <p:attrName>style.visibility</p:attrName>
                                        </p:attrNameLst>
                                      </p:cBhvr>
                                      <p:to>
                                        <p:strVal val="visible"/>
                                      </p:to>
                                    </p:set>
                                    <p:animEffect transition="in" filter="fade">
                                      <p:cBhvr>
                                        <p:cTn id="36" dur="500"/>
                                        <p:tgtEl>
                                          <p:spTgt spid="135"/>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36"/>
                                        </p:tgtEl>
                                        <p:attrNameLst>
                                          <p:attrName>style.visibility</p:attrName>
                                        </p:attrNameLst>
                                      </p:cBhvr>
                                      <p:to>
                                        <p:strVal val="visible"/>
                                      </p:to>
                                    </p:set>
                                    <p:animEffect transition="in" filter="fade">
                                      <p:cBhvr>
                                        <p:cTn id="39" dur="500"/>
                                        <p:tgtEl>
                                          <p:spTgt spid="136"/>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7"/>
                                        </p:tgtEl>
                                        <p:attrNameLst>
                                          <p:attrName>style.visibility</p:attrName>
                                        </p:attrNameLst>
                                      </p:cBhvr>
                                      <p:to>
                                        <p:strVal val="visible"/>
                                      </p:to>
                                    </p:set>
                                    <p:animEffect transition="in" filter="fade">
                                      <p:cBhvr>
                                        <p:cTn id="42" dur="500"/>
                                        <p:tgtEl>
                                          <p:spTgt spid="13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38"/>
                                        </p:tgtEl>
                                        <p:attrNameLst>
                                          <p:attrName>style.visibility</p:attrName>
                                        </p:attrNameLst>
                                      </p:cBhvr>
                                      <p:to>
                                        <p:strVal val="visible"/>
                                      </p:to>
                                    </p:set>
                                    <p:animEffect transition="in" filter="fade">
                                      <p:cBhvr>
                                        <p:cTn id="45" dur="500"/>
                                        <p:tgtEl>
                                          <p:spTgt spid="138"/>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8"/>
                                        </p:tgtEl>
                                        <p:attrNameLst>
                                          <p:attrName>style.visibility</p:attrName>
                                        </p:attrNameLst>
                                      </p:cBhvr>
                                      <p:to>
                                        <p:strVal val="visible"/>
                                      </p:to>
                                    </p:set>
                                    <p:animEffect transition="in" filter="fade">
                                      <p:cBhvr>
                                        <p:cTn id="48" dur="500"/>
                                        <p:tgtEl>
                                          <p:spTgt spid="128"/>
                                        </p:tgtEl>
                                      </p:cBhvr>
                                    </p:animEffect>
                                  </p:childTnLst>
                                </p:cTn>
                              </p:par>
                            </p:childTnLst>
                          </p:cTn>
                        </p:par>
                        <p:par>
                          <p:cTn id="49" fill="hold">
                            <p:stCondLst>
                              <p:cond delay="2000"/>
                            </p:stCondLst>
                            <p:childTnLst>
                              <p:par>
                                <p:cTn id="50" presetID="10" presetClass="exit" presetSubtype="0" fill="hold" grpId="1" nodeType="afterEffect">
                                  <p:stCondLst>
                                    <p:cond delay="0"/>
                                  </p:stCondLst>
                                  <p:childTnLst>
                                    <p:animEffect transition="out" filter="fade">
                                      <p:cBhvr>
                                        <p:cTn id="51" dur="500"/>
                                        <p:tgtEl>
                                          <p:spTgt spid="131"/>
                                        </p:tgtEl>
                                      </p:cBhvr>
                                    </p:animEffect>
                                    <p:set>
                                      <p:cBhvr>
                                        <p:cTn id="52" dur="1" fill="hold">
                                          <p:stCondLst>
                                            <p:cond delay="499"/>
                                          </p:stCondLst>
                                        </p:cTn>
                                        <p:tgtEl>
                                          <p:spTgt spid="131"/>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28"/>
                                        </p:tgtEl>
                                      </p:cBhvr>
                                    </p:animEffect>
                                    <p:set>
                                      <p:cBhvr>
                                        <p:cTn id="55" dur="1" fill="hold">
                                          <p:stCondLst>
                                            <p:cond delay="499"/>
                                          </p:stCondLst>
                                        </p:cTn>
                                        <p:tgtEl>
                                          <p:spTgt spid="128"/>
                                        </p:tgtEl>
                                        <p:attrNameLst>
                                          <p:attrName>style.visibility</p:attrName>
                                        </p:attrNameLst>
                                      </p:cBhvr>
                                      <p:to>
                                        <p:strVal val="hidden"/>
                                      </p:to>
                                    </p:set>
                                  </p:childTnLst>
                                </p:cTn>
                              </p:par>
                              <p:par>
                                <p:cTn id="56" presetID="10" presetClass="exit" presetSubtype="0" fill="hold" grpId="1" nodeType="withEffect">
                                  <p:stCondLst>
                                    <p:cond delay="0"/>
                                  </p:stCondLst>
                                  <p:childTnLst>
                                    <p:animEffect transition="out" filter="fade">
                                      <p:cBhvr>
                                        <p:cTn id="57" dur="500"/>
                                        <p:tgtEl>
                                          <p:spTgt spid="130"/>
                                        </p:tgtEl>
                                      </p:cBhvr>
                                    </p:animEffect>
                                    <p:set>
                                      <p:cBhvr>
                                        <p:cTn id="58" dur="1" fill="hold">
                                          <p:stCondLst>
                                            <p:cond delay="499"/>
                                          </p:stCondLst>
                                        </p:cTn>
                                        <p:tgtEl>
                                          <p:spTgt spid="130"/>
                                        </p:tgtEl>
                                        <p:attrNameLst>
                                          <p:attrName>style.visibility</p:attrName>
                                        </p:attrNameLst>
                                      </p:cBhvr>
                                      <p:to>
                                        <p:strVal val="hidden"/>
                                      </p:to>
                                    </p:set>
                                  </p:childTnLst>
                                </p:cTn>
                              </p:par>
                              <p:par>
                                <p:cTn id="59" presetID="10" presetClass="exit" presetSubtype="0" fill="hold" grpId="1" nodeType="withEffect">
                                  <p:stCondLst>
                                    <p:cond delay="0"/>
                                  </p:stCondLst>
                                  <p:childTnLst>
                                    <p:animEffect transition="out" filter="fade">
                                      <p:cBhvr>
                                        <p:cTn id="60" dur="500"/>
                                        <p:tgtEl>
                                          <p:spTgt spid="129"/>
                                        </p:tgtEl>
                                      </p:cBhvr>
                                    </p:animEffect>
                                    <p:set>
                                      <p:cBhvr>
                                        <p:cTn id="61" dur="1" fill="hold">
                                          <p:stCondLst>
                                            <p:cond delay="499"/>
                                          </p:stCondLst>
                                        </p:cTn>
                                        <p:tgtEl>
                                          <p:spTgt spid="129"/>
                                        </p:tgtEl>
                                        <p:attrNameLst>
                                          <p:attrName>style.visibility</p:attrName>
                                        </p:attrNameLst>
                                      </p:cBhvr>
                                      <p:to>
                                        <p:strVal val="hidden"/>
                                      </p:to>
                                    </p:set>
                                  </p:childTnLst>
                                </p:cTn>
                              </p:par>
                              <p:par>
                                <p:cTn id="62" presetID="10" presetClass="exit" presetSubtype="0" fill="hold" grpId="1" nodeType="withEffect">
                                  <p:stCondLst>
                                    <p:cond delay="0"/>
                                  </p:stCondLst>
                                  <p:childTnLst>
                                    <p:animEffect transition="out" filter="fade">
                                      <p:cBhvr>
                                        <p:cTn id="63" dur="500"/>
                                        <p:tgtEl>
                                          <p:spTgt spid="132"/>
                                        </p:tgtEl>
                                      </p:cBhvr>
                                    </p:animEffect>
                                    <p:set>
                                      <p:cBhvr>
                                        <p:cTn id="64" dur="1" fill="hold">
                                          <p:stCondLst>
                                            <p:cond delay="499"/>
                                          </p:stCondLst>
                                        </p:cTn>
                                        <p:tgtEl>
                                          <p:spTgt spid="132"/>
                                        </p:tgtEl>
                                        <p:attrNameLst>
                                          <p:attrName>style.visibility</p:attrName>
                                        </p:attrNameLst>
                                      </p:cBhvr>
                                      <p:to>
                                        <p:strVal val="hidden"/>
                                      </p:to>
                                    </p:set>
                                  </p:childTnLst>
                                </p:cTn>
                              </p:par>
                              <p:par>
                                <p:cTn id="65" presetID="10" presetClass="exit" presetSubtype="0" fill="hold" grpId="1" nodeType="withEffect">
                                  <p:stCondLst>
                                    <p:cond delay="0"/>
                                  </p:stCondLst>
                                  <p:childTnLst>
                                    <p:animEffect transition="out" filter="fade">
                                      <p:cBhvr>
                                        <p:cTn id="66" dur="500"/>
                                        <p:tgtEl>
                                          <p:spTgt spid="133"/>
                                        </p:tgtEl>
                                      </p:cBhvr>
                                    </p:animEffect>
                                    <p:set>
                                      <p:cBhvr>
                                        <p:cTn id="67" dur="1" fill="hold">
                                          <p:stCondLst>
                                            <p:cond delay="499"/>
                                          </p:stCondLst>
                                        </p:cTn>
                                        <p:tgtEl>
                                          <p:spTgt spid="133"/>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34"/>
                                        </p:tgtEl>
                                      </p:cBhvr>
                                    </p:animEffect>
                                    <p:set>
                                      <p:cBhvr>
                                        <p:cTn id="70" dur="1" fill="hold">
                                          <p:stCondLst>
                                            <p:cond delay="499"/>
                                          </p:stCondLst>
                                        </p:cTn>
                                        <p:tgtEl>
                                          <p:spTgt spid="134"/>
                                        </p:tgtEl>
                                        <p:attrNameLst>
                                          <p:attrName>style.visibility</p:attrName>
                                        </p:attrNameLst>
                                      </p:cBhvr>
                                      <p:to>
                                        <p:strVal val="hidden"/>
                                      </p:to>
                                    </p:set>
                                  </p:childTnLst>
                                </p:cTn>
                              </p:par>
                              <p:par>
                                <p:cTn id="71" presetID="10" presetClass="exit" presetSubtype="0" fill="hold" grpId="1" nodeType="withEffect">
                                  <p:stCondLst>
                                    <p:cond delay="0"/>
                                  </p:stCondLst>
                                  <p:childTnLst>
                                    <p:animEffect transition="out" filter="fade">
                                      <p:cBhvr>
                                        <p:cTn id="72" dur="500"/>
                                        <p:tgtEl>
                                          <p:spTgt spid="139"/>
                                        </p:tgtEl>
                                      </p:cBhvr>
                                    </p:animEffect>
                                    <p:set>
                                      <p:cBhvr>
                                        <p:cTn id="73" dur="1" fill="hold">
                                          <p:stCondLst>
                                            <p:cond delay="499"/>
                                          </p:stCondLst>
                                        </p:cTn>
                                        <p:tgtEl>
                                          <p:spTgt spid="139"/>
                                        </p:tgtEl>
                                        <p:attrNameLst>
                                          <p:attrName>style.visibility</p:attrName>
                                        </p:attrNameLst>
                                      </p:cBhvr>
                                      <p:to>
                                        <p:strVal val="hidden"/>
                                      </p:to>
                                    </p:set>
                                  </p:childTnLst>
                                </p:cTn>
                              </p:par>
                              <p:par>
                                <p:cTn id="74" presetID="10" presetClass="exit" presetSubtype="0" fill="hold" grpId="1" nodeType="withEffect">
                                  <p:stCondLst>
                                    <p:cond delay="0"/>
                                  </p:stCondLst>
                                  <p:childTnLst>
                                    <p:animEffect transition="out" filter="fade">
                                      <p:cBhvr>
                                        <p:cTn id="75" dur="500"/>
                                        <p:tgtEl>
                                          <p:spTgt spid="137"/>
                                        </p:tgtEl>
                                      </p:cBhvr>
                                    </p:animEffect>
                                    <p:set>
                                      <p:cBhvr>
                                        <p:cTn id="76" dur="1" fill="hold">
                                          <p:stCondLst>
                                            <p:cond delay="499"/>
                                          </p:stCondLst>
                                        </p:cTn>
                                        <p:tgtEl>
                                          <p:spTgt spid="137"/>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135"/>
                                        </p:tgtEl>
                                      </p:cBhvr>
                                    </p:animEffect>
                                    <p:set>
                                      <p:cBhvr>
                                        <p:cTn id="79" dur="1" fill="hold">
                                          <p:stCondLst>
                                            <p:cond delay="499"/>
                                          </p:stCondLst>
                                        </p:cTn>
                                        <p:tgtEl>
                                          <p:spTgt spid="135"/>
                                        </p:tgtEl>
                                        <p:attrNameLst>
                                          <p:attrName>style.visibility</p:attrName>
                                        </p:attrNameLst>
                                      </p:cBhvr>
                                      <p:to>
                                        <p:strVal val="hidden"/>
                                      </p:to>
                                    </p:set>
                                  </p:childTnLst>
                                </p:cTn>
                              </p:par>
                              <p:par>
                                <p:cTn id="80" presetID="10" presetClass="exit" presetSubtype="0" fill="hold" grpId="1" nodeType="withEffect">
                                  <p:stCondLst>
                                    <p:cond delay="0"/>
                                  </p:stCondLst>
                                  <p:childTnLst>
                                    <p:animEffect transition="out" filter="fade">
                                      <p:cBhvr>
                                        <p:cTn id="81" dur="500"/>
                                        <p:tgtEl>
                                          <p:spTgt spid="136"/>
                                        </p:tgtEl>
                                      </p:cBhvr>
                                    </p:animEffect>
                                    <p:set>
                                      <p:cBhvr>
                                        <p:cTn id="82" dur="1" fill="hold">
                                          <p:stCondLst>
                                            <p:cond delay="499"/>
                                          </p:stCondLst>
                                        </p:cTn>
                                        <p:tgtEl>
                                          <p:spTgt spid="136"/>
                                        </p:tgtEl>
                                        <p:attrNameLst>
                                          <p:attrName>style.visibility</p:attrName>
                                        </p:attrNameLst>
                                      </p:cBhvr>
                                      <p:to>
                                        <p:strVal val="hidden"/>
                                      </p:to>
                                    </p:set>
                                  </p:childTnLst>
                                </p:cTn>
                              </p:par>
                              <p:par>
                                <p:cTn id="83" presetID="10" presetClass="exit" presetSubtype="0" fill="hold" grpId="1" nodeType="withEffect">
                                  <p:stCondLst>
                                    <p:cond delay="0"/>
                                  </p:stCondLst>
                                  <p:childTnLst>
                                    <p:animEffect transition="out" filter="fade">
                                      <p:cBhvr>
                                        <p:cTn id="84" dur="500"/>
                                        <p:tgtEl>
                                          <p:spTgt spid="138"/>
                                        </p:tgtEl>
                                      </p:cBhvr>
                                    </p:animEffect>
                                    <p:set>
                                      <p:cBhvr>
                                        <p:cTn id="85" dur="1" fill="hold">
                                          <p:stCondLst>
                                            <p:cond delay="499"/>
                                          </p:stCondLst>
                                        </p:cTn>
                                        <p:tgtEl>
                                          <p:spTgt spid="138"/>
                                        </p:tgtEl>
                                        <p:attrNameLst>
                                          <p:attrName>style.visibility</p:attrName>
                                        </p:attrNameLst>
                                      </p:cBhvr>
                                      <p:to>
                                        <p:strVal val="hidden"/>
                                      </p:to>
                                    </p:set>
                                  </p:childTnLst>
                                </p:cTn>
                              </p:par>
                            </p:childTnLst>
                          </p:cTn>
                        </p:par>
                        <p:par>
                          <p:cTn id="86" fill="hold">
                            <p:stCondLst>
                              <p:cond delay="2500"/>
                            </p:stCondLst>
                            <p:childTnLst>
                              <p:par>
                                <p:cTn id="87" presetID="10" presetClass="entr" presetSubtype="0" fill="hold" grpId="2" nodeType="afterEffect">
                                  <p:stCondLst>
                                    <p:cond delay="0"/>
                                  </p:stCondLst>
                                  <p:childTnLst>
                                    <p:set>
                                      <p:cBhvr>
                                        <p:cTn id="88" dur="1" fill="hold">
                                          <p:stCondLst>
                                            <p:cond delay="0"/>
                                          </p:stCondLst>
                                        </p:cTn>
                                        <p:tgtEl>
                                          <p:spTgt spid="128"/>
                                        </p:tgtEl>
                                        <p:attrNameLst>
                                          <p:attrName>style.visibility</p:attrName>
                                        </p:attrNameLst>
                                      </p:cBhvr>
                                      <p:to>
                                        <p:strVal val="visible"/>
                                      </p:to>
                                    </p:set>
                                    <p:animEffect transition="in" filter="fade">
                                      <p:cBhvr>
                                        <p:cTn id="89" dur="500"/>
                                        <p:tgtEl>
                                          <p:spTgt spid="128"/>
                                        </p:tgtEl>
                                      </p:cBhvr>
                                    </p:animEffect>
                                  </p:childTnLst>
                                </p:cTn>
                              </p:par>
                              <p:par>
                                <p:cTn id="90" presetID="10" presetClass="entr" presetSubtype="0" fill="hold" grpId="2"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fade">
                                      <p:cBhvr>
                                        <p:cTn id="92" dur="500"/>
                                        <p:tgtEl>
                                          <p:spTgt spid="131"/>
                                        </p:tgtEl>
                                      </p:cBhvr>
                                    </p:animEffect>
                                  </p:childTnLst>
                                </p:cTn>
                              </p:par>
                              <p:par>
                                <p:cTn id="93" presetID="10" presetClass="entr" presetSubtype="0" fill="hold" grpId="2" nodeType="withEffect">
                                  <p:stCondLst>
                                    <p:cond delay="0"/>
                                  </p:stCondLst>
                                  <p:childTnLst>
                                    <p:set>
                                      <p:cBhvr>
                                        <p:cTn id="94" dur="1" fill="hold">
                                          <p:stCondLst>
                                            <p:cond delay="0"/>
                                          </p:stCondLst>
                                        </p:cTn>
                                        <p:tgtEl>
                                          <p:spTgt spid="129"/>
                                        </p:tgtEl>
                                        <p:attrNameLst>
                                          <p:attrName>style.visibility</p:attrName>
                                        </p:attrNameLst>
                                      </p:cBhvr>
                                      <p:to>
                                        <p:strVal val="visible"/>
                                      </p:to>
                                    </p:set>
                                    <p:animEffect transition="in" filter="fade">
                                      <p:cBhvr>
                                        <p:cTn id="95" dur="500"/>
                                        <p:tgtEl>
                                          <p:spTgt spid="129"/>
                                        </p:tgtEl>
                                      </p:cBhvr>
                                    </p:animEffect>
                                  </p:childTnLst>
                                </p:cTn>
                              </p:par>
                              <p:par>
                                <p:cTn id="96" presetID="10" presetClass="entr" presetSubtype="0" fill="hold" grpId="2" nodeType="withEffect">
                                  <p:stCondLst>
                                    <p:cond delay="0"/>
                                  </p:stCondLst>
                                  <p:childTnLst>
                                    <p:set>
                                      <p:cBhvr>
                                        <p:cTn id="97" dur="1" fill="hold">
                                          <p:stCondLst>
                                            <p:cond delay="0"/>
                                          </p:stCondLst>
                                        </p:cTn>
                                        <p:tgtEl>
                                          <p:spTgt spid="130"/>
                                        </p:tgtEl>
                                        <p:attrNameLst>
                                          <p:attrName>style.visibility</p:attrName>
                                        </p:attrNameLst>
                                      </p:cBhvr>
                                      <p:to>
                                        <p:strVal val="visible"/>
                                      </p:to>
                                    </p:set>
                                    <p:animEffect transition="in" filter="fade">
                                      <p:cBhvr>
                                        <p:cTn id="98" dur="500"/>
                                        <p:tgtEl>
                                          <p:spTgt spid="130"/>
                                        </p:tgtEl>
                                      </p:cBhvr>
                                    </p:animEffect>
                                  </p:childTnLst>
                                </p:cTn>
                              </p:par>
                              <p:par>
                                <p:cTn id="99" presetID="10" presetClass="entr" presetSubtype="0" fill="hold" grpId="2" nodeType="withEffect">
                                  <p:stCondLst>
                                    <p:cond delay="0"/>
                                  </p:stCondLst>
                                  <p:childTnLst>
                                    <p:set>
                                      <p:cBhvr>
                                        <p:cTn id="100" dur="1" fill="hold">
                                          <p:stCondLst>
                                            <p:cond delay="0"/>
                                          </p:stCondLst>
                                        </p:cTn>
                                        <p:tgtEl>
                                          <p:spTgt spid="135"/>
                                        </p:tgtEl>
                                        <p:attrNameLst>
                                          <p:attrName>style.visibility</p:attrName>
                                        </p:attrNameLst>
                                      </p:cBhvr>
                                      <p:to>
                                        <p:strVal val="visible"/>
                                      </p:to>
                                    </p:set>
                                    <p:animEffect transition="in" filter="fade">
                                      <p:cBhvr>
                                        <p:cTn id="101" dur="500"/>
                                        <p:tgtEl>
                                          <p:spTgt spid="135"/>
                                        </p:tgtEl>
                                      </p:cBhvr>
                                    </p:animEffect>
                                  </p:childTnLst>
                                </p:cTn>
                              </p:par>
                              <p:par>
                                <p:cTn id="102" presetID="10" presetClass="entr" presetSubtype="0" fill="hold" grpId="2" nodeType="withEffect">
                                  <p:stCondLst>
                                    <p:cond delay="0"/>
                                  </p:stCondLst>
                                  <p:childTnLst>
                                    <p:set>
                                      <p:cBhvr>
                                        <p:cTn id="103" dur="1" fill="hold">
                                          <p:stCondLst>
                                            <p:cond delay="0"/>
                                          </p:stCondLst>
                                        </p:cTn>
                                        <p:tgtEl>
                                          <p:spTgt spid="136"/>
                                        </p:tgtEl>
                                        <p:attrNameLst>
                                          <p:attrName>style.visibility</p:attrName>
                                        </p:attrNameLst>
                                      </p:cBhvr>
                                      <p:to>
                                        <p:strVal val="visible"/>
                                      </p:to>
                                    </p:set>
                                    <p:animEffect transition="in" filter="fade">
                                      <p:cBhvr>
                                        <p:cTn id="104" dur="500"/>
                                        <p:tgtEl>
                                          <p:spTgt spid="136"/>
                                        </p:tgtEl>
                                      </p:cBhvr>
                                    </p:animEffect>
                                  </p:childTnLst>
                                </p:cTn>
                              </p:par>
                              <p:par>
                                <p:cTn id="105" presetID="10" presetClass="entr" presetSubtype="0" fill="hold" grpId="2" nodeType="withEffect">
                                  <p:stCondLst>
                                    <p:cond delay="0"/>
                                  </p:stCondLst>
                                  <p:childTnLst>
                                    <p:set>
                                      <p:cBhvr>
                                        <p:cTn id="106" dur="1" fill="hold">
                                          <p:stCondLst>
                                            <p:cond delay="0"/>
                                          </p:stCondLst>
                                        </p:cTn>
                                        <p:tgtEl>
                                          <p:spTgt spid="138"/>
                                        </p:tgtEl>
                                        <p:attrNameLst>
                                          <p:attrName>style.visibility</p:attrName>
                                        </p:attrNameLst>
                                      </p:cBhvr>
                                      <p:to>
                                        <p:strVal val="visible"/>
                                      </p:to>
                                    </p:set>
                                    <p:animEffect transition="in" filter="fade">
                                      <p:cBhvr>
                                        <p:cTn id="107" dur="500"/>
                                        <p:tgtEl>
                                          <p:spTgt spid="138"/>
                                        </p:tgtEl>
                                      </p:cBhvr>
                                    </p:animEffect>
                                  </p:childTnLst>
                                </p:cTn>
                              </p:par>
                              <p:par>
                                <p:cTn id="108" presetID="10" presetClass="entr" presetSubtype="0" fill="hold" grpId="2"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fade">
                                      <p:cBhvr>
                                        <p:cTn id="110" dur="500"/>
                                        <p:tgtEl>
                                          <p:spTgt spid="137"/>
                                        </p:tgtEl>
                                      </p:cBhvr>
                                    </p:animEffect>
                                  </p:childTnLst>
                                </p:cTn>
                              </p:par>
                              <p:par>
                                <p:cTn id="111" presetID="10" presetClass="entr" presetSubtype="0" fill="hold" grpId="2" nodeType="withEffect">
                                  <p:stCondLst>
                                    <p:cond delay="0"/>
                                  </p:stCondLst>
                                  <p:childTnLst>
                                    <p:set>
                                      <p:cBhvr>
                                        <p:cTn id="112" dur="1" fill="hold">
                                          <p:stCondLst>
                                            <p:cond delay="0"/>
                                          </p:stCondLst>
                                        </p:cTn>
                                        <p:tgtEl>
                                          <p:spTgt spid="139"/>
                                        </p:tgtEl>
                                        <p:attrNameLst>
                                          <p:attrName>style.visibility</p:attrName>
                                        </p:attrNameLst>
                                      </p:cBhvr>
                                      <p:to>
                                        <p:strVal val="visible"/>
                                      </p:to>
                                    </p:set>
                                    <p:animEffect transition="in" filter="fade">
                                      <p:cBhvr>
                                        <p:cTn id="113" dur="500"/>
                                        <p:tgtEl>
                                          <p:spTgt spid="139"/>
                                        </p:tgtEl>
                                      </p:cBhvr>
                                    </p:animEffect>
                                  </p:childTnLst>
                                </p:cTn>
                              </p:par>
                              <p:par>
                                <p:cTn id="114" presetID="10" presetClass="entr" presetSubtype="0" fill="hold" grpId="2" nodeType="withEffect">
                                  <p:stCondLst>
                                    <p:cond delay="0"/>
                                  </p:stCondLst>
                                  <p:childTnLst>
                                    <p:set>
                                      <p:cBhvr>
                                        <p:cTn id="115" dur="1" fill="hold">
                                          <p:stCondLst>
                                            <p:cond delay="0"/>
                                          </p:stCondLst>
                                        </p:cTn>
                                        <p:tgtEl>
                                          <p:spTgt spid="133"/>
                                        </p:tgtEl>
                                        <p:attrNameLst>
                                          <p:attrName>style.visibility</p:attrName>
                                        </p:attrNameLst>
                                      </p:cBhvr>
                                      <p:to>
                                        <p:strVal val="visible"/>
                                      </p:to>
                                    </p:set>
                                    <p:animEffect transition="in" filter="fade">
                                      <p:cBhvr>
                                        <p:cTn id="116" dur="500"/>
                                        <p:tgtEl>
                                          <p:spTgt spid="133"/>
                                        </p:tgtEl>
                                      </p:cBhvr>
                                    </p:animEffect>
                                  </p:childTnLst>
                                </p:cTn>
                              </p:par>
                              <p:par>
                                <p:cTn id="117" presetID="10" presetClass="entr" presetSubtype="0" fill="hold" grpId="2" nodeType="withEffect">
                                  <p:stCondLst>
                                    <p:cond delay="0"/>
                                  </p:stCondLst>
                                  <p:childTnLst>
                                    <p:set>
                                      <p:cBhvr>
                                        <p:cTn id="118" dur="1" fill="hold">
                                          <p:stCondLst>
                                            <p:cond delay="0"/>
                                          </p:stCondLst>
                                        </p:cTn>
                                        <p:tgtEl>
                                          <p:spTgt spid="134"/>
                                        </p:tgtEl>
                                        <p:attrNameLst>
                                          <p:attrName>style.visibility</p:attrName>
                                        </p:attrNameLst>
                                      </p:cBhvr>
                                      <p:to>
                                        <p:strVal val="visible"/>
                                      </p:to>
                                    </p:set>
                                    <p:animEffect transition="in" filter="fade">
                                      <p:cBhvr>
                                        <p:cTn id="119" dur="500"/>
                                        <p:tgtEl>
                                          <p:spTgt spid="134"/>
                                        </p:tgtEl>
                                      </p:cBhvr>
                                    </p:animEffect>
                                  </p:childTnLst>
                                </p:cTn>
                              </p:par>
                              <p:par>
                                <p:cTn id="120" presetID="10" presetClass="entr" presetSubtype="0" fill="hold" grpId="2" nodeType="withEffect">
                                  <p:stCondLst>
                                    <p:cond delay="0"/>
                                  </p:stCondLst>
                                  <p:childTnLst>
                                    <p:set>
                                      <p:cBhvr>
                                        <p:cTn id="121" dur="1" fill="hold">
                                          <p:stCondLst>
                                            <p:cond delay="0"/>
                                          </p:stCondLst>
                                        </p:cTn>
                                        <p:tgtEl>
                                          <p:spTgt spid="132"/>
                                        </p:tgtEl>
                                        <p:attrNameLst>
                                          <p:attrName>style.visibility</p:attrName>
                                        </p:attrNameLst>
                                      </p:cBhvr>
                                      <p:to>
                                        <p:strVal val="visible"/>
                                      </p:to>
                                    </p:set>
                                    <p:animEffect transition="in" filter="fade">
                                      <p:cBhvr>
                                        <p:cTn id="122" dur="500"/>
                                        <p:tgtEl>
                                          <p:spTgt spid="132"/>
                                        </p:tgtEl>
                                      </p:cBhvr>
                                    </p:animEffect>
                                  </p:childTnLst>
                                </p:cTn>
                              </p:par>
                            </p:childTnLst>
                          </p:cTn>
                        </p:par>
                        <p:par>
                          <p:cTn id="123" fill="hold">
                            <p:stCondLst>
                              <p:cond delay="3000"/>
                            </p:stCondLst>
                            <p:childTnLst>
                              <p:par>
                                <p:cTn id="124" presetID="10" presetClass="exit" presetSubtype="0" fill="hold" grpId="3" nodeType="afterEffect">
                                  <p:stCondLst>
                                    <p:cond delay="0"/>
                                  </p:stCondLst>
                                  <p:childTnLst>
                                    <p:animEffect transition="out" filter="fade">
                                      <p:cBhvr>
                                        <p:cTn id="125" dur="500"/>
                                        <p:tgtEl>
                                          <p:spTgt spid="128"/>
                                        </p:tgtEl>
                                      </p:cBhvr>
                                    </p:animEffect>
                                    <p:set>
                                      <p:cBhvr>
                                        <p:cTn id="126" dur="1" fill="hold">
                                          <p:stCondLst>
                                            <p:cond delay="499"/>
                                          </p:stCondLst>
                                        </p:cTn>
                                        <p:tgtEl>
                                          <p:spTgt spid="128"/>
                                        </p:tgtEl>
                                        <p:attrNameLst>
                                          <p:attrName>style.visibility</p:attrName>
                                        </p:attrNameLst>
                                      </p:cBhvr>
                                      <p:to>
                                        <p:strVal val="hidden"/>
                                      </p:to>
                                    </p:set>
                                  </p:childTnLst>
                                </p:cTn>
                              </p:par>
                              <p:par>
                                <p:cTn id="127" presetID="10" presetClass="exit" presetSubtype="0" fill="hold" grpId="3" nodeType="withEffect">
                                  <p:stCondLst>
                                    <p:cond delay="0"/>
                                  </p:stCondLst>
                                  <p:childTnLst>
                                    <p:animEffect transition="out" filter="fade">
                                      <p:cBhvr>
                                        <p:cTn id="128" dur="500"/>
                                        <p:tgtEl>
                                          <p:spTgt spid="131"/>
                                        </p:tgtEl>
                                      </p:cBhvr>
                                    </p:animEffect>
                                    <p:set>
                                      <p:cBhvr>
                                        <p:cTn id="129" dur="1" fill="hold">
                                          <p:stCondLst>
                                            <p:cond delay="499"/>
                                          </p:stCondLst>
                                        </p:cTn>
                                        <p:tgtEl>
                                          <p:spTgt spid="131"/>
                                        </p:tgtEl>
                                        <p:attrNameLst>
                                          <p:attrName>style.visibility</p:attrName>
                                        </p:attrNameLst>
                                      </p:cBhvr>
                                      <p:to>
                                        <p:strVal val="hidden"/>
                                      </p:to>
                                    </p:set>
                                  </p:childTnLst>
                                </p:cTn>
                              </p:par>
                              <p:par>
                                <p:cTn id="130" presetID="10" presetClass="exit" presetSubtype="0" fill="hold" grpId="3" nodeType="withEffect">
                                  <p:stCondLst>
                                    <p:cond delay="0"/>
                                  </p:stCondLst>
                                  <p:childTnLst>
                                    <p:animEffect transition="out" filter="fade">
                                      <p:cBhvr>
                                        <p:cTn id="131" dur="500"/>
                                        <p:tgtEl>
                                          <p:spTgt spid="130"/>
                                        </p:tgtEl>
                                      </p:cBhvr>
                                    </p:animEffect>
                                    <p:set>
                                      <p:cBhvr>
                                        <p:cTn id="132" dur="1" fill="hold">
                                          <p:stCondLst>
                                            <p:cond delay="499"/>
                                          </p:stCondLst>
                                        </p:cTn>
                                        <p:tgtEl>
                                          <p:spTgt spid="130"/>
                                        </p:tgtEl>
                                        <p:attrNameLst>
                                          <p:attrName>style.visibility</p:attrName>
                                        </p:attrNameLst>
                                      </p:cBhvr>
                                      <p:to>
                                        <p:strVal val="hidden"/>
                                      </p:to>
                                    </p:set>
                                  </p:childTnLst>
                                </p:cTn>
                              </p:par>
                              <p:par>
                                <p:cTn id="133" presetID="10" presetClass="exit" presetSubtype="0" fill="hold" grpId="3" nodeType="withEffect">
                                  <p:stCondLst>
                                    <p:cond delay="0"/>
                                  </p:stCondLst>
                                  <p:childTnLst>
                                    <p:animEffect transition="out" filter="fade">
                                      <p:cBhvr>
                                        <p:cTn id="134" dur="500"/>
                                        <p:tgtEl>
                                          <p:spTgt spid="132"/>
                                        </p:tgtEl>
                                      </p:cBhvr>
                                    </p:animEffect>
                                    <p:set>
                                      <p:cBhvr>
                                        <p:cTn id="135" dur="1" fill="hold">
                                          <p:stCondLst>
                                            <p:cond delay="499"/>
                                          </p:stCondLst>
                                        </p:cTn>
                                        <p:tgtEl>
                                          <p:spTgt spid="132"/>
                                        </p:tgtEl>
                                        <p:attrNameLst>
                                          <p:attrName>style.visibility</p:attrName>
                                        </p:attrNameLst>
                                      </p:cBhvr>
                                      <p:to>
                                        <p:strVal val="hidden"/>
                                      </p:to>
                                    </p:set>
                                  </p:childTnLst>
                                </p:cTn>
                              </p:par>
                              <p:par>
                                <p:cTn id="136" presetID="10" presetClass="exit" presetSubtype="0" fill="hold" grpId="3" nodeType="withEffect">
                                  <p:stCondLst>
                                    <p:cond delay="0"/>
                                  </p:stCondLst>
                                  <p:childTnLst>
                                    <p:animEffect transition="out" filter="fade">
                                      <p:cBhvr>
                                        <p:cTn id="137" dur="500"/>
                                        <p:tgtEl>
                                          <p:spTgt spid="133"/>
                                        </p:tgtEl>
                                      </p:cBhvr>
                                    </p:animEffect>
                                    <p:set>
                                      <p:cBhvr>
                                        <p:cTn id="138" dur="1" fill="hold">
                                          <p:stCondLst>
                                            <p:cond delay="499"/>
                                          </p:stCondLst>
                                        </p:cTn>
                                        <p:tgtEl>
                                          <p:spTgt spid="133"/>
                                        </p:tgtEl>
                                        <p:attrNameLst>
                                          <p:attrName>style.visibility</p:attrName>
                                        </p:attrNameLst>
                                      </p:cBhvr>
                                      <p:to>
                                        <p:strVal val="hidden"/>
                                      </p:to>
                                    </p:set>
                                  </p:childTnLst>
                                </p:cTn>
                              </p:par>
                              <p:par>
                                <p:cTn id="139" presetID="10" presetClass="exit" presetSubtype="0" fill="hold" grpId="3" nodeType="withEffect">
                                  <p:stCondLst>
                                    <p:cond delay="0"/>
                                  </p:stCondLst>
                                  <p:childTnLst>
                                    <p:animEffect transition="out" filter="fade">
                                      <p:cBhvr>
                                        <p:cTn id="140" dur="500"/>
                                        <p:tgtEl>
                                          <p:spTgt spid="134"/>
                                        </p:tgtEl>
                                      </p:cBhvr>
                                    </p:animEffect>
                                    <p:set>
                                      <p:cBhvr>
                                        <p:cTn id="141" dur="1" fill="hold">
                                          <p:stCondLst>
                                            <p:cond delay="499"/>
                                          </p:stCondLst>
                                        </p:cTn>
                                        <p:tgtEl>
                                          <p:spTgt spid="134"/>
                                        </p:tgtEl>
                                        <p:attrNameLst>
                                          <p:attrName>style.visibility</p:attrName>
                                        </p:attrNameLst>
                                      </p:cBhvr>
                                      <p:to>
                                        <p:strVal val="hidden"/>
                                      </p:to>
                                    </p:set>
                                  </p:childTnLst>
                                </p:cTn>
                              </p:par>
                              <p:par>
                                <p:cTn id="142" presetID="10" presetClass="exit" presetSubtype="0" fill="hold" grpId="3" nodeType="withEffect">
                                  <p:stCondLst>
                                    <p:cond delay="0"/>
                                  </p:stCondLst>
                                  <p:childTnLst>
                                    <p:animEffect transition="out" filter="fade">
                                      <p:cBhvr>
                                        <p:cTn id="143" dur="500"/>
                                        <p:tgtEl>
                                          <p:spTgt spid="139"/>
                                        </p:tgtEl>
                                      </p:cBhvr>
                                    </p:animEffect>
                                    <p:set>
                                      <p:cBhvr>
                                        <p:cTn id="144" dur="1" fill="hold">
                                          <p:stCondLst>
                                            <p:cond delay="499"/>
                                          </p:stCondLst>
                                        </p:cTn>
                                        <p:tgtEl>
                                          <p:spTgt spid="139"/>
                                        </p:tgtEl>
                                        <p:attrNameLst>
                                          <p:attrName>style.visibility</p:attrName>
                                        </p:attrNameLst>
                                      </p:cBhvr>
                                      <p:to>
                                        <p:strVal val="hidden"/>
                                      </p:to>
                                    </p:set>
                                  </p:childTnLst>
                                </p:cTn>
                              </p:par>
                              <p:par>
                                <p:cTn id="145" presetID="10" presetClass="exit" presetSubtype="0" fill="hold" grpId="3" nodeType="withEffect">
                                  <p:stCondLst>
                                    <p:cond delay="0"/>
                                  </p:stCondLst>
                                  <p:childTnLst>
                                    <p:animEffect transition="out" filter="fade">
                                      <p:cBhvr>
                                        <p:cTn id="146" dur="500"/>
                                        <p:tgtEl>
                                          <p:spTgt spid="135"/>
                                        </p:tgtEl>
                                      </p:cBhvr>
                                    </p:animEffect>
                                    <p:set>
                                      <p:cBhvr>
                                        <p:cTn id="147" dur="1" fill="hold">
                                          <p:stCondLst>
                                            <p:cond delay="499"/>
                                          </p:stCondLst>
                                        </p:cTn>
                                        <p:tgtEl>
                                          <p:spTgt spid="135"/>
                                        </p:tgtEl>
                                        <p:attrNameLst>
                                          <p:attrName>style.visibility</p:attrName>
                                        </p:attrNameLst>
                                      </p:cBhvr>
                                      <p:to>
                                        <p:strVal val="hidden"/>
                                      </p:to>
                                    </p:set>
                                  </p:childTnLst>
                                </p:cTn>
                              </p:par>
                              <p:par>
                                <p:cTn id="148" presetID="10" presetClass="exit" presetSubtype="0" fill="hold" grpId="3" nodeType="withEffect">
                                  <p:stCondLst>
                                    <p:cond delay="0"/>
                                  </p:stCondLst>
                                  <p:childTnLst>
                                    <p:animEffect transition="out" filter="fade">
                                      <p:cBhvr>
                                        <p:cTn id="149" dur="500"/>
                                        <p:tgtEl>
                                          <p:spTgt spid="136"/>
                                        </p:tgtEl>
                                      </p:cBhvr>
                                    </p:animEffect>
                                    <p:set>
                                      <p:cBhvr>
                                        <p:cTn id="150" dur="1" fill="hold">
                                          <p:stCondLst>
                                            <p:cond delay="499"/>
                                          </p:stCondLst>
                                        </p:cTn>
                                        <p:tgtEl>
                                          <p:spTgt spid="136"/>
                                        </p:tgtEl>
                                        <p:attrNameLst>
                                          <p:attrName>style.visibility</p:attrName>
                                        </p:attrNameLst>
                                      </p:cBhvr>
                                      <p:to>
                                        <p:strVal val="hidden"/>
                                      </p:to>
                                    </p:set>
                                  </p:childTnLst>
                                </p:cTn>
                              </p:par>
                              <p:par>
                                <p:cTn id="151" presetID="10" presetClass="exit" presetSubtype="0" fill="hold" grpId="3" nodeType="withEffect">
                                  <p:stCondLst>
                                    <p:cond delay="0"/>
                                  </p:stCondLst>
                                  <p:childTnLst>
                                    <p:animEffect transition="out" filter="fade">
                                      <p:cBhvr>
                                        <p:cTn id="152" dur="500"/>
                                        <p:tgtEl>
                                          <p:spTgt spid="137"/>
                                        </p:tgtEl>
                                      </p:cBhvr>
                                    </p:animEffect>
                                    <p:set>
                                      <p:cBhvr>
                                        <p:cTn id="153" dur="1" fill="hold">
                                          <p:stCondLst>
                                            <p:cond delay="499"/>
                                          </p:stCondLst>
                                        </p:cTn>
                                        <p:tgtEl>
                                          <p:spTgt spid="137"/>
                                        </p:tgtEl>
                                        <p:attrNameLst>
                                          <p:attrName>style.visibility</p:attrName>
                                        </p:attrNameLst>
                                      </p:cBhvr>
                                      <p:to>
                                        <p:strVal val="hidden"/>
                                      </p:to>
                                    </p:set>
                                  </p:childTnLst>
                                </p:cTn>
                              </p:par>
                              <p:par>
                                <p:cTn id="154" presetID="10" presetClass="exit" presetSubtype="0" fill="hold" grpId="3" nodeType="withEffect">
                                  <p:stCondLst>
                                    <p:cond delay="0"/>
                                  </p:stCondLst>
                                  <p:childTnLst>
                                    <p:animEffect transition="out" filter="fade">
                                      <p:cBhvr>
                                        <p:cTn id="155" dur="500"/>
                                        <p:tgtEl>
                                          <p:spTgt spid="138"/>
                                        </p:tgtEl>
                                      </p:cBhvr>
                                    </p:animEffect>
                                    <p:set>
                                      <p:cBhvr>
                                        <p:cTn id="156" dur="1" fill="hold">
                                          <p:stCondLst>
                                            <p:cond delay="499"/>
                                          </p:stCondLst>
                                        </p:cTn>
                                        <p:tgtEl>
                                          <p:spTgt spid="138"/>
                                        </p:tgtEl>
                                        <p:attrNameLst>
                                          <p:attrName>style.visibility</p:attrName>
                                        </p:attrNameLst>
                                      </p:cBhvr>
                                      <p:to>
                                        <p:strVal val="hidden"/>
                                      </p:to>
                                    </p:set>
                                  </p:childTnLst>
                                </p:cTn>
                              </p:par>
                              <p:par>
                                <p:cTn id="157" presetID="10" presetClass="exit" presetSubtype="0" fill="hold" grpId="4" nodeType="withEffect">
                                  <p:stCondLst>
                                    <p:cond delay="0"/>
                                  </p:stCondLst>
                                  <p:childTnLst>
                                    <p:animEffect transition="out" filter="fade">
                                      <p:cBhvr>
                                        <p:cTn id="158" dur="500"/>
                                        <p:tgtEl>
                                          <p:spTgt spid="129"/>
                                        </p:tgtEl>
                                      </p:cBhvr>
                                    </p:animEffect>
                                    <p:set>
                                      <p:cBhvr>
                                        <p:cTn id="159" dur="1" fill="hold">
                                          <p:stCondLst>
                                            <p:cond delay="499"/>
                                          </p:stCondLst>
                                        </p:cTn>
                                        <p:tgtEl>
                                          <p:spTgt spid="129"/>
                                        </p:tgtEl>
                                        <p:attrNameLst>
                                          <p:attrName>style.visibility</p:attrName>
                                        </p:attrNameLst>
                                      </p:cBhvr>
                                      <p:to>
                                        <p:strVal val="hidden"/>
                                      </p:to>
                                    </p:set>
                                  </p:childTnLst>
                                </p:cTn>
                              </p:par>
                            </p:childTnLst>
                          </p:cTn>
                        </p:par>
                        <p:par>
                          <p:cTn id="160" fill="hold">
                            <p:stCondLst>
                              <p:cond delay="3500"/>
                            </p:stCondLst>
                            <p:childTnLst>
                              <p:par>
                                <p:cTn id="161" presetID="21" presetClass="entr" presetSubtype="1" fill="hold" grpId="0" nodeType="afterEffect">
                                  <p:stCondLst>
                                    <p:cond delay="0"/>
                                  </p:stCondLst>
                                  <p:childTnLst>
                                    <p:set>
                                      <p:cBhvr>
                                        <p:cTn id="162" dur="1" fill="hold">
                                          <p:stCondLst>
                                            <p:cond delay="0"/>
                                          </p:stCondLst>
                                        </p:cTn>
                                        <p:tgtEl>
                                          <p:spTgt spid="142"/>
                                        </p:tgtEl>
                                        <p:attrNameLst>
                                          <p:attrName>style.visibility</p:attrName>
                                        </p:attrNameLst>
                                      </p:cBhvr>
                                      <p:to>
                                        <p:strVal val="visible"/>
                                      </p:to>
                                    </p:set>
                                    <p:animEffect transition="in" filter="wheel(1)">
                                      <p:cBhvr>
                                        <p:cTn id="163" dur="1000"/>
                                        <p:tgtEl>
                                          <p:spTgt spid="142"/>
                                        </p:tgtEl>
                                      </p:cBhvr>
                                    </p:animEffect>
                                  </p:childTnLst>
                                </p:cTn>
                              </p:par>
                            </p:childTnLst>
                          </p:cTn>
                        </p:par>
                        <p:par>
                          <p:cTn id="164" fill="hold">
                            <p:stCondLst>
                              <p:cond delay="4500"/>
                            </p:stCondLst>
                            <p:childTnLst>
                              <p:par>
                                <p:cTn id="165" presetID="22" presetClass="entr" presetSubtype="2" fill="hold" grpId="0" nodeType="afterEffect">
                                  <p:stCondLst>
                                    <p:cond delay="0"/>
                                  </p:stCondLst>
                                  <p:childTnLst>
                                    <p:set>
                                      <p:cBhvr>
                                        <p:cTn id="166" dur="1" fill="hold">
                                          <p:stCondLst>
                                            <p:cond delay="0"/>
                                          </p:stCondLst>
                                        </p:cTn>
                                        <p:tgtEl>
                                          <p:spTgt spid="141"/>
                                        </p:tgtEl>
                                        <p:attrNameLst>
                                          <p:attrName>style.visibility</p:attrName>
                                        </p:attrNameLst>
                                      </p:cBhvr>
                                      <p:to>
                                        <p:strVal val="visible"/>
                                      </p:to>
                                    </p:set>
                                    <p:animEffect transition="in" filter="wipe(right)">
                                      <p:cBhvr>
                                        <p:cTn id="167" dur="500"/>
                                        <p:tgtEl>
                                          <p:spTgt spid="141"/>
                                        </p:tgtEl>
                                      </p:cBhvr>
                                    </p:animEffect>
                                  </p:childTnLst>
                                </p:cTn>
                              </p:par>
                            </p:childTnLst>
                          </p:cTn>
                        </p:par>
                        <p:par>
                          <p:cTn id="168" fill="hold">
                            <p:stCondLst>
                              <p:cond delay="5000"/>
                            </p:stCondLst>
                            <p:childTnLst>
                              <p:par>
                                <p:cTn id="169" presetID="1" presetClass="entr" presetSubtype="0" fill="hold" grpId="0" nodeType="afterEffect">
                                  <p:stCondLst>
                                    <p:cond delay="0"/>
                                  </p:stCondLst>
                                  <p:childTnLst>
                                    <p:set>
                                      <p:cBhvr>
                                        <p:cTn id="170" dur="1" fill="hold">
                                          <p:stCondLst>
                                            <p:cond delay="0"/>
                                          </p:stCondLst>
                                        </p:cTn>
                                        <p:tgtEl>
                                          <p:spTgt spid="140"/>
                                        </p:tgtEl>
                                        <p:attrNameLst>
                                          <p:attrName>style.visibility</p:attrName>
                                        </p:attrNameLst>
                                      </p:cBhvr>
                                      <p:to>
                                        <p:strVal val="visible"/>
                                      </p:to>
                                    </p:set>
                                  </p:childTnLst>
                                </p:cTn>
                              </p:par>
                            </p:childTnLst>
                          </p:cTn>
                        </p:par>
                        <p:par>
                          <p:cTn id="171" fill="hold">
                            <p:stCondLst>
                              <p:cond delay="5000"/>
                            </p:stCondLst>
                            <p:childTnLst>
                              <p:par>
                                <p:cTn id="172" presetID="1" presetClass="entr" presetSubtype="0" fill="hold" grpId="0" nodeType="afterEffect">
                                  <p:stCondLst>
                                    <p:cond delay="500"/>
                                  </p:stCondLst>
                                  <p:childTnLst>
                                    <p:set>
                                      <p:cBhvr>
                                        <p:cTn id="173" dur="1" fill="hold">
                                          <p:stCondLst>
                                            <p:cond delay="0"/>
                                          </p:stCondLst>
                                        </p:cTn>
                                        <p:tgtEl>
                                          <p:spTgt spid="143"/>
                                        </p:tgtEl>
                                        <p:attrNameLst>
                                          <p:attrName>style.visibility</p:attrName>
                                        </p:attrNameLst>
                                      </p:cBhvr>
                                      <p:to>
                                        <p:strVal val="visible"/>
                                      </p:to>
                                    </p:set>
                                  </p:childTnLst>
                                </p:cTn>
                              </p:par>
                            </p:childTnLst>
                          </p:cTn>
                        </p:par>
                        <p:par>
                          <p:cTn id="174" fill="hold">
                            <p:stCondLst>
                              <p:cond delay="5500"/>
                            </p:stCondLst>
                            <p:childTnLst>
                              <p:par>
                                <p:cTn id="175" presetID="0" presetClass="path" presetSubtype="0" accel="50000" decel="50000" fill="hold" grpId="1" nodeType="afterEffect">
                                  <p:stCondLst>
                                    <p:cond delay="500"/>
                                  </p:stCondLst>
                                  <p:childTnLst>
                                    <p:animMotion origin="layout" path="M 3.13555E-6 2.3545E-6 C 0.0426 0.07106 0.08537 0.14274 0.13871 0.11701 C 0.1922 0.09209 0.25643 -0.03022 0.32097 -0.15132 " pathEditMode="relative" rAng="0" ptsTypes="AAA">
                                      <p:cBhvr>
                                        <p:cTn id="176" dur="1500" fill="hold"/>
                                        <p:tgtEl>
                                          <p:spTgt spid="143"/>
                                        </p:tgtEl>
                                        <p:attrNameLst>
                                          <p:attrName>ppt_x</p:attrName>
                                          <p:attrName>ppt_y</p:attrName>
                                        </p:attrNameLst>
                                      </p:cBhvr>
                                      <p:rCtr x="16049" y="-1450"/>
                                    </p:animMotion>
                                  </p:childTnLst>
                                </p:cTn>
                              </p:par>
                              <p:par>
                                <p:cTn id="177" presetID="1" presetClass="entr" presetSubtype="0" fill="hold" grpId="0" nodeType="withEffect">
                                  <p:stCondLst>
                                    <p:cond delay="60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grpId="0" nodeType="withEffect">
                                  <p:stCondLst>
                                    <p:cond delay="120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grpId="0" nodeType="withEffect">
                                  <p:stCondLst>
                                    <p:cond delay="1400"/>
                                  </p:stCondLst>
                                  <p:childTnLst>
                                    <p:set>
                                      <p:cBhvr>
                                        <p:cTn id="182" dur="1" fill="hold">
                                          <p:stCondLst>
                                            <p:cond delay="0"/>
                                          </p:stCondLst>
                                        </p:cTn>
                                        <p:tgtEl>
                                          <p:spTgt spid="122"/>
                                        </p:tgtEl>
                                        <p:attrNameLst>
                                          <p:attrName>style.visibility</p:attrName>
                                        </p:attrNameLst>
                                      </p:cBhvr>
                                      <p:to>
                                        <p:strVal val="visible"/>
                                      </p:to>
                                    </p:set>
                                  </p:childTnLst>
                                </p:cTn>
                              </p:par>
                              <p:par>
                                <p:cTn id="183" presetID="1" presetClass="exit" presetSubtype="0" fill="hold" grpId="2" nodeType="withEffect">
                                  <p:stCondLst>
                                    <p:cond delay="2300"/>
                                  </p:stCondLst>
                                  <p:childTnLst>
                                    <p:set>
                                      <p:cBhvr>
                                        <p:cTn id="184" dur="1" fill="hold">
                                          <p:stCondLst>
                                            <p:cond delay="0"/>
                                          </p:stCondLst>
                                        </p:cTn>
                                        <p:tgtEl>
                                          <p:spTgt spid="143"/>
                                        </p:tgtEl>
                                        <p:attrNameLst>
                                          <p:attrName>style.visibility</p:attrName>
                                        </p:attrNameLst>
                                      </p:cBhvr>
                                      <p:to>
                                        <p:strVal val="hidden"/>
                                      </p:to>
                                    </p:set>
                                  </p:childTnLst>
                                </p:cTn>
                              </p:par>
                            </p:childTnLst>
                          </p:cTn>
                        </p:par>
                        <p:par>
                          <p:cTn id="185" fill="hold">
                            <p:stCondLst>
                              <p:cond delay="7800"/>
                            </p:stCondLst>
                            <p:childTnLst>
                              <p:par>
                                <p:cTn id="186" presetID="5" presetClass="entr" presetSubtype="10" fill="hold" grpId="0" nodeType="afterEffect">
                                  <p:stCondLst>
                                    <p:cond delay="200"/>
                                  </p:stCondLst>
                                  <p:childTnLst>
                                    <p:set>
                                      <p:cBhvr>
                                        <p:cTn id="187" dur="1" fill="hold">
                                          <p:stCondLst>
                                            <p:cond delay="0"/>
                                          </p:stCondLst>
                                        </p:cTn>
                                        <p:tgtEl>
                                          <p:spTgt spid="80"/>
                                        </p:tgtEl>
                                        <p:attrNameLst>
                                          <p:attrName>style.visibility</p:attrName>
                                        </p:attrNameLst>
                                      </p:cBhvr>
                                      <p:to>
                                        <p:strVal val="visible"/>
                                      </p:to>
                                    </p:set>
                                    <p:animEffect transition="in" filter="checkerboard(across)">
                                      <p:cBhvr>
                                        <p:cTn id="188" dur="500"/>
                                        <p:tgtEl>
                                          <p:spTgt spid="80"/>
                                        </p:tgtEl>
                                      </p:cBhvr>
                                    </p:animEffect>
                                  </p:childTnLst>
                                </p:cTn>
                              </p:par>
                            </p:childTnLst>
                          </p:cTn>
                        </p:par>
                        <p:par>
                          <p:cTn id="189" fill="hold">
                            <p:stCondLst>
                              <p:cond delay="8500"/>
                            </p:stCondLst>
                            <p:childTnLst>
                              <p:par>
                                <p:cTn id="190" presetID="1" presetClass="exit" presetSubtype="0" fill="hold" grpId="1" nodeType="afterEffect">
                                  <p:stCondLst>
                                    <p:cond delay="500"/>
                                  </p:stCondLst>
                                  <p:childTnLst>
                                    <p:set>
                                      <p:cBhvr>
                                        <p:cTn id="191" dur="1" fill="hold">
                                          <p:stCondLst>
                                            <p:cond delay="0"/>
                                          </p:stCondLst>
                                        </p:cTn>
                                        <p:tgtEl>
                                          <p:spTgt spid="81"/>
                                        </p:tgtEl>
                                        <p:attrNameLst>
                                          <p:attrName>style.visibility</p:attrName>
                                        </p:attrNameLst>
                                      </p:cBhvr>
                                      <p:to>
                                        <p:strVal val="hidden"/>
                                      </p:to>
                                    </p:set>
                                  </p:childTnLst>
                                </p:cTn>
                              </p:par>
                              <p:par>
                                <p:cTn id="192" presetID="1" presetClass="exit" presetSubtype="0" fill="hold" grpId="1" nodeType="withEffect">
                                  <p:stCondLst>
                                    <p:cond delay="500"/>
                                  </p:stCondLst>
                                  <p:childTnLst>
                                    <p:set>
                                      <p:cBhvr>
                                        <p:cTn id="193" dur="1" fill="hold">
                                          <p:stCondLst>
                                            <p:cond delay="0"/>
                                          </p:stCondLst>
                                        </p:cTn>
                                        <p:tgtEl>
                                          <p:spTgt spid="82"/>
                                        </p:tgtEl>
                                        <p:attrNameLst>
                                          <p:attrName>style.visibility</p:attrName>
                                        </p:attrNameLst>
                                      </p:cBhvr>
                                      <p:to>
                                        <p:strVal val="hidden"/>
                                      </p:to>
                                    </p:set>
                                  </p:childTnLst>
                                </p:cTn>
                              </p:par>
                              <p:par>
                                <p:cTn id="194" presetID="1" presetClass="exit" presetSubtype="0" fill="hold" grpId="3" nodeType="withEffect">
                                  <p:stCondLst>
                                    <p:cond delay="500"/>
                                  </p:stCondLst>
                                  <p:childTnLst>
                                    <p:set>
                                      <p:cBhvr>
                                        <p:cTn id="195" dur="1" fill="hold">
                                          <p:stCondLst>
                                            <p:cond delay="0"/>
                                          </p:stCondLst>
                                        </p:cTn>
                                        <p:tgtEl>
                                          <p:spTgt spid="129"/>
                                        </p:tgtEl>
                                        <p:attrNameLst>
                                          <p:attrName>style.visibility</p:attrName>
                                        </p:attrNameLst>
                                      </p:cBhvr>
                                      <p:to>
                                        <p:strVal val="hidden"/>
                                      </p:to>
                                    </p:set>
                                  </p:childTnLst>
                                </p:cTn>
                              </p:par>
                              <p:par>
                                <p:cTn id="196" presetID="1" presetClass="exit" presetSubtype="0" fill="hold" grpId="1" nodeType="withEffect">
                                  <p:stCondLst>
                                    <p:cond delay="500"/>
                                  </p:stCondLst>
                                  <p:childTnLst>
                                    <p:set>
                                      <p:cBhvr>
                                        <p:cTn id="197" dur="1" fill="hold">
                                          <p:stCondLst>
                                            <p:cond delay="0"/>
                                          </p:stCondLst>
                                        </p:cTn>
                                        <p:tgtEl>
                                          <p:spTgt spid="141"/>
                                        </p:tgtEl>
                                        <p:attrNameLst>
                                          <p:attrName>style.visibility</p:attrName>
                                        </p:attrNameLst>
                                      </p:cBhvr>
                                      <p:to>
                                        <p:strVal val="hidden"/>
                                      </p:to>
                                    </p:set>
                                  </p:childTnLst>
                                </p:cTn>
                              </p:par>
                              <p:par>
                                <p:cTn id="198" presetID="1" presetClass="exit" presetSubtype="0" fill="hold" grpId="1" nodeType="withEffect">
                                  <p:stCondLst>
                                    <p:cond delay="500"/>
                                  </p:stCondLst>
                                  <p:childTnLst>
                                    <p:set>
                                      <p:cBhvr>
                                        <p:cTn id="199" dur="1" fill="hold">
                                          <p:stCondLst>
                                            <p:cond delay="0"/>
                                          </p:stCondLst>
                                        </p:cTn>
                                        <p:tgtEl>
                                          <p:spTgt spid="140"/>
                                        </p:tgtEl>
                                        <p:attrNameLst>
                                          <p:attrName>style.visibility</p:attrName>
                                        </p:attrNameLst>
                                      </p:cBhvr>
                                      <p:to>
                                        <p:strVal val="hidden"/>
                                      </p:to>
                                    </p:set>
                                  </p:childTnLst>
                                </p:cTn>
                              </p:par>
                              <p:par>
                                <p:cTn id="200" presetID="1" presetClass="exit" presetSubtype="0" fill="hold" grpId="1" nodeType="withEffect">
                                  <p:stCondLst>
                                    <p:cond delay="500"/>
                                  </p:stCondLst>
                                  <p:childTnLst>
                                    <p:set>
                                      <p:cBhvr>
                                        <p:cTn id="201" dur="1" fill="hold">
                                          <p:stCondLst>
                                            <p:cond delay="0"/>
                                          </p:stCondLst>
                                        </p:cTn>
                                        <p:tgtEl>
                                          <p:spTgt spid="142"/>
                                        </p:tgtEl>
                                        <p:attrNameLst>
                                          <p:attrName>style.visibility</p:attrName>
                                        </p:attrNameLst>
                                      </p:cBhvr>
                                      <p:to>
                                        <p:strVal val="hidden"/>
                                      </p:to>
                                    </p:set>
                                  </p:childTnLst>
                                </p:cTn>
                              </p:par>
                              <p:par>
                                <p:cTn id="202" presetID="1" presetClass="exit" presetSubtype="0" fill="hold" grpId="1" nodeType="withEffect">
                                  <p:stCondLst>
                                    <p:cond delay="500"/>
                                  </p:stCondLst>
                                  <p:childTnLst>
                                    <p:set>
                                      <p:cBhvr>
                                        <p:cTn id="203" dur="1" fill="hold">
                                          <p:stCondLst>
                                            <p:cond delay="0"/>
                                          </p:stCondLst>
                                        </p:cTn>
                                        <p:tgtEl>
                                          <p:spTgt spid="1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80" grpId="0" animBg="1"/>
      <p:bldP spid="81" grpId="0"/>
      <p:bldP spid="81" grpId="1"/>
      <p:bldP spid="82" grpId="0"/>
      <p:bldP spid="82" grpId="1"/>
      <p:bldP spid="122" grpId="0"/>
      <p:bldP spid="122" grpId="1"/>
      <p:bldP spid="128" grpId="0" animBg="1"/>
      <p:bldP spid="128" grpId="1" animBg="1"/>
      <p:bldP spid="128" grpId="2" animBg="1"/>
      <p:bldP spid="128" grpId="3" animBg="1"/>
      <p:bldP spid="129" grpId="0" animBg="1"/>
      <p:bldP spid="129" grpId="1" animBg="1"/>
      <p:bldP spid="129" grpId="2" animBg="1"/>
      <p:bldP spid="129" grpId="3" animBg="1"/>
      <p:bldP spid="129" grpId="4" animBg="1"/>
      <p:bldP spid="130" grpId="0" animBg="1"/>
      <p:bldP spid="130" grpId="1" animBg="1"/>
      <p:bldP spid="130" grpId="2" animBg="1"/>
      <p:bldP spid="130" grpId="3" animBg="1"/>
      <p:bldP spid="131" grpId="0" animBg="1"/>
      <p:bldP spid="131" grpId="1" animBg="1"/>
      <p:bldP spid="131" grpId="2" animBg="1"/>
      <p:bldP spid="131" grpId="3" animBg="1"/>
      <p:bldP spid="132" grpId="0" animBg="1"/>
      <p:bldP spid="132" grpId="1" animBg="1"/>
      <p:bldP spid="132" grpId="2" animBg="1"/>
      <p:bldP spid="132" grpId="3" animBg="1"/>
      <p:bldP spid="133" grpId="0" animBg="1"/>
      <p:bldP spid="133" grpId="1" animBg="1"/>
      <p:bldP spid="133" grpId="2" animBg="1"/>
      <p:bldP spid="133" grpId="3" animBg="1"/>
      <p:bldP spid="134" grpId="0" animBg="1"/>
      <p:bldP spid="134" grpId="1" animBg="1"/>
      <p:bldP spid="134" grpId="2" animBg="1"/>
      <p:bldP spid="134" grpId="3" animBg="1"/>
      <p:bldP spid="135" grpId="0" animBg="1"/>
      <p:bldP spid="135" grpId="1" animBg="1"/>
      <p:bldP spid="135" grpId="2" animBg="1"/>
      <p:bldP spid="135" grpId="3" animBg="1"/>
      <p:bldP spid="136" grpId="0" animBg="1"/>
      <p:bldP spid="136" grpId="1" animBg="1"/>
      <p:bldP spid="136" grpId="2" animBg="1"/>
      <p:bldP spid="136" grpId="3" animBg="1"/>
      <p:bldP spid="137" grpId="0" animBg="1"/>
      <p:bldP spid="137" grpId="1" animBg="1"/>
      <p:bldP spid="137" grpId="2" animBg="1"/>
      <p:bldP spid="137" grpId="3" animBg="1"/>
      <p:bldP spid="138" grpId="0" animBg="1"/>
      <p:bldP spid="138" grpId="1" animBg="1"/>
      <p:bldP spid="138" grpId="2" animBg="1"/>
      <p:bldP spid="138" grpId="3" animBg="1"/>
      <p:bldP spid="139" grpId="0" animBg="1"/>
      <p:bldP spid="139" grpId="1" animBg="1"/>
      <p:bldP spid="139" grpId="2" animBg="1"/>
      <p:bldP spid="139" grpId="3" animBg="1"/>
      <p:bldP spid="140" grpId="0"/>
      <p:bldP spid="140" grpId="1"/>
      <p:bldP spid="141" grpId="0" animBg="1"/>
      <p:bldP spid="141" grpId="1" animBg="1"/>
      <p:bldP spid="142" grpId="0" animBg="1"/>
      <p:bldP spid="142" grpId="1" animBg="1"/>
      <p:bldP spid="143" grpId="0" animBg="1"/>
      <p:bldP spid="143" grpId="1" animBg="1"/>
      <p:bldP spid="143"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50" name="标题 24">
            <a:extLst>
              <a:ext uri="{FF2B5EF4-FFF2-40B4-BE49-F238E27FC236}">
                <a16:creationId xmlns:a16="http://schemas.microsoft.com/office/drawing/2014/main" id="{EE3C8509-D052-7E91-B4F8-C6AAF1180427}"/>
              </a:ext>
            </a:extLst>
          </p:cNvPr>
          <p:cNvSpPr>
            <a:spLocks noGrp="1"/>
          </p:cNvSpPr>
          <p:nvPr>
            <p:ph type="title"/>
          </p:nvPr>
        </p:nvSpPr>
        <p:spPr>
          <a:xfrm>
            <a:off x="563626" y="718642"/>
            <a:ext cx="8997950" cy="558338"/>
          </a:xfrm>
        </p:spPr>
        <p:txBody>
          <a:bodyPr/>
          <a:lstStyle/>
          <a:p>
            <a:r>
              <a:rPr lang="en-US" altLang="zh-CN" sz="3000" dirty="0">
                <a:latin typeface="Times New Roman" panose="02020603050405020304" pitchFamily="18" charset="0"/>
                <a:ea typeface="KaiTi" panose="02010609060101010101" pitchFamily="49" charset="-122"/>
                <a:cs typeface="Times New Roman" panose="02020603050405020304" pitchFamily="18" charset="0"/>
              </a:rPr>
              <a:t>Personalized PageRank</a:t>
            </a:r>
            <a:r>
              <a:rPr lang="zh-CN" altLang="en-US" sz="3000" dirty="0">
                <a:latin typeface="Times New Roman" panose="02020603050405020304" pitchFamily="18" charset="0"/>
                <a:ea typeface="KaiTi" panose="02010609060101010101" pitchFamily="49" charset="-122"/>
                <a:cs typeface="Times New Roman" panose="02020603050405020304" pitchFamily="18" charset="0"/>
              </a:rPr>
              <a:t> </a:t>
            </a:r>
            <a:r>
              <a:rPr lang="en-US" altLang="zh-CN" sz="3000" dirty="0">
                <a:latin typeface="Times New Roman" panose="02020603050405020304" pitchFamily="18" charset="0"/>
                <a:ea typeface="KaiTi" panose="02010609060101010101" pitchFamily="49" charset="-122"/>
                <a:cs typeface="Times New Roman" panose="02020603050405020304" pitchFamily="18" charset="0"/>
              </a:rPr>
              <a:t>(PPR)</a:t>
            </a:r>
            <a:endParaRPr lang="zh-CN" altLang="en-US" sz="3000" dirty="0">
              <a:latin typeface="Times New Roman" panose="02020603050405020304" pitchFamily="18" charset="0"/>
              <a:ea typeface="KaiTi" panose="02010609060101010101" pitchFamily="49" charset="-122"/>
              <a:cs typeface="Times New Roman" panose="02020603050405020304" pitchFamily="18" charset="0"/>
            </a:endParaRPr>
          </a:p>
        </p:txBody>
      </p:sp>
      <p:grpSp>
        <p:nvGrpSpPr>
          <p:cNvPr id="9" name="Group 2">
            <a:extLst>
              <a:ext uri="{FF2B5EF4-FFF2-40B4-BE49-F238E27FC236}">
                <a16:creationId xmlns:a16="http://schemas.microsoft.com/office/drawing/2014/main" id="{13B593F2-B941-5C33-DE3C-C9B52ADF0F55}"/>
              </a:ext>
            </a:extLst>
          </p:cNvPr>
          <p:cNvGrpSpPr>
            <a:grpSpLocks/>
          </p:cNvGrpSpPr>
          <p:nvPr/>
        </p:nvGrpSpPr>
        <p:grpSpPr bwMode="auto">
          <a:xfrm>
            <a:off x="401143" y="1718080"/>
            <a:ext cx="7162800" cy="5105400"/>
            <a:chOff x="1152" y="1344"/>
            <a:chExt cx="3408" cy="2064"/>
          </a:xfrm>
        </p:grpSpPr>
        <p:sp>
          <p:nvSpPr>
            <p:cNvPr id="10" name="Oval 3">
              <a:extLst>
                <a:ext uri="{FF2B5EF4-FFF2-40B4-BE49-F238E27FC236}">
                  <a16:creationId xmlns:a16="http://schemas.microsoft.com/office/drawing/2014/main" id="{55E44294-E9B9-6E22-F846-EBAF271FC5D7}"/>
                </a:ext>
              </a:extLst>
            </p:cNvPr>
            <p:cNvSpPr>
              <a:spLocks noChangeArrowheads="1"/>
            </p:cNvSpPr>
            <p:nvPr/>
          </p:nvSpPr>
          <p:spPr bwMode="auto">
            <a:xfrm>
              <a:off x="1152" y="1968"/>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a:t>
              </a:r>
            </a:p>
          </p:txBody>
        </p:sp>
        <p:sp>
          <p:nvSpPr>
            <p:cNvPr id="14" name="Oval 4">
              <a:extLst>
                <a:ext uri="{FF2B5EF4-FFF2-40B4-BE49-F238E27FC236}">
                  <a16:creationId xmlns:a16="http://schemas.microsoft.com/office/drawing/2014/main" id="{697DCA25-3951-C741-E104-CAB5A071F3C1}"/>
                </a:ext>
              </a:extLst>
            </p:cNvPr>
            <p:cNvSpPr>
              <a:spLocks noChangeArrowheads="1"/>
            </p:cNvSpPr>
            <p:nvPr/>
          </p:nvSpPr>
          <p:spPr bwMode="auto">
            <a:xfrm>
              <a:off x="1488" y="2400"/>
              <a:ext cx="288" cy="240"/>
            </a:xfrm>
            <a:prstGeom prst="ellipse">
              <a:avLst/>
            </a:prstGeom>
            <a:solidFill>
              <a:schemeClr val="tx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p>
          </p:txBody>
        </p:sp>
        <p:sp>
          <p:nvSpPr>
            <p:cNvPr id="15" name="Oval 5">
              <a:extLst>
                <a:ext uri="{FF2B5EF4-FFF2-40B4-BE49-F238E27FC236}">
                  <a16:creationId xmlns:a16="http://schemas.microsoft.com/office/drawing/2014/main" id="{DBD29250-392B-4B50-87AD-6C92B28F876A}"/>
                </a:ext>
              </a:extLst>
            </p:cNvPr>
            <p:cNvSpPr>
              <a:spLocks noChangeArrowheads="1"/>
            </p:cNvSpPr>
            <p:nvPr/>
          </p:nvSpPr>
          <p:spPr bwMode="auto">
            <a:xfrm>
              <a:off x="1968" y="2112"/>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3</a:t>
              </a:r>
            </a:p>
          </p:txBody>
        </p:sp>
        <p:sp>
          <p:nvSpPr>
            <p:cNvPr id="16" name="Oval 6">
              <a:extLst>
                <a:ext uri="{FF2B5EF4-FFF2-40B4-BE49-F238E27FC236}">
                  <a16:creationId xmlns:a16="http://schemas.microsoft.com/office/drawing/2014/main" id="{9011B695-68A4-5279-3594-28AD097F0B1E}"/>
                </a:ext>
              </a:extLst>
            </p:cNvPr>
            <p:cNvSpPr>
              <a:spLocks noChangeArrowheads="1"/>
            </p:cNvSpPr>
            <p:nvPr/>
          </p:nvSpPr>
          <p:spPr bwMode="auto">
            <a:xfrm>
              <a:off x="1632" y="1728"/>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2</a:t>
              </a:r>
            </a:p>
          </p:txBody>
        </p:sp>
        <p:sp>
          <p:nvSpPr>
            <p:cNvPr id="17" name="Oval 7">
              <a:extLst>
                <a:ext uri="{FF2B5EF4-FFF2-40B4-BE49-F238E27FC236}">
                  <a16:creationId xmlns:a16="http://schemas.microsoft.com/office/drawing/2014/main" id="{A182F76D-5027-18F6-40F4-CD2A2A59EA4F}"/>
                </a:ext>
              </a:extLst>
            </p:cNvPr>
            <p:cNvSpPr>
              <a:spLocks noChangeArrowheads="1"/>
            </p:cNvSpPr>
            <p:nvPr/>
          </p:nvSpPr>
          <p:spPr bwMode="auto">
            <a:xfrm>
              <a:off x="2160" y="2784"/>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5</a:t>
              </a:r>
            </a:p>
          </p:txBody>
        </p:sp>
        <p:sp>
          <p:nvSpPr>
            <p:cNvPr id="18" name="Oval 8">
              <a:extLst>
                <a:ext uri="{FF2B5EF4-FFF2-40B4-BE49-F238E27FC236}">
                  <a16:creationId xmlns:a16="http://schemas.microsoft.com/office/drawing/2014/main" id="{04C0FDBE-DC80-910B-179B-CF73A3212D29}"/>
                </a:ext>
              </a:extLst>
            </p:cNvPr>
            <p:cNvSpPr>
              <a:spLocks noChangeArrowheads="1"/>
            </p:cNvSpPr>
            <p:nvPr/>
          </p:nvSpPr>
          <p:spPr bwMode="auto">
            <a:xfrm>
              <a:off x="2784" y="2688"/>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6</a:t>
              </a:r>
            </a:p>
          </p:txBody>
        </p:sp>
        <p:sp>
          <p:nvSpPr>
            <p:cNvPr id="19" name="Oval 9">
              <a:extLst>
                <a:ext uri="{FF2B5EF4-FFF2-40B4-BE49-F238E27FC236}">
                  <a16:creationId xmlns:a16="http://schemas.microsoft.com/office/drawing/2014/main" id="{A924BCF3-7531-6D61-CEB2-01F029E5A486}"/>
                </a:ext>
              </a:extLst>
            </p:cNvPr>
            <p:cNvSpPr>
              <a:spLocks noChangeArrowheads="1"/>
            </p:cNvSpPr>
            <p:nvPr/>
          </p:nvSpPr>
          <p:spPr bwMode="auto">
            <a:xfrm>
              <a:off x="2611" y="3168"/>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dirty="0">
                  <a:latin typeface="Times New Roman" panose="02020603050405020304" pitchFamily="18" charset="0"/>
                  <a:ea typeface="宋体" panose="02010600030101010101" pitchFamily="2" charset="-122"/>
                  <a:cs typeface="Times New Roman" panose="02020603050405020304" pitchFamily="18" charset="0"/>
                </a:rPr>
                <a:t>7</a:t>
              </a:r>
            </a:p>
          </p:txBody>
        </p:sp>
        <p:sp>
          <p:nvSpPr>
            <p:cNvPr id="20" name="Oval 10">
              <a:extLst>
                <a:ext uri="{FF2B5EF4-FFF2-40B4-BE49-F238E27FC236}">
                  <a16:creationId xmlns:a16="http://schemas.microsoft.com/office/drawing/2014/main" id="{DD30FE36-A379-90CA-AEB3-A7DC56AB0772}"/>
                </a:ext>
              </a:extLst>
            </p:cNvPr>
            <p:cNvSpPr>
              <a:spLocks noChangeArrowheads="1"/>
            </p:cNvSpPr>
            <p:nvPr/>
          </p:nvSpPr>
          <p:spPr bwMode="auto">
            <a:xfrm>
              <a:off x="2976" y="1440"/>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9</a:t>
              </a:r>
            </a:p>
          </p:txBody>
        </p:sp>
        <p:sp>
          <p:nvSpPr>
            <p:cNvPr id="23" name="Oval 11">
              <a:extLst>
                <a:ext uri="{FF2B5EF4-FFF2-40B4-BE49-F238E27FC236}">
                  <a16:creationId xmlns:a16="http://schemas.microsoft.com/office/drawing/2014/main" id="{725ADEC4-9D93-C1C7-A10D-4E1FFEA92D90}"/>
                </a:ext>
              </a:extLst>
            </p:cNvPr>
            <p:cNvSpPr>
              <a:spLocks noChangeArrowheads="1"/>
            </p:cNvSpPr>
            <p:nvPr/>
          </p:nvSpPr>
          <p:spPr bwMode="auto">
            <a:xfrm>
              <a:off x="3648" y="1344"/>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10</a:t>
              </a:r>
            </a:p>
          </p:txBody>
        </p:sp>
        <p:sp>
          <p:nvSpPr>
            <p:cNvPr id="24" name="Oval 12">
              <a:extLst>
                <a:ext uri="{FF2B5EF4-FFF2-40B4-BE49-F238E27FC236}">
                  <a16:creationId xmlns:a16="http://schemas.microsoft.com/office/drawing/2014/main" id="{1E78AEEA-6AC1-D6E0-39BE-A0BCC37602C1}"/>
                </a:ext>
              </a:extLst>
            </p:cNvPr>
            <p:cNvSpPr>
              <a:spLocks noChangeArrowheads="1"/>
            </p:cNvSpPr>
            <p:nvPr/>
          </p:nvSpPr>
          <p:spPr bwMode="auto">
            <a:xfrm>
              <a:off x="3024" y="1920"/>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8</a:t>
              </a:r>
            </a:p>
          </p:txBody>
        </p:sp>
        <p:sp>
          <p:nvSpPr>
            <p:cNvPr id="25" name="Oval 13">
              <a:extLst>
                <a:ext uri="{FF2B5EF4-FFF2-40B4-BE49-F238E27FC236}">
                  <a16:creationId xmlns:a16="http://schemas.microsoft.com/office/drawing/2014/main" id="{0E9FBD8F-AF5E-B9B2-F7A4-887F1EAEEEE3}"/>
                </a:ext>
              </a:extLst>
            </p:cNvPr>
            <p:cNvSpPr>
              <a:spLocks noChangeArrowheads="1"/>
            </p:cNvSpPr>
            <p:nvPr/>
          </p:nvSpPr>
          <p:spPr bwMode="auto">
            <a:xfrm>
              <a:off x="3648" y="2064"/>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11</a:t>
              </a:r>
            </a:p>
          </p:txBody>
        </p:sp>
        <p:sp>
          <p:nvSpPr>
            <p:cNvPr id="26" name="Oval 14">
              <a:extLst>
                <a:ext uri="{FF2B5EF4-FFF2-40B4-BE49-F238E27FC236}">
                  <a16:creationId xmlns:a16="http://schemas.microsoft.com/office/drawing/2014/main" id="{DFB71728-0353-C694-7856-0355C8A3BC74}"/>
                </a:ext>
              </a:extLst>
            </p:cNvPr>
            <p:cNvSpPr>
              <a:spLocks noChangeArrowheads="1"/>
            </p:cNvSpPr>
            <p:nvPr/>
          </p:nvSpPr>
          <p:spPr bwMode="auto">
            <a:xfrm>
              <a:off x="4272" y="1632"/>
              <a:ext cx="288" cy="240"/>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r>
                <a:rPr kumimoji="0" lang="en-US" altLang="zh-CN" sz="2400">
                  <a:latin typeface="Times New Roman" panose="02020603050405020304" pitchFamily="18" charset="0"/>
                  <a:ea typeface="宋体" panose="02010600030101010101" pitchFamily="2" charset="-122"/>
                  <a:cs typeface="Times New Roman" panose="02020603050405020304" pitchFamily="18" charset="0"/>
                </a:rPr>
                <a:t>12</a:t>
              </a:r>
            </a:p>
          </p:txBody>
        </p:sp>
      </p:grpSp>
      <p:sp>
        <p:nvSpPr>
          <p:cNvPr id="28" name="Oval 5">
            <a:extLst>
              <a:ext uri="{FF2B5EF4-FFF2-40B4-BE49-F238E27FC236}">
                <a16:creationId xmlns:a16="http://schemas.microsoft.com/office/drawing/2014/main" id="{3D284FED-D92C-66C3-40F8-5CEC2B2962A5}"/>
              </a:ext>
            </a:extLst>
          </p:cNvPr>
          <p:cNvSpPr>
            <a:spLocks noChangeArrowheads="1"/>
          </p:cNvSpPr>
          <p:nvPr/>
        </p:nvSpPr>
        <p:spPr bwMode="auto">
          <a:xfrm>
            <a:off x="4335080" y="3134529"/>
            <a:ext cx="606425" cy="593725"/>
          </a:xfrm>
          <a:prstGeom prst="ellipse">
            <a:avLst/>
          </a:prstGeom>
          <a:solidFill>
            <a:srgbClr val="FF0000">
              <a:alpha val="10196"/>
            </a:srgbClr>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zh-CN" altLang="zh-CN" sz="240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E6384DD6-74D9-6D4E-3095-1DD64771CF71}"/>
                  </a:ext>
                </a:extLst>
              </p:cNvPr>
              <p:cNvSpPr txBox="1"/>
              <p:nvPr/>
            </p:nvSpPr>
            <p:spPr>
              <a:xfrm>
                <a:off x="262084" y="4406413"/>
                <a:ext cx="933757"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zh-Hans" sz="1800" b="1">
                          <a:latin typeface="Cambria Math" panose="02040503050406030204" pitchFamily="18" charset="0"/>
                        </a:rPr>
                        <m:t>𝟏</m:t>
                      </m:r>
                      <m:r>
                        <a:rPr kumimoji="1" lang="en-US" altLang="zh-Hans" sz="1800" b="1">
                          <a:latin typeface="Cambria Math" panose="02040503050406030204" pitchFamily="18" charset="0"/>
                        </a:rPr>
                        <m:t>−</m:t>
                      </m:r>
                      <m:r>
                        <a:rPr kumimoji="1" lang="zh-CN" altLang="en-US" sz="1800" b="1">
                          <a:latin typeface="Cambria Math" panose="02040503050406030204" pitchFamily="18" charset="0"/>
                        </a:rPr>
                        <m:t>𝛂</m:t>
                      </m:r>
                    </m:oMath>
                  </m:oMathPara>
                </a14:m>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29" name="文本框 28">
                <a:extLst>
                  <a:ext uri="{FF2B5EF4-FFF2-40B4-BE49-F238E27FC236}">
                    <a16:creationId xmlns:a16="http://schemas.microsoft.com/office/drawing/2014/main" id="{E6384DD6-74D9-6D4E-3095-1DD64771CF71}"/>
                  </a:ext>
                </a:extLst>
              </p:cNvPr>
              <p:cNvSpPr txBox="1">
                <a:spLocks noRot="1" noChangeAspect="1" noMove="1" noResize="1" noEditPoints="1" noAdjustHandles="1" noChangeArrowheads="1" noChangeShapeType="1" noTextEdit="1"/>
              </p:cNvSpPr>
              <p:nvPr/>
            </p:nvSpPr>
            <p:spPr>
              <a:xfrm>
                <a:off x="262084" y="4406413"/>
                <a:ext cx="93375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2698513E-D89F-C5ED-A5E9-13DC2767C0DF}"/>
                  </a:ext>
                </a:extLst>
              </p:cNvPr>
              <p:cNvSpPr txBox="1"/>
              <p:nvPr/>
            </p:nvSpPr>
            <p:spPr>
              <a:xfrm>
                <a:off x="2042723" y="4249690"/>
                <a:ext cx="933757"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zh-Hans" sz="1800" b="1">
                          <a:latin typeface="Cambria Math" panose="02040503050406030204" pitchFamily="18" charset="0"/>
                        </a:rPr>
                        <m:t>𝟏</m:t>
                      </m:r>
                      <m:r>
                        <a:rPr kumimoji="1" lang="en-US" altLang="zh-Hans" sz="1800" b="1">
                          <a:latin typeface="Cambria Math" panose="02040503050406030204" pitchFamily="18" charset="0"/>
                        </a:rPr>
                        <m:t>−</m:t>
                      </m:r>
                      <m:r>
                        <a:rPr kumimoji="1" lang="zh-CN" altLang="en-US" sz="1800" b="1">
                          <a:latin typeface="Cambria Math" panose="02040503050406030204" pitchFamily="18" charset="0"/>
                        </a:rPr>
                        <m:t>𝛂</m:t>
                      </m:r>
                    </m:oMath>
                  </m:oMathPara>
                </a14:m>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30" name="文本框 29">
                <a:extLst>
                  <a:ext uri="{FF2B5EF4-FFF2-40B4-BE49-F238E27FC236}">
                    <a16:creationId xmlns:a16="http://schemas.microsoft.com/office/drawing/2014/main" id="{2698513E-D89F-C5ED-A5E9-13DC2767C0DF}"/>
                  </a:ext>
                </a:extLst>
              </p:cNvPr>
              <p:cNvSpPr txBox="1">
                <a:spLocks noRot="1" noChangeAspect="1" noMove="1" noResize="1" noEditPoints="1" noAdjustHandles="1" noChangeArrowheads="1" noChangeShapeType="1" noTextEdit="1"/>
              </p:cNvSpPr>
              <p:nvPr/>
            </p:nvSpPr>
            <p:spPr>
              <a:xfrm>
                <a:off x="2042723" y="4249690"/>
                <a:ext cx="93375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BCCC0D9B-7BD3-0ACC-9BBC-0619B8EEFE4F}"/>
                  </a:ext>
                </a:extLst>
              </p:cNvPr>
              <p:cNvSpPr txBox="1"/>
              <p:nvPr/>
            </p:nvSpPr>
            <p:spPr>
              <a:xfrm>
                <a:off x="1888615" y="2626352"/>
                <a:ext cx="933757"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en-US" altLang="zh-Hans" sz="1800" b="1">
                          <a:latin typeface="Cambria Math" panose="02040503050406030204" pitchFamily="18" charset="0"/>
                        </a:rPr>
                        <m:t>𝟏</m:t>
                      </m:r>
                      <m:r>
                        <a:rPr kumimoji="1" lang="en-US" altLang="zh-Hans" sz="1800" b="1">
                          <a:latin typeface="Cambria Math" panose="02040503050406030204" pitchFamily="18" charset="0"/>
                        </a:rPr>
                        <m:t>−</m:t>
                      </m:r>
                      <m:r>
                        <a:rPr kumimoji="1" lang="zh-CN" altLang="en-US" sz="1800" b="1">
                          <a:latin typeface="Cambria Math" panose="02040503050406030204" pitchFamily="18" charset="0"/>
                        </a:rPr>
                        <m:t>𝛂</m:t>
                      </m:r>
                    </m:oMath>
                  </m:oMathPara>
                </a14:m>
                <a:endParaRPr kumimoji="1" lang="zh-CN" altLang="en-US" dirty="0">
                  <a:latin typeface="Times New Roman" panose="02020603050405020304" pitchFamily="18" charset="0"/>
                  <a:cs typeface="Times New Roman" panose="02020603050405020304" pitchFamily="18" charset="0"/>
                </a:endParaRPr>
              </a:p>
            </p:txBody>
          </p:sp>
        </mc:Choice>
        <mc:Fallback xmlns="">
          <p:sp>
            <p:nvSpPr>
              <p:cNvPr id="31" name="文本框 30">
                <a:extLst>
                  <a:ext uri="{FF2B5EF4-FFF2-40B4-BE49-F238E27FC236}">
                    <a16:creationId xmlns:a16="http://schemas.microsoft.com/office/drawing/2014/main" id="{BCCC0D9B-7BD3-0ACC-9BBC-0619B8EEFE4F}"/>
                  </a:ext>
                </a:extLst>
              </p:cNvPr>
              <p:cNvSpPr txBox="1">
                <a:spLocks noRot="1" noChangeAspect="1" noMove="1" noResize="1" noEditPoints="1" noAdjustHandles="1" noChangeArrowheads="1" noChangeShapeType="1" noTextEdit="1"/>
              </p:cNvSpPr>
              <p:nvPr/>
            </p:nvSpPr>
            <p:spPr>
              <a:xfrm>
                <a:off x="1888615" y="2626352"/>
                <a:ext cx="933757"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BFE7F6DF-73EF-674E-CB5F-041F3030CEA5}"/>
                  </a:ext>
                </a:extLst>
              </p:cNvPr>
              <p:cNvSpPr txBox="1"/>
              <p:nvPr/>
            </p:nvSpPr>
            <p:spPr>
              <a:xfrm>
                <a:off x="4321895" y="3698869"/>
                <a:ext cx="933757"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kumimoji="1" lang="zh-CN" altLang="en-US" sz="1800" b="1">
                          <a:solidFill>
                            <a:srgbClr val="C00000"/>
                          </a:solidFill>
                          <a:latin typeface="Cambria Math" panose="02040503050406030204" pitchFamily="18" charset="0"/>
                        </a:rPr>
                        <m:t>𝛂</m:t>
                      </m:r>
                    </m:oMath>
                  </m:oMathPara>
                </a14:m>
                <a:endParaRPr kumimoji="1" lang="zh-CN" altLang="en-US" dirty="0">
                  <a:solidFill>
                    <a:srgbClr val="C00000"/>
                  </a:solidFill>
                  <a:latin typeface="Times New Roman" panose="02020603050405020304" pitchFamily="18" charset="0"/>
                  <a:cs typeface="Times New Roman" panose="02020603050405020304" pitchFamily="18" charset="0"/>
                </a:endParaRPr>
              </a:p>
            </p:txBody>
          </p:sp>
        </mc:Choice>
        <mc:Fallback xmlns="">
          <p:sp>
            <p:nvSpPr>
              <p:cNvPr id="32" name="文本框 31">
                <a:extLst>
                  <a:ext uri="{FF2B5EF4-FFF2-40B4-BE49-F238E27FC236}">
                    <a16:creationId xmlns:a16="http://schemas.microsoft.com/office/drawing/2014/main" id="{BFE7F6DF-73EF-674E-CB5F-041F3030CEA5}"/>
                  </a:ext>
                </a:extLst>
              </p:cNvPr>
              <p:cNvSpPr txBox="1">
                <a:spLocks noRot="1" noChangeAspect="1" noMove="1" noResize="1" noEditPoints="1" noAdjustHandles="1" noChangeArrowheads="1" noChangeShapeType="1" noTextEdit="1"/>
              </p:cNvSpPr>
              <p:nvPr/>
            </p:nvSpPr>
            <p:spPr>
              <a:xfrm>
                <a:off x="4321895" y="3698869"/>
                <a:ext cx="933757" cy="369332"/>
              </a:xfrm>
              <a:prstGeom prst="rect">
                <a:avLst/>
              </a:prstGeom>
              <a:blipFill>
                <a:blip r:embed="rId6"/>
                <a:stretch>
                  <a:fillRect/>
                </a:stretch>
              </a:blipFill>
            </p:spPr>
            <p:txBody>
              <a:bodyPr/>
              <a:lstStyle/>
              <a:p>
                <a:r>
                  <a:rPr lang="en-US">
                    <a:noFill/>
                  </a:rPr>
                  <a:t> </a:t>
                </a:r>
              </a:p>
            </p:txBody>
          </p:sp>
        </mc:Fallback>
      </mc:AlternateContent>
      <p:cxnSp>
        <p:nvCxnSpPr>
          <p:cNvPr id="33" name="直线箭头连接符 32">
            <a:extLst>
              <a:ext uri="{FF2B5EF4-FFF2-40B4-BE49-F238E27FC236}">
                <a16:creationId xmlns:a16="http://schemas.microsoft.com/office/drawing/2014/main" id="{023498EA-07F3-D490-1162-422B4B7A6ECF}"/>
              </a:ext>
            </a:extLst>
          </p:cNvPr>
          <p:cNvCxnSpPr>
            <a:cxnSpLocks/>
            <a:stCxn id="14" idx="5"/>
          </p:cNvCxnSpPr>
          <p:nvPr/>
        </p:nvCxnSpPr>
        <p:spPr>
          <a:xfrm>
            <a:off x="1623997" y="4836858"/>
            <a:ext cx="983680" cy="533696"/>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4" name="直线箭头连接符 33">
            <a:extLst>
              <a:ext uri="{FF2B5EF4-FFF2-40B4-BE49-F238E27FC236}">
                <a16:creationId xmlns:a16="http://schemas.microsoft.com/office/drawing/2014/main" id="{A1826BFE-C94C-F4DC-38D2-0F40C1928EA3}"/>
              </a:ext>
            </a:extLst>
          </p:cNvPr>
          <p:cNvCxnSpPr>
            <a:cxnSpLocks/>
            <a:stCxn id="14" idx="1"/>
            <a:endCxn id="10" idx="5"/>
          </p:cNvCxnSpPr>
          <p:nvPr/>
        </p:nvCxnSpPr>
        <p:spPr>
          <a:xfrm flipH="1" flipV="1">
            <a:off x="917806" y="3768287"/>
            <a:ext cx="278175" cy="648797"/>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5" name="直线箭头连接符 34">
            <a:extLst>
              <a:ext uri="{FF2B5EF4-FFF2-40B4-BE49-F238E27FC236}">
                <a16:creationId xmlns:a16="http://schemas.microsoft.com/office/drawing/2014/main" id="{CE704767-2BCF-17A6-A153-BF3DAEC3CB32}"/>
              </a:ext>
            </a:extLst>
          </p:cNvPr>
          <p:cNvCxnSpPr>
            <a:cxnSpLocks/>
          </p:cNvCxnSpPr>
          <p:nvPr/>
        </p:nvCxnSpPr>
        <p:spPr>
          <a:xfrm flipV="1">
            <a:off x="916042" y="2972315"/>
            <a:ext cx="485684" cy="383811"/>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6" name="直线箭头连接符 35">
            <a:extLst>
              <a:ext uri="{FF2B5EF4-FFF2-40B4-BE49-F238E27FC236}">
                <a16:creationId xmlns:a16="http://schemas.microsoft.com/office/drawing/2014/main" id="{1A97F1C7-4DBD-8928-7099-98233E29C02C}"/>
              </a:ext>
            </a:extLst>
          </p:cNvPr>
          <p:cNvCxnSpPr>
            <a:cxnSpLocks/>
          </p:cNvCxnSpPr>
          <p:nvPr/>
        </p:nvCxnSpPr>
        <p:spPr>
          <a:xfrm>
            <a:off x="2008152" y="2972315"/>
            <a:ext cx="2338399" cy="470983"/>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7" name="直线箭头连接符 36">
            <a:extLst>
              <a:ext uri="{FF2B5EF4-FFF2-40B4-BE49-F238E27FC236}">
                <a16:creationId xmlns:a16="http://schemas.microsoft.com/office/drawing/2014/main" id="{71A26D0D-76F8-CF42-84EE-499DD1EF62B3}"/>
              </a:ext>
            </a:extLst>
          </p:cNvPr>
          <p:cNvCxnSpPr>
            <a:cxnSpLocks/>
          </p:cNvCxnSpPr>
          <p:nvPr/>
        </p:nvCxnSpPr>
        <p:spPr>
          <a:xfrm flipH="1" flipV="1">
            <a:off x="1919343" y="3182227"/>
            <a:ext cx="283981" cy="534260"/>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8" name="直线箭头连接符 37">
            <a:extLst>
              <a:ext uri="{FF2B5EF4-FFF2-40B4-BE49-F238E27FC236}">
                <a16:creationId xmlns:a16="http://schemas.microsoft.com/office/drawing/2014/main" id="{94A2DAFD-20EF-6020-EE69-35084DC80106}"/>
              </a:ext>
            </a:extLst>
          </p:cNvPr>
          <p:cNvCxnSpPr>
            <a:cxnSpLocks/>
          </p:cNvCxnSpPr>
          <p:nvPr/>
        </p:nvCxnSpPr>
        <p:spPr>
          <a:xfrm>
            <a:off x="1007569" y="3559581"/>
            <a:ext cx="1109663" cy="360362"/>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39" name="直线箭头连接符 38">
            <a:extLst>
              <a:ext uri="{FF2B5EF4-FFF2-40B4-BE49-F238E27FC236}">
                <a16:creationId xmlns:a16="http://schemas.microsoft.com/office/drawing/2014/main" id="{9DBA108D-BA48-0C21-D9A1-908DAD12966B}"/>
              </a:ext>
            </a:extLst>
          </p:cNvPr>
          <p:cNvCxnSpPr>
            <a:cxnSpLocks/>
          </p:cNvCxnSpPr>
          <p:nvPr/>
        </p:nvCxnSpPr>
        <p:spPr>
          <a:xfrm flipV="1">
            <a:off x="3091387" y="3686582"/>
            <a:ext cx="1399993" cy="1718535"/>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0" name="直线箭头连接符 39">
            <a:extLst>
              <a:ext uri="{FF2B5EF4-FFF2-40B4-BE49-F238E27FC236}">
                <a16:creationId xmlns:a16="http://schemas.microsoft.com/office/drawing/2014/main" id="{F9DB88E0-DEBC-4D72-9C0B-F5F8E20DD7B7}"/>
              </a:ext>
            </a:extLst>
          </p:cNvPr>
          <p:cNvCxnSpPr>
            <a:cxnSpLocks/>
            <a:stCxn id="14" idx="7"/>
          </p:cNvCxnSpPr>
          <p:nvPr/>
        </p:nvCxnSpPr>
        <p:spPr>
          <a:xfrm flipV="1">
            <a:off x="1623998" y="4092685"/>
            <a:ext cx="582043" cy="324398"/>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4A94A8DC-FC2F-AAB7-092D-6574B505EF80}"/>
              </a:ext>
            </a:extLst>
          </p:cNvPr>
          <p:cNvCxnSpPr>
            <a:cxnSpLocks/>
            <a:endCxn id="18" idx="2"/>
          </p:cNvCxnSpPr>
          <p:nvPr/>
        </p:nvCxnSpPr>
        <p:spPr>
          <a:xfrm flipV="1">
            <a:off x="3125294" y="5339354"/>
            <a:ext cx="705923" cy="241115"/>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2" name="直线箭头连接符 41">
            <a:extLst>
              <a:ext uri="{FF2B5EF4-FFF2-40B4-BE49-F238E27FC236}">
                <a16:creationId xmlns:a16="http://schemas.microsoft.com/office/drawing/2014/main" id="{A4986354-05C7-8578-0C0B-1499B2E1D5C4}"/>
              </a:ext>
            </a:extLst>
          </p:cNvPr>
          <p:cNvCxnSpPr>
            <a:cxnSpLocks/>
            <a:stCxn id="17" idx="5"/>
            <a:endCxn id="19" idx="1"/>
          </p:cNvCxnSpPr>
          <p:nvPr/>
        </p:nvCxnSpPr>
        <p:spPr>
          <a:xfrm>
            <a:off x="3036381" y="5786701"/>
            <a:ext cx="519877" cy="530067"/>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3" name="直线箭头连接符 42">
            <a:extLst>
              <a:ext uri="{FF2B5EF4-FFF2-40B4-BE49-F238E27FC236}">
                <a16:creationId xmlns:a16="http://schemas.microsoft.com/office/drawing/2014/main" id="{9CB02835-F582-F486-F9D7-8305AABC2E12}"/>
              </a:ext>
            </a:extLst>
          </p:cNvPr>
          <p:cNvCxnSpPr>
            <a:cxnSpLocks/>
            <a:stCxn id="19" idx="0"/>
          </p:cNvCxnSpPr>
          <p:nvPr/>
        </p:nvCxnSpPr>
        <p:spPr>
          <a:xfrm flipV="1">
            <a:off x="3770266" y="5646139"/>
            <a:ext cx="380498" cy="583690"/>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4" name="直线箭头连接符 43">
            <a:extLst>
              <a:ext uri="{FF2B5EF4-FFF2-40B4-BE49-F238E27FC236}">
                <a16:creationId xmlns:a16="http://schemas.microsoft.com/office/drawing/2014/main" id="{A7C69064-98C5-8DB3-1B23-04F85271DFCA}"/>
              </a:ext>
            </a:extLst>
          </p:cNvPr>
          <p:cNvCxnSpPr>
            <a:cxnSpLocks/>
            <a:endCxn id="25" idx="2"/>
          </p:cNvCxnSpPr>
          <p:nvPr/>
        </p:nvCxnSpPr>
        <p:spPr>
          <a:xfrm>
            <a:off x="4864167" y="3653211"/>
            <a:ext cx="782971" cy="142649"/>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45" name="直线箭头连接符 44">
            <a:extLst>
              <a:ext uri="{FF2B5EF4-FFF2-40B4-BE49-F238E27FC236}">
                <a16:creationId xmlns:a16="http://schemas.microsoft.com/office/drawing/2014/main" id="{1060B40D-FF9A-389B-0407-448FF4DFEF68}"/>
              </a:ext>
            </a:extLst>
          </p:cNvPr>
          <p:cNvCxnSpPr>
            <a:cxnSpLocks/>
          </p:cNvCxnSpPr>
          <p:nvPr/>
        </p:nvCxnSpPr>
        <p:spPr>
          <a:xfrm flipV="1">
            <a:off x="6163859" y="2926532"/>
            <a:ext cx="882468" cy="646973"/>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59" name="直线箭头连接符 58">
            <a:extLst>
              <a:ext uri="{FF2B5EF4-FFF2-40B4-BE49-F238E27FC236}">
                <a16:creationId xmlns:a16="http://schemas.microsoft.com/office/drawing/2014/main" id="{45AD614E-EF13-E653-8D48-4ECEF592989B}"/>
              </a:ext>
            </a:extLst>
          </p:cNvPr>
          <p:cNvCxnSpPr>
            <a:cxnSpLocks/>
          </p:cNvCxnSpPr>
          <p:nvPr/>
        </p:nvCxnSpPr>
        <p:spPr>
          <a:xfrm>
            <a:off x="6261439" y="2085742"/>
            <a:ext cx="784889" cy="420963"/>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60" name="直线箭头连接符 59">
            <a:extLst>
              <a:ext uri="{FF2B5EF4-FFF2-40B4-BE49-F238E27FC236}">
                <a16:creationId xmlns:a16="http://schemas.microsoft.com/office/drawing/2014/main" id="{65FD42DB-8308-6F1E-B429-748B02F93705}"/>
              </a:ext>
            </a:extLst>
          </p:cNvPr>
          <p:cNvCxnSpPr>
            <a:cxnSpLocks/>
            <a:endCxn id="23" idx="4"/>
          </p:cNvCxnSpPr>
          <p:nvPr/>
        </p:nvCxnSpPr>
        <p:spPr>
          <a:xfrm flipV="1">
            <a:off x="5949457" y="2311731"/>
            <a:ext cx="335" cy="1174824"/>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61" name="直线箭头连接符 60">
            <a:extLst>
              <a:ext uri="{FF2B5EF4-FFF2-40B4-BE49-F238E27FC236}">
                <a16:creationId xmlns:a16="http://schemas.microsoft.com/office/drawing/2014/main" id="{33CC2887-7ECF-D06B-16C3-5497043A2C9D}"/>
              </a:ext>
            </a:extLst>
          </p:cNvPr>
          <p:cNvCxnSpPr>
            <a:cxnSpLocks/>
            <a:stCxn id="20" idx="6"/>
          </p:cNvCxnSpPr>
          <p:nvPr/>
        </p:nvCxnSpPr>
        <p:spPr>
          <a:xfrm flipV="1">
            <a:off x="4840062" y="2014944"/>
            <a:ext cx="822057" cy="237423"/>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62" name="直线箭头连接符 61">
            <a:extLst>
              <a:ext uri="{FF2B5EF4-FFF2-40B4-BE49-F238E27FC236}">
                <a16:creationId xmlns:a16="http://schemas.microsoft.com/office/drawing/2014/main" id="{DF538DEB-99F1-29CC-88BB-28B053E088BF}"/>
              </a:ext>
            </a:extLst>
          </p:cNvPr>
          <p:cNvCxnSpPr>
            <a:cxnSpLocks/>
            <a:endCxn id="20" idx="4"/>
          </p:cNvCxnSpPr>
          <p:nvPr/>
        </p:nvCxnSpPr>
        <p:spPr>
          <a:xfrm flipH="1" flipV="1">
            <a:off x="4537409" y="2549192"/>
            <a:ext cx="112355" cy="597243"/>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63" name="直线箭头连接符 62">
            <a:extLst>
              <a:ext uri="{FF2B5EF4-FFF2-40B4-BE49-F238E27FC236}">
                <a16:creationId xmlns:a16="http://schemas.microsoft.com/office/drawing/2014/main" id="{F5F1442B-6FAB-1A75-478D-FDDCE00594CA}"/>
              </a:ext>
            </a:extLst>
          </p:cNvPr>
          <p:cNvCxnSpPr>
            <a:cxnSpLocks/>
          </p:cNvCxnSpPr>
          <p:nvPr/>
        </p:nvCxnSpPr>
        <p:spPr>
          <a:xfrm flipH="1">
            <a:off x="2993431" y="3645718"/>
            <a:ext cx="1401068" cy="1723922"/>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65" name="直线箭头连接符 64">
            <a:extLst>
              <a:ext uri="{FF2B5EF4-FFF2-40B4-BE49-F238E27FC236}">
                <a16:creationId xmlns:a16="http://schemas.microsoft.com/office/drawing/2014/main" id="{F30165CB-B940-9797-6285-4E1B905C08A5}"/>
              </a:ext>
            </a:extLst>
          </p:cNvPr>
          <p:cNvCxnSpPr>
            <a:cxnSpLocks/>
          </p:cNvCxnSpPr>
          <p:nvPr/>
        </p:nvCxnSpPr>
        <p:spPr>
          <a:xfrm flipH="1" flipV="1">
            <a:off x="1004645" y="3643718"/>
            <a:ext cx="1109663" cy="360362"/>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66" name="直线箭头连接符 65">
            <a:extLst>
              <a:ext uri="{FF2B5EF4-FFF2-40B4-BE49-F238E27FC236}">
                <a16:creationId xmlns:a16="http://schemas.microsoft.com/office/drawing/2014/main" id="{03FFE988-2FCE-6552-EDB3-E969F6B5EF92}"/>
              </a:ext>
            </a:extLst>
          </p:cNvPr>
          <p:cNvCxnSpPr>
            <a:cxnSpLocks/>
          </p:cNvCxnSpPr>
          <p:nvPr/>
        </p:nvCxnSpPr>
        <p:spPr>
          <a:xfrm rot="10800000">
            <a:off x="6208349" y="2169275"/>
            <a:ext cx="784889" cy="420963"/>
          </a:xfrm>
          <a:prstGeom prst="straightConnector1">
            <a:avLst/>
          </a:prstGeom>
          <a:ln>
            <a:tailEnd type="stealth" w="lg" len="lg"/>
          </a:ln>
        </p:spPr>
        <p:style>
          <a:lnRef idx="1">
            <a:schemeClr val="dk1"/>
          </a:lnRef>
          <a:fillRef idx="0">
            <a:schemeClr val="dk1"/>
          </a:fillRef>
          <a:effectRef idx="0">
            <a:schemeClr val="dk1"/>
          </a:effectRef>
          <a:fontRef idx="minor">
            <a:schemeClr val="tx1"/>
          </a:fontRef>
        </p:style>
      </p:cxnSp>
      <p:cxnSp>
        <p:nvCxnSpPr>
          <p:cNvPr id="67" name="直线箭头连接符 66">
            <a:extLst>
              <a:ext uri="{FF2B5EF4-FFF2-40B4-BE49-F238E27FC236}">
                <a16:creationId xmlns:a16="http://schemas.microsoft.com/office/drawing/2014/main" id="{F64EF146-6694-02C7-1C89-9702F5B12B3E}"/>
              </a:ext>
            </a:extLst>
          </p:cNvPr>
          <p:cNvCxnSpPr>
            <a:cxnSpLocks/>
          </p:cNvCxnSpPr>
          <p:nvPr/>
        </p:nvCxnSpPr>
        <p:spPr>
          <a:xfrm flipH="1" flipV="1">
            <a:off x="1656225" y="4769140"/>
            <a:ext cx="1014313" cy="533696"/>
          </a:xfrm>
          <a:prstGeom prst="straightConnector1">
            <a:avLst/>
          </a:prstGeom>
          <a:ln>
            <a:headEnd type="none"/>
            <a:tailEnd type="stealth" w="lg" len="lg"/>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26A82213-A68C-81D8-4AEF-2DBC10A834C9}"/>
                  </a:ext>
                </a:extLst>
              </p:cNvPr>
              <p:cNvSpPr txBox="1"/>
              <p:nvPr/>
            </p:nvSpPr>
            <p:spPr>
              <a:xfrm>
                <a:off x="5296420" y="5584156"/>
                <a:ext cx="4963190" cy="1140249"/>
              </a:xfrm>
              <a:prstGeom prst="rect">
                <a:avLst/>
              </a:prstGeom>
              <a:noFill/>
            </p:spPr>
            <p:txBody>
              <a:bodyPr wrap="square" rtlCol="0">
                <a:spAutoFit/>
              </a:bodyPr>
              <a:lstStyle/>
              <a:p>
                <a:pPr>
                  <a:spcBef>
                    <a:spcPts val="1200"/>
                  </a:spcBef>
                  <a:buClr>
                    <a:schemeClr val="tx1"/>
                  </a:buClr>
                  <a:buSzPct val="80000"/>
                </a:pPr>
                <a14:m>
                  <m:oMath xmlns:m="http://schemas.openxmlformats.org/officeDocument/2006/math">
                    <m:r>
                      <a:rPr kumimoji="1" lang="en-US" altLang="zh-CN" sz="2200" b="1" i="1" dirty="0">
                        <a:latin typeface="Cambria Math" panose="02040503050406030204" pitchFamily="18" charset="0"/>
                        <a:ea typeface="Cambria Math" panose="02040503050406030204" pitchFamily="18" charset="0"/>
                      </a:rPr>
                      <m:t>𝝅</m:t>
                    </m:r>
                    <m:d>
                      <m:dPr>
                        <m:ctrlPr>
                          <a:rPr kumimoji="1" lang="en-US" altLang="zh-CN" sz="2200" i="1" dirty="0">
                            <a:latin typeface="Cambria Math" panose="02040503050406030204" pitchFamily="18" charset="0"/>
                            <a:ea typeface="Cambria Math" panose="02040503050406030204" pitchFamily="18" charset="0"/>
                          </a:rPr>
                        </m:ctrlPr>
                      </m:dPr>
                      <m:e>
                        <m:r>
                          <m:rPr>
                            <m:sty m:val="p"/>
                          </m:rPr>
                          <a:rPr kumimoji="1" lang="en-US" altLang="zh-CN" sz="2200" i="1" dirty="0">
                            <a:latin typeface="Cambria Math" panose="02040503050406030204" pitchFamily="18" charset="0"/>
                            <a:ea typeface="Cambria Math" panose="02040503050406030204" pitchFamily="18" charset="0"/>
                          </a:rPr>
                          <m:t>s</m:t>
                        </m:r>
                        <m:r>
                          <a:rPr kumimoji="1" lang="en-US" altLang="zh-CN" sz="2200" i="1" dirty="0">
                            <a:latin typeface="Cambria Math" panose="02040503050406030204" pitchFamily="18" charset="0"/>
                            <a:ea typeface="Cambria Math" panose="02040503050406030204" pitchFamily="18" charset="0"/>
                          </a:rPr>
                          <m:t>,</m:t>
                        </m:r>
                        <m:r>
                          <a:rPr kumimoji="1" lang="en-US" altLang="zh-CN" sz="2200" i="1" dirty="0">
                            <a:latin typeface="Cambria Math" panose="02040503050406030204" pitchFamily="18" charset="0"/>
                            <a:ea typeface="Cambria Math" panose="02040503050406030204" pitchFamily="18" charset="0"/>
                          </a:rPr>
                          <m:t>𝑡</m:t>
                        </m:r>
                      </m:e>
                    </m:d>
                    <m:r>
                      <a:rPr kumimoji="1" lang="en-US" altLang="zh-CN" sz="2200" dirty="0">
                        <a:latin typeface="Cambria Math" panose="02040503050406030204" pitchFamily="18" charset="0"/>
                        <a:ea typeface="Cambria Math" panose="02040503050406030204" pitchFamily="18" charset="0"/>
                      </a:rPr>
                      <m:t>=</m:t>
                    </m:r>
                  </m:oMath>
                </a14:m>
                <a:r>
                  <a:rPr kumimoji="1" lang="en-US" altLang="zh-CN" sz="2200" dirty="0">
                    <a:latin typeface="Times New Roman" panose="02020603050405020304" pitchFamily="18" charset="0"/>
                    <a:ea typeface="楷体" panose="02010609060101010101" pitchFamily="49" charset="-122"/>
                  </a:rPr>
                  <a:t> Pr{</a:t>
                </a:r>
                <a14:m>
                  <m:oMath xmlns:m="http://schemas.openxmlformats.org/officeDocument/2006/math">
                    <m:r>
                      <a:rPr kumimoji="1" lang="en-US" altLang="zh-CN" sz="2200" i="1" dirty="0">
                        <a:latin typeface="Cambria Math" panose="02040503050406030204" pitchFamily="18" charset="0"/>
                        <a:ea typeface="Cambria Math" panose="02040503050406030204" pitchFamily="18" charset="0"/>
                      </a:rPr>
                      <m:t>𝛼</m:t>
                    </m:r>
                  </m:oMath>
                </a14:m>
                <a:r>
                  <a:rPr kumimoji="1" lang="en-US" altLang="zh-CN" sz="2200" dirty="0">
                    <a:latin typeface="Times New Roman" panose="02020603050405020304" pitchFamily="18" charset="0"/>
                    <a:ea typeface="楷体" panose="02010609060101010101" pitchFamily="49" charset="-122"/>
                  </a:rPr>
                  <a:t>-walk from the given source node </a:t>
                </a:r>
                <a14:m>
                  <m:oMath xmlns:m="http://schemas.openxmlformats.org/officeDocument/2006/math">
                    <m:r>
                      <a:rPr kumimoji="1" lang="en-US" altLang="zh-CN" sz="2200" i="1" dirty="0">
                        <a:latin typeface="Cambria Math" panose="02040503050406030204" pitchFamily="18" charset="0"/>
                        <a:ea typeface="楷体" panose="02010609060101010101" pitchFamily="49" charset="-122"/>
                      </a:rPr>
                      <m:t>𝑠</m:t>
                    </m:r>
                  </m:oMath>
                </a14:m>
                <a:r>
                  <a:rPr kumimoji="1" lang="en-US" altLang="zh-CN" sz="2200" dirty="0">
                    <a:latin typeface="Times New Roman" panose="02020603050405020304" pitchFamily="18" charset="0"/>
                    <a:ea typeface="楷体" panose="02010609060101010101" pitchFamily="49" charset="-122"/>
                  </a:rPr>
                  <a:t> terminates at </a:t>
                </a:r>
                <a14:m>
                  <m:oMath xmlns:m="http://schemas.openxmlformats.org/officeDocument/2006/math">
                    <m:r>
                      <a:rPr kumimoji="1" lang="en-US" altLang="zh-CN" sz="2200" i="1" dirty="0">
                        <a:latin typeface="Cambria Math" panose="02040503050406030204" pitchFamily="18" charset="0"/>
                        <a:ea typeface="楷体" panose="02010609060101010101" pitchFamily="49" charset="-122"/>
                      </a:rPr>
                      <m:t>𝑡</m:t>
                    </m:r>
                  </m:oMath>
                </a14:m>
                <a:r>
                  <a:rPr kumimoji="1" lang="en-US" altLang="zh-CN" sz="2200" dirty="0">
                    <a:latin typeface="Times New Roman" panose="02020603050405020304" pitchFamily="18" charset="0"/>
                    <a:ea typeface="楷体" panose="02010609060101010101" pitchFamily="49" charset="-122"/>
                  </a:rPr>
                  <a:t>}</a:t>
                </a:r>
              </a:p>
              <a:p>
                <a:pPr>
                  <a:lnSpc>
                    <a:spcPct val="120000"/>
                  </a:lnSpc>
                  <a:buClr>
                    <a:schemeClr val="tx1"/>
                  </a:buClr>
                  <a:buSzPct val="80000"/>
                </a:pPr>
                <a:endParaRPr kumimoji="1" lang="en-US" altLang="zh-CN" sz="2200" dirty="0">
                  <a:latin typeface="Times New Roman" panose="02020603050405020304" pitchFamily="18" charset="0"/>
                  <a:ea typeface="楷体" panose="02010609060101010101" pitchFamily="49" charset="-122"/>
                </a:endParaRPr>
              </a:p>
            </p:txBody>
          </p:sp>
        </mc:Choice>
        <mc:Fallback xmlns="">
          <p:sp>
            <p:nvSpPr>
              <p:cNvPr id="68" name="文本框 67">
                <a:extLst>
                  <a:ext uri="{FF2B5EF4-FFF2-40B4-BE49-F238E27FC236}">
                    <a16:creationId xmlns:a16="http://schemas.microsoft.com/office/drawing/2014/main" id="{26A82213-A68C-81D8-4AEF-2DBC10A834C9}"/>
                  </a:ext>
                </a:extLst>
              </p:cNvPr>
              <p:cNvSpPr txBox="1">
                <a:spLocks noRot="1" noChangeAspect="1" noMove="1" noResize="1" noEditPoints="1" noAdjustHandles="1" noChangeArrowheads="1" noChangeShapeType="1" noTextEdit="1"/>
              </p:cNvSpPr>
              <p:nvPr/>
            </p:nvSpPr>
            <p:spPr>
              <a:xfrm>
                <a:off x="5296420" y="5584156"/>
                <a:ext cx="4963190" cy="1140249"/>
              </a:xfrm>
              <a:prstGeom prst="rect">
                <a:avLst/>
              </a:prstGeom>
              <a:blipFill>
                <a:blip r:embed="rId7"/>
                <a:stretch>
                  <a:fillRect l="-1790" t="-3297"/>
                </a:stretch>
              </a:blipFill>
            </p:spPr>
            <p:txBody>
              <a:bodyPr/>
              <a:lstStyle/>
              <a:p>
                <a:r>
                  <a:rPr lang="en-US">
                    <a:noFill/>
                  </a:rPr>
                  <a:t> </a:t>
                </a:r>
              </a:p>
            </p:txBody>
          </p:sp>
        </mc:Fallback>
      </mc:AlternateContent>
      <p:sp>
        <p:nvSpPr>
          <p:cNvPr id="69" name="AutoShape 39">
            <a:extLst>
              <a:ext uri="{FF2B5EF4-FFF2-40B4-BE49-F238E27FC236}">
                <a16:creationId xmlns:a16="http://schemas.microsoft.com/office/drawing/2014/main" id="{274BDB50-4951-2EC3-2A3A-BF34A12D3CB0}"/>
              </a:ext>
            </a:extLst>
          </p:cNvPr>
          <p:cNvSpPr>
            <a:spLocks noChangeArrowheads="1"/>
          </p:cNvSpPr>
          <p:nvPr/>
        </p:nvSpPr>
        <p:spPr bwMode="auto">
          <a:xfrm>
            <a:off x="1143289" y="4397188"/>
            <a:ext cx="533400" cy="457200"/>
          </a:xfrm>
          <a:prstGeom prst="smileyFace">
            <a:avLst>
              <a:gd name="adj" fmla="val 4653"/>
            </a:avLst>
          </a:prstGeom>
          <a:solidFill>
            <a:srgbClr val="4F81BD"/>
          </a:solidFill>
          <a:ln w="9525">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zh-CN" altLang="zh-CN" sz="2400">
              <a:latin typeface="Times New Roman" panose="02020603050405020304" pitchFamily="18" charset="0"/>
              <a:cs typeface="Times New Roman" panose="02020603050405020304" pitchFamily="18" charset="0"/>
            </a:endParaRPr>
          </a:p>
        </p:txBody>
      </p:sp>
      <p:sp>
        <p:nvSpPr>
          <p:cNvPr id="70" name="文本框 69">
            <a:extLst>
              <a:ext uri="{FF2B5EF4-FFF2-40B4-BE49-F238E27FC236}">
                <a16:creationId xmlns:a16="http://schemas.microsoft.com/office/drawing/2014/main" id="{2DF6F56F-CA82-B72D-E055-ABF95F8C3A05}"/>
              </a:ext>
            </a:extLst>
          </p:cNvPr>
          <p:cNvSpPr txBox="1"/>
          <p:nvPr/>
        </p:nvSpPr>
        <p:spPr bwMode="auto">
          <a:xfrm>
            <a:off x="276222" y="4945524"/>
            <a:ext cx="1662227" cy="707351"/>
          </a:xfrm>
          <a:prstGeom prst="rect">
            <a:avLst/>
          </a:prstGeom>
          <a:noFill/>
          <a:ln w="9525" algn="ctr">
            <a:noFill/>
            <a:miter lim="800000"/>
            <a:headEnd/>
            <a:tailEnd/>
          </a:ln>
          <a:effectLst/>
        </p:spPr>
        <p:txBody>
          <a:bodyPr wrap="square" lIns="90909" tIns="45455" rIns="90909" bIns="45455" rtlCol="0" anchor="ctr">
            <a:spAutoFit/>
          </a:bodyPr>
          <a:lstStyle/>
          <a:p>
            <a:pPr algn="ctr"/>
            <a:r>
              <a:rPr lang="en-US" dirty="0">
                <a:latin typeface="Times New Roman" panose="02020603050405020304" pitchFamily="18" charset="0"/>
                <a:cs typeface="Times New Roman" panose="02020603050405020304" pitchFamily="18" charset="0"/>
              </a:rPr>
              <a:t>Given a</a:t>
            </a:r>
          </a:p>
          <a:p>
            <a:pPr algn="ctr"/>
            <a:r>
              <a:rPr lang="en-US" dirty="0">
                <a:latin typeface="Times New Roman" panose="02020603050405020304" pitchFamily="18" charset="0"/>
                <a:cs typeface="Times New Roman" panose="02020603050405020304" pitchFamily="18" charset="0"/>
              </a:rPr>
              <a:t> Source Node</a:t>
            </a:r>
          </a:p>
        </p:txBody>
      </p:sp>
      <p:sp>
        <p:nvSpPr>
          <p:cNvPr id="75" name="椭圆 74">
            <a:extLst>
              <a:ext uri="{FF2B5EF4-FFF2-40B4-BE49-F238E27FC236}">
                <a16:creationId xmlns:a16="http://schemas.microsoft.com/office/drawing/2014/main" id="{747FB435-8D17-D577-EE6A-DB709591B419}"/>
              </a:ext>
            </a:extLst>
          </p:cNvPr>
          <p:cNvSpPr/>
          <p:nvPr/>
        </p:nvSpPr>
        <p:spPr>
          <a:xfrm rot="21024734">
            <a:off x="5325422" y="5500662"/>
            <a:ext cx="848651" cy="582138"/>
          </a:xfrm>
          <a:prstGeom prst="ellipse">
            <a:avLst/>
          </a:prstGeom>
          <a:noFill/>
          <a:ln w="1905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弧 75">
            <a:extLst>
              <a:ext uri="{FF2B5EF4-FFF2-40B4-BE49-F238E27FC236}">
                <a16:creationId xmlns:a16="http://schemas.microsoft.com/office/drawing/2014/main" id="{709FB72D-5781-88FB-9DCF-710CE53B02CF}"/>
              </a:ext>
            </a:extLst>
          </p:cNvPr>
          <p:cNvSpPr/>
          <p:nvPr/>
        </p:nvSpPr>
        <p:spPr>
          <a:xfrm rot="15744460">
            <a:off x="5808805" y="4825890"/>
            <a:ext cx="1041915" cy="1223778"/>
          </a:xfrm>
          <a:prstGeom prst="arc">
            <a:avLst>
              <a:gd name="adj1" fmla="val 16276609"/>
              <a:gd name="adj2" fmla="val 4970"/>
            </a:avLst>
          </a:prstGeom>
          <a:ln w="12700">
            <a:solidFill>
              <a:srgbClr val="C00000"/>
            </a:solidFill>
            <a:headEnd type="none" w="med" len="med"/>
            <a:tailEnd type="stealth"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7" name="文本框 76">
                <a:extLst>
                  <a:ext uri="{FF2B5EF4-FFF2-40B4-BE49-F238E27FC236}">
                    <a16:creationId xmlns:a16="http://schemas.microsoft.com/office/drawing/2014/main" id="{E367CEB0-AA71-FEC4-CA57-9F15A7B99F13}"/>
                  </a:ext>
                </a:extLst>
              </p:cNvPr>
              <p:cNvSpPr txBox="1"/>
              <p:nvPr/>
            </p:nvSpPr>
            <p:spPr>
              <a:xfrm>
                <a:off x="6342818" y="4529834"/>
                <a:ext cx="2751876" cy="769441"/>
              </a:xfrm>
              <a:prstGeom prst="rect">
                <a:avLst/>
              </a:prstGeom>
              <a:noFill/>
            </p:spPr>
            <p:txBody>
              <a:bodyPr wrap="square" rtlCol="0">
                <a:spAutoFit/>
              </a:bodyPr>
              <a:lstStyle/>
              <a:p>
                <a:pPr>
                  <a:spcBef>
                    <a:spcPts val="2400"/>
                  </a:spcBef>
                  <a:buClr>
                    <a:schemeClr val="tx1"/>
                  </a:buClr>
                  <a:buSzPct val="80000"/>
                </a:pPr>
                <a:r>
                  <a:rPr kumimoji="1" lang="en-US" altLang="zh-CN" sz="2200" dirty="0">
                    <a:latin typeface="Times New Roman" panose="02020603050405020304" pitchFamily="18" charset="0"/>
                    <a:ea typeface="楷体" panose="02010609060101010101" pitchFamily="49" charset="-122"/>
                  </a:rPr>
                  <a:t>Node </a:t>
                </a:r>
                <a14:m>
                  <m:oMath xmlns:m="http://schemas.openxmlformats.org/officeDocument/2006/math">
                    <m:r>
                      <a:rPr kumimoji="1" lang="en-US" altLang="zh-CN" sz="2200" i="1" dirty="0">
                        <a:latin typeface="Cambria Math" panose="02040503050406030204" pitchFamily="18" charset="0"/>
                        <a:ea typeface="楷体" panose="02010609060101010101" pitchFamily="49" charset="-122"/>
                      </a:rPr>
                      <m:t>𝑡</m:t>
                    </m:r>
                  </m:oMath>
                </a14:m>
                <a:r>
                  <a:rPr kumimoji="1" lang="en-US" altLang="zh-CN" sz="2200" dirty="0">
                    <a:latin typeface="Times New Roman" panose="02020603050405020304" pitchFamily="18" charset="0"/>
                    <a:ea typeface="楷体" panose="02010609060101010101" pitchFamily="49" charset="-122"/>
                  </a:rPr>
                  <a:t>’s PPR Score (w.r.t. source node </a:t>
                </a:r>
                <a14:m>
                  <m:oMath xmlns:m="http://schemas.openxmlformats.org/officeDocument/2006/math">
                    <m:r>
                      <a:rPr kumimoji="1" lang="en-US" altLang="zh-CN" sz="2200" i="1" dirty="0">
                        <a:latin typeface="Cambria Math" panose="02040503050406030204" pitchFamily="18" charset="0"/>
                        <a:ea typeface="楷体" panose="02010609060101010101" pitchFamily="49" charset="-122"/>
                      </a:rPr>
                      <m:t>𝑠</m:t>
                    </m:r>
                  </m:oMath>
                </a14:m>
                <a:r>
                  <a:rPr kumimoji="1" lang="en-US" altLang="zh-CN" sz="2200" dirty="0">
                    <a:latin typeface="Times New Roman" panose="02020603050405020304" pitchFamily="18" charset="0"/>
                    <a:ea typeface="楷体" panose="02010609060101010101" pitchFamily="49" charset="-122"/>
                  </a:rPr>
                  <a:t>)</a:t>
                </a:r>
              </a:p>
            </p:txBody>
          </p:sp>
        </mc:Choice>
        <mc:Fallback xmlns="">
          <p:sp>
            <p:nvSpPr>
              <p:cNvPr id="77" name="文本框 76">
                <a:extLst>
                  <a:ext uri="{FF2B5EF4-FFF2-40B4-BE49-F238E27FC236}">
                    <a16:creationId xmlns:a16="http://schemas.microsoft.com/office/drawing/2014/main" id="{E367CEB0-AA71-FEC4-CA57-9F15A7B99F13}"/>
                  </a:ext>
                </a:extLst>
              </p:cNvPr>
              <p:cNvSpPr txBox="1">
                <a:spLocks noRot="1" noChangeAspect="1" noMove="1" noResize="1" noEditPoints="1" noAdjustHandles="1" noChangeArrowheads="1" noChangeShapeType="1" noTextEdit="1"/>
              </p:cNvSpPr>
              <p:nvPr/>
            </p:nvSpPr>
            <p:spPr>
              <a:xfrm>
                <a:off x="6342818" y="4529834"/>
                <a:ext cx="2751876" cy="769441"/>
              </a:xfrm>
              <a:prstGeom prst="rect">
                <a:avLst/>
              </a:prstGeom>
              <a:blipFill>
                <a:blip r:embed="rId8"/>
                <a:stretch>
                  <a:fillRect l="-2752" t="-4839" b="-14516"/>
                </a:stretch>
              </a:blipFill>
            </p:spPr>
            <p:txBody>
              <a:bodyPr/>
              <a:lstStyle/>
              <a:p>
                <a:r>
                  <a:rPr lang="en-US">
                    <a:noFill/>
                  </a:rPr>
                  <a:t> </a:t>
                </a:r>
              </a:p>
            </p:txBody>
          </p:sp>
        </mc:Fallback>
      </mc:AlternateContent>
    </p:spTree>
    <p:extLst>
      <p:ext uri="{BB962C8B-B14F-4D97-AF65-F5344CB8AC3E}">
        <p14:creationId xmlns:p14="http://schemas.microsoft.com/office/powerpoint/2010/main" val="36256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2"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29"/>
                                        </p:tgtEl>
                                        <p:attrNameLst>
                                          <p:attrName>style.visibility</p:attrName>
                                        </p:attrNameLst>
                                      </p:cBhvr>
                                      <p:to>
                                        <p:strVal val="visible"/>
                                      </p:to>
                                    </p:set>
                                  </p:childTnLst>
                                </p:cTn>
                              </p:par>
                            </p:childTnLst>
                          </p:cTn>
                        </p:par>
                        <p:par>
                          <p:cTn id="10" fill="hold">
                            <p:stCondLst>
                              <p:cond delay="500"/>
                            </p:stCondLst>
                            <p:childTnLst>
                              <p:par>
                                <p:cTn id="11" presetID="0" presetClass="path" presetSubtype="0" accel="50000" decel="50000" fill="hold" grpId="0" nodeType="afterEffect">
                                  <p:stCondLst>
                                    <p:cond delay="200"/>
                                  </p:stCondLst>
                                  <p:childTnLst>
                                    <p:animMotion origin="layout" path="M -2.74578E-7 1.8011E-6 C 0.03977 -0.03594 0.06533 -0.05922 0.09689 -0.08352 C 0.08001 -0.11722 0.02162 -0.19441 0.02525 -0.21626 C 0.07448 -0.2036 0.2386 -0.16766 0.32081 -0.15132 " pathEditMode="relative" rAng="0" ptsTypes="AAAA">
                                      <p:cBhvr>
                                        <p:cTn id="12" dur="1500" fill="hold"/>
                                        <p:tgtEl>
                                          <p:spTgt spid="69"/>
                                        </p:tgtEl>
                                        <p:attrNameLst>
                                          <p:attrName>ppt_x</p:attrName>
                                          <p:attrName>ppt_y</p:attrName>
                                        </p:attrNameLst>
                                      </p:cBhvr>
                                      <p:rCtr x="16033" y="-10823"/>
                                    </p:animMotion>
                                  </p:childTnLst>
                                </p:cTn>
                              </p:par>
                              <p:par>
                                <p:cTn id="13" presetID="1" presetClass="entr" presetSubtype="0" fill="hold" grpId="0" nodeType="withEffect">
                                  <p:stCondLst>
                                    <p:cond delay="50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100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2000"/>
                                  </p:stCondLst>
                                  <p:childTnLst>
                                    <p:set>
                                      <p:cBhvr>
                                        <p:cTn id="18" dur="1" fill="hold">
                                          <p:stCondLst>
                                            <p:cond delay="0"/>
                                          </p:stCondLst>
                                        </p:cTn>
                                        <p:tgtEl>
                                          <p:spTgt spid="32"/>
                                        </p:tgtEl>
                                        <p:attrNameLst>
                                          <p:attrName>style.visibility</p:attrName>
                                        </p:attrNameLst>
                                      </p:cBhvr>
                                      <p:to>
                                        <p:strVal val="visible"/>
                                      </p:to>
                                    </p:set>
                                  </p:childTnLst>
                                </p:cTn>
                              </p:par>
                            </p:childTnLst>
                          </p:cTn>
                        </p:par>
                        <p:par>
                          <p:cTn id="19" fill="hold">
                            <p:stCondLst>
                              <p:cond delay="2500"/>
                            </p:stCondLst>
                            <p:childTnLst>
                              <p:par>
                                <p:cTn id="20" presetID="10" presetClass="exit" presetSubtype="0" fill="hold" grpId="1" nodeType="afterEffect">
                                  <p:stCondLst>
                                    <p:cond delay="200"/>
                                  </p:stCondLst>
                                  <p:childTnLst>
                                    <p:animEffect transition="out" filter="fade">
                                      <p:cBhvr>
                                        <p:cTn id="21" dur="100"/>
                                        <p:tgtEl>
                                          <p:spTgt spid="69"/>
                                        </p:tgtEl>
                                      </p:cBhvr>
                                    </p:animEffect>
                                    <p:set>
                                      <p:cBhvr>
                                        <p:cTn id="22" dur="1" fill="hold">
                                          <p:stCondLst>
                                            <p:cond delay="99"/>
                                          </p:stCondLst>
                                        </p:cTn>
                                        <p:tgtEl>
                                          <p:spTgt spid="69"/>
                                        </p:tgtEl>
                                        <p:attrNameLst>
                                          <p:attrName>style.visibility</p:attrName>
                                        </p:attrNameLst>
                                      </p:cBhvr>
                                      <p:to>
                                        <p:strVal val="hidden"/>
                                      </p:to>
                                    </p:set>
                                  </p:childTnLst>
                                </p:cTn>
                              </p:par>
                              <p:par>
                                <p:cTn id="23" presetID="5" presetClass="entr" presetSubtype="10" fill="hold" grpId="0" nodeType="withEffect">
                                  <p:stCondLst>
                                    <p:cond delay="500"/>
                                  </p:stCondLst>
                                  <p:childTnLst>
                                    <p:set>
                                      <p:cBhvr>
                                        <p:cTn id="24" dur="1" fill="hold">
                                          <p:stCondLst>
                                            <p:cond delay="0"/>
                                          </p:stCondLst>
                                        </p:cTn>
                                        <p:tgtEl>
                                          <p:spTgt spid="28"/>
                                        </p:tgtEl>
                                        <p:attrNameLst>
                                          <p:attrName>style.visibility</p:attrName>
                                        </p:attrNameLst>
                                      </p:cBhvr>
                                      <p:to>
                                        <p:strVal val="visible"/>
                                      </p:to>
                                    </p:set>
                                    <p:animEffect transition="in" filter="checkerboard(across)">
                                      <p:cBhvr>
                                        <p:cTn id="25" dur="500"/>
                                        <p:tgtEl>
                                          <p:spTgt spid="28"/>
                                        </p:tgtEl>
                                      </p:cBhvr>
                                    </p:animEffect>
                                  </p:childTnLst>
                                </p:cTn>
                              </p:par>
                            </p:childTnLst>
                          </p:cTn>
                        </p:par>
                        <p:par>
                          <p:cTn id="26" fill="hold">
                            <p:stCondLst>
                              <p:cond delay="3500"/>
                            </p:stCondLst>
                            <p:childTnLst>
                              <p:par>
                                <p:cTn id="27" presetID="1" presetClass="exit" presetSubtype="0" fill="hold" grpId="1" nodeType="afterEffect">
                                  <p:stCondLst>
                                    <p:cond delay="500"/>
                                  </p:stCondLst>
                                  <p:childTnLst>
                                    <p:set>
                                      <p:cBhvr>
                                        <p:cTn id="28" dur="1" fill="hold">
                                          <p:stCondLst>
                                            <p:cond delay="0"/>
                                          </p:stCondLst>
                                        </p:cTn>
                                        <p:tgtEl>
                                          <p:spTgt spid="29"/>
                                        </p:tgtEl>
                                        <p:attrNameLst>
                                          <p:attrName>style.visibility</p:attrName>
                                        </p:attrNameLst>
                                      </p:cBhvr>
                                      <p:to>
                                        <p:strVal val="hidden"/>
                                      </p:to>
                                    </p:set>
                                  </p:childTnLst>
                                </p:cTn>
                              </p:par>
                              <p:par>
                                <p:cTn id="29" presetID="1" presetClass="exit" presetSubtype="0" fill="hold" grpId="1" nodeType="withEffect">
                                  <p:stCondLst>
                                    <p:cond delay="500"/>
                                  </p:stCondLst>
                                  <p:childTnLst>
                                    <p:set>
                                      <p:cBhvr>
                                        <p:cTn id="30" dur="1" fill="hold">
                                          <p:stCondLst>
                                            <p:cond delay="0"/>
                                          </p:stCondLst>
                                        </p:cTn>
                                        <p:tgtEl>
                                          <p:spTgt spid="30"/>
                                        </p:tgtEl>
                                        <p:attrNameLst>
                                          <p:attrName>style.visibility</p:attrName>
                                        </p:attrNameLst>
                                      </p:cBhvr>
                                      <p:to>
                                        <p:strVal val="hidden"/>
                                      </p:to>
                                    </p:set>
                                  </p:childTnLst>
                                </p:cTn>
                              </p:par>
                              <p:par>
                                <p:cTn id="31" presetID="1" presetClass="exit" presetSubtype="0" fill="hold" grpId="1" nodeType="withEffect">
                                  <p:stCondLst>
                                    <p:cond delay="500"/>
                                  </p:stCondLst>
                                  <p:childTnLst>
                                    <p:set>
                                      <p:cBhvr>
                                        <p:cTn id="32" dur="1" fill="hold">
                                          <p:stCondLst>
                                            <p:cond delay="0"/>
                                          </p:stCondLst>
                                        </p:cTn>
                                        <p:tgtEl>
                                          <p:spTgt spid="31"/>
                                        </p:tgtEl>
                                        <p:attrNameLst>
                                          <p:attrName>style.visibility</p:attrName>
                                        </p:attrNameLst>
                                      </p:cBhvr>
                                      <p:to>
                                        <p:strVal val="hidden"/>
                                      </p:to>
                                    </p:set>
                                  </p:childTnLst>
                                </p:cTn>
                              </p:par>
                              <p:par>
                                <p:cTn id="33" presetID="1" presetClass="exit" presetSubtype="0" fill="hold" grpId="1" nodeType="withEffect">
                                  <p:stCondLst>
                                    <p:cond delay="500"/>
                                  </p:stCondLst>
                                  <p:childTnLst>
                                    <p:set>
                                      <p:cBhvr>
                                        <p:cTn id="34"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p:bldP spid="29" grpId="1"/>
      <p:bldP spid="30" grpId="0"/>
      <p:bldP spid="30" grpId="1"/>
      <p:bldP spid="31" grpId="0"/>
      <p:bldP spid="31" grpId="1"/>
      <p:bldP spid="32" grpId="0"/>
      <p:bldP spid="32" grpId="1"/>
      <p:bldP spid="69" grpId="0" animBg="1"/>
      <p:bldP spid="69" grpId="1" animBg="1"/>
      <p:bldP spid="69" grpId="2"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63626" y="718642"/>
            <a:ext cx="8997950" cy="558338"/>
          </a:xfrm>
        </p:spPr>
        <p:txBody>
          <a:bodyPr/>
          <a:lstStyle/>
          <a:p>
            <a:r>
              <a:rPr lang="en-US" altLang="zh-CN" sz="3000" dirty="0">
                <a:latin typeface="Times New Roman" panose="02020603050405020304" pitchFamily="18" charset="0"/>
                <a:ea typeface="KaiTi" panose="02010609060101010101" pitchFamily="49" charset="-122"/>
                <a:cs typeface="Times New Roman" panose="02020603050405020304" pitchFamily="18" charset="0"/>
              </a:rPr>
              <a:t>Applications</a:t>
            </a:r>
            <a:endParaRPr lang="zh-CN" altLang="en-US" sz="30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4" name="AutoShape 10">
            <a:extLst>
              <a:ext uri="{FF2B5EF4-FFF2-40B4-BE49-F238E27FC236}">
                <a16:creationId xmlns:a16="http://schemas.microsoft.com/office/drawing/2014/main" id="{F9303BF2-A8C4-333A-AAB3-8D7F73C020AA}"/>
              </a:ext>
            </a:extLst>
          </p:cNvPr>
          <p:cNvSpPr>
            <a:spLocks noChangeArrowheads="1"/>
          </p:cNvSpPr>
          <p:nvPr/>
        </p:nvSpPr>
        <p:spPr bwMode="gray">
          <a:xfrm>
            <a:off x="3268866" y="1975030"/>
            <a:ext cx="6448796" cy="1603413"/>
          </a:xfrm>
          <a:prstGeom prst="roundRect">
            <a:avLst>
              <a:gd name="adj" fmla="val 0"/>
            </a:avLst>
          </a:prstGeom>
          <a:noFill/>
          <a:ln w="9525">
            <a:noFill/>
            <a:round/>
            <a:headEnd/>
            <a:tailEnd/>
          </a:ln>
          <a:effectLst/>
        </p:spPr>
        <p:txBody>
          <a:bodyPr wrap="square" anchor="t">
            <a:flatTx/>
          </a:bodyPr>
          <a:lstStyle/>
          <a:p>
            <a:pPr marL="360000" lvl="1" indent="-342900" eaLnBrk="0" hangingPunct="0">
              <a:lnSpc>
                <a:spcPct val="140000"/>
              </a:lnSpc>
              <a:spcBef>
                <a:spcPts val="300"/>
              </a:spcBef>
              <a:buClr>
                <a:schemeClr val="tx1"/>
              </a:buClr>
              <a:buSzPct val="80000"/>
              <a:buFont typeface="Arial" panose="020B0604020202020204" pitchFamily="34" charset="0"/>
              <a:buChar char="•"/>
              <a:defRPr/>
            </a:pPr>
            <a:r>
              <a:rPr lang="en-US" altLang="zh-CN" sz="2400" b="1" dirty="0">
                <a:latin typeface="Times New Roman" panose="02020603050405020304" pitchFamily="18" charset="0"/>
                <a:ea typeface="楷体" panose="02010609060101010101" pitchFamily="49" charset="-122"/>
                <a:cs typeface="Times New Roman" panose="02020603050405020304" pitchFamily="18" charset="0"/>
              </a:rPr>
              <a:t>PageRank: </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Top 10 Data Mining Problems</a:t>
            </a:r>
          </a:p>
          <a:p>
            <a:pPr marL="360000" lvl="1" indent="-342900" eaLnBrk="0" hangingPunct="0">
              <a:lnSpc>
                <a:spcPct val="140000"/>
              </a:lnSpc>
              <a:spcBef>
                <a:spcPts val="300"/>
              </a:spcBef>
              <a:buSzPct val="80000"/>
              <a:buFont typeface="Arial" panose="020B0604020202020204" pitchFamily="34" charset="0"/>
              <a:buChar char="•"/>
              <a:defRPr/>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Proposed by Google for ranking web pages </a:t>
            </a:r>
          </a:p>
        </p:txBody>
      </p:sp>
      <p:pic>
        <p:nvPicPr>
          <p:cNvPr id="13" name="图片 12" descr="图形用户界面&#10;&#10;低可信度描述已自动生成">
            <a:extLst>
              <a:ext uri="{FF2B5EF4-FFF2-40B4-BE49-F238E27FC236}">
                <a16:creationId xmlns:a16="http://schemas.microsoft.com/office/drawing/2014/main" id="{07697503-E367-36C2-5A97-3975E37927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70" y="1850251"/>
            <a:ext cx="2388647" cy="1603414"/>
          </a:xfrm>
          <a:prstGeom prst="rect">
            <a:avLst/>
          </a:prstGeom>
        </p:spPr>
      </p:pic>
      <p:sp>
        <p:nvSpPr>
          <p:cNvPr id="49" name="文本框 48">
            <a:extLst>
              <a:ext uri="{FF2B5EF4-FFF2-40B4-BE49-F238E27FC236}">
                <a16:creationId xmlns:a16="http://schemas.microsoft.com/office/drawing/2014/main" id="{980C1898-5DE8-74A9-36DC-74E089BE7DB7}"/>
              </a:ext>
            </a:extLst>
          </p:cNvPr>
          <p:cNvSpPr txBox="1"/>
          <p:nvPr/>
        </p:nvSpPr>
        <p:spPr bwMode="auto">
          <a:xfrm>
            <a:off x="604570" y="4481210"/>
            <a:ext cx="8872648" cy="1785104"/>
          </a:xfrm>
          <a:prstGeom prst="rect">
            <a:avLst/>
          </a:prstGeom>
          <a:noFill/>
          <a:ln w="9525" algn="ctr">
            <a:noFill/>
            <a:miter lim="800000"/>
            <a:headEnd/>
            <a:tailEnd/>
          </a:ln>
          <a:effectLst/>
        </p:spPr>
        <p:txBody>
          <a:bodyPr wrap="square">
            <a:spAutoFit/>
          </a:bodyPr>
          <a:lstStyle/>
          <a:p>
            <a:pPr marL="216874" indent="-353290">
              <a:spcBef>
                <a:spcPts val="618"/>
              </a:spcBef>
              <a:spcAft>
                <a:spcPts val="618"/>
              </a:spcAft>
              <a:buFont typeface="Arial" panose="020B0604020202020204" pitchFamily="34" charset="0"/>
              <a:buChar char="•"/>
            </a:pPr>
            <a:r>
              <a:rPr lang="en-US" altLang="zh-CN" dirty="0">
                <a:solidFill>
                  <a:prstClr val="black"/>
                </a:solidFill>
                <a:latin typeface="Times New Roman" panose="02020603050405020304" pitchFamily="18" charset="0"/>
                <a:ea typeface="楷体" panose="02010609060101010101" pitchFamily="49" charset="-122"/>
              </a:rPr>
              <a:t>Local Graph Partitioning </a:t>
            </a:r>
            <a:r>
              <a:rPr lang="en-US" altLang="zh-CN" dirty="0">
                <a:solidFill>
                  <a:srgbClr val="005AAA"/>
                </a:solidFill>
                <a:latin typeface="Times New Roman" panose="02020603050405020304" pitchFamily="18" charset="0"/>
                <a:ea typeface="楷体" panose="02010609060101010101" pitchFamily="49" charset="-122"/>
              </a:rPr>
              <a:t>[Andersen, Chung, Lang, ’07]</a:t>
            </a:r>
            <a:endParaRPr lang="en-US" altLang="zh-CN" dirty="0">
              <a:solidFill>
                <a:prstClr val="black"/>
              </a:solidFill>
              <a:latin typeface="Times New Roman" panose="02020603050405020304" pitchFamily="18" charset="0"/>
              <a:ea typeface="楷体" panose="02010609060101010101" pitchFamily="49" charset="-122"/>
            </a:endParaRPr>
          </a:p>
          <a:p>
            <a:pPr marL="216874" indent="-353290">
              <a:spcBef>
                <a:spcPts val="618"/>
              </a:spcBef>
              <a:spcAft>
                <a:spcPts val="618"/>
              </a:spcAft>
              <a:buFont typeface="Arial" panose="020B0604020202020204" pitchFamily="34" charset="0"/>
              <a:buChar char="•"/>
            </a:pPr>
            <a:r>
              <a:rPr lang="en-US" altLang="zh-CN" dirty="0">
                <a:solidFill>
                  <a:prstClr val="black"/>
                </a:solidFill>
                <a:latin typeface="Times New Roman" panose="02020603050405020304" pitchFamily="18" charset="0"/>
                <a:ea typeface="楷体" panose="02010609060101010101" pitchFamily="49" charset="-122"/>
              </a:rPr>
              <a:t>Graph Sparsification </a:t>
            </a:r>
            <a:r>
              <a:rPr lang="en-US" altLang="zh-CN" dirty="0">
                <a:solidFill>
                  <a:srgbClr val="005AAA"/>
                </a:solidFill>
                <a:latin typeface="Times New Roman" panose="02020603050405020304" pitchFamily="18" charset="0"/>
                <a:ea typeface="楷体" panose="02010609060101010101" pitchFamily="49" charset="-122"/>
              </a:rPr>
              <a:t>[Spielman and Teng, ’04]</a:t>
            </a:r>
            <a:endParaRPr lang="en-US" altLang="zh-CN" dirty="0">
              <a:solidFill>
                <a:prstClr val="black"/>
              </a:solidFill>
              <a:latin typeface="Times New Roman" panose="02020603050405020304" pitchFamily="18" charset="0"/>
              <a:ea typeface="楷体" panose="02010609060101010101" pitchFamily="49" charset="-122"/>
            </a:endParaRPr>
          </a:p>
          <a:p>
            <a:pPr marL="216874" indent="-353290">
              <a:spcBef>
                <a:spcPts val="618"/>
              </a:spcBef>
              <a:spcAft>
                <a:spcPts val="618"/>
              </a:spcAft>
              <a:buFont typeface="Arial" panose="020B0604020202020204" pitchFamily="34" charset="0"/>
              <a:buChar char="•"/>
            </a:pPr>
            <a:r>
              <a:rPr lang="en-US" altLang="zh-CN" dirty="0">
                <a:solidFill>
                  <a:prstClr val="black"/>
                </a:solidFill>
                <a:latin typeface="Times New Roman" panose="02020603050405020304" pitchFamily="18" charset="0"/>
                <a:ea typeface="楷体" panose="02010609060101010101" pitchFamily="49" charset="-122"/>
              </a:rPr>
              <a:t>Property Testing </a:t>
            </a:r>
            <a:r>
              <a:rPr lang="en-US" altLang="zh-CN" dirty="0">
                <a:solidFill>
                  <a:srgbClr val="005AAA"/>
                </a:solidFill>
                <a:latin typeface="Times New Roman" panose="02020603050405020304" pitchFamily="18" charset="0"/>
                <a:ea typeface="楷体" panose="02010609060101010101" pitchFamily="49" charset="-122"/>
              </a:rPr>
              <a:t>[Kale and Seshadhri, ’11]</a:t>
            </a:r>
            <a:endParaRPr lang="en-US" altLang="zh-CN" dirty="0">
              <a:solidFill>
                <a:prstClr val="black"/>
              </a:solidFill>
              <a:latin typeface="Times New Roman" panose="02020603050405020304" pitchFamily="18" charset="0"/>
              <a:ea typeface="楷体" panose="02010609060101010101" pitchFamily="49" charset="-122"/>
            </a:endParaRPr>
          </a:p>
          <a:p>
            <a:pPr marL="216874" indent="-353290">
              <a:spcBef>
                <a:spcPts val="618"/>
              </a:spcBef>
              <a:spcAft>
                <a:spcPts val="618"/>
              </a:spcAft>
              <a:buFont typeface="Arial" panose="020B0604020202020204" pitchFamily="34" charset="0"/>
              <a:buChar char="•"/>
            </a:pPr>
            <a:r>
              <a:rPr lang="en-US" altLang="zh-CN" dirty="0">
                <a:solidFill>
                  <a:prstClr val="black"/>
                </a:solidFill>
                <a:latin typeface="Times New Roman" panose="02020603050405020304" pitchFamily="18" charset="0"/>
                <a:ea typeface="楷体" panose="02010609060101010101" pitchFamily="49" charset="-122"/>
              </a:rPr>
              <a:t>Graph Neural Networks </a:t>
            </a:r>
            <a:r>
              <a:rPr lang="en-US" altLang="zh-CN" dirty="0">
                <a:solidFill>
                  <a:srgbClr val="005AAA"/>
                </a:solidFill>
                <a:latin typeface="Times New Roman" panose="02020603050405020304" pitchFamily="18" charset="0"/>
                <a:ea typeface="楷体" panose="02010609060101010101" pitchFamily="49" charset="-122"/>
              </a:rPr>
              <a:t>[Klicpera et al., ’19]</a:t>
            </a:r>
          </a:p>
        </p:txBody>
      </p:sp>
    </p:spTree>
    <p:extLst>
      <p:ext uri="{BB962C8B-B14F-4D97-AF65-F5344CB8AC3E}">
        <p14:creationId xmlns:p14="http://schemas.microsoft.com/office/powerpoint/2010/main" val="1817652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63626" y="718642"/>
            <a:ext cx="8997950" cy="558338"/>
          </a:xfrm>
        </p:spPr>
        <p:txBody>
          <a:bodyPr/>
          <a:lstStyle/>
          <a:p>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Problem Formulation</a:t>
            </a:r>
            <a:endParaRPr lang="zh-CN" altLang="en-US" sz="30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2" name="文本框 1">
            <a:extLst>
              <a:ext uri="{FF2B5EF4-FFF2-40B4-BE49-F238E27FC236}">
                <a16:creationId xmlns:a16="http://schemas.microsoft.com/office/drawing/2014/main" id="{05EA9110-33EE-7FF5-17B5-D5EE080BE7AE}"/>
              </a:ext>
            </a:extLst>
          </p:cNvPr>
          <p:cNvSpPr txBox="1"/>
          <p:nvPr/>
        </p:nvSpPr>
        <p:spPr bwMode="auto">
          <a:xfrm>
            <a:off x="3976734" y="5014265"/>
            <a:ext cx="1201923" cy="454028"/>
          </a:xfrm>
          <a:prstGeom prst="rect">
            <a:avLst/>
          </a:prstGeom>
          <a:noFill/>
          <a:ln w="9525" algn="ctr">
            <a:noFill/>
            <a:miter lim="800000"/>
            <a:headEnd/>
            <a:tailEnd/>
          </a:ln>
          <a:effectLst/>
        </p:spPr>
        <p:txBody>
          <a:bodyPr wrap="square" lIns="93663" tIns="46832" rIns="93663" bIns="46832" rtlCol="0" anchor="ctr">
            <a:spAutoFit/>
          </a:bodyPr>
          <a:lstStyle/>
          <a:p>
            <a:pPr algn="r"/>
            <a:r>
              <a:rPr lang="en-US" sz="2267" b="1" dirty="0">
                <a:solidFill>
                  <a:srgbClr val="005AAA"/>
                </a:solidFill>
                <a:latin typeface="Times New Roman" panose="02020603050405020304" pitchFamily="18" charset="0"/>
                <a:cs typeface="Times New Roman" panose="02020603050405020304" pitchFamily="18" charset="0"/>
              </a:rPr>
              <a:t>goal: </a:t>
            </a:r>
            <a:endParaRPr lang="en-US" sz="2267"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8D2E5A6-CD18-BCBB-920A-9BC9D67C485A}"/>
                  </a:ext>
                </a:extLst>
              </p:cNvPr>
              <p:cNvSpPr txBox="1"/>
              <p:nvPr/>
            </p:nvSpPr>
            <p:spPr bwMode="auto">
              <a:xfrm>
                <a:off x="5182394" y="5023917"/>
                <a:ext cx="4750526" cy="814026"/>
              </a:xfrm>
              <a:prstGeom prst="rect">
                <a:avLst/>
              </a:prstGeom>
              <a:noFill/>
              <a:ln w="9525" algn="ctr">
                <a:noFill/>
                <a:miter lim="800000"/>
                <a:headEnd/>
                <a:tailEnd/>
              </a:ln>
              <a:effectLst/>
            </p:spPr>
            <p:txBody>
              <a:bodyPr wrap="square">
                <a:spAutoFit/>
              </a:bodyPr>
              <a:lstStyle/>
              <a:p>
                <a:pPr>
                  <a:spcBef>
                    <a:spcPts val="1855"/>
                  </a:spcBef>
                  <a:buSzPct val="80000"/>
                </a:pPr>
                <a:r>
                  <a:rPr kumimoji="1" lang="en-US" altLang="zh-CN" sz="2267" dirty="0">
                    <a:latin typeface="Times New Roman" panose="02020603050405020304" pitchFamily="18" charset="0"/>
                    <a:ea typeface="楷体" panose="02010609060101010101" pitchFamily="49" charset="-122"/>
                  </a:rPr>
                  <a:t>given a target node </a:t>
                </a:r>
                <a14:m>
                  <m:oMath xmlns:m="http://schemas.openxmlformats.org/officeDocument/2006/math">
                    <m:r>
                      <a:rPr kumimoji="1" lang="en-US" altLang="zh-CN" sz="2267" i="1" dirty="0">
                        <a:latin typeface="Cambria Math" panose="02040503050406030204" pitchFamily="18" charset="0"/>
                        <a:ea typeface="楷体" panose="02010609060101010101" pitchFamily="49" charset="-122"/>
                      </a:rPr>
                      <m:t>𝑡</m:t>
                    </m:r>
                  </m:oMath>
                </a14:m>
                <a:r>
                  <a:rPr kumimoji="1" lang="en-US" altLang="zh-CN" sz="2267" dirty="0">
                    <a:latin typeface="Times New Roman" panose="02020603050405020304" pitchFamily="18" charset="0"/>
                    <a:ea typeface="楷体" panose="02010609060101010101" pitchFamily="49" charset="-122"/>
                  </a:rPr>
                  <a:t>, estimating </a:t>
                </a:r>
                <a14:m>
                  <m:oMath xmlns:m="http://schemas.openxmlformats.org/officeDocument/2006/math">
                    <m:r>
                      <a:rPr kumimoji="1" lang="en-US" altLang="zh-CN" sz="2267" i="1" dirty="0">
                        <a:latin typeface="Cambria Math" panose="02040503050406030204" pitchFamily="18" charset="0"/>
                        <a:ea typeface="Cambria Math" panose="02040503050406030204" pitchFamily="18" charset="0"/>
                      </a:rPr>
                      <m:t>𝜋</m:t>
                    </m:r>
                    <m:r>
                      <a:rPr kumimoji="1" lang="en-US" altLang="zh-CN" sz="2267" i="1" dirty="0">
                        <a:latin typeface="Cambria Math" panose="02040503050406030204" pitchFamily="18" charset="0"/>
                        <a:ea typeface="Cambria Math" panose="02040503050406030204" pitchFamily="18" charset="0"/>
                      </a:rPr>
                      <m:t>(</m:t>
                    </m:r>
                    <m:r>
                      <a:rPr kumimoji="1" lang="en-US" altLang="zh-CN" sz="2267" i="1" dirty="0">
                        <a:latin typeface="Cambria Math" panose="02040503050406030204" pitchFamily="18" charset="0"/>
                        <a:ea typeface="Cambria Math" panose="02040503050406030204" pitchFamily="18" charset="0"/>
                      </a:rPr>
                      <m:t>𝑡</m:t>
                    </m:r>
                    <m:r>
                      <a:rPr kumimoji="1" lang="en-US" altLang="zh-CN" sz="2267" i="1" dirty="0">
                        <a:latin typeface="Cambria Math" panose="02040503050406030204" pitchFamily="18" charset="0"/>
                        <a:ea typeface="Cambria Math" panose="02040503050406030204" pitchFamily="18" charset="0"/>
                      </a:rPr>
                      <m:t>)</m:t>
                    </m:r>
                  </m:oMath>
                </a14:m>
                <a:r>
                  <a:rPr kumimoji="1" lang="zh-CN" altLang="en-US" sz="2267" dirty="0">
                    <a:latin typeface="Times New Roman" panose="02020603050405020304" pitchFamily="18" charset="0"/>
                    <a:ea typeface="楷体" panose="02010609060101010101" pitchFamily="49" charset="-122"/>
                  </a:rPr>
                  <a:t> </a:t>
                </a:r>
                <a:r>
                  <a:rPr kumimoji="1" lang="en-US" altLang="zh-CN" sz="2267" dirty="0">
                    <a:latin typeface="Times New Roman" panose="02020603050405020304" pitchFamily="18" charset="0"/>
                    <a:ea typeface="楷体" panose="02010609060101010101" pitchFamily="49" charset="-122"/>
                  </a:rPr>
                  <a:t>within constant relative error w.h.p.:</a:t>
                </a:r>
              </a:p>
            </p:txBody>
          </p:sp>
        </mc:Choice>
        <mc:Fallback xmlns="">
          <p:sp>
            <p:nvSpPr>
              <p:cNvPr id="3" name="文本框 2">
                <a:extLst>
                  <a:ext uri="{FF2B5EF4-FFF2-40B4-BE49-F238E27FC236}">
                    <a16:creationId xmlns:a16="http://schemas.microsoft.com/office/drawing/2014/main" id="{08D2E5A6-CD18-BCBB-920A-9BC9D67C485A}"/>
                  </a:ext>
                </a:extLst>
              </p:cNvPr>
              <p:cNvSpPr txBox="1">
                <a:spLocks noRot="1" noChangeAspect="1" noMove="1" noResize="1" noEditPoints="1" noAdjustHandles="1" noChangeArrowheads="1" noChangeShapeType="1" noTextEdit="1"/>
              </p:cNvSpPr>
              <p:nvPr/>
            </p:nvSpPr>
            <p:spPr bwMode="auto">
              <a:xfrm>
                <a:off x="5182394" y="5023917"/>
                <a:ext cx="4750526" cy="814026"/>
              </a:xfrm>
              <a:prstGeom prst="rect">
                <a:avLst/>
              </a:prstGeom>
              <a:blipFill>
                <a:blip r:embed="rId3"/>
                <a:stretch>
                  <a:fillRect l="-1872" t="-4615" b="-12308"/>
                </a:stretch>
              </a:blipFill>
              <a:ln w="9525"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7041158-A38D-323D-A6E5-6DF1690459F3}"/>
                  </a:ext>
                </a:extLst>
              </p:cNvPr>
              <p:cNvSpPr txBox="1"/>
              <p:nvPr/>
            </p:nvSpPr>
            <p:spPr bwMode="auto">
              <a:xfrm>
                <a:off x="5199412" y="5913993"/>
                <a:ext cx="4825734" cy="780466"/>
              </a:xfrm>
              <a:prstGeom prst="rect">
                <a:avLst/>
              </a:prstGeom>
              <a:noFill/>
              <a:ln w="9525" algn="ctr">
                <a:noFill/>
                <a:miter lim="800000"/>
                <a:headEnd/>
                <a:tailEnd/>
              </a:ln>
              <a:effectLst/>
            </p:spPr>
            <p:txBody>
              <a:bodyPr wrap="square">
                <a:spAutoFit/>
              </a:bodyPr>
              <a:lstStyle/>
              <a:p>
                <a:pPr>
                  <a:spcBef>
                    <a:spcPts val="1855"/>
                  </a:spcBef>
                  <a:buSzPct val="80000"/>
                </a:pPr>
                <a14:m>
                  <m:oMathPara xmlns:m="http://schemas.openxmlformats.org/officeDocument/2006/math">
                    <m:oMathParaPr>
                      <m:jc m:val="left"/>
                    </m:oMathParaPr>
                    <m:oMath xmlns:m="http://schemas.openxmlformats.org/officeDocument/2006/math">
                      <m:func>
                        <m:funcPr>
                          <m:ctrlPr>
                            <a:rPr kumimoji="1" lang="en-US" altLang="zh-CN" sz="2267" i="1" dirty="0">
                              <a:latin typeface="Cambria Math" panose="02040503050406030204" pitchFamily="18" charset="0"/>
                              <a:ea typeface="楷体" panose="02010609060101010101" pitchFamily="49" charset="-122"/>
                            </a:rPr>
                          </m:ctrlPr>
                        </m:funcPr>
                        <m:fName>
                          <m:r>
                            <m:rPr>
                              <m:sty m:val="p"/>
                            </m:rPr>
                            <a:rPr kumimoji="1" lang="en-US" altLang="zh-CN" sz="2267" dirty="0">
                              <a:latin typeface="Cambria Math" panose="02040503050406030204" pitchFamily="18" charset="0"/>
                              <a:ea typeface="楷体" panose="02010609060101010101" pitchFamily="49" charset="-122"/>
                            </a:rPr>
                            <m:t>Pr</m:t>
                          </m:r>
                        </m:fName>
                        <m:e>
                          <m:d>
                            <m:dPr>
                              <m:begChr m:val="{"/>
                              <m:endChr m:val="}"/>
                              <m:ctrlPr>
                                <a:rPr kumimoji="1" lang="en-US" altLang="zh-CN" sz="2267" i="1" dirty="0">
                                  <a:latin typeface="Cambria Math" panose="02040503050406030204" pitchFamily="18" charset="0"/>
                                  <a:ea typeface="楷体" panose="02010609060101010101" pitchFamily="49" charset="-122"/>
                                </a:rPr>
                              </m:ctrlPr>
                            </m:dPr>
                            <m:e>
                              <m:d>
                                <m:dPr>
                                  <m:begChr m:val="|"/>
                                  <m:endChr m:val="|"/>
                                  <m:ctrlPr>
                                    <a:rPr kumimoji="1" lang="en-US" altLang="zh-CN" sz="2267" i="1" dirty="0">
                                      <a:latin typeface="Cambria Math" panose="02040503050406030204" pitchFamily="18" charset="0"/>
                                      <a:ea typeface="楷体" panose="02010609060101010101" pitchFamily="49" charset="-122"/>
                                    </a:rPr>
                                  </m:ctrlPr>
                                </m:dPr>
                                <m:e>
                                  <m:acc>
                                    <m:accPr>
                                      <m:chr m:val="̂"/>
                                      <m:ctrlPr>
                                        <a:rPr kumimoji="1" lang="en-US" altLang="zh-CN" sz="2267" i="1" dirty="0">
                                          <a:latin typeface="Cambria Math" panose="02040503050406030204" pitchFamily="18" charset="0"/>
                                          <a:ea typeface="Cambria Math" panose="02040503050406030204" pitchFamily="18" charset="0"/>
                                        </a:rPr>
                                      </m:ctrlPr>
                                    </m:accPr>
                                    <m:e>
                                      <m:r>
                                        <a:rPr kumimoji="1" lang="en-US" altLang="zh-CN" sz="2267" i="1" dirty="0">
                                          <a:latin typeface="Cambria Math" panose="02040503050406030204" pitchFamily="18" charset="0"/>
                                          <a:ea typeface="Cambria Math" panose="02040503050406030204" pitchFamily="18" charset="0"/>
                                        </a:rPr>
                                        <m:t>𝜋</m:t>
                                      </m:r>
                                    </m:e>
                                  </m:acc>
                                  <m:d>
                                    <m:dPr>
                                      <m:ctrlPr>
                                        <a:rPr kumimoji="1" lang="en-US" altLang="zh-CN" sz="2267" i="1" dirty="0">
                                          <a:latin typeface="Cambria Math" panose="02040503050406030204" pitchFamily="18" charset="0"/>
                                          <a:ea typeface="Cambria Math" panose="02040503050406030204" pitchFamily="18" charset="0"/>
                                        </a:rPr>
                                      </m:ctrlPr>
                                    </m:dPr>
                                    <m:e>
                                      <m:r>
                                        <a:rPr kumimoji="1" lang="en-US" altLang="zh-CN" sz="2267" i="1" dirty="0">
                                          <a:latin typeface="Cambria Math" panose="02040503050406030204" pitchFamily="18" charset="0"/>
                                          <a:ea typeface="楷体" panose="02010609060101010101" pitchFamily="49" charset="-122"/>
                                        </a:rPr>
                                        <m:t>𝑡</m:t>
                                      </m:r>
                                    </m:e>
                                  </m:d>
                                  <m:r>
                                    <a:rPr kumimoji="1" lang="en-US" altLang="zh-CN" sz="2267" i="1" dirty="0">
                                      <a:latin typeface="Cambria Math" panose="02040503050406030204" pitchFamily="18" charset="0"/>
                                      <a:ea typeface="楷体" panose="02010609060101010101" pitchFamily="49" charset="-122"/>
                                    </a:rPr>
                                    <m:t>−</m:t>
                                  </m:r>
                                  <m:r>
                                    <a:rPr kumimoji="1" lang="en-US" altLang="zh-CN" sz="2267" i="1" dirty="0">
                                      <a:latin typeface="Cambria Math" panose="02040503050406030204" pitchFamily="18" charset="0"/>
                                      <a:ea typeface="Cambria Math" panose="02040503050406030204" pitchFamily="18" charset="0"/>
                                    </a:rPr>
                                    <m:t>𝜋</m:t>
                                  </m:r>
                                  <m:r>
                                    <a:rPr kumimoji="1" lang="en-US" altLang="zh-CN" sz="2267" i="1" dirty="0">
                                      <a:latin typeface="Cambria Math" panose="02040503050406030204" pitchFamily="18" charset="0"/>
                                      <a:ea typeface="Cambria Math" panose="02040503050406030204" pitchFamily="18" charset="0"/>
                                    </a:rPr>
                                    <m:t>(</m:t>
                                  </m:r>
                                  <m:r>
                                    <a:rPr kumimoji="1" lang="en-US" altLang="zh-CN" sz="2267" i="1" dirty="0">
                                      <a:latin typeface="Cambria Math" panose="02040503050406030204" pitchFamily="18" charset="0"/>
                                      <a:ea typeface="Cambria Math" panose="02040503050406030204" pitchFamily="18" charset="0"/>
                                    </a:rPr>
                                    <m:t>𝑡</m:t>
                                  </m:r>
                                  <m:r>
                                    <a:rPr kumimoji="1" lang="en-US" altLang="zh-CN" sz="2267" i="1" dirty="0">
                                      <a:latin typeface="Cambria Math" panose="02040503050406030204" pitchFamily="18" charset="0"/>
                                      <a:ea typeface="Cambria Math" panose="02040503050406030204" pitchFamily="18" charset="0"/>
                                    </a:rPr>
                                    <m:t>)</m:t>
                                  </m:r>
                                </m:e>
                              </m:d>
                              <m:r>
                                <a:rPr kumimoji="1" lang="en-US" altLang="zh-CN" sz="2267" i="1" dirty="0">
                                  <a:latin typeface="Cambria Math" panose="02040503050406030204" pitchFamily="18" charset="0"/>
                                  <a:ea typeface="楷体" panose="02010609060101010101" pitchFamily="49" charset="-122"/>
                                </a:rPr>
                                <m:t>&gt;</m:t>
                              </m:r>
                              <m:f>
                                <m:fPr>
                                  <m:ctrlPr>
                                    <a:rPr kumimoji="1" lang="en-US" altLang="zh-CN" sz="2267" i="1" dirty="0">
                                      <a:latin typeface="Cambria Math" panose="02040503050406030204" pitchFamily="18" charset="0"/>
                                      <a:ea typeface="楷体" panose="02010609060101010101" pitchFamily="49" charset="-122"/>
                                    </a:rPr>
                                  </m:ctrlPr>
                                </m:fPr>
                                <m:num>
                                  <m:r>
                                    <a:rPr kumimoji="1" lang="en-US" altLang="zh-CN" sz="2267" i="1" dirty="0">
                                      <a:latin typeface="Cambria Math" panose="02040503050406030204" pitchFamily="18" charset="0"/>
                                      <a:ea typeface="楷体" panose="02010609060101010101" pitchFamily="49" charset="-122"/>
                                    </a:rPr>
                                    <m:t>1</m:t>
                                  </m:r>
                                </m:num>
                                <m:den>
                                  <m:r>
                                    <a:rPr kumimoji="1" lang="en-US" altLang="zh-CN" sz="2267" i="1" dirty="0">
                                      <a:latin typeface="Cambria Math" panose="02040503050406030204" pitchFamily="18" charset="0"/>
                                      <a:ea typeface="楷体" panose="02010609060101010101" pitchFamily="49" charset="-122"/>
                                    </a:rPr>
                                    <m:t>2</m:t>
                                  </m:r>
                                </m:den>
                              </m:f>
                              <m:r>
                                <a:rPr kumimoji="1" lang="en-US" altLang="zh-CN" sz="2267" i="1" dirty="0">
                                  <a:latin typeface="Cambria Math" panose="02040503050406030204" pitchFamily="18" charset="0"/>
                                  <a:ea typeface="Cambria Math" panose="02040503050406030204" pitchFamily="18" charset="0"/>
                                </a:rPr>
                                <m:t>∙</m:t>
                              </m:r>
                              <m:r>
                                <a:rPr kumimoji="1" lang="en-US" altLang="zh-CN" sz="2267" i="1" dirty="0">
                                  <a:latin typeface="Cambria Math" panose="02040503050406030204" pitchFamily="18" charset="0"/>
                                  <a:ea typeface="Cambria Math" panose="02040503050406030204" pitchFamily="18" charset="0"/>
                                </a:rPr>
                                <m:t>𝜋</m:t>
                              </m:r>
                              <m:d>
                                <m:dPr>
                                  <m:ctrlPr>
                                    <a:rPr kumimoji="1" lang="en-US" altLang="zh-CN" sz="2267" b="1" i="1" dirty="0">
                                      <a:latin typeface="Cambria Math" panose="02040503050406030204" pitchFamily="18" charset="0"/>
                                      <a:ea typeface="Cambria Math" panose="02040503050406030204" pitchFamily="18" charset="0"/>
                                    </a:rPr>
                                  </m:ctrlPr>
                                </m:dPr>
                                <m:e>
                                  <m:r>
                                    <a:rPr kumimoji="1" lang="en-US" altLang="zh-CN" sz="2267" i="1" dirty="0">
                                      <a:latin typeface="Cambria Math" panose="02040503050406030204" pitchFamily="18" charset="0"/>
                                      <a:ea typeface="Cambria Math" panose="02040503050406030204" pitchFamily="18" charset="0"/>
                                    </a:rPr>
                                    <m:t>𝑡</m:t>
                                  </m:r>
                                </m:e>
                              </m:d>
                            </m:e>
                          </m:d>
                          <m:r>
                            <a:rPr kumimoji="1" lang="en-US" altLang="zh-CN" sz="2267" i="1" dirty="0">
                              <a:latin typeface="Cambria Math" panose="02040503050406030204" pitchFamily="18" charset="0"/>
                              <a:ea typeface="Cambria Math" panose="02040503050406030204" pitchFamily="18" charset="0"/>
                            </a:rPr>
                            <m:t>≤</m:t>
                          </m:r>
                          <m:f>
                            <m:fPr>
                              <m:ctrlPr>
                                <a:rPr kumimoji="1" lang="en-US" altLang="zh-CN" sz="2267" i="1" dirty="0">
                                  <a:latin typeface="Cambria Math" panose="02040503050406030204" pitchFamily="18" charset="0"/>
                                  <a:ea typeface="Cambria Math" panose="02040503050406030204" pitchFamily="18" charset="0"/>
                                </a:rPr>
                              </m:ctrlPr>
                            </m:fPr>
                            <m:num>
                              <m:r>
                                <a:rPr kumimoji="1" lang="en-US" altLang="zh-CN" sz="2267" i="1" dirty="0">
                                  <a:latin typeface="Cambria Math" panose="02040503050406030204" pitchFamily="18" charset="0"/>
                                  <a:ea typeface="Cambria Math" panose="02040503050406030204" pitchFamily="18" charset="0"/>
                                </a:rPr>
                                <m:t>1</m:t>
                              </m:r>
                            </m:num>
                            <m:den>
                              <m:r>
                                <a:rPr kumimoji="1" lang="en-US" altLang="zh-CN" sz="2267" i="1" dirty="0">
                                  <a:latin typeface="Cambria Math" panose="02040503050406030204" pitchFamily="18" charset="0"/>
                                  <a:ea typeface="Cambria Math" panose="02040503050406030204" pitchFamily="18" charset="0"/>
                                </a:rPr>
                                <m:t>3</m:t>
                              </m:r>
                            </m:den>
                          </m:f>
                        </m:e>
                      </m:func>
                    </m:oMath>
                  </m:oMathPara>
                </a14:m>
                <a:endParaRPr kumimoji="1" lang="en-US" altLang="zh-CN" sz="2267" dirty="0">
                  <a:latin typeface="Times New Roman" panose="02020603050405020304" pitchFamily="18" charset="0"/>
                  <a:ea typeface="楷体" panose="02010609060101010101" pitchFamily="49" charset="-122"/>
                </a:endParaRPr>
              </a:p>
            </p:txBody>
          </p:sp>
        </mc:Choice>
        <mc:Fallback xmlns="">
          <p:sp>
            <p:nvSpPr>
              <p:cNvPr id="5" name="文本框 4">
                <a:extLst>
                  <a:ext uri="{FF2B5EF4-FFF2-40B4-BE49-F238E27FC236}">
                    <a16:creationId xmlns:a16="http://schemas.microsoft.com/office/drawing/2014/main" id="{27041158-A38D-323D-A6E5-6DF1690459F3}"/>
                  </a:ext>
                </a:extLst>
              </p:cNvPr>
              <p:cNvSpPr txBox="1">
                <a:spLocks noRot="1" noChangeAspect="1" noMove="1" noResize="1" noEditPoints="1" noAdjustHandles="1" noChangeArrowheads="1" noChangeShapeType="1" noTextEdit="1"/>
              </p:cNvSpPr>
              <p:nvPr/>
            </p:nvSpPr>
            <p:spPr bwMode="auto">
              <a:xfrm>
                <a:off x="5199412" y="5913993"/>
                <a:ext cx="4825734" cy="780466"/>
              </a:xfrm>
              <a:prstGeom prst="rect">
                <a:avLst/>
              </a:prstGeom>
              <a:blipFill>
                <a:blip r:embed="rId4"/>
                <a:stretch>
                  <a:fillRect l="-262"/>
                </a:stretch>
              </a:blipFill>
              <a:ln w="9525" algn="ctr">
                <a:noFill/>
                <a:miter lim="800000"/>
                <a:headEnd/>
                <a:tailEnd/>
              </a:ln>
              <a:effectLst/>
            </p:spPr>
            <p:txBody>
              <a:bodyPr/>
              <a:lstStyle/>
              <a:p>
                <a:r>
                  <a:rPr lang="en-US">
                    <a:noFill/>
                  </a:rPr>
                  <a:t> </a:t>
                </a:r>
              </a:p>
            </p:txBody>
          </p:sp>
        </mc:Fallback>
      </mc:AlternateContent>
      <p:sp>
        <p:nvSpPr>
          <p:cNvPr id="6" name="Freeform 34">
            <a:extLst>
              <a:ext uri="{FF2B5EF4-FFF2-40B4-BE49-F238E27FC236}">
                <a16:creationId xmlns:a16="http://schemas.microsoft.com/office/drawing/2014/main" id="{B49178AE-567E-DFB4-926D-D9C27253CD59}"/>
              </a:ext>
            </a:extLst>
          </p:cNvPr>
          <p:cNvSpPr>
            <a:spLocks noEditPoints="1"/>
          </p:cNvSpPr>
          <p:nvPr/>
        </p:nvSpPr>
        <p:spPr bwMode="auto">
          <a:xfrm>
            <a:off x="274385" y="1545696"/>
            <a:ext cx="9287191" cy="709107"/>
          </a:xfrm>
          <a:custGeom>
            <a:avLst/>
            <a:gdLst>
              <a:gd name="T0" fmla="*/ 26 w 3711"/>
              <a:gd name="T1" fmla="*/ 284 h 969"/>
              <a:gd name="T2" fmla="*/ 283 w 3711"/>
              <a:gd name="T3" fmla="*/ 144 h 969"/>
              <a:gd name="T4" fmla="*/ 394 w 3711"/>
              <a:gd name="T5" fmla="*/ 65 h 969"/>
              <a:gd name="T6" fmla="*/ 1140 w 3711"/>
              <a:gd name="T7" fmla="*/ 13 h 969"/>
              <a:gd name="T8" fmla="*/ 2918 w 3711"/>
              <a:gd name="T9" fmla="*/ 66 h 969"/>
              <a:gd name="T10" fmla="*/ 3387 w 3711"/>
              <a:gd name="T11" fmla="*/ 146 h 969"/>
              <a:gd name="T12" fmla="*/ 3587 w 3711"/>
              <a:gd name="T13" fmla="*/ 188 h 969"/>
              <a:gd name="T14" fmla="*/ 3562 w 3711"/>
              <a:gd name="T15" fmla="*/ 303 h 969"/>
              <a:gd name="T16" fmla="*/ 3630 w 3711"/>
              <a:gd name="T17" fmla="*/ 389 h 969"/>
              <a:gd name="T18" fmla="*/ 3463 w 3711"/>
              <a:gd name="T19" fmla="*/ 519 h 969"/>
              <a:gd name="T20" fmla="*/ 3667 w 3711"/>
              <a:gd name="T21" fmla="*/ 614 h 969"/>
              <a:gd name="T22" fmla="*/ 3484 w 3711"/>
              <a:gd name="T23" fmla="*/ 637 h 969"/>
              <a:gd name="T24" fmla="*/ 3566 w 3711"/>
              <a:gd name="T25" fmla="*/ 718 h 969"/>
              <a:gd name="T26" fmla="*/ 3512 w 3711"/>
              <a:gd name="T27" fmla="*/ 815 h 969"/>
              <a:gd name="T28" fmla="*/ 3417 w 3711"/>
              <a:gd name="T29" fmla="*/ 880 h 969"/>
              <a:gd name="T30" fmla="*/ 3543 w 3711"/>
              <a:gd name="T31" fmla="*/ 941 h 969"/>
              <a:gd name="T32" fmla="*/ 3315 w 3711"/>
              <a:gd name="T33" fmla="*/ 958 h 969"/>
              <a:gd name="T34" fmla="*/ 2731 w 3711"/>
              <a:gd name="T35" fmla="*/ 934 h 969"/>
              <a:gd name="T36" fmla="*/ 2742 w 3711"/>
              <a:gd name="T37" fmla="*/ 924 h 969"/>
              <a:gd name="T38" fmla="*/ 2035 w 3711"/>
              <a:gd name="T39" fmla="*/ 918 h 969"/>
              <a:gd name="T40" fmla="*/ 1396 w 3711"/>
              <a:gd name="T41" fmla="*/ 894 h 969"/>
              <a:gd name="T42" fmla="*/ 1581 w 3711"/>
              <a:gd name="T43" fmla="*/ 860 h 969"/>
              <a:gd name="T44" fmla="*/ 1284 w 3711"/>
              <a:gd name="T45" fmla="*/ 903 h 969"/>
              <a:gd name="T46" fmla="*/ 1054 w 3711"/>
              <a:gd name="T47" fmla="*/ 913 h 969"/>
              <a:gd name="T48" fmla="*/ 612 w 3711"/>
              <a:gd name="T49" fmla="*/ 927 h 969"/>
              <a:gd name="T50" fmla="*/ 365 w 3711"/>
              <a:gd name="T51" fmla="*/ 933 h 969"/>
              <a:gd name="T52" fmla="*/ 292 w 3711"/>
              <a:gd name="T53" fmla="*/ 856 h 969"/>
              <a:gd name="T54" fmla="*/ 155 w 3711"/>
              <a:gd name="T55" fmla="*/ 801 h 969"/>
              <a:gd name="T56" fmla="*/ 238 w 3711"/>
              <a:gd name="T57" fmla="*/ 701 h 969"/>
              <a:gd name="T58" fmla="*/ 182 w 3711"/>
              <a:gd name="T59" fmla="*/ 606 h 969"/>
              <a:gd name="T60" fmla="*/ 16 w 3711"/>
              <a:gd name="T61" fmla="*/ 476 h 969"/>
              <a:gd name="T62" fmla="*/ 3086 w 3711"/>
              <a:gd name="T63" fmla="*/ 869 h 969"/>
              <a:gd name="T64" fmla="*/ 2478 w 3711"/>
              <a:gd name="T65" fmla="*/ 854 h 969"/>
              <a:gd name="T66" fmla="*/ 1072 w 3711"/>
              <a:gd name="T67" fmla="*/ 822 h 969"/>
              <a:gd name="T68" fmla="*/ 3102 w 3711"/>
              <a:gd name="T69" fmla="*/ 871 h 969"/>
              <a:gd name="T70" fmla="*/ 1235 w 3711"/>
              <a:gd name="T71" fmla="*/ 772 h 969"/>
              <a:gd name="T72" fmla="*/ 1026 w 3711"/>
              <a:gd name="T73" fmla="*/ 782 h 969"/>
              <a:gd name="T74" fmla="*/ 2006 w 3711"/>
              <a:gd name="T75" fmla="*/ 589 h 969"/>
              <a:gd name="T76" fmla="*/ 2732 w 3711"/>
              <a:gd name="T77" fmla="*/ 497 h 969"/>
              <a:gd name="T78" fmla="*/ 1607 w 3711"/>
              <a:gd name="T79" fmla="*/ 874 h 969"/>
              <a:gd name="T80" fmla="*/ 1682 w 3711"/>
              <a:gd name="T81" fmla="*/ 880 h 969"/>
              <a:gd name="T82" fmla="*/ 3213 w 3711"/>
              <a:gd name="T83" fmla="*/ 162 h 969"/>
              <a:gd name="T84" fmla="*/ 2125 w 3711"/>
              <a:gd name="T85" fmla="*/ 742 h 969"/>
              <a:gd name="T86" fmla="*/ 2345 w 3711"/>
              <a:gd name="T87" fmla="*/ 791 h 969"/>
              <a:gd name="T88" fmla="*/ 2328 w 3711"/>
              <a:gd name="T89" fmla="*/ 737 h 969"/>
              <a:gd name="T90" fmla="*/ 1289 w 3711"/>
              <a:gd name="T91" fmla="*/ 774 h 969"/>
              <a:gd name="T92" fmla="*/ 2941 w 3711"/>
              <a:gd name="T93" fmla="*/ 925 h 969"/>
              <a:gd name="T94" fmla="*/ 1277 w 3711"/>
              <a:gd name="T95" fmla="*/ 670 h 969"/>
              <a:gd name="T96" fmla="*/ 2834 w 3711"/>
              <a:gd name="T97" fmla="*/ 896 h 969"/>
              <a:gd name="T98" fmla="*/ 1637 w 3711"/>
              <a:gd name="T99" fmla="*/ 745 h 969"/>
              <a:gd name="T100" fmla="*/ 1344 w 3711"/>
              <a:gd name="T101" fmla="*/ 846 h 969"/>
              <a:gd name="T102" fmla="*/ 654 w 3711"/>
              <a:gd name="T103" fmla="*/ 776 h 969"/>
              <a:gd name="T104" fmla="*/ 281 w 3711"/>
              <a:gd name="T105" fmla="*/ 794 h 969"/>
              <a:gd name="T106" fmla="*/ 3306 w 3711"/>
              <a:gd name="T107" fmla="*/ 717 h 969"/>
              <a:gd name="T108" fmla="*/ 2193 w 3711"/>
              <a:gd name="T109" fmla="*/ 600 h 969"/>
              <a:gd name="T110" fmla="*/ 2123 w 3711"/>
              <a:gd name="T111" fmla="*/ 903 h 969"/>
              <a:gd name="T112" fmla="*/ 1028 w 3711"/>
              <a:gd name="T113" fmla="*/ 663 h 969"/>
              <a:gd name="T114" fmla="*/ 1364 w 3711"/>
              <a:gd name="T115" fmla="*/ 872 h 969"/>
              <a:gd name="T116" fmla="*/ 2278 w 3711"/>
              <a:gd name="T117" fmla="*/ 844 h 969"/>
              <a:gd name="T118" fmla="*/ 2650 w 3711"/>
              <a:gd name="T119" fmla="*/ 882 h 969"/>
              <a:gd name="T120" fmla="*/ 2434 w 3711"/>
              <a:gd name="T121" fmla="*/ 67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11" h="969">
                <a:moveTo>
                  <a:pt x="44" y="398"/>
                </a:moveTo>
                <a:cubicBezTo>
                  <a:pt x="37" y="398"/>
                  <a:pt x="30" y="398"/>
                  <a:pt x="23" y="398"/>
                </a:cubicBezTo>
                <a:cubicBezTo>
                  <a:pt x="16" y="399"/>
                  <a:pt x="10" y="399"/>
                  <a:pt x="3" y="400"/>
                </a:cubicBezTo>
                <a:cubicBezTo>
                  <a:pt x="2" y="397"/>
                  <a:pt x="1" y="394"/>
                  <a:pt x="0" y="392"/>
                </a:cubicBezTo>
                <a:cubicBezTo>
                  <a:pt x="12" y="383"/>
                  <a:pt x="24" y="374"/>
                  <a:pt x="36" y="365"/>
                </a:cubicBezTo>
                <a:cubicBezTo>
                  <a:pt x="35" y="365"/>
                  <a:pt x="32" y="364"/>
                  <a:pt x="28" y="362"/>
                </a:cubicBezTo>
                <a:cubicBezTo>
                  <a:pt x="53" y="350"/>
                  <a:pt x="77" y="338"/>
                  <a:pt x="104" y="326"/>
                </a:cubicBezTo>
                <a:cubicBezTo>
                  <a:pt x="77" y="311"/>
                  <a:pt x="53" y="298"/>
                  <a:pt x="26" y="284"/>
                </a:cubicBezTo>
                <a:cubicBezTo>
                  <a:pt x="34" y="276"/>
                  <a:pt x="41" y="269"/>
                  <a:pt x="47" y="262"/>
                </a:cubicBezTo>
                <a:cubicBezTo>
                  <a:pt x="50" y="257"/>
                  <a:pt x="52" y="250"/>
                  <a:pt x="52" y="244"/>
                </a:cubicBezTo>
                <a:cubicBezTo>
                  <a:pt x="53" y="231"/>
                  <a:pt x="59" y="224"/>
                  <a:pt x="72" y="220"/>
                </a:cubicBezTo>
                <a:cubicBezTo>
                  <a:pt x="89" y="216"/>
                  <a:pt x="107" y="213"/>
                  <a:pt x="123" y="206"/>
                </a:cubicBezTo>
                <a:cubicBezTo>
                  <a:pt x="133" y="202"/>
                  <a:pt x="139" y="193"/>
                  <a:pt x="149" y="184"/>
                </a:cubicBezTo>
                <a:cubicBezTo>
                  <a:pt x="161" y="179"/>
                  <a:pt x="177" y="171"/>
                  <a:pt x="194" y="165"/>
                </a:cubicBezTo>
                <a:cubicBezTo>
                  <a:pt x="212" y="158"/>
                  <a:pt x="231" y="149"/>
                  <a:pt x="250" y="148"/>
                </a:cubicBezTo>
                <a:cubicBezTo>
                  <a:pt x="261" y="148"/>
                  <a:pt x="271" y="148"/>
                  <a:pt x="283" y="144"/>
                </a:cubicBezTo>
                <a:cubicBezTo>
                  <a:pt x="279" y="141"/>
                  <a:pt x="277" y="139"/>
                  <a:pt x="270" y="133"/>
                </a:cubicBezTo>
                <a:cubicBezTo>
                  <a:pt x="287" y="135"/>
                  <a:pt x="298" y="136"/>
                  <a:pt x="309" y="138"/>
                </a:cubicBezTo>
                <a:cubicBezTo>
                  <a:pt x="282" y="124"/>
                  <a:pt x="254" y="130"/>
                  <a:pt x="225" y="131"/>
                </a:cubicBezTo>
                <a:cubicBezTo>
                  <a:pt x="228" y="129"/>
                  <a:pt x="232" y="127"/>
                  <a:pt x="238" y="123"/>
                </a:cubicBezTo>
                <a:cubicBezTo>
                  <a:pt x="229" y="120"/>
                  <a:pt x="224" y="119"/>
                  <a:pt x="217" y="117"/>
                </a:cubicBezTo>
                <a:cubicBezTo>
                  <a:pt x="241" y="104"/>
                  <a:pt x="269" y="127"/>
                  <a:pt x="297" y="107"/>
                </a:cubicBezTo>
                <a:cubicBezTo>
                  <a:pt x="274" y="101"/>
                  <a:pt x="252" y="102"/>
                  <a:pt x="254" y="72"/>
                </a:cubicBezTo>
                <a:cubicBezTo>
                  <a:pt x="300" y="70"/>
                  <a:pt x="347" y="67"/>
                  <a:pt x="394" y="65"/>
                </a:cubicBezTo>
                <a:cubicBezTo>
                  <a:pt x="440" y="63"/>
                  <a:pt x="486" y="62"/>
                  <a:pt x="532" y="59"/>
                </a:cubicBezTo>
                <a:cubicBezTo>
                  <a:pt x="541" y="59"/>
                  <a:pt x="550" y="55"/>
                  <a:pt x="559" y="52"/>
                </a:cubicBezTo>
                <a:cubicBezTo>
                  <a:pt x="559" y="50"/>
                  <a:pt x="559" y="49"/>
                  <a:pt x="558" y="47"/>
                </a:cubicBezTo>
                <a:cubicBezTo>
                  <a:pt x="535" y="48"/>
                  <a:pt x="512" y="50"/>
                  <a:pt x="489" y="51"/>
                </a:cubicBezTo>
                <a:cubicBezTo>
                  <a:pt x="489" y="51"/>
                  <a:pt x="489" y="50"/>
                  <a:pt x="489" y="50"/>
                </a:cubicBezTo>
                <a:cubicBezTo>
                  <a:pt x="495" y="48"/>
                  <a:pt x="500" y="45"/>
                  <a:pt x="506" y="45"/>
                </a:cubicBezTo>
                <a:cubicBezTo>
                  <a:pt x="577" y="39"/>
                  <a:pt x="647" y="32"/>
                  <a:pt x="718" y="28"/>
                </a:cubicBezTo>
                <a:cubicBezTo>
                  <a:pt x="859" y="22"/>
                  <a:pt x="1000" y="18"/>
                  <a:pt x="1140" y="13"/>
                </a:cubicBezTo>
                <a:cubicBezTo>
                  <a:pt x="1214" y="11"/>
                  <a:pt x="1289" y="9"/>
                  <a:pt x="1363" y="8"/>
                </a:cubicBezTo>
                <a:cubicBezTo>
                  <a:pt x="1525" y="5"/>
                  <a:pt x="1688" y="1"/>
                  <a:pt x="1851" y="1"/>
                </a:cubicBezTo>
                <a:cubicBezTo>
                  <a:pt x="1982" y="0"/>
                  <a:pt x="2114" y="0"/>
                  <a:pt x="2245" y="4"/>
                </a:cubicBezTo>
                <a:cubicBezTo>
                  <a:pt x="2376" y="8"/>
                  <a:pt x="2506" y="16"/>
                  <a:pt x="2636" y="24"/>
                </a:cubicBezTo>
                <a:cubicBezTo>
                  <a:pt x="2706" y="29"/>
                  <a:pt x="2775" y="36"/>
                  <a:pt x="2844" y="46"/>
                </a:cubicBezTo>
                <a:cubicBezTo>
                  <a:pt x="2833" y="48"/>
                  <a:pt x="2822" y="50"/>
                  <a:pt x="2811" y="52"/>
                </a:cubicBezTo>
                <a:cubicBezTo>
                  <a:pt x="2811" y="53"/>
                  <a:pt x="2811" y="55"/>
                  <a:pt x="2811" y="56"/>
                </a:cubicBezTo>
                <a:cubicBezTo>
                  <a:pt x="2845" y="59"/>
                  <a:pt x="2879" y="62"/>
                  <a:pt x="2918" y="66"/>
                </a:cubicBezTo>
                <a:cubicBezTo>
                  <a:pt x="2905" y="88"/>
                  <a:pt x="2884" y="66"/>
                  <a:pt x="2873" y="78"/>
                </a:cubicBezTo>
                <a:cubicBezTo>
                  <a:pt x="2875" y="79"/>
                  <a:pt x="2879" y="81"/>
                  <a:pt x="2883" y="82"/>
                </a:cubicBezTo>
                <a:cubicBezTo>
                  <a:pt x="2878" y="85"/>
                  <a:pt x="2875" y="87"/>
                  <a:pt x="2867" y="90"/>
                </a:cubicBezTo>
                <a:cubicBezTo>
                  <a:pt x="2919" y="96"/>
                  <a:pt x="2968" y="102"/>
                  <a:pt x="3016" y="107"/>
                </a:cubicBezTo>
                <a:cubicBezTo>
                  <a:pt x="3068" y="113"/>
                  <a:pt x="3120" y="120"/>
                  <a:pt x="3172" y="125"/>
                </a:cubicBezTo>
                <a:cubicBezTo>
                  <a:pt x="3219" y="130"/>
                  <a:pt x="3265" y="133"/>
                  <a:pt x="3312" y="136"/>
                </a:cubicBezTo>
                <a:cubicBezTo>
                  <a:pt x="3332" y="138"/>
                  <a:pt x="3353" y="137"/>
                  <a:pt x="3374" y="138"/>
                </a:cubicBezTo>
                <a:cubicBezTo>
                  <a:pt x="3378" y="139"/>
                  <a:pt x="3382" y="144"/>
                  <a:pt x="3387" y="146"/>
                </a:cubicBezTo>
                <a:cubicBezTo>
                  <a:pt x="3386" y="148"/>
                  <a:pt x="3385" y="150"/>
                  <a:pt x="3384" y="152"/>
                </a:cubicBezTo>
                <a:cubicBezTo>
                  <a:pt x="3366" y="151"/>
                  <a:pt x="3348" y="150"/>
                  <a:pt x="3330" y="149"/>
                </a:cubicBezTo>
                <a:cubicBezTo>
                  <a:pt x="3351" y="163"/>
                  <a:pt x="3373" y="159"/>
                  <a:pt x="3395" y="158"/>
                </a:cubicBezTo>
                <a:cubicBezTo>
                  <a:pt x="3418" y="158"/>
                  <a:pt x="3442" y="159"/>
                  <a:pt x="3465" y="160"/>
                </a:cubicBezTo>
                <a:cubicBezTo>
                  <a:pt x="3486" y="161"/>
                  <a:pt x="3507" y="162"/>
                  <a:pt x="3527" y="164"/>
                </a:cubicBezTo>
                <a:cubicBezTo>
                  <a:pt x="3532" y="165"/>
                  <a:pt x="3537" y="169"/>
                  <a:pt x="3542" y="169"/>
                </a:cubicBezTo>
                <a:cubicBezTo>
                  <a:pt x="3553" y="169"/>
                  <a:pt x="3564" y="168"/>
                  <a:pt x="3578" y="167"/>
                </a:cubicBezTo>
                <a:cubicBezTo>
                  <a:pt x="3580" y="171"/>
                  <a:pt x="3583" y="179"/>
                  <a:pt x="3587" y="188"/>
                </a:cubicBezTo>
                <a:cubicBezTo>
                  <a:pt x="3593" y="188"/>
                  <a:pt x="3600" y="188"/>
                  <a:pt x="3607" y="189"/>
                </a:cubicBezTo>
                <a:cubicBezTo>
                  <a:pt x="3607" y="189"/>
                  <a:pt x="3609" y="190"/>
                  <a:pt x="3609" y="191"/>
                </a:cubicBezTo>
                <a:cubicBezTo>
                  <a:pt x="3622" y="211"/>
                  <a:pt x="3628" y="229"/>
                  <a:pt x="3596" y="236"/>
                </a:cubicBezTo>
                <a:cubicBezTo>
                  <a:pt x="3595" y="236"/>
                  <a:pt x="3593" y="243"/>
                  <a:pt x="3594" y="244"/>
                </a:cubicBezTo>
                <a:cubicBezTo>
                  <a:pt x="3598" y="248"/>
                  <a:pt x="3603" y="251"/>
                  <a:pt x="3608" y="253"/>
                </a:cubicBezTo>
                <a:cubicBezTo>
                  <a:pt x="3628" y="259"/>
                  <a:pt x="3648" y="266"/>
                  <a:pt x="3670" y="273"/>
                </a:cubicBezTo>
                <a:cubicBezTo>
                  <a:pt x="3632" y="281"/>
                  <a:pt x="3596" y="289"/>
                  <a:pt x="3561" y="297"/>
                </a:cubicBezTo>
                <a:cubicBezTo>
                  <a:pt x="3561" y="299"/>
                  <a:pt x="3562" y="301"/>
                  <a:pt x="3562" y="303"/>
                </a:cubicBezTo>
                <a:cubicBezTo>
                  <a:pt x="3572" y="304"/>
                  <a:pt x="3582" y="305"/>
                  <a:pt x="3594" y="307"/>
                </a:cubicBezTo>
                <a:cubicBezTo>
                  <a:pt x="3591" y="311"/>
                  <a:pt x="3589" y="312"/>
                  <a:pt x="3589" y="313"/>
                </a:cubicBezTo>
                <a:cubicBezTo>
                  <a:pt x="3616" y="320"/>
                  <a:pt x="3644" y="326"/>
                  <a:pt x="3672" y="333"/>
                </a:cubicBezTo>
                <a:cubicBezTo>
                  <a:pt x="3676" y="349"/>
                  <a:pt x="3676" y="349"/>
                  <a:pt x="3701" y="349"/>
                </a:cubicBezTo>
                <a:cubicBezTo>
                  <a:pt x="3711" y="363"/>
                  <a:pt x="3710" y="371"/>
                  <a:pt x="3690" y="372"/>
                </a:cubicBezTo>
                <a:cubicBezTo>
                  <a:pt x="3666" y="372"/>
                  <a:pt x="3642" y="374"/>
                  <a:pt x="3618" y="375"/>
                </a:cubicBezTo>
                <a:cubicBezTo>
                  <a:pt x="3613" y="375"/>
                  <a:pt x="3609" y="377"/>
                  <a:pt x="3603" y="382"/>
                </a:cubicBezTo>
                <a:cubicBezTo>
                  <a:pt x="3612" y="384"/>
                  <a:pt x="3622" y="385"/>
                  <a:pt x="3630" y="389"/>
                </a:cubicBezTo>
                <a:cubicBezTo>
                  <a:pt x="3650" y="399"/>
                  <a:pt x="3670" y="410"/>
                  <a:pt x="3689" y="422"/>
                </a:cubicBezTo>
                <a:cubicBezTo>
                  <a:pt x="3694" y="426"/>
                  <a:pt x="3699" y="439"/>
                  <a:pt x="3697" y="441"/>
                </a:cubicBezTo>
                <a:cubicBezTo>
                  <a:pt x="3690" y="449"/>
                  <a:pt x="3680" y="454"/>
                  <a:pt x="3671" y="458"/>
                </a:cubicBezTo>
                <a:cubicBezTo>
                  <a:pt x="3659" y="463"/>
                  <a:pt x="3647" y="466"/>
                  <a:pt x="3635" y="469"/>
                </a:cubicBezTo>
                <a:cubicBezTo>
                  <a:pt x="3626" y="471"/>
                  <a:pt x="3616" y="471"/>
                  <a:pt x="3607" y="473"/>
                </a:cubicBezTo>
                <a:cubicBezTo>
                  <a:pt x="3599" y="474"/>
                  <a:pt x="3586" y="469"/>
                  <a:pt x="3587" y="487"/>
                </a:cubicBezTo>
                <a:cubicBezTo>
                  <a:pt x="3561" y="472"/>
                  <a:pt x="3533" y="482"/>
                  <a:pt x="3515" y="495"/>
                </a:cubicBezTo>
                <a:cubicBezTo>
                  <a:pt x="3498" y="506"/>
                  <a:pt x="3474" y="498"/>
                  <a:pt x="3463" y="519"/>
                </a:cubicBezTo>
                <a:cubicBezTo>
                  <a:pt x="3493" y="517"/>
                  <a:pt x="3522" y="515"/>
                  <a:pt x="3551" y="513"/>
                </a:cubicBezTo>
                <a:cubicBezTo>
                  <a:pt x="3507" y="541"/>
                  <a:pt x="3457" y="544"/>
                  <a:pt x="3408" y="551"/>
                </a:cubicBezTo>
                <a:cubicBezTo>
                  <a:pt x="3484" y="565"/>
                  <a:pt x="3559" y="578"/>
                  <a:pt x="3634" y="591"/>
                </a:cubicBezTo>
                <a:cubicBezTo>
                  <a:pt x="3634" y="593"/>
                  <a:pt x="3634" y="595"/>
                  <a:pt x="3634" y="597"/>
                </a:cubicBezTo>
                <a:cubicBezTo>
                  <a:pt x="3615" y="598"/>
                  <a:pt x="3597" y="600"/>
                  <a:pt x="3578" y="601"/>
                </a:cubicBezTo>
                <a:cubicBezTo>
                  <a:pt x="3578" y="603"/>
                  <a:pt x="3578" y="604"/>
                  <a:pt x="3578" y="606"/>
                </a:cubicBezTo>
                <a:cubicBezTo>
                  <a:pt x="3592" y="606"/>
                  <a:pt x="3606" y="607"/>
                  <a:pt x="3620" y="608"/>
                </a:cubicBezTo>
                <a:cubicBezTo>
                  <a:pt x="3636" y="609"/>
                  <a:pt x="3652" y="611"/>
                  <a:pt x="3667" y="614"/>
                </a:cubicBezTo>
                <a:cubicBezTo>
                  <a:pt x="3670" y="614"/>
                  <a:pt x="3674" y="619"/>
                  <a:pt x="3674" y="621"/>
                </a:cubicBezTo>
                <a:cubicBezTo>
                  <a:pt x="3674" y="624"/>
                  <a:pt x="3670" y="628"/>
                  <a:pt x="3667" y="629"/>
                </a:cubicBezTo>
                <a:cubicBezTo>
                  <a:pt x="3658" y="630"/>
                  <a:pt x="3649" y="632"/>
                  <a:pt x="3639" y="632"/>
                </a:cubicBezTo>
                <a:cubicBezTo>
                  <a:pt x="3593" y="629"/>
                  <a:pt x="3547" y="626"/>
                  <a:pt x="3502" y="623"/>
                </a:cubicBezTo>
                <a:cubicBezTo>
                  <a:pt x="3501" y="625"/>
                  <a:pt x="3501" y="628"/>
                  <a:pt x="3501" y="630"/>
                </a:cubicBezTo>
                <a:cubicBezTo>
                  <a:pt x="3510" y="631"/>
                  <a:pt x="3519" y="633"/>
                  <a:pt x="3528" y="634"/>
                </a:cubicBezTo>
                <a:cubicBezTo>
                  <a:pt x="3528" y="635"/>
                  <a:pt x="3528" y="636"/>
                  <a:pt x="3528" y="637"/>
                </a:cubicBezTo>
                <a:cubicBezTo>
                  <a:pt x="3513" y="637"/>
                  <a:pt x="3498" y="637"/>
                  <a:pt x="3484" y="637"/>
                </a:cubicBezTo>
                <a:cubicBezTo>
                  <a:pt x="3508" y="647"/>
                  <a:pt x="3531" y="659"/>
                  <a:pt x="3556" y="667"/>
                </a:cubicBezTo>
                <a:cubicBezTo>
                  <a:pt x="3571" y="671"/>
                  <a:pt x="3588" y="670"/>
                  <a:pt x="3605" y="672"/>
                </a:cubicBezTo>
                <a:cubicBezTo>
                  <a:pt x="3603" y="675"/>
                  <a:pt x="3599" y="681"/>
                  <a:pt x="3595" y="688"/>
                </a:cubicBezTo>
                <a:cubicBezTo>
                  <a:pt x="3612" y="690"/>
                  <a:pt x="3628" y="691"/>
                  <a:pt x="3646" y="692"/>
                </a:cubicBezTo>
                <a:cubicBezTo>
                  <a:pt x="3645" y="702"/>
                  <a:pt x="3652" y="713"/>
                  <a:pt x="3637" y="719"/>
                </a:cubicBezTo>
                <a:cubicBezTo>
                  <a:pt x="3635" y="721"/>
                  <a:pt x="3636" y="732"/>
                  <a:pt x="3636" y="742"/>
                </a:cubicBezTo>
                <a:cubicBezTo>
                  <a:pt x="3625" y="738"/>
                  <a:pt x="3616" y="734"/>
                  <a:pt x="3605" y="731"/>
                </a:cubicBezTo>
                <a:cubicBezTo>
                  <a:pt x="3592" y="726"/>
                  <a:pt x="3579" y="722"/>
                  <a:pt x="3566" y="718"/>
                </a:cubicBezTo>
                <a:cubicBezTo>
                  <a:pt x="3555" y="715"/>
                  <a:pt x="3547" y="718"/>
                  <a:pt x="3548" y="732"/>
                </a:cubicBezTo>
                <a:cubicBezTo>
                  <a:pt x="3540" y="731"/>
                  <a:pt x="3532" y="731"/>
                  <a:pt x="3524" y="730"/>
                </a:cubicBezTo>
                <a:cubicBezTo>
                  <a:pt x="3526" y="745"/>
                  <a:pt x="3532" y="749"/>
                  <a:pt x="3546" y="747"/>
                </a:cubicBezTo>
                <a:cubicBezTo>
                  <a:pt x="3564" y="745"/>
                  <a:pt x="3582" y="746"/>
                  <a:pt x="3600" y="746"/>
                </a:cubicBezTo>
                <a:cubicBezTo>
                  <a:pt x="3600" y="748"/>
                  <a:pt x="3600" y="750"/>
                  <a:pt x="3600" y="752"/>
                </a:cubicBezTo>
                <a:cubicBezTo>
                  <a:pt x="3574" y="754"/>
                  <a:pt x="3547" y="757"/>
                  <a:pt x="3521" y="759"/>
                </a:cubicBezTo>
                <a:cubicBezTo>
                  <a:pt x="3527" y="780"/>
                  <a:pt x="3527" y="780"/>
                  <a:pt x="3549" y="794"/>
                </a:cubicBezTo>
                <a:cubicBezTo>
                  <a:pt x="3543" y="811"/>
                  <a:pt x="3543" y="811"/>
                  <a:pt x="3512" y="815"/>
                </a:cubicBezTo>
                <a:cubicBezTo>
                  <a:pt x="3520" y="818"/>
                  <a:pt x="3527" y="820"/>
                  <a:pt x="3539" y="825"/>
                </a:cubicBezTo>
                <a:cubicBezTo>
                  <a:pt x="3531" y="827"/>
                  <a:pt x="3527" y="828"/>
                  <a:pt x="3522" y="830"/>
                </a:cubicBezTo>
                <a:cubicBezTo>
                  <a:pt x="3526" y="833"/>
                  <a:pt x="3529" y="835"/>
                  <a:pt x="3537" y="840"/>
                </a:cubicBezTo>
                <a:cubicBezTo>
                  <a:pt x="3521" y="841"/>
                  <a:pt x="3511" y="842"/>
                  <a:pt x="3498" y="844"/>
                </a:cubicBezTo>
                <a:cubicBezTo>
                  <a:pt x="3508" y="857"/>
                  <a:pt x="3522" y="851"/>
                  <a:pt x="3535" y="856"/>
                </a:cubicBezTo>
                <a:cubicBezTo>
                  <a:pt x="3489" y="862"/>
                  <a:pt x="3442" y="842"/>
                  <a:pt x="3400" y="873"/>
                </a:cubicBezTo>
                <a:cubicBezTo>
                  <a:pt x="3409" y="874"/>
                  <a:pt x="3417" y="874"/>
                  <a:pt x="3429" y="875"/>
                </a:cubicBezTo>
                <a:cubicBezTo>
                  <a:pt x="3425" y="877"/>
                  <a:pt x="3423" y="878"/>
                  <a:pt x="3417" y="880"/>
                </a:cubicBezTo>
                <a:cubicBezTo>
                  <a:pt x="3467" y="890"/>
                  <a:pt x="3513" y="900"/>
                  <a:pt x="3560" y="909"/>
                </a:cubicBezTo>
                <a:cubicBezTo>
                  <a:pt x="3560" y="911"/>
                  <a:pt x="3559" y="913"/>
                  <a:pt x="3559" y="915"/>
                </a:cubicBezTo>
                <a:cubicBezTo>
                  <a:pt x="3555" y="915"/>
                  <a:pt x="3551" y="915"/>
                  <a:pt x="3548" y="914"/>
                </a:cubicBezTo>
                <a:cubicBezTo>
                  <a:pt x="3547" y="915"/>
                  <a:pt x="3547" y="916"/>
                  <a:pt x="3547" y="917"/>
                </a:cubicBezTo>
                <a:cubicBezTo>
                  <a:pt x="3553" y="920"/>
                  <a:pt x="3560" y="923"/>
                  <a:pt x="3566" y="926"/>
                </a:cubicBezTo>
                <a:cubicBezTo>
                  <a:pt x="3541" y="923"/>
                  <a:pt x="3516" y="921"/>
                  <a:pt x="3490" y="919"/>
                </a:cubicBezTo>
                <a:cubicBezTo>
                  <a:pt x="3490" y="921"/>
                  <a:pt x="3490" y="924"/>
                  <a:pt x="3489" y="926"/>
                </a:cubicBezTo>
                <a:cubicBezTo>
                  <a:pt x="3505" y="931"/>
                  <a:pt x="3521" y="935"/>
                  <a:pt x="3543" y="941"/>
                </a:cubicBezTo>
                <a:cubicBezTo>
                  <a:pt x="3510" y="941"/>
                  <a:pt x="3483" y="941"/>
                  <a:pt x="3456" y="941"/>
                </a:cubicBezTo>
                <a:cubicBezTo>
                  <a:pt x="3455" y="942"/>
                  <a:pt x="3455" y="943"/>
                  <a:pt x="3455" y="945"/>
                </a:cubicBezTo>
                <a:cubicBezTo>
                  <a:pt x="3466" y="947"/>
                  <a:pt x="3476" y="949"/>
                  <a:pt x="3491" y="952"/>
                </a:cubicBezTo>
                <a:cubicBezTo>
                  <a:pt x="3459" y="954"/>
                  <a:pt x="3432" y="957"/>
                  <a:pt x="3404" y="959"/>
                </a:cubicBezTo>
                <a:cubicBezTo>
                  <a:pt x="3404" y="960"/>
                  <a:pt x="3403" y="962"/>
                  <a:pt x="3402" y="964"/>
                </a:cubicBezTo>
                <a:cubicBezTo>
                  <a:pt x="3405" y="965"/>
                  <a:pt x="3407" y="966"/>
                  <a:pt x="3414" y="969"/>
                </a:cubicBezTo>
                <a:cubicBezTo>
                  <a:pt x="3378" y="966"/>
                  <a:pt x="3346" y="963"/>
                  <a:pt x="3315" y="960"/>
                </a:cubicBezTo>
                <a:cubicBezTo>
                  <a:pt x="3315" y="959"/>
                  <a:pt x="3315" y="959"/>
                  <a:pt x="3315" y="958"/>
                </a:cubicBezTo>
                <a:cubicBezTo>
                  <a:pt x="3327" y="958"/>
                  <a:pt x="3340" y="957"/>
                  <a:pt x="3352" y="957"/>
                </a:cubicBezTo>
                <a:cubicBezTo>
                  <a:pt x="3352" y="956"/>
                  <a:pt x="3352" y="955"/>
                  <a:pt x="3352" y="954"/>
                </a:cubicBezTo>
                <a:cubicBezTo>
                  <a:pt x="3318" y="954"/>
                  <a:pt x="3284" y="954"/>
                  <a:pt x="3246" y="954"/>
                </a:cubicBezTo>
                <a:cubicBezTo>
                  <a:pt x="3254" y="958"/>
                  <a:pt x="3258" y="961"/>
                  <a:pt x="3265" y="964"/>
                </a:cubicBezTo>
                <a:cubicBezTo>
                  <a:pt x="3233" y="964"/>
                  <a:pt x="3202" y="964"/>
                  <a:pt x="3172" y="964"/>
                </a:cubicBezTo>
                <a:cubicBezTo>
                  <a:pt x="3172" y="964"/>
                  <a:pt x="3172" y="963"/>
                  <a:pt x="3172" y="962"/>
                </a:cubicBezTo>
                <a:cubicBezTo>
                  <a:pt x="3184" y="960"/>
                  <a:pt x="3197" y="958"/>
                  <a:pt x="3210" y="956"/>
                </a:cubicBezTo>
                <a:cubicBezTo>
                  <a:pt x="3050" y="953"/>
                  <a:pt x="2890" y="959"/>
                  <a:pt x="2731" y="934"/>
                </a:cubicBezTo>
                <a:cubicBezTo>
                  <a:pt x="2802" y="934"/>
                  <a:pt x="2874" y="934"/>
                  <a:pt x="2943" y="934"/>
                </a:cubicBezTo>
                <a:cubicBezTo>
                  <a:pt x="2924" y="913"/>
                  <a:pt x="2896" y="920"/>
                  <a:pt x="2869" y="919"/>
                </a:cubicBezTo>
                <a:cubicBezTo>
                  <a:pt x="2826" y="916"/>
                  <a:pt x="2782" y="911"/>
                  <a:pt x="2738" y="913"/>
                </a:cubicBezTo>
                <a:cubicBezTo>
                  <a:pt x="2703" y="915"/>
                  <a:pt x="2671" y="901"/>
                  <a:pt x="2634" y="902"/>
                </a:cubicBezTo>
                <a:cubicBezTo>
                  <a:pt x="2638" y="905"/>
                  <a:pt x="2640" y="906"/>
                  <a:pt x="2644" y="909"/>
                </a:cubicBezTo>
                <a:cubicBezTo>
                  <a:pt x="2612" y="909"/>
                  <a:pt x="2582" y="909"/>
                  <a:pt x="2553" y="909"/>
                </a:cubicBezTo>
                <a:cubicBezTo>
                  <a:pt x="2552" y="911"/>
                  <a:pt x="2552" y="912"/>
                  <a:pt x="2552" y="914"/>
                </a:cubicBezTo>
                <a:cubicBezTo>
                  <a:pt x="2616" y="917"/>
                  <a:pt x="2679" y="921"/>
                  <a:pt x="2742" y="924"/>
                </a:cubicBezTo>
                <a:cubicBezTo>
                  <a:pt x="2742" y="925"/>
                  <a:pt x="2742" y="926"/>
                  <a:pt x="2742" y="926"/>
                </a:cubicBezTo>
                <a:cubicBezTo>
                  <a:pt x="2712" y="926"/>
                  <a:pt x="2682" y="926"/>
                  <a:pt x="2652" y="926"/>
                </a:cubicBezTo>
                <a:cubicBezTo>
                  <a:pt x="2645" y="926"/>
                  <a:pt x="2638" y="926"/>
                  <a:pt x="2630" y="926"/>
                </a:cubicBezTo>
                <a:cubicBezTo>
                  <a:pt x="2607" y="926"/>
                  <a:pt x="2582" y="940"/>
                  <a:pt x="2560" y="920"/>
                </a:cubicBezTo>
                <a:cubicBezTo>
                  <a:pt x="2562" y="922"/>
                  <a:pt x="2563" y="924"/>
                  <a:pt x="2566" y="929"/>
                </a:cubicBezTo>
                <a:cubicBezTo>
                  <a:pt x="2535" y="929"/>
                  <a:pt x="2506" y="929"/>
                  <a:pt x="2476" y="929"/>
                </a:cubicBezTo>
                <a:cubicBezTo>
                  <a:pt x="2402" y="928"/>
                  <a:pt x="2328" y="927"/>
                  <a:pt x="2254" y="926"/>
                </a:cubicBezTo>
                <a:cubicBezTo>
                  <a:pt x="2181" y="924"/>
                  <a:pt x="2108" y="921"/>
                  <a:pt x="2035" y="918"/>
                </a:cubicBezTo>
                <a:cubicBezTo>
                  <a:pt x="1997" y="916"/>
                  <a:pt x="1960" y="910"/>
                  <a:pt x="1922" y="908"/>
                </a:cubicBezTo>
                <a:cubicBezTo>
                  <a:pt x="1893" y="906"/>
                  <a:pt x="1865" y="910"/>
                  <a:pt x="1836" y="910"/>
                </a:cubicBezTo>
                <a:cubicBezTo>
                  <a:pt x="1817" y="910"/>
                  <a:pt x="1798" y="905"/>
                  <a:pt x="1779" y="904"/>
                </a:cubicBezTo>
                <a:cubicBezTo>
                  <a:pt x="1700" y="903"/>
                  <a:pt x="1620" y="902"/>
                  <a:pt x="1540" y="901"/>
                </a:cubicBezTo>
                <a:cubicBezTo>
                  <a:pt x="1524" y="901"/>
                  <a:pt x="1507" y="901"/>
                  <a:pt x="1490" y="901"/>
                </a:cubicBezTo>
                <a:cubicBezTo>
                  <a:pt x="1490" y="899"/>
                  <a:pt x="1489" y="896"/>
                  <a:pt x="1489" y="894"/>
                </a:cubicBezTo>
                <a:cubicBezTo>
                  <a:pt x="1495" y="892"/>
                  <a:pt x="1501" y="891"/>
                  <a:pt x="1507" y="890"/>
                </a:cubicBezTo>
                <a:cubicBezTo>
                  <a:pt x="1484" y="880"/>
                  <a:pt x="1422" y="882"/>
                  <a:pt x="1396" y="894"/>
                </a:cubicBezTo>
                <a:cubicBezTo>
                  <a:pt x="1416" y="893"/>
                  <a:pt x="1432" y="891"/>
                  <a:pt x="1449" y="890"/>
                </a:cubicBezTo>
                <a:cubicBezTo>
                  <a:pt x="1438" y="902"/>
                  <a:pt x="1438" y="903"/>
                  <a:pt x="1404" y="900"/>
                </a:cubicBezTo>
                <a:cubicBezTo>
                  <a:pt x="1388" y="899"/>
                  <a:pt x="1372" y="894"/>
                  <a:pt x="1354" y="890"/>
                </a:cubicBezTo>
                <a:cubicBezTo>
                  <a:pt x="1355" y="896"/>
                  <a:pt x="1355" y="900"/>
                  <a:pt x="1356" y="904"/>
                </a:cubicBezTo>
                <a:cubicBezTo>
                  <a:pt x="1325" y="898"/>
                  <a:pt x="1295" y="892"/>
                  <a:pt x="1265" y="886"/>
                </a:cubicBezTo>
                <a:cubicBezTo>
                  <a:pt x="1269" y="885"/>
                  <a:pt x="1274" y="883"/>
                  <a:pt x="1282" y="880"/>
                </a:cubicBezTo>
                <a:cubicBezTo>
                  <a:pt x="1267" y="877"/>
                  <a:pt x="1255" y="874"/>
                  <a:pt x="1239" y="870"/>
                </a:cubicBezTo>
                <a:cubicBezTo>
                  <a:pt x="1355" y="867"/>
                  <a:pt x="1468" y="863"/>
                  <a:pt x="1581" y="860"/>
                </a:cubicBezTo>
                <a:cubicBezTo>
                  <a:pt x="1581" y="858"/>
                  <a:pt x="1581" y="857"/>
                  <a:pt x="1580" y="855"/>
                </a:cubicBezTo>
                <a:cubicBezTo>
                  <a:pt x="1405" y="854"/>
                  <a:pt x="1230" y="865"/>
                  <a:pt x="1055" y="865"/>
                </a:cubicBezTo>
                <a:cubicBezTo>
                  <a:pt x="1065" y="873"/>
                  <a:pt x="1075" y="881"/>
                  <a:pt x="1084" y="888"/>
                </a:cubicBezTo>
                <a:cubicBezTo>
                  <a:pt x="1083" y="891"/>
                  <a:pt x="1083" y="893"/>
                  <a:pt x="1082" y="896"/>
                </a:cubicBezTo>
                <a:cubicBezTo>
                  <a:pt x="1104" y="892"/>
                  <a:pt x="1126" y="887"/>
                  <a:pt x="1148" y="887"/>
                </a:cubicBezTo>
                <a:cubicBezTo>
                  <a:pt x="1165" y="886"/>
                  <a:pt x="1181" y="893"/>
                  <a:pt x="1198" y="894"/>
                </a:cubicBezTo>
                <a:cubicBezTo>
                  <a:pt x="1225" y="896"/>
                  <a:pt x="1253" y="895"/>
                  <a:pt x="1280" y="896"/>
                </a:cubicBezTo>
                <a:cubicBezTo>
                  <a:pt x="1282" y="896"/>
                  <a:pt x="1283" y="897"/>
                  <a:pt x="1284" y="903"/>
                </a:cubicBezTo>
                <a:cubicBezTo>
                  <a:pt x="1242" y="903"/>
                  <a:pt x="1199" y="903"/>
                  <a:pt x="1151" y="903"/>
                </a:cubicBezTo>
                <a:cubicBezTo>
                  <a:pt x="1157" y="909"/>
                  <a:pt x="1158" y="911"/>
                  <a:pt x="1163" y="916"/>
                </a:cubicBezTo>
                <a:cubicBezTo>
                  <a:pt x="1137" y="918"/>
                  <a:pt x="1114" y="920"/>
                  <a:pt x="1091" y="923"/>
                </a:cubicBezTo>
                <a:cubicBezTo>
                  <a:pt x="1091" y="921"/>
                  <a:pt x="1091" y="920"/>
                  <a:pt x="1091" y="919"/>
                </a:cubicBezTo>
                <a:cubicBezTo>
                  <a:pt x="1104" y="916"/>
                  <a:pt x="1117" y="914"/>
                  <a:pt x="1130" y="912"/>
                </a:cubicBezTo>
                <a:cubicBezTo>
                  <a:pt x="1130" y="911"/>
                  <a:pt x="1130" y="911"/>
                  <a:pt x="1130" y="910"/>
                </a:cubicBezTo>
                <a:cubicBezTo>
                  <a:pt x="1106" y="909"/>
                  <a:pt x="1082" y="907"/>
                  <a:pt x="1059" y="907"/>
                </a:cubicBezTo>
                <a:cubicBezTo>
                  <a:pt x="1057" y="906"/>
                  <a:pt x="1053" y="911"/>
                  <a:pt x="1054" y="913"/>
                </a:cubicBezTo>
                <a:cubicBezTo>
                  <a:pt x="1054" y="915"/>
                  <a:pt x="1058" y="917"/>
                  <a:pt x="1060" y="920"/>
                </a:cubicBezTo>
                <a:cubicBezTo>
                  <a:pt x="1023" y="920"/>
                  <a:pt x="985" y="919"/>
                  <a:pt x="947" y="921"/>
                </a:cubicBezTo>
                <a:cubicBezTo>
                  <a:pt x="928" y="921"/>
                  <a:pt x="909" y="926"/>
                  <a:pt x="889" y="927"/>
                </a:cubicBezTo>
                <a:cubicBezTo>
                  <a:pt x="876" y="929"/>
                  <a:pt x="861" y="931"/>
                  <a:pt x="849" y="928"/>
                </a:cubicBezTo>
                <a:cubicBezTo>
                  <a:pt x="808" y="916"/>
                  <a:pt x="767" y="925"/>
                  <a:pt x="726" y="927"/>
                </a:cubicBezTo>
                <a:cubicBezTo>
                  <a:pt x="715" y="927"/>
                  <a:pt x="705" y="926"/>
                  <a:pt x="693" y="923"/>
                </a:cubicBezTo>
                <a:cubicBezTo>
                  <a:pt x="667" y="916"/>
                  <a:pt x="638" y="921"/>
                  <a:pt x="608" y="921"/>
                </a:cubicBezTo>
                <a:cubicBezTo>
                  <a:pt x="610" y="925"/>
                  <a:pt x="611" y="927"/>
                  <a:pt x="612" y="927"/>
                </a:cubicBezTo>
                <a:cubicBezTo>
                  <a:pt x="636" y="931"/>
                  <a:pt x="661" y="934"/>
                  <a:pt x="686" y="937"/>
                </a:cubicBezTo>
                <a:cubicBezTo>
                  <a:pt x="686" y="940"/>
                  <a:pt x="686" y="942"/>
                  <a:pt x="686" y="944"/>
                </a:cubicBezTo>
                <a:cubicBezTo>
                  <a:pt x="664" y="944"/>
                  <a:pt x="643" y="944"/>
                  <a:pt x="622" y="944"/>
                </a:cubicBezTo>
                <a:cubicBezTo>
                  <a:pt x="589" y="944"/>
                  <a:pt x="557" y="945"/>
                  <a:pt x="524" y="943"/>
                </a:cubicBezTo>
                <a:cubicBezTo>
                  <a:pt x="504" y="942"/>
                  <a:pt x="483" y="937"/>
                  <a:pt x="464" y="948"/>
                </a:cubicBezTo>
                <a:cubicBezTo>
                  <a:pt x="462" y="949"/>
                  <a:pt x="456" y="943"/>
                  <a:pt x="446" y="936"/>
                </a:cubicBezTo>
                <a:cubicBezTo>
                  <a:pt x="424" y="936"/>
                  <a:pt x="395" y="936"/>
                  <a:pt x="365" y="936"/>
                </a:cubicBezTo>
                <a:cubicBezTo>
                  <a:pt x="365" y="935"/>
                  <a:pt x="365" y="934"/>
                  <a:pt x="365" y="933"/>
                </a:cubicBezTo>
                <a:cubicBezTo>
                  <a:pt x="375" y="927"/>
                  <a:pt x="384" y="922"/>
                  <a:pt x="393" y="917"/>
                </a:cubicBezTo>
                <a:cubicBezTo>
                  <a:pt x="368" y="908"/>
                  <a:pt x="342" y="899"/>
                  <a:pt x="316" y="890"/>
                </a:cubicBezTo>
                <a:cubicBezTo>
                  <a:pt x="351" y="893"/>
                  <a:pt x="382" y="912"/>
                  <a:pt x="421" y="898"/>
                </a:cubicBezTo>
                <a:cubicBezTo>
                  <a:pt x="404" y="896"/>
                  <a:pt x="389" y="897"/>
                  <a:pt x="376" y="892"/>
                </a:cubicBezTo>
                <a:cubicBezTo>
                  <a:pt x="364" y="889"/>
                  <a:pt x="343" y="894"/>
                  <a:pt x="347" y="869"/>
                </a:cubicBezTo>
                <a:cubicBezTo>
                  <a:pt x="339" y="869"/>
                  <a:pt x="332" y="868"/>
                  <a:pt x="320" y="867"/>
                </a:cubicBezTo>
                <a:cubicBezTo>
                  <a:pt x="325" y="863"/>
                  <a:pt x="328" y="861"/>
                  <a:pt x="332" y="858"/>
                </a:cubicBezTo>
                <a:cubicBezTo>
                  <a:pt x="320" y="858"/>
                  <a:pt x="309" y="857"/>
                  <a:pt x="292" y="856"/>
                </a:cubicBezTo>
                <a:cubicBezTo>
                  <a:pt x="300" y="850"/>
                  <a:pt x="305" y="847"/>
                  <a:pt x="310" y="843"/>
                </a:cubicBezTo>
                <a:cubicBezTo>
                  <a:pt x="308" y="840"/>
                  <a:pt x="306" y="836"/>
                  <a:pt x="303" y="831"/>
                </a:cubicBezTo>
                <a:cubicBezTo>
                  <a:pt x="284" y="839"/>
                  <a:pt x="280" y="838"/>
                  <a:pt x="280" y="820"/>
                </a:cubicBezTo>
                <a:cubicBezTo>
                  <a:pt x="262" y="822"/>
                  <a:pt x="244" y="826"/>
                  <a:pt x="226" y="826"/>
                </a:cubicBezTo>
                <a:cubicBezTo>
                  <a:pt x="213" y="826"/>
                  <a:pt x="200" y="821"/>
                  <a:pt x="187" y="819"/>
                </a:cubicBezTo>
                <a:cubicBezTo>
                  <a:pt x="181" y="819"/>
                  <a:pt x="174" y="822"/>
                  <a:pt x="168" y="823"/>
                </a:cubicBezTo>
                <a:cubicBezTo>
                  <a:pt x="161" y="823"/>
                  <a:pt x="154" y="821"/>
                  <a:pt x="148" y="821"/>
                </a:cubicBezTo>
                <a:cubicBezTo>
                  <a:pt x="150" y="815"/>
                  <a:pt x="152" y="810"/>
                  <a:pt x="155" y="801"/>
                </a:cubicBezTo>
                <a:cubicBezTo>
                  <a:pt x="146" y="799"/>
                  <a:pt x="136" y="797"/>
                  <a:pt x="126" y="795"/>
                </a:cubicBezTo>
                <a:cubicBezTo>
                  <a:pt x="126" y="793"/>
                  <a:pt x="126" y="792"/>
                  <a:pt x="126" y="790"/>
                </a:cubicBezTo>
                <a:cubicBezTo>
                  <a:pt x="182" y="776"/>
                  <a:pt x="238" y="762"/>
                  <a:pt x="294" y="747"/>
                </a:cubicBezTo>
                <a:cubicBezTo>
                  <a:pt x="294" y="746"/>
                  <a:pt x="294" y="745"/>
                  <a:pt x="293" y="743"/>
                </a:cubicBezTo>
                <a:cubicBezTo>
                  <a:pt x="273" y="735"/>
                  <a:pt x="252" y="728"/>
                  <a:pt x="232" y="720"/>
                </a:cubicBezTo>
                <a:cubicBezTo>
                  <a:pt x="232" y="718"/>
                  <a:pt x="233" y="716"/>
                  <a:pt x="233" y="714"/>
                </a:cubicBezTo>
                <a:cubicBezTo>
                  <a:pt x="239" y="715"/>
                  <a:pt x="244" y="716"/>
                  <a:pt x="252" y="717"/>
                </a:cubicBezTo>
                <a:cubicBezTo>
                  <a:pt x="247" y="712"/>
                  <a:pt x="244" y="708"/>
                  <a:pt x="238" y="701"/>
                </a:cubicBezTo>
                <a:cubicBezTo>
                  <a:pt x="253" y="705"/>
                  <a:pt x="265" y="708"/>
                  <a:pt x="278" y="712"/>
                </a:cubicBezTo>
                <a:cubicBezTo>
                  <a:pt x="273" y="704"/>
                  <a:pt x="269" y="699"/>
                  <a:pt x="266" y="695"/>
                </a:cubicBezTo>
                <a:cubicBezTo>
                  <a:pt x="272" y="691"/>
                  <a:pt x="279" y="689"/>
                  <a:pt x="285" y="686"/>
                </a:cubicBezTo>
                <a:cubicBezTo>
                  <a:pt x="274" y="677"/>
                  <a:pt x="265" y="669"/>
                  <a:pt x="256" y="662"/>
                </a:cubicBezTo>
                <a:cubicBezTo>
                  <a:pt x="262" y="658"/>
                  <a:pt x="268" y="655"/>
                  <a:pt x="278" y="648"/>
                </a:cubicBezTo>
                <a:cubicBezTo>
                  <a:pt x="260" y="645"/>
                  <a:pt x="245" y="641"/>
                  <a:pt x="230" y="641"/>
                </a:cubicBezTo>
                <a:cubicBezTo>
                  <a:pt x="217" y="641"/>
                  <a:pt x="210" y="639"/>
                  <a:pt x="204" y="626"/>
                </a:cubicBezTo>
                <a:cubicBezTo>
                  <a:pt x="201" y="617"/>
                  <a:pt x="190" y="611"/>
                  <a:pt x="182" y="606"/>
                </a:cubicBezTo>
                <a:cubicBezTo>
                  <a:pt x="164" y="595"/>
                  <a:pt x="164" y="596"/>
                  <a:pt x="179" y="578"/>
                </a:cubicBezTo>
                <a:cubicBezTo>
                  <a:pt x="173" y="576"/>
                  <a:pt x="168" y="575"/>
                  <a:pt x="164" y="573"/>
                </a:cubicBezTo>
                <a:cubicBezTo>
                  <a:pt x="185" y="546"/>
                  <a:pt x="205" y="519"/>
                  <a:pt x="243" y="512"/>
                </a:cubicBezTo>
                <a:cubicBezTo>
                  <a:pt x="242" y="510"/>
                  <a:pt x="241" y="508"/>
                  <a:pt x="240" y="506"/>
                </a:cubicBezTo>
                <a:cubicBezTo>
                  <a:pt x="210" y="509"/>
                  <a:pt x="180" y="515"/>
                  <a:pt x="150" y="513"/>
                </a:cubicBezTo>
                <a:cubicBezTo>
                  <a:pt x="123" y="511"/>
                  <a:pt x="91" y="522"/>
                  <a:pt x="69" y="493"/>
                </a:cubicBezTo>
                <a:cubicBezTo>
                  <a:pt x="53" y="514"/>
                  <a:pt x="37" y="498"/>
                  <a:pt x="23" y="495"/>
                </a:cubicBezTo>
                <a:cubicBezTo>
                  <a:pt x="20" y="488"/>
                  <a:pt x="17" y="482"/>
                  <a:pt x="16" y="476"/>
                </a:cubicBezTo>
                <a:cubicBezTo>
                  <a:pt x="13" y="465"/>
                  <a:pt x="12" y="452"/>
                  <a:pt x="25" y="448"/>
                </a:cubicBezTo>
                <a:cubicBezTo>
                  <a:pt x="37" y="445"/>
                  <a:pt x="35" y="437"/>
                  <a:pt x="32" y="432"/>
                </a:cubicBezTo>
                <a:cubicBezTo>
                  <a:pt x="20" y="414"/>
                  <a:pt x="34" y="407"/>
                  <a:pt x="44" y="398"/>
                </a:cubicBezTo>
                <a:cubicBezTo>
                  <a:pt x="52" y="404"/>
                  <a:pt x="61" y="410"/>
                  <a:pt x="69" y="416"/>
                </a:cubicBezTo>
                <a:cubicBezTo>
                  <a:pt x="71" y="415"/>
                  <a:pt x="72" y="414"/>
                  <a:pt x="74" y="413"/>
                </a:cubicBezTo>
                <a:cubicBezTo>
                  <a:pt x="72" y="407"/>
                  <a:pt x="71" y="397"/>
                  <a:pt x="68" y="396"/>
                </a:cubicBezTo>
                <a:cubicBezTo>
                  <a:pt x="61" y="395"/>
                  <a:pt x="52" y="398"/>
                  <a:pt x="44" y="398"/>
                </a:cubicBezTo>
                <a:close/>
                <a:moveTo>
                  <a:pt x="3086" y="869"/>
                </a:moveTo>
                <a:cubicBezTo>
                  <a:pt x="3086" y="868"/>
                  <a:pt x="3085" y="868"/>
                  <a:pt x="3085" y="867"/>
                </a:cubicBezTo>
                <a:cubicBezTo>
                  <a:pt x="3069" y="865"/>
                  <a:pt x="3054" y="863"/>
                  <a:pt x="3038" y="862"/>
                </a:cubicBezTo>
                <a:cubicBezTo>
                  <a:pt x="2981" y="857"/>
                  <a:pt x="2923" y="866"/>
                  <a:pt x="2866" y="860"/>
                </a:cubicBezTo>
                <a:cubicBezTo>
                  <a:pt x="2847" y="858"/>
                  <a:pt x="2828" y="863"/>
                  <a:pt x="2810" y="862"/>
                </a:cubicBezTo>
                <a:cubicBezTo>
                  <a:pt x="2774" y="860"/>
                  <a:pt x="2739" y="855"/>
                  <a:pt x="2703" y="854"/>
                </a:cubicBezTo>
                <a:cubicBezTo>
                  <a:pt x="2630" y="851"/>
                  <a:pt x="2558" y="850"/>
                  <a:pt x="2485" y="849"/>
                </a:cubicBezTo>
                <a:cubicBezTo>
                  <a:pt x="2474" y="848"/>
                  <a:pt x="2462" y="847"/>
                  <a:pt x="2451" y="846"/>
                </a:cubicBezTo>
                <a:cubicBezTo>
                  <a:pt x="2459" y="852"/>
                  <a:pt x="2469" y="854"/>
                  <a:pt x="2478" y="854"/>
                </a:cubicBezTo>
                <a:cubicBezTo>
                  <a:pt x="2521" y="856"/>
                  <a:pt x="2564" y="858"/>
                  <a:pt x="2607" y="860"/>
                </a:cubicBezTo>
                <a:cubicBezTo>
                  <a:pt x="2647" y="863"/>
                  <a:pt x="2688" y="867"/>
                  <a:pt x="2728" y="869"/>
                </a:cubicBezTo>
                <a:cubicBezTo>
                  <a:pt x="2799" y="871"/>
                  <a:pt x="2870" y="873"/>
                  <a:pt x="2942" y="875"/>
                </a:cubicBezTo>
                <a:cubicBezTo>
                  <a:pt x="2976" y="876"/>
                  <a:pt x="3011" y="877"/>
                  <a:pt x="3045" y="876"/>
                </a:cubicBezTo>
                <a:cubicBezTo>
                  <a:pt x="3059" y="876"/>
                  <a:pt x="3073" y="872"/>
                  <a:pt x="3086" y="869"/>
                </a:cubicBezTo>
                <a:close/>
                <a:moveTo>
                  <a:pt x="1567" y="812"/>
                </a:moveTo>
                <a:cubicBezTo>
                  <a:pt x="1567" y="812"/>
                  <a:pt x="1567" y="811"/>
                  <a:pt x="1566" y="810"/>
                </a:cubicBezTo>
                <a:cubicBezTo>
                  <a:pt x="1402" y="814"/>
                  <a:pt x="1237" y="818"/>
                  <a:pt x="1072" y="822"/>
                </a:cubicBezTo>
                <a:cubicBezTo>
                  <a:pt x="1098" y="827"/>
                  <a:pt x="1123" y="831"/>
                  <a:pt x="1148" y="832"/>
                </a:cubicBezTo>
                <a:cubicBezTo>
                  <a:pt x="1199" y="832"/>
                  <a:pt x="1249" y="829"/>
                  <a:pt x="1299" y="829"/>
                </a:cubicBezTo>
                <a:cubicBezTo>
                  <a:pt x="1358" y="828"/>
                  <a:pt x="1417" y="831"/>
                  <a:pt x="1476" y="828"/>
                </a:cubicBezTo>
                <a:cubicBezTo>
                  <a:pt x="1506" y="827"/>
                  <a:pt x="1536" y="818"/>
                  <a:pt x="1567" y="812"/>
                </a:cubicBezTo>
                <a:close/>
                <a:moveTo>
                  <a:pt x="3131" y="849"/>
                </a:moveTo>
                <a:cubicBezTo>
                  <a:pt x="3162" y="858"/>
                  <a:pt x="3196" y="839"/>
                  <a:pt x="3228" y="860"/>
                </a:cubicBezTo>
                <a:cubicBezTo>
                  <a:pt x="3183" y="862"/>
                  <a:pt x="3142" y="864"/>
                  <a:pt x="3102" y="866"/>
                </a:cubicBezTo>
                <a:cubicBezTo>
                  <a:pt x="3102" y="868"/>
                  <a:pt x="3102" y="869"/>
                  <a:pt x="3102" y="871"/>
                </a:cubicBezTo>
                <a:cubicBezTo>
                  <a:pt x="3198" y="871"/>
                  <a:pt x="3294" y="871"/>
                  <a:pt x="3390" y="871"/>
                </a:cubicBezTo>
                <a:cubicBezTo>
                  <a:pt x="3390" y="868"/>
                  <a:pt x="3390" y="865"/>
                  <a:pt x="3390" y="861"/>
                </a:cubicBezTo>
                <a:cubicBezTo>
                  <a:pt x="3348" y="861"/>
                  <a:pt x="3305" y="861"/>
                  <a:pt x="3263" y="861"/>
                </a:cubicBezTo>
                <a:cubicBezTo>
                  <a:pt x="3263" y="858"/>
                  <a:pt x="3263" y="855"/>
                  <a:pt x="3263" y="852"/>
                </a:cubicBezTo>
                <a:cubicBezTo>
                  <a:pt x="3294" y="852"/>
                  <a:pt x="3325" y="852"/>
                  <a:pt x="3357" y="852"/>
                </a:cubicBezTo>
                <a:cubicBezTo>
                  <a:pt x="3282" y="846"/>
                  <a:pt x="3207" y="825"/>
                  <a:pt x="3131" y="849"/>
                </a:cubicBezTo>
                <a:close/>
                <a:moveTo>
                  <a:pt x="1026" y="782"/>
                </a:moveTo>
                <a:cubicBezTo>
                  <a:pt x="1093" y="779"/>
                  <a:pt x="1164" y="775"/>
                  <a:pt x="1235" y="772"/>
                </a:cubicBezTo>
                <a:cubicBezTo>
                  <a:pt x="1228" y="768"/>
                  <a:pt x="1220" y="765"/>
                  <a:pt x="1212" y="765"/>
                </a:cubicBezTo>
                <a:cubicBezTo>
                  <a:pt x="1198" y="765"/>
                  <a:pt x="1184" y="768"/>
                  <a:pt x="1171" y="767"/>
                </a:cubicBezTo>
                <a:cubicBezTo>
                  <a:pt x="1125" y="766"/>
                  <a:pt x="1080" y="764"/>
                  <a:pt x="1034" y="764"/>
                </a:cubicBezTo>
                <a:cubicBezTo>
                  <a:pt x="1015" y="763"/>
                  <a:pt x="995" y="765"/>
                  <a:pt x="975" y="766"/>
                </a:cubicBezTo>
                <a:cubicBezTo>
                  <a:pt x="975" y="768"/>
                  <a:pt x="975" y="770"/>
                  <a:pt x="976" y="772"/>
                </a:cubicBezTo>
                <a:cubicBezTo>
                  <a:pt x="994" y="773"/>
                  <a:pt x="1013" y="775"/>
                  <a:pt x="1031" y="776"/>
                </a:cubicBezTo>
                <a:cubicBezTo>
                  <a:pt x="1031" y="778"/>
                  <a:pt x="1031" y="780"/>
                  <a:pt x="1031" y="781"/>
                </a:cubicBezTo>
                <a:cubicBezTo>
                  <a:pt x="1028" y="782"/>
                  <a:pt x="1025" y="782"/>
                  <a:pt x="1026" y="782"/>
                </a:cubicBezTo>
                <a:close/>
                <a:moveTo>
                  <a:pt x="1715" y="582"/>
                </a:moveTo>
                <a:cubicBezTo>
                  <a:pt x="1715" y="585"/>
                  <a:pt x="1715" y="587"/>
                  <a:pt x="1715" y="590"/>
                </a:cubicBezTo>
                <a:cubicBezTo>
                  <a:pt x="1775" y="590"/>
                  <a:pt x="1834" y="589"/>
                  <a:pt x="1893" y="590"/>
                </a:cubicBezTo>
                <a:cubicBezTo>
                  <a:pt x="1930" y="591"/>
                  <a:pt x="1968" y="583"/>
                  <a:pt x="2004" y="598"/>
                </a:cubicBezTo>
                <a:cubicBezTo>
                  <a:pt x="2013" y="601"/>
                  <a:pt x="2023" y="599"/>
                  <a:pt x="2033" y="600"/>
                </a:cubicBezTo>
                <a:cubicBezTo>
                  <a:pt x="2033" y="599"/>
                  <a:pt x="2033" y="598"/>
                  <a:pt x="2033" y="597"/>
                </a:cubicBezTo>
                <a:cubicBezTo>
                  <a:pt x="2024" y="596"/>
                  <a:pt x="2015" y="594"/>
                  <a:pt x="2006" y="593"/>
                </a:cubicBezTo>
                <a:cubicBezTo>
                  <a:pt x="2006" y="592"/>
                  <a:pt x="2006" y="590"/>
                  <a:pt x="2006" y="589"/>
                </a:cubicBezTo>
                <a:cubicBezTo>
                  <a:pt x="2032" y="588"/>
                  <a:pt x="2058" y="586"/>
                  <a:pt x="2084" y="585"/>
                </a:cubicBezTo>
                <a:cubicBezTo>
                  <a:pt x="2084" y="584"/>
                  <a:pt x="2084" y="583"/>
                  <a:pt x="2084" y="582"/>
                </a:cubicBezTo>
                <a:cubicBezTo>
                  <a:pt x="1961" y="582"/>
                  <a:pt x="1838" y="582"/>
                  <a:pt x="1715" y="582"/>
                </a:cubicBezTo>
                <a:close/>
                <a:moveTo>
                  <a:pt x="1860" y="846"/>
                </a:moveTo>
                <a:cubicBezTo>
                  <a:pt x="1973" y="858"/>
                  <a:pt x="2082" y="850"/>
                  <a:pt x="2190" y="852"/>
                </a:cubicBezTo>
                <a:cubicBezTo>
                  <a:pt x="2190" y="850"/>
                  <a:pt x="2190" y="848"/>
                  <a:pt x="2190" y="846"/>
                </a:cubicBezTo>
                <a:cubicBezTo>
                  <a:pt x="2082" y="846"/>
                  <a:pt x="1974" y="846"/>
                  <a:pt x="1860" y="846"/>
                </a:cubicBezTo>
                <a:close/>
                <a:moveTo>
                  <a:pt x="2732" y="497"/>
                </a:moveTo>
                <a:cubicBezTo>
                  <a:pt x="2732" y="499"/>
                  <a:pt x="2733" y="501"/>
                  <a:pt x="2733" y="503"/>
                </a:cubicBezTo>
                <a:cubicBezTo>
                  <a:pt x="2815" y="505"/>
                  <a:pt x="2897" y="507"/>
                  <a:pt x="2979" y="503"/>
                </a:cubicBezTo>
                <a:cubicBezTo>
                  <a:pt x="2979" y="501"/>
                  <a:pt x="2979" y="499"/>
                  <a:pt x="2979" y="497"/>
                </a:cubicBezTo>
                <a:cubicBezTo>
                  <a:pt x="2897" y="497"/>
                  <a:pt x="2815" y="497"/>
                  <a:pt x="2732" y="497"/>
                </a:cubicBezTo>
                <a:close/>
                <a:moveTo>
                  <a:pt x="1642" y="871"/>
                </a:moveTo>
                <a:cubicBezTo>
                  <a:pt x="1622" y="871"/>
                  <a:pt x="1604" y="871"/>
                  <a:pt x="1586" y="871"/>
                </a:cubicBezTo>
                <a:cubicBezTo>
                  <a:pt x="1586" y="871"/>
                  <a:pt x="1586" y="872"/>
                  <a:pt x="1586" y="873"/>
                </a:cubicBezTo>
                <a:cubicBezTo>
                  <a:pt x="1593" y="874"/>
                  <a:pt x="1600" y="874"/>
                  <a:pt x="1607" y="874"/>
                </a:cubicBezTo>
                <a:cubicBezTo>
                  <a:pt x="1607" y="876"/>
                  <a:pt x="1607" y="878"/>
                  <a:pt x="1607" y="879"/>
                </a:cubicBezTo>
                <a:cubicBezTo>
                  <a:pt x="1578" y="879"/>
                  <a:pt x="1548" y="879"/>
                  <a:pt x="1519" y="879"/>
                </a:cubicBezTo>
                <a:cubicBezTo>
                  <a:pt x="1519" y="881"/>
                  <a:pt x="1519" y="883"/>
                  <a:pt x="1519" y="885"/>
                </a:cubicBezTo>
                <a:cubicBezTo>
                  <a:pt x="1534" y="885"/>
                  <a:pt x="1550" y="885"/>
                  <a:pt x="1565" y="885"/>
                </a:cubicBezTo>
                <a:cubicBezTo>
                  <a:pt x="1565" y="886"/>
                  <a:pt x="1565" y="887"/>
                  <a:pt x="1565" y="889"/>
                </a:cubicBezTo>
                <a:cubicBezTo>
                  <a:pt x="1558" y="890"/>
                  <a:pt x="1551" y="891"/>
                  <a:pt x="1544" y="892"/>
                </a:cubicBezTo>
                <a:cubicBezTo>
                  <a:pt x="1544" y="893"/>
                  <a:pt x="1544" y="894"/>
                  <a:pt x="1544" y="895"/>
                </a:cubicBezTo>
                <a:cubicBezTo>
                  <a:pt x="1590" y="890"/>
                  <a:pt x="1636" y="885"/>
                  <a:pt x="1682" y="880"/>
                </a:cubicBezTo>
                <a:cubicBezTo>
                  <a:pt x="1682" y="879"/>
                  <a:pt x="1682" y="878"/>
                  <a:pt x="1682" y="877"/>
                </a:cubicBezTo>
                <a:cubicBezTo>
                  <a:pt x="1666" y="877"/>
                  <a:pt x="1651" y="877"/>
                  <a:pt x="1633" y="877"/>
                </a:cubicBezTo>
                <a:cubicBezTo>
                  <a:pt x="1637" y="874"/>
                  <a:pt x="1639" y="873"/>
                  <a:pt x="1642" y="871"/>
                </a:cubicBezTo>
                <a:close/>
                <a:moveTo>
                  <a:pt x="3146" y="164"/>
                </a:moveTo>
                <a:cubicBezTo>
                  <a:pt x="3146" y="166"/>
                  <a:pt x="3146" y="167"/>
                  <a:pt x="3146" y="168"/>
                </a:cubicBezTo>
                <a:cubicBezTo>
                  <a:pt x="3185" y="168"/>
                  <a:pt x="3224" y="168"/>
                  <a:pt x="3263" y="168"/>
                </a:cubicBezTo>
                <a:cubicBezTo>
                  <a:pt x="3237" y="156"/>
                  <a:pt x="3211" y="142"/>
                  <a:pt x="3180" y="155"/>
                </a:cubicBezTo>
                <a:cubicBezTo>
                  <a:pt x="3191" y="158"/>
                  <a:pt x="3202" y="160"/>
                  <a:pt x="3213" y="162"/>
                </a:cubicBezTo>
                <a:cubicBezTo>
                  <a:pt x="3213" y="163"/>
                  <a:pt x="3213" y="164"/>
                  <a:pt x="3212" y="164"/>
                </a:cubicBezTo>
                <a:cubicBezTo>
                  <a:pt x="3190" y="164"/>
                  <a:pt x="3168" y="164"/>
                  <a:pt x="3146" y="164"/>
                </a:cubicBezTo>
                <a:close/>
                <a:moveTo>
                  <a:pt x="2203" y="745"/>
                </a:moveTo>
                <a:cubicBezTo>
                  <a:pt x="2204" y="744"/>
                  <a:pt x="2204" y="742"/>
                  <a:pt x="2204" y="741"/>
                </a:cubicBezTo>
                <a:cubicBezTo>
                  <a:pt x="2221" y="743"/>
                  <a:pt x="2238" y="744"/>
                  <a:pt x="2256" y="746"/>
                </a:cubicBezTo>
                <a:cubicBezTo>
                  <a:pt x="2256" y="743"/>
                  <a:pt x="2256" y="741"/>
                  <a:pt x="2256" y="738"/>
                </a:cubicBezTo>
                <a:cubicBezTo>
                  <a:pt x="2212" y="738"/>
                  <a:pt x="2169" y="738"/>
                  <a:pt x="2125" y="738"/>
                </a:cubicBezTo>
                <a:cubicBezTo>
                  <a:pt x="2125" y="739"/>
                  <a:pt x="2125" y="740"/>
                  <a:pt x="2125" y="742"/>
                </a:cubicBezTo>
                <a:cubicBezTo>
                  <a:pt x="2157" y="744"/>
                  <a:pt x="2190" y="747"/>
                  <a:pt x="2222" y="750"/>
                </a:cubicBezTo>
                <a:cubicBezTo>
                  <a:pt x="2222" y="748"/>
                  <a:pt x="2223" y="747"/>
                  <a:pt x="2223" y="745"/>
                </a:cubicBezTo>
                <a:cubicBezTo>
                  <a:pt x="2216" y="745"/>
                  <a:pt x="2210" y="745"/>
                  <a:pt x="2203" y="745"/>
                </a:cubicBezTo>
                <a:close/>
                <a:moveTo>
                  <a:pt x="2500" y="797"/>
                </a:moveTo>
                <a:cubicBezTo>
                  <a:pt x="2500" y="796"/>
                  <a:pt x="2500" y="795"/>
                  <a:pt x="2500" y="794"/>
                </a:cubicBezTo>
                <a:cubicBezTo>
                  <a:pt x="2483" y="794"/>
                  <a:pt x="2466" y="794"/>
                  <a:pt x="2448" y="794"/>
                </a:cubicBezTo>
                <a:cubicBezTo>
                  <a:pt x="2431" y="794"/>
                  <a:pt x="2414" y="793"/>
                  <a:pt x="2397" y="793"/>
                </a:cubicBezTo>
                <a:cubicBezTo>
                  <a:pt x="2379" y="792"/>
                  <a:pt x="2362" y="791"/>
                  <a:pt x="2345" y="791"/>
                </a:cubicBezTo>
                <a:cubicBezTo>
                  <a:pt x="2329" y="791"/>
                  <a:pt x="2313" y="793"/>
                  <a:pt x="2296" y="794"/>
                </a:cubicBezTo>
                <a:cubicBezTo>
                  <a:pt x="2297" y="795"/>
                  <a:pt x="2297" y="796"/>
                  <a:pt x="2297" y="797"/>
                </a:cubicBezTo>
                <a:cubicBezTo>
                  <a:pt x="2364" y="797"/>
                  <a:pt x="2432" y="797"/>
                  <a:pt x="2500" y="797"/>
                </a:cubicBezTo>
                <a:close/>
                <a:moveTo>
                  <a:pt x="2362" y="737"/>
                </a:moveTo>
                <a:cubicBezTo>
                  <a:pt x="2363" y="736"/>
                  <a:pt x="2364" y="735"/>
                  <a:pt x="2364" y="733"/>
                </a:cubicBezTo>
                <a:cubicBezTo>
                  <a:pt x="2331" y="733"/>
                  <a:pt x="2299" y="733"/>
                  <a:pt x="2268" y="733"/>
                </a:cubicBezTo>
                <a:cubicBezTo>
                  <a:pt x="2287" y="757"/>
                  <a:pt x="2312" y="745"/>
                  <a:pt x="2335" y="744"/>
                </a:cubicBezTo>
                <a:cubicBezTo>
                  <a:pt x="2334" y="742"/>
                  <a:pt x="2332" y="741"/>
                  <a:pt x="2328" y="737"/>
                </a:cubicBezTo>
                <a:cubicBezTo>
                  <a:pt x="2341" y="737"/>
                  <a:pt x="2352" y="737"/>
                  <a:pt x="2362" y="737"/>
                </a:cubicBezTo>
                <a:close/>
                <a:moveTo>
                  <a:pt x="509" y="791"/>
                </a:moveTo>
                <a:cubicBezTo>
                  <a:pt x="482" y="772"/>
                  <a:pt x="449" y="774"/>
                  <a:pt x="433" y="791"/>
                </a:cubicBezTo>
                <a:cubicBezTo>
                  <a:pt x="456" y="791"/>
                  <a:pt x="480" y="791"/>
                  <a:pt x="509" y="791"/>
                </a:cubicBezTo>
                <a:close/>
                <a:moveTo>
                  <a:pt x="1394" y="774"/>
                </a:moveTo>
                <a:cubicBezTo>
                  <a:pt x="1394" y="773"/>
                  <a:pt x="1394" y="771"/>
                  <a:pt x="1394" y="769"/>
                </a:cubicBezTo>
                <a:cubicBezTo>
                  <a:pt x="1359" y="769"/>
                  <a:pt x="1324" y="769"/>
                  <a:pt x="1289" y="769"/>
                </a:cubicBezTo>
                <a:cubicBezTo>
                  <a:pt x="1289" y="771"/>
                  <a:pt x="1289" y="773"/>
                  <a:pt x="1289" y="774"/>
                </a:cubicBezTo>
                <a:cubicBezTo>
                  <a:pt x="1324" y="774"/>
                  <a:pt x="1359" y="774"/>
                  <a:pt x="1394" y="774"/>
                </a:cubicBezTo>
                <a:close/>
                <a:moveTo>
                  <a:pt x="2394" y="834"/>
                </a:moveTo>
                <a:cubicBezTo>
                  <a:pt x="2394" y="832"/>
                  <a:pt x="2394" y="829"/>
                  <a:pt x="2394" y="827"/>
                </a:cubicBezTo>
                <a:cubicBezTo>
                  <a:pt x="2364" y="825"/>
                  <a:pt x="2334" y="823"/>
                  <a:pt x="2304" y="820"/>
                </a:cubicBezTo>
                <a:cubicBezTo>
                  <a:pt x="2303" y="823"/>
                  <a:pt x="2303" y="826"/>
                  <a:pt x="2303" y="829"/>
                </a:cubicBezTo>
                <a:cubicBezTo>
                  <a:pt x="2333" y="831"/>
                  <a:pt x="2364" y="833"/>
                  <a:pt x="2394" y="834"/>
                </a:cubicBezTo>
                <a:close/>
                <a:moveTo>
                  <a:pt x="2941" y="921"/>
                </a:moveTo>
                <a:cubicBezTo>
                  <a:pt x="2941" y="922"/>
                  <a:pt x="2941" y="924"/>
                  <a:pt x="2941" y="925"/>
                </a:cubicBezTo>
                <a:cubicBezTo>
                  <a:pt x="2984" y="925"/>
                  <a:pt x="3027" y="925"/>
                  <a:pt x="3069" y="925"/>
                </a:cubicBezTo>
                <a:cubicBezTo>
                  <a:pt x="3069" y="924"/>
                  <a:pt x="3069" y="922"/>
                  <a:pt x="3069" y="921"/>
                </a:cubicBezTo>
                <a:cubicBezTo>
                  <a:pt x="3027" y="921"/>
                  <a:pt x="2984" y="921"/>
                  <a:pt x="2941" y="921"/>
                </a:cubicBezTo>
                <a:close/>
                <a:moveTo>
                  <a:pt x="1277" y="670"/>
                </a:moveTo>
                <a:cubicBezTo>
                  <a:pt x="1277" y="668"/>
                  <a:pt x="1277" y="667"/>
                  <a:pt x="1277" y="666"/>
                </a:cubicBezTo>
                <a:cubicBezTo>
                  <a:pt x="1242" y="666"/>
                  <a:pt x="1206" y="666"/>
                  <a:pt x="1171" y="666"/>
                </a:cubicBezTo>
                <a:cubicBezTo>
                  <a:pt x="1171" y="667"/>
                  <a:pt x="1171" y="668"/>
                  <a:pt x="1171" y="670"/>
                </a:cubicBezTo>
                <a:cubicBezTo>
                  <a:pt x="1206" y="670"/>
                  <a:pt x="1242" y="670"/>
                  <a:pt x="1277" y="670"/>
                </a:cubicBezTo>
                <a:close/>
                <a:moveTo>
                  <a:pt x="2225" y="905"/>
                </a:moveTo>
                <a:cubicBezTo>
                  <a:pt x="2225" y="907"/>
                  <a:pt x="2225" y="909"/>
                  <a:pt x="2225" y="910"/>
                </a:cubicBezTo>
                <a:cubicBezTo>
                  <a:pt x="2257" y="910"/>
                  <a:pt x="2289" y="910"/>
                  <a:pt x="2321" y="910"/>
                </a:cubicBezTo>
                <a:cubicBezTo>
                  <a:pt x="2321" y="909"/>
                  <a:pt x="2321" y="907"/>
                  <a:pt x="2321" y="905"/>
                </a:cubicBezTo>
                <a:cubicBezTo>
                  <a:pt x="2289" y="905"/>
                  <a:pt x="2257" y="905"/>
                  <a:pt x="2225" y="905"/>
                </a:cubicBezTo>
                <a:close/>
                <a:moveTo>
                  <a:pt x="2738" y="874"/>
                </a:moveTo>
                <a:cubicBezTo>
                  <a:pt x="2738" y="876"/>
                  <a:pt x="2737" y="879"/>
                  <a:pt x="2737" y="881"/>
                </a:cubicBezTo>
                <a:cubicBezTo>
                  <a:pt x="2769" y="886"/>
                  <a:pt x="2801" y="891"/>
                  <a:pt x="2834" y="896"/>
                </a:cubicBezTo>
                <a:cubicBezTo>
                  <a:pt x="2834" y="894"/>
                  <a:pt x="2834" y="893"/>
                  <a:pt x="2835" y="891"/>
                </a:cubicBezTo>
                <a:cubicBezTo>
                  <a:pt x="2821" y="890"/>
                  <a:pt x="2807" y="889"/>
                  <a:pt x="2793" y="886"/>
                </a:cubicBezTo>
                <a:cubicBezTo>
                  <a:pt x="2775" y="883"/>
                  <a:pt x="2756" y="878"/>
                  <a:pt x="2738" y="874"/>
                </a:cubicBezTo>
                <a:close/>
                <a:moveTo>
                  <a:pt x="1637" y="745"/>
                </a:moveTo>
                <a:cubicBezTo>
                  <a:pt x="1637" y="746"/>
                  <a:pt x="1637" y="748"/>
                  <a:pt x="1637" y="749"/>
                </a:cubicBezTo>
                <a:cubicBezTo>
                  <a:pt x="1672" y="749"/>
                  <a:pt x="1706" y="749"/>
                  <a:pt x="1741" y="749"/>
                </a:cubicBezTo>
                <a:cubicBezTo>
                  <a:pt x="1741" y="748"/>
                  <a:pt x="1741" y="746"/>
                  <a:pt x="1741" y="745"/>
                </a:cubicBezTo>
                <a:cubicBezTo>
                  <a:pt x="1706" y="745"/>
                  <a:pt x="1671" y="745"/>
                  <a:pt x="1637" y="745"/>
                </a:cubicBezTo>
                <a:close/>
                <a:moveTo>
                  <a:pt x="3074" y="946"/>
                </a:moveTo>
                <a:cubicBezTo>
                  <a:pt x="3054" y="925"/>
                  <a:pt x="3036" y="935"/>
                  <a:pt x="3019" y="935"/>
                </a:cubicBezTo>
                <a:cubicBezTo>
                  <a:pt x="3019" y="938"/>
                  <a:pt x="3019" y="940"/>
                  <a:pt x="3019" y="942"/>
                </a:cubicBezTo>
                <a:cubicBezTo>
                  <a:pt x="3036" y="944"/>
                  <a:pt x="3053" y="945"/>
                  <a:pt x="3074" y="946"/>
                </a:cubicBezTo>
                <a:close/>
                <a:moveTo>
                  <a:pt x="1219" y="846"/>
                </a:moveTo>
                <a:cubicBezTo>
                  <a:pt x="1219" y="847"/>
                  <a:pt x="1219" y="848"/>
                  <a:pt x="1219" y="848"/>
                </a:cubicBezTo>
                <a:cubicBezTo>
                  <a:pt x="1261" y="848"/>
                  <a:pt x="1302" y="848"/>
                  <a:pt x="1344" y="848"/>
                </a:cubicBezTo>
                <a:cubicBezTo>
                  <a:pt x="1344" y="848"/>
                  <a:pt x="1344" y="847"/>
                  <a:pt x="1344" y="846"/>
                </a:cubicBezTo>
                <a:cubicBezTo>
                  <a:pt x="1302" y="846"/>
                  <a:pt x="1261" y="846"/>
                  <a:pt x="1219" y="846"/>
                </a:cubicBezTo>
                <a:close/>
                <a:moveTo>
                  <a:pt x="3055" y="502"/>
                </a:moveTo>
                <a:cubicBezTo>
                  <a:pt x="3055" y="500"/>
                  <a:pt x="3055" y="498"/>
                  <a:pt x="3055" y="497"/>
                </a:cubicBezTo>
                <a:cubicBezTo>
                  <a:pt x="3038" y="497"/>
                  <a:pt x="3022" y="497"/>
                  <a:pt x="3005" y="497"/>
                </a:cubicBezTo>
                <a:cubicBezTo>
                  <a:pt x="3005" y="499"/>
                  <a:pt x="3006" y="502"/>
                  <a:pt x="3006" y="504"/>
                </a:cubicBezTo>
                <a:cubicBezTo>
                  <a:pt x="3022" y="504"/>
                  <a:pt x="3039" y="503"/>
                  <a:pt x="3055" y="502"/>
                </a:cubicBezTo>
                <a:close/>
                <a:moveTo>
                  <a:pt x="653" y="768"/>
                </a:moveTo>
                <a:cubicBezTo>
                  <a:pt x="653" y="771"/>
                  <a:pt x="654" y="774"/>
                  <a:pt x="654" y="776"/>
                </a:cubicBezTo>
                <a:cubicBezTo>
                  <a:pt x="686" y="775"/>
                  <a:pt x="718" y="773"/>
                  <a:pt x="750" y="771"/>
                </a:cubicBezTo>
                <a:cubicBezTo>
                  <a:pt x="750" y="770"/>
                  <a:pt x="750" y="769"/>
                  <a:pt x="750" y="768"/>
                </a:cubicBezTo>
                <a:cubicBezTo>
                  <a:pt x="717" y="768"/>
                  <a:pt x="685" y="768"/>
                  <a:pt x="653" y="768"/>
                </a:cubicBezTo>
                <a:close/>
                <a:moveTo>
                  <a:pt x="281" y="794"/>
                </a:moveTo>
                <a:cubicBezTo>
                  <a:pt x="282" y="797"/>
                  <a:pt x="283" y="800"/>
                  <a:pt x="283" y="802"/>
                </a:cubicBezTo>
                <a:cubicBezTo>
                  <a:pt x="302" y="798"/>
                  <a:pt x="320" y="794"/>
                  <a:pt x="338" y="790"/>
                </a:cubicBezTo>
                <a:cubicBezTo>
                  <a:pt x="338" y="788"/>
                  <a:pt x="338" y="786"/>
                  <a:pt x="337" y="784"/>
                </a:cubicBezTo>
                <a:cubicBezTo>
                  <a:pt x="318" y="787"/>
                  <a:pt x="300" y="791"/>
                  <a:pt x="281" y="794"/>
                </a:cubicBezTo>
                <a:close/>
                <a:moveTo>
                  <a:pt x="2788" y="721"/>
                </a:moveTo>
                <a:cubicBezTo>
                  <a:pt x="2762" y="704"/>
                  <a:pt x="2742" y="715"/>
                  <a:pt x="2722" y="721"/>
                </a:cubicBezTo>
                <a:cubicBezTo>
                  <a:pt x="2742" y="721"/>
                  <a:pt x="2762" y="721"/>
                  <a:pt x="2788" y="721"/>
                </a:cubicBezTo>
                <a:close/>
                <a:moveTo>
                  <a:pt x="3306" y="717"/>
                </a:moveTo>
                <a:cubicBezTo>
                  <a:pt x="3306" y="718"/>
                  <a:pt x="3305" y="720"/>
                  <a:pt x="3305" y="721"/>
                </a:cubicBezTo>
                <a:cubicBezTo>
                  <a:pt x="3332" y="724"/>
                  <a:pt x="3358" y="726"/>
                  <a:pt x="3384" y="728"/>
                </a:cubicBezTo>
                <a:cubicBezTo>
                  <a:pt x="3384" y="726"/>
                  <a:pt x="3384" y="724"/>
                  <a:pt x="3385" y="723"/>
                </a:cubicBezTo>
                <a:cubicBezTo>
                  <a:pt x="3358" y="721"/>
                  <a:pt x="3332" y="719"/>
                  <a:pt x="3306" y="717"/>
                </a:cubicBezTo>
                <a:close/>
                <a:moveTo>
                  <a:pt x="2322" y="606"/>
                </a:moveTo>
                <a:cubicBezTo>
                  <a:pt x="2322" y="604"/>
                  <a:pt x="2322" y="602"/>
                  <a:pt x="2322" y="601"/>
                </a:cubicBezTo>
                <a:cubicBezTo>
                  <a:pt x="2295" y="599"/>
                  <a:pt x="2268" y="598"/>
                  <a:pt x="2241" y="597"/>
                </a:cubicBezTo>
                <a:cubicBezTo>
                  <a:pt x="2241" y="598"/>
                  <a:pt x="2241" y="600"/>
                  <a:pt x="2241" y="601"/>
                </a:cubicBezTo>
                <a:cubicBezTo>
                  <a:pt x="2268" y="603"/>
                  <a:pt x="2295" y="604"/>
                  <a:pt x="2322" y="606"/>
                </a:cubicBezTo>
                <a:close/>
                <a:moveTo>
                  <a:pt x="2164" y="590"/>
                </a:moveTo>
                <a:cubicBezTo>
                  <a:pt x="2163" y="592"/>
                  <a:pt x="2163" y="593"/>
                  <a:pt x="2163" y="595"/>
                </a:cubicBezTo>
                <a:cubicBezTo>
                  <a:pt x="2173" y="597"/>
                  <a:pt x="2183" y="600"/>
                  <a:pt x="2193" y="600"/>
                </a:cubicBezTo>
                <a:cubicBezTo>
                  <a:pt x="2204" y="600"/>
                  <a:pt x="2214" y="598"/>
                  <a:pt x="2225" y="597"/>
                </a:cubicBezTo>
                <a:cubicBezTo>
                  <a:pt x="2225" y="596"/>
                  <a:pt x="2225" y="595"/>
                  <a:pt x="2225" y="595"/>
                </a:cubicBezTo>
                <a:cubicBezTo>
                  <a:pt x="2204" y="593"/>
                  <a:pt x="2184" y="592"/>
                  <a:pt x="2164" y="590"/>
                </a:cubicBezTo>
                <a:close/>
                <a:moveTo>
                  <a:pt x="2123" y="903"/>
                </a:moveTo>
                <a:cubicBezTo>
                  <a:pt x="2123" y="904"/>
                  <a:pt x="2123" y="905"/>
                  <a:pt x="2123" y="906"/>
                </a:cubicBezTo>
                <a:cubicBezTo>
                  <a:pt x="2152" y="906"/>
                  <a:pt x="2182" y="906"/>
                  <a:pt x="2211" y="906"/>
                </a:cubicBezTo>
                <a:cubicBezTo>
                  <a:pt x="2211" y="905"/>
                  <a:pt x="2211" y="904"/>
                  <a:pt x="2211" y="903"/>
                </a:cubicBezTo>
                <a:cubicBezTo>
                  <a:pt x="2182" y="903"/>
                  <a:pt x="2152" y="903"/>
                  <a:pt x="2123" y="903"/>
                </a:cubicBezTo>
                <a:close/>
                <a:moveTo>
                  <a:pt x="2261" y="828"/>
                </a:moveTo>
                <a:cubicBezTo>
                  <a:pt x="2261" y="827"/>
                  <a:pt x="2261" y="826"/>
                  <a:pt x="2261" y="825"/>
                </a:cubicBezTo>
                <a:cubicBezTo>
                  <a:pt x="2230" y="825"/>
                  <a:pt x="2199" y="825"/>
                  <a:pt x="2168" y="825"/>
                </a:cubicBezTo>
                <a:cubicBezTo>
                  <a:pt x="2168" y="826"/>
                  <a:pt x="2168" y="827"/>
                  <a:pt x="2168" y="828"/>
                </a:cubicBezTo>
                <a:cubicBezTo>
                  <a:pt x="2199" y="828"/>
                  <a:pt x="2230" y="828"/>
                  <a:pt x="2261" y="828"/>
                </a:cubicBezTo>
                <a:close/>
                <a:moveTo>
                  <a:pt x="955" y="661"/>
                </a:moveTo>
                <a:cubicBezTo>
                  <a:pt x="954" y="662"/>
                  <a:pt x="954" y="662"/>
                  <a:pt x="954" y="663"/>
                </a:cubicBezTo>
                <a:cubicBezTo>
                  <a:pt x="979" y="663"/>
                  <a:pt x="1004" y="663"/>
                  <a:pt x="1028" y="663"/>
                </a:cubicBezTo>
                <a:cubicBezTo>
                  <a:pt x="1028" y="661"/>
                  <a:pt x="1028" y="659"/>
                  <a:pt x="1028" y="657"/>
                </a:cubicBezTo>
                <a:cubicBezTo>
                  <a:pt x="1004" y="658"/>
                  <a:pt x="979" y="660"/>
                  <a:pt x="955" y="661"/>
                </a:cubicBezTo>
                <a:close/>
                <a:moveTo>
                  <a:pt x="1762" y="685"/>
                </a:moveTo>
                <a:cubicBezTo>
                  <a:pt x="1762" y="684"/>
                  <a:pt x="1762" y="683"/>
                  <a:pt x="1762" y="681"/>
                </a:cubicBezTo>
                <a:cubicBezTo>
                  <a:pt x="1742" y="681"/>
                  <a:pt x="1723" y="681"/>
                  <a:pt x="1703" y="681"/>
                </a:cubicBezTo>
                <a:cubicBezTo>
                  <a:pt x="1703" y="683"/>
                  <a:pt x="1703" y="684"/>
                  <a:pt x="1704" y="685"/>
                </a:cubicBezTo>
                <a:cubicBezTo>
                  <a:pt x="1723" y="685"/>
                  <a:pt x="1743" y="685"/>
                  <a:pt x="1762" y="685"/>
                </a:cubicBezTo>
                <a:close/>
                <a:moveTo>
                  <a:pt x="1364" y="872"/>
                </a:moveTo>
                <a:cubicBezTo>
                  <a:pt x="1365" y="875"/>
                  <a:pt x="1365" y="877"/>
                  <a:pt x="1365" y="880"/>
                </a:cubicBezTo>
                <a:cubicBezTo>
                  <a:pt x="1381" y="878"/>
                  <a:pt x="1398" y="877"/>
                  <a:pt x="1414" y="875"/>
                </a:cubicBezTo>
                <a:cubicBezTo>
                  <a:pt x="1414" y="874"/>
                  <a:pt x="1414" y="873"/>
                  <a:pt x="1414" y="872"/>
                </a:cubicBezTo>
                <a:cubicBezTo>
                  <a:pt x="1397" y="872"/>
                  <a:pt x="1381" y="872"/>
                  <a:pt x="1364" y="872"/>
                </a:cubicBezTo>
                <a:close/>
                <a:moveTo>
                  <a:pt x="2329" y="844"/>
                </a:moveTo>
                <a:cubicBezTo>
                  <a:pt x="2329" y="843"/>
                  <a:pt x="2329" y="841"/>
                  <a:pt x="2329" y="840"/>
                </a:cubicBezTo>
                <a:cubicBezTo>
                  <a:pt x="2312" y="840"/>
                  <a:pt x="2295" y="840"/>
                  <a:pt x="2278" y="840"/>
                </a:cubicBezTo>
                <a:cubicBezTo>
                  <a:pt x="2278" y="841"/>
                  <a:pt x="2278" y="843"/>
                  <a:pt x="2278" y="844"/>
                </a:cubicBezTo>
                <a:cubicBezTo>
                  <a:pt x="2295" y="844"/>
                  <a:pt x="2312" y="844"/>
                  <a:pt x="2329" y="844"/>
                </a:cubicBezTo>
                <a:close/>
                <a:moveTo>
                  <a:pt x="1447" y="801"/>
                </a:moveTo>
                <a:cubicBezTo>
                  <a:pt x="1447" y="802"/>
                  <a:pt x="1447" y="803"/>
                  <a:pt x="1447" y="804"/>
                </a:cubicBezTo>
                <a:cubicBezTo>
                  <a:pt x="1474" y="804"/>
                  <a:pt x="1501" y="804"/>
                  <a:pt x="1529" y="804"/>
                </a:cubicBezTo>
                <a:cubicBezTo>
                  <a:pt x="1529" y="803"/>
                  <a:pt x="1529" y="802"/>
                  <a:pt x="1529" y="801"/>
                </a:cubicBezTo>
                <a:cubicBezTo>
                  <a:pt x="1501" y="801"/>
                  <a:pt x="1474" y="801"/>
                  <a:pt x="1447" y="801"/>
                </a:cubicBezTo>
                <a:close/>
                <a:moveTo>
                  <a:pt x="2649" y="874"/>
                </a:moveTo>
                <a:cubicBezTo>
                  <a:pt x="2649" y="876"/>
                  <a:pt x="2650" y="879"/>
                  <a:pt x="2650" y="882"/>
                </a:cubicBezTo>
                <a:cubicBezTo>
                  <a:pt x="2664" y="880"/>
                  <a:pt x="2678" y="878"/>
                  <a:pt x="2691" y="876"/>
                </a:cubicBezTo>
                <a:cubicBezTo>
                  <a:pt x="2691" y="874"/>
                  <a:pt x="2691" y="873"/>
                  <a:pt x="2691" y="871"/>
                </a:cubicBezTo>
                <a:cubicBezTo>
                  <a:pt x="2677" y="872"/>
                  <a:pt x="2663" y="873"/>
                  <a:pt x="2649" y="874"/>
                </a:cubicBezTo>
                <a:close/>
                <a:moveTo>
                  <a:pt x="2434" y="678"/>
                </a:moveTo>
                <a:cubicBezTo>
                  <a:pt x="2434" y="677"/>
                  <a:pt x="2434" y="675"/>
                  <a:pt x="2434" y="674"/>
                </a:cubicBezTo>
                <a:cubicBezTo>
                  <a:pt x="2409" y="675"/>
                  <a:pt x="2384" y="677"/>
                  <a:pt x="2360" y="678"/>
                </a:cubicBezTo>
                <a:cubicBezTo>
                  <a:pt x="2360" y="680"/>
                  <a:pt x="2360" y="681"/>
                  <a:pt x="2360" y="682"/>
                </a:cubicBezTo>
                <a:cubicBezTo>
                  <a:pt x="2385" y="681"/>
                  <a:pt x="2410" y="679"/>
                  <a:pt x="2434" y="678"/>
                </a:cubicBezTo>
                <a:close/>
                <a:moveTo>
                  <a:pt x="2441" y="598"/>
                </a:moveTo>
                <a:cubicBezTo>
                  <a:pt x="2441" y="596"/>
                  <a:pt x="2441" y="594"/>
                  <a:pt x="2441" y="593"/>
                </a:cubicBezTo>
                <a:cubicBezTo>
                  <a:pt x="2423" y="593"/>
                  <a:pt x="2404" y="593"/>
                  <a:pt x="2386" y="593"/>
                </a:cubicBezTo>
                <a:cubicBezTo>
                  <a:pt x="2386" y="594"/>
                  <a:pt x="2386" y="596"/>
                  <a:pt x="2386" y="598"/>
                </a:cubicBezTo>
                <a:cubicBezTo>
                  <a:pt x="2405" y="598"/>
                  <a:pt x="2423" y="598"/>
                  <a:pt x="2441" y="598"/>
                </a:cubicBezTo>
                <a:close/>
              </a:path>
            </a:pathLst>
          </a:custGeom>
          <a:solidFill>
            <a:srgbClr val="CEE7FA"/>
          </a:solidFill>
          <a:ln>
            <a:noFill/>
          </a:ln>
        </p:spPr>
        <p:txBody>
          <a:bodyPr vert="horz" wrap="square" lIns="103648" tIns="37091" rIns="103648" bIns="51824" numCol="1" anchor="ctr" anchorCtr="0" compatLnSpc="1">
            <a:prstTxWarp prst="textNoShape">
              <a:avLst/>
            </a:prstTxWarp>
          </a:bodyPr>
          <a:lstStyle/>
          <a:p>
            <a:pPr algn="ctr">
              <a:lnSpc>
                <a:spcPct val="130000"/>
              </a:lnSpc>
              <a:spcBef>
                <a:spcPct val="0"/>
              </a:spcBef>
              <a:defRPr/>
            </a:pPr>
            <a:r>
              <a:rPr lang="en-US" altLang="zh-CN" sz="2782" dirty="0">
                <a:latin typeface="Times New Roman" panose="02020603050405020304" pitchFamily="18" charset="0"/>
                <a:ea typeface="楷体" panose="02010609060101010101" pitchFamily="49" charset="-122"/>
                <a:cs typeface="Times New Roman" panose="02020603050405020304" pitchFamily="18" charset="0"/>
              </a:rPr>
              <a:t>Single-Node PageRank Estimation</a:t>
            </a:r>
          </a:p>
        </p:txBody>
      </p:sp>
      <p:sp>
        <p:nvSpPr>
          <p:cNvPr id="7" name="Oval 3">
            <a:extLst>
              <a:ext uri="{FF2B5EF4-FFF2-40B4-BE49-F238E27FC236}">
                <a16:creationId xmlns:a16="http://schemas.microsoft.com/office/drawing/2014/main" id="{15F25A9E-6723-BE5F-98A6-4B2B3F0172B3}"/>
              </a:ext>
            </a:extLst>
          </p:cNvPr>
          <p:cNvSpPr>
            <a:spLocks noChangeArrowheads="1"/>
          </p:cNvSpPr>
          <p:nvPr/>
        </p:nvSpPr>
        <p:spPr bwMode="auto">
          <a:xfrm>
            <a:off x="1065333" y="4299034"/>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8" name="Oval 4">
            <a:extLst>
              <a:ext uri="{FF2B5EF4-FFF2-40B4-BE49-F238E27FC236}">
                <a16:creationId xmlns:a16="http://schemas.microsoft.com/office/drawing/2014/main" id="{3BE7CF86-EEED-F2F8-AA88-58A851097C36}"/>
              </a:ext>
            </a:extLst>
          </p:cNvPr>
          <p:cNvSpPr>
            <a:spLocks noChangeArrowheads="1"/>
          </p:cNvSpPr>
          <p:nvPr/>
        </p:nvSpPr>
        <p:spPr bwMode="auto">
          <a:xfrm>
            <a:off x="1484731" y="4933481"/>
            <a:ext cx="359484" cy="352471"/>
          </a:xfrm>
          <a:prstGeom prst="ellipse">
            <a:avLst/>
          </a:prstGeom>
          <a:no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9" name="Oval 5">
            <a:extLst>
              <a:ext uri="{FF2B5EF4-FFF2-40B4-BE49-F238E27FC236}">
                <a16:creationId xmlns:a16="http://schemas.microsoft.com/office/drawing/2014/main" id="{8912B5C3-7370-FC97-A592-1E50A6792D30}"/>
              </a:ext>
            </a:extLst>
          </p:cNvPr>
          <p:cNvSpPr>
            <a:spLocks noChangeArrowheads="1"/>
          </p:cNvSpPr>
          <p:nvPr/>
        </p:nvSpPr>
        <p:spPr bwMode="auto">
          <a:xfrm>
            <a:off x="2083870" y="4510517"/>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1" name="Oval 6">
            <a:extLst>
              <a:ext uri="{FF2B5EF4-FFF2-40B4-BE49-F238E27FC236}">
                <a16:creationId xmlns:a16="http://schemas.microsoft.com/office/drawing/2014/main" id="{BA27DA98-5DF3-9426-F9FD-3140C1A6C73B}"/>
              </a:ext>
            </a:extLst>
          </p:cNvPr>
          <p:cNvSpPr>
            <a:spLocks noChangeArrowheads="1"/>
          </p:cNvSpPr>
          <p:nvPr/>
        </p:nvSpPr>
        <p:spPr bwMode="auto">
          <a:xfrm>
            <a:off x="1664472" y="3946563"/>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2" name="Oval 7">
            <a:extLst>
              <a:ext uri="{FF2B5EF4-FFF2-40B4-BE49-F238E27FC236}">
                <a16:creationId xmlns:a16="http://schemas.microsoft.com/office/drawing/2014/main" id="{AAE758BA-A8F3-1F59-8844-CB5551444FF9}"/>
              </a:ext>
            </a:extLst>
          </p:cNvPr>
          <p:cNvSpPr>
            <a:spLocks noChangeArrowheads="1"/>
          </p:cNvSpPr>
          <p:nvPr/>
        </p:nvSpPr>
        <p:spPr bwMode="auto">
          <a:xfrm>
            <a:off x="2323525" y="5497434"/>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4" name="Oval 8">
            <a:extLst>
              <a:ext uri="{FF2B5EF4-FFF2-40B4-BE49-F238E27FC236}">
                <a16:creationId xmlns:a16="http://schemas.microsoft.com/office/drawing/2014/main" id="{6A41A0D5-F255-44E6-103B-993CA7CF238D}"/>
              </a:ext>
            </a:extLst>
          </p:cNvPr>
          <p:cNvSpPr>
            <a:spLocks noChangeArrowheads="1"/>
          </p:cNvSpPr>
          <p:nvPr/>
        </p:nvSpPr>
        <p:spPr bwMode="auto">
          <a:xfrm>
            <a:off x="3102406" y="5356446"/>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5" name="Oval 9">
            <a:extLst>
              <a:ext uri="{FF2B5EF4-FFF2-40B4-BE49-F238E27FC236}">
                <a16:creationId xmlns:a16="http://schemas.microsoft.com/office/drawing/2014/main" id="{9CC9EAB7-44B4-CD58-E593-C6225F71C640}"/>
              </a:ext>
            </a:extLst>
          </p:cNvPr>
          <p:cNvSpPr>
            <a:spLocks noChangeArrowheads="1"/>
          </p:cNvSpPr>
          <p:nvPr/>
        </p:nvSpPr>
        <p:spPr bwMode="auto">
          <a:xfrm>
            <a:off x="2886467" y="6061388"/>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dirty="0">
              <a:latin typeface="Times New Roman" panose="02020603050405020304" pitchFamily="18" charset="0"/>
              <a:ea typeface="楷体" panose="02010609060101010101" pitchFamily="49" charset="-122"/>
            </a:endParaRPr>
          </a:p>
        </p:txBody>
      </p:sp>
      <p:sp>
        <p:nvSpPr>
          <p:cNvPr id="16" name="Oval 10">
            <a:extLst>
              <a:ext uri="{FF2B5EF4-FFF2-40B4-BE49-F238E27FC236}">
                <a16:creationId xmlns:a16="http://schemas.microsoft.com/office/drawing/2014/main" id="{D8B1ACDA-8112-7877-28AD-EFA98E9D55D8}"/>
              </a:ext>
            </a:extLst>
          </p:cNvPr>
          <p:cNvSpPr>
            <a:spLocks noChangeArrowheads="1"/>
          </p:cNvSpPr>
          <p:nvPr/>
        </p:nvSpPr>
        <p:spPr bwMode="auto">
          <a:xfrm>
            <a:off x="3342061" y="3523597"/>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7" name="Oval 11">
            <a:extLst>
              <a:ext uri="{FF2B5EF4-FFF2-40B4-BE49-F238E27FC236}">
                <a16:creationId xmlns:a16="http://schemas.microsoft.com/office/drawing/2014/main" id="{93280A60-380F-1A30-2E29-1DF6A7574771}"/>
              </a:ext>
            </a:extLst>
          </p:cNvPr>
          <p:cNvSpPr>
            <a:spLocks noChangeArrowheads="1"/>
          </p:cNvSpPr>
          <p:nvPr/>
        </p:nvSpPr>
        <p:spPr bwMode="auto">
          <a:xfrm>
            <a:off x="4180856" y="3382609"/>
            <a:ext cx="359484" cy="352471"/>
          </a:xfrm>
          <a:prstGeom prst="ellipse">
            <a:avLst/>
          </a:prstGeom>
          <a:solidFill>
            <a:schemeClr val="tx1"/>
          </a:solidFill>
          <a:ln w="3810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8" name="Oval 12">
            <a:extLst>
              <a:ext uri="{FF2B5EF4-FFF2-40B4-BE49-F238E27FC236}">
                <a16:creationId xmlns:a16="http://schemas.microsoft.com/office/drawing/2014/main" id="{E5B0E014-90AD-9ECA-0FFE-FCE7C7237D4A}"/>
              </a:ext>
            </a:extLst>
          </p:cNvPr>
          <p:cNvSpPr>
            <a:spLocks noChangeArrowheads="1"/>
          </p:cNvSpPr>
          <p:nvPr/>
        </p:nvSpPr>
        <p:spPr bwMode="auto">
          <a:xfrm>
            <a:off x="3401976" y="4228540"/>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9" name="Oval 13">
            <a:extLst>
              <a:ext uri="{FF2B5EF4-FFF2-40B4-BE49-F238E27FC236}">
                <a16:creationId xmlns:a16="http://schemas.microsoft.com/office/drawing/2014/main" id="{143ACEE3-1B51-1323-0B1D-9D3C9DF298D3}"/>
              </a:ext>
            </a:extLst>
          </p:cNvPr>
          <p:cNvSpPr>
            <a:spLocks noChangeArrowheads="1"/>
          </p:cNvSpPr>
          <p:nvPr/>
        </p:nvSpPr>
        <p:spPr bwMode="auto">
          <a:xfrm>
            <a:off x="4180856" y="4440022"/>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20" name="Oval 14">
            <a:extLst>
              <a:ext uri="{FF2B5EF4-FFF2-40B4-BE49-F238E27FC236}">
                <a16:creationId xmlns:a16="http://schemas.microsoft.com/office/drawing/2014/main" id="{C581A39B-9913-D331-10AE-8392EA0908DC}"/>
              </a:ext>
            </a:extLst>
          </p:cNvPr>
          <p:cNvSpPr>
            <a:spLocks noChangeArrowheads="1"/>
          </p:cNvSpPr>
          <p:nvPr/>
        </p:nvSpPr>
        <p:spPr bwMode="auto">
          <a:xfrm>
            <a:off x="4959737" y="3805574"/>
            <a:ext cx="359484" cy="352471"/>
          </a:xfrm>
          <a:prstGeom prst="ellipse">
            <a:avLst/>
          </a:prstGeom>
          <a:no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2400">
              <a:solidFill>
                <a:schemeClr val="tx1"/>
              </a:solidFill>
              <a:latin typeface="Times New Roman" panose="02020603050405020304" pitchFamily="18" charset="0"/>
              <a:ea typeface="楷体" panose="02010609060101010101" pitchFamily="49" charset="-122"/>
            </a:endParaRPr>
          </a:p>
        </p:txBody>
      </p:sp>
      <p:cxnSp>
        <p:nvCxnSpPr>
          <p:cNvPr id="21" name="直线箭头连接符 20">
            <a:extLst>
              <a:ext uri="{FF2B5EF4-FFF2-40B4-BE49-F238E27FC236}">
                <a16:creationId xmlns:a16="http://schemas.microsoft.com/office/drawing/2014/main" id="{D7CEF9C8-8F73-A86C-12C2-21D749D6E8E5}"/>
              </a:ext>
            </a:extLst>
          </p:cNvPr>
          <p:cNvCxnSpPr>
            <a:cxnSpLocks/>
            <a:stCxn id="8" idx="5"/>
          </p:cNvCxnSpPr>
          <p:nvPr/>
        </p:nvCxnSpPr>
        <p:spPr>
          <a:xfrm>
            <a:off x="1791570" y="5234334"/>
            <a:ext cx="584194" cy="316873"/>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22" name="直线箭头连接符 21">
            <a:extLst>
              <a:ext uri="{FF2B5EF4-FFF2-40B4-BE49-F238E27FC236}">
                <a16:creationId xmlns:a16="http://schemas.microsoft.com/office/drawing/2014/main" id="{6076B987-296E-2D8B-405F-FAA742C6213E}"/>
              </a:ext>
            </a:extLst>
          </p:cNvPr>
          <p:cNvCxnSpPr>
            <a:cxnSpLocks/>
            <a:stCxn id="8" idx="1"/>
            <a:endCxn id="7" idx="5"/>
          </p:cNvCxnSpPr>
          <p:nvPr/>
        </p:nvCxnSpPr>
        <p:spPr>
          <a:xfrm flipH="1" flipV="1">
            <a:off x="1372172" y="4599886"/>
            <a:ext cx="165204" cy="385212"/>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23" name="直线箭头连接符 22">
            <a:extLst>
              <a:ext uri="{FF2B5EF4-FFF2-40B4-BE49-F238E27FC236}">
                <a16:creationId xmlns:a16="http://schemas.microsoft.com/office/drawing/2014/main" id="{0ACA396C-9053-64B6-4D8B-8782F4617776}"/>
              </a:ext>
            </a:extLst>
          </p:cNvPr>
          <p:cNvCxnSpPr>
            <a:cxnSpLocks/>
          </p:cNvCxnSpPr>
          <p:nvPr/>
        </p:nvCxnSpPr>
        <p:spPr>
          <a:xfrm flipV="1">
            <a:off x="1371125" y="4127290"/>
            <a:ext cx="288441" cy="227881"/>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24" name="直线箭头连接符 23">
            <a:extLst>
              <a:ext uri="{FF2B5EF4-FFF2-40B4-BE49-F238E27FC236}">
                <a16:creationId xmlns:a16="http://schemas.microsoft.com/office/drawing/2014/main" id="{B4F1F0B6-882A-CD12-4C36-56C802B7AAC7}"/>
              </a:ext>
            </a:extLst>
          </p:cNvPr>
          <p:cNvCxnSpPr>
            <a:cxnSpLocks/>
          </p:cNvCxnSpPr>
          <p:nvPr/>
        </p:nvCxnSpPr>
        <p:spPr>
          <a:xfrm>
            <a:off x="2019712" y="4127290"/>
            <a:ext cx="1388743" cy="279639"/>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25" name="直线箭头连接符 24">
            <a:extLst>
              <a:ext uri="{FF2B5EF4-FFF2-40B4-BE49-F238E27FC236}">
                <a16:creationId xmlns:a16="http://schemas.microsoft.com/office/drawing/2014/main" id="{F6246483-750A-D57F-F43B-030194959A89}"/>
              </a:ext>
            </a:extLst>
          </p:cNvPr>
          <p:cNvCxnSpPr>
            <a:cxnSpLocks/>
          </p:cNvCxnSpPr>
          <p:nvPr/>
        </p:nvCxnSpPr>
        <p:spPr>
          <a:xfrm flipH="1" flipV="1">
            <a:off x="1966970" y="4251923"/>
            <a:ext cx="168652" cy="317208"/>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26" name="直线箭头连接符 25">
            <a:extLst>
              <a:ext uri="{FF2B5EF4-FFF2-40B4-BE49-F238E27FC236}">
                <a16:creationId xmlns:a16="http://schemas.microsoft.com/office/drawing/2014/main" id="{B01D576A-A22C-55B2-7A5E-CACCEB15331A}"/>
              </a:ext>
            </a:extLst>
          </p:cNvPr>
          <p:cNvCxnSpPr>
            <a:cxnSpLocks/>
          </p:cNvCxnSpPr>
          <p:nvPr/>
        </p:nvCxnSpPr>
        <p:spPr>
          <a:xfrm>
            <a:off x="1425480" y="4475971"/>
            <a:ext cx="659014" cy="213959"/>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28" name="直线箭头连接符 27">
            <a:extLst>
              <a:ext uri="{FF2B5EF4-FFF2-40B4-BE49-F238E27FC236}">
                <a16:creationId xmlns:a16="http://schemas.microsoft.com/office/drawing/2014/main" id="{5246C9CD-1832-FABD-3307-EA6F6B3B2DE3}"/>
              </a:ext>
            </a:extLst>
          </p:cNvPr>
          <p:cNvCxnSpPr>
            <a:cxnSpLocks/>
          </p:cNvCxnSpPr>
          <p:nvPr/>
        </p:nvCxnSpPr>
        <p:spPr>
          <a:xfrm flipV="1">
            <a:off x="2611030" y="4515172"/>
            <a:ext cx="830835" cy="1017491"/>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29" name="直线箭头连接符 28">
            <a:extLst>
              <a:ext uri="{FF2B5EF4-FFF2-40B4-BE49-F238E27FC236}">
                <a16:creationId xmlns:a16="http://schemas.microsoft.com/office/drawing/2014/main" id="{3B51D1B3-9AB7-B065-BDE0-E3EE0E865393}"/>
              </a:ext>
            </a:extLst>
          </p:cNvPr>
          <p:cNvCxnSpPr>
            <a:cxnSpLocks/>
            <a:stCxn id="8" idx="7"/>
          </p:cNvCxnSpPr>
          <p:nvPr/>
        </p:nvCxnSpPr>
        <p:spPr>
          <a:xfrm flipV="1">
            <a:off x="1791570" y="4792493"/>
            <a:ext cx="345668" cy="192606"/>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30" name="直线箭头连接符 29">
            <a:extLst>
              <a:ext uri="{FF2B5EF4-FFF2-40B4-BE49-F238E27FC236}">
                <a16:creationId xmlns:a16="http://schemas.microsoft.com/office/drawing/2014/main" id="{61C146F9-3E12-4AF4-884C-B7D415D4E23A}"/>
              </a:ext>
            </a:extLst>
          </p:cNvPr>
          <p:cNvCxnSpPr>
            <a:cxnSpLocks/>
            <a:endCxn id="14" idx="2"/>
          </p:cNvCxnSpPr>
          <p:nvPr/>
        </p:nvCxnSpPr>
        <p:spPr>
          <a:xfrm flipV="1">
            <a:off x="2683168" y="5532682"/>
            <a:ext cx="419238" cy="143158"/>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31" name="直线箭头连接符 30">
            <a:extLst>
              <a:ext uri="{FF2B5EF4-FFF2-40B4-BE49-F238E27FC236}">
                <a16:creationId xmlns:a16="http://schemas.microsoft.com/office/drawing/2014/main" id="{8C77B39B-812A-D668-6BB0-6D49E4E75E1D}"/>
              </a:ext>
            </a:extLst>
          </p:cNvPr>
          <p:cNvCxnSpPr>
            <a:cxnSpLocks/>
            <a:stCxn id="12" idx="5"/>
            <a:endCxn id="15" idx="1"/>
          </p:cNvCxnSpPr>
          <p:nvPr/>
        </p:nvCxnSpPr>
        <p:spPr>
          <a:xfrm>
            <a:off x="2630364" y="5798287"/>
            <a:ext cx="308747" cy="314719"/>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32" name="直线箭头连接符 31">
            <a:extLst>
              <a:ext uri="{FF2B5EF4-FFF2-40B4-BE49-F238E27FC236}">
                <a16:creationId xmlns:a16="http://schemas.microsoft.com/office/drawing/2014/main" id="{69D6C462-AD71-72E2-1AEB-E1FC36146996}"/>
              </a:ext>
            </a:extLst>
          </p:cNvPr>
          <p:cNvCxnSpPr>
            <a:cxnSpLocks/>
            <a:stCxn id="15" idx="0"/>
          </p:cNvCxnSpPr>
          <p:nvPr/>
        </p:nvCxnSpPr>
        <p:spPr>
          <a:xfrm flipV="1">
            <a:off x="3066209" y="5700347"/>
            <a:ext cx="217991" cy="361041"/>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33" name="直线箭头连接符 32">
            <a:extLst>
              <a:ext uri="{FF2B5EF4-FFF2-40B4-BE49-F238E27FC236}">
                <a16:creationId xmlns:a16="http://schemas.microsoft.com/office/drawing/2014/main" id="{E5900CFA-1AB8-5E26-2DB1-A353F0F5C7E8}"/>
              </a:ext>
            </a:extLst>
          </p:cNvPr>
          <p:cNvCxnSpPr>
            <a:cxnSpLocks/>
            <a:endCxn id="19" idx="2"/>
          </p:cNvCxnSpPr>
          <p:nvPr/>
        </p:nvCxnSpPr>
        <p:spPr>
          <a:xfrm>
            <a:off x="3715861" y="4531562"/>
            <a:ext cx="464996" cy="84695"/>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34" name="直线箭头连接符 33">
            <a:extLst>
              <a:ext uri="{FF2B5EF4-FFF2-40B4-BE49-F238E27FC236}">
                <a16:creationId xmlns:a16="http://schemas.microsoft.com/office/drawing/2014/main" id="{7A2C6E18-A93F-90F0-4F70-8923A5471143}"/>
              </a:ext>
            </a:extLst>
          </p:cNvPr>
          <p:cNvCxnSpPr>
            <a:cxnSpLocks/>
          </p:cNvCxnSpPr>
          <p:nvPr/>
        </p:nvCxnSpPr>
        <p:spPr>
          <a:xfrm flipV="1">
            <a:off x="4487731" y="4100107"/>
            <a:ext cx="524086" cy="384130"/>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35" name="直线箭头连接符 34">
            <a:extLst>
              <a:ext uri="{FF2B5EF4-FFF2-40B4-BE49-F238E27FC236}">
                <a16:creationId xmlns:a16="http://schemas.microsoft.com/office/drawing/2014/main" id="{88BA3C5E-0702-5EA6-8C7B-58EF1B0FF7B6}"/>
              </a:ext>
            </a:extLst>
          </p:cNvPr>
          <p:cNvCxnSpPr>
            <a:cxnSpLocks/>
            <a:endCxn id="17" idx="4"/>
          </p:cNvCxnSpPr>
          <p:nvPr/>
        </p:nvCxnSpPr>
        <p:spPr>
          <a:xfrm flipV="1">
            <a:off x="4360400" y="3735080"/>
            <a:ext cx="199" cy="697533"/>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36" name="直线箭头连接符 35">
            <a:extLst>
              <a:ext uri="{FF2B5EF4-FFF2-40B4-BE49-F238E27FC236}">
                <a16:creationId xmlns:a16="http://schemas.microsoft.com/office/drawing/2014/main" id="{AEDE0293-9692-E556-648F-05D999969F88}"/>
              </a:ext>
            </a:extLst>
          </p:cNvPr>
          <p:cNvCxnSpPr>
            <a:cxnSpLocks/>
            <a:stCxn id="16" idx="6"/>
          </p:cNvCxnSpPr>
          <p:nvPr/>
        </p:nvCxnSpPr>
        <p:spPr>
          <a:xfrm flipV="1">
            <a:off x="3701545" y="3558867"/>
            <a:ext cx="488209" cy="140966"/>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37" name="直线箭头连接符 36">
            <a:extLst>
              <a:ext uri="{FF2B5EF4-FFF2-40B4-BE49-F238E27FC236}">
                <a16:creationId xmlns:a16="http://schemas.microsoft.com/office/drawing/2014/main" id="{138042DD-A77D-3891-3A59-1CAC74163FBD}"/>
              </a:ext>
            </a:extLst>
          </p:cNvPr>
          <p:cNvCxnSpPr>
            <a:cxnSpLocks/>
            <a:endCxn id="16" idx="4"/>
          </p:cNvCxnSpPr>
          <p:nvPr/>
        </p:nvCxnSpPr>
        <p:spPr>
          <a:xfrm flipH="1" flipV="1">
            <a:off x="3521804" y="3876068"/>
            <a:ext cx="66726" cy="354604"/>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38" name="直线箭头连接符 37">
            <a:extLst>
              <a:ext uri="{FF2B5EF4-FFF2-40B4-BE49-F238E27FC236}">
                <a16:creationId xmlns:a16="http://schemas.microsoft.com/office/drawing/2014/main" id="{9EBCC4BA-0320-A9CE-6CE0-DDE17C0A8253}"/>
              </a:ext>
            </a:extLst>
          </p:cNvPr>
          <p:cNvCxnSpPr>
            <a:cxnSpLocks/>
            <a:stCxn id="20" idx="1"/>
            <a:endCxn id="17" idx="6"/>
          </p:cNvCxnSpPr>
          <p:nvPr/>
        </p:nvCxnSpPr>
        <p:spPr>
          <a:xfrm flipH="1" flipV="1">
            <a:off x="4540340" y="3558844"/>
            <a:ext cx="472042" cy="298347"/>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39" name="直线箭头连接符 38">
            <a:extLst>
              <a:ext uri="{FF2B5EF4-FFF2-40B4-BE49-F238E27FC236}">
                <a16:creationId xmlns:a16="http://schemas.microsoft.com/office/drawing/2014/main" id="{F8A87508-7515-2EF1-2D22-E18FAE5CDD79}"/>
              </a:ext>
            </a:extLst>
          </p:cNvPr>
          <p:cNvCxnSpPr>
            <a:cxnSpLocks/>
          </p:cNvCxnSpPr>
          <p:nvPr/>
        </p:nvCxnSpPr>
        <p:spPr>
          <a:xfrm flipH="1" flipV="1">
            <a:off x="1416347" y="4548781"/>
            <a:ext cx="659014" cy="213959"/>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40" name="直线箭头连接符 39">
            <a:extLst>
              <a:ext uri="{FF2B5EF4-FFF2-40B4-BE49-F238E27FC236}">
                <a16:creationId xmlns:a16="http://schemas.microsoft.com/office/drawing/2014/main" id="{EA1BE306-8DD4-A29E-B96A-0605207E1504}"/>
              </a:ext>
            </a:extLst>
          </p:cNvPr>
          <p:cNvCxnSpPr>
            <a:cxnSpLocks/>
          </p:cNvCxnSpPr>
          <p:nvPr/>
        </p:nvCxnSpPr>
        <p:spPr>
          <a:xfrm flipH="1">
            <a:off x="2650791" y="4576395"/>
            <a:ext cx="830835" cy="1017491"/>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41" name="直线箭头连接符 40">
            <a:extLst>
              <a:ext uri="{FF2B5EF4-FFF2-40B4-BE49-F238E27FC236}">
                <a16:creationId xmlns:a16="http://schemas.microsoft.com/office/drawing/2014/main" id="{294B1443-3D3E-12CA-DA2E-458B0FE3F4C9}"/>
              </a:ext>
            </a:extLst>
          </p:cNvPr>
          <p:cNvCxnSpPr>
            <a:cxnSpLocks/>
          </p:cNvCxnSpPr>
          <p:nvPr/>
        </p:nvCxnSpPr>
        <p:spPr>
          <a:xfrm>
            <a:off x="4540550" y="3644118"/>
            <a:ext cx="434960" cy="286012"/>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2250D44A-DAA8-DC4E-CB68-F3D2CE5957D9}"/>
              </a:ext>
            </a:extLst>
          </p:cNvPr>
          <p:cNvSpPr txBox="1"/>
          <p:nvPr/>
        </p:nvSpPr>
        <p:spPr bwMode="auto">
          <a:xfrm>
            <a:off x="3640736" y="2555657"/>
            <a:ext cx="1704815" cy="707351"/>
          </a:xfrm>
          <a:prstGeom prst="rect">
            <a:avLst/>
          </a:prstGeom>
          <a:noFill/>
          <a:ln w="9525" algn="ctr">
            <a:noFill/>
            <a:miter lim="800000"/>
            <a:headEnd/>
            <a:tailEnd/>
          </a:ln>
          <a:effectLst/>
        </p:spPr>
        <p:txBody>
          <a:bodyPr wrap="square" lIns="90909" tIns="45455" rIns="90909" bIns="45455" rtlCol="0" anchor="ctr">
            <a:spAutoFit/>
          </a:bodyPr>
          <a:lstStyle/>
          <a:p>
            <a:pPr algn="ctr">
              <a:spcBef>
                <a:spcPts val="0"/>
              </a:spcBef>
            </a:pPr>
            <a:r>
              <a:rPr lang="en-US" dirty="0">
                <a:latin typeface="Times New Roman" panose="02020603050405020304" pitchFamily="18" charset="0"/>
                <a:cs typeface="Times New Roman" panose="02020603050405020304" pitchFamily="18" charset="0"/>
              </a:rPr>
              <a:t>Given a  </a:t>
            </a:r>
          </a:p>
          <a:p>
            <a:pPr algn="ctr">
              <a:spcBef>
                <a:spcPts val="0"/>
              </a:spcBef>
            </a:pPr>
            <a:r>
              <a:rPr lang="en-US" dirty="0">
                <a:latin typeface="Times New Roman" panose="02020603050405020304" pitchFamily="18" charset="0"/>
                <a:cs typeface="Times New Roman" panose="02020603050405020304" pitchFamily="18" charset="0"/>
              </a:rPr>
              <a:t>Target Node</a:t>
            </a:r>
          </a:p>
        </p:txBody>
      </p: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68D99059-2A30-8FDE-E837-BC15513E7150}"/>
                  </a:ext>
                </a:extLst>
              </p:cNvPr>
              <p:cNvSpPr txBox="1"/>
              <p:nvPr/>
            </p:nvSpPr>
            <p:spPr bwMode="auto">
              <a:xfrm>
                <a:off x="4271497" y="3371559"/>
                <a:ext cx="177805" cy="307777"/>
              </a:xfrm>
              <a:prstGeom prst="rect">
                <a:avLst/>
              </a:prstGeom>
              <a:noFill/>
              <a:ln w="9525" algn="ctr">
                <a:noFill/>
                <a:miter lim="800000"/>
                <a:headEnd/>
                <a:tailEnd/>
              </a:ln>
              <a:effectLst/>
            </p:spPr>
            <p:txBody>
              <a:bodyPr wrap="none" lIns="0" tIns="0" rIns="0" bIns="0" rtlCol="0" anchor="ctr">
                <a:spAutoFit/>
              </a:bodyPr>
              <a:lstStyle/>
              <a:p>
                <a:pPr>
                  <a:spcBef>
                    <a:spcPts val="0"/>
                  </a:spcBef>
                </a:pPr>
                <a14:m>
                  <m:oMathPara xmlns:m="http://schemas.openxmlformats.org/officeDocument/2006/math">
                    <m:oMathParaPr>
                      <m:jc m:val="centerGroup"/>
                    </m:oMathParaPr>
                    <m:oMath xmlns:m="http://schemas.openxmlformats.org/officeDocument/2006/math">
                      <m:r>
                        <a:rPr lang="en-US" b="1" i="1" dirty="0">
                          <a:solidFill>
                            <a:schemeClr val="bg1"/>
                          </a:solidFill>
                          <a:latin typeface="Cambria Math" panose="02040503050406030204" pitchFamily="18" charset="0"/>
                        </a:rPr>
                        <m:t>𝒕</m:t>
                      </m:r>
                    </m:oMath>
                  </m:oMathPara>
                </a14:m>
                <a:endParaRPr lang="en-US" b="1" dirty="0">
                  <a:solidFill>
                    <a:schemeClr val="bg1"/>
                  </a:solidFill>
                </a:endParaRPr>
              </a:p>
            </p:txBody>
          </p:sp>
        </mc:Choice>
        <mc:Fallback xmlns="">
          <p:sp>
            <p:nvSpPr>
              <p:cNvPr id="43" name="文本框 42">
                <a:extLst>
                  <a:ext uri="{FF2B5EF4-FFF2-40B4-BE49-F238E27FC236}">
                    <a16:creationId xmlns:a16="http://schemas.microsoft.com/office/drawing/2014/main" id="{68D99059-2A30-8FDE-E837-BC15513E7150}"/>
                  </a:ext>
                </a:extLst>
              </p:cNvPr>
              <p:cNvSpPr txBox="1">
                <a:spLocks noRot="1" noChangeAspect="1" noMove="1" noResize="1" noEditPoints="1" noAdjustHandles="1" noChangeArrowheads="1" noChangeShapeType="1" noTextEdit="1"/>
              </p:cNvSpPr>
              <p:nvPr/>
            </p:nvSpPr>
            <p:spPr bwMode="auto">
              <a:xfrm>
                <a:off x="4271497" y="3371559"/>
                <a:ext cx="177805" cy="307777"/>
              </a:xfrm>
              <a:prstGeom prst="rect">
                <a:avLst/>
              </a:prstGeom>
              <a:blipFill>
                <a:blip r:embed="rId5"/>
                <a:stretch>
                  <a:fillRect l="-20000" r="-20000" b="-4000"/>
                </a:stretch>
              </a:blipFill>
              <a:ln w="9525" algn="ctr">
                <a:noFill/>
                <a:miter lim="800000"/>
                <a:headEnd/>
                <a:tailEnd/>
              </a:ln>
              <a:effectLst/>
            </p:spPr>
            <p:txBody>
              <a:bodyPr/>
              <a:lstStyle/>
              <a:p>
                <a:r>
                  <a:rPr lang="en-US">
                    <a:noFill/>
                  </a:rPr>
                  <a:t> </a:t>
                </a:r>
              </a:p>
            </p:txBody>
          </p:sp>
        </mc:Fallback>
      </mc:AlternateContent>
      <p:cxnSp>
        <p:nvCxnSpPr>
          <p:cNvPr id="44" name="直线箭头连接符 43">
            <a:extLst>
              <a:ext uri="{FF2B5EF4-FFF2-40B4-BE49-F238E27FC236}">
                <a16:creationId xmlns:a16="http://schemas.microsoft.com/office/drawing/2014/main" id="{F97A11E3-BDA0-F41B-04BC-C74C4A9F7C1A}"/>
              </a:ext>
            </a:extLst>
          </p:cNvPr>
          <p:cNvCxnSpPr>
            <a:cxnSpLocks/>
          </p:cNvCxnSpPr>
          <p:nvPr/>
        </p:nvCxnSpPr>
        <p:spPr>
          <a:xfrm flipH="1">
            <a:off x="2690183" y="5590687"/>
            <a:ext cx="419238" cy="143158"/>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45" name="直线箭头连接符 44">
            <a:extLst>
              <a:ext uri="{FF2B5EF4-FFF2-40B4-BE49-F238E27FC236}">
                <a16:creationId xmlns:a16="http://schemas.microsoft.com/office/drawing/2014/main" id="{E9C40F7F-D3E1-F517-5A9D-C5267FD42EE4}"/>
              </a:ext>
            </a:extLst>
          </p:cNvPr>
          <p:cNvCxnSpPr>
            <a:cxnSpLocks/>
          </p:cNvCxnSpPr>
          <p:nvPr/>
        </p:nvCxnSpPr>
        <p:spPr>
          <a:xfrm flipH="1" flipV="1">
            <a:off x="2610073" y="5856311"/>
            <a:ext cx="308747" cy="314719"/>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sp>
        <p:nvSpPr>
          <p:cNvPr id="46" name="文本框 45">
            <a:extLst>
              <a:ext uri="{FF2B5EF4-FFF2-40B4-BE49-F238E27FC236}">
                <a16:creationId xmlns:a16="http://schemas.microsoft.com/office/drawing/2014/main" id="{0D307DEE-920F-C538-AF2A-D41ED2C97D59}"/>
              </a:ext>
            </a:extLst>
          </p:cNvPr>
          <p:cNvSpPr txBox="1"/>
          <p:nvPr/>
        </p:nvSpPr>
        <p:spPr bwMode="auto">
          <a:xfrm>
            <a:off x="1" y="5618309"/>
            <a:ext cx="2686515" cy="645796"/>
          </a:xfrm>
          <a:prstGeom prst="rect">
            <a:avLst/>
          </a:prstGeom>
          <a:noFill/>
          <a:ln w="9525" algn="ctr">
            <a:noFill/>
            <a:miter lim="800000"/>
            <a:headEnd/>
            <a:tailEnd/>
          </a:ln>
          <a:effectLst/>
        </p:spPr>
        <p:txBody>
          <a:bodyPr wrap="square" lIns="90909" tIns="45455" rIns="90909" bIns="45455" rtlCol="0" anchor="ctr">
            <a:spAutoFit/>
          </a:bodyPr>
          <a:lstStyle/>
          <a:p>
            <a:pPr algn="ctr">
              <a:spcBef>
                <a:spcPts val="0"/>
              </a:spcBef>
            </a:pPr>
            <a:r>
              <a:rPr lang="en-US" sz="1800" dirty="0">
                <a:latin typeface="Times New Roman" panose="02020603050405020304" pitchFamily="18" charset="0"/>
                <a:cs typeface="Times New Roman" panose="02020603050405020304" pitchFamily="18" charset="0"/>
              </a:rPr>
              <a:t>Uniformly Sampled Source Node </a:t>
            </a:r>
          </a:p>
        </p:txBody>
      </p:sp>
      <p:sp>
        <p:nvSpPr>
          <p:cNvPr id="47" name="Oval 4">
            <a:extLst>
              <a:ext uri="{FF2B5EF4-FFF2-40B4-BE49-F238E27FC236}">
                <a16:creationId xmlns:a16="http://schemas.microsoft.com/office/drawing/2014/main" id="{CF13E24B-B354-FF3F-71B6-198FCF67E1CE}"/>
              </a:ext>
            </a:extLst>
          </p:cNvPr>
          <p:cNvSpPr>
            <a:spLocks noChangeArrowheads="1"/>
          </p:cNvSpPr>
          <p:nvPr/>
        </p:nvSpPr>
        <p:spPr bwMode="auto">
          <a:xfrm>
            <a:off x="1482118" y="4928925"/>
            <a:ext cx="359484" cy="352471"/>
          </a:xfrm>
          <a:prstGeom prst="ellipse">
            <a:avLst/>
          </a:prstGeom>
          <a:noFill/>
          <a:ln w="38100">
            <a:solidFill>
              <a:srgbClr val="0070C0"/>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F768B208-60A9-AD2A-7B03-CE881146B72B}"/>
                  </a:ext>
                </a:extLst>
              </p:cNvPr>
              <p:cNvSpPr txBox="1"/>
              <p:nvPr/>
            </p:nvSpPr>
            <p:spPr bwMode="auto">
              <a:xfrm>
                <a:off x="921468" y="2990366"/>
                <a:ext cx="2030506" cy="400110"/>
              </a:xfrm>
              <a:prstGeom prst="rect">
                <a:avLst/>
              </a:prstGeom>
              <a:noFill/>
              <a:ln w="9525" algn="ctr">
                <a:noFill/>
                <a:miter lim="800000"/>
                <a:headEnd/>
                <a:tailEnd/>
              </a:ln>
              <a:effectLst/>
            </p:spPr>
            <p:txBody>
              <a:bodyPr wrap="square">
                <a:spAutoFit/>
              </a:bodyPr>
              <a:lstStyle/>
              <a:p>
                <a:r>
                  <a:rPr kumimoji="1" lang="en-US" altLang="zh-CN" dirty="0">
                    <a:solidFill>
                      <a:srgbClr val="005AAA"/>
                    </a:solidFill>
                    <a:latin typeface="Times New Roman" panose="02020603050405020304" pitchFamily="18" charset="0"/>
                    <a:ea typeface="楷体" panose="02010609060101010101" pitchFamily="49" charset="-122"/>
                  </a:rPr>
                  <a:t>E</a:t>
                </a:r>
                <a:r>
                  <a:rPr kumimoji="1" lang="en-US" altLang="zh-CN" sz="2000" dirty="0">
                    <a:solidFill>
                      <a:srgbClr val="005AAA"/>
                    </a:solidFill>
                    <a:latin typeface="Times New Roman" panose="02020603050405020304" pitchFamily="18" charset="0"/>
                    <a:ea typeface="楷体" panose="02010609060101010101" pitchFamily="49" charset="-122"/>
                  </a:rPr>
                  <a:t>stimating </a:t>
                </a:r>
                <a14:m>
                  <m:oMath xmlns:m="http://schemas.openxmlformats.org/officeDocument/2006/math">
                    <m:r>
                      <a:rPr kumimoji="1" lang="en-US" altLang="zh-CN" sz="2000" b="1" i="1" dirty="0">
                        <a:solidFill>
                          <a:srgbClr val="005AAA"/>
                        </a:solidFill>
                        <a:latin typeface="Cambria Math" panose="02040503050406030204" pitchFamily="18" charset="0"/>
                        <a:ea typeface="Cambria Math" panose="02040503050406030204" pitchFamily="18" charset="0"/>
                      </a:rPr>
                      <m:t>𝝅</m:t>
                    </m:r>
                    <m:r>
                      <a:rPr kumimoji="1" lang="en-US" altLang="zh-CN" sz="2000" b="0" i="1" dirty="0">
                        <a:solidFill>
                          <a:srgbClr val="005AAA"/>
                        </a:solidFill>
                        <a:latin typeface="Cambria Math" panose="02040503050406030204" pitchFamily="18" charset="0"/>
                        <a:ea typeface="Cambria Math" panose="02040503050406030204" pitchFamily="18" charset="0"/>
                      </a:rPr>
                      <m:t>(</m:t>
                    </m:r>
                    <m:r>
                      <a:rPr kumimoji="1" lang="en-US" altLang="zh-CN" sz="2000" b="0" i="1" dirty="0">
                        <a:solidFill>
                          <a:srgbClr val="005AAA"/>
                        </a:solidFill>
                        <a:latin typeface="Cambria Math" panose="02040503050406030204" pitchFamily="18" charset="0"/>
                        <a:ea typeface="Cambria Math" panose="02040503050406030204" pitchFamily="18" charset="0"/>
                      </a:rPr>
                      <m:t>𝑡</m:t>
                    </m:r>
                    <m:r>
                      <a:rPr kumimoji="1" lang="en-US" altLang="zh-CN" sz="2000" b="0" i="1" dirty="0">
                        <a:solidFill>
                          <a:srgbClr val="005AAA"/>
                        </a:solidFill>
                        <a:latin typeface="Cambria Math" panose="02040503050406030204" pitchFamily="18" charset="0"/>
                        <a:ea typeface="Cambria Math" panose="02040503050406030204" pitchFamily="18" charset="0"/>
                      </a:rPr>
                      <m:t>)</m:t>
                    </m:r>
                  </m:oMath>
                </a14:m>
                <a:endParaRPr lang="en-US">
                  <a:solidFill>
                    <a:srgbClr val="005AAA"/>
                  </a:solidFill>
                </a:endParaRPr>
              </a:p>
            </p:txBody>
          </p:sp>
        </mc:Choice>
        <mc:Fallback xmlns="">
          <p:sp>
            <p:nvSpPr>
              <p:cNvPr id="48" name="文本框 47">
                <a:extLst>
                  <a:ext uri="{FF2B5EF4-FFF2-40B4-BE49-F238E27FC236}">
                    <a16:creationId xmlns:a16="http://schemas.microsoft.com/office/drawing/2014/main" id="{F768B208-60A9-AD2A-7B03-CE881146B72B}"/>
                  </a:ext>
                </a:extLst>
              </p:cNvPr>
              <p:cNvSpPr txBox="1">
                <a:spLocks noRot="1" noChangeAspect="1" noMove="1" noResize="1" noEditPoints="1" noAdjustHandles="1" noChangeArrowheads="1" noChangeShapeType="1" noTextEdit="1"/>
              </p:cNvSpPr>
              <p:nvPr/>
            </p:nvSpPr>
            <p:spPr bwMode="auto">
              <a:xfrm>
                <a:off x="921468" y="2990366"/>
                <a:ext cx="2030506" cy="400110"/>
              </a:xfrm>
              <a:prstGeom prst="rect">
                <a:avLst/>
              </a:prstGeom>
              <a:blipFill>
                <a:blip r:embed="rId6"/>
                <a:stretch>
                  <a:fillRect l="-3106" t="-9375" b="-28125"/>
                </a:stretch>
              </a:blipFill>
              <a:ln w="9525" algn="ctr">
                <a:noFill/>
                <a:miter lim="800000"/>
                <a:headEnd/>
                <a:tailEnd/>
              </a:ln>
              <a:effectLst/>
            </p:spPr>
            <p:txBody>
              <a:bodyPr/>
              <a:lstStyle/>
              <a:p>
                <a:r>
                  <a:rPr lang="en-US">
                    <a:noFill/>
                  </a:rPr>
                  <a:t> </a:t>
                </a:r>
              </a:p>
            </p:txBody>
          </p:sp>
        </mc:Fallback>
      </mc:AlternateContent>
      <p:sp>
        <p:nvSpPr>
          <p:cNvPr id="50" name="弧 49">
            <a:extLst>
              <a:ext uri="{FF2B5EF4-FFF2-40B4-BE49-F238E27FC236}">
                <a16:creationId xmlns:a16="http://schemas.microsoft.com/office/drawing/2014/main" id="{B2F8E826-128E-8A71-59A2-07EDDBB26634}"/>
              </a:ext>
            </a:extLst>
          </p:cNvPr>
          <p:cNvSpPr/>
          <p:nvPr/>
        </p:nvSpPr>
        <p:spPr>
          <a:xfrm rot="16395408">
            <a:off x="1663737" y="3185085"/>
            <a:ext cx="3606235" cy="3677665"/>
          </a:xfrm>
          <a:prstGeom prst="arc">
            <a:avLst>
              <a:gd name="adj1" fmla="val 16175108"/>
              <a:gd name="adj2" fmla="val 1356544"/>
            </a:avLst>
          </a:prstGeom>
          <a:ln w="57150">
            <a:solidFill>
              <a:srgbClr val="4F81BD"/>
            </a:solidFill>
            <a:headEnd w="lg" len="lg"/>
            <a:tailEnd type="stealth"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1" name="弧 50">
            <a:extLst>
              <a:ext uri="{FF2B5EF4-FFF2-40B4-BE49-F238E27FC236}">
                <a16:creationId xmlns:a16="http://schemas.microsoft.com/office/drawing/2014/main" id="{7A539CD7-BA85-0146-C72A-64F9911E2DEB}"/>
              </a:ext>
            </a:extLst>
          </p:cNvPr>
          <p:cNvSpPr/>
          <p:nvPr/>
        </p:nvSpPr>
        <p:spPr>
          <a:xfrm rot="8925758" flipV="1">
            <a:off x="1117827" y="5176607"/>
            <a:ext cx="747722" cy="636801"/>
          </a:xfrm>
          <a:prstGeom prst="arc">
            <a:avLst>
              <a:gd name="adj1" fmla="val 14538063"/>
              <a:gd name="adj2" fmla="val 20534766"/>
            </a:avLst>
          </a:prstGeom>
          <a:ln w="12700">
            <a:solidFill>
              <a:srgbClr val="005AAA"/>
            </a:solidFill>
            <a:headEnd type="none" w="med" len="med"/>
            <a:tailEnd type="stealth"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97246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24">
            <a:extLst>
              <a:ext uri="{FF2B5EF4-FFF2-40B4-BE49-F238E27FC236}">
                <a16:creationId xmlns:a16="http://schemas.microsoft.com/office/drawing/2014/main" id="{9E3BBBD6-5866-40E1-BC24-6826FCA4954E}"/>
              </a:ext>
            </a:extLst>
          </p:cNvPr>
          <p:cNvSpPr>
            <a:spLocks noGrp="1"/>
          </p:cNvSpPr>
          <p:nvPr>
            <p:ph type="title"/>
          </p:nvPr>
        </p:nvSpPr>
        <p:spPr>
          <a:xfrm>
            <a:off x="563626" y="718642"/>
            <a:ext cx="8997950" cy="558338"/>
          </a:xfrm>
        </p:spPr>
        <p:txBody>
          <a:bodyPr/>
          <a:lstStyle/>
          <a:p>
            <a:r>
              <a:rPr lang="en-US" altLang="zh-CN" sz="2800" dirty="0">
                <a:latin typeface="Times New Roman" panose="02020603050405020304" pitchFamily="18" charset="0"/>
                <a:ea typeface="KaiTi" panose="02010609060101010101" pitchFamily="49" charset="-122"/>
                <a:cs typeface="Times New Roman" panose="02020603050405020304" pitchFamily="18" charset="0"/>
              </a:rPr>
              <a:t>Problem Formulation</a:t>
            </a:r>
            <a:endParaRPr lang="zh-CN" altLang="en-US" sz="30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27" name="圆角矩形 16">
            <a:extLst>
              <a:ext uri="{FF2B5EF4-FFF2-40B4-BE49-F238E27FC236}">
                <a16:creationId xmlns:a16="http://schemas.microsoft.com/office/drawing/2014/main" id="{655CB967-75AA-4088-849E-A43585F91F49}"/>
              </a:ext>
            </a:extLst>
          </p:cNvPr>
          <p:cNvSpPr/>
          <p:nvPr/>
        </p:nvSpPr>
        <p:spPr>
          <a:xfrm>
            <a:off x="638386" y="1294706"/>
            <a:ext cx="7920000" cy="36000"/>
          </a:xfrm>
          <a:prstGeom prst="roundRect">
            <a:avLst/>
          </a:prstGeom>
          <a:gradFill>
            <a:gsLst>
              <a:gs pos="15000">
                <a:srgbClr val="0087CA"/>
              </a:gs>
              <a:gs pos="100000">
                <a:schemeClr val="bg1"/>
              </a:gs>
            </a:gsLst>
            <a:lin ang="0" scaled="0"/>
          </a:gradFill>
          <a:ln w="12700">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1400" dirty="0" err="1"/>
          </a:p>
        </p:txBody>
      </p:sp>
      <p:sp>
        <p:nvSpPr>
          <p:cNvPr id="4" name="文本框 3">
            <a:extLst>
              <a:ext uri="{FF2B5EF4-FFF2-40B4-BE49-F238E27FC236}">
                <a16:creationId xmlns:a16="http://schemas.microsoft.com/office/drawing/2014/main" id="{E8E87EAD-B1A2-BE7E-540A-C84650302A32}"/>
              </a:ext>
            </a:extLst>
          </p:cNvPr>
          <p:cNvSpPr txBox="1"/>
          <p:nvPr/>
        </p:nvSpPr>
        <p:spPr bwMode="auto">
          <a:xfrm>
            <a:off x="4307392" y="4490130"/>
            <a:ext cx="1201923" cy="454028"/>
          </a:xfrm>
          <a:prstGeom prst="rect">
            <a:avLst/>
          </a:prstGeom>
          <a:noFill/>
          <a:ln w="9525" algn="ctr">
            <a:noFill/>
            <a:miter lim="800000"/>
            <a:headEnd/>
            <a:tailEnd/>
          </a:ln>
          <a:effectLst/>
        </p:spPr>
        <p:txBody>
          <a:bodyPr wrap="square" lIns="93663" tIns="46832" rIns="93663" bIns="46832" rtlCol="0" anchor="ctr">
            <a:spAutoFit/>
          </a:bodyPr>
          <a:lstStyle/>
          <a:p>
            <a:pPr algn="r"/>
            <a:r>
              <a:rPr lang="en-US" sz="2267" b="1" dirty="0">
                <a:solidFill>
                  <a:srgbClr val="005AAA"/>
                </a:solidFill>
                <a:latin typeface="Times New Roman" panose="02020603050405020304" pitchFamily="18" charset="0"/>
                <a:cs typeface="Times New Roman" panose="02020603050405020304" pitchFamily="18" charset="0"/>
              </a:rPr>
              <a:t>goal: </a:t>
            </a:r>
            <a:endParaRPr lang="en-US" sz="2267"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08D4A69-DE9C-DCC5-D234-8290CBB4ED8B}"/>
                  </a:ext>
                </a:extLst>
              </p:cNvPr>
              <p:cNvSpPr txBox="1"/>
              <p:nvPr/>
            </p:nvSpPr>
            <p:spPr bwMode="auto">
              <a:xfrm>
                <a:off x="4710607" y="4979623"/>
                <a:ext cx="5730656" cy="1787797"/>
              </a:xfrm>
              <a:prstGeom prst="rect">
                <a:avLst/>
              </a:prstGeom>
              <a:noFill/>
              <a:ln w="9525" algn="ctr">
                <a:noFill/>
                <a:miter lim="800000"/>
                <a:headEnd/>
                <a:tailEnd/>
              </a:ln>
              <a:effectLst/>
            </p:spPr>
            <p:txBody>
              <a:bodyPr wrap="square">
                <a:spAutoFit/>
              </a:bodyPr>
              <a:lstStyle/>
              <a:p>
                <a:pPr>
                  <a:lnSpc>
                    <a:spcPct val="120000"/>
                  </a:lnSpc>
                  <a:spcBef>
                    <a:spcPts val="655"/>
                  </a:spcBef>
                  <a:spcAft>
                    <a:spcPts val="1200"/>
                  </a:spcAft>
                  <a:buSzPct val="80000"/>
                </a:pPr>
                <a:r>
                  <a:rPr kumimoji="1" lang="en-US" altLang="zh-CN" sz="2267" dirty="0">
                    <a:latin typeface="Times New Roman" panose="02020603050405020304" pitchFamily="18" charset="0"/>
                    <a:ea typeface="楷体" panose="02010609060101010101" pitchFamily="49" charset="-122"/>
                  </a:rPr>
                  <a:t>given target node </a:t>
                </a:r>
                <a14:m>
                  <m:oMath xmlns:m="http://schemas.openxmlformats.org/officeDocument/2006/math">
                    <m:r>
                      <a:rPr kumimoji="1" lang="en-US" altLang="zh-CN" sz="2267" i="1" dirty="0">
                        <a:latin typeface="Cambria Math" panose="02040503050406030204" pitchFamily="18" charset="0"/>
                        <a:ea typeface="楷体" panose="02010609060101010101" pitchFamily="49" charset="-122"/>
                      </a:rPr>
                      <m:t>𝑡</m:t>
                    </m:r>
                  </m:oMath>
                </a14:m>
                <a:r>
                  <a:rPr kumimoji="1" lang="zh-CN" altLang="en-US" sz="2267" dirty="0">
                    <a:latin typeface="Times New Roman" panose="02020603050405020304" pitchFamily="18" charset="0"/>
                    <a:ea typeface="楷体" panose="02010609060101010101" pitchFamily="49" charset="-122"/>
                  </a:rPr>
                  <a:t> </a:t>
                </a:r>
                <a:r>
                  <a:rPr kumimoji="1" lang="en-US" altLang="zh-CN" sz="2267" dirty="0">
                    <a:latin typeface="Times New Roman" panose="02020603050405020304" pitchFamily="18" charset="0"/>
                    <a:ea typeface="楷体" panose="02010609060101010101" pitchFamily="49" charset="-122"/>
                  </a:rPr>
                  <a:t>and parameter </a:t>
                </a:r>
                <a14:m>
                  <m:oMath xmlns:m="http://schemas.openxmlformats.org/officeDocument/2006/math">
                    <m:r>
                      <m:rPr>
                        <m:sty m:val="p"/>
                      </m:rPr>
                      <a:rPr kumimoji="1" lang="el-GR" altLang="zh-CN" sz="2267" i="1">
                        <a:latin typeface="Cambria Math" panose="02040503050406030204" pitchFamily="18" charset="0"/>
                        <a:ea typeface="Cambria Math" panose="02040503050406030204" pitchFamily="18" charset="0"/>
                      </a:rPr>
                      <m:t>ϵ</m:t>
                    </m:r>
                    <m:r>
                      <a:rPr kumimoji="1" lang="en-US" altLang="zh-CN" sz="2267" i="1">
                        <a:latin typeface="Cambria Math" panose="02040503050406030204" pitchFamily="18" charset="0"/>
                        <a:ea typeface="楷体" panose="02010609060101010101" pitchFamily="49" charset="-122"/>
                      </a:rPr>
                      <m:t>∈</m:t>
                    </m:r>
                    <m:d>
                      <m:dPr>
                        <m:ctrlPr>
                          <a:rPr kumimoji="1" lang="en-US" altLang="zh-CN" sz="2267" i="1">
                            <a:latin typeface="Cambria Math" panose="02040503050406030204" pitchFamily="18" charset="0"/>
                            <a:ea typeface="楷体" panose="02010609060101010101" pitchFamily="49" charset="-122"/>
                          </a:rPr>
                        </m:ctrlPr>
                      </m:dPr>
                      <m:e>
                        <m:r>
                          <a:rPr kumimoji="1" lang="en-US" altLang="zh-CN" sz="2267" i="1">
                            <a:latin typeface="Cambria Math" panose="02040503050406030204" pitchFamily="18" charset="0"/>
                            <a:ea typeface="楷体" panose="02010609060101010101" pitchFamily="49" charset="-122"/>
                          </a:rPr>
                          <m:t>0,1</m:t>
                        </m:r>
                      </m:e>
                    </m:d>
                  </m:oMath>
                </a14:m>
                <a:r>
                  <a:rPr kumimoji="1" lang="en-US" altLang="zh-CN" sz="2267" dirty="0">
                    <a:latin typeface="Times New Roman" panose="02020603050405020304" pitchFamily="18" charset="0"/>
                    <a:ea typeface="楷体" panose="02010609060101010101" pitchFamily="49" charset="-122"/>
                  </a:rPr>
                  <a:t>, estimating each</a:t>
                </a:r>
                <a:r>
                  <a:rPr kumimoji="1" lang="zh-CN" altLang="en-US" sz="2267" dirty="0">
                    <a:latin typeface="Times New Roman" panose="02020603050405020304" pitchFamily="18" charset="0"/>
                    <a:ea typeface="楷体" panose="02010609060101010101" pitchFamily="49" charset="-122"/>
                  </a:rPr>
                  <a:t> </a:t>
                </a:r>
                <a14:m>
                  <m:oMath xmlns:m="http://schemas.openxmlformats.org/officeDocument/2006/math">
                    <m:r>
                      <a:rPr kumimoji="1" lang="en-US" altLang="zh-CN" sz="2267" i="1" dirty="0">
                        <a:latin typeface="Cambria Math" panose="02040503050406030204" pitchFamily="18" charset="0"/>
                        <a:ea typeface="Cambria Math" panose="02040503050406030204" pitchFamily="18" charset="0"/>
                      </a:rPr>
                      <m:t>𝜋</m:t>
                    </m:r>
                    <m:d>
                      <m:dPr>
                        <m:ctrlPr>
                          <a:rPr kumimoji="1" lang="en-US" altLang="zh-CN" sz="2267" i="1" dirty="0">
                            <a:latin typeface="Cambria Math" panose="02040503050406030204" pitchFamily="18" charset="0"/>
                            <a:ea typeface="Cambria Math" panose="02040503050406030204" pitchFamily="18" charset="0"/>
                          </a:rPr>
                        </m:ctrlPr>
                      </m:dPr>
                      <m:e>
                        <m:r>
                          <a:rPr kumimoji="1" lang="en-US" altLang="zh-CN" sz="2267" b="0" i="1" dirty="0">
                            <a:latin typeface="Cambria Math" panose="02040503050406030204" pitchFamily="18" charset="0"/>
                            <a:ea typeface="Cambria Math" panose="02040503050406030204" pitchFamily="18" charset="0"/>
                          </a:rPr>
                          <m:t>𝑢</m:t>
                        </m:r>
                        <m:r>
                          <a:rPr kumimoji="1" lang="en-US" altLang="zh-CN" sz="2267" b="0" i="1" dirty="0">
                            <a:latin typeface="Cambria Math" panose="02040503050406030204" pitchFamily="18" charset="0"/>
                            <a:ea typeface="Cambria Math" panose="02040503050406030204" pitchFamily="18" charset="0"/>
                          </a:rPr>
                          <m:t>,</m:t>
                        </m:r>
                        <m:r>
                          <a:rPr kumimoji="1" lang="en-US" altLang="zh-CN" sz="2267" i="1" dirty="0">
                            <a:latin typeface="Cambria Math" panose="02040503050406030204" pitchFamily="18" charset="0"/>
                            <a:ea typeface="Cambria Math" panose="02040503050406030204" pitchFamily="18" charset="0"/>
                          </a:rPr>
                          <m:t>𝑡</m:t>
                        </m:r>
                      </m:e>
                    </m:d>
                  </m:oMath>
                </a14:m>
                <a:r>
                  <a:rPr kumimoji="1" lang="en-US" altLang="zh-CN" sz="2267" dirty="0">
                    <a:latin typeface="Times New Roman" panose="02020603050405020304" pitchFamily="18" charset="0"/>
                    <a:ea typeface="楷体" panose="02010609060101010101" pitchFamily="49" charset="-122"/>
                  </a:rPr>
                  <a:t> for any </a:t>
                </a:r>
                <a14:m>
                  <m:oMath xmlns:m="http://schemas.openxmlformats.org/officeDocument/2006/math">
                    <m:r>
                      <a:rPr kumimoji="1" lang="en-US" altLang="zh-CN" sz="2267" b="0" i="1" dirty="0">
                        <a:latin typeface="Cambria Math" panose="02040503050406030204" pitchFamily="18" charset="0"/>
                        <a:ea typeface="楷体" panose="02010609060101010101" pitchFamily="49" charset="-122"/>
                      </a:rPr>
                      <m:t>𝑢</m:t>
                    </m:r>
                    <m:r>
                      <a:rPr kumimoji="1" lang="en-US" altLang="zh-CN" sz="2267" b="0" i="1" dirty="0">
                        <a:latin typeface="Cambria Math" panose="02040503050406030204" pitchFamily="18" charset="0"/>
                        <a:ea typeface="Cambria Math" panose="02040503050406030204" pitchFamily="18" charset="0"/>
                      </a:rPr>
                      <m:t>∈</m:t>
                    </m:r>
                    <m:r>
                      <a:rPr kumimoji="1" lang="en-US" altLang="zh-CN" sz="2267" b="0" i="1" dirty="0">
                        <a:latin typeface="Cambria Math" panose="02040503050406030204" pitchFamily="18" charset="0"/>
                        <a:ea typeface="Cambria Math" panose="02040503050406030204" pitchFamily="18" charset="0"/>
                      </a:rPr>
                      <m:t>𝑉</m:t>
                    </m:r>
                  </m:oMath>
                </a14:m>
                <a:r>
                  <a:rPr kumimoji="1" lang="en-US" altLang="zh-CN" sz="2267" dirty="0">
                    <a:latin typeface="Times New Roman" panose="02020603050405020304" pitchFamily="18" charset="0"/>
                    <a:ea typeface="楷体" panose="02010609060101010101" pitchFamily="49" charset="-122"/>
                  </a:rPr>
                  <a:t>:</a:t>
                </a:r>
              </a:p>
              <a:p>
                <a:pPr>
                  <a:lnSpc>
                    <a:spcPct val="150000"/>
                  </a:lnSpc>
                  <a:spcBef>
                    <a:spcPts val="1855"/>
                  </a:spcBef>
                  <a:buSzPct val="80000"/>
                </a:pPr>
                <a:r>
                  <a:rPr kumimoji="1" lang="en-US" altLang="zh-CN" sz="2267" dirty="0">
                    <a:latin typeface="Times New Roman" panose="02020603050405020304" pitchFamily="18" charset="0"/>
                    <a:ea typeface="楷体" panose="02010609060101010101" pitchFamily="49" charset="-122"/>
                  </a:rPr>
                  <a:t> </a:t>
                </a:r>
              </a:p>
            </p:txBody>
          </p:sp>
        </mc:Choice>
        <mc:Fallback xmlns="">
          <p:sp>
            <p:nvSpPr>
              <p:cNvPr id="13" name="文本框 12">
                <a:extLst>
                  <a:ext uri="{FF2B5EF4-FFF2-40B4-BE49-F238E27FC236}">
                    <a16:creationId xmlns:a16="http://schemas.microsoft.com/office/drawing/2014/main" id="{508D4A69-DE9C-DCC5-D234-8290CBB4ED8B}"/>
                  </a:ext>
                </a:extLst>
              </p:cNvPr>
              <p:cNvSpPr txBox="1">
                <a:spLocks noRot="1" noChangeAspect="1" noMove="1" noResize="1" noEditPoints="1" noAdjustHandles="1" noChangeArrowheads="1" noChangeShapeType="1" noTextEdit="1"/>
              </p:cNvSpPr>
              <p:nvPr/>
            </p:nvSpPr>
            <p:spPr bwMode="auto">
              <a:xfrm>
                <a:off x="4710607" y="4979623"/>
                <a:ext cx="5730656" cy="1787797"/>
              </a:xfrm>
              <a:prstGeom prst="rect">
                <a:avLst/>
              </a:prstGeom>
              <a:blipFill>
                <a:blip r:embed="rId3"/>
                <a:stretch>
                  <a:fillRect l="-1549" t="-1418"/>
                </a:stretch>
              </a:blipFill>
              <a:ln w="9525" algn="ctr">
                <a:noFill/>
                <a:miter lim="800000"/>
                <a:headEnd/>
                <a:tailEnd/>
              </a:ln>
              <a:effectLst/>
            </p:spPr>
            <p:txBody>
              <a:bodyPr/>
              <a:lstStyle/>
              <a:p>
                <a:r>
                  <a:rPr lang="en-US">
                    <a:noFill/>
                  </a:rPr>
                  <a:t> </a:t>
                </a:r>
              </a:p>
            </p:txBody>
          </p:sp>
        </mc:Fallback>
      </mc:AlternateContent>
      <p:sp>
        <p:nvSpPr>
          <p:cNvPr id="52" name="Oval 3">
            <a:extLst>
              <a:ext uri="{FF2B5EF4-FFF2-40B4-BE49-F238E27FC236}">
                <a16:creationId xmlns:a16="http://schemas.microsoft.com/office/drawing/2014/main" id="{F5C20137-FC76-4760-7DE2-FD7FD59D24D7}"/>
              </a:ext>
            </a:extLst>
          </p:cNvPr>
          <p:cNvSpPr>
            <a:spLocks noChangeArrowheads="1"/>
          </p:cNvSpPr>
          <p:nvPr/>
        </p:nvSpPr>
        <p:spPr bwMode="auto">
          <a:xfrm>
            <a:off x="318421" y="4026097"/>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53" name="Oval 5">
            <a:extLst>
              <a:ext uri="{FF2B5EF4-FFF2-40B4-BE49-F238E27FC236}">
                <a16:creationId xmlns:a16="http://schemas.microsoft.com/office/drawing/2014/main" id="{C8E32395-F9F5-1244-E23D-D1F2632C6B93}"/>
              </a:ext>
            </a:extLst>
          </p:cNvPr>
          <p:cNvSpPr>
            <a:spLocks noChangeArrowheads="1"/>
          </p:cNvSpPr>
          <p:nvPr/>
        </p:nvSpPr>
        <p:spPr bwMode="auto">
          <a:xfrm>
            <a:off x="1336958" y="4237580"/>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54" name="Oval 6">
            <a:extLst>
              <a:ext uri="{FF2B5EF4-FFF2-40B4-BE49-F238E27FC236}">
                <a16:creationId xmlns:a16="http://schemas.microsoft.com/office/drawing/2014/main" id="{AC58E200-405D-58E9-C525-BD99E576C374}"/>
              </a:ext>
            </a:extLst>
          </p:cNvPr>
          <p:cNvSpPr>
            <a:spLocks noChangeArrowheads="1"/>
          </p:cNvSpPr>
          <p:nvPr/>
        </p:nvSpPr>
        <p:spPr bwMode="auto">
          <a:xfrm>
            <a:off x="917560" y="3673626"/>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55" name="Oval 7">
            <a:extLst>
              <a:ext uri="{FF2B5EF4-FFF2-40B4-BE49-F238E27FC236}">
                <a16:creationId xmlns:a16="http://schemas.microsoft.com/office/drawing/2014/main" id="{B86025D1-A845-BC9C-D7DD-81E268699660}"/>
              </a:ext>
            </a:extLst>
          </p:cNvPr>
          <p:cNvSpPr>
            <a:spLocks noChangeArrowheads="1"/>
          </p:cNvSpPr>
          <p:nvPr/>
        </p:nvSpPr>
        <p:spPr bwMode="auto">
          <a:xfrm>
            <a:off x="1576613" y="5224497"/>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56" name="Oval 8">
            <a:extLst>
              <a:ext uri="{FF2B5EF4-FFF2-40B4-BE49-F238E27FC236}">
                <a16:creationId xmlns:a16="http://schemas.microsoft.com/office/drawing/2014/main" id="{8AEF086D-D761-5F35-BB6F-3668C8C3DD79}"/>
              </a:ext>
            </a:extLst>
          </p:cNvPr>
          <p:cNvSpPr>
            <a:spLocks noChangeArrowheads="1"/>
          </p:cNvSpPr>
          <p:nvPr/>
        </p:nvSpPr>
        <p:spPr bwMode="auto">
          <a:xfrm>
            <a:off x="2355494" y="5083509"/>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57" name="Oval 9">
            <a:extLst>
              <a:ext uri="{FF2B5EF4-FFF2-40B4-BE49-F238E27FC236}">
                <a16:creationId xmlns:a16="http://schemas.microsoft.com/office/drawing/2014/main" id="{2AB670AC-3E0B-B936-7860-C268E9C86824}"/>
              </a:ext>
            </a:extLst>
          </p:cNvPr>
          <p:cNvSpPr>
            <a:spLocks noChangeArrowheads="1"/>
          </p:cNvSpPr>
          <p:nvPr/>
        </p:nvSpPr>
        <p:spPr bwMode="auto">
          <a:xfrm>
            <a:off x="2139554" y="5788451"/>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dirty="0">
              <a:latin typeface="Times New Roman" panose="02020603050405020304" pitchFamily="18" charset="0"/>
              <a:ea typeface="楷体" panose="02010609060101010101" pitchFamily="49" charset="-122"/>
            </a:endParaRPr>
          </a:p>
        </p:txBody>
      </p:sp>
      <p:sp>
        <p:nvSpPr>
          <p:cNvPr id="58" name="Oval 10">
            <a:extLst>
              <a:ext uri="{FF2B5EF4-FFF2-40B4-BE49-F238E27FC236}">
                <a16:creationId xmlns:a16="http://schemas.microsoft.com/office/drawing/2014/main" id="{0CC9E700-CF53-8AFF-ADF0-2DEC2C7A0B76}"/>
              </a:ext>
            </a:extLst>
          </p:cNvPr>
          <p:cNvSpPr>
            <a:spLocks noChangeArrowheads="1"/>
          </p:cNvSpPr>
          <p:nvPr/>
        </p:nvSpPr>
        <p:spPr bwMode="auto">
          <a:xfrm>
            <a:off x="2595149" y="3250660"/>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59" name="Oval 11">
            <a:extLst>
              <a:ext uri="{FF2B5EF4-FFF2-40B4-BE49-F238E27FC236}">
                <a16:creationId xmlns:a16="http://schemas.microsoft.com/office/drawing/2014/main" id="{3F656969-FBF0-AF96-8BBF-14265437A2E1}"/>
              </a:ext>
            </a:extLst>
          </p:cNvPr>
          <p:cNvSpPr>
            <a:spLocks noChangeArrowheads="1"/>
          </p:cNvSpPr>
          <p:nvPr/>
        </p:nvSpPr>
        <p:spPr bwMode="auto">
          <a:xfrm>
            <a:off x="3433944" y="3109672"/>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60" name="Oval 12">
            <a:extLst>
              <a:ext uri="{FF2B5EF4-FFF2-40B4-BE49-F238E27FC236}">
                <a16:creationId xmlns:a16="http://schemas.microsoft.com/office/drawing/2014/main" id="{5CF2862D-D7FD-38AE-5B3C-E55FD6AD8511}"/>
              </a:ext>
            </a:extLst>
          </p:cNvPr>
          <p:cNvSpPr>
            <a:spLocks noChangeArrowheads="1"/>
          </p:cNvSpPr>
          <p:nvPr/>
        </p:nvSpPr>
        <p:spPr bwMode="auto">
          <a:xfrm>
            <a:off x="2655063" y="3955603"/>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61" name="Oval 13">
            <a:extLst>
              <a:ext uri="{FF2B5EF4-FFF2-40B4-BE49-F238E27FC236}">
                <a16:creationId xmlns:a16="http://schemas.microsoft.com/office/drawing/2014/main" id="{18D199FC-6767-1218-3B51-F157C5AB6264}"/>
              </a:ext>
            </a:extLst>
          </p:cNvPr>
          <p:cNvSpPr>
            <a:spLocks noChangeArrowheads="1"/>
          </p:cNvSpPr>
          <p:nvPr/>
        </p:nvSpPr>
        <p:spPr bwMode="auto">
          <a:xfrm>
            <a:off x="3433944" y="4167085"/>
            <a:ext cx="359484" cy="352471"/>
          </a:xfrm>
          <a:prstGeom prst="ellipse">
            <a:avLst/>
          </a:prstGeom>
          <a:solidFill>
            <a:schemeClr val="bg1"/>
          </a:solid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62" name="Oval 14">
            <a:extLst>
              <a:ext uri="{FF2B5EF4-FFF2-40B4-BE49-F238E27FC236}">
                <a16:creationId xmlns:a16="http://schemas.microsoft.com/office/drawing/2014/main" id="{C99CB324-17DB-47C1-96AE-50191D3DAC50}"/>
              </a:ext>
            </a:extLst>
          </p:cNvPr>
          <p:cNvSpPr>
            <a:spLocks noChangeArrowheads="1"/>
          </p:cNvSpPr>
          <p:nvPr/>
        </p:nvSpPr>
        <p:spPr bwMode="auto">
          <a:xfrm>
            <a:off x="4212824" y="3532637"/>
            <a:ext cx="359484" cy="352471"/>
          </a:xfrm>
          <a:prstGeom prst="ellipse">
            <a:avLst/>
          </a:prstGeom>
          <a:solidFill>
            <a:schemeClr val="tx1"/>
          </a:solidFill>
          <a:ln w="3810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2400">
              <a:solidFill>
                <a:schemeClr val="tx1"/>
              </a:solidFill>
              <a:latin typeface="Times New Roman" panose="02020603050405020304" pitchFamily="18" charset="0"/>
              <a:ea typeface="楷体" panose="02010609060101010101" pitchFamily="49" charset="-122"/>
            </a:endParaRPr>
          </a:p>
        </p:txBody>
      </p:sp>
      <p:cxnSp>
        <p:nvCxnSpPr>
          <p:cNvPr id="63" name="直线箭头连接符 62">
            <a:extLst>
              <a:ext uri="{FF2B5EF4-FFF2-40B4-BE49-F238E27FC236}">
                <a16:creationId xmlns:a16="http://schemas.microsoft.com/office/drawing/2014/main" id="{EF349D77-A5E6-0C2C-7325-506170197BE3}"/>
              </a:ext>
            </a:extLst>
          </p:cNvPr>
          <p:cNvCxnSpPr>
            <a:cxnSpLocks/>
            <a:stCxn id="83" idx="5"/>
          </p:cNvCxnSpPr>
          <p:nvPr/>
        </p:nvCxnSpPr>
        <p:spPr>
          <a:xfrm>
            <a:off x="1039903" y="4977766"/>
            <a:ext cx="588948" cy="300504"/>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64" name="直线箭头连接符 63">
            <a:extLst>
              <a:ext uri="{FF2B5EF4-FFF2-40B4-BE49-F238E27FC236}">
                <a16:creationId xmlns:a16="http://schemas.microsoft.com/office/drawing/2014/main" id="{35A5C105-3F2D-D02D-7134-FC054FA79560}"/>
              </a:ext>
            </a:extLst>
          </p:cNvPr>
          <p:cNvCxnSpPr>
            <a:cxnSpLocks/>
            <a:endCxn id="52" idx="5"/>
          </p:cNvCxnSpPr>
          <p:nvPr/>
        </p:nvCxnSpPr>
        <p:spPr>
          <a:xfrm flipH="1" flipV="1">
            <a:off x="625260" y="4326950"/>
            <a:ext cx="165204" cy="412228"/>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65" name="直线箭头连接符 64">
            <a:extLst>
              <a:ext uri="{FF2B5EF4-FFF2-40B4-BE49-F238E27FC236}">
                <a16:creationId xmlns:a16="http://schemas.microsoft.com/office/drawing/2014/main" id="{76A9560D-5BAF-E252-D015-0A1C7B44A1CA}"/>
              </a:ext>
            </a:extLst>
          </p:cNvPr>
          <p:cNvCxnSpPr>
            <a:cxnSpLocks/>
          </p:cNvCxnSpPr>
          <p:nvPr/>
        </p:nvCxnSpPr>
        <p:spPr>
          <a:xfrm flipV="1">
            <a:off x="624213" y="3854353"/>
            <a:ext cx="288441" cy="227881"/>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66" name="直线箭头连接符 65">
            <a:extLst>
              <a:ext uri="{FF2B5EF4-FFF2-40B4-BE49-F238E27FC236}">
                <a16:creationId xmlns:a16="http://schemas.microsoft.com/office/drawing/2014/main" id="{1E8A4EC1-B3CB-ED72-3EC1-2164DB54654A}"/>
              </a:ext>
            </a:extLst>
          </p:cNvPr>
          <p:cNvCxnSpPr>
            <a:cxnSpLocks/>
          </p:cNvCxnSpPr>
          <p:nvPr/>
        </p:nvCxnSpPr>
        <p:spPr>
          <a:xfrm>
            <a:off x="1272800" y="3854353"/>
            <a:ext cx="1388743" cy="279639"/>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67" name="直线箭头连接符 66">
            <a:extLst>
              <a:ext uri="{FF2B5EF4-FFF2-40B4-BE49-F238E27FC236}">
                <a16:creationId xmlns:a16="http://schemas.microsoft.com/office/drawing/2014/main" id="{D0898567-E12B-51A6-BCAD-0E9AC93C0424}"/>
              </a:ext>
            </a:extLst>
          </p:cNvPr>
          <p:cNvCxnSpPr>
            <a:cxnSpLocks/>
          </p:cNvCxnSpPr>
          <p:nvPr/>
        </p:nvCxnSpPr>
        <p:spPr>
          <a:xfrm flipH="1" flipV="1">
            <a:off x="1220058" y="3978986"/>
            <a:ext cx="168652" cy="317208"/>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68" name="直线箭头连接符 67">
            <a:extLst>
              <a:ext uri="{FF2B5EF4-FFF2-40B4-BE49-F238E27FC236}">
                <a16:creationId xmlns:a16="http://schemas.microsoft.com/office/drawing/2014/main" id="{6543A1C0-3097-8BF0-68C3-5841CAD40C88}"/>
              </a:ext>
            </a:extLst>
          </p:cNvPr>
          <p:cNvCxnSpPr>
            <a:cxnSpLocks/>
          </p:cNvCxnSpPr>
          <p:nvPr/>
        </p:nvCxnSpPr>
        <p:spPr>
          <a:xfrm>
            <a:off x="678568" y="4203034"/>
            <a:ext cx="659013" cy="213959"/>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69" name="直线箭头连接符 68">
            <a:extLst>
              <a:ext uri="{FF2B5EF4-FFF2-40B4-BE49-F238E27FC236}">
                <a16:creationId xmlns:a16="http://schemas.microsoft.com/office/drawing/2014/main" id="{ACB351C9-E24B-0C06-2DC4-6B9F59C51FB9}"/>
              </a:ext>
            </a:extLst>
          </p:cNvPr>
          <p:cNvCxnSpPr>
            <a:cxnSpLocks/>
          </p:cNvCxnSpPr>
          <p:nvPr/>
        </p:nvCxnSpPr>
        <p:spPr>
          <a:xfrm flipV="1">
            <a:off x="1864118" y="4242235"/>
            <a:ext cx="830835" cy="1017491"/>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70" name="直线箭头连接符 69">
            <a:extLst>
              <a:ext uri="{FF2B5EF4-FFF2-40B4-BE49-F238E27FC236}">
                <a16:creationId xmlns:a16="http://schemas.microsoft.com/office/drawing/2014/main" id="{18D2FE68-5B68-F43F-C307-B9D6E7EFA98C}"/>
              </a:ext>
            </a:extLst>
          </p:cNvPr>
          <p:cNvCxnSpPr>
            <a:cxnSpLocks/>
          </p:cNvCxnSpPr>
          <p:nvPr/>
        </p:nvCxnSpPr>
        <p:spPr>
          <a:xfrm flipV="1">
            <a:off x="1044658" y="4519556"/>
            <a:ext cx="345666" cy="219622"/>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71" name="直线箭头连接符 70">
            <a:extLst>
              <a:ext uri="{FF2B5EF4-FFF2-40B4-BE49-F238E27FC236}">
                <a16:creationId xmlns:a16="http://schemas.microsoft.com/office/drawing/2014/main" id="{CF2CAE1D-083F-305A-C5CC-4D437012DCE8}"/>
              </a:ext>
            </a:extLst>
          </p:cNvPr>
          <p:cNvCxnSpPr>
            <a:cxnSpLocks/>
            <a:endCxn id="56" idx="2"/>
          </p:cNvCxnSpPr>
          <p:nvPr/>
        </p:nvCxnSpPr>
        <p:spPr>
          <a:xfrm flipV="1">
            <a:off x="1936255" y="5259745"/>
            <a:ext cx="419238" cy="143158"/>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72" name="直线箭头连接符 71">
            <a:extLst>
              <a:ext uri="{FF2B5EF4-FFF2-40B4-BE49-F238E27FC236}">
                <a16:creationId xmlns:a16="http://schemas.microsoft.com/office/drawing/2014/main" id="{4ABC1E4D-A91F-C1F6-C82F-EADBCF57993B}"/>
              </a:ext>
            </a:extLst>
          </p:cNvPr>
          <p:cNvCxnSpPr>
            <a:cxnSpLocks/>
            <a:stCxn id="55" idx="5"/>
            <a:endCxn id="57" idx="1"/>
          </p:cNvCxnSpPr>
          <p:nvPr/>
        </p:nvCxnSpPr>
        <p:spPr>
          <a:xfrm>
            <a:off x="1883451" y="5525350"/>
            <a:ext cx="308747" cy="314719"/>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73" name="直线箭头连接符 72">
            <a:extLst>
              <a:ext uri="{FF2B5EF4-FFF2-40B4-BE49-F238E27FC236}">
                <a16:creationId xmlns:a16="http://schemas.microsoft.com/office/drawing/2014/main" id="{87DACBB6-9635-07F2-3650-89CEEB9ACAC4}"/>
              </a:ext>
            </a:extLst>
          </p:cNvPr>
          <p:cNvCxnSpPr>
            <a:cxnSpLocks/>
            <a:stCxn id="57" idx="0"/>
          </p:cNvCxnSpPr>
          <p:nvPr/>
        </p:nvCxnSpPr>
        <p:spPr>
          <a:xfrm flipV="1">
            <a:off x="2319296" y="5427410"/>
            <a:ext cx="217991" cy="361041"/>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74" name="直线箭头连接符 73">
            <a:extLst>
              <a:ext uri="{FF2B5EF4-FFF2-40B4-BE49-F238E27FC236}">
                <a16:creationId xmlns:a16="http://schemas.microsoft.com/office/drawing/2014/main" id="{020F8914-8488-0C59-4E9D-68C5637EB5FD}"/>
              </a:ext>
            </a:extLst>
          </p:cNvPr>
          <p:cNvCxnSpPr>
            <a:cxnSpLocks/>
            <a:endCxn id="61" idx="2"/>
          </p:cNvCxnSpPr>
          <p:nvPr/>
        </p:nvCxnSpPr>
        <p:spPr>
          <a:xfrm>
            <a:off x="2968948" y="4258625"/>
            <a:ext cx="464996" cy="84695"/>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75" name="直线箭头连接符 74">
            <a:extLst>
              <a:ext uri="{FF2B5EF4-FFF2-40B4-BE49-F238E27FC236}">
                <a16:creationId xmlns:a16="http://schemas.microsoft.com/office/drawing/2014/main" id="{49A03BB3-2D05-B9EB-A55A-330BC6299DA9}"/>
              </a:ext>
            </a:extLst>
          </p:cNvPr>
          <p:cNvCxnSpPr>
            <a:cxnSpLocks/>
          </p:cNvCxnSpPr>
          <p:nvPr/>
        </p:nvCxnSpPr>
        <p:spPr>
          <a:xfrm flipV="1">
            <a:off x="3740818" y="3827170"/>
            <a:ext cx="524086" cy="384130"/>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76" name="直线箭头连接符 75">
            <a:extLst>
              <a:ext uri="{FF2B5EF4-FFF2-40B4-BE49-F238E27FC236}">
                <a16:creationId xmlns:a16="http://schemas.microsoft.com/office/drawing/2014/main" id="{8C4A722A-34AB-BF35-5B9F-CF4187C69A73}"/>
              </a:ext>
            </a:extLst>
          </p:cNvPr>
          <p:cNvCxnSpPr>
            <a:cxnSpLocks/>
            <a:endCxn id="59" idx="4"/>
          </p:cNvCxnSpPr>
          <p:nvPr/>
        </p:nvCxnSpPr>
        <p:spPr>
          <a:xfrm flipV="1">
            <a:off x="3613487" y="3462143"/>
            <a:ext cx="199" cy="697533"/>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77" name="直线箭头连接符 76">
            <a:extLst>
              <a:ext uri="{FF2B5EF4-FFF2-40B4-BE49-F238E27FC236}">
                <a16:creationId xmlns:a16="http://schemas.microsoft.com/office/drawing/2014/main" id="{3CEDA41F-BB78-9405-3E50-B5B8D916AFD3}"/>
              </a:ext>
            </a:extLst>
          </p:cNvPr>
          <p:cNvCxnSpPr>
            <a:cxnSpLocks/>
            <a:stCxn id="58" idx="6"/>
          </p:cNvCxnSpPr>
          <p:nvPr/>
        </p:nvCxnSpPr>
        <p:spPr>
          <a:xfrm flipV="1">
            <a:off x="2954632" y="3285930"/>
            <a:ext cx="488209" cy="140966"/>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78" name="直线箭头连接符 77">
            <a:extLst>
              <a:ext uri="{FF2B5EF4-FFF2-40B4-BE49-F238E27FC236}">
                <a16:creationId xmlns:a16="http://schemas.microsoft.com/office/drawing/2014/main" id="{ED62E1BA-815F-AAFF-D4C4-6004EECB32D0}"/>
              </a:ext>
            </a:extLst>
          </p:cNvPr>
          <p:cNvCxnSpPr>
            <a:cxnSpLocks/>
            <a:endCxn id="58" idx="4"/>
          </p:cNvCxnSpPr>
          <p:nvPr/>
        </p:nvCxnSpPr>
        <p:spPr>
          <a:xfrm flipH="1" flipV="1">
            <a:off x="2774892" y="3603131"/>
            <a:ext cx="66726" cy="354604"/>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79" name="直线箭头连接符 78">
            <a:extLst>
              <a:ext uri="{FF2B5EF4-FFF2-40B4-BE49-F238E27FC236}">
                <a16:creationId xmlns:a16="http://schemas.microsoft.com/office/drawing/2014/main" id="{833FB394-2ABE-6CAE-7C10-75B6406E838E}"/>
              </a:ext>
            </a:extLst>
          </p:cNvPr>
          <p:cNvCxnSpPr>
            <a:cxnSpLocks/>
            <a:stCxn id="62" idx="1"/>
            <a:endCxn id="59" idx="6"/>
          </p:cNvCxnSpPr>
          <p:nvPr/>
        </p:nvCxnSpPr>
        <p:spPr>
          <a:xfrm flipH="1" flipV="1">
            <a:off x="3793427" y="3285907"/>
            <a:ext cx="472042" cy="298347"/>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80" name="直线箭头连接符 79">
            <a:extLst>
              <a:ext uri="{FF2B5EF4-FFF2-40B4-BE49-F238E27FC236}">
                <a16:creationId xmlns:a16="http://schemas.microsoft.com/office/drawing/2014/main" id="{C0A1D9E1-136C-2401-15A2-BDCA611BAA2A}"/>
              </a:ext>
            </a:extLst>
          </p:cNvPr>
          <p:cNvCxnSpPr>
            <a:cxnSpLocks/>
          </p:cNvCxnSpPr>
          <p:nvPr/>
        </p:nvCxnSpPr>
        <p:spPr>
          <a:xfrm flipH="1" flipV="1">
            <a:off x="669435" y="4275844"/>
            <a:ext cx="659013" cy="213959"/>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81" name="直线箭头连接符 80">
            <a:extLst>
              <a:ext uri="{FF2B5EF4-FFF2-40B4-BE49-F238E27FC236}">
                <a16:creationId xmlns:a16="http://schemas.microsoft.com/office/drawing/2014/main" id="{D83EBFC4-B292-707A-8E70-28DEAF299D98}"/>
              </a:ext>
            </a:extLst>
          </p:cNvPr>
          <p:cNvCxnSpPr>
            <a:cxnSpLocks/>
          </p:cNvCxnSpPr>
          <p:nvPr/>
        </p:nvCxnSpPr>
        <p:spPr>
          <a:xfrm flipH="1">
            <a:off x="1903878" y="4303458"/>
            <a:ext cx="830835" cy="1017491"/>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cxnSp>
        <p:nvCxnSpPr>
          <p:cNvPr id="82" name="直线箭头连接符 81">
            <a:extLst>
              <a:ext uri="{FF2B5EF4-FFF2-40B4-BE49-F238E27FC236}">
                <a16:creationId xmlns:a16="http://schemas.microsoft.com/office/drawing/2014/main" id="{1FED4F2E-8AB4-24C2-8C02-D490EC36C949}"/>
              </a:ext>
            </a:extLst>
          </p:cNvPr>
          <p:cNvCxnSpPr>
            <a:cxnSpLocks/>
          </p:cNvCxnSpPr>
          <p:nvPr/>
        </p:nvCxnSpPr>
        <p:spPr>
          <a:xfrm>
            <a:off x="3793637" y="3371181"/>
            <a:ext cx="434960" cy="286012"/>
          </a:xfrm>
          <a:prstGeom prst="straightConnector1">
            <a:avLst/>
          </a:prstGeom>
          <a:ln>
            <a:tailEnd type="stealth" w="med" len="med"/>
          </a:ln>
        </p:spPr>
        <p:style>
          <a:lnRef idx="1">
            <a:schemeClr val="dk1"/>
          </a:lnRef>
          <a:fillRef idx="0">
            <a:schemeClr val="dk1"/>
          </a:fillRef>
          <a:effectRef idx="0">
            <a:schemeClr val="dk1"/>
          </a:effectRef>
          <a:fontRef idx="minor">
            <a:schemeClr val="tx1"/>
          </a:fontRef>
        </p:style>
      </p:cxnSp>
      <p:sp>
        <p:nvSpPr>
          <p:cNvPr id="83" name="Oval 14">
            <a:extLst>
              <a:ext uri="{FF2B5EF4-FFF2-40B4-BE49-F238E27FC236}">
                <a16:creationId xmlns:a16="http://schemas.microsoft.com/office/drawing/2014/main" id="{F052164A-C853-C4B0-832F-B5C0EE2EC9EC}"/>
              </a:ext>
            </a:extLst>
          </p:cNvPr>
          <p:cNvSpPr>
            <a:spLocks noChangeArrowheads="1"/>
          </p:cNvSpPr>
          <p:nvPr/>
        </p:nvSpPr>
        <p:spPr bwMode="auto">
          <a:xfrm>
            <a:off x="733064" y="4676913"/>
            <a:ext cx="359484" cy="352471"/>
          </a:xfrm>
          <a:prstGeom prst="ellipse">
            <a:avLst/>
          </a:prstGeom>
          <a:noFill/>
          <a:ln w="19050">
            <a:solidFill>
              <a:schemeClr val="tx1"/>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2400">
              <a:solidFill>
                <a:schemeClr val="tx1"/>
              </a:solidFill>
              <a:latin typeface="Times New Roman" panose="02020603050405020304" pitchFamily="18" charset="0"/>
              <a:ea typeface="楷体" panose="02010609060101010101" pitchFamily="49" charset="-122"/>
            </a:endParaRPr>
          </a:p>
        </p:txBody>
      </p:sp>
      <p:sp>
        <p:nvSpPr>
          <p:cNvPr id="84" name="弧 83">
            <a:extLst>
              <a:ext uri="{FF2B5EF4-FFF2-40B4-BE49-F238E27FC236}">
                <a16:creationId xmlns:a16="http://schemas.microsoft.com/office/drawing/2014/main" id="{C2BF4399-D6A4-3657-10C1-232B262B4A5D}"/>
              </a:ext>
            </a:extLst>
          </p:cNvPr>
          <p:cNvSpPr/>
          <p:nvPr/>
        </p:nvSpPr>
        <p:spPr>
          <a:xfrm rot="15878732">
            <a:off x="1613812" y="3213633"/>
            <a:ext cx="3813137" cy="4639769"/>
          </a:xfrm>
          <a:prstGeom prst="arc">
            <a:avLst>
              <a:gd name="adj1" fmla="val 18340431"/>
              <a:gd name="adj2" fmla="val 1556544"/>
            </a:avLst>
          </a:prstGeom>
          <a:ln w="57150">
            <a:solidFill>
              <a:srgbClr val="4F81BD"/>
            </a:solidFill>
            <a:headEnd w="lg" len="lg"/>
            <a:tailEnd type="stealth"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5" name="弧 84">
            <a:extLst>
              <a:ext uri="{FF2B5EF4-FFF2-40B4-BE49-F238E27FC236}">
                <a16:creationId xmlns:a16="http://schemas.microsoft.com/office/drawing/2014/main" id="{995ED237-EA09-71A5-C222-56BA31764178}"/>
              </a:ext>
            </a:extLst>
          </p:cNvPr>
          <p:cNvSpPr/>
          <p:nvPr/>
        </p:nvSpPr>
        <p:spPr>
          <a:xfrm rot="16978399">
            <a:off x="545393" y="3075694"/>
            <a:ext cx="4592449" cy="4368063"/>
          </a:xfrm>
          <a:prstGeom prst="arc">
            <a:avLst>
              <a:gd name="adj1" fmla="val 18050845"/>
              <a:gd name="adj2" fmla="val 1668050"/>
            </a:avLst>
          </a:prstGeom>
          <a:ln w="57150">
            <a:solidFill>
              <a:srgbClr val="4F81BD"/>
            </a:solidFill>
            <a:headEnd w="lg" len="lg"/>
            <a:tailEnd type="stealth"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6" name="弧 85">
            <a:extLst>
              <a:ext uri="{FF2B5EF4-FFF2-40B4-BE49-F238E27FC236}">
                <a16:creationId xmlns:a16="http://schemas.microsoft.com/office/drawing/2014/main" id="{39013088-B3EC-6484-3282-3238BFB4A9C8}"/>
              </a:ext>
            </a:extLst>
          </p:cNvPr>
          <p:cNvSpPr/>
          <p:nvPr/>
        </p:nvSpPr>
        <p:spPr>
          <a:xfrm rot="14425679" flipH="1">
            <a:off x="1672279" y="2170333"/>
            <a:ext cx="2356990" cy="3525904"/>
          </a:xfrm>
          <a:prstGeom prst="arc">
            <a:avLst>
              <a:gd name="adj1" fmla="val 19474737"/>
              <a:gd name="adj2" fmla="val 3639127"/>
            </a:avLst>
          </a:prstGeom>
          <a:ln w="57150">
            <a:solidFill>
              <a:srgbClr val="4F81BD"/>
            </a:solidFill>
            <a:headEnd w="lg" len="lg"/>
            <a:tailEnd type="stealth"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7" name="弧 86">
            <a:extLst>
              <a:ext uri="{FF2B5EF4-FFF2-40B4-BE49-F238E27FC236}">
                <a16:creationId xmlns:a16="http://schemas.microsoft.com/office/drawing/2014/main" id="{01879F50-6E99-A946-71A3-FE28C1EC304B}"/>
              </a:ext>
            </a:extLst>
          </p:cNvPr>
          <p:cNvSpPr/>
          <p:nvPr/>
        </p:nvSpPr>
        <p:spPr>
          <a:xfrm rot="13878612" flipH="1">
            <a:off x="1252906" y="2427170"/>
            <a:ext cx="3053233" cy="3732991"/>
          </a:xfrm>
          <a:prstGeom prst="arc">
            <a:avLst>
              <a:gd name="adj1" fmla="val 18718273"/>
              <a:gd name="adj2" fmla="val 3910160"/>
            </a:avLst>
          </a:prstGeom>
          <a:ln w="57150">
            <a:solidFill>
              <a:srgbClr val="4F81BD"/>
            </a:solidFill>
            <a:headEnd w="lg" len="lg"/>
            <a:tailEnd type="stealth"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8" name="文本框 87">
            <a:extLst>
              <a:ext uri="{FF2B5EF4-FFF2-40B4-BE49-F238E27FC236}">
                <a16:creationId xmlns:a16="http://schemas.microsoft.com/office/drawing/2014/main" id="{E335EFA7-00E8-1CB8-36FB-4B4EBBB941EB}"/>
              </a:ext>
            </a:extLst>
          </p:cNvPr>
          <p:cNvSpPr txBox="1"/>
          <p:nvPr/>
        </p:nvSpPr>
        <p:spPr bwMode="auto">
          <a:xfrm>
            <a:off x="3955516" y="2710984"/>
            <a:ext cx="1744216" cy="707351"/>
          </a:xfrm>
          <a:prstGeom prst="rect">
            <a:avLst/>
          </a:prstGeom>
          <a:noFill/>
          <a:ln w="9525" algn="ctr">
            <a:noFill/>
            <a:miter lim="800000"/>
            <a:headEnd/>
            <a:tailEnd/>
          </a:ln>
          <a:effectLst/>
        </p:spPr>
        <p:txBody>
          <a:bodyPr wrap="square" lIns="90909" tIns="45455" rIns="90909" bIns="45455" rtlCol="0" anchor="ctr">
            <a:spAutoFit/>
          </a:bodyPr>
          <a:lstStyle/>
          <a:p>
            <a:pPr algn="ctr">
              <a:spcBef>
                <a:spcPts val="0"/>
              </a:spcBef>
            </a:pPr>
            <a:r>
              <a:rPr lang="en-US" dirty="0">
                <a:latin typeface="Times New Roman" panose="02020603050405020304" pitchFamily="18" charset="0"/>
                <a:cs typeface="Times New Roman" panose="02020603050405020304" pitchFamily="18" charset="0"/>
              </a:rPr>
              <a:t>Given a </a:t>
            </a:r>
          </a:p>
          <a:p>
            <a:pPr algn="ctr">
              <a:spcBef>
                <a:spcPts val="0"/>
              </a:spcBef>
            </a:pPr>
            <a:r>
              <a:rPr lang="en-US" dirty="0">
                <a:latin typeface="Times New Roman" panose="02020603050405020304" pitchFamily="18" charset="0"/>
                <a:cs typeface="Times New Roman" panose="02020603050405020304" pitchFamily="18" charset="0"/>
              </a:rPr>
              <a:t>Target Node</a:t>
            </a:r>
          </a:p>
        </p:txBody>
      </p:sp>
      <p:sp>
        <p:nvSpPr>
          <p:cNvPr id="89" name="弧 88">
            <a:extLst>
              <a:ext uri="{FF2B5EF4-FFF2-40B4-BE49-F238E27FC236}">
                <a16:creationId xmlns:a16="http://schemas.microsoft.com/office/drawing/2014/main" id="{A416D382-3B77-54AD-1BD8-5A641A5F3E73}"/>
              </a:ext>
            </a:extLst>
          </p:cNvPr>
          <p:cNvSpPr/>
          <p:nvPr/>
        </p:nvSpPr>
        <p:spPr>
          <a:xfrm rot="12607943" flipH="1">
            <a:off x="2677896" y="2255545"/>
            <a:ext cx="1737620" cy="2159055"/>
          </a:xfrm>
          <a:prstGeom prst="arc">
            <a:avLst>
              <a:gd name="adj1" fmla="val 18800161"/>
              <a:gd name="adj2" fmla="val 21352808"/>
            </a:avLst>
          </a:prstGeom>
          <a:ln w="57150">
            <a:solidFill>
              <a:srgbClr val="4F81BD"/>
            </a:solidFill>
            <a:headEnd w="lg" len="lg"/>
            <a:tailEnd type="stealth"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0" name="弧 89">
            <a:extLst>
              <a:ext uri="{FF2B5EF4-FFF2-40B4-BE49-F238E27FC236}">
                <a16:creationId xmlns:a16="http://schemas.microsoft.com/office/drawing/2014/main" id="{6789744B-1F07-2FA3-4751-628DE0C32250}"/>
              </a:ext>
            </a:extLst>
          </p:cNvPr>
          <p:cNvSpPr/>
          <p:nvPr/>
        </p:nvSpPr>
        <p:spPr>
          <a:xfrm rot="14425679" flipH="1">
            <a:off x="1044690" y="1989773"/>
            <a:ext cx="3077859" cy="3848380"/>
          </a:xfrm>
          <a:prstGeom prst="arc">
            <a:avLst>
              <a:gd name="adj1" fmla="val 18434521"/>
              <a:gd name="adj2" fmla="val 3639127"/>
            </a:avLst>
          </a:prstGeom>
          <a:ln w="57150">
            <a:solidFill>
              <a:srgbClr val="4F81BD"/>
            </a:solidFill>
            <a:headEnd w="lg" len="lg"/>
            <a:tailEnd type="stealth"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1" name="弧 90">
            <a:extLst>
              <a:ext uri="{FF2B5EF4-FFF2-40B4-BE49-F238E27FC236}">
                <a16:creationId xmlns:a16="http://schemas.microsoft.com/office/drawing/2014/main" id="{41313D61-3F11-D998-7917-4A449E4AB20D}"/>
              </a:ext>
            </a:extLst>
          </p:cNvPr>
          <p:cNvSpPr/>
          <p:nvPr/>
        </p:nvSpPr>
        <p:spPr>
          <a:xfrm rot="15862528">
            <a:off x="210242" y="2746912"/>
            <a:ext cx="4705127" cy="4632273"/>
          </a:xfrm>
          <a:prstGeom prst="arc">
            <a:avLst>
              <a:gd name="adj1" fmla="val 18116479"/>
              <a:gd name="adj2" fmla="val 3255123"/>
            </a:avLst>
          </a:prstGeom>
          <a:ln w="57150">
            <a:solidFill>
              <a:srgbClr val="4F81BD"/>
            </a:solidFill>
            <a:headEnd w="lg" len="lg"/>
            <a:tailEnd type="stealth"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2" name="弧 91">
            <a:extLst>
              <a:ext uri="{FF2B5EF4-FFF2-40B4-BE49-F238E27FC236}">
                <a16:creationId xmlns:a16="http://schemas.microsoft.com/office/drawing/2014/main" id="{922F6B55-C02D-C32B-F852-C3481EA44A46}"/>
              </a:ext>
            </a:extLst>
          </p:cNvPr>
          <p:cNvSpPr/>
          <p:nvPr/>
        </p:nvSpPr>
        <p:spPr>
          <a:xfrm rot="15282955">
            <a:off x="2458951" y="3884926"/>
            <a:ext cx="3021591" cy="2714855"/>
          </a:xfrm>
          <a:prstGeom prst="arc">
            <a:avLst>
              <a:gd name="adj1" fmla="val 20145190"/>
              <a:gd name="adj2" fmla="val 1555979"/>
            </a:avLst>
          </a:prstGeom>
          <a:ln w="57150">
            <a:solidFill>
              <a:srgbClr val="4F81BD"/>
            </a:solidFill>
            <a:headEnd w="lg" len="lg"/>
            <a:tailEnd type="stealth"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3" name="弧 92">
            <a:extLst>
              <a:ext uri="{FF2B5EF4-FFF2-40B4-BE49-F238E27FC236}">
                <a16:creationId xmlns:a16="http://schemas.microsoft.com/office/drawing/2014/main" id="{2097FF16-E8FD-6946-2720-8098F253B56F}"/>
              </a:ext>
            </a:extLst>
          </p:cNvPr>
          <p:cNvSpPr/>
          <p:nvPr/>
        </p:nvSpPr>
        <p:spPr>
          <a:xfrm rot="16200000">
            <a:off x="951517" y="3621011"/>
            <a:ext cx="4273887" cy="3630708"/>
          </a:xfrm>
          <a:prstGeom prst="arc">
            <a:avLst>
              <a:gd name="adj1" fmla="val 21321279"/>
              <a:gd name="adj2" fmla="val 1920208"/>
            </a:avLst>
          </a:prstGeom>
          <a:ln w="57150">
            <a:solidFill>
              <a:srgbClr val="4F81BD"/>
            </a:solidFill>
            <a:headEnd w="lg" len="lg"/>
            <a:tailEnd type="stealth"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4" name="弧 93">
            <a:extLst>
              <a:ext uri="{FF2B5EF4-FFF2-40B4-BE49-F238E27FC236}">
                <a16:creationId xmlns:a16="http://schemas.microsoft.com/office/drawing/2014/main" id="{FDA49134-C071-4B93-C6A1-61E5F5E0D8EA}"/>
              </a:ext>
            </a:extLst>
          </p:cNvPr>
          <p:cNvSpPr/>
          <p:nvPr/>
        </p:nvSpPr>
        <p:spPr>
          <a:xfrm rot="16633613">
            <a:off x="630557" y="3268435"/>
            <a:ext cx="4592449" cy="4368063"/>
          </a:xfrm>
          <a:prstGeom prst="arc">
            <a:avLst>
              <a:gd name="adj1" fmla="val 854821"/>
              <a:gd name="adj2" fmla="val 1668050"/>
            </a:avLst>
          </a:prstGeom>
          <a:ln w="57150">
            <a:solidFill>
              <a:srgbClr val="4F81BD"/>
            </a:solidFill>
            <a:headEnd w="lg" len="lg"/>
            <a:tailEnd type="stealth" w="lg"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5" name="Oval 3">
            <a:extLst>
              <a:ext uri="{FF2B5EF4-FFF2-40B4-BE49-F238E27FC236}">
                <a16:creationId xmlns:a16="http://schemas.microsoft.com/office/drawing/2014/main" id="{BF467434-AD00-125D-FE76-D6A368480416}"/>
              </a:ext>
            </a:extLst>
          </p:cNvPr>
          <p:cNvSpPr>
            <a:spLocks noChangeArrowheads="1"/>
          </p:cNvSpPr>
          <p:nvPr/>
        </p:nvSpPr>
        <p:spPr bwMode="auto">
          <a:xfrm>
            <a:off x="309456" y="4030580"/>
            <a:ext cx="359484" cy="352471"/>
          </a:xfrm>
          <a:prstGeom prst="ellipse">
            <a:avLst/>
          </a:prstGeom>
          <a:solidFill>
            <a:schemeClr val="bg1"/>
          </a:solidFill>
          <a:ln w="38100">
            <a:solidFill>
              <a:srgbClr val="005AAA"/>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96" name="Oval 5">
            <a:extLst>
              <a:ext uri="{FF2B5EF4-FFF2-40B4-BE49-F238E27FC236}">
                <a16:creationId xmlns:a16="http://schemas.microsoft.com/office/drawing/2014/main" id="{AA51179A-4041-AB08-8274-DED2FB2F8B96}"/>
              </a:ext>
            </a:extLst>
          </p:cNvPr>
          <p:cNvSpPr>
            <a:spLocks noChangeArrowheads="1"/>
          </p:cNvSpPr>
          <p:nvPr/>
        </p:nvSpPr>
        <p:spPr bwMode="auto">
          <a:xfrm>
            <a:off x="1327993" y="4242063"/>
            <a:ext cx="359484" cy="352471"/>
          </a:xfrm>
          <a:prstGeom prst="ellipse">
            <a:avLst/>
          </a:prstGeom>
          <a:solidFill>
            <a:schemeClr val="bg1"/>
          </a:solidFill>
          <a:ln w="38100">
            <a:solidFill>
              <a:srgbClr val="005AAA"/>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97" name="Oval 6">
            <a:extLst>
              <a:ext uri="{FF2B5EF4-FFF2-40B4-BE49-F238E27FC236}">
                <a16:creationId xmlns:a16="http://schemas.microsoft.com/office/drawing/2014/main" id="{A38D2756-6D45-7490-1107-12CDF0F6EC3D}"/>
              </a:ext>
            </a:extLst>
          </p:cNvPr>
          <p:cNvSpPr>
            <a:spLocks noChangeArrowheads="1"/>
          </p:cNvSpPr>
          <p:nvPr/>
        </p:nvSpPr>
        <p:spPr bwMode="auto">
          <a:xfrm>
            <a:off x="908595" y="3678109"/>
            <a:ext cx="359484" cy="352471"/>
          </a:xfrm>
          <a:prstGeom prst="ellipse">
            <a:avLst/>
          </a:prstGeom>
          <a:solidFill>
            <a:schemeClr val="bg1"/>
          </a:solidFill>
          <a:ln w="38100">
            <a:solidFill>
              <a:srgbClr val="005AAA"/>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98" name="Oval 7">
            <a:extLst>
              <a:ext uri="{FF2B5EF4-FFF2-40B4-BE49-F238E27FC236}">
                <a16:creationId xmlns:a16="http://schemas.microsoft.com/office/drawing/2014/main" id="{FEDA6A5C-063D-935F-91EA-C567D9EB3F20}"/>
              </a:ext>
            </a:extLst>
          </p:cNvPr>
          <p:cNvSpPr>
            <a:spLocks noChangeArrowheads="1"/>
          </p:cNvSpPr>
          <p:nvPr/>
        </p:nvSpPr>
        <p:spPr bwMode="auto">
          <a:xfrm>
            <a:off x="1567648" y="5228980"/>
            <a:ext cx="359484" cy="352471"/>
          </a:xfrm>
          <a:prstGeom prst="ellipse">
            <a:avLst/>
          </a:prstGeom>
          <a:solidFill>
            <a:schemeClr val="bg1"/>
          </a:solidFill>
          <a:ln w="38100">
            <a:solidFill>
              <a:srgbClr val="005AAA"/>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99" name="Oval 8">
            <a:extLst>
              <a:ext uri="{FF2B5EF4-FFF2-40B4-BE49-F238E27FC236}">
                <a16:creationId xmlns:a16="http://schemas.microsoft.com/office/drawing/2014/main" id="{256DE138-BF0F-0BA9-1217-82BDD25A606B}"/>
              </a:ext>
            </a:extLst>
          </p:cNvPr>
          <p:cNvSpPr>
            <a:spLocks noChangeArrowheads="1"/>
          </p:cNvSpPr>
          <p:nvPr/>
        </p:nvSpPr>
        <p:spPr bwMode="auto">
          <a:xfrm>
            <a:off x="2346529" y="5087992"/>
            <a:ext cx="359484" cy="352471"/>
          </a:xfrm>
          <a:prstGeom prst="ellipse">
            <a:avLst/>
          </a:prstGeom>
          <a:solidFill>
            <a:schemeClr val="bg1"/>
          </a:solidFill>
          <a:ln w="38100">
            <a:solidFill>
              <a:srgbClr val="005AAA"/>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00" name="Oval 9">
            <a:extLst>
              <a:ext uri="{FF2B5EF4-FFF2-40B4-BE49-F238E27FC236}">
                <a16:creationId xmlns:a16="http://schemas.microsoft.com/office/drawing/2014/main" id="{D8905EB4-29C1-DD40-6523-02EA8DC64ADE}"/>
              </a:ext>
            </a:extLst>
          </p:cNvPr>
          <p:cNvSpPr>
            <a:spLocks noChangeArrowheads="1"/>
          </p:cNvSpPr>
          <p:nvPr/>
        </p:nvSpPr>
        <p:spPr bwMode="auto">
          <a:xfrm>
            <a:off x="2130589" y="5792934"/>
            <a:ext cx="359484" cy="352471"/>
          </a:xfrm>
          <a:prstGeom prst="ellipse">
            <a:avLst/>
          </a:prstGeom>
          <a:solidFill>
            <a:schemeClr val="bg1"/>
          </a:solidFill>
          <a:ln w="38100">
            <a:solidFill>
              <a:srgbClr val="005AAA"/>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dirty="0">
              <a:latin typeface="Times New Roman" panose="02020603050405020304" pitchFamily="18" charset="0"/>
              <a:ea typeface="楷体" panose="02010609060101010101" pitchFamily="49" charset="-122"/>
            </a:endParaRPr>
          </a:p>
        </p:txBody>
      </p:sp>
      <p:sp>
        <p:nvSpPr>
          <p:cNvPr id="101" name="Oval 10">
            <a:extLst>
              <a:ext uri="{FF2B5EF4-FFF2-40B4-BE49-F238E27FC236}">
                <a16:creationId xmlns:a16="http://schemas.microsoft.com/office/drawing/2014/main" id="{02EFF6DD-4E0F-CF0D-9303-E49DF815BF7E}"/>
              </a:ext>
            </a:extLst>
          </p:cNvPr>
          <p:cNvSpPr>
            <a:spLocks noChangeArrowheads="1"/>
          </p:cNvSpPr>
          <p:nvPr/>
        </p:nvSpPr>
        <p:spPr bwMode="auto">
          <a:xfrm>
            <a:off x="2586184" y="3255143"/>
            <a:ext cx="359484" cy="352471"/>
          </a:xfrm>
          <a:prstGeom prst="ellipse">
            <a:avLst/>
          </a:prstGeom>
          <a:solidFill>
            <a:schemeClr val="bg1"/>
          </a:solidFill>
          <a:ln w="38100">
            <a:solidFill>
              <a:srgbClr val="005AAA"/>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02" name="Oval 11">
            <a:extLst>
              <a:ext uri="{FF2B5EF4-FFF2-40B4-BE49-F238E27FC236}">
                <a16:creationId xmlns:a16="http://schemas.microsoft.com/office/drawing/2014/main" id="{C046A058-0324-DD01-7A5E-4FA026BF5B93}"/>
              </a:ext>
            </a:extLst>
          </p:cNvPr>
          <p:cNvSpPr>
            <a:spLocks noChangeArrowheads="1"/>
          </p:cNvSpPr>
          <p:nvPr/>
        </p:nvSpPr>
        <p:spPr bwMode="auto">
          <a:xfrm>
            <a:off x="3424979" y="3114155"/>
            <a:ext cx="359484" cy="352471"/>
          </a:xfrm>
          <a:prstGeom prst="ellipse">
            <a:avLst/>
          </a:prstGeom>
          <a:solidFill>
            <a:schemeClr val="bg1"/>
          </a:solidFill>
          <a:ln w="38100">
            <a:solidFill>
              <a:srgbClr val="005AAA"/>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03" name="Oval 12">
            <a:extLst>
              <a:ext uri="{FF2B5EF4-FFF2-40B4-BE49-F238E27FC236}">
                <a16:creationId xmlns:a16="http://schemas.microsoft.com/office/drawing/2014/main" id="{6AA61C00-DF83-A375-8F6C-932E17D08070}"/>
              </a:ext>
            </a:extLst>
          </p:cNvPr>
          <p:cNvSpPr>
            <a:spLocks noChangeArrowheads="1"/>
          </p:cNvSpPr>
          <p:nvPr/>
        </p:nvSpPr>
        <p:spPr bwMode="auto">
          <a:xfrm>
            <a:off x="2646098" y="3960086"/>
            <a:ext cx="359484" cy="352471"/>
          </a:xfrm>
          <a:prstGeom prst="ellipse">
            <a:avLst/>
          </a:prstGeom>
          <a:solidFill>
            <a:schemeClr val="bg1"/>
          </a:solidFill>
          <a:ln w="38100">
            <a:solidFill>
              <a:srgbClr val="005AAA"/>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04" name="Oval 13">
            <a:extLst>
              <a:ext uri="{FF2B5EF4-FFF2-40B4-BE49-F238E27FC236}">
                <a16:creationId xmlns:a16="http://schemas.microsoft.com/office/drawing/2014/main" id="{E0E95F3A-1370-473F-037D-842CD02588E3}"/>
              </a:ext>
            </a:extLst>
          </p:cNvPr>
          <p:cNvSpPr>
            <a:spLocks noChangeArrowheads="1"/>
          </p:cNvSpPr>
          <p:nvPr/>
        </p:nvSpPr>
        <p:spPr bwMode="auto">
          <a:xfrm>
            <a:off x="3424979" y="4171568"/>
            <a:ext cx="359484" cy="352471"/>
          </a:xfrm>
          <a:prstGeom prst="ellipse">
            <a:avLst/>
          </a:prstGeom>
          <a:solidFill>
            <a:schemeClr val="bg1"/>
          </a:solidFill>
          <a:ln w="38100">
            <a:solidFill>
              <a:srgbClr val="005AAA"/>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1800">
              <a:latin typeface="Times New Roman" panose="02020603050405020304" pitchFamily="18" charset="0"/>
              <a:ea typeface="楷体" panose="02010609060101010101" pitchFamily="49" charset="-122"/>
            </a:endParaRPr>
          </a:p>
        </p:txBody>
      </p:sp>
      <p:sp>
        <p:nvSpPr>
          <p:cNvPr id="105" name="Oval 14">
            <a:extLst>
              <a:ext uri="{FF2B5EF4-FFF2-40B4-BE49-F238E27FC236}">
                <a16:creationId xmlns:a16="http://schemas.microsoft.com/office/drawing/2014/main" id="{E58BE37E-455F-046B-78AF-CD2D68855C04}"/>
              </a:ext>
            </a:extLst>
          </p:cNvPr>
          <p:cNvSpPr>
            <a:spLocks noChangeArrowheads="1"/>
          </p:cNvSpPr>
          <p:nvPr/>
        </p:nvSpPr>
        <p:spPr bwMode="auto">
          <a:xfrm>
            <a:off x="724099" y="4681396"/>
            <a:ext cx="359484" cy="352471"/>
          </a:xfrm>
          <a:prstGeom prst="ellipse">
            <a:avLst/>
          </a:prstGeom>
          <a:noFill/>
          <a:ln w="38100">
            <a:solidFill>
              <a:srgbClr val="005AAA"/>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2400">
              <a:solidFill>
                <a:schemeClr val="tx1"/>
              </a:solidFill>
              <a:latin typeface="Times New Roman" panose="02020603050405020304" pitchFamily="18" charset="0"/>
              <a:ea typeface="楷体" panose="02010609060101010101" pitchFamily="49" charset="-122"/>
            </a:endParaRPr>
          </a:p>
        </p:txBody>
      </p:sp>
      <p:sp>
        <p:nvSpPr>
          <p:cNvPr id="106" name="Oval 14">
            <a:extLst>
              <a:ext uri="{FF2B5EF4-FFF2-40B4-BE49-F238E27FC236}">
                <a16:creationId xmlns:a16="http://schemas.microsoft.com/office/drawing/2014/main" id="{E42046E1-CF58-8B76-55EA-6BDBCC3A2233}"/>
              </a:ext>
            </a:extLst>
          </p:cNvPr>
          <p:cNvSpPr>
            <a:spLocks noChangeArrowheads="1"/>
          </p:cNvSpPr>
          <p:nvPr/>
        </p:nvSpPr>
        <p:spPr bwMode="auto">
          <a:xfrm>
            <a:off x="4217306" y="3523672"/>
            <a:ext cx="359484" cy="352471"/>
          </a:xfrm>
          <a:prstGeom prst="ellipse">
            <a:avLst/>
          </a:prstGeom>
          <a:noFill/>
          <a:ln w="38100">
            <a:solidFill>
              <a:srgbClr val="005AAA"/>
            </a:solidFill>
            <a:round/>
            <a:headEnd/>
            <a:tailEnd/>
          </a:ln>
        </p:spPr>
        <p:txBody>
          <a:bodyPr wrap="none" anchor="ctr"/>
          <a:lstStyle>
            <a:lvl1pPr eaLnBrk="0" hangingPunct="0">
              <a:defRPr kumimoji="1" sz="2600">
                <a:solidFill>
                  <a:schemeClr val="tx1"/>
                </a:solidFill>
                <a:latin typeface="Arial" panose="020B0604020202020204" pitchFamily="34" charset="0"/>
              </a:defRPr>
            </a:lvl1pPr>
            <a:lvl2pPr marL="742950" indent="-285750" eaLnBrk="0" hangingPunct="0">
              <a:defRPr kumimoji="1" sz="2600">
                <a:solidFill>
                  <a:schemeClr val="tx1"/>
                </a:solidFill>
                <a:latin typeface="Arial" panose="020B0604020202020204" pitchFamily="34" charset="0"/>
              </a:defRPr>
            </a:lvl2pPr>
            <a:lvl3pPr marL="1143000" indent="-228600" eaLnBrk="0" hangingPunct="0">
              <a:defRPr kumimoji="1" sz="2600">
                <a:solidFill>
                  <a:schemeClr val="tx1"/>
                </a:solidFill>
                <a:latin typeface="Arial" panose="020B0604020202020204" pitchFamily="34" charset="0"/>
              </a:defRPr>
            </a:lvl3pPr>
            <a:lvl4pPr marL="1600200" indent="-228600" eaLnBrk="0" hangingPunct="0">
              <a:defRPr kumimoji="1" sz="2600">
                <a:solidFill>
                  <a:schemeClr val="tx1"/>
                </a:solidFill>
                <a:latin typeface="Arial" panose="020B0604020202020204" pitchFamily="34" charset="0"/>
              </a:defRPr>
            </a:lvl4pPr>
            <a:lvl5pPr marL="2057400" indent="-228600" eaLnBrk="0" hangingPunct="0">
              <a:defRPr kumimoji="1" sz="2600">
                <a:solidFill>
                  <a:schemeClr val="tx1"/>
                </a:solidFill>
                <a:latin typeface="Arial" panose="020B0604020202020204" pitchFamily="34" charset="0"/>
              </a:defRPr>
            </a:lvl5pPr>
            <a:lvl6pPr marL="2514600" indent="-228600" algn="ctr" eaLnBrk="0" fontAlgn="base" hangingPunct="0">
              <a:spcBef>
                <a:spcPct val="0"/>
              </a:spcBef>
              <a:spcAft>
                <a:spcPct val="0"/>
              </a:spcAft>
              <a:defRPr kumimoji="1" sz="2600">
                <a:solidFill>
                  <a:schemeClr val="tx1"/>
                </a:solidFill>
                <a:latin typeface="Arial" panose="020B0604020202020204" pitchFamily="34" charset="0"/>
              </a:defRPr>
            </a:lvl6pPr>
            <a:lvl7pPr marL="2971800" indent="-228600" algn="ctr" eaLnBrk="0" fontAlgn="base" hangingPunct="0">
              <a:spcBef>
                <a:spcPct val="0"/>
              </a:spcBef>
              <a:spcAft>
                <a:spcPct val="0"/>
              </a:spcAft>
              <a:defRPr kumimoji="1" sz="2600">
                <a:solidFill>
                  <a:schemeClr val="tx1"/>
                </a:solidFill>
                <a:latin typeface="Arial" panose="020B0604020202020204" pitchFamily="34" charset="0"/>
              </a:defRPr>
            </a:lvl7pPr>
            <a:lvl8pPr marL="3429000" indent="-228600" algn="ctr" eaLnBrk="0" fontAlgn="base" hangingPunct="0">
              <a:spcBef>
                <a:spcPct val="0"/>
              </a:spcBef>
              <a:spcAft>
                <a:spcPct val="0"/>
              </a:spcAft>
              <a:defRPr kumimoji="1" sz="2600">
                <a:solidFill>
                  <a:schemeClr val="tx1"/>
                </a:solidFill>
                <a:latin typeface="Arial" panose="020B0604020202020204" pitchFamily="34" charset="0"/>
              </a:defRPr>
            </a:lvl8pPr>
            <a:lvl9pPr marL="3886200" indent="-228600" algn="ctr" eaLnBrk="0" fontAlgn="base" hangingPunct="0">
              <a:spcBef>
                <a:spcPct val="0"/>
              </a:spcBef>
              <a:spcAft>
                <a:spcPct val="0"/>
              </a:spcAft>
              <a:defRPr kumimoji="1" sz="2600">
                <a:solidFill>
                  <a:schemeClr val="tx1"/>
                </a:solidFill>
                <a:latin typeface="Arial" panose="020B0604020202020204" pitchFamily="34" charset="0"/>
              </a:defRPr>
            </a:lvl9pPr>
          </a:lstStyle>
          <a:p>
            <a:pPr algn="ctr" eaLnBrk="1" hangingPunct="1"/>
            <a:endParaRPr kumimoji="0" lang="en-US" altLang="zh-CN" sz="2400">
              <a:solidFill>
                <a:schemeClr val="tx1"/>
              </a:solidFill>
              <a:latin typeface="Times New Roman" panose="02020603050405020304" pitchFamily="18" charset="0"/>
              <a:ea typeface="楷体" panose="02010609060101010101" pitchFamily="49" charset="-122"/>
            </a:endParaRPr>
          </a:p>
        </p:txBody>
      </p:sp>
      <mc:AlternateContent xmlns:mc="http://schemas.openxmlformats.org/markup-compatibility/2006" xmlns:a14="http://schemas.microsoft.com/office/drawing/2010/main">
        <mc:Choice Requires="a14">
          <p:sp>
            <p:nvSpPr>
              <p:cNvPr id="107" name="文本框 106">
                <a:extLst>
                  <a:ext uri="{FF2B5EF4-FFF2-40B4-BE49-F238E27FC236}">
                    <a16:creationId xmlns:a16="http://schemas.microsoft.com/office/drawing/2014/main" id="{F4A081B2-C94F-EA9E-4E79-26F6E1EFC04F}"/>
                  </a:ext>
                </a:extLst>
              </p:cNvPr>
              <p:cNvSpPr txBox="1"/>
              <p:nvPr/>
            </p:nvSpPr>
            <p:spPr bwMode="auto">
              <a:xfrm>
                <a:off x="4240403" y="3512119"/>
                <a:ext cx="303265" cy="338554"/>
              </a:xfrm>
              <a:prstGeom prst="rect">
                <a:avLst/>
              </a:prstGeom>
              <a:noFill/>
              <a:ln w="12700" algn="ctr">
                <a:noFill/>
                <a:miter lim="800000"/>
                <a:headEnd/>
                <a:tailEnd/>
              </a:ln>
              <a:effectLst/>
            </p:spPr>
            <p:txBody>
              <a:bodyPr wrap="square" lIns="0" tIns="0" rIns="0" bIns="0" rtlCol="0" anchor="ctr">
                <a:spAutoFit/>
              </a:bodyPr>
              <a:lstStyle/>
              <a:p>
                <a:pPr>
                  <a:spcBef>
                    <a:spcPts val="0"/>
                  </a:spcBef>
                </a:pPr>
                <a14:m>
                  <m:oMathPara xmlns:m="http://schemas.openxmlformats.org/officeDocument/2006/math">
                    <m:oMathParaPr>
                      <m:jc m:val="centerGroup"/>
                    </m:oMathParaPr>
                    <m:oMath xmlns:m="http://schemas.openxmlformats.org/officeDocument/2006/math">
                      <m:r>
                        <a:rPr lang="en-US" sz="2200" b="1" i="1" dirty="0">
                          <a:solidFill>
                            <a:schemeClr val="bg1"/>
                          </a:solidFill>
                          <a:latin typeface="Cambria Math" panose="02040503050406030204" pitchFamily="18" charset="0"/>
                        </a:rPr>
                        <m:t>𝒕</m:t>
                      </m:r>
                    </m:oMath>
                  </m:oMathPara>
                </a14:m>
                <a:endParaRPr lang="en-US" sz="2200" b="1" dirty="0">
                  <a:solidFill>
                    <a:schemeClr val="bg1"/>
                  </a:solidFill>
                </a:endParaRPr>
              </a:p>
            </p:txBody>
          </p:sp>
        </mc:Choice>
        <mc:Fallback xmlns="">
          <p:sp>
            <p:nvSpPr>
              <p:cNvPr id="107" name="文本框 106">
                <a:extLst>
                  <a:ext uri="{FF2B5EF4-FFF2-40B4-BE49-F238E27FC236}">
                    <a16:creationId xmlns:a16="http://schemas.microsoft.com/office/drawing/2014/main" id="{F4A081B2-C94F-EA9E-4E79-26F6E1EFC04F}"/>
                  </a:ext>
                </a:extLst>
              </p:cNvPr>
              <p:cNvSpPr txBox="1">
                <a:spLocks noRot="1" noChangeAspect="1" noMove="1" noResize="1" noEditPoints="1" noAdjustHandles="1" noChangeArrowheads="1" noChangeShapeType="1" noTextEdit="1"/>
              </p:cNvSpPr>
              <p:nvPr/>
            </p:nvSpPr>
            <p:spPr bwMode="auto">
              <a:xfrm>
                <a:off x="4240403" y="3512119"/>
                <a:ext cx="303265" cy="338554"/>
              </a:xfrm>
              <a:prstGeom prst="rect">
                <a:avLst/>
              </a:prstGeom>
              <a:blipFill>
                <a:blip r:embed="rId4"/>
                <a:stretch>
                  <a:fillRect b="-3571"/>
                </a:stretch>
              </a:blipFill>
              <a:ln w="12700" algn="ctr">
                <a:noFill/>
                <a:miter lim="800000"/>
                <a:headEnd/>
                <a:tailEnd/>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文本框 107">
                <a:extLst>
                  <a:ext uri="{FF2B5EF4-FFF2-40B4-BE49-F238E27FC236}">
                    <a16:creationId xmlns:a16="http://schemas.microsoft.com/office/drawing/2014/main" id="{8C1588F6-53CC-5E1F-32AC-D088714F4625}"/>
                  </a:ext>
                </a:extLst>
              </p:cNvPr>
              <p:cNvSpPr txBox="1"/>
              <p:nvPr/>
            </p:nvSpPr>
            <p:spPr bwMode="auto">
              <a:xfrm>
                <a:off x="4729122" y="6203451"/>
                <a:ext cx="4962516" cy="441211"/>
              </a:xfrm>
              <a:prstGeom prst="rect">
                <a:avLst/>
              </a:prstGeom>
              <a:noFill/>
              <a:ln w="9525" algn="ctr">
                <a:noFill/>
                <a:miter lim="800000"/>
                <a:headEnd/>
                <a:tailEnd/>
              </a:ln>
              <a:effectLst/>
            </p:spPr>
            <p:txBody>
              <a:bodyPr wrap="square">
                <a:spAutoFit/>
              </a:bodyPr>
              <a:lstStyle/>
              <a:p>
                <a:pPr>
                  <a:spcBef>
                    <a:spcPts val="1855"/>
                  </a:spcBef>
                  <a:buSzPct val="80000"/>
                </a:pPr>
                <a14:m>
                  <m:oMathPara xmlns:m="http://schemas.openxmlformats.org/officeDocument/2006/math">
                    <m:oMathParaPr>
                      <m:jc m:val="left"/>
                    </m:oMathParaPr>
                    <m:oMath xmlns:m="http://schemas.openxmlformats.org/officeDocument/2006/math">
                      <m:d>
                        <m:dPr>
                          <m:begChr m:val="|"/>
                          <m:endChr m:val="|"/>
                          <m:ctrlPr>
                            <a:rPr kumimoji="1" lang="en-US" altLang="zh-CN" sz="2267" i="1" dirty="0">
                              <a:latin typeface="Cambria Math" panose="02040503050406030204" pitchFamily="18" charset="0"/>
                              <a:ea typeface="楷体" panose="02010609060101010101" pitchFamily="49" charset="-122"/>
                            </a:rPr>
                          </m:ctrlPr>
                        </m:dPr>
                        <m:e>
                          <m:acc>
                            <m:accPr>
                              <m:chr m:val="̂"/>
                              <m:ctrlPr>
                                <a:rPr kumimoji="1" lang="en-US" altLang="zh-CN" sz="2267" i="1" dirty="0">
                                  <a:latin typeface="Cambria Math" panose="02040503050406030204" pitchFamily="18" charset="0"/>
                                  <a:ea typeface="Cambria Math" panose="02040503050406030204" pitchFamily="18" charset="0"/>
                                </a:rPr>
                              </m:ctrlPr>
                            </m:accPr>
                            <m:e>
                              <m:r>
                                <a:rPr kumimoji="1" lang="en-US" altLang="zh-CN" sz="2267" i="1" dirty="0">
                                  <a:latin typeface="Cambria Math" panose="02040503050406030204" pitchFamily="18" charset="0"/>
                                  <a:ea typeface="Cambria Math" panose="02040503050406030204" pitchFamily="18" charset="0"/>
                                </a:rPr>
                                <m:t>𝜋</m:t>
                              </m:r>
                            </m:e>
                          </m:acc>
                          <m:d>
                            <m:dPr>
                              <m:ctrlPr>
                                <a:rPr kumimoji="1" lang="en-US" altLang="zh-CN" sz="2267" i="1" dirty="0">
                                  <a:latin typeface="Cambria Math" panose="02040503050406030204" pitchFamily="18" charset="0"/>
                                  <a:ea typeface="Cambria Math" panose="02040503050406030204" pitchFamily="18" charset="0"/>
                                </a:rPr>
                              </m:ctrlPr>
                            </m:dPr>
                            <m:e>
                              <m:r>
                                <a:rPr kumimoji="1" lang="en-US" altLang="zh-CN" sz="2267" i="1" dirty="0">
                                  <a:latin typeface="Cambria Math" panose="02040503050406030204" pitchFamily="18" charset="0"/>
                                  <a:ea typeface="Cambria Math" panose="02040503050406030204" pitchFamily="18" charset="0"/>
                                </a:rPr>
                                <m:t>𝑢</m:t>
                              </m:r>
                              <m:r>
                                <a:rPr kumimoji="1" lang="en-US" altLang="zh-CN" sz="2267" i="1" dirty="0">
                                  <a:latin typeface="Cambria Math" panose="02040503050406030204" pitchFamily="18" charset="0"/>
                                  <a:ea typeface="Cambria Math" panose="02040503050406030204" pitchFamily="18" charset="0"/>
                                </a:rPr>
                                <m:t>,</m:t>
                              </m:r>
                              <m:r>
                                <a:rPr kumimoji="1" lang="en-US" altLang="zh-CN" sz="2267" i="1" dirty="0">
                                  <a:latin typeface="Cambria Math" panose="02040503050406030204" pitchFamily="18" charset="0"/>
                                  <a:ea typeface="楷体" panose="02010609060101010101" pitchFamily="49" charset="-122"/>
                                </a:rPr>
                                <m:t>𝑡</m:t>
                              </m:r>
                            </m:e>
                          </m:d>
                          <m:r>
                            <a:rPr kumimoji="1" lang="en-US" altLang="zh-CN" sz="2267" i="1" dirty="0">
                              <a:latin typeface="Cambria Math" panose="02040503050406030204" pitchFamily="18" charset="0"/>
                              <a:ea typeface="楷体" panose="02010609060101010101" pitchFamily="49" charset="-122"/>
                            </a:rPr>
                            <m:t>−</m:t>
                          </m:r>
                          <m:r>
                            <a:rPr kumimoji="1" lang="en-US" altLang="zh-CN" sz="2267" i="1" dirty="0">
                              <a:latin typeface="Cambria Math" panose="02040503050406030204" pitchFamily="18" charset="0"/>
                              <a:ea typeface="Cambria Math" panose="02040503050406030204" pitchFamily="18" charset="0"/>
                            </a:rPr>
                            <m:t>𝜋</m:t>
                          </m:r>
                          <m:r>
                            <a:rPr kumimoji="1" lang="en-US" altLang="zh-CN" sz="2267" i="1" dirty="0">
                              <a:latin typeface="Cambria Math" panose="02040503050406030204" pitchFamily="18" charset="0"/>
                              <a:ea typeface="Cambria Math" panose="02040503050406030204" pitchFamily="18" charset="0"/>
                            </a:rPr>
                            <m:t>(</m:t>
                          </m:r>
                          <m:r>
                            <a:rPr kumimoji="1" lang="en-US" altLang="zh-CN" sz="2267" i="1" dirty="0">
                              <a:latin typeface="Cambria Math" panose="02040503050406030204" pitchFamily="18" charset="0"/>
                              <a:ea typeface="Cambria Math" panose="02040503050406030204" pitchFamily="18" charset="0"/>
                            </a:rPr>
                            <m:t>𝑢</m:t>
                          </m:r>
                          <m:r>
                            <a:rPr kumimoji="1" lang="en-US" altLang="zh-CN" sz="2267" i="1" dirty="0">
                              <a:latin typeface="Cambria Math" panose="02040503050406030204" pitchFamily="18" charset="0"/>
                              <a:ea typeface="Cambria Math" panose="02040503050406030204" pitchFamily="18" charset="0"/>
                            </a:rPr>
                            <m:t>,</m:t>
                          </m:r>
                          <m:r>
                            <a:rPr kumimoji="1" lang="en-US" altLang="zh-CN" sz="2267" i="1" dirty="0">
                              <a:latin typeface="Cambria Math" panose="02040503050406030204" pitchFamily="18" charset="0"/>
                              <a:ea typeface="Cambria Math" panose="02040503050406030204" pitchFamily="18" charset="0"/>
                            </a:rPr>
                            <m:t>𝑡</m:t>
                          </m:r>
                          <m:r>
                            <a:rPr kumimoji="1" lang="en-US" altLang="zh-CN" sz="2267" i="1" dirty="0">
                              <a:latin typeface="Cambria Math" panose="02040503050406030204" pitchFamily="18" charset="0"/>
                              <a:ea typeface="Cambria Math" panose="02040503050406030204" pitchFamily="18" charset="0"/>
                            </a:rPr>
                            <m:t>)</m:t>
                          </m:r>
                        </m:e>
                      </m:d>
                      <m:r>
                        <a:rPr kumimoji="1" lang="en-US" altLang="zh-CN" sz="2267" b="0" i="1" dirty="0">
                          <a:latin typeface="Cambria Math" panose="02040503050406030204" pitchFamily="18" charset="0"/>
                          <a:ea typeface="Cambria Math" panose="02040503050406030204" pitchFamily="18" charset="0"/>
                        </a:rPr>
                        <m:t>&lt;</m:t>
                      </m:r>
                      <m:r>
                        <m:rPr>
                          <m:sty m:val="p"/>
                        </m:rPr>
                        <a:rPr kumimoji="1" lang="el-GR" altLang="zh-CN" sz="2267" i="1">
                          <a:latin typeface="Cambria Math" panose="02040503050406030204" pitchFamily="18" charset="0"/>
                          <a:ea typeface="Cambria Math" panose="02040503050406030204" pitchFamily="18" charset="0"/>
                        </a:rPr>
                        <m:t>ϵ</m:t>
                      </m:r>
                    </m:oMath>
                  </m:oMathPara>
                </a14:m>
                <a:endParaRPr kumimoji="1" lang="en-US" altLang="zh-CN" sz="2267" dirty="0">
                  <a:latin typeface="Times New Roman" panose="02020603050405020304" pitchFamily="18" charset="0"/>
                  <a:ea typeface="楷体" panose="02010609060101010101" pitchFamily="49" charset="-122"/>
                </a:endParaRPr>
              </a:p>
            </p:txBody>
          </p:sp>
        </mc:Choice>
        <mc:Fallback xmlns="">
          <p:sp>
            <p:nvSpPr>
              <p:cNvPr id="108" name="文本框 107">
                <a:extLst>
                  <a:ext uri="{FF2B5EF4-FFF2-40B4-BE49-F238E27FC236}">
                    <a16:creationId xmlns:a16="http://schemas.microsoft.com/office/drawing/2014/main" id="{8C1588F6-53CC-5E1F-32AC-D088714F4625}"/>
                  </a:ext>
                </a:extLst>
              </p:cNvPr>
              <p:cNvSpPr txBox="1">
                <a:spLocks noRot="1" noChangeAspect="1" noMove="1" noResize="1" noEditPoints="1" noAdjustHandles="1" noChangeArrowheads="1" noChangeShapeType="1" noTextEdit="1"/>
              </p:cNvSpPr>
              <p:nvPr/>
            </p:nvSpPr>
            <p:spPr bwMode="auto">
              <a:xfrm>
                <a:off x="4729122" y="6203451"/>
                <a:ext cx="4962516" cy="441211"/>
              </a:xfrm>
              <a:prstGeom prst="rect">
                <a:avLst/>
              </a:prstGeom>
              <a:blipFill>
                <a:blip r:embed="rId5"/>
                <a:stretch>
                  <a:fillRect t="-2778" b="-16667"/>
                </a:stretch>
              </a:blipFill>
              <a:ln w="9525" algn="ctr">
                <a:noFill/>
                <a:miter lim="800000"/>
                <a:headEnd/>
                <a:tailEnd/>
              </a:ln>
              <a:effectLst/>
            </p:spPr>
            <p:txBody>
              <a:bodyPr/>
              <a:lstStyle/>
              <a:p>
                <a:r>
                  <a:rPr lang="en-US">
                    <a:noFill/>
                  </a:rPr>
                  <a:t> </a:t>
                </a:r>
              </a:p>
            </p:txBody>
          </p:sp>
        </mc:Fallback>
      </mc:AlternateContent>
      <p:sp>
        <p:nvSpPr>
          <p:cNvPr id="109" name="Freeform 34">
            <a:extLst>
              <a:ext uri="{FF2B5EF4-FFF2-40B4-BE49-F238E27FC236}">
                <a16:creationId xmlns:a16="http://schemas.microsoft.com/office/drawing/2014/main" id="{DC2C3E68-F15F-7216-45DC-97FFC128C1CF}"/>
              </a:ext>
            </a:extLst>
          </p:cNvPr>
          <p:cNvSpPr>
            <a:spLocks noEditPoints="1"/>
          </p:cNvSpPr>
          <p:nvPr/>
        </p:nvSpPr>
        <p:spPr bwMode="auto">
          <a:xfrm>
            <a:off x="274385" y="1545696"/>
            <a:ext cx="9287191" cy="709107"/>
          </a:xfrm>
          <a:custGeom>
            <a:avLst/>
            <a:gdLst>
              <a:gd name="T0" fmla="*/ 26 w 3711"/>
              <a:gd name="T1" fmla="*/ 284 h 969"/>
              <a:gd name="T2" fmla="*/ 283 w 3711"/>
              <a:gd name="T3" fmla="*/ 144 h 969"/>
              <a:gd name="T4" fmla="*/ 394 w 3711"/>
              <a:gd name="T5" fmla="*/ 65 h 969"/>
              <a:gd name="T6" fmla="*/ 1140 w 3711"/>
              <a:gd name="T7" fmla="*/ 13 h 969"/>
              <a:gd name="T8" fmla="*/ 2918 w 3711"/>
              <a:gd name="T9" fmla="*/ 66 h 969"/>
              <a:gd name="T10" fmla="*/ 3387 w 3711"/>
              <a:gd name="T11" fmla="*/ 146 h 969"/>
              <a:gd name="T12" fmla="*/ 3587 w 3711"/>
              <a:gd name="T13" fmla="*/ 188 h 969"/>
              <a:gd name="T14" fmla="*/ 3562 w 3711"/>
              <a:gd name="T15" fmla="*/ 303 h 969"/>
              <a:gd name="T16" fmla="*/ 3630 w 3711"/>
              <a:gd name="T17" fmla="*/ 389 h 969"/>
              <a:gd name="T18" fmla="*/ 3463 w 3711"/>
              <a:gd name="T19" fmla="*/ 519 h 969"/>
              <a:gd name="T20" fmla="*/ 3667 w 3711"/>
              <a:gd name="T21" fmla="*/ 614 h 969"/>
              <a:gd name="T22" fmla="*/ 3484 w 3711"/>
              <a:gd name="T23" fmla="*/ 637 h 969"/>
              <a:gd name="T24" fmla="*/ 3566 w 3711"/>
              <a:gd name="T25" fmla="*/ 718 h 969"/>
              <a:gd name="T26" fmla="*/ 3512 w 3711"/>
              <a:gd name="T27" fmla="*/ 815 h 969"/>
              <a:gd name="T28" fmla="*/ 3417 w 3711"/>
              <a:gd name="T29" fmla="*/ 880 h 969"/>
              <a:gd name="T30" fmla="*/ 3543 w 3711"/>
              <a:gd name="T31" fmla="*/ 941 h 969"/>
              <a:gd name="T32" fmla="*/ 3315 w 3711"/>
              <a:gd name="T33" fmla="*/ 958 h 969"/>
              <a:gd name="T34" fmla="*/ 2731 w 3711"/>
              <a:gd name="T35" fmla="*/ 934 h 969"/>
              <a:gd name="T36" fmla="*/ 2742 w 3711"/>
              <a:gd name="T37" fmla="*/ 924 h 969"/>
              <a:gd name="T38" fmla="*/ 2035 w 3711"/>
              <a:gd name="T39" fmla="*/ 918 h 969"/>
              <a:gd name="T40" fmla="*/ 1396 w 3711"/>
              <a:gd name="T41" fmla="*/ 894 h 969"/>
              <a:gd name="T42" fmla="*/ 1581 w 3711"/>
              <a:gd name="T43" fmla="*/ 860 h 969"/>
              <a:gd name="T44" fmla="*/ 1284 w 3711"/>
              <a:gd name="T45" fmla="*/ 903 h 969"/>
              <a:gd name="T46" fmla="*/ 1054 w 3711"/>
              <a:gd name="T47" fmla="*/ 913 h 969"/>
              <a:gd name="T48" fmla="*/ 612 w 3711"/>
              <a:gd name="T49" fmla="*/ 927 h 969"/>
              <a:gd name="T50" fmla="*/ 365 w 3711"/>
              <a:gd name="T51" fmla="*/ 933 h 969"/>
              <a:gd name="T52" fmla="*/ 292 w 3711"/>
              <a:gd name="T53" fmla="*/ 856 h 969"/>
              <a:gd name="T54" fmla="*/ 155 w 3711"/>
              <a:gd name="T55" fmla="*/ 801 h 969"/>
              <a:gd name="T56" fmla="*/ 238 w 3711"/>
              <a:gd name="T57" fmla="*/ 701 h 969"/>
              <a:gd name="T58" fmla="*/ 182 w 3711"/>
              <a:gd name="T59" fmla="*/ 606 h 969"/>
              <a:gd name="T60" fmla="*/ 16 w 3711"/>
              <a:gd name="T61" fmla="*/ 476 h 969"/>
              <a:gd name="T62" fmla="*/ 3086 w 3711"/>
              <a:gd name="T63" fmla="*/ 869 h 969"/>
              <a:gd name="T64" fmla="*/ 2478 w 3711"/>
              <a:gd name="T65" fmla="*/ 854 h 969"/>
              <a:gd name="T66" fmla="*/ 1072 w 3711"/>
              <a:gd name="T67" fmla="*/ 822 h 969"/>
              <a:gd name="T68" fmla="*/ 3102 w 3711"/>
              <a:gd name="T69" fmla="*/ 871 h 969"/>
              <a:gd name="T70" fmla="*/ 1235 w 3711"/>
              <a:gd name="T71" fmla="*/ 772 h 969"/>
              <a:gd name="T72" fmla="*/ 1026 w 3711"/>
              <a:gd name="T73" fmla="*/ 782 h 969"/>
              <a:gd name="T74" fmla="*/ 2006 w 3711"/>
              <a:gd name="T75" fmla="*/ 589 h 969"/>
              <a:gd name="T76" fmla="*/ 2732 w 3711"/>
              <a:gd name="T77" fmla="*/ 497 h 969"/>
              <a:gd name="T78" fmla="*/ 1607 w 3711"/>
              <a:gd name="T79" fmla="*/ 874 h 969"/>
              <a:gd name="T80" fmla="*/ 1682 w 3711"/>
              <a:gd name="T81" fmla="*/ 880 h 969"/>
              <a:gd name="T82" fmla="*/ 3213 w 3711"/>
              <a:gd name="T83" fmla="*/ 162 h 969"/>
              <a:gd name="T84" fmla="*/ 2125 w 3711"/>
              <a:gd name="T85" fmla="*/ 742 h 969"/>
              <a:gd name="T86" fmla="*/ 2345 w 3711"/>
              <a:gd name="T87" fmla="*/ 791 h 969"/>
              <a:gd name="T88" fmla="*/ 2328 w 3711"/>
              <a:gd name="T89" fmla="*/ 737 h 969"/>
              <a:gd name="T90" fmla="*/ 1289 w 3711"/>
              <a:gd name="T91" fmla="*/ 774 h 969"/>
              <a:gd name="T92" fmla="*/ 2941 w 3711"/>
              <a:gd name="T93" fmla="*/ 925 h 969"/>
              <a:gd name="T94" fmla="*/ 1277 w 3711"/>
              <a:gd name="T95" fmla="*/ 670 h 969"/>
              <a:gd name="T96" fmla="*/ 2834 w 3711"/>
              <a:gd name="T97" fmla="*/ 896 h 969"/>
              <a:gd name="T98" fmla="*/ 1637 w 3711"/>
              <a:gd name="T99" fmla="*/ 745 h 969"/>
              <a:gd name="T100" fmla="*/ 1344 w 3711"/>
              <a:gd name="T101" fmla="*/ 846 h 969"/>
              <a:gd name="T102" fmla="*/ 654 w 3711"/>
              <a:gd name="T103" fmla="*/ 776 h 969"/>
              <a:gd name="T104" fmla="*/ 281 w 3711"/>
              <a:gd name="T105" fmla="*/ 794 h 969"/>
              <a:gd name="T106" fmla="*/ 3306 w 3711"/>
              <a:gd name="T107" fmla="*/ 717 h 969"/>
              <a:gd name="T108" fmla="*/ 2193 w 3711"/>
              <a:gd name="T109" fmla="*/ 600 h 969"/>
              <a:gd name="T110" fmla="*/ 2123 w 3711"/>
              <a:gd name="T111" fmla="*/ 903 h 969"/>
              <a:gd name="T112" fmla="*/ 1028 w 3711"/>
              <a:gd name="T113" fmla="*/ 663 h 969"/>
              <a:gd name="T114" fmla="*/ 1364 w 3711"/>
              <a:gd name="T115" fmla="*/ 872 h 969"/>
              <a:gd name="T116" fmla="*/ 2278 w 3711"/>
              <a:gd name="T117" fmla="*/ 844 h 969"/>
              <a:gd name="T118" fmla="*/ 2650 w 3711"/>
              <a:gd name="T119" fmla="*/ 882 h 969"/>
              <a:gd name="T120" fmla="*/ 2434 w 3711"/>
              <a:gd name="T121" fmla="*/ 67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711" h="969">
                <a:moveTo>
                  <a:pt x="44" y="398"/>
                </a:moveTo>
                <a:cubicBezTo>
                  <a:pt x="37" y="398"/>
                  <a:pt x="30" y="398"/>
                  <a:pt x="23" y="398"/>
                </a:cubicBezTo>
                <a:cubicBezTo>
                  <a:pt x="16" y="399"/>
                  <a:pt x="10" y="399"/>
                  <a:pt x="3" y="400"/>
                </a:cubicBezTo>
                <a:cubicBezTo>
                  <a:pt x="2" y="397"/>
                  <a:pt x="1" y="394"/>
                  <a:pt x="0" y="392"/>
                </a:cubicBezTo>
                <a:cubicBezTo>
                  <a:pt x="12" y="383"/>
                  <a:pt x="24" y="374"/>
                  <a:pt x="36" y="365"/>
                </a:cubicBezTo>
                <a:cubicBezTo>
                  <a:pt x="35" y="365"/>
                  <a:pt x="32" y="364"/>
                  <a:pt x="28" y="362"/>
                </a:cubicBezTo>
                <a:cubicBezTo>
                  <a:pt x="53" y="350"/>
                  <a:pt x="77" y="338"/>
                  <a:pt x="104" y="326"/>
                </a:cubicBezTo>
                <a:cubicBezTo>
                  <a:pt x="77" y="311"/>
                  <a:pt x="53" y="298"/>
                  <a:pt x="26" y="284"/>
                </a:cubicBezTo>
                <a:cubicBezTo>
                  <a:pt x="34" y="276"/>
                  <a:pt x="41" y="269"/>
                  <a:pt x="47" y="262"/>
                </a:cubicBezTo>
                <a:cubicBezTo>
                  <a:pt x="50" y="257"/>
                  <a:pt x="52" y="250"/>
                  <a:pt x="52" y="244"/>
                </a:cubicBezTo>
                <a:cubicBezTo>
                  <a:pt x="53" y="231"/>
                  <a:pt x="59" y="224"/>
                  <a:pt x="72" y="220"/>
                </a:cubicBezTo>
                <a:cubicBezTo>
                  <a:pt x="89" y="216"/>
                  <a:pt x="107" y="213"/>
                  <a:pt x="123" y="206"/>
                </a:cubicBezTo>
                <a:cubicBezTo>
                  <a:pt x="133" y="202"/>
                  <a:pt x="139" y="193"/>
                  <a:pt x="149" y="184"/>
                </a:cubicBezTo>
                <a:cubicBezTo>
                  <a:pt x="161" y="179"/>
                  <a:pt x="177" y="171"/>
                  <a:pt x="194" y="165"/>
                </a:cubicBezTo>
                <a:cubicBezTo>
                  <a:pt x="212" y="158"/>
                  <a:pt x="231" y="149"/>
                  <a:pt x="250" y="148"/>
                </a:cubicBezTo>
                <a:cubicBezTo>
                  <a:pt x="261" y="148"/>
                  <a:pt x="271" y="148"/>
                  <a:pt x="283" y="144"/>
                </a:cubicBezTo>
                <a:cubicBezTo>
                  <a:pt x="279" y="141"/>
                  <a:pt x="277" y="139"/>
                  <a:pt x="270" y="133"/>
                </a:cubicBezTo>
                <a:cubicBezTo>
                  <a:pt x="287" y="135"/>
                  <a:pt x="298" y="136"/>
                  <a:pt x="309" y="138"/>
                </a:cubicBezTo>
                <a:cubicBezTo>
                  <a:pt x="282" y="124"/>
                  <a:pt x="254" y="130"/>
                  <a:pt x="225" y="131"/>
                </a:cubicBezTo>
                <a:cubicBezTo>
                  <a:pt x="228" y="129"/>
                  <a:pt x="232" y="127"/>
                  <a:pt x="238" y="123"/>
                </a:cubicBezTo>
                <a:cubicBezTo>
                  <a:pt x="229" y="120"/>
                  <a:pt x="224" y="119"/>
                  <a:pt x="217" y="117"/>
                </a:cubicBezTo>
                <a:cubicBezTo>
                  <a:pt x="241" y="104"/>
                  <a:pt x="269" y="127"/>
                  <a:pt x="297" y="107"/>
                </a:cubicBezTo>
                <a:cubicBezTo>
                  <a:pt x="274" y="101"/>
                  <a:pt x="252" y="102"/>
                  <a:pt x="254" y="72"/>
                </a:cubicBezTo>
                <a:cubicBezTo>
                  <a:pt x="300" y="70"/>
                  <a:pt x="347" y="67"/>
                  <a:pt x="394" y="65"/>
                </a:cubicBezTo>
                <a:cubicBezTo>
                  <a:pt x="440" y="63"/>
                  <a:pt x="486" y="62"/>
                  <a:pt x="532" y="59"/>
                </a:cubicBezTo>
                <a:cubicBezTo>
                  <a:pt x="541" y="59"/>
                  <a:pt x="550" y="55"/>
                  <a:pt x="559" y="52"/>
                </a:cubicBezTo>
                <a:cubicBezTo>
                  <a:pt x="559" y="50"/>
                  <a:pt x="559" y="49"/>
                  <a:pt x="558" y="47"/>
                </a:cubicBezTo>
                <a:cubicBezTo>
                  <a:pt x="535" y="48"/>
                  <a:pt x="512" y="50"/>
                  <a:pt x="489" y="51"/>
                </a:cubicBezTo>
                <a:cubicBezTo>
                  <a:pt x="489" y="51"/>
                  <a:pt x="489" y="50"/>
                  <a:pt x="489" y="50"/>
                </a:cubicBezTo>
                <a:cubicBezTo>
                  <a:pt x="495" y="48"/>
                  <a:pt x="500" y="45"/>
                  <a:pt x="506" y="45"/>
                </a:cubicBezTo>
                <a:cubicBezTo>
                  <a:pt x="577" y="39"/>
                  <a:pt x="647" y="32"/>
                  <a:pt x="718" y="28"/>
                </a:cubicBezTo>
                <a:cubicBezTo>
                  <a:pt x="859" y="22"/>
                  <a:pt x="1000" y="18"/>
                  <a:pt x="1140" y="13"/>
                </a:cubicBezTo>
                <a:cubicBezTo>
                  <a:pt x="1214" y="11"/>
                  <a:pt x="1289" y="9"/>
                  <a:pt x="1363" y="8"/>
                </a:cubicBezTo>
                <a:cubicBezTo>
                  <a:pt x="1525" y="5"/>
                  <a:pt x="1688" y="1"/>
                  <a:pt x="1851" y="1"/>
                </a:cubicBezTo>
                <a:cubicBezTo>
                  <a:pt x="1982" y="0"/>
                  <a:pt x="2114" y="0"/>
                  <a:pt x="2245" y="4"/>
                </a:cubicBezTo>
                <a:cubicBezTo>
                  <a:pt x="2376" y="8"/>
                  <a:pt x="2506" y="16"/>
                  <a:pt x="2636" y="24"/>
                </a:cubicBezTo>
                <a:cubicBezTo>
                  <a:pt x="2706" y="29"/>
                  <a:pt x="2775" y="36"/>
                  <a:pt x="2844" y="46"/>
                </a:cubicBezTo>
                <a:cubicBezTo>
                  <a:pt x="2833" y="48"/>
                  <a:pt x="2822" y="50"/>
                  <a:pt x="2811" y="52"/>
                </a:cubicBezTo>
                <a:cubicBezTo>
                  <a:pt x="2811" y="53"/>
                  <a:pt x="2811" y="55"/>
                  <a:pt x="2811" y="56"/>
                </a:cubicBezTo>
                <a:cubicBezTo>
                  <a:pt x="2845" y="59"/>
                  <a:pt x="2879" y="62"/>
                  <a:pt x="2918" y="66"/>
                </a:cubicBezTo>
                <a:cubicBezTo>
                  <a:pt x="2905" y="88"/>
                  <a:pt x="2884" y="66"/>
                  <a:pt x="2873" y="78"/>
                </a:cubicBezTo>
                <a:cubicBezTo>
                  <a:pt x="2875" y="79"/>
                  <a:pt x="2879" y="81"/>
                  <a:pt x="2883" y="82"/>
                </a:cubicBezTo>
                <a:cubicBezTo>
                  <a:pt x="2878" y="85"/>
                  <a:pt x="2875" y="87"/>
                  <a:pt x="2867" y="90"/>
                </a:cubicBezTo>
                <a:cubicBezTo>
                  <a:pt x="2919" y="96"/>
                  <a:pt x="2968" y="102"/>
                  <a:pt x="3016" y="107"/>
                </a:cubicBezTo>
                <a:cubicBezTo>
                  <a:pt x="3068" y="113"/>
                  <a:pt x="3120" y="120"/>
                  <a:pt x="3172" y="125"/>
                </a:cubicBezTo>
                <a:cubicBezTo>
                  <a:pt x="3219" y="130"/>
                  <a:pt x="3265" y="133"/>
                  <a:pt x="3312" y="136"/>
                </a:cubicBezTo>
                <a:cubicBezTo>
                  <a:pt x="3332" y="138"/>
                  <a:pt x="3353" y="137"/>
                  <a:pt x="3374" y="138"/>
                </a:cubicBezTo>
                <a:cubicBezTo>
                  <a:pt x="3378" y="139"/>
                  <a:pt x="3382" y="144"/>
                  <a:pt x="3387" y="146"/>
                </a:cubicBezTo>
                <a:cubicBezTo>
                  <a:pt x="3386" y="148"/>
                  <a:pt x="3385" y="150"/>
                  <a:pt x="3384" y="152"/>
                </a:cubicBezTo>
                <a:cubicBezTo>
                  <a:pt x="3366" y="151"/>
                  <a:pt x="3348" y="150"/>
                  <a:pt x="3330" y="149"/>
                </a:cubicBezTo>
                <a:cubicBezTo>
                  <a:pt x="3351" y="163"/>
                  <a:pt x="3373" y="159"/>
                  <a:pt x="3395" y="158"/>
                </a:cubicBezTo>
                <a:cubicBezTo>
                  <a:pt x="3418" y="158"/>
                  <a:pt x="3442" y="159"/>
                  <a:pt x="3465" y="160"/>
                </a:cubicBezTo>
                <a:cubicBezTo>
                  <a:pt x="3486" y="161"/>
                  <a:pt x="3507" y="162"/>
                  <a:pt x="3527" y="164"/>
                </a:cubicBezTo>
                <a:cubicBezTo>
                  <a:pt x="3532" y="165"/>
                  <a:pt x="3537" y="169"/>
                  <a:pt x="3542" y="169"/>
                </a:cubicBezTo>
                <a:cubicBezTo>
                  <a:pt x="3553" y="169"/>
                  <a:pt x="3564" y="168"/>
                  <a:pt x="3578" y="167"/>
                </a:cubicBezTo>
                <a:cubicBezTo>
                  <a:pt x="3580" y="171"/>
                  <a:pt x="3583" y="179"/>
                  <a:pt x="3587" y="188"/>
                </a:cubicBezTo>
                <a:cubicBezTo>
                  <a:pt x="3593" y="188"/>
                  <a:pt x="3600" y="188"/>
                  <a:pt x="3607" y="189"/>
                </a:cubicBezTo>
                <a:cubicBezTo>
                  <a:pt x="3607" y="189"/>
                  <a:pt x="3609" y="190"/>
                  <a:pt x="3609" y="191"/>
                </a:cubicBezTo>
                <a:cubicBezTo>
                  <a:pt x="3622" y="211"/>
                  <a:pt x="3628" y="229"/>
                  <a:pt x="3596" y="236"/>
                </a:cubicBezTo>
                <a:cubicBezTo>
                  <a:pt x="3595" y="236"/>
                  <a:pt x="3593" y="243"/>
                  <a:pt x="3594" y="244"/>
                </a:cubicBezTo>
                <a:cubicBezTo>
                  <a:pt x="3598" y="248"/>
                  <a:pt x="3603" y="251"/>
                  <a:pt x="3608" y="253"/>
                </a:cubicBezTo>
                <a:cubicBezTo>
                  <a:pt x="3628" y="259"/>
                  <a:pt x="3648" y="266"/>
                  <a:pt x="3670" y="273"/>
                </a:cubicBezTo>
                <a:cubicBezTo>
                  <a:pt x="3632" y="281"/>
                  <a:pt x="3596" y="289"/>
                  <a:pt x="3561" y="297"/>
                </a:cubicBezTo>
                <a:cubicBezTo>
                  <a:pt x="3561" y="299"/>
                  <a:pt x="3562" y="301"/>
                  <a:pt x="3562" y="303"/>
                </a:cubicBezTo>
                <a:cubicBezTo>
                  <a:pt x="3572" y="304"/>
                  <a:pt x="3582" y="305"/>
                  <a:pt x="3594" y="307"/>
                </a:cubicBezTo>
                <a:cubicBezTo>
                  <a:pt x="3591" y="311"/>
                  <a:pt x="3589" y="312"/>
                  <a:pt x="3589" y="313"/>
                </a:cubicBezTo>
                <a:cubicBezTo>
                  <a:pt x="3616" y="320"/>
                  <a:pt x="3644" y="326"/>
                  <a:pt x="3672" y="333"/>
                </a:cubicBezTo>
                <a:cubicBezTo>
                  <a:pt x="3676" y="349"/>
                  <a:pt x="3676" y="349"/>
                  <a:pt x="3701" y="349"/>
                </a:cubicBezTo>
                <a:cubicBezTo>
                  <a:pt x="3711" y="363"/>
                  <a:pt x="3710" y="371"/>
                  <a:pt x="3690" y="372"/>
                </a:cubicBezTo>
                <a:cubicBezTo>
                  <a:pt x="3666" y="372"/>
                  <a:pt x="3642" y="374"/>
                  <a:pt x="3618" y="375"/>
                </a:cubicBezTo>
                <a:cubicBezTo>
                  <a:pt x="3613" y="375"/>
                  <a:pt x="3609" y="377"/>
                  <a:pt x="3603" y="382"/>
                </a:cubicBezTo>
                <a:cubicBezTo>
                  <a:pt x="3612" y="384"/>
                  <a:pt x="3622" y="385"/>
                  <a:pt x="3630" y="389"/>
                </a:cubicBezTo>
                <a:cubicBezTo>
                  <a:pt x="3650" y="399"/>
                  <a:pt x="3670" y="410"/>
                  <a:pt x="3689" y="422"/>
                </a:cubicBezTo>
                <a:cubicBezTo>
                  <a:pt x="3694" y="426"/>
                  <a:pt x="3699" y="439"/>
                  <a:pt x="3697" y="441"/>
                </a:cubicBezTo>
                <a:cubicBezTo>
                  <a:pt x="3690" y="449"/>
                  <a:pt x="3680" y="454"/>
                  <a:pt x="3671" y="458"/>
                </a:cubicBezTo>
                <a:cubicBezTo>
                  <a:pt x="3659" y="463"/>
                  <a:pt x="3647" y="466"/>
                  <a:pt x="3635" y="469"/>
                </a:cubicBezTo>
                <a:cubicBezTo>
                  <a:pt x="3626" y="471"/>
                  <a:pt x="3616" y="471"/>
                  <a:pt x="3607" y="473"/>
                </a:cubicBezTo>
                <a:cubicBezTo>
                  <a:pt x="3599" y="474"/>
                  <a:pt x="3586" y="469"/>
                  <a:pt x="3587" y="487"/>
                </a:cubicBezTo>
                <a:cubicBezTo>
                  <a:pt x="3561" y="472"/>
                  <a:pt x="3533" y="482"/>
                  <a:pt x="3515" y="495"/>
                </a:cubicBezTo>
                <a:cubicBezTo>
                  <a:pt x="3498" y="506"/>
                  <a:pt x="3474" y="498"/>
                  <a:pt x="3463" y="519"/>
                </a:cubicBezTo>
                <a:cubicBezTo>
                  <a:pt x="3493" y="517"/>
                  <a:pt x="3522" y="515"/>
                  <a:pt x="3551" y="513"/>
                </a:cubicBezTo>
                <a:cubicBezTo>
                  <a:pt x="3507" y="541"/>
                  <a:pt x="3457" y="544"/>
                  <a:pt x="3408" y="551"/>
                </a:cubicBezTo>
                <a:cubicBezTo>
                  <a:pt x="3484" y="565"/>
                  <a:pt x="3559" y="578"/>
                  <a:pt x="3634" y="591"/>
                </a:cubicBezTo>
                <a:cubicBezTo>
                  <a:pt x="3634" y="593"/>
                  <a:pt x="3634" y="595"/>
                  <a:pt x="3634" y="597"/>
                </a:cubicBezTo>
                <a:cubicBezTo>
                  <a:pt x="3615" y="598"/>
                  <a:pt x="3597" y="600"/>
                  <a:pt x="3578" y="601"/>
                </a:cubicBezTo>
                <a:cubicBezTo>
                  <a:pt x="3578" y="603"/>
                  <a:pt x="3578" y="604"/>
                  <a:pt x="3578" y="606"/>
                </a:cubicBezTo>
                <a:cubicBezTo>
                  <a:pt x="3592" y="606"/>
                  <a:pt x="3606" y="607"/>
                  <a:pt x="3620" y="608"/>
                </a:cubicBezTo>
                <a:cubicBezTo>
                  <a:pt x="3636" y="609"/>
                  <a:pt x="3652" y="611"/>
                  <a:pt x="3667" y="614"/>
                </a:cubicBezTo>
                <a:cubicBezTo>
                  <a:pt x="3670" y="614"/>
                  <a:pt x="3674" y="619"/>
                  <a:pt x="3674" y="621"/>
                </a:cubicBezTo>
                <a:cubicBezTo>
                  <a:pt x="3674" y="624"/>
                  <a:pt x="3670" y="628"/>
                  <a:pt x="3667" y="629"/>
                </a:cubicBezTo>
                <a:cubicBezTo>
                  <a:pt x="3658" y="630"/>
                  <a:pt x="3649" y="632"/>
                  <a:pt x="3639" y="632"/>
                </a:cubicBezTo>
                <a:cubicBezTo>
                  <a:pt x="3593" y="629"/>
                  <a:pt x="3547" y="626"/>
                  <a:pt x="3502" y="623"/>
                </a:cubicBezTo>
                <a:cubicBezTo>
                  <a:pt x="3501" y="625"/>
                  <a:pt x="3501" y="628"/>
                  <a:pt x="3501" y="630"/>
                </a:cubicBezTo>
                <a:cubicBezTo>
                  <a:pt x="3510" y="631"/>
                  <a:pt x="3519" y="633"/>
                  <a:pt x="3528" y="634"/>
                </a:cubicBezTo>
                <a:cubicBezTo>
                  <a:pt x="3528" y="635"/>
                  <a:pt x="3528" y="636"/>
                  <a:pt x="3528" y="637"/>
                </a:cubicBezTo>
                <a:cubicBezTo>
                  <a:pt x="3513" y="637"/>
                  <a:pt x="3498" y="637"/>
                  <a:pt x="3484" y="637"/>
                </a:cubicBezTo>
                <a:cubicBezTo>
                  <a:pt x="3508" y="647"/>
                  <a:pt x="3531" y="659"/>
                  <a:pt x="3556" y="667"/>
                </a:cubicBezTo>
                <a:cubicBezTo>
                  <a:pt x="3571" y="671"/>
                  <a:pt x="3588" y="670"/>
                  <a:pt x="3605" y="672"/>
                </a:cubicBezTo>
                <a:cubicBezTo>
                  <a:pt x="3603" y="675"/>
                  <a:pt x="3599" y="681"/>
                  <a:pt x="3595" y="688"/>
                </a:cubicBezTo>
                <a:cubicBezTo>
                  <a:pt x="3612" y="690"/>
                  <a:pt x="3628" y="691"/>
                  <a:pt x="3646" y="692"/>
                </a:cubicBezTo>
                <a:cubicBezTo>
                  <a:pt x="3645" y="702"/>
                  <a:pt x="3652" y="713"/>
                  <a:pt x="3637" y="719"/>
                </a:cubicBezTo>
                <a:cubicBezTo>
                  <a:pt x="3635" y="721"/>
                  <a:pt x="3636" y="732"/>
                  <a:pt x="3636" y="742"/>
                </a:cubicBezTo>
                <a:cubicBezTo>
                  <a:pt x="3625" y="738"/>
                  <a:pt x="3616" y="734"/>
                  <a:pt x="3605" y="731"/>
                </a:cubicBezTo>
                <a:cubicBezTo>
                  <a:pt x="3592" y="726"/>
                  <a:pt x="3579" y="722"/>
                  <a:pt x="3566" y="718"/>
                </a:cubicBezTo>
                <a:cubicBezTo>
                  <a:pt x="3555" y="715"/>
                  <a:pt x="3547" y="718"/>
                  <a:pt x="3548" y="732"/>
                </a:cubicBezTo>
                <a:cubicBezTo>
                  <a:pt x="3540" y="731"/>
                  <a:pt x="3532" y="731"/>
                  <a:pt x="3524" y="730"/>
                </a:cubicBezTo>
                <a:cubicBezTo>
                  <a:pt x="3526" y="745"/>
                  <a:pt x="3532" y="749"/>
                  <a:pt x="3546" y="747"/>
                </a:cubicBezTo>
                <a:cubicBezTo>
                  <a:pt x="3564" y="745"/>
                  <a:pt x="3582" y="746"/>
                  <a:pt x="3600" y="746"/>
                </a:cubicBezTo>
                <a:cubicBezTo>
                  <a:pt x="3600" y="748"/>
                  <a:pt x="3600" y="750"/>
                  <a:pt x="3600" y="752"/>
                </a:cubicBezTo>
                <a:cubicBezTo>
                  <a:pt x="3574" y="754"/>
                  <a:pt x="3547" y="757"/>
                  <a:pt x="3521" y="759"/>
                </a:cubicBezTo>
                <a:cubicBezTo>
                  <a:pt x="3527" y="780"/>
                  <a:pt x="3527" y="780"/>
                  <a:pt x="3549" y="794"/>
                </a:cubicBezTo>
                <a:cubicBezTo>
                  <a:pt x="3543" y="811"/>
                  <a:pt x="3543" y="811"/>
                  <a:pt x="3512" y="815"/>
                </a:cubicBezTo>
                <a:cubicBezTo>
                  <a:pt x="3520" y="818"/>
                  <a:pt x="3527" y="820"/>
                  <a:pt x="3539" y="825"/>
                </a:cubicBezTo>
                <a:cubicBezTo>
                  <a:pt x="3531" y="827"/>
                  <a:pt x="3527" y="828"/>
                  <a:pt x="3522" y="830"/>
                </a:cubicBezTo>
                <a:cubicBezTo>
                  <a:pt x="3526" y="833"/>
                  <a:pt x="3529" y="835"/>
                  <a:pt x="3537" y="840"/>
                </a:cubicBezTo>
                <a:cubicBezTo>
                  <a:pt x="3521" y="841"/>
                  <a:pt x="3511" y="842"/>
                  <a:pt x="3498" y="844"/>
                </a:cubicBezTo>
                <a:cubicBezTo>
                  <a:pt x="3508" y="857"/>
                  <a:pt x="3522" y="851"/>
                  <a:pt x="3535" y="856"/>
                </a:cubicBezTo>
                <a:cubicBezTo>
                  <a:pt x="3489" y="862"/>
                  <a:pt x="3442" y="842"/>
                  <a:pt x="3400" y="873"/>
                </a:cubicBezTo>
                <a:cubicBezTo>
                  <a:pt x="3409" y="874"/>
                  <a:pt x="3417" y="874"/>
                  <a:pt x="3429" y="875"/>
                </a:cubicBezTo>
                <a:cubicBezTo>
                  <a:pt x="3425" y="877"/>
                  <a:pt x="3423" y="878"/>
                  <a:pt x="3417" y="880"/>
                </a:cubicBezTo>
                <a:cubicBezTo>
                  <a:pt x="3467" y="890"/>
                  <a:pt x="3513" y="900"/>
                  <a:pt x="3560" y="909"/>
                </a:cubicBezTo>
                <a:cubicBezTo>
                  <a:pt x="3560" y="911"/>
                  <a:pt x="3559" y="913"/>
                  <a:pt x="3559" y="915"/>
                </a:cubicBezTo>
                <a:cubicBezTo>
                  <a:pt x="3555" y="915"/>
                  <a:pt x="3551" y="915"/>
                  <a:pt x="3548" y="914"/>
                </a:cubicBezTo>
                <a:cubicBezTo>
                  <a:pt x="3547" y="915"/>
                  <a:pt x="3547" y="916"/>
                  <a:pt x="3547" y="917"/>
                </a:cubicBezTo>
                <a:cubicBezTo>
                  <a:pt x="3553" y="920"/>
                  <a:pt x="3560" y="923"/>
                  <a:pt x="3566" y="926"/>
                </a:cubicBezTo>
                <a:cubicBezTo>
                  <a:pt x="3541" y="923"/>
                  <a:pt x="3516" y="921"/>
                  <a:pt x="3490" y="919"/>
                </a:cubicBezTo>
                <a:cubicBezTo>
                  <a:pt x="3490" y="921"/>
                  <a:pt x="3490" y="924"/>
                  <a:pt x="3489" y="926"/>
                </a:cubicBezTo>
                <a:cubicBezTo>
                  <a:pt x="3505" y="931"/>
                  <a:pt x="3521" y="935"/>
                  <a:pt x="3543" y="941"/>
                </a:cubicBezTo>
                <a:cubicBezTo>
                  <a:pt x="3510" y="941"/>
                  <a:pt x="3483" y="941"/>
                  <a:pt x="3456" y="941"/>
                </a:cubicBezTo>
                <a:cubicBezTo>
                  <a:pt x="3455" y="942"/>
                  <a:pt x="3455" y="943"/>
                  <a:pt x="3455" y="945"/>
                </a:cubicBezTo>
                <a:cubicBezTo>
                  <a:pt x="3466" y="947"/>
                  <a:pt x="3476" y="949"/>
                  <a:pt x="3491" y="952"/>
                </a:cubicBezTo>
                <a:cubicBezTo>
                  <a:pt x="3459" y="954"/>
                  <a:pt x="3432" y="957"/>
                  <a:pt x="3404" y="959"/>
                </a:cubicBezTo>
                <a:cubicBezTo>
                  <a:pt x="3404" y="960"/>
                  <a:pt x="3403" y="962"/>
                  <a:pt x="3402" y="964"/>
                </a:cubicBezTo>
                <a:cubicBezTo>
                  <a:pt x="3405" y="965"/>
                  <a:pt x="3407" y="966"/>
                  <a:pt x="3414" y="969"/>
                </a:cubicBezTo>
                <a:cubicBezTo>
                  <a:pt x="3378" y="966"/>
                  <a:pt x="3346" y="963"/>
                  <a:pt x="3315" y="960"/>
                </a:cubicBezTo>
                <a:cubicBezTo>
                  <a:pt x="3315" y="959"/>
                  <a:pt x="3315" y="959"/>
                  <a:pt x="3315" y="958"/>
                </a:cubicBezTo>
                <a:cubicBezTo>
                  <a:pt x="3327" y="958"/>
                  <a:pt x="3340" y="957"/>
                  <a:pt x="3352" y="957"/>
                </a:cubicBezTo>
                <a:cubicBezTo>
                  <a:pt x="3352" y="956"/>
                  <a:pt x="3352" y="955"/>
                  <a:pt x="3352" y="954"/>
                </a:cubicBezTo>
                <a:cubicBezTo>
                  <a:pt x="3318" y="954"/>
                  <a:pt x="3284" y="954"/>
                  <a:pt x="3246" y="954"/>
                </a:cubicBezTo>
                <a:cubicBezTo>
                  <a:pt x="3254" y="958"/>
                  <a:pt x="3258" y="961"/>
                  <a:pt x="3265" y="964"/>
                </a:cubicBezTo>
                <a:cubicBezTo>
                  <a:pt x="3233" y="964"/>
                  <a:pt x="3202" y="964"/>
                  <a:pt x="3172" y="964"/>
                </a:cubicBezTo>
                <a:cubicBezTo>
                  <a:pt x="3172" y="964"/>
                  <a:pt x="3172" y="963"/>
                  <a:pt x="3172" y="962"/>
                </a:cubicBezTo>
                <a:cubicBezTo>
                  <a:pt x="3184" y="960"/>
                  <a:pt x="3197" y="958"/>
                  <a:pt x="3210" y="956"/>
                </a:cubicBezTo>
                <a:cubicBezTo>
                  <a:pt x="3050" y="953"/>
                  <a:pt x="2890" y="959"/>
                  <a:pt x="2731" y="934"/>
                </a:cubicBezTo>
                <a:cubicBezTo>
                  <a:pt x="2802" y="934"/>
                  <a:pt x="2874" y="934"/>
                  <a:pt x="2943" y="934"/>
                </a:cubicBezTo>
                <a:cubicBezTo>
                  <a:pt x="2924" y="913"/>
                  <a:pt x="2896" y="920"/>
                  <a:pt x="2869" y="919"/>
                </a:cubicBezTo>
                <a:cubicBezTo>
                  <a:pt x="2826" y="916"/>
                  <a:pt x="2782" y="911"/>
                  <a:pt x="2738" y="913"/>
                </a:cubicBezTo>
                <a:cubicBezTo>
                  <a:pt x="2703" y="915"/>
                  <a:pt x="2671" y="901"/>
                  <a:pt x="2634" y="902"/>
                </a:cubicBezTo>
                <a:cubicBezTo>
                  <a:pt x="2638" y="905"/>
                  <a:pt x="2640" y="906"/>
                  <a:pt x="2644" y="909"/>
                </a:cubicBezTo>
                <a:cubicBezTo>
                  <a:pt x="2612" y="909"/>
                  <a:pt x="2582" y="909"/>
                  <a:pt x="2553" y="909"/>
                </a:cubicBezTo>
                <a:cubicBezTo>
                  <a:pt x="2552" y="911"/>
                  <a:pt x="2552" y="912"/>
                  <a:pt x="2552" y="914"/>
                </a:cubicBezTo>
                <a:cubicBezTo>
                  <a:pt x="2616" y="917"/>
                  <a:pt x="2679" y="921"/>
                  <a:pt x="2742" y="924"/>
                </a:cubicBezTo>
                <a:cubicBezTo>
                  <a:pt x="2742" y="925"/>
                  <a:pt x="2742" y="926"/>
                  <a:pt x="2742" y="926"/>
                </a:cubicBezTo>
                <a:cubicBezTo>
                  <a:pt x="2712" y="926"/>
                  <a:pt x="2682" y="926"/>
                  <a:pt x="2652" y="926"/>
                </a:cubicBezTo>
                <a:cubicBezTo>
                  <a:pt x="2645" y="926"/>
                  <a:pt x="2638" y="926"/>
                  <a:pt x="2630" y="926"/>
                </a:cubicBezTo>
                <a:cubicBezTo>
                  <a:pt x="2607" y="926"/>
                  <a:pt x="2582" y="940"/>
                  <a:pt x="2560" y="920"/>
                </a:cubicBezTo>
                <a:cubicBezTo>
                  <a:pt x="2562" y="922"/>
                  <a:pt x="2563" y="924"/>
                  <a:pt x="2566" y="929"/>
                </a:cubicBezTo>
                <a:cubicBezTo>
                  <a:pt x="2535" y="929"/>
                  <a:pt x="2506" y="929"/>
                  <a:pt x="2476" y="929"/>
                </a:cubicBezTo>
                <a:cubicBezTo>
                  <a:pt x="2402" y="928"/>
                  <a:pt x="2328" y="927"/>
                  <a:pt x="2254" y="926"/>
                </a:cubicBezTo>
                <a:cubicBezTo>
                  <a:pt x="2181" y="924"/>
                  <a:pt x="2108" y="921"/>
                  <a:pt x="2035" y="918"/>
                </a:cubicBezTo>
                <a:cubicBezTo>
                  <a:pt x="1997" y="916"/>
                  <a:pt x="1960" y="910"/>
                  <a:pt x="1922" y="908"/>
                </a:cubicBezTo>
                <a:cubicBezTo>
                  <a:pt x="1893" y="906"/>
                  <a:pt x="1865" y="910"/>
                  <a:pt x="1836" y="910"/>
                </a:cubicBezTo>
                <a:cubicBezTo>
                  <a:pt x="1817" y="910"/>
                  <a:pt x="1798" y="905"/>
                  <a:pt x="1779" y="904"/>
                </a:cubicBezTo>
                <a:cubicBezTo>
                  <a:pt x="1700" y="903"/>
                  <a:pt x="1620" y="902"/>
                  <a:pt x="1540" y="901"/>
                </a:cubicBezTo>
                <a:cubicBezTo>
                  <a:pt x="1524" y="901"/>
                  <a:pt x="1507" y="901"/>
                  <a:pt x="1490" y="901"/>
                </a:cubicBezTo>
                <a:cubicBezTo>
                  <a:pt x="1490" y="899"/>
                  <a:pt x="1489" y="896"/>
                  <a:pt x="1489" y="894"/>
                </a:cubicBezTo>
                <a:cubicBezTo>
                  <a:pt x="1495" y="892"/>
                  <a:pt x="1501" y="891"/>
                  <a:pt x="1507" y="890"/>
                </a:cubicBezTo>
                <a:cubicBezTo>
                  <a:pt x="1484" y="880"/>
                  <a:pt x="1422" y="882"/>
                  <a:pt x="1396" y="894"/>
                </a:cubicBezTo>
                <a:cubicBezTo>
                  <a:pt x="1416" y="893"/>
                  <a:pt x="1432" y="891"/>
                  <a:pt x="1449" y="890"/>
                </a:cubicBezTo>
                <a:cubicBezTo>
                  <a:pt x="1438" y="902"/>
                  <a:pt x="1438" y="903"/>
                  <a:pt x="1404" y="900"/>
                </a:cubicBezTo>
                <a:cubicBezTo>
                  <a:pt x="1388" y="899"/>
                  <a:pt x="1372" y="894"/>
                  <a:pt x="1354" y="890"/>
                </a:cubicBezTo>
                <a:cubicBezTo>
                  <a:pt x="1355" y="896"/>
                  <a:pt x="1355" y="900"/>
                  <a:pt x="1356" y="904"/>
                </a:cubicBezTo>
                <a:cubicBezTo>
                  <a:pt x="1325" y="898"/>
                  <a:pt x="1295" y="892"/>
                  <a:pt x="1265" y="886"/>
                </a:cubicBezTo>
                <a:cubicBezTo>
                  <a:pt x="1269" y="885"/>
                  <a:pt x="1274" y="883"/>
                  <a:pt x="1282" y="880"/>
                </a:cubicBezTo>
                <a:cubicBezTo>
                  <a:pt x="1267" y="877"/>
                  <a:pt x="1255" y="874"/>
                  <a:pt x="1239" y="870"/>
                </a:cubicBezTo>
                <a:cubicBezTo>
                  <a:pt x="1355" y="867"/>
                  <a:pt x="1468" y="863"/>
                  <a:pt x="1581" y="860"/>
                </a:cubicBezTo>
                <a:cubicBezTo>
                  <a:pt x="1581" y="858"/>
                  <a:pt x="1581" y="857"/>
                  <a:pt x="1580" y="855"/>
                </a:cubicBezTo>
                <a:cubicBezTo>
                  <a:pt x="1405" y="854"/>
                  <a:pt x="1230" y="865"/>
                  <a:pt x="1055" y="865"/>
                </a:cubicBezTo>
                <a:cubicBezTo>
                  <a:pt x="1065" y="873"/>
                  <a:pt x="1075" y="881"/>
                  <a:pt x="1084" y="888"/>
                </a:cubicBezTo>
                <a:cubicBezTo>
                  <a:pt x="1083" y="891"/>
                  <a:pt x="1083" y="893"/>
                  <a:pt x="1082" y="896"/>
                </a:cubicBezTo>
                <a:cubicBezTo>
                  <a:pt x="1104" y="892"/>
                  <a:pt x="1126" y="887"/>
                  <a:pt x="1148" y="887"/>
                </a:cubicBezTo>
                <a:cubicBezTo>
                  <a:pt x="1165" y="886"/>
                  <a:pt x="1181" y="893"/>
                  <a:pt x="1198" y="894"/>
                </a:cubicBezTo>
                <a:cubicBezTo>
                  <a:pt x="1225" y="896"/>
                  <a:pt x="1253" y="895"/>
                  <a:pt x="1280" y="896"/>
                </a:cubicBezTo>
                <a:cubicBezTo>
                  <a:pt x="1282" y="896"/>
                  <a:pt x="1283" y="897"/>
                  <a:pt x="1284" y="903"/>
                </a:cubicBezTo>
                <a:cubicBezTo>
                  <a:pt x="1242" y="903"/>
                  <a:pt x="1199" y="903"/>
                  <a:pt x="1151" y="903"/>
                </a:cubicBezTo>
                <a:cubicBezTo>
                  <a:pt x="1157" y="909"/>
                  <a:pt x="1158" y="911"/>
                  <a:pt x="1163" y="916"/>
                </a:cubicBezTo>
                <a:cubicBezTo>
                  <a:pt x="1137" y="918"/>
                  <a:pt x="1114" y="920"/>
                  <a:pt x="1091" y="923"/>
                </a:cubicBezTo>
                <a:cubicBezTo>
                  <a:pt x="1091" y="921"/>
                  <a:pt x="1091" y="920"/>
                  <a:pt x="1091" y="919"/>
                </a:cubicBezTo>
                <a:cubicBezTo>
                  <a:pt x="1104" y="916"/>
                  <a:pt x="1117" y="914"/>
                  <a:pt x="1130" y="912"/>
                </a:cubicBezTo>
                <a:cubicBezTo>
                  <a:pt x="1130" y="911"/>
                  <a:pt x="1130" y="911"/>
                  <a:pt x="1130" y="910"/>
                </a:cubicBezTo>
                <a:cubicBezTo>
                  <a:pt x="1106" y="909"/>
                  <a:pt x="1082" y="907"/>
                  <a:pt x="1059" y="907"/>
                </a:cubicBezTo>
                <a:cubicBezTo>
                  <a:pt x="1057" y="906"/>
                  <a:pt x="1053" y="911"/>
                  <a:pt x="1054" y="913"/>
                </a:cubicBezTo>
                <a:cubicBezTo>
                  <a:pt x="1054" y="915"/>
                  <a:pt x="1058" y="917"/>
                  <a:pt x="1060" y="920"/>
                </a:cubicBezTo>
                <a:cubicBezTo>
                  <a:pt x="1023" y="920"/>
                  <a:pt x="985" y="919"/>
                  <a:pt x="947" y="921"/>
                </a:cubicBezTo>
                <a:cubicBezTo>
                  <a:pt x="928" y="921"/>
                  <a:pt x="909" y="926"/>
                  <a:pt x="889" y="927"/>
                </a:cubicBezTo>
                <a:cubicBezTo>
                  <a:pt x="876" y="929"/>
                  <a:pt x="861" y="931"/>
                  <a:pt x="849" y="928"/>
                </a:cubicBezTo>
                <a:cubicBezTo>
                  <a:pt x="808" y="916"/>
                  <a:pt x="767" y="925"/>
                  <a:pt x="726" y="927"/>
                </a:cubicBezTo>
                <a:cubicBezTo>
                  <a:pt x="715" y="927"/>
                  <a:pt x="705" y="926"/>
                  <a:pt x="693" y="923"/>
                </a:cubicBezTo>
                <a:cubicBezTo>
                  <a:pt x="667" y="916"/>
                  <a:pt x="638" y="921"/>
                  <a:pt x="608" y="921"/>
                </a:cubicBezTo>
                <a:cubicBezTo>
                  <a:pt x="610" y="925"/>
                  <a:pt x="611" y="927"/>
                  <a:pt x="612" y="927"/>
                </a:cubicBezTo>
                <a:cubicBezTo>
                  <a:pt x="636" y="931"/>
                  <a:pt x="661" y="934"/>
                  <a:pt x="686" y="937"/>
                </a:cubicBezTo>
                <a:cubicBezTo>
                  <a:pt x="686" y="940"/>
                  <a:pt x="686" y="942"/>
                  <a:pt x="686" y="944"/>
                </a:cubicBezTo>
                <a:cubicBezTo>
                  <a:pt x="664" y="944"/>
                  <a:pt x="643" y="944"/>
                  <a:pt x="622" y="944"/>
                </a:cubicBezTo>
                <a:cubicBezTo>
                  <a:pt x="589" y="944"/>
                  <a:pt x="557" y="945"/>
                  <a:pt x="524" y="943"/>
                </a:cubicBezTo>
                <a:cubicBezTo>
                  <a:pt x="504" y="942"/>
                  <a:pt x="483" y="937"/>
                  <a:pt x="464" y="948"/>
                </a:cubicBezTo>
                <a:cubicBezTo>
                  <a:pt x="462" y="949"/>
                  <a:pt x="456" y="943"/>
                  <a:pt x="446" y="936"/>
                </a:cubicBezTo>
                <a:cubicBezTo>
                  <a:pt x="424" y="936"/>
                  <a:pt x="395" y="936"/>
                  <a:pt x="365" y="936"/>
                </a:cubicBezTo>
                <a:cubicBezTo>
                  <a:pt x="365" y="935"/>
                  <a:pt x="365" y="934"/>
                  <a:pt x="365" y="933"/>
                </a:cubicBezTo>
                <a:cubicBezTo>
                  <a:pt x="375" y="927"/>
                  <a:pt x="384" y="922"/>
                  <a:pt x="393" y="917"/>
                </a:cubicBezTo>
                <a:cubicBezTo>
                  <a:pt x="368" y="908"/>
                  <a:pt x="342" y="899"/>
                  <a:pt x="316" y="890"/>
                </a:cubicBezTo>
                <a:cubicBezTo>
                  <a:pt x="351" y="893"/>
                  <a:pt x="382" y="912"/>
                  <a:pt x="421" y="898"/>
                </a:cubicBezTo>
                <a:cubicBezTo>
                  <a:pt x="404" y="896"/>
                  <a:pt x="389" y="897"/>
                  <a:pt x="376" y="892"/>
                </a:cubicBezTo>
                <a:cubicBezTo>
                  <a:pt x="364" y="889"/>
                  <a:pt x="343" y="894"/>
                  <a:pt x="347" y="869"/>
                </a:cubicBezTo>
                <a:cubicBezTo>
                  <a:pt x="339" y="869"/>
                  <a:pt x="332" y="868"/>
                  <a:pt x="320" y="867"/>
                </a:cubicBezTo>
                <a:cubicBezTo>
                  <a:pt x="325" y="863"/>
                  <a:pt x="328" y="861"/>
                  <a:pt x="332" y="858"/>
                </a:cubicBezTo>
                <a:cubicBezTo>
                  <a:pt x="320" y="858"/>
                  <a:pt x="309" y="857"/>
                  <a:pt x="292" y="856"/>
                </a:cubicBezTo>
                <a:cubicBezTo>
                  <a:pt x="300" y="850"/>
                  <a:pt x="305" y="847"/>
                  <a:pt x="310" y="843"/>
                </a:cubicBezTo>
                <a:cubicBezTo>
                  <a:pt x="308" y="840"/>
                  <a:pt x="306" y="836"/>
                  <a:pt x="303" y="831"/>
                </a:cubicBezTo>
                <a:cubicBezTo>
                  <a:pt x="284" y="839"/>
                  <a:pt x="280" y="838"/>
                  <a:pt x="280" y="820"/>
                </a:cubicBezTo>
                <a:cubicBezTo>
                  <a:pt x="262" y="822"/>
                  <a:pt x="244" y="826"/>
                  <a:pt x="226" y="826"/>
                </a:cubicBezTo>
                <a:cubicBezTo>
                  <a:pt x="213" y="826"/>
                  <a:pt x="200" y="821"/>
                  <a:pt x="187" y="819"/>
                </a:cubicBezTo>
                <a:cubicBezTo>
                  <a:pt x="181" y="819"/>
                  <a:pt x="174" y="822"/>
                  <a:pt x="168" y="823"/>
                </a:cubicBezTo>
                <a:cubicBezTo>
                  <a:pt x="161" y="823"/>
                  <a:pt x="154" y="821"/>
                  <a:pt x="148" y="821"/>
                </a:cubicBezTo>
                <a:cubicBezTo>
                  <a:pt x="150" y="815"/>
                  <a:pt x="152" y="810"/>
                  <a:pt x="155" y="801"/>
                </a:cubicBezTo>
                <a:cubicBezTo>
                  <a:pt x="146" y="799"/>
                  <a:pt x="136" y="797"/>
                  <a:pt x="126" y="795"/>
                </a:cubicBezTo>
                <a:cubicBezTo>
                  <a:pt x="126" y="793"/>
                  <a:pt x="126" y="792"/>
                  <a:pt x="126" y="790"/>
                </a:cubicBezTo>
                <a:cubicBezTo>
                  <a:pt x="182" y="776"/>
                  <a:pt x="238" y="762"/>
                  <a:pt x="294" y="747"/>
                </a:cubicBezTo>
                <a:cubicBezTo>
                  <a:pt x="294" y="746"/>
                  <a:pt x="294" y="745"/>
                  <a:pt x="293" y="743"/>
                </a:cubicBezTo>
                <a:cubicBezTo>
                  <a:pt x="273" y="735"/>
                  <a:pt x="252" y="728"/>
                  <a:pt x="232" y="720"/>
                </a:cubicBezTo>
                <a:cubicBezTo>
                  <a:pt x="232" y="718"/>
                  <a:pt x="233" y="716"/>
                  <a:pt x="233" y="714"/>
                </a:cubicBezTo>
                <a:cubicBezTo>
                  <a:pt x="239" y="715"/>
                  <a:pt x="244" y="716"/>
                  <a:pt x="252" y="717"/>
                </a:cubicBezTo>
                <a:cubicBezTo>
                  <a:pt x="247" y="712"/>
                  <a:pt x="244" y="708"/>
                  <a:pt x="238" y="701"/>
                </a:cubicBezTo>
                <a:cubicBezTo>
                  <a:pt x="253" y="705"/>
                  <a:pt x="265" y="708"/>
                  <a:pt x="278" y="712"/>
                </a:cubicBezTo>
                <a:cubicBezTo>
                  <a:pt x="273" y="704"/>
                  <a:pt x="269" y="699"/>
                  <a:pt x="266" y="695"/>
                </a:cubicBezTo>
                <a:cubicBezTo>
                  <a:pt x="272" y="691"/>
                  <a:pt x="279" y="689"/>
                  <a:pt x="285" y="686"/>
                </a:cubicBezTo>
                <a:cubicBezTo>
                  <a:pt x="274" y="677"/>
                  <a:pt x="265" y="669"/>
                  <a:pt x="256" y="662"/>
                </a:cubicBezTo>
                <a:cubicBezTo>
                  <a:pt x="262" y="658"/>
                  <a:pt x="268" y="655"/>
                  <a:pt x="278" y="648"/>
                </a:cubicBezTo>
                <a:cubicBezTo>
                  <a:pt x="260" y="645"/>
                  <a:pt x="245" y="641"/>
                  <a:pt x="230" y="641"/>
                </a:cubicBezTo>
                <a:cubicBezTo>
                  <a:pt x="217" y="641"/>
                  <a:pt x="210" y="639"/>
                  <a:pt x="204" y="626"/>
                </a:cubicBezTo>
                <a:cubicBezTo>
                  <a:pt x="201" y="617"/>
                  <a:pt x="190" y="611"/>
                  <a:pt x="182" y="606"/>
                </a:cubicBezTo>
                <a:cubicBezTo>
                  <a:pt x="164" y="595"/>
                  <a:pt x="164" y="596"/>
                  <a:pt x="179" y="578"/>
                </a:cubicBezTo>
                <a:cubicBezTo>
                  <a:pt x="173" y="576"/>
                  <a:pt x="168" y="575"/>
                  <a:pt x="164" y="573"/>
                </a:cubicBezTo>
                <a:cubicBezTo>
                  <a:pt x="185" y="546"/>
                  <a:pt x="205" y="519"/>
                  <a:pt x="243" y="512"/>
                </a:cubicBezTo>
                <a:cubicBezTo>
                  <a:pt x="242" y="510"/>
                  <a:pt x="241" y="508"/>
                  <a:pt x="240" y="506"/>
                </a:cubicBezTo>
                <a:cubicBezTo>
                  <a:pt x="210" y="509"/>
                  <a:pt x="180" y="515"/>
                  <a:pt x="150" y="513"/>
                </a:cubicBezTo>
                <a:cubicBezTo>
                  <a:pt x="123" y="511"/>
                  <a:pt x="91" y="522"/>
                  <a:pt x="69" y="493"/>
                </a:cubicBezTo>
                <a:cubicBezTo>
                  <a:pt x="53" y="514"/>
                  <a:pt x="37" y="498"/>
                  <a:pt x="23" y="495"/>
                </a:cubicBezTo>
                <a:cubicBezTo>
                  <a:pt x="20" y="488"/>
                  <a:pt x="17" y="482"/>
                  <a:pt x="16" y="476"/>
                </a:cubicBezTo>
                <a:cubicBezTo>
                  <a:pt x="13" y="465"/>
                  <a:pt x="12" y="452"/>
                  <a:pt x="25" y="448"/>
                </a:cubicBezTo>
                <a:cubicBezTo>
                  <a:pt x="37" y="445"/>
                  <a:pt x="35" y="437"/>
                  <a:pt x="32" y="432"/>
                </a:cubicBezTo>
                <a:cubicBezTo>
                  <a:pt x="20" y="414"/>
                  <a:pt x="34" y="407"/>
                  <a:pt x="44" y="398"/>
                </a:cubicBezTo>
                <a:cubicBezTo>
                  <a:pt x="52" y="404"/>
                  <a:pt x="61" y="410"/>
                  <a:pt x="69" y="416"/>
                </a:cubicBezTo>
                <a:cubicBezTo>
                  <a:pt x="71" y="415"/>
                  <a:pt x="72" y="414"/>
                  <a:pt x="74" y="413"/>
                </a:cubicBezTo>
                <a:cubicBezTo>
                  <a:pt x="72" y="407"/>
                  <a:pt x="71" y="397"/>
                  <a:pt x="68" y="396"/>
                </a:cubicBezTo>
                <a:cubicBezTo>
                  <a:pt x="61" y="395"/>
                  <a:pt x="52" y="398"/>
                  <a:pt x="44" y="398"/>
                </a:cubicBezTo>
                <a:close/>
                <a:moveTo>
                  <a:pt x="3086" y="869"/>
                </a:moveTo>
                <a:cubicBezTo>
                  <a:pt x="3086" y="868"/>
                  <a:pt x="3085" y="868"/>
                  <a:pt x="3085" y="867"/>
                </a:cubicBezTo>
                <a:cubicBezTo>
                  <a:pt x="3069" y="865"/>
                  <a:pt x="3054" y="863"/>
                  <a:pt x="3038" y="862"/>
                </a:cubicBezTo>
                <a:cubicBezTo>
                  <a:pt x="2981" y="857"/>
                  <a:pt x="2923" y="866"/>
                  <a:pt x="2866" y="860"/>
                </a:cubicBezTo>
                <a:cubicBezTo>
                  <a:pt x="2847" y="858"/>
                  <a:pt x="2828" y="863"/>
                  <a:pt x="2810" y="862"/>
                </a:cubicBezTo>
                <a:cubicBezTo>
                  <a:pt x="2774" y="860"/>
                  <a:pt x="2739" y="855"/>
                  <a:pt x="2703" y="854"/>
                </a:cubicBezTo>
                <a:cubicBezTo>
                  <a:pt x="2630" y="851"/>
                  <a:pt x="2558" y="850"/>
                  <a:pt x="2485" y="849"/>
                </a:cubicBezTo>
                <a:cubicBezTo>
                  <a:pt x="2474" y="848"/>
                  <a:pt x="2462" y="847"/>
                  <a:pt x="2451" y="846"/>
                </a:cubicBezTo>
                <a:cubicBezTo>
                  <a:pt x="2459" y="852"/>
                  <a:pt x="2469" y="854"/>
                  <a:pt x="2478" y="854"/>
                </a:cubicBezTo>
                <a:cubicBezTo>
                  <a:pt x="2521" y="856"/>
                  <a:pt x="2564" y="858"/>
                  <a:pt x="2607" y="860"/>
                </a:cubicBezTo>
                <a:cubicBezTo>
                  <a:pt x="2647" y="863"/>
                  <a:pt x="2688" y="867"/>
                  <a:pt x="2728" y="869"/>
                </a:cubicBezTo>
                <a:cubicBezTo>
                  <a:pt x="2799" y="871"/>
                  <a:pt x="2870" y="873"/>
                  <a:pt x="2942" y="875"/>
                </a:cubicBezTo>
                <a:cubicBezTo>
                  <a:pt x="2976" y="876"/>
                  <a:pt x="3011" y="877"/>
                  <a:pt x="3045" y="876"/>
                </a:cubicBezTo>
                <a:cubicBezTo>
                  <a:pt x="3059" y="876"/>
                  <a:pt x="3073" y="872"/>
                  <a:pt x="3086" y="869"/>
                </a:cubicBezTo>
                <a:close/>
                <a:moveTo>
                  <a:pt x="1567" y="812"/>
                </a:moveTo>
                <a:cubicBezTo>
                  <a:pt x="1567" y="812"/>
                  <a:pt x="1567" y="811"/>
                  <a:pt x="1566" y="810"/>
                </a:cubicBezTo>
                <a:cubicBezTo>
                  <a:pt x="1402" y="814"/>
                  <a:pt x="1237" y="818"/>
                  <a:pt x="1072" y="822"/>
                </a:cubicBezTo>
                <a:cubicBezTo>
                  <a:pt x="1098" y="827"/>
                  <a:pt x="1123" y="831"/>
                  <a:pt x="1148" y="832"/>
                </a:cubicBezTo>
                <a:cubicBezTo>
                  <a:pt x="1199" y="832"/>
                  <a:pt x="1249" y="829"/>
                  <a:pt x="1299" y="829"/>
                </a:cubicBezTo>
                <a:cubicBezTo>
                  <a:pt x="1358" y="828"/>
                  <a:pt x="1417" y="831"/>
                  <a:pt x="1476" y="828"/>
                </a:cubicBezTo>
                <a:cubicBezTo>
                  <a:pt x="1506" y="827"/>
                  <a:pt x="1536" y="818"/>
                  <a:pt x="1567" y="812"/>
                </a:cubicBezTo>
                <a:close/>
                <a:moveTo>
                  <a:pt x="3131" y="849"/>
                </a:moveTo>
                <a:cubicBezTo>
                  <a:pt x="3162" y="858"/>
                  <a:pt x="3196" y="839"/>
                  <a:pt x="3228" y="860"/>
                </a:cubicBezTo>
                <a:cubicBezTo>
                  <a:pt x="3183" y="862"/>
                  <a:pt x="3142" y="864"/>
                  <a:pt x="3102" y="866"/>
                </a:cubicBezTo>
                <a:cubicBezTo>
                  <a:pt x="3102" y="868"/>
                  <a:pt x="3102" y="869"/>
                  <a:pt x="3102" y="871"/>
                </a:cubicBezTo>
                <a:cubicBezTo>
                  <a:pt x="3198" y="871"/>
                  <a:pt x="3294" y="871"/>
                  <a:pt x="3390" y="871"/>
                </a:cubicBezTo>
                <a:cubicBezTo>
                  <a:pt x="3390" y="868"/>
                  <a:pt x="3390" y="865"/>
                  <a:pt x="3390" y="861"/>
                </a:cubicBezTo>
                <a:cubicBezTo>
                  <a:pt x="3348" y="861"/>
                  <a:pt x="3305" y="861"/>
                  <a:pt x="3263" y="861"/>
                </a:cubicBezTo>
                <a:cubicBezTo>
                  <a:pt x="3263" y="858"/>
                  <a:pt x="3263" y="855"/>
                  <a:pt x="3263" y="852"/>
                </a:cubicBezTo>
                <a:cubicBezTo>
                  <a:pt x="3294" y="852"/>
                  <a:pt x="3325" y="852"/>
                  <a:pt x="3357" y="852"/>
                </a:cubicBezTo>
                <a:cubicBezTo>
                  <a:pt x="3282" y="846"/>
                  <a:pt x="3207" y="825"/>
                  <a:pt x="3131" y="849"/>
                </a:cubicBezTo>
                <a:close/>
                <a:moveTo>
                  <a:pt x="1026" y="782"/>
                </a:moveTo>
                <a:cubicBezTo>
                  <a:pt x="1093" y="779"/>
                  <a:pt x="1164" y="775"/>
                  <a:pt x="1235" y="772"/>
                </a:cubicBezTo>
                <a:cubicBezTo>
                  <a:pt x="1228" y="768"/>
                  <a:pt x="1220" y="765"/>
                  <a:pt x="1212" y="765"/>
                </a:cubicBezTo>
                <a:cubicBezTo>
                  <a:pt x="1198" y="765"/>
                  <a:pt x="1184" y="768"/>
                  <a:pt x="1171" y="767"/>
                </a:cubicBezTo>
                <a:cubicBezTo>
                  <a:pt x="1125" y="766"/>
                  <a:pt x="1080" y="764"/>
                  <a:pt x="1034" y="764"/>
                </a:cubicBezTo>
                <a:cubicBezTo>
                  <a:pt x="1015" y="763"/>
                  <a:pt x="995" y="765"/>
                  <a:pt x="975" y="766"/>
                </a:cubicBezTo>
                <a:cubicBezTo>
                  <a:pt x="975" y="768"/>
                  <a:pt x="975" y="770"/>
                  <a:pt x="976" y="772"/>
                </a:cubicBezTo>
                <a:cubicBezTo>
                  <a:pt x="994" y="773"/>
                  <a:pt x="1013" y="775"/>
                  <a:pt x="1031" y="776"/>
                </a:cubicBezTo>
                <a:cubicBezTo>
                  <a:pt x="1031" y="778"/>
                  <a:pt x="1031" y="780"/>
                  <a:pt x="1031" y="781"/>
                </a:cubicBezTo>
                <a:cubicBezTo>
                  <a:pt x="1028" y="782"/>
                  <a:pt x="1025" y="782"/>
                  <a:pt x="1026" y="782"/>
                </a:cubicBezTo>
                <a:close/>
                <a:moveTo>
                  <a:pt x="1715" y="582"/>
                </a:moveTo>
                <a:cubicBezTo>
                  <a:pt x="1715" y="585"/>
                  <a:pt x="1715" y="587"/>
                  <a:pt x="1715" y="590"/>
                </a:cubicBezTo>
                <a:cubicBezTo>
                  <a:pt x="1775" y="590"/>
                  <a:pt x="1834" y="589"/>
                  <a:pt x="1893" y="590"/>
                </a:cubicBezTo>
                <a:cubicBezTo>
                  <a:pt x="1930" y="591"/>
                  <a:pt x="1968" y="583"/>
                  <a:pt x="2004" y="598"/>
                </a:cubicBezTo>
                <a:cubicBezTo>
                  <a:pt x="2013" y="601"/>
                  <a:pt x="2023" y="599"/>
                  <a:pt x="2033" y="600"/>
                </a:cubicBezTo>
                <a:cubicBezTo>
                  <a:pt x="2033" y="599"/>
                  <a:pt x="2033" y="598"/>
                  <a:pt x="2033" y="597"/>
                </a:cubicBezTo>
                <a:cubicBezTo>
                  <a:pt x="2024" y="596"/>
                  <a:pt x="2015" y="594"/>
                  <a:pt x="2006" y="593"/>
                </a:cubicBezTo>
                <a:cubicBezTo>
                  <a:pt x="2006" y="592"/>
                  <a:pt x="2006" y="590"/>
                  <a:pt x="2006" y="589"/>
                </a:cubicBezTo>
                <a:cubicBezTo>
                  <a:pt x="2032" y="588"/>
                  <a:pt x="2058" y="586"/>
                  <a:pt x="2084" y="585"/>
                </a:cubicBezTo>
                <a:cubicBezTo>
                  <a:pt x="2084" y="584"/>
                  <a:pt x="2084" y="583"/>
                  <a:pt x="2084" y="582"/>
                </a:cubicBezTo>
                <a:cubicBezTo>
                  <a:pt x="1961" y="582"/>
                  <a:pt x="1838" y="582"/>
                  <a:pt x="1715" y="582"/>
                </a:cubicBezTo>
                <a:close/>
                <a:moveTo>
                  <a:pt x="1860" y="846"/>
                </a:moveTo>
                <a:cubicBezTo>
                  <a:pt x="1973" y="858"/>
                  <a:pt x="2082" y="850"/>
                  <a:pt x="2190" y="852"/>
                </a:cubicBezTo>
                <a:cubicBezTo>
                  <a:pt x="2190" y="850"/>
                  <a:pt x="2190" y="848"/>
                  <a:pt x="2190" y="846"/>
                </a:cubicBezTo>
                <a:cubicBezTo>
                  <a:pt x="2082" y="846"/>
                  <a:pt x="1974" y="846"/>
                  <a:pt x="1860" y="846"/>
                </a:cubicBezTo>
                <a:close/>
                <a:moveTo>
                  <a:pt x="2732" y="497"/>
                </a:moveTo>
                <a:cubicBezTo>
                  <a:pt x="2732" y="499"/>
                  <a:pt x="2733" y="501"/>
                  <a:pt x="2733" y="503"/>
                </a:cubicBezTo>
                <a:cubicBezTo>
                  <a:pt x="2815" y="505"/>
                  <a:pt x="2897" y="507"/>
                  <a:pt x="2979" y="503"/>
                </a:cubicBezTo>
                <a:cubicBezTo>
                  <a:pt x="2979" y="501"/>
                  <a:pt x="2979" y="499"/>
                  <a:pt x="2979" y="497"/>
                </a:cubicBezTo>
                <a:cubicBezTo>
                  <a:pt x="2897" y="497"/>
                  <a:pt x="2815" y="497"/>
                  <a:pt x="2732" y="497"/>
                </a:cubicBezTo>
                <a:close/>
                <a:moveTo>
                  <a:pt x="1642" y="871"/>
                </a:moveTo>
                <a:cubicBezTo>
                  <a:pt x="1622" y="871"/>
                  <a:pt x="1604" y="871"/>
                  <a:pt x="1586" y="871"/>
                </a:cubicBezTo>
                <a:cubicBezTo>
                  <a:pt x="1586" y="871"/>
                  <a:pt x="1586" y="872"/>
                  <a:pt x="1586" y="873"/>
                </a:cubicBezTo>
                <a:cubicBezTo>
                  <a:pt x="1593" y="874"/>
                  <a:pt x="1600" y="874"/>
                  <a:pt x="1607" y="874"/>
                </a:cubicBezTo>
                <a:cubicBezTo>
                  <a:pt x="1607" y="876"/>
                  <a:pt x="1607" y="878"/>
                  <a:pt x="1607" y="879"/>
                </a:cubicBezTo>
                <a:cubicBezTo>
                  <a:pt x="1578" y="879"/>
                  <a:pt x="1548" y="879"/>
                  <a:pt x="1519" y="879"/>
                </a:cubicBezTo>
                <a:cubicBezTo>
                  <a:pt x="1519" y="881"/>
                  <a:pt x="1519" y="883"/>
                  <a:pt x="1519" y="885"/>
                </a:cubicBezTo>
                <a:cubicBezTo>
                  <a:pt x="1534" y="885"/>
                  <a:pt x="1550" y="885"/>
                  <a:pt x="1565" y="885"/>
                </a:cubicBezTo>
                <a:cubicBezTo>
                  <a:pt x="1565" y="886"/>
                  <a:pt x="1565" y="887"/>
                  <a:pt x="1565" y="889"/>
                </a:cubicBezTo>
                <a:cubicBezTo>
                  <a:pt x="1558" y="890"/>
                  <a:pt x="1551" y="891"/>
                  <a:pt x="1544" y="892"/>
                </a:cubicBezTo>
                <a:cubicBezTo>
                  <a:pt x="1544" y="893"/>
                  <a:pt x="1544" y="894"/>
                  <a:pt x="1544" y="895"/>
                </a:cubicBezTo>
                <a:cubicBezTo>
                  <a:pt x="1590" y="890"/>
                  <a:pt x="1636" y="885"/>
                  <a:pt x="1682" y="880"/>
                </a:cubicBezTo>
                <a:cubicBezTo>
                  <a:pt x="1682" y="879"/>
                  <a:pt x="1682" y="878"/>
                  <a:pt x="1682" y="877"/>
                </a:cubicBezTo>
                <a:cubicBezTo>
                  <a:pt x="1666" y="877"/>
                  <a:pt x="1651" y="877"/>
                  <a:pt x="1633" y="877"/>
                </a:cubicBezTo>
                <a:cubicBezTo>
                  <a:pt x="1637" y="874"/>
                  <a:pt x="1639" y="873"/>
                  <a:pt x="1642" y="871"/>
                </a:cubicBezTo>
                <a:close/>
                <a:moveTo>
                  <a:pt x="3146" y="164"/>
                </a:moveTo>
                <a:cubicBezTo>
                  <a:pt x="3146" y="166"/>
                  <a:pt x="3146" y="167"/>
                  <a:pt x="3146" y="168"/>
                </a:cubicBezTo>
                <a:cubicBezTo>
                  <a:pt x="3185" y="168"/>
                  <a:pt x="3224" y="168"/>
                  <a:pt x="3263" y="168"/>
                </a:cubicBezTo>
                <a:cubicBezTo>
                  <a:pt x="3237" y="156"/>
                  <a:pt x="3211" y="142"/>
                  <a:pt x="3180" y="155"/>
                </a:cubicBezTo>
                <a:cubicBezTo>
                  <a:pt x="3191" y="158"/>
                  <a:pt x="3202" y="160"/>
                  <a:pt x="3213" y="162"/>
                </a:cubicBezTo>
                <a:cubicBezTo>
                  <a:pt x="3213" y="163"/>
                  <a:pt x="3213" y="164"/>
                  <a:pt x="3212" y="164"/>
                </a:cubicBezTo>
                <a:cubicBezTo>
                  <a:pt x="3190" y="164"/>
                  <a:pt x="3168" y="164"/>
                  <a:pt x="3146" y="164"/>
                </a:cubicBezTo>
                <a:close/>
                <a:moveTo>
                  <a:pt x="2203" y="745"/>
                </a:moveTo>
                <a:cubicBezTo>
                  <a:pt x="2204" y="744"/>
                  <a:pt x="2204" y="742"/>
                  <a:pt x="2204" y="741"/>
                </a:cubicBezTo>
                <a:cubicBezTo>
                  <a:pt x="2221" y="743"/>
                  <a:pt x="2238" y="744"/>
                  <a:pt x="2256" y="746"/>
                </a:cubicBezTo>
                <a:cubicBezTo>
                  <a:pt x="2256" y="743"/>
                  <a:pt x="2256" y="741"/>
                  <a:pt x="2256" y="738"/>
                </a:cubicBezTo>
                <a:cubicBezTo>
                  <a:pt x="2212" y="738"/>
                  <a:pt x="2169" y="738"/>
                  <a:pt x="2125" y="738"/>
                </a:cubicBezTo>
                <a:cubicBezTo>
                  <a:pt x="2125" y="739"/>
                  <a:pt x="2125" y="740"/>
                  <a:pt x="2125" y="742"/>
                </a:cubicBezTo>
                <a:cubicBezTo>
                  <a:pt x="2157" y="744"/>
                  <a:pt x="2190" y="747"/>
                  <a:pt x="2222" y="750"/>
                </a:cubicBezTo>
                <a:cubicBezTo>
                  <a:pt x="2222" y="748"/>
                  <a:pt x="2223" y="747"/>
                  <a:pt x="2223" y="745"/>
                </a:cubicBezTo>
                <a:cubicBezTo>
                  <a:pt x="2216" y="745"/>
                  <a:pt x="2210" y="745"/>
                  <a:pt x="2203" y="745"/>
                </a:cubicBezTo>
                <a:close/>
                <a:moveTo>
                  <a:pt x="2500" y="797"/>
                </a:moveTo>
                <a:cubicBezTo>
                  <a:pt x="2500" y="796"/>
                  <a:pt x="2500" y="795"/>
                  <a:pt x="2500" y="794"/>
                </a:cubicBezTo>
                <a:cubicBezTo>
                  <a:pt x="2483" y="794"/>
                  <a:pt x="2466" y="794"/>
                  <a:pt x="2448" y="794"/>
                </a:cubicBezTo>
                <a:cubicBezTo>
                  <a:pt x="2431" y="794"/>
                  <a:pt x="2414" y="793"/>
                  <a:pt x="2397" y="793"/>
                </a:cubicBezTo>
                <a:cubicBezTo>
                  <a:pt x="2379" y="792"/>
                  <a:pt x="2362" y="791"/>
                  <a:pt x="2345" y="791"/>
                </a:cubicBezTo>
                <a:cubicBezTo>
                  <a:pt x="2329" y="791"/>
                  <a:pt x="2313" y="793"/>
                  <a:pt x="2296" y="794"/>
                </a:cubicBezTo>
                <a:cubicBezTo>
                  <a:pt x="2297" y="795"/>
                  <a:pt x="2297" y="796"/>
                  <a:pt x="2297" y="797"/>
                </a:cubicBezTo>
                <a:cubicBezTo>
                  <a:pt x="2364" y="797"/>
                  <a:pt x="2432" y="797"/>
                  <a:pt x="2500" y="797"/>
                </a:cubicBezTo>
                <a:close/>
                <a:moveTo>
                  <a:pt x="2362" y="737"/>
                </a:moveTo>
                <a:cubicBezTo>
                  <a:pt x="2363" y="736"/>
                  <a:pt x="2364" y="735"/>
                  <a:pt x="2364" y="733"/>
                </a:cubicBezTo>
                <a:cubicBezTo>
                  <a:pt x="2331" y="733"/>
                  <a:pt x="2299" y="733"/>
                  <a:pt x="2268" y="733"/>
                </a:cubicBezTo>
                <a:cubicBezTo>
                  <a:pt x="2287" y="757"/>
                  <a:pt x="2312" y="745"/>
                  <a:pt x="2335" y="744"/>
                </a:cubicBezTo>
                <a:cubicBezTo>
                  <a:pt x="2334" y="742"/>
                  <a:pt x="2332" y="741"/>
                  <a:pt x="2328" y="737"/>
                </a:cubicBezTo>
                <a:cubicBezTo>
                  <a:pt x="2341" y="737"/>
                  <a:pt x="2352" y="737"/>
                  <a:pt x="2362" y="737"/>
                </a:cubicBezTo>
                <a:close/>
                <a:moveTo>
                  <a:pt x="509" y="791"/>
                </a:moveTo>
                <a:cubicBezTo>
                  <a:pt x="482" y="772"/>
                  <a:pt x="449" y="774"/>
                  <a:pt x="433" y="791"/>
                </a:cubicBezTo>
                <a:cubicBezTo>
                  <a:pt x="456" y="791"/>
                  <a:pt x="480" y="791"/>
                  <a:pt x="509" y="791"/>
                </a:cubicBezTo>
                <a:close/>
                <a:moveTo>
                  <a:pt x="1394" y="774"/>
                </a:moveTo>
                <a:cubicBezTo>
                  <a:pt x="1394" y="773"/>
                  <a:pt x="1394" y="771"/>
                  <a:pt x="1394" y="769"/>
                </a:cubicBezTo>
                <a:cubicBezTo>
                  <a:pt x="1359" y="769"/>
                  <a:pt x="1324" y="769"/>
                  <a:pt x="1289" y="769"/>
                </a:cubicBezTo>
                <a:cubicBezTo>
                  <a:pt x="1289" y="771"/>
                  <a:pt x="1289" y="773"/>
                  <a:pt x="1289" y="774"/>
                </a:cubicBezTo>
                <a:cubicBezTo>
                  <a:pt x="1324" y="774"/>
                  <a:pt x="1359" y="774"/>
                  <a:pt x="1394" y="774"/>
                </a:cubicBezTo>
                <a:close/>
                <a:moveTo>
                  <a:pt x="2394" y="834"/>
                </a:moveTo>
                <a:cubicBezTo>
                  <a:pt x="2394" y="832"/>
                  <a:pt x="2394" y="829"/>
                  <a:pt x="2394" y="827"/>
                </a:cubicBezTo>
                <a:cubicBezTo>
                  <a:pt x="2364" y="825"/>
                  <a:pt x="2334" y="823"/>
                  <a:pt x="2304" y="820"/>
                </a:cubicBezTo>
                <a:cubicBezTo>
                  <a:pt x="2303" y="823"/>
                  <a:pt x="2303" y="826"/>
                  <a:pt x="2303" y="829"/>
                </a:cubicBezTo>
                <a:cubicBezTo>
                  <a:pt x="2333" y="831"/>
                  <a:pt x="2364" y="833"/>
                  <a:pt x="2394" y="834"/>
                </a:cubicBezTo>
                <a:close/>
                <a:moveTo>
                  <a:pt x="2941" y="921"/>
                </a:moveTo>
                <a:cubicBezTo>
                  <a:pt x="2941" y="922"/>
                  <a:pt x="2941" y="924"/>
                  <a:pt x="2941" y="925"/>
                </a:cubicBezTo>
                <a:cubicBezTo>
                  <a:pt x="2984" y="925"/>
                  <a:pt x="3027" y="925"/>
                  <a:pt x="3069" y="925"/>
                </a:cubicBezTo>
                <a:cubicBezTo>
                  <a:pt x="3069" y="924"/>
                  <a:pt x="3069" y="922"/>
                  <a:pt x="3069" y="921"/>
                </a:cubicBezTo>
                <a:cubicBezTo>
                  <a:pt x="3027" y="921"/>
                  <a:pt x="2984" y="921"/>
                  <a:pt x="2941" y="921"/>
                </a:cubicBezTo>
                <a:close/>
                <a:moveTo>
                  <a:pt x="1277" y="670"/>
                </a:moveTo>
                <a:cubicBezTo>
                  <a:pt x="1277" y="668"/>
                  <a:pt x="1277" y="667"/>
                  <a:pt x="1277" y="666"/>
                </a:cubicBezTo>
                <a:cubicBezTo>
                  <a:pt x="1242" y="666"/>
                  <a:pt x="1206" y="666"/>
                  <a:pt x="1171" y="666"/>
                </a:cubicBezTo>
                <a:cubicBezTo>
                  <a:pt x="1171" y="667"/>
                  <a:pt x="1171" y="668"/>
                  <a:pt x="1171" y="670"/>
                </a:cubicBezTo>
                <a:cubicBezTo>
                  <a:pt x="1206" y="670"/>
                  <a:pt x="1242" y="670"/>
                  <a:pt x="1277" y="670"/>
                </a:cubicBezTo>
                <a:close/>
                <a:moveTo>
                  <a:pt x="2225" y="905"/>
                </a:moveTo>
                <a:cubicBezTo>
                  <a:pt x="2225" y="907"/>
                  <a:pt x="2225" y="909"/>
                  <a:pt x="2225" y="910"/>
                </a:cubicBezTo>
                <a:cubicBezTo>
                  <a:pt x="2257" y="910"/>
                  <a:pt x="2289" y="910"/>
                  <a:pt x="2321" y="910"/>
                </a:cubicBezTo>
                <a:cubicBezTo>
                  <a:pt x="2321" y="909"/>
                  <a:pt x="2321" y="907"/>
                  <a:pt x="2321" y="905"/>
                </a:cubicBezTo>
                <a:cubicBezTo>
                  <a:pt x="2289" y="905"/>
                  <a:pt x="2257" y="905"/>
                  <a:pt x="2225" y="905"/>
                </a:cubicBezTo>
                <a:close/>
                <a:moveTo>
                  <a:pt x="2738" y="874"/>
                </a:moveTo>
                <a:cubicBezTo>
                  <a:pt x="2738" y="876"/>
                  <a:pt x="2737" y="879"/>
                  <a:pt x="2737" y="881"/>
                </a:cubicBezTo>
                <a:cubicBezTo>
                  <a:pt x="2769" y="886"/>
                  <a:pt x="2801" y="891"/>
                  <a:pt x="2834" y="896"/>
                </a:cubicBezTo>
                <a:cubicBezTo>
                  <a:pt x="2834" y="894"/>
                  <a:pt x="2834" y="893"/>
                  <a:pt x="2835" y="891"/>
                </a:cubicBezTo>
                <a:cubicBezTo>
                  <a:pt x="2821" y="890"/>
                  <a:pt x="2807" y="889"/>
                  <a:pt x="2793" y="886"/>
                </a:cubicBezTo>
                <a:cubicBezTo>
                  <a:pt x="2775" y="883"/>
                  <a:pt x="2756" y="878"/>
                  <a:pt x="2738" y="874"/>
                </a:cubicBezTo>
                <a:close/>
                <a:moveTo>
                  <a:pt x="1637" y="745"/>
                </a:moveTo>
                <a:cubicBezTo>
                  <a:pt x="1637" y="746"/>
                  <a:pt x="1637" y="748"/>
                  <a:pt x="1637" y="749"/>
                </a:cubicBezTo>
                <a:cubicBezTo>
                  <a:pt x="1672" y="749"/>
                  <a:pt x="1706" y="749"/>
                  <a:pt x="1741" y="749"/>
                </a:cubicBezTo>
                <a:cubicBezTo>
                  <a:pt x="1741" y="748"/>
                  <a:pt x="1741" y="746"/>
                  <a:pt x="1741" y="745"/>
                </a:cubicBezTo>
                <a:cubicBezTo>
                  <a:pt x="1706" y="745"/>
                  <a:pt x="1671" y="745"/>
                  <a:pt x="1637" y="745"/>
                </a:cubicBezTo>
                <a:close/>
                <a:moveTo>
                  <a:pt x="3074" y="946"/>
                </a:moveTo>
                <a:cubicBezTo>
                  <a:pt x="3054" y="925"/>
                  <a:pt x="3036" y="935"/>
                  <a:pt x="3019" y="935"/>
                </a:cubicBezTo>
                <a:cubicBezTo>
                  <a:pt x="3019" y="938"/>
                  <a:pt x="3019" y="940"/>
                  <a:pt x="3019" y="942"/>
                </a:cubicBezTo>
                <a:cubicBezTo>
                  <a:pt x="3036" y="944"/>
                  <a:pt x="3053" y="945"/>
                  <a:pt x="3074" y="946"/>
                </a:cubicBezTo>
                <a:close/>
                <a:moveTo>
                  <a:pt x="1219" y="846"/>
                </a:moveTo>
                <a:cubicBezTo>
                  <a:pt x="1219" y="847"/>
                  <a:pt x="1219" y="848"/>
                  <a:pt x="1219" y="848"/>
                </a:cubicBezTo>
                <a:cubicBezTo>
                  <a:pt x="1261" y="848"/>
                  <a:pt x="1302" y="848"/>
                  <a:pt x="1344" y="848"/>
                </a:cubicBezTo>
                <a:cubicBezTo>
                  <a:pt x="1344" y="848"/>
                  <a:pt x="1344" y="847"/>
                  <a:pt x="1344" y="846"/>
                </a:cubicBezTo>
                <a:cubicBezTo>
                  <a:pt x="1302" y="846"/>
                  <a:pt x="1261" y="846"/>
                  <a:pt x="1219" y="846"/>
                </a:cubicBezTo>
                <a:close/>
                <a:moveTo>
                  <a:pt x="3055" y="502"/>
                </a:moveTo>
                <a:cubicBezTo>
                  <a:pt x="3055" y="500"/>
                  <a:pt x="3055" y="498"/>
                  <a:pt x="3055" y="497"/>
                </a:cubicBezTo>
                <a:cubicBezTo>
                  <a:pt x="3038" y="497"/>
                  <a:pt x="3022" y="497"/>
                  <a:pt x="3005" y="497"/>
                </a:cubicBezTo>
                <a:cubicBezTo>
                  <a:pt x="3005" y="499"/>
                  <a:pt x="3006" y="502"/>
                  <a:pt x="3006" y="504"/>
                </a:cubicBezTo>
                <a:cubicBezTo>
                  <a:pt x="3022" y="504"/>
                  <a:pt x="3039" y="503"/>
                  <a:pt x="3055" y="502"/>
                </a:cubicBezTo>
                <a:close/>
                <a:moveTo>
                  <a:pt x="653" y="768"/>
                </a:moveTo>
                <a:cubicBezTo>
                  <a:pt x="653" y="771"/>
                  <a:pt x="654" y="774"/>
                  <a:pt x="654" y="776"/>
                </a:cubicBezTo>
                <a:cubicBezTo>
                  <a:pt x="686" y="775"/>
                  <a:pt x="718" y="773"/>
                  <a:pt x="750" y="771"/>
                </a:cubicBezTo>
                <a:cubicBezTo>
                  <a:pt x="750" y="770"/>
                  <a:pt x="750" y="769"/>
                  <a:pt x="750" y="768"/>
                </a:cubicBezTo>
                <a:cubicBezTo>
                  <a:pt x="717" y="768"/>
                  <a:pt x="685" y="768"/>
                  <a:pt x="653" y="768"/>
                </a:cubicBezTo>
                <a:close/>
                <a:moveTo>
                  <a:pt x="281" y="794"/>
                </a:moveTo>
                <a:cubicBezTo>
                  <a:pt x="282" y="797"/>
                  <a:pt x="283" y="800"/>
                  <a:pt x="283" y="802"/>
                </a:cubicBezTo>
                <a:cubicBezTo>
                  <a:pt x="302" y="798"/>
                  <a:pt x="320" y="794"/>
                  <a:pt x="338" y="790"/>
                </a:cubicBezTo>
                <a:cubicBezTo>
                  <a:pt x="338" y="788"/>
                  <a:pt x="338" y="786"/>
                  <a:pt x="337" y="784"/>
                </a:cubicBezTo>
                <a:cubicBezTo>
                  <a:pt x="318" y="787"/>
                  <a:pt x="300" y="791"/>
                  <a:pt x="281" y="794"/>
                </a:cubicBezTo>
                <a:close/>
                <a:moveTo>
                  <a:pt x="2788" y="721"/>
                </a:moveTo>
                <a:cubicBezTo>
                  <a:pt x="2762" y="704"/>
                  <a:pt x="2742" y="715"/>
                  <a:pt x="2722" y="721"/>
                </a:cubicBezTo>
                <a:cubicBezTo>
                  <a:pt x="2742" y="721"/>
                  <a:pt x="2762" y="721"/>
                  <a:pt x="2788" y="721"/>
                </a:cubicBezTo>
                <a:close/>
                <a:moveTo>
                  <a:pt x="3306" y="717"/>
                </a:moveTo>
                <a:cubicBezTo>
                  <a:pt x="3306" y="718"/>
                  <a:pt x="3305" y="720"/>
                  <a:pt x="3305" y="721"/>
                </a:cubicBezTo>
                <a:cubicBezTo>
                  <a:pt x="3332" y="724"/>
                  <a:pt x="3358" y="726"/>
                  <a:pt x="3384" y="728"/>
                </a:cubicBezTo>
                <a:cubicBezTo>
                  <a:pt x="3384" y="726"/>
                  <a:pt x="3384" y="724"/>
                  <a:pt x="3385" y="723"/>
                </a:cubicBezTo>
                <a:cubicBezTo>
                  <a:pt x="3358" y="721"/>
                  <a:pt x="3332" y="719"/>
                  <a:pt x="3306" y="717"/>
                </a:cubicBezTo>
                <a:close/>
                <a:moveTo>
                  <a:pt x="2322" y="606"/>
                </a:moveTo>
                <a:cubicBezTo>
                  <a:pt x="2322" y="604"/>
                  <a:pt x="2322" y="602"/>
                  <a:pt x="2322" y="601"/>
                </a:cubicBezTo>
                <a:cubicBezTo>
                  <a:pt x="2295" y="599"/>
                  <a:pt x="2268" y="598"/>
                  <a:pt x="2241" y="597"/>
                </a:cubicBezTo>
                <a:cubicBezTo>
                  <a:pt x="2241" y="598"/>
                  <a:pt x="2241" y="600"/>
                  <a:pt x="2241" y="601"/>
                </a:cubicBezTo>
                <a:cubicBezTo>
                  <a:pt x="2268" y="603"/>
                  <a:pt x="2295" y="604"/>
                  <a:pt x="2322" y="606"/>
                </a:cubicBezTo>
                <a:close/>
                <a:moveTo>
                  <a:pt x="2164" y="590"/>
                </a:moveTo>
                <a:cubicBezTo>
                  <a:pt x="2163" y="592"/>
                  <a:pt x="2163" y="593"/>
                  <a:pt x="2163" y="595"/>
                </a:cubicBezTo>
                <a:cubicBezTo>
                  <a:pt x="2173" y="597"/>
                  <a:pt x="2183" y="600"/>
                  <a:pt x="2193" y="600"/>
                </a:cubicBezTo>
                <a:cubicBezTo>
                  <a:pt x="2204" y="600"/>
                  <a:pt x="2214" y="598"/>
                  <a:pt x="2225" y="597"/>
                </a:cubicBezTo>
                <a:cubicBezTo>
                  <a:pt x="2225" y="596"/>
                  <a:pt x="2225" y="595"/>
                  <a:pt x="2225" y="595"/>
                </a:cubicBezTo>
                <a:cubicBezTo>
                  <a:pt x="2204" y="593"/>
                  <a:pt x="2184" y="592"/>
                  <a:pt x="2164" y="590"/>
                </a:cubicBezTo>
                <a:close/>
                <a:moveTo>
                  <a:pt x="2123" y="903"/>
                </a:moveTo>
                <a:cubicBezTo>
                  <a:pt x="2123" y="904"/>
                  <a:pt x="2123" y="905"/>
                  <a:pt x="2123" y="906"/>
                </a:cubicBezTo>
                <a:cubicBezTo>
                  <a:pt x="2152" y="906"/>
                  <a:pt x="2182" y="906"/>
                  <a:pt x="2211" y="906"/>
                </a:cubicBezTo>
                <a:cubicBezTo>
                  <a:pt x="2211" y="905"/>
                  <a:pt x="2211" y="904"/>
                  <a:pt x="2211" y="903"/>
                </a:cubicBezTo>
                <a:cubicBezTo>
                  <a:pt x="2182" y="903"/>
                  <a:pt x="2152" y="903"/>
                  <a:pt x="2123" y="903"/>
                </a:cubicBezTo>
                <a:close/>
                <a:moveTo>
                  <a:pt x="2261" y="828"/>
                </a:moveTo>
                <a:cubicBezTo>
                  <a:pt x="2261" y="827"/>
                  <a:pt x="2261" y="826"/>
                  <a:pt x="2261" y="825"/>
                </a:cubicBezTo>
                <a:cubicBezTo>
                  <a:pt x="2230" y="825"/>
                  <a:pt x="2199" y="825"/>
                  <a:pt x="2168" y="825"/>
                </a:cubicBezTo>
                <a:cubicBezTo>
                  <a:pt x="2168" y="826"/>
                  <a:pt x="2168" y="827"/>
                  <a:pt x="2168" y="828"/>
                </a:cubicBezTo>
                <a:cubicBezTo>
                  <a:pt x="2199" y="828"/>
                  <a:pt x="2230" y="828"/>
                  <a:pt x="2261" y="828"/>
                </a:cubicBezTo>
                <a:close/>
                <a:moveTo>
                  <a:pt x="955" y="661"/>
                </a:moveTo>
                <a:cubicBezTo>
                  <a:pt x="954" y="662"/>
                  <a:pt x="954" y="662"/>
                  <a:pt x="954" y="663"/>
                </a:cubicBezTo>
                <a:cubicBezTo>
                  <a:pt x="979" y="663"/>
                  <a:pt x="1004" y="663"/>
                  <a:pt x="1028" y="663"/>
                </a:cubicBezTo>
                <a:cubicBezTo>
                  <a:pt x="1028" y="661"/>
                  <a:pt x="1028" y="659"/>
                  <a:pt x="1028" y="657"/>
                </a:cubicBezTo>
                <a:cubicBezTo>
                  <a:pt x="1004" y="658"/>
                  <a:pt x="979" y="660"/>
                  <a:pt x="955" y="661"/>
                </a:cubicBezTo>
                <a:close/>
                <a:moveTo>
                  <a:pt x="1762" y="685"/>
                </a:moveTo>
                <a:cubicBezTo>
                  <a:pt x="1762" y="684"/>
                  <a:pt x="1762" y="683"/>
                  <a:pt x="1762" y="681"/>
                </a:cubicBezTo>
                <a:cubicBezTo>
                  <a:pt x="1742" y="681"/>
                  <a:pt x="1723" y="681"/>
                  <a:pt x="1703" y="681"/>
                </a:cubicBezTo>
                <a:cubicBezTo>
                  <a:pt x="1703" y="683"/>
                  <a:pt x="1703" y="684"/>
                  <a:pt x="1704" y="685"/>
                </a:cubicBezTo>
                <a:cubicBezTo>
                  <a:pt x="1723" y="685"/>
                  <a:pt x="1743" y="685"/>
                  <a:pt x="1762" y="685"/>
                </a:cubicBezTo>
                <a:close/>
                <a:moveTo>
                  <a:pt x="1364" y="872"/>
                </a:moveTo>
                <a:cubicBezTo>
                  <a:pt x="1365" y="875"/>
                  <a:pt x="1365" y="877"/>
                  <a:pt x="1365" y="880"/>
                </a:cubicBezTo>
                <a:cubicBezTo>
                  <a:pt x="1381" y="878"/>
                  <a:pt x="1398" y="877"/>
                  <a:pt x="1414" y="875"/>
                </a:cubicBezTo>
                <a:cubicBezTo>
                  <a:pt x="1414" y="874"/>
                  <a:pt x="1414" y="873"/>
                  <a:pt x="1414" y="872"/>
                </a:cubicBezTo>
                <a:cubicBezTo>
                  <a:pt x="1397" y="872"/>
                  <a:pt x="1381" y="872"/>
                  <a:pt x="1364" y="872"/>
                </a:cubicBezTo>
                <a:close/>
                <a:moveTo>
                  <a:pt x="2329" y="844"/>
                </a:moveTo>
                <a:cubicBezTo>
                  <a:pt x="2329" y="843"/>
                  <a:pt x="2329" y="841"/>
                  <a:pt x="2329" y="840"/>
                </a:cubicBezTo>
                <a:cubicBezTo>
                  <a:pt x="2312" y="840"/>
                  <a:pt x="2295" y="840"/>
                  <a:pt x="2278" y="840"/>
                </a:cubicBezTo>
                <a:cubicBezTo>
                  <a:pt x="2278" y="841"/>
                  <a:pt x="2278" y="843"/>
                  <a:pt x="2278" y="844"/>
                </a:cubicBezTo>
                <a:cubicBezTo>
                  <a:pt x="2295" y="844"/>
                  <a:pt x="2312" y="844"/>
                  <a:pt x="2329" y="844"/>
                </a:cubicBezTo>
                <a:close/>
                <a:moveTo>
                  <a:pt x="1447" y="801"/>
                </a:moveTo>
                <a:cubicBezTo>
                  <a:pt x="1447" y="802"/>
                  <a:pt x="1447" y="803"/>
                  <a:pt x="1447" y="804"/>
                </a:cubicBezTo>
                <a:cubicBezTo>
                  <a:pt x="1474" y="804"/>
                  <a:pt x="1501" y="804"/>
                  <a:pt x="1529" y="804"/>
                </a:cubicBezTo>
                <a:cubicBezTo>
                  <a:pt x="1529" y="803"/>
                  <a:pt x="1529" y="802"/>
                  <a:pt x="1529" y="801"/>
                </a:cubicBezTo>
                <a:cubicBezTo>
                  <a:pt x="1501" y="801"/>
                  <a:pt x="1474" y="801"/>
                  <a:pt x="1447" y="801"/>
                </a:cubicBezTo>
                <a:close/>
                <a:moveTo>
                  <a:pt x="2649" y="874"/>
                </a:moveTo>
                <a:cubicBezTo>
                  <a:pt x="2649" y="876"/>
                  <a:pt x="2650" y="879"/>
                  <a:pt x="2650" y="882"/>
                </a:cubicBezTo>
                <a:cubicBezTo>
                  <a:pt x="2664" y="880"/>
                  <a:pt x="2678" y="878"/>
                  <a:pt x="2691" y="876"/>
                </a:cubicBezTo>
                <a:cubicBezTo>
                  <a:pt x="2691" y="874"/>
                  <a:pt x="2691" y="873"/>
                  <a:pt x="2691" y="871"/>
                </a:cubicBezTo>
                <a:cubicBezTo>
                  <a:pt x="2677" y="872"/>
                  <a:pt x="2663" y="873"/>
                  <a:pt x="2649" y="874"/>
                </a:cubicBezTo>
                <a:close/>
                <a:moveTo>
                  <a:pt x="2434" y="678"/>
                </a:moveTo>
                <a:cubicBezTo>
                  <a:pt x="2434" y="677"/>
                  <a:pt x="2434" y="675"/>
                  <a:pt x="2434" y="674"/>
                </a:cubicBezTo>
                <a:cubicBezTo>
                  <a:pt x="2409" y="675"/>
                  <a:pt x="2384" y="677"/>
                  <a:pt x="2360" y="678"/>
                </a:cubicBezTo>
                <a:cubicBezTo>
                  <a:pt x="2360" y="680"/>
                  <a:pt x="2360" y="681"/>
                  <a:pt x="2360" y="682"/>
                </a:cubicBezTo>
                <a:cubicBezTo>
                  <a:pt x="2385" y="681"/>
                  <a:pt x="2410" y="679"/>
                  <a:pt x="2434" y="678"/>
                </a:cubicBezTo>
                <a:close/>
                <a:moveTo>
                  <a:pt x="2441" y="598"/>
                </a:moveTo>
                <a:cubicBezTo>
                  <a:pt x="2441" y="596"/>
                  <a:pt x="2441" y="594"/>
                  <a:pt x="2441" y="593"/>
                </a:cubicBezTo>
                <a:cubicBezTo>
                  <a:pt x="2423" y="593"/>
                  <a:pt x="2404" y="593"/>
                  <a:pt x="2386" y="593"/>
                </a:cubicBezTo>
                <a:cubicBezTo>
                  <a:pt x="2386" y="594"/>
                  <a:pt x="2386" y="596"/>
                  <a:pt x="2386" y="598"/>
                </a:cubicBezTo>
                <a:cubicBezTo>
                  <a:pt x="2405" y="598"/>
                  <a:pt x="2423" y="598"/>
                  <a:pt x="2441" y="598"/>
                </a:cubicBezTo>
                <a:close/>
              </a:path>
            </a:pathLst>
          </a:custGeom>
          <a:solidFill>
            <a:srgbClr val="CEE7FA"/>
          </a:solidFill>
          <a:ln>
            <a:noFill/>
          </a:ln>
        </p:spPr>
        <p:txBody>
          <a:bodyPr vert="horz" wrap="square" lIns="103648" tIns="37091" rIns="103648" bIns="51824" numCol="1" anchor="ctr" anchorCtr="0" compatLnSpc="1">
            <a:prstTxWarp prst="textNoShape">
              <a:avLst/>
            </a:prstTxWarp>
          </a:bodyPr>
          <a:lstStyle/>
          <a:p>
            <a:pPr algn="ctr">
              <a:lnSpc>
                <a:spcPct val="130000"/>
              </a:lnSpc>
              <a:spcBef>
                <a:spcPct val="0"/>
              </a:spcBef>
              <a:defRPr/>
            </a:pPr>
            <a:r>
              <a:rPr lang="en-US" altLang="zh-CN" sz="2782" dirty="0">
                <a:latin typeface="Times New Roman" panose="02020603050405020304" pitchFamily="18" charset="0"/>
                <a:ea typeface="楷体" panose="02010609060101010101" pitchFamily="49" charset="-122"/>
                <a:cs typeface="Times New Roman" panose="02020603050405020304" pitchFamily="18" charset="0"/>
              </a:rPr>
              <a:t>Single-Target PPR Estimation</a:t>
            </a:r>
          </a:p>
        </p:txBody>
      </p:sp>
    </p:spTree>
    <p:extLst>
      <p:ext uri="{BB962C8B-B14F-4D97-AF65-F5344CB8AC3E}">
        <p14:creationId xmlns:p14="http://schemas.microsoft.com/office/powerpoint/2010/main" val="331213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5"/>
                                        </p:tgtEl>
                                        <p:attrNameLst>
                                          <p:attrName>style.visibility</p:attrName>
                                        </p:attrNameLst>
                                      </p:cBhvr>
                                      <p:to>
                                        <p:strVal val="visible"/>
                                      </p:to>
                                    </p:set>
                                    <p:animEffect transition="in" filter="wheel(1)">
                                      <p:cBhvr>
                                        <p:cTn id="7" dur="1000"/>
                                        <p:tgtEl>
                                          <p:spTgt spid="95"/>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96"/>
                                        </p:tgtEl>
                                        <p:attrNameLst>
                                          <p:attrName>style.visibility</p:attrName>
                                        </p:attrNameLst>
                                      </p:cBhvr>
                                      <p:to>
                                        <p:strVal val="visible"/>
                                      </p:to>
                                    </p:set>
                                    <p:animEffect transition="in" filter="wheel(1)">
                                      <p:cBhvr>
                                        <p:cTn id="10" dur="1000"/>
                                        <p:tgtEl>
                                          <p:spTgt spid="96"/>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97"/>
                                        </p:tgtEl>
                                        <p:attrNameLst>
                                          <p:attrName>style.visibility</p:attrName>
                                        </p:attrNameLst>
                                      </p:cBhvr>
                                      <p:to>
                                        <p:strVal val="visible"/>
                                      </p:to>
                                    </p:set>
                                    <p:animEffect transition="in" filter="wheel(1)">
                                      <p:cBhvr>
                                        <p:cTn id="13" dur="1000"/>
                                        <p:tgtEl>
                                          <p:spTgt spid="97"/>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98"/>
                                        </p:tgtEl>
                                        <p:attrNameLst>
                                          <p:attrName>style.visibility</p:attrName>
                                        </p:attrNameLst>
                                      </p:cBhvr>
                                      <p:to>
                                        <p:strVal val="visible"/>
                                      </p:to>
                                    </p:set>
                                    <p:animEffect transition="in" filter="wheel(1)">
                                      <p:cBhvr>
                                        <p:cTn id="16" dur="1000"/>
                                        <p:tgtEl>
                                          <p:spTgt spid="98"/>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99"/>
                                        </p:tgtEl>
                                        <p:attrNameLst>
                                          <p:attrName>style.visibility</p:attrName>
                                        </p:attrNameLst>
                                      </p:cBhvr>
                                      <p:to>
                                        <p:strVal val="visible"/>
                                      </p:to>
                                    </p:set>
                                    <p:animEffect transition="in" filter="wheel(1)">
                                      <p:cBhvr>
                                        <p:cTn id="19" dur="1000"/>
                                        <p:tgtEl>
                                          <p:spTgt spid="99"/>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wheel(1)">
                                      <p:cBhvr>
                                        <p:cTn id="22" dur="1000"/>
                                        <p:tgtEl>
                                          <p:spTgt spid="100"/>
                                        </p:tgtEl>
                                      </p:cBhvr>
                                    </p:animEffect>
                                  </p:childTnLst>
                                </p:cTn>
                              </p:par>
                              <p:par>
                                <p:cTn id="23" presetID="21" presetClass="entr" presetSubtype="1" fill="hold" grpId="0" nodeType="with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wheel(1)">
                                      <p:cBhvr>
                                        <p:cTn id="25" dur="1000"/>
                                        <p:tgtEl>
                                          <p:spTgt spid="101"/>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102"/>
                                        </p:tgtEl>
                                        <p:attrNameLst>
                                          <p:attrName>style.visibility</p:attrName>
                                        </p:attrNameLst>
                                      </p:cBhvr>
                                      <p:to>
                                        <p:strVal val="visible"/>
                                      </p:to>
                                    </p:set>
                                    <p:animEffect transition="in" filter="wheel(1)">
                                      <p:cBhvr>
                                        <p:cTn id="28" dur="1000"/>
                                        <p:tgtEl>
                                          <p:spTgt spid="102"/>
                                        </p:tgtEl>
                                      </p:cBhvr>
                                    </p:animEffect>
                                  </p:childTnLst>
                                </p:cTn>
                              </p:par>
                              <p:par>
                                <p:cTn id="29" presetID="21" presetClass="entr" presetSubtype="1"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animEffect transition="in" filter="wheel(1)">
                                      <p:cBhvr>
                                        <p:cTn id="31" dur="1000"/>
                                        <p:tgtEl>
                                          <p:spTgt spid="103"/>
                                        </p:tgtEl>
                                      </p:cBhvr>
                                    </p:animEffect>
                                  </p:childTnLst>
                                </p:cTn>
                              </p:par>
                              <p:par>
                                <p:cTn id="32" presetID="21" presetClass="entr" presetSubtype="1" fill="hold" grpId="0" nodeType="withEffect">
                                  <p:stCondLst>
                                    <p:cond delay="0"/>
                                  </p:stCondLst>
                                  <p:childTnLst>
                                    <p:set>
                                      <p:cBhvr>
                                        <p:cTn id="33" dur="1" fill="hold">
                                          <p:stCondLst>
                                            <p:cond delay="0"/>
                                          </p:stCondLst>
                                        </p:cTn>
                                        <p:tgtEl>
                                          <p:spTgt spid="104"/>
                                        </p:tgtEl>
                                        <p:attrNameLst>
                                          <p:attrName>style.visibility</p:attrName>
                                        </p:attrNameLst>
                                      </p:cBhvr>
                                      <p:to>
                                        <p:strVal val="visible"/>
                                      </p:to>
                                    </p:set>
                                    <p:animEffect transition="in" filter="wheel(1)">
                                      <p:cBhvr>
                                        <p:cTn id="34" dur="1000"/>
                                        <p:tgtEl>
                                          <p:spTgt spid="104"/>
                                        </p:tgtEl>
                                      </p:cBhvr>
                                    </p:animEffect>
                                  </p:childTnLst>
                                </p:cTn>
                              </p:par>
                              <p:par>
                                <p:cTn id="35" presetID="21" presetClass="entr" presetSubtype="1"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animEffect transition="in" filter="wheel(1)">
                                      <p:cBhvr>
                                        <p:cTn id="37" dur="1000"/>
                                        <p:tgtEl>
                                          <p:spTgt spid="105"/>
                                        </p:tgtEl>
                                      </p:cBhvr>
                                    </p:animEffect>
                                  </p:childTnLst>
                                </p:cTn>
                              </p:par>
                              <p:par>
                                <p:cTn id="38" presetID="21" presetClass="entr" presetSubtype="1" fill="hold" grpId="0" nodeType="withEffect">
                                  <p:stCondLst>
                                    <p:cond delay="0"/>
                                  </p:stCondLst>
                                  <p:childTnLst>
                                    <p:set>
                                      <p:cBhvr>
                                        <p:cTn id="39" dur="1" fill="hold">
                                          <p:stCondLst>
                                            <p:cond delay="0"/>
                                          </p:stCondLst>
                                        </p:cTn>
                                        <p:tgtEl>
                                          <p:spTgt spid="106"/>
                                        </p:tgtEl>
                                        <p:attrNameLst>
                                          <p:attrName>style.visibility</p:attrName>
                                        </p:attrNameLst>
                                      </p:cBhvr>
                                      <p:to>
                                        <p:strVal val="visible"/>
                                      </p:to>
                                    </p:set>
                                    <p:animEffect transition="in" filter="wheel(1)">
                                      <p:cBhvr>
                                        <p:cTn id="40" dur="1000"/>
                                        <p:tgtEl>
                                          <p:spTgt spid="106"/>
                                        </p:tgtEl>
                                      </p:cBhvr>
                                    </p:animEffect>
                                  </p:childTnLst>
                                </p:cTn>
                              </p:par>
                            </p:childTnLst>
                          </p:cTn>
                        </p:par>
                        <p:par>
                          <p:cTn id="41" fill="hold">
                            <p:stCondLst>
                              <p:cond delay="1000"/>
                            </p:stCondLst>
                            <p:childTnLst>
                              <p:par>
                                <p:cTn id="42" presetID="22" presetClass="entr" presetSubtype="8" fill="hold" grpId="0" nodeType="afterEffect">
                                  <p:stCondLst>
                                    <p:cond delay="0"/>
                                  </p:stCondLst>
                                  <p:childTnLst>
                                    <p:set>
                                      <p:cBhvr>
                                        <p:cTn id="43" dur="1" fill="hold">
                                          <p:stCondLst>
                                            <p:cond delay="0"/>
                                          </p:stCondLst>
                                        </p:cTn>
                                        <p:tgtEl>
                                          <p:spTgt spid="84"/>
                                        </p:tgtEl>
                                        <p:attrNameLst>
                                          <p:attrName>style.visibility</p:attrName>
                                        </p:attrNameLst>
                                      </p:cBhvr>
                                      <p:to>
                                        <p:strVal val="visible"/>
                                      </p:to>
                                    </p:set>
                                    <p:animEffect transition="in" filter="wipe(left)">
                                      <p:cBhvr>
                                        <p:cTn id="44" dur="500"/>
                                        <p:tgtEl>
                                          <p:spTgt spid="84"/>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85"/>
                                        </p:tgtEl>
                                        <p:attrNameLst>
                                          <p:attrName>style.visibility</p:attrName>
                                        </p:attrNameLst>
                                      </p:cBhvr>
                                      <p:to>
                                        <p:strVal val="visible"/>
                                      </p:to>
                                    </p:set>
                                    <p:animEffect transition="in" filter="wipe(left)">
                                      <p:cBhvr>
                                        <p:cTn id="47" dur="500"/>
                                        <p:tgtEl>
                                          <p:spTgt spid="85"/>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86"/>
                                        </p:tgtEl>
                                        <p:attrNameLst>
                                          <p:attrName>style.visibility</p:attrName>
                                        </p:attrNameLst>
                                      </p:cBhvr>
                                      <p:to>
                                        <p:strVal val="visible"/>
                                      </p:to>
                                    </p:set>
                                    <p:animEffect transition="in" filter="wipe(left)">
                                      <p:cBhvr>
                                        <p:cTn id="50" dur="500"/>
                                        <p:tgtEl>
                                          <p:spTgt spid="8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87"/>
                                        </p:tgtEl>
                                        <p:attrNameLst>
                                          <p:attrName>style.visibility</p:attrName>
                                        </p:attrNameLst>
                                      </p:cBhvr>
                                      <p:to>
                                        <p:strVal val="visible"/>
                                      </p:to>
                                    </p:set>
                                    <p:animEffect transition="in" filter="wipe(left)">
                                      <p:cBhvr>
                                        <p:cTn id="53" dur="500"/>
                                        <p:tgtEl>
                                          <p:spTgt spid="8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89"/>
                                        </p:tgtEl>
                                        <p:attrNameLst>
                                          <p:attrName>style.visibility</p:attrName>
                                        </p:attrNameLst>
                                      </p:cBhvr>
                                      <p:to>
                                        <p:strVal val="visible"/>
                                      </p:to>
                                    </p:set>
                                    <p:animEffect transition="in" filter="wipe(left)">
                                      <p:cBhvr>
                                        <p:cTn id="56" dur="500"/>
                                        <p:tgtEl>
                                          <p:spTgt spid="89"/>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90"/>
                                        </p:tgtEl>
                                        <p:attrNameLst>
                                          <p:attrName>style.visibility</p:attrName>
                                        </p:attrNameLst>
                                      </p:cBhvr>
                                      <p:to>
                                        <p:strVal val="visible"/>
                                      </p:to>
                                    </p:set>
                                    <p:animEffect transition="in" filter="wipe(left)">
                                      <p:cBhvr>
                                        <p:cTn id="59" dur="500"/>
                                        <p:tgtEl>
                                          <p:spTgt spid="90"/>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91"/>
                                        </p:tgtEl>
                                        <p:attrNameLst>
                                          <p:attrName>style.visibility</p:attrName>
                                        </p:attrNameLst>
                                      </p:cBhvr>
                                      <p:to>
                                        <p:strVal val="visible"/>
                                      </p:to>
                                    </p:set>
                                    <p:animEffect transition="in" filter="wipe(left)">
                                      <p:cBhvr>
                                        <p:cTn id="62" dur="500"/>
                                        <p:tgtEl>
                                          <p:spTgt spid="91"/>
                                        </p:tgtEl>
                                      </p:cBhvr>
                                    </p:animEffect>
                                  </p:childTnLst>
                                </p:cTn>
                              </p:par>
                              <p:par>
                                <p:cTn id="63" presetID="22" presetClass="entr" presetSubtype="8"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animEffect transition="in" filter="wipe(left)">
                                      <p:cBhvr>
                                        <p:cTn id="65" dur="500"/>
                                        <p:tgtEl>
                                          <p:spTgt spid="9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93"/>
                                        </p:tgtEl>
                                        <p:attrNameLst>
                                          <p:attrName>style.visibility</p:attrName>
                                        </p:attrNameLst>
                                      </p:cBhvr>
                                      <p:to>
                                        <p:strVal val="visible"/>
                                      </p:to>
                                    </p:set>
                                    <p:animEffect transition="in" filter="wipe(left)">
                                      <p:cBhvr>
                                        <p:cTn id="68" dur="500"/>
                                        <p:tgtEl>
                                          <p:spTgt spid="93"/>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94"/>
                                        </p:tgtEl>
                                        <p:attrNameLst>
                                          <p:attrName>style.visibility</p:attrName>
                                        </p:attrNameLst>
                                      </p:cBhvr>
                                      <p:to>
                                        <p:strVal val="visible"/>
                                      </p:to>
                                    </p:set>
                                    <p:animEffect transition="in" filter="wipe(left)">
                                      <p:cBhvr>
                                        <p:cTn id="71" dur="500"/>
                                        <p:tgtEl>
                                          <p:spTgt spid="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animBg="1"/>
      <p:bldP spid="86" grpId="0" animBg="1"/>
      <p:bldP spid="87"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animBg="1"/>
      <p:bldP spid="106" grpId="0" animBg="1"/>
    </p:bldLst>
  </p:timing>
</p:sld>
</file>

<file path=ppt/theme/theme1.xml><?xml version="1.0" encoding="utf-8"?>
<a:theme xmlns:a="http://schemas.openxmlformats.org/drawingml/2006/main" name="CICC IBD">
  <a:themeElements>
    <a:clrScheme name="自定义 1">
      <a:dk1>
        <a:sysClr val="windowText" lastClr="000000"/>
      </a:dk1>
      <a:lt1>
        <a:sysClr val="window" lastClr="FFFFFF"/>
      </a:lt1>
      <a:dk2>
        <a:srgbClr val="1F497D"/>
      </a:dk2>
      <a:lt2>
        <a:srgbClr val="EEECE1"/>
      </a:lt2>
      <a:accent1>
        <a:srgbClr val="CBAA7B"/>
      </a:accent1>
      <a:accent2>
        <a:srgbClr val="BEC0C2"/>
      </a:accent2>
      <a:accent3>
        <a:srgbClr val="C7674B"/>
      </a:accent3>
      <a:accent4>
        <a:srgbClr val="8A90A5"/>
      </a:accent4>
      <a:accent5>
        <a:srgbClr val="DF9753"/>
      </a:accent5>
      <a:accent6>
        <a:srgbClr val="DEC9AC"/>
      </a:accent6>
      <a:hlink>
        <a:srgbClr val="0000FF"/>
      </a:hlink>
      <a:folHlink>
        <a:srgbClr val="800080"/>
      </a:folHlink>
    </a:clrScheme>
    <a:fontScheme name="IBD">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a:defPPr>
      </a:lstStyle>
      <a:style>
        <a:lnRef idx="2">
          <a:schemeClr val="accent6"/>
        </a:lnRef>
        <a:fillRef idx="1">
          <a:schemeClr val="lt1"/>
        </a:fillRef>
        <a:effectRef idx="0">
          <a:schemeClr val="accent6"/>
        </a:effectRef>
        <a:fontRef idx="minor">
          <a:schemeClr val="dk1"/>
        </a:fontRef>
      </a:style>
    </a:spDef>
    <a:lnDef>
      <a:spPr>
        <a:ln w="12700">
          <a:solidFill>
            <a:srgbClr val="000000"/>
          </a:solidFill>
        </a:ln>
      </a:spPr>
      <a:bodyPr/>
      <a:lstStyle/>
      <a:style>
        <a:lnRef idx="1">
          <a:schemeClr val="dk1"/>
        </a:lnRef>
        <a:fillRef idx="0">
          <a:schemeClr val="dk1"/>
        </a:fillRef>
        <a:effectRef idx="0">
          <a:schemeClr val="dk1"/>
        </a:effectRef>
        <a:fontRef idx="minor">
          <a:schemeClr val="tx1"/>
        </a:fontRef>
      </a:style>
    </a:lnDef>
    <a:txDef>
      <a:spPr bwMode="auto">
        <a:solidFill>
          <a:srgbClr val="CEE7FA"/>
        </a:solidFill>
        <a:ln w="9525" algn="ctr">
          <a:solidFill>
            <a:schemeClr val="bg1">
              <a:lumMod val="75000"/>
            </a:schemeClr>
          </a:solidFill>
          <a:miter lim="800000"/>
          <a:headEnd/>
          <a:tailEnd/>
        </a:ln>
        <a:effectLst/>
      </a:spPr>
      <a:bodyPr lIns="90909" tIns="45455" rIns="90909" bIns="45455" anchor="ctr"/>
      <a:lstStyle>
        <a:defPPr marL="170543" indent="-170543">
          <a:spcBef>
            <a:spcPts val="0"/>
          </a:spcBef>
          <a:buFont typeface="Wingdings" pitchFamily="2" charset="2"/>
          <a:buChar char="n"/>
          <a:defRPr dirty="0">
            <a:solidFill>
              <a:prstClr val="black"/>
            </a:solidFill>
          </a:defRPr>
        </a:defPPr>
      </a:lstStyle>
    </a:txDef>
  </a:objectDefaults>
  <a:extraClrSchemeLst/>
  <a:custClrLst>
    <a:custClr name="次要文本色">
      <a:srgbClr val="DECEA6"/>
    </a:custClr>
    <a:custClr name="主要文本色">
      <a:srgbClr val="ECECEC"/>
    </a:custClr>
    <a:custClr name="其他文本色">
      <a:srgbClr val="E7B17E"/>
    </a:custClr>
    <a:custClr name="标题/核心色">
      <a:srgbClr val="9B3519"/>
    </a:custClr>
    <a:custClr>
      <a:srgbClr val="FFFFFF"/>
    </a:custClr>
    <a:custClr>
      <a:srgbClr val="FFFFFF"/>
    </a:custClr>
    <a:custClr>
      <a:srgbClr val="FFFFFF"/>
    </a:custClr>
    <a:custClr>
      <a:srgbClr val="FFFFFF"/>
    </a:custClr>
    <a:custClr>
      <a:srgbClr val="FFFFFF"/>
    </a:custClr>
    <a:custClr>
      <a:srgbClr val="FFFFFF"/>
    </a:custClr>
    <a:custClr name="图表色1">
      <a:srgbClr val="CBAA7B"/>
    </a:custClr>
    <a:custClr name="图表色2">
      <a:srgbClr val="BEC0C2"/>
    </a:custClr>
    <a:custClr name="图表色3">
      <a:srgbClr val="C7674B"/>
    </a:custClr>
    <a:custClr name="图表色4">
      <a:srgbClr val="8A90A5"/>
    </a:custClr>
    <a:custClr name="图表色5">
      <a:srgbClr val="DF9753"/>
    </a:custClr>
    <a:custClr name="图表色6">
      <a:srgbClr val="DEC9AC"/>
    </a:custClr>
    <a:custClr name="图表色7">
      <a:srgbClr val="E5E6E7"/>
    </a:custClr>
    <a:custClr name="图表色8">
      <a:srgbClr val="D58D78"/>
    </a:custClr>
    <a:custClr name="图表色9">
      <a:srgbClr val="B1B5C3"/>
    </a:custClr>
    <a:custClr name="图表色10">
      <a:srgbClr val="E7B17E"/>
    </a:custClr>
    <a:custClr name="补充文本色1">
      <a:srgbClr val="B4A28D"/>
    </a:custClr>
    <a:custClr name="补充文本色2">
      <a:srgbClr val="CDC1B3"/>
    </a:custClr>
    <a:custClr name="补充文本色3">
      <a:srgbClr val="D8BF9A"/>
    </a:custClr>
    <a:custClr name="补充文本色4">
      <a:srgbClr val="D8D9DA"/>
    </a:custClr>
    <a:custClr name="补充文本色5">
      <a:srgbClr val="E5B9AD"/>
    </a:custClr>
    <a:custClr name="补充文本色6">
      <a:srgbClr val="DFD8E6"/>
    </a:custClr>
    <a:custClr name="补充文本色7">
      <a:srgbClr val="636B87"/>
    </a:custClr>
    <a:custClr name="补充文本色8">
      <a:srgbClr val="CFB77B"/>
    </a:custClr>
    <a:custClr name="补充文本色9">
      <a:srgbClr val="B9411E"/>
    </a:custClr>
    <a:custClr name="补充文本色10">
      <a:srgbClr val="D77D28"/>
    </a:custClr>
    <a:custClr name="线条色1">
      <a:srgbClr val="731E00"/>
    </a:custClr>
    <a:custClr name="线条色2">
      <a:srgbClr val="BD8C46"/>
    </a:custClr>
    <a:custClr name="线条色3">
      <a:srgbClr val="3C4669"/>
    </a:custClr>
    <a:custClr name="线条色4">
      <a:srgbClr val="7F7F7F"/>
    </a:custClr>
    <a:custClr name="线条色5">
      <a:srgbClr val="0070C0"/>
    </a:custClr>
    <a:custClr name="线条色6">
      <a:srgbClr val="9B69FF"/>
    </a:custClr>
    <a:custClr name="线条色7">
      <a:srgbClr val="D77D28"/>
    </a:custClr>
    <a:custClr name="线条色8">
      <a:srgbClr val="826441"/>
    </a:custClr>
    <a:custClr>
      <a:srgbClr val="FFFFFF"/>
    </a:custClr>
    <a:custClr>
      <a:srgbClr val="FFFFFF"/>
    </a:custClr>
  </a:custClr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87036</TotalTime>
  <Words>3735</Words>
  <Application>Microsoft Macintosh PowerPoint</Application>
  <PresentationFormat>自定义</PresentationFormat>
  <Paragraphs>407</Paragraphs>
  <Slides>28</Slides>
  <Notes>28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等线</vt:lpstr>
      <vt:lpstr>系统字体常规体</vt:lpstr>
      <vt:lpstr>KaTeX_Math</vt:lpstr>
      <vt:lpstr>Söhne</vt:lpstr>
      <vt:lpstr>ui-sans-serif</vt:lpstr>
      <vt:lpstr>Arial</vt:lpstr>
      <vt:lpstr>Calibri</vt:lpstr>
      <vt:lpstr>Cambria Math</vt:lpstr>
      <vt:lpstr>Comic Sans MS</vt:lpstr>
      <vt:lpstr>Consolas</vt:lpstr>
      <vt:lpstr>Times New Roman</vt:lpstr>
      <vt:lpstr>Wingdings</vt:lpstr>
      <vt:lpstr>CICC IBD</vt:lpstr>
      <vt:lpstr>PowerPoint 演示文稿</vt:lpstr>
      <vt:lpstr>Outline</vt:lpstr>
      <vt:lpstr>Random Walks on Graphs</vt:lpstr>
      <vt:lpstr>α-Discounted Random Walks (α-Walks)</vt:lpstr>
      <vt:lpstr>PageRank</vt:lpstr>
      <vt:lpstr>Personalized PageRank (PPR)</vt:lpstr>
      <vt:lpstr>Applications</vt:lpstr>
      <vt:lpstr>Problem Formulation</vt:lpstr>
      <vt:lpstr>Problem Formulation</vt:lpstr>
      <vt:lpstr>Computational Model</vt:lpstr>
      <vt:lpstr>Outline</vt:lpstr>
      <vt:lpstr>PowerPoint 演示文稿</vt:lpstr>
      <vt:lpstr>PowerPoint 演示文稿</vt:lpstr>
      <vt:lpstr>Outline</vt:lpstr>
      <vt:lpstr>The Monte-Carlo Method [InternetMath ’05]</vt:lpstr>
      <vt:lpstr>Monte Carlo + Push</vt:lpstr>
      <vt:lpstr>Single-Node PageRank Estimation</vt:lpstr>
      <vt:lpstr>Single-Node PageRank Estimation</vt:lpstr>
      <vt:lpstr>Single-Node PageRank Estimation</vt:lpstr>
      <vt:lpstr>PowerPoint 演示文稿</vt:lpstr>
      <vt:lpstr>PowerPoint 演示文稿</vt:lpstr>
      <vt:lpstr>PowerPoint 演示文稿</vt:lpstr>
      <vt:lpstr>PowerPoint 演示文稿</vt:lpstr>
      <vt:lpstr>PowerPoint 演示文稿</vt:lpstr>
      <vt:lpstr>Outline</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wanghanzhi</dc:creator>
  <cp:lastModifiedBy>Kyle Young</cp:lastModifiedBy>
  <cp:revision>2416</cp:revision>
  <dcterms:created xsi:type="dcterms:W3CDTF">2011-06-28T01:27:34Z</dcterms:created>
  <dcterms:modified xsi:type="dcterms:W3CDTF">2024-10-22T03:25:14Z</dcterms:modified>
</cp:coreProperties>
</file>