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77" r:id="rId2"/>
    <p:sldId id="427" r:id="rId3"/>
    <p:sldId id="430" r:id="rId4"/>
    <p:sldId id="423" r:id="rId5"/>
    <p:sldId id="425" r:id="rId6"/>
    <p:sldId id="426" r:id="rId7"/>
    <p:sldId id="429" r:id="rId8"/>
    <p:sldId id="428" r:id="rId9"/>
    <p:sldId id="401" r:id="rId10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306"/>
    <a:srgbClr val="007A85"/>
    <a:srgbClr val="0F1150"/>
    <a:srgbClr val="B2B2B2"/>
    <a:srgbClr val="ADC610"/>
    <a:srgbClr val="7BA0C9"/>
    <a:srgbClr val="77C0D7"/>
    <a:srgbClr val="775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-342" y="-19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C4A13176-F0BE-4EE5-AB8A-C474160F08E1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0543971F-E6FF-40CC-BC1E-1B4392A81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8DB3909-E8E7-4506-91B1-91D6A1A01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Hoe gaan we de vragen stellen? Op scherm of op papier of allebei?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Wie gaan we vragen om mee te doen aan de spelsessies?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Competitie al in laten gaan?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We gaan u aan de hand nemen slide?</a:t>
            </a: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1229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A35B551-ABA8-47C8-9668-8994760676E6}" type="slidenum">
              <a:rPr lang="en-US" altLang="nl-NL" smtClean="0">
                <a:latin typeface="Arial" charset="0"/>
              </a:rPr>
              <a:pPr algn="r">
                <a:spcBef>
                  <a:spcPct val="0"/>
                </a:spcBef>
              </a:pPr>
              <a:t>5</a:t>
            </a:fld>
            <a:endParaRPr lang="en-US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Hoe gaan we de vragen stellen? Op scherm of op papier of allebei?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Wie gaan we vragen om mee te doen aan de spelsessies?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Competitie al in laten gaan?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We gaan u aan de hand nemen slide?</a:t>
            </a: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133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5B0FDD6-CCE8-4723-976F-A137E9EEF832}" type="slidenum">
              <a:rPr lang="en-US" altLang="nl-NL" smtClean="0">
                <a:latin typeface="Arial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Hoe gaan we de vragen stellen? Op scherm of op papier of allebei?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Wie gaan we vragen om mee te doen aan de spelsessies?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Competitie al in laten gaan?</a:t>
            </a:r>
          </a:p>
          <a:p>
            <a:pPr marL="171450" indent="-171450">
              <a:buFontTx/>
              <a:buChar char="-"/>
            </a:pPr>
            <a:r>
              <a:rPr lang="nl-NL" altLang="nl-NL" smtClean="0">
                <a:latin typeface="Times" charset="0"/>
                <a:ea typeface="ＭＳ Ｐゴシック" pitchFamily="34" charset="-128"/>
              </a:rPr>
              <a:t>We gaan u aan de hand nemen slide?</a:t>
            </a: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  <a:p>
            <a:pPr marL="171450" indent="-171450">
              <a:buFontTx/>
              <a:buChar char="-"/>
            </a:pPr>
            <a:endParaRPr lang="nl-NL" altLang="nl-NL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143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252AD21-6A38-4023-AAD8-BC285871EF3C}" type="slidenum">
              <a:rPr lang="en-US" altLang="nl-NL" smtClean="0">
                <a:latin typeface="Arial" charset="0"/>
              </a:rPr>
              <a:pPr algn="r">
                <a:spcBef>
                  <a:spcPct val="0"/>
                </a:spcBef>
              </a:pPr>
              <a:t>7</a:t>
            </a:fld>
            <a:endParaRPr lang="en-US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12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246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2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52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26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22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523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415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3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3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89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15894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AD8763A-621C-4302-A38A-510570D056F5}" type="slidenum">
              <a:rPr lang="nl-NL" altLang="nl-NL" sz="1100" smtClean="0">
                <a:ea typeface="ＭＳ Ｐゴシック" pitchFamily="34" charset="-128"/>
              </a:rPr>
              <a:pPr algn="r" eaLnBrk="1" hangingPunct="1">
                <a:defRPr/>
              </a:pPr>
              <a:t>‹#›</a:t>
            </a:fld>
            <a:endParaRPr lang="nl-NL" altLang="nl-NL" sz="1100" smtClean="0">
              <a:ea typeface="ＭＳ Ｐゴシック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525" y="0"/>
            <a:ext cx="953452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58813" y="4378325"/>
            <a:ext cx="8418512" cy="646113"/>
          </a:xfrm>
        </p:spPr>
        <p:txBody>
          <a:bodyPr/>
          <a:lstStyle/>
          <a:p>
            <a:pPr marL="0" indent="0"/>
            <a:r>
              <a:rPr lang="en-US" altLang="nl-NL" sz="4000" smtClean="0">
                <a:solidFill>
                  <a:srgbClr val="FF0000"/>
                </a:solidFill>
                <a:ea typeface="ＭＳ Ｐゴシック" pitchFamily="34" charset="-128"/>
              </a:rPr>
              <a:t>‘Netwerk op zijn Best!’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61988" y="5230813"/>
            <a:ext cx="7472362" cy="828675"/>
          </a:xfrm>
        </p:spPr>
        <p:txBody>
          <a:bodyPr/>
          <a:lstStyle/>
          <a:p>
            <a:r>
              <a:rPr lang="en-US" altLang="nl-NL" sz="3000" smtClean="0">
                <a:latin typeface="Bookman Old Style" pitchFamily="18" charset="0"/>
                <a:ea typeface="ＭＳ Ｐゴシック" pitchFamily="34" charset="-128"/>
              </a:rPr>
              <a:t>Samen werken aan een beter netwerk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3078" name="Rechthoek 3"/>
          <p:cNvSpPr>
            <a:spLocks noChangeArrowheads="1"/>
          </p:cNvSpPr>
          <p:nvPr/>
        </p:nvSpPr>
        <p:spPr bwMode="auto">
          <a:xfrm>
            <a:off x="6335713" y="2967038"/>
            <a:ext cx="221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nl-NL" altLang="nl-NL" sz="2400">
                <a:solidFill>
                  <a:schemeClr val="bg1"/>
                </a:solidFill>
              </a:rPr>
              <a:t>Joris Scharpff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nl-NL" altLang="nl-NL" sz="2400">
                <a:solidFill>
                  <a:schemeClr val="bg1"/>
                </a:solidFill>
              </a:rPr>
              <a:t>Daan Schraven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Welkom bij Regio Roersteden!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742950" y="1828800"/>
            <a:ext cx="7724775" cy="4286250"/>
          </a:xfrm>
        </p:spPr>
        <p:txBody>
          <a:bodyPr/>
          <a:lstStyle/>
          <a:p>
            <a:r>
              <a:rPr lang="nl-NL" altLang="nl-NL" dirty="0" smtClean="0">
                <a:ea typeface="ＭＳ Ｐゴシック" pitchFamily="34" charset="-128"/>
              </a:rPr>
              <a:t>De opdrachtgever contracteert meer beheertaken aan aannemers.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Deze vrijheid geeft meer dynamiek aan onderhoudsplannen binnen een wegennetwerk.</a:t>
            </a:r>
          </a:p>
          <a:p>
            <a:endParaRPr lang="nl-NL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Wat moeten aannemers met deze dynamiek?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Een opdrachtgever wil een maximale beschikbaarheid van de weg.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Aannemers willen zoveel mogelijk geld verdienen.</a:t>
            </a:r>
          </a:p>
          <a:p>
            <a:pPr lvl="1"/>
            <a:endParaRPr lang="nl-NL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Vandaag simuleren wij deze dynamiek met jullie in het spel “Regio Roersteden”.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De opdrachtgever wil (namens Regio Roersteden) dat de aannemers op zoek gaan naar de beste prestatie op netwerk-niveau, oftewel: </a:t>
            </a:r>
            <a:r>
              <a:rPr lang="nl-NL" altLang="nl-NL" b="1" i="1" dirty="0" smtClean="0">
                <a:ea typeface="ＭＳ Ｐゴシック" pitchFamily="34" charset="-128"/>
              </a:rPr>
              <a:t>”Netwerk op zijn Best!”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ea typeface="ＭＳ Ｐゴシック" pitchFamily="34" charset="-128"/>
              </a:rPr>
              <a:t>Ook toepasbaar buiten de regio</a:t>
            </a:r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742950" y="1828800"/>
            <a:ext cx="7724775" cy="4286250"/>
          </a:xfrm>
        </p:spPr>
        <p:txBody>
          <a:bodyPr/>
          <a:lstStyle/>
          <a:p>
            <a:r>
              <a:rPr lang="nl-NL" altLang="nl-NL" dirty="0" smtClean="0">
                <a:ea typeface="ＭＳ Ｐゴシック" pitchFamily="34" charset="-128"/>
              </a:rPr>
              <a:t>Vandaag nadruk op wegennet, probleem is algemener: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Energienetwerk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Contracten in de zorg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Intern bedrijfsprocess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...</a:t>
            </a:r>
          </a:p>
          <a:p>
            <a:pPr lvl="1"/>
            <a:endParaRPr lang="nl-NL" altLang="nl-NL" dirty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Algeme setting: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één opdrachtgever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meerdere zelfstandige uitvoerende partijen</a:t>
            </a:r>
          </a:p>
          <a:p>
            <a:pPr lvl="1"/>
            <a:r>
              <a:rPr lang="nl-NL" altLang="nl-NL" dirty="0" smtClean="0">
                <a:ea typeface="ＭＳ Ｐゴシック" pitchFamily="34" charset="-128"/>
              </a:rPr>
              <a:t>onderling afhankelijk</a:t>
            </a:r>
          </a:p>
          <a:p>
            <a:pPr lvl="1"/>
            <a:r>
              <a:rPr lang="nl-NL" altLang="nl-NL" dirty="0">
                <a:ea typeface="ＭＳ Ｐゴシック" pitchFamily="34" charset="-128"/>
              </a:rPr>
              <a:t>i</a:t>
            </a:r>
            <a:r>
              <a:rPr lang="nl-NL" altLang="nl-NL" dirty="0" smtClean="0">
                <a:ea typeface="ＭＳ Ｐゴシック" pitchFamily="34" charset="-128"/>
              </a:rPr>
              <a:t>ndividueel versus groepsbelang</a:t>
            </a:r>
            <a:endParaRPr lang="nl-NL" altLang="nl-NL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18" y="3609974"/>
            <a:ext cx="3575082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Doel van ‘Netwerk op zijn Best!’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Regio Roersteden houdt van de zelfstandige aannemer!</a:t>
            </a:r>
          </a:p>
          <a:p>
            <a:pPr lvl="1"/>
            <a:r>
              <a:rPr lang="nl-NL" altLang="nl-NL" smtClean="0">
                <a:ea typeface="ＭＳ Ｐゴシック" pitchFamily="34" charset="-128"/>
              </a:rPr>
              <a:t>U plant en voert 4 eigen verbeterprojecten vrij uit.</a:t>
            </a:r>
          </a:p>
          <a:p>
            <a:pPr lvl="1"/>
            <a:r>
              <a:rPr lang="nl-NL" altLang="nl-NL" smtClean="0">
                <a:ea typeface="ＭＳ Ｐゴシック" pitchFamily="34" charset="-128"/>
              </a:rPr>
              <a:t>U draagt verantwoording af aan elkaar.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r>
              <a:rPr lang="nl-NL" altLang="nl-NL" smtClean="0">
                <a:ea typeface="ＭＳ Ｐゴシック" pitchFamily="34" charset="-128"/>
              </a:rPr>
              <a:t>Met als gezamenlijk doel: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pPr lvl="1"/>
            <a:r>
              <a:rPr lang="nl-NL" altLang="nl-NL" i="1" smtClean="0">
                <a:ea typeface="ＭＳ Ｐゴシック" pitchFamily="34" charset="-128"/>
              </a:rPr>
              <a:t>“Minimaliseer de verkeershinder  (voertuigverlies uren) voor het hele netwerk”.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r>
              <a:rPr lang="nl-NL" altLang="nl-NL" smtClean="0">
                <a:ea typeface="ＭＳ Ｐゴシック" pitchFamily="34" charset="-128"/>
              </a:rPr>
              <a:t>En als individueel doel:</a:t>
            </a:r>
          </a:p>
          <a:p>
            <a:pPr lvl="1"/>
            <a:endParaRPr lang="nl-NL" altLang="nl-NL" smtClean="0">
              <a:ea typeface="ＭＳ Ｐゴシック" pitchFamily="34" charset="-128"/>
            </a:endParaRPr>
          </a:p>
          <a:p>
            <a:pPr lvl="1"/>
            <a:r>
              <a:rPr lang="nl-NL" altLang="nl-NL" i="1" smtClean="0">
                <a:ea typeface="ＭＳ Ｐゴシック" pitchFamily="34" charset="-128"/>
              </a:rPr>
              <a:t>“Maximaliseer je eigen opbrengsten”.</a:t>
            </a:r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5124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endParaRPr lang="nl-NL" altLang="nl-NL">
              <a:solidFill>
                <a:srgbClr val="00A6D6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Spelregels van het Verbeterprogramma: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Hier zijn de maategelen nodig: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148" name="Ondertitel 2"/>
          <p:cNvSpPr txBox="1">
            <a:spLocks/>
          </p:cNvSpPr>
          <p:nvPr/>
        </p:nvSpPr>
        <p:spPr bwMode="auto">
          <a:xfrm>
            <a:off x="923925" y="1041400"/>
            <a:ext cx="6781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endParaRPr lang="nl-NL" altLang="nl-NL">
              <a:solidFill>
                <a:srgbClr val="00A6D6"/>
              </a:solidFill>
              <a:latin typeface="Bookman Old Style" pitchFamily="18" charset="0"/>
            </a:endParaRPr>
          </a:p>
        </p:txBody>
      </p:sp>
      <p:pic>
        <p:nvPicPr>
          <p:cNvPr id="6149" name="Afbeelding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165350"/>
            <a:ext cx="43910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Spelregels van het Onderhoudsprogramma: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U plant de volgende projecten in: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7172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endParaRPr lang="nl-NL" altLang="nl-NL">
              <a:solidFill>
                <a:srgbClr val="00A6D6"/>
              </a:solidFill>
              <a:latin typeface="Bookman Old Style" pitchFamily="18" charset="0"/>
            </a:endParaRPr>
          </a:p>
        </p:txBody>
      </p:sp>
      <p:pic>
        <p:nvPicPr>
          <p:cNvPr id="7173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152650"/>
            <a:ext cx="4543425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Afbeelding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835275"/>
            <a:ext cx="18002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Afbeelding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257425"/>
            <a:ext cx="2028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Afbeelding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748213"/>
            <a:ext cx="1809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Rechte verbindingslijn met pijl 4"/>
          <p:cNvCxnSpPr>
            <a:cxnSpLocks noChangeShapeType="1"/>
            <a:stCxn id="7175" idx="3"/>
          </p:cNvCxnSpPr>
          <p:nvPr/>
        </p:nvCxnSpPr>
        <p:spPr bwMode="auto">
          <a:xfrm>
            <a:off x="2392363" y="2933700"/>
            <a:ext cx="2293937" cy="295275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Rechte verbindingslijn met pijl 10"/>
          <p:cNvCxnSpPr>
            <a:cxnSpLocks noChangeShapeType="1"/>
          </p:cNvCxnSpPr>
          <p:nvPr/>
        </p:nvCxnSpPr>
        <p:spPr bwMode="auto">
          <a:xfrm>
            <a:off x="2392363" y="2933700"/>
            <a:ext cx="1027112" cy="1254125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Rechte verbindingslijn met pijl 14"/>
          <p:cNvCxnSpPr>
            <a:cxnSpLocks noChangeShapeType="1"/>
            <a:stCxn id="7174" idx="1"/>
          </p:cNvCxnSpPr>
          <p:nvPr/>
        </p:nvCxnSpPr>
        <p:spPr bwMode="auto">
          <a:xfrm flipH="1">
            <a:off x="4229100" y="3511550"/>
            <a:ext cx="2514600" cy="18415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Rechte verbindingslijn met pijl 16"/>
          <p:cNvCxnSpPr>
            <a:cxnSpLocks noChangeShapeType="1"/>
            <a:stCxn id="7176" idx="1"/>
          </p:cNvCxnSpPr>
          <p:nvPr/>
        </p:nvCxnSpPr>
        <p:spPr bwMode="auto">
          <a:xfrm flipH="1" flipV="1">
            <a:off x="4540250" y="4400550"/>
            <a:ext cx="2251075" cy="1023938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Tekstvak 28"/>
          <p:cNvSpPr txBox="1">
            <a:spLocks noChangeArrowheads="1"/>
          </p:cNvSpPr>
          <p:nvPr/>
        </p:nvSpPr>
        <p:spPr bwMode="auto">
          <a:xfrm>
            <a:off x="517525" y="3636963"/>
            <a:ext cx="168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nl-NL" altLang="nl-NL"/>
              <a:t>Asfalteren</a:t>
            </a:r>
          </a:p>
        </p:txBody>
      </p:sp>
      <p:sp>
        <p:nvSpPr>
          <p:cNvPr id="7182" name="Tekstvak 30"/>
          <p:cNvSpPr txBox="1">
            <a:spLocks noChangeArrowheads="1"/>
          </p:cNvSpPr>
          <p:nvPr/>
        </p:nvSpPr>
        <p:spPr bwMode="auto">
          <a:xfrm>
            <a:off x="6300788" y="2322513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nl-NL" altLang="nl-NL"/>
              <a:t>Rijbaan verbreden</a:t>
            </a:r>
          </a:p>
        </p:txBody>
      </p:sp>
      <p:sp>
        <p:nvSpPr>
          <p:cNvPr id="7183" name="Tekstvak 4095"/>
          <p:cNvSpPr txBox="1">
            <a:spLocks noChangeArrowheads="1"/>
          </p:cNvSpPr>
          <p:nvPr/>
        </p:nvSpPr>
        <p:spPr bwMode="auto">
          <a:xfrm>
            <a:off x="6530975" y="4286250"/>
            <a:ext cx="222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nl-NL" altLang="nl-NL"/>
              <a:t>Fly-overs plaatsen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Maar let op: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U heeft invloed op het netwerk: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819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endParaRPr lang="nl-NL" altLang="nl-NL">
              <a:solidFill>
                <a:srgbClr val="00A6D6"/>
              </a:solidFill>
              <a:latin typeface="Bookman Old Style" pitchFamily="18" charset="0"/>
            </a:endParaRPr>
          </a:p>
        </p:txBody>
      </p:sp>
      <p:pic>
        <p:nvPicPr>
          <p:cNvPr id="8197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143125"/>
            <a:ext cx="48291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Rechte verbindingslijn met pijl 4"/>
          <p:cNvCxnSpPr>
            <a:cxnSpLocks noChangeShapeType="1"/>
          </p:cNvCxnSpPr>
          <p:nvPr/>
        </p:nvCxnSpPr>
        <p:spPr bwMode="auto">
          <a:xfrm>
            <a:off x="2392363" y="2933700"/>
            <a:ext cx="1617662" cy="762000"/>
          </a:xfrm>
          <a:prstGeom prst="straightConnector1">
            <a:avLst/>
          </a:prstGeom>
          <a:noFill/>
          <a:ln w="38100" algn="ctr">
            <a:solidFill>
              <a:schemeClr val="accent2">
                <a:lumMod val="90000"/>
                <a:lumOff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Rechte verbindingslijn met pijl 14"/>
          <p:cNvCxnSpPr>
            <a:cxnSpLocks noChangeShapeType="1"/>
          </p:cNvCxnSpPr>
          <p:nvPr/>
        </p:nvCxnSpPr>
        <p:spPr bwMode="auto">
          <a:xfrm flipH="1">
            <a:off x="4595813" y="3105150"/>
            <a:ext cx="1662112" cy="603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Rechte verbindingslijn met pijl 16"/>
          <p:cNvCxnSpPr>
            <a:cxnSpLocks noChangeShapeType="1"/>
          </p:cNvCxnSpPr>
          <p:nvPr/>
        </p:nvCxnSpPr>
        <p:spPr bwMode="auto">
          <a:xfrm flipH="1">
            <a:off x="5280025" y="3695700"/>
            <a:ext cx="1463675" cy="511175"/>
          </a:xfrm>
          <a:prstGeom prst="straightConnector1">
            <a:avLst/>
          </a:prstGeom>
          <a:noFill/>
          <a:ln w="38100" algn="ctr">
            <a:solidFill>
              <a:srgbClr val="FAA30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90750"/>
            <a:ext cx="1038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AutoShape 5" descr="data:image/jpeg;base64,/9j/4AAQSkZJRgABAQAAAQABAAD/2wCEAAkGBxQTEhQUExMWFhUWGBoaFxgYFx8cHhwaHSAYGBsdHBobHSggHR0lHh0aITEiJSkrLi4uHB8zODMsNygtLisBCgoKDg0OGxAQGywlICQsLCwsLDQ3LCwsLCwsLCwsLCwsLCwsLCwsLCwsLCwsLCwsLCwsLCwsLCwsLCwsLCwsNf/AABEIALcBEwMBIgACEQEDEQH/xAAcAAACAgMBAQAAAAAAAAAAAAAEBQMGAAIHAQj/xABIEAACAQIEAwUEBwQIBAYDAAABAhEAAwQSITEFBkETIlFhcTKBkaEHFCNSscHRQmJy4RYkMzRDg5LwFZOi0hdTVHOCskSE8f/EABkBAAIDAQAAAAAAAAAAAAAAAAIDAAEEBf/EAC8RAAICAgEDAwEGBwEAAAAAAAABAhEDIRIEMUETIlFxBRQyYYGRQqGxwdHh8NL/2gAMAwEAAhEDEQA/AENnid/vF7zxpGu2/gKy1jcS0Lbe4AdBBnbXQDXTzrpnJGHD4NC6Wy0kewDsYE6a1YcPhCDoLYidQgHrtWD1nfY1cdHH2scRXVjfyDdiCoPhvtR/EsZfFyE7RvskbKp65ZJq1fSbi7i27QDsAW1AO/qOtJxZd79sW7gt3DbXKSpIJy+yYIifE0zlyjyBS3QgtY+61s5mugnQGTHmNulEYZLtu25Z30IA73QDTzofmizfw5UYhjm1IXNI33AB60Paxr3MxZz3ht+etXKEqtPTJFxvZeOSybq4rtCWK2pUnWD39R8qrNvAY65Bt3iViZk9OmgNXLkzDqv1sKZHZDrP36h+j6/Nu6BqM7fDT9akHoqS2ytJwTHMWm80BTH9pvHklXTl3lYNZTt3uKwQA5XImOpDKDNWFDUgao5tuqBBk5bs7B7p/wAyaIfgFolj39egYgD08KIwY7x9KMIFWo3ugW2UPmrhCLbS32rLlkEkscwaYkjes4HwG7aS814hlS13DJIYgTmE7REUs5k48z3Xwr5TF05Sp70D9kgbe+nHCuZDcw99cQnYDK3Yl+6HSIGUncz4dCKGEWm7ehsl7bRUeF8qdqTf4i14WwgKkPrr5joBTHBcO4cO7hsTiEZmGpcgROu4jadauHA7Y+q2u0WZtjMImRGxpdicVgzbe2Et2mcAK0TE6akDuxRyyp2uwuMWlb2BWsMjWsSDczhZCsW2+HjSvkyWvKt93yxMSYnpMbCKPvW7dqxiVswxWCTmkGADMgTpqKP5e4EL1tbqXx3gJAQAjTVTrSccHtWN1Vvsa8zWwDNq5p0CPMDxOtR4G06YOzcchy7+1maQpMa6xpT08rW4ADkHYsAJNLeLcvMEFu1iSCBojju5Z1MLr/OmKLrZG4NJK7K79IVlBfKDEXbQyr3LagjxO7DfSkOExyKIfFYlzOndUe/26v13l3DXcr4i5ca4FCsRIBj3bCiMNwfCW0ZEa4oI9fTdem9bIyw8EnF2Id33KRwvjtlSVd8RcLHQuQAJ02FXzgmAR8OrNu+eCSdN4+G9U25yXbBGbFbkGezI2M9TT+7zZh7doW+0Ge2twHoDoVEeuhFB1McXJPGmXFyrZQ8ViLrZgbjEKY9qNjpoD5T1o/ljEPdxVlGuErnEgtvO/wAaCTAWLgzJnAG5I3nwEa1ta4Vh0IfPcBUzOSKPnGScVH+Rj4SjO3J/Qf4pcM95hcwOUSw7Q3HZmI7oMA++rDh+WQiZbdt1H8bfmTVWwnEbCgKrO7bzlJMeH5004jzfdYgozJl2XLAPqTJNc/LgnN2uS+huh1Cihxf5ddl0Dq3RhcbQ7g6ETr0rF4birZ7RmLqAfszMes5pqoP9ITFu7eviPvIkadNNxRj8+pBf6wXZ+72QtHLtuGnT1ofu2SDpuX8jQp8lftD+FDGX17RBNticrC50mDAO8U1fg2JVHy3HuOYyhjlA11Gh8KWcM5r+rYPCpkNxmtu2msAMYkDyqTBc64i6jumDhQDBZ4mPAHU/Cmyg7TvsLc2+yRVeaeaMVhL3YlSWCqSVcxrrr3aj4dzfiLyMYKZD3jnkwRp3W391RcyYxL7pcnK2RVYmY0GpMdPOrHwP6MySt2/dBLDUKNdRp3j862LjxVoTbsSvxvFkyl24V6d0fpWVZP8Aw3udMXHkE0HzrKnKJW/kn+jtv6lbkgd9vZ/iq12zvoNmj865zw3jb2VCKFygzB+NOv6Yvl9hMx0AE7fenbeuPHKh7aYt+lUnLZ8A/wCVLOaGP1iyiAkslsbHrA3AqfmLFHFhRcEQZEE7xFEcZtxetvJ7tu3GvhrtTFmjwBk96EPP/BUtX2CZjCrv3jrv7qRPaCqTMnLlgT10/WrfxO6b103X0cxsYEDTatQBtRS6tUkkAhr9GygWsWBr9mNT4w9e8h4Jrdks+gd5XbURB28xTflcqmHxFw6aET5Qap9v6Rha+zSwGCnuszxIk6wFNNxOWRaQai5HTkqQNXOf/FJo/u1r/mn/ALKj/wDFC50w9of5p/7aY8MrsP0Z/B1DCnv+6i3fQxuK5ny39Ij374D2cqAEkoxY7GNCBpTEcRbFX3ZWdLYYDXukDL4TUqUdLuKlBrbEPOvCSuKN5C32gZiAo07xXQ77CaRcv4K9ibtvDXblwocypOoQAFtJOmoG1W3i2GZGADsVEHMwLdTMEeIO1VoXHZiRcYxsUGWpzlFe4pPktDXhXNGKWylg21LlzZDkwFUaZiPL8qj5gwhsp9XAF9SAzOkLBB2399Lhw+ejehY/rUY4T3p28o0+ZoHODLpkJ4owti1aVlU91iw2Xwq68rW72Gtk9kzJcGpDwCsaECJDflVZxNtoUmNDuelXGzxa6cPaUo2gA7qkzGnhVyl7dfI3HLgnq7NhiezKsbN3Qg63Tv6RWuCxJvYi5ccdmWthSS8qIbuxtGm/nQHELlwq2UXAY0zWzHvaNBSNrYuWyt82SpEMDdgEAzqPWqXKa8/sXLJFfwpfq/7s6JhSCxTMr5YJOmk+jGpLrAdF95iuXtgcEgOmH9Be3rxLWCI1+riDpLE/lUp3x937MG41ev3LNxZ7FwXWOJAZZAt5lGojbWTNVDhmAW5da4WUZXjKzKCRpEZiJ8KMOHwzA5Hw2g8CdenSqlzPhQgtNIcmfZ7g0joK0QTj+JP9ULpTlUaOgjGtfuW7ZKhRIWAoiYAM+NWK3yVZb/EuOeozr+tfOzoT7IM/xE/Grr9EfFLlvEutrKGe2ZzbELqNtdDTbqNp0VLHT2dWbkKz07T/AFikXM3A/qihlzEMGHeYHbX3UXxDmbGLobmHX/4MD8c1VXjvMN++6LdNtk1nIpG4I6sf9ihWST7MHivInv3cJ3fqzF7g1uK6nKDMAAtqQdiK1HFmdBKIne0FtIEg+dJVRUYtbk7j31YLQK2rR7rZkDHLMgjow2nWhzTS433NHTYfUnx8BeEuNbSe4x72sroN/WPfXlniTXIzPAAJMeI2gTUZVcQrMSthEHdbszDzvGUbg1HgsSMXIZlRVOU3Nc1xFKiIJiRsIHWnaRmcb0wfC4qy7hQrlisPtoQTBH4mnGL4liGvv/WLyJJELdmRPdKxoBFNL4wdvQ2UBOilmua/hrQePxSKCeytIAJEPc1PgZ8taXFpyTYyV8aRvb4tdAHexLeeY6/9NZVYvcZYEjs0+Kn5lSayn+lEVyZY3uw2sSehqQYqe6B76qNnid24Iy5vPb50ThcPiHgCVI12k1x/uj8sepp9i0m20TEflTbjDEFCAJ7JRrrSoloALGY/30ozjN0js/O2tZ1Gk0G6QvCxua9JqEEmt1IpdIUyx2XZcFdG2YGPWuZ8SwKtdDsyw0SAwEdNfDWujrZd8HlW5BYGBA0GbXUz0Bqo2uTe8C9+yQCJBtqSQN5bxNdXp8cuNjYZow7qwZeDYFVGfFjMRqAGMeUiJqLEcMweUlL6sR0II+Hep4OCYJAVZ7GaDJKpoSZUxHQaR1rVeB4N2ZUuoCwbKqqO7ookaaxqdfveVaPSlfn9w/viXgrmCsqqXOzug+IB1jXw6V13ky2jpekbi1uIOqDxqi4zk+2WJXE3rSmDkRAAIETqs67++m/CcHbt4e4r3nvGCVuOQSdAAsgbCKqWKUVyE5M8cjDuIYnK7pMhSYE9YH6VW8Jgjbj7RxOpXSPmK1v8Q+r2hcjN34idNRJ8fCnfM2jWiiyCsNHTwn50GaG7AgwF2Pj863s4dmBI2G7EwB7zQNy/G5HxH40Bi+Kkd1W0kGVuqtBDE5dg5TUe444vdW1bZmLXCI7qAnqOv6VJw36S7iWcvZWwUmA5bMQNZOw8qrOJx5yhu2uK33RdLDw32+dRXsBfuIPbZguoDZpEnWBPStEYQh+IXzc1otfDfpEbFdpbuRbLKQv3TOka7Uk4nbVg6yNQaX2uGYa0Lbw5eTmVohT+yVhiTqCNRRoxdi5cIFxFK6Q0qNANSSIPxrZ0jjjlJ3SZl6xc1FJbXwK+AcbSwP7IO4Y945fCBGZDtTHG85lrVxBaAzqRIZZXzGW2DpWdpYAH2lkkiYVpI23EaVHbv2dAXVRtmKmB66Gnt45PlzQnlkXt4MA4MFFotmGpn4VLzFxO3bVJti50AgGNFM6g7zXt7ieHBIzyATDIjEGNo06+dM27C6lwm2xZkVkypMGBMjwOgpXWZovGtpjOjxz9RtJ2UdOYLY1GH0nedJ+EUz5Vu5MQLiBEzIYDMQF3Bkx8IFGjhNk4Vwbd1cS22WOz3jb+HSlNvCv21tFERB32AYE6+k1zoThK0dXJgyRjydnQOJ8Xu3YL3MGsdVa4JHmclJXAdh/WsJM6AO2p26oBRfF8622a2+ZQO9qGEEMPuggikmD5Gxj2+0t2Q6tqGFxDsehzbzoad6cY+TGpX4PcdZs2u6it1DOWDSZ1iI9wrMTxO1aHfGfMMqqSVCkkAmQdfTaheYUJvhbrOF7UIywCFQmCRrvuIrMeLN65kaQlnRcpGuu5n0FR44yjsasslJNUNuO8xYfM1uzaTs7bbAnYxpMyRIJAqD+ktgKosYMtqA02wABuYIY6z41DgRhy0opdjBM2S3z0EU6tYlgMoJQdJsQB4D2qasOtiHlV6FWMxdu+wtm29o7hw0AEa/eiTtQ31VXIi6rNBXvbkjvfHzNSYjGPD5nOYNl1QLB1PRTpGs0uw9xUDtcYqMpKqBqTIgjMIK7g9aqWP20goy3Yw4fxjDJbVbmGtOwmWbPJ1MTlMbRtWUdwFe1w9t+0RZG3d0AJUb+Qr2luP5l7LBwZrduyFbLAOoPXXwom9xld7aCT120qrC6dTNbpf8TXHk22M9R9i98j3i+IeYPc/Ogubrh7RD0KmPiarvDuMXLDM1pob2SYnT31rf4lcuspcliogadB6VODqinJUT9tNedv4RWY3FJAykDeQzKI286BW5oNqqeDiBGTfdF14Agu2ch1kH5k1YLfBlXrHpAqtcoKpADRDW2BB2Ikg6VbhwPCxrZsx5hfzrfDLJRSQfFd2QHhdrqVn1FYcNY/8xNP3x+tEDhOFjS1Y9ezTz8q0PDbCiSlkDx7NR88sVPUl8kpfAJc+qje/bH+av60i44gFowQZG/j1B+FWyzYtGGUWyoO6oI+IEVUubN4CkeJyxpAFMhlb02DKK7iHjWEVFFt0BDEONmXr1BOuh0qucN4xePbh7hdQwyi45y9es9NNPSjsVxG1ZuIt1z2UE6b5jIHQ66RNNudeAWbdtUw9ki46hjlDGR7pk+gpyaVRZVOrKvjuLBmFu6qZdD3Sxk+5tfjQAt23Ja2wQSIBn8yT7pouxwloPbRbW2wLqwi5kOpgXIkwJHrRuK+qhxbwuY9ont37aALrqQRp4a07SVRFpPuxjwrlIOC+JxdjDyfZeJOntAZhE0/xosKoazxSxba3ZK5bAGa5se8Q5kkgDaue3uFTo2IEfusv455qK7whEAYXLnd1lbq7DxGaaVLDOVWEpxTIsh7ZWBLEtMsOvoRFX76L0tvcLOR1DFiB45dKC5d4thrdi4uIsBwJ7N2PeBO6hoOubWgrD2wrfVzlbUFS5QH1PzquE5ppeCpSjGn8nQ+MWrIY5enhVYxuIAJAWfUj86GwuMwqEC/dvFio0tHNrpoVb3wRvFb404VkPZpjWbpmtjLr45daVDp53TZJZVVpCjjD57eVkiDMhh8oFJcdiblsWMl1lVyBvA6KQdJgGaZWLFwsRct3Mn7MI5PvJFL+M30RFyI6XAxg6+ekEEjXWRWh4ajvZeLLLmqHeBwqEFrmKCnWApDKf4dfXpoQKR4VJxQ7Ms0LcgsIJEeHj76V2sbdKE5rhf9oiRJMxJ9KIw+OOHe1eeWbvaEQDsAQx3nWfSsf3bhJyi/0Ok+pc8bUkMcLxoyRdyjNmR1jLJ8/fVi5c5yXBYZrDoXLAuptOdM0zIaQCPKPSq3f5lwtos9lGa66jtA4XILhMsbZXX40mwWJyoHZSbjNHe185CnSdhPnW3h6iSOcnxIuYeJvicQLgHckQDBI1EydJpxg07hAYKsEnOUOadhvNGYW3jHAIKW/EMttYo23hcSCD2+HI1kF1G/mq705YUhcsrYAouQf6w2o1yBBsPAXPCgL/EHXvW7zPEEqyAd3qdSZjTz18qaYrMpB7pZ50Fxo00kCfeaEwnC3vXi5V4tgFyrSBbmCwzaka9KjnT2UsdqwnCYwPn7S1MEOCTlkL95gwlddvOlDs3EL4vG1bt2bY7yW5CxMwvqast3EWhhyEl2abUQSTuPDx86h7FbKLYRAuua55senupLku6GxiL3sySckeQy6fKspjp4CspPIP00QYvukgkHYjLqddRp6VvhFLET3R57/pPxpfxficNltmABBIAkgeBI0AoXg+KBxFqQWOddWM9fOgeGHd9xUFx82dG4Zy32qkownT2hIn0Brxvo+dyc2I38iRr5Zqu/CbQ7NYABPgK4Hg+G8Sul2UX2tlnCtngaEjSWpePltRHyUTpNr6NQAZvAyNItHSeu9EW+RIABvkx17P8AnVT4bwPFdncF23fzwMhFwR1me/6Ubd5fP2kYfEGUUW5ur3XAIYnvagmD8ak4Sl3J7UWf+iroqi1jrloidVRdQdYhpAFGPgLhQK+OdwNwyWzPTWR5zVJucsA3ARg7vZysqbwkgB8+ufr3D7jSziXJ91raLawhW4GJZzdUgqSYEFjECPhVrEyckX25hr6sFTF3FtASSjIoHUwoFR8Y4Q62jcXiGIuEDMFZlIOhZe6VgzFch4jyRjkDObPdUEmGU7akxNdp5ew4+oWH1lrCfJT+tDOHCqImmUVVu3TlOIxGZoGVWC7DQZVUCdKE4Hfa32oum4zAnVszkAq53O3s01x+KCXSZIYQaDYEPeds1xHTNnCMPtMrqFjrq5k7aVoSrQm9lb5kxAuBXt5WXK6H10bXN1iohzBiBctst+8Gtroczd3TLpPrFD2eHOhU4hSLQbPlBEs2gA3086bvxGyysww6gCASXA323BrTHGpK2BLI49ibF8VF85rlw3bpH7YY6gRuWgQPKtMTiFKqGJLBQqghoG5Cq2eAJoJsfYzT2CkDwcRr6KKIweAtvdINyzYt5Q6PdYydR3RG7Azr76Lioq7Attg+D4c7gMLiiZgE6gjQj3RRrYO8Sue8GAOxPuPyrfh2LwVu7fS6q3irAJdR2AdSNSCWH60+wPMmECxZ+yKg6uykayT0YnXxpb6lcuPF/XwMWF1diG9Yt227IscwhoJlTpPTw03qDlbiJGIzEwJ6Kp3GujaeO9R2y7Yh73Z3WYrClAAANOpUyfdTbDYm+p/u9733G+QW3TodnfkXJ01+QNxvmG8/ZlHyAszgJpE90DQDUCfjQmEPEL7FVvX9P3mHwkimr8UvrqcO4AG5ceevet0KbuHvAF7jpPQZpB10J1U+tU0qqLC5N7oX4TG4zZ3vKF3Zmfz869fEsyr27sydqrN3iSFOjxM6kAe+h8ZilDMLZbIIyk5sx8Zk6az0qycat4O5g17AKmIZA7IC26mGktIAmSKCe1Q3FNqSYHjeJ4O02bBi5C5Se3AYFgSNtoAPWq9zLxi5iyq9xQuoCrlE6ToPTbxJofB22F4Bo1B2Mjy1irDhcfhLRZUwzP3vba8RmI0Jyg6AmY8opWLF5HdRlTeuwgwvDllCZJAAO8E+vSrNicMjqhBtl1BkzIzToRAMaR8Kn/pELcFMCs/xsfjPSpr3PTLo+Htj/MP5CtUUkY22+wEmRE+0Ylo/YUmPUvEk+WlCrctj/ELA6g5Vj0nPvTgczm9aZlUW2Q977U5Sm4Kz+1oR7pqucWslgb6MJYy2d1HfHRRGvdg+FS0mCkSs4zdoGDC2Q8ARqpAZdyDmB+VNOOcYs3sFC2smIaCEQGBrtJAM5ZnSKB4Fh7mZXzXFFyVzFJWCCGgkQdJiouXuDs18OXmygJYtoT4ageFKyxtodj1oJ4Nw82bVu7eVnuSTaAcgD94jrU4diZKGTuc38qLxmLNx50A2UZjovSogaQ2NREbjfd/6v5VlbzXtB+hYiuYDOevrRPDeHKl22zPBzjLPUzt4mrfxixhrlp2w3ZtcQZstt9wNxBNUnFG4t1LhQhVykCR4yQesn9KbDD8sS5LwduwgYBYYjQbHyrXC8LtqoVZAHn8fnVM4Fz25K2lwR2AXvwPDqJFWS9zBiUMHAmf/AHB+lJc+LGVY2bhqEQdvWlFzlwlcR3hL/wBjv3NI/HXrUac2YgmPqREeLj9K9bmrE/8Aox/zP5VTysviTDl3vWD3YUfaj75gAdPHXpTdOGoBAECkbc14mP7oP+YP0rwc24n/ANKv+v8AlU9VopxHV/hlthBH+9vwoHHWRayqO6igKBsANqXYnm/FAScMn+s/pVYxfOGIxFwW7mHRbZIkgkny384o4T5MGUaJHQXMUFOzOqnSeo6VePpCu5LJIHkB0ql8KsE4i20GBdWT03FHfSBxNl+uhrkKRYFnvA97vZyonzE+lVPeRIuP4Su3uC3MSAYuZVAAygnU666dRQf9FkhgbjALqyllB94mZpvyLzFctq1y9fbItzKLQKBW7ohmLKToOgI6U8xHF8I+YixaJbcsyT4aHSKas7j7aAljT9xS8Hy3advsyzkdFhviNfOm3EuB3MLh2kMjse6GUE5T9wb6dfWmmB4tZsa2rKKWkSrDXy0nxoLjWIxGLuo5SEVYBZvwET8qv1XN8aKUUldlP4NwW49x89m4y6ZXKwDEkmSIFWvhvCLKe3bugwO7bzmD65B18ulQWLV5JgWc0GWc3if/AKQPQV4ExAkkYcCJMK8kb/tAT8afGMUtgOTl2G2JfCKPtFxIHixuj5xSbFY6xmIw4aQAT2jsQR1IObwIPuNK8djTdIto4Dn2ShZdfukMY12oHht17jKxzO6bAwM6n2lLNA01E+dFy1YKWw7iV66LYcTqSRq2yxME7qR7tKDTCK1wZG+zYSqgbAgd0nYEa1bl5ct27CX7zIEBVTaNzMzhgC0ARAEnboKUPxC0l+yq5BbSwVC5ZUsX0MA+1vqaW5pqxqjujXCYSzYNu7jTiDZfc2gIzaCMzHSSDpvQ2O5its5t4bP2RLBe0gtBM6kdNBTfGcFBzJi8ctpXIdrYZY0AjQnQ+QA1k15h+B8ItsH+uEkbGR+S0rk3th6WkVe5xHLcVSd9fnUWGx6pASzbZlIILgsZEHNAOjE/CuiHGcPI7uLUabizbPz7Kg72Nifq+PsMIJKtaUGAJ2Ud7SdBrTYzSFSsry8xY5jEKAT/AOQ36UPxHGXXaLyo4IIOW26EdZ2iR09T41l/GhyGGLtTGoz3AJ2nVdJ60N9cbQFyC0gDMxgj39aa9gq/AKtt7S3O4SpyxpPskmQJ1FMlDiwb10dkAysq9kMxVgQYzDRTHzmswiWhbe5dvstxQydlIWdBliBMEUuxfGXxD9m75lJEGToqyQonYCaTJq6GIP4tzkzWLVq1cvMo1Cu+YLuuXYSY13I1p1cxiWrCWFtqCQC5j5bUPw3hOHFo3bqhhsimNT4x61qqqxJOpNJjBQVbGSbk7MTEA9IqXMKwIOgrw1TCR7WVgFeUJLFnCOJmxczNBGVwCNm0Ox9QutE4Lmmyy9m+Dstcd57Us2YSQIH+41rpPFeXLVq2XNlQIOvZgbjxjSa4jg7OZmYAgDUAGI1/CnNqS0xcVTLpw7iEPoOrdf4q6UOJm5bVsmgAkzI/UHyrkvK7d6yd58fE5t66XfxispQjKmndA09a5/UNJjMcbCkxo+6Pj/KtjjDH9n8xVau5F2J9zVtbM7Fo9TSeQdD58UT/AIR/1Ch7uNK/4aDzZ/5Uqe2ehPx/nQzW/vfnRKSBaNsfxgTEgz4bD0qu3cXnuxAXz94ptxBe6dF0B2qocTaQ5rVjp7FSLBhsSrsovORaMG4V1gNuQPdSvmG3w0SuEF03GkAtMZpGUgQJkbzSDjDZDby6dxdj61Hw2zcu3IywRt6mR+E/KtChyZalSHXDOD3Eb7a5btrl2N5ZkxuoJIpxZ4bhj7WNQHwVif0qLhXA8QhJ+rDYZS2SZ8szCBG5iasCtdA/ujH/APZtD5CtXpx8md5JANhltiLOMjoFQoCR01ZtTr1pfc44xOuLxIPmE/IimuLxzov2mDkdQb4aAdiYBEGqrxa5bd2ZbRtXJDBQQVy9dh7U67bHyonS7FbYbiuK4lQCb7OJlZGmmxIIrXCY5nZVUsCwme1YAGYgRUOLw95lc2kICgaBsxgwrTAnciNPGpuHcFF5Qq5xcDKuUnLLMQp1IERp86XPUX8jsW2gS7la9mu5yQSC3muwJ8Y/CrFj8NYt3LbOquhUaMAe+YzHIAARLdfypfzDwk2bDdov2hZGEPIZdQS0bnbU1U+IcSe7c8CYAAnwil8uUNByio5Ga8bvn6ySO6iwqx91f2QaZ8rp22Ktl1BWToZ2Gs6+lQYbh4CAXVBInUsYphbRVNoT/aHvEHZAQAPKTm9y1ajegbpB2P4Vca9mX7PMxLksvh5nfp7qDu8KxJkG8MobQG4vxgNR2GcsSbFu2FnTNkmOjE3Oh6UTdF3uxfsCDqM1oH5CKYsSQt5fFCq/hMToO9HXs2meg9kmoOE4O4MQDdzaTAcGQ26nXrtVoYAKYxSEx7Ia1PptTflK3hL9vLdtWje11jR1GoYH0I09aDI1FdiQduilcRxU3BbuFIb2WyqCuacskDbaR50FwtS11LLKiNmyOzr7OsS3WAOtWfj/AAVVxFw27LOuSYS2SqqNG7wEAem1V7mi3ZW0hsp9s8Z2JJaVJmJOzAr/AKRQrLrT2aZYXSk1oY8zYKxZtPbW5Zu3WcW1uW10CmZ09+48KA5Y5WzOBm1E5mEwB8N6r3CFDvD5pGojeQRFX68UsWAgFztH1YzGnX9Kq29sXSWke8UZSQiN9nb0XU6+J3oRUFCBU8D7z/OthYHn8aW/qEgomtYoc2h4n41stjzPxqtFhGWsoc2R4t8ayqpEHWLwHEL65Wx10qd1y6fjQXDeSTbzjtNSAPZGm/TNSW5zikAAtp1k/pQn9KEDE97Wjh0KS92b9khUupf8OP8AqW3h/CbGHZc+IBZNCuU767xp1p2eM2ICi6sf+1J+JFI+E8MvX7SXVZAriRmYzFFjlq8QSblsRO5PTTxpj6TpH+Kbb+v+hfr5/EUHKbd45UvLI1MIE0Om5gH0qC3w0g93E7dMyEA0k4/hWwtprj3LbER3A2pmNpqpjmcaxbPxFLfQdK3aySX/AH0CXU56pwX/AH6nRruAYsP6wdfApsPQUXh+HzBFzN/8h+lctHM06dmfjXS+SFsNhHvG52bKT9nmWNg0gbmZ+Vc37R6CUMfLp8jb8p1/g2dL1HKVZYJCX/jCPmtsQDqN/UUmxGHV7LkXrYYd0Wye822orph5AwpHaBrnfiYYRqR5edKeNfRxhLYN1TdzKMwlhEjXaK0YWqQqcd6OfYjhDX+zbMqgKAevX5VZsNwKwoK9vZUEg9y8oJjaSQdKBwTDs1n7tAJxZVZ0TCWWAMjMs6QJAPlNbo6diZW9DjiGEw1sEkO4BylheYiSMw7w0MjX5UPhLOGuLK2mP+cw/FqRpxHO1xVRUW5bByqNM6EkH11PuiorSH9pWMEGMh19afydWK4lmtYa3ma3bFxXdDKtczBlBBIjXUbj086QDCv2phCGnQCMpGx6yARNbYZ3S+l1EZctxWC5DtoCJiNpqzWW4UXuG/axKv3il0Ocsy0QPAbRtvQuVO2g1HwVc418I1y0rXLdwhZJcEwQGEEbGCKB4ziL1u46XbhLypdg+af2hqDBNE8y4zt8TbZdRlAmPd3j1NQYLhrpczhgNCNB4+URSpW2OTSVURYDNiWa2HM5CZJY7EHqaPw3AQsFiSQZBgiPnU+HwTC52mZs5ESB0ph2BX22cN0GnzqkqKbs2TAgibjAKdsxWD11lqhxeDtfWHZbuGS1EIFJGsZRoq6ddfM0HeYZmdxmCns7ak6FoDOTEHKJ18TAqW5xVpIC2PQWlP8A9pp0Uu4mUmgi1g8Plk4m2T1AU+m5H5VPZvWrSkKtu+ZnVlzaDYAoNOtA4Pi9xTvbtj92yn/bUt7i5YqxKXShDCLOUiNdHUiD6g1barsDVs1/45aP+BHuU/kKI4XjO/8AZX+xVyZfIJtx3tBMaidf3aWcwYRc4NnJ2dwB0JcAkNrEHbKZWPKo+FcPfvKShDA6ZgZPTTSdfMaTUUVKLpFr2sd8W44LC9lYxZcMhV3kjNJBYwDGvURVfwF4XrkOcwAMEDTpA09K2weBZTetMcpR2R4gyRod5plyvwYC4VVyAYzGdgJ8BvWOOPi20b5dS5Y1BodcA4PYthsTctmB7P2e5949wqDEOHYsUiT90aDwo3jfEVYi2tw5E0EMYJ/ltS7tF+986tikSAJ9wV4SPCvM1aZqAhtA8K9IHStRWZqhDysrJryoQrK8EU7LvUq8v/uUXiLqmCpEAePpUdnFAMCG2I6/Gm0BY04HhsOyJbuZlhwXOY6IuaRA8TAo0thHe8DbBUi7lYE/dUL13mTQuLxlkqxVRmI+7SezcCiIUmdz4bRFDx5bei2G81YPDMbRsgf2ah9OogfGl3D+Hoc2a2YjukLMnw3qX6+ApSFnXvRrUmCxQVMsK07lhrRJPjSLVXsSXMLDezlPpV95LvYe3hcS1yznfKALmVTlkZQJJ01HSqzewuaXlRpIHpU+Bsg2bha8UjLlSSBdOciD003qZt4mDD8aLfydz7evXxYvLaRGBIKgggjKYmfWrjzRjk7F+9+ydvQ1xjlXl69icTkXOoUd5wrNl3jRddSKvFjkhocvir0o5XLBjQKZhzI3rKuPJDX2EPD8MezAicoEz6VBxqxbdBbRLIbU2zaLCCNSpGYjUT760OLXtHRTJDQB18NffRVjlfELAhAVII1O8z4e6tkO9sRJ6Qg4Jw97162gdQZ0MzAGpgb+OlXHD8MuAs926Dm2hGAA89KL5w427/V7NvBJaZQAtwADMRrCFehABg660Pw7mlEVScFdvxuQkqT11PhtVZOonGClGPmq/uWsUW9sfcL5W7VLrNiUt5BsfSdddB51T+e+K5LVtba2nGQhi6gldf2P1qw8T4qSJ7BLciYgadYMCJqrPeNxiSitAAGg030+dUpuatslJdhJwK8OyEgaEjemi3NQABr5VIzMo9lFHuonE2botMUUu7dwBEJjqTI2IGmnU0yOwXrZ6vZr7V/DT4ZyY/00v4tgrTEH6xaDrEg9ptvtlqXhXLuIEO+EuPAaEZYBJ0Wf3RvHlTZLPEFH92jz7NSx9SdSaYoRsBzYg4jhBcyRirIyqF9m4NdWdtE6sfgB4ULY5dLMAMThzO3ecT8UFP72M4kCAVdddzbgD1MRFCNzHiVbK+IAbwyk/lTOK+QLsBbk+6N8RYAOoJc6jxqCwly2GUW7eumZSdY676+tb8QxXahlYoznVXAiGPT+E+HiZqXgWIwqWyMTZuO+Y+zIgQI6+M0nJKMe6bGwTfbQJjuEXmw+fJIsmSQdQrkQD497Xyms4bxGwEt23skOrSbs6weh1EwdqnxvFjlv28MsWXEZGnOBvIM696qtfsOsF1InxoXJd0Ek+zLhZtNduM4VibjdOsaD5CrZe4f9VsBMn2tzc5tvE/lSz6P8NcFlbxe2qqDGY6+Z2rzHY+5duM7XF12jw6UEmEvgjWwB+yK2y+WlaBj9+fhW5NKYZobQ8BXkVsWNeTVEMg1qakmo2aoQ8y+dZWk1lQg7/oNatpLX7hAO2VSfQaVBc5Rwxg9rc69F6dPfRltuLuqkfVcrarKnYifwpyC6InbZRcI1C5dWAlso3rg+r1EILnyk/wAn/o6HHG3qkI35UsEAw+hj2gJ0nWhk5ZtBmLFmVtlGhX39flQdzjOJaSuIRVk5QbDEgdJgETFR/wDEsWf/AMv4YV/+2nwydR/E3+8v/IMoY/H9v8jROVsMdOzuHr/aGYialt8tYUAJ2RM9S5O8bnxFQ8Bxl7tR22IZlIOhsm2J6d4/hT/iWHuOoFq6bZnfQyKxZutnhycXdP8AOVf0GxwRlG/8AtjljDdmD2XTxJqp82YdbTotuUEagfLerPY4XfVgz4tnUbrAAO9V3nVTnQrMxr1EUPS9Tmnn4+o5Jp63X8y54oRjy40OeQsaVuvatuLbXFJuuVLZspJUAKRr3jV4uq4F8XHDsLpllGUHuJGkmNI61wniF1hOQwZiukfR7fnh0sZbtXmTPRfGu7GL1I58znbYp1x9xrbhG7RYZtQCGiSNorr/ABHmbBvhXFlwL4ygOWVQSILEZjtv0riPG1/rN0DqTt/F4UJdDiZzADxUj8q1yi29MUmi3c5cyXHu2+ycQiBZXoQBLKdYmSJH3aVcOuMbYjLEndiOpoDDYO5esjIASGOsxpG1OuGYN0thSEkTrp1pi+ANGtzD5lI7oJBg5mMHp0rXhdi5bUqXmWmYPgB4U0RG2zKPd/Ki1wt1QShZlO7C3p8SKmkXZrYi0j3XYXAMqhcv7bmAe9ocozN7hVht81hFCqiKB43R+Qqp8ctv2OHRFZi3aXWgE6zkSYHgGpSnB7pIZrTAdRGtOjG1YmT2XnFc9ldlQ+jk/OKgHPbkSLSx/Eap2J4PeyjLaaCTpO3urzhnDbxLKVZFiWLAwPXpR8ElYDZbl+kIsCDZJBBBhzBHwobE8Ue5h7N62trulrbZ7asRlPc7xH3SKVW7dqRaRsxYHXYT/udKZ8NwS2rOLssQwZFuKT0YGPxC/GgbpWEqehVfxxae1tWGB0JRMjjzDL1G9AYlMVaYtbZzbuGRcUAhjlBJE7aEaUxv8u4rKGFgqvU9I6GsGCxvZ9kEVrSzdIzaiIBhh170xVyipRsKLqVFYsYi5cvKLhLGYg6eJ3ERVl4dwIX3VMqxMks5MDqd61tcDtZgwUlp+8Tr8aveG4ZaweHzsgN1tp116D0HWs9pKhrFPGrdq0q4e2LQAgtln3Df3mldtF8F91SNbBJJAk6nTqa8yDwoXKy0jNPCsNYVrVhQhGE1gNaRUgWoQzNUbNWzConFUQ1z17UB9ayoQvfEOP4e1h2YXLblRoq6k9AsA1RsPxO/fuNeVbQI7vfkgddAdJ8xUHPPNgxbW1QKLVsSsWwhLHTWBOg/Gqx9dOUJJygkx5nrSfs/7P8Au0G0/c/L8IPqOoeR1Wi2YnmHFIG71vQ7Ko/WtMFzLinH9qix4gCqt9YbLlAMT51Jgb7I0hium4En4RXT96XfZjpfBZ7fGr91gpuW2IIOqdR51Z+X+PKbbm6cnZ6OAPZI8NzDDUe+udHFo0BlfxzDfN4nTWi04kBduB27RLqFbhVSNhKtHQg1k63pF1WPhNfQf0+X0ZWjpy8XR1lFvuI3Wy5HxC1QucOIrdYNbLEKCDIIg6Dr76sPA/pVuW1sW0wzN2Khe6+VXA2zDLoaqHGca1xbzNYNtnuvcnMIAZsxUL5eNczovstdPk5xt1f9DXm6vnHi9HvDb+Ee64xVx7aZZQqpMtOxAHhTCxzNYw4vWMMLly1nzI5gaFVB0MHcGqXiASxgT6Ca8VLnQN8K3wh2M85bDExBuX5mMx38OtOL2CLKQ1xyD6fpSfA4FwZymelN0t3I9k1pT0KNsJZW2uUMYmamRwT7Uev/APKiXh90icpjx6VPa4YzmFUAdSJO+1GpLsDTPPrcDKDp6fyp5wzm25Yw7LoV9lNNQTqfgJNaWOSMSyk5QNNASBPz0rzF8k4shQqKAF6uPabVvyFEoxfcFydGXOZw4EsDAECdvKAtRYjjwIhFVi2yhmnb0EUTgOSMSphrdoCNSHBM+OtC8Q5MxNpi6jugyjAg97pI6a9aPk7oBxVEr8RdUDuqoNoMz7tdah/pIVVsrxPQSPf7qrmN7eSl5XLqSDmB7pnYRWmMd3juER5H9KJORXFeTofLfD8JjQ1y5ZHbTLEFgCdJIAMDoffT3EcAtZGtIuTtBlLDU+smud8pcXuYe6W7N2BGqgbn2QNusj/TXR8NjbjGbi5RI1ylR/1a1lye2X5D4K0Vbmrjd3v2mxtqVbKVC5WI31jT4UDw/ivZYZyt3tGuMtswDoG1PvgRVZ50xwbG3oVT3jqRWnAOI3GdcOAoFy4h7qiZXUR+FXGSjBxTKat2y/8AK9mT2zIcq+zO3mdfCh+LcXa/czRCjRRPTx9TW/H+J3lUWFTLp3hA0HQUhVrvgPlQS/QJB/aV5noVc/WKkpYZKXrVnqMmtWNQskVq2z1CKxmqyG5eo7r1pNQX7wG9C9EBbmO1Oh+FZQ54n+6Kyl8yFltiRpgLEDbvnTrpXl1wqktg0AG+W4f0r2sroqbMrSEnFcV2LLoCrrmQxqVPj4GgRxnyHwrKynxm6K4oz/jPiPlTjl7GLcuopQZWPe0Go10rKyhlN3ROCHHOHNS4fEtbtquXKumXy23FKeD4B+Jm5EIk99j066LJrKyscXxk0hslySbLVw3k7D2Vgs7dSSf5Ufb4Nhx+wfjXlZTfTiDzZKvDcOP8MVunDrE/2Q+FZWVOCKbZL9TsaDs9PDpUlnD2F9lMvXu6a1lZUUVZVsG5g4YjWGdLt5WUfs3GEmuZ40X9xfukQN7rSPhWVlHBbaBk2qPcOxVS13EX9PB2P4mtbvFECnLicRsep/WsrKklskXY34PxJruHV2gsp7NiRqYgqfPSKccMwV6+627SqWbaYA+dZWVc8kox0EoJyHF/gN/Dtb7UWypddVMwQT4gbEVLxXi47G48xLNECvayscskskYuXyNUVGTS+DkGLu22uMeyLMx3J6n31nCMNew161eNv2GB9pTr7jXlZUk9hVosF3iV1yWYasZJ0/WvVvXPAVlZRWRdjdXbrFSB6ysoWWYWrWaysqgj01oSaysqENZoHHuculZWUMuxBTFZWVlIIf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endParaRPr lang="nl-NL" altLang="nl-NL" sz="2400"/>
          </a:p>
        </p:txBody>
      </p:sp>
      <p:pic>
        <p:nvPicPr>
          <p:cNvPr id="82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46300"/>
            <a:ext cx="17557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3532188"/>
            <a:ext cx="17557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Hoe verloopt het programma?</a:t>
            </a:r>
          </a:p>
        </p:txBody>
      </p:sp>
      <p:sp>
        <p:nvSpPr>
          <p:cNvPr id="9219" name="Tijdelijke aanduiding voor inhoud 1"/>
          <p:cNvSpPr>
            <a:spLocks noGrp="1"/>
          </p:cNvSpPr>
          <p:nvPr>
            <p:ph idx="1"/>
          </p:nvPr>
        </p:nvSpPr>
        <p:spPr>
          <a:xfrm>
            <a:off x="925513" y="1828800"/>
            <a:ext cx="7138987" cy="3952875"/>
          </a:xfrm>
        </p:spPr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Het programma bestaat uit drie ronden:</a:t>
            </a: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r>
              <a:rPr lang="nl-NL" altLang="nl-NL" smtClean="0">
                <a:ea typeface="ＭＳ Ｐゴシック" pitchFamily="34" charset="-128"/>
              </a:rPr>
              <a:t>Keuzes van anderen worden duidelijk na elke ronde</a:t>
            </a:r>
          </a:p>
          <a:p>
            <a:r>
              <a:rPr lang="nl-NL" altLang="nl-NL" smtClean="0">
                <a:ea typeface="ＭＳ Ｐゴシック" pitchFamily="34" charset="-128"/>
              </a:rPr>
              <a:t>Samen plannen kan meerdere keren worden gedaan</a:t>
            </a:r>
          </a:p>
        </p:txBody>
      </p:sp>
      <p:grpSp>
        <p:nvGrpSpPr>
          <p:cNvPr id="9220" name="Group 1"/>
          <p:cNvGrpSpPr>
            <a:grpSpLocks/>
          </p:cNvGrpSpPr>
          <p:nvPr/>
        </p:nvGrpSpPr>
        <p:grpSpPr bwMode="auto">
          <a:xfrm>
            <a:off x="133350" y="2990850"/>
            <a:ext cx="9010650" cy="923925"/>
            <a:chOff x="133350" y="2657475"/>
            <a:chExt cx="9010650" cy="923925"/>
          </a:xfrm>
        </p:grpSpPr>
        <p:sp>
          <p:nvSpPr>
            <p:cNvPr id="9221" name="Vijfhoek 3"/>
            <p:cNvSpPr>
              <a:spLocks noChangeArrowheads="1"/>
            </p:cNvSpPr>
            <p:nvPr/>
          </p:nvSpPr>
          <p:spPr bwMode="auto">
            <a:xfrm>
              <a:off x="133350" y="2657475"/>
              <a:ext cx="1695450" cy="923925"/>
            </a:xfrm>
            <a:prstGeom prst="homePlate">
              <a:avLst>
                <a:gd name="adj" fmla="val 49997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lnSpc>
                  <a:spcPts val="2500"/>
                </a:lnSpc>
                <a:buClr>
                  <a:srgbClr val="00A6D6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lnSpc>
                  <a:spcPts val="2500"/>
                </a:lnSpc>
                <a:buClr>
                  <a:srgbClr val="00A6D6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lnSpc>
                  <a:spcPts val="2500"/>
                </a:lnSpc>
                <a:buClr>
                  <a:srgbClr val="00A6D6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lnSpc>
                  <a:spcPts val="2500"/>
                </a:lnSpc>
                <a:buClr>
                  <a:schemeClr val="bg2"/>
                </a:buClr>
                <a:buFont typeface="Times" charset="0"/>
                <a:buChar char="•"/>
                <a:defRPr sz="1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lnSpc>
                  <a:spcPts val="2500"/>
                </a:lnSpc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nl-NL" altLang="nl-NL" sz="1800">
                  <a:latin typeface="Arial" charset="0"/>
                </a:rPr>
                <a:t>Geven van project en verwachting</a:t>
              </a:r>
            </a:p>
          </p:txBody>
        </p:sp>
        <p:sp>
          <p:nvSpPr>
            <p:cNvPr id="6" name="Punthaak 5"/>
            <p:cNvSpPr/>
            <p:nvPr/>
          </p:nvSpPr>
          <p:spPr bwMode="auto">
            <a:xfrm>
              <a:off x="3257550" y="2657475"/>
              <a:ext cx="2152650" cy="923925"/>
            </a:xfrm>
            <a:prstGeom prst="chevro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eaLnBrk="0" hangingPunct="0">
                <a:defRPr/>
              </a:pPr>
              <a:r>
                <a:rPr lang="nl-NL" sz="1800" dirty="0">
                  <a:latin typeface="Arial" charset="0"/>
                  <a:ea typeface="ＭＳ Ｐゴシック" pitchFamily="1" charset="-128"/>
                </a:rPr>
                <a:t>Samen</a:t>
              </a:r>
            </a:p>
            <a:p>
              <a:pPr algn="l" eaLnBrk="0" hangingPunct="0">
                <a:defRPr/>
              </a:pPr>
              <a:r>
                <a:rPr lang="nl-NL" sz="1800" dirty="0">
                  <a:latin typeface="Arial" charset="0"/>
                  <a:ea typeface="ＭＳ Ｐゴシック" pitchFamily="1" charset="-128"/>
                </a:rPr>
                <a:t>Plannen</a:t>
              </a:r>
            </a:p>
          </p:txBody>
        </p:sp>
        <p:sp>
          <p:nvSpPr>
            <p:cNvPr id="7" name="Punthaak 6"/>
            <p:cNvSpPr/>
            <p:nvPr/>
          </p:nvSpPr>
          <p:spPr bwMode="auto">
            <a:xfrm>
              <a:off x="5219700" y="2657475"/>
              <a:ext cx="2066925" cy="923925"/>
            </a:xfrm>
            <a:prstGeom prst="chevro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eaLnBrk="0" hangingPunct="0">
                <a:defRPr/>
              </a:pPr>
              <a:r>
                <a:rPr lang="nl-NL" sz="1800" dirty="0">
                  <a:latin typeface="Arial" charset="0"/>
                  <a:ea typeface="ＭＳ Ｐゴシック" pitchFamily="1" charset="-128"/>
                </a:rPr>
                <a:t>Plan uitvoeren</a:t>
              </a:r>
            </a:p>
          </p:txBody>
        </p:sp>
        <p:sp>
          <p:nvSpPr>
            <p:cNvPr id="8" name="Punthaak 7"/>
            <p:cNvSpPr/>
            <p:nvPr/>
          </p:nvSpPr>
          <p:spPr bwMode="auto">
            <a:xfrm>
              <a:off x="1628775" y="2657475"/>
              <a:ext cx="1838325" cy="923925"/>
            </a:xfrm>
            <a:prstGeom prst="chevro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eaLnBrk="0" hangingPunct="0">
                <a:defRPr/>
              </a:pPr>
              <a:r>
                <a:rPr lang="nl-NL" sz="1800" dirty="0">
                  <a:latin typeface="Arial" charset="0"/>
                  <a:ea typeface="ＭＳ Ｐゴシック" pitchFamily="1" charset="-128"/>
                </a:rPr>
                <a:t>Initiële Plan</a:t>
              </a:r>
            </a:p>
          </p:txBody>
        </p:sp>
        <p:sp>
          <p:nvSpPr>
            <p:cNvPr id="9225" name="Punthaak 9"/>
            <p:cNvSpPr>
              <a:spLocks noChangeArrowheads="1"/>
            </p:cNvSpPr>
            <p:nvPr/>
          </p:nvSpPr>
          <p:spPr bwMode="auto">
            <a:xfrm>
              <a:off x="7096125" y="2657475"/>
              <a:ext cx="2047875" cy="923925"/>
            </a:xfrm>
            <a:prstGeom prst="chevron">
              <a:avLst>
                <a:gd name="adj" fmla="val 50005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lnSpc>
                  <a:spcPts val="2500"/>
                </a:lnSpc>
                <a:buClr>
                  <a:srgbClr val="00A6D6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algn="l" eaLnBrk="0" hangingPunct="0">
                <a:lnSpc>
                  <a:spcPts val="2500"/>
                </a:lnSpc>
                <a:buClr>
                  <a:srgbClr val="00A6D6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algn="l" eaLnBrk="0" hangingPunct="0">
                <a:lnSpc>
                  <a:spcPts val="2500"/>
                </a:lnSpc>
                <a:buClr>
                  <a:srgbClr val="00A6D6"/>
                </a:buClr>
                <a:buFont typeface="Times" charset="0"/>
                <a:buChar char="•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algn="l" eaLnBrk="0" hangingPunct="0">
                <a:lnSpc>
                  <a:spcPts val="2500"/>
                </a:lnSpc>
                <a:buClr>
                  <a:schemeClr val="bg2"/>
                </a:buClr>
                <a:buFont typeface="Times" charset="0"/>
                <a:buChar char="•"/>
                <a:defRPr sz="1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algn="l" eaLnBrk="0" hangingPunct="0">
                <a:lnSpc>
                  <a:spcPts val="2500"/>
                </a:lnSpc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Font typeface="Times" charset="0"/>
                <a:buChar char="•"/>
                <a:defRPr sz="1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nl-NL" altLang="nl-NL" sz="1800">
                  <a:latin typeface="Arial" charset="0"/>
                </a:rPr>
                <a:t>Bekend maken Winnaar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inhoud 2"/>
          <p:cNvSpPr>
            <a:spLocks noGrp="1"/>
          </p:cNvSpPr>
          <p:nvPr>
            <p:ph idx="1"/>
          </p:nvPr>
        </p:nvSpPr>
        <p:spPr>
          <a:xfrm>
            <a:off x="915988" y="1857375"/>
            <a:ext cx="7138987" cy="4133850"/>
          </a:xfrm>
        </p:spPr>
        <p:txBody>
          <a:bodyPr/>
          <a:lstStyle/>
          <a:p>
            <a:pPr lvl="2"/>
            <a:endParaRPr lang="nl-NL" altLang="nl-NL" smtClean="0">
              <a:ea typeface="ＭＳ Ｐゴシック" pitchFamily="34" charset="-128"/>
            </a:endParaRPr>
          </a:p>
          <a:p>
            <a:pPr lvl="1"/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>
                <a:ea typeface="ＭＳ Ｐゴシック" pitchFamily="34" charset="-128"/>
              </a:rPr>
              <a:t>Veel succes met </a:t>
            </a:r>
            <a:br>
              <a:rPr lang="nl-NL" altLang="nl-NL" smtClean="0">
                <a:ea typeface="ＭＳ Ｐゴシック" pitchFamily="34" charset="-128"/>
              </a:rPr>
            </a:br>
            <a:r>
              <a:rPr lang="nl-NL" altLang="nl-NL" smtClean="0">
                <a:ea typeface="ＭＳ Ｐゴシック" pitchFamily="34" charset="-128"/>
              </a:rPr>
              <a:t>“Netwerk op zijn Best!”</a:t>
            </a:r>
          </a:p>
        </p:txBody>
      </p:sp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524000"/>
            <a:ext cx="2543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14798</TotalTime>
  <Words>417</Words>
  <Application>Microsoft Office PowerPoint</Application>
  <PresentationFormat>On-screen Show (4:3)</PresentationFormat>
  <Paragraphs>86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text</vt:lpstr>
      <vt:lpstr>‘Netwerk op zijn Best!’</vt:lpstr>
      <vt:lpstr>Welkom bij Regio Roersteden!</vt:lpstr>
      <vt:lpstr>Ook toepasbaar buiten de regio</vt:lpstr>
      <vt:lpstr>Doel van ‘Netwerk op zijn Best!’</vt:lpstr>
      <vt:lpstr>Spelregels van het Verbeterprogramma:</vt:lpstr>
      <vt:lpstr>Spelregels van het Onderhoudsprogramma:</vt:lpstr>
      <vt:lpstr>Maar let op:</vt:lpstr>
      <vt:lpstr>Hoe verloopt het programma?</vt:lpstr>
      <vt:lpstr>Veel succes met  “Netwerk op zijn Best!”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Joris Scharpff</cp:lastModifiedBy>
  <cp:revision>1183</cp:revision>
  <cp:lastPrinted>2010-08-18T11:28:56Z</cp:lastPrinted>
  <dcterms:created xsi:type="dcterms:W3CDTF">2011-02-22T09:03:58Z</dcterms:created>
  <dcterms:modified xsi:type="dcterms:W3CDTF">2014-10-06T09:24:00Z</dcterms:modified>
</cp:coreProperties>
</file>