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373" r:id="rId3"/>
    <p:sldId id="336" r:id="rId4"/>
    <p:sldId id="374" r:id="rId5"/>
    <p:sldId id="340" r:id="rId6"/>
    <p:sldId id="629" r:id="rId7"/>
    <p:sldId id="379" r:id="rId8"/>
    <p:sldId id="380" r:id="rId9"/>
    <p:sldId id="381" r:id="rId10"/>
    <p:sldId id="382" r:id="rId11"/>
    <p:sldId id="354" r:id="rId12"/>
    <p:sldId id="355" r:id="rId13"/>
    <p:sldId id="383" r:id="rId14"/>
    <p:sldId id="384" r:id="rId15"/>
    <p:sldId id="619" r:id="rId16"/>
    <p:sldId id="620" r:id="rId17"/>
    <p:sldId id="385" r:id="rId18"/>
    <p:sldId id="618" r:id="rId19"/>
    <p:sldId id="389" r:id="rId20"/>
    <p:sldId id="430" r:id="rId21"/>
    <p:sldId id="465" r:id="rId22"/>
    <p:sldId id="466" r:id="rId23"/>
    <p:sldId id="483" r:id="rId24"/>
    <p:sldId id="623" r:id="rId25"/>
    <p:sldId id="435" r:id="rId26"/>
    <p:sldId id="630" r:id="rId27"/>
    <p:sldId id="631" r:id="rId28"/>
    <p:sldId id="632" r:id="rId29"/>
    <p:sldId id="633" r:id="rId30"/>
    <p:sldId id="6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78912"/>
  </p:normalViewPr>
  <p:slideViewPr>
    <p:cSldViewPr snapToGrid="0" snapToObjects="1">
      <p:cViewPr varScale="1">
        <p:scale>
          <a:sx n="100" d="100"/>
          <a:sy n="100" d="100"/>
        </p:scale>
        <p:origin x="1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Chase vs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Tic-tac-toe vs car driving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vs  Poker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Solitare</a:t>
            </a:r>
            <a:r>
              <a:rPr lang="en-US" dirty="0"/>
              <a:t> vs autonomous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pinnacle game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 is a single-player sliding block puzzle game designed by the Italian web developer Gabriele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Cirulli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game's objective is to slide numbered tiles on a grid to combine them to create a tile with the number 2048.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Stochastic: you don’t’ know where the next “2” will show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2048game.com/" TargetMode="Externa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-28625" y="6479233"/>
            <a:ext cx="6202018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[These slides are partially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3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3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Deterministic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Next state of the world is fully determined by current state + agent action</a:t>
            </a:r>
          </a:p>
          <a:p>
            <a:pPr lvl="1">
              <a:lnSpc>
                <a:spcPts val="32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ts val="3200"/>
              </a:lnSpc>
              <a:buNone/>
            </a:pPr>
            <a:br>
              <a:rPr lang="en-US" dirty="0">
                <a:ea typeface="Times New Roman"/>
                <a:cs typeface="Times New Roman"/>
                <a:sym typeface="Times New Roman"/>
              </a:rPr>
            </a:b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Stochastic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it’s not deterministic</a:t>
            </a:r>
          </a:p>
          <a:p>
            <a:endParaRPr lang="en-US" sz="2400" dirty="0"/>
          </a:p>
        </p:txBody>
      </p:sp>
      <p:pic>
        <p:nvPicPr>
          <p:cNvPr id="10" name="picture-21.jpeg" descr="picture-21.jpeg">
            <a:extLst>
              <a:ext uri="{FF2B5EF4-FFF2-40B4-BE49-F238E27FC236}">
                <a16:creationId xmlns:a16="http://schemas.microsoft.com/office/drawing/2014/main" id="{D9AEB85C-6428-E14A-9F21-4C9D80B3A3C8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47" r="9219" b="20489"/>
          <a:stretch/>
        </p:blipFill>
        <p:spPr>
          <a:xfrm>
            <a:off x="1256145" y="2701290"/>
            <a:ext cx="1911928" cy="104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-22.jpeg" descr="picture-22.jpeg">
            <a:extLst>
              <a:ext uri="{FF2B5EF4-FFF2-40B4-BE49-F238E27FC236}">
                <a16:creationId xmlns:a16="http://schemas.microsoft.com/office/drawing/2014/main" id="{88D8ECE8-BA93-5841-A43E-FA9F4893125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45" y="4980991"/>
            <a:ext cx="1484283" cy="14567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89DA35-5174-4549-8933-ACA4E0A7E909}"/>
              </a:ext>
            </a:extLst>
          </p:cNvPr>
          <p:cNvSpPr/>
          <p:nvPr/>
        </p:nvSpPr>
        <p:spPr>
          <a:xfrm>
            <a:off x="3031754" y="5587964"/>
            <a:ext cx="244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https://2048game.com/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vs 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Episodic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Each step’s state/decision is independent of the previous ones</a:t>
            </a: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800"/>
              </a:lnSpc>
              <a:buNone/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 Sequential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Each step’s state/decision affects later ones</a:t>
            </a:r>
            <a:endParaRPr lang="en-US" sz="2000" dirty="0"/>
          </a:p>
        </p:txBody>
      </p:sp>
      <p:pic>
        <p:nvPicPr>
          <p:cNvPr id="6" name="picture-23.jpeg" descr="picture-23.jpeg">
            <a:extLst>
              <a:ext uri="{FF2B5EF4-FFF2-40B4-BE49-F238E27FC236}">
                <a16:creationId xmlns:a16="http://schemas.microsoft.com/office/drawing/2014/main" id="{1AB32932-A888-564E-8A84-8D3C0C6A2A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08" y="2590298"/>
            <a:ext cx="1195647" cy="1168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-24.jpeg" descr="picture-24.jpeg">
            <a:extLst>
              <a:ext uri="{FF2B5EF4-FFF2-40B4-BE49-F238E27FC236}">
                <a16:creationId xmlns:a16="http://schemas.microsoft.com/office/drawing/2014/main" id="{D18F8989-A0AF-9F4B-A57D-D57628E923E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87273" y="5328350"/>
            <a:ext cx="609599" cy="680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C3ED1BF-2C0B-D24F-AD20-7EBAED17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9094" y="5023271"/>
            <a:ext cx="2699633" cy="1195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040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Static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world doesn’t change while agent is choosing an action</a:t>
            </a:r>
          </a:p>
          <a:p>
            <a:pPr lvl="1">
              <a:lnSpc>
                <a:spcPts val="32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ts val="32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ts val="32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Dynamic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decision time matters!</a:t>
            </a:r>
          </a:p>
        </p:txBody>
      </p:sp>
      <p:pic>
        <p:nvPicPr>
          <p:cNvPr id="8" name="picture-26.jpeg" descr="picture-26.jpeg">
            <a:extLst>
              <a:ext uri="{FF2B5EF4-FFF2-40B4-BE49-F238E27FC236}">
                <a16:creationId xmlns:a16="http://schemas.microsoft.com/office/drawing/2014/main" id="{2F2EE4F0-D170-3C44-BA3C-5882F269C3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69" y="2560319"/>
            <a:ext cx="898468" cy="1355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-25.jpeg" descr="picture-25.jpeg">
            <a:extLst>
              <a:ext uri="{FF2B5EF4-FFF2-40B4-BE49-F238E27FC236}">
                <a16:creationId xmlns:a16="http://schemas.microsoft.com/office/drawing/2014/main" id="{92E26B43-BD0C-DE40-9076-F4C5AB3E932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59692" y="5013498"/>
            <a:ext cx="1922782" cy="16063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843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Discreet vs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Discrete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Possible states/actions are distinct; world changes discretely</a:t>
            </a: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00"/>
              </a:lnSpc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800"/>
              </a:lnSpc>
              <a:buNone/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ea typeface="Times New Roman"/>
                <a:cs typeface="Times New Roman"/>
                <a:sym typeface="Times New Roman"/>
              </a:rPr>
              <a:t> Continuous </a:t>
            </a:r>
          </a:p>
          <a:p>
            <a:pPr lvl="1">
              <a:lnSpc>
                <a:spcPts val="32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states/actions take on continuous values</a:t>
            </a:r>
          </a:p>
        </p:txBody>
      </p:sp>
      <p:pic>
        <p:nvPicPr>
          <p:cNvPr id="11" name="picture-27.jpeg" descr="picture-27.jpeg">
            <a:extLst>
              <a:ext uri="{FF2B5EF4-FFF2-40B4-BE49-F238E27FC236}">
                <a16:creationId xmlns:a16="http://schemas.microsoft.com/office/drawing/2014/main" id="{ED1B971F-8DB4-D843-A516-38E833AAAF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68" y="5047672"/>
            <a:ext cx="1951644" cy="14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8" name="Picture 2" descr="Design Tic-Tac-Toe Game. Software design for an tic-tac-toe game ...">
            <a:extLst>
              <a:ext uri="{FF2B5EF4-FFF2-40B4-BE49-F238E27FC236}">
                <a16:creationId xmlns:a16="http://schemas.microsoft.com/office/drawing/2014/main" id="{77A6B2B8-1538-4455-8EB9-37330D89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55" y="2505357"/>
            <a:ext cx="1497518" cy="141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6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help to find how to approach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38" y="1483599"/>
            <a:ext cx="11380123" cy="5074221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Static: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focus on getting really high accuracy/utility</a:t>
            </a:r>
          </a:p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Dynamic: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trade some utility for higher efficiency (speed!) </a:t>
            </a:r>
          </a:p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Episodic: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reflex agent with a great model</a:t>
            </a:r>
          </a:p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Sequential: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need a goal oriented agent</a:t>
            </a:r>
          </a:p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Stochastic: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need robustness to uncertainty/failure (robots!) </a:t>
            </a:r>
          </a:p>
          <a:p>
            <a:pPr>
              <a:lnSpc>
                <a:spcPts val="2700"/>
              </a:lnSpc>
            </a:pPr>
            <a:r>
              <a:rPr lang="en-US" sz="24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Deterministic:</a:t>
            </a:r>
            <a:r>
              <a:rPr lang="en-US" sz="2400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can focus on efficiency and exactness (Internet crawler)</a:t>
            </a:r>
          </a:p>
          <a:p>
            <a:pPr marL="0" indent="0">
              <a:lnSpc>
                <a:spcPts val="3200"/>
              </a:lnSpc>
              <a:buNone/>
            </a:pPr>
            <a:endParaRPr lang="en-US" sz="2400" dirty="0"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2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488-A79B-42A5-BF6B-C80C8F70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874343F8-F5ED-4F2C-9227-540E1D45D32D}"/>
              </a:ext>
            </a:extLst>
          </p:cNvPr>
          <p:cNvGraphicFramePr>
            <a:graphicFrameLocks noGrp="1"/>
          </p:cNvGraphicFramePr>
          <p:nvPr/>
        </p:nvGraphicFramePr>
        <p:xfrm>
          <a:off x="1244813" y="1524000"/>
          <a:ext cx="8544645" cy="4883148"/>
        </p:xfrm>
        <a:graphic>
          <a:graphicData uri="http://schemas.openxmlformats.org/drawingml/2006/table">
            <a:tbl>
              <a:tblPr/>
              <a:tblGrid>
                <a:gridCol w="284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Crossword puzzle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 Driving</a:t>
                      </a: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Observability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Deterministic vs Stochastic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Episodic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Sequential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Dynamic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Discrete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Continuous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Multi Agent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200">
            <a:extLst>
              <a:ext uri="{FF2B5EF4-FFF2-40B4-BE49-F238E27FC236}">
                <a16:creationId xmlns:a16="http://schemas.microsoft.com/office/drawing/2014/main" id="{7F704BC0-15A9-41A1-9326-A76121548164}"/>
              </a:ext>
            </a:extLst>
          </p:cNvPr>
          <p:cNvGraphicFramePr>
            <a:graphicFrameLocks noGrp="1"/>
          </p:cNvGraphicFramePr>
          <p:nvPr/>
        </p:nvGraphicFramePr>
        <p:xfrm>
          <a:off x="7591185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Partially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Stochastic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Dynamic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Continuous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Multi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201">
            <a:extLst>
              <a:ext uri="{FF2B5EF4-FFF2-40B4-BE49-F238E27FC236}">
                <a16:creationId xmlns:a16="http://schemas.microsoft.com/office/drawing/2014/main" id="{E7405A3A-C4E1-4AB0-BD17-75BE21B207C1}"/>
              </a:ext>
            </a:extLst>
          </p:cNvPr>
          <p:cNvGraphicFramePr>
            <a:graphicFrameLocks noGrp="1"/>
          </p:cNvGraphicFramePr>
          <p:nvPr/>
        </p:nvGraphicFramePr>
        <p:xfrm>
          <a:off x="4687388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Fully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Deterministic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Static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Discrete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Single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98F3ABF-5879-F849-B102-4E6105F4EA58}"/>
              </a:ext>
            </a:extLst>
          </p:cNvPr>
          <p:cNvSpPr/>
          <p:nvPr/>
        </p:nvSpPr>
        <p:spPr>
          <a:xfrm>
            <a:off x="4345969" y="2236788"/>
            <a:ext cx="5198723" cy="40227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488-A79B-42A5-BF6B-C80C8F70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874343F8-F5ED-4F2C-9227-540E1D45D32D}"/>
              </a:ext>
            </a:extLst>
          </p:cNvPr>
          <p:cNvGraphicFramePr>
            <a:graphicFrameLocks noGrp="1"/>
          </p:cNvGraphicFramePr>
          <p:nvPr/>
        </p:nvGraphicFramePr>
        <p:xfrm>
          <a:off x="1244813" y="1524000"/>
          <a:ext cx="8544645" cy="4883148"/>
        </p:xfrm>
        <a:graphic>
          <a:graphicData uri="http://schemas.openxmlformats.org/drawingml/2006/table">
            <a:tbl>
              <a:tblPr/>
              <a:tblGrid>
                <a:gridCol w="284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Crossword puzzle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 Driving</a:t>
                      </a: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Observability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Deterministic vs Stochastic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Episodic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Sequential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Dynamic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Discrete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Continuous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Multi Agent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200">
            <a:extLst>
              <a:ext uri="{FF2B5EF4-FFF2-40B4-BE49-F238E27FC236}">
                <a16:creationId xmlns:a16="http://schemas.microsoft.com/office/drawing/2014/main" id="{7F704BC0-15A9-41A1-9326-A76121548164}"/>
              </a:ext>
            </a:extLst>
          </p:cNvPr>
          <p:cNvGraphicFramePr>
            <a:graphicFrameLocks noGrp="1"/>
          </p:cNvGraphicFramePr>
          <p:nvPr/>
        </p:nvGraphicFramePr>
        <p:xfrm>
          <a:off x="7591185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Partially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Stochastic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Dynamic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Continuous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Multi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201">
            <a:extLst>
              <a:ext uri="{FF2B5EF4-FFF2-40B4-BE49-F238E27FC236}">
                <a16:creationId xmlns:a16="http://schemas.microsoft.com/office/drawing/2014/main" id="{E7405A3A-C4E1-4AB0-BD17-75BE21B207C1}"/>
              </a:ext>
            </a:extLst>
          </p:cNvPr>
          <p:cNvGraphicFramePr>
            <a:graphicFrameLocks noGrp="1"/>
          </p:cNvGraphicFramePr>
          <p:nvPr/>
        </p:nvGraphicFramePr>
        <p:xfrm>
          <a:off x="4687388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Fully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Deterministic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Static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Discrete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Single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98F3ABF-5879-F849-B102-4E6105F4EA58}"/>
              </a:ext>
            </a:extLst>
          </p:cNvPr>
          <p:cNvSpPr/>
          <p:nvPr/>
        </p:nvSpPr>
        <p:spPr>
          <a:xfrm>
            <a:off x="7099443" y="2236788"/>
            <a:ext cx="2445249" cy="40227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488-A79B-42A5-BF6B-C80C8F70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874343F8-F5ED-4F2C-9227-540E1D45D32D}"/>
              </a:ext>
            </a:extLst>
          </p:cNvPr>
          <p:cNvGraphicFramePr>
            <a:graphicFrameLocks noGrp="1"/>
          </p:cNvGraphicFramePr>
          <p:nvPr/>
        </p:nvGraphicFramePr>
        <p:xfrm>
          <a:off x="1244813" y="1524000"/>
          <a:ext cx="8544645" cy="4883148"/>
        </p:xfrm>
        <a:graphic>
          <a:graphicData uri="http://schemas.openxmlformats.org/drawingml/2006/table">
            <a:tbl>
              <a:tblPr/>
              <a:tblGrid>
                <a:gridCol w="284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Crossword puzzle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 Driving</a:t>
                      </a: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Observability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Deterministic vs Stochastic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Episodic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Sequential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Dynamic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Discrete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Continuous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Multi Agent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200">
            <a:extLst>
              <a:ext uri="{FF2B5EF4-FFF2-40B4-BE49-F238E27FC236}">
                <a16:creationId xmlns:a16="http://schemas.microsoft.com/office/drawing/2014/main" id="{7F704BC0-15A9-41A1-9326-A76121548164}"/>
              </a:ext>
            </a:extLst>
          </p:cNvPr>
          <p:cNvGraphicFramePr>
            <a:graphicFrameLocks noGrp="1"/>
          </p:cNvGraphicFramePr>
          <p:nvPr/>
        </p:nvGraphicFramePr>
        <p:xfrm>
          <a:off x="7591185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Partially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Stochastic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Dynamic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Continuous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Multi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201">
            <a:extLst>
              <a:ext uri="{FF2B5EF4-FFF2-40B4-BE49-F238E27FC236}">
                <a16:creationId xmlns:a16="http://schemas.microsoft.com/office/drawing/2014/main" id="{E7405A3A-C4E1-4AB0-BD17-75BE21B207C1}"/>
              </a:ext>
            </a:extLst>
          </p:cNvPr>
          <p:cNvGraphicFramePr>
            <a:graphicFrameLocks noGrp="1"/>
          </p:cNvGraphicFramePr>
          <p:nvPr/>
        </p:nvGraphicFramePr>
        <p:xfrm>
          <a:off x="4687388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Fully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Deterministic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Static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Discrete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Single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5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380042-04CD-D44F-9715-86E98043D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0" r="1763"/>
          <a:stretch/>
        </p:blipFill>
        <p:spPr bwMode="auto">
          <a:xfrm>
            <a:off x="3419325" y="3025280"/>
            <a:ext cx="5353350" cy="2788459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4D0830-A7BC-504B-9D74-CFBF04481F8E}"/>
              </a:ext>
            </a:extLst>
          </p:cNvPr>
          <p:cNvSpPr txBox="1">
            <a:spLocks/>
          </p:cNvSpPr>
          <p:nvPr/>
        </p:nvSpPr>
        <p:spPr>
          <a:xfrm>
            <a:off x="457200" y="747487"/>
            <a:ext cx="11350171" cy="1625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61286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1613980"/>
            <a:ext cx="9499600" cy="52440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Types </a:t>
            </a:r>
          </a:p>
          <a:p>
            <a:pPr lvl="1"/>
            <a:r>
              <a:rPr lang="en-US" dirty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Uniform-Cost Search</a:t>
            </a:r>
          </a:p>
          <a:p>
            <a:pPr lvl="1"/>
            <a:r>
              <a:rPr lang="en-US" dirty="0"/>
              <a:t>Informed Search Methods</a:t>
            </a:r>
          </a:p>
          <a:p>
            <a:pPr lvl="2"/>
            <a:r>
              <a:rPr lang="en-US" dirty="0"/>
              <a:t>Greedy Search</a:t>
            </a:r>
          </a:p>
          <a:p>
            <a:pPr lvl="2"/>
            <a:r>
              <a:rPr lang="en-US" dirty="0"/>
              <a:t>A* Search</a:t>
            </a:r>
          </a:p>
          <a:p>
            <a:pPr lvl="1"/>
            <a:r>
              <a:rPr lang="en-US" dirty="0"/>
              <a:t>Graph searches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makes an AI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– an entity that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its environment through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and acts on it with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actuators)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4B88CD-8D40-E74D-AE35-2DBF39254BC1}"/>
              </a:ext>
            </a:extLst>
          </p:cNvPr>
          <p:cNvSpPr/>
          <p:nvPr/>
        </p:nvSpPr>
        <p:spPr>
          <a:xfrm>
            <a:off x="6559787" y="3492329"/>
            <a:ext cx="2502091" cy="214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9ABD3D7-D21B-2748-BC92-9C923D5E662A}"/>
              </a:ext>
            </a:extLst>
          </p:cNvPr>
          <p:cNvSpPr/>
          <p:nvPr/>
        </p:nvSpPr>
        <p:spPr>
          <a:xfrm>
            <a:off x="6559787" y="3492329"/>
            <a:ext cx="2502091" cy="214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9740F2-EBC9-3A42-9E28-9E733AF161DC}"/>
              </a:ext>
            </a:extLst>
          </p:cNvPr>
          <p:cNvSpPr/>
          <p:nvPr/>
        </p:nvSpPr>
        <p:spPr>
          <a:xfrm>
            <a:off x="7829787" y="4267029"/>
            <a:ext cx="76200" cy="86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19705"/>
                </a:lnTo>
                <a:lnTo>
                  <a:pt x="14400" y="20126"/>
                </a:lnTo>
                <a:lnTo>
                  <a:pt x="14400" y="0"/>
                </a:lnTo>
                <a:lnTo>
                  <a:pt x="7200" y="0"/>
                </a:lnTo>
                <a:lnTo>
                  <a:pt x="7200" y="20126"/>
                </a:lnTo>
                <a:lnTo>
                  <a:pt x="0" y="1970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A95567-1B13-0441-B6C9-5FDA61C6A408}"/>
              </a:ext>
            </a:extLst>
          </p:cNvPr>
          <p:cNvSpPr/>
          <p:nvPr/>
        </p:nvSpPr>
        <p:spPr>
          <a:xfrm>
            <a:off x="7537687" y="4394029"/>
            <a:ext cx="620777" cy="52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74"/>
                </a:moveTo>
                <a:cubicBezTo>
                  <a:pt x="0" y="2719"/>
                  <a:pt x="2320" y="0"/>
                  <a:pt x="5182" y="0"/>
                </a:cubicBezTo>
                <a:lnTo>
                  <a:pt x="16418" y="0"/>
                </a:lnTo>
                <a:cubicBezTo>
                  <a:pt x="19280" y="0"/>
                  <a:pt x="21600" y="2719"/>
                  <a:pt x="21600" y="6074"/>
                </a:cubicBezTo>
                <a:lnTo>
                  <a:pt x="21600" y="15526"/>
                </a:lnTo>
                <a:cubicBezTo>
                  <a:pt x="21600" y="18881"/>
                  <a:pt x="19280" y="21600"/>
                  <a:pt x="16418" y="21600"/>
                </a:cubicBezTo>
                <a:lnTo>
                  <a:pt x="5182" y="21600"/>
                </a:lnTo>
                <a:cubicBezTo>
                  <a:pt x="2320" y="21600"/>
                  <a:pt x="0" y="18881"/>
                  <a:pt x="0" y="15526"/>
                </a:cubicBezTo>
                <a:lnTo>
                  <a:pt x="0" y="6074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E666752-C160-2841-881D-AE0A328286A7}"/>
              </a:ext>
            </a:extLst>
          </p:cNvPr>
          <p:cNvSpPr/>
          <p:nvPr/>
        </p:nvSpPr>
        <p:spPr>
          <a:xfrm>
            <a:off x="10738087" y="3479629"/>
            <a:ext cx="1112041" cy="213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8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8"/>
                  <a:pt x="0" y="20368"/>
                </a:cubicBezTo>
                <a:lnTo>
                  <a:pt x="0" y="1232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636543D-F5DE-2A4F-9784-A08DC228ECC5}"/>
              </a:ext>
            </a:extLst>
          </p:cNvPr>
          <p:cNvSpPr/>
          <p:nvPr/>
        </p:nvSpPr>
        <p:spPr>
          <a:xfrm>
            <a:off x="10738087" y="3479629"/>
            <a:ext cx="1112038" cy="213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9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9"/>
                  <a:pt x="0" y="20368"/>
                </a:cubicBezTo>
                <a:lnTo>
                  <a:pt x="0" y="1232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55946F-652C-3F4A-BE1E-D209B46E6031}"/>
              </a:ext>
            </a:extLst>
          </p:cNvPr>
          <p:cNvSpPr/>
          <p:nvPr/>
        </p:nvSpPr>
        <p:spPr>
          <a:xfrm>
            <a:off x="8604487" y="4063829"/>
            <a:ext cx="2424137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" y="21600"/>
                </a:moveTo>
                <a:lnTo>
                  <a:pt x="528" y="14400"/>
                </a:lnTo>
                <a:lnTo>
                  <a:pt x="21600" y="14400"/>
                </a:lnTo>
                <a:lnTo>
                  <a:pt x="21600" y="7200"/>
                </a:lnTo>
                <a:lnTo>
                  <a:pt x="528" y="7200"/>
                </a:lnTo>
                <a:lnTo>
                  <a:pt x="679" y="0"/>
                </a:lnTo>
                <a:lnTo>
                  <a:pt x="0" y="10800"/>
                </a:lnTo>
                <a:lnTo>
                  <a:pt x="6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457F999-56C0-9941-8378-FAB573A605F9}"/>
              </a:ext>
            </a:extLst>
          </p:cNvPr>
          <p:cNvSpPr/>
          <p:nvPr/>
        </p:nvSpPr>
        <p:spPr>
          <a:xfrm>
            <a:off x="8731487" y="5295729"/>
            <a:ext cx="2295326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3" y="0"/>
                </a:moveTo>
                <a:lnTo>
                  <a:pt x="21042" y="7200"/>
                </a:lnTo>
                <a:lnTo>
                  <a:pt x="0" y="7200"/>
                </a:lnTo>
                <a:lnTo>
                  <a:pt x="0" y="14400"/>
                </a:lnTo>
                <a:lnTo>
                  <a:pt x="21042" y="14400"/>
                </a:lnTo>
                <a:lnTo>
                  <a:pt x="20883" y="21600"/>
                </a:lnTo>
                <a:lnTo>
                  <a:pt x="21600" y="10800"/>
                </a:lnTo>
                <a:lnTo>
                  <a:pt x="2088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ensors…">
            <a:extLst>
              <a:ext uri="{FF2B5EF4-FFF2-40B4-BE49-F238E27FC236}">
                <a16:creationId xmlns:a16="http://schemas.microsoft.com/office/drawing/2014/main" id="{5EC80DE6-89A4-8F46-BCE0-90D7675F997B}"/>
              </a:ext>
            </a:extLst>
          </p:cNvPr>
          <p:cNvSpPr/>
          <p:nvPr/>
        </p:nvSpPr>
        <p:spPr>
          <a:xfrm>
            <a:off x="7461220" y="3900481"/>
            <a:ext cx="942630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Actuators</a:t>
            </a:r>
          </a:p>
        </p:txBody>
      </p:sp>
      <p:sp>
        <p:nvSpPr>
          <p:cNvPr id="14" name="Percepts…">
            <a:extLst>
              <a:ext uri="{FF2B5EF4-FFF2-40B4-BE49-F238E27FC236}">
                <a16:creationId xmlns:a16="http://schemas.microsoft.com/office/drawing/2014/main" id="{7F913B10-1269-AC49-B991-3BF14B0E99CE}"/>
              </a:ext>
            </a:extLst>
          </p:cNvPr>
          <p:cNvSpPr/>
          <p:nvPr/>
        </p:nvSpPr>
        <p:spPr>
          <a:xfrm>
            <a:off x="9505387" y="4153605"/>
            <a:ext cx="844278" cy="148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Percepts</a:t>
            </a: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Actions</a:t>
            </a:r>
          </a:p>
        </p:txBody>
      </p:sp>
      <p:sp>
        <p:nvSpPr>
          <p:cNvPr id="15" name="Agent">
            <a:extLst>
              <a:ext uri="{FF2B5EF4-FFF2-40B4-BE49-F238E27FC236}">
                <a16:creationId xmlns:a16="http://schemas.microsoft.com/office/drawing/2014/main" id="{A1DED175-6087-1E45-92F7-9DE1FFA5FBEA}"/>
              </a:ext>
            </a:extLst>
          </p:cNvPr>
          <p:cNvSpPr/>
          <p:nvPr/>
        </p:nvSpPr>
        <p:spPr>
          <a:xfrm rot="16200000">
            <a:off x="6525119" y="4599524"/>
            <a:ext cx="71251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Agent</a:t>
            </a:r>
          </a:p>
        </p:txBody>
      </p:sp>
      <p:sp>
        <p:nvSpPr>
          <p:cNvPr id="16" name="Environment">
            <a:extLst>
              <a:ext uri="{FF2B5EF4-FFF2-40B4-BE49-F238E27FC236}">
                <a16:creationId xmlns:a16="http://schemas.microsoft.com/office/drawing/2014/main" id="{34A3F37C-4CB7-B44C-AC56-1882C85B381B}"/>
              </a:ext>
            </a:extLst>
          </p:cNvPr>
          <p:cNvSpPr/>
          <p:nvPr/>
        </p:nvSpPr>
        <p:spPr>
          <a:xfrm rot="5400000">
            <a:off x="10768919" y="4496952"/>
            <a:ext cx="15110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E4815-ADA2-BD4F-BC26-E9144655530E}"/>
              </a:ext>
            </a:extLst>
          </p:cNvPr>
          <p:cNvSpPr/>
          <p:nvPr/>
        </p:nvSpPr>
        <p:spPr>
          <a:xfrm>
            <a:off x="294636" y="3532158"/>
            <a:ext cx="6096000" cy="1022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Sensors + Environment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Actuators +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853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Plan Ahead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94639" y="1646237"/>
            <a:ext cx="8921279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Consider how the world WOULD BE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Optimal vs. complete planning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FDFC54A-09EA-4412-8DEA-E854255E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7174" y="3236360"/>
            <a:ext cx="4490187" cy="3367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91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Plan Ahead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5880" y="0"/>
            <a:ext cx="4396120" cy="3297090"/>
          </a:xfrm>
          <a:prstGeom prst="rect">
            <a:avLst/>
          </a:prstGeom>
          <a:noFill/>
        </p:spPr>
      </p:pic>
      <p:pic>
        <p:nvPicPr>
          <p:cNvPr id="3074" name="Picture 2" descr="5 Helpful Billiard Games to Play When Drills Get Stale | Pool Cues and  Billiards Supplies at PoolDawg.com">
            <a:extLst>
              <a:ext uri="{FF2B5EF4-FFF2-40B4-BE49-F238E27FC236}">
                <a16:creationId xmlns:a16="http://schemas.microsoft.com/office/drawing/2014/main" id="{E222FE11-19B4-489A-AA04-7636A132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18" y="3797300"/>
            <a:ext cx="421005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886C3CA-0E9F-431A-9FB8-F69A12EB4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640" y="1646237"/>
            <a:ext cx="7565478" cy="52117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/>
              <a:t>Before taking </a:t>
            </a:r>
            <a:r>
              <a:rPr lang="en-US" sz="2400" i="1" dirty="0">
                <a:solidFill>
                  <a:srgbClr val="0070C0"/>
                </a:solidFill>
              </a:rPr>
              <a:t>real</a:t>
            </a:r>
            <a:r>
              <a:rPr lang="en-US" sz="2400" dirty="0"/>
              <a:t> actions in the </a:t>
            </a:r>
            <a:r>
              <a:rPr lang="en-US" sz="2400" i="1" dirty="0">
                <a:solidFill>
                  <a:srgbClr val="0070C0"/>
                </a:solidFill>
              </a:rPr>
              <a:t>real</a:t>
            </a:r>
            <a:r>
              <a:rPr lang="en-US" sz="2400" dirty="0"/>
              <a:t> environment, formulate an </a:t>
            </a:r>
            <a:r>
              <a:rPr lang="en-US" sz="2400" i="1" dirty="0">
                <a:solidFill>
                  <a:srgbClr val="C00000"/>
                </a:solidFill>
              </a:rPr>
              <a:t>off-line</a:t>
            </a:r>
            <a:r>
              <a:rPr lang="en-US" sz="2400" dirty="0"/>
              <a:t> problem in a </a:t>
            </a:r>
            <a:r>
              <a:rPr lang="en-US" sz="2400" i="1" dirty="0">
                <a:solidFill>
                  <a:srgbClr val="C00000"/>
                </a:solidFill>
              </a:rPr>
              <a:t>simulated/imaginary </a:t>
            </a:r>
            <a:r>
              <a:rPr lang="en-US" sz="2400" dirty="0"/>
              <a:t>environment (</a:t>
            </a:r>
            <a:r>
              <a:rPr lang="en-US" sz="2400" i="1" dirty="0">
                <a:solidFill>
                  <a:srgbClr val="C00000"/>
                </a:solidFill>
              </a:rPr>
              <a:t>model</a:t>
            </a:r>
            <a:r>
              <a:rPr lang="en-US" sz="2400" dirty="0"/>
              <a:t>).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The off-line problem:</a:t>
            </a:r>
          </a:p>
          <a:p>
            <a:pPr marL="742950" lvl="1" indent="-285750"/>
            <a:r>
              <a:rPr lang="en-US" sz="2000" dirty="0"/>
              <a:t>Has a goal (test)/desired state(s): not necessary the same as the real problem</a:t>
            </a:r>
          </a:p>
          <a:p>
            <a:pPr marL="742950" lvl="1" indent="-285750"/>
            <a:r>
              <a:rPr lang="en-US" sz="2000" dirty="0"/>
              <a:t>To find </a:t>
            </a:r>
            <a:r>
              <a:rPr lang="en-US" sz="2000" i="1" dirty="0"/>
              <a:t>a sequence of actions </a:t>
            </a:r>
            <a:r>
              <a:rPr lang="en-US" sz="2000" dirty="0"/>
              <a:t>that can achieve the goal, better with optimal cost/performance measure/utility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r>
              <a:rPr lang="en-US" sz="2400" dirty="0"/>
              <a:t>Execute the action sequence in the real environment</a:t>
            </a:r>
          </a:p>
          <a:p>
            <a:pPr marL="285750" indent="-285750"/>
            <a:r>
              <a:rPr lang="en-US" sz="2400" dirty="0"/>
              <a:t>Execute the first action in the sequence, see how to state changes, and may re-plan!</a:t>
            </a:r>
          </a:p>
        </p:txBody>
      </p:sp>
    </p:spTree>
    <p:extLst>
      <p:ext uri="{BB962C8B-B14F-4D97-AF65-F5344CB8AC3E}">
        <p14:creationId xmlns:p14="http://schemas.microsoft.com/office/powerpoint/2010/main" val="207599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698" y="1370987"/>
            <a:ext cx="6027676" cy="369577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783C1-57AB-4BF4-9903-73EBBE26EE05}"/>
              </a:ext>
            </a:extLst>
          </p:cNvPr>
          <p:cNvSpPr txBox="1"/>
          <p:nvPr/>
        </p:nvSpPr>
        <p:spPr>
          <a:xfrm>
            <a:off x="921807" y="52180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systematic way to </a:t>
            </a:r>
            <a:r>
              <a:rPr lang="en-US" altLang="en-US" sz="2400" dirty="0"/>
              <a:t>looking for the (optimal) action sequence to reach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the only way</a:t>
            </a:r>
          </a:p>
        </p:txBody>
      </p:sp>
    </p:spTree>
    <p:extLst>
      <p:ext uri="{BB962C8B-B14F-4D97-AF65-F5344CB8AC3E}">
        <p14:creationId xmlns:p14="http://schemas.microsoft.com/office/powerpoint/2010/main" val="340662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4F88-75FD-9F47-9614-27CD685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A2F7-AC65-ED40-8A01-6BCF7FD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consists of: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state space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successor function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	(with </a:t>
            </a:r>
            <a:r>
              <a:rPr lang="en-US" dirty="0">
                <a:solidFill>
                  <a:srgbClr val="FF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start state and a goal test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sequence of actions (a plan) which transforms the start state to a goal state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CCA720-804E-F545-AD16-3768BE751CCA}"/>
              </a:ext>
            </a:extLst>
          </p:cNvPr>
          <p:cNvGrpSpPr/>
          <p:nvPr/>
        </p:nvGrpSpPr>
        <p:grpSpPr>
          <a:xfrm>
            <a:off x="2918853" y="2252366"/>
            <a:ext cx="4659313" cy="2337609"/>
            <a:chOff x="5181605" y="2174875"/>
            <a:chExt cx="4659313" cy="2337609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BAC9BF4F-F350-3344-A03B-595917FF8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3" y="21748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9614CE9-53CB-2345-8262-89C280B4E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9949" y="2174875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873D9AE0-8FBB-6F48-B7AE-8329E2AE2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96405" y="2174875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6DB5D1F5-ECAA-B340-B2F3-DA576774B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3201" y="2174875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2F11BF6-3110-4641-B876-C92779625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91549" y="2174877"/>
              <a:ext cx="552451" cy="552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44B24258-E032-D741-802A-76AB98CFC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97813" y="2174875"/>
              <a:ext cx="560387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F4FB7A9C-3440-FD4B-AEB6-775148B2D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81605" y="2174875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E079AEA2-0BEF-7B42-88DE-EC0F1193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57951" y="3395442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2D132D21-A28C-1A49-9EBB-5336CDA92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39101" y="3049367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411666B2-5D07-D942-B393-944978793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58149" y="3811367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1AE6C393-C058-024E-A22D-14F8C9FB5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3304954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C8FFC96-8C4E-4141-9917-E744CA1A8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838354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A6EC81A-D510-2143-A5D4-F90B01E79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2923954"/>
              <a:ext cx="99060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“N”, 1.0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0DF25B77-BBFD-C346-A555-DABB0DDA5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143156"/>
              <a:ext cx="114300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“E”, 1.0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1A763C-808B-644C-B18B-CECC6F330B1D}"/>
              </a:ext>
            </a:extLst>
          </p:cNvPr>
          <p:cNvSpPr/>
          <p:nvPr/>
        </p:nvSpPr>
        <p:spPr>
          <a:xfrm>
            <a:off x="2815119" y="2167847"/>
            <a:ext cx="5301465" cy="7500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E79C58-C299-8440-A1FA-2A130E8E3755}"/>
              </a:ext>
            </a:extLst>
          </p:cNvPr>
          <p:cNvSpPr/>
          <p:nvPr/>
        </p:nvSpPr>
        <p:spPr>
          <a:xfrm>
            <a:off x="4075416" y="2600946"/>
            <a:ext cx="5301465" cy="1700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3BC58B-AB85-074D-BCF5-AADC80279FE9}"/>
              </a:ext>
            </a:extLst>
          </p:cNvPr>
          <p:cNvSpPr/>
          <p:nvPr/>
        </p:nvSpPr>
        <p:spPr>
          <a:xfrm>
            <a:off x="4691912" y="3025883"/>
            <a:ext cx="5301465" cy="1700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54967-F0C6-3448-AC5E-3F8C9E1B3E3E}"/>
              </a:ext>
            </a:extLst>
          </p:cNvPr>
          <p:cNvSpPr/>
          <p:nvPr/>
        </p:nvSpPr>
        <p:spPr>
          <a:xfrm>
            <a:off x="261494" y="5245094"/>
            <a:ext cx="11955877" cy="138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4F88-75FD-9F47-9614-27CD685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A2F7-AC65-ED40-8A01-6BCF7FD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consists of: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state space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successor function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	(with </a:t>
            </a:r>
            <a:r>
              <a:rPr lang="en-US" dirty="0">
                <a:solidFill>
                  <a:srgbClr val="FF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start state and a goal test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sequence of actions (a plan) which transforms the start state to a goal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4161-C6A4-E548-BACB-40FFAD66183B}"/>
              </a:ext>
            </a:extLst>
          </p:cNvPr>
          <p:cNvSpPr/>
          <p:nvPr/>
        </p:nvSpPr>
        <p:spPr>
          <a:xfrm>
            <a:off x="6596288" y="1676401"/>
            <a:ext cx="5361796" cy="47684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4161-C6A4-E548-BACB-40FFAD66183B}"/>
              </a:ext>
            </a:extLst>
          </p:cNvPr>
          <p:cNvSpPr/>
          <p:nvPr/>
        </p:nvSpPr>
        <p:spPr>
          <a:xfrm>
            <a:off x="6596288" y="2445745"/>
            <a:ext cx="5361796" cy="39991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4161-C6A4-E548-BACB-40FFAD66183B}"/>
              </a:ext>
            </a:extLst>
          </p:cNvPr>
          <p:cNvSpPr/>
          <p:nvPr/>
        </p:nvSpPr>
        <p:spPr>
          <a:xfrm>
            <a:off x="6596288" y="3428999"/>
            <a:ext cx="5361796" cy="30158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4161-C6A4-E548-BACB-40FFAD66183B}"/>
              </a:ext>
            </a:extLst>
          </p:cNvPr>
          <p:cNvSpPr/>
          <p:nvPr/>
        </p:nvSpPr>
        <p:spPr>
          <a:xfrm>
            <a:off x="6596288" y="4340646"/>
            <a:ext cx="5361796" cy="2104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3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4161-C6A4-E548-BACB-40FFAD66183B}"/>
              </a:ext>
            </a:extLst>
          </p:cNvPr>
          <p:cNvSpPr/>
          <p:nvPr/>
        </p:nvSpPr>
        <p:spPr>
          <a:xfrm>
            <a:off x="6596288" y="5332164"/>
            <a:ext cx="5361796" cy="11127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makes an AI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– an entity that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its environment through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and acts on it with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actuators)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4B88CD-8D40-E74D-AE35-2DBF39254BC1}"/>
              </a:ext>
            </a:extLst>
          </p:cNvPr>
          <p:cNvSpPr/>
          <p:nvPr/>
        </p:nvSpPr>
        <p:spPr>
          <a:xfrm>
            <a:off x="6559787" y="3492329"/>
            <a:ext cx="2502091" cy="214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9ABD3D7-D21B-2748-BC92-9C923D5E662A}"/>
              </a:ext>
            </a:extLst>
          </p:cNvPr>
          <p:cNvSpPr/>
          <p:nvPr/>
        </p:nvSpPr>
        <p:spPr>
          <a:xfrm>
            <a:off x="6559787" y="3492329"/>
            <a:ext cx="2502091" cy="214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9740F2-EBC9-3A42-9E28-9E733AF161DC}"/>
              </a:ext>
            </a:extLst>
          </p:cNvPr>
          <p:cNvSpPr/>
          <p:nvPr/>
        </p:nvSpPr>
        <p:spPr>
          <a:xfrm>
            <a:off x="7829787" y="4267029"/>
            <a:ext cx="76200" cy="86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19705"/>
                </a:lnTo>
                <a:lnTo>
                  <a:pt x="14400" y="20126"/>
                </a:lnTo>
                <a:lnTo>
                  <a:pt x="14400" y="0"/>
                </a:lnTo>
                <a:lnTo>
                  <a:pt x="7200" y="0"/>
                </a:lnTo>
                <a:lnTo>
                  <a:pt x="7200" y="20126"/>
                </a:lnTo>
                <a:lnTo>
                  <a:pt x="0" y="1970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A95567-1B13-0441-B6C9-5FDA61C6A408}"/>
              </a:ext>
            </a:extLst>
          </p:cNvPr>
          <p:cNvSpPr/>
          <p:nvPr/>
        </p:nvSpPr>
        <p:spPr>
          <a:xfrm>
            <a:off x="7537687" y="4394029"/>
            <a:ext cx="620777" cy="52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74"/>
                </a:moveTo>
                <a:cubicBezTo>
                  <a:pt x="0" y="2719"/>
                  <a:pt x="2320" y="0"/>
                  <a:pt x="5182" y="0"/>
                </a:cubicBezTo>
                <a:lnTo>
                  <a:pt x="16418" y="0"/>
                </a:lnTo>
                <a:cubicBezTo>
                  <a:pt x="19280" y="0"/>
                  <a:pt x="21600" y="2719"/>
                  <a:pt x="21600" y="6074"/>
                </a:cubicBezTo>
                <a:lnTo>
                  <a:pt x="21600" y="15526"/>
                </a:lnTo>
                <a:cubicBezTo>
                  <a:pt x="21600" y="18881"/>
                  <a:pt x="19280" y="21600"/>
                  <a:pt x="16418" y="21600"/>
                </a:cubicBezTo>
                <a:lnTo>
                  <a:pt x="5182" y="21600"/>
                </a:lnTo>
                <a:cubicBezTo>
                  <a:pt x="2320" y="21600"/>
                  <a:pt x="0" y="18881"/>
                  <a:pt x="0" y="15526"/>
                </a:cubicBezTo>
                <a:lnTo>
                  <a:pt x="0" y="6074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E666752-C160-2841-881D-AE0A328286A7}"/>
              </a:ext>
            </a:extLst>
          </p:cNvPr>
          <p:cNvSpPr/>
          <p:nvPr/>
        </p:nvSpPr>
        <p:spPr>
          <a:xfrm>
            <a:off x="10738087" y="3479629"/>
            <a:ext cx="1112041" cy="213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8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8"/>
                  <a:pt x="0" y="20368"/>
                </a:cubicBezTo>
                <a:lnTo>
                  <a:pt x="0" y="1232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636543D-F5DE-2A4F-9784-A08DC228ECC5}"/>
              </a:ext>
            </a:extLst>
          </p:cNvPr>
          <p:cNvSpPr/>
          <p:nvPr/>
        </p:nvSpPr>
        <p:spPr>
          <a:xfrm>
            <a:off x="10738087" y="3479629"/>
            <a:ext cx="1112038" cy="213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9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9"/>
                  <a:pt x="0" y="20368"/>
                </a:cubicBezTo>
                <a:lnTo>
                  <a:pt x="0" y="1232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55946F-652C-3F4A-BE1E-D209B46E6031}"/>
              </a:ext>
            </a:extLst>
          </p:cNvPr>
          <p:cNvSpPr/>
          <p:nvPr/>
        </p:nvSpPr>
        <p:spPr>
          <a:xfrm>
            <a:off x="8604487" y="4063829"/>
            <a:ext cx="2424137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" y="21600"/>
                </a:moveTo>
                <a:lnTo>
                  <a:pt x="528" y="14400"/>
                </a:lnTo>
                <a:lnTo>
                  <a:pt x="21600" y="14400"/>
                </a:lnTo>
                <a:lnTo>
                  <a:pt x="21600" y="7200"/>
                </a:lnTo>
                <a:lnTo>
                  <a:pt x="528" y="7200"/>
                </a:lnTo>
                <a:lnTo>
                  <a:pt x="679" y="0"/>
                </a:lnTo>
                <a:lnTo>
                  <a:pt x="0" y="10800"/>
                </a:lnTo>
                <a:lnTo>
                  <a:pt x="6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457F999-56C0-9941-8378-FAB573A605F9}"/>
              </a:ext>
            </a:extLst>
          </p:cNvPr>
          <p:cNvSpPr/>
          <p:nvPr/>
        </p:nvSpPr>
        <p:spPr>
          <a:xfrm>
            <a:off x="8731487" y="5295729"/>
            <a:ext cx="2295326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3" y="0"/>
                </a:moveTo>
                <a:lnTo>
                  <a:pt x="21042" y="7200"/>
                </a:lnTo>
                <a:lnTo>
                  <a:pt x="0" y="7200"/>
                </a:lnTo>
                <a:lnTo>
                  <a:pt x="0" y="14400"/>
                </a:lnTo>
                <a:lnTo>
                  <a:pt x="21042" y="14400"/>
                </a:lnTo>
                <a:lnTo>
                  <a:pt x="20883" y="21600"/>
                </a:lnTo>
                <a:lnTo>
                  <a:pt x="21600" y="10800"/>
                </a:lnTo>
                <a:lnTo>
                  <a:pt x="2088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ensors…">
            <a:extLst>
              <a:ext uri="{FF2B5EF4-FFF2-40B4-BE49-F238E27FC236}">
                <a16:creationId xmlns:a16="http://schemas.microsoft.com/office/drawing/2014/main" id="{5EC80DE6-89A4-8F46-BCE0-90D7675F997B}"/>
              </a:ext>
            </a:extLst>
          </p:cNvPr>
          <p:cNvSpPr/>
          <p:nvPr/>
        </p:nvSpPr>
        <p:spPr>
          <a:xfrm>
            <a:off x="7461220" y="3900481"/>
            <a:ext cx="942630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Actuators</a:t>
            </a:r>
          </a:p>
        </p:txBody>
      </p:sp>
      <p:sp>
        <p:nvSpPr>
          <p:cNvPr id="14" name="Percepts…">
            <a:extLst>
              <a:ext uri="{FF2B5EF4-FFF2-40B4-BE49-F238E27FC236}">
                <a16:creationId xmlns:a16="http://schemas.microsoft.com/office/drawing/2014/main" id="{7F913B10-1269-AC49-B991-3BF14B0E99CE}"/>
              </a:ext>
            </a:extLst>
          </p:cNvPr>
          <p:cNvSpPr/>
          <p:nvPr/>
        </p:nvSpPr>
        <p:spPr>
          <a:xfrm>
            <a:off x="9505387" y="4153605"/>
            <a:ext cx="844278" cy="148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Percepts</a:t>
            </a: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Actions</a:t>
            </a:r>
          </a:p>
        </p:txBody>
      </p:sp>
      <p:sp>
        <p:nvSpPr>
          <p:cNvPr id="15" name="Agent">
            <a:extLst>
              <a:ext uri="{FF2B5EF4-FFF2-40B4-BE49-F238E27FC236}">
                <a16:creationId xmlns:a16="http://schemas.microsoft.com/office/drawing/2014/main" id="{A1DED175-6087-1E45-92F7-9DE1FFA5FBEA}"/>
              </a:ext>
            </a:extLst>
          </p:cNvPr>
          <p:cNvSpPr/>
          <p:nvPr/>
        </p:nvSpPr>
        <p:spPr>
          <a:xfrm rot="16200000">
            <a:off x="6525119" y="4599524"/>
            <a:ext cx="71251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Agent</a:t>
            </a:r>
          </a:p>
        </p:txBody>
      </p:sp>
      <p:sp>
        <p:nvSpPr>
          <p:cNvPr id="16" name="Environment">
            <a:extLst>
              <a:ext uri="{FF2B5EF4-FFF2-40B4-BE49-F238E27FC236}">
                <a16:creationId xmlns:a16="http://schemas.microsoft.com/office/drawing/2014/main" id="{34A3F37C-4CB7-B44C-AC56-1882C85B381B}"/>
              </a:ext>
            </a:extLst>
          </p:cNvPr>
          <p:cNvSpPr/>
          <p:nvPr/>
        </p:nvSpPr>
        <p:spPr>
          <a:xfrm rot="5400000">
            <a:off x="10768919" y="4496952"/>
            <a:ext cx="15110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E4815-ADA2-BD4F-BC26-E9144655530E}"/>
              </a:ext>
            </a:extLst>
          </p:cNvPr>
          <p:cNvSpPr/>
          <p:nvPr/>
        </p:nvSpPr>
        <p:spPr>
          <a:xfrm>
            <a:off x="294636" y="3532158"/>
            <a:ext cx="6096000" cy="1022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Sensors + Environment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Actuators + Environment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CCBE4-53D3-674F-AFD1-F2A0AC1455B2}"/>
              </a:ext>
            </a:extLst>
          </p:cNvPr>
          <p:cNvSpPr/>
          <p:nvPr/>
        </p:nvSpPr>
        <p:spPr>
          <a:xfrm>
            <a:off x="1724891" y="6076507"/>
            <a:ext cx="5645450" cy="41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a typeface="Times New Roman"/>
                <a:cs typeface="Times New Roman"/>
                <a:sym typeface="Times New Roman"/>
              </a:rPr>
              <a:t>Agent Function (policy)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– how does it choose the action?</a:t>
            </a:r>
          </a:p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799D6-D43E-2E48-B5AC-75CC2255A3E4}"/>
              </a:ext>
            </a:extLst>
          </p:cNvPr>
          <p:cNvSpPr/>
          <p:nvPr/>
        </p:nvSpPr>
        <p:spPr>
          <a:xfrm>
            <a:off x="7685465" y="4488873"/>
            <a:ext cx="394851" cy="34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66CF0-566D-A348-A139-BCE699C6580E}"/>
              </a:ext>
            </a:extLst>
          </p:cNvPr>
          <p:cNvCxnSpPr>
            <a:cxnSpLocks/>
          </p:cNvCxnSpPr>
          <p:nvPr/>
        </p:nvCxnSpPr>
        <p:spPr>
          <a:xfrm flipH="1">
            <a:off x="5680507" y="4766880"/>
            <a:ext cx="2210708" cy="12959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9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is a rational AI agent?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 defTabSz="457200">
              <a:lnSpc>
                <a:spcPts val="3500"/>
              </a:lnSpc>
              <a:tabLst>
                <a:tab pos="2641600" algn="l"/>
              </a:tabLst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rational agent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always acts to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maximize its expected performance measure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, given current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percept/state</a:t>
            </a: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r>
              <a:rPr lang="en-US" altLang="en-US" dirty="0"/>
              <a:t>Rationality </a:t>
            </a:r>
            <a:r>
              <a:rPr lang="en-US" altLang="en-US" dirty="0">
                <a:sym typeface="Symbol" panose="05050102010706020507" pitchFamily="18" charset="2"/>
              </a:rPr>
              <a:t> omniscience</a:t>
            </a:r>
            <a:endParaRPr lang="en-US" dirty="0"/>
          </a:p>
          <a:p>
            <a:pPr lvl="1"/>
            <a:r>
              <a:rPr lang="en-US" dirty="0"/>
              <a:t>There is “uncertainty” in the environment.</a:t>
            </a:r>
          </a:p>
          <a:p>
            <a:pPr lvl="1"/>
            <a:r>
              <a:rPr lang="en-US" dirty="0"/>
              <a:t>That is why we emphasize “expected”.</a:t>
            </a:r>
          </a:p>
          <a:p>
            <a:pPr lvl="1"/>
            <a:endParaRPr lang="en-US" dirty="0"/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DBA56B6-15F8-594D-A601-017C1B9F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833" y="2195419"/>
            <a:ext cx="5460446" cy="356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31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6901FE-B18E-4147-91D7-DEB9F2917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Pacman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506B-41FE-AF46-BF6F-0B68A683C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squares around Pacman</a:t>
            </a:r>
          </a:p>
          <a:p>
            <a:pPr>
              <a:lnSpc>
                <a:spcPts val="27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move U/D/L/R </a:t>
            </a:r>
          </a:p>
          <a:p>
            <a:pPr>
              <a:lnSpc>
                <a:spcPts val="27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Environment – map with walls, dots,</a:t>
            </a:r>
            <a:br>
              <a:rPr lang="en-US" dirty="0"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ea typeface="Times New Roman"/>
                <a:cs typeface="Times New Roman"/>
                <a:sym typeface="Times New Roman"/>
              </a:rPr>
              <a:t>		    and ghosts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8A479-ACCD-374D-A87B-F747A2D4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Spam Detector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E6F9F9-A371-A54B-A0BC-76A62217D5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sender, subject line, body </a:t>
            </a:r>
            <a:br>
              <a:rPr lang="en-US" dirty="0"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ea typeface="Times New Roman"/>
                <a:cs typeface="Times New Roman"/>
                <a:sym typeface="Times New Roman"/>
              </a:rPr>
              <a:t>	          of current email</a:t>
            </a:r>
          </a:p>
          <a:p>
            <a:pPr>
              <a:lnSpc>
                <a:spcPts val="2600"/>
              </a:lnSpc>
            </a:pPr>
            <a:r>
              <a:rPr lang="en-US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– mark Spam/Not Spam</a:t>
            </a:r>
          </a:p>
          <a:p>
            <a:pPr>
              <a:lnSpc>
                <a:spcPts val="26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Environment – your email inbox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E0B26F-EE0F-2945-8B5A-E7D8E8C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Our Sample Agent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C50E4D9-C1CD-514B-904F-D2541DDE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691" y="4698058"/>
            <a:ext cx="3367265" cy="14916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-5.jpeg" descr="picture-5.jpeg">
            <a:extLst>
              <a:ext uri="{FF2B5EF4-FFF2-40B4-BE49-F238E27FC236}">
                <a16:creationId xmlns:a16="http://schemas.microsoft.com/office/drawing/2014/main" id="{EBFCC835-84BE-5743-B5BC-E5ED83789A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84" y="4698058"/>
            <a:ext cx="1815408" cy="15847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59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AI – Agents and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564057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Much (though </a:t>
            </a:r>
            <a:r>
              <a:rPr lang="en-US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not all!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 of AI is concerned with </a:t>
            </a: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agents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operating in </a:t>
            </a: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environments.</a:t>
            </a: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Agent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an entity that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perceives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its environment through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acts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upon that environment through </a:t>
            </a:r>
            <a:r>
              <a:rPr lang="en-US" i="1" dirty="0">
                <a:ea typeface="Times New Roman"/>
                <a:cs typeface="Times New Roman"/>
                <a:sym typeface="Times New Roman"/>
              </a:rPr>
              <a:t>effectors (actuators)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31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the problem setting</a:t>
            </a: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3100"/>
              </a:lnSpc>
              <a:buNone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endParaRPr lang="en-US" i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100"/>
              </a:lnSpc>
            </a:pPr>
            <a:endParaRPr lang="en-US" i="1" dirty="0"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ts val="3100"/>
              </a:lnSpc>
              <a:buNone/>
            </a:pPr>
            <a:endParaRPr lang="en-US" dirty="0"/>
          </a:p>
        </p:txBody>
      </p:sp>
      <p:pic>
        <p:nvPicPr>
          <p:cNvPr id="16" name="picture-8.jpeg" descr="picture-8.jpeg">
            <a:extLst>
              <a:ext uri="{FF2B5EF4-FFF2-40B4-BE49-F238E27FC236}">
                <a16:creationId xmlns:a16="http://schemas.microsoft.com/office/drawing/2014/main" id="{E109DF96-920D-4AC0-8DDB-5AE435EABB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66126" y="3693846"/>
            <a:ext cx="3095568" cy="31024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475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C98E-1496-0C48-86C0-F9410C22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891C-E3DE-794A-86C8-D22065EB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Six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common properties to distinguish environments (not exhaustive) 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Fully observable vs Partially observable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Single agent vs Multiagent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Deterministic vs Stochastic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Episodic vs Sequential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Static vs Dynamic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Discrete vs Continuous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8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Observable vs Partially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Times New Roman"/>
                <a:cs typeface="Times New Roman"/>
                <a:sym typeface="Times New Roman"/>
              </a:rPr>
              <a:t>Fully observable </a:t>
            </a:r>
          </a:p>
          <a:p>
            <a:pPr lvl="1"/>
            <a:r>
              <a:rPr lang="en-US" sz="2000" dirty="0">
                <a:ea typeface="Times New Roman"/>
                <a:cs typeface="Times New Roman"/>
                <a:sym typeface="Times New Roman"/>
              </a:rPr>
              <a:t>Agent is able to sense everything in the environment</a:t>
            </a:r>
          </a:p>
          <a:p>
            <a:endParaRPr lang="en-US" sz="2400" b="1" dirty="0">
              <a:ea typeface="Times New Roman"/>
              <a:cs typeface="Times New Roman"/>
              <a:sym typeface="Times New Roman"/>
            </a:endParaRPr>
          </a:p>
          <a:p>
            <a:endParaRPr lang="en-US" sz="2400" b="1" dirty="0"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br>
              <a:rPr lang="en-US" sz="2400" b="1" dirty="0">
                <a:ea typeface="Times New Roman"/>
                <a:cs typeface="Times New Roman"/>
                <a:sym typeface="Times New Roman"/>
              </a:rPr>
            </a:br>
            <a:endParaRPr lang="en-US" sz="2400" b="1" dirty="0"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>
                <a:ea typeface="Times New Roman"/>
                <a:cs typeface="Times New Roman"/>
                <a:sym typeface="Times New Roman"/>
              </a:rPr>
              <a:t>Partially observable</a:t>
            </a:r>
            <a:r>
              <a:rPr lang="en-US" sz="2400" b="1" dirty="0"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1"/>
            <a:r>
              <a:rPr lang="en-US" sz="2000" dirty="0">
                <a:ea typeface="Times New Roman"/>
                <a:cs typeface="Times New Roman"/>
                <a:sym typeface="Times New Roman"/>
              </a:rPr>
              <a:t>noisy, inaccurate, or incomplete sensors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4" name="picture-16.jpeg" descr="picture-16.jpeg">
            <a:extLst>
              <a:ext uri="{FF2B5EF4-FFF2-40B4-BE49-F238E27FC236}">
                <a16:creationId xmlns:a16="http://schemas.microsoft.com/office/drawing/2014/main" id="{ABE9D5D6-E610-6941-A004-E3EADBE7CC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2604651"/>
            <a:ext cx="5514110" cy="117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-17.jpeg" descr="picture-17.jpeg">
            <a:extLst>
              <a:ext uri="{FF2B5EF4-FFF2-40B4-BE49-F238E27FC236}">
                <a16:creationId xmlns:a16="http://schemas.microsoft.com/office/drawing/2014/main" id="{B9A3718A-C175-2149-AF70-B5456CDD59A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18" y="4976553"/>
            <a:ext cx="3078481" cy="1627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60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1C49-CB91-3841-954B-32C9BB7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Agent vs Multiagent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CC5-EEFB-1243-B75D-F3F158FB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Times New Roman"/>
                <a:cs typeface="Times New Roman"/>
                <a:sym typeface="Times New Roman"/>
              </a:rPr>
              <a:t>Single Agent </a:t>
            </a:r>
          </a:p>
          <a:p>
            <a:pPr lvl="1"/>
            <a:r>
              <a:rPr lang="en-US" sz="2000" dirty="0">
                <a:ea typeface="Times New Roman"/>
                <a:cs typeface="Times New Roman"/>
                <a:sym typeface="Times New Roman"/>
              </a:rPr>
              <a:t>Self-explanatory</a:t>
            </a:r>
          </a:p>
          <a:p>
            <a:pPr marL="457200" lvl="1" indent="0">
              <a:buNone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sz="2400" dirty="0">
                <a:ea typeface="Times New Roman"/>
                <a:cs typeface="Times New Roman"/>
                <a:sym typeface="Times New Roman"/>
              </a:rPr>
              <a:t>Multiagent</a:t>
            </a:r>
          </a:p>
          <a:p>
            <a:pPr lvl="1">
              <a:lnSpc>
                <a:spcPts val="29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Task involves more than one agent</a:t>
            </a:r>
          </a:p>
          <a:p>
            <a:pPr lvl="1">
              <a:lnSpc>
                <a:spcPts val="29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Each with its own performance measure</a:t>
            </a:r>
          </a:p>
          <a:p>
            <a:pPr lvl="1">
              <a:lnSpc>
                <a:spcPts val="2900"/>
              </a:lnSpc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May be competitive (measures are opposed) or cooperative (measures are aligned)</a:t>
            </a:r>
          </a:p>
          <a:p>
            <a:pPr lvl="1">
              <a:lnSpc>
                <a:spcPts val="29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sz="2400" dirty="0">
              <a:ea typeface="Times New Roman"/>
              <a:cs typeface="Times New Roman"/>
              <a:sym typeface="Times New Roman"/>
            </a:endParaRPr>
          </a:p>
          <a:p>
            <a:endParaRPr lang="en-US" sz="2400" dirty="0"/>
          </a:p>
        </p:txBody>
      </p:sp>
      <p:pic>
        <p:nvPicPr>
          <p:cNvPr id="6" name="picture-20.jpeg" descr="picture-20.jpeg">
            <a:extLst>
              <a:ext uri="{FF2B5EF4-FFF2-40B4-BE49-F238E27FC236}">
                <a16:creationId xmlns:a16="http://schemas.microsoft.com/office/drawing/2014/main" id="{9733AF9C-6A14-3946-A472-AA14DC4B24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27" y="1612906"/>
            <a:ext cx="1948064" cy="156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-19.jpeg" descr="picture-19.jpeg">
            <a:extLst>
              <a:ext uri="{FF2B5EF4-FFF2-40B4-BE49-F238E27FC236}">
                <a16:creationId xmlns:a16="http://schemas.microsoft.com/office/drawing/2014/main" id="{B7260636-E52D-194B-AEF6-B0795F90F79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81019" y="5233693"/>
            <a:ext cx="2314981" cy="1241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09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1376</Words>
  <Application>Microsoft Macintosh PowerPoint</Application>
  <PresentationFormat>Widescreen</PresentationFormat>
  <Paragraphs>391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Courier New</vt:lpstr>
      <vt:lpstr>Helvetica</vt:lpstr>
      <vt:lpstr>Times New Roman</vt:lpstr>
      <vt:lpstr>Wingdings</vt:lpstr>
      <vt:lpstr>Office Theme</vt:lpstr>
      <vt:lpstr>CSE 3521:  Introduction to Artificial Intelligence </vt:lpstr>
      <vt:lpstr>What makes an AI agent</vt:lpstr>
      <vt:lpstr>What makes an AI agent</vt:lpstr>
      <vt:lpstr>What is a rational AI agent?</vt:lpstr>
      <vt:lpstr>Our Sample Agent</vt:lpstr>
      <vt:lpstr>AI – Agents and Environments</vt:lpstr>
      <vt:lpstr>Kinds of Environments</vt:lpstr>
      <vt:lpstr>Fully Observable vs Partially Observable</vt:lpstr>
      <vt:lpstr>Single Agent vs Multiagent</vt:lpstr>
      <vt:lpstr>Deterministic vs Stochastic</vt:lpstr>
      <vt:lpstr>Episodic vs Sequential</vt:lpstr>
      <vt:lpstr>Static vs Dynamic</vt:lpstr>
      <vt:lpstr>Discreet vs Continuous</vt:lpstr>
      <vt:lpstr>These help to find how to approach a problem</vt:lpstr>
      <vt:lpstr>Examples</vt:lpstr>
      <vt:lpstr>Examples</vt:lpstr>
      <vt:lpstr>Examples</vt:lpstr>
      <vt:lpstr>PowerPoint Presentation</vt:lpstr>
      <vt:lpstr>Search Types</vt:lpstr>
      <vt:lpstr>Agents that Plan Ahead</vt:lpstr>
      <vt:lpstr>Agents that Plan Ahead</vt:lpstr>
      <vt:lpstr>Search Problems</vt:lpstr>
      <vt:lpstr>Search Problems</vt:lpstr>
      <vt:lpstr>Search Problems</vt:lpstr>
      <vt:lpstr>Example: Traveling in Romania</vt:lpstr>
      <vt:lpstr>Example: Traveling in Romania</vt:lpstr>
      <vt:lpstr>Example: Traveling in Romania</vt:lpstr>
      <vt:lpstr>Example: Traveling in Romania</vt:lpstr>
      <vt:lpstr>Example: Traveling in Romania</vt:lpstr>
      <vt:lpstr>Example: Traveling in Romania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 Introduction to Artificial Intelligence </dc:title>
  <dc:creator>Binte Jafar, Jeniya T.</dc:creator>
  <cp:lastModifiedBy>Tabassum, Jeniya T.</cp:lastModifiedBy>
  <cp:revision>16</cp:revision>
  <dcterms:created xsi:type="dcterms:W3CDTF">2020-08-27T13:17:17Z</dcterms:created>
  <dcterms:modified xsi:type="dcterms:W3CDTF">2021-01-15T22:44:43Z</dcterms:modified>
</cp:coreProperties>
</file>