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617" r:id="rId2"/>
    <p:sldId id="273" r:id="rId3"/>
    <p:sldId id="395" r:id="rId4"/>
    <p:sldId id="618" r:id="rId5"/>
    <p:sldId id="619" r:id="rId6"/>
    <p:sldId id="620" r:id="rId7"/>
    <p:sldId id="402" r:id="rId8"/>
    <p:sldId id="403" r:id="rId9"/>
    <p:sldId id="404" r:id="rId10"/>
    <p:sldId id="405" r:id="rId11"/>
    <p:sldId id="408" r:id="rId12"/>
    <p:sldId id="407" r:id="rId13"/>
    <p:sldId id="409" r:id="rId14"/>
    <p:sldId id="376" r:id="rId15"/>
    <p:sldId id="621" r:id="rId16"/>
    <p:sldId id="411" r:id="rId17"/>
    <p:sldId id="266" r:id="rId18"/>
    <p:sldId id="623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7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79" r:id="rId36"/>
    <p:sldId id="358" r:id="rId37"/>
    <p:sldId id="359" r:id="rId38"/>
    <p:sldId id="360" r:id="rId39"/>
    <p:sldId id="361" r:id="rId40"/>
    <p:sldId id="380" r:id="rId41"/>
    <p:sldId id="381" r:id="rId42"/>
    <p:sldId id="382" r:id="rId43"/>
    <p:sldId id="383" r:id="rId44"/>
    <p:sldId id="384" r:id="rId45"/>
    <p:sldId id="385" r:id="rId46"/>
    <p:sldId id="62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41" autoAdjust="0"/>
    <p:restoredTop sz="84930" autoAdjust="0"/>
  </p:normalViewPr>
  <p:slideViewPr>
    <p:cSldViewPr snapToGrid="0" snapToObjects="1">
      <p:cViewPr varScale="1">
        <p:scale>
          <a:sx n="104" d="100"/>
          <a:sy n="104" d="100"/>
        </p:scale>
        <p:origin x="7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2724-40B0-4948-A43D-B5E8DDEA032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5C1E7-0D08-674E-81B7-5A84DF55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i.berkeley.ed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NUL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8843" y="1263375"/>
            <a:ext cx="121920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CSE 3521: </a:t>
            </a:r>
            <a:br>
              <a:rPr lang="en-US" dirty="0"/>
            </a:br>
            <a:r>
              <a:rPr lang="en-US" dirty="0"/>
              <a:t>Introduction to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pic>
        <p:nvPicPr>
          <p:cNvPr id="26625" name="Picture 1" descr="C:\Temp\ketrina\Lecture1-Introdu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384" y="2466283"/>
            <a:ext cx="5245344" cy="2342669"/>
          </a:xfrm>
          <a:prstGeom prst="rect">
            <a:avLst/>
          </a:prstGeom>
          <a:noFill/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4519C585-32F4-2749-8E97-60A41CDE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625" y="6479233"/>
            <a:ext cx="7177570" cy="26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>
                <a:latin typeface="Calibri"/>
                <a:cs typeface="Calibri"/>
              </a:rPr>
              <a:t>[Many slides are adapted from </a:t>
            </a:r>
            <a:r>
              <a:rPr lang="en-US" sz="1100" dirty="0">
                <a:cs typeface="Calibri"/>
              </a:rPr>
              <a:t>the </a:t>
            </a:r>
            <a:r>
              <a:rPr lang="en-US" sz="1100" dirty="0">
                <a:cs typeface="Calibri"/>
                <a:hlinkClick r:id="rId4"/>
              </a:rPr>
              <a:t>UC Berkeley. </a:t>
            </a:r>
            <a:r>
              <a:rPr lang="en-US" sz="1100" dirty="0">
                <a:latin typeface="Calibri"/>
                <a:cs typeface="Calibri"/>
                <a:hlinkClick r:id="rId4"/>
              </a:rPr>
              <a:t>CS188 Intro to AI</a:t>
            </a:r>
            <a:r>
              <a:rPr lang="en-US" sz="1100" dirty="0">
                <a:latin typeface="Calibri"/>
                <a:cs typeface="Calibri"/>
              </a:rPr>
              <a:t> at UC Berkeley and previous CSE 3521 course at OSU.]</a:t>
            </a:r>
          </a:p>
        </p:txBody>
      </p:sp>
    </p:spTree>
    <p:extLst>
      <p:ext uri="{BB962C8B-B14F-4D97-AF65-F5344CB8AC3E}">
        <p14:creationId xmlns:p14="http://schemas.microsoft.com/office/powerpoint/2010/main" val="413544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30DA-2924-4CDA-83EF-30955C68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Reduction to Propositional Inference (con</a:t>
            </a:r>
            <a:r>
              <a:rPr lang="ja-JP" altLang="en-US" dirty="0"/>
              <a:t>’</a:t>
            </a:r>
            <a:r>
              <a:rPr lang="en-US" altLang="ja-JP" dirty="0"/>
              <a:t>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CAA2-9E76-4E5F-BC64-D52292932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991094"/>
          </a:xfrm>
        </p:spPr>
        <p:txBody>
          <a:bodyPr>
            <a:normAutofit/>
          </a:bodyPr>
          <a:lstStyle/>
          <a:p>
            <a:r>
              <a:rPr lang="en-US" altLang="en-US" dirty="0">
                <a:sym typeface="Symbol" pitchFamily="18" charset="2"/>
              </a:rPr>
              <a:t>Problem with 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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 (</a:t>
            </a:r>
            <a:r>
              <a:rPr lang="en-US" altLang="en-US" dirty="0" err="1">
                <a:sym typeface="Symbol" pitchFamily="18" charset="2"/>
              </a:rPr>
              <a:t>con’t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The value we substitute for 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u="sng" dirty="0">
                <a:sym typeface="Symbol" pitchFamily="18" charset="2"/>
              </a:rPr>
              <a:t>must depend on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x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Use a </a:t>
            </a:r>
            <a:r>
              <a:rPr lang="en-US" altLang="en-US" dirty="0" err="1">
                <a:sym typeface="Symbol" pitchFamily="18" charset="2"/>
              </a:rPr>
              <a:t>Skolem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u="sng" dirty="0">
                <a:sym typeface="Symbol" pitchFamily="18" charset="2"/>
              </a:rPr>
              <a:t>function</a:t>
            </a:r>
            <a:r>
              <a:rPr lang="en-US" altLang="en-US" dirty="0">
                <a:sym typeface="Symbol" pitchFamily="18" charset="2"/>
              </a:rPr>
              <a:t> instead</a:t>
            </a:r>
          </a:p>
          <a:p>
            <a:r>
              <a:rPr lang="en-US" altLang="en-US" dirty="0">
                <a:sym typeface="Symbol" pitchFamily="18" charset="2"/>
              </a:rPr>
              <a:t>Example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x </a:t>
            </a:r>
            <a:r>
              <a:rPr lang="en-US" altLang="en-US" i="1" dirty="0">
                <a:sym typeface="Symbol" pitchFamily="18" charset="2"/>
              </a:rPr>
              <a:t>y 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x) </a:t>
            </a: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i="1" dirty="0">
                <a:sym typeface="Symbol" pitchFamily="18" charset="2"/>
              </a:rPr>
              <a:t>Loves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 err="1">
                <a:sym typeface="Symbol" pitchFamily="18" charset="2"/>
              </a:rPr>
              <a:t>x,y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Substitute: (1), {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/</a:t>
            </a:r>
            <a:r>
              <a:rPr lang="en-US" altLang="en-US" i="1" dirty="0">
                <a:sym typeface="Symbol" pitchFamily="18" charset="2"/>
              </a:rPr>
              <a:t>SK1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)}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x </a:t>
            </a:r>
            <a:r>
              <a:rPr lang="en-US" altLang="en-US" i="1" dirty="0">
                <a:sym typeface="Symbol" pitchFamily="18" charset="2"/>
              </a:rPr>
              <a:t>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x) </a:t>
            </a: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i="1" dirty="0">
                <a:sym typeface="Symbol" pitchFamily="18" charset="2"/>
              </a:rPr>
              <a:t>Loves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x,SK1(x</a:t>
            </a:r>
            <a:r>
              <a:rPr lang="en-US" altLang="en-US" dirty="0">
                <a:sym typeface="Symbol" pitchFamily="18" charset="2"/>
              </a:rPr>
              <a:t>))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Then: (2), {x/</a:t>
            </a:r>
            <a:r>
              <a:rPr lang="en-US" altLang="en-US" i="1" dirty="0">
                <a:sym typeface="Symbol" pitchFamily="18" charset="2"/>
              </a:rPr>
              <a:t>Jack</a:t>
            </a:r>
            <a:r>
              <a:rPr lang="en-US" altLang="en-US" dirty="0">
                <a:sym typeface="Symbol" pitchFamily="18" charset="2"/>
              </a:rPr>
              <a:t>}</a:t>
            </a:r>
          </a:p>
          <a:p>
            <a:pPr lvl="1"/>
            <a:r>
              <a:rPr lang="en-US" altLang="en-US" i="1" dirty="0">
                <a:sym typeface="Symbol" pitchFamily="18" charset="2"/>
              </a:rPr>
              <a:t>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Jack) </a:t>
            </a: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i="1" dirty="0">
                <a:sym typeface="Symbol" pitchFamily="18" charset="2"/>
              </a:rPr>
              <a:t>Loves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Jack,SK1(Jack</a:t>
            </a:r>
            <a:r>
              <a:rPr lang="en-US" altLang="en-US" dirty="0">
                <a:sym typeface="Symbol" pitchFamily="18" charset="2"/>
              </a:rPr>
              <a:t>))</a:t>
            </a:r>
          </a:p>
          <a:p>
            <a:r>
              <a:rPr lang="en-US" altLang="en-US" i="1" dirty="0">
                <a:sym typeface="Symbol" pitchFamily="18" charset="2"/>
              </a:rPr>
              <a:t>SK1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 is </a:t>
            </a:r>
            <a:r>
              <a:rPr lang="en-US" altLang="en-US" i="1" dirty="0">
                <a:sym typeface="Symbol" pitchFamily="18" charset="2"/>
              </a:rPr>
              <a:t>effectively</a:t>
            </a:r>
            <a:r>
              <a:rPr lang="en-US" altLang="en-US" dirty="0">
                <a:sym typeface="Symbol" pitchFamily="18" charset="2"/>
              </a:rPr>
              <a:t> a function which returns a person that 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loves. But, again, we can’t generally know the specific value it returns.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132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E2BC-664F-4CD4-A0B9-A4EB4F0D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Reduction to Propositional Inference (con</a:t>
            </a:r>
            <a:r>
              <a:rPr lang="ja-JP" altLang="en-US" dirty="0"/>
              <a:t>’</a:t>
            </a:r>
            <a:r>
              <a:rPr lang="en-US" altLang="ja-JP" dirty="0"/>
              <a:t>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3AC7-4F17-427C-B939-9BE54689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/>
          </a:bodyPr>
          <a:lstStyle/>
          <a:p>
            <a:r>
              <a:rPr lang="en-US" altLang="en-US" dirty="0"/>
              <a:t>Internal Quantifiers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Previous rules only work if quantifiers are external (left-most)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Consider: 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(</a:t>
            </a:r>
            <a:r>
              <a:rPr lang="en-US" altLang="en-US" i="1" dirty="0">
                <a:sym typeface="Symbol" pitchFamily="18" charset="2"/>
              </a:rPr>
              <a:t>y Loves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 err="1">
                <a:sym typeface="Symbol" pitchFamily="18" charset="2"/>
              </a:rPr>
              <a:t>x,y</a:t>
            </a:r>
            <a:r>
              <a:rPr lang="en-US" altLang="en-US" dirty="0">
                <a:sym typeface="Symbol" pitchFamily="18" charset="2"/>
              </a:rPr>
              <a:t>))  </a:t>
            </a:r>
            <a:r>
              <a:rPr lang="en-US" altLang="en-US" i="1" dirty="0">
                <a:sym typeface="Symbol" pitchFamily="18" charset="2"/>
              </a:rPr>
              <a:t>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“For all 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if there is some 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 that 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loves, then 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must be a person”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A </a:t>
            </a:r>
            <a:r>
              <a:rPr lang="en-US" altLang="en-US" dirty="0" err="1">
                <a:sym typeface="Symbol" pitchFamily="18" charset="2"/>
              </a:rPr>
              <a:t>Skolem</a:t>
            </a:r>
            <a:r>
              <a:rPr lang="en-US" altLang="en-US" dirty="0">
                <a:sym typeface="Symbol" pitchFamily="18" charset="2"/>
              </a:rPr>
              <a:t> function limits the values 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 could take (to one) and we can’t know what it is.</a:t>
            </a:r>
          </a:p>
          <a:p>
            <a:r>
              <a:rPr lang="en-US" altLang="en-US" dirty="0">
                <a:sym typeface="Symbol" pitchFamily="18" charset="2"/>
              </a:rPr>
              <a:t>Need to move the quantifier outward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(</a:t>
            </a:r>
            <a:r>
              <a:rPr lang="en-US" altLang="en-US" i="1" dirty="0">
                <a:sym typeface="Symbol" pitchFamily="18" charset="2"/>
              </a:rPr>
              <a:t>y Loves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 err="1">
                <a:sym typeface="Symbol" pitchFamily="18" charset="2"/>
              </a:rPr>
              <a:t>x,y</a:t>
            </a:r>
            <a:r>
              <a:rPr lang="en-US" altLang="en-US" dirty="0">
                <a:sym typeface="Symbol" pitchFamily="18" charset="2"/>
              </a:rPr>
              <a:t>))  </a:t>
            </a:r>
            <a:r>
              <a:rPr lang="en-US" altLang="en-US" i="1" dirty="0">
                <a:sym typeface="Symbol" pitchFamily="18" charset="2"/>
              </a:rPr>
              <a:t>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(</a:t>
            </a:r>
            <a:r>
              <a:rPr lang="en-US" altLang="en-US" i="1" dirty="0">
                <a:sym typeface="Symbol" pitchFamily="18" charset="2"/>
              </a:rPr>
              <a:t>y Loves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 err="1">
                <a:sym typeface="Symbol" pitchFamily="18" charset="2"/>
              </a:rPr>
              <a:t>x,y</a:t>
            </a:r>
            <a:r>
              <a:rPr lang="en-US" altLang="en-US" dirty="0">
                <a:sym typeface="Symbol" pitchFamily="18" charset="2"/>
              </a:rPr>
              <a:t>))  </a:t>
            </a:r>
            <a:r>
              <a:rPr lang="en-US" altLang="en-US" i="1" dirty="0">
                <a:sym typeface="Symbol" pitchFamily="18" charset="2"/>
              </a:rPr>
              <a:t>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 (convert to ,,)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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 </a:t>
            </a:r>
            <a:r>
              <a:rPr lang="en-US" altLang="en-US" i="1" dirty="0">
                <a:sym typeface="Symbol" pitchFamily="18" charset="2"/>
              </a:rPr>
              <a:t>Loves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 err="1">
                <a:sym typeface="Symbol" pitchFamily="18" charset="2"/>
              </a:rPr>
              <a:t>x,y</a:t>
            </a:r>
            <a:r>
              <a:rPr lang="en-US" altLang="en-US" dirty="0">
                <a:sym typeface="Symbol" pitchFamily="18" charset="2"/>
              </a:rPr>
              <a:t>)  </a:t>
            </a:r>
            <a:r>
              <a:rPr lang="en-US" altLang="en-US" i="1" dirty="0">
                <a:sym typeface="Symbol" pitchFamily="18" charset="2"/>
              </a:rPr>
              <a:t>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 (move  inward)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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Loves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 err="1">
                <a:sym typeface="Symbol" pitchFamily="18" charset="2"/>
              </a:rPr>
              <a:t>x,y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r>
              <a:rPr lang="en-US" altLang="en-US" dirty="0">
                <a:sym typeface="Symbol" pitchFamily="18" charset="2"/>
              </a:rPr>
              <a:t>Now we can see that we can actually substitute </a:t>
            </a:r>
            <a:r>
              <a:rPr lang="en-US" altLang="en-US" i="1" dirty="0">
                <a:sym typeface="Symbol" pitchFamily="18" charset="2"/>
              </a:rPr>
              <a:t>anything</a:t>
            </a:r>
            <a:r>
              <a:rPr lang="en-US" altLang="en-US" dirty="0">
                <a:sym typeface="Symbol" pitchFamily="18" charset="2"/>
              </a:rPr>
              <a:t> for </a:t>
            </a:r>
            <a:r>
              <a:rPr lang="en-US" altLang="en-US" i="1" dirty="0">
                <a:sym typeface="Symbol" pitchFamily="18" charset="2"/>
              </a:rPr>
              <a:t>y</a:t>
            </a:r>
          </a:p>
          <a:p>
            <a:r>
              <a:rPr lang="en-US" altLang="en-US" dirty="0">
                <a:sym typeface="Symbol" pitchFamily="18" charset="2"/>
              </a:rPr>
              <a:t>May need to rename variables before moving quantifier left</a:t>
            </a:r>
            <a:endParaRPr lang="en-US" alt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650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9547-04FD-4069-BB38-46D84C4A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Reduction to Propositional Inference (con</a:t>
            </a:r>
            <a:r>
              <a:rPr lang="ja-JP" altLang="en-US" dirty="0"/>
              <a:t>’</a:t>
            </a:r>
            <a:r>
              <a:rPr lang="en-US" altLang="ja-JP" dirty="0"/>
              <a:t>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57D0-DEAC-46ED-BC56-E9A0248E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16002"/>
          </a:xfrm>
        </p:spPr>
        <p:txBody>
          <a:bodyPr>
            <a:normAutofit/>
          </a:bodyPr>
          <a:lstStyle/>
          <a:p>
            <a:r>
              <a:rPr lang="en-US" altLang="en-US" dirty="0"/>
              <a:t>Once have non-quantified sentences (from quantified sentences using UI, EI), possible to reduce first-order inference to propositional inference</a:t>
            </a:r>
          </a:p>
          <a:p>
            <a:r>
              <a:rPr lang="en-US" altLang="en-US" dirty="0"/>
              <a:t>Suppose KB contains:</a:t>
            </a:r>
          </a:p>
          <a:p>
            <a:pPr>
              <a:buNone/>
            </a:pPr>
            <a:r>
              <a:rPr lang="en-US" altLang="en-US" dirty="0">
                <a:sym typeface="Symbol" pitchFamily="18" charset="2"/>
              </a:rPr>
              <a:t>		</a:t>
            </a:r>
            <a:r>
              <a:rPr lang="en-US" altLang="en-US" sz="2400" dirty="0">
                <a:sym typeface="Symbol" pitchFamily="18" charset="2"/>
              </a:rPr>
              <a:t></a:t>
            </a:r>
            <a:r>
              <a:rPr lang="en-US" altLang="en-US" sz="2400" i="1" dirty="0">
                <a:sym typeface="Symbol" pitchFamily="18" charset="2"/>
              </a:rPr>
              <a:t>x</a:t>
            </a:r>
            <a:r>
              <a:rPr lang="en-US" altLang="en-US" sz="2400" dirty="0">
                <a:sym typeface="Symbol" pitchFamily="18" charset="2"/>
              </a:rPr>
              <a:t>  </a:t>
            </a:r>
            <a:r>
              <a:rPr lang="en-US" altLang="en-US" sz="2400" i="1" dirty="0">
                <a:sym typeface="Symbol" pitchFamily="18" charset="2"/>
              </a:rPr>
              <a:t>King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x</a:t>
            </a:r>
            <a:r>
              <a:rPr lang="en-US" altLang="en-US" sz="2400" dirty="0">
                <a:sym typeface="Symbol" pitchFamily="18" charset="2"/>
              </a:rPr>
              <a:t>)  </a:t>
            </a:r>
            <a:r>
              <a:rPr lang="en-US" altLang="en-US" sz="2400" i="1" dirty="0">
                <a:sym typeface="Symbol" pitchFamily="18" charset="2"/>
              </a:rPr>
              <a:t>Greedy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x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Evil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x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>
              <a:buNone/>
            </a:pPr>
            <a:r>
              <a:rPr lang="en-US" altLang="en-US" sz="2400" dirty="0">
                <a:sym typeface="Symbol" pitchFamily="18" charset="2"/>
              </a:rPr>
              <a:t>		</a:t>
            </a:r>
            <a:r>
              <a:rPr lang="en-US" altLang="en-US" sz="2400" i="1" dirty="0">
                <a:sym typeface="Symbol" pitchFamily="18" charset="2"/>
              </a:rPr>
              <a:t>King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John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>
              <a:buNone/>
            </a:pPr>
            <a:r>
              <a:rPr lang="en-US" altLang="en-US" sz="2400" dirty="0">
                <a:sym typeface="Symbol" pitchFamily="18" charset="2"/>
              </a:rPr>
              <a:t>		</a:t>
            </a:r>
            <a:r>
              <a:rPr lang="en-US" altLang="en-US" sz="2400" i="1" dirty="0">
                <a:sym typeface="Symbol" pitchFamily="18" charset="2"/>
              </a:rPr>
              <a:t>Greedy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John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>
              <a:buNone/>
            </a:pPr>
            <a:r>
              <a:rPr lang="en-US" altLang="en-US" sz="2400" i="1" dirty="0">
                <a:sym typeface="Symbol" pitchFamily="18" charset="2"/>
              </a:rPr>
              <a:t>		Brother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Richard</a:t>
            </a:r>
            <a:r>
              <a:rPr lang="en-US" altLang="en-US" sz="2400" dirty="0">
                <a:sym typeface="Symbol" pitchFamily="18" charset="2"/>
              </a:rPr>
              <a:t>, </a:t>
            </a:r>
            <a:r>
              <a:rPr lang="en-US" altLang="en-US" sz="2400" i="1" dirty="0">
                <a:sym typeface="Symbol" pitchFamily="18" charset="2"/>
              </a:rPr>
              <a:t>John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r>
              <a:rPr lang="en-US" altLang="en-US" dirty="0"/>
              <a:t>Using UI with {</a:t>
            </a:r>
            <a:r>
              <a:rPr lang="en-US" altLang="en-US" i="1" dirty="0"/>
              <a:t>x</a:t>
            </a:r>
            <a:r>
              <a:rPr lang="en-US" altLang="en-US" dirty="0"/>
              <a:t>/</a:t>
            </a:r>
            <a:r>
              <a:rPr lang="en-US" altLang="en-US" i="1" dirty="0"/>
              <a:t>John</a:t>
            </a:r>
            <a:r>
              <a:rPr lang="en-US" altLang="en-US" dirty="0"/>
              <a:t>} and {</a:t>
            </a:r>
            <a:r>
              <a:rPr lang="en-US" altLang="en-US" i="1" dirty="0"/>
              <a:t>x</a:t>
            </a:r>
            <a:r>
              <a:rPr lang="en-US" altLang="en-US" dirty="0"/>
              <a:t>/</a:t>
            </a:r>
            <a:r>
              <a:rPr lang="en-US" altLang="en-US" i="1" dirty="0"/>
              <a:t>Richard</a:t>
            </a:r>
            <a:r>
              <a:rPr lang="en-US" altLang="en-US" dirty="0"/>
              <a:t>}, we get</a:t>
            </a:r>
          </a:p>
          <a:p>
            <a:pPr>
              <a:buNone/>
            </a:pPr>
            <a:r>
              <a:rPr lang="en-US" altLang="en-US" dirty="0"/>
              <a:t>		</a:t>
            </a:r>
            <a:r>
              <a:rPr lang="en-US" altLang="en-US" sz="2400" i="1" dirty="0">
                <a:sym typeface="Symbol" pitchFamily="18" charset="2"/>
              </a:rPr>
              <a:t>King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John</a:t>
            </a:r>
            <a:r>
              <a:rPr lang="en-US" altLang="en-US" sz="2400" dirty="0">
                <a:sym typeface="Symbol" pitchFamily="18" charset="2"/>
              </a:rPr>
              <a:t>)  </a:t>
            </a:r>
            <a:r>
              <a:rPr lang="en-US" altLang="en-US" sz="2400" i="1" dirty="0">
                <a:sym typeface="Symbol" pitchFamily="18" charset="2"/>
              </a:rPr>
              <a:t>Greedy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John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Evil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John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>
              <a:buNone/>
            </a:pPr>
            <a:r>
              <a:rPr lang="en-US" altLang="en-US" sz="2400" i="1" dirty="0">
                <a:sym typeface="Symbol" pitchFamily="18" charset="2"/>
              </a:rPr>
              <a:t>		King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Richard</a:t>
            </a:r>
            <a:r>
              <a:rPr lang="en-US" altLang="en-US" sz="2400" dirty="0">
                <a:sym typeface="Symbol" pitchFamily="18" charset="2"/>
              </a:rPr>
              <a:t>)  </a:t>
            </a:r>
            <a:r>
              <a:rPr lang="en-US" altLang="en-US" sz="2400" i="1" dirty="0">
                <a:sym typeface="Symbol" pitchFamily="18" charset="2"/>
              </a:rPr>
              <a:t>Greedy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Richard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Evil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Richard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3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558B-8532-4D4D-B812-A9957678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Reduction to Propositional Inference (con</a:t>
            </a:r>
            <a:r>
              <a:rPr lang="ja-JP" altLang="en-US" dirty="0"/>
              <a:t>’</a:t>
            </a:r>
            <a:r>
              <a:rPr lang="en-US" altLang="ja-JP" dirty="0"/>
              <a:t>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788C-5977-40B0-954F-557BC4A90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Now the KB is essentially propositional:</a:t>
            </a:r>
          </a:p>
          <a:p>
            <a:pPr>
              <a:buNone/>
            </a:pPr>
            <a:r>
              <a:rPr lang="en-US" altLang="en-US" i="1" dirty="0">
                <a:sym typeface="Symbol" pitchFamily="18" charset="2"/>
              </a:rPr>
              <a:t>		</a:t>
            </a:r>
            <a:r>
              <a:rPr lang="en-US" altLang="en-US" sz="2400" i="1" dirty="0">
                <a:sym typeface="Symbol" pitchFamily="18" charset="2"/>
              </a:rPr>
              <a:t>King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John</a:t>
            </a:r>
            <a:r>
              <a:rPr lang="en-US" altLang="en-US" sz="2400" dirty="0">
                <a:sym typeface="Symbol" pitchFamily="18" charset="2"/>
              </a:rPr>
              <a:t>)  </a:t>
            </a:r>
            <a:r>
              <a:rPr lang="en-US" altLang="en-US" sz="2400" i="1" dirty="0">
                <a:sym typeface="Symbol" pitchFamily="18" charset="2"/>
              </a:rPr>
              <a:t>Greedy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John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Evil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John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>
              <a:buNone/>
            </a:pPr>
            <a:r>
              <a:rPr lang="en-US" altLang="en-US" sz="2400" i="1" dirty="0">
                <a:sym typeface="Symbol" pitchFamily="18" charset="2"/>
              </a:rPr>
              <a:t>		King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Richard</a:t>
            </a:r>
            <a:r>
              <a:rPr lang="en-US" altLang="en-US" sz="2400" dirty="0">
                <a:sym typeface="Symbol" pitchFamily="18" charset="2"/>
              </a:rPr>
              <a:t>)  </a:t>
            </a:r>
            <a:r>
              <a:rPr lang="en-US" altLang="en-US" sz="2400" i="1" dirty="0">
                <a:sym typeface="Symbol" pitchFamily="18" charset="2"/>
              </a:rPr>
              <a:t>Greedy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Richard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Evil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Richard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>
              <a:buNone/>
            </a:pPr>
            <a:r>
              <a:rPr lang="en-US" altLang="en-US" sz="2400" dirty="0">
                <a:sym typeface="Symbol" pitchFamily="18" charset="2"/>
              </a:rPr>
              <a:t>		</a:t>
            </a:r>
            <a:r>
              <a:rPr lang="en-US" altLang="en-US" sz="2400" i="1" dirty="0">
                <a:sym typeface="Symbol" pitchFamily="18" charset="2"/>
              </a:rPr>
              <a:t>King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John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>
              <a:buNone/>
            </a:pPr>
            <a:r>
              <a:rPr lang="en-US" altLang="en-US" sz="2400" dirty="0">
                <a:sym typeface="Symbol" pitchFamily="18" charset="2"/>
              </a:rPr>
              <a:t>		</a:t>
            </a:r>
            <a:r>
              <a:rPr lang="en-US" altLang="en-US" sz="2400" i="1" dirty="0">
                <a:sym typeface="Symbol" pitchFamily="18" charset="2"/>
              </a:rPr>
              <a:t>Greedy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John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>
              <a:buNone/>
            </a:pPr>
            <a:r>
              <a:rPr lang="en-US" altLang="en-US" sz="2400" i="1" dirty="0">
                <a:sym typeface="Symbol" pitchFamily="18" charset="2"/>
              </a:rPr>
              <a:t>		Brother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Richard</a:t>
            </a:r>
            <a:r>
              <a:rPr lang="en-US" altLang="en-US" sz="2400" dirty="0">
                <a:sym typeface="Symbol" pitchFamily="18" charset="2"/>
              </a:rPr>
              <a:t>, </a:t>
            </a:r>
            <a:r>
              <a:rPr lang="en-US" altLang="en-US" sz="2400" i="1" dirty="0">
                <a:sym typeface="Symbol" pitchFamily="18" charset="2"/>
              </a:rPr>
              <a:t>John</a:t>
            </a:r>
            <a:r>
              <a:rPr lang="en-US" altLang="en-US" sz="2400" dirty="0">
                <a:sym typeface="Symbol" pitchFamily="18" charset="2"/>
              </a:rPr>
              <a:t>)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r>
              <a:rPr lang="en-US" altLang="en-US" dirty="0"/>
              <a:t>Then can use propositional inference algorithms to obtain conclusions</a:t>
            </a:r>
          </a:p>
          <a:p>
            <a:pPr lvl="1"/>
            <a:r>
              <a:rPr lang="en-US" altLang="en-US" dirty="0"/>
              <a:t>Modus Ponens yields </a:t>
            </a:r>
            <a:r>
              <a:rPr lang="en-US" altLang="en-US" i="1" dirty="0">
                <a:sym typeface="Symbol" pitchFamily="18" charset="2"/>
              </a:rPr>
              <a:t>Evil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John</a:t>
            </a:r>
            <a:r>
              <a:rPr lang="en-US" altLang="en-US" dirty="0">
                <a:sym typeface="Symbol" pitchFamily="18" charset="2"/>
              </a:rPr>
              <a:t>)</a:t>
            </a:r>
            <a:endParaRPr lang="en-US" altLang="en-US" dirty="0"/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F14E448-1F7C-46AC-ABF1-C2A922A0B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5571" y="5962128"/>
          <a:ext cx="12954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3" imgW="736600" imgH="419100" progId="Equation.DSMT4">
                  <p:embed/>
                </p:oleObj>
              </mc:Choice>
              <mc:Fallback>
                <p:oleObj name="Equation" r:id="rId3" imgW="736600" imgH="4191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2F14E448-1F7C-46AC-ABF1-C2A922A0BF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571" y="5962128"/>
                        <a:ext cx="12954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59DA4069-7586-468F-981E-EB48BE936F1F}"/>
                  </a:ext>
                </a:extLst>
              </p:cNvPr>
              <p:cNvSpPr txBox="1"/>
              <p:nvPr/>
            </p:nvSpPr>
            <p:spPr bwMode="auto">
              <a:xfrm>
                <a:off x="4732338" y="6021388"/>
                <a:ext cx="6724650" cy="619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𝐾𝑖𝑛𝑔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𝐽𝑜h𝑛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𝐺𝑟𝑒𝑒𝑑𝑦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𝐽𝑜h𝑛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</m: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𝐾𝑖𝑛𝑔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𝐽𝑜h𝑛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𝐺𝑟𝑒𝑒𝑑𝑦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𝐽𝑜h𝑛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en-US" dirty="0">
                              <a:sym typeface="Symbol" pitchFamily="18" charset="2"/>
                            </a:rPr>
                            <m:t>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𝐸𝑣𝑖𝑙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𝐽𝑜h𝑛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𝐸𝑣𝑖𝑙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𝐽𝑜h𝑛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59DA4069-7586-468F-981E-EB48BE936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2338" y="6021388"/>
                <a:ext cx="6724650" cy="6191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83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Reduction of first-order inference to propositional inference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First-order inference algorithms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Generalized Modus Ponens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Forward chaining ***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Backward chaining ***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Resolution-based theorem proving ***</a:t>
            </a:r>
          </a:p>
        </p:txBody>
      </p:sp>
    </p:spTree>
    <p:extLst>
      <p:ext uri="{BB962C8B-B14F-4D97-AF65-F5344CB8AC3E}">
        <p14:creationId xmlns:p14="http://schemas.microsoft.com/office/powerpoint/2010/main" val="364567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8E41-4080-4BCC-A501-C9FB3E3B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Forward and Backward Chaining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13E4-B158-497B-B8A8-0C590C3A9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/>
          </a:bodyPr>
          <a:lstStyle/>
          <a:p>
            <a:r>
              <a:rPr lang="en-US" altLang="en-US" dirty="0"/>
              <a:t>Have language representing knowledge (FOL) and inference rules (Generalized Modus Ponens)</a:t>
            </a:r>
          </a:p>
          <a:p>
            <a:pPr lvl="1"/>
            <a:r>
              <a:rPr lang="en-US" altLang="en-US" dirty="0"/>
              <a:t>Now study how a reasoning program is constructed</a:t>
            </a:r>
          </a:p>
          <a:p>
            <a:r>
              <a:rPr lang="en-US" altLang="en-US" dirty="0"/>
              <a:t>Generalized Modus Ponens can be used in two ways:</a:t>
            </a:r>
          </a:p>
          <a:p>
            <a:pPr lvl="1"/>
            <a:r>
              <a:rPr lang="en-US" altLang="en-US" dirty="0"/>
              <a:t>Start with sentences in KB and generate new conclusions </a:t>
            </a:r>
            <a:r>
              <a:rPr lang="en-US" altLang="en-US" dirty="0">
                <a:solidFill>
                  <a:srgbClr val="C00000"/>
                </a:solidFill>
              </a:rPr>
              <a:t>(</a:t>
            </a:r>
            <a:r>
              <a:rPr lang="en-US" altLang="en-US" u="sng" dirty="0">
                <a:solidFill>
                  <a:srgbClr val="C00000"/>
                </a:solidFill>
              </a:rPr>
              <a:t>forward chaining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ja-JP" altLang="en-US" sz="2400" b="1" dirty="0"/>
              <a:t>“</a:t>
            </a:r>
            <a:r>
              <a:rPr lang="en-US" altLang="ja-JP" sz="2400" b="1" dirty="0"/>
              <a:t>Used when a new fact is added to database and want to generate its consequences</a:t>
            </a:r>
            <a:r>
              <a:rPr lang="ja-JP" altLang="en-US" sz="2400" b="1" dirty="0"/>
              <a:t>”</a:t>
            </a:r>
            <a:br>
              <a:rPr lang="en-US" altLang="ja-JP" sz="2400" b="1" dirty="0"/>
            </a:br>
            <a:r>
              <a:rPr lang="en-US" altLang="ja-JP" sz="2400" i="1" dirty="0"/>
              <a:t>or</a:t>
            </a:r>
          </a:p>
          <a:p>
            <a:pPr marL="914400" lvl="2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Start with something want to prove, find implication sentences that allow to conclude it, then attempt to establish their premises in turn </a:t>
            </a:r>
            <a:r>
              <a:rPr lang="en-US" altLang="en-US" dirty="0">
                <a:solidFill>
                  <a:srgbClr val="C00000"/>
                </a:solidFill>
              </a:rPr>
              <a:t>(</a:t>
            </a:r>
            <a:r>
              <a:rPr lang="en-US" altLang="en-US" u="sng" dirty="0">
                <a:solidFill>
                  <a:srgbClr val="C00000"/>
                </a:solidFill>
              </a:rPr>
              <a:t>backward chaining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ja-JP" altLang="en-US" sz="2400" b="1" dirty="0"/>
              <a:t>“</a:t>
            </a:r>
            <a:r>
              <a:rPr lang="en-US" altLang="ja-JP" sz="2400" b="1" dirty="0"/>
              <a:t>Used when there is a goal to be proved</a:t>
            </a:r>
            <a:r>
              <a:rPr lang="ja-JP" altLang="en-US" sz="2400" b="1" dirty="0"/>
              <a:t>”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260054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BD3C-5C2D-4CEA-93C8-F1B8AAA8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Forward Chaining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4F94E-EA86-432C-AAA8-1330AF53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80548"/>
          </a:xfrm>
        </p:spPr>
        <p:txBody>
          <a:bodyPr>
            <a:normAutofit/>
          </a:bodyPr>
          <a:lstStyle/>
          <a:p>
            <a:r>
              <a:rPr lang="en-US" altLang="en-US" dirty="0"/>
              <a:t>Forward chaining normally triggered by addition of </a:t>
            </a:r>
            <a:r>
              <a:rPr lang="en-US" altLang="en-US" u="sng" dirty="0"/>
              <a:t>new</a:t>
            </a:r>
            <a:r>
              <a:rPr lang="en-US" altLang="en-US" dirty="0"/>
              <a:t> fact to KB (using TELL)</a:t>
            </a:r>
          </a:p>
          <a:p>
            <a:r>
              <a:rPr lang="en-US" altLang="en-US" dirty="0"/>
              <a:t>When new fact </a:t>
            </a:r>
            <a:r>
              <a:rPr lang="en-US" altLang="en-US" i="1" dirty="0"/>
              <a:t>p</a:t>
            </a:r>
            <a:r>
              <a:rPr lang="en-US" altLang="en-US" dirty="0"/>
              <a:t> added to KB:</a:t>
            </a:r>
          </a:p>
          <a:p>
            <a:pPr lvl="1"/>
            <a:r>
              <a:rPr lang="en-US" altLang="en-US" dirty="0"/>
              <a:t>For each rule such that </a:t>
            </a:r>
            <a:r>
              <a:rPr lang="en-US" altLang="en-US" i="1" dirty="0"/>
              <a:t>p</a:t>
            </a:r>
            <a:r>
              <a:rPr lang="en-US" altLang="en-US" dirty="0"/>
              <a:t> unifies with a premise</a:t>
            </a:r>
          </a:p>
          <a:p>
            <a:pPr lvl="2"/>
            <a:r>
              <a:rPr lang="en-US" altLang="en-US" dirty="0"/>
              <a:t>If the other premises are </a:t>
            </a:r>
            <a:r>
              <a:rPr lang="en-US" altLang="en-US" u="sng" dirty="0"/>
              <a:t>known</a:t>
            </a:r>
            <a:r>
              <a:rPr lang="en-US" altLang="en-US" dirty="0"/>
              <a:t>, then add the conclusion to the KB and continue chaining</a:t>
            </a:r>
          </a:p>
          <a:p>
            <a:pPr lvl="1"/>
            <a:r>
              <a:rPr lang="en-US" altLang="en-US" dirty="0"/>
              <a:t>Premise: Left-hand side of implication</a:t>
            </a:r>
          </a:p>
          <a:p>
            <a:pPr lvl="2"/>
            <a:r>
              <a:rPr lang="en-US" altLang="en-US" dirty="0"/>
              <a:t>Or, each term of conjunction on left hand side</a:t>
            </a:r>
          </a:p>
          <a:p>
            <a:pPr lvl="1"/>
            <a:r>
              <a:rPr lang="en-US" altLang="en-US" dirty="0"/>
              <a:t>Conclusion: Right-hand side of implication</a:t>
            </a:r>
          </a:p>
          <a:p>
            <a:r>
              <a:rPr lang="en-US" altLang="en-US" dirty="0"/>
              <a:t>Forward chaining uses unification</a:t>
            </a:r>
          </a:p>
          <a:p>
            <a:pPr lvl="1"/>
            <a:r>
              <a:rPr lang="en-US" altLang="en-US" dirty="0"/>
              <a:t>Make two sentences (fact + premise) match by substituting variables (if possible)</a:t>
            </a:r>
          </a:p>
          <a:p>
            <a:r>
              <a:rPr lang="en-US" altLang="en-US" dirty="0"/>
              <a:t>Forward chaining is </a:t>
            </a:r>
            <a:r>
              <a:rPr lang="en-US" altLang="en-US" u="sng" dirty="0"/>
              <a:t>data-driven</a:t>
            </a:r>
          </a:p>
          <a:p>
            <a:pPr lvl="1"/>
            <a:r>
              <a:rPr lang="en-US" altLang="en-US" dirty="0"/>
              <a:t>Inferring properties and categories from percepts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507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40" y="1574800"/>
            <a:ext cx="11812996" cy="5029200"/>
          </a:xfrm>
        </p:spPr>
        <p:txBody>
          <a:bodyPr/>
          <a:lstStyle/>
          <a:p>
            <a:pPr marL="609600" indent="-609600"/>
            <a:r>
              <a:rPr lang="en-US" altLang="en-US" dirty="0"/>
              <a:t>Add sentences gradually</a:t>
            </a:r>
            <a:br>
              <a:rPr lang="en-US" altLang="en-US" dirty="0"/>
            </a:br>
            <a:endParaRPr lang="en-US" altLang="en-US" dirty="0"/>
          </a:p>
          <a:p>
            <a:pPr marL="990600" lvl="1" indent="-533400">
              <a:buFontTx/>
              <a:buAutoNum type="arabicPeriod"/>
            </a:pP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 err="1">
                <a:sym typeface="Symbol" pitchFamily="18" charset="2"/>
              </a:rPr>
              <a:t>x</a:t>
            </a:r>
            <a:r>
              <a:rPr lang="en-US" altLang="en-US" dirty="0" err="1">
                <a:sym typeface="Symbol" pitchFamily="18" charset="2"/>
              </a:rPr>
              <a:t>,</a:t>
            </a:r>
            <a:r>
              <a:rPr lang="en-US" altLang="en-US" i="1" dirty="0" err="1">
                <a:sym typeface="Symbol" pitchFamily="18" charset="2"/>
              </a:rPr>
              <a:t>y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i="1" dirty="0"/>
              <a:t>Buffalo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Pig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 err="1">
                <a:sym typeface="Symbol" pitchFamily="18" charset="2"/>
              </a:rPr>
              <a:t>y</a:t>
            </a:r>
            <a:r>
              <a:rPr lang="en-US" altLang="en-US" dirty="0" err="1">
                <a:sym typeface="Symbol" pitchFamily="18" charset="2"/>
              </a:rPr>
              <a:t>,</a:t>
            </a:r>
            <a:r>
              <a:rPr lang="en-US" altLang="en-US" i="1" dirty="0" err="1">
                <a:sym typeface="Symbol" pitchFamily="18" charset="2"/>
              </a:rPr>
              <a:t>z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i="1" dirty="0"/>
              <a:t>Pig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Slug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 err="1">
                <a:sym typeface="Symbol" pitchFamily="18" charset="2"/>
              </a:rPr>
              <a:t>x</a:t>
            </a:r>
            <a:r>
              <a:rPr lang="en-US" altLang="en-US" dirty="0" err="1">
                <a:sym typeface="Symbol" pitchFamily="18" charset="2"/>
              </a:rPr>
              <a:t>,</a:t>
            </a:r>
            <a:r>
              <a:rPr lang="en-US" altLang="en-US" i="1" dirty="0" err="1">
                <a:sym typeface="Symbol" pitchFamily="18" charset="2"/>
              </a:rPr>
              <a:t>y,z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i="1" dirty="0"/>
              <a:t>Faster</a:t>
            </a:r>
            <a:r>
              <a:rPr lang="en-US" altLang="en-US" dirty="0"/>
              <a:t>(</a:t>
            </a:r>
            <a:r>
              <a:rPr lang="en-US" altLang="en-US" i="1" dirty="0"/>
              <a:t>x, y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Faster(y, z)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1940" y="5145037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need to find rule(s) that can use this fact…</a:t>
            </a:r>
          </a:p>
        </p:txBody>
      </p:sp>
    </p:spTree>
    <p:extLst>
      <p:ext uri="{BB962C8B-B14F-4D97-AF65-F5344CB8AC3E}">
        <p14:creationId xmlns:p14="http://schemas.microsoft.com/office/powerpoint/2010/main" val="193807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40" y="1574800"/>
            <a:ext cx="11812996" cy="5029200"/>
          </a:xfrm>
        </p:spPr>
        <p:txBody>
          <a:bodyPr/>
          <a:lstStyle/>
          <a:p>
            <a:pPr marL="609600" indent="-609600"/>
            <a:r>
              <a:rPr lang="en-US" altLang="en-US" dirty="0"/>
              <a:t>Add sentences gradually</a:t>
            </a:r>
            <a:br>
              <a:rPr lang="en-US" altLang="en-US" dirty="0"/>
            </a:br>
            <a:endParaRPr lang="en-US" altLang="en-US" dirty="0"/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Buffalo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Pig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Pig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Slug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Faster</a:t>
            </a:r>
            <a:r>
              <a:rPr lang="en-US" altLang="en-US" dirty="0"/>
              <a:t>(</a:t>
            </a:r>
            <a:r>
              <a:rPr lang="en-US" altLang="en-US" i="1" dirty="0"/>
              <a:t>x, y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Faster(y, z)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Buffalo</a:t>
            </a:r>
            <a:r>
              <a:rPr lang="en-US" altLang="en-US" dirty="0"/>
              <a:t>(</a:t>
            </a:r>
            <a:r>
              <a:rPr lang="en-US" altLang="en-US" i="1" dirty="0"/>
              <a:t>Bob</a:t>
            </a:r>
            <a:r>
              <a:rPr lang="en-US" altLang="en-US" dirty="0"/>
              <a:t>)</a:t>
            </a:r>
            <a:endParaRPr lang="en-US" altLang="en-US" dirty="0">
              <a:sym typeface="Symbol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47640" y="2717800"/>
            <a:ext cx="3352800" cy="685800"/>
            <a:chOff x="5638800" y="2667000"/>
            <a:chExt cx="3352800" cy="685800"/>
          </a:xfrm>
        </p:grpSpPr>
        <p:sp>
          <p:nvSpPr>
            <p:cNvPr id="2" name="TextBox 1"/>
            <p:cNvSpPr txBox="1"/>
            <p:nvPr/>
          </p:nvSpPr>
          <p:spPr>
            <a:xfrm>
              <a:off x="7620000" y="2706469"/>
              <a:ext cx="137160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Note: </a:t>
              </a:r>
              <a:r>
                <a:rPr lang="en-US" altLang="en-US" dirty="0">
                  <a:solidFill>
                    <a:srgbClr val="FF0000"/>
                  </a:solidFill>
                  <a:sym typeface="Symbol" pitchFamily="18" charset="2"/>
                </a:rPr>
                <a:t></a:t>
              </a:r>
              <a:r>
                <a:rPr lang="en-US" altLang="en-US" i="1" dirty="0" err="1">
                  <a:solidFill>
                    <a:srgbClr val="FF0000"/>
                  </a:solidFill>
                  <a:sym typeface="Symbol" pitchFamily="18" charset="2"/>
                </a:rPr>
                <a:t>x</a:t>
              </a:r>
              <a:r>
                <a:rPr lang="en-US" altLang="en-US" dirty="0" err="1">
                  <a:solidFill>
                    <a:srgbClr val="FF0000"/>
                  </a:solidFill>
                  <a:sym typeface="Symbol" pitchFamily="18" charset="2"/>
                </a:rPr>
                <a:t>,</a:t>
              </a:r>
              <a:r>
                <a:rPr lang="en-US" altLang="en-US" i="1" dirty="0" err="1">
                  <a:solidFill>
                    <a:srgbClr val="FF0000"/>
                  </a:solidFill>
                  <a:sym typeface="Symbol" pitchFamily="18" charset="2"/>
                </a:rPr>
                <a:t>y</a:t>
              </a:r>
              <a:r>
                <a:rPr lang="en-US" altLang="en-US" dirty="0" err="1">
                  <a:solidFill>
                    <a:srgbClr val="FF0000"/>
                  </a:solidFill>
                  <a:sym typeface="Symbol" pitchFamily="18" charset="2"/>
                </a:rPr>
                <a:t>,</a:t>
              </a:r>
              <a:r>
                <a:rPr lang="en-US" altLang="en-US" i="1" dirty="0" err="1">
                  <a:solidFill>
                    <a:srgbClr val="FF0000"/>
                  </a:solidFill>
                  <a:sym typeface="Symbol" pitchFamily="18" charset="2"/>
                </a:rPr>
                <a:t>z</a:t>
              </a:r>
              <a:r>
                <a:rPr lang="en-US" altLang="en-US" dirty="0">
                  <a:solidFill>
                    <a:srgbClr val="FF0000"/>
                  </a:solidFill>
                  <a:sym typeface="Symbol" pitchFamily="18" charset="2"/>
                </a:rPr>
                <a:t> dropped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 flipV="1">
              <a:off x="6019800" y="2667000"/>
              <a:ext cx="1600200" cy="3626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5638800" y="3000718"/>
              <a:ext cx="1981200" cy="289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6819900" y="3029634"/>
              <a:ext cx="800100" cy="3231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2961640" y="3937001"/>
            <a:ext cx="2819400" cy="748099"/>
            <a:chOff x="4038600" y="3353748"/>
            <a:chExt cx="2819400" cy="748099"/>
          </a:xfrm>
        </p:grpSpPr>
        <p:sp>
          <p:nvSpPr>
            <p:cNvPr id="13" name="TextBox 12"/>
            <p:cNvSpPr txBox="1"/>
            <p:nvPr/>
          </p:nvSpPr>
          <p:spPr>
            <a:xfrm>
              <a:off x="4953000" y="3640182"/>
              <a:ext cx="1905000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Add new facts one at a time</a:t>
              </a: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 bwMode="auto">
            <a:xfrm flipH="1" flipV="1">
              <a:off x="4038600" y="3353748"/>
              <a:ext cx="914400" cy="5172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1551940" y="5145037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need to find rule(s) that can use this fact…</a:t>
            </a:r>
          </a:p>
        </p:txBody>
      </p:sp>
    </p:spTree>
    <p:extLst>
      <p:ext uri="{BB962C8B-B14F-4D97-AF65-F5344CB8AC3E}">
        <p14:creationId xmlns:p14="http://schemas.microsoft.com/office/powerpoint/2010/main" val="235648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091" y="1574800"/>
            <a:ext cx="11724639" cy="5029200"/>
          </a:xfrm>
        </p:spPr>
        <p:txBody>
          <a:bodyPr/>
          <a:lstStyle/>
          <a:p>
            <a:pPr marL="609600" indent="-609600"/>
            <a:r>
              <a:rPr lang="en-US" altLang="en-US" dirty="0"/>
              <a:t>Add facts 1, 2, 3, 4, 5, 7 in turn</a:t>
            </a:r>
          </a:p>
          <a:p>
            <a:pPr marL="990600" lvl="1" indent="-533400"/>
            <a:r>
              <a:rPr lang="en-US" altLang="en-US" dirty="0">
                <a:solidFill>
                  <a:srgbClr val="C00000"/>
                </a:solidFill>
              </a:rPr>
              <a:t>Number in [] is unification literal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Buffalo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Pig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Pig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Slug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Faster</a:t>
            </a:r>
            <a:r>
              <a:rPr lang="en-US" altLang="en-US" dirty="0"/>
              <a:t>(</a:t>
            </a:r>
            <a:r>
              <a:rPr lang="en-US" altLang="en-US" i="1" dirty="0"/>
              <a:t>x, y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Faster(y, z)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Buffalo</a:t>
            </a:r>
            <a:r>
              <a:rPr lang="en-US" altLang="en-US" dirty="0"/>
              <a:t>(</a:t>
            </a:r>
            <a:r>
              <a:rPr lang="en-US" altLang="en-US" i="1" dirty="0"/>
              <a:t>Bob</a:t>
            </a:r>
            <a:r>
              <a:rPr lang="en-US" altLang="en-US" dirty="0"/>
              <a:t>)  [1 </a:t>
            </a:r>
            <a:r>
              <a:rPr lang="en-US" altLang="en-US" dirty="0">
                <a:sym typeface="Symbol" pitchFamily="18" charset="2"/>
              </a:rPr>
              <a:t>]</a:t>
            </a:r>
          </a:p>
          <a:p>
            <a:pPr marL="990600" lvl="1" indent="-533400">
              <a:buNone/>
            </a:pPr>
            <a:endParaRPr lang="en-US" altLang="en-US" dirty="0">
              <a:sym typeface="Symbol" pitchFamily="18" charset="2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70840" y="2539430"/>
            <a:ext cx="3996962" cy="2888397"/>
            <a:chOff x="762000" y="2590800"/>
            <a:chExt cx="3996962" cy="2888397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 flipV="1">
              <a:off x="3679506" y="3962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634886" y="4648200"/>
              <a:ext cx="2124076" cy="830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Check each rule in turn…</a:t>
              </a:r>
            </a:p>
            <a:p>
              <a:endParaRPr lang="en-US" sz="1200" dirty="0">
                <a:solidFill>
                  <a:srgbClr val="FF0000"/>
                </a:solidFill>
              </a:endParaRPr>
            </a:p>
            <a:p>
              <a:r>
                <a:rPr lang="en-US" sz="1200" dirty="0">
                  <a:solidFill>
                    <a:srgbClr val="FF0000"/>
                  </a:solidFill>
                </a:rPr>
                <a:t>Rule 1 can make use of the fact that something (x) is a Buffalo</a:t>
              </a:r>
            </a:p>
          </p:txBody>
        </p:sp>
        <p:cxnSp>
          <p:nvCxnSpPr>
            <p:cNvPr id="18" name="Elbow Connector 17"/>
            <p:cNvCxnSpPr/>
            <p:nvPr/>
          </p:nvCxnSpPr>
          <p:spPr bwMode="auto">
            <a:xfrm rot="5400000" flipH="1" flipV="1">
              <a:off x="-252687" y="3605487"/>
              <a:ext cx="2472898" cy="443524"/>
            </a:xfrm>
            <a:prstGeom prst="bentConnector3">
              <a:avLst>
                <a:gd name="adj1" fmla="val 100007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H="1" flipV="1">
              <a:off x="762000" y="5081116"/>
              <a:ext cx="1872886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9009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FOPC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First-order logic</a:t>
            </a:r>
          </a:p>
          <a:p>
            <a:pPr lvl="1"/>
            <a:r>
              <a:rPr lang="en-US" altLang="en-US" dirty="0"/>
              <a:t>Increased expressive power over Propositional Logic</a:t>
            </a:r>
          </a:p>
          <a:p>
            <a:pPr lvl="1"/>
            <a:r>
              <a:rPr lang="en-US" altLang="en-US" dirty="0"/>
              <a:t>Objects and relations are semantic primitives</a:t>
            </a:r>
          </a:p>
          <a:p>
            <a:pPr lvl="1"/>
            <a:r>
              <a:rPr lang="en-US" altLang="en-US" dirty="0"/>
              <a:t>Syntax: constants, functions, predicates, equality, quantifiers</a:t>
            </a:r>
          </a:p>
          <a:p>
            <a:pPr lvl="2"/>
            <a:r>
              <a:rPr lang="en-US" altLang="en-US" dirty="0"/>
              <a:t>Two standard quantifiers</a:t>
            </a:r>
          </a:p>
          <a:p>
            <a:pPr lvl="3"/>
            <a:r>
              <a:rPr lang="en-US" altLang="en-US" dirty="0"/>
              <a:t>Universal </a:t>
            </a:r>
            <a:r>
              <a:rPr lang="en-US" altLang="en-US" dirty="0">
                <a:sym typeface="Symbol" pitchFamily="18" charset="2"/>
              </a:rPr>
              <a:t></a:t>
            </a:r>
            <a:endParaRPr lang="en-US" altLang="en-US" dirty="0"/>
          </a:p>
          <a:p>
            <a:pPr lvl="3"/>
            <a:r>
              <a:rPr lang="en-US" altLang="en-US" dirty="0"/>
              <a:t>Existential </a:t>
            </a:r>
            <a:r>
              <a:rPr lang="en-US" altLang="en-US" dirty="0">
                <a:sym typeface="Symbol" pitchFamily="18" charset="2"/>
              </a:rPr>
              <a:t></a:t>
            </a:r>
          </a:p>
        </p:txBody>
      </p:sp>
    </p:spTree>
    <p:extLst>
      <p:ext uri="{BB962C8B-B14F-4D97-AF65-F5344CB8AC3E}">
        <p14:creationId xmlns:p14="http://schemas.microsoft.com/office/powerpoint/2010/main" val="2281619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40" y="1574800"/>
            <a:ext cx="7924800" cy="5029200"/>
          </a:xfrm>
        </p:spPr>
        <p:txBody>
          <a:bodyPr/>
          <a:lstStyle/>
          <a:p>
            <a:pPr marL="609600" indent="-609600"/>
            <a:r>
              <a:rPr lang="en-US" altLang="en-US" dirty="0"/>
              <a:t>Add facts 1, 2, 3, 4, 5, 7 in turn</a:t>
            </a:r>
          </a:p>
          <a:p>
            <a:pPr marL="990600" lvl="1" indent="-533400"/>
            <a:r>
              <a:rPr lang="en-US" altLang="en-US" dirty="0"/>
              <a:t>Number in [] is unification literal; </a:t>
            </a:r>
            <a:r>
              <a:rPr lang="en-US" altLang="en-US" dirty="0">
                <a:sym typeface="Symbol" pitchFamily="18" charset="2"/>
              </a:rPr>
              <a:t> rule firing</a:t>
            </a:r>
            <a:endParaRPr lang="en-US" altLang="en-US" dirty="0"/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Buffalo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Pig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Pig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Slug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Faster</a:t>
            </a:r>
            <a:r>
              <a:rPr lang="en-US" altLang="en-US" dirty="0"/>
              <a:t>(</a:t>
            </a:r>
            <a:r>
              <a:rPr lang="en-US" altLang="en-US" i="1" dirty="0"/>
              <a:t>x, y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Faster(y, z)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Buffalo</a:t>
            </a:r>
            <a:r>
              <a:rPr lang="en-US" altLang="en-US" dirty="0"/>
              <a:t>(</a:t>
            </a:r>
            <a:r>
              <a:rPr lang="en-US" altLang="en-US" i="1" dirty="0"/>
              <a:t>Bob</a:t>
            </a:r>
            <a:r>
              <a:rPr lang="en-US" altLang="en-US" dirty="0"/>
              <a:t>)  [1</a:t>
            </a:r>
            <a:r>
              <a:rPr lang="en-US" altLang="en-US" dirty="0">
                <a:sym typeface="Symbol" pitchFamily="18" charset="2"/>
              </a:rPr>
              <a:t>]</a:t>
            </a:r>
          </a:p>
          <a:p>
            <a:pPr marL="990600" lvl="1" indent="-533400">
              <a:buNone/>
            </a:pPr>
            <a:endParaRPr lang="en-US" altLang="en-US" dirty="0">
              <a:sym typeface="Symbol" pitchFamily="18" charset="2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947094" y="2781279"/>
            <a:ext cx="2579910" cy="2703332"/>
            <a:chOff x="1943368" y="3200410"/>
            <a:chExt cx="2579910" cy="2703332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 flipH="1" flipV="1">
              <a:off x="3475394" y="4432665"/>
              <a:ext cx="0" cy="6400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427510" y="5072745"/>
              <a:ext cx="2095768" cy="830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And it’s the first (a) term that our fact (#4) can satisfy.</a:t>
              </a:r>
            </a:p>
            <a:p>
              <a:endParaRPr lang="en-US" sz="1200" dirty="0">
                <a:solidFill>
                  <a:srgbClr val="FF0000"/>
                </a:solidFill>
              </a:endParaRPr>
            </a:p>
            <a:p>
              <a:r>
                <a:rPr lang="en-US" sz="1200" dirty="0">
                  <a:solidFill>
                    <a:srgbClr val="FF0000"/>
                  </a:solidFill>
                </a:rPr>
                <a:t>Which is important because…</a:t>
              </a:r>
            </a:p>
          </p:txBody>
        </p:sp>
        <p:cxnSp>
          <p:nvCxnSpPr>
            <p:cNvPr id="18" name="Elbow Connector 17"/>
            <p:cNvCxnSpPr>
              <a:stCxn id="17" idx="1"/>
            </p:cNvCxnSpPr>
            <p:nvPr/>
          </p:nvCxnSpPr>
          <p:spPr bwMode="auto">
            <a:xfrm rot="10800000">
              <a:off x="1943368" y="3200410"/>
              <a:ext cx="484142" cy="228783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cxnSp>
        <p:nvCxnSpPr>
          <p:cNvPr id="15" name="Straight Arrow Connector 14"/>
          <p:cNvCxnSpPr/>
          <p:nvPr/>
        </p:nvCxnSpPr>
        <p:spPr bwMode="auto">
          <a:xfrm flipH="1">
            <a:off x="1348648" y="2750455"/>
            <a:ext cx="1273357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51009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40" y="1574800"/>
            <a:ext cx="7924800" cy="5029200"/>
          </a:xfrm>
        </p:spPr>
        <p:txBody>
          <a:bodyPr/>
          <a:lstStyle/>
          <a:p>
            <a:pPr marL="609600" indent="-609600"/>
            <a:r>
              <a:rPr lang="en-US" altLang="en-US" dirty="0"/>
              <a:t>Add facts 1, 2, 3, 4, 5, 7 in turn</a:t>
            </a:r>
          </a:p>
          <a:p>
            <a:pPr marL="990600" lvl="1" indent="-533400"/>
            <a:r>
              <a:rPr lang="en-US" altLang="en-US" dirty="0"/>
              <a:t>Number in [] is unification literal; </a:t>
            </a:r>
            <a:r>
              <a:rPr lang="en-US" altLang="en-US" dirty="0">
                <a:sym typeface="Symbol" pitchFamily="18" charset="2"/>
              </a:rPr>
              <a:t> rule firing</a:t>
            </a:r>
            <a:endParaRPr lang="en-US" altLang="en-US" dirty="0"/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Buffalo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Pig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Pig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Slug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Faster</a:t>
            </a:r>
            <a:r>
              <a:rPr lang="en-US" altLang="en-US" dirty="0"/>
              <a:t>(</a:t>
            </a:r>
            <a:r>
              <a:rPr lang="en-US" altLang="en-US" i="1" dirty="0"/>
              <a:t>x, y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Faster(y, z)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Buffalo</a:t>
            </a:r>
            <a:r>
              <a:rPr lang="en-US" altLang="en-US" dirty="0"/>
              <a:t>(</a:t>
            </a:r>
            <a:r>
              <a:rPr lang="en-US" altLang="en-US" i="1" dirty="0"/>
              <a:t>Bob</a:t>
            </a:r>
            <a:r>
              <a:rPr lang="en-US" altLang="en-US" dirty="0"/>
              <a:t>)  [1</a:t>
            </a:r>
            <a:r>
              <a:rPr lang="en-US" altLang="en-US" dirty="0">
                <a:sym typeface="Symbol" pitchFamily="18" charset="2"/>
              </a:rPr>
              <a:t>]</a:t>
            </a:r>
          </a:p>
          <a:p>
            <a:pPr marL="990600" lvl="1" indent="-533400">
              <a:buNone/>
            </a:pPr>
            <a:endParaRPr lang="en-US" altLang="en-US" dirty="0">
              <a:sym typeface="Symbol" pitchFamily="18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2602" y="4653615"/>
            <a:ext cx="2230238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…we need to check to see if the rule can be satisfied and fired.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BUT we are missing a fact to fill in the second (b) part of the rule, so NO, we fail to fire the rule.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2934745" y="2745419"/>
            <a:ext cx="7620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3190240" y="2794000"/>
            <a:ext cx="0" cy="18596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9544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40" y="1574800"/>
            <a:ext cx="7924800" cy="5029200"/>
          </a:xfrm>
        </p:spPr>
        <p:txBody>
          <a:bodyPr/>
          <a:lstStyle/>
          <a:p>
            <a:pPr marL="609600" indent="-609600"/>
            <a:r>
              <a:rPr lang="en-US" altLang="en-US" dirty="0"/>
              <a:t>Add facts 1, 2, 3, 4, 5, 7 in turn</a:t>
            </a:r>
          </a:p>
          <a:p>
            <a:pPr marL="990600" lvl="1" indent="-533400"/>
            <a:r>
              <a:rPr lang="en-US" altLang="en-US" dirty="0"/>
              <a:t>Number in [] is unification literal; </a:t>
            </a:r>
            <a:r>
              <a:rPr lang="en-US" altLang="en-US" dirty="0">
                <a:sym typeface="Symbol" pitchFamily="18" charset="2"/>
              </a:rPr>
              <a:t> rule firing</a:t>
            </a:r>
            <a:endParaRPr lang="en-US" altLang="en-US" dirty="0"/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Buffalo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Pig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Pig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Slug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Faster</a:t>
            </a:r>
            <a:r>
              <a:rPr lang="en-US" altLang="en-US" dirty="0"/>
              <a:t>(</a:t>
            </a:r>
            <a:r>
              <a:rPr lang="en-US" altLang="en-US" i="1" dirty="0"/>
              <a:t>x, y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Faster(y, z)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Buffalo</a:t>
            </a:r>
            <a:r>
              <a:rPr lang="en-US" altLang="en-US" dirty="0"/>
              <a:t>(</a:t>
            </a:r>
            <a:r>
              <a:rPr lang="en-US" altLang="en-US" i="1" dirty="0"/>
              <a:t>Bob</a:t>
            </a:r>
            <a:r>
              <a:rPr lang="en-US" altLang="en-US" dirty="0"/>
              <a:t>)  [1</a:t>
            </a:r>
            <a:r>
              <a:rPr lang="en-US" altLang="en-US" dirty="0">
                <a:sym typeface="Symbol" pitchFamily="18" charset="2"/>
              </a:rPr>
              <a:t>]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Pig</a:t>
            </a:r>
            <a:r>
              <a:rPr lang="en-US" altLang="en-US" dirty="0"/>
              <a:t>(</a:t>
            </a:r>
            <a:r>
              <a:rPr lang="en-US" altLang="en-US" i="1" dirty="0"/>
              <a:t>Pat</a:t>
            </a:r>
            <a:r>
              <a:rPr lang="en-US" altLang="en-US" dirty="0"/>
              <a:t>)  [1</a:t>
            </a:r>
            <a:r>
              <a:rPr lang="en-US" altLang="en-US" dirty="0">
                <a:sym typeface="Symbol" pitchFamily="18" charset="2"/>
              </a:rPr>
              <a:t>]  </a:t>
            </a:r>
          </a:p>
          <a:p>
            <a:pPr marL="990600" lvl="1" indent="-533400">
              <a:buNone/>
            </a:pPr>
            <a:r>
              <a:rPr lang="en-US" altLang="en-US" i="1" dirty="0">
                <a:sym typeface="Symbol" pitchFamily="18" charset="2"/>
              </a:rPr>
              <a:t>       6.  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Faster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Bob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Pat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  <a:endParaRPr lang="en-US" altLang="en-US" dirty="0">
              <a:sym typeface="Symbol" pitchFamily="18" charset="2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38145" y="3780362"/>
            <a:ext cx="5267325" cy="461665"/>
            <a:chOff x="3724275" y="4232793"/>
            <a:chExt cx="5267325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6924675" y="4232793"/>
              <a:ext cx="2066925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From (#4) we also can satisfy (1), so we can fire the rule!</a:t>
              </a:r>
            </a:p>
          </p:txBody>
        </p:sp>
        <p:cxnSp>
          <p:nvCxnSpPr>
            <p:cNvPr id="22" name="Elbow Connector 21"/>
            <p:cNvCxnSpPr>
              <a:stCxn id="20" idx="1"/>
            </p:cNvCxnSpPr>
            <p:nvPr/>
          </p:nvCxnSpPr>
          <p:spPr bwMode="auto">
            <a:xfrm rot="10800000" flipV="1">
              <a:off x="3724275" y="4463626"/>
              <a:ext cx="3200400" cy="118792"/>
            </a:xfrm>
            <a:prstGeom prst="bentConnector3">
              <a:avLst>
                <a:gd name="adj1" fmla="val 78668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720192" y="4352102"/>
            <a:ext cx="4657725" cy="646331"/>
            <a:chOff x="4333875" y="4334562"/>
            <a:chExt cx="4657725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6924675" y="4334562"/>
              <a:ext cx="206692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Firing the rule gets us a new fact! But we treat it the same, so check against all rules…</a:t>
              </a:r>
            </a:p>
          </p:txBody>
        </p:sp>
        <p:cxnSp>
          <p:nvCxnSpPr>
            <p:cNvPr id="25" name="Elbow Connector 24"/>
            <p:cNvCxnSpPr/>
            <p:nvPr/>
          </p:nvCxnSpPr>
          <p:spPr bwMode="auto">
            <a:xfrm rot="10800000" flipV="1">
              <a:off x="4333875" y="4657725"/>
              <a:ext cx="2590800" cy="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6406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40" y="1574800"/>
            <a:ext cx="7924800" cy="5029200"/>
          </a:xfrm>
        </p:spPr>
        <p:txBody>
          <a:bodyPr/>
          <a:lstStyle/>
          <a:p>
            <a:pPr marL="609600" indent="-609600"/>
            <a:r>
              <a:rPr lang="en-US" altLang="en-US" dirty="0"/>
              <a:t>Add facts 1, 2, 3, 4, 5, 7 in turn</a:t>
            </a:r>
          </a:p>
          <a:p>
            <a:pPr marL="990600" lvl="1" indent="-533400"/>
            <a:r>
              <a:rPr lang="en-US" altLang="en-US" dirty="0"/>
              <a:t>Number in [] is unification literal; </a:t>
            </a:r>
            <a:r>
              <a:rPr lang="en-US" altLang="en-US" dirty="0">
                <a:sym typeface="Symbol" pitchFamily="18" charset="2"/>
              </a:rPr>
              <a:t> rule firing</a:t>
            </a:r>
            <a:endParaRPr lang="en-US" altLang="en-US" dirty="0"/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Buffalo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Pig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Pig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Slug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Faster</a:t>
            </a:r>
            <a:r>
              <a:rPr lang="en-US" altLang="en-US" dirty="0"/>
              <a:t>(</a:t>
            </a:r>
            <a:r>
              <a:rPr lang="en-US" altLang="en-US" i="1" dirty="0"/>
              <a:t>x, y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Faster(y, z)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Buffalo</a:t>
            </a:r>
            <a:r>
              <a:rPr lang="en-US" altLang="en-US" dirty="0"/>
              <a:t>(</a:t>
            </a:r>
            <a:r>
              <a:rPr lang="en-US" altLang="en-US" i="1" dirty="0"/>
              <a:t>Bob</a:t>
            </a:r>
            <a:r>
              <a:rPr lang="en-US" altLang="en-US" dirty="0"/>
              <a:t>)  [1</a:t>
            </a:r>
            <a:r>
              <a:rPr lang="en-US" altLang="en-US" dirty="0">
                <a:sym typeface="Symbol" pitchFamily="18" charset="2"/>
              </a:rPr>
              <a:t>]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Pig</a:t>
            </a:r>
            <a:r>
              <a:rPr lang="en-US" altLang="en-US" dirty="0"/>
              <a:t>(</a:t>
            </a:r>
            <a:r>
              <a:rPr lang="en-US" altLang="en-US" i="1" dirty="0"/>
              <a:t>Pat</a:t>
            </a:r>
            <a:r>
              <a:rPr lang="en-US" altLang="en-US" dirty="0"/>
              <a:t>)  [1</a:t>
            </a:r>
            <a:r>
              <a:rPr lang="en-US" altLang="en-US" dirty="0">
                <a:sym typeface="Symbol" pitchFamily="18" charset="2"/>
              </a:rPr>
              <a:t>]  </a:t>
            </a:r>
          </a:p>
          <a:p>
            <a:pPr marL="990600" lvl="1" indent="-533400">
              <a:buNone/>
            </a:pPr>
            <a:r>
              <a:rPr lang="en-US" altLang="en-US" i="1" dirty="0">
                <a:sym typeface="Symbol" pitchFamily="18" charset="2"/>
              </a:rPr>
              <a:t>       6.  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Faster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Bob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Pat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en-US" dirty="0">
                <a:sym typeface="Symbol" pitchFamily="18" charset="2"/>
              </a:rPr>
              <a:t>  [3]</a:t>
            </a:r>
          </a:p>
          <a:p>
            <a:pPr marL="990600" lvl="1" indent="-533400">
              <a:buNone/>
            </a:pPr>
            <a:endParaRPr lang="en-US" alt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6042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40" y="1574800"/>
            <a:ext cx="7924800" cy="5029200"/>
          </a:xfrm>
        </p:spPr>
        <p:txBody>
          <a:bodyPr/>
          <a:lstStyle/>
          <a:p>
            <a:pPr marL="609600" indent="-609600"/>
            <a:r>
              <a:rPr lang="en-US" altLang="en-US" dirty="0"/>
              <a:t>Add facts 1, 2, 3, 4, 5, 7 in turn</a:t>
            </a:r>
          </a:p>
          <a:p>
            <a:pPr marL="990600" lvl="1" indent="-533400"/>
            <a:r>
              <a:rPr lang="en-US" altLang="en-US" dirty="0"/>
              <a:t>Number in [] is unification literal; </a:t>
            </a:r>
            <a:r>
              <a:rPr lang="en-US" altLang="en-US" dirty="0">
                <a:sym typeface="Symbol" pitchFamily="18" charset="2"/>
              </a:rPr>
              <a:t> rule firing</a:t>
            </a:r>
            <a:endParaRPr lang="en-US" altLang="en-US" dirty="0"/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Buffalo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Pig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Pig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Slug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Faster</a:t>
            </a:r>
            <a:r>
              <a:rPr lang="en-US" altLang="en-US" dirty="0"/>
              <a:t>(</a:t>
            </a:r>
            <a:r>
              <a:rPr lang="en-US" altLang="en-US" i="1" dirty="0"/>
              <a:t>x, y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Faster(y, z)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Faster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z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Buffalo</a:t>
            </a:r>
            <a:r>
              <a:rPr lang="en-US" altLang="en-US" dirty="0"/>
              <a:t>(</a:t>
            </a:r>
            <a:r>
              <a:rPr lang="en-US" altLang="en-US" i="1" dirty="0"/>
              <a:t>Bob</a:t>
            </a:r>
            <a:r>
              <a:rPr lang="en-US" altLang="en-US" dirty="0"/>
              <a:t>)  [1</a:t>
            </a:r>
            <a:r>
              <a:rPr lang="en-US" altLang="en-US" dirty="0">
                <a:sym typeface="Symbol" pitchFamily="18" charset="2"/>
              </a:rPr>
              <a:t>]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i="1" dirty="0"/>
              <a:t>Pig</a:t>
            </a:r>
            <a:r>
              <a:rPr lang="en-US" altLang="en-US" dirty="0"/>
              <a:t>(</a:t>
            </a:r>
            <a:r>
              <a:rPr lang="en-US" altLang="en-US" i="1" dirty="0"/>
              <a:t>Pat</a:t>
            </a:r>
            <a:r>
              <a:rPr lang="en-US" altLang="en-US" dirty="0"/>
              <a:t>)  [1</a:t>
            </a:r>
            <a:r>
              <a:rPr lang="en-US" altLang="en-US" dirty="0">
                <a:sym typeface="Symbol" pitchFamily="18" charset="2"/>
              </a:rPr>
              <a:t>]  </a:t>
            </a:r>
          </a:p>
          <a:p>
            <a:pPr marL="990600" lvl="1" indent="-533400">
              <a:buNone/>
            </a:pPr>
            <a:r>
              <a:rPr lang="en-US" altLang="en-US" i="1" dirty="0">
                <a:sym typeface="Symbol" pitchFamily="18" charset="2"/>
              </a:rPr>
              <a:t>       6.  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Faster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Bob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Pat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en-US" dirty="0">
                <a:sym typeface="Symbol" pitchFamily="18" charset="2"/>
              </a:rPr>
              <a:t>  [3]</a:t>
            </a:r>
          </a:p>
          <a:p>
            <a:pPr marL="990600" lvl="1" indent="-533400">
              <a:buFontTx/>
              <a:buAutoNum type="arabicPeriod" startAt="7"/>
            </a:pPr>
            <a:r>
              <a:rPr lang="en-US" altLang="en-US" i="1" dirty="0">
                <a:sym typeface="Symbol" pitchFamily="18" charset="2"/>
              </a:rPr>
              <a:t>Slug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Steve</a:t>
            </a:r>
            <a:r>
              <a:rPr lang="en-US" altLang="en-US" dirty="0">
                <a:sym typeface="Symbol" pitchFamily="18" charset="2"/>
              </a:rPr>
              <a:t>)  [2] </a:t>
            </a:r>
          </a:p>
          <a:p>
            <a:pPr marL="990600" lvl="1" indent="-533400">
              <a:buNone/>
            </a:pPr>
            <a:r>
              <a:rPr lang="en-US" altLang="en-US" dirty="0">
                <a:sym typeface="Symbol" pitchFamily="18" charset="2"/>
              </a:rPr>
              <a:t>       8.  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Faster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Pat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Steve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en-US" dirty="0">
                <a:sym typeface="Symbol" pitchFamily="18" charset="2"/>
              </a:rPr>
              <a:t>  [3]</a:t>
            </a:r>
          </a:p>
          <a:p>
            <a:pPr marL="990600" lvl="1" indent="-533400">
              <a:buNone/>
            </a:pPr>
            <a:r>
              <a:rPr lang="en-US" altLang="en-US" dirty="0">
                <a:sym typeface="Symbol" pitchFamily="18" charset="2"/>
              </a:rPr>
              <a:t>              9.  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Faster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Bob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Steve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en-US" dirty="0">
                <a:sym typeface="Symbol" pitchFamily="18" charset="2"/>
              </a:rPr>
              <a:t>  [3]</a:t>
            </a:r>
          </a:p>
          <a:p>
            <a:pPr marL="990600" lvl="1" indent="-533400">
              <a:buNone/>
            </a:pPr>
            <a:endParaRPr lang="en-US" altLang="en-US" dirty="0">
              <a:sym typeface="Symbol" pitchFamily="18" charset="2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42734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34819" name="TextBox 4"/>
          <p:cNvSpPr txBox="1">
            <a:spLocks noChangeArrowheads="1"/>
          </p:cNvSpPr>
          <p:nvPr/>
        </p:nvSpPr>
        <p:spPr bwMode="auto">
          <a:xfrm>
            <a:off x="450084" y="1878459"/>
            <a:ext cx="2347912" cy="2678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b="1" dirty="0"/>
              <a:t>Knowledge Base</a:t>
            </a:r>
          </a:p>
          <a:p>
            <a:pPr algn="ctr"/>
            <a:r>
              <a:rPr lang="en-US" altLang="en-US" dirty="0"/>
              <a:t>A </a:t>
            </a:r>
            <a:r>
              <a:rPr lang="en-US" altLang="en-US" dirty="0">
                <a:sym typeface="Symbol" pitchFamily="18" charset="2"/>
              </a:rPr>
              <a:t> B</a:t>
            </a:r>
          </a:p>
          <a:p>
            <a:pPr algn="ctr"/>
            <a:r>
              <a:rPr lang="en-US" altLang="en-US" dirty="0"/>
              <a:t>A </a:t>
            </a:r>
            <a:r>
              <a:rPr lang="en-US" altLang="en-US" dirty="0">
                <a:sym typeface="Symbol" pitchFamily="18" charset="2"/>
              </a:rPr>
              <a:t> D</a:t>
            </a:r>
          </a:p>
          <a:p>
            <a:pPr algn="ctr"/>
            <a:r>
              <a:rPr lang="en-US" altLang="en-US" dirty="0"/>
              <a:t>D </a:t>
            </a:r>
            <a:r>
              <a:rPr lang="en-US" altLang="en-US" dirty="0">
                <a:sym typeface="Symbol" pitchFamily="18" charset="2"/>
              </a:rPr>
              <a:t> C</a:t>
            </a:r>
          </a:p>
          <a:p>
            <a:pPr algn="ctr"/>
            <a:r>
              <a:rPr lang="en-US" altLang="en-US" dirty="0"/>
              <a:t>A </a:t>
            </a:r>
            <a:r>
              <a:rPr lang="en-US" altLang="en-US" dirty="0">
                <a:sym typeface="Symbol" pitchFamily="18" charset="2"/>
              </a:rPr>
              <a:t> E</a:t>
            </a:r>
          </a:p>
          <a:p>
            <a:pPr algn="ctr"/>
            <a:r>
              <a:rPr lang="en-US" altLang="en-US" dirty="0"/>
              <a:t>D </a:t>
            </a:r>
            <a:r>
              <a:rPr lang="en-US" altLang="en-US" dirty="0">
                <a:sym typeface="Symbol" pitchFamily="18" charset="2"/>
              </a:rPr>
              <a:t> F</a:t>
            </a:r>
          </a:p>
          <a:p>
            <a:pPr algn="ctr"/>
            <a:r>
              <a:rPr lang="en-US" altLang="en-US" dirty="0"/>
              <a:t> E </a:t>
            </a:r>
            <a:r>
              <a:rPr lang="en-US" altLang="en-US" dirty="0">
                <a:sym typeface="Symbol" pitchFamily="18" charset="2"/>
              </a:rPr>
              <a:t> G </a:t>
            </a:r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3761198" y="1743736"/>
            <a:ext cx="46482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 dirty="0"/>
              <a:t>Add A:</a:t>
            </a:r>
          </a:p>
          <a:p>
            <a:endParaRPr lang="en-US" altLang="en-US" dirty="0"/>
          </a:p>
          <a:p>
            <a:r>
              <a:rPr lang="en-US" altLang="en-US" dirty="0"/>
              <a:t>A,  A </a:t>
            </a:r>
            <a:r>
              <a:rPr lang="en-US" altLang="en-US" dirty="0">
                <a:sym typeface="Symbol" pitchFamily="18" charset="2"/>
              </a:rPr>
              <a:t> B gives B [done]  </a:t>
            </a:r>
          </a:p>
          <a:p>
            <a:r>
              <a:rPr lang="en-US" altLang="en-US" dirty="0"/>
              <a:t>A,  A </a:t>
            </a:r>
            <a:r>
              <a:rPr lang="en-US" altLang="en-US" dirty="0">
                <a:sym typeface="Symbol" pitchFamily="18" charset="2"/>
              </a:rPr>
              <a:t> D gives D</a:t>
            </a:r>
          </a:p>
          <a:p>
            <a:r>
              <a:rPr lang="en-US" altLang="en-US" dirty="0">
                <a:sym typeface="Symbol" pitchFamily="18" charset="2"/>
              </a:rPr>
              <a:t>	D,  D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 C gives C [done]</a:t>
            </a:r>
          </a:p>
          <a:p>
            <a:r>
              <a:rPr lang="en-US" altLang="en-US" dirty="0">
                <a:sym typeface="Symbol" pitchFamily="18" charset="2"/>
              </a:rPr>
              <a:t>	D,  D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 F gives F [done]</a:t>
            </a:r>
          </a:p>
          <a:p>
            <a:r>
              <a:rPr lang="en-US" altLang="en-US" dirty="0"/>
              <a:t>A,  A </a:t>
            </a:r>
            <a:r>
              <a:rPr lang="en-US" altLang="en-US" dirty="0">
                <a:sym typeface="Symbol" pitchFamily="18" charset="2"/>
              </a:rPr>
              <a:t> E gives E</a:t>
            </a:r>
          </a:p>
          <a:p>
            <a:r>
              <a:rPr lang="en-US" altLang="en-US" dirty="0"/>
              <a:t>	E,  E </a:t>
            </a:r>
            <a:r>
              <a:rPr lang="en-US" altLang="en-US" dirty="0">
                <a:sym typeface="Symbol" pitchFamily="18" charset="2"/>
              </a:rPr>
              <a:t> G gives G [done]</a:t>
            </a:r>
            <a:endParaRPr lang="en-US" altLang="en-US" dirty="0"/>
          </a:p>
          <a:p>
            <a:r>
              <a:rPr lang="en-US" altLang="en-US" dirty="0"/>
              <a:t>[done]</a:t>
            </a:r>
          </a:p>
          <a:p>
            <a:endParaRPr lang="en-US" altLang="en-US" dirty="0"/>
          </a:p>
          <a:p>
            <a:r>
              <a:rPr lang="en-US" altLang="en-US" dirty="0"/>
              <a:t>Order of generation B, D, C, F, E, G  </a:t>
            </a:r>
          </a:p>
        </p:txBody>
      </p:sp>
    </p:spTree>
    <p:extLst>
      <p:ext uri="{BB962C8B-B14F-4D97-AF65-F5344CB8AC3E}">
        <p14:creationId xmlns:p14="http://schemas.microsoft.com/office/powerpoint/2010/main" val="189526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Reduction of first-order inference to propositional inference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First-order inference algorithms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</a:rPr>
              <a:t>Generalized Modus Ponens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</a:rPr>
              <a:t>Forward chaining ***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Backward chaining ***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</a:rPr>
              <a:t>Resolution-based theorem proving ***</a:t>
            </a:r>
          </a:p>
        </p:txBody>
      </p:sp>
    </p:spTree>
    <p:extLst>
      <p:ext uri="{BB962C8B-B14F-4D97-AF65-F5344CB8AC3E}">
        <p14:creationId xmlns:p14="http://schemas.microsoft.com/office/powerpoint/2010/main" val="4208837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Backward</a:t>
            </a:r>
            <a:r>
              <a:rPr lang="en-US" altLang="en-US"/>
              <a:t> Chaining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39" y="1732907"/>
            <a:ext cx="11788504" cy="503903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Backward chaining designed to find all answers to a question posed to KB  (using ASK)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When a query </a:t>
            </a:r>
            <a:r>
              <a:rPr lang="en-US" altLang="en-US" sz="2400" i="1" dirty="0"/>
              <a:t>q</a:t>
            </a:r>
            <a:r>
              <a:rPr lang="en-US" altLang="en-US" sz="2400" dirty="0"/>
              <a:t> is asked: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a matching fact </a:t>
            </a:r>
            <a:r>
              <a:rPr lang="en-US" altLang="en-US" i="1" dirty="0"/>
              <a:t>q</a:t>
            </a:r>
            <a:r>
              <a:rPr lang="ja-JP" altLang="en-US" i="1" dirty="0"/>
              <a:t>’</a:t>
            </a:r>
            <a:r>
              <a:rPr lang="en-US" altLang="ja-JP" i="1" dirty="0"/>
              <a:t> </a:t>
            </a:r>
            <a:r>
              <a:rPr lang="en-US" altLang="ja-JP" dirty="0"/>
              <a:t>is known, return the unifier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 each rule whose consequent </a:t>
            </a:r>
            <a:r>
              <a:rPr lang="en-US" altLang="en-US" i="1" dirty="0"/>
              <a:t>q</a:t>
            </a:r>
            <a:r>
              <a:rPr lang="ja-JP" altLang="en-US" i="1" dirty="0"/>
              <a:t>’</a:t>
            </a:r>
            <a:r>
              <a:rPr lang="en-US" altLang="ja-JP" dirty="0"/>
              <a:t> matches </a:t>
            </a:r>
            <a:r>
              <a:rPr lang="en-US" altLang="ja-JP" i="1" dirty="0"/>
              <a:t>q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Attempt to prove each premise of the rule by backward chaining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Added complications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Keeping track of unifiers, avoiding infinite loops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Two versions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Find </a:t>
            </a:r>
            <a:r>
              <a:rPr lang="en-US" altLang="en-US" u="sng" dirty="0"/>
              <a:t>any</a:t>
            </a:r>
            <a:r>
              <a:rPr lang="en-US" altLang="en-US" dirty="0"/>
              <a:t> solution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Find </a:t>
            </a:r>
            <a:r>
              <a:rPr lang="en-US" altLang="en-US" u="sng" dirty="0"/>
              <a:t>all</a:t>
            </a:r>
            <a:r>
              <a:rPr lang="en-US" altLang="en-US" dirty="0"/>
              <a:t> solutions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Backward chaining is basis of </a:t>
            </a:r>
            <a:r>
              <a:rPr lang="en-US" altLang="en-US" sz="2400" u="sng" dirty="0"/>
              <a:t>logic programming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Prolog</a:t>
            </a:r>
          </a:p>
        </p:txBody>
      </p:sp>
    </p:spTree>
    <p:extLst>
      <p:ext uri="{BB962C8B-B14F-4D97-AF65-F5344CB8AC3E}">
        <p14:creationId xmlns:p14="http://schemas.microsoft.com/office/powerpoint/2010/main" val="3757145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447" y="2184400"/>
            <a:ext cx="6248400" cy="4419600"/>
          </a:xfrm>
        </p:spPr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Pig</a:t>
            </a:r>
            <a:r>
              <a:rPr lang="en-US" altLang="en-US" sz="2400" dirty="0"/>
              <a:t>(</a:t>
            </a:r>
            <a:r>
              <a:rPr lang="en-US" altLang="en-US" sz="2400" i="1" dirty="0"/>
              <a:t>y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itchFamily="18" charset="2"/>
              </a:rPr>
              <a:t> </a:t>
            </a:r>
            <a:r>
              <a:rPr lang="en-US" altLang="en-US" sz="2400" i="1" dirty="0">
                <a:sym typeface="Symbol" pitchFamily="18" charset="2"/>
              </a:rPr>
              <a:t>Slug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Faster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y</a:t>
            </a:r>
            <a:r>
              <a:rPr lang="en-US" altLang="en-US" sz="2400" dirty="0">
                <a:sym typeface="Symbol" pitchFamily="18" charset="2"/>
              </a:rPr>
              <a:t>, 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Slimy</a:t>
            </a:r>
            <a:r>
              <a:rPr lang="en-US" altLang="en-US" sz="2400" dirty="0"/>
              <a:t>(</a:t>
            </a:r>
            <a:r>
              <a:rPr lang="en-US" altLang="en-US" sz="2400" i="1" dirty="0"/>
              <a:t>z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itchFamily="18" charset="2"/>
              </a:rPr>
              <a:t> </a:t>
            </a:r>
            <a:r>
              <a:rPr lang="en-US" altLang="en-US" sz="2400" i="1" dirty="0">
                <a:sym typeface="Symbol" pitchFamily="18" charset="2"/>
              </a:rPr>
              <a:t>Creeps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Slug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Pig</a:t>
            </a:r>
            <a:r>
              <a:rPr lang="en-US" altLang="en-US" sz="2400" dirty="0"/>
              <a:t>(</a:t>
            </a:r>
            <a:r>
              <a:rPr lang="en-US" altLang="en-US" sz="2400" i="1" dirty="0"/>
              <a:t>Pat</a:t>
            </a:r>
            <a:r>
              <a:rPr lang="en-US" altLang="en-US" sz="24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Slimy</a:t>
            </a:r>
            <a:r>
              <a:rPr lang="en-US" altLang="en-US" sz="2400" dirty="0"/>
              <a:t>(</a:t>
            </a:r>
            <a:r>
              <a:rPr lang="en-US" altLang="en-US" sz="2400" i="1" dirty="0"/>
              <a:t>Steve</a:t>
            </a:r>
            <a:r>
              <a:rPr lang="en-US" altLang="en-US" sz="24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Creeps</a:t>
            </a:r>
            <a:r>
              <a:rPr lang="en-US" altLang="en-US" sz="2400" dirty="0"/>
              <a:t>(</a:t>
            </a:r>
            <a:r>
              <a:rPr lang="en-US" altLang="en-US" sz="2400" i="1" dirty="0"/>
              <a:t>Steve</a:t>
            </a:r>
            <a:r>
              <a:rPr lang="en-US" altLang="en-US" sz="2400" dirty="0"/>
              <a:t>)</a:t>
            </a:r>
          </a:p>
          <a:p>
            <a:pPr marL="609600" indent="-609600">
              <a:buNone/>
            </a:pPr>
            <a:r>
              <a:rPr lang="en-US" altLang="en-US" sz="2400" dirty="0"/>
              <a:t>Prove: </a:t>
            </a:r>
            <a:r>
              <a:rPr lang="en-US" altLang="en-US" sz="2400" i="1" dirty="0">
                <a:solidFill>
                  <a:srgbClr val="FF0000"/>
                </a:solidFill>
              </a:rPr>
              <a:t>Faster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</a:rPr>
              <a:t>Pat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i="1" dirty="0">
                <a:solidFill>
                  <a:srgbClr val="FF0000"/>
                </a:solidFill>
              </a:rPr>
              <a:t>Steve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6630" name="TextBox 35"/>
          <p:cNvSpPr txBox="1">
            <a:spLocks noChangeArrowheads="1"/>
          </p:cNvSpPr>
          <p:nvPr/>
        </p:nvSpPr>
        <p:spPr bwMode="auto">
          <a:xfrm>
            <a:off x="491447" y="1502113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 dirty="0"/>
              <a:t>Given facts/rules 1-5 in KB: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85AC4A-0A79-E341-8048-BEAF1A40B392}"/>
              </a:ext>
            </a:extLst>
          </p:cNvPr>
          <p:cNvGrpSpPr/>
          <p:nvPr/>
        </p:nvGrpSpPr>
        <p:grpSpPr>
          <a:xfrm>
            <a:off x="7664805" y="3530622"/>
            <a:ext cx="2476500" cy="1727155"/>
            <a:chOff x="4381500" y="2374692"/>
            <a:chExt cx="2476500" cy="172715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1ABCA8-4C95-3145-BBA1-D7210507FEDB}"/>
                </a:ext>
              </a:extLst>
            </p:cNvPr>
            <p:cNvSpPr txBox="1"/>
            <p:nvPr/>
          </p:nvSpPr>
          <p:spPr>
            <a:xfrm>
              <a:off x="4953000" y="3640182"/>
              <a:ext cx="1905000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Start with what we want to prove.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E56257-E76C-4C4F-99A3-A4274E5963A1}"/>
                </a:ext>
              </a:extLst>
            </p:cNvPr>
            <p:cNvCxnSpPr>
              <a:cxnSpLocks/>
              <a:stCxn id="12" idx="1"/>
            </p:cNvCxnSpPr>
            <p:nvPr/>
          </p:nvCxnSpPr>
          <p:spPr bwMode="auto">
            <a:xfrm flipH="1" flipV="1">
              <a:off x="4381500" y="2374692"/>
              <a:ext cx="571500" cy="149632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29" name="Text Box 4">
            <a:extLst>
              <a:ext uri="{FF2B5EF4-FFF2-40B4-BE49-F238E27FC236}">
                <a16:creationId xmlns:a16="http://schemas.microsoft.com/office/drawing/2014/main" id="{8799E288-FCBD-8C40-9532-DF101223A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048001"/>
            <a:ext cx="25146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/>
              <a:t>Faster</a:t>
            </a:r>
            <a:r>
              <a:rPr lang="en-US" altLang="en-US"/>
              <a:t>(</a:t>
            </a:r>
            <a:r>
              <a:rPr lang="en-US" altLang="en-US" i="1"/>
              <a:t>Pat</a:t>
            </a:r>
            <a:r>
              <a:rPr lang="en-US" altLang="en-US"/>
              <a:t>, </a:t>
            </a:r>
            <a:r>
              <a:rPr lang="en-US" altLang="en-US" i="1"/>
              <a:t>Steve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5921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563864" y="3886200"/>
            <a:ext cx="1981200" cy="1668935"/>
            <a:chOff x="4876800" y="2617578"/>
            <a:chExt cx="1981200" cy="1668935"/>
          </a:xfrm>
        </p:grpSpPr>
        <p:sp>
          <p:nvSpPr>
            <p:cNvPr id="42" name="TextBox 41"/>
            <p:cNvSpPr txBox="1"/>
            <p:nvPr/>
          </p:nvSpPr>
          <p:spPr>
            <a:xfrm>
              <a:off x="4876800" y="3640182"/>
              <a:ext cx="198120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But for it to prove what we need, we have to substitute “Pat” for </a:t>
              </a:r>
              <a:r>
                <a:rPr lang="en-US" sz="1200" i="1" dirty="0">
                  <a:solidFill>
                    <a:srgbClr val="FF0000"/>
                  </a:solidFill>
                </a:rPr>
                <a:t>y</a:t>
              </a:r>
              <a:r>
                <a:rPr lang="en-US" sz="1200" dirty="0">
                  <a:solidFill>
                    <a:srgbClr val="FF0000"/>
                  </a:solidFill>
                </a:rPr>
                <a:t> and “Steve” for </a:t>
              </a:r>
              <a:r>
                <a:rPr lang="en-US" sz="1200" i="1" dirty="0">
                  <a:solidFill>
                    <a:srgbClr val="FF0000"/>
                  </a:solidFill>
                </a:rPr>
                <a:t>z.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Arrow Connector 42"/>
            <p:cNvCxnSpPr>
              <a:cxnSpLocks/>
              <a:stCxn id="42" idx="0"/>
            </p:cNvCxnSpPr>
            <p:nvPr/>
          </p:nvCxnSpPr>
          <p:spPr bwMode="auto">
            <a:xfrm flipH="1" flipV="1">
              <a:off x="5214917" y="2617578"/>
              <a:ext cx="652483" cy="1022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6392164" y="3969930"/>
            <a:ext cx="1905000" cy="1546891"/>
            <a:chOff x="4953000" y="2739622"/>
            <a:chExt cx="1905000" cy="1546891"/>
          </a:xfrm>
        </p:grpSpPr>
        <p:sp>
          <p:nvSpPr>
            <p:cNvPr id="47" name="TextBox 46"/>
            <p:cNvSpPr txBox="1"/>
            <p:nvPr/>
          </p:nvSpPr>
          <p:spPr>
            <a:xfrm>
              <a:off x="4953000" y="3640182"/>
              <a:ext cx="190500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Found Rule #1, which can prove that something is faster than something else.</a:t>
              </a:r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 bwMode="auto">
            <a:xfrm flipV="1">
              <a:off x="5905500" y="2739622"/>
              <a:ext cx="876301" cy="90056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20" name="Rectangle 3">
            <a:extLst>
              <a:ext uri="{FF2B5EF4-FFF2-40B4-BE49-F238E27FC236}">
                <a16:creationId xmlns:a16="http://schemas.microsoft.com/office/drawing/2014/main" id="{34213DAD-53B3-714E-AD63-7DF600578688}"/>
              </a:ext>
            </a:extLst>
          </p:cNvPr>
          <p:cNvSpPr txBox="1">
            <a:spLocks noChangeArrowheads="1"/>
          </p:cNvSpPr>
          <p:nvPr/>
        </p:nvSpPr>
        <p:spPr>
          <a:xfrm>
            <a:off x="491447" y="2184400"/>
            <a:ext cx="6248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Pig</a:t>
            </a:r>
            <a:r>
              <a:rPr lang="en-US" altLang="en-US" sz="2400" dirty="0"/>
              <a:t>(</a:t>
            </a:r>
            <a:r>
              <a:rPr lang="en-US" altLang="en-US" sz="2400" i="1" dirty="0"/>
              <a:t>y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itchFamily="18" charset="2"/>
              </a:rPr>
              <a:t> </a:t>
            </a:r>
            <a:r>
              <a:rPr lang="en-US" altLang="en-US" sz="2400" i="1" dirty="0">
                <a:sym typeface="Symbol" pitchFamily="18" charset="2"/>
              </a:rPr>
              <a:t>Slug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Faster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y</a:t>
            </a:r>
            <a:r>
              <a:rPr lang="en-US" altLang="en-US" sz="2400" dirty="0">
                <a:sym typeface="Symbol" pitchFamily="18" charset="2"/>
              </a:rPr>
              <a:t>, 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Slimy</a:t>
            </a:r>
            <a:r>
              <a:rPr lang="en-US" altLang="en-US" sz="2400" dirty="0"/>
              <a:t>(</a:t>
            </a:r>
            <a:r>
              <a:rPr lang="en-US" altLang="en-US" sz="2400" i="1" dirty="0"/>
              <a:t>z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itchFamily="18" charset="2"/>
              </a:rPr>
              <a:t> </a:t>
            </a:r>
            <a:r>
              <a:rPr lang="en-US" altLang="en-US" sz="2400" i="1" dirty="0">
                <a:sym typeface="Symbol" pitchFamily="18" charset="2"/>
              </a:rPr>
              <a:t>Creeps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Slug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Pig</a:t>
            </a:r>
            <a:r>
              <a:rPr lang="en-US" altLang="en-US" sz="2400" dirty="0"/>
              <a:t>(</a:t>
            </a:r>
            <a:r>
              <a:rPr lang="en-US" altLang="en-US" sz="2400" i="1" dirty="0"/>
              <a:t>Pat</a:t>
            </a:r>
            <a:r>
              <a:rPr lang="en-US" altLang="en-US" sz="24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Slimy</a:t>
            </a:r>
            <a:r>
              <a:rPr lang="en-US" altLang="en-US" sz="2400" dirty="0"/>
              <a:t>(</a:t>
            </a:r>
            <a:r>
              <a:rPr lang="en-US" altLang="en-US" sz="2400" i="1" dirty="0"/>
              <a:t>Steve</a:t>
            </a:r>
            <a:r>
              <a:rPr lang="en-US" altLang="en-US" sz="24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Creeps</a:t>
            </a:r>
            <a:r>
              <a:rPr lang="en-US" altLang="en-US" sz="2400" dirty="0"/>
              <a:t>(</a:t>
            </a:r>
            <a:r>
              <a:rPr lang="en-US" altLang="en-US" sz="2400" i="1" dirty="0"/>
              <a:t>Steve</a:t>
            </a:r>
            <a:r>
              <a:rPr lang="en-US" altLang="en-US" sz="2400" dirty="0"/>
              <a:t>)</a:t>
            </a: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en-US" sz="2400" dirty="0"/>
              <a:t>Prove: </a:t>
            </a:r>
            <a:r>
              <a:rPr lang="en-US" altLang="en-US" sz="2400" i="1" dirty="0">
                <a:solidFill>
                  <a:srgbClr val="FF0000"/>
                </a:solidFill>
              </a:rPr>
              <a:t>Faster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</a:rPr>
              <a:t>Pat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i="1" dirty="0">
                <a:solidFill>
                  <a:srgbClr val="FF0000"/>
                </a:solidFill>
              </a:rPr>
              <a:t>Steve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" name="TextBox 35">
            <a:extLst>
              <a:ext uri="{FF2B5EF4-FFF2-40B4-BE49-F238E27FC236}">
                <a16:creationId xmlns:a16="http://schemas.microsoft.com/office/drawing/2014/main" id="{11316728-05A0-5743-94A5-258B5F87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47" y="1502113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 dirty="0"/>
              <a:t>Given facts/rules 1-5 in KB:</a:t>
            </a:r>
          </a:p>
        </p:txBody>
      </p:sp>
      <p:sp>
        <p:nvSpPr>
          <p:cNvPr id="74" name="Line 13">
            <a:extLst>
              <a:ext uri="{FF2B5EF4-FFF2-40B4-BE49-F238E27FC236}">
                <a16:creationId xmlns:a16="http://schemas.microsoft.com/office/drawing/2014/main" id="{9791699C-5115-9A4E-996D-3487A1B588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6" name="Group 30">
            <a:extLst>
              <a:ext uri="{FF2B5EF4-FFF2-40B4-BE49-F238E27FC236}">
                <a16:creationId xmlns:a16="http://schemas.microsoft.com/office/drawing/2014/main" id="{0832FB29-1EA7-154B-8401-6F5856FCDE40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3581400"/>
            <a:ext cx="381000" cy="366713"/>
            <a:chOff x="1680" y="3657"/>
            <a:chExt cx="240" cy="231"/>
          </a:xfrm>
        </p:grpSpPr>
        <p:sp>
          <p:nvSpPr>
            <p:cNvPr id="79" name="Oval 31">
              <a:extLst>
                <a:ext uri="{FF2B5EF4-FFF2-40B4-BE49-F238E27FC236}">
                  <a16:creationId xmlns:a16="http://schemas.microsoft.com/office/drawing/2014/main" id="{3C0C1D39-9AD4-BA43-91C3-96C25D2DD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0" name="Text Box 32">
              <a:extLst>
                <a:ext uri="{FF2B5EF4-FFF2-40B4-BE49-F238E27FC236}">
                  <a16:creationId xmlns:a16="http://schemas.microsoft.com/office/drawing/2014/main" id="{D0A2DCA1-CD12-C643-B6A5-124BDD93D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657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 dirty="0"/>
                <a:t>1</a:t>
              </a:r>
            </a:p>
          </p:txBody>
        </p:sp>
      </p:grpSp>
      <p:sp>
        <p:nvSpPr>
          <p:cNvPr id="77" name="Text Box 33">
            <a:extLst>
              <a:ext uri="{FF2B5EF4-FFF2-40B4-BE49-F238E27FC236}">
                <a16:creationId xmlns:a16="http://schemas.microsoft.com/office/drawing/2014/main" id="{CE8469FB-B624-A642-AC89-F9DB9AB4A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5814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{y/Pat, z/Steve}</a:t>
            </a:r>
          </a:p>
        </p:txBody>
      </p:sp>
      <p:sp>
        <p:nvSpPr>
          <p:cNvPr id="81" name="Text Box 4">
            <a:extLst>
              <a:ext uri="{FF2B5EF4-FFF2-40B4-BE49-F238E27FC236}">
                <a16:creationId xmlns:a16="http://schemas.microsoft.com/office/drawing/2014/main" id="{54152587-86E2-9C41-9617-3417AF4FC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048001"/>
            <a:ext cx="25146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/>
              <a:t>Faster</a:t>
            </a:r>
            <a:r>
              <a:rPr lang="en-US" altLang="en-US"/>
              <a:t>(</a:t>
            </a:r>
            <a:r>
              <a:rPr lang="en-US" altLang="en-US" i="1"/>
              <a:t>Pat</a:t>
            </a:r>
            <a:r>
              <a:rPr lang="en-US" altLang="en-US"/>
              <a:t>, </a:t>
            </a:r>
            <a:r>
              <a:rPr lang="en-US" altLang="en-US" i="1"/>
              <a:t>Steve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203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97A9-AD12-47AC-B30E-CB0E79A9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Universal </a:t>
            </a:r>
            <a:r>
              <a:rPr lang="en-US" altLang="en-US" dirty="0"/>
              <a:t>Quantifiers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DE48-5201-43BB-A3B3-FE1D41F0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y   </a:t>
            </a:r>
            <a:r>
              <a:rPr lang="en-US" altLang="en-US" dirty="0">
                <a:sym typeface="Symbol" pitchFamily="18" charset="2"/>
              </a:rPr>
              <a:t>is same as</a:t>
            </a:r>
            <a:r>
              <a:rPr lang="en-US" altLang="en-US" i="1" dirty="0">
                <a:sym typeface="Symbol" pitchFamily="18" charset="2"/>
              </a:rPr>
              <a:t>         </a:t>
            </a: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y </a:t>
            </a: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 	</a:t>
            </a:r>
            <a:r>
              <a:rPr lang="en-US" altLang="en-US" dirty="0">
                <a:sym typeface="Symbol" pitchFamily="18" charset="2"/>
              </a:rPr>
              <a:t>( </a:t>
            </a:r>
            <a:r>
              <a:rPr lang="en-US" altLang="en-US" i="1" dirty="0" err="1">
                <a:sym typeface="Symbol" pitchFamily="18" charset="2"/>
              </a:rPr>
              <a:t>x</a:t>
            </a:r>
            <a:r>
              <a:rPr lang="en-US" altLang="en-US" dirty="0" err="1">
                <a:sym typeface="Symbol" pitchFamily="18" charset="2"/>
              </a:rPr>
              <a:t>,</a:t>
            </a:r>
            <a:r>
              <a:rPr lang="en-US" altLang="en-US" i="1" dirty="0" err="1">
                <a:sym typeface="Symbol" pitchFamily="18" charset="2"/>
              </a:rPr>
              <a:t>y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)</a:t>
            </a:r>
            <a:endParaRPr lang="en-US" altLang="en-US" i="1" dirty="0"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sz="1400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 </a:t>
            </a:r>
            <a:r>
              <a:rPr lang="en-US" altLang="en-US" i="1" dirty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 </a:t>
            </a:r>
            <a:r>
              <a:rPr lang="en-US" altLang="en-US" i="1" dirty="0">
                <a:sym typeface="Symbol" pitchFamily="18" charset="2"/>
              </a:rPr>
              <a:t>y   </a:t>
            </a:r>
            <a:r>
              <a:rPr lang="en-US" altLang="en-US" dirty="0">
                <a:sym typeface="Symbol" pitchFamily="18" charset="2"/>
              </a:rPr>
              <a:t>is same as</a:t>
            </a:r>
            <a:r>
              <a:rPr lang="en-US" altLang="en-US" i="1" dirty="0">
                <a:sym typeface="Symbol" pitchFamily="18" charset="2"/>
              </a:rPr>
              <a:t>        </a:t>
            </a:r>
            <a:r>
              <a:rPr lang="en-US" altLang="en-US" dirty="0">
                <a:sym typeface="Symbol" pitchFamily="18" charset="2"/>
              </a:rPr>
              <a:t> </a:t>
            </a:r>
            <a:r>
              <a:rPr lang="en-US" altLang="en-US" i="1" dirty="0">
                <a:sym typeface="Symbol" pitchFamily="18" charset="2"/>
              </a:rPr>
              <a:t>y </a:t>
            </a:r>
            <a:r>
              <a:rPr lang="en-US" altLang="en-US" dirty="0">
                <a:sym typeface="Symbol" pitchFamily="18" charset="2"/>
              </a:rPr>
              <a:t> </a:t>
            </a:r>
            <a:r>
              <a:rPr lang="en-US" altLang="en-US" i="1" dirty="0">
                <a:sym typeface="Symbol" pitchFamily="18" charset="2"/>
              </a:rPr>
              <a:t>x 	</a:t>
            </a:r>
            <a:r>
              <a:rPr lang="en-US" altLang="en-US" dirty="0">
                <a:sym typeface="Symbol" pitchFamily="18" charset="2"/>
              </a:rPr>
              <a:t>(  </a:t>
            </a:r>
            <a:r>
              <a:rPr lang="en-US" altLang="en-US" i="1" dirty="0" err="1">
                <a:sym typeface="Symbol" pitchFamily="18" charset="2"/>
              </a:rPr>
              <a:t>x</a:t>
            </a:r>
            <a:r>
              <a:rPr lang="en-US" altLang="en-US" dirty="0" err="1">
                <a:sym typeface="Symbol" pitchFamily="18" charset="2"/>
              </a:rPr>
              <a:t>,</a:t>
            </a:r>
            <a:r>
              <a:rPr lang="en-US" altLang="en-US" i="1" dirty="0" err="1">
                <a:sym typeface="Symbol" pitchFamily="18" charset="2"/>
              </a:rPr>
              <a:t>y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)</a:t>
            </a:r>
            <a:endParaRPr lang="en-US" altLang="en-US" i="1" dirty="0"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sz="1400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 </a:t>
            </a:r>
            <a:r>
              <a:rPr lang="en-US" altLang="en-US" i="1" dirty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y   </a:t>
            </a:r>
            <a:r>
              <a:rPr lang="en-US" altLang="en-US" dirty="0">
                <a:sym typeface="Symbol" pitchFamily="18" charset="2"/>
              </a:rPr>
              <a:t>is </a:t>
            </a:r>
            <a:r>
              <a:rPr lang="en-US" altLang="en-US" u="sng" dirty="0">
                <a:sym typeface="Symbol" pitchFamily="18" charset="2"/>
              </a:rPr>
              <a:t>not same</a:t>
            </a:r>
            <a:r>
              <a:rPr lang="en-US" altLang="en-US" dirty="0">
                <a:sym typeface="Symbol" pitchFamily="18" charset="2"/>
              </a:rPr>
              <a:t> as</a:t>
            </a:r>
            <a:r>
              <a:rPr lang="en-US" altLang="en-US" i="1" dirty="0">
                <a:sym typeface="Symbol" pitchFamily="18" charset="2"/>
              </a:rPr>
              <a:t>  </a:t>
            </a: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y </a:t>
            </a:r>
            <a:r>
              <a:rPr lang="en-US" altLang="en-US" dirty="0">
                <a:sym typeface="Symbol" pitchFamily="18" charset="2"/>
              </a:rPr>
              <a:t> </a:t>
            </a:r>
            <a:r>
              <a:rPr lang="en-US" altLang="en-US" i="1" dirty="0">
                <a:sym typeface="Symbol" pitchFamily="18" charset="2"/>
              </a:rPr>
              <a:t>x </a:t>
            </a:r>
            <a:br>
              <a:rPr lang="en-US" altLang="en-US" i="1" dirty="0">
                <a:sym typeface="Symbol" pitchFamily="18" charset="2"/>
              </a:rPr>
            </a:br>
            <a:endParaRPr lang="en-US" altLang="en-US" i="1" dirty="0">
              <a:sym typeface="Symbol" pitchFamily="18" charset="2"/>
            </a:endParaRPr>
          </a:p>
          <a:p>
            <a:pPr lvl="1"/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 </a:t>
            </a:r>
            <a:r>
              <a:rPr lang="en-US" altLang="en-US" i="1" dirty="0">
                <a:sym typeface="Symbol" pitchFamily="18" charset="2"/>
              </a:rPr>
              <a:t>y Person(y)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dirty="0">
                <a:sym typeface="Symbol" pitchFamily="18" charset="2"/>
              </a:rPr>
              <a:t> (</a:t>
            </a: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 Person(x)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i="1" dirty="0">
                <a:sym typeface="Symbol" pitchFamily="18" charset="2"/>
              </a:rPr>
              <a:t> Loves(</a:t>
            </a:r>
            <a:r>
              <a:rPr lang="en-US" altLang="en-US" i="1" dirty="0" err="1">
                <a:sym typeface="Symbol" pitchFamily="18" charset="2"/>
              </a:rPr>
              <a:t>x,y</a:t>
            </a:r>
            <a:r>
              <a:rPr lang="en-US" altLang="en-US" i="1" dirty="0">
                <a:sym typeface="Symbol" pitchFamily="18" charset="2"/>
              </a:rPr>
              <a:t>))</a:t>
            </a:r>
          </a:p>
          <a:p>
            <a:pPr lvl="2"/>
            <a:r>
              <a:rPr lang="ja-JP" altLang="en-US" dirty="0">
                <a:sym typeface="Symbol" pitchFamily="18" charset="2"/>
              </a:rPr>
              <a:t>“</a:t>
            </a:r>
            <a:r>
              <a:rPr lang="en-US" altLang="ja-JP" dirty="0">
                <a:sym typeface="Symbol" pitchFamily="18" charset="2"/>
              </a:rPr>
              <a:t>There is someone who is loved by everyone</a:t>
            </a:r>
            <a:r>
              <a:rPr lang="ja-JP" altLang="en-US" dirty="0">
                <a:sym typeface="Symbol" pitchFamily="18" charset="2"/>
              </a:rPr>
              <a:t>”</a:t>
            </a:r>
            <a:br>
              <a:rPr lang="en-US" altLang="ja-JP" dirty="0">
                <a:sym typeface="Symbol" pitchFamily="18" charset="2"/>
              </a:rPr>
            </a:br>
            <a:endParaRPr lang="en-US" altLang="ja-JP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 </a:t>
            </a:r>
            <a:r>
              <a:rPr lang="en-US" altLang="en-US" i="1" dirty="0">
                <a:sym typeface="Symbol" pitchFamily="18" charset="2"/>
              </a:rPr>
              <a:t>x Person(x)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</a:t>
            </a:r>
            <a:r>
              <a:rPr lang="en-US" altLang="en-US" i="1" dirty="0">
                <a:sym typeface="Symbol" pitchFamily="18" charset="2"/>
              </a:rPr>
              <a:t>y Person(y)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dirty="0">
                <a:sym typeface="Symbol" pitchFamily="18" charset="2"/>
              </a:rPr>
              <a:t> Loves(</a:t>
            </a:r>
            <a:r>
              <a:rPr lang="en-US" altLang="en-US" i="1" dirty="0" err="1">
                <a:sym typeface="Symbol" pitchFamily="18" charset="2"/>
              </a:rPr>
              <a:t>x,y</a:t>
            </a:r>
            <a:r>
              <a:rPr lang="en-US" altLang="en-US" i="1" dirty="0">
                <a:sym typeface="Symbol" pitchFamily="18" charset="2"/>
              </a:rPr>
              <a:t>)</a:t>
            </a:r>
          </a:p>
          <a:p>
            <a:pPr lvl="2"/>
            <a:r>
              <a:rPr lang="ja-JP" altLang="en-US" dirty="0">
                <a:sym typeface="Symbol" pitchFamily="18" charset="2"/>
              </a:rPr>
              <a:t>“</a:t>
            </a:r>
            <a:r>
              <a:rPr lang="en-US" altLang="ja-JP" dirty="0">
                <a:sym typeface="Symbol" pitchFamily="18" charset="2"/>
              </a:rPr>
              <a:t>Everybody loves somebody</a:t>
            </a:r>
            <a:r>
              <a:rPr lang="ja-JP" altLang="en-US" dirty="0">
                <a:sym typeface="Symbol" pitchFamily="18" charset="2"/>
              </a:rPr>
              <a:t>”</a:t>
            </a:r>
            <a:r>
              <a:rPr lang="en-US" altLang="ja-JP" dirty="0">
                <a:sym typeface="Symbol" pitchFamily="18" charset="2"/>
              </a:rPr>
              <a:t> </a:t>
            </a:r>
            <a:br>
              <a:rPr lang="en-US" altLang="ja-JP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(not guaranteed to be the same person)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8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6858000" y="5117289"/>
            <a:ext cx="1943100" cy="1419182"/>
            <a:chOff x="4876800" y="3051997"/>
            <a:chExt cx="1943100" cy="1419182"/>
          </a:xfrm>
        </p:grpSpPr>
        <p:sp>
          <p:nvSpPr>
            <p:cNvPr id="42" name="TextBox 41"/>
            <p:cNvSpPr txBox="1"/>
            <p:nvPr/>
          </p:nvSpPr>
          <p:spPr>
            <a:xfrm>
              <a:off x="4876800" y="3640182"/>
              <a:ext cx="1943100" cy="830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But to use Rule #1, we now have two new facts to prove.</a:t>
              </a:r>
            </a:p>
            <a:p>
              <a:r>
                <a:rPr lang="en-US" sz="1200" dirty="0">
                  <a:solidFill>
                    <a:srgbClr val="FF0000"/>
                  </a:solidFill>
                </a:rPr>
                <a:t>Use the same process…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H="1" flipV="1">
              <a:off x="4991100" y="3051997"/>
              <a:ext cx="304800" cy="58818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cxnSp>
        <p:nvCxnSpPr>
          <p:cNvPr id="47" name="Straight Arrow Connector 46"/>
          <p:cNvCxnSpPr/>
          <p:nvPr/>
        </p:nvCxnSpPr>
        <p:spPr bwMode="auto">
          <a:xfrm flipV="1">
            <a:off x="8415618" y="5095874"/>
            <a:ext cx="271182" cy="607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4773D1C1-6D94-8C44-AABB-07C5B8621735}"/>
              </a:ext>
            </a:extLst>
          </p:cNvPr>
          <p:cNvSpPr txBox="1">
            <a:spLocks noChangeArrowheads="1"/>
          </p:cNvSpPr>
          <p:nvPr/>
        </p:nvSpPr>
        <p:spPr>
          <a:xfrm>
            <a:off x="491447" y="2184400"/>
            <a:ext cx="6248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Pig</a:t>
            </a:r>
            <a:r>
              <a:rPr lang="en-US" altLang="en-US" sz="2400" dirty="0"/>
              <a:t>(</a:t>
            </a:r>
            <a:r>
              <a:rPr lang="en-US" altLang="en-US" sz="2400" i="1" dirty="0"/>
              <a:t>y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itchFamily="18" charset="2"/>
              </a:rPr>
              <a:t> </a:t>
            </a:r>
            <a:r>
              <a:rPr lang="en-US" altLang="en-US" sz="2400" i="1" dirty="0">
                <a:sym typeface="Symbol" pitchFamily="18" charset="2"/>
              </a:rPr>
              <a:t>Slug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Faster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y</a:t>
            </a:r>
            <a:r>
              <a:rPr lang="en-US" altLang="en-US" sz="2400" dirty="0">
                <a:sym typeface="Symbol" pitchFamily="18" charset="2"/>
              </a:rPr>
              <a:t>, 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Slimy</a:t>
            </a:r>
            <a:r>
              <a:rPr lang="en-US" altLang="en-US" sz="2400" dirty="0"/>
              <a:t>(</a:t>
            </a:r>
            <a:r>
              <a:rPr lang="en-US" altLang="en-US" sz="2400" i="1" dirty="0"/>
              <a:t>z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itchFamily="18" charset="2"/>
              </a:rPr>
              <a:t> </a:t>
            </a:r>
            <a:r>
              <a:rPr lang="en-US" altLang="en-US" sz="2400" i="1" dirty="0">
                <a:sym typeface="Symbol" pitchFamily="18" charset="2"/>
              </a:rPr>
              <a:t>Creeps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Slug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Pig</a:t>
            </a:r>
            <a:r>
              <a:rPr lang="en-US" altLang="en-US" sz="2400" dirty="0"/>
              <a:t>(</a:t>
            </a:r>
            <a:r>
              <a:rPr lang="en-US" altLang="en-US" sz="2400" i="1" dirty="0"/>
              <a:t>Pat</a:t>
            </a:r>
            <a:r>
              <a:rPr lang="en-US" altLang="en-US" sz="24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Slimy</a:t>
            </a:r>
            <a:r>
              <a:rPr lang="en-US" altLang="en-US" sz="2400" dirty="0"/>
              <a:t>(</a:t>
            </a:r>
            <a:r>
              <a:rPr lang="en-US" altLang="en-US" sz="2400" i="1" dirty="0"/>
              <a:t>Steve</a:t>
            </a:r>
            <a:r>
              <a:rPr lang="en-US" altLang="en-US" sz="24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Creeps</a:t>
            </a:r>
            <a:r>
              <a:rPr lang="en-US" altLang="en-US" sz="2400" dirty="0"/>
              <a:t>(</a:t>
            </a:r>
            <a:r>
              <a:rPr lang="en-US" altLang="en-US" sz="2400" i="1" dirty="0"/>
              <a:t>Steve</a:t>
            </a:r>
            <a:r>
              <a:rPr lang="en-US" altLang="en-US" sz="2400" dirty="0"/>
              <a:t>)</a:t>
            </a: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en-US" sz="2400" dirty="0"/>
              <a:t>Prove: </a:t>
            </a:r>
            <a:r>
              <a:rPr lang="en-US" altLang="en-US" sz="2400" i="1" dirty="0">
                <a:solidFill>
                  <a:srgbClr val="FF0000"/>
                </a:solidFill>
              </a:rPr>
              <a:t>Faster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</a:rPr>
              <a:t>Pat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i="1" dirty="0">
                <a:solidFill>
                  <a:srgbClr val="FF0000"/>
                </a:solidFill>
              </a:rPr>
              <a:t>Steve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5" name="TextBox 35">
            <a:extLst>
              <a:ext uri="{FF2B5EF4-FFF2-40B4-BE49-F238E27FC236}">
                <a16:creationId xmlns:a16="http://schemas.microsoft.com/office/drawing/2014/main" id="{D9761579-64FF-1145-BABF-2F64D382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47" y="1502113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 dirty="0"/>
              <a:t>Given facts/rules 1-5 in KB: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39083DF-B532-FB4A-9C81-94A8218EB7AD}"/>
              </a:ext>
            </a:extLst>
          </p:cNvPr>
          <p:cNvGrpSpPr/>
          <p:nvPr/>
        </p:nvGrpSpPr>
        <p:grpSpPr>
          <a:xfrm>
            <a:off x="6096000" y="3352800"/>
            <a:ext cx="3962400" cy="1600200"/>
            <a:chOff x="4572000" y="3352800"/>
            <a:chExt cx="3962400" cy="1600200"/>
          </a:xfrm>
        </p:grpSpPr>
        <p:sp>
          <p:nvSpPr>
            <p:cNvPr id="38" name="Line 10">
              <a:extLst>
                <a:ext uri="{FF2B5EF4-FFF2-40B4-BE49-F238E27FC236}">
                  <a16:creationId xmlns:a16="http://schemas.microsoft.com/office/drawing/2014/main" id="{2694EB37-5C0A-5C49-A938-498BBE845A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0" y="38862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2">
              <a:extLst>
                <a:ext uri="{FF2B5EF4-FFF2-40B4-BE49-F238E27FC236}">
                  <a16:creationId xmlns:a16="http://schemas.microsoft.com/office/drawing/2014/main" id="{178C049C-F952-F74F-B78C-0B7CA4C73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38862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3">
              <a:extLst>
                <a:ext uri="{FF2B5EF4-FFF2-40B4-BE49-F238E27FC236}">
                  <a16:creationId xmlns:a16="http://schemas.microsoft.com/office/drawing/2014/main" id="{2FFF1D59-9EA1-CB41-A19B-ADD137FCC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0" y="3352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7">
              <a:extLst>
                <a:ext uri="{FF2B5EF4-FFF2-40B4-BE49-F238E27FC236}">
                  <a16:creationId xmlns:a16="http://schemas.microsoft.com/office/drawing/2014/main" id="{34AB06E6-A511-D24D-B777-EFB0C60BE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4486275"/>
              <a:ext cx="16002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Pig</a:t>
              </a:r>
              <a:r>
                <a:rPr lang="en-US" altLang="en-US"/>
                <a:t>(</a:t>
              </a:r>
              <a:r>
                <a:rPr lang="en-US" altLang="en-US" i="1"/>
                <a:t>Pat</a:t>
              </a:r>
              <a:r>
                <a:rPr lang="en-US" altLang="en-US"/>
                <a:t>)</a:t>
              </a:r>
            </a:p>
          </p:txBody>
        </p:sp>
        <p:grpSp>
          <p:nvGrpSpPr>
            <p:cNvPr id="45" name="Group 30">
              <a:extLst>
                <a:ext uri="{FF2B5EF4-FFF2-40B4-BE49-F238E27FC236}">
                  <a16:creationId xmlns:a16="http://schemas.microsoft.com/office/drawing/2014/main" id="{E9BB921C-5BCE-A04C-BD6E-6702F0048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3200" y="3581400"/>
              <a:ext cx="381000" cy="366713"/>
              <a:chOff x="1680" y="3657"/>
              <a:chExt cx="240" cy="231"/>
            </a:xfrm>
          </p:grpSpPr>
          <p:sp>
            <p:nvSpPr>
              <p:cNvPr id="49" name="Oval 31">
                <a:extLst>
                  <a:ext uri="{FF2B5EF4-FFF2-40B4-BE49-F238E27FC236}">
                    <a16:creationId xmlns:a16="http://schemas.microsoft.com/office/drawing/2014/main" id="{4A231BA3-93BF-6E4D-A727-577FEB6B8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0" name="Text Box 32">
                <a:extLst>
                  <a:ext uri="{FF2B5EF4-FFF2-40B4-BE49-F238E27FC236}">
                    <a16:creationId xmlns:a16="http://schemas.microsoft.com/office/drawing/2014/main" id="{C79E9B29-0AC7-5F44-8500-799EF98C21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65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 b="1" dirty="0"/>
                  <a:t>1</a:t>
                </a:r>
              </a:p>
            </p:txBody>
          </p:sp>
        </p:grpSp>
        <p:sp>
          <p:nvSpPr>
            <p:cNvPr id="46" name="Text Box 33">
              <a:extLst>
                <a:ext uri="{FF2B5EF4-FFF2-40B4-BE49-F238E27FC236}">
                  <a16:creationId xmlns:a16="http://schemas.microsoft.com/office/drawing/2014/main" id="{3F3C50B7-293E-A842-AB54-8DF7DA66B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3581400"/>
              <a:ext cx="1676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/>
                <a:t>{y/Pat, z/Steve}</a:t>
              </a:r>
            </a:p>
          </p:txBody>
        </p:sp>
        <p:sp>
          <p:nvSpPr>
            <p:cNvPr id="48" name="Text Box 6">
              <a:extLst>
                <a:ext uri="{FF2B5EF4-FFF2-40B4-BE49-F238E27FC236}">
                  <a16:creationId xmlns:a16="http://schemas.microsoft.com/office/drawing/2014/main" id="{528C7EB3-9011-0A48-9EF9-EF22EF552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4486275"/>
              <a:ext cx="16002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Slug</a:t>
              </a:r>
              <a:r>
                <a:rPr lang="en-US" altLang="en-US"/>
                <a:t>(</a:t>
              </a:r>
              <a:r>
                <a:rPr lang="en-US" altLang="en-US" i="1"/>
                <a:t>Steve</a:t>
              </a:r>
              <a:r>
                <a:rPr lang="en-US" altLang="en-US"/>
                <a:t>)</a:t>
              </a:r>
            </a:p>
          </p:txBody>
        </p:sp>
      </p:grpSp>
      <p:sp>
        <p:nvSpPr>
          <p:cNvPr id="51" name="Text Box 4">
            <a:extLst>
              <a:ext uri="{FF2B5EF4-FFF2-40B4-BE49-F238E27FC236}">
                <a16:creationId xmlns:a16="http://schemas.microsoft.com/office/drawing/2014/main" id="{CC700556-438E-0B4E-A3C6-91947A79B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048001"/>
            <a:ext cx="25146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/>
              <a:t>Faster</a:t>
            </a:r>
            <a:r>
              <a:rPr lang="en-US" altLang="en-US"/>
              <a:t>(</a:t>
            </a:r>
            <a:r>
              <a:rPr lang="en-US" altLang="en-US" i="1"/>
              <a:t>Pat</a:t>
            </a:r>
            <a:r>
              <a:rPr lang="en-US" altLang="en-US"/>
              <a:t>, </a:t>
            </a:r>
            <a:r>
              <a:rPr lang="en-US" altLang="en-US" i="1"/>
              <a:t>Steve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4449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77000" y="4953001"/>
            <a:ext cx="762000" cy="366713"/>
            <a:chOff x="4953000" y="4953000"/>
            <a:chExt cx="762000" cy="366713"/>
          </a:xfrm>
        </p:grpSpPr>
        <p:grpSp>
          <p:nvGrpSpPr>
            <p:cNvPr id="26637" name="Group 24"/>
            <p:cNvGrpSpPr>
              <a:grpSpLocks/>
            </p:cNvGrpSpPr>
            <p:nvPr/>
          </p:nvGrpSpPr>
          <p:grpSpPr bwMode="auto">
            <a:xfrm>
              <a:off x="4953000" y="4953000"/>
              <a:ext cx="381000" cy="366713"/>
              <a:chOff x="1680" y="3657"/>
              <a:chExt cx="240" cy="231"/>
            </a:xfrm>
          </p:grpSpPr>
          <p:sp>
            <p:nvSpPr>
              <p:cNvPr id="26647" name="Oval 25"/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8" name="Text Box 26"/>
              <p:cNvSpPr txBox="1">
                <a:spLocks noChangeArrowheads="1"/>
              </p:cNvSpPr>
              <p:nvPr/>
            </p:nvSpPr>
            <p:spPr bwMode="auto">
              <a:xfrm>
                <a:off x="1680" y="365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 b="1" dirty="0"/>
                  <a:t>3</a:t>
                </a:r>
              </a:p>
            </p:txBody>
          </p:sp>
        </p:grpSp>
        <p:sp>
          <p:nvSpPr>
            <p:cNvPr id="26642" name="Text Box 37"/>
            <p:cNvSpPr txBox="1">
              <a:spLocks noChangeArrowheads="1"/>
            </p:cNvSpPr>
            <p:nvPr/>
          </p:nvSpPr>
          <p:spPr bwMode="auto">
            <a:xfrm>
              <a:off x="5257800" y="49530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{}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0" y="3352800"/>
            <a:ext cx="3962400" cy="1600200"/>
            <a:chOff x="4572000" y="3352800"/>
            <a:chExt cx="3962400" cy="1600200"/>
          </a:xfrm>
        </p:grpSpPr>
        <p:sp>
          <p:nvSpPr>
            <p:cNvPr id="26632" name="Line 10"/>
            <p:cNvSpPr>
              <a:spLocks noChangeShapeType="1"/>
            </p:cNvSpPr>
            <p:nvPr/>
          </p:nvSpPr>
          <p:spPr bwMode="auto">
            <a:xfrm flipH="1">
              <a:off x="5334000" y="38862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12"/>
            <p:cNvSpPr>
              <a:spLocks noChangeShapeType="1"/>
            </p:cNvSpPr>
            <p:nvPr/>
          </p:nvSpPr>
          <p:spPr bwMode="auto">
            <a:xfrm>
              <a:off x="6324600" y="38862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13"/>
            <p:cNvSpPr>
              <a:spLocks noChangeShapeType="1"/>
            </p:cNvSpPr>
            <p:nvPr/>
          </p:nvSpPr>
          <p:spPr bwMode="auto">
            <a:xfrm flipV="1">
              <a:off x="6324600" y="3352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Text Box 7"/>
            <p:cNvSpPr txBox="1">
              <a:spLocks noChangeArrowheads="1"/>
            </p:cNvSpPr>
            <p:nvPr/>
          </p:nvSpPr>
          <p:spPr bwMode="auto">
            <a:xfrm>
              <a:off x="4572000" y="4486275"/>
              <a:ext cx="16002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Pig</a:t>
              </a:r>
              <a:r>
                <a:rPr lang="en-US" altLang="en-US"/>
                <a:t>(</a:t>
              </a:r>
              <a:r>
                <a:rPr lang="en-US" altLang="en-US" i="1"/>
                <a:t>Pat</a:t>
              </a:r>
              <a:r>
                <a:rPr lang="en-US" altLang="en-US"/>
                <a:t>)</a:t>
              </a:r>
            </a:p>
          </p:txBody>
        </p:sp>
        <p:grpSp>
          <p:nvGrpSpPr>
            <p:cNvPr id="26639" name="Group 30"/>
            <p:cNvGrpSpPr>
              <a:grpSpLocks/>
            </p:cNvGrpSpPr>
            <p:nvPr/>
          </p:nvGrpSpPr>
          <p:grpSpPr bwMode="auto">
            <a:xfrm>
              <a:off x="6553200" y="3581400"/>
              <a:ext cx="381000" cy="366713"/>
              <a:chOff x="1680" y="3657"/>
              <a:chExt cx="240" cy="231"/>
            </a:xfrm>
          </p:grpSpPr>
          <p:sp>
            <p:nvSpPr>
              <p:cNvPr id="26643" name="Oval 31"/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4" name="Text Box 32"/>
              <p:cNvSpPr txBox="1">
                <a:spLocks noChangeArrowheads="1"/>
              </p:cNvSpPr>
              <p:nvPr/>
            </p:nvSpPr>
            <p:spPr bwMode="auto">
              <a:xfrm>
                <a:off x="1680" y="365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 b="1" dirty="0"/>
                  <a:t>1</a:t>
                </a:r>
              </a:p>
            </p:txBody>
          </p:sp>
        </p:grpSp>
        <p:sp>
          <p:nvSpPr>
            <p:cNvPr id="26640" name="Text Box 33"/>
            <p:cNvSpPr txBox="1">
              <a:spLocks noChangeArrowheads="1"/>
            </p:cNvSpPr>
            <p:nvPr/>
          </p:nvSpPr>
          <p:spPr bwMode="auto">
            <a:xfrm>
              <a:off x="6858000" y="3581400"/>
              <a:ext cx="1676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/>
                <a:t>{y/Pat, z/Steve}</a:t>
              </a:r>
            </a:p>
          </p:txBody>
        </p:sp>
        <p:sp>
          <p:nvSpPr>
            <p:cNvPr id="26635" name="Text Box 6"/>
            <p:cNvSpPr txBox="1">
              <a:spLocks noChangeArrowheads="1"/>
            </p:cNvSpPr>
            <p:nvPr/>
          </p:nvSpPr>
          <p:spPr bwMode="auto">
            <a:xfrm>
              <a:off x="6553200" y="4486275"/>
              <a:ext cx="16002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Slug</a:t>
              </a:r>
              <a:r>
                <a:rPr lang="en-US" altLang="en-US"/>
                <a:t>(</a:t>
              </a:r>
              <a:r>
                <a:rPr lang="en-US" altLang="en-US" i="1"/>
                <a:t>Steve</a:t>
              </a:r>
              <a:r>
                <a:rPr lang="en-US" altLang="en-US"/>
                <a:t>)</a:t>
              </a:r>
            </a:p>
          </p:txBody>
        </p:sp>
      </p:grp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6629400" y="3048001"/>
            <a:ext cx="25146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/>
              <a:t>Faster</a:t>
            </a:r>
            <a:r>
              <a:rPr lang="en-US" altLang="en-US"/>
              <a:t>(</a:t>
            </a:r>
            <a:r>
              <a:rPr lang="en-US" altLang="en-US" i="1"/>
              <a:t>Pat</a:t>
            </a:r>
            <a:r>
              <a:rPr lang="en-US" altLang="en-US"/>
              <a:t>, </a:t>
            </a:r>
            <a:r>
              <a:rPr lang="en-US" altLang="en-US" i="1"/>
              <a:t>Steve</a:t>
            </a:r>
            <a:r>
              <a:rPr lang="en-US" altLang="en-US"/>
              <a:t>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524935" y="5181601"/>
            <a:ext cx="2286000" cy="1422231"/>
            <a:chOff x="3915335" y="2857003"/>
            <a:chExt cx="2286000" cy="1422231"/>
          </a:xfrm>
        </p:grpSpPr>
        <p:sp>
          <p:nvSpPr>
            <p:cNvPr id="42" name="TextBox 41"/>
            <p:cNvSpPr txBox="1"/>
            <p:nvPr/>
          </p:nvSpPr>
          <p:spPr>
            <a:xfrm>
              <a:off x="3915335" y="3263571"/>
              <a:ext cx="2286000" cy="10156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This fact we already know is true from #3 in our knowledge-base.</a:t>
              </a:r>
            </a:p>
            <a:p>
              <a:endParaRPr lang="en-US" sz="1200" dirty="0">
                <a:solidFill>
                  <a:srgbClr val="FF0000"/>
                </a:solidFill>
              </a:endParaRPr>
            </a:p>
            <a:p>
              <a:r>
                <a:rPr lang="en-US" sz="1200" dirty="0">
                  <a:solidFill>
                    <a:srgbClr val="FF0000"/>
                  </a:solidFill>
                </a:rPr>
                <a:t>(And no substitution needed, so empty.)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V="1">
              <a:off x="5058335" y="2857003"/>
              <a:ext cx="723900" cy="4065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27" name="Rectangle 3">
            <a:extLst>
              <a:ext uri="{FF2B5EF4-FFF2-40B4-BE49-F238E27FC236}">
                <a16:creationId xmlns:a16="http://schemas.microsoft.com/office/drawing/2014/main" id="{F15865B4-14C0-0840-AB21-723DABE23AD0}"/>
              </a:ext>
            </a:extLst>
          </p:cNvPr>
          <p:cNvSpPr txBox="1">
            <a:spLocks noChangeArrowheads="1"/>
          </p:cNvSpPr>
          <p:nvPr/>
        </p:nvSpPr>
        <p:spPr>
          <a:xfrm>
            <a:off x="491447" y="2184400"/>
            <a:ext cx="6248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Pig</a:t>
            </a:r>
            <a:r>
              <a:rPr lang="en-US" altLang="en-US" sz="2400" dirty="0"/>
              <a:t>(</a:t>
            </a:r>
            <a:r>
              <a:rPr lang="en-US" altLang="en-US" sz="2400" i="1" dirty="0"/>
              <a:t>y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itchFamily="18" charset="2"/>
              </a:rPr>
              <a:t> </a:t>
            </a:r>
            <a:r>
              <a:rPr lang="en-US" altLang="en-US" sz="2400" i="1" dirty="0">
                <a:sym typeface="Symbol" pitchFamily="18" charset="2"/>
              </a:rPr>
              <a:t>Slug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Faster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y</a:t>
            </a:r>
            <a:r>
              <a:rPr lang="en-US" altLang="en-US" sz="2400" dirty="0">
                <a:sym typeface="Symbol" pitchFamily="18" charset="2"/>
              </a:rPr>
              <a:t>, 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Slimy</a:t>
            </a:r>
            <a:r>
              <a:rPr lang="en-US" altLang="en-US" sz="2400" dirty="0"/>
              <a:t>(</a:t>
            </a:r>
            <a:r>
              <a:rPr lang="en-US" altLang="en-US" sz="2400" i="1" dirty="0"/>
              <a:t>z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itchFamily="18" charset="2"/>
              </a:rPr>
              <a:t> </a:t>
            </a:r>
            <a:r>
              <a:rPr lang="en-US" altLang="en-US" sz="2400" i="1" dirty="0">
                <a:sym typeface="Symbol" pitchFamily="18" charset="2"/>
              </a:rPr>
              <a:t>Creeps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Slug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Pig</a:t>
            </a:r>
            <a:r>
              <a:rPr lang="en-US" altLang="en-US" sz="2400" dirty="0"/>
              <a:t>(</a:t>
            </a:r>
            <a:r>
              <a:rPr lang="en-US" altLang="en-US" sz="2400" i="1" dirty="0"/>
              <a:t>Pat</a:t>
            </a:r>
            <a:r>
              <a:rPr lang="en-US" altLang="en-US" sz="24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Slimy</a:t>
            </a:r>
            <a:r>
              <a:rPr lang="en-US" altLang="en-US" sz="2400" dirty="0"/>
              <a:t>(</a:t>
            </a:r>
            <a:r>
              <a:rPr lang="en-US" altLang="en-US" sz="2400" i="1" dirty="0"/>
              <a:t>Steve</a:t>
            </a:r>
            <a:r>
              <a:rPr lang="en-US" altLang="en-US" sz="24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Creeps</a:t>
            </a:r>
            <a:r>
              <a:rPr lang="en-US" altLang="en-US" sz="2400" dirty="0"/>
              <a:t>(</a:t>
            </a:r>
            <a:r>
              <a:rPr lang="en-US" altLang="en-US" sz="2400" i="1" dirty="0"/>
              <a:t>Steve</a:t>
            </a:r>
            <a:r>
              <a:rPr lang="en-US" altLang="en-US" sz="2400" dirty="0"/>
              <a:t>)</a:t>
            </a: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en-US" sz="2400" dirty="0"/>
              <a:t>Prove: </a:t>
            </a:r>
            <a:r>
              <a:rPr lang="en-US" altLang="en-US" sz="2400" i="1" dirty="0">
                <a:solidFill>
                  <a:srgbClr val="FF0000"/>
                </a:solidFill>
              </a:rPr>
              <a:t>Faster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</a:rPr>
              <a:t>Pat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i="1" dirty="0">
                <a:solidFill>
                  <a:srgbClr val="FF0000"/>
                </a:solidFill>
              </a:rPr>
              <a:t>Steve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8" name="TextBox 35">
            <a:extLst>
              <a:ext uri="{FF2B5EF4-FFF2-40B4-BE49-F238E27FC236}">
                <a16:creationId xmlns:a16="http://schemas.microsoft.com/office/drawing/2014/main" id="{44616855-F476-294E-98C5-C4BD79899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47" y="1502113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 dirty="0"/>
              <a:t>Given facts/rules 1-5 in KB:</a:t>
            </a:r>
          </a:p>
        </p:txBody>
      </p:sp>
    </p:spTree>
    <p:extLst>
      <p:ext uri="{BB962C8B-B14F-4D97-AF65-F5344CB8AC3E}">
        <p14:creationId xmlns:p14="http://schemas.microsoft.com/office/powerpoint/2010/main" val="2613377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sp>
        <p:nvSpPr>
          <p:cNvPr id="26651" name="Line 16"/>
          <p:cNvSpPr>
            <a:spLocks noChangeShapeType="1"/>
          </p:cNvSpPr>
          <p:nvPr/>
        </p:nvSpPr>
        <p:spPr bwMode="auto">
          <a:xfrm flipV="1">
            <a:off x="8686800" y="48148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8" name="Group 27"/>
          <p:cNvGrpSpPr>
            <a:grpSpLocks/>
          </p:cNvGrpSpPr>
          <p:nvPr/>
        </p:nvGrpSpPr>
        <p:grpSpPr bwMode="auto">
          <a:xfrm>
            <a:off x="8839200" y="4953001"/>
            <a:ext cx="381000" cy="366713"/>
            <a:chOff x="1680" y="3657"/>
            <a:chExt cx="240" cy="231"/>
          </a:xfrm>
        </p:grpSpPr>
        <p:sp>
          <p:nvSpPr>
            <p:cNvPr id="26645" name="Oval 28"/>
            <p:cNvSpPr>
              <a:spLocks noChangeArrowheads="1"/>
            </p:cNvSpPr>
            <p:nvPr/>
          </p:nvSpPr>
          <p:spPr bwMode="auto">
            <a:xfrm>
              <a:off x="1680" y="36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6" name="Text Box 29"/>
            <p:cNvSpPr txBox="1">
              <a:spLocks noChangeArrowheads="1"/>
            </p:cNvSpPr>
            <p:nvPr/>
          </p:nvSpPr>
          <p:spPr bwMode="auto">
            <a:xfrm>
              <a:off x="1680" y="3657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/>
                <a:t>2</a:t>
              </a:r>
            </a:p>
          </p:txBody>
        </p:sp>
      </p:grpSp>
      <p:sp>
        <p:nvSpPr>
          <p:cNvPr id="26641" name="Text Box 34"/>
          <p:cNvSpPr txBox="1">
            <a:spLocks noChangeArrowheads="1"/>
          </p:cNvSpPr>
          <p:nvPr/>
        </p:nvSpPr>
        <p:spPr bwMode="auto">
          <a:xfrm>
            <a:off x="9144000" y="49530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{z/Steve}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77000" y="4953001"/>
            <a:ext cx="762000" cy="366713"/>
            <a:chOff x="4953000" y="4953000"/>
            <a:chExt cx="762000" cy="366713"/>
          </a:xfrm>
        </p:grpSpPr>
        <p:grpSp>
          <p:nvGrpSpPr>
            <p:cNvPr id="26637" name="Group 24"/>
            <p:cNvGrpSpPr>
              <a:grpSpLocks/>
            </p:cNvGrpSpPr>
            <p:nvPr/>
          </p:nvGrpSpPr>
          <p:grpSpPr bwMode="auto">
            <a:xfrm>
              <a:off x="4953000" y="4953000"/>
              <a:ext cx="381000" cy="366713"/>
              <a:chOff x="1680" y="3657"/>
              <a:chExt cx="240" cy="231"/>
            </a:xfrm>
          </p:grpSpPr>
          <p:sp>
            <p:nvSpPr>
              <p:cNvPr id="26647" name="Oval 25"/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8" name="Text Box 26"/>
              <p:cNvSpPr txBox="1">
                <a:spLocks noChangeArrowheads="1"/>
              </p:cNvSpPr>
              <p:nvPr/>
            </p:nvSpPr>
            <p:spPr bwMode="auto">
              <a:xfrm>
                <a:off x="1680" y="365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 b="1" dirty="0"/>
                  <a:t>3</a:t>
                </a:r>
              </a:p>
            </p:txBody>
          </p:sp>
        </p:grpSp>
        <p:sp>
          <p:nvSpPr>
            <p:cNvPr id="26642" name="Text Box 37"/>
            <p:cNvSpPr txBox="1">
              <a:spLocks noChangeArrowheads="1"/>
            </p:cNvSpPr>
            <p:nvPr/>
          </p:nvSpPr>
          <p:spPr bwMode="auto">
            <a:xfrm>
              <a:off x="5257800" y="49530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{}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0" y="3352800"/>
            <a:ext cx="3962400" cy="1600200"/>
            <a:chOff x="4572000" y="3352800"/>
            <a:chExt cx="3962400" cy="1600200"/>
          </a:xfrm>
        </p:grpSpPr>
        <p:sp>
          <p:nvSpPr>
            <p:cNvPr id="26632" name="Line 10"/>
            <p:cNvSpPr>
              <a:spLocks noChangeShapeType="1"/>
            </p:cNvSpPr>
            <p:nvPr/>
          </p:nvSpPr>
          <p:spPr bwMode="auto">
            <a:xfrm flipH="1">
              <a:off x="5334000" y="38862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12"/>
            <p:cNvSpPr>
              <a:spLocks noChangeShapeType="1"/>
            </p:cNvSpPr>
            <p:nvPr/>
          </p:nvSpPr>
          <p:spPr bwMode="auto">
            <a:xfrm>
              <a:off x="6324600" y="38862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13"/>
            <p:cNvSpPr>
              <a:spLocks noChangeShapeType="1"/>
            </p:cNvSpPr>
            <p:nvPr/>
          </p:nvSpPr>
          <p:spPr bwMode="auto">
            <a:xfrm flipV="1">
              <a:off x="6324600" y="3352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Text Box 7"/>
            <p:cNvSpPr txBox="1">
              <a:spLocks noChangeArrowheads="1"/>
            </p:cNvSpPr>
            <p:nvPr/>
          </p:nvSpPr>
          <p:spPr bwMode="auto">
            <a:xfrm>
              <a:off x="4572000" y="4486275"/>
              <a:ext cx="16002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Pig</a:t>
              </a:r>
              <a:r>
                <a:rPr lang="en-US" altLang="en-US"/>
                <a:t>(</a:t>
              </a:r>
              <a:r>
                <a:rPr lang="en-US" altLang="en-US" i="1"/>
                <a:t>Pat</a:t>
              </a:r>
              <a:r>
                <a:rPr lang="en-US" altLang="en-US"/>
                <a:t>)</a:t>
              </a:r>
            </a:p>
          </p:txBody>
        </p:sp>
        <p:grpSp>
          <p:nvGrpSpPr>
            <p:cNvPr id="26639" name="Group 30"/>
            <p:cNvGrpSpPr>
              <a:grpSpLocks/>
            </p:cNvGrpSpPr>
            <p:nvPr/>
          </p:nvGrpSpPr>
          <p:grpSpPr bwMode="auto">
            <a:xfrm>
              <a:off x="6553200" y="3581400"/>
              <a:ext cx="381000" cy="366713"/>
              <a:chOff x="1680" y="3657"/>
              <a:chExt cx="240" cy="231"/>
            </a:xfrm>
          </p:grpSpPr>
          <p:sp>
            <p:nvSpPr>
              <p:cNvPr id="26643" name="Oval 31"/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4" name="Text Box 32"/>
              <p:cNvSpPr txBox="1">
                <a:spLocks noChangeArrowheads="1"/>
              </p:cNvSpPr>
              <p:nvPr/>
            </p:nvSpPr>
            <p:spPr bwMode="auto">
              <a:xfrm>
                <a:off x="1680" y="365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 b="1" dirty="0"/>
                  <a:t>1</a:t>
                </a:r>
              </a:p>
            </p:txBody>
          </p:sp>
        </p:grpSp>
        <p:sp>
          <p:nvSpPr>
            <p:cNvPr id="26640" name="Text Box 33"/>
            <p:cNvSpPr txBox="1">
              <a:spLocks noChangeArrowheads="1"/>
            </p:cNvSpPr>
            <p:nvPr/>
          </p:nvSpPr>
          <p:spPr bwMode="auto">
            <a:xfrm>
              <a:off x="6858000" y="3581400"/>
              <a:ext cx="1676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/>
                <a:t>{y/Pat, z/Steve}</a:t>
              </a:r>
            </a:p>
          </p:txBody>
        </p:sp>
        <p:sp>
          <p:nvSpPr>
            <p:cNvPr id="26635" name="Text Box 6"/>
            <p:cNvSpPr txBox="1">
              <a:spLocks noChangeArrowheads="1"/>
            </p:cNvSpPr>
            <p:nvPr/>
          </p:nvSpPr>
          <p:spPr bwMode="auto">
            <a:xfrm>
              <a:off x="6553200" y="4486275"/>
              <a:ext cx="16002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Slug</a:t>
              </a:r>
              <a:r>
                <a:rPr lang="en-US" altLang="en-US"/>
                <a:t>(</a:t>
              </a:r>
              <a:r>
                <a:rPr lang="en-US" altLang="en-US" i="1"/>
                <a:t>Steve</a:t>
              </a:r>
              <a:r>
                <a:rPr lang="en-US" altLang="en-US"/>
                <a:t>)</a:t>
              </a:r>
            </a:p>
          </p:txBody>
        </p:sp>
      </p:grp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6629400" y="3048001"/>
            <a:ext cx="25146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/>
              <a:t>Faster</a:t>
            </a:r>
            <a:r>
              <a:rPr lang="en-US" altLang="en-US"/>
              <a:t>(</a:t>
            </a:r>
            <a:r>
              <a:rPr lang="en-US" altLang="en-US" i="1"/>
              <a:t>Pat</a:t>
            </a:r>
            <a:r>
              <a:rPr lang="en-US" altLang="en-US"/>
              <a:t>, </a:t>
            </a:r>
            <a:r>
              <a:rPr lang="en-US" altLang="en-US" i="1"/>
              <a:t>Steve</a:t>
            </a:r>
            <a:r>
              <a:rPr lang="en-US" altLang="en-US"/>
              <a:t>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355541" y="5381626"/>
            <a:ext cx="1819835" cy="1212576"/>
            <a:chOff x="5974975" y="3200664"/>
            <a:chExt cx="1819835" cy="1212576"/>
          </a:xfrm>
        </p:grpSpPr>
        <p:sp>
          <p:nvSpPr>
            <p:cNvPr id="42" name="TextBox 41"/>
            <p:cNvSpPr txBox="1"/>
            <p:nvPr/>
          </p:nvSpPr>
          <p:spPr>
            <a:xfrm>
              <a:off x="5974975" y="3766909"/>
              <a:ext cx="181983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Need to use Rule #2 here, substituting “Steve” for </a:t>
              </a:r>
              <a:r>
                <a:rPr lang="en-US" sz="1200" i="1" dirty="0">
                  <a:solidFill>
                    <a:srgbClr val="FF0000"/>
                  </a:solidFill>
                </a:rPr>
                <a:t>z</a:t>
              </a:r>
              <a:r>
                <a:rPr lang="en-US" sz="1200" dirty="0">
                  <a:solidFill>
                    <a:srgbClr val="FF0000"/>
                  </a:solidFill>
                </a:rPr>
                <a:t>, to get what we need.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V="1">
              <a:off x="6884893" y="3200664"/>
              <a:ext cx="573742" cy="5662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32" name="Rectangle 3">
            <a:extLst>
              <a:ext uri="{FF2B5EF4-FFF2-40B4-BE49-F238E27FC236}">
                <a16:creationId xmlns:a16="http://schemas.microsoft.com/office/drawing/2014/main" id="{49493C95-F9C6-834E-8989-9B5CBD086977}"/>
              </a:ext>
            </a:extLst>
          </p:cNvPr>
          <p:cNvSpPr txBox="1">
            <a:spLocks noChangeArrowheads="1"/>
          </p:cNvSpPr>
          <p:nvPr/>
        </p:nvSpPr>
        <p:spPr>
          <a:xfrm>
            <a:off x="491447" y="2184400"/>
            <a:ext cx="6248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Pig</a:t>
            </a:r>
            <a:r>
              <a:rPr lang="en-US" altLang="en-US" sz="2400" dirty="0"/>
              <a:t>(</a:t>
            </a:r>
            <a:r>
              <a:rPr lang="en-US" altLang="en-US" sz="2400" i="1" dirty="0"/>
              <a:t>y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itchFamily="18" charset="2"/>
              </a:rPr>
              <a:t> </a:t>
            </a:r>
            <a:r>
              <a:rPr lang="en-US" altLang="en-US" sz="2400" i="1" dirty="0">
                <a:sym typeface="Symbol" pitchFamily="18" charset="2"/>
              </a:rPr>
              <a:t>Slug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Faster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y</a:t>
            </a:r>
            <a:r>
              <a:rPr lang="en-US" altLang="en-US" sz="2400" dirty="0">
                <a:sym typeface="Symbol" pitchFamily="18" charset="2"/>
              </a:rPr>
              <a:t>, 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Slimy</a:t>
            </a:r>
            <a:r>
              <a:rPr lang="en-US" altLang="en-US" sz="2400" dirty="0"/>
              <a:t>(</a:t>
            </a:r>
            <a:r>
              <a:rPr lang="en-US" altLang="en-US" sz="2400" i="1" dirty="0"/>
              <a:t>z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itchFamily="18" charset="2"/>
              </a:rPr>
              <a:t> </a:t>
            </a:r>
            <a:r>
              <a:rPr lang="en-US" altLang="en-US" sz="2400" i="1" dirty="0">
                <a:sym typeface="Symbol" pitchFamily="18" charset="2"/>
              </a:rPr>
              <a:t>Creeps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Slug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Pig</a:t>
            </a:r>
            <a:r>
              <a:rPr lang="en-US" altLang="en-US" sz="2400" dirty="0"/>
              <a:t>(</a:t>
            </a:r>
            <a:r>
              <a:rPr lang="en-US" altLang="en-US" sz="2400" i="1" dirty="0"/>
              <a:t>Pat</a:t>
            </a:r>
            <a:r>
              <a:rPr lang="en-US" altLang="en-US" sz="24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Slimy</a:t>
            </a:r>
            <a:r>
              <a:rPr lang="en-US" altLang="en-US" sz="2400" dirty="0"/>
              <a:t>(</a:t>
            </a:r>
            <a:r>
              <a:rPr lang="en-US" altLang="en-US" sz="2400" i="1" dirty="0"/>
              <a:t>Steve</a:t>
            </a:r>
            <a:r>
              <a:rPr lang="en-US" altLang="en-US" sz="24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Creeps</a:t>
            </a:r>
            <a:r>
              <a:rPr lang="en-US" altLang="en-US" sz="2400" dirty="0"/>
              <a:t>(</a:t>
            </a:r>
            <a:r>
              <a:rPr lang="en-US" altLang="en-US" sz="2400" i="1" dirty="0"/>
              <a:t>Steve</a:t>
            </a:r>
            <a:r>
              <a:rPr lang="en-US" altLang="en-US" sz="2400" dirty="0"/>
              <a:t>)</a:t>
            </a: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en-US" sz="2400" dirty="0"/>
              <a:t>Prove: </a:t>
            </a:r>
            <a:r>
              <a:rPr lang="en-US" altLang="en-US" sz="2400" i="1" dirty="0">
                <a:solidFill>
                  <a:srgbClr val="FF0000"/>
                </a:solidFill>
              </a:rPr>
              <a:t>Faster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</a:rPr>
              <a:t>Pat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i="1" dirty="0">
                <a:solidFill>
                  <a:srgbClr val="FF0000"/>
                </a:solidFill>
              </a:rPr>
              <a:t>Steve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FDBEF50C-614C-7A43-B14A-B15BD865C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47" y="1502113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 dirty="0"/>
              <a:t>Given facts/rules 1-5 in KB:</a:t>
            </a:r>
          </a:p>
        </p:txBody>
      </p:sp>
    </p:spTree>
    <p:extLst>
      <p:ext uri="{BB962C8B-B14F-4D97-AF65-F5344CB8AC3E}">
        <p14:creationId xmlns:p14="http://schemas.microsoft.com/office/powerpoint/2010/main" val="1466827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9800" y="4814888"/>
            <a:ext cx="4343400" cy="1381124"/>
            <a:chOff x="4495800" y="4814888"/>
            <a:chExt cx="4343400" cy="1381124"/>
          </a:xfrm>
        </p:grpSpPr>
        <p:sp>
          <p:nvSpPr>
            <p:cNvPr id="26651" name="Line 16"/>
            <p:cNvSpPr>
              <a:spLocks noChangeShapeType="1"/>
            </p:cNvSpPr>
            <p:nvPr/>
          </p:nvSpPr>
          <p:spPr bwMode="auto">
            <a:xfrm flipV="1">
              <a:off x="7162800" y="48148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14"/>
            <p:cNvSpPr>
              <a:spLocks noChangeShapeType="1"/>
            </p:cNvSpPr>
            <p:nvPr/>
          </p:nvSpPr>
          <p:spPr bwMode="auto">
            <a:xfrm flipH="1">
              <a:off x="5486400" y="5348288"/>
              <a:ext cx="1676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15"/>
            <p:cNvSpPr>
              <a:spLocks noChangeShapeType="1"/>
            </p:cNvSpPr>
            <p:nvPr/>
          </p:nvSpPr>
          <p:spPr bwMode="auto">
            <a:xfrm>
              <a:off x="7162800" y="5348288"/>
              <a:ext cx="304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Text Box 8"/>
            <p:cNvSpPr txBox="1">
              <a:spLocks noChangeArrowheads="1"/>
            </p:cNvSpPr>
            <p:nvPr/>
          </p:nvSpPr>
          <p:spPr bwMode="auto">
            <a:xfrm>
              <a:off x="6629400" y="5719762"/>
              <a:ext cx="19050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Creeps</a:t>
              </a:r>
              <a:r>
                <a:rPr lang="en-US" altLang="en-US"/>
                <a:t>(</a:t>
              </a:r>
              <a:r>
                <a:rPr lang="en-US" altLang="en-US" i="1"/>
                <a:t>Steve</a:t>
              </a:r>
              <a:r>
                <a:rPr lang="en-US" altLang="en-US"/>
                <a:t>)</a:t>
              </a:r>
            </a:p>
          </p:txBody>
        </p:sp>
        <p:sp>
          <p:nvSpPr>
            <p:cNvPr id="26653" name="Text Box 9"/>
            <p:cNvSpPr txBox="1">
              <a:spLocks noChangeArrowheads="1"/>
            </p:cNvSpPr>
            <p:nvPr/>
          </p:nvSpPr>
          <p:spPr bwMode="auto">
            <a:xfrm>
              <a:off x="4495800" y="5729287"/>
              <a:ext cx="19050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Slimy</a:t>
              </a:r>
              <a:r>
                <a:rPr lang="en-US" altLang="en-US"/>
                <a:t>(</a:t>
              </a:r>
              <a:r>
                <a:rPr lang="en-US" altLang="en-US" i="1"/>
                <a:t>Steve</a:t>
              </a:r>
              <a:r>
                <a:rPr lang="en-US" altLang="en-US"/>
                <a:t>)</a:t>
              </a:r>
            </a:p>
          </p:txBody>
        </p:sp>
        <p:grpSp>
          <p:nvGrpSpPr>
            <p:cNvPr id="26638" name="Group 27"/>
            <p:cNvGrpSpPr>
              <a:grpSpLocks/>
            </p:cNvGrpSpPr>
            <p:nvPr/>
          </p:nvGrpSpPr>
          <p:grpSpPr bwMode="auto">
            <a:xfrm>
              <a:off x="7315200" y="4953000"/>
              <a:ext cx="381000" cy="366713"/>
              <a:chOff x="1680" y="3657"/>
              <a:chExt cx="240" cy="231"/>
            </a:xfrm>
          </p:grpSpPr>
          <p:sp>
            <p:nvSpPr>
              <p:cNvPr id="26645" name="Oval 28"/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6" name="Text Box 29"/>
              <p:cNvSpPr txBox="1">
                <a:spLocks noChangeArrowheads="1"/>
              </p:cNvSpPr>
              <p:nvPr/>
            </p:nvSpPr>
            <p:spPr bwMode="auto">
              <a:xfrm>
                <a:off x="1680" y="365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 b="1"/>
                  <a:t>2</a:t>
                </a:r>
              </a:p>
            </p:txBody>
          </p:sp>
        </p:grpSp>
        <p:sp>
          <p:nvSpPr>
            <p:cNvPr id="26641" name="Text Box 34"/>
            <p:cNvSpPr txBox="1">
              <a:spLocks noChangeArrowheads="1"/>
            </p:cNvSpPr>
            <p:nvPr/>
          </p:nvSpPr>
          <p:spPr bwMode="auto">
            <a:xfrm>
              <a:off x="7620000" y="49530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/>
                <a:t>{z/Steve}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77000" y="4953001"/>
            <a:ext cx="762000" cy="366713"/>
            <a:chOff x="4953000" y="4953000"/>
            <a:chExt cx="762000" cy="366713"/>
          </a:xfrm>
        </p:grpSpPr>
        <p:grpSp>
          <p:nvGrpSpPr>
            <p:cNvPr id="26637" name="Group 24"/>
            <p:cNvGrpSpPr>
              <a:grpSpLocks/>
            </p:cNvGrpSpPr>
            <p:nvPr/>
          </p:nvGrpSpPr>
          <p:grpSpPr bwMode="auto">
            <a:xfrm>
              <a:off x="4953000" y="4953000"/>
              <a:ext cx="381000" cy="366713"/>
              <a:chOff x="1680" y="3657"/>
              <a:chExt cx="240" cy="231"/>
            </a:xfrm>
          </p:grpSpPr>
          <p:sp>
            <p:nvSpPr>
              <p:cNvPr id="26647" name="Oval 25"/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8" name="Text Box 26"/>
              <p:cNvSpPr txBox="1">
                <a:spLocks noChangeArrowheads="1"/>
              </p:cNvSpPr>
              <p:nvPr/>
            </p:nvSpPr>
            <p:spPr bwMode="auto">
              <a:xfrm>
                <a:off x="1680" y="365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 b="1" dirty="0"/>
                  <a:t>3</a:t>
                </a:r>
              </a:p>
            </p:txBody>
          </p:sp>
        </p:grpSp>
        <p:sp>
          <p:nvSpPr>
            <p:cNvPr id="26642" name="Text Box 37"/>
            <p:cNvSpPr txBox="1">
              <a:spLocks noChangeArrowheads="1"/>
            </p:cNvSpPr>
            <p:nvPr/>
          </p:nvSpPr>
          <p:spPr bwMode="auto">
            <a:xfrm>
              <a:off x="5257800" y="49530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{}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0" y="3352800"/>
            <a:ext cx="3962400" cy="1600200"/>
            <a:chOff x="4572000" y="3352800"/>
            <a:chExt cx="3962400" cy="1600200"/>
          </a:xfrm>
        </p:grpSpPr>
        <p:sp>
          <p:nvSpPr>
            <p:cNvPr id="26632" name="Line 10"/>
            <p:cNvSpPr>
              <a:spLocks noChangeShapeType="1"/>
            </p:cNvSpPr>
            <p:nvPr/>
          </p:nvSpPr>
          <p:spPr bwMode="auto">
            <a:xfrm flipH="1">
              <a:off x="5334000" y="38862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12"/>
            <p:cNvSpPr>
              <a:spLocks noChangeShapeType="1"/>
            </p:cNvSpPr>
            <p:nvPr/>
          </p:nvSpPr>
          <p:spPr bwMode="auto">
            <a:xfrm>
              <a:off x="6324600" y="38862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13"/>
            <p:cNvSpPr>
              <a:spLocks noChangeShapeType="1"/>
            </p:cNvSpPr>
            <p:nvPr/>
          </p:nvSpPr>
          <p:spPr bwMode="auto">
            <a:xfrm flipV="1">
              <a:off x="6324600" y="3352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Text Box 7"/>
            <p:cNvSpPr txBox="1">
              <a:spLocks noChangeArrowheads="1"/>
            </p:cNvSpPr>
            <p:nvPr/>
          </p:nvSpPr>
          <p:spPr bwMode="auto">
            <a:xfrm>
              <a:off x="4572000" y="4486275"/>
              <a:ext cx="16002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Pig</a:t>
              </a:r>
              <a:r>
                <a:rPr lang="en-US" altLang="en-US"/>
                <a:t>(</a:t>
              </a:r>
              <a:r>
                <a:rPr lang="en-US" altLang="en-US" i="1"/>
                <a:t>Pat</a:t>
              </a:r>
              <a:r>
                <a:rPr lang="en-US" altLang="en-US"/>
                <a:t>)</a:t>
              </a:r>
            </a:p>
          </p:txBody>
        </p:sp>
        <p:grpSp>
          <p:nvGrpSpPr>
            <p:cNvPr id="26639" name="Group 30"/>
            <p:cNvGrpSpPr>
              <a:grpSpLocks/>
            </p:cNvGrpSpPr>
            <p:nvPr/>
          </p:nvGrpSpPr>
          <p:grpSpPr bwMode="auto">
            <a:xfrm>
              <a:off x="6553200" y="3581400"/>
              <a:ext cx="381000" cy="366713"/>
              <a:chOff x="1680" y="3657"/>
              <a:chExt cx="240" cy="231"/>
            </a:xfrm>
          </p:grpSpPr>
          <p:sp>
            <p:nvSpPr>
              <p:cNvPr id="26643" name="Oval 31"/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4" name="Text Box 32"/>
              <p:cNvSpPr txBox="1">
                <a:spLocks noChangeArrowheads="1"/>
              </p:cNvSpPr>
              <p:nvPr/>
            </p:nvSpPr>
            <p:spPr bwMode="auto">
              <a:xfrm>
                <a:off x="1680" y="365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 b="1" dirty="0"/>
                  <a:t>1</a:t>
                </a:r>
              </a:p>
            </p:txBody>
          </p:sp>
        </p:grpSp>
        <p:sp>
          <p:nvSpPr>
            <p:cNvPr id="26640" name="Text Box 33"/>
            <p:cNvSpPr txBox="1">
              <a:spLocks noChangeArrowheads="1"/>
            </p:cNvSpPr>
            <p:nvPr/>
          </p:nvSpPr>
          <p:spPr bwMode="auto">
            <a:xfrm>
              <a:off x="6858000" y="3581400"/>
              <a:ext cx="1676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/>
                <a:t>{y/Pat, z/Steve}</a:t>
              </a:r>
            </a:p>
          </p:txBody>
        </p:sp>
        <p:sp>
          <p:nvSpPr>
            <p:cNvPr id="26635" name="Text Box 6"/>
            <p:cNvSpPr txBox="1">
              <a:spLocks noChangeArrowheads="1"/>
            </p:cNvSpPr>
            <p:nvPr/>
          </p:nvSpPr>
          <p:spPr bwMode="auto">
            <a:xfrm>
              <a:off x="6553200" y="4486275"/>
              <a:ext cx="16002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Slug</a:t>
              </a:r>
              <a:r>
                <a:rPr lang="en-US" altLang="en-US"/>
                <a:t>(</a:t>
              </a:r>
              <a:r>
                <a:rPr lang="en-US" altLang="en-US" i="1"/>
                <a:t>Steve</a:t>
              </a:r>
              <a:r>
                <a:rPr lang="en-US" altLang="en-US"/>
                <a:t>)</a:t>
              </a:r>
            </a:p>
          </p:txBody>
        </p:sp>
      </p:grp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6629400" y="3048001"/>
            <a:ext cx="25146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/>
              <a:t>Faster</a:t>
            </a:r>
            <a:r>
              <a:rPr lang="en-US" altLang="en-US"/>
              <a:t>(</a:t>
            </a:r>
            <a:r>
              <a:rPr lang="en-US" altLang="en-US" i="1"/>
              <a:t>Pat</a:t>
            </a:r>
            <a:r>
              <a:rPr lang="en-US" altLang="en-US"/>
              <a:t>, </a:t>
            </a:r>
            <a:r>
              <a:rPr lang="en-US" altLang="en-US" i="1"/>
              <a:t>Steve</a:t>
            </a:r>
            <a:r>
              <a:rPr lang="en-US" altLang="en-US"/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66348" y="5962650"/>
            <a:ext cx="154865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And Rule #2 requires these two facts…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F6DE664E-2408-6A4E-9A3E-FEEB87E6BE9C}"/>
              </a:ext>
            </a:extLst>
          </p:cNvPr>
          <p:cNvSpPr txBox="1">
            <a:spLocks noChangeArrowheads="1"/>
          </p:cNvSpPr>
          <p:nvPr/>
        </p:nvSpPr>
        <p:spPr>
          <a:xfrm>
            <a:off x="491447" y="2184400"/>
            <a:ext cx="6248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Pig</a:t>
            </a:r>
            <a:r>
              <a:rPr lang="en-US" altLang="en-US" sz="2400" dirty="0"/>
              <a:t>(</a:t>
            </a:r>
            <a:r>
              <a:rPr lang="en-US" altLang="en-US" sz="2400" i="1" dirty="0"/>
              <a:t>y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itchFamily="18" charset="2"/>
              </a:rPr>
              <a:t> </a:t>
            </a:r>
            <a:r>
              <a:rPr lang="en-US" altLang="en-US" sz="2400" i="1" dirty="0">
                <a:sym typeface="Symbol" pitchFamily="18" charset="2"/>
              </a:rPr>
              <a:t>Slug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Faster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y</a:t>
            </a:r>
            <a:r>
              <a:rPr lang="en-US" altLang="en-US" sz="2400" dirty="0">
                <a:sym typeface="Symbol" pitchFamily="18" charset="2"/>
              </a:rPr>
              <a:t>, 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Slimy</a:t>
            </a:r>
            <a:r>
              <a:rPr lang="en-US" altLang="en-US" sz="2400" dirty="0"/>
              <a:t>(</a:t>
            </a:r>
            <a:r>
              <a:rPr lang="en-US" altLang="en-US" sz="2400" i="1" dirty="0"/>
              <a:t>z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itchFamily="18" charset="2"/>
              </a:rPr>
              <a:t> </a:t>
            </a:r>
            <a:r>
              <a:rPr lang="en-US" altLang="en-US" sz="2400" i="1" dirty="0">
                <a:sym typeface="Symbol" pitchFamily="18" charset="2"/>
              </a:rPr>
              <a:t>Creeps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Slug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Pig</a:t>
            </a:r>
            <a:r>
              <a:rPr lang="en-US" altLang="en-US" sz="2400" dirty="0"/>
              <a:t>(</a:t>
            </a:r>
            <a:r>
              <a:rPr lang="en-US" altLang="en-US" sz="2400" i="1" dirty="0"/>
              <a:t>Pat</a:t>
            </a:r>
            <a:r>
              <a:rPr lang="en-US" altLang="en-US" sz="24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Slimy</a:t>
            </a:r>
            <a:r>
              <a:rPr lang="en-US" altLang="en-US" sz="2400" dirty="0"/>
              <a:t>(</a:t>
            </a:r>
            <a:r>
              <a:rPr lang="en-US" altLang="en-US" sz="2400" i="1" dirty="0"/>
              <a:t>Steve</a:t>
            </a:r>
            <a:r>
              <a:rPr lang="en-US" altLang="en-US" sz="24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Creeps</a:t>
            </a:r>
            <a:r>
              <a:rPr lang="en-US" altLang="en-US" sz="2400" dirty="0"/>
              <a:t>(</a:t>
            </a:r>
            <a:r>
              <a:rPr lang="en-US" altLang="en-US" sz="2400" i="1" dirty="0"/>
              <a:t>Steve</a:t>
            </a:r>
            <a:r>
              <a:rPr lang="en-US" altLang="en-US" sz="2400" dirty="0"/>
              <a:t>)</a:t>
            </a: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en-US" sz="2400" dirty="0"/>
              <a:t>Prove: </a:t>
            </a:r>
            <a:r>
              <a:rPr lang="en-US" altLang="en-US" sz="2400" i="1" dirty="0">
                <a:solidFill>
                  <a:srgbClr val="FF0000"/>
                </a:solidFill>
              </a:rPr>
              <a:t>Faster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</a:rPr>
              <a:t>Pat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i="1" dirty="0">
                <a:solidFill>
                  <a:srgbClr val="FF0000"/>
                </a:solidFill>
              </a:rPr>
              <a:t>Steve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BECF5-2E53-8A47-AFE1-4C43796C5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47" y="1502113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 dirty="0"/>
              <a:t>Given facts/rules 1-5 in KB:</a:t>
            </a:r>
          </a:p>
        </p:txBody>
      </p:sp>
    </p:spTree>
    <p:extLst>
      <p:ext uri="{BB962C8B-B14F-4D97-AF65-F5344CB8AC3E}">
        <p14:creationId xmlns:p14="http://schemas.microsoft.com/office/powerpoint/2010/main" val="1691618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477000" y="6186488"/>
            <a:ext cx="3124200" cy="366713"/>
            <a:chOff x="4953000" y="6186487"/>
            <a:chExt cx="3124200" cy="366713"/>
          </a:xfrm>
        </p:grpSpPr>
        <p:grpSp>
          <p:nvGrpSpPr>
            <p:cNvPr id="26654" name="Group 20"/>
            <p:cNvGrpSpPr>
              <a:grpSpLocks/>
            </p:cNvGrpSpPr>
            <p:nvPr/>
          </p:nvGrpSpPr>
          <p:grpSpPr bwMode="auto">
            <a:xfrm>
              <a:off x="4953000" y="6186487"/>
              <a:ext cx="381000" cy="366713"/>
              <a:chOff x="1680" y="3657"/>
              <a:chExt cx="240" cy="231"/>
            </a:xfrm>
          </p:grpSpPr>
          <p:sp>
            <p:nvSpPr>
              <p:cNvPr id="26660" name="Oval 18"/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61" name="Text Box 19"/>
              <p:cNvSpPr txBox="1">
                <a:spLocks noChangeArrowheads="1"/>
              </p:cNvSpPr>
              <p:nvPr/>
            </p:nvSpPr>
            <p:spPr bwMode="auto">
              <a:xfrm>
                <a:off x="1680" y="365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 b="1"/>
                  <a:t>4</a:t>
                </a:r>
              </a:p>
            </p:txBody>
          </p:sp>
        </p:grpSp>
        <p:grpSp>
          <p:nvGrpSpPr>
            <p:cNvPr id="26655" name="Group 21"/>
            <p:cNvGrpSpPr>
              <a:grpSpLocks/>
            </p:cNvGrpSpPr>
            <p:nvPr/>
          </p:nvGrpSpPr>
          <p:grpSpPr bwMode="auto">
            <a:xfrm>
              <a:off x="7315200" y="6186487"/>
              <a:ext cx="381000" cy="366713"/>
              <a:chOff x="1680" y="3657"/>
              <a:chExt cx="240" cy="231"/>
            </a:xfrm>
          </p:grpSpPr>
          <p:sp>
            <p:nvSpPr>
              <p:cNvPr id="26658" name="Oval 22"/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59" name="Text Box 23"/>
              <p:cNvSpPr txBox="1">
                <a:spLocks noChangeArrowheads="1"/>
              </p:cNvSpPr>
              <p:nvPr/>
            </p:nvSpPr>
            <p:spPr bwMode="auto">
              <a:xfrm>
                <a:off x="1680" y="365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 b="1"/>
                  <a:t>5</a:t>
                </a:r>
              </a:p>
            </p:txBody>
          </p:sp>
        </p:grpSp>
        <p:sp>
          <p:nvSpPr>
            <p:cNvPr id="26656" name="Text Box 35"/>
            <p:cNvSpPr txBox="1">
              <a:spLocks noChangeArrowheads="1"/>
            </p:cNvSpPr>
            <p:nvPr/>
          </p:nvSpPr>
          <p:spPr bwMode="auto">
            <a:xfrm>
              <a:off x="5257800" y="6186487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{}</a:t>
              </a:r>
            </a:p>
          </p:txBody>
        </p:sp>
        <p:sp>
          <p:nvSpPr>
            <p:cNvPr id="26657" name="Text Box 36"/>
            <p:cNvSpPr txBox="1">
              <a:spLocks noChangeArrowheads="1"/>
            </p:cNvSpPr>
            <p:nvPr/>
          </p:nvSpPr>
          <p:spPr bwMode="auto">
            <a:xfrm>
              <a:off x="7620000" y="6186487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{}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19800" y="4814888"/>
            <a:ext cx="4343400" cy="1381124"/>
            <a:chOff x="4495800" y="4814888"/>
            <a:chExt cx="4343400" cy="1381124"/>
          </a:xfrm>
        </p:grpSpPr>
        <p:sp>
          <p:nvSpPr>
            <p:cNvPr id="26651" name="Line 16"/>
            <p:cNvSpPr>
              <a:spLocks noChangeShapeType="1"/>
            </p:cNvSpPr>
            <p:nvPr/>
          </p:nvSpPr>
          <p:spPr bwMode="auto">
            <a:xfrm flipV="1">
              <a:off x="7162800" y="48148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14"/>
            <p:cNvSpPr>
              <a:spLocks noChangeShapeType="1"/>
            </p:cNvSpPr>
            <p:nvPr/>
          </p:nvSpPr>
          <p:spPr bwMode="auto">
            <a:xfrm flipH="1">
              <a:off x="5486400" y="5348288"/>
              <a:ext cx="1676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15"/>
            <p:cNvSpPr>
              <a:spLocks noChangeShapeType="1"/>
            </p:cNvSpPr>
            <p:nvPr/>
          </p:nvSpPr>
          <p:spPr bwMode="auto">
            <a:xfrm>
              <a:off x="7162800" y="5348288"/>
              <a:ext cx="304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Text Box 8"/>
            <p:cNvSpPr txBox="1">
              <a:spLocks noChangeArrowheads="1"/>
            </p:cNvSpPr>
            <p:nvPr/>
          </p:nvSpPr>
          <p:spPr bwMode="auto">
            <a:xfrm>
              <a:off x="6629400" y="5719762"/>
              <a:ext cx="19050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Creeps</a:t>
              </a:r>
              <a:r>
                <a:rPr lang="en-US" altLang="en-US"/>
                <a:t>(</a:t>
              </a:r>
              <a:r>
                <a:rPr lang="en-US" altLang="en-US" i="1"/>
                <a:t>Steve</a:t>
              </a:r>
              <a:r>
                <a:rPr lang="en-US" altLang="en-US"/>
                <a:t>)</a:t>
              </a:r>
            </a:p>
          </p:txBody>
        </p:sp>
        <p:sp>
          <p:nvSpPr>
            <p:cNvPr id="26653" name="Text Box 9"/>
            <p:cNvSpPr txBox="1">
              <a:spLocks noChangeArrowheads="1"/>
            </p:cNvSpPr>
            <p:nvPr/>
          </p:nvSpPr>
          <p:spPr bwMode="auto">
            <a:xfrm>
              <a:off x="4495800" y="5729287"/>
              <a:ext cx="19050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Slimy</a:t>
              </a:r>
              <a:r>
                <a:rPr lang="en-US" altLang="en-US"/>
                <a:t>(</a:t>
              </a:r>
              <a:r>
                <a:rPr lang="en-US" altLang="en-US" i="1"/>
                <a:t>Steve</a:t>
              </a:r>
              <a:r>
                <a:rPr lang="en-US" altLang="en-US"/>
                <a:t>)</a:t>
              </a:r>
            </a:p>
          </p:txBody>
        </p:sp>
        <p:grpSp>
          <p:nvGrpSpPr>
            <p:cNvPr id="26638" name="Group 27"/>
            <p:cNvGrpSpPr>
              <a:grpSpLocks/>
            </p:cNvGrpSpPr>
            <p:nvPr/>
          </p:nvGrpSpPr>
          <p:grpSpPr bwMode="auto">
            <a:xfrm>
              <a:off x="7315200" y="4953000"/>
              <a:ext cx="381000" cy="366713"/>
              <a:chOff x="1680" y="3657"/>
              <a:chExt cx="240" cy="231"/>
            </a:xfrm>
          </p:grpSpPr>
          <p:sp>
            <p:nvSpPr>
              <p:cNvPr id="26645" name="Oval 28"/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6" name="Text Box 29"/>
              <p:cNvSpPr txBox="1">
                <a:spLocks noChangeArrowheads="1"/>
              </p:cNvSpPr>
              <p:nvPr/>
            </p:nvSpPr>
            <p:spPr bwMode="auto">
              <a:xfrm>
                <a:off x="1680" y="365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 b="1"/>
                  <a:t>2</a:t>
                </a:r>
              </a:p>
            </p:txBody>
          </p:sp>
        </p:grpSp>
        <p:sp>
          <p:nvSpPr>
            <p:cNvPr id="26641" name="Text Box 34"/>
            <p:cNvSpPr txBox="1">
              <a:spLocks noChangeArrowheads="1"/>
            </p:cNvSpPr>
            <p:nvPr/>
          </p:nvSpPr>
          <p:spPr bwMode="auto">
            <a:xfrm>
              <a:off x="7620000" y="49530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/>
                <a:t>{z/Steve}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77000" y="4953001"/>
            <a:ext cx="762000" cy="366713"/>
            <a:chOff x="4953000" y="4953000"/>
            <a:chExt cx="762000" cy="366713"/>
          </a:xfrm>
        </p:grpSpPr>
        <p:grpSp>
          <p:nvGrpSpPr>
            <p:cNvPr id="26637" name="Group 24"/>
            <p:cNvGrpSpPr>
              <a:grpSpLocks/>
            </p:cNvGrpSpPr>
            <p:nvPr/>
          </p:nvGrpSpPr>
          <p:grpSpPr bwMode="auto">
            <a:xfrm>
              <a:off x="4953000" y="4953000"/>
              <a:ext cx="381000" cy="366713"/>
              <a:chOff x="1680" y="3657"/>
              <a:chExt cx="240" cy="231"/>
            </a:xfrm>
          </p:grpSpPr>
          <p:sp>
            <p:nvSpPr>
              <p:cNvPr id="26647" name="Oval 25"/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8" name="Text Box 26"/>
              <p:cNvSpPr txBox="1">
                <a:spLocks noChangeArrowheads="1"/>
              </p:cNvSpPr>
              <p:nvPr/>
            </p:nvSpPr>
            <p:spPr bwMode="auto">
              <a:xfrm>
                <a:off x="1680" y="365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 b="1" dirty="0"/>
                  <a:t>3</a:t>
                </a:r>
              </a:p>
            </p:txBody>
          </p:sp>
        </p:grpSp>
        <p:sp>
          <p:nvSpPr>
            <p:cNvPr id="26642" name="Text Box 37"/>
            <p:cNvSpPr txBox="1">
              <a:spLocks noChangeArrowheads="1"/>
            </p:cNvSpPr>
            <p:nvPr/>
          </p:nvSpPr>
          <p:spPr bwMode="auto">
            <a:xfrm>
              <a:off x="5257800" y="49530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{}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0" y="3352800"/>
            <a:ext cx="3962400" cy="1600200"/>
            <a:chOff x="4572000" y="3352800"/>
            <a:chExt cx="3962400" cy="1600200"/>
          </a:xfrm>
        </p:grpSpPr>
        <p:sp>
          <p:nvSpPr>
            <p:cNvPr id="26632" name="Line 10"/>
            <p:cNvSpPr>
              <a:spLocks noChangeShapeType="1"/>
            </p:cNvSpPr>
            <p:nvPr/>
          </p:nvSpPr>
          <p:spPr bwMode="auto">
            <a:xfrm flipH="1">
              <a:off x="5334000" y="38862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12"/>
            <p:cNvSpPr>
              <a:spLocks noChangeShapeType="1"/>
            </p:cNvSpPr>
            <p:nvPr/>
          </p:nvSpPr>
          <p:spPr bwMode="auto">
            <a:xfrm>
              <a:off x="6324600" y="38862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13"/>
            <p:cNvSpPr>
              <a:spLocks noChangeShapeType="1"/>
            </p:cNvSpPr>
            <p:nvPr/>
          </p:nvSpPr>
          <p:spPr bwMode="auto">
            <a:xfrm flipV="1">
              <a:off x="6324600" y="3352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Text Box 7"/>
            <p:cNvSpPr txBox="1">
              <a:spLocks noChangeArrowheads="1"/>
            </p:cNvSpPr>
            <p:nvPr/>
          </p:nvSpPr>
          <p:spPr bwMode="auto">
            <a:xfrm>
              <a:off x="4572000" y="4486275"/>
              <a:ext cx="16002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Pig</a:t>
              </a:r>
              <a:r>
                <a:rPr lang="en-US" altLang="en-US"/>
                <a:t>(</a:t>
              </a:r>
              <a:r>
                <a:rPr lang="en-US" altLang="en-US" i="1"/>
                <a:t>Pat</a:t>
              </a:r>
              <a:r>
                <a:rPr lang="en-US" altLang="en-US"/>
                <a:t>)</a:t>
              </a:r>
            </a:p>
          </p:txBody>
        </p:sp>
        <p:grpSp>
          <p:nvGrpSpPr>
            <p:cNvPr id="26639" name="Group 30"/>
            <p:cNvGrpSpPr>
              <a:grpSpLocks/>
            </p:cNvGrpSpPr>
            <p:nvPr/>
          </p:nvGrpSpPr>
          <p:grpSpPr bwMode="auto">
            <a:xfrm>
              <a:off x="6553200" y="3581400"/>
              <a:ext cx="381000" cy="366713"/>
              <a:chOff x="1680" y="3657"/>
              <a:chExt cx="240" cy="231"/>
            </a:xfrm>
          </p:grpSpPr>
          <p:sp>
            <p:nvSpPr>
              <p:cNvPr id="26643" name="Oval 31"/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44" name="Text Box 32"/>
              <p:cNvSpPr txBox="1">
                <a:spLocks noChangeArrowheads="1"/>
              </p:cNvSpPr>
              <p:nvPr/>
            </p:nvSpPr>
            <p:spPr bwMode="auto">
              <a:xfrm>
                <a:off x="1680" y="365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 b="1" dirty="0"/>
                  <a:t>1</a:t>
                </a:r>
              </a:p>
            </p:txBody>
          </p:sp>
        </p:grpSp>
        <p:sp>
          <p:nvSpPr>
            <p:cNvPr id="26640" name="Text Box 33"/>
            <p:cNvSpPr txBox="1">
              <a:spLocks noChangeArrowheads="1"/>
            </p:cNvSpPr>
            <p:nvPr/>
          </p:nvSpPr>
          <p:spPr bwMode="auto">
            <a:xfrm>
              <a:off x="6858000" y="3581400"/>
              <a:ext cx="1676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/>
                <a:t>{y/Pat, z/Steve}</a:t>
              </a:r>
            </a:p>
          </p:txBody>
        </p:sp>
        <p:sp>
          <p:nvSpPr>
            <p:cNvPr id="26635" name="Text Box 6"/>
            <p:cNvSpPr txBox="1">
              <a:spLocks noChangeArrowheads="1"/>
            </p:cNvSpPr>
            <p:nvPr/>
          </p:nvSpPr>
          <p:spPr bwMode="auto">
            <a:xfrm>
              <a:off x="6553200" y="4486275"/>
              <a:ext cx="16002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Slug</a:t>
              </a:r>
              <a:r>
                <a:rPr lang="en-US" altLang="en-US"/>
                <a:t>(</a:t>
              </a:r>
              <a:r>
                <a:rPr lang="en-US" altLang="en-US" i="1"/>
                <a:t>Steve</a:t>
              </a:r>
              <a:r>
                <a:rPr lang="en-US" altLang="en-US"/>
                <a:t>)</a:t>
              </a:r>
            </a:p>
          </p:txBody>
        </p:sp>
      </p:grp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6629400" y="3048001"/>
            <a:ext cx="25146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/>
              <a:t>Faster</a:t>
            </a:r>
            <a:r>
              <a:rPr lang="en-US" altLang="en-US"/>
              <a:t>(</a:t>
            </a:r>
            <a:r>
              <a:rPr lang="en-US" altLang="en-US" i="1"/>
              <a:t>Pat</a:t>
            </a:r>
            <a:r>
              <a:rPr lang="en-US" altLang="en-US"/>
              <a:t>, </a:t>
            </a:r>
            <a:r>
              <a:rPr lang="en-US" altLang="en-US" i="1"/>
              <a:t>Steve</a:t>
            </a:r>
            <a:r>
              <a:rPr lang="en-US" altLang="en-US"/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66348" y="5962650"/>
            <a:ext cx="154865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Which we know are true directly from our knowledge-base.</a:t>
            </a: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9C4B7296-941E-9E48-B23E-E988D9141414}"/>
              </a:ext>
            </a:extLst>
          </p:cNvPr>
          <p:cNvSpPr txBox="1">
            <a:spLocks noChangeArrowheads="1"/>
          </p:cNvSpPr>
          <p:nvPr/>
        </p:nvSpPr>
        <p:spPr>
          <a:xfrm>
            <a:off x="491447" y="2184400"/>
            <a:ext cx="6248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Pig</a:t>
            </a:r>
            <a:r>
              <a:rPr lang="en-US" altLang="en-US" sz="2400" dirty="0"/>
              <a:t>(</a:t>
            </a:r>
            <a:r>
              <a:rPr lang="en-US" altLang="en-US" sz="2400" i="1" dirty="0"/>
              <a:t>y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itchFamily="18" charset="2"/>
              </a:rPr>
              <a:t> </a:t>
            </a:r>
            <a:r>
              <a:rPr lang="en-US" altLang="en-US" sz="2400" i="1" dirty="0">
                <a:sym typeface="Symbol" pitchFamily="18" charset="2"/>
              </a:rPr>
              <a:t>Slug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Faster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y</a:t>
            </a:r>
            <a:r>
              <a:rPr lang="en-US" altLang="en-US" sz="2400" dirty="0">
                <a:sym typeface="Symbol" pitchFamily="18" charset="2"/>
              </a:rPr>
              <a:t>, 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Slimy</a:t>
            </a:r>
            <a:r>
              <a:rPr lang="en-US" altLang="en-US" sz="2400" dirty="0"/>
              <a:t>(</a:t>
            </a:r>
            <a:r>
              <a:rPr lang="en-US" altLang="en-US" sz="2400" i="1" dirty="0"/>
              <a:t>z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itchFamily="18" charset="2"/>
              </a:rPr>
              <a:t> </a:t>
            </a:r>
            <a:r>
              <a:rPr lang="en-US" altLang="en-US" sz="2400" i="1" dirty="0">
                <a:sym typeface="Symbol" pitchFamily="18" charset="2"/>
              </a:rPr>
              <a:t>Creeps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  </a:t>
            </a:r>
            <a:r>
              <a:rPr lang="en-US" altLang="en-US" sz="2400" i="1" dirty="0">
                <a:sym typeface="Symbol" pitchFamily="18" charset="2"/>
              </a:rPr>
              <a:t>Slug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>
                <a:sym typeface="Symbol" pitchFamily="18" charset="2"/>
              </a:rPr>
              <a:t>z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Pig</a:t>
            </a:r>
            <a:r>
              <a:rPr lang="en-US" altLang="en-US" sz="2400" dirty="0"/>
              <a:t>(</a:t>
            </a:r>
            <a:r>
              <a:rPr lang="en-US" altLang="en-US" sz="2400" i="1" dirty="0"/>
              <a:t>Pat</a:t>
            </a:r>
            <a:r>
              <a:rPr lang="en-US" altLang="en-US" sz="24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Slimy</a:t>
            </a:r>
            <a:r>
              <a:rPr lang="en-US" altLang="en-US" sz="2400" dirty="0"/>
              <a:t>(</a:t>
            </a:r>
            <a:r>
              <a:rPr lang="en-US" altLang="en-US" sz="2400" i="1" dirty="0"/>
              <a:t>Steve</a:t>
            </a:r>
            <a:r>
              <a:rPr lang="en-US" altLang="en-US" sz="24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i="1" dirty="0"/>
              <a:t>Creeps</a:t>
            </a:r>
            <a:r>
              <a:rPr lang="en-US" altLang="en-US" sz="2400" dirty="0"/>
              <a:t>(</a:t>
            </a:r>
            <a:r>
              <a:rPr lang="en-US" altLang="en-US" sz="2400" i="1" dirty="0"/>
              <a:t>Steve</a:t>
            </a:r>
            <a:r>
              <a:rPr lang="en-US" altLang="en-US" sz="2400" dirty="0"/>
              <a:t>)</a:t>
            </a: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en-US" sz="2400" dirty="0"/>
              <a:t>Prove: </a:t>
            </a:r>
            <a:r>
              <a:rPr lang="en-US" altLang="en-US" sz="2400" i="1" dirty="0">
                <a:solidFill>
                  <a:srgbClr val="FF0000"/>
                </a:solidFill>
              </a:rPr>
              <a:t>Faster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</a:rPr>
              <a:t>Pat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i="1" dirty="0">
                <a:solidFill>
                  <a:srgbClr val="FF0000"/>
                </a:solidFill>
              </a:rPr>
              <a:t>Steve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5" name="TextBox 35">
            <a:extLst>
              <a:ext uri="{FF2B5EF4-FFF2-40B4-BE49-F238E27FC236}">
                <a16:creationId xmlns:a16="http://schemas.microsoft.com/office/drawing/2014/main" id="{4136DCA1-9A8C-734A-BBE7-4C10A43E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47" y="1502113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 dirty="0"/>
              <a:t>Given facts/rules 1-5 in KB:</a:t>
            </a:r>
          </a:p>
        </p:txBody>
      </p:sp>
    </p:spTree>
    <p:extLst>
      <p:ext uri="{BB962C8B-B14F-4D97-AF65-F5344CB8AC3E}">
        <p14:creationId xmlns:p14="http://schemas.microsoft.com/office/powerpoint/2010/main" val="3888104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Reduction of first-order inference to propositional inference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First-order inference algorithms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</a:rPr>
              <a:t>Generalized Modus Ponens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</a:rPr>
              <a:t>Forward chaining ***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</a:rPr>
              <a:t>Backward chaining ***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Resolution-based theorem proving ***</a:t>
            </a:r>
          </a:p>
        </p:txBody>
      </p:sp>
    </p:spTree>
    <p:extLst>
      <p:ext uri="{BB962C8B-B14F-4D97-AF65-F5344CB8AC3E}">
        <p14:creationId xmlns:p14="http://schemas.microsoft.com/office/powerpoint/2010/main" val="1957401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40" y="1654628"/>
            <a:ext cx="11724640" cy="5149583"/>
          </a:xfrm>
        </p:spPr>
        <p:txBody>
          <a:bodyPr>
            <a:normAutofit/>
          </a:bodyPr>
          <a:lstStyle/>
          <a:p>
            <a:r>
              <a:rPr lang="en-US" altLang="en-US" dirty="0"/>
              <a:t>Uses proof by contradiction</a:t>
            </a:r>
          </a:p>
          <a:p>
            <a:pPr lvl="1"/>
            <a:r>
              <a:rPr lang="en-US" altLang="en-US" dirty="0"/>
              <a:t>Referred to by other names</a:t>
            </a:r>
          </a:p>
          <a:p>
            <a:pPr lvl="2"/>
            <a:r>
              <a:rPr lang="en-US" altLang="en-US" dirty="0"/>
              <a:t>Refutation</a:t>
            </a:r>
          </a:p>
          <a:p>
            <a:pPr lvl="2"/>
            <a:r>
              <a:rPr lang="en-US" altLang="en-US" dirty="0" err="1"/>
              <a:t>Reductio</a:t>
            </a:r>
            <a:r>
              <a:rPr lang="en-US" altLang="en-US" dirty="0"/>
              <a:t> ad absurdum</a:t>
            </a:r>
          </a:p>
          <a:p>
            <a:r>
              <a:rPr lang="en-US" altLang="en-US" dirty="0"/>
              <a:t>Inference procedure using resolution</a:t>
            </a:r>
          </a:p>
          <a:p>
            <a:pPr lvl="1"/>
            <a:r>
              <a:rPr lang="en-US" altLang="en-US" dirty="0"/>
              <a:t>To prove </a:t>
            </a:r>
            <a:r>
              <a:rPr lang="en-US" altLang="en-US" i="1" dirty="0"/>
              <a:t>P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/>
              <a:t>Assume </a:t>
            </a:r>
            <a:r>
              <a:rPr lang="en-US" altLang="en-US" i="1" dirty="0"/>
              <a:t>P</a:t>
            </a:r>
            <a:r>
              <a:rPr lang="en-US" altLang="en-US" dirty="0"/>
              <a:t> is FALSE</a:t>
            </a:r>
          </a:p>
          <a:p>
            <a:pPr lvl="2"/>
            <a:r>
              <a:rPr lang="en-US" altLang="en-US" dirty="0"/>
              <a:t>Add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/>
              <a:t>P</a:t>
            </a:r>
            <a:r>
              <a:rPr lang="en-US" altLang="en-US" dirty="0"/>
              <a:t> to KB</a:t>
            </a:r>
          </a:p>
          <a:p>
            <a:pPr lvl="2"/>
            <a:r>
              <a:rPr lang="en-US" altLang="en-US" dirty="0"/>
              <a:t>Prove a contradiction</a:t>
            </a:r>
          </a:p>
          <a:p>
            <a:pPr lvl="1"/>
            <a:r>
              <a:rPr lang="en-US" altLang="en-US" dirty="0"/>
              <a:t>Given that the </a:t>
            </a:r>
            <a:r>
              <a:rPr lang="en-US" altLang="en-US" u="sng" dirty="0"/>
              <a:t>KB is known to be True</a:t>
            </a:r>
            <a:r>
              <a:rPr lang="en-US" altLang="en-US" dirty="0"/>
              <a:t>, we can believe that the negated goal is in fact False, meaning that the original goal must be True</a:t>
            </a:r>
          </a:p>
          <a:p>
            <a:pPr marL="457200" lvl="1" indent="0">
              <a:buNone/>
            </a:pPr>
            <a:endParaRPr lang="en-US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202573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954" y="1817013"/>
            <a:ext cx="11724640" cy="4564057"/>
          </a:xfrm>
        </p:spPr>
        <p:txBody>
          <a:bodyPr>
            <a:normAutofit/>
          </a:bodyPr>
          <a:lstStyle/>
          <a:p>
            <a:r>
              <a:rPr lang="en-US" altLang="en-US" dirty="0"/>
              <a:t>Given:  </a:t>
            </a:r>
            <a:r>
              <a:rPr lang="ja-JP" altLang="en-US" dirty="0"/>
              <a:t>“</a:t>
            </a:r>
            <a:r>
              <a:rPr lang="en-US" altLang="ja-JP" dirty="0"/>
              <a:t>All birds fly</a:t>
            </a:r>
            <a:r>
              <a:rPr lang="ja-JP" altLang="en-US" dirty="0"/>
              <a:t>”</a:t>
            </a:r>
            <a:r>
              <a:rPr lang="en-US" altLang="ja-JP" dirty="0"/>
              <a:t>, </a:t>
            </a:r>
            <a:r>
              <a:rPr lang="ja-JP" altLang="en-US" dirty="0"/>
              <a:t>“</a:t>
            </a:r>
            <a:r>
              <a:rPr lang="en-US" altLang="ja-JP" dirty="0"/>
              <a:t>Peter is a bird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en-US" altLang="en-US" dirty="0"/>
              <a:t>Prove:  </a:t>
            </a:r>
            <a:r>
              <a:rPr lang="ja-JP" altLang="en-US" dirty="0"/>
              <a:t>“</a:t>
            </a:r>
            <a:r>
              <a:rPr lang="en-US" altLang="ja-JP" dirty="0"/>
              <a:t>Peter flies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en-US" altLang="en-US" dirty="0"/>
              <a:t>Step #1:  have in FOL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Step #2:  put in normal form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981778" y="3429000"/>
          <a:ext cx="2500992" cy="708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3" imgW="1524000" imgH="431800" progId="Equation.DSMT4">
                  <p:embed/>
                </p:oleObj>
              </mc:Choice>
              <mc:Fallback>
                <p:oleObj name="Equation" r:id="rId3" imgW="1524000" imgH="431800" progId="Equation.DSMT4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778" y="3429000"/>
                        <a:ext cx="2500992" cy="708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/>
          <p:cNvGraphicFramePr>
            <a:graphicFrameLocks noChangeAspect="1"/>
          </p:cNvGraphicFramePr>
          <p:nvPr/>
        </p:nvGraphicFramePr>
        <p:xfrm>
          <a:off x="2021446" y="4910472"/>
          <a:ext cx="2051957" cy="6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5" imgW="1269449" imgH="431613" progId="Equation.DSMT4">
                  <p:embed/>
                </p:oleObj>
              </mc:Choice>
              <mc:Fallback>
                <p:oleObj name="Equation" r:id="rId5" imgW="1269449" imgH="431613" progId="Equation.DSMT4">
                  <p:embed/>
                  <p:pic>
                    <p:nvPicPr>
                      <p:cNvPr id="2970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446" y="4910472"/>
                        <a:ext cx="2051957" cy="69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8771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39" y="1605642"/>
            <a:ext cx="11724639" cy="525235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Step #3:  Assume contradiction of goal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      GOAL TO TEST: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Step #4:  Unification {</a:t>
            </a:r>
            <a:r>
              <a:rPr lang="en-US" altLang="en-US" i="1" dirty="0"/>
              <a:t>x</a:t>
            </a:r>
            <a:r>
              <a:rPr lang="en-US" altLang="en-US" dirty="0"/>
              <a:t>/</a:t>
            </a:r>
            <a:r>
              <a:rPr lang="en-US" altLang="en-US" i="1" dirty="0"/>
              <a:t>Peter</a:t>
            </a:r>
            <a:r>
              <a:rPr lang="en-US" altLang="en-US" dirty="0"/>
              <a:t>}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Step #5:  Resolution (unit)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Step #6:  Contradiction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The result of Step #5 says that </a:t>
            </a:r>
            <a:r>
              <a:rPr lang="ja-JP" altLang="en-US" sz="2800" dirty="0"/>
              <a:t>“</a:t>
            </a:r>
            <a:r>
              <a:rPr lang="en-US" altLang="ja-JP" sz="2800" dirty="0"/>
              <a:t>Peter is not a bird</a:t>
            </a:r>
            <a:r>
              <a:rPr lang="ja-JP" altLang="en-US" sz="2800" dirty="0"/>
              <a:t>”</a:t>
            </a:r>
            <a:r>
              <a:rPr lang="en-US" altLang="ja-JP" sz="2800" dirty="0"/>
              <a:t>, but this is in contrast to KB containing </a:t>
            </a:r>
            <a:r>
              <a:rPr lang="en-US" altLang="ja-JP" sz="2800" i="1" dirty="0"/>
              <a:t>Bird</a:t>
            </a:r>
            <a:r>
              <a:rPr lang="en-US" altLang="ja-JP" sz="2800" dirty="0"/>
              <a:t>(</a:t>
            </a:r>
            <a:r>
              <a:rPr lang="en-US" altLang="ja-JP" sz="2800" i="1" dirty="0"/>
              <a:t>Peter</a:t>
            </a:r>
            <a:r>
              <a:rPr lang="en-US" altLang="ja-JP" sz="2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Therefore, we can conclude that </a:t>
            </a:r>
            <a:r>
              <a:rPr lang="ja-JP" altLang="en-US" sz="2800" dirty="0"/>
              <a:t>“</a:t>
            </a:r>
            <a:r>
              <a:rPr lang="en-US" altLang="ja-JP" sz="2800" dirty="0"/>
              <a:t>Peter does indeed fly</a:t>
            </a:r>
            <a:r>
              <a:rPr lang="ja-JP" altLang="en-US" sz="2800" dirty="0"/>
              <a:t>”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73696" y="2035340"/>
                <a:ext cx="1690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𝐹𝑙𝑖𝑒𝑠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𝑃𝑒𝑡𝑒𝑟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96" y="2035340"/>
                <a:ext cx="16909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1" name="Rectangle 9"/>
          <p:cNvSpPr>
            <a:spLocks noChangeArrowheads="1"/>
          </p:cNvSpPr>
          <p:nvPr/>
        </p:nvSpPr>
        <p:spPr bwMode="auto">
          <a:xfrm>
            <a:off x="6924040" y="1758042"/>
            <a:ext cx="1905000" cy="106680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Example (con</a:t>
            </a:r>
            <a:r>
              <a:rPr lang="ja-JP" altLang="en-US" dirty="0"/>
              <a:t>’</a:t>
            </a:r>
            <a:r>
              <a:rPr lang="en-US" altLang="ja-JP" dirty="0"/>
              <a:t>t)</a:t>
            </a:r>
            <a:endParaRPr lang="en-US" altLang="en-US" dirty="0"/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6973254" y="2139042"/>
          <a:ext cx="1793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4" imgW="1269449" imgH="431613" progId="Equation.DSMT4">
                  <p:embed/>
                </p:oleObj>
              </mc:Choice>
              <mc:Fallback>
                <p:oleObj name="Equation" r:id="rId4" imgW="1269449" imgH="431613" progId="Equation.DSMT4">
                  <p:embed/>
                  <p:pic>
                    <p:nvPicPr>
                      <p:cNvPr id="307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254" y="2139042"/>
                        <a:ext cx="1793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Box 8"/>
          <p:cNvSpPr txBox="1">
            <a:spLocks noChangeArrowheads="1"/>
          </p:cNvSpPr>
          <p:nvPr/>
        </p:nvSpPr>
        <p:spPr bwMode="auto">
          <a:xfrm>
            <a:off x="6924040" y="1758043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KB: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66240" y="4125459"/>
                <a:ext cx="987578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240" y="4125459"/>
                <a:ext cx="987578" cy="572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69111" y="4093320"/>
                <a:ext cx="4528484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𝐹𝑙𝑖𝑒𝑠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𝑃𝑒𝑡𝑒𝑟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𝐹𝑙𝑖𝑒𝑠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𝑃𝑒𝑡𝑒𝑟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𝐵𝑖𝑟𝑑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𝑃𝑒𝑡𝑒𝑟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𝐵𝑖𝑟𝑑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𝑃𝑒𝑡𝑒𝑟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111" y="4093320"/>
                <a:ext cx="4528484" cy="5866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67073" y="3023848"/>
                <a:ext cx="3173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𝐵𝑖𝑟𝑑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𝑃𝑒𝑡𝑒𝑟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𝐹𝑙𝑖𝑒𝑠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𝑃𝑒𝑡𝑒𝑟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73" y="3023848"/>
                <a:ext cx="3173241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116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93CC3EC-F060-BF47-9DE7-7730D4C21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20" y="1523999"/>
            <a:ext cx="3341915" cy="2966357"/>
          </a:xfrm>
          <a:noFill/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1800" dirty="0"/>
              <a:t>KB:</a:t>
            </a:r>
          </a:p>
          <a:p>
            <a:pPr>
              <a:buFontTx/>
              <a:buNone/>
            </a:pPr>
            <a:r>
              <a:rPr lang="fr-FR" altLang="en-US" sz="1800" dirty="0"/>
              <a:t>	kb-1:  A(</a:t>
            </a:r>
            <a:r>
              <a:rPr lang="fr-FR" altLang="en-US" sz="1800" i="1" dirty="0" err="1"/>
              <a:t>x</a:t>
            </a:r>
            <a:r>
              <a:rPr lang="fr-FR" altLang="en-US" sz="1800" dirty="0" err="1"/>
              <a:t>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i="1" dirty="0"/>
              <a:t>x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C(</a:t>
            </a:r>
            <a:r>
              <a:rPr lang="fr-FR" altLang="en-US" sz="1800" i="1" dirty="0"/>
              <a:t>x</a:t>
            </a:r>
            <a:r>
              <a:rPr lang="fr-FR" altLang="en-US" sz="1800" dirty="0"/>
              <a:t>)</a:t>
            </a:r>
            <a:endParaRPr lang="en-US" altLang="en-US" sz="1800" dirty="0"/>
          </a:p>
          <a:p>
            <a:pPr>
              <a:buFontTx/>
              <a:buNone/>
            </a:pPr>
            <a:r>
              <a:rPr lang="fr-FR" altLang="en-US" sz="1800" dirty="0"/>
              <a:t>	kb-2:  D(</a:t>
            </a:r>
            <a:r>
              <a:rPr lang="fr-FR" altLang="en-US" sz="1800" i="1" dirty="0" err="1"/>
              <a:t>y</a:t>
            </a:r>
            <a:r>
              <a:rPr lang="fr-FR" altLang="en-US" sz="1800" dirty="0" err="1"/>
              <a:t>,foo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¬B(</a:t>
            </a:r>
            <a:r>
              <a:rPr lang="fr-FR" altLang="en-US" sz="1800" i="1" dirty="0"/>
              <a:t>y</a:t>
            </a:r>
            <a:r>
              <a:rPr lang="fr-FR" altLang="en-US" sz="1800" dirty="0"/>
              <a:t>)</a:t>
            </a: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	kb-3:  E(</a:t>
            </a:r>
            <a:r>
              <a:rPr lang="en-US" altLang="en-US" sz="1800" i="1" dirty="0"/>
              <a:t>z</a:t>
            </a:r>
            <a:r>
              <a:rPr lang="en-US" altLang="en-US" sz="1800" dirty="0"/>
              <a:t>)</a:t>
            </a:r>
            <a:r>
              <a:rPr lang="fr-FR" altLang="en-US" sz="1800" dirty="0">
                <a:sym typeface="Symbol" pitchFamily="18" charset="2"/>
              </a:rPr>
              <a:t> </a:t>
            </a:r>
            <a:r>
              <a:rPr lang="en-US" altLang="en-US" sz="1800" dirty="0"/>
              <a:t> ¬A(</a:t>
            </a:r>
            <a:r>
              <a:rPr lang="en-US" altLang="en-US" sz="1800" i="1" dirty="0" err="1"/>
              <a:t>z</a:t>
            </a:r>
            <a:r>
              <a:rPr lang="en-US" altLang="en-US" sz="1800" dirty="0" err="1"/>
              <a:t>,bar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r>
              <a:rPr lang="en-US" altLang="en-US" sz="1800" dirty="0"/>
              <a:t>	kb-4: </a:t>
            </a:r>
            <a:r>
              <a:rPr lang="fr-FR" altLang="en-US" sz="1800" dirty="0"/>
              <a:t>¬</a:t>
            </a:r>
            <a:r>
              <a:rPr lang="en-US" altLang="en-US" sz="1800" dirty="0"/>
              <a:t>D(</a:t>
            </a:r>
            <a:r>
              <a:rPr lang="en-US" altLang="en-US" sz="1800" dirty="0" err="1"/>
              <a:t>Minsky,foo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r>
              <a:rPr lang="en-US" altLang="en-US" sz="1800" dirty="0"/>
              <a:t>	kb-5: </a:t>
            </a:r>
            <a:r>
              <a:rPr lang="fr-FR" altLang="en-US" sz="1800" dirty="0"/>
              <a:t>¬A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Minsky,bar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Goal: prove C(Minsky)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860042-0C4F-0F44-B402-674FAA8B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5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do inference in FOPC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Reduction of first-order inference to propositional inference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First-order inference algorithms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Generalized Modus Ponens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Forward chaining ***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Backward chaining ***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Resolution-based theorem proving ***</a:t>
            </a:r>
          </a:p>
        </p:txBody>
      </p:sp>
    </p:spTree>
    <p:extLst>
      <p:ext uri="{BB962C8B-B14F-4D97-AF65-F5344CB8AC3E}">
        <p14:creationId xmlns:p14="http://schemas.microsoft.com/office/powerpoint/2010/main" val="2932845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21820" y="1523999"/>
            <a:ext cx="3341915" cy="2966357"/>
          </a:xfrm>
          <a:noFill/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1800" dirty="0"/>
              <a:t>KB:</a:t>
            </a:r>
          </a:p>
          <a:p>
            <a:pPr>
              <a:buFontTx/>
              <a:buNone/>
            </a:pPr>
            <a:r>
              <a:rPr lang="fr-FR" altLang="en-US" sz="1800" dirty="0"/>
              <a:t>	kb-1:  A(</a:t>
            </a:r>
            <a:r>
              <a:rPr lang="fr-FR" altLang="en-US" sz="1800" i="1" dirty="0" err="1"/>
              <a:t>x</a:t>
            </a:r>
            <a:r>
              <a:rPr lang="fr-FR" altLang="en-US" sz="1800" dirty="0" err="1"/>
              <a:t>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i="1" dirty="0"/>
              <a:t>x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C(</a:t>
            </a:r>
            <a:r>
              <a:rPr lang="fr-FR" altLang="en-US" sz="1800" i="1" dirty="0"/>
              <a:t>x</a:t>
            </a:r>
            <a:r>
              <a:rPr lang="fr-FR" altLang="en-US" sz="1800" dirty="0"/>
              <a:t>)</a:t>
            </a:r>
            <a:endParaRPr lang="en-US" altLang="en-US" sz="1800" dirty="0"/>
          </a:p>
          <a:p>
            <a:pPr>
              <a:buFontTx/>
              <a:buNone/>
            </a:pPr>
            <a:r>
              <a:rPr lang="fr-FR" altLang="en-US" sz="1800" dirty="0"/>
              <a:t>	kb-2:  D(</a:t>
            </a:r>
            <a:r>
              <a:rPr lang="fr-FR" altLang="en-US" sz="1800" i="1" dirty="0" err="1"/>
              <a:t>y</a:t>
            </a:r>
            <a:r>
              <a:rPr lang="fr-FR" altLang="en-US" sz="1800" dirty="0" err="1"/>
              <a:t>,foo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¬B(</a:t>
            </a:r>
            <a:r>
              <a:rPr lang="fr-FR" altLang="en-US" sz="1800" i="1" dirty="0"/>
              <a:t>y</a:t>
            </a:r>
            <a:r>
              <a:rPr lang="fr-FR" altLang="en-US" sz="1800" dirty="0"/>
              <a:t>)</a:t>
            </a: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	kb-3:  E(</a:t>
            </a:r>
            <a:r>
              <a:rPr lang="en-US" altLang="en-US" sz="1800" i="1" dirty="0"/>
              <a:t>z</a:t>
            </a:r>
            <a:r>
              <a:rPr lang="en-US" altLang="en-US" sz="1800" dirty="0"/>
              <a:t>)</a:t>
            </a:r>
            <a:r>
              <a:rPr lang="fr-FR" altLang="en-US" sz="1800" dirty="0">
                <a:sym typeface="Symbol" pitchFamily="18" charset="2"/>
              </a:rPr>
              <a:t> </a:t>
            </a:r>
            <a:r>
              <a:rPr lang="en-US" altLang="en-US" sz="1800" dirty="0"/>
              <a:t> ¬A(</a:t>
            </a:r>
            <a:r>
              <a:rPr lang="en-US" altLang="en-US" sz="1800" i="1" dirty="0" err="1"/>
              <a:t>z</a:t>
            </a:r>
            <a:r>
              <a:rPr lang="en-US" altLang="en-US" sz="1800" dirty="0" err="1"/>
              <a:t>,bar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r>
              <a:rPr lang="en-US" altLang="en-US" sz="1800" dirty="0"/>
              <a:t>	kb-4: </a:t>
            </a:r>
            <a:r>
              <a:rPr lang="fr-FR" altLang="en-US" sz="1800" dirty="0"/>
              <a:t>¬</a:t>
            </a:r>
            <a:r>
              <a:rPr lang="en-US" altLang="en-US" sz="1800" dirty="0"/>
              <a:t>D(</a:t>
            </a:r>
            <a:r>
              <a:rPr lang="en-US" altLang="en-US" sz="1800" dirty="0" err="1"/>
              <a:t>Minsky,foo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r>
              <a:rPr lang="en-US" altLang="en-US" sz="1800" dirty="0"/>
              <a:t>	kb-5: </a:t>
            </a:r>
            <a:r>
              <a:rPr lang="fr-FR" altLang="en-US" sz="1800" dirty="0"/>
              <a:t>¬A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Minsky,bar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Goal: prove C(Minsky)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87634" y="1412422"/>
            <a:ext cx="65504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fr-FR" altLang="en-US" sz="1800" dirty="0"/>
              <a:t>0: ¬C(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</a:t>
            </a:r>
            <a:endParaRPr lang="fr-FR" altLang="en-US" sz="1800" i="1" dirty="0"/>
          </a:p>
          <a:p>
            <a:endParaRPr lang="fr-FR" altLang="en-US" sz="18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7F0DD-A89F-D844-983D-39EF50046763}"/>
              </a:ext>
            </a:extLst>
          </p:cNvPr>
          <p:cNvSpPr/>
          <p:nvPr/>
        </p:nvSpPr>
        <p:spPr>
          <a:xfrm>
            <a:off x="4424013" y="1735587"/>
            <a:ext cx="541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en-US" i="1" dirty="0">
                <a:solidFill>
                  <a:srgbClr val="FF0000"/>
                </a:solidFill>
              </a:rPr>
              <a:t>Start off </a:t>
            </a:r>
            <a:r>
              <a:rPr lang="fr-FR" altLang="en-US" i="1" dirty="0" err="1">
                <a:solidFill>
                  <a:srgbClr val="FF0000"/>
                </a:solidFill>
              </a:rPr>
              <a:t>using</a:t>
            </a:r>
            <a:r>
              <a:rPr lang="fr-FR" altLang="en-US" i="1" dirty="0">
                <a:solidFill>
                  <a:srgbClr val="FF0000"/>
                </a:solidFill>
              </a:rPr>
              <a:t> </a:t>
            </a:r>
            <a:r>
              <a:rPr lang="fr-FR" altLang="en-US" i="1" dirty="0" err="1">
                <a:solidFill>
                  <a:srgbClr val="FF0000"/>
                </a:solidFill>
              </a:rPr>
              <a:t>our</a:t>
            </a:r>
            <a:r>
              <a:rPr lang="fr-FR" altLang="en-US" i="1" dirty="0">
                <a:solidFill>
                  <a:srgbClr val="FF0000"/>
                </a:solidFill>
              </a:rPr>
              <a:t> </a:t>
            </a:r>
            <a:r>
              <a:rPr lang="fr-FR" altLang="en-US" i="1" dirty="0" err="1">
                <a:solidFill>
                  <a:srgbClr val="FF0000"/>
                </a:solidFill>
              </a:rPr>
              <a:t>negated</a:t>
            </a:r>
            <a:r>
              <a:rPr lang="fr-FR" altLang="en-US" i="1" dirty="0">
                <a:solidFill>
                  <a:srgbClr val="FF0000"/>
                </a:solidFill>
              </a:rPr>
              <a:t> goal (proof by contradiction)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77448A-2721-4948-A6BE-D6C6BD82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23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21820" y="1523999"/>
            <a:ext cx="3341915" cy="2966357"/>
          </a:xfrm>
          <a:noFill/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1800" dirty="0"/>
              <a:t>KB:</a:t>
            </a:r>
          </a:p>
          <a:p>
            <a:pPr>
              <a:buFontTx/>
              <a:buNone/>
            </a:pPr>
            <a:r>
              <a:rPr lang="fr-FR" altLang="en-US" sz="1800" dirty="0"/>
              <a:t>	kb-1:  A(</a:t>
            </a:r>
            <a:r>
              <a:rPr lang="fr-FR" altLang="en-US" sz="1800" i="1" dirty="0" err="1"/>
              <a:t>x</a:t>
            </a:r>
            <a:r>
              <a:rPr lang="fr-FR" altLang="en-US" sz="1800" dirty="0" err="1"/>
              <a:t>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i="1" dirty="0"/>
              <a:t>x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C(</a:t>
            </a:r>
            <a:r>
              <a:rPr lang="fr-FR" altLang="en-US" sz="1800" i="1" dirty="0"/>
              <a:t>x</a:t>
            </a:r>
            <a:r>
              <a:rPr lang="fr-FR" altLang="en-US" sz="1800" dirty="0"/>
              <a:t>)</a:t>
            </a:r>
            <a:endParaRPr lang="en-US" altLang="en-US" sz="1800" dirty="0"/>
          </a:p>
          <a:p>
            <a:pPr>
              <a:buFontTx/>
              <a:buNone/>
            </a:pPr>
            <a:r>
              <a:rPr lang="fr-FR" altLang="en-US" sz="1800" dirty="0"/>
              <a:t>	kb-2:  D(</a:t>
            </a:r>
            <a:r>
              <a:rPr lang="fr-FR" altLang="en-US" sz="1800" i="1" dirty="0" err="1"/>
              <a:t>y</a:t>
            </a:r>
            <a:r>
              <a:rPr lang="fr-FR" altLang="en-US" sz="1800" dirty="0" err="1"/>
              <a:t>,foo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¬B(</a:t>
            </a:r>
            <a:r>
              <a:rPr lang="fr-FR" altLang="en-US" sz="1800" i="1" dirty="0"/>
              <a:t>y</a:t>
            </a:r>
            <a:r>
              <a:rPr lang="fr-FR" altLang="en-US" sz="1800" dirty="0"/>
              <a:t>)</a:t>
            </a: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	kb-3:  E(</a:t>
            </a:r>
            <a:r>
              <a:rPr lang="en-US" altLang="en-US" sz="1800" i="1" dirty="0"/>
              <a:t>z</a:t>
            </a:r>
            <a:r>
              <a:rPr lang="en-US" altLang="en-US" sz="1800" dirty="0"/>
              <a:t>)</a:t>
            </a:r>
            <a:r>
              <a:rPr lang="fr-FR" altLang="en-US" sz="1800" dirty="0">
                <a:sym typeface="Symbol" pitchFamily="18" charset="2"/>
              </a:rPr>
              <a:t> </a:t>
            </a:r>
            <a:r>
              <a:rPr lang="en-US" altLang="en-US" sz="1800" dirty="0"/>
              <a:t> ¬A(</a:t>
            </a:r>
            <a:r>
              <a:rPr lang="en-US" altLang="en-US" sz="1800" i="1" dirty="0" err="1"/>
              <a:t>z</a:t>
            </a:r>
            <a:r>
              <a:rPr lang="en-US" altLang="en-US" sz="1800" dirty="0" err="1"/>
              <a:t>,bar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r>
              <a:rPr lang="en-US" altLang="en-US" sz="1800" dirty="0"/>
              <a:t>	kb-4: </a:t>
            </a:r>
            <a:r>
              <a:rPr lang="fr-FR" altLang="en-US" sz="1800" dirty="0"/>
              <a:t>¬</a:t>
            </a:r>
            <a:r>
              <a:rPr lang="en-US" altLang="en-US" sz="1800" dirty="0"/>
              <a:t>D(</a:t>
            </a:r>
            <a:r>
              <a:rPr lang="en-US" altLang="en-US" sz="1800" dirty="0" err="1"/>
              <a:t>Minsky,foo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r>
              <a:rPr lang="en-US" altLang="en-US" sz="1800" dirty="0"/>
              <a:t>	kb-5: </a:t>
            </a:r>
            <a:r>
              <a:rPr lang="fr-FR" altLang="en-US" sz="1800" dirty="0"/>
              <a:t>¬A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Minsky,bar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Goal: prove C(Minsky)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87634" y="1412422"/>
            <a:ext cx="655047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fr-FR" altLang="en-US" sz="1800" dirty="0"/>
              <a:t>0: ¬C(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</a:t>
            </a:r>
            <a:endParaRPr lang="fr-FR" altLang="en-US" sz="1800" i="1" dirty="0"/>
          </a:p>
          <a:p>
            <a:endParaRPr lang="fr-FR" altLang="en-US" sz="1800" i="1" dirty="0"/>
          </a:p>
          <a:p>
            <a:r>
              <a:rPr lang="fr-FR" altLang="en-US" sz="1800" dirty="0"/>
              <a:t>1: 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 </a:t>
            </a:r>
            <a:r>
              <a:rPr lang="fr-FR" altLang="en-US" sz="1800" i="1" dirty="0"/>
              <a:t>[kb-1] </a:t>
            </a:r>
            <a:r>
              <a:rPr lang="fr-FR" altLang="en-US" sz="1800" dirty="0"/>
              <a:t>	</a:t>
            </a:r>
            <a:r>
              <a:rPr lang="fr-FR" altLang="en-US" sz="1800" i="1" dirty="0"/>
              <a:t>{x/</a:t>
            </a:r>
            <a:r>
              <a:rPr lang="fr-FR" altLang="en-US" sz="1800" i="1" dirty="0" err="1"/>
              <a:t>Minsky</a:t>
            </a:r>
            <a:r>
              <a:rPr lang="fr-FR" altLang="en-US" sz="1800" i="1" dirty="0"/>
              <a:t>}</a:t>
            </a:r>
          </a:p>
          <a:p>
            <a:endParaRPr lang="fr-FR" altLang="en-US" sz="18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C34ED0-3C2D-444E-A15C-5F68756031CC}"/>
              </a:ext>
            </a:extLst>
          </p:cNvPr>
          <p:cNvSpPr/>
          <p:nvPr/>
        </p:nvSpPr>
        <p:spPr>
          <a:xfrm>
            <a:off x="4242705" y="2782669"/>
            <a:ext cx="7840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en-US" i="1" dirty="0">
                <a:solidFill>
                  <a:srgbClr val="FF0000"/>
                </a:solidFill>
              </a:rPr>
              <a:t>Look for a </a:t>
            </a:r>
            <a:r>
              <a:rPr lang="fr-FR" altLang="en-US" i="1" dirty="0" err="1">
                <a:solidFill>
                  <a:srgbClr val="FF0000"/>
                </a:solidFill>
              </a:rPr>
              <a:t>rule</a:t>
            </a:r>
            <a:r>
              <a:rPr lang="fr-FR" altLang="en-US" i="1" dirty="0">
                <a:solidFill>
                  <a:srgbClr val="FF0000"/>
                </a:solidFill>
              </a:rPr>
              <a:t> </a:t>
            </a:r>
            <a:r>
              <a:rPr lang="fr-FR" altLang="en-US" i="1" dirty="0" err="1">
                <a:solidFill>
                  <a:srgbClr val="FF0000"/>
                </a:solidFill>
              </a:rPr>
              <a:t>that</a:t>
            </a:r>
            <a:r>
              <a:rPr lang="fr-FR" altLang="en-US" i="1" dirty="0">
                <a:solidFill>
                  <a:srgbClr val="FF0000"/>
                </a:solidFill>
              </a:rPr>
              <a:t> has </a:t>
            </a:r>
            <a:r>
              <a:rPr lang="fr-FR" altLang="en-US" dirty="0">
                <a:solidFill>
                  <a:srgbClr val="FF0000"/>
                </a:solidFill>
              </a:rPr>
              <a:t>C(</a:t>
            </a:r>
            <a:r>
              <a:rPr lang="fr-FR" altLang="en-US" dirty="0" err="1">
                <a:solidFill>
                  <a:srgbClr val="FF0000"/>
                </a:solidFill>
              </a:rPr>
              <a:t>Minsky</a:t>
            </a:r>
            <a:r>
              <a:rPr lang="fr-FR" altLang="en-US" dirty="0">
                <a:solidFill>
                  <a:srgbClr val="FF0000"/>
                </a:solidFill>
              </a:rPr>
              <a:t>)</a:t>
            </a:r>
            <a:r>
              <a:rPr lang="fr-FR" altLang="en-US" i="1" dirty="0">
                <a:solidFill>
                  <a:srgbClr val="FF0000"/>
                </a:solidFill>
              </a:rPr>
              <a:t> to oppose </a:t>
            </a:r>
            <a:r>
              <a:rPr lang="fr-FR" altLang="en-US" dirty="0">
                <a:solidFill>
                  <a:srgbClr val="FF0000"/>
                </a:solidFill>
              </a:rPr>
              <a:t>¬C(</a:t>
            </a:r>
            <a:r>
              <a:rPr lang="fr-FR" altLang="en-US" dirty="0" err="1">
                <a:solidFill>
                  <a:srgbClr val="FF0000"/>
                </a:solidFill>
              </a:rPr>
              <a:t>Minsky</a:t>
            </a:r>
            <a:r>
              <a:rPr lang="fr-FR" altLang="en-US" dirty="0">
                <a:solidFill>
                  <a:srgbClr val="FF0000"/>
                </a:solidFill>
              </a:rPr>
              <a:t>)</a:t>
            </a:r>
            <a:r>
              <a:rPr lang="fr-FR" altLang="en-US" i="1" dirty="0">
                <a:solidFill>
                  <a:srgbClr val="FF0000"/>
                </a:solidFill>
              </a:rPr>
              <a:t> </a:t>
            </a:r>
            <a:r>
              <a:rPr lang="fr-FR" altLang="en-US" i="1" dirty="0" err="1">
                <a:solidFill>
                  <a:srgbClr val="FF0000"/>
                </a:solidFill>
              </a:rPr>
              <a:t>from</a:t>
            </a:r>
            <a:r>
              <a:rPr lang="fr-FR" altLang="en-US" i="1" dirty="0">
                <a:solidFill>
                  <a:srgbClr val="FF0000"/>
                </a:solidFill>
              </a:rPr>
              <a:t> #0.</a:t>
            </a:r>
          </a:p>
          <a:p>
            <a:r>
              <a:rPr lang="fr-FR" altLang="en-US" i="1" dirty="0">
                <a:solidFill>
                  <a:srgbClr val="FF0000"/>
                </a:solidFill>
              </a:rPr>
              <a:t>This </a:t>
            </a:r>
            <a:r>
              <a:rPr lang="fr-FR" altLang="en-US" i="1" dirty="0" err="1">
                <a:solidFill>
                  <a:srgbClr val="FF0000"/>
                </a:solidFill>
              </a:rPr>
              <a:t>rule</a:t>
            </a:r>
            <a:r>
              <a:rPr lang="fr-FR" altLang="en-US" i="1" dirty="0">
                <a:solidFill>
                  <a:srgbClr val="FF0000"/>
                </a:solidFill>
              </a:rPr>
              <a:t> (kb-1) </a:t>
            </a:r>
            <a:r>
              <a:rPr lang="fr-FR" altLang="en-US" i="1" dirty="0" err="1">
                <a:solidFill>
                  <a:srgbClr val="FF0000"/>
                </a:solidFill>
              </a:rPr>
              <a:t>needed</a:t>
            </a:r>
            <a:r>
              <a:rPr lang="fr-FR" altLang="en-US" i="1" dirty="0">
                <a:solidFill>
                  <a:srgbClr val="FF0000"/>
                </a:solidFill>
              </a:rPr>
              <a:t> a substitution for </a:t>
            </a:r>
            <a:r>
              <a:rPr lang="fr-FR" altLang="en-US" i="1" dirty="0" err="1">
                <a:solidFill>
                  <a:srgbClr val="FF0000"/>
                </a:solidFill>
              </a:rPr>
              <a:t>it</a:t>
            </a:r>
            <a:r>
              <a:rPr lang="fr-FR" altLang="en-US" i="1" dirty="0">
                <a:solidFill>
                  <a:srgbClr val="FF0000"/>
                </a:solidFill>
              </a:rPr>
              <a:t> to </a:t>
            </a:r>
            <a:r>
              <a:rPr lang="fr-FR" altLang="en-US" i="1" dirty="0" err="1">
                <a:solidFill>
                  <a:srgbClr val="FF0000"/>
                </a:solidFill>
              </a:rPr>
              <a:t>work</a:t>
            </a:r>
            <a:r>
              <a:rPr lang="fr-FR" altLang="en-US" i="1" dirty="0">
                <a:solidFill>
                  <a:srgbClr val="FF0000"/>
                </a:solidFill>
              </a:rPr>
              <a:t>, </a:t>
            </a:r>
            <a:r>
              <a:rPr lang="fr-FR" altLang="en-US" i="1" dirty="0" err="1">
                <a:solidFill>
                  <a:srgbClr val="FF0000"/>
                </a:solidFill>
              </a:rPr>
              <a:t>giving</a:t>
            </a:r>
            <a:r>
              <a:rPr lang="fr-FR" altLang="en-US" i="1" dirty="0">
                <a:solidFill>
                  <a:srgbClr val="FF0000"/>
                </a:solidFill>
              </a:rPr>
              <a:t> us the new sentence #1.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85F74A-8FEF-CF46-B6E5-EE2AE3A8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21820" y="1523999"/>
            <a:ext cx="3341915" cy="2966357"/>
          </a:xfrm>
          <a:noFill/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1800" dirty="0"/>
              <a:t>KB:</a:t>
            </a:r>
          </a:p>
          <a:p>
            <a:pPr>
              <a:buFontTx/>
              <a:buNone/>
            </a:pPr>
            <a:r>
              <a:rPr lang="fr-FR" altLang="en-US" sz="1800" dirty="0"/>
              <a:t>	kb-1:  A(</a:t>
            </a:r>
            <a:r>
              <a:rPr lang="fr-FR" altLang="en-US" sz="1800" i="1" dirty="0" err="1"/>
              <a:t>x</a:t>
            </a:r>
            <a:r>
              <a:rPr lang="fr-FR" altLang="en-US" sz="1800" dirty="0" err="1"/>
              <a:t>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i="1" dirty="0"/>
              <a:t>x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C(</a:t>
            </a:r>
            <a:r>
              <a:rPr lang="fr-FR" altLang="en-US" sz="1800" i="1" dirty="0"/>
              <a:t>x</a:t>
            </a:r>
            <a:r>
              <a:rPr lang="fr-FR" altLang="en-US" sz="1800" dirty="0"/>
              <a:t>)</a:t>
            </a:r>
            <a:endParaRPr lang="en-US" altLang="en-US" sz="1800" dirty="0"/>
          </a:p>
          <a:p>
            <a:pPr>
              <a:buFontTx/>
              <a:buNone/>
            </a:pPr>
            <a:r>
              <a:rPr lang="fr-FR" altLang="en-US" sz="1800" dirty="0"/>
              <a:t>	kb-2:  D(</a:t>
            </a:r>
            <a:r>
              <a:rPr lang="fr-FR" altLang="en-US" sz="1800" i="1" dirty="0" err="1"/>
              <a:t>y</a:t>
            </a:r>
            <a:r>
              <a:rPr lang="fr-FR" altLang="en-US" sz="1800" dirty="0" err="1"/>
              <a:t>,foo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¬B(</a:t>
            </a:r>
            <a:r>
              <a:rPr lang="fr-FR" altLang="en-US" sz="1800" i="1" dirty="0"/>
              <a:t>y</a:t>
            </a:r>
            <a:r>
              <a:rPr lang="fr-FR" altLang="en-US" sz="1800" dirty="0"/>
              <a:t>)</a:t>
            </a: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	kb-3:  E(</a:t>
            </a:r>
            <a:r>
              <a:rPr lang="en-US" altLang="en-US" sz="1800" i="1" dirty="0"/>
              <a:t>z</a:t>
            </a:r>
            <a:r>
              <a:rPr lang="en-US" altLang="en-US" sz="1800" dirty="0"/>
              <a:t>)</a:t>
            </a:r>
            <a:r>
              <a:rPr lang="fr-FR" altLang="en-US" sz="1800" dirty="0">
                <a:sym typeface="Symbol" pitchFamily="18" charset="2"/>
              </a:rPr>
              <a:t> </a:t>
            </a:r>
            <a:r>
              <a:rPr lang="en-US" altLang="en-US" sz="1800" dirty="0"/>
              <a:t> ¬A(</a:t>
            </a:r>
            <a:r>
              <a:rPr lang="en-US" altLang="en-US" sz="1800" i="1" dirty="0" err="1"/>
              <a:t>z</a:t>
            </a:r>
            <a:r>
              <a:rPr lang="en-US" altLang="en-US" sz="1800" dirty="0" err="1"/>
              <a:t>,bar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r>
              <a:rPr lang="en-US" altLang="en-US" sz="1800" dirty="0"/>
              <a:t>	kb-4: </a:t>
            </a:r>
            <a:r>
              <a:rPr lang="fr-FR" altLang="en-US" sz="1800" dirty="0"/>
              <a:t>¬</a:t>
            </a:r>
            <a:r>
              <a:rPr lang="en-US" altLang="en-US" sz="1800" dirty="0"/>
              <a:t>D(</a:t>
            </a:r>
            <a:r>
              <a:rPr lang="en-US" altLang="en-US" sz="1800" dirty="0" err="1"/>
              <a:t>Minsky,foo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r>
              <a:rPr lang="en-US" altLang="en-US" sz="1800" dirty="0"/>
              <a:t>	kb-5: </a:t>
            </a:r>
            <a:r>
              <a:rPr lang="fr-FR" altLang="en-US" sz="1800" dirty="0"/>
              <a:t>¬A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Minsky,bar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Goal: prove C(Minsky)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87634" y="1412422"/>
            <a:ext cx="655047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fr-FR" altLang="en-US" sz="1800" dirty="0"/>
              <a:t>0: ¬C(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</a:t>
            </a:r>
            <a:endParaRPr lang="fr-FR" altLang="en-US" sz="1800" i="1" dirty="0"/>
          </a:p>
          <a:p>
            <a:endParaRPr lang="fr-FR" altLang="en-US" sz="1800" i="1" dirty="0"/>
          </a:p>
          <a:p>
            <a:r>
              <a:rPr lang="fr-FR" altLang="en-US" sz="1800" dirty="0"/>
              <a:t>1: 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 </a:t>
            </a:r>
            <a:r>
              <a:rPr lang="fr-FR" altLang="en-US" sz="1800" i="1" dirty="0"/>
              <a:t>[kb-1] </a:t>
            </a:r>
            <a:r>
              <a:rPr lang="fr-FR" altLang="en-US" sz="1800" dirty="0"/>
              <a:t>	</a:t>
            </a:r>
            <a:r>
              <a:rPr lang="fr-FR" altLang="en-US" sz="1800" i="1" dirty="0"/>
              <a:t>{x/</a:t>
            </a:r>
            <a:r>
              <a:rPr lang="fr-FR" altLang="en-US" sz="1800" i="1" dirty="0" err="1"/>
              <a:t>Minsky</a:t>
            </a:r>
            <a:r>
              <a:rPr lang="fr-FR" altLang="en-US" sz="1800" i="1" dirty="0"/>
              <a:t>}</a:t>
            </a:r>
          </a:p>
          <a:p>
            <a:endParaRPr lang="fr-FR" altLang="en-US" sz="1800" i="1" dirty="0"/>
          </a:p>
          <a:p>
            <a:r>
              <a:rPr lang="fr-FR" altLang="en-US" sz="1800" dirty="0"/>
              <a:t>2: ¬C(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),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</a:t>
            </a:r>
          </a:p>
          <a:p>
            <a:r>
              <a:rPr lang="fr-FR" altLang="en-US" sz="1800" dirty="0"/>
              <a:t>	2.a: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</a:t>
            </a:r>
            <a:r>
              <a:rPr lang="fr-FR" altLang="en-US" sz="1800" i="1" dirty="0"/>
              <a:t>[</a:t>
            </a:r>
            <a:r>
              <a:rPr lang="fr-FR" altLang="en-US" sz="1800" i="1" dirty="0" err="1"/>
              <a:t>resolution</a:t>
            </a:r>
            <a:r>
              <a:rPr lang="fr-FR" altLang="en-US" sz="1800" i="1" dirty="0"/>
              <a:t>: 0,1]</a:t>
            </a:r>
          </a:p>
          <a:p>
            <a:endParaRPr lang="fr-FR" altLang="en-US" sz="1800" i="1" dirty="0"/>
          </a:p>
          <a:p>
            <a:endParaRPr lang="fr-FR" alt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DFE299-C3BF-1044-AD66-E08A06BC40F0}"/>
              </a:ext>
            </a:extLst>
          </p:cNvPr>
          <p:cNvSpPr/>
          <p:nvPr/>
        </p:nvSpPr>
        <p:spPr>
          <a:xfrm>
            <a:off x="4226377" y="3628413"/>
            <a:ext cx="8828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en-US" i="1" dirty="0" err="1">
                <a:solidFill>
                  <a:srgbClr val="FF0000"/>
                </a:solidFill>
              </a:rPr>
              <a:t>Now</a:t>
            </a:r>
            <a:r>
              <a:rPr lang="fr-FR" altLang="en-US" i="1" dirty="0">
                <a:solidFill>
                  <a:srgbClr val="FF0000"/>
                </a:solidFill>
              </a:rPr>
              <a:t> </a:t>
            </a:r>
            <a:r>
              <a:rPr lang="fr-FR" altLang="en-US" i="1" dirty="0" err="1">
                <a:solidFill>
                  <a:srgbClr val="FF0000"/>
                </a:solidFill>
              </a:rPr>
              <a:t>that</a:t>
            </a:r>
            <a:r>
              <a:rPr lang="fr-FR" altLang="en-US" i="1" dirty="0">
                <a:solidFill>
                  <a:srgbClr val="FF0000"/>
                </a:solidFill>
              </a:rPr>
              <a:t> </a:t>
            </a:r>
            <a:r>
              <a:rPr lang="fr-FR" altLang="en-US" i="1" dirty="0" err="1">
                <a:solidFill>
                  <a:srgbClr val="FF0000"/>
                </a:solidFill>
              </a:rPr>
              <a:t>we</a:t>
            </a:r>
            <a:r>
              <a:rPr lang="fr-FR" altLang="en-US" i="1" dirty="0">
                <a:solidFill>
                  <a:srgbClr val="FF0000"/>
                </a:solidFill>
              </a:rPr>
              <a:t> have #0 and #1 </a:t>
            </a:r>
            <a:r>
              <a:rPr lang="fr-FR" altLang="en-US" i="1" dirty="0" err="1">
                <a:solidFill>
                  <a:srgbClr val="FF0000"/>
                </a:solidFill>
              </a:rPr>
              <a:t>with</a:t>
            </a:r>
            <a:r>
              <a:rPr lang="fr-FR" altLang="en-US" i="1" dirty="0">
                <a:solidFill>
                  <a:srgbClr val="FF0000"/>
                </a:solidFill>
              </a:rPr>
              <a:t> </a:t>
            </a:r>
            <a:r>
              <a:rPr lang="fr-FR" altLang="en-US" i="1" dirty="0" err="1">
                <a:solidFill>
                  <a:srgbClr val="FF0000"/>
                </a:solidFill>
              </a:rPr>
              <a:t>opposing</a:t>
            </a:r>
            <a:r>
              <a:rPr lang="fr-FR" altLang="en-US" i="1" dirty="0">
                <a:solidFill>
                  <a:srgbClr val="FF0000"/>
                </a:solidFill>
              </a:rPr>
              <a:t> </a:t>
            </a:r>
            <a:r>
              <a:rPr lang="fr-FR" altLang="en-US" i="1" dirty="0" err="1">
                <a:solidFill>
                  <a:srgbClr val="FF0000"/>
                </a:solidFill>
              </a:rPr>
              <a:t>terms</a:t>
            </a:r>
            <a:r>
              <a:rPr lang="fr-FR" altLang="en-US" i="1" dirty="0">
                <a:solidFill>
                  <a:srgbClr val="FF0000"/>
                </a:solidFill>
              </a:rPr>
              <a:t>, use </a:t>
            </a:r>
            <a:r>
              <a:rPr lang="fr-FR" altLang="en-US" i="1" dirty="0" err="1">
                <a:solidFill>
                  <a:srgbClr val="FF0000"/>
                </a:solidFill>
              </a:rPr>
              <a:t>resolution</a:t>
            </a:r>
            <a:r>
              <a:rPr lang="fr-FR" altLang="en-US" i="1" dirty="0">
                <a:solidFill>
                  <a:srgbClr val="FF0000"/>
                </a:solidFill>
              </a:rPr>
              <a:t> to </a:t>
            </a:r>
            <a:r>
              <a:rPr lang="fr-FR" altLang="en-US" i="1" dirty="0" err="1">
                <a:solidFill>
                  <a:srgbClr val="FF0000"/>
                </a:solidFill>
              </a:rPr>
              <a:t>eliminate</a:t>
            </a:r>
            <a:r>
              <a:rPr lang="fr-FR" altLang="en-US" i="1" dirty="0">
                <a:solidFill>
                  <a:srgbClr val="FF0000"/>
                </a:solidFill>
              </a:rPr>
              <a:t> </a:t>
            </a:r>
            <a:r>
              <a:rPr lang="fr-FR" altLang="en-US" i="1" dirty="0" err="1">
                <a:solidFill>
                  <a:srgbClr val="FF0000"/>
                </a:solidFill>
              </a:rPr>
              <a:t>them</a:t>
            </a:r>
            <a:r>
              <a:rPr lang="fr-FR" altLang="en-US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50A46B-8C61-C942-B90F-CEE47EAF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76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21820" y="1523999"/>
            <a:ext cx="3341915" cy="2966357"/>
          </a:xfrm>
          <a:noFill/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1800" dirty="0"/>
              <a:t>KB:</a:t>
            </a:r>
          </a:p>
          <a:p>
            <a:pPr>
              <a:buFontTx/>
              <a:buNone/>
            </a:pPr>
            <a:r>
              <a:rPr lang="fr-FR" altLang="en-US" sz="1800" dirty="0"/>
              <a:t>	kb-1:  A(</a:t>
            </a:r>
            <a:r>
              <a:rPr lang="fr-FR" altLang="en-US" sz="1800" i="1" dirty="0" err="1"/>
              <a:t>x</a:t>
            </a:r>
            <a:r>
              <a:rPr lang="fr-FR" altLang="en-US" sz="1800" dirty="0" err="1"/>
              <a:t>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i="1" dirty="0"/>
              <a:t>x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C(</a:t>
            </a:r>
            <a:r>
              <a:rPr lang="fr-FR" altLang="en-US" sz="1800" i="1" dirty="0"/>
              <a:t>x</a:t>
            </a:r>
            <a:r>
              <a:rPr lang="fr-FR" altLang="en-US" sz="1800" dirty="0"/>
              <a:t>)</a:t>
            </a:r>
            <a:endParaRPr lang="en-US" altLang="en-US" sz="1800" dirty="0"/>
          </a:p>
          <a:p>
            <a:pPr>
              <a:buFontTx/>
              <a:buNone/>
            </a:pPr>
            <a:r>
              <a:rPr lang="fr-FR" altLang="en-US" sz="1800" dirty="0"/>
              <a:t>	kb-2:  D(</a:t>
            </a:r>
            <a:r>
              <a:rPr lang="fr-FR" altLang="en-US" sz="1800" i="1" dirty="0" err="1"/>
              <a:t>y</a:t>
            </a:r>
            <a:r>
              <a:rPr lang="fr-FR" altLang="en-US" sz="1800" dirty="0" err="1"/>
              <a:t>,foo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¬B(</a:t>
            </a:r>
            <a:r>
              <a:rPr lang="fr-FR" altLang="en-US" sz="1800" i="1" dirty="0"/>
              <a:t>y</a:t>
            </a:r>
            <a:r>
              <a:rPr lang="fr-FR" altLang="en-US" sz="1800" dirty="0"/>
              <a:t>)</a:t>
            </a: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	kb-3:  E(</a:t>
            </a:r>
            <a:r>
              <a:rPr lang="en-US" altLang="en-US" sz="1800" i="1" dirty="0"/>
              <a:t>z</a:t>
            </a:r>
            <a:r>
              <a:rPr lang="en-US" altLang="en-US" sz="1800" dirty="0"/>
              <a:t>)</a:t>
            </a:r>
            <a:r>
              <a:rPr lang="fr-FR" altLang="en-US" sz="1800" dirty="0">
                <a:sym typeface="Symbol" pitchFamily="18" charset="2"/>
              </a:rPr>
              <a:t> </a:t>
            </a:r>
            <a:r>
              <a:rPr lang="en-US" altLang="en-US" sz="1800" dirty="0"/>
              <a:t> ¬A(</a:t>
            </a:r>
            <a:r>
              <a:rPr lang="en-US" altLang="en-US" sz="1800" i="1" dirty="0" err="1"/>
              <a:t>z</a:t>
            </a:r>
            <a:r>
              <a:rPr lang="en-US" altLang="en-US" sz="1800" dirty="0" err="1"/>
              <a:t>,bar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r>
              <a:rPr lang="en-US" altLang="en-US" sz="1800" dirty="0"/>
              <a:t>	kb-4: </a:t>
            </a:r>
            <a:r>
              <a:rPr lang="fr-FR" altLang="en-US" sz="1800" dirty="0"/>
              <a:t>¬</a:t>
            </a:r>
            <a:r>
              <a:rPr lang="en-US" altLang="en-US" sz="1800" dirty="0"/>
              <a:t>D(</a:t>
            </a:r>
            <a:r>
              <a:rPr lang="en-US" altLang="en-US" sz="1800" dirty="0" err="1"/>
              <a:t>Minsky,foo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r>
              <a:rPr lang="en-US" altLang="en-US" sz="1800" dirty="0"/>
              <a:t>     kb-5: </a:t>
            </a:r>
            <a:r>
              <a:rPr lang="fr-FR" altLang="en-US" sz="1800" dirty="0"/>
              <a:t>¬A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Minsky,bar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Goal: prove C(Minsky)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87634" y="1412422"/>
            <a:ext cx="6550479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fr-FR" altLang="en-US" sz="1800" dirty="0"/>
              <a:t>0: ¬C(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</a:t>
            </a:r>
            <a:endParaRPr lang="fr-FR" altLang="en-US" sz="1800" i="1" dirty="0"/>
          </a:p>
          <a:p>
            <a:endParaRPr lang="fr-FR" altLang="en-US" sz="1800" i="1" dirty="0"/>
          </a:p>
          <a:p>
            <a:r>
              <a:rPr lang="fr-FR" altLang="en-US" sz="1800" dirty="0"/>
              <a:t>1: 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 </a:t>
            </a:r>
            <a:r>
              <a:rPr lang="fr-FR" altLang="en-US" sz="1800" i="1" dirty="0"/>
              <a:t>[kb-1] </a:t>
            </a:r>
            <a:r>
              <a:rPr lang="fr-FR" altLang="en-US" sz="1800" dirty="0"/>
              <a:t>	</a:t>
            </a:r>
            <a:r>
              <a:rPr lang="fr-FR" altLang="en-US" sz="1800" i="1" dirty="0"/>
              <a:t>{x/</a:t>
            </a:r>
            <a:r>
              <a:rPr lang="fr-FR" altLang="en-US" sz="1800" i="1" dirty="0" err="1"/>
              <a:t>Minsky</a:t>
            </a:r>
            <a:r>
              <a:rPr lang="fr-FR" altLang="en-US" sz="1800" i="1" dirty="0"/>
              <a:t>}</a:t>
            </a:r>
          </a:p>
          <a:p>
            <a:endParaRPr lang="fr-FR" altLang="en-US" sz="1800" i="1" dirty="0"/>
          </a:p>
          <a:p>
            <a:r>
              <a:rPr lang="fr-FR" altLang="en-US" sz="1800" dirty="0"/>
              <a:t>2: ¬C(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),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</a:t>
            </a:r>
          </a:p>
          <a:p>
            <a:r>
              <a:rPr lang="fr-FR" altLang="en-US" sz="1800" dirty="0"/>
              <a:t>	2.a: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</a:t>
            </a:r>
            <a:r>
              <a:rPr lang="fr-FR" altLang="en-US" sz="1800" i="1" dirty="0"/>
              <a:t>[</a:t>
            </a:r>
            <a:r>
              <a:rPr lang="fr-FR" altLang="en-US" sz="1800" i="1" dirty="0" err="1"/>
              <a:t>resolution</a:t>
            </a:r>
            <a:r>
              <a:rPr lang="fr-FR" altLang="en-US" sz="1800" i="1" dirty="0"/>
              <a:t>: 0,1]</a:t>
            </a:r>
          </a:p>
          <a:p>
            <a:endParaRPr lang="fr-FR" altLang="en-US" sz="1800" i="1" dirty="0"/>
          </a:p>
          <a:p>
            <a:r>
              <a:rPr lang="fr-FR" altLang="en-US" sz="1800" dirty="0"/>
              <a:t>3:   D(</a:t>
            </a:r>
            <a:r>
              <a:rPr lang="fr-FR" altLang="en-US" sz="1800" dirty="0" err="1"/>
              <a:t>Minsky,foo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¬B(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</a:t>
            </a:r>
            <a:r>
              <a:rPr lang="fr-FR" altLang="en-US" sz="1800" i="1" dirty="0"/>
              <a:t>[kb-2]</a:t>
            </a:r>
          </a:p>
          <a:p>
            <a:pPr lvl="1"/>
            <a:r>
              <a:rPr lang="fr-FR" altLang="en-US" sz="1800" i="1" dirty="0"/>
              <a:t>	 {y/</a:t>
            </a:r>
            <a:r>
              <a:rPr lang="fr-FR" altLang="en-US" sz="1800" i="1" dirty="0" err="1"/>
              <a:t>Minsky</a:t>
            </a:r>
            <a:r>
              <a:rPr lang="fr-FR" altLang="en-US" sz="1800" i="1" dirty="0"/>
              <a:t>}</a:t>
            </a:r>
          </a:p>
          <a:p>
            <a:pPr lvl="1"/>
            <a:endParaRPr lang="fr-FR" altLang="en-US" sz="1800" i="1" dirty="0"/>
          </a:p>
          <a:p>
            <a:r>
              <a:rPr lang="fr-FR" altLang="en-US" sz="1800" dirty="0"/>
              <a:t>4: 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),  D(</a:t>
            </a:r>
            <a:r>
              <a:rPr lang="fr-FR" altLang="en-US" sz="1800" dirty="0" err="1"/>
              <a:t>Minsky,foo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¬B(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</a:t>
            </a:r>
          </a:p>
          <a:p>
            <a:r>
              <a:rPr lang="fr-FR" altLang="en-US" sz="1800" dirty="0"/>
              <a:t>              4.a: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D(</a:t>
            </a:r>
            <a:r>
              <a:rPr lang="fr-FR" altLang="en-US" sz="1800" dirty="0" err="1"/>
              <a:t>Minsky,foo</a:t>
            </a:r>
            <a:r>
              <a:rPr lang="fr-FR" altLang="en-US" sz="1800" dirty="0"/>
              <a:t>)  </a:t>
            </a:r>
            <a:r>
              <a:rPr lang="fr-FR" altLang="en-US" sz="1800" i="1" dirty="0"/>
              <a:t>[</a:t>
            </a:r>
            <a:r>
              <a:rPr lang="fr-FR" altLang="en-US" sz="1800" i="1" dirty="0" err="1"/>
              <a:t>resol</a:t>
            </a:r>
            <a:r>
              <a:rPr lang="fr-FR" altLang="en-US" sz="1800" i="1" dirty="0"/>
              <a:t>: 2a,3]</a:t>
            </a:r>
          </a:p>
          <a:p>
            <a:endParaRPr lang="fr-FR" altLang="en-US" sz="1800" i="1" dirty="0"/>
          </a:p>
          <a:p>
            <a:endParaRPr lang="fr-FR" alt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74CEA0-DBD7-0543-88A2-68A2CD06A2BA}"/>
              </a:ext>
            </a:extLst>
          </p:cNvPr>
          <p:cNvSpPr/>
          <p:nvPr/>
        </p:nvSpPr>
        <p:spPr>
          <a:xfrm>
            <a:off x="4487634" y="5290407"/>
            <a:ext cx="5327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en-US" i="1" dirty="0">
                <a:solidFill>
                  <a:srgbClr val="FF0000"/>
                </a:solidFill>
              </a:rPr>
              <a:t>And </a:t>
            </a:r>
            <a:r>
              <a:rPr lang="fr-FR" altLang="en-US" i="1" dirty="0" err="1">
                <a:solidFill>
                  <a:srgbClr val="FF0000"/>
                </a:solidFill>
              </a:rPr>
              <a:t>repeat</a:t>
            </a:r>
            <a:r>
              <a:rPr lang="fr-FR" altLang="en-US" i="1" dirty="0">
                <a:solidFill>
                  <a:srgbClr val="FF0000"/>
                </a:solidFill>
              </a:rPr>
              <a:t> to </a:t>
            </a:r>
            <a:r>
              <a:rPr lang="fr-FR" altLang="en-US" i="1" dirty="0" err="1">
                <a:solidFill>
                  <a:srgbClr val="FF0000"/>
                </a:solidFill>
              </a:rPr>
              <a:t>find</a:t>
            </a:r>
            <a:r>
              <a:rPr lang="fr-FR" altLang="en-US" i="1" dirty="0">
                <a:solidFill>
                  <a:srgbClr val="FF0000"/>
                </a:solidFill>
              </a:rPr>
              <a:t> and </a:t>
            </a:r>
            <a:r>
              <a:rPr lang="fr-FR" altLang="en-US" i="1" dirty="0" err="1">
                <a:solidFill>
                  <a:srgbClr val="FF0000"/>
                </a:solidFill>
              </a:rPr>
              <a:t>eliminate</a:t>
            </a:r>
            <a:r>
              <a:rPr lang="fr-FR" altLang="en-US" i="1" dirty="0">
                <a:solidFill>
                  <a:srgbClr val="FF0000"/>
                </a:solidFill>
              </a:rPr>
              <a:t> </a:t>
            </a:r>
            <a:r>
              <a:rPr lang="fr-FR" altLang="en-US" i="1" dirty="0" err="1">
                <a:solidFill>
                  <a:srgbClr val="FF0000"/>
                </a:solidFill>
              </a:rPr>
              <a:t>other</a:t>
            </a:r>
            <a:r>
              <a:rPr lang="fr-FR" altLang="en-US" i="1" dirty="0">
                <a:solidFill>
                  <a:srgbClr val="FF0000"/>
                </a:solidFill>
              </a:rPr>
              <a:t> </a:t>
            </a:r>
            <a:r>
              <a:rPr lang="fr-FR" altLang="en-US" i="1" dirty="0" err="1">
                <a:solidFill>
                  <a:srgbClr val="FF0000"/>
                </a:solidFill>
              </a:rPr>
              <a:t>opposing</a:t>
            </a:r>
            <a:r>
              <a:rPr lang="fr-FR" altLang="en-US" i="1" dirty="0">
                <a:solidFill>
                  <a:srgbClr val="FF0000"/>
                </a:solidFill>
              </a:rPr>
              <a:t> </a:t>
            </a:r>
            <a:r>
              <a:rPr lang="fr-FR" altLang="en-US" i="1" dirty="0" err="1">
                <a:solidFill>
                  <a:srgbClr val="FF0000"/>
                </a:solidFill>
              </a:rPr>
              <a:t>terms</a:t>
            </a:r>
            <a:r>
              <a:rPr lang="fr-FR" altLang="en-US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00062B-0507-D547-B3AE-0D92B703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23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21820" y="1523999"/>
            <a:ext cx="3341915" cy="2966357"/>
          </a:xfrm>
          <a:noFill/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1800" dirty="0"/>
              <a:t>KB:</a:t>
            </a:r>
          </a:p>
          <a:p>
            <a:pPr>
              <a:buFontTx/>
              <a:buNone/>
            </a:pPr>
            <a:r>
              <a:rPr lang="fr-FR" altLang="en-US" sz="1800" dirty="0"/>
              <a:t>	kb-1:  A(</a:t>
            </a:r>
            <a:r>
              <a:rPr lang="fr-FR" altLang="en-US" sz="1800" i="1" dirty="0" err="1"/>
              <a:t>x</a:t>
            </a:r>
            <a:r>
              <a:rPr lang="fr-FR" altLang="en-US" sz="1800" dirty="0" err="1"/>
              <a:t>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i="1" dirty="0"/>
              <a:t>x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C(</a:t>
            </a:r>
            <a:r>
              <a:rPr lang="fr-FR" altLang="en-US" sz="1800" i="1" dirty="0"/>
              <a:t>x</a:t>
            </a:r>
            <a:r>
              <a:rPr lang="fr-FR" altLang="en-US" sz="1800" dirty="0"/>
              <a:t>)</a:t>
            </a:r>
            <a:endParaRPr lang="en-US" altLang="en-US" sz="1800" dirty="0"/>
          </a:p>
          <a:p>
            <a:pPr>
              <a:buFontTx/>
              <a:buNone/>
            </a:pPr>
            <a:r>
              <a:rPr lang="fr-FR" altLang="en-US" sz="1800" dirty="0"/>
              <a:t>	kb-2:  D(</a:t>
            </a:r>
            <a:r>
              <a:rPr lang="fr-FR" altLang="en-US" sz="1800" i="1" dirty="0" err="1"/>
              <a:t>y</a:t>
            </a:r>
            <a:r>
              <a:rPr lang="fr-FR" altLang="en-US" sz="1800" dirty="0" err="1"/>
              <a:t>,foo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¬B(</a:t>
            </a:r>
            <a:r>
              <a:rPr lang="fr-FR" altLang="en-US" sz="1800" i="1" dirty="0"/>
              <a:t>y</a:t>
            </a:r>
            <a:r>
              <a:rPr lang="fr-FR" altLang="en-US" sz="1800" dirty="0"/>
              <a:t>)</a:t>
            </a: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	kb-3:  E(</a:t>
            </a:r>
            <a:r>
              <a:rPr lang="en-US" altLang="en-US" sz="1800" i="1" dirty="0"/>
              <a:t>z</a:t>
            </a:r>
            <a:r>
              <a:rPr lang="en-US" altLang="en-US" sz="1800" dirty="0"/>
              <a:t>)</a:t>
            </a:r>
            <a:r>
              <a:rPr lang="fr-FR" altLang="en-US" sz="1800" dirty="0">
                <a:sym typeface="Symbol" pitchFamily="18" charset="2"/>
              </a:rPr>
              <a:t> </a:t>
            </a:r>
            <a:r>
              <a:rPr lang="en-US" altLang="en-US" sz="1800" dirty="0"/>
              <a:t> ¬A(</a:t>
            </a:r>
            <a:r>
              <a:rPr lang="en-US" altLang="en-US" sz="1800" i="1" dirty="0" err="1"/>
              <a:t>z</a:t>
            </a:r>
            <a:r>
              <a:rPr lang="en-US" altLang="en-US" sz="1800" dirty="0" err="1"/>
              <a:t>,bar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r>
              <a:rPr lang="en-US" altLang="en-US" sz="1800" dirty="0"/>
              <a:t>	kb-4: </a:t>
            </a:r>
            <a:r>
              <a:rPr lang="fr-FR" altLang="en-US" sz="1800" dirty="0"/>
              <a:t>¬</a:t>
            </a:r>
            <a:r>
              <a:rPr lang="en-US" altLang="en-US" sz="1800" dirty="0"/>
              <a:t>D(</a:t>
            </a:r>
            <a:r>
              <a:rPr lang="en-US" altLang="en-US" sz="1800" dirty="0" err="1"/>
              <a:t>Minsky,foo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r>
              <a:rPr lang="en-US" altLang="en-US" sz="1800" dirty="0"/>
              <a:t>     kb-5: </a:t>
            </a:r>
            <a:r>
              <a:rPr lang="fr-FR" altLang="en-US" sz="1800" dirty="0"/>
              <a:t>¬A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Minsky,bar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Goal: prove C(Minsky)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87634" y="1412422"/>
            <a:ext cx="655047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fr-FR" altLang="en-US" sz="1800" dirty="0"/>
              <a:t>0: ¬C(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</a:t>
            </a:r>
            <a:endParaRPr lang="fr-FR" altLang="en-US" sz="1800" i="1" dirty="0"/>
          </a:p>
          <a:p>
            <a:endParaRPr lang="fr-FR" altLang="en-US" sz="1800" i="1" dirty="0"/>
          </a:p>
          <a:p>
            <a:r>
              <a:rPr lang="fr-FR" altLang="en-US" sz="1800" dirty="0"/>
              <a:t>1: 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 </a:t>
            </a:r>
            <a:r>
              <a:rPr lang="fr-FR" altLang="en-US" sz="1800" i="1" dirty="0"/>
              <a:t>[kb-1] </a:t>
            </a:r>
            <a:r>
              <a:rPr lang="fr-FR" altLang="en-US" sz="1800" dirty="0"/>
              <a:t>	</a:t>
            </a:r>
            <a:r>
              <a:rPr lang="fr-FR" altLang="en-US" sz="1800" i="1" dirty="0"/>
              <a:t>{x/</a:t>
            </a:r>
            <a:r>
              <a:rPr lang="fr-FR" altLang="en-US" sz="1800" i="1" dirty="0" err="1"/>
              <a:t>Minsky</a:t>
            </a:r>
            <a:r>
              <a:rPr lang="fr-FR" altLang="en-US" sz="1800" i="1" dirty="0"/>
              <a:t>}</a:t>
            </a:r>
          </a:p>
          <a:p>
            <a:endParaRPr lang="fr-FR" altLang="en-US" sz="1800" i="1" dirty="0"/>
          </a:p>
          <a:p>
            <a:r>
              <a:rPr lang="fr-FR" altLang="en-US" sz="1800" dirty="0"/>
              <a:t>2: ¬C(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),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</a:t>
            </a:r>
          </a:p>
          <a:p>
            <a:r>
              <a:rPr lang="fr-FR" altLang="en-US" sz="1800" dirty="0"/>
              <a:t>	2.a: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</a:t>
            </a:r>
            <a:r>
              <a:rPr lang="fr-FR" altLang="en-US" sz="1800" i="1" dirty="0"/>
              <a:t>[</a:t>
            </a:r>
            <a:r>
              <a:rPr lang="fr-FR" altLang="en-US" sz="1800" i="1" dirty="0" err="1"/>
              <a:t>resolution</a:t>
            </a:r>
            <a:r>
              <a:rPr lang="fr-FR" altLang="en-US" sz="1800" i="1" dirty="0"/>
              <a:t>: 0,1]</a:t>
            </a:r>
          </a:p>
          <a:p>
            <a:endParaRPr lang="fr-FR" altLang="en-US" sz="1800" i="1" dirty="0"/>
          </a:p>
          <a:p>
            <a:r>
              <a:rPr lang="fr-FR" altLang="en-US" sz="1800" dirty="0"/>
              <a:t>3:   D(</a:t>
            </a:r>
            <a:r>
              <a:rPr lang="fr-FR" altLang="en-US" sz="1800" dirty="0" err="1"/>
              <a:t>Minsky,foo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¬B(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</a:t>
            </a:r>
            <a:r>
              <a:rPr lang="fr-FR" altLang="en-US" sz="1800" i="1" dirty="0"/>
              <a:t>[kb-2]</a:t>
            </a:r>
          </a:p>
          <a:p>
            <a:pPr lvl="1"/>
            <a:r>
              <a:rPr lang="fr-FR" altLang="en-US" sz="1800" i="1" dirty="0"/>
              <a:t>	 {y/</a:t>
            </a:r>
            <a:r>
              <a:rPr lang="fr-FR" altLang="en-US" sz="1800" i="1" dirty="0" err="1"/>
              <a:t>Minsky</a:t>
            </a:r>
            <a:r>
              <a:rPr lang="fr-FR" altLang="en-US" sz="1800" i="1" dirty="0"/>
              <a:t>}</a:t>
            </a:r>
          </a:p>
          <a:p>
            <a:pPr lvl="1"/>
            <a:endParaRPr lang="fr-FR" altLang="en-US" sz="1800" i="1" dirty="0"/>
          </a:p>
          <a:p>
            <a:r>
              <a:rPr lang="fr-FR" altLang="en-US" sz="1800" dirty="0"/>
              <a:t>4: 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),  D(</a:t>
            </a:r>
            <a:r>
              <a:rPr lang="fr-FR" altLang="en-US" sz="1800" dirty="0" err="1"/>
              <a:t>Minsky,foo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¬B(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</a:t>
            </a:r>
          </a:p>
          <a:p>
            <a:r>
              <a:rPr lang="fr-FR" altLang="en-US" sz="1800" dirty="0"/>
              <a:t>              4.a: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D(</a:t>
            </a:r>
            <a:r>
              <a:rPr lang="fr-FR" altLang="en-US" sz="1800" dirty="0" err="1"/>
              <a:t>Minsky,foo</a:t>
            </a:r>
            <a:r>
              <a:rPr lang="fr-FR" altLang="en-US" sz="1800" dirty="0"/>
              <a:t>)  </a:t>
            </a:r>
            <a:r>
              <a:rPr lang="fr-FR" altLang="en-US" sz="1800" i="1" dirty="0"/>
              <a:t>[</a:t>
            </a:r>
            <a:r>
              <a:rPr lang="fr-FR" altLang="en-US" sz="1800" i="1" dirty="0" err="1"/>
              <a:t>resol</a:t>
            </a:r>
            <a:r>
              <a:rPr lang="fr-FR" altLang="en-US" sz="1800" i="1" dirty="0"/>
              <a:t>: 2a,3]</a:t>
            </a:r>
          </a:p>
          <a:p>
            <a:endParaRPr lang="fr-FR" altLang="en-US" sz="1800" i="1" dirty="0"/>
          </a:p>
          <a:p>
            <a:r>
              <a:rPr lang="fr-FR" altLang="en-US" sz="1800" dirty="0"/>
              <a:t>5:  ¬A(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),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D(</a:t>
            </a:r>
            <a:r>
              <a:rPr lang="fr-FR" altLang="en-US" sz="1800" dirty="0" err="1"/>
              <a:t>Minsky,foo</a:t>
            </a:r>
            <a:r>
              <a:rPr lang="fr-FR" altLang="en-US" sz="1800" dirty="0"/>
              <a:t>) </a:t>
            </a:r>
          </a:p>
          <a:p>
            <a:r>
              <a:rPr lang="fr-FR" altLang="en-US" sz="1800" dirty="0"/>
              <a:t>	         5.a: D(</a:t>
            </a:r>
            <a:r>
              <a:rPr lang="fr-FR" altLang="en-US" sz="1800" dirty="0" err="1"/>
              <a:t>Minsky,foo</a:t>
            </a:r>
            <a:r>
              <a:rPr lang="fr-FR" altLang="en-US" sz="1800" dirty="0"/>
              <a:t>) </a:t>
            </a:r>
            <a:r>
              <a:rPr lang="fr-FR" altLang="en-US" sz="1800" i="1" dirty="0"/>
              <a:t>[</a:t>
            </a:r>
            <a:r>
              <a:rPr lang="fr-FR" altLang="en-US" sz="1800" i="1" dirty="0" err="1"/>
              <a:t>resol</a:t>
            </a:r>
            <a:r>
              <a:rPr lang="fr-FR" altLang="en-US" sz="1800" i="1" dirty="0"/>
              <a:t>: 4a,kb-5]</a:t>
            </a:r>
          </a:p>
          <a:p>
            <a:endParaRPr lang="fr-FR" altLang="en-US" sz="1800" i="1" dirty="0"/>
          </a:p>
          <a:p>
            <a:endParaRPr lang="fr-FR" alt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CBA340-2CB0-EF41-9452-A1485F526369}"/>
              </a:ext>
            </a:extLst>
          </p:cNvPr>
          <p:cNvSpPr/>
          <p:nvPr/>
        </p:nvSpPr>
        <p:spPr>
          <a:xfrm>
            <a:off x="4487634" y="619164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en-US" i="1" dirty="0">
                <a:solidFill>
                  <a:srgbClr val="FF0000"/>
                </a:solidFill>
              </a:rPr>
              <a:t>And </a:t>
            </a:r>
            <a:r>
              <a:rPr lang="fr-FR" altLang="en-US" i="1" dirty="0" err="1">
                <a:solidFill>
                  <a:srgbClr val="FF0000"/>
                </a:solidFill>
              </a:rPr>
              <a:t>again</a:t>
            </a:r>
            <a:r>
              <a:rPr lang="fr-FR" altLang="en-US" i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DD0047-F491-0344-A2EB-1968B58B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84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21820" y="1523999"/>
            <a:ext cx="3341915" cy="2966357"/>
          </a:xfrm>
          <a:noFill/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1800" dirty="0"/>
              <a:t>KB:</a:t>
            </a:r>
          </a:p>
          <a:p>
            <a:pPr>
              <a:buFontTx/>
              <a:buNone/>
            </a:pPr>
            <a:r>
              <a:rPr lang="fr-FR" altLang="en-US" sz="1800" dirty="0"/>
              <a:t>	kb-1:  A(</a:t>
            </a:r>
            <a:r>
              <a:rPr lang="fr-FR" altLang="en-US" sz="1800" i="1" dirty="0" err="1"/>
              <a:t>x</a:t>
            </a:r>
            <a:r>
              <a:rPr lang="fr-FR" altLang="en-US" sz="1800" dirty="0" err="1"/>
              <a:t>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i="1" dirty="0"/>
              <a:t>x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C(</a:t>
            </a:r>
            <a:r>
              <a:rPr lang="fr-FR" altLang="en-US" sz="1800" i="1" dirty="0"/>
              <a:t>x</a:t>
            </a:r>
            <a:r>
              <a:rPr lang="fr-FR" altLang="en-US" sz="1800" dirty="0"/>
              <a:t>)</a:t>
            </a:r>
            <a:endParaRPr lang="en-US" altLang="en-US" sz="1800" dirty="0"/>
          </a:p>
          <a:p>
            <a:pPr>
              <a:buFontTx/>
              <a:buNone/>
            </a:pPr>
            <a:r>
              <a:rPr lang="fr-FR" altLang="en-US" sz="1800" dirty="0"/>
              <a:t>	kb-2:  D(</a:t>
            </a:r>
            <a:r>
              <a:rPr lang="fr-FR" altLang="en-US" sz="1800" i="1" dirty="0" err="1"/>
              <a:t>y</a:t>
            </a:r>
            <a:r>
              <a:rPr lang="fr-FR" altLang="en-US" sz="1800" dirty="0" err="1"/>
              <a:t>,foo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¬B(</a:t>
            </a:r>
            <a:r>
              <a:rPr lang="fr-FR" altLang="en-US" sz="1800" i="1" dirty="0"/>
              <a:t>y</a:t>
            </a:r>
            <a:r>
              <a:rPr lang="fr-FR" altLang="en-US" sz="1800" dirty="0"/>
              <a:t>)</a:t>
            </a: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	kb-3:  E(</a:t>
            </a:r>
            <a:r>
              <a:rPr lang="en-US" altLang="en-US" sz="1800" i="1" dirty="0"/>
              <a:t>z</a:t>
            </a:r>
            <a:r>
              <a:rPr lang="en-US" altLang="en-US" sz="1800" dirty="0"/>
              <a:t>)</a:t>
            </a:r>
            <a:r>
              <a:rPr lang="fr-FR" altLang="en-US" sz="1800" dirty="0">
                <a:sym typeface="Symbol" pitchFamily="18" charset="2"/>
              </a:rPr>
              <a:t> </a:t>
            </a:r>
            <a:r>
              <a:rPr lang="en-US" altLang="en-US" sz="1800" dirty="0"/>
              <a:t> ¬A(</a:t>
            </a:r>
            <a:r>
              <a:rPr lang="en-US" altLang="en-US" sz="1800" i="1" dirty="0" err="1"/>
              <a:t>z</a:t>
            </a:r>
            <a:r>
              <a:rPr lang="en-US" altLang="en-US" sz="1800" dirty="0" err="1"/>
              <a:t>,bar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r>
              <a:rPr lang="en-US" altLang="en-US" sz="1800" dirty="0"/>
              <a:t>	kb-4: </a:t>
            </a:r>
            <a:r>
              <a:rPr lang="fr-FR" altLang="en-US" sz="1800" dirty="0"/>
              <a:t>¬</a:t>
            </a:r>
            <a:r>
              <a:rPr lang="en-US" altLang="en-US" sz="1800" dirty="0"/>
              <a:t>D(</a:t>
            </a:r>
            <a:r>
              <a:rPr lang="en-US" altLang="en-US" sz="1800" dirty="0" err="1"/>
              <a:t>Minsky,foo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r>
              <a:rPr lang="en-US" altLang="en-US" sz="1800" dirty="0"/>
              <a:t>     kb-5: </a:t>
            </a:r>
            <a:r>
              <a:rPr lang="fr-FR" altLang="en-US" sz="1800" dirty="0"/>
              <a:t>¬A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Minsky,bar</a:t>
            </a:r>
            <a:r>
              <a:rPr lang="en-US" altLang="en-US" sz="1800" dirty="0"/>
              <a:t>)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Goal: prove C(Minsky)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87634" y="1412422"/>
            <a:ext cx="655047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fr-FR" altLang="en-US" sz="1800" dirty="0"/>
              <a:t>0: ¬C(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</a:t>
            </a:r>
            <a:endParaRPr lang="fr-FR" altLang="en-US" sz="1800" i="1" dirty="0"/>
          </a:p>
          <a:p>
            <a:endParaRPr lang="fr-FR" altLang="en-US" sz="1800" i="1" dirty="0"/>
          </a:p>
          <a:p>
            <a:r>
              <a:rPr lang="fr-FR" altLang="en-US" sz="1800" dirty="0"/>
              <a:t>1: 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 </a:t>
            </a:r>
            <a:r>
              <a:rPr lang="fr-FR" altLang="en-US" sz="1800" i="1" dirty="0"/>
              <a:t>[kb-1] </a:t>
            </a:r>
            <a:r>
              <a:rPr lang="fr-FR" altLang="en-US" sz="1800" dirty="0"/>
              <a:t>	</a:t>
            </a:r>
            <a:r>
              <a:rPr lang="fr-FR" altLang="en-US" sz="1800" i="1" dirty="0"/>
              <a:t>{x/</a:t>
            </a:r>
            <a:r>
              <a:rPr lang="fr-FR" altLang="en-US" sz="1800" i="1" dirty="0" err="1"/>
              <a:t>Minsky</a:t>
            </a:r>
            <a:r>
              <a:rPr lang="fr-FR" altLang="en-US" sz="1800" i="1" dirty="0"/>
              <a:t>}</a:t>
            </a:r>
          </a:p>
          <a:p>
            <a:endParaRPr lang="fr-FR" altLang="en-US" sz="1800" i="1" dirty="0"/>
          </a:p>
          <a:p>
            <a:r>
              <a:rPr lang="fr-FR" altLang="en-US" sz="1800" dirty="0"/>
              <a:t>2: ¬C(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),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C(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</a:t>
            </a:r>
          </a:p>
          <a:p>
            <a:r>
              <a:rPr lang="fr-FR" altLang="en-US" sz="1800" dirty="0"/>
              <a:t>	2.a: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</a:t>
            </a:r>
            <a:r>
              <a:rPr lang="fr-FR" altLang="en-US" sz="1800" i="1" dirty="0"/>
              <a:t>[</a:t>
            </a:r>
            <a:r>
              <a:rPr lang="fr-FR" altLang="en-US" sz="1800" i="1" dirty="0" err="1"/>
              <a:t>resolution</a:t>
            </a:r>
            <a:r>
              <a:rPr lang="fr-FR" altLang="en-US" sz="1800" i="1" dirty="0"/>
              <a:t>: 0,1]</a:t>
            </a:r>
          </a:p>
          <a:p>
            <a:endParaRPr lang="fr-FR" altLang="en-US" sz="1800" i="1" dirty="0"/>
          </a:p>
          <a:p>
            <a:r>
              <a:rPr lang="fr-FR" altLang="en-US" sz="1800" dirty="0"/>
              <a:t>3:   D(</a:t>
            </a:r>
            <a:r>
              <a:rPr lang="fr-FR" altLang="en-US" sz="1800" dirty="0" err="1"/>
              <a:t>Minsky,foo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¬B(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 </a:t>
            </a:r>
            <a:r>
              <a:rPr lang="fr-FR" altLang="en-US" sz="1800" i="1" dirty="0"/>
              <a:t>[kb-2]</a:t>
            </a:r>
          </a:p>
          <a:p>
            <a:pPr lvl="1"/>
            <a:r>
              <a:rPr lang="fr-FR" altLang="en-US" sz="1800" i="1" dirty="0"/>
              <a:t>	 {y/</a:t>
            </a:r>
            <a:r>
              <a:rPr lang="fr-FR" altLang="en-US" sz="1800" i="1" dirty="0" err="1"/>
              <a:t>Minsky</a:t>
            </a:r>
            <a:r>
              <a:rPr lang="fr-FR" altLang="en-US" sz="1800" i="1" dirty="0"/>
              <a:t>}</a:t>
            </a:r>
          </a:p>
          <a:p>
            <a:pPr lvl="1"/>
            <a:endParaRPr lang="fr-FR" altLang="en-US" sz="1800" i="1" dirty="0"/>
          </a:p>
          <a:p>
            <a:r>
              <a:rPr lang="fr-FR" altLang="en-US" sz="1800" dirty="0"/>
              <a:t>4: 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),  D(</a:t>
            </a:r>
            <a:r>
              <a:rPr lang="fr-FR" altLang="en-US" sz="1800" dirty="0" err="1"/>
              <a:t>Minsky,foo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¬B(</a:t>
            </a:r>
            <a:r>
              <a:rPr lang="fr-FR" altLang="en-US" sz="1800" dirty="0" err="1"/>
              <a:t>Minsky</a:t>
            </a:r>
            <a:r>
              <a:rPr lang="fr-FR" altLang="en-US" sz="1800" dirty="0"/>
              <a:t>)</a:t>
            </a:r>
          </a:p>
          <a:p>
            <a:r>
              <a:rPr lang="fr-FR" altLang="en-US" sz="1800" dirty="0"/>
              <a:t>              4.a: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D(</a:t>
            </a:r>
            <a:r>
              <a:rPr lang="fr-FR" altLang="en-US" sz="1800" dirty="0" err="1"/>
              <a:t>Minsky,foo</a:t>
            </a:r>
            <a:r>
              <a:rPr lang="fr-FR" altLang="en-US" sz="1800" dirty="0"/>
              <a:t>)  </a:t>
            </a:r>
            <a:r>
              <a:rPr lang="fr-FR" altLang="en-US" sz="1800" i="1" dirty="0"/>
              <a:t>[</a:t>
            </a:r>
            <a:r>
              <a:rPr lang="fr-FR" altLang="en-US" sz="1800" i="1" dirty="0" err="1"/>
              <a:t>resol</a:t>
            </a:r>
            <a:r>
              <a:rPr lang="fr-FR" altLang="en-US" sz="1800" i="1" dirty="0"/>
              <a:t>: 2a,3]</a:t>
            </a:r>
          </a:p>
          <a:p>
            <a:endParaRPr lang="fr-FR" altLang="en-US" sz="1800" i="1" dirty="0"/>
          </a:p>
          <a:p>
            <a:r>
              <a:rPr lang="fr-FR" altLang="en-US" sz="1800" dirty="0"/>
              <a:t>5:  ¬A(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),  A(</a:t>
            </a:r>
            <a:r>
              <a:rPr lang="fr-FR" altLang="en-US" sz="1800" dirty="0" err="1"/>
              <a:t>Minsky,bar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</a:t>
            </a:r>
            <a:r>
              <a:rPr lang="fr-FR" altLang="en-US" sz="1800" dirty="0"/>
              <a:t> D(</a:t>
            </a:r>
            <a:r>
              <a:rPr lang="fr-FR" altLang="en-US" sz="1800" dirty="0" err="1"/>
              <a:t>Minsky,foo</a:t>
            </a:r>
            <a:r>
              <a:rPr lang="fr-FR" altLang="en-US" sz="1800" dirty="0"/>
              <a:t>) </a:t>
            </a:r>
          </a:p>
          <a:p>
            <a:r>
              <a:rPr lang="fr-FR" altLang="en-US" sz="1800" dirty="0"/>
              <a:t>	         5.a: D(</a:t>
            </a:r>
            <a:r>
              <a:rPr lang="fr-FR" altLang="en-US" sz="1800" dirty="0" err="1"/>
              <a:t>Minsky,foo</a:t>
            </a:r>
            <a:r>
              <a:rPr lang="fr-FR" altLang="en-US" sz="1800" dirty="0"/>
              <a:t>) </a:t>
            </a:r>
            <a:r>
              <a:rPr lang="fr-FR" altLang="en-US" sz="1800" i="1" dirty="0"/>
              <a:t>[</a:t>
            </a:r>
            <a:r>
              <a:rPr lang="fr-FR" altLang="en-US" sz="1800" i="1" dirty="0" err="1"/>
              <a:t>resol</a:t>
            </a:r>
            <a:r>
              <a:rPr lang="fr-FR" altLang="en-US" sz="1800" i="1" dirty="0"/>
              <a:t>: 4a,kb-5]</a:t>
            </a:r>
          </a:p>
          <a:p>
            <a:endParaRPr lang="fr-FR" altLang="en-US" sz="1800" i="1" dirty="0"/>
          </a:p>
          <a:p>
            <a:r>
              <a:rPr lang="fr-FR" altLang="en-US" sz="1800" dirty="0"/>
              <a:t>6:     D(</a:t>
            </a:r>
            <a:r>
              <a:rPr lang="fr-FR" altLang="en-US" sz="1800" dirty="0" err="1"/>
              <a:t>Minsky,foo</a:t>
            </a:r>
            <a:r>
              <a:rPr lang="fr-FR" altLang="en-US" sz="1800" dirty="0"/>
              <a:t>) </a:t>
            </a:r>
            <a:r>
              <a:rPr lang="fr-FR" altLang="en-US" sz="1800" dirty="0">
                <a:sym typeface="Symbol" pitchFamily="18" charset="2"/>
              </a:rPr>
              <a:t></a:t>
            </a:r>
            <a:r>
              <a:rPr lang="fr-FR" altLang="en-US" sz="1800" dirty="0"/>
              <a:t> ¬D(</a:t>
            </a:r>
            <a:r>
              <a:rPr lang="fr-FR" altLang="en-US" sz="1800" dirty="0" err="1"/>
              <a:t>Minsky,foo</a:t>
            </a:r>
            <a:r>
              <a:rPr lang="fr-FR" altLang="en-US" sz="1800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B06018-9312-804B-A4E0-A122E159D8E0}"/>
              </a:ext>
            </a:extLst>
          </p:cNvPr>
          <p:cNvSpPr/>
          <p:nvPr/>
        </p:nvSpPr>
        <p:spPr>
          <a:xfrm>
            <a:off x="8236402" y="5949953"/>
            <a:ext cx="2801711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en-US" b="1" dirty="0">
                <a:solidFill>
                  <a:schemeClr val="bg1"/>
                </a:solidFill>
              </a:rPr>
              <a:t>FALSE, CONTRADICTION!!! </a:t>
            </a:r>
          </a:p>
          <a:p>
            <a:pPr algn="ctr"/>
            <a:r>
              <a:rPr lang="fr-FR" altLang="en-US" b="1" dirty="0">
                <a:solidFill>
                  <a:schemeClr val="bg1"/>
                </a:solidFill>
              </a:rPr>
              <a:t>must </a:t>
            </a:r>
            <a:r>
              <a:rPr lang="fr-FR" altLang="en-US" b="1" dirty="0" err="1">
                <a:solidFill>
                  <a:schemeClr val="bg1"/>
                </a:solidFill>
              </a:rPr>
              <a:t>be</a:t>
            </a:r>
            <a:r>
              <a:rPr lang="fr-FR" altLang="en-US" b="1" dirty="0">
                <a:solidFill>
                  <a:schemeClr val="bg1"/>
                </a:solidFill>
              </a:rPr>
              <a:t> C(</a:t>
            </a:r>
            <a:r>
              <a:rPr lang="fr-FR" altLang="en-US" b="1" dirty="0" err="1">
                <a:solidFill>
                  <a:schemeClr val="bg1"/>
                </a:solidFill>
              </a:rPr>
              <a:t>Minsky</a:t>
            </a:r>
            <a:r>
              <a:rPr lang="fr-FR" altLang="en-US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5CD6D6-12E3-894E-B5C2-877515AE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09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FOPC </a:t>
            </a:r>
            <a:r>
              <a:rPr lang="en-US" altLang="en-US"/>
              <a:t>Infrerence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40" y="1673679"/>
            <a:ext cx="11724639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Reduction of first-order inference to propositional inference</a:t>
            </a:r>
          </a:p>
          <a:p>
            <a:pPr lvl="1"/>
            <a:r>
              <a:rPr lang="en-US" altLang="en-US" dirty="0"/>
              <a:t>Universal and Existential Instantiation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Forward chaining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Infer properties in data-driven manner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Backward chaining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Proving query of a consequent by proving premises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Resolution using proof by contradiction</a:t>
            </a:r>
          </a:p>
          <a:p>
            <a:pPr lvl="1">
              <a:lnSpc>
                <a:spcPct val="90000"/>
              </a:lnSpc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38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Reduction of first-order inference to propositional inference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First-order inference algorithms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</a:rPr>
              <a:t>Generalized Modus Ponens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</a:rPr>
              <a:t>Forward chaining ***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</a:rPr>
              <a:t>Backward chaining ***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</a:rPr>
              <a:t>Resolution-based theorem proving ***</a:t>
            </a:r>
          </a:p>
        </p:txBody>
      </p:sp>
    </p:spTree>
    <p:extLst>
      <p:ext uri="{BB962C8B-B14F-4D97-AF65-F5344CB8AC3E}">
        <p14:creationId xmlns:p14="http://schemas.microsoft.com/office/powerpoint/2010/main" val="286146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vs. FOL Inference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First-order inference can be done by converting KB to propositional logic and using propositional inference</a:t>
            </a:r>
          </a:p>
          <a:p>
            <a:pPr lvl="1"/>
            <a:r>
              <a:rPr lang="en-US" altLang="en-US" dirty="0"/>
              <a:t>Using modus ponens, etc.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Specifically, what to do with quantifiers?</a:t>
            </a:r>
          </a:p>
          <a:p>
            <a:r>
              <a:rPr lang="en-US" altLang="en-US" dirty="0"/>
              <a:t>Substitution: {</a:t>
            </a:r>
            <a:r>
              <a:rPr lang="en-US" altLang="en-US" i="1" dirty="0"/>
              <a:t>variable</a:t>
            </a:r>
            <a:r>
              <a:rPr lang="en-US" altLang="en-US" dirty="0"/>
              <a:t>/</a:t>
            </a:r>
            <a:r>
              <a:rPr lang="en-US" altLang="en-US" i="1" dirty="0"/>
              <a:t>Object</a:t>
            </a:r>
            <a:r>
              <a:rPr lang="en-US" altLang="en-US" dirty="0"/>
              <a:t>}</a:t>
            </a:r>
          </a:p>
          <a:p>
            <a:pPr lvl="1"/>
            <a:r>
              <a:rPr lang="en-US" altLang="en-US" dirty="0"/>
              <a:t>Remove quantifier by substituting </a:t>
            </a:r>
            <a:r>
              <a:rPr lang="en-US" altLang="en-US" i="1" dirty="0"/>
              <a:t>variable</a:t>
            </a:r>
            <a:r>
              <a:rPr lang="en-US" altLang="en-US" dirty="0"/>
              <a:t> with specific object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B29A0D-5850-469E-BB5B-537A06AD3515}"/>
              </a:ext>
            </a:extLst>
          </p:cNvPr>
          <p:cNvSpPr txBox="1"/>
          <p:nvPr/>
        </p:nvSpPr>
        <p:spPr>
          <a:xfrm>
            <a:off x="2205318" y="5255852"/>
            <a:ext cx="718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Think about C or Python </a:t>
            </a:r>
            <a:r>
              <a:rPr lang="en-US" sz="2800" dirty="0">
                <a:sym typeface="Wingdings" panose="05000000000000000000" pitchFamily="2" charset="2"/>
              </a:rPr>
              <a:t> assembly language!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36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F0DB-C3FD-446C-970F-22B9BDFD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 to Propositional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E55B9-BA81-48BA-99FC-ABE366E4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Universal Quantifiers (</a:t>
            </a:r>
            <a:r>
              <a:rPr lang="en-US" altLang="en-US" dirty="0">
                <a:sym typeface="Symbol" pitchFamily="18" charset="2"/>
              </a:rPr>
              <a:t>)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Recall: Sentence must be true </a:t>
            </a:r>
            <a:r>
              <a:rPr lang="en-US" altLang="en-US" i="1" dirty="0">
                <a:sym typeface="Symbol" pitchFamily="18" charset="2"/>
              </a:rPr>
              <a:t>for all</a:t>
            </a:r>
            <a:r>
              <a:rPr lang="en-US" altLang="en-US" dirty="0">
                <a:sym typeface="Symbol" pitchFamily="18" charset="2"/>
              </a:rPr>
              <a:t> objects in the world (all values of variable)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So substituting any object must be valid (Universal Instantiation, UI)</a:t>
            </a:r>
          </a:p>
          <a:p>
            <a:r>
              <a:rPr lang="en-US" altLang="en-US" dirty="0">
                <a:sym typeface="Symbol" pitchFamily="18" charset="2"/>
              </a:rPr>
              <a:t>Example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 </a:t>
            </a:r>
            <a:r>
              <a:rPr lang="en-US" altLang="en-US" i="1" dirty="0">
                <a:sym typeface="Symbol" pitchFamily="18" charset="2"/>
              </a:rPr>
              <a:t>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Likes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 err="1">
                <a:sym typeface="Symbol" pitchFamily="18" charset="2"/>
              </a:rPr>
              <a:t>x,IceCream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Substituting: (1), {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/</a:t>
            </a:r>
            <a:r>
              <a:rPr lang="en-US" altLang="en-US" i="1" dirty="0">
                <a:sym typeface="Symbol" pitchFamily="18" charset="2"/>
              </a:rPr>
              <a:t>Jack</a:t>
            </a:r>
            <a:r>
              <a:rPr lang="en-US" altLang="en-US" dirty="0">
                <a:sym typeface="Symbol" pitchFamily="18" charset="2"/>
              </a:rPr>
              <a:t>}</a:t>
            </a:r>
          </a:p>
          <a:p>
            <a:pPr lvl="1"/>
            <a:r>
              <a:rPr lang="en-US" altLang="en-US" i="1" dirty="0">
                <a:sym typeface="Symbol" pitchFamily="18" charset="2"/>
              </a:rPr>
              <a:t>Person(Jack) </a:t>
            </a: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i="1" dirty="0">
                <a:sym typeface="Symbol" pitchFamily="18" charset="2"/>
              </a:rPr>
              <a:t>Likes(</a:t>
            </a:r>
            <a:r>
              <a:rPr lang="en-US" altLang="en-US" i="1" dirty="0" err="1">
                <a:sym typeface="Symbol" pitchFamily="18" charset="2"/>
              </a:rPr>
              <a:t>Jack,IceCream</a:t>
            </a:r>
            <a:r>
              <a:rPr lang="en-US" altLang="en-US" i="1" dirty="0">
                <a:sym typeface="Symbol" pitchFamily="18" charset="2"/>
              </a:rPr>
              <a:t>)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8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4E25-3A8C-417E-B02A-ECA7E91D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Reduction to Propositional Inference (con</a:t>
            </a:r>
            <a:r>
              <a:rPr lang="ja-JP" altLang="en-US" dirty="0"/>
              <a:t>’</a:t>
            </a:r>
            <a:r>
              <a:rPr lang="en-US" altLang="ja-JP" dirty="0"/>
              <a:t>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857C-629A-4A53-A755-06DF5F51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046078"/>
          </a:xfrm>
        </p:spPr>
        <p:txBody>
          <a:bodyPr>
            <a:normAutofit/>
          </a:bodyPr>
          <a:lstStyle/>
          <a:p>
            <a:r>
              <a:rPr lang="en-US" altLang="en-US" dirty="0"/>
              <a:t>Existential Quantifiers (</a:t>
            </a:r>
            <a:r>
              <a:rPr lang="en-US" altLang="en-US" dirty="0">
                <a:sym typeface="Symbol" pitchFamily="18" charset="2"/>
              </a:rPr>
              <a:t>)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Recall: Sentence must be true </a:t>
            </a:r>
            <a:r>
              <a:rPr lang="en-US" altLang="en-US" i="1" dirty="0">
                <a:sym typeface="Symbol" pitchFamily="18" charset="2"/>
              </a:rPr>
              <a:t>for some</a:t>
            </a:r>
            <a:r>
              <a:rPr lang="en-US" altLang="en-US" dirty="0">
                <a:sym typeface="Symbol" pitchFamily="18" charset="2"/>
              </a:rPr>
              <a:t> object in the world (or objects)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Assume we know this object and give it an arbitrary (unique!) name (Existential Instantiation, EI)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Known as </a:t>
            </a:r>
            <a:r>
              <a:rPr lang="en-US" altLang="en-US" u="sng" dirty="0" err="1">
                <a:sym typeface="Symbol" pitchFamily="18" charset="2"/>
              </a:rPr>
              <a:t>Skolem</a:t>
            </a:r>
            <a:r>
              <a:rPr lang="en-US" altLang="en-US" u="sng" dirty="0">
                <a:sym typeface="Symbol" pitchFamily="18" charset="2"/>
              </a:rPr>
              <a:t> constant</a:t>
            </a:r>
            <a:r>
              <a:rPr lang="en-US" altLang="en-US" dirty="0">
                <a:sym typeface="Symbol" pitchFamily="18" charset="2"/>
              </a:rPr>
              <a:t> (SK1, SK2, …)</a:t>
            </a:r>
          </a:p>
          <a:p>
            <a:r>
              <a:rPr lang="en-US" altLang="en-US" dirty="0">
                <a:sym typeface="Symbol" pitchFamily="18" charset="2"/>
              </a:rPr>
              <a:t>Example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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 </a:t>
            </a:r>
            <a:r>
              <a:rPr lang="en-US" altLang="en-US" i="1" dirty="0">
                <a:sym typeface="Symbol" pitchFamily="18" charset="2"/>
              </a:rPr>
              <a:t>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  </a:t>
            </a:r>
            <a:r>
              <a:rPr lang="en-US" altLang="en-US" i="1" dirty="0">
                <a:sym typeface="Symbol" pitchFamily="18" charset="2"/>
              </a:rPr>
              <a:t>Likes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 err="1">
                <a:sym typeface="Symbol" pitchFamily="18" charset="2"/>
              </a:rPr>
              <a:t>x,IceCream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Substituting: (1), {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/</a:t>
            </a:r>
            <a:r>
              <a:rPr lang="en-US" altLang="en-US" i="1" dirty="0">
                <a:sym typeface="Symbol" pitchFamily="18" charset="2"/>
              </a:rPr>
              <a:t>SK1</a:t>
            </a:r>
            <a:r>
              <a:rPr lang="en-US" altLang="en-US" dirty="0">
                <a:sym typeface="Symbol" pitchFamily="18" charset="2"/>
              </a:rPr>
              <a:t>}</a:t>
            </a:r>
          </a:p>
          <a:p>
            <a:pPr lvl="1"/>
            <a:r>
              <a:rPr lang="en-US" altLang="en-US" i="1" dirty="0">
                <a:sym typeface="Symbol" pitchFamily="18" charset="2"/>
              </a:rPr>
              <a:t>Person(SK1)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Likes(SK1,IceCream)</a:t>
            </a:r>
          </a:p>
          <a:p>
            <a:r>
              <a:rPr lang="en-US" altLang="en-US" dirty="0">
                <a:sym typeface="Symbol" pitchFamily="18" charset="2"/>
              </a:rPr>
              <a:t>We don’t know who “SK1” is (and usually can’t), but we know they must exist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4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8E80-72CF-4E66-88B9-93A7B7FB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Reduction to Propositional Inference (con</a:t>
            </a:r>
            <a:r>
              <a:rPr lang="ja-JP" altLang="en-US" dirty="0"/>
              <a:t>’</a:t>
            </a:r>
            <a:r>
              <a:rPr lang="en-US" altLang="ja-JP" dirty="0"/>
              <a:t>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3E01-3B8B-4F7D-BFA3-ADA1C286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949259"/>
          </a:xfrm>
        </p:spPr>
        <p:txBody>
          <a:bodyPr/>
          <a:lstStyle/>
          <a:p>
            <a:r>
              <a:rPr lang="en-US" altLang="en-US" dirty="0"/>
              <a:t>Multiple Quantifiers</a:t>
            </a:r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No problem if same type (</a:t>
            </a:r>
            <a:r>
              <a:rPr lang="en-US" altLang="en-US" i="1" dirty="0" err="1">
                <a:sym typeface="Symbol" pitchFamily="18" charset="2"/>
              </a:rPr>
              <a:t>x</a:t>
            </a:r>
            <a:r>
              <a:rPr lang="en-US" altLang="en-US" dirty="0" err="1">
                <a:sym typeface="Symbol" pitchFamily="18" charset="2"/>
              </a:rPr>
              <a:t>,</a:t>
            </a:r>
            <a:r>
              <a:rPr lang="en-US" altLang="en-US" i="1" dirty="0" err="1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 or </a:t>
            </a:r>
            <a:r>
              <a:rPr lang="en-US" altLang="en-US" i="1" dirty="0" err="1">
                <a:sym typeface="Symbol" pitchFamily="18" charset="2"/>
              </a:rPr>
              <a:t>x</a:t>
            </a:r>
            <a:r>
              <a:rPr lang="en-US" altLang="en-US" dirty="0" err="1">
                <a:sym typeface="Symbol" pitchFamily="18" charset="2"/>
              </a:rPr>
              <a:t>,</a:t>
            </a:r>
            <a:r>
              <a:rPr lang="en-US" altLang="en-US" i="1" dirty="0" err="1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</a:t>
            </a:r>
            <a:endParaRPr lang="en-US" altLang="en-US" i="1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Also no problem if: 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</a:t>
            </a:r>
            <a:r>
              <a:rPr lang="en-US" altLang="en-US" i="1" dirty="0">
                <a:sym typeface="Symbol" pitchFamily="18" charset="2"/>
              </a:rPr>
              <a:t>y</a:t>
            </a:r>
          </a:p>
          <a:p>
            <a:pPr lvl="2"/>
            <a:r>
              <a:rPr lang="en-US" altLang="en-US" sz="1800" dirty="0">
                <a:sym typeface="Symbol" pitchFamily="18" charset="2"/>
              </a:rPr>
              <a:t>There must be some </a:t>
            </a:r>
            <a:r>
              <a:rPr lang="en-US" altLang="en-US" sz="1800" i="1" dirty="0">
                <a:sym typeface="Symbol" pitchFamily="18" charset="2"/>
              </a:rPr>
              <a:t>x</a:t>
            </a:r>
            <a:r>
              <a:rPr lang="en-US" altLang="en-US" sz="1800" dirty="0">
                <a:sym typeface="Symbol" pitchFamily="18" charset="2"/>
              </a:rPr>
              <a:t> for which the sentence is true with every possible </a:t>
            </a:r>
            <a:r>
              <a:rPr lang="en-US" altLang="en-US" sz="1800" i="1" dirty="0">
                <a:sym typeface="Symbol" pitchFamily="18" charset="2"/>
              </a:rPr>
              <a:t>y</a:t>
            </a:r>
            <a:endParaRPr lang="en-US" altLang="en-US" sz="1800" dirty="0">
              <a:sym typeface="Symbol" pitchFamily="18" charset="2"/>
            </a:endParaRPr>
          </a:p>
          <a:p>
            <a:pPr lvl="2"/>
            <a:r>
              <a:rPr lang="en-US" altLang="en-US" sz="1800" dirty="0" err="1">
                <a:sym typeface="Symbol" pitchFamily="18" charset="2"/>
              </a:rPr>
              <a:t>Skolem</a:t>
            </a:r>
            <a:r>
              <a:rPr lang="en-US" altLang="en-US" sz="1800" dirty="0">
                <a:sym typeface="Symbol" pitchFamily="18" charset="2"/>
              </a:rPr>
              <a:t> constant still works (for </a:t>
            </a:r>
            <a:r>
              <a:rPr lang="en-US" altLang="en-US" sz="1800" i="1" dirty="0">
                <a:sym typeface="Symbol" pitchFamily="18" charset="2"/>
              </a:rPr>
              <a:t>x</a:t>
            </a:r>
            <a:r>
              <a:rPr lang="en-US" altLang="en-US" sz="1800" dirty="0">
                <a:sym typeface="Symbol" pitchFamily="18" charset="2"/>
              </a:rPr>
              <a:t>)</a:t>
            </a:r>
          </a:p>
          <a:p>
            <a:r>
              <a:rPr lang="en-US" altLang="en-US" dirty="0">
                <a:sym typeface="Symbol" pitchFamily="18" charset="2"/>
              </a:rPr>
              <a:t>Problem with 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</a:t>
            </a:r>
            <a:r>
              <a:rPr lang="en-US" altLang="en-US" i="1" dirty="0">
                <a:sym typeface="Symbol" pitchFamily="18" charset="2"/>
              </a:rPr>
              <a:t>y</a:t>
            </a:r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For every possible 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there must be some 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 that satisfies the sentence</a:t>
            </a:r>
            <a:endParaRPr lang="en-US" altLang="en-US" u="sng" dirty="0">
              <a:sym typeface="Symbol" pitchFamily="18" charset="2"/>
            </a:endParaRPr>
          </a:p>
          <a:p>
            <a:pPr lvl="1"/>
            <a:r>
              <a:rPr lang="en-US" altLang="en-US" u="sng" dirty="0">
                <a:sym typeface="Symbol" pitchFamily="18" charset="2"/>
              </a:rPr>
              <a:t>Could be different </a:t>
            </a:r>
            <a:r>
              <a:rPr lang="en-US" altLang="en-US" i="1" u="sng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 value to satisfy for each 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3845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4792</Words>
  <Application>Microsoft Macintosh PowerPoint</Application>
  <PresentationFormat>Widescreen</PresentationFormat>
  <Paragraphs>549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Equation</vt:lpstr>
      <vt:lpstr>CSE 3521:  Introduction to Artificial Intelligence </vt:lpstr>
      <vt:lpstr>FOPC</vt:lpstr>
      <vt:lpstr>Universal Quantifiers</vt:lpstr>
      <vt:lpstr>How to do inference in FOPC</vt:lpstr>
      <vt:lpstr>Topics</vt:lpstr>
      <vt:lpstr>Propositional vs. FOL Inference</vt:lpstr>
      <vt:lpstr>Reduction to Propositional Inference</vt:lpstr>
      <vt:lpstr>Reduction to Propositional Inference (con’t)</vt:lpstr>
      <vt:lpstr>Reduction to Propositional Inference (con’t)</vt:lpstr>
      <vt:lpstr>Reduction to Propositional Inference (con’t)</vt:lpstr>
      <vt:lpstr>Reduction to Propositional Inference (con’t)</vt:lpstr>
      <vt:lpstr>Reduction to Propositional Inference (con’t)</vt:lpstr>
      <vt:lpstr>Reduction to Propositional Inference (con’t)</vt:lpstr>
      <vt:lpstr>Topics</vt:lpstr>
      <vt:lpstr>Forward and Backward Chaining</vt:lpstr>
      <vt:lpstr>Forward Chaining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Another Example</vt:lpstr>
      <vt:lpstr>Topics</vt:lpstr>
      <vt:lpstr>Backward Chaining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Topics</vt:lpstr>
      <vt:lpstr>Resolution</vt:lpstr>
      <vt:lpstr>Simple Example</vt:lpstr>
      <vt:lpstr>Simple Example (con’t)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FOPC Infrerence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Tabassum, Jeniya T.</cp:lastModifiedBy>
  <cp:revision>199</cp:revision>
  <dcterms:created xsi:type="dcterms:W3CDTF">2020-06-25T19:45:53Z</dcterms:created>
  <dcterms:modified xsi:type="dcterms:W3CDTF">2021-01-29T17:26:34Z</dcterms:modified>
</cp:coreProperties>
</file>