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458" r:id="rId3"/>
    <p:sldId id="616" r:id="rId4"/>
    <p:sldId id="515" r:id="rId5"/>
    <p:sldId id="520" r:id="rId6"/>
    <p:sldId id="570" r:id="rId7"/>
    <p:sldId id="543" r:id="rId8"/>
    <p:sldId id="602" r:id="rId9"/>
    <p:sldId id="557" r:id="rId10"/>
    <p:sldId id="603" r:id="rId11"/>
    <p:sldId id="604" r:id="rId12"/>
    <p:sldId id="551" r:id="rId13"/>
    <p:sldId id="605" r:id="rId14"/>
    <p:sldId id="606" r:id="rId15"/>
    <p:sldId id="607" r:id="rId16"/>
    <p:sldId id="550" r:id="rId17"/>
    <p:sldId id="481" r:id="rId18"/>
    <p:sldId id="608" r:id="rId19"/>
    <p:sldId id="521" r:id="rId20"/>
    <p:sldId id="6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1"/>
    <p:restoredTop sz="78878"/>
  </p:normalViewPr>
  <p:slideViewPr>
    <p:cSldViewPr snapToGrid="0" snapToObjects="1">
      <p:cViewPr varScale="1">
        <p:scale>
          <a:sx n="81" d="100"/>
          <a:sy n="8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1D48C-6E2A-4EE0-9086-47A40D7FB81E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6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A* expanded 8100 ; Path cost = 33</a:t>
            </a:r>
          </a:p>
          <a:p>
            <a:r>
              <a:rPr lang="en-US">
                <a:latin typeface="Arial" charset="0"/>
              </a:rPr>
              <a:t>UCS expanded 25263 . Path cost = 33</a:t>
            </a:r>
          </a:p>
          <a:p>
            <a:r>
              <a:rPr lang="en-US">
                <a:latin typeface="Arial" charset="0"/>
              </a:rPr>
              <a:t>Greedy expanded 10 . Path cost = 41</a:t>
            </a:r>
          </a:p>
          <a:p>
            <a:r>
              <a:rPr lang="en-US">
                <a:latin typeface="Arial" charset="0"/>
              </a:rPr>
              <a:t>[0, 7, 5, 3, 2, 1, 4, 6]</a:t>
            </a:r>
          </a:p>
          <a:p>
            <a:r>
              <a:rPr lang="en-US">
                <a:latin typeface="Arial" charset="0"/>
              </a:rPr>
              <a:t>(7, 0, 5, 3, 2, 1, 4, 6)</a:t>
            </a:r>
          </a:p>
          <a:p>
            <a:r>
              <a:rPr lang="en-US">
                <a:latin typeface="Arial" charset="0"/>
              </a:rPr>
              <a:t>(6, 4, 1, 2, 3, 5, 0, 7)</a:t>
            </a:r>
          </a:p>
          <a:p>
            <a:r>
              <a:rPr lang="en-US">
                <a:latin typeface="Arial" charset="0"/>
              </a:rPr>
              <a:t>(3, 2, 1, 4, 6, 5, 0, 7)</a:t>
            </a:r>
          </a:p>
          <a:p>
            <a:r>
              <a:rPr lang="en-US">
                <a:latin typeface="Arial" charset="0"/>
              </a:rPr>
              <a:t>(1, 2, 3, 4, 6, 5, 0, 7)</a:t>
            </a:r>
          </a:p>
          <a:p>
            <a:r>
              <a:rPr lang="en-US">
                <a:latin typeface="Arial" charset="0"/>
              </a:rPr>
              <a:t>(5, 6, 4, 3, 2, 1, 0, 7)</a:t>
            </a:r>
          </a:p>
          <a:p>
            <a:r>
              <a:rPr lang="en-US">
                <a:latin typeface="Arial" charset="0"/>
              </a:rPr>
              <a:t>(6, 5, 4, 3, 2, 1, 0, 7)</a:t>
            </a:r>
          </a:p>
          <a:p>
            <a:r>
              <a:rPr lang="en-US">
                <a:latin typeface="Arial" charset="0"/>
              </a:rPr>
              <a:t>(0, 1, 2, 3, 4, 5, 6, 7)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9D4EE-71CB-479F-AF32-9365A8F44758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You know exactly where you came from and how you got there, but you have no idea where you’re going.  But, you’ll know it when you see it.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C17AD-3C99-472D-9877-AC50EDB6C845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7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CDAF64-B086-440E-BFF9-B4CF7AA4786C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7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For any search problem, you know the goal.  Now, you have an idea of how far away you are from the goal.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CE179-B2C7-46EC-9538-A27EC550BBF7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95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E0FD6-A987-4E1A-BCF4-7669DC860F72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0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F9AF4-5B05-467D-A88D-11CD62E3A2C2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9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-28625" y="6479233"/>
            <a:ext cx="6202018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[These slides are partially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3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3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Berkeley]</a:t>
            </a:r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B93C-4F9F-3247-B527-2E19ECE3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80C742-3608-0B43-8D56-1203764C046F}"/>
              </a:ext>
            </a:extLst>
          </p:cNvPr>
          <p:cNvSpPr txBox="1">
            <a:spLocks noChangeArrowheads="1"/>
          </p:cNvSpPr>
          <p:nvPr/>
        </p:nvSpPr>
        <p:spPr>
          <a:xfrm>
            <a:off x="294640" y="1554161"/>
            <a:ext cx="8229600" cy="48847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Expand the node that seems closest…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can go wrong?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5565FBD-23A0-7645-8048-5948648F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8042316" y="1450730"/>
            <a:ext cx="4053323" cy="254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7F842063-C0D3-4196-936D-97469A08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7159" y="2255828"/>
            <a:ext cx="1122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AF86693E-C70A-42A2-9593-3CAD29088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975" y="2298692"/>
            <a:ext cx="65357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19CCFE80-0AFD-432F-A191-8619D2578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76" y="2349493"/>
            <a:ext cx="7877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46095C46-7025-443D-B77D-03F112DB5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361" y="2330446"/>
            <a:ext cx="7880351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8109D1-B8D9-F24F-8AA5-EC6B7606AC09}"/>
              </a:ext>
            </a:extLst>
          </p:cNvPr>
          <p:cNvSpPr txBox="1"/>
          <p:nvPr/>
        </p:nvSpPr>
        <p:spPr>
          <a:xfrm>
            <a:off x="831128" y="6211005"/>
            <a:ext cx="5795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</a:rPr>
              <a:t>Does not guarantee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45914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8"/>
          <p:cNvSpPr>
            <a:spLocks/>
          </p:cNvSpPr>
          <p:nvPr/>
        </p:nvSpPr>
        <p:spPr bwMode="auto">
          <a:xfrm>
            <a:off x="8094662" y="4075112"/>
            <a:ext cx="2884488" cy="2263775"/>
          </a:xfrm>
          <a:custGeom>
            <a:avLst/>
            <a:gdLst>
              <a:gd name="T0" fmla="*/ 2147483647 w 1817"/>
              <a:gd name="T1" fmla="*/ 2147483647 h 1714"/>
              <a:gd name="T2" fmla="*/ 2147483647 w 1817"/>
              <a:gd name="T3" fmla="*/ 2147483647 h 1714"/>
              <a:gd name="T4" fmla="*/ 2147483647 w 1817"/>
              <a:gd name="T5" fmla="*/ 2147483647 h 1714"/>
              <a:gd name="T6" fmla="*/ 2147483647 w 1817"/>
              <a:gd name="T7" fmla="*/ 2147483647 h 1714"/>
              <a:gd name="T8" fmla="*/ 2147483647 w 1817"/>
              <a:gd name="T9" fmla="*/ 2147483647 h 1714"/>
              <a:gd name="T10" fmla="*/ 2147483647 w 1817"/>
              <a:gd name="T11" fmla="*/ 2147483647 h 1714"/>
              <a:gd name="T12" fmla="*/ 2147483647 w 1817"/>
              <a:gd name="T13" fmla="*/ 2147483647 h 1714"/>
              <a:gd name="T14" fmla="*/ 2147483647 w 1817"/>
              <a:gd name="T15" fmla="*/ 2147483647 h 1714"/>
              <a:gd name="T16" fmla="*/ 2147483647 w 1817"/>
              <a:gd name="T17" fmla="*/ 2147483647 h 1714"/>
              <a:gd name="T18" fmla="*/ 2147483647 w 1817"/>
              <a:gd name="T19" fmla="*/ 2147483647 h 17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17"/>
              <a:gd name="T31" fmla="*/ 0 h 1714"/>
              <a:gd name="T32" fmla="*/ 1817 w 1817"/>
              <a:gd name="T33" fmla="*/ 1714 h 17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17" h="1714">
                <a:moveTo>
                  <a:pt x="938" y="164"/>
                </a:moveTo>
                <a:cubicBezTo>
                  <a:pt x="1096" y="407"/>
                  <a:pt x="1716" y="1413"/>
                  <a:pt x="1817" y="1625"/>
                </a:cubicBezTo>
                <a:cubicBezTo>
                  <a:pt x="1741" y="1629"/>
                  <a:pt x="1331" y="1650"/>
                  <a:pt x="1054" y="1649"/>
                </a:cubicBezTo>
                <a:cubicBezTo>
                  <a:pt x="1021" y="1539"/>
                  <a:pt x="1101" y="1279"/>
                  <a:pt x="1036" y="1021"/>
                </a:cubicBezTo>
                <a:cubicBezTo>
                  <a:pt x="1008" y="965"/>
                  <a:pt x="973" y="949"/>
                  <a:pt x="897" y="973"/>
                </a:cubicBezTo>
                <a:cubicBezTo>
                  <a:pt x="855" y="963"/>
                  <a:pt x="618" y="1676"/>
                  <a:pt x="586" y="1654"/>
                </a:cubicBezTo>
                <a:cubicBezTo>
                  <a:pt x="468" y="1651"/>
                  <a:pt x="44" y="1714"/>
                  <a:pt x="47" y="1649"/>
                </a:cubicBezTo>
                <a:cubicBezTo>
                  <a:pt x="0" y="1570"/>
                  <a:pt x="165" y="1427"/>
                  <a:pt x="302" y="1181"/>
                </a:cubicBezTo>
                <a:cubicBezTo>
                  <a:pt x="348" y="1005"/>
                  <a:pt x="762" y="338"/>
                  <a:pt x="868" y="169"/>
                </a:cubicBezTo>
                <a:cubicBezTo>
                  <a:pt x="974" y="0"/>
                  <a:pt x="924" y="165"/>
                  <a:pt x="938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Greedy Search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718191"/>
            <a:ext cx="7086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Strategy: expand a node that you think is closest to a goal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Heuristic: estimate of distance to nearest goal for each state</a:t>
            </a:r>
          </a:p>
          <a:p>
            <a:pPr lvl="1"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common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Best-first takes you straight to the (wrong) goal</a:t>
            </a:r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Worst-case: like a badly-guided DFS</a:t>
            </a:r>
          </a:p>
        </p:txBody>
      </p:sp>
      <p:sp>
        <p:nvSpPr>
          <p:cNvPr id="13317" name="Freeform 30"/>
          <p:cNvSpPr>
            <a:spLocks/>
          </p:cNvSpPr>
          <p:nvPr/>
        </p:nvSpPr>
        <p:spPr bwMode="auto">
          <a:xfrm>
            <a:off x="9350374" y="1471614"/>
            <a:ext cx="846139" cy="1774825"/>
          </a:xfrm>
          <a:custGeom>
            <a:avLst/>
            <a:gdLst>
              <a:gd name="T0" fmla="*/ 2147483647 w 533"/>
              <a:gd name="T1" fmla="*/ 2147483647 h 1118"/>
              <a:gd name="T2" fmla="*/ 2147483647 w 533"/>
              <a:gd name="T3" fmla="*/ 2147483647 h 1118"/>
              <a:gd name="T4" fmla="*/ 2147483647 w 533"/>
              <a:gd name="T5" fmla="*/ 2147483647 h 1118"/>
              <a:gd name="T6" fmla="*/ 2147483647 w 533"/>
              <a:gd name="T7" fmla="*/ 2147483647 h 1118"/>
              <a:gd name="T8" fmla="*/ 2147483647 w 533"/>
              <a:gd name="T9" fmla="*/ 2147483647 h 1118"/>
              <a:gd name="T10" fmla="*/ 2147483647 w 533"/>
              <a:gd name="T11" fmla="*/ 2147483647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3"/>
              <a:gd name="T19" fmla="*/ 0 h 1118"/>
              <a:gd name="T20" fmla="*/ 533 w 533"/>
              <a:gd name="T21" fmla="*/ 1118 h 11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3" h="1118">
                <a:moveTo>
                  <a:pt x="100" y="137"/>
                </a:moveTo>
                <a:cubicBezTo>
                  <a:pt x="172" y="245"/>
                  <a:pt x="395" y="656"/>
                  <a:pt x="464" y="788"/>
                </a:cubicBezTo>
                <a:cubicBezTo>
                  <a:pt x="533" y="920"/>
                  <a:pt x="513" y="858"/>
                  <a:pt x="513" y="928"/>
                </a:cubicBezTo>
                <a:cubicBezTo>
                  <a:pt x="472" y="988"/>
                  <a:pt x="380" y="1118"/>
                  <a:pt x="281" y="991"/>
                </a:cubicBezTo>
                <a:cubicBezTo>
                  <a:pt x="260" y="823"/>
                  <a:pt x="60" y="284"/>
                  <a:pt x="30" y="142"/>
                </a:cubicBezTo>
                <a:cubicBezTo>
                  <a:pt x="0" y="0"/>
                  <a:pt x="32" y="29"/>
                  <a:pt x="100" y="137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8" name="Freeform 4"/>
          <p:cNvSpPr>
            <a:spLocks/>
          </p:cNvSpPr>
          <p:nvPr/>
        </p:nvSpPr>
        <p:spPr bwMode="auto">
          <a:xfrm>
            <a:off x="8002587" y="1574800"/>
            <a:ext cx="2927351" cy="2108200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9124950" y="193040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9601200" y="192087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9255124" y="1781177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22" name="Freeform 8"/>
          <p:cNvSpPr>
            <a:spLocks/>
          </p:cNvSpPr>
          <p:nvPr/>
        </p:nvSpPr>
        <p:spPr bwMode="auto">
          <a:xfrm>
            <a:off x="9237663" y="1735139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9639298" y="1533526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9848850" y="284480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9356724" y="150495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6" name="Freeform 18"/>
          <p:cNvSpPr>
            <a:spLocks/>
          </p:cNvSpPr>
          <p:nvPr/>
        </p:nvSpPr>
        <p:spPr bwMode="auto">
          <a:xfrm>
            <a:off x="8080376" y="4200523"/>
            <a:ext cx="2927351" cy="2062163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202737" y="45561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8" name="Oval 20"/>
          <p:cNvSpPr>
            <a:spLocks noChangeArrowheads="1"/>
          </p:cNvSpPr>
          <p:nvPr/>
        </p:nvSpPr>
        <p:spPr bwMode="auto">
          <a:xfrm>
            <a:off x="9678988" y="454659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9332912" y="4406900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30" name="Freeform 22"/>
          <p:cNvSpPr>
            <a:spLocks/>
          </p:cNvSpPr>
          <p:nvPr/>
        </p:nvSpPr>
        <p:spPr bwMode="auto">
          <a:xfrm>
            <a:off x="9315451" y="436086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31" name="Text Box 23"/>
          <p:cNvSpPr txBox="1">
            <a:spLocks noChangeArrowheads="1"/>
          </p:cNvSpPr>
          <p:nvPr/>
        </p:nvSpPr>
        <p:spPr bwMode="auto">
          <a:xfrm>
            <a:off x="9717087" y="4159250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9466263" y="5576887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33" name="Oval 29"/>
          <p:cNvSpPr>
            <a:spLocks noChangeArrowheads="1"/>
          </p:cNvSpPr>
          <p:nvPr/>
        </p:nvSpPr>
        <p:spPr bwMode="auto">
          <a:xfrm>
            <a:off x="9434513" y="413067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26" grpId="0" animBg="1"/>
      <p:bldP spid="13327" grpId="0" animBg="1"/>
      <p:bldP spid="13328" grpId="0" animBg="1"/>
      <p:bldP spid="13329" grpId="0"/>
      <p:bldP spid="13330" grpId="0" animBg="1"/>
      <p:bldP spid="13331" grpId="0"/>
      <p:bldP spid="13332" grpId="0" animBg="1"/>
      <p:bldP spid="133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Search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427" y="1955800"/>
            <a:ext cx="28717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94800" y="1747778"/>
            <a:ext cx="16002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5120" y="3860800"/>
            <a:ext cx="3557588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85228" y="3590866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UCS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118600" y="3576579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Greedy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78119" y="6070600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24016927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58D2-573C-3E41-BEA2-307DA659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Combining UCS and Greedy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92CA-7F2C-6949-83C1-1A49820F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612906"/>
            <a:ext cx="11724640" cy="486409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333FF"/>
                </a:solidFill>
                <a:cs typeface="Calibri"/>
              </a:rPr>
              <a:t>Uniform-cost</a:t>
            </a:r>
            <a:r>
              <a:rPr lang="en-US" dirty="0">
                <a:cs typeface="Calibri"/>
              </a:rPr>
              <a:t> orders by path cost, or </a:t>
            </a:r>
            <a:r>
              <a:rPr lang="en-US" i="1" dirty="0">
                <a:cs typeface="Calibri"/>
              </a:rPr>
              <a:t>backward cost  </a:t>
            </a:r>
            <a:r>
              <a:rPr lang="en-US" dirty="0">
                <a:cs typeface="Calibri"/>
              </a:rPr>
              <a:t>g(n)</a:t>
            </a:r>
          </a:p>
          <a:p>
            <a:r>
              <a:rPr lang="en-US" dirty="0">
                <a:solidFill>
                  <a:srgbClr val="CC0000"/>
                </a:solidFill>
                <a:cs typeface="Calibri"/>
              </a:rPr>
              <a:t>Greedy</a:t>
            </a:r>
            <a:r>
              <a:rPr lang="en-US" dirty="0">
                <a:cs typeface="Calibri"/>
              </a:rPr>
              <a:t> orders by goal proximity, or </a:t>
            </a:r>
            <a:r>
              <a:rPr lang="en-US" i="1" dirty="0">
                <a:cs typeface="Calibri"/>
              </a:rPr>
              <a:t>forward cost  </a:t>
            </a:r>
            <a:r>
              <a:rPr lang="en-US" dirty="0">
                <a:cs typeface="Calibri"/>
              </a:rPr>
              <a:t>h(n)</a:t>
            </a: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r>
              <a:rPr lang="en-US" dirty="0">
                <a:solidFill>
                  <a:srgbClr val="CC00CC"/>
                </a:solidFill>
                <a:cs typeface="Calibri"/>
              </a:rPr>
              <a:t>A* Search</a:t>
            </a:r>
            <a:r>
              <a:rPr lang="en-US" dirty="0">
                <a:cs typeface="Calibri"/>
              </a:rPr>
              <a:t> orders by the sum: f(n) = g(n) + h(n)</a:t>
            </a:r>
          </a:p>
          <a:p>
            <a:endParaRPr lang="en-US" i="1" dirty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pPr marL="0" indent="0">
              <a:buNone/>
            </a:pPr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dirty="0">
              <a:solidFill>
                <a:schemeClr val="tx2"/>
              </a:solidFill>
              <a:cs typeface="Calibri"/>
            </a:endParaRPr>
          </a:p>
          <a:p>
            <a:endParaRPr lang="en-US" dirty="0"/>
          </a:p>
        </p:txBody>
      </p:sp>
      <p:cxnSp>
        <p:nvCxnSpPr>
          <p:cNvPr id="72" name="AutoShape 2">
            <a:extLst>
              <a:ext uri="{FF2B5EF4-FFF2-40B4-BE49-F238E27FC236}">
                <a16:creationId xmlns:a16="http://schemas.microsoft.com/office/drawing/2014/main" id="{ADF72C9F-726F-4A41-A9CB-F06CD62F9EA3}"/>
              </a:ext>
            </a:extLst>
          </p:cNvPr>
          <p:cNvCxnSpPr>
            <a:cxnSpLocks noChangeShapeType="1"/>
            <a:stCxn id="76" idx="6"/>
            <a:endCxn id="78" idx="2"/>
          </p:cNvCxnSpPr>
          <p:nvPr/>
        </p:nvCxnSpPr>
        <p:spPr bwMode="auto">
          <a:xfrm>
            <a:off x="5016500" y="4343400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" name="AutoShape 3">
            <a:extLst>
              <a:ext uri="{FF2B5EF4-FFF2-40B4-BE49-F238E27FC236}">
                <a16:creationId xmlns:a16="http://schemas.microsoft.com/office/drawing/2014/main" id="{A5761E1D-2131-2841-BBB6-53439CEBF74F}"/>
              </a:ext>
            </a:extLst>
          </p:cNvPr>
          <p:cNvCxnSpPr>
            <a:cxnSpLocks noChangeShapeType="1"/>
            <a:stCxn id="97" idx="4"/>
            <a:endCxn id="76" idx="0"/>
          </p:cNvCxnSpPr>
          <p:nvPr/>
        </p:nvCxnSpPr>
        <p:spPr bwMode="auto">
          <a:xfrm flipH="1">
            <a:off x="4787900" y="36576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" name="Oval 6">
            <a:extLst>
              <a:ext uri="{FF2B5EF4-FFF2-40B4-BE49-F238E27FC236}">
                <a16:creationId xmlns:a16="http://schemas.microsoft.com/office/drawing/2014/main" id="{D4652BA8-BF98-6946-AA20-CBF0DE31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4114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779DAF56-AE51-2B4C-91F9-18CC7918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4114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76" name="Oval 8">
            <a:extLst>
              <a:ext uri="{FF2B5EF4-FFF2-40B4-BE49-F238E27FC236}">
                <a16:creationId xmlns:a16="http://schemas.microsoft.com/office/drawing/2014/main" id="{E6A4C6C6-207C-114E-9065-B7538CBC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4114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77" name="Oval 9">
            <a:extLst>
              <a:ext uri="{FF2B5EF4-FFF2-40B4-BE49-F238E27FC236}">
                <a16:creationId xmlns:a16="http://schemas.microsoft.com/office/drawing/2014/main" id="{349674F9-A54D-1B40-8BB3-8B7FB430D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5029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78" name="Oval 10">
            <a:extLst>
              <a:ext uri="{FF2B5EF4-FFF2-40B4-BE49-F238E27FC236}">
                <a16:creationId xmlns:a16="http://schemas.microsoft.com/office/drawing/2014/main" id="{AF4ED93A-BB9F-724F-B4BE-F6DCEDED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4114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79" name="Text Box 11">
            <a:extLst>
              <a:ext uri="{FF2B5EF4-FFF2-40B4-BE49-F238E27FC236}">
                <a16:creationId xmlns:a16="http://schemas.microsoft.com/office/drawing/2014/main" id="{8E6E5B78-4146-C54B-B9EA-1A7BB5626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44958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h=5</a:t>
            </a:r>
          </a:p>
        </p:txBody>
      </p:sp>
      <p:sp>
        <p:nvSpPr>
          <p:cNvPr id="80" name="Text Box 12">
            <a:extLst>
              <a:ext uri="{FF2B5EF4-FFF2-40B4-BE49-F238E27FC236}">
                <a16:creationId xmlns:a16="http://schemas.microsoft.com/office/drawing/2014/main" id="{6811CBAD-D95B-6E44-B6CB-2097D0986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54864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81" name="Text Box 13">
            <a:extLst>
              <a:ext uri="{FF2B5EF4-FFF2-40B4-BE49-F238E27FC236}">
                <a16:creationId xmlns:a16="http://schemas.microsoft.com/office/drawing/2014/main" id="{8F54566D-0281-044A-AC18-73CD8C23E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6482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h=2</a:t>
            </a: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046FD94B-4FF1-4C48-A8B2-878823AC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9465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83" name="Text Box 15">
            <a:extLst>
              <a:ext uri="{FF2B5EF4-FFF2-40B4-BE49-F238E27FC236}">
                <a16:creationId xmlns:a16="http://schemas.microsoft.com/office/drawing/2014/main" id="{42F44C18-85ED-DC46-A6F9-CED828E6E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25908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84" name="Text Box 16">
            <a:extLst>
              <a:ext uri="{FF2B5EF4-FFF2-40B4-BE49-F238E27FC236}">
                <a16:creationId xmlns:a16="http://schemas.microsoft.com/office/drawing/2014/main" id="{C907E227-FF0E-A640-99C9-DB9A1A3AC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48768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85" name="Text Box 17">
            <a:extLst>
              <a:ext uri="{FF2B5EF4-FFF2-40B4-BE49-F238E27FC236}">
                <a16:creationId xmlns:a16="http://schemas.microsoft.com/office/drawing/2014/main" id="{BDDC6CA0-3C66-1A43-9189-61211A040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45561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86" name="Text Box 18">
            <a:extLst>
              <a:ext uri="{FF2B5EF4-FFF2-40B4-BE49-F238E27FC236}">
                <a16:creationId xmlns:a16="http://schemas.microsoft.com/office/drawing/2014/main" id="{A27365DD-1598-7E47-A85F-11F38F4B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39465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87" name="Text Box 19">
            <a:extLst>
              <a:ext uri="{FF2B5EF4-FFF2-40B4-BE49-F238E27FC236}">
                <a16:creationId xmlns:a16="http://schemas.microsoft.com/office/drawing/2014/main" id="{8584D545-9D16-8741-A21D-B8DB223C6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4495801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88" name="Text Box 20">
            <a:extLst>
              <a:ext uri="{FF2B5EF4-FFF2-40B4-BE49-F238E27FC236}">
                <a16:creationId xmlns:a16="http://schemas.microsoft.com/office/drawing/2014/main" id="{817671FD-CF34-AC45-81D4-E2E4E284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46482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h=0</a:t>
            </a:r>
          </a:p>
        </p:txBody>
      </p:sp>
      <p:cxnSp>
        <p:nvCxnSpPr>
          <p:cNvPr id="89" name="AutoShape 21">
            <a:extLst>
              <a:ext uri="{FF2B5EF4-FFF2-40B4-BE49-F238E27FC236}">
                <a16:creationId xmlns:a16="http://schemas.microsoft.com/office/drawing/2014/main" id="{31890E7E-6171-0B46-B11B-77CCD8A464B8}"/>
              </a:ext>
            </a:extLst>
          </p:cNvPr>
          <p:cNvCxnSpPr>
            <a:cxnSpLocks noChangeShapeType="1"/>
            <a:stCxn id="74" idx="6"/>
            <a:endCxn id="75" idx="2"/>
          </p:cNvCxnSpPr>
          <p:nvPr/>
        </p:nvCxnSpPr>
        <p:spPr bwMode="auto">
          <a:xfrm>
            <a:off x="901700" y="4343400"/>
            <a:ext cx="83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0" name="AutoShape 22">
            <a:extLst>
              <a:ext uri="{FF2B5EF4-FFF2-40B4-BE49-F238E27FC236}">
                <a16:creationId xmlns:a16="http://schemas.microsoft.com/office/drawing/2014/main" id="{E27FB78D-4325-FC48-A0A3-5CD85A56F469}"/>
              </a:ext>
            </a:extLst>
          </p:cNvPr>
          <p:cNvCxnSpPr>
            <a:cxnSpLocks noChangeShapeType="1"/>
            <a:stCxn id="75" idx="4"/>
            <a:endCxn id="77" idx="0"/>
          </p:cNvCxnSpPr>
          <p:nvPr/>
        </p:nvCxnSpPr>
        <p:spPr bwMode="auto">
          <a:xfrm>
            <a:off x="1968500" y="4572000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1" name="AutoShape 23">
            <a:extLst>
              <a:ext uri="{FF2B5EF4-FFF2-40B4-BE49-F238E27FC236}">
                <a16:creationId xmlns:a16="http://schemas.microsoft.com/office/drawing/2014/main" id="{FB2C3D05-D773-F743-8EE9-04F9870EB9B2}"/>
              </a:ext>
            </a:extLst>
          </p:cNvPr>
          <p:cNvCxnSpPr>
            <a:cxnSpLocks noChangeShapeType="1"/>
            <a:stCxn id="75" idx="0"/>
            <a:endCxn id="97" idx="1"/>
          </p:cNvCxnSpPr>
          <p:nvPr/>
        </p:nvCxnSpPr>
        <p:spPr bwMode="auto">
          <a:xfrm rot="-5400000">
            <a:off x="3216276" y="2019301"/>
            <a:ext cx="847725" cy="3343275"/>
          </a:xfrm>
          <a:prstGeom prst="curvedConnector3">
            <a:avLst>
              <a:gd name="adj1" fmla="val 13483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" name="AutoShape 24">
            <a:extLst>
              <a:ext uri="{FF2B5EF4-FFF2-40B4-BE49-F238E27FC236}">
                <a16:creationId xmlns:a16="http://schemas.microsoft.com/office/drawing/2014/main" id="{944E87F3-07D9-D04C-B358-5C24CDECCF53}"/>
              </a:ext>
            </a:extLst>
          </p:cNvPr>
          <p:cNvCxnSpPr>
            <a:cxnSpLocks noChangeShapeType="1"/>
            <a:stCxn id="77" idx="2"/>
            <a:endCxn id="93" idx="6"/>
          </p:cNvCxnSpPr>
          <p:nvPr/>
        </p:nvCxnSpPr>
        <p:spPr bwMode="auto">
          <a:xfrm rot="10800000">
            <a:off x="901700" y="5257801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" name="Oval 25">
            <a:extLst>
              <a:ext uri="{FF2B5EF4-FFF2-40B4-BE49-F238E27FC236}">
                <a16:creationId xmlns:a16="http://schemas.microsoft.com/office/drawing/2014/main" id="{9FE6887F-A746-C14C-A0CA-3DDF36E2C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5029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cxnSp>
        <p:nvCxnSpPr>
          <p:cNvPr id="94" name="AutoShape 27">
            <a:extLst>
              <a:ext uri="{FF2B5EF4-FFF2-40B4-BE49-F238E27FC236}">
                <a16:creationId xmlns:a16="http://schemas.microsoft.com/office/drawing/2014/main" id="{81FEF7CB-C663-864D-B661-1E7BCDDB53A7}"/>
              </a:ext>
            </a:extLst>
          </p:cNvPr>
          <p:cNvCxnSpPr>
            <a:cxnSpLocks noChangeShapeType="1"/>
            <a:stCxn id="75" idx="6"/>
            <a:endCxn id="76" idx="2"/>
          </p:cNvCxnSpPr>
          <p:nvPr/>
        </p:nvCxnSpPr>
        <p:spPr bwMode="auto">
          <a:xfrm>
            <a:off x="2197100" y="4343400"/>
            <a:ext cx="2362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" name="Text Box 28">
            <a:extLst>
              <a:ext uri="{FF2B5EF4-FFF2-40B4-BE49-F238E27FC236}">
                <a16:creationId xmlns:a16="http://schemas.microsoft.com/office/drawing/2014/main" id="{0CE9427F-1A5E-EB40-92BB-C9272061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54705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h=7</a:t>
            </a:r>
          </a:p>
        </p:txBody>
      </p:sp>
      <p:sp>
        <p:nvSpPr>
          <p:cNvPr id="96" name="Text Box 30">
            <a:extLst>
              <a:ext uri="{FF2B5EF4-FFF2-40B4-BE49-F238E27FC236}">
                <a16:creationId xmlns:a16="http://schemas.microsoft.com/office/drawing/2014/main" id="{2625C557-02B5-F149-89BC-C9BE3DA7E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39465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97" name="Oval 31">
            <a:extLst>
              <a:ext uri="{FF2B5EF4-FFF2-40B4-BE49-F238E27FC236}">
                <a16:creationId xmlns:a16="http://schemas.microsoft.com/office/drawing/2014/main" id="{09B155F7-8DB1-F849-90AD-35FB58DBF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3200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98" name="Text Box 32">
            <a:extLst>
              <a:ext uri="{FF2B5EF4-FFF2-40B4-BE49-F238E27FC236}">
                <a16:creationId xmlns:a16="http://schemas.microsoft.com/office/drawing/2014/main" id="{FB30B1F9-F634-3A48-9DC6-AC14384CA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32004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h=1</a:t>
            </a:r>
          </a:p>
        </p:txBody>
      </p:sp>
      <p:sp>
        <p:nvSpPr>
          <p:cNvPr id="99" name="Text Box 33">
            <a:extLst>
              <a:ext uri="{FF2B5EF4-FFF2-40B4-BE49-F238E27FC236}">
                <a16:creationId xmlns:a16="http://schemas.microsoft.com/office/drawing/2014/main" id="{36A67A76-4FA8-4043-8829-0905A5183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35052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grpSp>
        <p:nvGrpSpPr>
          <p:cNvPr id="100" name="Group 34">
            <a:extLst>
              <a:ext uri="{FF2B5EF4-FFF2-40B4-BE49-F238E27FC236}">
                <a16:creationId xmlns:a16="http://schemas.microsoft.com/office/drawing/2014/main" id="{BCF3B0FC-14D7-4845-83CB-1F5F3DD72FF6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4343401"/>
            <a:ext cx="1066800" cy="915988"/>
            <a:chOff x="1392" y="2544"/>
            <a:chExt cx="672" cy="577"/>
          </a:xfrm>
        </p:grpSpPr>
        <p:cxnSp>
          <p:nvCxnSpPr>
            <p:cNvPr id="101" name="AutoShape 35">
              <a:extLst>
                <a:ext uri="{FF2B5EF4-FFF2-40B4-BE49-F238E27FC236}">
                  <a16:creationId xmlns:a16="http://schemas.microsoft.com/office/drawing/2014/main" id="{1829E2B2-9C9B-244A-BDC5-D15E581835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AutoShape 36">
              <a:extLst>
                <a:ext uri="{FF2B5EF4-FFF2-40B4-BE49-F238E27FC236}">
                  <a16:creationId xmlns:a16="http://schemas.microsoft.com/office/drawing/2014/main" id="{175CB5BD-E0F1-B54A-A8FF-9241DF1D4B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4" y="2688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AutoShape 37">
              <a:extLst>
                <a:ext uri="{FF2B5EF4-FFF2-40B4-BE49-F238E27FC236}">
                  <a16:creationId xmlns:a16="http://schemas.microsoft.com/office/drawing/2014/main" id="{EBA320E6-CBF6-9D42-96FE-10FC3FE921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392" y="3120"/>
              <a:ext cx="528" cy="1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4" name="Group 38">
            <a:extLst>
              <a:ext uri="{FF2B5EF4-FFF2-40B4-BE49-F238E27FC236}">
                <a16:creationId xmlns:a16="http://schemas.microsoft.com/office/drawing/2014/main" id="{DFE6E1F1-9D04-E348-9807-41B6011D0F6D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3267076"/>
            <a:ext cx="5486400" cy="1076325"/>
            <a:chOff x="1392" y="1872"/>
            <a:chExt cx="3456" cy="678"/>
          </a:xfrm>
        </p:grpSpPr>
        <p:cxnSp>
          <p:nvCxnSpPr>
            <p:cNvPr id="105" name="AutoShape 39">
              <a:extLst>
                <a:ext uri="{FF2B5EF4-FFF2-40B4-BE49-F238E27FC236}">
                  <a16:creationId xmlns:a16="http://schemas.microsoft.com/office/drawing/2014/main" id="{5CF8718F-87CF-8F4B-B1DE-0BB5AF8B06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84" y="2550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AutoShape 40">
              <a:extLst>
                <a:ext uri="{FF2B5EF4-FFF2-40B4-BE49-F238E27FC236}">
                  <a16:creationId xmlns:a16="http://schemas.microsoft.com/office/drawing/2014/main" id="{8244551C-9586-8A4D-9368-10CEC40AB2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40" y="2118"/>
              <a:ext cx="432" cy="2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07" name="AutoShape 41">
              <a:extLst>
                <a:ext uri="{FF2B5EF4-FFF2-40B4-BE49-F238E27FC236}">
                  <a16:creationId xmlns:a16="http://schemas.microsoft.com/office/drawing/2014/main" id="{C2ADEB91-E29F-AD49-9C3E-090A8C83C0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92" y="2550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08" name="AutoShape 42">
              <a:extLst>
                <a:ext uri="{FF2B5EF4-FFF2-40B4-BE49-F238E27FC236}">
                  <a16:creationId xmlns:a16="http://schemas.microsoft.com/office/drawing/2014/main" id="{42061201-3157-FC41-BD87-E5EDE629E8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2850" y="1086"/>
              <a:ext cx="534" cy="2106"/>
            </a:xfrm>
            <a:prstGeom prst="curvedConnector3">
              <a:avLst>
                <a:gd name="adj1" fmla="val 134833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9" name="Group 43">
            <a:extLst>
              <a:ext uri="{FF2B5EF4-FFF2-40B4-BE49-F238E27FC236}">
                <a16:creationId xmlns:a16="http://schemas.microsoft.com/office/drawing/2014/main" id="{05322616-BE66-6142-BD44-0183CBB9B40A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4343400"/>
            <a:ext cx="5486400" cy="0"/>
            <a:chOff x="1392" y="2544"/>
            <a:chExt cx="3456" cy="0"/>
          </a:xfrm>
        </p:grpSpPr>
        <p:cxnSp>
          <p:nvCxnSpPr>
            <p:cNvPr id="110" name="AutoShape 44">
              <a:extLst>
                <a:ext uri="{FF2B5EF4-FFF2-40B4-BE49-F238E27FC236}">
                  <a16:creationId xmlns:a16="http://schemas.microsoft.com/office/drawing/2014/main" id="{255EA64C-0001-2F4D-A97F-D472C660C5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84" y="2544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AutoShape 45">
              <a:extLst>
                <a:ext uri="{FF2B5EF4-FFF2-40B4-BE49-F238E27FC236}">
                  <a16:creationId xmlns:a16="http://schemas.microsoft.com/office/drawing/2014/main" id="{024CA4D4-E1CB-D646-9610-71C7951981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AutoShape 46">
              <a:extLst>
                <a:ext uri="{FF2B5EF4-FFF2-40B4-BE49-F238E27FC236}">
                  <a16:creationId xmlns:a16="http://schemas.microsoft.com/office/drawing/2014/main" id="{138B20E9-464F-7044-BD98-6251707793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8" y="2544"/>
              <a:ext cx="148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14" name="Oval 6">
            <a:extLst>
              <a:ext uri="{FF2B5EF4-FFF2-40B4-BE49-F238E27FC236}">
                <a16:creationId xmlns:a16="http://schemas.microsoft.com/office/drawing/2014/main" id="{6E314186-C006-2045-A79B-114CDFC23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900" y="2667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15" name="Oval 7">
            <a:extLst>
              <a:ext uri="{FF2B5EF4-FFF2-40B4-BE49-F238E27FC236}">
                <a16:creationId xmlns:a16="http://schemas.microsoft.com/office/drawing/2014/main" id="{4CC1E37A-BB3C-FD49-9E10-5FFB28719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661AAAAE-62DA-AD45-BC49-26B15AA5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4191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17" name="Oval 25">
            <a:extLst>
              <a:ext uri="{FF2B5EF4-FFF2-40B4-BE49-F238E27FC236}">
                <a16:creationId xmlns:a16="http://schemas.microsoft.com/office/drawing/2014/main" id="{66A3652D-2AA7-E949-989D-FE7F23F8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118" name="Oval 31">
            <a:extLst>
              <a:ext uri="{FF2B5EF4-FFF2-40B4-BE49-F238E27FC236}">
                <a16:creationId xmlns:a16="http://schemas.microsoft.com/office/drawing/2014/main" id="{36D8DCDC-6C3F-3F47-AF1A-28B94A2D2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900" y="4191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8CCEDFFC-8275-9C4C-AFF8-159CA5EF3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100" y="4191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CA5B95A2-9A11-5F48-98E0-B049990C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9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121" name="Oval 10">
            <a:extLst>
              <a:ext uri="{FF2B5EF4-FFF2-40B4-BE49-F238E27FC236}">
                <a16:creationId xmlns:a16="http://schemas.microsoft.com/office/drawing/2014/main" id="{33C91CA7-D1CE-EF4E-9490-78A18F634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1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22" name="Oval 10">
            <a:extLst>
              <a:ext uri="{FF2B5EF4-FFF2-40B4-BE49-F238E27FC236}">
                <a16:creationId xmlns:a16="http://schemas.microsoft.com/office/drawing/2014/main" id="{115C0DF0-FDC0-CD48-99A5-0A46FC01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900" y="6019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BBBF295-C936-F446-9BBA-4A1CB7FC2339}"/>
              </a:ext>
            </a:extLst>
          </p:cNvPr>
          <p:cNvCxnSpPr>
            <a:stCxn id="114" idx="4"/>
            <a:endCxn id="115" idx="7"/>
          </p:cNvCxnSpPr>
          <p:nvPr/>
        </p:nvCxnSpPr>
        <p:spPr>
          <a:xfrm flipH="1">
            <a:off x="9597745" y="3124200"/>
            <a:ext cx="371755" cy="2193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141C40-B625-3C4E-BA89-14D59243EE19}"/>
              </a:ext>
            </a:extLst>
          </p:cNvPr>
          <p:cNvCxnSpPr>
            <a:stCxn id="115" idx="4"/>
            <a:endCxn id="119" idx="0"/>
          </p:cNvCxnSpPr>
          <p:nvPr/>
        </p:nvCxnSpPr>
        <p:spPr>
          <a:xfrm>
            <a:off x="9436100" y="3733800"/>
            <a:ext cx="2286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0ACCA82-ADD1-C243-AC81-2D47C8451B33}"/>
              </a:ext>
            </a:extLst>
          </p:cNvPr>
          <p:cNvCxnSpPr>
            <a:stCxn id="118" idx="4"/>
            <a:endCxn id="120" idx="0"/>
          </p:cNvCxnSpPr>
          <p:nvPr/>
        </p:nvCxnSpPr>
        <p:spPr>
          <a:xfrm>
            <a:off x="11112500" y="46482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183CA49-245F-A84E-A041-74F152004DED}"/>
              </a:ext>
            </a:extLst>
          </p:cNvPr>
          <p:cNvCxnSpPr>
            <a:stCxn id="119" idx="4"/>
            <a:endCxn id="121" idx="0"/>
          </p:cNvCxnSpPr>
          <p:nvPr/>
        </p:nvCxnSpPr>
        <p:spPr>
          <a:xfrm>
            <a:off x="9664700" y="46482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4CD94E7-62EA-314F-B77A-7E253BD2BD68}"/>
              </a:ext>
            </a:extLst>
          </p:cNvPr>
          <p:cNvCxnSpPr>
            <a:stCxn id="118" idx="0"/>
            <a:endCxn id="115" idx="4"/>
          </p:cNvCxnSpPr>
          <p:nvPr/>
        </p:nvCxnSpPr>
        <p:spPr>
          <a:xfrm flipH="1" flipV="1">
            <a:off x="9436100" y="3733800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FBA143-8FA1-084E-BBFA-D6E440925C16}"/>
              </a:ext>
            </a:extLst>
          </p:cNvPr>
          <p:cNvCxnSpPr>
            <a:stCxn id="115" idx="4"/>
            <a:endCxn id="116" idx="0"/>
          </p:cNvCxnSpPr>
          <p:nvPr/>
        </p:nvCxnSpPr>
        <p:spPr>
          <a:xfrm flipH="1">
            <a:off x="8902700" y="37338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2A046E8-0D4F-044E-A415-289D14982A90}"/>
              </a:ext>
            </a:extLst>
          </p:cNvPr>
          <p:cNvCxnSpPr>
            <a:stCxn id="116" idx="4"/>
            <a:endCxn id="117" idx="0"/>
          </p:cNvCxnSpPr>
          <p:nvPr/>
        </p:nvCxnSpPr>
        <p:spPr>
          <a:xfrm>
            <a:off x="8902700" y="46482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FD49EAB-C139-6848-BA95-85A0C9D00281}"/>
              </a:ext>
            </a:extLst>
          </p:cNvPr>
          <p:cNvCxnSpPr>
            <a:stCxn id="120" idx="4"/>
            <a:endCxn id="122" idx="0"/>
          </p:cNvCxnSpPr>
          <p:nvPr/>
        </p:nvCxnSpPr>
        <p:spPr>
          <a:xfrm>
            <a:off x="11112500" y="55626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 Box 19">
            <a:extLst>
              <a:ext uri="{FF2B5EF4-FFF2-40B4-BE49-F238E27FC236}">
                <a16:creationId xmlns:a16="http://schemas.microsoft.com/office/drawing/2014/main" id="{056E4630-9D3E-9446-A38E-C25A34B4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4300" y="25146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0 h=6</a:t>
            </a:r>
          </a:p>
        </p:txBody>
      </p:sp>
      <p:sp>
        <p:nvSpPr>
          <p:cNvPr id="132" name="Text Box 19">
            <a:extLst>
              <a:ext uri="{FF2B5EF4-FFF2-40B4-BE49-F238E27FC236}">
                <a16:creationId xmlns:a16="http://schemas.microsoft.com/office/drawing/2014/main" id="{8A63B198-C0DA-D644-AB75-F55EC35AD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0" y="31021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 h=5</a:t>
            </a:r>
          </a:p>
        </p:txBody>
      </p:sp>
      <p:sp>
        <p:nvSpPr>
          <p:cNvPr id="133" name="Text Box 19">
            <a:extLst>
              <a:ext uri="{FF2B5EF4-FFF2-40B4-BE49-F238E27FC236}">
                <a16:creationId xmlns:a16="http://schemas.microsoft.com/office/drawing/2014/main" id="{D23F9DE4-C062-6546-AF5B-FA9E2F197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40386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2 h=6</a:t>
            </a:r>
          </a:p>
        </p:txBody>
      </p:sp>
      <p:sp>
        <p:nvSpPr>
          <p:cNvPr id="134" name="Text Box 19">
            <a:extLst>
              <a:ext uri="{FF2B5EF4-FFF2-40B4-BE49-F238E27FC236}">
                <a16:creationId xmlns:a16="http://schemas.microsoft.com/office/drawing/2014/main" id="{584ADF96-A985-134C-B189-982FDA376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49309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3 h=7</a:t>
            </a:r>
          </a:p>
        </p:txBody>
      </p:sp>
      <p:sp>
        <p:nvSpPr>
          <p:cNvPr id="135" name="Text Box 19">
            <a:extLst>
              <a:ext uri="{FF2B5EF4-FFF2-40B4-BE49-F238E27FC236}">
                <a16:creationId xmlns:a16="http://schemas.microsoft.com/office/drawing/2014/main" id="{6C63E362-09E9-1246-A52E-1E6966384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4114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4 h=2</a:t>
            </a:r>
          </a:p>
        </p:txBody>
      </p:sp>
      <p:sp>
        <p:nvSpPr>
          <p:cNvPr id="136" name="Text Box 19">
            <a:extLst>
              <a:ext uri="{FF2B5EF4-FFF2-40B4-BE49-F238E27FC236}">
                <a16:creationId xmlns:a16="http://schemas.microsoft.com/office/drawing/2014/main" id="{85E994B5-7AF1-D54F-9D48-7DDD54444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49530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6 h=0</a:t>
            </a:r>
          </a:p>
        </p:txBody>
      </p:sp>
      <p:sp>
        <p:nvSpPr>
          <p:cNvPr id="137" name="Text Box 19">
            <a:extLst>
              <a:ext uri="{FF2B5EF4-FFF2-40B4-BE49-F238E27FC236}">
                <a16:creationId xmlns:a16="http://schemas.microsoft.com/office/drawing/2014/main" id="{8BA00855-E1A6-BC43-8FBC-84C0145B9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4900" y="40165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9 h=1</a:t>
            </a:r>
          </a:p>
        </p:txBody>
      </p:sp>
      <p:sp>
        <p:nvSpPr>
          <p:cNvPr id="138" name="Text Box 19">
            <a:extLst>
              <a:ext uri="{FF2B5EF4-FFF2-40B4-BE49-F238E27FC236}">
                <a16:creationId xmlns:a16="http://schemas.microsoft.com/office/drawing/2014/main" id="{62D9B35C-F5F9-F446-8F43-B01838811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4900" y="5007116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10 h=2</a:t>
            </a:r>
          </a:p>
        </p:txBody>
      </p:sp>
      <p:sp>
        <p:nvSpPr>
          <p:cNvPr id="139" name="Text Box 19">
            <a:extLst>
              <a:ext uri="{FF2B5EF4-FFF2-40B4-BE49-F238E27FC236}">
                <a16:creationId xmlns:a16="http://schemas.microsoft.com/office/drawing/2014/main" id="{E0D6367A-FBE6-C64D-8351-00C7AA501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4900" y="5867400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12 h=0</a:t>
            </a:r>
          </a:p>
        </p:txBody>
      </p:sp>
    </p:spTree>
    <p:extLst>
      <p:ext uri="{BB962C8B-B14F-4D97-AF65-F5344CB8AC3E}">
        <p14:creationId xmlns:p14="http://schemas.microsoft.com/office/powerpoint/2010/main" val="30894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6EDA-9A5D-8340-8E13-3B479C60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terminate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4ADF-8E58-2E44-BE39-906695AB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Should we stop when we enqueue a goal?</a:t>
            </a:r>
          </a:p>
          <a:p>
            <a:pPr lvl="1"/>
            <a:r>
              <a:rPr lang="en-US" dirty="0">
                <a:cs typeface="Calibri"/>
              </a:rPr>
              <a:t>No: only stop when we dequeue a goal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A59A299-EF59-F547-B53E-80DA49E27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389890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59581C2-061B-8B46-A420-6BFE2E59B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481330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C6DB52A1-17CF-F042-9A73-E4C8A275E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292258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D2467708-BF8B-CC40-A568-0DD8AF503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391318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FDC3EDB9-7134-804C-965D-659173369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32131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3833A242-4F2E-3643-85FB-0C0A6DB2E8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5800" y="3213100"/>
            <a:ext cx="1981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A49B801F-D32F-304A-B78F-44BB94DC9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43561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569B8A3E-D1A5-4044-A4B3-B6B4BAD69C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43561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457DBA66-ECE3-2A4C-B9D5-E68F72F0B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306070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0FE6F253-9C68-0842-847D-05CE12C2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48275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3EA9490B-2850-7541-A02B-179B83CE4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0749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A503AE3A-CFBE-CF49-A278-964441F58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481330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65AD1329-DEC0-5149-AD41-CAA241D3C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54345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1</a:t>
            </a: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20A3AD48-3EA0-E541-9B94-F00B6991F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39867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C0A4FF64-EF0E-5845-AA2C-3EC1472B0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39867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3</a:t>
            </a:r>
          </a:p>
        </p:txBody>
      </p:sp>
    </p:spTree>
    <p:extLst>
      <p:ext uri="{BB962C8B-B14F-4D97-AF65-F5344CB8AC3E}">
        <p14:creationId xmlns:p14="http://schemas.microsoft.com/office/powerpoint/2010/main" val="333094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cs typeface="Calibri"/>
              </a:rPr>
              <a:t>Is A* Optimal?</a:t>
            </a:r>
          </a:p>
        </p:txBody>
      </p:sp>
      <p:sp>
        <p:nvSpPr>
          <p:cNvPr id="803856" name="Rectangle 16"/>
          <p:cNvSpPr>
            <a:spLocks noGrp="1" noChangeArrowheads="1"/>
          </p:cNvSpPr>
          <p:nvPr>
            <p:ph idx="1"/>
          </p:nvPr>
        </p:nvSpPr>
        <p:spPr>
          <a:xfrm>
            <a:off x="533400" y="5196735"/>
            <a:ext cx="9575800" cy="127238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cs typeface="Calibri"/>
              </a:rPr>
              <a:t>What went wrong?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cs typeface="Calibri"/>
              </a:rPr>
              <a:t>Actual bad goal cost &lt; estimated good goal cost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cs typeface="Calibri"/>
              </a:rPr>
              <a:t>We need estimates to be less than actual costs!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3708400" y="191372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680200" y="3399629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736600" y="328532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803400" y="191372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765800" y="191372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632200" y="145652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6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366000" y="344939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-2082800" y="4199730"/>
            <a:ext cx="1219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1422400" y="3361529"/>
            <a:ext cx="762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</a:t>
            </a:r>
            <a:r>
              <a:rPr lang="en-US" sz="2000" dirty="0">
                <a:latin typeface="Calibri"/>
                <a:cs typeface="Calibri"/>
              </a:rPr>
              <a:t> = </a:t>
            </a:r>
            <a:r>
              <a:rPr lang="en-US" sz="2000" i="1" dirty="0">
                <a:latin typeface="Calibri"/>
                <a:cs typeface="Calibri"/>
              </a:rPr>
              <a:t>7</a:t>
            </a:r>
          </a:p>
        </p:txBody>
      </p:sp>
      <p:cxnSp>
        <p:nvCxnSpPr>
          <p:cNvPr id="26" name="Curved Connector 25"/>
          <p:cNvCxnSpPr>
            <a:stCxn id="16389" idx="2"/>
            <a:endCxn id="16388" idx="2"/>
          </p:cNvCxnSpPr>
          <p:nvPr/>
        </p:nvCxnSpPr>
        <p:spPr>
          <a:xfrm rot="16200000" flipH="1">
            <a:off x="3956050" y="942179"/>
            <a:ext cx="114301" cy="5943600"/>
          </a:xfrm>
          <a:prstGeom prst="curvedConnector3">
            <a:avLst>
              <a:gd name="adj1" fmla="val 7923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389" idx="0"/>
            <a:endCxn id="16387" idx="1"/>
          </p:cNvCxnSpPr>
          <p:nvPr/>
        </p:nvCxnSpPr>
        <p:spPr>
          <a:xfrm rot="5400000" flipH="1" flipV="1">
            <a:off x="1831976" y="1408904"/>
            <a:ext cx="1085849" cy="266700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27"/>
          <p:cNvCxnSpPr>
            <a:stCxn id="16387" idx="3"/>
            <a:endCxn id="16388" idx="0"/>
          </p:cNvCxnSpPr>
          <p:nvPr/>
        </p:nvCxnSpPr>
        <p:spPr>
          <a:xfrm>
            <a:off x="4318000" y="2199479"/>
            <a:ext cx="2667000" cy="120015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7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Admissibility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11247"/>
            <a:ext cx="425730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2727" y="2220168"/>
            <a:ext cx="4257305" cy="321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52578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Inadmissible (pessimistic) heuristics break optimality by trapping good plans on the fringe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52578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Admissible (optimistic) heuristics slow down bad plans but never outweigh true costs</a:t>
            </a:r>
          </a:p>
        </p:txBody>
      </p:sp>
    </p:spTree>
    <p:extLst>
      <p:ext uri="{BB962C8B-B14F-4D97-AF65-F5344CB8AC3E}">
        <p14:creationId xmlns:p14="http://schemas.microsoft.com/office/powerpoint/2010/main" val="136102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Admissible Heuristics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94640" y="1612900"/>
            <a:ext cx="11338560" cy="4876800"/>
          </a:xfrm>
        </p:spPr>
        <p:txBody>
          <a:bodyPr/>
          <a:lstStyle/>
          <a:p>
            <a:pPr eaLnBrk="1" hangingPunct="1"/>
            <a:r>
              <a:rPr lang="en-US" dirty="0"/>
              <a:t>A heuristic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is </a:t>
            </a:r>
            <a:r>
              <a:rPr lang="en-US" i="1" dirty="0">
                <a:solidFill>
                  <a:srgbClr val="C00000"/>
                </a:solidFill>
              </a:rPr>
              <a:t>admissible</a:t>
            </a:r>
            <a:r>
              <a:rPr lang="en-US" i="1" dirty="0"/>
              <a:t> </a:t>
            </a:r>
            <a:r>
              <a:rPr lang="en-US" dirty="0"/>
              <a:t>(optimistic) if: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where               is the true cost to a nearest goal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Coming up with admissible heuristics is most of what’s involved in using A* in practice.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633539" y="2262310"/>
            <a:ext cx="3130785" cy="403304"/>
          </a:xfrm>
          <a:prstGeom prst="rect">
            <a:avLst/>
          </a:prstGeom>
          <a:noFill/>
          <a:ln/>
          <a:effectLst/>
        </p:spPr>
      </p:pic>
      <p:pic>
        <p:nvPicPr>
          <p:cNvPr id="1741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1800" y="2930604"/>
            <a:ext cx="9794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51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Calibri"/>
              </a:rPr>
              <a:t>UCS vs. A* Contours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294640" y="1646237"/>
            <a:ext cx="1172464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Uniform-cost expands equally in all “directions”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A* expands mainly toward the goal, but does hedge its bets to ensure optimality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998626-A385-454E-BBA3-9078DC4A4DDC}"/>
              </a:ext>
            </a:extLst>
          </p:cNvPr>
          <p:cNvGrpSpPr/>
          <p:nvPr/>
        </p:nvGrpSpPr>
        <p:grpSpPr>
          <a:xfrm>
            <a:off x="3536155" y="2137567"/>
            <a:ext cx="2805113" cy="1771651"/>
            <a:chOff x="8396287" y="1828800"/>
            <a:chExt cx="2805113" cy="1771651"/>
          </a:xfrm>
        </p:grpSpPr>
        <p:sp>
          <p:nvSpPr>
            <p:cNvPr id="21507" name="Oval 8"/>
            <p:cNvSpPr>
              <a:spLocks noChangeArrowheads="1"/>
            </p:cNvSpPr>
            <p:nvPr/>
          </p:nvSpPr>
          <p:spPr bwMode="auto">
            <a:xfrm>
              <a:off x="8396287" y="1828800"/>
              <a:ext cx="1912939" cy="177165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0" name="Oval 4"/>
            <p:cNvSpPr>
              <a:spLocks noChangeArrowheads="1"/>
            </p:cNvSpPr>
            <p:nvPr/>
          </p:nvSpPr>
          <p:spPr bwMode="auto">
            <a:xfrm>
              <a:off x="9299575" y="2605089"/>
              <a:ext cx="163512" cy="1539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8534400" y="272097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10226675" y="2627313"/>
              <a:ext cx="163512" cy="15398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0287000" y="2744789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21514" name="Oval 9"/>
            <p:cNvSpPr>
              <a:spLocks noChangeArrowheads="1"/>
            </p:cNvSpPr>
            <p:nvPr/>
          </p:nvSpPr>
          <p:spPr bwMode="auto">
            <a:xfrm>
              <a:off x="8931276" y="2263775"/>
              <a:ext cx="869951" cy="8699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C73BDBB-1D0F-BB4D-AABE-56AB726C8E21}"/>
              </a:ext>
            </a:extLst>
          </p:cNvPr>
          <p:cNvGrpSpPr/>
          <p:nvPr/>
        </p:nvGrpSpPr>
        <p:grpSpPr>
          <a:xfrm>
            <a:off x="3115468" y="5299073"/>
            <a:ext cx="2754312" cy="842661"/>
            <a:chOff x="8382000" y="5029202"/>
            <a:chExt cx="2754312" cy="842661"/>
          </a:xfrm>
        </p:grpSpPr>
        <p:sp>
          <p:nvSpPr>
            <p:cNvPr id="21506" name="Oval 14"/>
            <p:cNvSpPr>
              <a:spLocks noChangeArrowheads="1"/>
            </p:cNvSpPr>
            <p:nvPr/>
          </p:nvSpPr>
          <p:spPr bwMode="auto">
            <a:xfrm>
              <a:off x="9005887" y="5029202"/>
              <a:ext cx="1284288" cy="6270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5" name="Oval 10"/>
            <p:cNvSpPr>
              <a:spLocks noChangeArrowheads="1"/>
            </p:cNvSpPr>
            <p:nvPr/>
          </p:nvSpPr>
          <p:spPr bwMode="auto">
            <a:xfrm>
              <a:off x="9234488" y="5270501"/>
              <a:ext cx="163513" cy="1539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8382000" y="5410200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21517" name="Oval 12"/>
            <p:cNvSpPr>
              <a:spLocks noChangeArrowheads="1"/>
            </p:cNvSpPr>
            <p:nvPr/>
          </p:nvSpPr>
          <p:spPr bwMode="auto">
            <a:xfrm>
              <a:off x="10213975" y="5257801"/>
              <a:ext cx="163512" cy="1539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10221912" y="540573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9126537" y="5105400"/>
              <a:ext cx="869951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63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Applications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Video games</a:t>
            </a:r>
          </a:p>
          <a:p>
            <a:pPr eaLnBrk="1" hangingPunct="1"/>
            <a:r>
              <a:rPr lang="en-US" dirty="0" err="1"/>
              <a:t>Pathing</a:t>
            </a:r>
            <a:r>
              <a:rPr lang="en-US" dirty="0"/>
              <a:t> / routing problems</a:t>
            </a:r>
          </a:p>
          <a:p>
            <a:pPr eaLnBrk="1" hangingPunct="1"/>
            <a:r>
              <a:rPr lang="en-US" dirty="0"/>
              <a:t>Resource planning problems</a:t>
            </a:r>
          </a:p>
          <a:p>
            <a:pPr eaLnBrk="1" hangingPunct="1"/>
            <a:r>
              <a:rPr lang="en-US" dirty="0"/>
              <a:t>Robot motion planning</a:t>
            </a:r>
          </a:p>
          <a:p>
            <a:pPr eaLnBrk="1" hangingPunct="1"/>
            <a:r>
              <a:rPr lang="en-US" dirty="0"/>
              <a:t>Language analysis</a:t>
            </a:r>
          </a:p>
          <a:p>
            <a:pPr eaLnBrk="1" hangingPunct="1"/>
            <a:r>
              <a:rPr lang="en-US" dirty="0"/>
              <a:t>Machine translation</a:t>
            </a:r>
          </a:p>
          <a:p>
            <a:pPr eaLnBrk="1" hangingPunct="1"/>
            <a:r>
              <a:rPr lang="en-US" dirty="0"/>
              <a:t>Speech recognition</a:t>
            </a:r>
          </a:p>
          <a:p>
            <a:pPr eaLnBrk="1" hangingPunct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8364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6400" y="1524000"/>
            <a:ext cx="11612880" cy="4729164"/>
          </a:xfrm>
        </p:spPr>
        <p:txBody>
          <a:bodyPr/>
          <a:lstStyle/>
          <a:p>
            <a:r>
              <a:rPr lang="en-US" dirty="0"/>
              <a:t>Search operates over models of the world</a:t>
            </a:r>
          </a:p>
          <a:p>
            <a:pPr lvl="1"/>
            <a:r>
              <a:rPr lang="en-US" dirty="0"/>
              <a:t>The agent doesn’t actually try all the plans out in the real world!</a:t>
            </a:r>
          </a:p>
          <a:p>
            <a:pPr lvl="1"/>
            <a:r>
              <a:rPr lang="en-US" dirty="0"/>
              <a:t>Planning is all “in simulation”</a:t>
            </a:r>
          </a:p>
          <a:p>
            <a:pPr lvl="1"/>
            <a:r>
              <a:rPr lang="en-US" dirty="0"/>
              <a:t>Your search is only as good as your models…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681" y="3429000"/>
            <a:ext cx="4098695" cy="2849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03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Admissible Heuristics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Most of the work in solving hard search problems optimally is in coming up with admissible heuristics</a:t>
            </a:r>
          </a:p>
          <a:p>
            <a:pPr lvl="3"/>
            <a:endParaRPr lang="en-US" sz="1600" dirty="0"/>
          </a:p>
          <a:p>
            <a:pPr eaLnBrk="1" hangingPunct="1"/>
            <a:r>
              <a:rPr lang="en-US" sz="2800" dirty="0"/>
              <a:t>Often, admissible heuristics are solutions to </a:t>
            </a:r>
            <a:r>
              <a:rPr lang="en-US" sz="2800" i="1" dirty="0"/>
              <a:t>relaxed problems, </a:t>
            </a:r>
            <a:r>
              <a:rPr lang="en-US" sz="2800" dirty="0"/>
              <a:t>where new actions are available</a:t>
            </a:r>
            <a:endParaRPr lang="en-US" sz="2800" i="1" dirty="0"/>
          </a:p>
          <a:p>
            <a:pPr lvl="2"/>
            <a:endParaRPr lang="en-US" sz="2000" i="1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53200" y="3919078"/>
            <a:ext cx="3657600" cy="1643522"/>
            <a:chOff x="5067016" y="4038600"/>
            <a:chExt cx="2663541" cy="1197700"/>
          </a:xfrm>
        </p:grpSpPr>
        <p:pic>
          <p:nvPicPr>
            <p:cNvPr id="2253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7016" y="40386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5236861" y="4473838"/>
              <a:ext cx="1125417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38" name="TextBox 17"/>
            <p:cNvSpPr txBox="1">
              <a:spLocks noChangeArrowheads="1"/>
            </p:cNvSpPr>
            <p:nvPr/>
          </p:nvSpPr>
          <p:spPr bwMode="auto">
            <a:xfrm>
              <a:off x="5388658" y="4569096"/>
              <a:ext cx="399537" cy="381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4931082" y="4797091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38400" y="3886200"/>
            <a:ext cx="2819399" cy="1786100"/>
            <a:chOff x="2743201" y="4111625"/>
            <a:chExt cx="2170113" cy="1374775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22440"/>
            <a:stretch>
              <a:fillRect/>
            </a:stretch>
          </p:blipFill>
          <p:spPr bwMode="auto">
            <a:xfrm>
              <a:off x="2743201" y="4111625"/>
              <a:ext cx="2170113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95600" y="4492623"/>
              <a:ext cx="1295400" cy="685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52600" y="4191000"/>
            <a:ext cx="9906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366</a:t>
            </a:r>
          </a:p>
        </p:txBody>
      </p:sp>
    </p:spTree>
    <p:extLst>
      <p:ext uri="{BB962C8B-B14F-4D97-AF65-F5344CB8AC3E}">
        <p14:creationId xmlns:p14="http://schemas.microsoft.com/office/powerpoint/2010/main" val="6707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0E4-5BDE-45F3-9B39-A340CAD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vs. 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9D37-51BC-4195-8DBE-1F5228AC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chemeClr val="bg1">
                    <a:lumMod val="85000"/>
                  </a:schemeClr>
                </a:solidFill>
              </a:rPr>
              <a:t>Uninformed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 search</a:t>
            </a:r>
          </a:p>
          <a:p>
            <a:pPr lvl="1"/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Given no information about problem (other than its definition)</a:t>
            </a:r>
          </a:p>
          <a:p>
            <a:pPr lvl="1"/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Find solutions to problems by systematically generating new states and testing for goal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u="sng" dirty="0"/>
              <a:t>Informed</a:t>
            </a:r>
            <a:r>
              <a:rPr lang="en-US" altLang="en-US" dirty="0"/>
              <a:t> search</a:t>
            </a:r>
          </a:p>
          <a:p>
            <a:pPr lvl="1"/>
            <a:r>
              <a:rPr lang="en-US" altLang="en-US" dirty="0"/>
              <a:t>Given some ideas of where to look for solutions</a:t>
            </a:r>
          </a:p>
          <a:p>
            <a:pPr lvl="1"/>
            <a:r>
              <a:rPr lang="en-US" altLang="en-US" dirty="0"/>
              <a:t>Use problem-specific knowledge</a:t>
            </a:r>
          </a:p>
        </p:txBody>
      </p:sp>
    </p:spTree>
    <p:extLst>
      <p:ext uri="{BB962C8B-B14F-4D97-AF65-F5344CB8AC3E}">
        <p14:creationId xmlns:p14="http://schemas.microsoft.com/office/powerpoint/2010/main" val="219884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Pancake Problem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47240" y="3884613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94840" y="3732213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13840" y="4037013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42440" y="3581401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gonal Stripe 22"/>
          <p:cNvSpPr/>
          <p:nvPr/>
        </p:nvSpPr>
        <p:spPr>
          <a:xfrm flipV="1">
            <a:off x="980440" y="3581400"/>
            <a:ext cx="990600" cy="228600"/>
          </a:xfrm>
          <a:prstGeom prst="diagStri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3" idx="1"/>
          </p:cNvCxnSpPr>
          <p:nvPr/>
        </p:nvCxnSpPr>
        <p:spPr>
          <a:xfrm rot="10800000">
            <a:off x="294640" y="2667001"/>
            <a:ext cx="685800" cy="97155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4440" y="2589212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62040" y="2286000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81040" y="2741612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09640" y="2436812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14440" y="3505200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62040" y="3656012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81040" y="3960812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09640" y="3808412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14440" y="4952999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62040" y="5103811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81040" y="4800599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09640" y="5256211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eft Arrow 48"/>
          <p:cNvSpPr/>
          <p:nvPr/>
        </p:nvSpPr>
        <p:spPr>
          <a:xfrm rot="19800000" flipH="1">
            <a:off x="4409440" y="2692522"/>
            <a:ext cx="914400" cy="381000"/>
          </a:xfrm>
          <a:prstGeom prst="lef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Left Arrow 49"/>
          <p:cNvSpPr/>
          <p:nvPr/>
        </p:nvSpPr>
        <p:spPr>
          <a:xfrm flipH="1">
            <a:off x="4409440" y="3581400"/>
            <a:ext cx="914400" cy="381000"/>
          </a:xfrm>
          <a:prstGeom prst="lef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Left Arrow 50"/>
          <p:cNvSpPr/>
          <p:nvPr/>
        </p:nvSpPr>
        <p:spPr>
          <a:xfrm rot="1800000" flipH="1">
            <a:off x="4367236" y="4445122"/>
            <a:ext cx="914400" cy="381000"/>
          </a:xfrm>
          <a:prstGeom prst="lef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92" name="TextBox 59"/>
          <p:cNvSpPr txBox="1">
            <a:spLocks noChangeArrowheads="1"/>
          </p:cNvSpPr>
          <p:nvPr/>
        </p:nvSpPr>
        <p:spPr bwMode="auto">
          <a:xfrm>
            <a:off x="294640" y="6019800"/>
            <a:ext cx="704596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Cost: Number of pancakes flipped</a:t>
            </a:r>
          </a:p>
        </p:txBody>
      </p:sp>
    </p:spTree>
    <p:extLst>
      <p:ext uri="{BB962C8B-B14F-4D97-AF65-F5344CB8AC3E}">
        <p14:creationId xmlns:p14="http://schemas.microsoft.com/office/powerpoint/2010/main" val="19879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71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Calibri"/>
              </a:rPr>
              <a:t>Example: Pancake Problem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36726" y="2843213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65288" y="2940051"/>
            <a:ext cx="636587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489075" y="2744789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95438" y="3035301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81164" y="4068764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52601" y="3875088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04951" y="3971925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11314" y="4164013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27439" y="2613026"/>
            <a:ext cx="1025525" cy="1588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75089" y="2516188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03650" y="2419351"/>
            <a:ext cx="636588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33800" y="2322513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07" name="Group 81"/>
          <p:cNvGrpSpPr>
            <a:grpSpLocks/>
          </p:cNvGrpSpPr>
          <p:nvPr/>
        </p:nvGrpSpPr>
        <p:grpSpPr bwMode="auto">
          <a:xfrm flipV="1">
            <a:off x="803275" y="5030789"/>
            <a:ext cx="1025525" cy="195263"/>
            <a:chOff x="914400" y="6033654"/>
            <a:chExt cx="1025380" cy="194975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1090588" y="6227044"/>
              <a:ext cx="636497" cy="1585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62015" y="6033654"/>
              <a:ext cx="495230" cy="1585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14400" y="6130349"/>
              <a:ext cx="1025380" cy="1586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flipV="1">
            <a:off x="909638" y="5321301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09" name="Group 87"/>
          <p:cNvGrpSpPr>
            <a:grpSpLocks/>
          </p:cNvGrpSpPr>
          <p:nvPr/>
        </p:nvGrpSpPr>
        <p:grpSpPr bwMode="auto">
          <a:xfrm flipV="1">
            <a:off x="2784475" y="4699001"/>
            <a:ext cx="1025525" cy="290513"/>
            <a:chOff x="2175020" y="6019800"/>
            <a:chExt cx="1025380" cy="290946"/>
          </a:xfrm>
        </p:grpSpPr>
        <p:grpSp>
          <p:nvGrpSpPr>
            <p:cNvPr id="8281" name="Group 82"/>
            <p:cNvGrpSpPr>
              <a:grpSpLocks/>
            </p:cNvGrpSpPr>
            <p:nvPr/>
          </p:nvGrpSpPr>
          <p:grpSpPr bwMode="auto">
            <a:xfrm>
              <a:off x="2175020" y="6019800"/>
              <a:ext cx="1025380" cy="194975"/>
              <a:chOff x="914400" y="6033654"/>
              <a:chExt cx="1025380" cy="19497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1090588" y="6227617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162015" y="6033654"/>
                <a:ext cx="495230" cy="159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14400" y="6130636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2281368" y="6309156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7585075" y="4532313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832726" y="4241801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761288" y="4338639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691438" y="4435475"/>
            <a:ext cx="812800" cy="0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81401" y="3935413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29050" y="3838575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16" name="Group 94"/>
          <p:cNvGrpSpPr>
            <a:grpSpLocks/>
          </p:cNvGrpSpPr>
          <p:nvPr/>
        </p:nvGrpSpPr>
        <p:grpSpPr bwMode="auto">
          <a:xfrm flipV="1">
            <a:off x="3687763" y="3646488"/>
            <a:ext cx="812800" cy="96837"/>
            <a:chOff x="6278274" y="6096000"/>
            <a:chExt cx="813233" cy="96982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349749" y="6191393"/>
              <a:ext cx="635338" cy="1589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78274" y="60960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rot="10800000" flipV="1">
            <a:off x="2667000" y="2641600"/>
            <a:ext cx="574675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1755775" y="3468688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12875" y="4344988"/>
            <a:ext cx="609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>
            <a:off x="2438400" y="4394200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057650" y="5840413"/>
            <a:ext cx="495300" cy="1587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2" name="Group 80"/>
          <p:cNvGrpSpPr>
            <a:grpSpLocks/>
          </p:cNvGrpSpPr>
          <p:nvPr/>
        </p:nvGrpSpPr>
        <p:grpSpPr bwMode="auto">
          <a:xfrm flipV="1">
            <a:off x="3810001" y="5551489"/>
            <a:ext cx="1025525" cy="193675"/>
            <a:chOff x="3200400" y="5791200"/>
            <a:chExt cx="1025380" cy="19396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376588" y="5886592"/>
              <a:ext cx="63649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200400" y="5983575"/>
              <a:ext cx="1025380" cy="1589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306748" y="5791200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 flipV="1">
            <a:off x="974726" y="6140451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4" name="Group 86"/>
          <p:cNvGrpSpPr>
            <a:grpSpLocks/>
          </p:cNvGrpSpPr>
          <p:nvPr/>
        </p:nvGrpSpPr>
        <p:grpSpPr bwMode="auto">
          <a:xfrm flipV="1">
            <a:off x="727075" y="5945189"/>
            <a:ext cx="1025525" cy="98425"/>
            <a:chOff x="1752600" y="5562600"/>
            <a:chExt cx="1025380" cy="97993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928788" y="5562600"/>
              <a:ext cx="636497" cy="1581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752600" y="5659013"/>
              <a:ext cx="1025380" cy="158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flipV="1">
            <a:off x="833438" y="6235701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6" name="Group 92"/>
          <p:cNvGrpSpPr>
            <a:grpSpLocks/>
          </p:cNvGrpSpPr>
          <p:nvPr/>
        </p:nvGrpSpPr>
        <p:grpSpPr bwMode="auto">
          <a:xfrm flipV="1">
            <a:off x="2216151" y="6313488"/>
            <a:ext cx="1025525" cy="290512"/>
            <a:chOff x="2479820" y="6019800"/>
            <a:chExt cx="1025380" cy="290946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727435" y="6213764"/>
              <a:ext cx="495230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70" name="Group 88"/>
            <p:cNvGrpSpPr>
              <a:grpSpLocks/>
            </p:cNvGrpSpPr>
            <p:nvPr/>
          </p:nvGrpSpPr>
          <p:grpSpPr bwMode="auto">
            <a:xfrm flipV="1">
              <a:off x="2479820" y="6019800"/>
              <a:ext cx="1025380" cy="97993"/>
              <a:chOff x="1752600" y="5562600"/>
              <a:chExt cx="1025380" cy="9799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1928788" y="5562021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752600" y="5659004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 flipV="1">
              <a:off x="2586168" y="6309157"/>
              <a:ext cx="812685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27" name="Group 98"/>
          <p:cNvGrpSpPr>
            <a:grpSpLocks/>
          </p:cNvGrpSpPr>
          <p:nvPr/>
        </p:nvGrpSpPr>
        <p:grpSpPr bwMode="auto">
          <a:xfrm flipV="1">
            <a:off x="5410201" y="4165601"/>
            <a:ext cx="1025525" cy="290513"/>
            <a:chOff x="4267200" y="5119254"/>
            <a:chExt cx="1025380" cy="290946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4514815" y="5408610"/>
              <a:ext cx="495230" cy="1590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65" name="Group 94"/>
            <p:cNvGrpSpPr>
              <a:grpSpLocks/>
            </p:cNvGrpSpPr>
            <p:nvPr/>
          </p:nvGrpSpPr>
          <p:grpSpPr bwMode="auto">
            <a:xfrm flipV="1">
              <a:off x="4267200" y="5119254"/>
              <a:ext cx="1025380" cy="193964"/>
              <a:chOff x="3200400" y="5791200"/>
              <a:chExt cx="1025380" cy="19396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376588" y="5886592"/>
                <a:ext cx="636497" cy="1589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3200400" y="5983574"/>
                <a:ext cx="1025380" cy="1590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306748" y="5791200"/>
                <a:ext cx="812685" cy="1589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/>
          <p:cNvCxnSpPr/>
          <p:nvPr/>
        </p:nvCxnSpPr>
        <p:spPr>
          <a:xfrm flipV="1">
            <a:off x="6670675" y="6284913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9" name="Group 106"/>
          <p:cNvGrpSpPr>
            <a:grpSpLocks/>
          </p:cNvGrpSpPr>
          <p:nvPr/>
        </p:nvGrpSpPr>
        <p:grpSpPr bwMode="auto">
          <a:xfrm flipV="1">
            <a:off x="6777038" y="5994401"/>
            <a:ext cx="812800" cy="193675"/>
            <a:chOff x="4338494" y="6019800"/>
            <a:chExt cx="813233" cy="193964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4479856" y="6115192"/>
              <a:ext cx="495564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09969" y="6212174"/>
              <a:ext cx="635338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338494" y="60198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rot="5400000" flipH="1" flipV="1">
            <a:off x="1142207" y="5614195"/>
            <a:ext cx="3048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1828800" y="6070600"/>
            <a:ext cx="381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 flipV="1">
            <a:off x="3276600" y="6146800"/>
            <a:ext cx="2971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0800000">
            <a:off x="3657600" y="5156200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0800000" flipV="1">
            <a:off x="4419600" y="4622800"/>
            <a:ext cx="914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765675" y="3708400"/>
            <a:ext cx="762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3847307" y="3137695"/>
            <a:ext cx="533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815013" y="5362575"/>
            <a:ext cx="636587" cy="1588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38801" y="5459413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39" name="Group 131"/>
          <p:cNvGrpSpPr>
            <a:grpSpLocks/>
          </p:cNvGrpSpPr>
          <p:nvPr/>
        </p:nvGrpSpPr>
        <p:grpSpPr bwMode="auto">
          <a:xfrm flipV="1">
            <a:off x="5745163" y="5170488"/>
            <a:ext cx="812800" cy="96837"/>
            <a:chOff x="6472094" y="4738254"/>
            <a:chExt cx="813233" cy="97993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613456" y="4738254"/>
              <a:ext cx="495564" cy="1606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472094" y="4834641"/>
              <a:ext cx="813233" cy="1606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 rot="10800000">
            <a:off x="4876800" y="2794000"/>
            <a:ext cx="243840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H="1">
            <a:off x="5829300" y="4737100"/>
            <a:ext cx="4572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6324600" y="5613400"/>
            <a:ext cx="609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7124700" y="4889500"/>
            <a:ext cx="1066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44" name="TextBox 154"/>
          <p:cNvSpPr txBox="1">
            <a:spLocks noChangeArrowheads="1"/>
          </p:cNvSpPr>
          <p:nvPr/>
        </p:nvSpPr>
        <p:spPr bwMode="auto">
          <a:xfrm>
            <a:off x="5984875" y="309880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45" name="TextBox 154"/>
          <p:cNvSpPr txBox="1">
            <a:spLocks noChangeArrowheads="1"/>
          </p:cNvSpPr>
          <p:nvPr/>
        </p:nvSpPr>
        <p:spPr bwMode="auto">
          <a:xfrm>
            <a:off x="7661275" y="5183189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46" name="TextBox 154"/>
          <p:cNvSpPr txBox="1">
            <a:spLocks noChangeArrowheads="1"/>
          </p:cNvSpPr>
          <p:nvPr/>
        </p:nvSpPr>
        <p:spPr bwMode="auto">
          <a:xfrm>
            <a:off x="4613275" y="462280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47" name="TextBox 154"/>
          <p:cNvSpPr txBox="1">
            <a:spLocks noChangeArrowheads="1"/>
          </p:cNvSpPr>
          <p:nvPr/>
        </p:nvSpPr>
        <p:spPr bwMode="auto">
          <a:xfrm>
            <a:off x="5070475" y="3506789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48" name="TextBox 154"/>
          <p:cNvSpPr txBox="1">
            <a:spLocks noChangeArrowheads="1"/>
          </p:cNvSpPr>
          <p:nvPr/>
        </p:nvSpPr>
        <p:spPr bwMode="auto">
          <a:xfrm>
            <a:off x="4537075" y="622300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49" name="TextBox 154"/>
          <p:cNvSpPr txBox="1">
            <a:spLocks noChangeArrowheads="1"/>
          </p:cNvSpPr>
          <p:nvPr/>
        </p:nvSpPr>
        <p:spPr bwMode="auto">
          <a:xfrm>
            <a:off x="6137275" y="462280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50" name="TextBox 154"/>
          <p:cNvSpPr txBox="1">
            <a:spLocks noChangeArrowheads="1"/>
          </p:cNvSpPr>
          <p:nvPr/>
        </p:nvSpPr>
        <p:spPr bwMode="auto">
          <a:xfrm>
            <a:off x="1336675" y="5427664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51" name="TextBox 154"/>
          <p:cNvSpPr txBox="1">
            <a:spLocks noChangeArrowheads="1"/>
          </p:cNvSpPr>
          <p:nvPr/>
        </p:nvSpPr>
        <p:spPr bwMode="auto">
          <a:xfrm>
            <a:off x="2022475" y="325120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52" name="TextBox 154"/>
          <p:cNvSpPr txBox="1">
            <a:spLocks noChangeArrowheads="1"/>
          </p:cNvSpPr>
          <p:nvPr/>
        </p:nvSpPr>
        <p:spPr bwMode="auto">
          <a:xfrm>
            <a:off x="2860675" y="271780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53" name="TextBox 115"/>
          <p:cNvSpPr txBox="1">
            <a:spLocks noChangeArrowheads="1"/>
          </p:cNvSpPr>
          <p:nvPr/>
        </p:nvSpPr>
        <p:spPr bwMode="auto">
          <a:xfrm>
            <a:off x="421640" y="1611970"/>
            <a:ext cx="1172464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State space graph with costs as weights</a:t>
            </a:r>
          </a:p>
        </p:txBody>
      </p:sp>
      <p:sp>
        <p:nvSpPr>
          <p:cNvPr id="8254" name="TextBox 154"/>
          <p:cNvSpPr txBox="1">
            <a:spLocks noChangeArrowheads="1"/>
          </p:cNvSpPr>
          <p:nvPr/>
        </p:nvSpPr>
        <p:spPr bwMode="auto">
          <a:xfrm>
            <a:off x="1717675" y="447040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55" name="TextBox 154"/>
          <p:cNvSpPr txBox="1">
            <a:spLocks noChangeArrowheads="1"/>
          </p:cNvSpPr>
          <p:nvPr/>
        </p:nvSpPr>
        <p:spPr bwMode="auto">
          <a:xfrm>
            <a:off x="2632075" y="416560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56" name="TextBox 154"/>
          <p:cNvSpPr txBox="1">
            <a:spLocks noChangeArrowheads="1"/>
          </p:cNvSpPr>
          <p:nvPr/>
        </p:nvSpPr>
        <p:spPr bwMode="auto">
          <a:xfrm>
            <a:off x="3394075" y="515620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57" name="TextBox 154"/>
          <p:cNvSpPr txBox="1">
            <a:spLocks noChangeArrowheads="1"/>
          </p:cNvSpPr>
          <p:nvPr/>
        </p:nvSpPr>
        <p:spPr bwMode="auto">
          <a:xfrm>
            <a:off x="2022475" y="576580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58" name="TextBox 154"/>
          <p:cNvSpPr txBox="1">
            <a:spLocks noChangeArrowheads="1"/>
          </p:cNvSpPr>
          <p:nvPr/>
        </p:nvSpPr>
        <p:spPr bwMode="auto">
          <a:xfrm>
            <a:off x="3775075" y="302260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64345DA-EBE9-4E45-A78E-2F781901AA07}"/>
              </a:ext>
            </a:extLst>
          </p:cNvPr>
          <p:cNvSpPr/>
          <p:nvPr/>
        </p:nvSpPr>
        <p:spPr>
          <a:xfrm>
            <a:off x="1194179" y="2324101"/>
            <a:ext cx="1607260" cy="11287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6AC8DAC-FA6A-4C18-85EC-2961CBD132D7}"/>
              </a:ext>
            </a:extLst>
          </p:cNvPr>
          <p:cNvSpPr/>
          <p:nvPr/>
        </p:nvSpPr>
        <p:spPr>
          <a:xfrm>
            <a:off x="7313663" y="3850481"/>
            <a:ext cx="1607260" cy="11287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F47AE-1299-4EDB-BB44-CEDC12EF31B2}"/>
              </a:ext>
            </a:extLst>
          </p:cNvPr>
          <p:cNvSpPr txBox="1"/>
          <p:nvPr/>
        </p:nvSpPr>
        <p:spPr>
          <a:xfrm>
            <a:off x="753943" y="2605198"/>
            <a:ext cx="37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A6E7E6-5C44-4884-A039-92221EEF245F}"/>
              </a:ext>
            </a:extLst>
          </p:cNvPr>
          <p:cNvSpPr txBox="1"/>
          <p:nvPr/>
        </p:nvSpPr>
        <p:spPr>
          <a:xfrm>
            <a:off x="9101363" y="4184005"/>
            <a:ext cx="37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3117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2483474" y="4953000"/>
            <a:ext cx="6858000" cy="838200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Calibri"/>
              </a:rPr>
              <a:t>General Tree Search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4876" y="1619250"/>
            <a:ext cx="7459663" cy="249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>
          <a:xfrm flipV="1">
            <a:off x="5702925" y="4516439"/>
            <a:ext cx="495300" cy="1587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631487" y="4613275"/>
            <a:ext cx="636587" cy="1588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455274" y="4419601"/>
            <a:ext cx="1025525" cy="1588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61637" y="4710113"/>
            <a:ext cx="812800" cy="0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1950074" y="4724401"/>
            <a:ext cx="5029200" cy="2087563"/>
            <a:chOff x="685800" y="4724400"/>
            <a:chExt cx="5029200" cy="2087106"/>
          </a:xfrm>
        </p:grpSpPr>
        <p:sp>
          <p:nvSpPr>
            <p:cNvPr id="107" name="Rectangle 106"/>
            <p:cNvSpPr/>
            <p:nvPr/>
          </p:nvSpPr>
          <p:spPr>
            <a:xfrm>
              <a:off x="990600" y="4724400"/>
              <a:ext cx="3048000" cy="1142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5800" y="5790966"/>
              <a:ext cx="2819400" cy="838017"/>
            </a:xfrm>
            <a:prstGeom prst="round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52800" y="5821123"/>
              <a:ext cx="2362200" cy="9903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3314792" y="4990958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3314792" y="5828975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" name="Group 109"/>
          <p:cNvGrpSpPr>
            <a:grpSpLocks/>
          </p:cNvGrpSpPr>
          <p:nvPr/>
        </p:nvGrpSpPr>
        <p:grpSpPr bwMode="auto">
          <a:xfrm flipH="1">
            <a:off x="5531474" y="4770437"/>
            <a:ext cx="4419600" cy="2087563"/>
            <a:chOff x="685800" y="4724400"/>
            <a:chExt cx="4419600" cy="2087106"/>
          </a:xfrm>
        </p:grpSpPr>
        <p:sp>
          <p:nvSpPr>
            <p:cNvPr id="111" name="Rectangle 110"/>
            <p:cNvSpPr/>
            <p:nvPr/>
          </p:nvSpPr>
          <p:spPr>
            <a:xfrm>
              <a:off x="990600" y="4724400"/>
              <a:ext cx="3048000" cy="1142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85800" y="5790967"/>
              <a:ext cx="2819400" cy="838017"/>
            </a:xfrm>
            <a:prstGeom prst="round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352800" y="5821122"/>
              <a:ext cx="1752600" cy="9903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rot="5400000" flipH="1" flipV="1">
              <a:off x="3314792" y="4990959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3314792" y="5828975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840663" y="5230813"/>
            <a:ext cx="6272212" cy="331787"/>
            <a:chOff x="1575811" y="5230090"/>
            <a:chExt cx="6272789" cy="332510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1752039" y="5424187"/>
              <a:ext cx="63664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823484" y="5230090"/>
              <a:ext cx="495346" cy="1590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75811" y="5327138"/>
              <a:ext cx="1025619" cy="1591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682183" y="5519645"/>
              <a:ext cx="81287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403408" y="5368503"/>
              <a:ext cx="495346" cy="1591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333552" y="5271455"/>
              <a:ext cx="63664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155735" y="5465552"/>
              <a:ext cx="1025619" cy="159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262108" y="5561010"/>
              <a:ext cx="81287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822981" y="5561010"/>
              <a:ext cx="1025619" cy="159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070653" y="5463961"/>
              <a:ext cx="495346" cy="1591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000797" y="5366913"/>
              <a:ext cx="635058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929353" y="5271455"/>
              <a:ext cx="81287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Rounded Rectangle 115"/>
          <p:cNvSpPr/>
          <p:nvPr/>
        </p:nvSpPr>
        <p:spPr>
          <a:xfrm>
            <a:off x="5150474" y="4267200"/>
            <a:ext cx="1600200" cy="609600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2331074" y="3962400"/>
            <a:ext cx="7162800" cy="762000"/>
            <a:chOff x="1066800" y="3962400"/>
            <a:chExt cx="7162800" cy="762000"/>
          </a:xfrm>
        </p:grpSpPr>
        <p:sp>
          <p:nvSpPr>
            <p:cNvPr id="122" name="Rounded Rectangular Callout 121"/>
            <p:cNvSpPr/>
            <p:nvPr/>
          </p:nvSpPr>
          <p:spPr>
            <a:xfrm>
              <a:off x="1066800" y="3962400"/>
              <a:ext cx="2133600" cy="762000"/>
            </a:xfrm>
            <a:prstGeom prst="wedgeRoundRectCallout">
              <a:avLst>
                <a:gd name="adj1" fmla="val 43579"/>
                <a:gd name="adj2" fmla="val 7052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/>
                  <a:cs typeface="Calibri"/>
                </a:rPr>
                <a:t>Action: flip top two</a:t>
              </a:r>
              <a:br>
                <a:rPr lang="en-US" dirty="0">
                  <a:latin typeface="Calibri"/>
                  <a:cs typeface="Calibri"/>
                </a:rPr>
              </a:br>
              <a:r>
                <a:rPr lang="en-US" dirty="0">
                  <a:latin typeface="Calibri"/>
                  <a:cs typeface="Calibri"/>
                </a:rPr>
                <a:t>Cost: 2</a:t>
              </a:r>
            </a:p>
          </p:txBody>
        </p:sp>
        <p:sp>
          <p:nvSpPr>
            <p:cNvPr id="123" name="Rounded Rectangular Callout 122"/>
            <p:cNvSpPr/>
            <p:nvPr/>
          </p:nvSpPr>
          <p:spPr>
            <a:xfrm>
              <a:off x="6096000" y="3962400"/>
              <a:ext cx="2133600" cy="762000"/>
            </a:xfrm>
            <a:prstGeom prst="wedgeRoundRectCallout">
              <a:avLst>
                <a:gd name="adj1" fmla="val -40244"/>
                <a:gd name="adj2" fmla="val 72286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/>
                  <a:cs typeface="Calibri"/>
                </a:rPr>
                <a:t>Action: flip all four</a:t>
              </a:r>
              <a:br>
                <a:rPr lang="en-US" dirty="0">
                  <a:latin typeface="Calibri"/>
                  <a:cs typeface="Calibri"/>
                </a:rPr>
              </a:br>
              <a:r>
                <a:rPr lang="en-US" dirty="0">
                  <a:latin typeface="Calibri"/>
                  <a:cs typeface="Calibri"/>
                </a:rPr>
                <a:t>Cost: 4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3702674" y="4724401"/>
            <a:ext cx="4572000" cy="393700"/>
            <a:chOff x="2438400" y="4724400"/>
            <a:chExt cx="4572000" cy="394447"/>
          </a:xfrm>
        </p:grpSpPr>
        <p:cxnSp>
          <p:nvCxnSpPr>
            <p:cNvPr id="119" name="Straight Arrow Connector 118"/>
            <p:cNvCxnSpPr/>
            <p:nvPr/>
          </p:nvCxnSpPr>
          <p:spPr>
            <a:xfrm rot="10800000" flipV="1">
              <a:off x="2438400" y="4724400"/>
              <a:ext cx="1676400" cy="38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rot="10800000" flipH="1" flipV="1">
              <a:off x="5334000" y="4724400"/>
              <a:ext cx="1676400" cy="38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5400000">
              <a:off x="4543930" y="4965364"/>
              <a:ext cx="30537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2102474" y="5638800"/>
            <a:ext cx="2362200" cy="762000"/>
            <a:chOff x="838200" y="5638800"/>
            <a:chExt cx="2362200" cy="762000"/>
          </a:xfrm>
        </p:grpSpPr>
        <p:grpSp>
          <p:nvGrpSpPr>
            <p:cNvPr id="9246" name="Group 97"/>
            <p:cNvGrpSpPr>
              <a:grpSpLocks/>
            </p:cNvGrpSpPr>
            <p:nvPr/>
          </p:nvGrpSpPr>
          <p:grpSpPr bwMode="auto">
            <a:xfrm>
              <a:off x="838200" y="6096000"/>
              <a:ext cx="2362200" cy="304800"/>
              <a:chOff x="838200" y="6096000"/>
              <a:chExt cx="2362200" cy="304800"/>
            </a:xfrm>
          </p:grpSpPr>
          <p:grpSp>
            <p:nvGrpSpPr>
              <p:cNvPr id="9249" name="Group 81"/>
              <p:cNvGrpSpPr>
                <a:grpSpLocks/>
              </p:cNvGrpSpPr>
              <p:nvPr/>
            </p:nvGrpSpPr>
            <p:grpSpPr bwMode="auto">
              <a:xfrm flipV="1">
                <a:off x="838200" y="6109854"/>
                <a:ext cx="1025380" cy="194975"/>
                <a:chOff x="914400" y="6033654"/>
                <a:chExt cx="1025380" cy="194975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090613" y="6226608"/>
                  <a:ext cx="636587" cy="1587"/>
                </a:xfrm>
                <a:prstGeom prst="line">
                  <a:avLst/>
                </a:prstGeom>
                <a:ln w="38100">
                  <a:solidFill>
                    <a:srgbClr val="CC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162050" y="6032933"/>
                  <a:ext cx="495300" cy="1587"/>
                </a:xfrm>
                <a:prstGeom prst="line">
                  <a:avLst/>
                </a:prstGeom>
                <a:ln w="38100">
                  <a:solidFill>
                    <a:srgbClr val="CC99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914400" y="6129770"/>
                  <a:ext cx="1025525" cy="1588"/>
                </a:xfrm>
                <a:prstGeom prst="line">
                  <a:avLst/>
                </a:prstGeom>
                <a:ln w="38100">
                  <a:solidFill>
                    <a:srgbClr val="6633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/>
              <p:nvPr/>
            </p:nvCxnSpPr>
            <p:spPr>
              <a:xfrm flipV="1">
                <a:off x="944563" y="6399213"/>
                <a:ext cx="812800" cy="1587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251" name="Group 87"/>
              <p:cNvGrpSpPr>
                <a:grpSpLocks/>
              </p:cNvGrpSpPr>
              <p:nvPr/>
            </p:nvGrpSpPr>
            <p:grpSpPr bwMode="auto">
              <a:xfrm flipV="1">
                <a:off x="2175020" y="6096000"/>
                <a:ext cx="1025380" cy="290946"/>
                <a:chOff x="2175020" y="6019800"/>
                <a:chExt cx="1025380" cy="290946"/>
              </a:xfrm>
            </p:grpSpPr>
            <p:grpSp>
              <p:nvGrpSpPr>
                <p:cNvPr id="9252" name="Group 82"/>
                <p:cNvGrpSpPr>
                  <a:grpSpLocks/>
                </p:cNvGrpSpPr>
                <p:nvPr/>
              </p:nvGrpSpPr>
              <p:grpSpPr bwMode="auto">
                <a:xfrm>
                  <a:off x="2175020" y="6019800"/>
                  <a:ext cx="1025380" cy="194975"/>
                  <a:chOff x="914400" y="6033654"/>
                  <a:chExt cx="1025380" cy="194975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V="1">
                    <a:off x="1090468" y="6227762"/>
                    <a:ext cx="636587" cy="1588"/>
                  </a:xfrm>
                  <a:prstGeom prst="line">
                    <a:avLst/>
                  </a:prstGeom>
                  <a:ln w="38100">
                    <a:solidFill>
                      <a:srgbClr val="CC66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161905" y="6034087"/>
                    <a:ext cx="495300" cy="1588"/>
                  </a:xfrm>
                  <a:prstGeom prst="line">
                    <a:avLst/>
                  </a:prstGeom>
                  <a:ln w="38100">
                    <a:solidFill>
                      <a:srgbClr val="CC99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914255" y="6130925"/>
                    <a:ext cx="1025525" cy="1587"/>
                  </a:xfrm>
                  <a:prstGeom prst="line">
                    <a:avLst/>
                  </a:prstGeom>
                  <a:ln w="38100">
                    <a:solidFill>
                      <a:srgbClr val="6633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2281238" y="6309158"/>
                  <a:ext cx="812800" cy="1588"/>
                </a:xfrm>
                <a:prstGeom prst="line">
                  <a:avLst/>
                </a:prstGeom>
                <a:ln w="38100">
                  <a:solidFill>
                    <a:srgbClr val="99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0" name="Straight Arrow Connector 129"/>
            <p:cNvCxnSpPr/>
            <p:nvPr/>
          </p:nvCxnSpPr>
          <p:spPr>
            <a:xfrm rot="10800000" flipV="1">
              <a:off x="12954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rot="10800000" flipH="1" flipV="1">
              <a:off x="22098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5"/>
          <p:cNvGrpSpPr>
            <a:grpSpLocks/>
          </p:cNvGrpSpPr>
          <p:nvPr/>
        </p:nvGrpSpPr>
        <p:grpSpPr bwMode="auto">
          <a:xfrm>
            <a:off x="7360274" y="5638800"/>
            <a:ext cx="2438400" cy="762000"/>
            <a:chOff x="6096000" y="5638800"/>
            <a:chExt cx="2438400" cy="762000"/>
          </a:xfrm>
        </p:grpSpPr>
        <p:grpSp>
          <p:nvGrpSpPr>
            <p:cNvPr id="9234" name="Group 98"/>
            <p:cNvGrpSpPr>
              <a:grpSpLocks/>
            </p:cNvGrpSpPr>
            <p:nvPr/>
          </p:nvGrpSpPr>
          <p:grpSpPr bwMode="auto">
            <a:xfrm>
              <a:off x="6096000" y="6096000"/>
              <a:ext cx="2438400" cy="304800"/>
              <a:chOff x="6096000" y="6096000"/>
              <a:chExt cx="2438400" cy="304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7508875" y="6399213"/>
                <a:ext cx="1025525" cy="1587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756525" y="6110288"/>
                <a:ext cx="495300" cy="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7685088" y="6207125"/>
                <a:ext cx="636587" cy="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615238" y="6302375"/>
                <a:ext cx="812800" cy="1588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96000" y="6386513"/>
                <a:ext cx="1025525" cy="0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343650" y="6289675"/>
                <a:ext cx="495300" cy="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243" name="Group 94"/>
              <p:cNvGrpSpPr>
                <a:grpSpLocks/>
              </p:cNvGrpSpPr>
              <p:nvPr/>
            </p:nvGrpSpPr>
            <p:grpSpPr bwMode="auto">
              <a:xfrm flipV="1">
                <a:off x="6202074" y="6096000"/>
                <a:ext cx="813233" cy="96982"/>
                <a:chOff x="6278274" y="6096000"/>
                <a:chExt cx="813233" cy="96982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350000" y="6191394"/>
                  <a:ext cx="635000" cy="1588"/>
                </a:xfrm>
                <a:prstGeom prst="line">
                  <a:avLst/>
                </a:prstGeom>
                <a:ln w="38100">
                  <a:solidFill>
                    <a:srgbClr val="CC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278563" y="6096144"/>
                  <a:ext cx="812800" cy="1588"/>
                </a:xfrm>
                <a:prstGeom prst="line">
                  <a:avLst/>
                </a:prstGeom>
                <a:ln w="38100">
                  <a:solidFill>
                    <a:srgbClr val="99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4" name="Straight Arrow Connector 133"/>
            <p:cNvCxnSpPr/>
            <p:nvPr/>
          </p:nvCxnSpPr>
          <p:spPr>
            <a:xfrm rot="10800000" flipV="1">
              <a:off x="66294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10800000" flipH="1" flipV="1">
              <a:off x="75438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Rounded Rectangular Callout 70"/>
          <p:cNvSpPr/>
          <p:nvPr/>
        </p:nvSpPr>
        <p:spPr bwMode="auto">
          <a:xfrm>
            <a:off x="7741274" y="4038600"/>
            <a:ext cx="2286000" cy="990600"/>
          </a:xfrm>
          <a:prstGeom prst="wedgeRoundRectCallout">
            <a:avLst>
              <a:gd name="adj1" fmla="val 23278"/>
              <a:gd name="adj2" fmla="val 1428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Path to reach goal:</a:t>
            </a:r>
          </a:p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Flip four, flip three</a:t>
            </a:r>
          </a:p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Total cost: 7</a:t>
            </a:r>
          </a:p>
        </p:txBody>
      </p:sp>
    </p:spTree>
    <p:extLst>
      <p:ext uri="{BB962C8B-B14F-4D97-AF65-F5344CB8AC3E}">
        <p14:creationId xmlns:p14="http://schemas.microsoft.com/office/powerpoint/2010/main" val="107751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16" grpId="0" animBg="1"/>
      <p:bldP spid="116" grpId="1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Heuristics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0" y="-234157"/>
            <a:ext cx="6858000" cy="170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lang="en-US" sz="2000" kern="0" dirty="0"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49A8FA-11A3-0E4F-B4B3-F1810BF6A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12" y="1525321"/>
            <a:ext cx="11724640" cy="1816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heuristic is </a:t>
            </a:r>
          </a:p>
          <a:p>
            <a:pPr lvl="1"/>
            <a:r>
              <a:rPr lang="en-US" kern="0" dirty="0"/>
              <a:t>A function that </a:t>
            </a:r>
            <a:r>
              <a:rPr lang="en-US" i="1" kern="0" dirty="0"/>
              <a:t>estimates</a:t>
            </a:r>
            <a:r>
              <a:rPr lang="en-US" kern="0" dirty="0"/>
              <a:t> how close a state is to a goal</a:t>
            </a:r>
          </a:p>
          <a:p>
            <a:pPr lvl="1"/>
            <a:r>
              <a:rPr lang="en-US" kern="0" dirty="0"/>
              <a:t>Designed for a particular search problem</a:t>
            </a:r>
          </a:p>
          <a:p>
            <a:pPr lvl="1"/>
            <a:r>
              <a:rPr lang="en-US" kern="0" dirty="0"/>
              <a:t>Examples: Manhattan distance, Euclidean distance for pathing </a:t>
            </a:r>
          </a:p>
          <a:p>
            <a:pPr lvl="2"/>
            <a:r>
              <a:rPr lang="en-US" kern="0" dirty="0"/>
              <a:t>not the exact “path” distance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41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Heuristic Function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84451" y="2919412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13013" y="3016250"/>
            <a:ext cx="636587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336800" y="2820988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43163" y="31115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8889" y="4144963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00326" y="3951287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2676" y="4048124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59039" y="4240212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5164" y="2689225"/>
            <a:ext cx="1025525" cy="1588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22814" y="2592387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51375" y="2495550"/>
            <a:ext cx="636588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81525" y="2398712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79" name="Group 81"/>
          <p:cNvGrpSpPr>
            <a:grpSpLocks/>
          </p:cNvGrpSpPr>
          <p:nvPr/>
        </p:nvGrpSpPr>
        <p:grpSpPr bwMode="auto">
          <a:xfrm flipV="1">
            <a:off x="1651000" y="5106988"/>
            <a:ext cx="1025525" cy="195263"/>
            <a:chOff x="914400" y="6033654"/>
            <a:chExt cx="1025380" cy="194975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1090588" y="6227044"/>
              <a:ext cx="636497" cy="1585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62015" y="6033654"/>
              <a:ext cx="495230" cy="1585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14400" y="6130349"/>
              <a:ext cx="1025380" cy="1586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flipV="1">
            <a:off x="1757363" y="53975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81" name="Group 87"/>
          <p:cNvGrpSpPr>
            <a:grpSpLocks/>
          </p:cNvGrpSpPr>
          <p:nvPr/>
        </p:nvGrpSpPr>
        <p:grpSpPr bwMode="auto">
          <a:xfrm flipV="1">
            <a:off x="3632200" y="4775200"/>
            <a:ext cx="1025525" cy="290513"/>
            <a:chOff x="2175020" y="6019800"/>
            <a:chExt cx="1025380" cy="290946"/>
          </a:xfrm>
        </p:grpSpPr>
        <p:grpSp>
          <p:nvGrpSpPr>
            <p:cNvPr id="11354" name="Group 82"/>
            <p:cNvGrpSpPr>
              <a:grpSpLocks/>
            </p:cNvGrpSpPr>
            <p:nvPr/>
          </p:nvGrpSpPr>
          <p:grpSpPr bwMode="auto">
            <a:xfrm>
              <a:off x="2175020" y="6019800"/>
              <a:ext cx="1025380" cy="194975"/>
              <a:chOff x="914400" y="6033654"/>
              <a:chExt cx="1025380" cy="19497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1090588" y="6227617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162015" y="6033654"/>
                <a:ext cx="495230" cy="159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14400" y="6130636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2281368" y="6309156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8432800" y="4608512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680451" y="4318000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609013" y="4414838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539163" y="4511674"/>
            <a:ext cx="812800" cy="0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29126" y="4011612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76775" y="3914774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88" name="Group 94"/>
          <p:cNvGrpSpPr>
            <a:grpSpLocks/>
          </p:cNvGrpSpPr>
          <p:nvPr/>
        </p:nvGrpSpPr>
        <p:grpSpPr bwMode="auto">
          <a:xfrm flipV="1">
            <a:off x="4535488" y="3722687"/>
            <a:ext cx="812800" cy="96837"/>
            <a:chOff x="6278274" y="6096000"/>
            <a:chExt cx="813233" cy="96982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349749" y="6191393"/>
              <a:ext cx="635338" cy="1589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78274" y="60960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rot="10800000" flipV="1">
            <a:off x="3514725" y="2717799"/>
            <a:ext cx="574675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2603500" y="3544887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260600" y="4421187"/>
            <a:ext cx="609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>
            <a:off x="3286125" y="4470399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905375" y="5916612"/>
            <a:ext cx="495300" cy="1587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4" name="Group 80"/>
          <p:cNvGrpSpPr>
            <a:grpSpLocks/>
          </p:cNvGrpSpPr>
          <p:nvPr/>
        </p:nvGrpSpPr>
        <p:grpSpPr bwMode="auto">
          <a:xfrm flipV="1">
            <a:off x="4657726" y="5627688"/>
            <a:ext cx="1025525" cy="193675"/>
            <a:chOff x="3200400" y="5791200"/>
            <a:chExt cx="1025380" cy="19396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376588" y="5886592"/>
              <a:ext cx="63649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200400" y="5983575"/>
              <a:ext cx="1025380" cy="1589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306748" y="5791200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 flipV="1">
            <a:off x="1822451" y="6216650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6" name="Group 86"/>
          <p:cNvGrpSpPr>
            <a:grpSpLocks/>
          </p:cNvGrpSpPr>
          <p:nvPr/>
        </p:nvGrpSpPr>
        <p:grpSpPr bwMode="auto">
          <a:xfrm flipV="1">
            <a:off x="1574800" y="6021388"/>
            <a:ext cx="1025525" cy="98425"/>
            <a:chOff x="1752600" y="5562600"/>
            <a:chExt cx="1025380" cy="97993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928788" y="5562600"/>
              <a:ext cx="636497" cy="1581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752600" y="5659013"/>
              <a:ext cx="1025380" cy="158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flipV="1">
            <a:off x="1681163" y="63119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8" name="Group 92"/>
          <p:cNvGrpSpPr>
            <a:grpSpLocks/>
          </p:cNvGrpSpPr>
          <p:nvPr/>
        </p:nvGrpSpPr>
        <p:grpSpPr bwMode="auto">
          <a:xfrm flipV="1">
            <a:off x="3063876" y="6389687"/>
            <a:ext cx="1025525" cy="290512"/>
            <a:chOff x="2479820" y="6019800"/>
            <a:chExt cx="1025380" cy="290946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727435" y="6213764"/>
              <a:ext cx="495230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43" name="Group 88"/>
            <p:cNvGrpSpPr>
              <a:grpSpLocks/>
            </p:cNvGrpSpPr>
            <p:nvPr/>
          </p:nvGrpSpPr>
          <p:grpSpPr bwMode="auto">
            <a:xfrm flipV="1">
              <a:off x="2479820" y="6019800"/>
              <a:ext cx="1025380" cy="97993"/>
              <a:chOff x="1752600" y="5562600"/>
              <a:chExt cx="1025380" cy="9799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1928788" y="5562021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752600" y="5659004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 flipV="1">
              <a:off x="2586168" y="6309157"/>
              <a:ext cx="812685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99" name="Group 98"/>
          <p:cNvGrpSpPr>
            <a:grpSpLocks/>
          </p:cNvGrpSpPr>
          <p:nvPr/>
        </p:nvGrpSpPr>
        <p:grpSpPr bwMode="auto">
          <a:xfrm flipV="1">
            <a:off x="6257926" y="4241800"/>
            <a:ext cx="1025525" cy="290513"/>
            <a:chOff x="4267200" y="5119254"/>
            <a:chExt cx="1025380" cy="290946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4514815" y="5408610"/>
              <a:ext cx="495230" cy="1590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38" name="Group 94"/>
            <p:cNvGrpSpPr>
              <a:grpSpLocks/>
            </p:cNvGrpSpPr>
            <p:nvPr/>
          </p:nvGrpSpPr>
          <p:grpSpPr bwMode="auto">
            <a:xfrm flipV="1">
              <a:off x="4267200" y="5119254"/>
              <a:ext cx="1025380" cy="193964"/>
              <a:chOff x="3200400" y="5791200"/>
              <a:chExt cx="1025380" cy="19396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376588" y="5886592"/>
                <a:ext cx="636497" cy="1589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3200400" y="5983574"/>
                <a:ext cx="1025380" cy="1590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306748" y="5791200"/>
                <a:ext cx="812685" cy="1589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/>
          <p:cNvCxnSpPr/>
          <p:nvPr/>
        </p:nvCxnSpPr>
        <p:spPr>
          <a:xfrm flipV="1">
            <a:off x="7518400" y="6361112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01" name="Group 106"/>
          <p:cNvGrpSpPr>
            <a:grpSpLocks/>
          </p:cNvGrpSpPr>
          <p:nvPr/>
        </p:nvGrpSpPr>
        <p:grpSpPr bwMode="auto">
          <a:xfrm flipV="1">
            <a:off x="7624763" y="6070600"/>
            <a:ext cx="812800" cy="193675"/>
            <a:chOff x="4338494" y="6019800"/>
            <a:chExt cx="813233" cy="193964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4479856" y="6115192"/>
              <a:ext cx="495564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09969" y="6212174"/>
              <a:ext cx="635338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338494" y="60198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rot="5400000" flipH="1" flipV="1">
            <a:off x="1989932" y="5690394"/>
            <a:ext cx="3048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2676525" y="6146799"/>
            <a:ext cx="381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 flipV="1">
            <a:off x="4124325" y="6222999"/>
            <a:ext cx="2971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0800000">
            <a:off x="4505325" y="5232399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0800000" flipV="1">
            <a:off x="5267325" y="4698999"/>
            <a:ext cx="914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613400" y="3784599"/>
            <a:ext cx="762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4695032" y="3213894"/>
            <a:ext cx="533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662738" y="5438774"/>
            <a:ext cx="636587" cy="1588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486526" y="5535612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11" name="Group 131"/>
          <p:cNvGrpSpPr>
            <a:grpSpLocks/>
          </p:cNvGrpSpPr>
          <p:nvPr/>
        </p:nvGrpSpPr>
        <p:grpSpPr bwMode="auto">
          <a:xfrm flipV="1">
            <a:off x="6592888" y="5246687"/>
            <a:ext cx="812800" cy="96837"/>
            <a:chOff x="6472094" y="4738254"/>
            <a:chExt cx="813233" cy="97993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613456" y="4738254"/>
              <a:ext cx="495564" cy="1606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472094" y="4834641"/>
              <a:ext cx="813233" cy="1606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 rot="10800000">
            <a:off x="5724525" y="2870199"/>
            <a:ext cx="243840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H="1">
            <a:off x="6677025" y="4813299"/>
            <a:ext cx="4572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172325" y="5689599"/>
            <a:ext cx="609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7972425" y="4965699"/>
            <a:ext cx="1066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294640" y="1635318"/>
            <a:ext cx="1110996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Heuristic: the number of the largest pancake that is still out of place</a:t>
            </a:r>
          </a:p>
        </p:txBody>
      </p:sp>
      <p:grpSp>
        <p:nvGrpSpPr>
          <p:cNvPr id="26" name="Group 168"/>
          <p:cNvGrpSpPr>
            <a:grpSpLocks/>
          </p:cNvGrpSpPr>
          <p:nvPr/>
        </p:nvGrpSpPr>
        <p:grpSpPr bwMode="auto">
          <a:xfrm>
            <a:off x="1270000" y="2336800"/>
            <a:ext cx="7086600" cy="4408068"/>
            <a:chOff x="457200" y="2133600"/>
            <a:chExt cx="7086600" cy="4408744"/>
          </a:xfrm>
        </p:grpSpPr>
        <p:sp>
          <p:nvSpPr>
            <p:cNvPr id="11319" name="TextBox 150"/>
            <p:cNvSpPr txBox="1">
              <a:spLocks noChangeArrowheads="1"/>
            </p:cNvSpPr>
            <p:nvPr/>
          </p:nvSpPr>
          <p:spPr bwMode="auto">
            <a:xfrm>
              <a:off x="1143000" y="2590799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0" name="TextBox 154"/>
            <p:cNvSpPr txBox="1">
              <a:spLocks noChangeArrowheads="1"/>
            </p:cNvSpPr>
            <p:nvPr/>
          </p:nvSpPr>
          <p:spPr bwMode="auto">
            <a:xfrm>
              <a:off x="3352800" y="2133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1" name="TextBox 156"/>
            <p:cNvSpPr txBox="1">
              <a:spLocks noChangeArrowheads="1"/>
            </p:cNvSpPr>
            <p:nvPr/>
          </p:nvSpPr>
          <p:spPr bwMode="auto">
            <a:xfrm>
              <a:off x="7239000" y="4038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322" name="TextBox 157"/>
            <p:cNvSpPr txBox="1">
              <a:spLocks noChangeArrowheads="1"/>
            </p:cNvSpPr>
            <p:nvPr/>
          </p:nvSpPr>
          <p:spPr bwMode="auto">
            <a:xfrm>
              <a:off x="6400800" y="57912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1323" name="TextBox 158"/>
            <p:cNvSpPr txBox="1">
              <a:spLocks noChangeArrowheads="1"/>
            </p:cNvSpPr>
            <p:nvPr/>
          </p:nvSpPr>
          <p:spPr bwMode="auto">
            <a:xfrm>
              <a:off x="5334000" y="4953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4" name="TextBox 159"/>
            <p:cNvSpPr txBox="1">
              <a:spLocks noChangeArrowheads="1"/>
            </p:cNvSpPr>
            <p:nvPr/>
          </p:nvSpPr>
          <p:spPr bwMode="auto">
            <a:xfrm>
              <a:off x="5181600" y="39624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5" name="TextBox 161"/>
            <p:cNvSpPr txBox="1">
              <a:spLocks noChangeArrowheads="1"/>
            </p:cNvSpPr>
            <p:nvPr/>
          </p:nvSpPr>
          <p:spPr bwMode="auto">
            <a:xfrm>
              <a:off x="3276600" y="3429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6" name="TextBox 162"/>
            <p:cNvSpPr txBox="1">
              <a:spLocks noChangeArrowheads="1"/>
            </p:cNvSpPr>
            <p:nvPr/>
          </p:nvSpPr>
          <p:spPr bwMode="auto">
            <a:xfrm>
              <a:off x="2438400" y="44958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7" name="TextBox 163"/>
            <p:cNvSpPr txBox="1">
              <a:spLocks noChangeArrowheads="1"/>
            </p:cNvSpPr>
            <p:nvPr/>
          </p:nvSpPr>
          <p:spPr bwMode="auto">
            <a:xfrm>
              <a:off x="3505200" y="5334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8" name="TextBox 164"/>
            <p:cNvSpPr txBox="1">
              <a:spLocks noChangeArrowheads="1"/>
            </p:cNvSpPr>
            <p:nvPr/>
          </p:nvSpPr>
          <p:spPr bwMode="auto">
            <a:xfrm>
              <a:off x="1905000" y="6096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9" name="TextBox 165"/>
            <p:cNvSpPr txBox="1">
              <a:spLocks noChangeArrowheads="1"/>
            </p:cNvSpPr>
            <p:nvPr/>
          </p:nvSpPr>
          <p:spPr bwMode="auto">
            <a:xfrm>
              <a:off x="457200" y="4876801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30" name="TextBox 166"/>
            <p:cNvSpPr txBox="1">
              <a:spLocks noChangeArrowheads="1"/>
            </p:cNvSpPr>
            <p:nvPr/>
          </p:nvSpPr>
          <p:spPr bwMode="auto">
            <a:xfrm>
              <a:off x="457200" y="5715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31" name="TextBox 167"/>
            <p:cNvSpPr txBox="1">
              <a:spLocks noChangeArrowheads="1"/>
            </p:cNvSpPr>
            <p:nvPr/>
          </p:nvSpPr>
          <p:spPr bwMode="auto">
            <a:xfrm>
              <a:off x="1219200" y="3657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7975600" y="2565399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C0000"/>
                </a:solidFill>
              </a:rPr>
              <a:t>h(x)</a:t>
            </a:r>
          </a:p>
        </p:txBody>
      </p:sp>
    </p:spTree>
    <p:extLst>
      <p:ext uri="{BB962C8B-B14F-4D97-AF65-F5344CB8AC3E}">
        <p14:creationId xmlns:p14="http://schemas.microsoft.com/office/powerpoint/2010/main" val="8678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Heuristic Function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9722"/>
          <a:stretch/>
        </p:blipFill>
        <p:spPr bwMode="auto">
          <a:xfrm>
            <a:off x="9029699" y="1777627"/>
            <a:ext cx="1689101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436100" y="6080782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02700" y="1737382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3D8C7F1-B410-BB4D-B538-FBAD30080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2424"/>
          <a:stretch/>
        </p:blipFill>
        <p:spPr bwMode="auto">
          <a:xfrm>
            <a:off x="574040" y="1560512"/>
            <a:ext cx="7655560" cy="484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9742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0 \le h(n) \le h^*(n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31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h^*(n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1"/>
  <p:tag name="PICTUREFILESIZE" val="598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971</Words>
  <Application>Microsoft Macintosh PowerPoint</Application>
  <PresentationFormat>Widescreen</PresentationFormat>
  <Paragraphs>238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CSE 3521:  Introduction to Artificial Intelligence </vt:lpstr>
      <vt:lpstr>Search and Models</vt:lpstr>
      <vt:lpstr>Uninformed vs. Informed Search</vt:lpstr>
      <vt:lpstr>Example: Pancake Problem</vt:lpstr>
      <vt:lpstr>Example: Pancake Problem</vt:lpstr>
      <vt:lpstr>General Tree Search</vt:lpstr>
      <vt:lpstr>Search Heuristics</vt:lpstr>
      <vt:lpstr>Example: Heuristic Function</vt:lpstr>
      <vt:lpstr>Example: Heuristic Function</vt:lpstr>
      <vt:lpstr>Greedy Search</vt:lpstr>
      <vt:lpstr>Greedy Search</vt:lpstr>
      <vt:lpstr>A* Search</vt:lpstr>
      <vt:lpstr>Combining UCS and Greedy</vt:lpstr>
      <vt:lpstr>When Should we terminate A*</vt:lpstr>
      <vt:lpstr>Is A* Optimal?</vt:lpstr>
      <vt:lpstr>Idea: Admissibility</vt:lpstr>
      <vt:lpstr>Admissible Heuristics</vt:lpstr>
      <vt:lpstr>UCS vs. A* Contours</vt:lpstr>
      <vt:lpstr>A* Applications</vt:lpstr>
      <vt:lpstr>Creating Admissible Heuristics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 Introduction to Artificial Intelligence </dc:title>
  <dc:creator>Binte Jafar, Jeniya T.</dc:creator>
  <cp:lastModifiedBy>Tabassum, Jeniya T.</cp:lastModifiedBy>
  <cp:revision>25</cp:revision>
  <dcterms:created xsi:type="dcterms:W3CDTF">2020-08-27T13:17:17Z</dcterms:created>
  <dcterms:modified xsi:type="dcterms:W3CDTF">2021-01-22T05:39:43Z</dcterms:modified>
</cp:coreProperties>
</file>