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617" r:id="rId2"/>
    <p:sldId id="351" r:id="rId3"/>
    <p:sldId id="328" r:id="rId4"/>
    <p:sldId id="329" r:id="rId5"/>
    <p:sldId id="639" r:id="rId6"/>
    <p:sldId id="330" r:id="rId7"/>
    <p:sldId id="354" r:id="rId8"/>
    <p:sldId id="334" r:id="rId9"/>
    <p:sldId id="335" r:id="rId10"/>
    <p:sldId id="338" r:id="rId11"/>
    <p:sldId id="339" r:id="rId12"/>
    <p:sldId id="340" r:id="rId13"/>
    <p:sldId id="341" r:id="rId14"/>
    <p:sldId id="268" r:id="rId15"/>
    <p:sldId id="342" r:id="rId16"/>
    <p:sldId id="343" r:id="rId17"/>
    <p:sldId id="344" r:id="rId18"/>
    <p:sldId id="272" r:id="rId19"/>
    <p:sldId id="355" r:id="rId20"/>
    <p:sldId id="346" r:id="rId21"/>
    <p:sldId id="357" r:id="rId22"/>
    <p:sldId id="358" r:id="rId23"/>
    <p:sldId id="359" r:id="rId24"/>
    <p:sldId id="360" r:id="rId25"/>
    <p:sldId id="289" r:id="rId26"/>
    <p:sldId id="361" r:id="rId27"/>
    <p:sldId id="291" r:id="rId28"/>
    <p:sldId id="295" r:id="rId29"/>
    <p:sldId id="304" r:id="rId30"/>
    <p:sldId id="362" r:id="rId31"/>
    <p:sldId id="297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02" r:id="rId40"/>
    <p:sldId id="269" r:id="rId41"/>
    <p:sldId id="270" r:id="rId42"/>
    <p:sldId id="274" r:id="rId43"/>
    <p:sldId id="275" r:id="rId44"/>
    <p:sldId id="276" r:id="rId45"/>
    <p:sldId id="300" r:id="rId46"/>
    <p:sldId id="277" r:id="rId47"/>
    <p:sldId id="278" r:id="rId48"/>
    <p:sldId id="280" r:id="rId49"/>
    <p:sldId id="281" r:id="rId50"/>
    <p:sldId id="282" r:id="rId51"/>
    <p:sldId id="283" r:id="rId52"/>
    <p:sldId id="284" r:id="rId53"/>
    <p:sldId id="303" r:id="rId54"/>
    <p:sldId id="28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 autoAdjust="0"/>
    <p:restoredTop sz="85034" autoAdjust="0"/>
  </p:normalViewPr>
  <p:slideViewPr>
    <p:cSldViewPr snapToGrid="0" snapToObjects="1">
      <p:cViewPr varScale="1">
        <p:scale>
          <a:sx n="108" d="100"/>
          <a:sy n="108" d="100"/>
        </p:scale>
        <p:origin x="1168" y="1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1.xml"/><Relationship Id="rId1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22724-40B0-4948-A43D-B5E8DDEA032E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5C1E7-0D08-674E-81B7-5A84DF55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3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4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5C1E7-0D08-674E-81B7-5A84DF55370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8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5C1E7-0D08-674E-81B7-5A84DF55370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63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5C1E7-0D08-674E-81B7-5A84DF55370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3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5C1E7-0D08-674E-81B7-5A84DF55370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5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60A7-36E2-254F-A320-97BC77E1C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028724"/>
            <a:ext cx="11350172" cy="599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CSE 3521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449D571-EE1F-6246-BD5C-DC6477214E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22AD9C5-F551-1B44-B231-2D7D65FAC3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32D14F-4D96-2140-9D93-C5E72BE8E2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813B0-5D7A-534F-B308-C756F2A4E7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09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8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ai.berkeley.edu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0.pn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13.wmf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8843" y="1263375"/>
            <a:ext cx="121920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CSE 3521: </a:t>
            </a:r>
            <a:br>
              <a:rPr lang="en-US" dirty="0"/>
            </a:br>
            <a:r>
              <a:rPr lang="en-US" dirty="0"/>
              <a:t>Introduction to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pic>
        <p:nvPicPr>
          <p:cNvPr id="26625" name="Picture 1" descr="C:\Temp\ketrina\Lecture1-Introdu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2384" y="2466283"/>
            <a:ext cx="5245344" cy="2342669"/>
          </a:xfrm>
          <a:prstGeom prst="rect">
            <a:avLst/>
          </a:prstGeom>
          <a:noFill/>
        </p:spPr>
      </p:pic>
      <p:sp>
        <p:nvSpPr>
          <p:cNvPr id="6" name="Text Box 8">
            <a:extLst>
              <a:ext uri="{FF2B5EF4-FFF2-40B4-BE49-F238E27FC236}">
                <a16:creationId xmlns:a16="http://schemas.microsoft.com/office/drawing/2014/main" id="{4519C585-32F4-2749-8E97-60A41CDE1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625" y="6479233"/>
            <a:ext cx="7177570" cy="26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dirty="0">
                <a:latin typeface="Calibri"/>
                <a:cs typeface="Calibri"/>
              </a:rPr>
              <a:t>[Many slides are adapted from </a:t>
            </a:r>
            <a:r>
              <a:rPr lang="en-US" sz="1100" dirty="0">
                <a:cs typeface="Calibri"/>
              </a:rPr>
              <a:t>the </a:t>
            </a:r>
            <a:r>
              <a:rPr lang="en-US" sz="1100" dirty="0">
                <a:cs typeface="Calibri"/>
                <a:hlinkClick r:id="rId4"/>
              </a:rPr>
              <a:t>UC Berkeley. </a:t>
            </a:r>
            <a:r>
              <a:rPr lang="en-US" sz="1100" dirty="0">
                <a:latin typeface="Calibri"/>
                <a:cs typeface="Calibri"/>
                <a:hlinkClick r:id="rId4"/>
              </a:rPr>
              <a:t>CS188 Intro to AI</a:t>
            </a:r>
            <a:r>
              <a:rPr lang="en-US" sz="1100" dirty="0">
                <a:latin typeface="Calibri"/>
                <a:cs typeface="Calibri"/>
              </a:rPr>
              <a:t> at UC Berkeley and previous CSE 3521 course at OSU.]</a:t>
            </a:r>
          </a:p>
        </p:txBody>
      </p:sp>
    </p:spTree>
    <p:extLst>
      <p:ext uri="{BB962C8B-B14F-4D97-AF65-F5344CB8AC3E}">
        <p14:creationId xmlns:p14="http://schemas.microsoft.com/office/powerpoint/2010/main" val="413544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7410E763-1D39-3F4D-A7ED-69560F498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Exploring a Wumpus World</a:t>
            </a:r>
          </a:p>
        </p:txBody>
      </p:sp>
      <p:grpSp>
        <p:nvGrpSpPr>
          <p:cNvPr id="15364" name="Group 4">
            <a:extLst>
              <a:ext uri="{FF2B5EF4-FFF2-40B4-BE49-F238E27FC236}">
                <a16:creationId xmlns:a16="http://schemas.microsoft.com/office/drawing/2014/main" id="{9BCF1C8F-9849-9149-B745-CC68A0CB7BD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3962400" cy="3962400"/>
            <a:chOff x="1056" y="1152"/>
            <a:chExt cx="2496" cy="2496"/>
          </a:xfrm>
        </p:grpSpPr>
        <p:sp>
          <p:nvSpPr>
            <p:cNvPr id="15371" name="Rectangle 5">
              <a:extLst>
                <a:ext uri="{FF2B5EF4-FFF2-40B4-BE49-F238E27FC236}">
                  <a16:creationId xmlns:a16="http://schemas.microsoft.com/office/drawing/2014/main" id="{5AED75C7-DBB7-FE4D-AD71-0225A0B0F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372" name="Rectangle 6">
              <a:extLst>
                <a:ext uri="{FF2B5EF4-FFF2-40B4-BE49-F238E27FC236}">
                  <a16:creationId xmlns:a16="http://schemas.microsoft.com/office/drawing/2014/main" id="{7B4185A9-B3C8-8D47-BE69-1F0979FE9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373" name="Rectangle 7">
              <a:extLst>
                <a:ext uri="{FF2B5EF4-FFF2-40B4-BE49-F238E27FC236}">
                  <a16:creationId xmlns:a16="http://schemas.microsoft.com/office/drawing/2014/main" id="{4296C17E-5800-1440-9954-8D6B9347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374" name="Rectangle 8">
              <a:extLst>
                <a:ext uri="{FF2B5EF4-FFF2-40B4-BE49-F238E27FC236}">
                  <a16:creationId xmlns:a16="http://schemas.microsoft.com/office/drawing/2014/main" id="{D5AA7C10-0946-E449-9822-2E838BB79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375" name="Rectangle 9">
              <a:extLst>
                <a:ext uri="{FF2B5EF4-FFF2-40B4-BE49-F238E27FC236}">
                  <a16:creationId xmlns:a16="http://schemas.microsoft.com/office/drawing/2014/main" id="{E4449C35-2A48-2448-BB2B-2149C08AF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376" name="Rectangle 10">
              <a:extLst>
                <a:ext uri="{FF2B5EF4-FFF2-40B4-BE49-F238E27FC236}">
                  <a16:creationId xmlns:a16="http://schemas.microsoft.com/office/drawing/2014/main" id="{127266F2-7C70-B942-928C-2FA94FC98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377" name="Rectangle 11">
              <a:extLst>
                <a:ext uri="{FF2B5EF4-FFF2-40B4-BE49-F238E27FC236}">
                  <a16:creationId xmlns:a16="http://schemas.microsoft.com/office/drawing/2014/main" id="{0657D1F7-473D-3346-B973-AF8AE48F4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378" name="Rectangle 12">
              <a:extLst>
                <a:ext uri="{FF2B5EF4-FFF2-40B4-BE49-F238E27FC236}">
                  <a16:creationId xmlns:a16="http://schemas.microsoft.com/office/drawing/2014/main" id="{9DA12D65-2702-704D-8853-EA584D549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379" name="Rectangle 13">
              <a:extLst>
                <a:ext uri="{FF2B5EF4-FFF2-40B4-BE49-F238E27FC236}">
                  <a16:creationId xmlns:a16="http://schemas.microsoft.com/office/drawing/2014/main" id="{D8C25488-B6DC-224F-ADB2-A6F32ECCC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380" name="Rectangle 14">
              <a:extLst>
                <a:ext uri="{FF2B5EF4-FFF2-40B4-BE49-F238E27FC236}">
                  <a16:creationId xmlns:a16="http://schemas.microsoft.com/office/drawing/2014/main" id="{9B7C03B7-BB7A-8D4F-B391-C78DD35AA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381" name="Rectangle 15">
              <a:extLst>
                <a:ext uri="{FF2B5EF4-FFF2-40B4-BE49-F238E27FC236}">
                  <a16:creationId xmlns:a16="http://schemas.microsoft.com/office/drawing/2014/main" id="{BDC92F0F-434A-3948-9D4C-C76B4C3F5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382" name="Rectangle 16">
              <a:extLst>
                <a:ext uri="{FF2B5EF4-FFF2-40B4-BE49-F238E27FC236}">
                  <a16:creationId xmlns:a16="http://schemas.microsoft.com/office/drawing/2014/main" id="{72BF30FB-2EE2-C14E-ADB5-169BFDCDE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383" name="Rectangle 17">
              <a:extLst>
                <a:ext uri="{FF2B5EF4-FFF2-40B4-BE49-F238E27FC236}">
                  <a16:creationId xmlns:a16="http://schemas.microsoft.com/office/drawing/2014/main" id="{CBDC3F93-20A2-5446-888F-A73C4F864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384" name="Rectangle 18">
              <a:extLst>
                <a:ext uri="{FF2B5EF4-FFF2-40B4-BE49-F238E27FC236}">
                  <a16:creationId xmlns:a16="http://schemas.microsoft.com/office/drawing/2014/main" id="{555B4336-D00F-5645-9BFB-56CA8AE94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385" name="Rectangle 19">
              <a:extLst>
                <a:ext uri="{FF2B5EF4-FFF2-40B4-BE49-F238E27FC236}">
                  <a16:creationId xmlns:a16="http://schemas.microsoft.com/office/drawing/2014/main" id="{BD8DEC58-DB0A-F048-B90A-CB463CF35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386" name="Rectangle 20">
              <a:extLst>
                <a:ext uri="{FF2B5EF4-FFF2-40B4-BE49-F238E27FC236}">
                  <a16:creationId xmlns:a16="http://schemas.microsoft.com/office/drawing/2014/main" id="{A2EAD28C-6C47-0C4F-97A6-EE6085997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5365" name="Text Box 84">
            <a:extLst>
              <a:ext uri="{FF2B5EF4-FFF2-40B4-BE49-F238E27FC236}">
                <a16:creationId xmlns:a16="http://schemas.microsoft.com/office/drawing/2014/main" id="{B1896CE3-9184-8043-8BB1-84E9DAD1C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105400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sp>
        <p:nvSpPr>
          <p:cNvPr id="15366" name="Text Box 85">
            <a:extLst>
              <a:ext uri="{FF2B5EF4-FFF2-40B4-BE49-F238E27FC236}">
                <a16:creationId xmlns:a16="http://schemas.microsoft.com/office/drawing/2014/main" id="{AB581150-FC2B-A248-BC2E-D3C470FF4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5367" name="Text Box 86">
            <a:extLst>
              <a:ext uri="{FF2B5EF4-FFF2-40B4-BE49-F238E27FC236}">
                <a16:creationId xmlns:a16="http://schemas.microsoft.com/office/drawing/2014/main" id="{E2F17A9E-2B99-DD4E-81DB-5C494F94C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8100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5368" name="Text Box 87">
            <a:extLst>
              <a:ext uri="{FF2B5EF4-FFF2-40B4-BE49-F238E27FC236}">
                <a16:creationId xmlns:a16="http://schemas.microsoft.com/office/drawing/2014/main" id="{8BA7216E-D5C0-8147-AAE3-A9C7E6E83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800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5369" name="Text Box 88">
            <a:extLst>
              <a:ext uri="{FF2B5EF4-FFF2-40B4-BE49-F238E27FC236}">
                <a16:creationId xmlns:a16="http://schemas.microsoft.com/office/drawing/2014/main" id="{794F9E45-F391-3449-8935-419D65603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1"/>
            <a:ext cx="1905000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A</a:t>
            </a:r>
            <a:r>
              <a:rPr lang="en-US" altLang="en-US" sz="1800" dirty="0"/>
              <a:t> = agent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B</a:t>
            </a:r>
            <a:r>
              <a:rPr lang="en-US" altLang="en-US" sz="1800" dirty="0"/>
              <a:t> = breeze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G</a:t>
            </a:r>
            <a:r>
              <a:rPr lang="en-US" altLang="en-US" sz="1800" dirty="0"/>
              <a:t> = glitter, gold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OK</a:t>
            </a:r>
            <a:r>
              <a:rPr lang="en-US" altLang="en-US" sz="1800" dirty="0"/>
              <a:t> = safe square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P</a:t>
            </a:r>
            <a:r>
              <a:rPr lang="en-US" altLang="en-US" sz="1800" dirty="0"/>
              <a:t> = pit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S</a:t>
            </a:r>
            <a:r>
              <a:rPr lang="en-US" altLang="en-US" sz="1800" dirty="0"/>
              <a:t> = stench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V</a:t>
            </a:r>
            <a:r>
              <a:rPr lang="en-US" altLang="en-US" sz="1800" dirty="0"/>
              <a:t> = visited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W</a:t>
            </a:r>
            <a:r>
              <a:rPr lang="en-US" altLang="en-US" sz="1800" dirty="0"/>
              <a:t> = Wumpus</a:t>
            </a:r>
          </a:p>
        </p:txBody>
      </p:sp>
      <p:sp>
        <p:nvSpPr>
          <p:cNvPr id="15370" name="Text Box 89">
            <a:extLst>
              <a:ext uri="{FF2B5EF4-FFF2-40B4-BE49-F238E27FC236}">
                <a16:creationId xmlns:a16="http://schemas.microsoft.com/office/drawing/2014/main" id="{4B54F777-C3DA-804E-900F-3D2276DEA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520" y="5890552"/>
            <a:ext cx="6248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+mn-lt"/>
                <a:cs typeface="Times New Roman" panose="02020603050405020304" pitchFamily="18" charset="0"/>
              </a:rPr>
              <a:t>From local percepts, determines that {(1,1), (1,2), (2,1)} are free from danger.</a:t>
            </a:r>
          </a:p>
        </p:txBody>
      </p:sp>
    </p:spTree>
    <p:extLst>
      <p:ext uri="{BB962C8B-B14F-4D97-AF65-F5344CB8AC3E}">
        <p14:creationId xmlns:p14="http://schemas.microsoft.com/office/powerpoint/2010/main" val="414142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1" name="Text Box 35">
            <a:extLst>
              <a:ext uri="{FF2B5EF4-FFF2-40B4-BE49-F238E27FC236}">
                <a16:creationId xmlns:a16="http://schemas.microsoft.com/office/drawing/2014/main" id="{BC19D23E-4BE6-A842-BED7-CFDB28AE7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883276"/>
            <a:ext cx="6477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+mn-lt"/>
              </a:rPr>
              <a:t>From </a:t>
            </a:r>
            <a:r>
              <a:rPr lang="en-US" altLang="en-US" sz="2400" u="sng" dirty="0">
                <a:latin typeface="+mn-lt"/>
              </a:rPr>
              <a:t>breeze</a:t>
            </a:r>
            <a:r>
              <a:rPr lang="en-US" altLang="en-US" sz="2400" dirty="0">
                <a:latin typeface="+mn-lt"/>
              </a:rPr>
              <a:t> percept, determines that (2,2) or (3,1) is a pit. Go back to (1,1) and move up to (1,2).</a:t>
            </a:r>
          </a:p>
        </p:txBody>
      </p:sp>
      <p:grpSp>
        <p:nvGrpSpPr>
          <p:cNvPr id="16387" name="Group 3">
            <a:extLst>
              <a:ext uri="{FF2B5EF4-FFF2-40B4-BE49-F238E27FC236}">
                <a16:creationId xmlns:a16="http://schemas.microsoft.com/office/drawing/2014/main" id="{5C34C6A1-63F6-F44F-B9CC-3164F182AF4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3962400" cy="3962400"/>
            <a:chOff x="1056" y="1152"/>
            <a:chExt cx="2496" cy="2496"/>
          </a:xfrm>
        </p:grpSpPr>
        <p:sp>
          <p:nvSpPr>
            <p:cNvPr id="16402" name="Rectangle 4">
              <a:extLst>
                <a:ext uri="{FF2B5EF4-FFF2-40B4-BE49-F238E27FC236}">
                  <a16:creationId xmlns:a16="http://schemas.microsoft.com/office/drawing/2014/main" id="{8407054B-49F1-E44A-ABBB-8C448F5F3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403" name="Rectangle 5">
              <a:extLst>
                <a:ext uri="{FF2B5EF4-FFF2-40B4-BE49-F238E27FC236}">
                  <a16:creationId xmlns:a16="http://schemas.microsoft.com/office/drawing/2014/main" id="{04FC9BA5-EB58-7440-BB1C-8AC9A71CA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404" name="Rectangle 6">
              <a:extLst>
                <a:ext uri="{FF2B5EF4-FFF2-40B4-BE49-F238E27FC236}">
                  <a16:creationId xmlns:a16="http://schemas.microsoft.com/office/drawing/2014/main" id="{AA05F04F-B874-8A43-AE38-244C389CD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405" name="Rectangle 7">
              <a:extLst>
                <a:ext uri="{FF2B5EF4-FFF2-40B4-BE49-F238E27FC236}">
                  <a16:creationId xmlns:a16="http://schemas.microsoft.com/office/drawing/2014/main" id="{4A809C64-BFB2-EE4A-BDA4-D454648E6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406" name="Rectangle 8">
              <a:extLst>
                <a:ext uri="{FF2B5EF4-FFF2-40B4-BE49-F238E27FC236}">
                  <a16:creationId xmlns:a16="http://schemas.microsoft.com/office/drawing/2014/main" id="{3684DFFB-7245-5841-A613-D65F6232A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407" name="Rectangle 9">
              <a:extLst>
                <a:ext uri="{FF2B5EF4-FFF2-40B4-BE49-F238E27FC236}">
                  <a16:creationId xmlns:a16="http://schemas.microsoft.com/office/drawing/2014/main" id="{103BEFD8-1ECB-7A40-9980-F71DD1414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408" name="Rectangle 10">
              <a:extLst>
                <a:ext uri="{FF2B5EF4-FFF2-40B4-BE49-F238E27FC236}">
                  <a16:creationId xmlns:a16="http://schemas.microsoft.com/office/drawing/2014/main" id="{B9E4AEA7-1A1F-6449-9D77-C8E9225B5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409" name="Rectangle 11">
              <a:extLst>
                <a:ext uri="{FF2B5EF4-FFF2-40B4-BE49-F238E27FC236}">
                  <a16:creationId xmlns:a16="http://schemas.microsoft.com/office/drawing/2014/main" id="{71A92429-8007-C84C-84E8-0459CDCBF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410" name="Rectangle 12">
              <a:extLst>
                <a:ext uri="{FF2B5EF4-FFF2-40B4-BE49-F238E27FC236}">
                  <a16:creationId xmlns:a16="http://schemas.microsoft.com/office/drawing/2014/main" id="{9B8E1BB0-E007-6E4F-BE60-23503AAC3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411" name="Rectangle 13">
              <a:extLst>
                <a:ext uri="{FF2B5EF4-FFF2-40B4-BE49-F238E27FC236}">
                  <a16:creationId xmlns:a16="http://schemas.microsoft.com/office/drawing/2014/main" id="{C4128893-A005-394F-A2A2-892E6AC10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412" name="Rectangle 14">
              <a:extLst>
                <a:ext uri="{FF2B5EF4-FFF2-40B4-BE49-F238E27FC236}">
                  <a16:creationId xmlns:a16="http://schemas.microsoft.com/office/drawing/2014/main" id="{C869448A-A97A-1E47-9AE6-102D69E05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413" name="Rectangle 15">
              <a:extLst>
                <a:ext uri="{FF2B5EF4-FFF2-40B4-BE49-F238E27FC236}">
                  <a16:creationId xmlns:a16="http://schemas.microsoft.com/office/drawing/2014/main" id="{A8D81A4B-863F-A34B-9F14-622D8615D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414" name="Rectangle 16">
              <a:extLst>
                <a:ext uri="{FF2B5EF4-FFF2-40B4-BE49-F238E27FC236}">
                  <a16:creationId xmlns:a16="http://schemas.microsoft.com/office/drawing/2014/main" id="{6A6B94CE-5BF8-9445-A731-55CC5A6A2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415" name="Rectangle 17">
              <a:extLst>
                <a:ext uri="{FF2B5EF4-FFF2-40B4-BE49-F238E27FC236}">
                  <a16:creationId xmlns:a16="http://schemas.microsoft.com/office/drawing/2014/main" id="{352F7349-0FD4-D143-9BF6-02CF619EB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416" name="Rectangle 18">
              <a:extLst>
                <a:ext uri="{FF2B5EF4-FFF2-40B4-BE49-F238E27FC236}">
                  <a16:creationId xmlns:a16="http://schemas.microsoft.com/office/drawing/2014/main" id="{CF2DD851-B0AD-3D4D-B0FF-350CA51F4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417" name="Rectangle 19">
              <a:extLst>
                <a:ext uri="{FF2B5EF4-FFF2-40B4-BE49-F238E27FC236}">
                  <a16:creationId xmlns:a16="http://schemas.microsoft.com/office/drawing/2014/main" id="{D91DC549-89D4-C446-9F94-21D0F12EE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6388" name="Rectangle 32">
            <a:extLst>
              <a:ext uri="{FF2B5EF4-FFF2-40B4-BE49-F238E27FC236}">
                <a16:creationId xmlns:a16="http://schemas.microsoft.com/office/drawing/2014/main" id="{501D3FE9-28BA-F243-8C6B-70AC3DC2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86200"/>
            <a:ext cx="838200" cy="838200"/>
          </a:xfrm>
          <a:prstGeom prst="rect">
            <a:avLst/>
          </a:prstGeom>
          <a:solidFill>
            <a:srgbClr val="00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09167EFB-772A-4B43-9FEA-AC1DA74DB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Exploring a Wumpus World</a:t>
            </a:r>
          </a:p>
        </p:txBody>
      </p:sp>
      <p:sp>
        <p:nvSpPr>
          <p:cNvPr id="16390" name="Text Box 21">
            <a:extLst>
              <a:ext uri="{FF2B5EF4-FFF2-40B4-BE49-F238E27FC236}">
                <a16:creationId xmlns:a16="http://schemas.microsoft.com/office/drawing/2014/main" id="{E20540B0-E6F5-D844-8F87-63DBEE796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6391" name="Text Box 22">
            <a:extLst>
              <a:ext uri="{FF2B5EF4-FFF2-40B4-BE49-F238E27FC236}">
                <a16:creationId xmlns:a16="http://schemas.microsoft.com/office/drawing/2014/main" id="{DE872C42-357E-074B-B4CB-93DF1DB94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8100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6392" name="Text Box 23">
            <a:extLst>
              <a:ext uri="{FF2B5EF4-FFF2-40B4-BE49-F238E27FC236}">
                <a16:creationId xmlns:a16="http://schemas.microsoft.com/office/drawing/2014/main" id="{2D3C53DD-2F5A-0E4F-96A8-6C53FCC43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800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6393" name="Text Box 24">
            <a:extLst>
              <a:ext uri="{FF2B5EF4-FFF2-40B4-BE49-F238E27FC236}">
                <a16:creationId xmlns:a16="http://schemas.microsoft.com/office/drawing/2014/main" id="{805A8421-C175-6C47-B821-018C2A662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05400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sp>
        <p:nvSpPr>
          <p:cNvPr id="16394" name="Text Box 26">
            <a:extLst>
              <a:ext uri="{FF2B5EF4-FFF2-40B4-BE49-F238E27FC236}">
                <a16:creationId xmlns:a16="http://schemas.microsoft.com/office/drawing/2014/main" id="{C1626D68-2782-C040-A5BE-E09DB7DBD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1"/>
            <a:ext cx="1905000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A</a:t>
            </a:r>
            <a:r>
              <a:rPr lang="en-US" altLang="en-US" sz="1800" dirty="0"/>
              <a:t> = agent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B</a:t>
            </a:r>
            <a:r>
              <a:rPr lang="en-US" altLang="en-US" sz="1800" dirty="0"/>
              <a:t> = breeze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G</a:t>
            </a:r>
            <a:r>
              <a:rPr lang="en-US" altLang="en-US" sz="1800" dirty="0"/>
              <a:t> = glitter, gold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OK</a:t>
            </a:r>
            <a:r>
              <a:rPr lang="en-US" altLang="en-US" sz="1800" dirty="0"/>
              <a:t> = safe square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P</a:t>
            </a:r>
            <a:r>
              <a:rPr lang="en-US" altLang="en-US" sz="1800" dirty="0"/>
              <a:t> = pit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S</a:t>
            </a:r>
            <a:r>
              <a:rPr lang="en-US" altLang="en-US" sz="1800" dirty="0"/>
              <a:t> = stench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V</a:t>
            </a:r>
            <a:r>
              <a:rPr lang="en-US" altLang="en-US" sz="1800" dirty="0"/>
              <a:t> = visited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W</a:t>
            </a:r>
            <a:r>
              <a:rPr lang="en-US" altLang="en-US" sz="1800" dirty="0"/>
              <a:t> = Wumpus</a:t>
            </a:r>
          </a:p>
        </p:txBody>
      </p:sp>
      <p:sp>
        <p:nvSpPr>
          <p:cNvPr id="16395" name="Line 27">
            <a:extLst>
              <a:ext uri="{FF2B5EF4-FFF2-40B4-BE49-F238E27FC236}">
                <a16:creationId xmlns:a16="http://schemas.microsoft.com/office/drawing/2014/main" id="{51FA0A9A-6F9F-A04B-BA1A-363426DA2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Rectangle 28">
            <a:extLst>
              <a:ext uri="{FF2B5EF4-FFF2-40B4-BE49-F238E27FC236}">
                <a16:creationId xmlns:a16="http://schemas.microsoft.com/office/drawing/2014/main" id="{61CF87D4-1BCC-9141-A772-ED5391F85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800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16397" name="Rectangle 29">
            <a:extLst>
              <a:ext uri="{FF2B5EF4-FFF2-40B4-BE49-F238E27FC236}">
                <a16:creationId xmlns:a16="http://schemas.microsoft.com/office/drawing/2014/main" id="{35486D9D-E9C8-8441-A6BB-F1825FF51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054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V</a:t>
            </a:r>
          </a:p>
        </p:txBody>
      </p:sp>
      <p:sp>
        <p:nvSpPr>
          <p:cNvPr id="16398" name="Rectangle 30">
            <a:extLst>
              <a:ext uri="{FF2B5EF4-FFF2-40B4-BE49-F238E27FC236}">
                <a16:creationId xmlns:a16="http://schemas.microsoft.com/office/drawing/2014/main" id="{383E127E-C051-9842-BF01-A2E5D9CC1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119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P?</a:t>
            </a:r>
          </a:p>
        </p:txBody>
      </p:sp>
      <p:sp>
        <p:nvSpPr>
          <p:cNvPr id="16399" name="Rectangle 31">
            <a:extLst>
              <a:ext uri="{FF2B5EF4-FFF2-40B4-BE49-F238E27FC236}">
                <a16:creationId xmlns:a16="http://schemas.microsoft.com/office/drawing/2014/main" id="{3E4D8C2A-0570-E94A-8F58-A2E2702BB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29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P?</a:t>
            </a:r>
          </a:p>
        </p:txBody>
      </p:sp>
      <p:sp>
        <p:nvSpPr>
          <p:cNvPr id="16400" name="Rectangle 33">
            <a:extLst>
              <a:ext uri="{FF2B5EF4-FFF2-40B4-BE49-F238E27FC236}">
                <a16:creationId xmlns:a16="http://schemas.microsoft.com/office/drawing/2014/main" id="{734FE12D-418D-BF45-8819-BFD854324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76800"/>
            <a:ext cx="838200" cy="838200"/>
          </a:xfrm>
          <a:prstGeom prst="rect">
            <a:avLst/>
          </a:prstGeom>
          <a:solidFill>
            <a:srgbClr val="00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55617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449CD41C-ED83-2248-AD62-FA6BF03CE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Exploring a Wumpus World</a:t>
            </a:r>
          </a:p>
        </p:txBody>
      </p:sp>
      <p:grpSp>
        <p:nvGrpSpPr>
          <p:cNvPr id="17412" name="Group 3">
            <a:extLst>
              <a:ext uri="{FF2B5EF4-FFF2-40B4-BE49-F238E27FC236}">
                <a16:creationId xmlns:a16="http://schemas.microsoft.com/office/drawing/2014/main" id="{0EE0EA0C-0DB9-8043-BE75-808EE08266D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3962400" cy="3962400"/>
            <a:chOff x="1056" y="1152"/>
            <a:chExt cx="2496" cy="2496"/>
          </a:xfrm>
        </p:grpSpPr>
        <p:sp>
          <p:nvSpPr>
            <p:cNvPr id="17436" name="Rectangle 4">
              <a:extLst>
                <a:ext uri="{FF2B5EF4-FFF2-40B4-BE49-F238E27FC236}">
                  <a16:creationId xmlns:a16="http://schemas.microsoft.com/office/drawing/2014/main" id="{21FA73DA-1BA1-9C4C-87B8-3E54514BE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37" name="Rectangle 5">
              <a:extLst>
                <a:ext uri="{FF2B5EF4-FFF2-40B4-BE49-F238E27FC236}">
                  <a16:creationId xmlns:a16="http://schemas.microsoft.com/office/drawing/2014/main" id="{5A7152F5-346C-4646-9747-25F39D40C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38" name="Rectangle 6">
              <a:extLst>
                <a:ext uri="{FF2B5EF4-FFF2-40B4-BE49-F238E27FC236}">
                  <a16:creationId xmlns:a16="http://schemas.microsoft.com/office/drawing/2014/main" id="{75025079-B0BD-2F4A-99BD-6067AC392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39" name="Rectangle 7">
              <a:extLst>
                <a:ext uri="{FF2B5EF4-FFF2-40B4-BE49-F238E27FC236}">
                  <a16:creationId xmlns:a16="http://schemas.microsoft.com/office/drawing/2014/main" id="{8241D918-C08F-F546-A618-6B308F7D6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40" name="Rectangle 8">
              <a:extLst>
                <a:ext uri="{FF2B5EF4-FFF2-40B4-BE49-F238E27FC236}">
                  <a16:creationId xmlns:a16="http://schemas.microsoft.com/office/drawing/2014/main" id="{CB743E09-A660-114A-8CFB-5091BA9FD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41" name="Rectangle 9">
              <a:extLst>
                <a:ext uri="{FF2B5EF4-FFF2-40B4-BE49-F238E27FC236}">
                  <a16:creationId xmlns:a16="http://schemas.microsoft.com/office/drawing/2014/main" id="{9F35B0D3-219C-ED40-BAB3-105EB368F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42" name="Rectangle 10">
              <a:extLst>
                <a:ext uri="{FF2B5EF4-FFF2-40B4-BE49-F238E27FC236}">
                  <a16:creationId xmlns:a16="http://schemas.microsoft.com/office/drawing/2014/main" id="{0D078192-AA99-4D41-AEF2-6237146A3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43" name="Rectangle 11">
              <a:extLst>
                <a:ext uri="{FF2B5EF4-FFF2-40B4-BE49-F238E27FC236}">
                  <a16:creationId xmlns:a16="http://schemas.microsoft.com/office/drawing/2014/main" id="{4C16FF46-1481-A240-B157-4A0447B1A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44" name="Rectangle 12">
              <a:extLst>
                <a:ext uri="{FF2B5EF4-FFF2-40B4-BE49-F238E27FC236}">
                  <a16:creationId xmlns:a16="http://schemas.microsoft.com/office/drawing/2014/main" id="{7C0AB166-7F2E-A041-911B-0332249E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45" name="Rectangle 13">
              <a:extLst>
                <a:ext uri="{FF2B5EF4-FFF2-40B4-BE49-F238E27FC236}">
                  <a16:creationId xmlns:a16="http://schemas.microsoft.com/office/drawing/2014/main" id="{6B0145B2-98A6-FA4A-ACB7-501F18962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46" name="Rectangle 14">
              <a:extLst>
                <a:ext uri="{FF2B5EF4-FFF2-40B4-BE49-F238E27FC236}">
                  <a16:creationId xmlns:a16="http://schemas.microsoft.com/office/drawing/2014/main" id="{5CA95445-0F32-B84C-85BE-1E18D56B1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47" name="Rectangle 15">
              <a:extLst>
                <a:ext uri="{FF2B5EF4-FFF2-40B4-BE49-F238E27FC236}">
                  <a16:creationId xmlns:a16="http://schemas.microsoft.com/office/drawing/2014/main" id="{042BC130-F2FA-F74C-82ED-71403EE46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48" name="Rectangle 16">
              <a:extLst>
                <a:ext uri="{FF2B5EF4-FFF2-40B4-BE49-F238E27FC236}">
                  <a16:creationId xmlns:a16="http://schemas.microsoft.com/office/drawing/2014/main" id="{90B27993-3C7A-4849-B46E-203FA63E2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49" name="Rectangle 17">
              <a:extLst>
                <a:ext uri="{FF2B5EF4-FFF2-40B4-BE49-F238E27FC236}">
                  <a16:creationId xmlns:a16="http://schemas.microsoft.com/office/drawing/2014/main" id="{D94D6D46-1EEA-A548-B372-C94A3ED3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50" name="Rectangle 18">
              <a:extLst>
                <a:ext uri="{FF2B5EF4-FFF2-40B4-BE49-F238E27FC236}">
                  <a16:creationId xmlns:a16="http://schemas.microsoft.com/office/drawing/2014/main" id="{6F1B3C21-92B7-2342-8288-6B9369DB9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51" name="Rectangle 19">
              <a:extLst>
                <a:ext uri="{FF2B5EF4-FFF2-40B4-BE49-F238E27FC236}">
                  <a16:creationId xmlns:a16="http://schemas.microsoft.com/office/drawing/2014/main" id="{94BD90CE-D70B-0B43-86C3-411D50EC6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7413" name="Text Box 20">
            <a:extLst>
              <a:ext uri="{FF2B5EF4-FFF2-40B4-BE49-F238E27FC236}">
                <a16:creationId xmlns:a16="http://schemas.microsoft.com/office/drawing/2014/main" id="{87C5366E-1A47-7F4E-AE8B-69A12FDC9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7414" name="Text Box 21">
            <a:extLst>
              <a:ext uri="{FF2B5EF4-FFF2-40B4-BE49-F238E27FC236}">
                <a16:creationId xmlns:a16="http://schemas.microsoft.com/office/drawing/2014/main" id="{5819E978-52AE-4247-B53C-731B4AB3A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8100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7415" name="Text Box 22">
            <a:extLst>
              <a:ext uri="{FF2B5EF4-FFF2-40B4-BE49-F238E27FC236}">
                <a16:creationId xmlns:a16="http://schemas.microsoft.com/office/drawing/2014/main" id="{AC4172B0-CD33-9143-A93D-E13535F7E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800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7416" name="Text Box 23">
            <a:extLst>
              <a:ext uri="{FF2B5EF4-FFF2-40B4-BE49-F238E27FC236}">
                <a16:creationId xmlns:a16="http://schemas.microsoft.com/office/drawing/2014/main" id="{4EA3AE7B-21CE-ED45-AF42-6ECAB762D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14800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sp>
        <p:nvSpPr>
          <p:cNvPr id="17417" name="Text Box 24">
            <a:extLst>
              <a:ext uri="{FF2B5EF4-FFF2-40B4-BE49-F238E27FC236}">
                <a16:creationId xmlns:a16="http://schemas.microsoft.com/office/drawing/2014/main" id="{A4DF90F0-49DF-CA4F-83F3-C994EA07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1"/>
            <a:ext cx="1905000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A</a:t>
            </a:r>
            <a:r>
              <a:rPr lang="en-US" altLang="en-US" sz="1800" dirty="0"/>
              <a:t> = agent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B</a:t>
            </a:r>
            <a:r>
              <a:rPr lang="en-US" altLang="en-US" sz="1800" dirty="0"/>
              <a:t> = breeze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G</a:t>
            </a:r>
            <a:r>
              <a:rPr lang="en-US" altLang="en-US" sz="1800" dirty="0"/>
              <a:t> = glitter, gold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OK</a:t>
            </a:r>
            <a:r>
              <a:rPr lang="en-US" altLang="en-US" sz="1800" dirty="0"/>
              <a:t> = safe square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P</a:t>
            </a:r>
            <a:r>
              <a:rPr lang="en-US" altLang="en-US" sz="1800" dirty="0"/>
              <a:t> = pit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S</a:t>
            </a:r>
            <a:r>
              <a:rPr lang="en-US" altLang="en-US" sz="1800" dirty="0"/>
              <a:t> = stench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V</a:t>
            </a:r>
            <a:r>
              <a:rPr lang="en-US" altLang="en-US" sz="1800" dirty="0"/>
              <a:t> = visited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W</a:t>
            </a:r>
            <a:r>
              <a:rPr lang="en-US" altLang="en-US" sz="1800" dirty="0"/>
              <a:t> = Wumpus</a:t>
            </a:r>
          </a:p>
        </p:txBody>
      </p:sp>
      <p:sp>
        <p:nvSpPr>
          <p:cNvPr id="17418" name="Rectangle 26">
            <a:extLst>
              <a:ext uri="{FF2B5EF4-FFF2-40B4-BE49-F238E27FC236}">
                <a16:creationId xmlns:a16="http://schemas.microsoft.com/office/drawing/2014/main" id="{F00B6023-59E4-0942-BE43-87391758E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800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B</a:t>
            </a:r>
          </a:p>
        </p:txBody>
      </p:sp>
      <p:sp>
        <p:nvSpPr>
          <p:cNvPr id="17419" name="Rectangle 27">
            <a:extLst>
              <a:ext uri="{FF2B5EF4-FFF2-40B4-BE49-F238E27FC236}">
                <a16:creationId xmlns:a16="http://schemas.microsoft.com/office/drawing/2014/main" id="{FA0144F1-C87B-074B-A7C6-E7CE1EBB2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054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V</a:t>
            </a:r>
          </a:p>
        </p:txBody>
      </p:sp>
      <p:sp>
        <p:nvSpPr>
          <p:cNvPr id="17420" name="Rectangle 28">
            <a:extLst>
              <a:ext uri="{FF2B5EF4-FFF2-40B4-BE49-F238E27FC236}">
                <a16:creationId xmlns:a16="http://schemas.microsoft.com/office/drawing/2014/main" id="{714B3D6E-1A85-6E41-B379-A01315D4E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119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P?</a:t>
            </a:r>
          </a:p>
        </p:txBody>
      </p:sp>
      <p:sp>
        <p:nvSpPr>
          <p:cNvPr id="17421" name="Rectangle 29">
            <a:extLst>
              <a:ext uri="{FF2B5EF4-FFF2-40B4-BE49-F238E27FC236}">
                <a16:creationId xmlns:a16="http://schemas.microsoft.com/office/drawing/2014/main" id="{E0F13A25-9EC8-7540-8E13-9ED22BDDA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29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P?</a:t>
            </a:r>
          </a:p>
        </p:txBody>
      </p:sp>
      <p:sp>
        <p:nvSpPr>
          <p:cNvPr id="17422" name="Rectangle 30">
            <a:extLst>
              <a:ext uri="{FF2B5EF4-FFF2-40B4-BE49-F238E27FC236}">
                <a16:creationId xmlns:a16="http://schemas.microsoft.com/office/drawing/2014/main" id="{341EA440-2A15-444F-A6D4-628A7F6C8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V</a:t>
            </a:r>
          </a:p>
        </p:txBody>
      </p:sp>
      <p:sp>
        <p:nvSpPr>
          <p:cNvPr id="17423" name="Line 31">
            <a:extLst>
              <a:ext uri="{FF2B5EF4-FFF2-40B4-BE49-F238E27FC236}">
                <a16:creationId xmlns:a16="http://schemas.microsoft.com/office/drawing/2014/main" id="{80D9C1BA-693F-824C-ACF2-1B26790E41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525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32">
            <a:extLst>
              <a:ext uri="{FF2B5EF4-FFF2-40B4-BE49-F238E27FC236}">
                <a16:creationId xmlns:a16="http://schemas.microsoft.com/office/drawing/2014/main" id="{F7400BA1-F783-0941-A693-04251C2215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Rectangle 33">
            <a:extLst>
              <a:ext uri="{FF2B5EF4-FFF2-40B4-BE49-F238E27FC236}">
                <a16:creationId xmlns:a16="http://schemas.microsoft.com/office/drawing/2014/main" id="{9947238A-C218-7D47-901B-6259B3049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3810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17426" name="Rectangle 34">
            <a:extLst>
              <a:ext uri="{FF2B5EF4-FFF2-40B4-BE49-F238E27FC236}">
                <a16:creationId xmlns:a16="http://schemas.microsoft.com/office/drawing/2014/main" id="{CF302C78-DADD-C043-9AD3-4943323BA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27432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W</a:t>
            </a:r>
          </a:p>
        </p:txBody>
      </p:sp>
      <p:sp>
        <p:nvSpPr>
          <p:cNvPr id="17427" name="Text Box 35">
            <a:extLst>
              <a:ext uri="{FF2B5EF4-FFF2-40B4-BE49-F238E27FC236}">
                <a16:creationId xmlns:a16="http://schemas.microsoft.com/office/drawing/2014/main" id="{29D36002-D3EA-E44A-867E-E5C7E84CD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8100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grpSp>
        <p:nvGrpSpPr>
          <p:cNvPr id="17428" name="Group 36">
            <a:extLst>
              <a:ext uri="{FF2B5EF4-FFF2-40B4-BE49-F238E27FC236}">
                <a16:creationId xmlns:a16="http://schemas.microsoft.com/office/drawing/2014/main" id="{057282E1-301E-B546-919E-21BD1352C3F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114800"/>
            <a:ext cx="76200" cy="457200"/>
            <a:chOff x="1344" y="3792"/>
            <a:chExt cx="48" cy="288"/>
          </a:xfrm>
        </p:grpSpPr>
        <p:sp>
          <p:nvSpPr>
            <p:cNvPr id="17434" name="Rectangle 37">
              <a:extLst>
                <a:ext uri="{FF2B5EF4-FFF2-40B4-BE49-F238E27FC236}">
                  <a16:creationId xmlns:a16="http://schemas.microsoft.com/office/drawing/2014/main" id="{3F557F31-D368-A744-8923-61B451916D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330269">
              <a:off x="1224" y="3912"/>
              <a:ext cx="288" cy="48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35" name="Rectangle 38">
              <a:extLst>
                <a:ext uri="{FF2B5EF4-FFF2-40B4-BE49-F238E27FC236}">
                  <a16:creationId xmlns:a16="http://schemas.microsoft.com/office/drawing/2014/main" id="{A21F2C87-8EE3-8445-99E9-13A139BC64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269731" flipH="1">
              <a:off x="1224" y="3912"/>
              <a:ext cx="288" cy="48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17429" name="Group 39">
            <a:extLst>
              <a:ext uri="{FF2B5EF4-FFF2-40B4-BE49-F238E27FC236}">
                <a16:creationId xmlns:a16="http://schemas.microsoft.com/office/drawing/2014/main" id="{0B25A760-8D5F-6C43-AD39-9FF6344B1C93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876800"/>
            <a:ext cx="838200" cy="838200"/>
            <a:chOff x="1536" y="1200"/>
            <a:chExt cx="528" cy="528"/>
          </a:xfrm>
        </p:grpSpPr>
        <p:sp>
          <p:nvSpPr>
            <p:cNvPr id="17432" name="AutoShape 40">
              <a:extLst>
                <a:ext uri="{FF2B5EF4-FFF2-40B4-BE49-F238E27FC236}">
                  <a16:creationId xmlns:a16="http://schemas.microsoft.com/office/drawing/2014/main" id="{F3121070-0C66-744D-8F96-0E830653B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200"/>
              <a:ext cx="528" cy="52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33" name="Text Box 41">
              <a:extLst>
                <a:ext uri="{FF2B5EF4-FFF2-40B4-BE49-F238E27FC236}">
                  <a16:creationId xmlns:a16="http://schemas.microsoft.com/office/drawing/2014/main" id="{26397D10-4990-FD4C-968F-B4E01D470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29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PIT</a:t>
              </a:r>
            </a:p>
          </p:txBody>
        </p:sp>
      </p:grpSp>
      <p:pic>
        <p:nvPicPr>
          <p:cNvPr id="17430" name="Picture 44" descr="an01124_">
            <a:extLst>
              <a:ext uri="{FF2B5EF4-FFF2-40B4-BE49-F238E27FC236}">
                <a16:creationId xmlns:a16="http://schemas.microsoft.com/office/drawing/2014/main" id="{7AD7146A-5E7F-444B-AF5B-76921CEE8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895600"/>
            <a:ext cx="75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 Box 45">
            <a:extLst>
              <a:ext uri="{FF2B5EF4-FFF2-40B4-BE49-F238E27FC236}">
                <a16:creationId xmlns:a16="http://schemas.microsoft.com/office/drawing/2014/main" id="{C9C0A358-82EA-F44A-8F8D-43BE6AD88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883276"/>
            <a:ext cx="7086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+mn-lt"/>
              </a:rPr>
              <a:t>From </a:t>
            </a:r>
            <a:r>
              <a:rPr lang="en-US" altLang="en-US" sz="2400" u="sng" dirty="0">
                <a:latin typeface="+mn-lt"/>
              </a:rPr>
              <a:t>stench</a:t>
            </a:r>
            <a:r>
              <a:rPr lang="en-US" altLang="en-US" sz="2400" dirty="0">
                <a:latin typeface="+mn-lt"/>
              </a:rPr>
              <a:t> and </a:t>
            </a:r>
            <a:r>
              <a:rPr lang="en-US" altLang="en-US" sz="2400" u="sng" dirty="0">
                <a:latin typeface="+mn-lt"/>
              </a:rPr>
              <a:t>no-breeze</a:t>
            </a:r>
            <a:r>
              <a:rPr lang="en-US" altLang="en-US" sz="2400" dirty="0">
                <a:latin typeface="+mn-lt"/>
              </a:rPr>
              <a:t> percept in (1,2), determines that Wumpus in (1,3), pit in (3,1), and (2,2) clear.</a:t>
            </a:r>
          </a:p>
        </p:txBody>
      </p:sp>
    </p:spTree>
    <p:extLst>
      <p:ext uri="{BB962C8B-B14F-4D97-AF65-F5344CB8AC3E}">
        <p14:creationId xmlns:p14="http://schemas.microsoft.com/office/powerpoint/2010/main" val="425639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FA71B8A1-41C8-6A48-9513-09B749714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Exploring a Wumpus World</a:t>
            </a:r>
          </a:p>
        </p:txBody>
      </p:sp>
      <p:grpSp>
        <p:nvGrpSpPr>
          <p:cNvPr id="18436" name="Group 3">
            <a:extLst>
              <a:ext uri="{FF2B5EF4-FFF2-40B4-BE49-F238E27FC236}">
                <a16:creationId xmlns:a16="http://schemas.microsoft.com/office/drawing/2014/main" id="{24DE2E3A-68A0-F844-898D-B298313B73E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3962400" cy="3962400"/>
            <a:chOff x="1056" y="1152"/>
            <a:chExt cx="2496" cy="2496"/>
          </a:xfrm>
        </p:grpSpPr>
        <p:sp>
          <p:nvSpPr>
            <p:cNvPr id="18459" name="Rectangle 4">
              <a:extLst>
                <a:ext uri="{FF2B5EF4-FFF2-40B4-BE49-F238E27FC236}">
                  <a16:creationId xmlns:a16="http://schemas.microsoft.com/office/drawing/2014/main" id="{A4426BA1-4BB7-5A43-93FE-C56DC8663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60" name="Rectangle 5">
              <a:extLst>
                <a:ext uri="{FF2B5EF4-FFF2-40B4-BE49-F238E27FC236}">
                  <a16:creationId xmlns:a16="http://schemas.microsoft.com/office/drawing/2014/main" id="{DA9037DE-D8B0-054B-B4BD-4BCF27C01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61" name="Rectangle 6">
              <a:extLst>
                <a:ext uri="{FF2B5EF4-FFF2-40B4-BE49-F238E27FC236}">
                  <a16:creationId xmlns:a16="http://schemas.microsoft.com/office/drawing/2014/main" id="{5B88BA3E-C53E-D248-8A23-C8C9C5C86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62" name="Rectangle 7">
              <a:extLst>
                <a:ext uri="{FF2B5EF4-FFF2-40B4-BE49-F238E27FC236}">
                  <a16:creationId xmlns:a16="http://schemas.microsoft.com/office/drawing/2014/main" id="{A0735377-6BF0-9E4E-A223-8CD9B0873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63" name="Rectangle 8">
              <a:extLst>
                <a:ext uri="{FF2B5EF4-FFF2-40B4-BE49-F238E27FC236}">
                  <a16:creationId xmlns:a16="http://schemas.microsoft.com/office/drawing/2014/main" id="{82B786CB-DAF2-5944-A87E-5B6F789F2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64" name="Rectangle 9">
              <a:extLst>
                <a:ext uri="{FF2B5EF4-FFF2-40B4-BE49-F238E27FC236}">
                  <a16:creationId xmlns:a16="http://schemas.microsoft.com/office/drawing/2014/main" id="{4FC968A0-B20E-224A-8606-219AA7764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65" name="Rectangle 10">
              <a:extLst>
                <a:ext uri="{FF2B5EF4-FFF2-40B4-BE49-F238E27FC236}">
                  <a16:creationId xmlns:a16="http://schemas.microsoft.com/office/drawing/2014/main" id="{230570FB-15A5-1F45-8EA0-162A09F30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66" name="Rectangle 11">
              <a:extLst>
                <a:ext uri="{FF2B5EF4-FFF2-40B4-BE49-F238E27FC236}">
                  <a16:creationId xmlns:a16="http://schemas.microsoft.com/office/drawing/2014/main" id="{47713049-B0C1-AC42-BC68-E0D47D184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67" name="Rectangle 12">
              <a:extLst>
                <a:ext uri="{FF2B5EF4-FFF2-40B4-BE49-F238E27FC236}">
                  <a16:creationId xmlns:a16="http://schemas.microsoft.com/office/drawing/2014/main" id="{2188CB74-60F2-2540-BAED-2505E867C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68" name="Rectangle 13">
              <a:extLst>
                <a:ext uri="{FF2B5EF4-FFF2-40B4-BE49-F238E27FC236}">
                  <a16:creationId xmlns:a16="http://schemas.microsoft.com/office/drawing/2014/main" id="{2F751D62-A3D4-4046-9823-09A0B4C1A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69" name="Rectangle 14">
              <a:extLst>
                <a:ext uri="{FF2B5EF4-FFF2-40B4-BE49-F238E27FC236}">
                  <a16:creationId xmlns:a16="http://schemas.microsoft.com/office/drawing/2014/main" id="{43ED8A93-854A-5E4A-BCA8-23504A4C4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70" name="Rectangle 15">
              <a:extLst>
                <a:ext uri="{FF2B5EF4-FFF2-40B4-BE49-F238E27FC236}">
                  <a16:creationId xmlns:a16="http://schemas.microsoft.com/office/drawing/2014/main" id="{A6771831-A000-8442-A0D1-D394CD4AD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71" name="Rectangle 16">
              <a:extLst>
                <a:ext uri="{FF2B5EF4-FFF2-40B4-BE49-F238E27FC236}">
                  <a16:creationId xmlns:a16="http://schemas.microsoft.com/office/drawing/2014/main" id="{FA559BCA-86B9-FA46-9A41-D8AE756F9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72" name="Rectangle 17">
              <a:extLst>
                <a:ext uri="{FF2B5EF4-FFF2-40B4-BE49-F238E27FC236}">
                  <a16:creationId xmlns:a16="http://schemas.microsoft.com/office/drawing/2014/main" id="{1566291B-B077-9F40-B113-21F43D6B2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73" name="Rectangle 18">
              <a:extLst>
                <a:ext uri="{FF2B5EF4-FFF2-40B4-BE49-F238E27FC236}">
                  <a16:creationId xmlns:a16="http://schemas.microsoft.com/office/drawing/2014/main" id="{01BA5985-D652-9041-86B4-E5EBF90CF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74" name="Rectangle 19">
              <a:extLst>
                <a:ext uri="{FF2B5EF4-FFF2-40B4-BE49-F238E27FC236}">
                  <a16:creationId xmlns:a16="http://schemas.microsoft.com/office/drawing/2014/main" id="{46D7885E-064E-734D-A0B6-A4B53013A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8437" name="Text Box 20">
            <a:extLst>
              <a:ext uri="{FF2B5EF4-FFF2-40B4-BE49-F238E27FC236}">
                <a16:creationId xmlns:a16="http://schemas.microsoft.com/office/drawing/2014/main" id="{D291D388-1197-514B-ACD3-E30B3E2F3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8438" name="Text Box 21">
            <a:extLst>
              <a:ext uri="{FF2B5EF4-FFF2-40B4-BE49-F238E27FC236}">
                <a16:creationId xmlns:a16="http://schemas.microsoft.com/office/drawing/2014/main" id="{A1A37213-0486-4E43-8417-1E60ECBA4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8100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8439" name="Text Box 22">
            <a:extLst>
              <a:ext uri="{FF2B5EF4-FFF2-40B4-BE49-F238E27FC236}">
                <a16:creationId xmlns:a16="http://schemas.microsoft.com/office/drawing/2014/main" id="{3444CAA1-B804-C14E-AC61-F5A3299C5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800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8440" name="Text Box 23">
            <a:extLst>
              <a:ext uri="{FF2B5EF4-FFF2-40B4-BE49-F238E27FC236}">
                <a16:creationId xmlns:a16="http://schemas.microsoft.com/office/drawing/2014/main" id="{AC332E56-81EB-864C-B57E-28F7F85B8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114800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sp>
        <p:nvSpPr>
          <p:cNvPr id="18441" name="Text Box 24">
            <a:extLst>
              <a:ext uri="{FF2B5EF4-FFF2-40B4-BE49-F238E27FC236}">
                <a16:creationId xmlns:a16="http://schemas.microsoft.com/office/drawing/2014/main" id="{39D36BB1-F8BD-5540-A99A-A4E1DE82D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1"/>
            <a:ext cx="1905000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A</a:t>
            </a:r>
            <a:r>
              <a:rPr lang="en-US" altLang="en-US" sz="1800" dirty="0"/>
              <a:t> = agent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B</a:t>
            </a:r>
            <a:r>
              <a:rPr lang="en-US" altLang="en-US" sz="1800" dirty="0"/>
              <a:t> = breeze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G</a:t>
            </a:r>
            <a:r>
              <a:rPr lang="en-US" altLang="en-US" sz="1800" dirty="0"/>
              <a:t> = glitter, gold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OK</a:t>
            </a:r>
            <a:r>
              <a:rPr lang="en-US" altLang="en-US" sz="1800" dirty="0"/>
              <a:t> = safe square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P</a:t>
            </a:r>
            <a:r>
              <a:rPr lang="en-US" altLang="en-US" sz="1800" dirty="0"/>
              <a:t> = pit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S</a:t>
            </a:r>
            <a:r>
              <a:rPr lang="en-US" altLang="en-US" sz="1800" dirty="0"/>
              <a:t> = stench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V</a:t>
            </a:r>
            <a:r>
              <a:rPr lang="en-US" altLang="en-US" sz="1800" dirty="0"/>
              <a:t> = visited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W</a:t>
            </a:r>
            <a:r>
              <a:rPr lang="en-US" altLang="en-US" sz="1800" dirty="0"/>
              <a:t> = Wumpus</a:t>
            </a:r>
          </a:p>
        </p:txBody>
      </p:sp>
      <p:sp>
        <p:nvSpPr>
          <p:cNvPr id="18442" name="Rectangle 25">
            <a:extLst>
              <a:ext uri="{FF2B5EF4-FFF2-40B4-BE49-F238E27FC236}">
                <a16:creationId xmlns:a16="http://schemas.microsoft.com/office/drawing/2014/main" id="{09F42A5D-FCD0-CF4D-9B2C-FCCE27EA5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800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B</a:t>
            </a:r>
          </a:p>
        </p:txBody>
      </p:sp>
      <p:sp>
        <p:nvSpPr>
          <p:cNvPr id="18443" name="Rectangle 26">
            <a:extLst>
              <a:ext uri="{FF2B5EF4-FFF2-40B4-BE49-F238E27FC236}">
                <a16:creationId xmlns:a16="http://schemas.microsoft.com/office/drawing/2014/main" id="{B1F9140E-4C59-1746-9418-352E4C2A6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054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V</a:t>
            </a:r>
          </a:p>
        </p:txBody>
      </p:sp>
      <p:sp>
        <p:nvSpPr>
          <p:cNvPr id="18444" name="Rectangle 27">
            <a:extLst>
              <a:ext uri="{FF2B5EF4-FFF2-40B4-BE49-F238E27FC236}">
                <a16:creationId xmlns:a16="http://schemas.microsoft.com/office/drawing/2014/main" id="{614C5A52-E6D0-694F-B2EB-318D53263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119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P?</a:t>
            </a:r>
          </a:p>
        </p:txBody>
      </p:sp>
      <p:sp>
        <p:nvSpPr>
          <p:cNvPr id="18445" name="Rectangle 29">
            <a:extLst>
              <a:ext uri="{FF2B5EF4-FFF2-40B4-BE49-F238E27FC236}">
                <a16:creationId xmlns:a16="http://schemas.microsoft.com/office/drawing/2014/main" id="{9CF55F8E-E165-AE40-A68D-F520E233A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V</a:t>
            </a:r>
          </a:p>
        </p:txBody>
      </p:sp>
      <p:sp>
        <p:nvSpPr>
          <p:cNvPr id="18446" name="Rectangle 32">
            <a:extLst>
              <a:ext uri="{FF2B5EF4-FFF2-40B4-BE49-F238E27FC236}">
                <a16:creationId xmlns:a16="http://schemas.microsoft.com/office/drawing/2014/main" id="{6C55C233-D332-104E-99E0-BBC2E8499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3810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S</a:t>
            </a:r>
          </a:p>
        </p:txBody>
      </p:sp>
      <p:sp>
        <p:nvSpPr>
          <p:cNvPr id="18447" name="Rectangle 33">
            <a:extLst>
              <a:ext uri="{FF2B5EF4-FFF2-40B4-BE49-F238E27FC236}">
                <a16:creationId xmlns:a16="http://schemas.microsoft.com/office/drawing/2014/main" id="{00239904-193C-E749-A726-291197836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124201"/>
            <a:ext cx="48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W!</a:t>
            </a:r>
          </a:p>
        </p:txBody>
      </p:sp>
      <p:sp>
        <p:nvSpPr>
          <p:cNvPr id="18448" name="Text Box 34">
            <a:extLst>
              <a:ext uri="{FF2B5EF4-FFF2-40B4-BE49-F238E27FC236}">
                <a16:creationId xmlns:a16="http://schemas.microsoft.com/office/drawing/2014/main" id="{28F362B7-F8CF-E84B-9F72-6E89F9781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8100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8449" name="Rectangle 38">
            <a:extLst>
              <a:ext uri="{FF2B5EF4-FFF2-40B4-BE49-F238E27FC236}">
                <a16:creationId xmlns:a16="http://schemas.microsoft.com/office/drawing/2014/main" id="{12189C4A-674B-3941-896B-D6B33041C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150" y="41148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V</a:t>
            </a:r>
          </a:p>
        </p:txBody>
      </p:sp>
      <p:sp>
        <p:nvSpPr>
          <p:cNvPr id="18450" name="Line 39">
            <a:extLst>
              <a:ext uri="{FF2B5EF4-FFF2-40B4-BE49-F238E27FC236}">
                <a16:creationId xmlns:a16="http://schemas.microsoft.com/office/drawing/2014/main" id="{007348BD-0B0C-FD4D-83A9-8CBFC4ABF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343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Rectangle 40">
            <a:extLst>
              <a:ext uri="{FF2B5EF4-FFF2-40B4-BE49-F238E27FC236}">
                <a16:creationId xmlns:a16="http://schemas.microsoft.com/office/drawing/2014/main" id="{821F5972-B705-4349-8E79-94928AB94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27432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W</a:t>
            </a:r>
          </a:p>
        </p:txBody>
      </p:sp>
      <p:grpSp>
        <p:nvGrpSpPr>
          <p:cNvPr id="18452" name="Group 41">
            <a:extLst>
              <a:ext uri="{FF2B5EF4-FFF2-40B4-BE49-F238E27FC236}">
                <a16:creationId xmlns:a16="http://schemas.microsoft.com/office/drawing/2014/main" id="{523ECE51-0006-984D-84ED-C0497F18B8D8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876800"/>
            <a:ext cx="838200" cy="838200"/>
            <a:chOff x="1536" y="1200"/>
            <a:chExt cx="528" cy="528"/>
          </a:xfrm>
        </p:grpSpPr>
        <p:sp>
          <p:nvSpPr>
            <p:cNvPr id="18457" name="AutoShape 42">
              <a:extLst>
                <a:ext uri="{FF2B5EF4-FFF2-40B4-BE49-F238E27FC236}">
                  <a16:creationId xmlns:a16="http://schemas.microsoft.com/office/drawing/2014/main" id="{11EB15B3-1E88-A54F-B224-C66EAA13A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200"/>
              <a:ext cx="528" cy="52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58" name="Text Box 43">
              <a:extLst>
                <a:ext uri="{FF2B5EF4-FFF2-40B4-BE49-F238E27FC236}">
                  <a16:creationId xmlns:a16="http://schemas.microsoft.com/office/drawing/2014/main" id="{5C48649D-0302-3147-8A59-7E9A5D705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29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PIT</a:t>
              </a:r>
            </a:p>
          </p:txBody>
        </p:sp>
      </p:grpSp>
      <p:pic>
        <p:nvPicPr>
          <p:cNvPr id="18453" name="Picture 44" descr="an01124_">
            <a:extLst>
              <a:ext uri="{FF2B5EF4-FFF2-40B4-BE49-F238E27FC236}">
                <a16:creationId xmlns:a16="http://schemas.microsoft.com/office/drawing/2014/main" id="{F9B8D54C-8918-7C47-AD22-F86D958C9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895600"/>
            <a:ext cx="75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5" name="Text Box 34">
            <a:extLst>
              <a:ext uri="{FF2B5EF4-FFF2-40B4-BE49-F238E27FC236}">
                <a16:creationId xmlns:a16="http://schemas.microsoft.com/office/drawing/2014/main" id="{6E22514B-60C4-3F46-A357-65D10D595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06826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8456" name="Text Box 34">
            <a:extLst>
              <a:ext uri="{FF2B5EF4-FFF2-40B4-BE49-F238E27FC236}">
                <a16:creationId xmlns:a16="http://schemas.microsoft.com/office/drawing/2014/main" id="{65975ED9-34A2-FA40-BC11-C9B0EAFFE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2733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43" name="Text Box 45">
            <a:extLst>
              <a:ext uri="{FF2B5EF4-FFF2-40B4-BE49-F238E27FC236}">
                <a16:creationId xmlns:a16="http://schemas.microsoft.com/office/drawing/2014/main" id="{5A40481B-8E96-7D46-AA8A-8AB15C007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883275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+mn-lt"/>
              </a:rPr>
              <a:t>From local percepts, it is OK to move up or right.</a:t>
            </a:r>
          </a:p>
        </p:txBody>
      </p:sp>
    </p:spTree>
    <p:extLst>
      <p:ext uri="{BB962C8B-B14F-4D97-AF65-F5344CB8AC3E}">
        <p14:creationId xmlns:p14="http://schemas.microsoft.com/office/powerpoint/2010/main" val="314047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F358C18A-4861-C64B-8906-141BE8EE7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Exploring a Wumpus World</a:t>
            </a:r>
          </a:p>
        </p:txBody>
      </p:sp>
      <p:grpSp>
        <p:nvGrpSpPr>
          <p:cNvPr id="19460" name="Group 3">
            <a:extLst>
              <a:ext uri="{FF2B5EF4-FFF2-40B4-BE49-F238E27FC236}">
                <a16:creationId xmlns:a16="http://schemas.microsoft.com/office/drawing/2014/main" id="{946ED28F-8E05-F644-9171-8E241CFFA1B4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3962400" cy="3962400"/>
            <a:chOff x="1056" y="1152"/>
            <a:chExt cx="2496" cy="2496"/>
          </a:xfrm>
        </p:grpSpPr>
        <p:sp>
          <p:nvSpPr>
            <p:cNvPr id="19493" name="Rectangle 4">
              <a:extLst>
                <a:ext uri="{FF2B5EF4-FFF2-40B4-BE49-F238E27FC236}">
                  <a16:creationId xmlns:a16="http://schemas.microsoft.com/office/drawing/2014/main" id="{11BDEA7D-8519-7C41-B89C-986ABB746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9494" name="Rectangle 5">
              <a:extLst>
                <a:ext uri="{FF2B5EF4-FFF2-40B4-BE49-F238E27FC236}">
                  <a16:creationId xmlns:a16="http://schemas.microsoft.com/office/drawing/2014/main" id="{5307895A-8183-DC40-9A93-A2768DD3B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9495" name="Rectangle 6">
              <a:extLst>
                <a:ext uri="{FF2B5EF4-FFF2-40B4-BE49-F238E27FC236}">
                  <a16:creationId xmlns:a16="http://schemas.microsoft.com/office/drawing/2014/main" id="{40C55DB6-F560-E84B-86A1-69EFEA741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9496" name="Rectangle 7">
              <a:extLst>
                <a:ext uri="{FF2B5EF4-FFF2-40B4-BE49-F238E27FC236}">
                  <a16:creationId xmlns:a16="http://schemas.microsoft.com/office/drawing/2014/main" id="{49C24AF4-B7EA-7441-A4EC-276D91BAB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9497" name="Rectangle 8">
              <a:extLst>
                <a:ext uri="{FF2B5EF4-FFF2-40B4-BE49-F238E27FC236}">
                  <a16:creationId xmlns:a16="http://schemas.microsoft.com/office/drawing/2014/main" id="{F7ED33BC-1D33-7D47-8F66-98C0C1129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9498" name="Rectangle 9">
              <a:extLst>
                <a:ext uri="{FF2B5EF4-FFF2-40B4-BE49-F238E27FC236}">
                  <a16:creationId xmlns:a16="http://schemas.microsoft.com/office/drawing/2014/main" id="{A367BDB4-319B-A642-AF82-088DD6030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9499" name="Rectangle 10">
              <a:extLst>
                <a:ext uri="{FF2B5EF4-FFF2-40B4-BE49-F238E27FC236}">
                  <a16:creationId xmlns:a16="http://schemas.microsoft.com/office/drawing/2014/main" id="{E284E263-0CEE-AF42-BEB6-8915593C3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9500" name="Rectangle 11">
              <a:extLst>
                <a:ext uri="{FF2B5EF4-FFF2-40B4-BE49-F238E27FC236}">
                  <a16:creationId xmlns:a16="http://schemas.microsoft.com/office/drawing/2014/main" id="{01070538-CEB7-EC4C-8CCF-EEA6C720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9501" name="Rectangle 12">
              <a:extLst>
                <a:ext uri="{FF2B5EF4-FFF2-40B4-BE49-F238E27FC236}">
                  <a16:creationId xmlns:a16="http://schemas.microsoft.com/office/drawing/2014/main" id="{55E9A43D-2FAF-2F43-A393-DA9A04949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9502" name="Rectangle 13">
              <a:extLst>
                <a:ext uri="{FF2B5EF4-FFF2-40B4-BE49-F238E27FC236}">
                  <a16:creationId xmlns:a16="http://schemas.microsoft.com/office/drawing/2014/main" id="{2E56FECA-EEB7-5542-BF3D-B6C6B736B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9503" name="Rectangle 14">
              <a:extLst>
                <a:ext uri="{FF2B5EF4-FFF2-40B4-BE49-F238E27FC236}">
                  <a16:creationId xmlns:a16="http://schemas.microsoft.com/office/drawing/2014/main" id="{DB08663C-D8B1-D846-8BD5-388CFA386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9504" name="Rectangle 15">
              <a:extLst>
                <a:ext uri="{FF2B5EF4-FFF2-40B4-BE49-F238E27FC236}">
                  <a16:creationId xmlns:a16="http://schemas.microsoft.com/office/drawing/2014/main" id="{AFB8FA3B-C28C-BC4D-9070-B2B00BE7B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9505" name="Rectangle 16">
              <a:extLst>
                <a:ext uri="{FF2B5EF4-FFF2-40B4-BE49-F238E27FC236}">
                  <a16:creationId xmlns:a16="http://schemas.microsoft.com/office/drawing/2014/main" id="{EFC2EC90-1E47-284B-B7B9-32BE3AD71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9506" name="Rectangle 17">
              <a:extLst>
                <a:ext uri="{FF2B5EF4-FFF2-40B4-BE49-F238E27FC236}">
                  <a16:creationId xmlns:a16="http://schemas.microsoft.com/office/drawing/2014/main" id="{38D1B0BD-E5B2-7A48-9B9A-D2F9F6D3E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9507" name="Rectangle 18">
              <a:extLst>
                <a:ext uri="{FF2B5EF4-FFF2-40B4-BE49-F238E27FC236}">
                  <a16:creationId xmlns:a16="http://schemas.microsoft.com/office/drawing/2014/main" id="{1256B417-D477-B647-88E5-3D595B250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9508" name="Rectangle 19">
              <a:extLst>
                <a:ext uri="{FF2B5EF4-FFF2-40B4-BE49-F238E27FC236}">
                  <a16:creationId xmlns:a16="http://schemas.microsoft.com/office/drawing/2014/main" id="{8576F2C7-C018-7741-BF52-29EF6A520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9461" name="Text Box 20">
            <a:extLst>
              <a:ext uri="{FF2B5EF4-FFF2-40B4-BE49-F238E27FC236}">
                <a16:creationId xmlns:a16="http://schemas.microsoft.com/office/drawing/2014/main" id="{29F91CA7-D5E6-5F4C-AD46-3ADBF7CFD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9462" name="Text Box 21">
            <a:extLst>
              <a:ext uri="{FF2B5EF4-FFF2-40B4-BE49-F238E27FC236}">
                <a16:creationId xmlns:a16="http://schemas.microsoft.com/office/drawing/2014/main" id="{AEAF5428-4974-D840-BDBF-56BE2ED7B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8100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9463" name="Text Box 22">
            <a:extLst>
              <a:ext uri="{FF2B5EF4-FFF2-40B4-BE49-F238E27FC236}">
                <a16:creationId xmlns:a16="http://schemas.microsoft.com/office/drawing/2014/main" id="{35B9F5A4-4AE0-C04A-BDB0-98FF0CE50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800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9464" name="Text Box 23">
            <a:extLst>
              <a:ext uri="{FF2B5EF4-FFF2-40B4-BE49-F238E27FC236}">
                <a16:creationId xmlns:a16="http://schemas.microsoft.com/office/drawing/2014/main" id="{1344DF68-8D21-B64E-9D7C-97C255B97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200400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sp>
        <p:nvSpPr>
          <p:cNvPr id="19465" name="Text Box 24">
            <a:extLst>
              <a:ext uri="{FF2B5EF4-FFF2-40B4-BE49-F238E27FC236}">
                <a16:creationId xmlns:a16="http://schemas.microsoft.com/office/drawing/2014/main" id="{6C4BD5DB-9D73-1945-B7ED-60A0FDE4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1"/>
            <a:ext cx="1905000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A</a:t>
            </a:r>
            <a:r>
              <a:rPr lang="en-US" altLang="en-US" sz="1800" dirty="0"/>
              <a:t> = agent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B</a:t>
            </a:r>
            <a:r>
              <a:rPr lang="en-US" altLang="en-US" sz="1800" dirty="0"/>
              <a:t> = breeze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G</a:t>
            </a:r>
            <a:r>
              <a:rPr lang="en-US" altLang="en-US" sz="1800" dirty="0"/>
              <a:t> = glitter, gold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OK</a:t>
            </a:r>
            <a:r>
              <a:rPr lang="en-US" altLang="en-US" sz="1800" dirty="0"/>
              <a:t> = safe square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P</a:t>
            </a:r>
            <a:r>
              <a:rPr lang="en-US" altLang="en-US" sz="1800" dirty="0"/>
              <a:t> = pit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S</a:t>
            </a:r>
            <a:r>
              <a:rPr lang="en-US" altLang="en-US" sz="1800" dirty="0"/>
              <a:t> = stench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V</a:t>
            </a:r>
            <a:r>
              <a:rPr lang="en-US" altLang="en-US" sz="1800" dirty="0"/>
              <a:t> = visited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W</a:t>
            </a:r>
            <a:r>
              <a:rPr lang="en-US" altLang="en-US" sz="1800" dirty="0"/>
              <a:t> = Wumpus</a:t>
            </a:r>
          </a:p>
        </p:txBody>
      </p:sp>
      <p:sp>
        <p:nvSpPr>
          <p:cNvPr id="19466" name="Rectangle 25">
            <a:extLst>
              <a:ext uri="{FF2B5EF4-FFF2-40B4-BE49-F238E27FC236}">
                <a16:creationId xmlns:a16="http://schemas.microsoft.com/office/drawing/2014/main" id="{0E3EDB55-1E4D-0644-A5E5-4B642EAE9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800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B</a:t>
            </a:r>
          </a:p>
        </p:txBody>
      </p:sp>
      <p:sp>
        <p:nvSpPr>
          <p:cNvPr id="19467" name="Rectangle 26">
            <a:extLst>
              <a:ext uri="{FF2B5EF4-FFF2-40B4-BE49-F238E27FC236}">
                <a16:creationId xmlns:a16="http://schemas.microsoft.com/office/drawing/2014/main" id="{5DF2FA7C-AC8E-864C-BFE4-EB0C93721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054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V</a:t>
            </a:r>
          </a:p>
        </p:txBody>
      </p:sp>
      <p:sp>
        <p:nvSpPr>
          <p:cNvPr id="19468" name="Rectangle 27">
            <a:extLst>
              <a:ext uri="{FF2B5EF4-FFF2-40B4-BE49-F238E27FC236}">
                <a16:creationId xmlns:a16="http://schemas.microsoft.com/office/drawing/2014/main" id="{51ADB98F-C89A-804A-A2F0-2A1A4FE63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119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P?</a:t>
            </a:r>
          </a:p>
        </p:txBody>
      </p:sp>
      <p:sp>
        <p:nvSpPr>
          <p:cNvPr id="19469" name="Rectangle 28">
            <a:extLst>
              <a:ext uri="{FF2B5EF4-FFF2-40B4-BE49-F238E27FC236}">
                <a16:creationId xmlns:a16="http://schemas.microsoft.com/office/drawing/2014/main" id="{0F185F00-008C-5949-A51F-7D62876BB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V</a:t>
            </a:r>
          </a:p>
        </p:txBody>
      </p:sp>
      <p:sp>
        <p:nvSpPr>
          <p:cNvPr id="19470" name="Rectangle 29">
            <a:extLst>
              <a:ext uri="{FF2B5EF4-FFF2-40B4-BE49-F238E27FC236}">
                <a16:creationId xmlns:a16="http://schemas.microsoft.com/office/drawing/2014/main" id="{31DB9213-5E1C-EC41-B8AD-F6B2A8E4C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3810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S</a:t>
            </a:r>
          </a:p>
        </p:txBody>
      </p:sp>
      <p:sp>
        <p:nvSpPr>
          <p:cNvPr id="19471" name="Rectangle 30">
            <a:extLst>
              <a:ext uri="{FF2B5EF4-FFF2-40B4-BE49-F238E27FC236}">
                <a16:creationId xmlns:a16="http://schemas.microsoft.com/office/drawing/2014/main" id="{53B1745E-B40A-D944-AF45-0B4A0E0F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124201"/>
            <a:ext cx="48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W!</a:t>
            </a:r>
          </a:p>
        </p:txBody>
      </p:sp>
      <p:sp>
        <p:nvSpPr>
          <p:cNvPr id="19472" name="Text Box 31">
            <a:extLst>
              <a:ext uri="{FF2B5EF4-FFF2-40B4-BE49-F238E27FC236}">
                <a16:creationId xmlns:a16="http://schemas.microsoft.com/office/drawing/2014/main" id="{372EA291-72A0-EF4C-B230-3B2BA0FAF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8100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9473" name="Rectangle 32">
            <a:extLst>
              <a:ext uri="{FF2B5EF4-FFF2-40B4-BE49-F238E27FC236}">
                <a16:creationId xmlns:a16="http://schemas.microsoft.com/office/drawing/2014/main" id="{769F5322-721A-D74C-9129-EC6A34F6C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150" y="41148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V</a:t>
            </a:r>
          </a:p>
        </p:txBody>
      </p:sp>
      <p:sp>
        <p:nvSpPr>
          <p:cNvPr id="19474" name="Rectangle 34">
            <a:extLst>
              <a:ext uri="{FF2B5EF4-FFF2-40B4-BE49-F238E27FC236}">
                <a16:creationId xmlns:a16="http://schemas.microsoft.com/office/drawing/2014/main" id="{A308A3CB-3786-E649-9800-41FB571F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148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V</a:t>
            </a:r>
          </a:p>
        </p:txBody>
      </p:sp>
      <p:sp>
        <p:nvSpPr>
          <p:cNvPr id="19475" name="Line 35">
            <a:extLst>
              <a:ext uri="{FF2B5EF4-FFF2-40B4-BE49-F238E27FC236}">
                <a16:creationId xmlns:a16="http://schemas.microsoft.com/office/drawing/2014/main" id="{DF40A86D-98D9-9A48-ACB8-80F761971B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3657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Rectangle 36">
            <a:extLst>
              <a:ext uri="{FF2B5EF4-FFF2-40B4-BE49-F238E27FC236}">
                <a16:creationId xmlns:a16="http://schemas.microsoft.com/office/drawing/2014/main" id="{3F948FCF-C7C9-DB45-B4EB-9F5FE7743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819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19477" name="Rectangle 37">
            <a:extLst>
              <a:ext uri="{FF2B5EF4-FFF2-40B4-BE49-F238E27FC236}">
                <a16:creationId xmlns:a16="http://schemas.microsoft.com/office/drawing/2014/main" id="{784628C8-3940-DC45-A031-27801CA08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1940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19478" name="Rectangle 38">
            <a:extLst>
              <a:ext uri="{FF2B5EF4-FFF2-40B4-BE49-F238E27FC236}">
                <a16:creationId xmlns:a16="http://schemas.microsoft.com/office/drawing/2014/main" id="{AE296B4B-B39E-8048-A427-65CC17FC0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8194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19479" name="Rectangle 39">
            <a:extLst>
              <a:ext uri="{FF2B5EF4-FFF2-40B4-BE49-F238E27FC236}">
                <a16:creationId xmlns:a16="http://schemas.microsoft.com/office/drawing/2014/main" id="{5A21B183-4AAA-3C43-868E-11195B521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1242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P?</a:t>
            </a:r>
          </a:p>
        </p:txBody>
      </p:sp>
      <p:sp>
        <p:nvSpPr>
          <p:cNvPr id="19480" name="Rectangle 40">
            <a:extLst>
              <a:ext uri="{FF2B5EF4-FFF2-40B4-BE49-F238E27FC236}">
                <a16:creationId xmlns:a16="http://schemas.microsoft.com/office/drawing/2014/main" id="{44DF7879-0695-B34C-B8C5-B0905AB6E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1336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P?</a:t>
            </a:r>
          </a:p>
        </p:txBody>
      </p:sp>
      <p:sp>
        <p:nvSpPr>
          <p:cNvPr id="19481" name="Rectangle 44">
            <a:extLst>
              <a:ext uri="{FF2B5EF4-FFF2-40B4-BE49-F238E27FC236}">
                <a16:creationId xmlns:a16="http://schemas.microsoft.com/office/drawing/2014/main" id="{5041B87C-B1AF-7B48-87BD-3A97D7A90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27432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W</a:t>
            </a:r>
          </a:p>
        </p:txBody>
      </p:sp>
      <p:grpSp>
        <p:nvGrpSpPr>
          <p:cNvPr id="19482" name="Group 45">
            <a:extLst>
              <a:ext uri="{FF2B5EF4-FFF2-40B4-BE49-F238E27FC236}">
                <a16:creationId xmlns:a16="http://schemas.microsoft.com/office/drawing/2014/main" id="{FFAD5712-B8C3-4840-9E6C-9E1DA74AB769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876800"/>
            <a:ext cx="838200" cy="838200"/>
            <a:chOff x="1536" y="1200"/>
            <a:chExt cx="528" cy="528"/>
          </a:xfrm>
        </p:grpSpPr>
        <p:sp>
          <p:nvSpPr>
            <p:cNvPr id="19491" name="AutoShape 46">
              <a:extLst>
                <a:ext uri="{FF2B5EF4-FFF2-40B4-BE49-F238E27FC236}">
                  <a16:creationId xmlns:a16="http://schemas.microsoft.com/office/drawing/2014/main" id="{0E5BA24C-4043-304D-A803-1E42D6FD4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200"/>
              <a:ext cx="528" cy="52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9492" name="Text Box 47">
              <a:extLst>
                <a:ext uri="{FF2B5EF4-FFF2-40B4-BE49-F238E27FC236}">
                  <a16:creationId xmlns:a16="http://schemas.microsoft.com/office/drawing/2014/main" id="{19FC7C65-D0BF-EC4A-93A9-24DA7049B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29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PIT</a:t>
              </a:r>
            </a:p>
          </p:txBody>
        </p:sp>
      </p:grpSp>
      <p:pic>
        <p:nvPicPr>
          <p:cNvPr id="19483" name="Picture 48" descr="an01124_">
            <a:extLst>
              <a:ext uri="{FF2B5EF4-FFF2-40B4-BE49-F238E27FC236}">
                <a16:creationId xmlns:a16="http://schemas.microsoft.com/office/drawing/2014/main" id="{EE726A44-8410-FE44-8DA3-87DC02DF3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895600"/>
            <a:ext cx="75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4" name="Rectangle 49">
            <a:extLst>
              <a:ext uri="{FF2B5EF4-FFF2-40B4-BE49-F238E27FC236}">
                <a16:creationId xmlns:a16="http://schemas.microsoft.com/office/drawing/2014/main" id="{5AA88366-0CBE-9345-99AD-4025C645D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895600"/>
            <a:ext cx="838200" cy="838200"/>
          </a:xfrm>
          <a:prstGeom prst="rect">
            <a:avLst/>
          </a:prstGeom>
          <a:solidFill>
            <a:srgbClr val="00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485" name="Rectangle 50">
            <a:extLst>
              <a:ext uri="{FF2B5EF4-FFF2-40B4-BE49-F238E27FC236}">
                <a16:creationId xmlns:a16="http://schemas.microsoft.com/office/drawing/2014/main" id="{DFC6C6CC-ED3E-0146-A880-6D0B1F343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905000"/>
            <a:ext cx="838200" cy="838200"/>
          </a:xfrm>
          <a:prstGeom prst="rect">
            <a:avLst/>
          </a:prstGeom>
          <a:solidFill>
            <a:srgbClr val="00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19486" name="Group 51">
            <a:extLst>
              <a:ext uri="{FF2B5EF4-FFF2-40B4-BE49-F238E27FC236}">
                <a16:creationId xmlns:a16="http://schemas.microsoft.com/office/drawing/2014/main" id="{3C5CC00E-326A-6A47-8FA3-4DFD56F4F610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429000"/>
            <a:ext cx="609600" cy="228600"/>
            <a:chOff x="576" y="2400"/>
            <a:chExt cx="384" cy="144"/>
          </a:xfrm>
        </p:grpSpPr>
        <p:sp>
          <p:nvSpPr>
            <p:cNvPr id="19489" name="AutoShape 52">
              <a:extLst>
                <a:ext uri="{FF2B5EF4-FFF2-40B4-BE49-F238E27FC236}">
                  <a16:creationId xmlns:a16="http://schemas.microsoft.com/office/drawing/2014/main" id="{BC1C7591-74B0-874A-92A3-7486251F3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4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9490" name="Text Box 53">
              <a:extLst>
                <a:ext uri="{FF2B5EF4-FFF2-40B4-BE49-F238E27FC236}">
                  <a16:creationId xmlns:a16="http://schemas.microsoft.com/office/drawing/2014/main" id="{7BF76B7E-B9FB-3B41-A704-A44FFD38A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09"/>
              <a:ext cx="33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800"/>
                <a:t>gold</a:t>
              </a:r>
            </a:p>
          </p:txBody>
        </p:sp>
      </p:grpSp>
      <p:sp>
        <p:nvSpPr>
          <p:cNvPr id="19488" name="Text Box 34">
            <a:extLst>
              <a:ext uri="{FF2B5EF4-FFF2-40B4-BE49-F238E27FC236}">
                <a16:creationId xmlns:a16="http://schemas.microsoft.com/office/drawing/2014/main" id="{E9029791-F49C-B64F-8E69-1B42150E9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06826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53" name="Text Box 54">
            <a:extLst>
              <a:ext uri="{FF2B5EF4-FFF2-40B4-BE49-F238E27FC236}">
                <a16:creationId xmlns:a16="http://schemas.microsoft.com/office/drawing/2014/main" id="{8C26B2CC-45B0-A14D-B9FF-17AF72F6D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745" y="5883276"/>
            <a:ext cx="7527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+mn-lt"/>
              </a:rPr>
              <a:t>Found gold! No need to explore further. Time to head back.</a:t>
            </a:r>
          </a:p>
        </p:txBody>
      </p:sp>
    </p:spTree>
    <p:extLst>
      <p:ext uri="{BB962C8B-B14F-4D97-AF65-F5344CB8AC3E}">
        <p14:creationId xmlns:p14="http://schemas.microsoft.com/office/powerpoint/2010/main" val="159494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2E666CFB-3804-694C-AAEA-427DC63C5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Exploring a Wumpus World</a:t>
            </a:r>
          </a:p>
        </p:txBody>
      </p:sp>
      <p:grpSp>
        <p:nvGrpSpPr>
          <p:cNvPr id="20484" name="Group 3">
            <a:extLst>
              <a:ext uri="{FF2B5EF4-FFF2-40B4-BE49-F238E27FC236}">
                <a16:creationId xmlns:a16="http://schemas.microsoft.com/office/drawing/2014/main" id="{F91CD5D2-5154-4144-A97F-6F7389A195BE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28800"/>
            <a:ext cx="3962400" cy="3962400"/>
            <a:chOff x="1056" y="1152"/>
            <a:chExt cx="2496" cy="2496"/>
          </a:xfrm>
        </p:grpSpPr>
        <p:sp>
          <p:nvSpPr>
            <p:cNvPr id="20520" name="Rectangle 4">
              <a:extLst>
                <a:ext uri="{FF2B5EF4-FFF2-40B4-BE49-F238E27FC236}">
                  <a16:creationId xmlns:a16="http://schemas.microsoft.com/office/drawing/2014/main" id="{7B08ECA0-BB80-3944-B5AC-983ECE773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0521" name="Rectangle 5">
              <a:extLst>
                <a:ext uri="{FF2B5EF4-FFF2-40B4-BE49-F238E27FC236}">
                  <a16:creationId xmlns:a16="http://schemas.microsoft.com/office/drawing/2014/main" id="{B51A9398-55F1-AF40-8600-79A27ECEE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0522" name="Rectangle 6">
              <a:extLst>
                <a:ext uri="{FF2B5EF4-FFF2-40B4-BE49-F238E27FC236}">
                  <a16:creationId xmlns:a16="http://schemas.microsoft.com/office/drawing/2014/main" id="{A6BD3551-6D79-5D4E-BF3C-D33597FE2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0523" name="Rectangle 7">
              <a:extLst>
                <a:ext uri="{FF2B5EF4-FFF2-40B4-BE49-F238E27FC236}">
                  <a16:creationId xmlns:a16="http://schemas.microsoft.com/office/drawing/2014/main" id="{48ABB47D-ADAF-F840-B4AA-95A380901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0524" name="Rectangle 8">
              <a:extLst>
                <a:ext uri="{FF2B5EF4-FFF2-40B4-BE49-F238E27FC236}">
                  <a16:creationId xmlns:a16="http://schemas.microsoft.com/office/drawing/2014/main" id="{FF24A4E6-C92F-6A45-9C0B-B13F3284C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0525" name="Rectangle 9">
              <a:extLst>
                <a:ext uri="{FF2B5EF4-FFF2-40B4-BE49-F238E27FC236}">
                  <a16:creationId xmlns:a16="http://schemas.microsoft.com/office/drawing/2014/main" id="{7215DD71-912E-AB4B-A82C-015354513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0526" name="Rectangle 10">
              <a:extLst>
                <a:ext uri="{FF2B5EF4-FFF2-40B4-BE49-F238E27FC236}">
                  <a16:creationId xmlns:a16="http://schemas.microsoft.com/office/drawing/2014/main" id="{EF0F166B-5D70-2B47-A6F1-A0917AA98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0527" name="Rectangle 11">
              <a:extLst>
                <a:ext uri="{FF2B5EF4-FFF2-40B4-BE49-F238E27FC236}">
                  <a16:creationId xmlns:a16="http://schemas.microsoft.com/office/drawing/2014/main" id="{87A43D7B-9FB2-5847-99B4-E8638D092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0528" name="Rectangle 12">
              <a:extLst>
                <a:ext uri="{FF2B5EF4-FFF2-40B4-BE49-F238E27FC236}">
                  <a16:creationId xmlns:a16="http://schemas.microsoft.com/office/drawing/2014/main" id="{FAECFD5D-34EC-104E-9B2C-6FEFD2C2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0529" name="Rectangle 13">
              <a:extLst>
                <a:ext uri="{FF2B5EF4-FFF2-40B4-BE49-F238E27FC236}">
                  <a16:creationId xmlns:a16="http://schemas.microsoft.com/office/drawing/2014/main" id="{B4360821-EE9B-D042-B60C-36D995A74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0530" name="Rectangle 14">
              <a:extLst>
                <a:ext uri="{FF2B5EF4-FFF2-40B4-BE49-F238E27FC236}">
                  <a16:creationId xmlns:a16="http://schemas.microsoft.com/office/drawing/2014/main" id="{61A958D7-D0D6-CD41-AAF8-09568744C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0531" name="Rectangle 15">
              <a:extLst>
                <a:ext uri="{FF2B5EF4-FFF2-40B4-BE49-F238E27FC236}">
                  <a16:creationId xmlns:a16="http://schemas.microsoft.com/office/drawing/2014/main" id="{C3F0375E-2006-734C-A229-C2178D9C4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0532" name="Rectangle 16">
              <a:extLst>
                <a:ext uri="{FF2B5EF4-FFF2-40B4-BE49-F238E27FC236}">
                  <a16:creationId xmlns:a16="http://schemas.microsoft.com/office/drawing/2014/main" id="{057E8B44-5D27-4A4A-AA6B-B65D2712A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152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0533" name="Rectangle 17">
              <a:extLst>
                <a:ext uri="{FF2B5EF4-FFF2-40B4-BE49-F238E27FC236}">
                  <a16:creationId xmlns:a16="http://schemas.microsoft.com/office/drawing/2014/main" id="{B323EB0F-C78E-A047-B4EE-46FD152EF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776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0534" name="Rectangle 18">
              <a:extLst>
                <a:ext uri="{FF2B5EF4-FFF2-40B4-BE49-F238E27FC236}">
                  <a16:creationId xmlns:a16="http://schemas.microsoft.com/office/drawing/2014/main" id="{41373CC7-A841-9744-B941-D65548B7A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00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0535" name="Rectangle 19">
              <a:extLst>
                <a:ext uri="{FF2B5EF4-FFF2-40B4-BE49-F238E27FC236}">
                  <a16:creationId xmlns:a16="http://schemas.microsoft.com/office/drawing/2014/main" id="{AFC162BF-9F0E-5842-8A48-4846C1123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6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0485" name="Text Box 20">
            <a:extLst>
              <a:ext uri="{FF2B5EF4-FFF2-40B4-BE49-F238E27FC236}">
                <a16:creationId xmlns:a16="http://schemas.microsoft.com/office/drawing/2014/main" id="{4E14839F-9DB6-C348-9735-663BA369F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0486" name="Text Box 21">
            <a:extLst>
              <a:ext uri="{FF2B5EF4-FFF2-40B4-BE49-F238E27FC236}">
                <a16:creationId xmlns:a16="http://schemas.microsoft.com/office/drawing/2014/main" id="{17BA878F-C4EC-594D-BDD1-6244A7B12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8100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0487" name="Text Box 22">
            <a:extLst>
              <a:ext uri="{FF2B5EF4-FFF2-40B4-BE49-F238E27FC236}">
                <a16:creationId xmlns:a16="http://schemas.microsoft.com/office/drawing/2014/main" id="{5B6A8471-1254-FB41-902B-D0E0BFDE4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800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0488" name="Text Box 23">
            <a:extLst>
              <a:ext uri="{FF2B5EF4-FFF2-40B4-BE49-F238E27FC236}">
                <a16:creationId xmlns:a16="http://schemas.microsoft.com/office/drawing/2014/main" id="{744D056D-CD8A-1944-955E-427D1EA69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175000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sp>
        <p:nvSpPr>
          <p:cNvPr id="20489" name="Text Box 24">
            <a:extLst>
              <a:ext uri="{FF2B5EF4-FFF2-40B4-BE49-F238E27FC236}">
                <a16:creationId xmlns:a16="http://schemas.microsoft.com/office/drawing/2014/main" id="{D5482D46-F19F-1045-83A1-F77526B11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1"/>
            <a:ext cx="1905000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A</a:t>
            </a:r>
            <a:r>
              <a:rPr lang="en-US" altLang="en-US" sz="1800" dirty="0"/>
              <a:t> = agent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B</a:t>
            </a:r>
            <a:r>
              <a:rPr lang="en-US" altLang="en-US" sz="1800" dirty="0"/>
              <a:t> = breeze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G</a:t>
            </a:r>
            <a:r>
              <a:rPr lang="en-US" altLang="en-US" sz="1800" dirty="0"/>
              <a:t> = glitter, gold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OK</a:t>
            </a:r>
            <a:r>
              <a:rPr lang="en-US" altLang="en-US" sz="1800" dirty="0"/>
              <a:t> = safe square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P</a:t>
            </a:r>
            <a:r>
              <a:rPr lang="en-US" altLang="en-US" sz="1800" dirty="0"/>
              <a:t> = pit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S</a:t>
            </a:r>
            <a:r>
              <a:rPr lang="en-US" altLang="en-US" sz="1800" dirty="0"/>
              <a:t> = stench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V</a:t>
            </a:r>
            <a:r>
              <a:rPr lang="en-US" altLang="en-US" sz="1800" dirty="0"/>
              <a:t> = visited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W</a:t>
            </a:r>
            <a:r>
              <a:rPr lang="en-US" altLang="en-US" sz="1800" dirty="0"/>
              <a:t> = Wumpus</a:t>
            </a:r>
          </a:p>
        </p:txBody>
      </p:sp>
      <p:sp>
        <p:nvSpPr>
          <p:cNvPr id="20490" name="Rectangle 25">
            <a:extLst>
              <a:ext uri="{FF2B5EF4-FFF2-40B4-BE49-F238E27FC236}">
                <a16:creationId xmlns:a16="http://schemas.microsoft.com/office/drawing/2014/main" id="{A0602D14-10DB-B148-AD0D-E01918E68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800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B</a:t>
            </a:r>
          </a:p>
        </p:txBody>
      </p:sp>
      <p:sp>
        <p:nvSpPr>
          <p:cNvPr id="20491" name="Rectangle 26">
            <a:extLst>
              <a:ext uri="{FF2B5EF4-FFF2-40B4-BE49-F238E27FC236}">
                <a16:creationId xmlns:a16="http://schemas.microsoft.com/office/drawing/2014/main" id="{B1BC6071-4B21-064A-AFEE-DF886F8C2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054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V</a:t>
            </a:r>
          </a:p>
        </p:txBody>
      </p:sp>
      <p:sp>
        <p:nvSpPr>
          <p:cNvPr id="20492" name="Rectangle 27">
            <a:extLst>
              <a:ext uri="{FF2B5EF4-FFF2-40B4-BE49-F238E27FC236}">
                <a16:creationId xmlns:a16="http://schemas.microsoft.com/office/drawing/2014/main" id="{C3732BF1-26D8-A845-9C1A-37B3659FB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119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P?</a:t>
            </a:r>
          </a:p>
        </p:txBody>
      </p:sp>
      <p:sp>
        <p:nvSpPr>
          <p:cNvPr id="20493" name="Rectangle 28">
            <a:extLst>
              <a:ext uri="{FF2B5EF4-FFF2-40B4-BE49-F238E27FC236}">
                <a16:creationId xmlns:a16="http://schemas.microsoft.com/office/drawing/2014/main" id="{E84089FB-B3A7-4444-855F-27737C4DA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V</a:t>
            </a:r>
          </a:p>
        </p:txBody>
      </p:sp>
      <p:sp>
        <p:nvSpPr>
          <p:cNvPr id="20494" name="Rectangle 29">
            <a:extLst>
              <a:ext uri="{FF2B5EF4-FFF2-40B4-BE49-F238E27FC236}">
                <a16:creationId xmlns:a16="http://schemas.microsoft.com/office/drawing/2014/main" id="{F7E90DFA-B4BB-CB4F-A834-D8877A1C5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3810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S</a:t>
            </a:r>
          </a:p>
        </p:txBody>
      </p:sp>
      <p:sp>
        <p:nvSpPr>
          <p:cNvPr id="20495" name="Rectangle 30">
            <a:extLst>
              <a:ext uri="{FF2B5EF4-FFF2-40B4-BE49-F238E27FC236}">
                <a16:creationId xmlns:a16="http://schemas.microsoft.com/office/drawing/2014/main" id="{CBBD35F0-6E16-C54A-8F80-5D145E819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124201"/>
            <a:ext cx="48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W!</a:t>
            </a:r>
          </a:p>
        </p:txBody>
      </p:sp>
      <p:sp>
        <p:nvSpPr>
          <p:cNvPr id="20496" name="Text Box 31">
            <a:extLst>
              <a:ext uri="{FF2B5EF4-FFF2-40B4-BE49-F238E27FC236}">
                <a16:creationId xmlns:a16="http://schemas.microsoft.com/office/drawing/2014/main" id="{66DAE057-6DDE-1344-A011-8EB0C8BD1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8100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0497" name="Rectangle 32">
            <a:extLst>
              <a:ext uri="{FF2B5EF4-FFF2-40B4-BE49-F238E27FC236}">
                <a16:creationId xmlns:a16="http://schemas.microsoft.com/office/drawing/2014/main" id="{CD212BBA-9989-6F40-BF05-6BF6EFCB2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150" y="41148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V</a:t>
            </a:r>
          </a:p>
        </p:txBody>
      </p:sp>
      <p:sp>
        <p:nvSpPr>
          <p:cNvPr id="20498" name="Rectangle 33">
            <a:extLst>
              <a:ext uri="{FF2B5EF4-FFF2-40B4-BE49-F238E27FC236}">
                <a16:creationId xmlns:a16="http://schemas.microsoft.com/office/drawing/2014/main" id="{70B149E1-DB29-5F43-8070-C0F54CCE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148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V</a:t>
            </a:r>
          </a:p>
        </p:txBody>
      </p:sp>
      <p:sp>
        <p:nvSpPr>
          <p:cNvPr id="20499" name="Rectangle 35">
            <a:extLst>
              <a:ext uri="{FF2B5EF4-FFF2-40B4-BE49-F238E27FC236}">
                <a16:creationId xmlns:a16="http://schemas.microsoft.com/office/drawing/2014/main" id="{304C23F6-D077-034A-B9C6-A4085A4AB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819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S</a:t>
            </a:r>
          </a:p>
        </p:txBody>
      </p:sp>
      <p:sp>
        <p:nvSpPr>
          <p:cNvPr id="20500" name="Rectangle 36">
            <a:extLst>
              <a:ext uri="{FF2B5EF4-FFF2-40B4-BE49-F238E27FC236}">
                <a16:creationId xmlns:a16="http://schemas.microsoft.com/office/drawing/2014/main" id="{23F1D86C-5D33-494C-B7C2-F78DC67BA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1940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G</a:t>
            </a:r>
          </a:p>
        </p:txBody>
      </p:sp>
      <p:sp>
        <p:nvSpPr>
          <p:cNvPr id="20501" name="Rectangle 37">
            <a:extLst>
              <a:ext uri="{FF2B5EF4-FFF2-40B4-BE49-F238E27FC236}">
                <a16:creationId xmlns:a16="http://schemas.microsoft.com/office/drawing/2014/main" id="{07B2193C-25F3-0847-85CC-5A0797425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8194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B</a:t>
            </a:r>
          </a:p>
        </p:txBody>
      </p:sp>
      <p:sp>
        <p:nvSpPr>
          <p:cNvPr id="20502" name="Rectangle 38">
            <a:extLst>
              <a:ext uri="{FF2B5EF4-FFF2-40B4-BE49-F238E27FC236}">
                <a16:creationId xmlns:a16="http://schemas.microsoft.com/office/drawing/2014/main" id="{2F36F42E-5FD9-D64B-8F38-48C7FA155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1242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P?</a:t>
            </a:r>
          </a:p>
        </p:txBody>
      </p:sp>
      <p:sp>
        <p:nvSpPr>
          <p:cNvPr id="20503" name="Rectangle 39">
            <a:extLst>
              <a:ext uri="{FF2B5EF4-FFF2-40B4-BE49-F238E27FC236}">
                <a16:creationId xmlns:a16="http://schemas.microsoft.com/office/drawing/2014/main" id="{4B1363B5-CC60-4444-8A71-9D163EA1D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1336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P?</a:t>
            </a:r>
          </a:p>
        </p:txBody>
      </p:sp>
      <p:grpSp>
        <p:nvGrpSpPr>
          <p:cNvPr id="20504" name="Group 43">
            <a:extLst>
              <a:ext uri="{FF2B5EF4-FFF2-40B4-BE49-F238E27FC236}">
                <a16:creationId xmlns:a16="http://schemas.microsoft.com/office/drawing/2014/main" id="{AEC40263-47D1-4740-AB0E-44B8E7C4E900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876800"/>
            <a:ext cx="838200" cy="838200"/>
            <a:chOff x="1536" y="1200"/>
            <a:chExt cx="528" cy="528"/>
          </a:xfrm>
        </p:grpSpPr>
        <p:sp>
          <p:nvSpPr>
            <p:cNvPr id="20518" name="AutoShape 44">
              <a:extLst>
                <a:ext uri="{FF2B5EF4-FFF2-40B4-BE49-F238E27FC236}">
                  <a16:creationId xmlns:a16="http://schemas.microsoft.com/office/drawing/2014/main" id="{05AF5B91-274D-EE48-8E0E-10052730D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200"/>
              <a:ext cx="528" cy="52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0519" name="Text Box 45">
              <a:extLst>
                <a:ext uri="{FF2B5EF4-FFF2-40B4-BE49-F238E27FC236}">
                  <a16:creationId xmlns:a16="http://schemas.microsoft.com/office/drawing/2014/main" id="{D86867A8-F03C-2D48-A1ED-C5FE0D63F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29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PIT</a:t>
              </a:r>
            </a:p>
          </p:txBody>
        </p:sp>
      </p:grpSp>
      <p:pic>
        <p:nvPicPr>
          <p:cNvPr id="20505" name="Picture 46" descr="an01124_">
            <a:extLst>
              <a:ext uri="{FF2B5EF4-FFF2-40B4-BE49-F238E27FC236}">
                <a16:creationId xmlns:a16="http://schemas.microsoft.com/office/drawing/2014/main" id="{A92D1CB9-2FBF-FA44-80CA-A98AE3878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895600"/>
            <a:ext cx="75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06" name="Group 47">
            <a:extLst>
              <a:ext uri="{FF2B5EF4-FFF2-40B4-BE49-F238E27FC236}">
                <a16:creationId xmlns:a16="http://schemas.microsoft.com/office/drawing/2014/main" id="{F5E8AC06-AE6F-3848-9F3F-6FB661467E2B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581400"/>
            <a:ext cx="609600" cy="228600"/>
            <a:chOff x="576" y="2400"/>
            <a:chExt cx="384" cy="144"/>
          </a:xfrm>
        </p:grpSpPr>
        <p:sp>
          <p:nvSpPr>
            <p:cNvPr id="20516" name="AutoShape 48">
              <a:extLst>
                <a:ext uri="{FF2B5EF4-FFF2-40B4-BE49-F238E27FC236}">
                  <a16:creationId xmlns:a16="http://schemas.microsoft.com/office/drawing/2014/main" id="{C14086C2-3CAE-634E-A4DF-A16EB278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00"/>
              <a:ext cx="336" cy="14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0517" name="Text Box 49">
              <a:extLst>
                <a:ext uri="{FF2B5EF4-FFF2-40B4-BE49-F238E27FC236}">
                  <a16:creationId xmlns:a16="http://schemas.microsoft.com/office/drawing/2014/main" id="{B0836BF9-0F43-C749-AEAD-23FDCC68C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09"/>
              <a:ext cx="33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800"/>
                <a:t>gold</a:t>
              </a:r>
            </a:p>
          </p:txBody>
        </p:sp>
      </p:grpSp>
      <p:sp>
        <p:nvSpPr>
          <p:cNvPr id="20507" name="Line 51">
            <a:extLst>
              <a:ext uri="{FF2B5EF4-FFF2-40B4-BE49-F238E27FC236}">
                <a16:creationId xmlns:a16="http://schemas.microsoft.com/office/drawing/2014/main" id="{6676460F-93B8-A94C-AB1D-F346C8F46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562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8" name="Line 52">
            <a:extLst>
              <a:ext uri="{FF2B5EF4-FFF2-40B4-BE49-F238E27FC236}">
                <a16:creationId xmlns:a16="http://schemas.microsoft.com/office/drawing/2014/main" id="{3C58037B-7678-B842-B810-7C8686115A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5410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9" name="Line 53">
            <a:extLst>
              <a:ext uri="{FF2B5EF4-FFF2-40B4-BE49-F238E27FC236}">
                <a16:creationId xmlns:a16="http://schemas.microsoft.com/office/drawing/2014/main" id="{1BDCDBEC-2BA7-7447-A658-D5C418D99A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343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Line 54">
            <a:extLst>
              <a:ext uri="{FF2B5EF4-FFF2-40B4-BE49-F238E27FC236}">
                <a16:creationId xmlns:a16="http://schemas.microsoft.com/office/drawing/2014/main" id="{48F035B5-DF67-6041-8FE3-2FDEBFC81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Line 55">
            <a:extLst>
              <a:ext uri="{FF2B5EF4-FFF2-40B4-BE49-F238E27FC236}">
                <a16:creationId xmlns:a16="http://schemas.microsoft.com/office/drawing/2014/main" id="{1FAE28B3-12DD-DE47-A2D7-390BB842E4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3505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2" name="Oval 56">
            <a:extLst>
              <a:ext uri="{FF2B5EF4-FFF2-40B4-BE49-F238E27FC236}">
                <a16:creationId xmlns:a16="http://schemas.microsoft.com/office/drawing/2014/main" id="{C1163437-91B1-894D-BC8F-CB39CE00A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13" name="Line 57">
            <a:extLst>
              <a:ext uri="{FF2B5EF4-FFF2-40B4-BE49-F238E27FC236}">
                <a16:creationId xmlns:a16="http://schemas.microsoft.com/office/drawing/2014/main" id="{46FC1AB0-C2D4-B14D-BD0E-620CAE554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41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5" name="Text Box 34">
            <a:extLst>
              <a:ext uri="{FF2B5EF4-FFF2-40B4-BE49-F238E27FC236}">
                <a16:creationId xmlns:a16="http://schemas.microsoft.com/office/drawing/2014/main" id="{29FCA2CD-22FA-8449-B2AD-F1624A3C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06826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56" name="Rectangle 60">
            <a:extLst>
              <a:ext uri="{FF2B5EF4-FFF2-40B4-BE49-F238E27FC236}">
                <a16:creationId xmlns:a16="http://schemas.microsoft.com/office/drawing/2014/main" id="{3AD3D65D-0F85-0445-B382-3FE138323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281" y="5887002"/>
            <a:ext cx="6103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n-lt"/>
              </a:rPr>
              <a:t>Then go home using </a:t>
            </a:r>
            <a:r>
              <a:rPr lang="en-US" altLang="en-US" sz="2400" b="1" dirty="0">
                <a:latin typeface="+mn-lt"/>
              </a:rPr>
              <a:t>OK</a:t>
            </a:r>
            <a:r>
              <a:rPr lang="en-US" altLang="en-US" sz="2400" dirty="0">
                <a:latin typeface="+mn-lt"/>
              </a:rPr>
              <a:t> squares (retrace route).</a:t>
            </a:r>
          </a:p>
        </p:txBody>
      </p:sp>
    </p:spTree>
    <p:extLst>
      <p:ext uri="{BB962C8B-B14F-4D97-AF65-F5344CB8AC3E}">
        <p14:creationId xmlns:p14="http://schemas.microsoft.com/office/powerpoint/2010/main" val="620135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689A-25B9-3948-804E-72BE8E76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Spot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8B34E33C-62BC-EE4F-9D3E-01CFC427A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895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A84AF9ED-310C-4D46-B388-8F6B4F7A7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86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A98FC54-8D35-474D-A118-67D8004B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971800"/>
            <a:ext cx="838200" cy="838200"/>
          </a:xfrm>
          <a:prstGeom prst="rect">
            <a:avLst/>
          </a:prstGeom>
          <a:solidFill>
            <a:srgbClr val="00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id="{AB431162-E94D-074D-97BC-7E7DCAE38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962400"/>
            <a:ext cx="838200" cy="838200"/>
          </a:xfrm>
          <a:prstGeom prst="rect">
            <a:avLst/>
          </a:prstGeom>
          <a:solidFill>
            <a:srgbClr val="00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B7EFB9B-DAC1-0C47-9D24-46EDB927B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05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1977E82-59A3-5347-A639-5F973978D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95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25A36E3-B09B-104B-88F1-72A8B02E7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886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4059DC6-418A-7444-BA16-6C452E4F1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86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6E257B0A-7D3F-9648-853B-E3F40292A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191000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D50F5BEE-8612-B949-BDE8-131307919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50" y="38862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074348EC-FABB-DC42-A069-108006959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289560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14" name="Text Box 23">
            <a:extLst>
              <a:ext uri="{FF2B5EF4-FFF2-40B4-BE49-F238E27FC236}">
                <a16:creationId xmlns:a16="http://schemas.microsoft.com/office/drawing/2014/main" id="{6C9593BA-77B4-1646-B8DE-60C28FD49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95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5" name="Text Box 24">
            <a:extLst>
              <a:ext uri="{FF2B5EF4-FFF2-40B4-BE49-F238E27FC236}">
                <a16:creationId xmlns:a16="http://schemas.microsoft.com/office/drawing/2014/main" id="{1151CA80-62D8-D145-9D1D-086A64D74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886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2C36250F-9DFC-3848-A3A7-EA4A55325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86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7" name="Text Box 26">
            <a:extLst>
              <a:ext uri="{FF2B5EF4-FFF2-40B4-BE49-F238E27FC236}">
                <a16:creationId xmlns:a16="http://schemas.microsoft.com/office/drawing/2014/main" id="{CED57E7C-08FD-2442-A07E-6DF5DC3E7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276600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sp>
        <p:nvSpPr>
          <p:cNvPr id="18" name="Text Box 27">
            <a:extLst>
              <a:ext uri="{FF2B5EF4-FFF2-40B4-BE49-F238E27FC236}">
                <a16:creationId xmlns:a16="http://schemas.microsoft.com/office/drawing/2014/main" id="{D8BEA4FC-F4C6-0A45-83CB-98EE15FAF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191000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sp>
        <p:nvSpPr>
          <p:cNvPr id="19" name="Line 28">
            <a:extLst>
              <a:ext uri="{FF2B5EF4-FFF2-40B4-BE49-F238E27FC236}">
                <a16:creationId xmlns:a16="http://schemas.microsoft.com/office/drawing/2014/main" id="{41A22659-E653-4744-A960-A63B574A6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9">
            <a:extLst>
              <a:ext uri="{FF2B5EF4-FFF2-40B4-BE49-F238E27FC236}">
                <a16:creationId xmlns:a16="http://schemas.microsoft.com/office/drawing/2014/main" id="{123679F2-E73C-5E4F-95EA-FED2D3B940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0">
            <a:extLst>
              <a:ext uri="{FF2B5EF4-FFF2-40B4-BE49-F238E27FC236}">
                <a16:creationId xmlns:a16="http://schemas.microsoft.com/office/drawing/2014/main" id="{2C780B50-89DB-6F4B-B266-45C76A97E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31">
            <a:extLst>
              <a:ext uri="{FF2B5EF4-FFF2-40B4-BE49-F238E27FC236}">
                <a16:creationId xmlns:a16="http://schemas.microsoft.com/office/drawing/2014/main" id="{107882DB-49CB-C144-90F0-B8B41001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2224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P?</a:t>
            </a:r>
          </a:p>
        </p:txBody>
      </p:sp>
      <p:sp>
        <p:nvSpPr>
          <p:cNvPr id="23" name="Rectangle 32">
            <a:extLst>
              <a:ext uri="{FF2B5EF4-FFF2-40B4-BE49-F238E27FC236}">
                <a16:creationId xmlns:a16="http://schemas.microsoft.com/office/drawing/2014/main" id="{F520B2E7-8A13-584B-B56B-4037AA5C0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3214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P?</a:t>
            </a:r>
          </a:p>
        </p:txBody>
      </p:sp>
      <p:sp>
        <p:nvSpPr>
          <p:cNvPr id="24" name="Rectangle 33">
            <a:extLst>
              <a:ext uri="{FF2B5EF4-FFF2-40B4-BE49-F238E27FC236}">
                <a16:creationId xmlns:a16="http://schemas.microsoft.com/office/drawing/2014/main" id="{3907AF3B-4A37-5241-80D9-2F9F3EA87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41910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P?</a:t>
            </a:r>
          </a:p>
        </p:txBody>
      </p:sp>
      <p:sp>
        <p:nvSpPr>
          <p:cNvPr id="25" name="Rectangle 34">
            <a:extLst>
              <a:ext uri="{FF2B5EF4-FFF2-40B4-BE49-F238E27FC236}">
                <a16:creationId xmlns:a16="http://schemas.microsoft.com/office/drawing/2014/main" id="{2BC8848B-1371-3E43-8318-980D61C4C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81200"/>
            <a:ext cx="838200" cy="838200"/>
          </a:xfrm>
          <a:prstGeom prst="rect">
            <a:avLst/>
          </a:prstGeom>
          <a:solidFill>
            <a:srgbClr val="00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6" name="Text Box 37">
            <a:extLst>
              <a:ext uri="{FF2B5EF4-FFF2-40B4-BE49-F238E27FC236}">
                <a16:creationId xmlns:a16="http://schemas.microsoft.com/office/drawing/2014/main" id="{51A68446-23E4-6640-A153-6042B08D9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257800"/>
            <a:ext cx="5943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u="sng" dirty="0">
                <a:latin typeface="+mn-lt"/>
              </a:rPr>
              <a:t>Breeze</a:t>
            </a:r>
            <a:r>
              <a:rPr lang="en-US" altLang="en-US" sz="2400" dirty="0">
                <a:latin typeface="+mn-lt"/>
              </a:rPr>
              <a:t> in (1,2) and (2,1) </a:t>
            </a:r>
            <a:r>
              <a:rPr lang="en-US" altLang="en-US" sz="2400" dirty="0">
                <a:latin typeface="+mn-lt"/>
                <a:sym typeface="Symbol" pitchFamily="2" charset="2"/>
              </a:rPr>
              <a:t> no safe actions!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+mn-lt"/>
                <a:sym typeface="Symbol" pitchFamily="2" charset="2"/>
              </a:rPr>
              <a:t>Pit may actually only be in (2,2), but can</a:t>
            </a:r>
            <a:r>
              <a:rPr lang="ja-JP" altLang="en-US" sz="2400" dirty="0">
                <a:latin typeface="+mn-lt"/>
                <a:sym typeface="Symbol" pitchFamily="2" charset="2"/>
              </a:rPr>
              <a:t>’</a:t>
            </a:r>
            <a:r>
              <a:rPr lang="en-US" altLang="ja-JP" sz="2400" dirty="0">
                <a:latin typeface="+mn-lt"/>
                <a:sym typeface="Symbol" pitchFamily="2" charset="2"/>
              </a:rPr>
              <a:t>t tell.</a:t>
            </a: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256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689A-25B9-3948-804E-72BE8E76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Tight Spot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7CAFB7E4-6BE8-1C44-B1B8-D2FE96317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133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8E4A0CFD-5F75-1543-BC31-8CAC38002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BB0D5810-F8AF-2043-A553-128CDE06A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124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3F655DE7-6C7F-7B40-B07D-D2582B505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429000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504DFE23-72D3-D840-975A-4671357A9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32" name="Text Box 23">
            <a:extLst>
              <a:ext uri="{FF2B5EF4-FFF2-40B4-BE49-F238E27FC236}">
                <a16:creationId xmlns:a16="http://schemas.microsoft.com/office/drawing/2014/main" id="{EADD29F2-B49B-D446-96D1-B7E3D2A47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29200"/>
            <a:ext cx="5943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u="sng" dirty="0">
                <a:latin typeface="+mn-lt"/>
              </a:rPr>
              <a:t>Smell</a:t>
            </a:r>
            <a:r>
              <a:rPr lang="en-US" altLang="en-US" sz="2400" dirty="0">
                <a:latin typeface="+mn-lt"/>
              </a:rPr>
              <a:t> in (1,1) </a:t>
            </a:r>
            <a:r>
              <a:rPr lang="en-US" altLang="en-US" sz="2400" dirty="0">
                <a:latin typeface="+mn-lt"/>
                <a:sym typeface="Symbol" pitchFamily="2" charset="2"/>
              </a:rPr>
              <a:t> Cannot move!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+mn-lt"/>
                <a:sym typeface="Symbol" pitchFamily="2" charset="2"/>
              </a:rPr>
              <a:t>Possible action: shoot arrow straight ahead</a:t>
            </a: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8098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E2DDA1D7-54EB-964B-8027-573CBAEB8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Agent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E7A4490-0DAF-4F42-8850-F3E5B9E31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Need agent to represent beliefs</a:t>
            </a:r>
          </a:p>
          <a:p>
            <a:pPr lvl="1">
              <a:lnSpc>
                <a:spcPct val="90000"/>
              </a:lnSpc>
            </a:pPr>
            <a:r>
              <a:rPr lang="ja-JP" altLang="en-US" dirty="0"/>
              <a:t>“</a:t>
            </a:r>
            <a:r>
              <a:rPr lang="en-US" altLang="ja-JP" dirty="0"/>
              <a:t>There is a pit in (2, 2) or (3, 1)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ja-JP" altLang="en-US" dirty="0"/>
              <a:t>“</a:t>
            </a:r>
            <a:r>
              <a:rPr lang="en-US" altLang="ja-JP" dirty="0"/>
              <a:t>There is no Wumpus in (2, 2)</a:t>
            </a:r>
            <a:r>
              <a:rPr lang="ja-JP" altLang="en-US" dirty="0"/>
              <a:t>”</a:t>
            </a:r>
            <a:endParaRPr lang="en-US" altLang="ja-JP" dirty="0"/>
          </a:p>
          <a:p>
            <a:pPr>
              <a:lnSpc>
                <a:spcPct val="90000"/>
              </a:lnSpc>
            </a:pPr>
            <a:r>
              <a:rPr lang="en-US" altLang="en-US" dirty="0"/>
              <a:t>Need to make inferences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available information is correct, draw a conclusion that is guaranteed to be correct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Need </a:t>
            </a:r>
            <a:r>
              <a:rPr lang="en-US" altLang="en-US" u="sng" dirty="0"/>
              <a:t>representation</a:t>
            </a:r>
            <a:r>
              <a:rPr lang="en-US" altLang="en-US" dirty="0"/>
              <a:t> and </a:t>
            </a:r>
            <a:r>
              <a:rPr lang="en-US" altLang="en-US" u="sng" dirty="0"/>
              <a:t>reasoning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Support the operation of knowledge-based agent</a:t>
            </a:r>
          </a:p>
        </p:txBody>
      </p:sp>
    </p:spTree>
    <p:extLst>
      <p:ext uri="{BB962C8B-B14F-4D97-AF65-F5344CB8AC3E}">
        <p14:creationId xmlns:p14="http://schemas.microsoft.com/office/powerpoint/2010/main" val="183611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6E83-64C2-4C67-B617-DDA65EA4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Knowledge 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2E6F-E4A0-4863-A021-E027AA0D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expressing knowledge in computer-tractable form</a:t>
            </a:r>
          </a:p>
          <a:p>
            <a:r>
              <a:rPr lang="en-US" altLang="en-US" dirty="0"/>
              <a:t>Knowledge representation language defined by</a:t>
            </a:r>
          </a:p>
          <a:p>
            <a:pPr lvl="1"/>
            <a:r>
              <a:rPr lang="en-US" altLang="en-US" b="1" u="sng" dirty="0"/>
              <a:t>Syntax</a:t>
            </a:r>
            <a:r>
              <a:rPr lang="en-US" altLang="en-US" b="1" dirty="0"/>
              <a:t> </a:t>
            </a:r>
          </a:p>
          <a:p>
            <a:pPr lvl="2"/>
            <a:r>
              <a:rPr lang="en-US" altLang="en-US" dirty="0"/>
              <a:t>Defines the possible well-formed configurations of sentences in the language</a:t>
            </a:r>
          </a:p>
          <a:p>
            <a:pPr lvl="1"/>
            <a:r>
              <a:rPr lang="en-US" altLang="en-US" b="1" u="sng" dirty="0"/>
              <a:t>Semantics</a:t>
            </a:r>
            <a:r>
              <a:rPr lang="en-US" altLang="en-US" b="1" dirty="0"/>
              <a:t> </a:t>
            </a:r>
          </a:p>
          <a:p>
            <a:pPr lvl="2"/>
            <a:r>
              <a:rPr lang="en-US" altLang="en-US" dirty="0"/>
              <a:t>Defines the </a:t>
            </a:r>
            <a:r>
              <a:rPr lang="ja-JP" altLang="en-US" dirty="0"/>
              <a:t>“</a:t>
            </a:r>
            <a:r>
              <a:rPr lang="en-US" altLang="ja-JP" dirty="0"/>
              <a:t>meaning</a:t>
            </a:r>
            <a:r>
              <a:rPr lang="ja-JP" altLang="en-US" dirty="0"/>
              <a:t>”</a:t>
            </a:r>
            <a:r>
              <a:rPr lang="en-US" altLang="ja-JP" dirty="0"/>
              <a:t> of sentences (need interpreter)</a:t>
            </a:r>
          </a:p>
          <a:p>
            <a:pPr lvl="2"/>
            <a:r>
              <a:rPr lang="en-US" altLang="en-US" dirty="0"/>
              <a:t>Defines the </a:t>
            </a:r>
            <a:r>
              <a:rPr lang="en-US" altLang="en-US" u="sng" dirty="0"/>
              <a:t>truth</a:t>
            </a:r>
            <a:r>
              <a:rPr lang="en-US" altLang="en-US" dirty="0"/>
              <a:t> of a sentence in a world (or 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2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AB2D-66D5-4F1E-8F0C-9F48E9D3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3DE7-A545-447A-A80D-F7ED28DCE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Knowledge-based logical agents</a:t>
            </a:r>
          </a:p>
          <a:p>
            <a:pPr lvl="1"/>
            <a:r>
              <a:rPr lang="en-US" dirty="0"/>
              <a:t>Knowledge base and representation</a:t>
            </a:r>
          </a:p>
          <a:p>
            <a:pPr lvl="1"/>
            <a:r>
              <a:rPr lang="en-US" dirty="0"/>
              <a:t>Entailment and inference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Propositional logic </a:t>
            </a:r>
          </a:p>
        </p:txBody>
      </p:sp>
      <p:pic>
        <p:nvPicPr>
          <p:cNvPr id="12290" name="Picture 2" descr="Image for post">
            <a:extLst>
              <a:ext uri="{FF2B5EF4-FFF2-40B4-BE49-F238E27FC236}">
                <a16:creationId xmlns:a16="http://schemas.microsoft.com/office/drawing/2014/main" id="{7C371E20-481D-4A39-88B2-566A11575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578" y="1685263"/>
            <a:ext cx="5356702" cy="301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763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4FAE7FE8-24E6-DD4F-AA2B-F6DC61E13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Language of Arithmetic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864166B-F309-8E40-AE50-25B56499E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 dirty="0"/>
              <a:t>Syntax</a:t>
            </a:r>
            <a:r>
              <a:rPr lang="en-US" altLang="en-US" dirty="0"/>
              <a:t>:  </a:t>
            </a:r>
            <a:r>
              <a:rPr lang="ja-JP" altLang="en-US" dirty="0"/>
              <a:t>“</a:t>
            </a:r>
            <a:r>
              <a:rPr lang="en-US" altLang="ja-JP" i="1" dirty="0"/>
              <a:t>x </a:t>
            </a:r>
            <a:r>
              <a:rPr lang="en-US" altLang="ja-JP" dirty="0"/>
              <a:t>+ 2 </a:t>
            </a:r>
            <a:r>
              <a:rPr lang="en-US" altLang="ja-JP" dirty="0">
                <a:sym typeface="Symbol" pitchFamily="2" charset="2"/>
              </a:rPr>
              <a:t> </a:t>
            </a:r>
            <a:r>
              <a:rPr lang="en-US" altLang="ja-JP" i="1" dirty="0">
                <a:sym typeface="Symbol" pitchFamily="2" charset="2"/>
              </a:rPr>
              <a:t>y</a:t>
            </a:r>
            <a:r>
              <a:rPr lang="ja-JP" altLang="en-US" dirty="0">
                <a:sym typeface="Symbol" pitchFamily="2" charset="2"/>
              </a:rPr>
              <a:t>”</a:t>
            </a:r>
            <a:r>
              <a:rPr lang="en-US" altLang="ja-JP" dirty="0">
                <a:sym typeface="Symbol" pitchFamily="2" charset="2"/>
              </a:rPr>
              <a:t> is a sentence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	</a:t>
            </a:r>
            <a:endParaRPr lang="en-US" altLang="en-US" sz="1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ja-JP" altLang="en-US" dirty="0"/>
              <a:t>“</a:t>
            </a:r>
            <a:r>
              <a:rPr lang="en-US" altLang="ja-JP" i="1" dirty="0"/>
              <a:t>x</a:t>
            </a:r>
            <a:r>
              <a:rPr lang="en-US" altLang="ja-JP" dirty="0"/>
              <a:t>2 + </a:t>
            </a:r>
            <a:r>
              <a:rPr lang="en-US" altLang="ja-JP" i="1" dirty="0"/>
              <a:t>y</a:t>
            </a:r>
            <a:r>
              <a:rPr lang="en-US" altLang="ja-JP" dirty="0"/>
              <a:t> &gt;</a:t>
            </a:r>
            <a:r>
              <a:rPr lang="ja-JP" altLang="en-US" dirty="0"/>
              <a:t>”</a:t>
            </a:r>
            <a:r>
              <a:rPr lang="en-US" altLang="ja-JP" dirty="0"/>
              <a:t> is not a sentence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i="1" dirty="0"/>
          </a:p>
          <a:p>
            <a:pPr>
              <a:lnSpc>
                <a:spcPct val="90000"/>
              </a:lnSpc>
            </a:pPr>
            <a:r>
              <a:rPr lang="en-US" altLang="en-US" u="sng" dirty="0"/>
              <a:t>Semantics</a:t>
            </a:r>
            <a:r>
              <a:rPr lang="en-US" altLang="en-US" dirty="0"/>
              <a:t>:</a:t>
            </a:r>
            <a:r>
              <a:rPr lang="en-US" altLang="en-US" i="1" dirty="0"/>
              <a:t>  x</a:t>
            </a:r>
            <a:r>
              <a:rPr lang="en-US" altLang="en-US" dirty="0"/>
              <a:t> + 2 </a:t>
            </a:r>
            <a:r>
              <a:rPr lang="en-US" altLang="en-US" dirty="0">
                <a:sym typeface="Symbol" pitchFamily="2" charset="2"/>
              </a:rPr>
              <a:t> </a:t>
            </a:r>
            <a:r>
              <a:rPr lang="en-US" altLang="en-US" i="1" dirty="0">
                <a:sym typeface="Symbol" pitchFamily="2" charset="2"/>
              </a:rPr>
              <a:t>y</a:t>
            </a:r>
            <a:r>
              <a:rPr lang="en-US" altLang="en-US" dirty="0">
                <a:sym typeface="Symbol" pitchFamily="2" charset="2"/>
              </a:rPr>
              <a:t> is </a:t>
            </a: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true</a:t>
            </a:r>
            <a:r>
              <a:rPr lang="en-US" altLang="en-US" dirty="0">
                <a:sym typeface="Symbol" pitchFamily="2" charset="2"/>
              </a:rPr>
              <a:t> </a:t>
            </a:r>
            <a:r>
              <a:rPr lang="en-US" altLang="en-US" dirty="0" err="1">
                <a:sym typeface="Symbol" pitchFamily="2" charset="2"/>
              </a:rPr>
              <a:t>iff</a:t>
            </a:r>
            <a:r>
              <a:rPr lang="en-US" altLang="en-US" dirty="0">
                <a:sym typeface="Symbol" pitchFamily="2" charset="2"/>
              </a:rPr>
              <a:t> the number </a:t>
            </a:r>
            <a:r>
              <a:rPr lang="en-US" altLang="en-US" i="1" dirty="0">
                <a:sym typeface="Symbol" pitchFamily="2" charset="2"/>
              </a:rPr>
              <a:t>x</a:t>
            </a:r>
            <a:r>
              <a:rPr lang="en-US" altLang="en-US" dirty="0">
                <a:sym typeface="Symbol" pitchFamily="2" charset="2"/>
              </a:rPr>
              <a:t> + 2 is no less than the number </a:t>
            </a:r>
            <a:r>
              <a:rPr lang="en-US" altLang="en-US" i="1" dirty="0">
                <a:sym typeface="Symbol" pitchFamily="2" charset="2"/>
              </a:rPr>
              <a:t>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00" i="1" dirty="0">
              <a:sym typeface="Symbol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i="1" dirty="0">
                <a:sym typeface="Symbol" pitchFamily="2" charset="2"/>
              </a:rPr>
              <a:t>	x + </a:t>
            </a:r>
            <a:r>
              <a:rPr lang="en-US" altLang="en-US" dirty="0">
                <a:sym typeface="Symbol" pitchFamily="2" charset="2"/>
              </a:rPr>
              <a:t>2</a:t>
            </a:r>
            <a:r>
              <a:rPr lang="en-US" altLang="en-US" i="1" dirty="0">
                <a:sym typeface="Symbol" pitchFamily="2" charset="2"/>
              </a:rPr>
              <a:t> </a:t>
            </a:r>
            <a:r>
              <a:rPr lang="en-US" altLang="en-US" dirty="0">
                <a:sym typeface="Symbol" pitchFamily="2" charset="2"/>
              </a:rPr>
              <a:t> </a:t>
            </a:r>
            <a:r>
              <a:rPr lang="en-US" altLang="en-US" i="1" dirty="0">
                <a:sym typeface="Symbol" pitchFamily="2" charset="2"/>
              </a:rPr>
              <a:t>y</a:t>
            </a:r>
            <a:r>
              <a:rPr lang="en-US" altLang="en-US" dirty="0">
                <a:sym typeface="Symbol" pitchFamily="2" charset="2"/>
              </a:rPr>
              <a:t> is </a:t>
            </a: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True</a:t>
            </a:r>
            <a:r>
              <a:rPr lang="en-US" altLang="en-US" dirty="0">
                <a:sym typeface="Symbol" pitchFamily="2" charset="2"/>
              </a:rPr>
              <a:t> in a world where </a:t>
            </a:r>
            <a:r>
              <a:rPr lang="en-US" altLang="en-US" i="1" dirty="0">
                <a:sym typeface="Symbol" pitchFamily="2" charset="2"/>
              </a:rPr>
              <a:t>x</a:t>
            </a:r>
            <a:r>
              <a:rPr lang="en-US" altLang="en-US" dirty="0">
                <a:sym typeface="Symbol" pitchFamily="2" charset="2"/>
              </a:rPr>
              <a:t>=7, </a:t>
            </a:r>
            <a:r>
              <a:rPr lang="en-US" altLang="en-US" i="1" dirty="0">
                <a:sym typeface="Symbol" pitchFamily="2" charset="2"/>
              </a:rPr>
              <a:t>y</a:t>
            </a:r>
            <a:r>
              <a:rPr lang="en-US" altLang="en-US" dirty="0">
                <a:sym typeface="Symbol" pitchFamily="2" charset="2"/>
              </a:rPr>
              <a:t>=1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i="1" dirty="0">
                <a:sym typeface="Symbol" pitchFamily="2" charset="2"/>
              </a:rPr>
              <a:t>	x + </a:t>
            </a:r>
            <a:r>
              <a:rPr lang="en-US" altLang="en-US" dirty="0">
                <a:sym typeface="Symbol" pitchFamily="2" charset="2"/>
              </a:rPr>
              <a:t>2</a:t>
            </a:r>
            <a:r>
              <a:rPr lang="en-US" altLang="en-US" i="1" dirty="0">
                <a:sym typeface="Symbol" pitchFamily="2" charset="2"/>
              </a:rPr>
              <a:t> </a:t>
            </a:r>
            <a:r>
              <a:rPr lang="en-US" altLang="en-US" dirty="0">
                <a:sym typeface="Symbol" pitchFamily="2" charset="2"/>
              </a:rPr>
              <a:t> </a:t>
            </a:r>
            <a:r>
              <a:rPr lang="en-US" altLang="en-US" i="1" dirty="0">
                <a:sym typeface="Symbol" pitchFamily="2" charset="2"/>
              </a:rPr>
              <a:t>y </a:t>
            </a:r>
            <a:r>
              <a:rPr lang="en-US" altLang="en-US" dirty="0">
                <a:sym typeface="Symbol" pitchFamily="2" charset="2"/>
              </a:rPr>
              <a:t>is </a:t>
            </a:r>
            <a:r>
              <a:rPr lang="en-US" altLang="en-US" dirty="0">
                <a:solidFill>
                  <a:srgbClr val="FF0000"/>
                </a:solidFill>
                <a:sym typeface="Symbol" pitchFamily="2" charset="2"/>
              </a:rPr>
              <a:t>False</a:t>
            </a:r>
            <a:r>
              <a:rPr lang="en-US" altLang="en-US" dirty="0">
                <a:sym typeface="Symbol" pitchFamily="2" charset="2"/>
              </a:rPr>
              <a:t> in a world where </a:t>
            </a:r>
            <a:r>
              <a:rPr lang="en-US" altLang="en-US" i="1" dirty="0">
                <a:sym typeface="Symbol" pitchFamily="2" charset="2"/>
              </a:rPr>
              <a:t>x</a:t>
            </a:r>
            <a:r>
              <a:rPr lang="en-US" altLang="en-US" dirty="0">
                <a:sym typeface="Symbol" pitchFamily="2" charset="2"/>
              </a:rPr>
              <a:t>=0, </a:t>
            </a:r>
            <a:r>
              <a:rPr lang="en-US" altLang="en-US" i="1" dirty="0">
                <a:sym typeface="Symbol" pitchFamily="2" charset="2"/>
              </a:rPr>
              <a:t>y</a:t>
            </a:r>
            <a:r>
              <a:rPr lang="en-US" altLang="en-US" dirty="0">
                <a:sym typeface="Symbol" pitchFamily="2" charset="2"/>
              </a:rPr>
              <a:t>=6</a:t>
            </a:r>
            <a:endParaRPr lang="en-US" altLang="en-US" i="1" dirty="0"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0496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84E1-192D-4B3B-BB13-44AA9761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903F-4766-4960-8CFF-E1BD5C9E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Sentence is </a:t>
            </a:r>
            <a:r>
              <a:rPr lang="en-US" altLang="en-US" u="sng" dirty="0"/>
              <a:t>valid</a:t>
            </a:r>
            <a:r>
              <a:rPr lang="en-US" altLang="en-US" dirty="0"/>
              <a:t> </a:t>
            </a:r>
            <a:r>
              <a:rPr lang="en-US" altLang="en-US" dirty="0" err="1"/>
              <a:t>iff</a:t>
            </a:r>
            <a:r>
              <a:rPr lang="en-US" altLang="en-US" dirty="0"/>
              <a:t> it is true under all possible interpretations in all possible worlds</a:t>
            </a:r>
          </a:p>
          <a:p>
            <a:pPr lvl="1"/>
            <a:r>
              <a:rPr lang="en-US" altLang="en-US" dirty="0"/>
              <a:t>Also called </a:t>
            </a:r>
            <a:r>
              <a:rPr lang="en-US" altLang="en-US" u="sng" dirty="0"/>
              <a:t>tautologies</a:t>
            </a:r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There is a stench at (1,1) or there is not a stench at (1,1)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There is an open area in front of me</a:t>
            </a:r>
            <a:r>
              <a:rPr lang="ja-JP" altLang="en-US" dirty="0"/>
              <a:t>”</a:t>
            </a:r>
            <a:r>
              <a:rPr lang="en-US" altLang="ja-JP" dirty="0"/>
              <a:t> is </a:t>
            </a:r>
            <a:r>
              <a:rPr lang="en-US" altLang="ja-JP" u="sng" dirty="0"/>
              <a:t>not valid</a:t>
            </a:r>
            <a:r>
              <a:rPr lang="en-US" altLang="ja-JP" dirty="0"/>
              <a:t> in all worlds</a:t>
            </a:r>
          </a:p>
          <a:p>
            <a:pPr marL="457200" lvl="1" indent="0">
              <a:buNone/>
            </a:pPr>
            <a:endParaRPr lang="en-US" altLang="ja-JP" dirty="0"/>
          </a:p>
          <a:p>
            <a:r>
              <a:rPr lang="en-US" altLang="en-US" dirty="0"/>
              <a:t>Sentence is </a:t>
            </a:r>
            <a:r>
              <a:rPr lang="en-US" altLang="en-US" u="sng" dirty="0"/>
              <a:t>satisfiable</a:t>
            </a:r>
            <a:r>
              <a:rPr lang="en-US" altLang="en-US" dirty="0"/>
              <a:t> </a:t>
            </a:r>
            <a:r>
              <a:rPr lang="en-US" altLang="en-US" dirty="0" err="1"/>
              <a:t>iff</a:t>
            </a:r>
            <a:r>
              <a:rPr lang="en-US" altLang="en-US" dirty="0"/>
              <a:t> there is some interpretation in some world for which it is true</a:t>
            </a:r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There is a </a:t>
            </a:r>
            <a:r>
              <a:rPr lang="en-US" altLang="ja-JP" dirty="0" err="1"/>
              <a:t>wumpus</a:t>
            </a:r>
            <a:r>
              <a:rPr lang="en-US" altLang="ja-JP" dirty="0"/>
              <a:t> at (1,2)</a:t>
            </a:r>
            <a:r>
              <a:rPr lang="ja-JP" altLang="en-US" dirty="0"/>
              <a:t>”</a:t>
            </a:r>
            <a:r>
              <a:rPr lang="en-US" altLang="ja-JP" dirty="0"/>
              <a:t> could be true in some situation</a:t>
            </a:r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There is a wall in front of me and there is no wall in front of me</a:t>
            </a:r>
            <a:r>
              <a:rPr lang="ja-JP" altLang="en-US" dirty="0"/>
              <a:t>”</a:t>
            </a:r>
            <a:r>
              <a:rPr lang="en-US" altLang="ja-JP" dirty="0"/>
              <a:t> is </a:t>
            </a:r>
            <a:r>
              <a:rPr lang="en-US" altLang="ja-JP" u="sng" dirty="0"/>
              <a:t>unsatisfiable</a:t>
            </a:r>
            <a:endParaRPr lang="en-US" alt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6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6C71-D100-4246-B244-7F1C2774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Propositional Logic: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54F0-1124-4E27-B0B7-3C02CB82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Syntax of propositional logic defines </a:t>
            </a:r>
            <a:r>
              <a:rPr lang="en-US" altLang="en-US" u="sng" dirty="0"/>
              <a:t>allowable</a:t>
            </a:r>
            <a:r>
              <a:rPr lang="en-US" altLang="en-US" dirty="0"/>
              <a:t> sentences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Atomic sentences consists of a single proposition symbol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Each symbol stands for proposition that can be True or False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Symbols of propositional logic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Propositional symbols: </a:t>
            </a:r>
            <a:r>
              <a:rPr lang="en-US" altLang="en-US" i="1" dirty="0"/>
              <a:t> P</a:t>
            </a:r>
            <a:r>
              <a:rPr lang="en-US" altLang="en-US" dirty="0"/>
              <a:t>,</a:t>
            </a:r>
            <a:r>
              <a:rPr lang="en-US" altLang="en-US" i="1" dirty="0"/>
              <a:t> Q</a:t>
            </a:r>
            <a:r>
              <a:rPr lang="en-US" altLang="en-US" dirty="0"/>
              <a:t>, … (e.g., “Today is Tuesday”)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Logical constants:  </a:t>
            </a:r>
            <a:r>
              <a:rPr lang="en-US" altLang="en-US" i="1" dirty="0"/>
              <a:t>True</a:t>
            </a:r>
            <a:r>
              <a:rPr lang="en-US" altLang="en-US" dirty="0"/>
              <a:t>, </a:t>
            </a:r>
            <a:r>
              <a:rPr lang="en-US" altLang="en-US" i="1" dirty="0"/>
              <a:t>False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Making complex sentences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Logical connectives of symbols:  </a:t>
            </a:r>
            <a:r>
              <a:rPr lang="en-US" altLang="en-US" dirty="0">
                <a:sym typeface="Symbol" pitchFamily="18" charset="2"/>
              </a:rPr>
              <a:t>, , , , </a:t>
            </a:r>
            <a:r>
              <a:rPr lang="en-US" altLang="en-US" sz="2800" dirty="0">
                <a:cs typeface="Times New Roman"/>
                <a:sym typeface="Euclid Symbol" pitchFamily="18" charset="2"/>
              </a:rPr>
              <a:t>¬</a:t>
            </a:r>
            <a:endParaRPr lang="en-US" altLang="en-US" dirty="0">
              <a:sym typeface="Euclid 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sym typeface="Euclid Symbol" pitchFamily="18" charset="2"/>
              </a:rPr>
              <a:t>Also have parentheses to enclose each sentence:  (…)</a:t>
            </a:r>
          </a:p>
          <a:p>
            <a:pPr>
              <a:lnSpc>
                <a:spcPct val="80000"/>
              </a:lnSpc>
            </a:pPr>
            <a:r>
              <a:rPr lang="en-US" altLang="en-US" sz="3200" dirty="0">
                <a:sym typeface="Euclid Symbol" pitchFamily="18" charset="2"/>
              </a:rPr>
              <a:t>Sentences will be used for inference/problem-solving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4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05E4-8D80-4340-8979-8D4DF714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Propositional Logic: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0EA08-2B7C-4C4C-973C-6B53319A6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053708"/>
          </a:xfrm>
        </p:spPr>
        <p:txBody>
          <a:bodyPr>
            <a:normAutofit lnSpcReduction="10000"/>
          </a:bodyPr>
          <a:lstStyle/>
          <a:p>
            <a:r>
              <a:rPr lang="en-US" altLang="en-US" i="1"/>
              <a:t>True</a:t>
            </a:r>
            <a:r>
              <a:rPr lang="en-US" altLang="en-US"/>
              <a:t>, </a:t>
            </a:r>
            <a:r>
              <a:rPr lang="en-US" altLang="en-US" i="1"/>
              <a:t>False, S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i="1"/>
              <a:t>S</a:t>
            </a:r>
            <a:r>
              <a:rPr lang="en-US" altLang="en-US" baseline="-25000"/>
              <a:t>2</a:t>
            </a:r>
            <a:r>
              <a:rPr lang="en-US" altLang="en-US"/>
              <a:t>, … are sentences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S</a:t>
            </a:r>
            <a:r>
              <a:rPr lang="en-US" altLang="en-US" dirty="0"/>
              <a:t> is a sentence, </a:t>
            </a:r>
            <a:r>
              <a:rPr lang="en-US" altLang="en-US" dirty="0">
                <a:latin typeface="Times New Roman"/>
                <a:cs typeface="Times New Roman"/>
                <a:sym typeface="Euclid Symbol" pitchFamily="18" charset="2"/>
              </a:rPr>
              <a:t>¬</a:t>
            </a:r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dirty="0">
                <a:sym typeface="Euclid Symbol" pitchFamily="18" charset="2"/>
              </a:rPr>
              <a:t> is a sentence</a:t>
            </a:r>
          </a:p>
          <a:p>
            <a:pPr lvl="1"/>
            <a:r>
              <a:rPr lang="en-US" altLang="en-US" dirty="0">
                <a:sym typeface="Euclid Symbol" pitchFamily="18" charset="2"/>
              </a:rPr>
              <a:t>Not (negation)</a:t>
            </a:r>
          </a:p>
          <a:p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</a:t>
            </a:r>
            <a:r>
              <a:rPr lang="en-US" altLang="en-US" dirty="0">
                <a:sym typeface="Euclid 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 </a:t>
            </a:r>
            <a:r>
              <a:rPr lang="en-US" altLang="en-US" dirty="0">
                <a:sym typeface="Symbol" pitchFamily="18" charset="2"/>
              </a:rPr>
              <a:t>is a sentence, also (</a:t>
            </a:r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</a:t>
            </a:r>
            <a:r>
              <a:rPr lang="en-US" altLang="en-US" dirty="0">
                <a:sym typeface="Euclid 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And (conjunction)</a:t>
            </a:r>
          </a:p>
          <a:p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 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is a sentence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Or (disjunction)</a:t>
            </a:r>
          </a:p>
          <a:p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 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is a sentence (e.g., “Today is Tuesday” implies “Tomorrow is Wednesday”)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Implies (conditional)</a:t>
            </a:r>
          </a:p>
          <a:p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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is a sentence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Equivalence (biconditional)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42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15A9-1349-42E1-AE04-35AF2AC5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Propositional Logic: Semantics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9625F-767E-4857-8083-43C28D35F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064341"/>
          </a:xfrm>
        </p:spPr>
        <p:txBody>
          <a:bodyPr/>
          <a:lstStyle/>
          <a:p>
            <a:r>
              <a:rPr lang="en-US" altLang="en-US">
                <a:sym typeface="Euclid Symbol" pitchFamily="18" charset="2"/>
              </a:rPr>
              <a:t>Semantics defines the rules for determining the truth of a sentence </a:t>
            </a:r>
          </a:p>
          <a:p>
            <a:pPr lvl="1"/>
            <a:r>
              <a:rPr lang="en-US" altLang="en-US" dirty="0">
                <a:sym typeface="Euclid Symbol" pitchFamily="18" charset="2"/>
              </a:rPr>
              <a:t>With respect to a particular model)</a:t>
            </a:r>
          </a:p>
          <a:p>
            <a:pPr lvl="2"/>
            <a:r>
              <a:rPr lang="en-US" altLang="en-US" dirty="0">
                <a:sym typeface="Euclid Symbol" pitchFamily="18" charset="2"/>
              </a:rPr>
              <a:t> </a:t>
            </a:r>
            <a:r>
              <a:rPr lang="en-US" altLang="en-US" dirty="0">
                <a:cs typeface="Times New Roman"/>
                <a:sym typeface="Euclid Symbol" pitchFamily="18" charset="2"/>
              </a:rPr>
              <a:t>¬</a:t>
            </a:r>
            <a:r>
              <a:rPr lang="en-US" altLang="en-US" i="1" dirty="0">
                <a:sym typeface="Euclid Symbol" pitchFamily="18" charset="2"/>
              </a:rPr>
              <a:t>S	   </a:t>
            </a:r>
            <a:r>
              <a:rPr lang="en-US" altLang="en-US" dirty="0">
                <a:sym typeface="Euclid Symbol" pitchFamily="18" charset="2"/>
              </a:rPr>
              <a:t>is true </a:t>
            </a:r>
            <a:r>
              <a:rPr lang="en-US" altLang="en-US" dirty="0" err="1">
                <a:sym typeface="Euclid Symbol" pitchFamily="18" charset="2"/>
              </a:rPr>
              <a:t>iff</a:t>
            </a:r>
            <a:r>
              <a:rPr lang="en-US" altLang="en-US" i="1" dirty="0">
                <a:sym typeface="Euclid Symbol" pitchFamily="18" charset="2"/>
              </a:rPr>
              <a:t> S </a:t>
            </a:r>
            <a:r>
              <a:rPr lang="en-US" altLang="en-US" dirty="0">
                <a:sym typeface="Euclid Symbol" pitchFamily="18" charset="2"/>
              </a:rPr>
              <a:t>is false</a:t>
            </a:r>
            <a:br>
              <a:rPr lang="en-US" altLang="en-US" dirty="0">
                <a:sym typeface="Euclid Symbol" pitchFamily="18" charset="2"/>
              </a:rPr>
            </a:br>
            <a:endParaRPr lang="en-US" altLang="en-US" dirty="0">
              <a:sym typeface="Euclid Symbol" pitchFamily="18" charset="2"/>
            </a:endParaRPr>
          </a:p>
          <a:p>
            <a:pPr lvl="2"/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</a:t>
            </a:r>
            <a:r>
              <a:rPr lang="en-US" altLang="en-US" dirty="0">
                <a:sym typeface="Euclid 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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     </a:t>
            </a:r>
            <a:r>
              <a:rPr lang="en-US" altLang="en-US" dirty="0">
                <a:sym typeface="Symbol" pitchFamily="18" charset="2"/>
              </a:rPr>
              <a:t>is true </a:t>
            </a:r>
            <a:r>
              <a:rPr lang="en-US" altLang="en-US" dirty="0" err="1">
                <a:sym typeface="Symbol" pitchFamily="18" charset="2"/>
              </a:rPr>
              <a:t>iff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 </a:t>
            </a:r>
            <a:r>
              <a:rPr lang="en-US" altLang="en-US" dirty="0">
                <a:sym typeface="Euclid Symbol" pitchFamily="18" charset="2"/>
              </a:rPr>
              <a:t>is true </a:t>
            </a:r>
            <a:r>
              <a:rPr lang="en-US" altLang="en-US" u="sng" dirty="0">
                <a:sym typeface="Euclid Symbol" pitchFamily="18" charset="2"/>
              </a:rPr>
              <a:t>and</a:t>
            </a:r>
            <a:r>
              <a:rPr lang="en-US" altLang="en-US" baseline="-25000" dirty="0">
                <a:sym typeface="Euclid 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is true</a:t>
            </a:r>
            <a:br>
              <a:rPr lang="en-US" altLang="en-US" dirty="0">
                <a:sym typeface="Symbol" pitchFamily="18" charset="2"/>
              </a:rPr>
            </a:br>
            <a:endParaRPr lang="en-US" altLang="en-US" dirty="0">
              <a:sym typeface="Symbol" pitchFamily="18" charset="2"/>
            </a:endParaRPr>
          </a:p>
          <a:p>
            <a:pPr lvl="2"/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 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     </a:t>
            </a:r>
            <a:r>
              <a:rPr lang="en-US" altLang="en-US" dirty="0">
                <a:sym typeface="Symbol" pitchFamily="18" charset="2"/>
              </a:rPr>
              <a:t>is true </a:t>
            </a:r>
            <a:r>
              <a:rPr lang="en-US" altLang="en-US" dirty="0" err="1">
                <a:sym typeface="Symbol" pitchFamily="18" charset="2"/>
              </a:rPr>
              <a:t>iff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 </a:t>
            </a:r>
            <a:r>
              <a:rPr lang="en-US" altLang="en-US" dirty="0">
                <a:sym typeface="Euclid Symbol" pitchFamily="18" charset="2"/>
              </a:rPr>
              <a:t>is true </a:t>
            </a:r>
            <a:r>
              <a:rPr lang="en-US" altLang="en-US" u="sng" dirty="0">
                <a:sym typeface="Euclid Symbol" pitchFamily="18" charset="2"/>
              </a:rPr>
              <a:t>or</a:t>
            </a:r>
            <a:r>
              <a:rPr lang="en-US" altLang="en-US" baseline="-25000" dirty="0">
                <a:sym typeface="Euclid 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is true</a:t>
            </a:r>
            <a:br>
              <a:rPr lang="en-US" altLang="en-US" dirty="0">
                <a:sym typeface="Symbol" pitchFamily="18" charset="2"/>
              </a:rPr>
            </a:br>
            <a:endParaRPr lang="en-US" altLang="en-US" dirty="0">
              <a:sym typeface="Symbol" pitchFamily="18" charset="2"/>
            </a:endParaRPr>
          </a:p>
          <a:p>
            <a:pPr lvl="2"/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 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 is true </a:t>
            </a:r>
            <a:r>
              <a:rPr lang="en-US" altLang="en-US" dirty="0" err="1">
                <a:sym typeface="Symbol" pitchFamily="18" charset="2"/>
              </a:rPr>
              <a:t>iff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 </a:t>
            </a:r>
            <a:r>
              <a:rPr lang="en-US" altLang="en-US" dirty="0">
                <a:sym typeface="Euclid Symbol" pitchFamily="18" charset="2"/>
              </a:rPr>
              <a:t>is false </a:t>
            </a:r>
            <a:r>
              <a:rPr lang="en-US" altLang="en-US" u="sng" dirty="0">
                <a:sym typeface="Euclid Symbol" pitchFamily="18" charset="2"/>
              </a:rPr>
              <a:t>or</a:t>
            </a:r>
            <a:r>
              <a:rPr lang="en-US" altLang="en-US" baseline="-25000" dirty="0">
                <a:sym typeface="Euclid 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is true</a:t>
            </a:r>
          </a:p>
          <a:p>
            <a:pPr lvl="2">
              <a:buNone/>
            </a:pPr>
            <a:r>
              <a:rPr lang="en-US" altLang="en-US" dirty="0">
                <a:sym typeface="Symbol" pitchFamily="18" charset="2"/>
              </a:rPr>
              <a:t> 			(is false </a:t>
            </a:r>
            <a:r>
              <a:rPr lang="en-US" altLang="en-US" dirty="0" err="1">
                <a:sym typeface="Symbol" pitchFamily="18" charset="2"/>
              </a:rPr>
              <a:t>iff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 </a:t>
            </a:r>
            <a:r>
              <a:rPr lang="en-US" altLang="en-US" dirty="0">
                <a:sym typeface="Euclid Symbol" pitchFamily="18" charset="2"/>
              </a:rPr>
              <a:t>is true </a:t>
            </a:r>
            <a:r>
              <a:rPr lang="en-US" altLang="en-US" u="sng" dirty="0">
                <a:sym typeface="Euclid Symbol" pitchFamily="18" charset="2"/>
              </a:rPr>
              <a:t>and</a:t>
            </a:r>
            <a:r>
              <a:rPr lang="en-US" altLang="en-US" baseline="-25000" dirty="0">
                <a:sym typeface="Euclid 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is false)</a:t>
            </a:r>
          </a:p>
          <a:p>
            <a:pPr lvl="2">
              <a:buNone/>
            </a:pPr>
            <a:r>
              <a:rPr lang="en-US" altLang="en-US" dirty="0">
                <a:sym typeface="Symbol" pitchFamily="18" charset="2"/>
              </a:rPr>
              <a:t>			(if </a:t>
            </a:r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 </a:t>
            </a:r>
            <a:r>
              <a:rPr lang="en-US" altLang="en-US" dirty="0">
                <a:sym typeface="Euclid Symbol" pitchFamily="18" charset="2"/>
              </a:rPr>
              <a:t>is true, then claiming that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 </a:t>
            </a:r>
            <a:r>
              <a:rPr lang="en-US" altLang="en-US" dirty="0">
                <a:sym typeface="Euclid Symbol" pitchFamily="18" charset="2"/>
              </a:rPr>
              <a:t>is true, otherwise make no claim)</a:t>
            </a:r>
            <a:br>
              <a:rPr lang="en-US" altLang="en-US" dirty="0">
                <a:sym typeface="Euclid Symbol" pitchFamily="18" charset="2"/>
              </a:rPr>
            </a:br>
            <a:endParaRPr lang="en-US" altLang="en-US" dirty="0">
              <a:sym typeface="Symbol" pitchFamily="18" charset="2"/>
            </a:endParaRPr>
          </a:p>
          <a:p>
            <a:pPr lvl="2"/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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 is true </a:t>
            </a:r>
            <a:r>
              <a:rPr lang="en-US" altLang="en-US" dirty="0" err="1">
                <a:sym typeface="Symbol" pitchFamily="18" charset="2"/>
              </a:rPr>
              <a:t>iff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 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is true </a:t>
            </a:r>
            <a:r>
              <a:rPr lang="en-US" altLang="en-US" u="sng" dirty="0">
                <a:sym typeface="Symbol" pitchFamily="18" charset="2"/>
              </a:rPr>
              <a:t>and</a:t>
            </a:r>
            <a:r>
              <a:rPr lang="en-US" altLang="en-US" dirty="0">
                <a:sym typeface="Symbol" pitchFamily="18" charset="2"/>
              </a:rPr>
              <a:t>  </a:t>
            </a:r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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 is true (</a:t>
            </a:r>
            <a:r>
              <a:rPr lang="en-US" altLang="en-US" i="1" dirty="0">
                <a:sym typeface="Euclid Symbol" pitchFamily="18" charset="2"/>
              </a:rPr>
              <a:t>S</a:t>
            </a:r>
            <a:r>
              <a:rPr lang="en-US" altLang="en-US" baseline="-25000" dirty="0">
                <a:sym typeface="Euclid 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 same as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Euclid Symbol" pitchFamily="18" charset="2"/>
              </a:rPr>
              <a:t>)</a:t>
            </a:r>
            <a:r>
              <a:rPr lang="en-US" altLang="en-US" dirty="0">
                <a:sym typeface="Symbol" pitchFamily="18" charset="2"/>
              </a:rPr>
              <a:t> </a:t>
            </a:r>
          </a:p>
          <a:p>
            <a:endParaRPr lang="en-US" altLang="en-US" baseline="-25000" dirty="0">
              <a:sym typeface="Symbol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12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Semantics in Truth Table Form</a:t>
            </a:r>
          </a:p>
        </p:txBody>
      </p:sp>
      <p:graphicFrame>
        <p:nvGraphicFramePr>
          <p:cNvPr id="51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73321"/>
              </p:ext>
            </p:extLst>
          </p:nvPr>
        </p:nvGraphicFramePr>
        <p:xfrm>
          <a:off x="2286000" y="2057400"/>
          <a:ext cx="7239000" cy="2249488"/>
        </p:xfrm>
        <a:graphic>
          <a:graphicData uri="http://schemas.openxmlformats.org/drawingml/2006/table">
            <a:tbl>
              <a:tblPr/>
              <a:tblGrid>
                <a:gridCol w="103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2000" dirty="0">
                          <a:cs typeface="Times New Roman"/>
                          <a:sym typeface="Euclid Symbol" pitchFamily="18" charset="2"/>
                        </a:rPr>
                        <a:t>¬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P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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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73" name="Text Box 53"/>
          <p:cNvSpPr txBox="1">
            <a:spLocks noChangeArrowheads="1"/>
          </p:cNvSpPr>
          <p:nvPr/>
        </p:nvSpPr>
        <p:spPr bwMode="auto">
          <a:xfrm>
            <a:off x="4343400" y="27432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5174" name="Text Box 54"/>
          <p:cNvSpPr txBox="1">
            <a:spLocks noChangeArrowheads="1"/>
          </p:cNvSpPr>
          <p:nvPr/>
        </p:nvSpPr>
        <p:spPr bwMode="auto">
          <a:xfrm>
            <a:off x="4343400" y="31083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5175" name="Text Box 55"/>
          <p:cNvSpPr txBox="1">
            <a:spLocks noChangeArrowheads="1"/>
          </p:cNvSpPr>
          <p:nvPr/>
        </p:nvSpPr>
        <p:spPr bwMode="auto">
          <a:xfrm>
            <a:off x="4343400" y="34893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False	</a:t>
            </a:r>
          </a:p>
        </p:txBody>
      </p:sp>
      <p:sp>
        <p:nvSpPr>
          <p:cNvPr id="5176" name="Text Box 56"/>
          <p:cNvSpPr txBox="1">
            <a:spLocks noChangeArrowheads="1"/>
          </p:cNvSpPr>
          <p:nvPr/>
        </p:nvSpPr>
        <p:spPr bwMode="auto">
          <a:xfrm>
            <a:off x="4343400" y="38862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False	</a:t>
            </a:r>
          </a:p>
        </p:txBody>
      </p:sp>
      <p:sp>
        <p:nvSpPr>
          <p:cNvPr id="5177" name="Text Box 57"/>
          <p:cNvSpPr txBox="1">
            <a:spLocks noChangeArrowheads="1"/>
          </p:cNvSpPr>
          <p:nvPr/>
        </p:nvSpPr>
        <p:spPr bwMode="auto">
          <a:xfrm>
            <a:off x="5410200" y="27432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False	</a:t>
            </a:r>
          </a:p>
        </p:txBody>
      </p:sp>
      <p:sp>
        <p:nvSpPr>
          <p:cNvPr id="5178" name="Text Box 58"/>
          <p:cNvSpPr txBox="1">
            <a:spLocks noChangeArrowheads="1"/>
          </p:cNvSpPr>
          <p:nvPr/>
        </p:nvSpPr>
        <p:spPr bwMode="auto">
          <a:xfrm>
            <a:off x="5410200" y="31083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False	</a:t>
            </a:r>
          </a:p>
        </p:txBody>
      </p:sp>
      <p:sp>
        <p:nvSpPr>
          <p:cNvPr id="5179" name="Text Box 59"/>
          <p:cNvSpPr txBox="1">
            <a:spLocks noChangeArrowheads="1"/>
          </p:cNvSpPr>
          <p:nvPr/>
        </p:nvSpPr>
        <p:spPr bwMode="auto">
          <a:xfrm>
            <a:off x="5410200" y="34893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False	</a:t>
            </a:r>
          </a:p>
        </p:txBody>
      </p:sp>
      <p:sp>
        <p:nvSpPr>
          <p:cNvPr id="5180" name="Text Box 60"/>
          <p:cNvSpPr txBox="1">
            <a:spLocks noChangeArrowheads="1"/>
          </p:cNvSpPr>
          <p:nvPr/>
        </p:nvSpPr>
        <p:spPr bwMode="auto">
          <a:xfrm>
            <a:off x="5410200" y="38862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5181" name="Text Box 61"/>
          <p:cNvSpPr txBox="1">
            <a:spLocks noChangeArrowheads="1"/>
          </p:cNvSpPr>
          <p:nvPr/>
        </p:nvSpPr>
        <p:spPr bwMode="auto">
          <a:xfrm>
            <a:off x="6477000" y="27432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False	</a:t>
            </a:r>
          </a:p>
        </p:txBody>
      </p:sp>
      <p:sp>
        <p:nvSpPr>
          <p:cNvPr id="5182" name="Text Box 62"/>
          <p:cNvSpPr txBox="1">
            <a:spLocks noChangeArrowheads="1"/>
          </p:cNvSpPr>
          <p:nvPr/>
        </p:nvSpPr>
        <p:spPr bwMode="auto">
          <a:xfrm>
            <a:off x="6477000" y="31083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5183" name="Text Box 63"/>
          <p:cNvSpPr txBox="1">
            <a:spLocks noChangeArrowheads="1"/>
          </p:cNvSpPr>
          <p:nvPr/>
        </p:nvSpPr>
        <p:spPr bwMode="auto">
          <a:xfrm>
            <a:off x="6477000" y="34893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5184" name="Text Box 64"/>
          <p:cNvSpPr txBox="1">
            <a:spLocks noChangeArrowheads="1"/>
          </p:cNvSpPr>
          <p:nvPr/>
        </p:nvSpPr>
        <p:spPr bwMode="auto">
          <a:xfrm>
            <a:off x="6477000" y="38862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5185" name="Text Box 65"/>
          <p:cNvSpPr txBox="1">
            <a:spLocks noChangeArrowheads="1"/>
          </p:cNvSpPr>
          <p:nvPr/>
        </p:nvSpPr>
        <p:spPr bwMode="auto">
          <a:xfrm>
            <a:off x="7467600" y="27432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5186" name="Text Box 66"/>
          <p:cNvSpPr txBox="1">
            <a:spLocks noChangeArrowheads="1"/>
          </p:cNvSpPr>
          <p:nvPr/>
        </p:nvSpPr>
        <p:spPr bwMode="auto">
          <a:xfrm>
            <a:off x="7467600" y="31083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5187" name="Text Box 67"/>
          <p:cNvSpPr txBox="1">
            <a:spLocks noChangeArrowheads="1"/>
          </p:cNvSpPr>
          <p:nvPr/>
        </p:nvSpPr>
        <p:spPr bwMode="auto">
          <a:xfrm>
            <a:off x="7467600" y="34893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False	</a:t>
            </a:r>
          </a:p>
        </p:txBody>
      </p:sp>
      <p:sp>
        <p:nvSpPr>
          <p:cNvPr id="5188" name="Text Box 68"/>
          <p:cNvSpPr txBox="1">
            <a:spLocks noChangeArrowheads="1"/>
          </p:cNvSpPr>
          <p:nvPr/>
        </p:nvSpPr>
        <p:spPr bwMode="auto">
          <a:xfrm>
            <a:off x="7467600" y="38862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5189" name="Text Box 69"/>
          <p:cNvSpPr txBox="1">
            <a:spLocks noChangeArrowheads="1"/>
          </p:cNvSpPr>
          <p:nvPr/>
        </p:nvSpPr>
        <p:spPr bwMode="auto">
          <a:xfrm>
            <a:off x="8534400" y="27432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5190" name="Text Box 70"/>
          <p:cNvSpPr txBox="1">
            <a:spLocks noChangeArrowheads="1"/>
          </p:cNvSpPr>
          <p:nvPr/>
        </p:nvSpPr>
        <p:spPr bwMode="auto">
          <a:xfrm>
            <a:off x="8534400" y="31083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False	</a:t>
            </a:r>
          </a:p>
        </p:txBody>
      </p:sp>
      <p:sp>
        <p:nvSpPr>
          <p:cNvPr id="5191" name="Text Box 71"/>
          <p:cNvSpPr txBox="1">
            <a:spLocks noChangeArrowheads="1"/>
          </p:cNvSpPr>
          <p:nvPr/>
        </p:nvSpPr>
        <p:spPr bwMode="auto">
          <a:xfrm>
            <a:off x="8534400" y="34893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False	</a:t>
            </a:r>
          </a:p>
        </p:txBody>
      </p:sp>
      <p:sp>
        <p:nvSpPr>
          <p:cNvPr id="5192" name="Text Box 72"/>
          <p:cNvSpPr txBox="1">
            <a:spLocks noChangeArrowheads="1"/>
          </p:cNvSpPr>
          <p:nvPr/>
        </p:nvSpPr>
        <p:spPr bwMode="auto">
          <a:xfrm>
            <a:off x="8534400" y="38862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</p:spTree>
    <p:extLst>
      <p:ext uri="{BB962C8B-B14F-4D97-AF65-F5344CB8AC3E}">
        <p14:creationId xmlns:p14="http://schemas.microsoft.com/office/powerpoint/2010/main" val="69167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3" grpId="0" autoUpdateAnimBg="0"/>
      <p:bldP spid="5174" grpId="0" autoUpdateAnimBg="0"/>
      <p:bldP spid="5175" grpId="0" autoUpdateAnimBg="0"/>
      <p:bldP spid="5176" grpId="0" autoUpdateAnimBg="0"/>
      <p:bldP spid="5177" grpId="0" autoUpdateAnimBg="0"/>
      <p:bldP spid="5178" grpId="0" autoUpdateAnimBg="0"/>
      <p:bldP spid="5179" grpId="0" autoUpdateAnimBg="0"/>
      <p:bldP spid="5180" grpId="0" autoUpdateAnimBg="0"/>
      <p:bldP spid="5181" grpId="0" autoUpdateAnimBg="0"/>
      <p:bldP spid="5182" grpId="0" autoUpdateAnimBg="0"/>
      <p:bldP spid="5183" grpId="0" autoUpdateAnimBg="0"/>
      <p:bldP spid="5184" grpId="0" autoUpdateAnimBg="0"/>
      <p:bldP spid="5185" grpId="0" autoUpdateAnimBg="0"/>
      <p:bldP spid="5186" grpId="0" autoUpdateAnimBg="0"/>
      <p:bldP spid="5187" grpId="0" autoUpdateAnimBg="0"/>
      <p:bldP spid="5188" grpId="0" autoUpdateAnimBg="0"/>
      <p:bldP spid="5189" grpId="0" autoUpdateAnimBg="0"/>
      <p:bldP spid="5190" grpId="0" autoUpdateAnimBg="0"/>
      <p:bldP spid="5191" grpId="0" autoUpdateAnimBg="0"/>
      <p:bldP spid="519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1A32-F46C-41DA-8FE1-6BCC61E2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Propositional Inference: Enumeration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C332-C522-42E1-B366-DAE1DBEE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Truth tables can test for </a:t>
            </a:r>
            <a:r>
              <a:rPr lang="en-US" altLang="en-US" u="sng" dirty="0"/>
              <a:t>valid</a:t>
            </a:r>
            <a:r>
              <a:rPr lang="en-US" altLang="en-US" dirty="0"/>
              <a:t> sentences</a:t>
            </a:r>
          </a:p>
          <a:p>
            <a:pPr lvl="1"/>
            <a:r>
              <a:rPr lang="en-US" altLang="en-US" dirty="0"/>
              <a:t>True under all possible interpretations in all possible worlds</a:t>
            </a:r>
            <a:endParaRPr lang="en-US" altLang="en-US" i="1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For a given sentence, make a truth table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Columns as the combinations of propositions in the sentence 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Rows with all </a:t>
            </a:r>
            <a:r>
              <a:rPr lang="en-US" altLang="en-US" u="sng" dirty="0">
                <a:sym typeface="Symbol" pitchFamily="18" charset="2"/>
              </a:rPr>
              <a:t>possible</a:t>
            </a:r>
            <a:r>
              <a:rPr lang="en-US" altLang="en-US" dirty="0">
                <a:sym typeface="Symbol" pitchFamily="18" charset="2"/>
              </a:rPr>
              <a:t> truth values for proposition symbols </a:t>
            </a:r>
          </a:p>
          <a:p>
            <a:r>
              <a:rPr lang="en-US" altLang="en-US" dirty="0">
                <a:sym typeface="Symbol" pitchFamily="18" charset="2"/>
              </a:rPr>
              <a:t>If sentence true in every row, then valid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14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Propositional Inference: Enumeration Method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7772400" cy="838200"/>
          </a:xfrm>
        </p:spPr>
        <p:txBody>
          <a:bodyPr/>
          <a:lstStyle/>
          <a:p>
            <a:r>
              <a:rPr lang="en-US" altLang="en-US" dirty="0"/>
              <a:t>Test  </a:t>
            </a:r>
            <a:r>
              <a:rPr lang="en-US" altLang="en-US" dirty="0">
                <a:sym typeface="Symbol" pitchFamily="18" charset="2"/>
              </a:rPr>
              <a:t>((</a:t>
            </a:r>
            <a:r>
              <a:rPr lang="en-US" altLang="en-US" i="1" dirty="0">
                <a:sym typeface="Symbol" pitchFamily="18" charset="2"/>
              </a:rPr>
              <a:t>P</a:t>
            </a:r>
            <a:r>
              <a:rPr lang="en-US" altLang="en-US" dirty="0">
                <a:sym typeface="Symbol" pitchFamily="18" charset="2"/>
              </a:rPr>
              <a:t>  </a:t>
            </a:r>
            <a:r>
              <a:rPr lang="en-US" altLang="en-US" i="1" dirty="0">
                <a:sym typeface="Euclid Symbol" pitchFamily="18" charset="2"/>
              </a:rPr>
              <a:t>H</a:t>
            </a:r>
            <a:r>
              <a:rPr lang="en-US" altLang="en-US" dirty="0">
                <a:sym typeface="Euclid Symbol" pitchFamily="18" charset="2"/>
              </a:rPr>
              <a:t>)</a:t>
            </a:r>
            <a:r>
              <a:rPr lang="en-US" altLang="en-US" dirty="0">
                <a:sym typeface="Symbol" pitchFamily="18" charset="2"/>
              </a:rPr>
              <a:t>  </a:t>
            </a:r>
            <a:r>
              <a:rPr lang="en-US" dirty="0"/>
              <a:t>¬ </a:t>
            </a:r>
            <a:r>
              <a:rPr lang="en-US" altLang="en-US" i="1" dirty="0">
                <a:sym typeface="Euclid Symbol" pitchFamily="18" charset="2"/>
              </a:rPr>
              <a:t>H </a:t>
            </a:r>
            <a:r>
              <a:rPr lang="en-US" altLang="en-US" dirty="0">
                <a:sym typeface="Euclid Symbol" pitchFamily="18" charset="2"/>
              </a:rPr>
              <a:t>)</a:t>
            </a:r>
            <a:r>
              <a:rPr lang="en-US" altLang="en-US" i="1" dirty="0">
                <a:sym typeface="Euclid 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 </a:t>
            </a:r>
            <a:r>
              <a:rPr lang="en-US" altLang="en-US" i="1" dirty="0">
                <a:sym typeface="Symbol" pitchFamily="18" charset="2"/>
              </a:rPr>
              <a:t>P</a:t>
            </a:r>
          </a:p>
          <a:p>
            <a:endParaRPr lang="en-US" altLang="en-US" i="1" dirty="0">
              <a:sym typeface="Symbol" pitchFamily="18" charset="2"/>
            </a:endParaRPr>
          </a:p>
          <a:p>
            <a:endParaRPr lang="en-US" altLang="en-US" dirty="0"/>
          </a:p>
        </p:txBody>
      </p:sp>
      <p:graphicFrame>
        <p:nvGraphicFramePr>
          <p:cNvPr id="71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95995"/>
              </p:ext>
            </p:extLst>
          </p:nvPr>
        </p:nvGraphicFramePr>
        <p:xfrm>
          <a:off x="2362201" y="3124200"/>
          <a:ext cx="7467599" cy="2276474"/>
        </p:xfrm>
        <a:graphic>
          <a:graphicData uri="http://schemas.openxmlformats.org/drawingml/2006/table">
            <a:tbl>
              <a:tblPr/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2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8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91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marT="44723" marB="44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H</a:t>
                      </a:r>
                    </a:p>
                  </a:txBody>
                  <a:tcPr marT="44723" marB="44723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/>
                        <a:t>¬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H</a:t>
                      </a: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(P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H)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lang="en-US" sz="2000" dirty="0"/>
                        <a:t>¬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H</a:t>
                      </a: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((P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H)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lang="en-US" sz="2000" dirty="0"/>
                        <a:t>¬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H )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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</a:t>
                      </a: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4723" marB="44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4723" marB="44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3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4723" marB="44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4723" marB="44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10" name="Text Box 42"/>
          <p:cNvSpPr txBox="1">
            <a:spLocks noChangeArrowheads="1"/>
          </p:cNvSpPr>
          <p:nvPr/>
        </p:nvSpPr>
        <p:spPr bwMode="auto">
          <a:xfrm>
            <a:off x="3962400" y="3810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False	</a:t>
            </a:r>
          </a:p>
        </p:txBody>
      </p:sp>
      <p:sp>
        <p:nvSpPr>
          <p:cNvPr id="7211" name="Text Box 43"/>
          <p:cNvSpPr txBox="1">
            <a:spLocks noChangeArrowheads="1"/>
          </p:cNvSpPr>
          <p:nvPr/>
        </p:nvSpPr>
        <p:spPr bwMode="auto">
          <a:xfrm>
            <a:off x="3962400" y="4175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7212" name="Text Box 44"/>
          <p:cNvSpPr txBox="1">
            <a:spLocks noChangeArrowheads="1"/>
          </p:cNvSpPr>
          <p:nvPr/>
        </p:nvSpPr>
        <p:spPr bwMode="auto">
          <a:xfrm>
            <a:off x="3962400" y="4556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7213" name="Text Box 45"/>
          <p:cNvSpPr txBox="1">
            <a:spLocks noChangeArrowheads="1"/>
          </p:cNvSpPr>
          <p:nvPr/>
        </p:nvSpPr>
        <p:spPr bwMode="auto">
          <a:xfrm>
            <a:off x="3962400" y="4953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7214" name="Text Box 46"/>
          <p:cNvSpPr txBox="1">
            <a:spLocks noChangeArrowheads="1"/>
          </p:cNvSpPr>
          <p:nvPr/>
        </p:nvSpPr>
        <p:spPr bwMode="auto">
          <a:xfrm>
            <a:off x="6248400" y="3810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False	</a:t>
            </a:r>
          </a:p>
        </p:txBody>
      </p:sp>
      <p:sp>
        <p:nvSpPr>
          <p:cNvPr id="7215" name="Text Box 47"/>
          <p:cNvSpPr txBox="1">
            <a:spLocks noChangeArrowheads="1"/>
          </p:cNvSpPr>
          <p:nvPr/>
        </p:nvSpPr>
        <p:spPr bwMode="auto">
          <a:xfrm>
            <a:off x="6248400" y="4175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False	</a:t>
            </a:r>
          </a:p>
        </p:txBody>
      </p:sp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6248400" y="4556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7217" name="Text Box 49"/>
          <p:cNvSpPr txBox="1">
            <a:spLocks noChangeArrowheads="1"/>
          </p:cNvSpPr>
          <p:nvPr/>
        </p:nvSpPr>
        <p:spPr bwMode="auto">
          <a:xfrm>
            <a:off x="6248400" y="4953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False	</a:t>
            </a:r>
          </a:p>
        </p:txBody>
      </p:sp>
      <p:sp>
        <p:nvSpPr>
          <p:cNvPr id="7218" name="Text Box 50"/>
          <p:cNvSpPr txBox="1">
            <a:spLocks noChangeArrowheads="1"/>
          </p:cNvSpPr>
          <p:nvPr/>
        </p:nvSpPr>
        <p:spPr bwMode="auto">
          <a:xfrm>
            <a:off x="8229600" y="3810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8229600" y="4175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7220" name="Text Box 52"/>
          <p:cNvSpPr txBox="1">
            <a:spLocks noChangeArrowheads="1"/>
          </p:cNvSpPr>
          <p:nvPr/>
        </p:nvSpPr>
        <p:spPr bwMode="auto">
          <a:xfrm>
            <a:off x="8229600" y="4556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7221" name="Text Box 53"/>
          <p:cNvSpPr txBox="1">
            <a:spLocks noChangeArrowheads="1"/>
          </p:cNvSpPr>
          <p:nvPr/>
        </p:nvSpPr>
        <p:spPr bwMode="auto">
          <a:xfrm>
            <a:off x="8229600" y="4953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4910138" y="3810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4910138" y="4175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False	</a:t>
            </a:r>
          </a:p>
        </p:txBody>
      </p:sp>
      <p:sp>
        <p:nvSpPr>
          <p:cNvPr id="20" name="Text Box 44"/>
          <p:cNvSpPr txBox="1">
            <a:spLocks noChangeArrowheads="1"/>
          </p:cNvSpPr>
          <p:nvPr/>
        </p:nvSpPr>
        <p:spPr bwMode="auto">
          <a:xfrm>
            <a:off x="4910138" y="4556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21" name="Text Box 45"/>
          <p:cNvSpPr txBox="1">
            <a:spLocks noChangeArrowheads="1"/>
          </p:cNvSpPr>
          <p:nvPr/>
        </p:nvSpPr>
        <p:spPr bwMode="auto">
          <a:xfrm>
            <a:off x="4910138" y="4953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False	</a:t>
            </a:r>
          </a:p>
        </p:txBody>
      </p:sp>
    </p:spTree>
    <p:extLst>
      <p:ext uri="{BB962C8B-B14F-4D97-AF65-F5344CB8AC3E}">
        <p14:creationId xmlns:p14="http://schemas.microsoft.com/office/powerpoint/2010/main" val="105444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0" grpId="0" autoUpdateAnimBg="0"/>
      <p:bldP spid="7211" grpId="0" autoUpdateAnimBg="0"/>
      <p:bldP spid="7212" grpId="0" autoUpdateAnimBg="0"/>
      <p:bldP spid="7213" grpId="0" autoUpdateAnimBg="0"/>
      <p:bldP spid="7214" grpId="0" autoUpdateAnimBg="0"/>
      <p:bldP spid="7215" grpId="0" autoUpdateAnimBg="0"/>
      <p:bldP spid="7216" grpId="0" autoUpdateAnimBg="0"/>
      <p:bldP spid="7217" grpId="0" autoUpdateAnimBg="0"/>
      <p:bldP spid="7218" grpId="0" autoUpdateAnimBg="0"/>
      <p:bldP spid="7219" grpId="0" autoUpdateAnimBg="0"/>
      <p:bldP spid="7220" grpId="0" autoUpdateAnimBg="0"/>
      <p:bldP spid="7221" grpId="0" autoUpdateAnimBg="0"/>
      <p:bldP spid="18" grpId="0" autoUpdateAnimBg="0"/>
      <p:bldP spid="19" grpId="0" autoUpdateAnimBg="0"/>
      <p:bldP spid="20" grpId="0" autoUpdateAnimBg="0"/>
      <p:bldP spid="2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Practice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7772400" cy="838200"/>
          </a:xfrm>
        </p:spPr>
        <p:txBody>
          <a:bodyPr/>
          <a:lstStyle/>
          <a:p>
            <a:r>
              <a:rPr lang="en-US" altLang="en-US" dirty="0"/>
              <a:t>Test  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P</a:t>
            </a:r>
            <a:r>
              <a:rPr lang="en-US" altLang="en-US" dirty="0">
                <a:sym typeface="Symbol" pitchFamily="18" charset="2"/>
              </a:rPr>
              <a:t>  </a:t>
            </a:r>
            <a:r>
              <a:rPr lang="en-US" altLang="en-US" i="1" dirty="0">
                <a:sym typeface="Symbol" pitchFamily="18" charset="2"/>
              </a:rPr>
              <a:t>H</a:t>
            </a:r>
            <a:r>
              <a:rPr lang="en-US" altLang="en-US" dirty="0">
                <a:sym typeface="Euclid Symbol" pitchFamily="18" charset="2"/>
              </a:rPr>
              <a:t>)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sz="24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P </a:t>
            </a:r>
            <a:r>
              <a:rPr lang="en-US" altLang="en-US" dirty="0">
                <a:sym typeface="Symbol" pitchFamily="18" charset="2"/>
              </a:rPr>
              <a:t>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dirty="0"/>
              <a:t>¬ </a:t>
            </a:r>
            <a:r>
              <a:rPr lang="en-US" altLang="en-US" i="1" dirty="0">
                <a:sym typeface="Euclid Symbol" pitchFamily="18" charset="2"/>
              </a:rPr>
              <a:t>H</a:t>
            </a:r>
            <a:r>
              <a:rPr lang="en-US" altLang="en-US" dirty="0">
                <a:sym typeface="Euclid 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20281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Practice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7772400" cy="838200"/>
          </a:xfrm>
        </p:spPr>
        <p:txBody>
          <a:bodyPr/>
          <a:lstStyle/>
          <a:p>
            <a:r>
              <a:rPr lang="en-US" altLang="en-US" dirty="0"/>
              <a:t>Test  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P</a:t>
            </a:r>
            <a:r>
              <a:rPr lang="en-US" altLang="en-US" dirty="0">
                <a:sym typeface="Symbol" pitchFamily="18" charset="2"/>
              </a:rPr>
              <a:t>  </a:t>
            </a:r>
            <a:r>
              <a:rPr lang="en-US" altLang="en-US" i="1" dirty="0">
                <a:sym typeface="Symbol" pitchFamily="18" charset="2"/>
              </a:rPr>
              <a:t>H</a:t>
            </a:r>
            <a:r>
              <a:rPr lang="en-US" altLang="en-US" dirty="0">
                <a:sym typeface="Euclid Symbol" pitchFamily="18" charset="2"/>
              </a:rPr>
              <a:t>)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sz="24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P </a:t>
            </a:r>
            <a:r>
              <a:rPr lang="en-US" altLang="en-US" dirty="0">
                <a:sym typeface="Symbol" pitchFamily="18" charset="2"/>
              </a:rPr>
              <a:t>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dirty="0"/>
              <a:t>¬ </a:t>
            </a:r>
            <a:r>
              <a:rPr lang="en-US" altLang="en-US" i="1" dirty="0">
                <a:sym typeface="Euclid Symbol" pitchFamily="18" charset="2"/>
              </a:rPr>
              <a:t>H</a:t>
            </a:r>
            <a:r>
              <a:rPr lang="en-US" altLang="en-US" dirty="0">
                <a:sym typeface="Euclid Symbol" pitchFamily="18" charset="2"/>
              </a:rPr>
              <a:t>)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D8435C79-5ED7-E646-AF19-0EB6277C2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07893"/>
              </p:ext>
            </p:extLst>
          </p:nvPr>
        </p:nvGraphicFramePr>
        <p:xfrm>
          <a:off x="2362201" y="3124200"/>
          <a:ext cx="7467599" cy="2276474"/>
        </p:xfrm>
        <a:graphic>
          <a:graphicData uri="http://schemas.openxmlformats.org/drawingml/2006/table">
            <a:tbl>
              <a:tblPr/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2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8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4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91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marT="44723" marB="44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P </a:t>
                      </a:r>
                      <a:r>
                        <a:rPr lang="en-US" altLang="en-US" sz="2000" i="1" dirty="0"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H</a:t>
                      </a:r>
                    </a:p>
                  </a:txBody>
                  <a:tcPr marT="44723" marB="44723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i="1"/>
                        <a:t>¬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H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Euclid Symbol" pitchFamily="18" charset="2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(P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lang="en-US" sz="2000" i="1" dirty="0"/>
                        <a:t>¬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H)</a:t>
                      </a: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(P </a:t>
                      </a:r>
                      <a:r>
                        <a:rPr lang="en-US" altLang="en-US" sz="2000" i="1" dirty="0">
                          <a:sym typeface="Symbol" pitchFamily="18" charset="2"/>
                        </a:rPr>
                        <a:t>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Euclid Symbol" pitchFamily="18" charset="2"/>
                        </a:rPr>
                        <a:t>H)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</a:t>
                      </a:r>
                      <a:b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</a:br>
                      <a:r>
                        <a:rPr lang="en-US" altLang="en-US" sz="2000" b="1" i="1" dirty="0">
                          <a:sym typeface="Symbol" pitchFamily="18" charset="2"/>
                        </a:rPr>
                        <a:t>(P </a:t>
                      </a:r>
                      <a:r>
                        <a:rPr lang="en-US" altLang="en-US" sz="2000" b="0" i="1" dirty="0">
                          <a:sym typeface="Symbol" pitchFamily="18" charset="2"/>
                        </a:rPr>
                        <a:t></a:t>
                      </a:r>
                      <a:r>
                        <a:rPr lang="en-US" altLang="en-US" sz="2000" b="1" i="1" dirty="0">
                          <a:sym typeface="Symbol" pitchFamily="18" charset="2"/>
                        </a:rPr>
                        <a:t> </a:t>
                      </a:r>
                      <a:r>
                        <a:rPr lang="en-US" sz="2000" b="1" i="1" dirty="0"/>
                        <a:t>¬ </a:t>
                      </a:r>
                      <a:r>
                        <a:rPr lang="en-US" altLang="en-US" sz="2000" b="1" i="1" dirty="0">
                          <a:sym typeface="Euclid Symbol" pitchFamily="18" charset="2"/>
                        </a:rPr>
                        <a:t>H) 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4723" marB="44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4723" marB="44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3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4723" marB="44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False</a:t>
                      </a: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4723" marB="44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True</a:t>
                      </a: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4723" marB="44723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42">
            <a:extLst>
              <a:ext uri="{FF2B5EF4-FFF2-40B4-BE49-F238E27FC236}">
                <a16:creationId xmlns:a16="http://schemas.microsoft.com/office/drawing/2014/main" id="{42C04DBE-BD17-CB4B-B315-AE19E9169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/>
              <a:t>  False	</a:t>
            </a:r>
          </a:p>
        </p:txBody>
      </p:sp>
      <p:sp>
        <p:nvSpPr>
          <p:cNvPr id="7" name="Text Box 43">
            <a:extLst>
              <a:ext uri="{FF2B5EF4-FFF2-40B4-BE49-F238E27FC236}">
                <a16:creationId xmlns:a16="http://schemas.microsoft.com/office/drawing/2014/main" id="{6D515549-5823-C243-86AD-20032EC1E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75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/>
              <a:t>  False	</a:t>
            </a:r>
          </a:p>
        </p:txBody>
      </p:sp>
      <p:sp>
        <p:nvSpPr>
          <p:cNvPr id="8" name="Text Box 44">
            <a:extLst>
              <a:ext uri="{FF2B5EF4-FFF2-40B4-BE49-F238E27FC236}">
                <a16:creationId xmlns:a16="http://schemas.microsoft.com/office/drawing/2014/main" id="{8AE939E5-BD2A-5C4B-BA1D-020D0CF96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556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/>
              <a:t>  False	</a:t>
            </a:r>
          </a:p>
        </p:txBody>
      </p:sp>
      <p:sp>
        <p:nvSpPr>
          <p:cNvPr id="9" name="Text Box 45">
            <a:extLst>
              <a:ext uri="{FF2B5EF4-FFF2-40B4-BE49-F238E27FC236}">
                <a16:creationId xmlns:a16="http://schemas.microsoft.com/office/drawing/2014/main" id="{EB50B7DE-7570-C84D-9131-29FB43683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953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10" name="Text Box 46">
            <a:extLst>
              <a:ext uri="{FF2B5EF4-FFF2-40B4-BE49-F238E27FC236}">
                <a16:creationId xmlns:a16="http://schemas.microsoft.com/office/drawing/2014/main" id="{71F25B7F-BE6D-EB46-A41F-C4004A0CC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10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/>
              <a:t>  True	</a:t>
            </a:r>
          </a:p>
        </p:txBody>
      </p:sp>
      <p:sp>
        <p:nvSpPr>
          <p:cNvPr id="11" name="Text Box 47">
            <a:extLst>
              <a:ext uri="{FF2B5EF4-FFF2-40B4-BE49-F238E27FC236}">
                <a16:creationId xmlns:a16="http://schemas.microsoft.com/office/drawing/2014/main" id="{A9195F50-0521-4642-8F0F-479A47358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175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/>
              <a:t>  False	</a:t>
            </a:r>
          </a:p>
        </p:txBody>
      </p:sp>
      <p:sp>
        <p:nvSpPr>
          <p:cNvPr id="12" name="Text Box 48">
            <a:extLst>
              <a:ext uri="{FF2B5EF4-FFF2-40B4-BE49-F238E27FC236}">
                <a16:creationId xmlns:a16="http://schemas.microsoft.com/office/drawing/2014/main" id="{ECF9C50A-1D32-EA4E-9271-25E7D89B1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556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13" name="Text Box 49">
            <a:extLst>
              <a:ext uri="{FF2B5EF4-FFF2-40B4-BE49-F238E27FC236}">
                <a16:creationId xmlns:a16="http://schemas.microsoft.com/office/drawing/2014/main" id="{64A47421-129A-AE46-86EC-17B8A00CA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953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/>
              <a:t>  True	</a:t>
            </a:r>
          </a:p>
        </p:txBody>
      </p:sp>
      <p:sp>
        <p:nvSpPr>
          <p:cNvPr id="14" name="Text Box 50">
            <a:extLst>
              <a:ext uri="{FF2B5EF4-FFF2-40B4-BE49-F238E27FC236}">
                <a16:creationId xmlns:a16="http://schemas.microsoft.com/office/drawing/2014/main" id="{CF15AA56-A0FC-2A46-BB94-067DF1A25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15" name="Text Box 51">
            <a:extLst>
              <a:ext uri="{FF2B5EF4-FFF2-40B4-BE49-F238E27FC236}">
                <a16:creationId xmlns:a16="http://schemas.microsoft.com/office/drawing/2014/main" id="{92492A17-289E-BA4E-B0F9-9D723F4FB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175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16" name="Text Box 52">
            <a:extLst>
              <a:ext uri="{FF2B5EF4-FFF2-40B4-BE49-F238E27FC236}">
                <a16:creationId xmlns:a16="http://schemas.microsoft.com/office/drawing/2014/main" id="{C009E26C-1EC0-A847-A7CF-D7A45C458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556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17" name="Text Box 53">
            <a:extLst>
              <a:ext uri="{FF2B5EF4-FFF2-40B4-BE49-F238E27FC236}">
                <a16:creationId xmlns:a16="http://schemas.microsoft.com/office/drawing/2014/main" id="{7B6DFC0F-9E4E-AB4B-B7E4-6B23A663B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953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18" name="Text Box 42">
            <a:extLst>
              <a:ext uri="{FF2B5EF4-FFF2-40B4-BE49-F238E27FC236}">
                <a16:creationId xmlns:a16="http://schemas.microsoft.com/office/drawing/2014/main" id="{127CED33-E6FE-C842-9B50-A6350696E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3810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/>
              <a:t>  True	</a:t>
            </a:r>
          </a:p>
        </p:txBody>
      </p:sp>
      <p:sp>
        <p:nvSpPr>
          <p:cNvPr id="19" name="Text Box 43">
            <a:extLst>
              <a:ext uri="{FF2B5EF4-FFF2-40B4-BE49-F238E27FC236}">
                <a16:creationId xmlns:a16="http://schemas.microsoft.com/office/drawing/2014/main" id="{22A9BE85-7107-CE47-8F7C-F2D2718BA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4175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False	</a:t>
            </a:r>
          </a:p>
        </p:txBody>
      </p:sp>
      <p:sp>
        <p:nvSpPr>
          <p:cNvPr id="20" name="Text Box 44">
            <a:extLst>
              <a:ext uri="{FF2B5EF4-FFF2-40B4-BE49-F238E27FC236}">
                <a16:creationId xmlns:a16="http://schemas.microsoft.com/office/drawing/2014/main" id="{8DAD35B9-53DE-434C-9672-707906701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4556126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True	</a:t>
            </a:r>
          </a:p>
        </p:txBody>
      </p:sp>
      <p:sp>
        <p:nvSpPr>
          <p:cNvPr id="21" name="Text Box 45">
            <a:extLst>
              <a:ext uri="{FF2B5EF4-FFF2-40B4-BE49-F238E27FC236}">
                <a16:creationId xmlns:a16="http://schemas.microsoft.com/office/drawing/2014/main" id="{352A7B8D-8280-9E4D-8106-DD884CD86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4953001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/>
              <a:t>  False	</a:t>
            </a:r>
          </a:p>
        </p:txBody>
      </p:sp>
    </p:spTree>
    <p:extLst>
      <p:ext uri="{BB962C8B-B14F-4D97-AF65-F5344CB8AC3E}">
        <p14:creationId xmlns:p14="http://schemas.microsoft.com/office/powerpoint/2010/main" val="75503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04C39AD0-EFF5-CB47-B109-5CF12A7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 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6D60D0F5-8BB8-424A-AEF9-E6CBBB5FC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64" y="1828800"/>
            <a:ext cx="1054659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+mn-lt"/>
              </a:rPr>
              <a:t>In which we design agents that can form </a:t>
            </a:r>
            <a:r>
              <a:rPr lang="en-US" altLang="en-US" u="sng" dirty="0">
                <a:latin typeface="+mn-lt"/>
              </a:rPr>
              <a:t>representations</a:t>
            </a:r>
            <a:r>
              <a:rPr lang="en-US" altLang="en-US" dirty="0">
                <a:latin typeface="+mn-lt"/>
              </a:rPr>
              <a:t> of the world, use a process of </a:t>
            </a:r>
            <a:r>
              <a:rPr lang="en-US" altLang="en-US" u="sng" dirty="0">
                <a:latin typeface="+mn-lt"/>
              </a:rPr>
              <a:t>inference</a:t>
            </a:r>
            <a:r>
              <a:rPr lang="en-US" altLang="en-US" dirty="0">
                <a:latin typeface="+mn-lt"/>
              </a:rPr>
              <a:t> to </a:t>
            </a:r>
            <a:r>
              <a:rPr lang="en-US" altLang="en-US" u="sng" dirty="0">
                <a:latin typeface="+mn-lt"/>
              </a:rPr>
              <a:t>derive new representations</a:t>
            </a:r>
            <a:r>
              <a:rPr lang="en-US" altLang="en-US" dirty="0">
                <a:latin typeface="+mn-lt"/>
              </a:rPr>
              <a:t> about the world, and use these new representations to </a:t>
            </a:r>
            <a:r>
              <a:rPr lang="en-US" altLang="en-US" u="sng" dirty="0">
                <a:latin typeface="+mn-lt"/>
              </a:rPr>
              <a:t>deduce what to do</a:t>
            </a:r>
            <a:r>
              <a:rPr lang="en-US" altLang="en-US" i="1" dirty="0">
                <a:latin typeface="+mn-lt"/>
              </a:rPr>
              <a:t>.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1CA9DDA2-EEEF-468C-B475-FE67A80BF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63" y="4687186"/>
            <a:ext cx="1054659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en-US" dirty="0">
                <a:latin typeface="+mn-lt"/>
              </a:rPr>
              <a:t>In contrast, planning agents find the best action sequence by strategically trial and error in the simulation!</a:t>
            </a:r>
          </a:p>
        </p:txBody>
      </p:sp>
    </p:spTree>
    <p:extLst>
      <p:ext uri="{BB962C8B-B14F-4D97-AF65-F5344CB8AC3E}">
        <p14:creationId xmlns:p14="http://schemas.microsoft.com/office/powerpoint/2010/main" val="111061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1D8E-0DB3-445E-B5A8-5ACB8689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Wumpus Knowledge 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637F-2FCA-477D-AD6D-E8942F78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simplicity, only deal with the pits</a:t>
            </a:r>
          </a:p>
          <a:p>
            <a:r>
              <a:rPr lang="en-US" altLang="en-US" dirty="0"/>
              <a:t>Choose vocabulary</a:t>
            </a:r>
          </a:p>
          <a:p>
            <a:pPr lvl="1"/>
            <a:r>
              <a:rPr lang="en-US" altLang="en-US" dirty="0"/>
              <a:t>Let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i,j</a:t>
            </a:r>
            <a:r>
              <a:rPr lang="en-US" altLang="en-US" dirty="0"/>
              <a:t> be True if there is a pit in [</a:t>
            </a:r>
            <a:r>
              <a:rPr lang="en-US" altLang="en-US" i="1" dirty="0" err="1"/>
              <a:t>i</a:t>
            </a:r>
            <a:r>
              <a:rPr lang="en-US" altLang="en-US" dirty="0" err="1"/>
              <a:t>,</a:t>
            </a:r>
            <a:r>
              <a:rPr lang="en-US" altLang="en-US" i="1" dirty="0" err="1"/>
              <a:t>j</a:t>
            </a:r>
            <a:r>
              <a:rPr lang="en-US" altLang="en-US" dirty="0"/>
              <a:t>]</a:t>
            </a:r>
          </a:p>
          <a:p>
            <a:pPr lvl="1"/>
            <a:r>
              <a:rPr lang="en-US" altLang="en-US" dirty="0"/>
              <a:t>Let </a:t>
            </a:r>
            <a:r>
              <a:rPr lang="en-US" altLang="en-US" i="1" dirty="0" err="1"/>
              <a:t>B</a:t>
            </a:r>
            <a:r>
              <a:rPr lang="en-US" altLang="en-US" i="1" baseline="-25000" dirty="0" err="1"/>
              <a:t>i,j</a:t>
            </a:r>
            <a:r>
              <a:rPr lang="en-US" altLang="en-US" dirty="0"/>
              <a:t> be True if there is a breeze in [</a:t>
            </a:r>
            <a:r>
              <a:rPr lang="en-US" altLang="en-US" i="1" dirty="0" err="1"/>
              <a:t>i</a:t>
            </a:r>
            <a:r>
              <a:rPr lang="en-US" altLang="en-US" dirty="0" err="1"/>
              <a:t>,</a:t>
            </a:r>
            <a:r>
              <a:rPr lang="en-US" altLang="en-US" i="1" dirty="0" err="1"/>
              <a:t>j</a:t>
            </a:r>
            <a:r>
              <a:rPr lang="en-US" altLang="en-US" dirty="0"/>
              <a:t>]</a:t>
            </a:r>
          </a:p>
          <a:p>
            <a:r>
              <a:rPr lang="en-US" altLang="en-US" dirty="0"/>
              <a:t>KB sentences </a:t>
            </a:r>
          </a:p>
          <a:p>
            <a:pPr lvl="1"/>
            <a:r>
              <a:rPr lang="en-US" altLang="en-US" b="1" dirty="0"/>
              <a:t>FACT:  </a:t>
            </a:r>
            <a:r>
              <a:rPr lang="ja-JP" altLang="en-US" dirty="0"/>
              <a:t>“</a:t>
            </a:r>
            <a:r>
              <a:rPr lang="en-US" altLang="ja-JP" dirty="0"/>
              <a:t>There is no pit in [1,1]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>
              <a:buFontTx/>
              <a:buNone/>
            </a:pPr>
            <a:r>
              <a:rPr lang="en-US" altLang="en-US" i="1" dirty="0"/>
              <a:t>			R</a:t>
            </a:r>
            <a:r>
              <a:rPr lang="en-US" altLang="en-US" i="1" baseline="-25000" dirty="0"/>
              <a:t>1</a:t>
            </a:r>
            <a:r>
              <a:rPr lang="en-US" altLang="en-US" dirty="0"/>
              <a:t>: </a:t>
            </a:r>
            <a:r>
              <a:rPr lang="en-US" altLang="en-US" dirty="0">
                <a:latin typeface="Times New Roman"/>
                <a:cs typeface="Times New Roman"/>
                <a:sym typeface="Euclid Symbol" pitchFamily="18" charset="2"/>
              </a:rPr>
              <a:t>¬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1,1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b="1" dirty="0"/>
              <a:t>RULE:</a:t>
            </a:r>
            <a:r>
              <a:rPr lang="en-US" altLang="en-US" dirty="0"/>
              <a:t>  </a:t>
            </a:r>
            <a:r>
              <a:rPr lang="ja-JP" altLang="en-US" dirty="0"/>
              <a:t>“</a:t>
            </a:r>
            <a:r>
              <a:rPr lang="en-US" altLang="ja-JP" dirty="0"/>
              <a:t>There is breeze in adjacent neighbor of pit</a:t>
            </a:r>
            <a:r>
              <a:rPr lang="ja-JP" altLang="en-US" dirty="0"/>
              <a:t>”</a:t>
            </a:r>
            <a:r>
              <a:rPr lang="en-US" altLang="ja-JP" dirty="0"/>
              <a:t>	 </a:t>
            </a:r>
          </a:p>
          <a:p>
            <a:pPr lvl="1">
              <a:buFontTx/>
              <a:buNone/>
            </a:pPr>
            <a:r>
              <a:rPr lang="en-US" altLang="en-US" i="1" dirty="0"/>
              <a:t>			R</a:t>
            </a:r>
            <a:r>
              <a:rPr lang="en-US" altLang="en-US" i="1" baseline="-25000" dirty="0"/>
              <a:t>2</a:t>
            </a:r>
            <a:r>
              <a:rPr lang="en-US" altLang="en-US" dirty="0"/>
              <a:t>:  </a:t>
            </a:r>
            <a:r>
              <a:rPr lang="en-US" altLang="en-US" i="1" dirty="0"/>
              <a:t>B</a:t>
            </a:r>
            <a:r>
              <a:rPr lang="en-US" altLang="en-US" i="1" baseline="-25000" dirty="0"/>
              <a:t>1,1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 (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1,2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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2,1 </a:t>
            </a:r>
            <a:r>
              <a:rPr lang="en-US" altLang="en-US" dirty="0">
                <a:sym typeface="Symbol" pitchFamily="18" charset="2"/>
              </a:rPr>
              <a:t>)</a:t>
            </a: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r>
              <a:rPr lang="en-US" altLang="en-US" i="1" dirty="0"/>
              <a:t>			R</a:t>
            </a:r>
            <a:r>
              <a:rPr lang="en-US" altLang="en-US" i="1" baseline="-25000" dirty="0"/>
              <a:t>3</a:t>
            </a:r>
            <a:r>
              <a:rPr lang="en-US" altLang="en-US" dirty="0"/>
              <a:t>:  </a:t>
            </a:r>
            <a:r>
              <a:rPr lang="en-US" altLang="en-US" i="1" dirty="0"/>
              <a:t>B</a:t>
            </a:r>
            <a:r>
              <a:rPr lang="en-US" altLang="en-US" i="1" baseline="-25000" dirty="0"/>
              <a:t>2,1 </a:t>
            </a:r>
            <a:r>
              <a:rPr lang="en-US" altLang="en-US" dirty="0">
                <a:sym typeface="Symbol" pitchFamily="18" charset="2"/>
              </a:rPr>
              <a:t> (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1,1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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2,2 </a:t>
            </a:r>
            <a:r>
              <a:rPr lang="en-US" altLang="en-US" dirty="0">
                <a:sym typeface="Symbol" pitchFamily="18" charset="2"/>
              </a:rPr>
              <a:t>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3,1 </a:t>
            </a:r>
            <a:r>
              <a:rPr lang="en-US" altLang="en-US" dirty="0">
                <a:sym typeface="Symbol" pitchFamily="18" charset="2"/>
              </a:rPr>
              <a:t>)</a:t>
            </a:r>
            <a:r>
              <a:rPr lang="en-US" altLang="en-US" dirty="0"/>
              <a:t> </a:t>
            </a:r>
          </a:p>
          <a:p>
            <a:pPr>
              <a:buFontTx/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CEC8B12-A383-4064-8CA5-168E6C422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766" y="6002672"/>
            <a:ext cx="3851329" cy="46166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rgbClr val="FF0000"/>
                </a:solidFill>
              </a:rPr>
              <a:t>Need rule for each square!</a:t>
            </a:r>
          </a:p>
        </p:txBody>
      </p:sp>
    </p:spTree>
    <p:extLst>
      <p:ext uri="{BB962C8B-B14F-4D97-AF65-F5344CB8AC3E}">
        <p14:creationId xmlns:p14="http://schemas.microsoft.com/office/powerpoint/2010/main" val="1218596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Environment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640" y="1612906"/>
            <a:ext cx="11724640" cy="2763885"/>
          </a:xfrm>
        </p:spPr>
        <p:txBody>
          <a:bodyPr/>
          <a:lstStyle/>
          <a:p>
            <a:r>
              <a:rPr lang="en-US" altLang="en-US" dirty="0"/>
              <a:t>Given knowledge base</a:t>
            </a:r>
          </a:p>
          <a:p>
            <a:r>
              <a:rPr lang="en-US" altLang="en-US" dirty="0"/>
              <a:t>Include percepts </a:t>
            </a:r>
            <a:r>
              <a:rPr lang="en-US" altLang="en-US" u="sng" dirty="0"/>
              <a:t>as move through</a:t>
            </a:r>
            <a:r>
              <a:rPr lang="en-US" altLang="en-US" dirty="0"/>
              <a:t> environment (online)</a:t>
            </a:r>
          </a:p>
          <a:p>
            <a:r>
              <a:rPr lang="en-US" altLang="en-US" dirty="0"/>
              <a:t>Need to “deduce what to do”</a:t>
            </a:r>
            <a:endParaRPr lang="en-US" altLang="ja-JP" dirty="0"/>
          </a:p>
          <a:p>
            <a:r>
              <a:rPr lang="en-US" altLang="en-US" dirty="0"/>
              <a:t>Derive chains of conclusions that lead to the desired goal</a:t>
            </a:r>
          </a:p>
          <a:p>
            <a:pPr lvl="1"/>
            <a:r>
              <a:rPr lang="en-US" altLang="en-US" dirty="0"/>
              <a:t>Use inference rules</a:t>
            </a:r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692004"/>
              </p:ext>
            </p:extLst>
          </p:nvPr>
        </p:nvGraphicFramePr>
        <p:xfrm>
          <a:off x="1998663" y="4376738"/>
          <a:ext cx="1447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Equation" r:id="rId3" imgW="596900" imgH="419100" progId="Equation.DSMT4">
                  <p:embed/>
                </p:oleObj>
              </mc:Choice>
              <mc:Fallback>
                <p:oleObj name="Equation" r:id="rId3" imgW="596900" imgH="419100" progId="Equation.DSMT4">
                  <p:embed/>
                  <p:pic>
                    <p:nvPicPr>
                      <p:cNvPr id="112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4376738"/>
                        <a:ext cx="1447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3675579" y="4630791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Inference </a:t>
            </a:r>
            <a:r>
              <a:rPr lang="en-US" altLang="en-US" sz="2400" u="sng" dirty="0"/>
              <a:t>rule</a:t>
            </a:r>
            <a:r>
              <a:rPr lang="en-US" altLang="en-US" sz="2400" dirty="0"/>
              <a:t>: </a:t>
            </a:r>
            <a:r>
              <a:rPr lang="ja-JP" altLang="en-US" sz="2400" dirty="0"/>
              <a:t>“</a:t>
            </a:r>
            <a:r>
              <a:rPr lang="en-US" altLang="ja-JP" sz="2400" dirty="0">
                <a:sym typeface="Symbol" pitchFamily="18" charset="2"/>
              </a:rPr>
              <a:t> derives </a:t>
            </a:r>
            <a:r>
              <a:rPr lang="ja-JP" altLang="en-US" sz="2400" dirty="0">
                <a:sym typeface="Symbol" pitchFamily="18" charset="2"/>
              </a:rPr>
              <a:t>”</a:t>
            </a:r>
            <a:endParaRPr lang="en-US" altLang="en-US" sz="24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675579" y="5721564"/>
            <a:ext cx="63081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ja-JP" sz="2400" b="1" i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Knowing </a:t>
            </a:r>
            <a:r>
              <a:rPr lang="en-US" altLang="ja-JP" sz="24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ja-JP" sz="2400" b="1" i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  <a:sym typeface="Symbol" pitchFamily="18" charset="2"/>
              </a:rPr>
              <a:t> is true, then </a:t>
            </a:r>
            <a:r>
              <a:rPr lang="en-US" altLang="ja-JP" sz="24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  <a:sym typeface="Symbol" pitchFamily="18" charset="2"/>
              </a:rPr>
              <a:t></a:t>
            </a:r>
            <a:r>
              <a:rPr lang="en-US" altLang="ja-JP" sz="2400" b="1" i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  <a:sym typeface="Symbol" pitchFamily="18" charset="2"/>
              </a:rPr>
              <a:t> must also be true</a:t>
            </a:r>
            <a:endParaRPr lang="en-US" altLang="en-US" sz="2400" b="1" i="1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855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83EC-C412-474C-9012-5051E6F0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Rules for Prop.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AE4BB-640D-4E14-B32E-9CFB9D0AB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Modus Ponens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From implication and premise of implication, can infer conclusion</a:t>
            </a:r>
          </a:p>
          <a:p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CCEDE54-DE07-4C55-8EC7-AF3ABA0F37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284597"/>
              </p:ext>
            </p:extLst>
          </p:nvPr>
        </p:nvGraphicFramePr>
        <p:xfrm>
          <a:off x="2728645" y="3444911"/>
          <a:ext cx="1812533" cy="1031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3" imgW="736600" imgH="419100" progId="Equation.DSMT4">
                  <p:embed/>
                </p:oleObj>
              </mc:Choice>
              <mc:Fallback>
                <p:oleObj name="Equation" r:id="rId3" imgW="736600" imgH="419100" progId="Equation.DSMT4">
                  <p:embed/>
                  <p:pic>
                    <p:nvPicPr>
                      <p:cNvPr id="122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645" y="3444911"/>
                        <a:ext cx="1812533" cy="1031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380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22A4-0800-4CE6-A092-4D5AEBC0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Rules for Prop.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3438-928C-45DC-962D-EB2B2368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And-Elimination</a:t>
            </a:r>
          </a:p>
          <a:p>
            <a:pPr lvl="1"/>
            <a:r>
              <a:rPr lang="en-US" altLang="en-US" dirty="0"/>
              <a:t>From conjunction, can infer any of the conjuncts</a:t>
            </a:r>
          </a:p>
          <a:p>
            <a:pPr lvl="1">
              <a:buFontTx/>
              <a:buNone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0E6F1-A3B8-4D33-B5FD-6FECF08C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46" y="2839406"/>
            <a:ext cx="3608172" cy="117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70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0F18-CB3B-4421-B73B-F77242A5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Rules for Prop.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2B384-4DAD-4A41-A2C1-EFDCB527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And-Introduction</a:t>
            </a:r>
            <a:endParaRPr lang="en-US" altLang="en-US" dirty="0"/>
          </a:p>
          <a:p>
            <a:pPr lvl="1"/>
            <a:r>
              <a:rPr lang="en-US" altLang="en-US" dirty="0"/>
              <a:t>From list of sentences, can infer their conjunction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98E69-3A6A-4B24-A625-0404E50C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07" y="2721283"/>
            <a:ext cx="3963213" cy="141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27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F42E-F036-4E85-A306-FED9A9B5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Rules for Prop.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950C-C473-4079-86AC-527A8BEBC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Or-Introduction</a:t>
            </a:r>
          </a:p>
          <a:p>
            <a:pPr lvl="1"/>
            <a:r>
              <a:rPr lang="en-US" altLang="en-US" dirty="0"/>
              <a:t>From sentence, can infer its disjunction with anything else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866F0-4603-4B63-9D8C-6B4D87053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414" y="2819783"/>
            <a:ext cx="3621989" cy="140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05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D6DB-FBFF-4D34-9811-D6781C5C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Rules for Prop.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9136-D76B-4AE1-9F27-34A786A1B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Double-Negation Elimination</a:t>
            </a:r>
            <a:endParaRPr lang="en-US" altLang="en-US" dirty="0"/>
          </a:p>
          <a:p>
            <a:pPr lvl="1"/>
            <a:r>
              <a:rPr lang="en-US" altLang="en-US" dirty="0"/>
              <a:t>From doubly negated sentence, can infer a positive sentence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2E1AC2-1636-448E-80B2-20E924DA9D35}"/>
                  </a:ext>
                </a:extLst>
              </p:cNvPr>
              <p:cNvSpPr txBox="1"/>
              <p:nvPr/>
            </p:nvSpPr>
            <p:spPr>
              <a:xfrm>
                <a:off x="2114463" y="2908569"/>
                <a:ext cx="1280672" cy="1040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/>
                              <a:ea typeface="Cambria Math"/>
                            </a:rPr>
                            <m:t>¬¬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2E1AC2-1636-448E-80B2-20E924DA9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63" y="2908569"/>
                <a:ext cx="1280672" cy="10408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382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C1D9-740F-458A-A670-2D590133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Rules for Prop.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8330-2785-4C98-AF26-66489D86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Unit Resolution</a:t>
            </a:r>
          </a:p>
          <a:p>
            <a:pPr lvl="1"/>
            <a:r>
              <a:rPr lang="en-US" altLang="en-US" dirty="0"/>
              <a:t>From disjunction, if one of the disjuncts is false, can infer the other is 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EE7E4-FA62-4A79-B432-6F9451DF1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25" y="2848102"/>
            <a:ext cx="2587142" cy="13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56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9E0C-F7D1-4D90-BD80-5AD31FB5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Inference Rules for Prop.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7154-57D9-431D-957B-F20A430E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Resolution</a:t>
            </a:r>
            <a:endParaRPr lang="en-US" altLang="en-US" dirty="0"/>
          </a:p>
          <a:p>
            <a:pPr lvl="1"/>
            <a:r>
              <a:rPr lang="en-US" altLang="en-US" dirty="0"/>
              <a:t>Most difficult because </a:t>
            </a:r>
            <a:r>
              <a:rPr lang="en-US" altLang="en-US" dirty="0">
                <a:sym typeface="Symbol" pitchFamily="18" charset="2"/>
              </a:rPr>
              <a:t> cannot be both true and false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One of the other disjuncts must be true in one of the premises </a:t>
            </a:r>
          </a:p>
          <a:p>
            <a:pPr lvl="2"/>
            <a:r>
              <a:rPr lang="en-US" altLang="en-US" dirty="0">
                <a:sym typeface="Symbol" pitchFamily="18" charset="2"/>
              </a:rPr>
              <a:t>(implication is transitive)</a:t>
            </a:r>
            <a:endParaRPr lang="en-US" altLang="en-US" dirty="0"/>
          </a:p>
          <a:p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3F03F2BD-825A-461D-B4C8-28E4C63AD6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928883"/>
              </p:ext>
            </p:extLst>
          </p:nvPr>
        </p:nvGraphicFramePr>
        <p:xfrm>
          <a:off x="908050" y="3463925"/>
          <a:ext cx="19177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4" imgW="1016000" imgH="419100" progId="Equation.DSMT4">
                  <p:embed/>
                </p:oleObj>
              </mc:Choice>
              <mc:Fallback>
                <p:oleObj name="Equation" r:id="rId4" imgW="1016000" imgH="419100" progId="Equation.DSMT4">
                  <p:embed/>
                  <p:pic>
                    <p:nvPicPr>
                      <p:cNvPr id="184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3463925"/>
                        <a:ext cx="19177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78A5663-A4A2-4CCD-B2EF-B94642E6EF0A}"/>
              </a:ext>
            </a:extLst>
          </p:cNvPr>
          <p:cNvGrpSpPr/>
          <p:nvPr/>
        </p:nvGrpSpPr>
        <p:grpSpPr>
          <a:xfrm>
            <a:off x="127552" y="4699378"/>
            <a:ext cx="3479221" cy="1679292"/>
            <a:chOff x="6757943" y="4762786"/>
            <a:chExt cx="2023725" cy="1468195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53CE09-7D3F-4472-85F9-E17C5B269120}"/>
                </a:ext>
              </a:extLst>
            </p:cNvPr>
            <p:cNvSpPr/>
            <p:nvPr/>
          </p:nvSpPr>
          <p:spPr bwMode="auto">
            <a:xfrm>
              <a:off x="6936681" y="4762786"/>
              <a:ext cx="1718630" cy="1468195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FDF420A-FBDD-4793-9BBB-F64ABB2A3933}"/>
                    </a:ext>
                  </a:extLst>
                </p:cNvPr>
                <p:cNvSpPr txBox="1"/>
                <p:nvPr/>
              </p:nvSpPr>
              <p:spPr>
                <a:xfrm>
                  <a:off x="6757943" y="5332438"/>
                  <a:ext cx="993990" cy="52597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7943" y="5332438"/>
                  <a:ext cx="993990" cy="525978"/>
                </a:xfrm>
                <a:prstGeom prst="rect">
                  <a:avLst/>
                </a:prstGeom>
                <a:blipFill>
                  <a:blip r:embed="rId6"/>
                  <a:stretch>
                    <a:fillRect t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FC7035A-964D-4974-A388-F03176385184}"/>
                    </a:ext>
                  </a:extLst>
                </p:cNvPr>
                <p:cNvSpPr txBox="1"/>
                <p:nvPr/>
              </p:nvSpPr>
              <p:spPr>
                <a:xfrm>
                  <a:off x="7804477" y="5318982"/>
                  <a:ext cx="977191" cy="56932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4477" y="5318982"/>
                  <a:ext cx="977191" cy="569323"/>
                </a:xfrm>
                <a:prstGeom prst="rect">
                  <a:avLst/>
                </a:prstGeom>
                <a:blipFill>
                  <a:blip r:embed="rId7"/>
                  <a:stretch>
                    <a:fillRect t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FD2520-8A5B-489E-87EA-CAB4591835D7}"/>
                </a:ext>
              </a:extLst>
            </p:cNvPr>
            <p:cNvSpPr txBox="1"/>
            <p:nvPr/>
          </p:nvSpPr>
          <p:spPr>
            <a:xfrm>
              <a:off x="7634879" y="5433230"/>
              <a:ext cx="270309" cy="2690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9C9393E-0DE0-4C62-B18F-5DCA2E18E6D8}"/>
                    </a:ext>
                  </a:extLst>
                </p:cNvPr>
                <p:cNvSpPr txBox="1"/>
                <p:nvPr/>
              </p:nvSpPr>
              <p:spPr>
                <a:xfrm>
                  <a:off x="7254938" y="4975991"/>
                  <a:ext cx="377283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938" y="4975991"/>
                  <a:ext cx="377283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B6972A-22E0-41F4-8585-5BC54A3F3FC8}"/>
                </a:ext>
              </a:extLst>
            </p:cNvPr>
            <p:cNvSpPr txBox="1"/>
            <p:nvPr/>
          </p:nvSpPr>
          <p:spPr>
            <a:xfrm>
              <a:off x="7643115" y="4980053"/>
              <a:ext cx="260934" cy="2690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EC190D-BFB7-42C4-B70F-C3716C7C5814}"/>
                    </a:ext>
                  </a:extLst>
                </p:cNvPr>
                <p:cNvSpPr txBox="1"/>
                <p:nvPr/>
              </p:nvSpPr>
              <p:spPr>
                <a:xfrm>
                  <a:off x="7997017" y="4976150"/>
                  <a:ext cx="204158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017" y="4976150"/>
                  <a:ext cx="204158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6CD7A4-50E7-4406-A2AD-87D2FE36D16B}"/>
                    </a:ext>
                  </a:extLst>
                </p:cNvPr>
                <p:cNvSpPr txBox="1"/>
                <p:nvPr/>
              </p:nvSpPr>
              <p:spPr>
                <a:xfrm>
                  <a:off x="7314771" y="5923205"/>
                  <a:ext cx="202555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771" y="5923205"/>
                  <a:ext cx="202555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D382D3C-6070-4A37-BDF8-C1A438A3070A}"/>
                    </a:ext>
                  </a:extLst>
                </p:cNvPr>
                <p:cNvSpPr txBox="1"/>
                <p:nvPr/>
              </p:nvSpPr>
              <p:spPr>
                <a:xfrm>
                  <a:off x="8021614" y="5923205"/>
                  <a:ext cx="185755" cy="27699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614" y="5923205"/>
                  <a:ext cx="185755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DA3A35-63B6-4913-B619-DA78DEBDBCF7}"/>
                </a:ext>
              </a:extLst>
            </p:cNvPr>
            <p:cNvSpPr txBox="1"/>
            <p:nvPr/>
          </p:nvSpPr>
          <p:spPr>
            <a:xfrm>
              <a:off x="7632221" y="5940044"/>
              <a:ext cx="322223" cy="2690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8081D893-09C7-49F4-8692-5C6DB64ECF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2530874"/>
                  </p:ext>
                </p:extLst>
              </p:nvPr>
            </p:nvGraphicFramePr>
            <p:xfrm>
              <a:off x="3936446" y="3405485"/>
              <a:ext cx="8128002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06124956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01011563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14915997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8810834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596310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3992768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883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216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229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93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56525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46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56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88353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6364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8081D893-09C7-49F4-8692-5C6DB64ECF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2530874"/>
                  </p:ext>
                </p:extLst>
              </p:nvPr>
            </p:nvGraphicFramePr>
            <p:xfrm>
              <a:off x="3936446" y="3405485"/>
              <a:ext cx="8128002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06124956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01011563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14915997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88108348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596310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3992768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448" t="-1639" r="-499552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0901" t="-1639" r="-401802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0000" t="-1639" r="-3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1351" t="-1639" r="-201351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99552" t="-1639" r="-10044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501802" t="-1639" r="-901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6883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216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229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93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56525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46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56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88353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63640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32333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8D07-979A-1F4A-8478-FC02AB23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TASK:  Find the Wumpus</a:t>
            </a:r>
            <a:endParaRPr lang="en-US" dirty="0"/>
          </a:p>
        </p:txBody>
      </p:sp>
      <p:sp>
        <p:nvSpPr>
          <p:cNvPr id="3" name="Rectangle 39">
            <a:extLst>
              <a:ext uri="{FF2B5EF4-FFF2-40B4-BE49-F238E27FC236}">
                <a16:creationId xmlns:a16="http://schemas.microsoft.com/office/drawing/2014/main" id="{23D85B8A-A77E-1644-B31E-A181E0A44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" y="1483767"/>
            <a:ext cx="112706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+mn-lt"/>
                <a:sym typeface="Symbol" pitchFamily="18" charset="2"/>
              </a:rPr>
              <a:t>Can we infer that the Wumpus is in cell (1,3), given our percepts and environment rules?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B0A60C-2A6A-7A41-91EE-7EEBADD70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0702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C9C77E-6837-394E-B325-4F6CAAAA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0608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ADF2DC-2DA8-EA4E-A6A9-E60232B60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0514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3606123-78E5-3143-8A46-A2DA8232A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420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332FEC3-9FA5-0E40-8E98-243E7BBAB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702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17D868F7-398F-5F4E-8CB6-8F1408234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0608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B519054C-B4AD-F64E-83FC-2F2A0C00F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0514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96099449-FBC4-704B-B9B8-BA2A95062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420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01DC6395-A265-1146-B9C1-295F6B1D5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702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DD93174B-02DA-0045-8313-32DA89390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608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DC3C5D5-4D4C-8F4B-BFDB-5C4AC7C42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514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BED86691-25A1-1F48-94B8-496420D1D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0420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6B6FFCE2-B08F-304E-A937-86D805C6B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702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968BFCA3-499A-7541-BB40-0101BB135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0608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64946082-F3AA-9545-8CE0-75DC2B0C1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0514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C9BAB69E-C4EB-B84F-B027-D31EB86C1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042002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2A8A1A54-1A3D-D041-A45A-C19717DA9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04200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BD7D7A50-0BDA-0E4F-9728-132A61355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05140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FFCCC3DD-3649-5B41-AE89-B5E5407C9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4200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DF21FB42-5EA6-8F43-B17C-D02383D25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32402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8DCD15E8-7217-2A4E-95D8-1D20B6341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070203"/>
            <a:ext cx="19050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A</a:t>
            </a:r>
            <a:r>
              <a:rPr lang="en-US" altLang="en-US" sz="1800"/>
              <a:t> = agent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B</a:t>
            </a:r>
            <a:r>
              <a:rPr lang="en-US" altLang="en-US" sz="1800"/>
              <a:t> = breeze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  <a:r>
              <a:rPr lang="en-US" altLang="en-US" sz="1800"/>
              <a:t> = safe square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S</a:t>
            </a:r>
            <a:r>
              <a:rPr lang="en-US" altLang="en-US" sz="1800"/>
              <a:t> = stench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V</a:t>
            </a:r>
            <a:r>
              <a:rPr lang="en-US" altLang="en-US" sz="1800"/>
              <a:t> = visited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W</a:t>
            </a:r>
            <a:r>
              <a:rPr lang="en-US" altLang="en-US" sz="1800"/>
              <a:t> = wumpus</a:t>
            </a:r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D62E0F00-1BB9-7C40-8A1B-33AC7DA59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042003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38117483-AAC0-B741-B400-1F88A213E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46803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V</a:t>
            </a: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id="{7631BF89-E323-F445-9ECE-FAC72EAF1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950" y="5346803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V</a:t>
            </a:r>
          </a:p>
        </p:txBody>
      </p:sp>
      <p:grpSp>
        <p:nvGrpSpPr>
          <p:cNvPr id="28" name="Group 33">
            <a:extLst>
              <a:ext uri="{FF2B5EF4-FFF2-40B4-BE49-F238E27FC236}">
                <a16:creationId xmlns:a16="http://schemas.microsoft.com/office/drawing/2014/main" id="{07157E61-C4A0-A549-B998-24304EBCBEFA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5118202"/>
            <a:ext cx="838200" cy="838200"/>
            <a:chOff x="1536" y="1200"/>
            <a:chExt cx="528" cy="528"/>
          </a:xfrm>
        </p:grpSpPr>
        <p:sp>
          <p:nvSpPr>
            <p:cNvPr id="29" name="AutoShape 34">
              <a:extLst>
                <a:ext uri="{FF2B5EF4-FFF2-40B4-BE49-F238E27FC236}">
                  <a16:creationId xmlns:a16="http://schemas.microsoft.com/office/drawing/2014/main" id="{17712505-24CA-ED4F-8B76-3A1D1BED6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200"/>
              <a:ext cx="528" cy="52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0" name="Text Box 35">
              <a:extLst>
                <a:ext uri="{FF2B5EF4-FFF2-40B4-BE49-F238E27FC236}">
                  <a16:creationId xmlns:a16="http://schemas.microsoft.com/office/drawing/2014/main" id="{8952E822-E80A-0840-A51E-1049BAAD8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29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PIT</a:t>
              </a:r>
            </a:p>
          </p:txBody>
        </p:sp>
      </p:grpSp>
      <p:pic>
        <p:nvPicPr>
          <p:cNvPr id="31" name="Picture 36" descr="an01124_">
            <a:extLst>
              <a:ext uri="{FF2B5EF4-FFF2-40B4-BE49-F238E27FC236}">
                <a16:creationId xmlns:a16="http://schemas.microsoft.com/office/drawing/2014/main" id="{78C8C288-02C1-4A40-8CB3-6C5A57F95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7" y="3137002"/>
            <a:ext cx="627062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37">
            <a:extLst>
              <a:ext uri="{FF2B5EF4-FFF2-40B4-BE49-F238E27FC236}">
                <a16:creationId xmlns:a16="http://schemas.microsoft.com/office/drawing/2014/main" id="{5729855B-1EE5-3044-A138-4A2D620E6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051403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33" name="Rectangle 38">
            <a:extLst>
              <a:ext uri="{FF2B5EF4-FFF2-40B4-BE49-F238E27FC236}">
                <a16:creationId xmlns:a16="http://schemas.microsoft.com/office/drawing/2014/main" id="{42E8DB69-0435-BB4F-BF8F-E5F0472B6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850" y="40514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34" name="Text Box 39">
            <a:extLst>
              <a:ext uri="{FF2B5EF4-FFF2-40B4-BE49-F238E27FC236}">
                <a16:creationId xmlns:a16="http://schemas.microsoft.com/office/drawing/2014/main" id="{7A2ED02A-E6A0-5A49-8DC6-9F2BBF75C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185003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      1               2                3               4</a:t>
            </a:r>
          </a:p>
        </p:txBody>
      </p:sp>
      <p:sp>
        <p:nvSpPr>
          <p:cNvPr id="35" name="Text Box 40">
            <a:extLst>
              <a:ext uri="{FF2B5EF4-FFF2-40B4-BE49-F238E27FC236}">
                <a16:creationId xmlns:a16="http://schemas.microsoft.com/office/drawing/2014/main" id="{84F19FD5-C2B9-A645-94F8-7AB04EA45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375003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36" name="Text Box 41">
            <a:extLst>
              <a:ext uri="{FF2B5EF4-FFF2-40B4-BE49-F238E27FC236}">
                <a16:creationId xmlns:a16="http://schemas.microsoft.com/office/drawing/2014/main" id="{6F4CB6D8-8C25-A245-A68E-1E450261A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303690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37" name="Text Box 42">
            <a:extLst>
              <a:ext uri="{FF2B5EF4-FFF2-40B4-BE49-F238E27FC236}">
                <a16:creationId xmlns:a16="http://schemas.microsoft.com/office/drawing/2014/main" id="{9C8CF805-CEA7-D549-9C31-C57A32C5D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294290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8" name="Text Box 43">
            <a:extLst>
              <a:ext uri="{FF2B5EF4-FFF2-40B4-BE49-F238E27FC236}">
                <a16:creationId xmlns:a16="http://schemas.microsoft.com/office/drawing/2014/main" id="{1B1AFB42-709C-FE42-AF29-FEA3B4476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284890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9" name="Rectangle 44">
            <a:extLst>
              <a:ext uri="{FF2B5EF4-FFF2-40B4-BE49-F238E27FC236}">
                <a16:creationId xmlns:a16="http://schemas.microsoft.com/office/drawing/2014/main" id="{9ABFF181-E88C-BD44-9FD1-A42F080C1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661" y="2991636"/>
            <a:ext cx="48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W!</a:t>
            </a:r>
          </a:p>
        </p:txBody>
      </p:sp>
    </p:spTree>
    <p:extLst>
      <p:ext uri="{BB962C8B-B14F-4D97-AF65-F5344CB8AC3E}">
        <p14:creationId xmlns:p14="http://schemas.microsoft.com/office/powerpoint/2010/main" val="19619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766A21F7-0F14-D642-8481-538E12C1A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4640" y="141961"/>
            <a:ext cx="8077200" cy="1143000"/>
          </a:xfrm>
        </p:spPr>
        <p:txBody>
          <a:bodyPr/>
          <a:lstStyle/>
          <a:p>
            <a:r>
              <a:rPr lang="en-US" altLang="en-US" dirty="0"/>
              <a:t>Knowledge-Based Logical Agents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B24E22B-C8B0-EE45-A9C3-4FC563362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Two central concepts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Representation of </a:t>
            </a:r>
            <a:r>
              <a:rPr lang="en-US" altLang="en-US" u="sng" dirty="0"/>
              <a:t>knowledge</a:t>
            </a:r>
            <a:r>
              <a:rPr lang="en-US" altLang="en-US" dirty="0"/>
              <a:t> (state sequences?)</a:t>
            </a:r>
            <a:endParaRPr lang="en-US" altLang="en-US" u="sng" dirty="0"/>
          </a:p>
          <a:p>
            <a:pPr lvl="1">
              <a:lnSpc>
                <a:spcPct val="90000"/>
              </a:lnSpc>
            </a:pPr>
            <a:r>
              <a:rPr lang="en-US" altLang="en-US" u="sng" dirty="0"/>
              <a:t>Reasoning</a:t>
            </a:r>
            <a:r>
              <a:rPr lang="en-US" altLang="en-US" dirty="0"/>
              <a:t> processes acting on knowledge (e.g., choose actions)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Play crucial role in </a:t>
            </a:r>
            <a:r>
              <a:rPr lang="ja-JP" altLang="en-US" dirty="0"/>
              <a:t>“</a:t>
            </a:r>
            <a:r>
              <a:rPr lang="en-US" altLang="ja-JP" dirty="0"/>
              <a:t>Partially Observable</a:t>
            </a:r>
            <a:r>
              <a:rPr lang="ja-JP" altLang="en-US" dirty="0"/>
              <a:t>”</a:t>
            </a:r>
            <a:r>
              <a:rPr lang="en-US" altLang="ja-JP" dirty="0"/>
              <a:t> environments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Combine general knowledge with current percepts to infer hidden aspects before acting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Aids in agent flexibility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Learn new knowledge for </a:t>
            </a:r>
            <a:r>
              <a:rPr lang="en-US" altLang="en-US" u="sng" dirty="0"/>
              <a:t>new tasks</a:t>
            </a:r>
          </a:p>
          <a:p>
            <a:pPr lvl="1">
              <a:lnSpc>
                <a:spcPct val="90000"/>
              </a:lnSpc>
            </a:pPr>
            <a:r>
              <a:rPr lang="en-US" altLang="en-US" u="sng" dirty="0"/>
              <a:t>Adapt to changes</a:t>
            </a:r>
            <a:r>
              <a:rPr lang="en-US" altLang="en-US" dirty="0"/>
              <a:t> in environment by updating relevant knowledge</a:t>
            </a:r>
          </a:p>
        </p:txBody>
      </p:sp>
      <p:pic>
        <p:nvPicPr>
          <p:cNvPr id="12290" name="Picture 2" descr="How we found coronavirus in a cat">
            <a:extLst>
              <a:ext uri="{FF2B5EF4-FFF2-40B4-BE49-F238E27FC236}">
                <a16:creationId xmlns:a16="http://schemas.microsoft.com/office/drawing/2014/main" id="{17026B0E-59F5-4059-94BF-44E1CD98B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4165600"/>
            <a:ext cx="24638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oronavirus: Cat owners fear pets will make them sick - BBC News">
            <a:extLst>
              <a:ext uri="{FF2B5EF4-FFF2-40B4-BE49-F238E27FC236}">
                <a16:creationId xmlns:a16="http://schemas.microsoft.com/office/drawing/2014/main" id="{7BD67B9F-43FE-4485-8DD3-BD8A8856B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486" y="5118497"/>
            <a:ext cx="2647950" cy="148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9F7EF9-E0C8-4EB7-A073-A1601A95DC46}"/>
              </a:ext>
            </a:extLst>
          </p:cNvPr>
          <p:cNvSpPr/>
          <p:nvPr/>
        </p:nvSpPr>
        <p:spPr>
          <a:xfrm>
            <a:off x="6452486" y="5661837"/>
            <a:ext cx="2647950" cy="946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BBE369-4568-49F6-83A9-9735C1613915}"/>
              </a:ext>
            </a:extLst>
          </p:cNvPr>
          <p:cNvSpPr/>
          <p:nvPr/>
        </p:nvSpPr>
        <p:spPr>
          <a:xfrm>
            <a:off x="9371330" y="5397500"/>
            <a:ext cx="2463800" cy="123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5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Knowledge Base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Percept sentences (facts) </a:t>
            </a:r>
            <a:r>
              <a:rPr lang="ja-JP" altLang="en-US" dirty="0"/>
              <a:t>“</a:t>
            </a:r>
            <a:r>
              <a:rPr lang="en-US" altLang="ja-JP" dirty="0"/>
              <a:t>at this point</a:t>
            </a:r>
            <a:r>
              <a:rPr lang="ja-JP" altLang="en-US" dirty="0"/>
              <a:t>”</a:t>
            </a:r>
            <a:endParaRPr lang="en-US" altLang="ja-JP" dirty="0"/>
          </a:p>
          <a:p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>
                <a:sym typeface="Euclid Symbol" pitchFamily="18" charset="2"/>
              </a:rPr>
              <a:t>	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1,1</a:t>
            </a:r>
            <a:r>
              <a:rPr lang="en-US" altLang="en-US" i="1" dirty="0">
                <a:sym typeface="Symbol" pitchFamily="18" charset="2"/>
              </a:rPr>
              <a:t>	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B</a:t>
            </a:r>
            <a:r>
              <a:rPr lang="en-US" altLang="en-US" i="1" baseline="-25000" dirty="0">
                <a:sym typeface="Symbol" pitchFamily="18" charset="2"/>
              </a:rPr>
              <a:t>1,1</a:t>
            </a:r>
          </a:p>
          <a:p>
            <a:pPr lvl="1">
              <a:buFontTx/>
              <a:buNone/>
            </a:pPr>
            <a:r>
              <a:rPr lang="en-US" altLang="en-US" dirty="0">
                <a:sym typeface="Euclid Symbol" pitchFamily="18" charset="2"/>
              </a:rPr>
              <a:t>	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2,1</a:t>
            </a:r>
            <a:r>
              <a:rPr lang="en-US" altLang="en-US" i="1" dirty="0">
                <a:sym typeface="Symbol" pitchFamily="18" charset="2"/>
              </a:rPr>
              <a:t>	    B</a:t>
            </a:r>
            <a:r>
              <a:rPr lang="en-US" altLang="en-US" i="1" baseline="-25000" dirty="0">
                <a:sym typeface="Symbol" pitchFamily="18" charset="2"/>
              </a:rPr>
              <a:t>2,1</a:t>
            </a:r>
            <a:r>
              <a:rPr lang="en-US" altLang="en-US" i="1" dirty="0">
                <a:sym typeface="Symbol" pitchFamily="18" charset="2"/>
              </a:rPr>
              <a:t> </a:t>
            </a:r>
          </a:p>
          <a:p>
            <a:pPr lvl="1">
              <a:buFontTx/>
              <a:buNone/>
            </a:pPr>
            <a:r>
              <a:rPr lang="en-US" altLang="en-US" i="1" dirty="0">
                <a:sym typeface="Symbol" pitchFamily="18" charset="2"/>
              </a:rPr>
              <a:t>	   S</a:t>
            </a:r>
            <a:r>
              <a:rPr lang="en-US" altLang="en-US" i="1" baseline="-25000" dirty="0">
                <a:sym typeface="Symbol" pitchFamily="18" charset="2"/>
              </a:rPr>
              <a:t>1,2</a:t>
            </a:r>
            <a:r>
              <a:rPr lang="en-US" altLang="en-US" i="1" dirty="0">
                <a:sym typeface="Symbol" pitchFamily="18" charset="2"/>
              </a:rPr>
              <a:t>	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B</a:t>
            </a:r>
            <a:r>
              <a:rPr lang="en-US" altLang="en-US" i="1" baseline="-25000" dirty="0">
                <a:sym typeface="Symbol" pitchFamily="18" charset="2"/>
              </a:rPr>
              <a:t>1,2</a:t>
            </a:r>
            <a:r>
              <a:rPr lang="en-US" altLang="en-US" i="1" dirty="0">
                <a:sym typeface="Symbol" pitchFamily="18" charset="2"/>
              </a:rPr>
              <a:t> 	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394555" y="2524963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394555" y="3515563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385155" y="3515563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4394555" y="3515564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4394555" y="2524964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5385155" y="3515564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699355" y="2905963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6070955" y="3515564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4623155" y="3820364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V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5721705" y="3820364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V</a:t>
            </a:r>
          </a:p>
        </p:txBody>
      </p:sp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5048605" y="252496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1520" name="Text Box 17"/>
          <p:cNvSpPr txBox="1">
            <a:spLocks noChangeArrowheads="1"/>
          </p:cNvSpPr>
          <p:nvPr/>
        </p:nvSpPr>
        <p:spPr bwMode="auto">
          <a:xfrm>
            <a:off x="4013555" y="2767851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1521" name="Text Box 18"/>
          <p:cNvSpPr txBox="1">
            <a:spLocks noChangeArrowheads="1"/>
          </p:cNvSpPr>
          <p:nvPr/>
        </p:nvSpPr>
        <p:spPr bwMode="auto">
          <a:xfrm>
            <a:off x="4013555" y="3758451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1522" name="Rectangle 19"/>
          <p:cNvSpPr>
            <a:spLocks noChangeArrowheads="1"/>
          </p:cNvSpPr>
          <p:nvPr/>
        </p:nvSpPr>
        <p:spPr bwMode="auto">
          <a:xfrm>
            <a:off x="4731105" y="4582364"/>
            <a:ext cx="1384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1               2 </a:t>
            </a:r>
          </a:p>
        </p:txBody>
      </p:sp>
    </p:spTree>
    <p:extLst>
      <p:ext uri="{BB962C8B-B14F-4D97-AF65-F5344CB8AC3E}">
        <p14:creationId xmlns:p14="http://schemas.microsoft.com/office/powerpoint/2010/main" val="950467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Environment Rules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94640" y="1630164"/>
            <a:ext cx="70647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 dirty="0">
                <a:sym typeface="Euclid Symbol" pitchFamily="18" charset="2"/>
              </a:rPr>
              <a:t>R</a:t>
            </a:r>
            <a:r>
              <a:rPr lang="en-US" altLang="en-US" i="1" baseline="-25000" dirty="0">
                <a:sym typeface="Euclid Symbol" pitchFamily="18" charset="2"/>
              </a:rPr>
              <a:t>1</a:t>
            </a:r>
            <a:r>
              <a:rPr lang="en-US" altLang="en-US" dirty="0">
                <a:sym typeface="Euclid Symbol" pitchFamily="18" charset="2"/>
              </a:rPr>
              <a:t>: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1,1  </a:t>
            </a:r>
            <a:r>
              <a:rPr lang="en-US" altLang="en-US" dirty="0">
                <a:sym typeface="Symbol" pitchFamily="18" charset="2"/>
              </a:rPr>
              <a:t>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1,1  </a:t>
            </a:r>
            <a:r>
              <a:rPr lang="en-US" altLang="en-US" sz="2800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1,2  </a:t>
            </a:r>
            <a:r>
              <a:rPr lang="en-US" altLang="en-US" sz="2800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2,1</a:t>
            </a:r>
            <a:r>
              <a:rPr lang="en-US" altLang="en-US" dirty="0">
                <a:sym typeface="Symbol" pitchFamily="18" charset="2"/>
              </a:rPr>
              <a:t> </a:t>
            </a:r>
          </a:p>
        </p:txBody>
      </p:sp>
      <p:sp>
        <p:nvSpPr>
          <p:cNvPr id="22533" name="Rectangle 8"/>
          <p:cNvSpPr>
            <a:spLocks noChangeArrowheads="1"/>
          </p:cNvSpPr>
          <p:nvPr/>
        </p:nvSpPr>
        <p:spPr bwMode="auto">
          <a:xfrm>
            <a:off x="44958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4" name="Rectangle 9"/>
          <p:cNvSpPr>
            <a:spLocks noChangeArrowheads="1"/>
          </p:cNvSpPr>
          <p:nvPr/>
        </p:nvSpPr>
        <p:spPr bwMode="auto">
          <a:xfrm>
            <a:off x="44958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44958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54864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7" name="Rectangle 12"/>
          <p:cNvSpPr>
            <a:spLocks noChangeArrowheads="1"/>
          </p:cNvSpPr>
          <p:nvPr/>
        </p:nvSpPr>
        <p:spPr bwMode="auto">
          <a:xfrm>
            <a:off x="54864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54864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39" name="Rectangle 14"/>
          <p:cNvSpPr>
            <a:spLocks noChangeArrowheads="1"/>
          </p:cNvSpPr>
          <p:nvPr/>
        </p:nvSpPr>
        <p:spPr bwMode="auto">
          <a:xfrm>
            <a:off x="64770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40" name="Rectangle 15"/>
          <p:cNvSpPr>
            <a:spLocks noChangeArrowheads="1"/>
          </p:cNvSpPr>
          <p:nvPr/>
        </p:nvSpPr>
        <p:spPr bwMode="auto">
          <a:xfrm>
            <a:off x="64770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41" name="Rectangle 16"/>
          <p:cNvSpPr>
            <a:spLocks noChangeArrowheads="1"/>
          </p:cNvSpPr>
          <p:nvPr/>
        </p:nvSpPr>
        <p:spPr bwMode="auto">
          <a:xfrm>
            <a:off x="64770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42" name="Text Box 17"/>
          <p:cNvSpPr txBox="1">
            <a:spLocks noChangeArrowheads="1"/>
          </p:cNvSpPr>
          <p:nvPr/>
        </p:nvSpPr>
        <p:spPr bwMode="auto">
          <a:xfrm>
            <a:off x="4495800" y="5029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2543" name="Text Box 18"/>
          <p:cNvSpPr txBox="1">
            <a:spLocks noChangeArrowheads="1"/>
          </p:cNvSpPr>
          <p:nvPr/>
        </p:nvSpPr>
        <p:spPr bwMode="auto">
          <a:xfrm>
            <a:off x="4495800" y="4038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2544" name="Text Box 19"/>
          <p:cNvSpPr txBox="1">
            <a:spLocks noChangeArrowheads="1"/>
          </p:cNvSpPr>
          <p:nvPr/>
        </p:nvSpPr>
        <p:spPr bwMode="auto">
          <a:xfrm>
            <a:off x="5486400" y="5029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2545" name="Text Box 20"/>
          <p:cNvSpPr txBox="1">
            <a:spLocks noChangeArrowheads="1"/>
          </p:cNvSpPr>
          <p:nvPr/>
        </p:nvSpPr>
        <p:spPr bwMode="auto">
          <a:xfrm>
            <a:off x="4800600" y="4419600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pic>
        <p:nvPicPr>
          <p:cNvPr id="22546" name="Picture 27" descr="an011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7" y="3124200"/>
            <a:ext cx="600074" cy="72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7" name="Text Box 28"/>
          <p:cNvSpPr txBox="1">
            <a:spLocks noChangeArrowheads="1"/>
          </p:cNvSpPr>
          <p:nvPr/>
        </p:nvSpPr>
        <p:spPr bwMode="auto">
          <a:xfrm>
            <a:off x="5486400" y="4038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2548" name="Rectangle 29"/>
          <p:cNvSpPr>
            <a:spLocks noChangeArrowheads="1"/>
          </p:cNvSpPr>
          <p:nvPr/>
        </p:nvSpPr>
        <p:spPr bwMode="auto">
          <a:xfrm>
            <a:off x="5149850" y="4038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2549" name="Text Box 30"/>
          <p:cNvSpPr txBox="1">
            <a:spLocks noChangeArrowheads="1"/>
          </p:cNvSpPr>
          <p:nvPr/>
        </p:nvSpPr>
        <p:spPr bwMode="auto">
          <a:xfrm>
            <a:off x="4114800" y="32908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2550" name="Text Box 31"/>
          <p:cNvSpPr txBox="1">
            <a:spLocks noChangeArrowheads="1"/>
          </p:cNvSpPr>
          <p:nvPr/>
        </p:nvSpPr>
        <p:spPr bwMode="auto">
          <a:xfrm>
            <a:off x="4114800" y="4281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2551" name="Text Box 32"/>
          <p:cNvSpPr txBox="1">
            <a:spLocks noChangeArrowheads="1"/>
          </p:cNvSpPr>
          <p:nvPr/>
        </p:nvSpPr>
        <p:spPr bwMode="auto">
          <a:xfrm>
            <a:off x="4114800" y="52720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2552" name="Rectangle 33"/>
          <p:cNvSpPr>
            <a:spLocks noChangeArrowheads="1"/>
          </p:cNvSpPr>
          <p:nvPr/>
        </p:nvSpPr>
        <p:spPr bwMode="auto">
          <a:xfrm>
            <a:off x="5045457" y="3059668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W?</a:t>
            </a:r>
          </a:p>
        </p:txBody>
      </p:sp>
      <p:sp>
        <p:nvSpPr>
          <p:cNvPr id="22553" name="Rectangle 34"/>
          <p:cNvSpPr>
            <a:spLocks noChangeArrowheads="1"/>
          </p:cNvSpPr>
          <p:nvPr/>
        </p:nvSpPr>
        <p:spPr bwMode="auto">
          <a:xfrm>
            <a:off x="4787900" y="6096001"/>
            <a:ext cx="241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1               2                3 </a:t>
            </a:r>
          </a:p>
        </p:txBody>
      </p:sp>
    </p:spTree>
    <p:extLst>
      <p:ext uri="{BB962C8B-B14F-4D97-AF65-F5344CB8AC3E}">
        <p14:creationId xmlns:p14="http://schemas.microsoft.com/office/powerpoint/2010/main" val="1490765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Environment Rules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4958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4958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4958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4864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4864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54864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64770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64770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64770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495800" y="5029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4495800" y="4038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5486400" y="5029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4800600" y="4419600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5486400" y="4038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5149850" y="4038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4114800" y="32908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4114800" y="4281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114800" y="52720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4787900" y="6096001"/>
            <a:ext cx="241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1               2                3 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294640" y="1621979"/>
            <a:ext cx="867577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 dirty="0">
                <a:sym typeface="Euclid Symbol" pitchFamily="18" charset="2"/>
              </a:rPr>
              <a:t>R</a:t>
            </a:r>
            <a:r>
              <a:rPr lang="en-US" altLang="en-US" i="1" baseline="-25000" dirty="0">
                <a:sym typeface="Euclid Symbol" pitchFamily="18" charset="2"/>
              </a:rPr>
              <a:t>2</a:t>
            </a:r>
            <a:r>
              <a:rPr lang="en-US" altLang="en-US" dirty="0">
                <a:sym typeface="Euclid Symbol" pitchFamily="18" charset="2"/>
              </a:rPr>
              <a:t>: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2,1  </a:t>
            </a:r>
            <a:r>
              <a:rPr lang="en-US" altLang="en-US" dirty="0">
                <a:sym typeface="Symbol" pitchFamily="18" charset="2"/>
              </a:rPr>
              <a:t>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1,1  </a:t>
            </a:r>
            <a:r>
              <a:rPr lang="en-US" altLang="en-US" sz="2800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2,1  </a:t>
            </a:r>
            <a:r>
              <a:rPr lang="en-US" altLang="en-US" sz="2800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2,2  </a:t>
            </a:r>
            <a:r>
              <a:rPr lang="en-US" altLang="en-US" sz="2800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3,1</a:t>
            </a:r>
            <a:r>
              <a:rPr lang="en-US" altLang="en-US" dirty="0">
                <a:sym typeface="Symbol" pitchFamily="18" charset="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itchFamily="18" charset="2"/>
              </a:rPr>
              <a:t> </a:t>
            </a:r>
          </a:p>
        </p:txBody>
      </p:sp>
      <p:pic>
        <p:nvPicPr>
          <p:cNvPr id="26" name="Picture 27" descr="an01124_">
            <a:extLst>
              <a:ext uri="{FF2B5EF4-FFF2-40B4-BE49-F238E27FC236}">
                <a16:creationId xmlns:a16="http://schemas.microsoft.com/office/drawing/2014/main" id="{4D0A907D-0498-9249-BA8B-8C2A7ACA5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7" y="3124200"/>
            <a:ext cx="600074" cy="72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33">
            <a:extLst>
              <a:ext uri="{FF2B5EF4-FFF2-40B4-BE49-F238E27FC236}">
                <a16:creationId xmlns:a16="http://schemas.microsoft.com/office/drawing/2014/main" id="{0D377933-2B08-3641-A2C4-AD825E56E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457" y="3059668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W?</a:t>
            </a:r>
          </a:p>
        </p:txBody>
      </p:sp>
    </p:spTree>
    <p:extLst>
      <p:ext uri="{BB962C8B-B14F-4D97-AF65-F5344CB8AC3E}">
        <p14:creationId xmlns:p14="http://schemas.microsoft.com/office/powerpoint/2010/main" val="1313816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Environment Rules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4958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44958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4958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4864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54864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4864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64770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64770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64770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4495800" y="5029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4590" name="Text Box 13"/>
          <p:cNvSpPr txBox="1">
            <a:spLocks noChangeArrowheads="1"/>
          </p:cNvSpPr>
          <p:nvPr/>
        </p:nvSpPr>
        <p:spPr bwMode="auto">
          <a:xfrm>
            <a:off x="4495800" y="4038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4591" name="Text Box 14"/>
          <p:cNvSpPr txBox="1">
            <a:spLocks noChangeArrowheads="1"/>
          </p:cNvSpPr>
          <p:nvPr/>
        </p:nvSpPr>
        <p:spPr bwMode="auto">
          <a:xfrm>
            <a:off x="5486400" y="5029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4592" name="Text Box 15"/>
          <p:cNvSpPr txBox="1">
            <a:spLocks noChangeArrowheads="1"/>
          </p:cNvSpPr>
          <p:nvPr/>
        </p:nvSpPr>
        <p:spPr bwMode="auto">
          <a:xfrm>
            <a:off x="4800600" y="4419600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sp>
        <p:nvSpPr>
          <p:cNvPr id="24594" name="Text Box 17"/>
          <p:cNvSpPr txBox="1">
            <a:spLocks noChangeArrowheads="1"/>
          </p:cNvSpPr>
          <p:nvPr/>
        </p:nvSpPr>
        <p:spPr bwMode="auto">
          <a:xfrm>
            <a:off x="5486400" y="4038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5149850" y="4038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4596" name="Text Box 19"/>
          <p:cNvSpPr txBox="1">
            <a:spLocks noChangeArrowheads="1"/>
          </p:cNvSpPr>
          <p:nvPr/>
        </p:nvSpPr>
        <p:spPr bwMode="auto">
          <a:xfrm>
            <a:off x="4114800" y="32908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4597" name="Text Box 20"/>
          <p:cNvSpPr txBox="1">
            <a:spLocks noChangeArrowheads="1"/>
          </p:cNvSpPr>
          <p:nvPr/>
        </p:nvSpPr>
        <p:spPr bwMode="auto">
          <a:xfrm>
            <a:off x="4114800" y="4281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4598" name="Text Box 21"/>
          <p:cNvSpPr txBox="1">
            <a:spLocks noChangeArrowheads="1"/>
          </p:cNvSpPr>
          <p:nvPr/>
        </p:nvSpPr>
        <p:spPr bwMode="auto">
          <a:xfrm>
            <a:off x="4114800" y="52720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4787900" y="6096001"/>
            <a:ext cx="241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1               2                3 </a:t>
            </a: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294640" y="1621016"/>
            <a:ext cx="1061950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 dirty="0">
                <a:sym typeface="Euclid Symbol" pitchFamily="18" charset="2"/>
              </a:rPr>
              <a:t>R</a:t>
            </a:r>
            <a:r>
              <a:rPr lang="en-US" altLang="en-US" i="1" baseline="-25000" dirty="0">
                <a:sym typeface="Euclid Symbol" pitchFamily="18" charset="2"/>
              </a:rPr>
              <a:t>3</a:t>
            </a:r>
            <a:r>
              <a:rPr lang="en-US" altLang="en-US" dirty="0">
                <a:sym typeface="Euclid Symbol" pitchFamily="18" charset="2"/>
              </a:rPr>
              <a:t>: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1,2  </a:t>
            </a:r>
            <a:r>
              <a:rPr lang="en-US" altLang="en-US" dirty="0">
                <a:sym typeface="Symbol" pitchFamily="18" charset="2"/>
              </a:rPr>
              <a:t>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1,1  </a:t>
            </a:r>
            <a:r>
              <a:rPr lang="en-US" altLang="en-US" sz="2800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1,2  </a:t>
            </a:r>
            <a:r>
              <a:rPr lang="en-US" altLang="en-US" sz="2800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2,2  </a:t>
            </a:r>
            <a:r>
              <a:rPr lang="en-US" altLang="en-US" sz="2800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1,3</a:t>
            </a:r>
            <a:r>
              <a:rPr lang="en-US" altLang="en-US" dirty="0">
                <a:sym typeface="Symbol" pitchFamily="18" charset="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itchFamily="18" charset="2"/>
              </a:rPr>
              <a:t> </a:t>
            </a:r>
          </a:p>
        </p:txBody>
      </p:sp>
      <p:pic>
        <p:nvPicPr>
          <p:cNvPr id="26" name="Picture 27" descr="an01124_">
            <a:extLst>
              <a:ext uri="{FF2B5EF4-FFF2-40B4-BE49-F238E27FC236}">
                <a16:creationId xmlns:a16="http://schemas.microsoft.com/office/drawing/2014/main" id="{76EBDF84-33DE-0C4D-943D-92109F786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7" y="3124200"/>
            <a:ext cx="600074" cy="72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33">
            <a:extLst>
              <a:ext uri="{FF2B5EF4-FFF2-40B4-BE49-F238E27FC236}">
                <a16:creationId xmlns:a16="http://schemas.microsoft.com/office/drawing/2014/main" id="{A37D63DE-CA5B-1141-82DE-A597D4058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457" y="3059668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W?</a:t>
            </a:r>
          </a:p>
        </p:txBody>
      </p:sp>
    </p:spTree>
    <p:extLst>
      <p:ext uri="{BB962C8B-B14F-4D97-AF65-F5344CB8AC3E}">
        <p14:creationId xmlns:p14="http://schemas.microsoft.com/office/powerpoint/2010/main" val="11450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Environment Rules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44958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44958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44958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54864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54864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54864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6477000" y="3048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1" name="Rectangle 10"/>
          <p:cNvSpPr>
            <a:spLocks noChangeArrowheads="1"/>
          </p:cNvSpPr>
          <p:nvPr/>
        </p:nvSpPr>
        <p:spPr bwMode="auto">
          <a:xfrm>
            <a:off x="6477000" y="4038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2" name="Rectangle 11"/>
          <p:cNvSpPr>
            <a:spLocks noChangeArrowheads="1"/>
          </p:cNvSpPr>
          <p:nvPr/>
        </p:nvSpPr>
        <p:spPr bwMode="auto">
          <a:xfrm>
            <a:off x="6477000" y="5029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3" name="Text Box 12"/>
          <p:cNvSpPr txBox="1">
            <a:spLocks noChangeArrowheads="1"/>
          </p:cNvSpPr>
          <p:nvPr/>
        </p:nvSpPr>
        <p:spPr bwMode="auto">
          <a:xfrm>
            <a:off x="4495800" y="5029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4495800" y="4038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auto">
          <a:xfrm>
            <a:off x="5486400" y="5029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5616" name="Text Box 15"/>
          <p:cNvSpPr txBox="1">
            <a:spLocks noChangeArrowheads="1"/>
          </p:cNvSpPr>
          <p:nvPr/>
        </p:nvSpPr>
        <p:spPr bwMode="auto">
          <a:xfrm>
            <a:off x="4800600" y="4419600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sp>
        <p:nvSpPr>
          <p:cNvPr id="25618" name="Text Box 17"/>
          <p:cNvSpPr txBox="1">
            <a:spLocks noChangeArrowheads="1"/>
          </p:cNvSpPr>
          <p:nvPr/>
        </p:nvSpPr>
        <p:spPr bwMode="auto">
          <a:xfrm>
            <a:off x="5486400" y="4038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25619" name="Rectangle 18"/>
          <p:cNvSpPr>
            <a:spLocks noChangeArrowheads="1"/>
          </p:cNvSpPr>
          <p:nvPr/>
        </p:nvSpPr>
        <p:spPr bwMode="auto">
          <a:xfrm>
            <a:off x="5149850" y="4038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5620" name="Text Box 19"/>
          <p:cNvSpPr txBox="1">
            <a:spLocks noChangeArrowheads="1"/>
          </p:cNvSpPr>
          <p:nvPr/>
        </p:nvSpPr>
        <p:spPr bwMode="auto">
          <a:xfrm>
            <a:off x="4114800" y="32908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5621" name="Text Box 20"/>
          <p:cNvSpPr txBox="1">
            <a:spLocks noChangeArrowheads="1"/>
          </p:cNvSpPr>
          <p:nvPr/>
        </p:nvSpPr>
        <p:spPr bwMode="auto">
          <a:xfrm>
            <a:off x="4114800" y="4281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5622" name="Text Box 21"/>
          <p:cNvSpPr txBox="1">
            <a:spLocks noChangeArrowheads="1"/>
          </p:cNvSpPr>
          <p:nvPr/>
        </p:nvSpPr>
        <p:spPr bwMode="auto">
          <a:xfrm>
            <a:off x="4114800" y="52720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5624" name="Rectangle 23"/>
          <p:cNvSpPr>
            <a:spLocks noChangeArrowheads="1"/>
          </p:cNvSpPr>
          <p:nvPr/>
        </p:nvSpPr>
        <p:spPr bwMode="auto">
          <a:xfrm>
            <a:off x="4787900" y="6096001"/>
            <a:ext cx="241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1               2                3 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294640" y="1620420"/>
            <a:ext cx="88688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 dirty="0">
                <a:sym typeface="Euclid Symbol" pitchFamily="18" charset="2"/>
              </a:rPr>
              <a:t>R</a:t>
            </a:r>
            <a:r>
              <a:rPr lang="en-US" altLang="en-US" i="1" baseline="-25000" dirty="0">
                <a:sym typeface="Euclid Symbol" pitchFamily="18" charset="2"/>
              </a:rPr>
              <a:t>4</a:t>
            </a:r>
            <a:r>
              <a:rPr lang="en-US" altLang="en-US" dirty="0">
                <a:sym typeface="Euclid Symbol" pitchFamily="18" charset="2"/>
              </a:rPr>
              <a:t>: 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1,2  </a:t>
            </a:r>
            <a:r>
              <a:rPr lang="en-US" altLang="en-US" dirty="0">
                <a:sym typeface="Symbol" pitchFamily="18" charset="2"/>
              </a:rPr>
              <a:t> 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1,3  </a:t>
            </a:r>
            <a:r>
              <a:rPr lang="en-US" altLang="en-US" sz="2800" dirty="0">
                <a:sym typeface="Symbol" pitchFamily="18" charset="2"/>
              </a:rPr>
              <a:t>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1,2  </a:t>
            </a:r>
            <a:r>
              <a:rPr lang="en-US" altLang="en-US" sz="2800" dirty="0">
                <a:sym typeface="Symbol" pitchFamily="18" charset="2"/>
              </a:rPr>
              <a:t>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2,2   </a:t>
            </a:r>
            <a:r>
              <a:rPr lang="en-US" altLang="en-US" sz="2800" dirty="0">
                <a:sym typeface="Symbol" pitchFamily="18" charset="2"/>
              </a:rPr>
              <a:t> </a:t>
            </a:r>
            <a:r>
              <a:rPr lang="en-US" altLang="en-US" i="1" baseline="-25000" dirty="0"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1,1</a:t>
            </a:r>
            <a:r>
              <a:rPr lang="en-US" altLang="en-US" dirty="0">
                <a:sym typeface="Symbol" pitchFamily="18" charset="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3895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Conclude </a:t>
            </a:r>
            <a:r>
              <a:rPr lang="en-US" altLang="en-US" sz="3200" i="1" dirty="0">
                <a:sym typeface="Symbol" pitchFamily="18" charset="2"/>
              </a:rPr>
              <a:t>W</a:t>
            </a:r>
            <a:r>
              <a:rPr lang="en-US" altLang="en-US" sz="3200" i="1" baseline="-25000" dirty="0">
                <a:sym typeface="Symbol" pitchFamily="18" charset="2"/>
              </a:rPr>
              <a:t>1,3</a:t>
            </a:r>
            <a:r>
              <a:rPr lang="en-US" altLang="en-US" dirty="0"/>
              <a:t> ?</a:t>
            </a:r>
            <a:endParaRPr lang="en-US" altLang="en-US" baseline="-25000" dirty="0">
              <a:sym typeface="Symbol" pitchFamily="18" charset="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Does the Wumpus reside in square (1,3) ?</a:t>
            </a:r>
          </a:p>
          <a:p>
            <a:r>
              <a:rPr lang="en-US" altLang="en-US" dirty="0"/>
              <a:t>In other words, can we </a:t>
            </a:r>
            <a:r>
              <a:rPr lang="en-US" altLang="en-US" u="sng" dirty="0"/>
              <a:t>infer</a:t>
            </a:r>
            <a:r>
              <a:rPr lang="en-US" altLang="en-US" dirty="0"/>
              <a:t>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1,3</a:t>
            </a:r>
            <a:r>
              <a:rPr lang="en-US" altLang="en-US" dirty="0"/>
              <a:t> from our knowledge base?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00601" y="3429000"/>
            <a:ext cx="2242729" cy="60638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606662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Conclude </a:t>
            </a:r>
            <a:r>
              <a:rPr lang="en-US" altLang="en-US" sz="3200" i="1" dirty="0">
                <a:sym typeface="Symbol" pitchFamily="18" charset="2"/>
              </a:rPr>
              <a:t>W</a:t>
            </a:r>
            <a:r>
              <a:rPr lang="en-US" altLang="en-US" sz="3200" i="1" baseline="-25000" dirty="0">
                <a:sym typeface="Symbol" pitchFamily="18" charset="2"/>
              </a:rPr>
              <a:t>1,3</a:t>
            </a:r>
            <a:r>
              <a:rPr lang="en-US" altLang="en-US" sz="32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(Step #1)</a:t>
            </a:r>
            <a:endParaRPr lang="en-US" altLang="en-US" baseline="-25000" dirty="0">
              <a:sym typeface="Symbol" pitchFamily="18" charset="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Modus Ponens</a:t>
            </a:r>
          </a:p>
          <a:p>
            <a:pPr>
              <a:buFontTx/>
              <a:buNone/>
            </a:pP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r>
              <a:rPr lang="en-US" altLang="en-US" i="1" dirty="0">
                <a:sym typeface="Euclid Symbol" pitchFamily="18" charset="2"/>
              </a:rPr>
              <a:t>	R</a:t>
            </a:r>
            <a:r>
              <a:rPr lang="en-US" altLang="en-US" i="1" baseline="-25000" dirty="0">
                <a:sym typeface="Euclid Symbol" pitchFamily="18" charset="2"/>
              </a:rPr>
              <a:t>1</a:t>
            </a:r>
            <a:r>
              <a:rPr lang="en-US" altLang="en-US" dirty="0">
                <a:sym typeface="Euclid Symbol" pitchFamily="18" charset="2"/>
              </a:rPr>
              <a:t>: 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1,1  </a:t>
            </a:r>
            <a:r>
              <a:rPr lang="en-US" altLang="en-US" dirty="0">
                <a:sym typeface="Symbol" pitchFamily="18" charset="2"/>
              </a:rPr>
              <a:t> 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1,1  </a:t>
            </a:r>
            <a:r>
              <a:rPr lang="en-US" altLang="en-US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</a:t>
            </a:r>
            <a:r>
              <a:rPr lang="en-US" dirty="0"/>
              <a:t> 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1,2  </a:t>
            </a:r>
            <a:r>
              <a:rPr lang="en-US" altLang="en-US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2,1</a:t>
            </a: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r>
              <a:rPr lang="en-US" altLang="en-US" dirty="0"/>
              <a:t>	Percept: 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1,1  </a:t>
            </a:r>
          </a:p>
          <a:p>
            <a:pPr lvl="1">
              <a:buFontTx/>
              <a:buNone/>
            </a:pPr>
            <a:endParaRPr lang="en-US" altLang="en-US" i="1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Infer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	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1,1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1,2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2,1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276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184773"/>
              </p:ext>
            </p:extLst>
          </p:nvPr>
        </p:nvGraphicFramePr>
        <p:xfrm>
          <a:off x="3028493" y="1579892"/>
          <a:ext cx="12192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Equation" r:id="rId3" imgW="736600" imgH="419100" progId="Equation.DSMT4">
                  <p:embed/>
                </p:oleObj>
              </mc:Choice>
              <mc:Fallback>
                <p:oleObj name="Equation" r:id="rId3" imgW="736600" imgH="419100" progId="Equation.DSMT4">
                  <p:embed/>
                  <p:pic>
                    <p:nvPicPr>
                      <p:cNvPr id="2765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493" y="1579892"/>
                        <a:ext cx="12192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5797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Conclude </a:t>
            </a:r>
            <a:r>
              <a:rPr lang="en-US" altLang="en-US" sz="3200" i="1" dirty="0">
                <a:sym typeface="Symbol" pitchFamily="18" charset="2"/>
              </a:rPr>
              <a:t>W</a:t>
            </a:r>
            <a:r>
              <a:rPr lang="en-US" altLang="en-US" sz="3200" i="1" baseline="-25000" dirty="0">
                <a:sym typeface="Symbol" pitchFamily="18" charset="2"/>
              </a:rPr>
              <a:t>1,3</a:t>
            </a:r>
            <a:r>
              <a:rPr lang="en-US" altLang="en-US" sz="32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(Step #2)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And-Elimination</a:t>
            </a:r>
          </a:p>
          <a:p>
            <a:pPr>
              <a:buFontTx/>
              <a:buNone/>
            </a:pP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	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1,1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en-US" i="1" baseline="-25000" dirty="0">
                <a:solidFill>
                  <a:srgbClr val="FF0000"/>
                </a:solidFill>
                <a:latin typeface="Symbol" pitchFamily="18" charset="2"/>
                <a:sym typeface="Euclid Symbol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1,2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2,1</a:t>
            </a: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endParaRPr lang="en-US" altLang="en-US" i="1" dirty="0">
              <a:sym typeface="Symbol" pitchFamily="18" charset="2"/>
            </a:endParaRPr>
          </a:p>
          <a:p>
            <a:pPr lvl="1">
              <a:buFontTx/>
              <a:buNone/>
            </a:pPr>
            <a:endParaRPr lang="en-US" altLang="en-US" i="1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Infer</a:t>
            </a:r>
          </a:p>
          <a:p>
            <a:pPr lvl="1">
              <a:buFontTx/>
              <a:buNone/>
            </a:pPr>
            <a:r>
              <a:rPr lang="en-US" altLang="en-US" dirty="0">
                <a:sym typeface="Symbol" pitchFamily="18" charset="2"/>
              </a:rPr>
              <a:t>	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1,1  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1,2  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2,1</a:t>
            </a:r>
            <a:r>
              <a:rPr lang="en-US" altLang="en-US" dirty="0"/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06522" y="1485017"/>
            <a:ext cx="1905000" cy="733398"/>
            <a:chOff x="6629400" y="1524000"/>
            <a:chExt cx="1905000" cy="733398"/>
          </a:xfrm>
        </p:grpSpPr>
        <p:sp>
          <p:nvSpPr>
            <p:cNvPr id="2" name="TextBox 1"/>
            <p:cNvSpPr txBox="1"/>
            <p:nvPr/>
          </p:nvSpPr>
          <p:spPr>
            <a:xfrm>
              <a:off x="6629400" y="15240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i="1" dirty="0"/>
                <a:t>α</a:t>
              </a:r>
              <a:r>
                <a:rPr lang="en-US" i="1" baseline="-25000" dirty="0"/>
                <a:t>1</a:t>
              </a:r>
              <a:r>
                <a:rPr lang="en-US" dirty="0"/>
                <a:t>˄</a:t>
              </a:r>
              <a:r>
                <a:rPr lang="el-GR" dirty="0"/>
                <a:t> </a:t>
              </a:r>
              <a:r>
                <a:rPr lang="el-GR" i="1" dirty="0"/>
                <a:t>α</a:t>
              </a:r>
              <a:r>
                <a:rPr lang="en-US" i="1" baseline="-25000" dirty="0"/>
                <a:t>2</a:t>
              </a:r>
              <a:r>
                <a:rPr lang="en-US" dirty="0"/>
                <a:t>˄…˄</a:t>
              </a:r>
              <a:r>
                <a:rPr lang="el-GR" i="1" dirty="0"/>
                <a:t>α</a:t>
              </a:r>
              <a:r>
                <a:rPr lang="en-US" i="1" baseline="-25000" dirty="0"/>
                <a:t>n</a:t>
              </a:r>
              <a:endParaRPr lang="en-US" i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29400" y="1888066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i="1" dirty="0"/>
                <a:t>α</a:t>
              </a:r>
              <a:r>
                <a:rPr lang="en-US" i="1" baseline="-25000" dirty="0" err="1"/>
                <a:t>i</a:t>
              </a:r>
              <a:endParaRPr lang="en-US" i="1" dirty="0"/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6680202" y="1981200"/>
              <a:ext cx="1828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563638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Conclude </a:t>
            </a:r>
            <a:r>
              <a:rPr lang="en-US" altLang="en-US" sz="3200" i="1" dirty="0">
                <a:sym typeface="Symbol" pitchFamily="18" charset="2"/>
              </a:rPr>
              <a:t>W</a:t>
            </a:r>
            <a:r>
              <a:rPr lang="en-US" altLang="en-US" sz="3200" i="1" baseline="-25000" dirty="0">
                <a:sym typeface="Symbol" pitchFamily="18" charset="2"/>
              </a:rPr>
              <a:t>1,3</a:t>
            </a:r>
            <a:r>
              <a:rPr lang="en-US" altLang="en-US" sz="32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(Step #3)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640" y="1612905"/>
            <a:ext cx="11724640" cy="53477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Modus Ponens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</a:t>
            </a:r>
          </a:p>
          <a:p>
            <a:pPr lvl="1">
              <a:buNone/>
            </a:pPr>
            <a:r>
              <a:rPr lang="en-US" altLang="en-US" i="1" dirty="0">
                <a:sym typeface="Euclid Symbol" pitchFamily="18" charset="2"/>
              </a:rPr>
              <a:t>	R</a:t>
            </a:r>
            <a:r>
              <a:rPr lang="en-US" altLang="en-US" i="1" baseline="-25000" dirty="0">
                <a:sym typeface="Euclid Symbol" pitchFamily="18" charset="2"/>
              </a:rPr>
              <a:t>2</a:t>
            </a:r>
            <a:r>
              <a:rPr lang="en-US" altLang="en-US" dirty="0">
                <a:sym typeface="Euclid Symbol" pitchFamily="18" charset="2"/>
              </a:rPr>
              <a:t>:  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2,1  </a:t>
            </a:r>
            <a:r>
              <a:rPr lang="en-US" altLang="en-US" dirty="0">
                <a:sym typeface="Symbol" pitchFamily="18" charset="2"/>
              </a:rPr>
              <a:t>  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1,1 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2,1 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2,2</a:t>
            </a:r>
            <a:r>
              <a:rPr lang="en-US" altLang="en-US" dirty="0"/>
              <a:t>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3,1</a:t>
            </a:r>
            <a:r>
              <a:rPr lang="en-US" altLang="en-US" dirty="0"/>
              <a:t> </a:t>
            </a:r>
          </a:p>
          <a:p>
            <a:pPr lvl="1">
              <a:buNone/>
            </a:pPr>
            <a:r>
              <a:rPr lang="en-US" altLang="en-US" dirty="0"/>
              <a:t>	Percept:  </a:t>
            </a:r>
            <a:r>
              <a:rPr lang="en-US" dirty="0"/>
              <a:t>¬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2,1  </a:t>
            </a:r>
            <a:endParaRPr lang="en-US" altLang="en-US" i="1" dirty="0">
              <a:sym typeface="Symbol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i="1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Infer</a:t>
            </a:r>
          </a:p>
          <a:p>
            <a:pPr lvl="1">
              <a:buNone/>
            </a:pP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	 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1,1  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2,1  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2,2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3,1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altLang="en-US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And-Elimination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>
              <a:sym typeface="Symbol" pitchFamily="18" charset="2"/>
            </a:endParaRPr>
          </a:p>
          <a:p>
            <a:pPr lvl="1">
              <a:buNone/>
            </a:pP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	 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1,1  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2,1   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2,2</a:t>
            </a:r>
            <a:r>
              <a:rPr lang="en-US" altLang="en-US" dirty="0">
                <a:solidFill>
                  <a:srgbClr val="FF0000"/>
                </a:solidFill>
              </a:rPr>
              <a:t>  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3,1</a:t>
            </a: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  <p:graphicFrame>
        <p:nvGraphicFramePr>
          <p:cNvPr id="29701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38849"/>
              </p:ext>
            </p:extLst>
          </p:nvPr>
        </p:nvGraphicFramePr>
        <p:xfrm>
          <a:off x="3013863" y="1612906"/>
          <a:ext cx="12192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4" name="Equation" r:id="rId4" imgW="736600" imgH="419100" progId="Equation.DSMT4">
                  <p:embed/>
                </p:oleObj>
              </mc:Choice>
              <mc:Fallback>
                <p:oleObj name="Equation" r:id="rId4" imgW="736600" imgH="419100" progId="Equation.DSMT4">
                  <p:embed/>
                  <p:pic>
                    <p:nvPicPr>
                      <p:cNvPr id="29701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863" y="1612906"/>
                        <a:ext cx="12192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084776" y="5022677"/>
            <a:ext cx="1905000" cy="733398"/>
            <a:chOff x="6629400" y="1524000"/>
            <a:chExt cx="1905000" cy="733398"/>
          </a:xfrm>
        </p:grpSpPr>
        <p:sp>
          <p:nvSpPr>
            <p:cNvPr id="8" name="TextBox 7"/>
            <p:cNvSpPr txBox="1"/>
            <p:nvPr/>
          </p:nvSpPr>
          <p:spPr>
            <a:xfrm>
              <a:off x="6629400" y="15240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i="1" dirty="0"/>
                <a:t>α</a:t>
              </a:r>
              <a:r>
                <a:rPr lang="en-US" i="1" baseline="-25000" dirty="0"/>
                <a:t>1</a:t>
              </a:r>
              <a:r>
                <a:rPr lang="en-US" dirty="0"/>
                <a:t>˄</a:t>
              </a:r>
              <a:r>
                <a:rPr lang="el-GR" dirty="0"/>
                <a:t> </a:t>
              </a:r>
              <a:r>
                <a:rPr lang="el-GR" i="1" dirty="0"/>
                <a:t>α</a:t>
              </a:r>
              <a:r>
                <a:rPr lang="en-US" i="1" baseline="-25000" dirty="0"/>
                <a:t>2</a:t>
              </a:r>
              <a:r>
                <a:rPr lang="en-US" dirty="0"/>
                <a:t>˄…˄</a:t>
              </a:r>
              <a:r>
                <a:rPr lang="el-GR" i="1" dirty="0"/>
                <a:t>α</a:t>
              </a:r>
              <a:r>
                <a:rPr lang="en-US" i="1" baseline="-25000" dirty="0"/>
                <a:t>n</a:t>
              </a:r>
              <a:endParaRPr lang="en-US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29400" y="1888066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i="1" dirty="0"/>
                <a:t>α</a:t>
              </a:r>
              <a:r>
                <a:rPr lang="en-US" i="1" baseline="-25000" dirty="0" err="1"/>
                <a:t>i</a:t>
              </a:r>
              <a:endParaRPr lang="en-US" i="1" dirty="0"/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6680202" y="1981200"/>
              <a:ext cx="1828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912907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Conclude </a:t>
            </a:r>
            <a:r>
              <a:rPr lang="en-US" altLang="en-US" sz="3200" i="1" dirty="0">
                <a:sym typeface="Symbol" pitchFamily="18" charset="2"/>
              </a:rPr>
              <a:t>W</a:t>
            </a:r>
            <a:r>
              <a:rPr lang="en-US" altLang="en-US" sz="3200" i="1" baseline="-25000" dirty="0">
                <a:sym typeface="Symbol" pitchFamily="18" charset="2"/>
              </a:rPr>
              <a:t>1,3</a:t>
            </a:r>
            <a:r>
              <a:rPr lang="en-US" altLang="en-US" sz="32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(Step #4)</a:t>
            </a:r>
            <a:r>
              <a:rPr lang="en-US" altLang="en-US" sz="32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Modus Ponens</a:t>
            </a:r>
          </a:p>
          <a:p>
            <a:pPr>
              <a:buFontTx/>
              <a:buNone/>
            </a:pP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r>
              <a:rPr lang="en-US" altLang="en-US" i="1" dirty="0">
                <a:sym typeface="Euclid Symbol" pitchFamily="18" charset="2"/>
              </a:rPr>
              <a:t>	R</a:t>
            </a:r>
            <a:r>
              <a:rPr lang="en-US" altLang="en-US" i="1" baseline="-25000" dirty="0">
                <a:sym typeface="Euclid Symbol" pitchFamily="18" charset="2"/>
              </a:rPr>
              <a:t>4</a:t>
            </a:r>
            <a:r>
              <a:rPr lang="en-US" altLang="en-US" dirty="0">
                <a:sym typeface="Euclid Symbol" pitchFamily="18" charset="2"/>
              </a:rPr>
              <a:t>:  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1,2  </a:t>
            </a:r>
            <a:r>
              <a:rPr lang="en-US" altLang="en-US" dirty="0">
                <a:sym typeface="Symbol" pitchFamily="18" charset="2"/>
              </a:rPr>
              <a:t> 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1,3  </a:t>
            </a:r>
            <a:r>
              <a:rPr lang="en-US" altLang="en-US" dirty="0">
                <a:sym typeface="Symbol" pitchFamily="18" charset="2"/>
              </a:rPr>
              <a:t></a:t>
            </a:r>
            <a:r>
              <a:rPr lang="en-US" altLang="en-US" i="1" baseline="-25000" dirty="0">
                <a:sym typeface="Symbol" pitchFamily="18" charset="2"/>
              </a:rPr>
              <a:t> 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1,2 </a:t>
            </a:r>
            <a:r>
              <a:rPr lang="en-US" altLang="en-US" dirty="0">
                <a:sym typeface="Symbol" pitchFamily="18" charset="2"/>
              </a:rPr>
              <a:t></a:t>
            </a:r>
            <a:r>
              <a:rPr lang="en-US" altLang="en-US" i="1" baseline="-25000" dirty="0"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2,2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</a:t>
            </a:r>
            <a:r>
              <a:rPr lang="en-US" altLang="en-US" i="1" baseline="-25000" dirty="0">
                <a:sym typeface="Symbol" pitchFamily="18" charset="2"/>
              </a:rPr>
              <a:t>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1,1</a:t>
            </a: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r>
              <a:rPr lang="en-US" altLang="en-US" dirty="0"/>
              <a:t>	Percept:  </a:t>
            </a:r>
            <a:r>
              <a:rPr lang="en-US" altLang="en-US" i="1" dirty="0">
                <a:sym typeface="Symbol" pitchFamily="18" charset="2"/>
              </a:rPr>
              <a:t>S</a:t>
            </a:r>
            <a:r>
              <a:rPr lang="en-US" altLang="en-US" i="1" baseline="-25000" dirty="0">
                <a:sym typeface="Symbol" pitchFamily="18" charset="2"/>
              </a:rPr>
              <a:t>1,2  </a:t>
            </a:r>
            <a:endParaRPr lang="en-US" altLang="en-US" i="1" dirty="0">
              <a:sym typeface="Symbol" pitchFamily="18" charset="2"/>
            </a:endParaRPr>
          </a:p>
          <a:p>
            <a:pPr lvl="1">
              <a:buFontTx/>
              <a:buNone/>
            </a:pPr>
            <a:endParaRPr lang="en-US" altLang="en-US" i="1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Infer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	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1,3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1,2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2,2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1,1</a:t>
            </a:r>
            <a:r>
              <a:rPr lang="en-US" altLang="en-US" dirty="0"/>
              <a:t> </a:t>
            </a: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1CD42905-0AA4-4BD1-837B-0121BD3121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789587"/>
              </p:ext>
            </p:extLst>
          </p:nvPr>
        </p:nvGraphicFramePr>
        <p:xfrm>
          <a:off x="3028493" y="1579892"/>
          <a:ext cx="12192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8" name="Equation" r:id="rId3" imgW="736600" imgH="419100" progId="Equation.DSMT4">
                  <p:embed/>
                </p:oleObj>
              </mc:Choice>
              <mc:Fallback>
                <p:oleObj name="Equation" r:id="rId3" imgW="736600" imgH="419100" progId="Equation.DSMT4">
                  <p:embed/>
                  <p:pic>
                    <p:nvPicPr>
                      <p:cNvPr id="2765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493" y="1579892"/>
                        <a:ext cx="12192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73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6012-A065-4B91-9C9B-6725E9C2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Knowledge 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F8C9C-65FE-4233-A4AA-171D27A4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991094"/>
          </a:xfrm>
        </p:spPr>
        <p:txBody>
          <a:bodyPr>
            <a:normAutofit/>
          </a:bodyPr>
          <a:lstStyle/>
          <a:p>
            <a:r>
              <a:rPr lang="en-US" altLang="en-US" dirty="0"/>
              <a:t>Central component is its </a:t>
            </a:r>
            <a:r>
              <a:rPr lang="en-US" altLang="en-US" u="sng" dirty="0"/>
              <a:t>knowledge base </a:t>
            </a:r>
            <a:r>
              <a:rPr lang="en-US" altLang="en-US" dirty="0"/>
              <a:t>(KB)</a:t>
            </a:r>
          </a:p>
          <a:p>
            <a:pPr lvl="1"/>
            <a:r>
              <a:rPr lang="en-US" altLang="en-US" dirty="0"/>
              <a:t>Contains set of </a:t>
            </a:r>
            <a:r>
              <a:rPr lang="ja-JP" altLang="en-US" dirty="0"/>
              <a:t>“</a:t>
            </a:r>
            <a:r>
              <a:rPr lang="en-US" altLang="ja-JP" dirty="0"/>
              <a:t>sentences</a:t>
            </a:r>
            <a:r>
              <a:rPr lang="ja-JP" altLang="en-US" dirty="0"/>
              <a:t>”</a:t>
            </a:r>
            <a:r>
              <a:rPr lang="en-US" altLang="ja-JP" dirty="0"/>
              <a:t> (in k</a:t>
            </a:r>
            <a:r>
              <a:rPr lang="en-US" altLang="en-US" dirty="0"/>
              <a:t>nowledge representation language</a:t>
            </a:r>
            <a:r>
              <a:rPr lang="en-US" altLang="ja-JP" dirty="0"/>
              <a:t>)</a:t>
            </a:r>
          </a:p>
          <a:p>
            <a:pPr lvl="1"/>
            <a:r>
              <a:rPr lang="en-US" altLang="en-US" dirty="0"/>
              <a:t>KB initially contains some background knowledge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How to add new information to KB?</a:t>
            </a:r>
          </a:p>
          <a:p>
            <a:pPr lvl="1"/>
            <a:r>
              <a:rPr lang="en-US" altLang="en-US" b="1" dirty="0"/>
              <a:t>TELL</a:t>
            </a:r>
            <a:r>
              <a:rPr lang="en-US" altLang="en-US" dirty="0"/>
              <a:t> function</a:t>
            </a:r>
          </a:p>
          <a:p>
            <a:pPr lvl="1"/>
            <a:r>
              <a:rPr lang="en-US" altLang="en-US" dirty="0"/>
              <a:t>Inference: deriving new sentences from old ones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How to query what is known?</a:t>
            </a:r>
          </a:p>
          <a:p>
            <a:pPr lvl="1"/>
            <a:r>
              <a:rPr lang="en-US" altLang="en-US" b="1" dirty="0"/>
              <a:t>ASK</a:t>
            </a:r>
            <a:r>
              <a:rPr lang="en-US" altLang="en-US" dirty="0"/>
              <a:t> function</a:t>
            </a:r>
          </a:p>
          <a:p>
            <a:pPr lvl="1"/>
            <a:r>
              <a:rPr lang="en-US" altLang="en-US" dirty="0"/>
              <a:t>Answers should follow what has been told to the KB previously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4B9856-E310-436C-B824-D9674FEAA346}"/>
              </a:ext>
            </a:extLst>
          </p:cNvPr>
          <p:cNvSpPr/>
          <p:nvPr/>
        </p:nvSpPr>
        <p:spPr>
          <a:xfrm>
            <a:off x="8591107" y="4279605"/>
            <a:ext cx="2838893" cy="122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7B20B2-522C-4953-8E78-1E8E7A604DE7}"/>
              </a:ext>
            </a:extLst>
          </p:cNvPr>
          <p:cNvCxnSpPr>
            <a:cxnSpLocks/>
          </p:cNvCxnSpPr>
          <p:nvPr/>
        </p:nvCxnSpPr>
        <p:spPr>
          <a:xfrm>
            <a:off x="9111955" y="3158608"/>
            <a:ext cx="0" cy="106857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169E1B-CA17-4062-AA49-C78DCC1E421C}"/>
              </a:ext>
            </a:extLst>
          </p:cNvPr>
          <p:cNvCxnSpPr>
            <a:cxnSpLocks/>
          </p:cNvCxnSpPr>
          <p:nvPr/>
        </p:nvCxnSpPr>
        <p:spPr>
          <a:xfrm>
            <a:off x="10661355" y="3158608"/>
            <a:ext cx="0" cy="106857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F61845-6862-4D29-9E41-C196E6CCA189}"/>
              </a:ext>
            </a:extLst>
          </p:cNvPr>
          <p:cNvCxnSpPr>
            <a:cxnSpLocks/>
          </p:cNvCxnSpPr>
          <p:nvPr/>
        </p:nvCxnSpPr>
        <p:spPr>
          <a:xfrm flipV="1">
            <a:off x="10915355" y="3158608"/>
            <a:ext cx="0" cy="106857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24323F-207F-4A43-BF85-C1AA5A6F857E}"/>
              </a:ext>
            </a:extLst>
          </p:cNvPr>
          <p:cNvSpPr txBox="1"/>
          <p:nvPr/>
        </p:nvSpPr>
        <p:spPr>
          <a:xfrm>
            <a:off x="8712204" y="2547564"/>
            <a:ext cx="276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Tell		Ask</a:t>
            </a: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36353C35-6CD5-4671-B7CC-938BA6BDC815}"/>
              </a:ext>
            </a:extLst>
          </p:cNvPr>
          <p:cNvSpPr/>
          <p:nvPr/>
        </p:nvSpPr>
        <p:spPr>
          <a:xfrm rot="5400000" flipH="1">
            <a:off x="7842028" y="4693206"/>
            <a:ext cx="898528" cy="397314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3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Conclude </a:t>
            </a:r>
            <a:r>
              <a:rPr lang="en-US" altLang="en-US" sz="3200" i="1" dirty="0">
                <a:sym typeface="Symbol" pitchFamily="18" charset="2"/>
              </a:rPr>
              <a:t>W</a:t>
            </a:r>
            <a:r>
              <a:rPr lang="en-US" altLang="en-US" sz="3200" i="1" baseline="-25000" dirty="0">
                <a:sym typeface="Symbol" pitchFamily="18" charset="2"/>
              </a:rPr>
              <a:t>1,3</a:t>
            </a:r>
            <a:r>
              <a:rPr lang="en-US" altLang="en-US" sz="32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(Step #5)</a:t>
            </a:r>
            <a:r>
              <a:rPr lang="en-US" altLang="en-US" sz="32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Unit Resolution</a:t>
            </a:r>
          </a:p>
          <a:p>
            <a:pPr>
              <a:buFontTx/>
              <a:buNone/>
            </a:pP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r>
              <a:rPr lang="en-US" altLang="en-US" i="1" dirty="0">
                <a:sym typeface="Euclid Symbol" pitchFamily="18" charset="2"/>
              </a:rPr>
              <a:t>	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1,3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1,2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2,2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1,1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ym typeface="Symbol" pitchFamily="18" charset="2"/>
              </a:rPr>
              <a:t>from Step #4</a:t>
            </a:r>
            <a:endParaRPr lang="en-US" altLang="en-US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 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1,1  </a:t>
            </a:r>
            <a:r>
              <a:rPr lang="en-US" altLang="en-US" dirty="0">
                <a:sym typeface="Symbol" pitchFamily="18" charset="2"/>
              </a:rPr>
              <a:t>from Step #2</a:t>
            </a:r>
            <a:endParaRPr lang="en-US" altLang="en-US" i="1" dirty="0">
              <a:sym typeface="Symbol" pitchFamily="18" charset="2"/>
            </a:endParaRPr>
          </a:p>
          <a:p>
            <a:pPr lvl="1">
              <a:buFontTx/>
              <a:buNone/>
            </a:pPr>
            <a:endParaRPr lang="en-US" altLang="en-US" i="1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Infer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	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1,3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1,2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2,2</a:t>
            </a:r>
          </a:p>
        </p:txBody>
      </p:sp>
      <p:graphicFrame>
        <p:nvGraphicFramePr>
          <p:cNvPr id="31749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769470"/>
              </p:ext>
            </p:extLst>
          </p:nvPr>
        </p:nvGraphicFramePr>
        <p:xfrm>
          <a:off x="2980335" y="1572577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Equation" r:id="rId3" imgW="787058" imgH="393529" progId="Equation.DSMT4">
                  <p:embed/>
                </p:oleObj>
              </mc:Choice>
              <mc:Fallback>
                <p:oleObj name="Equation" r:id="rId3" imgW="787058" imgH="393529" progId="Equation.DSMT4">
                  <p:embed/>
                  <p:pic>
                    <p:nvPicPr>
                      <p:cNvPr id="31749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335" y="1572577"/>
                        <a:ext cx="1371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6343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Conclude </a:t>
            </a:r>
            <a:r>
              <a:rPr lang="en-US" altLang="en-US" sz="3200" i="1" dirty="0">
                <a:sym typeface="Symbol" pitchFamily="18" charset="2"/>
              </a:rPr>
              <a:t>W</a:t>
            </a:r>
            <a:r>
              <a:rPr lang="en-US" altLang="en-US" sz="3200" i="1" baseline="-25000" dirty="0">
                <a:sym typeface="Symbol" pitchFamily="18" charset="2"/>
              </a:rPr>
              <a:t>1,3</a:t>
            </a:r>
            <a:r>
              <a:rPr lang="en-US" altLang="en-US" sz="32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(Step #6)</a:t>
            </a:r>
            <a:r>
              <a:rPr lang="en-US" altLang="en-US" sz="32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Unit Resolution</a:t>
            </a:r>
          </a:p>
          <a:p>
            <a:pPr>
              <a:buFontTx/>
              <a:buNone/>
            </a:pP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r>
              <a:rPr lang="en-US" altLang="en-US" i="1" dirty="0">
                <a:sym typeface="Euclid Symbol" pitchFamily="18" charset="2"/>
              </a:rPr>
              <a:t>	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1,3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1,2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2,2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ym typeface="Symbol" pitchFamily="18" charset="2"/>
              </a:rPr>
              <a:t>from Step #5</a:t>
            </a:r>
            <a:endParaRPr lang="en-US" altLang="en-US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 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2,2  </a:t>
            </a:r>
            <a:r>
              <a:rPr lang="en-US" altLang="en-US" dirty="0">
                <a:sym typeface="Symbol" pitchFamily="18" charset="2"/>
              </a:rPr>
              <a:t>from Step #3</a:t>
            </a:r>
            <a:endParaRPr lang="en-US" altLang="en-US" i="1" dirty="0">
              <a:sym typeface="Symbol" pitchFamily="18" charset="2"/>
            </a:endParaRPr>
          </a:p>
          <a:p>
            <a:pPr lvl="1">
              <a:buFontTx/>
              <a:buNone/>
            </a:pPr>
            <a:endParaRPr lang="en-US" altLang="en-US" i="1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Infer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	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1,3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1,2</a:t>
            </a:r>
          </a:p>
        </p:txBody>
      </p:sp>
      <p:graphicFrame>
        <p:nvGraphicFramePr>
          <p:cNvPr id="32773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624953"/>
              </p:ext>
            </p:extLst>
          </p:nvPr>
        </p:nvGraphicFramePr>
        <p:xfrm>
          <a:off x="2914497" y="1541469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" name="Equation" r:id="rId3" imgW="787058" imgH="393529" progId="Equation.DSMT4">
                  <p:embed/>
                </p:oleObj>
              </mc:Choice>
              <mc:Fallback>
                <p:oleObj name="Equation" r:id="rId3" imgW="787058" imgH="393529" progId="Equation.DSMT4">
                  <p:embed/>
                  <p:pic>
                    <p:nvPicPr>
                      <p:cNvPr id="32773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497" y="1541469"/>
                        <a:ext cx="1371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84195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Conclude </a:t>
            </a:r>
            <a:r>
              <a:rPr lang="en-US" altLang="en-US" sz="3200" i="1" dirty="0">
                <a:sym typeface="Symbol" pitchFamily="18" charset="2"/>
              </a:rPr>
              <a:t>W</a:t>
            </a:r>
            <a:r>
              <a:rPr lang="en-US" altLang="en-US" sz="3200" i="1" baseline="-25000" dirty="0">
                <a:sym typeface="Symbol" pitchFamily="18" charset="2"/>
              </a:rPr>
              <a:t>1,3</a:t>
            </a:r>
            <a:r>
              <a:rPr lang="en-US" altLang="en-US" sz="32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(Step #7)</a:t>
            </a:r>
            <a:r>
              <a:rPr lang="en-US" altLang="en-US" sz="3200" i="1" baseline="-250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Unit Resolution</a:t>
            </a:r>
          </a:p>
          <a:p>
            <a:pPr>
              <a:buFontTx/>
              <a:buNone/>
            </a:pPr>
            <a:r>
              <a:rPr lang="en-US" altLang="en-US" dirty="0"/>
              <a:t> </a:t>
            </a:r>
          </a:p>
          <a:p>
            <a:pPr lvl="1">
              <a:buFontTx/>
              <a:buNone/>
            </a:pPr>
            <a:r>
              <a:rPr lang="en-US" altLang="en-US" i="1" dirty="0">
                <a:sym typeface="Euclid Symbol" pitchFamily="18" charset="2"/>
              </a:rPr>
              <a:t>	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1,3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1,2  </a:t>
            </a:r>
            <a:r>
              <a:rPr lang="en-US" altLang="en-US" dirty="0">
                <a:sym typeface="Symbol" pitchFamily="18" charset="2"/>
              </a:rPr>
              <a:t>from Step #6</a:t>
            </a:r>
            <a:endParaRPr lang="en-US" altLang="en-US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 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¬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1,2  </a:t>
            </a:r>
            <a:r>
              <a:rPr lang="en-US" altLang="en-US" dirty="0">
                <a:sym typeface="Symbol" pitchFamily="18" charset="2"/>
              </a:rPr>
              <a:t>from Step #2</a:t>
            </a:r>
            <a:endParaRPr lang="en-US" altLang="en-US" i="1" dirty="0">
              <a:sym typeface="Symbol" pitchFamily="18" charset="2"/>
            </a:endParaRPr>
          </a:p>
          <a:p>
            <a:pPr lvl="1">
              <a:buFontTx/>
              <a:buNone/>
            </a:pPr>
            <a:endParaRPr lang="en-US" altLang="en-US" i="1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Infer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	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W</a:t>
            </a:r>
            <a:r>
              <a:rPr lang="en-US" altLang="en-US" i="1" baseline="-25000" dirty="0">
                <a:solidFill>
                  <a:srgbClr val="FF0000"/>
                </a:solidFill>
                <a:sym typeface="Symbol" pitchFamily="18" charset="2"/>
              </a:rPr>
              <a:t>1,3  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 The </a:t>
            </a:r>
            <a:r>
              <a:rPr lang="en-US" altLang="en-US" dirty="0" err="1">
                <a:solidFill>
                  <a:srgbClr val="FF0000"/>
                </a:solidFill>
                <a:sym typeface="Symbol" pitchFamily="18" charset="2"/>
              </a:rPr>
              <a:t>wumpus</a:t>
            </a:r>
            <a:r>
              <a:rPr lang="en-US" altLang="en-US" dirty="0">
                <a:solidFill>
                  <a:srgbClr val="FF0000"/>
                </a:solidFill>
                <a:sym typeface="Symbol" pitchFamily="18" charset="2"/>
              </a:rPr>
              <a:t> is in cell 1,3!!!</a:t>
            </a:r>
          </a:p>
        </p:txBody>
      </p:sp>
      <p:graphicFrame>
        <p:nvGraphicFramePr>
          <p:cNvPr id="33797" name="Object 0"/>
          <p:cNvGraphicFramePr>
            <a:graphicFrameLocks noChangeAspect="1"/>
          </p:cNvGraphicFramePr>
          <p:nvPr/>
        </p:nvGraphicFramePr>
        <p:xfrm>
          <a:off x="5562600" y="1676400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0" name="Equation" r:id="rId3" imgW="787058" imgH="393529" progId="Equation.DSMT4">
                  <p:embed/>
                </p:oleObj>
              </mc:Choice>
              <mc:Fallback>
                <p:oleObj name="Equation" r:id="rId3" imgW="787058" imgH="393529" progId="Equation.DSMT4">
                  <p:embed/>
                  <p:pic>
                    <p:nvPicPr>
                      <p:cNvPr id="33797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76400"/>
                        <a:ext cx="1371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766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8A5F-43C4-6B43-8C8E-C2801151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Wumpus in </a:t>
            </a:r>
            <a:r>
              <a:rPr lang="en-US" altLang="en-US" i="1" dirty="0">
                <a:sym typeface="Symbol" pitchFamily="18" charset="2"/>
              </a:rPr>
              <a:t>W</a:t>
            </a:r>
            <a:r>
              <a:rPr lang="en-US" altLang="en-US" i="1" baseline="-25000" dirty="0">
                <a:sym typeface="Symbol" pitchFamily="18" charset="2"/>
              </a:rPr>
              <a:t>1,3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7DA0454-4D0C-DD40-9238-3D84846A6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86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6A2186-F126-4A43-9766-2B945B8DD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276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CDC48A-A9AC-C74E-AB4F-ECE2E9E5D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267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A9F6F1-9709-F24E-85E3-D269CDB1C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86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333295D-E1D5-B245-91DA-C921B5955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76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619F17C-EFE8-EC41-9966-616D2A7E3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267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D9C85D78-C783-2B4A-81B7-3F715E082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2860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8A6AF94C-DB1D-614F-A3DC-9B6F35D22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766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EDAF580-66CB-8141-8260-944A3D1CC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267200"/>
            <a:ext cx="990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D358EE23-837A-6F47-B906-0D72A1582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267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5217C6E6-85CC-7F41-8EA0-7BDC017FF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276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77D15C38-C263-F64D-A951-030F4AB7C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573A22F-B8A7-424D-85A4-0749479BD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57600"/>
            <a:ext cx="381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/>
              <a:t>A</a:t>
            </a:r>
          </a:p>
        </p:txBody>
      </p:sp>
      <p:pic>
        <p:nvPicPr>
          <p:cNvPr id="16" name="Picture 16" descr="an01124_">
            <a:extLst>
              <a:ext uri="{FF2B5EF4-FFF2-40B4-BE49-F238E27FC236}">
                <a16:creationId xmlns:a16="http://schemas.microsoft.com/office/drawing/2014/main" id="{807D3B8B-A855-4140-944E-C089679D6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7" y="2362200"/>
            <a:ext cx="568324" cy="69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17">
            <a:extLst>
              <a:ext uri="{FF2B5EF4-FFF2-40B4-BE49-F238E27FC236}">
                <a16:creationId xmlns:a16="http://schemas.microsoft.com/office/drawing/2014/main" id="{E95C5301-44D7-0843-8277-2426FE644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276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/>
              <a:t>OK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659CC06D-FE7A-CF47-BB6C-31E0740AE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85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BDAB436C-CD0F-D441-A50E-016C456C7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288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C91E9CCB-36C3-1E4C-B95C-A5AD968E7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519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5126AA1F-31CA-1D48-B3F2-1B7FF396E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5100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F3D7933F-575B-BE43-9EAF-976C7C7D1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3805" y="2271714"/>
            <a:ext cx="48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W!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A9A112E3-69DB-004B-A382-F1522C7B3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5334001"/>
            <a:ext cx="241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1               2                3 </a:t>
            </a:r>
          </a:p>
        </p:txBody>
      </p:sp>
    </p:spTree>
    <p:extLst>
      <p:ext uri="{BB962C8B-B14F-4D97-AF65-F5344CB8AC3E}">
        <p14:creationId xmlns:p14="http://schemas.microsoft.com/office/powerpoint/2010/main" val="42470202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Propositional Logic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640" y="1633779"/>
            <a:ext cx="11643766" cy="4419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Propositional logic commits to existence of facts about the world being represented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Simple syntax and semantics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Proof methods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Truth table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Inference rules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Modus Ponens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And-Elimination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And/Or-Introduction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Double-Negation Elimination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Unit Resolution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Resolution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Propositional logic quickly becomes impractical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79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354CC9C5-98EB-F74C-A018-46C6117A1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4FD0AD7-D9B1-5B45-8213-8F730541B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4640" y="1620655"/>
            <a:ext cx="11897360" cy="4564057"/>
          </a:xfrm>
        </p:spPr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u="sng" dirty="0"/>
              <a:t>logical</a:t>
            </a:r>
            <a:r>
              <a:rPr lang="en-US" altLang="en-US" dirty="0"/>
              <a:t> agents, knowledge is </a:t>
            </a:r>
            <a:r>
              <a:rPr lang="en-US" altLang="en-US" u="sng" dirty="0"/>
              <a:t>definite</a:t>
            </a:r>
          </a:p>
          <a:p>
            <a:pPr lvl="1"/>
            <a:r>
              <a:rPr lang="en-US" altLang="en-US" dirty="0"/>
              <a:t>Each proposition is either </a:t>
            </a:r>
            <a:r>
              <a:rPr lang="ja-JP" altLang="en-US" dirty="0"/>
              <a:t>“</a:t>
            </a:r>
            <a:r>
              <a:rPr lang="en-US" altLang="ja-JP" dirty="0"/>
              <a:t>True</a:t>
            </a:r>
            <a:r>
              <a:rPr lang="ja-JP" altLang="en-US" dirty="0"/>
              <a:t>”</a:t>
            </a:r>
            <a:r>
              <a:rPr lang="en-US" altLang="ja-JP" dirty="0"/>
              <a:t> or </a:t>
            </a:r>
            <a:r>
              <a:rPr lang="ja-JP" altLang="en-US" dirty="0"/>
              <a:t>“</a:t>
            </a:r>
            <a:r>
              <a:rPr lang="en-US" altLang="ja-JP" dirty="0"/>
              <a:t>False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en-US" dirty="0"/>
              <a:t>Logic has advantage of being simple representation for knowledge-based agents</a:t>
            </a:r>
          </a:p>
          <a:p>
            <a:pPr lvl="1"/>
            <a:r>
              <a:rPr lang="en-US" altLang="en-US" dirty="0"/>
              <a:t>But limited in its ability to handle uncertainty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We will examine propositional logic and first-order logic</a:t>
            </a:r>
          </a:p>
        </p:txBody>
      </p:sp>
    </p:spTree>
    <p:extLst>
      <p:ext uri="{BB962C8B-B14F-4D97-AF65-F5344CB8AC3E}">
        <p14:creationId xmlns:p14="http://schemas.microsoft.com/office/powerpoint/2010/main" val="410194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67D3-3F99-4BB4-B395-8F5AA26C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Wumpus World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E4BB0-F159-4F8B-83B2-A1316F5D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Simple environment to motivate </a:t>
            </a:r>
            <a:r>
              <a:rPr lang="en-US" altLang="en-US" u="sng" dirty="0"/>
              <a:t>logical reasoning</a:t>
            </a:r>
          </a:p>
          <a:p>
            <a:r>
              <a:rPr lang="en-US" altLang="en-US" dirty="0"/>
              <a:t>Agent explores cave with rooms connected by passageways</a:t>
            </a:r>
          </a:p>
          <a:p>
            <a:r>
              <a:rPr lang="en-US" altLang="en-US" dirty="0"/>
              <a:t>“</a:t>
            </a:r>
            <a:r>
              <a:rPr lang="en-US" altLang="ja-JP" dirty="0"/>
              <a:t>Wumpus</a:t>
            </a:r>
            <a:r>
              <a:rPr lang="en-US" altLang="en-US" dirty="0"/>
              <a:t>”</a:t>
            </a:r>
            <a:r>
              <a:rPr lang="en-US" altLang="ja-JP" dirty="0"/>
              <a:t> beast lurking somewhere in cave</a:t>
            </a:r>
          </a:p>
          <a:p>
            <a:pPr lvl="1"/>
            <a:r>
              <a:rPr lang="en-US" altLang="en-US" dirty="0"/>
              <a:t>Eats anyone who enters its room</a:t>
            </a:r>
          </a:p>
          <a:p>
            <a:pPr lvl="1"/>
            <a:r>
              <a:rPr lang="en-US" altLang="en-US" dirty="0"/>
              <a:t>Agent has one arrow (can kill Wumpus)</a:t>
            </a:r>
          </a:p>
          <a:p>
            <a:r>
              <a:rPr lang="en-US" altLang="en-US" dirty="0"/>
              <a:t>Some rooms contain bottomless pits</a:t>
            </a:r>
          </a:p>
          <a:p>
            <a:r>
              <a:rPr lang="en-US" altLang="en-US" dirty="0"/>
              <a:t>Occasional heap of gold present</a:t>
            </a:r>
          </a:p>
          <a:p>
            <a:r>
              <a:rPr lang="en-US" altLang="en-US" dirty="0"/>
              <a:t>Agent task</a:t>
            </a:r>
          </a:p>
          <a:p>
            <a:pPr lvl="1"/>
            <a:r>
              <a:rPr lang="en-US" altLang="en-US" dirty="0"/>
              <a:t>Enter cave, find the gold, return to entrance, and exit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73A447-87D9-49FA-94E3-30ECCB7E7729}"/>
              </a:ext>
            </a:extLst>
          </p:cNvPr>
          <p:cNvGrpSpPr/>
          <p:nvPr/>
        </p:nvGrpSpPr>
        <p:grpSpPr>
          <a:xfrm>
            <a:off x="8001000" y="2681287"/>
            <a:ext cx="3962400" cy="4024314"/>
            <a:chOff x="4114800" y="1828800"/>
            <a:chExt cx="3962400" cy="4024314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0E8389D-049B-4F20-8B5F-F1647A6FA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4800" y="1828800"/>
              <a:ext cx="3962400" cy="3962400"/>
              <a:chOff x="1056" y="1152"/>
              <a:chExt cx="2496" cy="2496"/>
            </a:xfrm>
          </p:grpSpPr>
          <p:sp>
            <p:nvSpPr>
              <p:cNvPr id="69" name="Rectangle 4">
                <a:extLst>
                  <a:ext uri="{FF2B5EF4-FFF2-40B4-BE49-F238E27FC236}">
                    <a16:creationId xmlns:a16="http://schemas.microsoft.com/office/drawing/2014/main" id="{337A790C-C6CE-4E64-BAE6-39E6D57AA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152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0" name="Rectangle 5">
                <a:extLst>
                  <a:ext uri="{FF2B5EF4-FFF2-40B4-BE49-F238E27FC236}">
                    <a16:creationId xmlns:a16="http://schemas.microsoft.com/office/drawing/2014/main" id="{B5951D1E-0C2D-4ABF-9C27-0EE9D086C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776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1" name="Rectangle 6">
                <a:extLst>
                  <a:ext uri="{FF2B5EF4-FFF2-40B4-BE49-F238E27FC236}">
                    <a16:creationId xmlns:a16="http://schemas.microsoft.com/office/drawing/2014/main" id="{D683651F-D137-4C97-A6D0-3B6B57020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400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" name="Rectangle 7">
                <a:extLst>
                  <a:ext uri="{FF2B5EF4-FFF2-40B4-BE49-F238E27FC236}">
                    <a16:creationId xmlns:a16="http://schemas.microsoft.com/office/drawing/2014/main" id="{456E3EFA-2421-4C0E-809C-8259647BC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024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3" name="Rectangle 8">
                <a:extLst>
                  <a:ext uri="{FF2B5EF4-FFF2-40B4-BE49-F238E27FC236}">
                    <a16:creationId xmlns:a16="http://schemas.microsoft.com/office/drawing/2014/main" id="{819E3281-CFBF-4E16-A25F-5F3BC8D7B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4" name="Rectangle 9">
                <a:extLst>
                  <a:ext uri="{FF2B5EF4-FFF2-40B4-BE49-F238E27FC236}">
                    <a16:creationId xmlns:a16="http://schemas.microsoft.com/office/drawing/2014/main" id="{754AD572-CB14-4ECA-975A-2E777E47A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5" name="Rectangle 10">
                <a:extLst>
                  <a:ext uri="{FF2B5EF4-FFF2-40B4-BE49-F238E27FC236}">
                    <a16:creationId xmlns:a16="http://schemas.microsoft.com/office/drawing/2014/main" id="{C63A72BF-DC3F-44F9-BD9F-CB6C5E392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400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6" name="Rectangle 11">
                <a:extLst>
                  <a:ext uri="{FF2B5EF4-FFF2-40B4-BE49-F238E27FC236}">
                    <a16:creationId xmlns:a16="http://schemas.microsoft.com/office/drawing/2014/main" id="{20E42EE7-3BF4-4644-8319-DCEE90993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3024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" name="Rectangle 12">
                <a:extLst>
                  <a:ext uri="{FF2B5EF4-FFF2-40B4-BE49-F238E27FC236}">
                    <a16:creationId xmlns:a16="http://schemas.microsoft.com/office/drawing/2014/main" id="{A7C0743A-FB8B-4EB8-9EB1-2F50456CB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152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" name="Rectangle 13">
                <a:extLst>
                  <a:ext uri="{FF2B5EF4-FFF2-40B4-BE49-F238E27FC236}">
                    <a16:creationId xmlns:a16="http://schemas.microsoft.com/office/drawing/2014/main" id="{92371EB5-3B53-4881-B39A-A66CB142A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9" name="Rectangle 14">
                <a:extLst>
                  <a:ext uri="{FF2B5EF4-FFF2-40B4-BE49-F238E27FC236}">
                    <a16:creationId xmlns:a16="http://schemas.microsoft.com/office/drawing/2014/main" id="{39770DEE-5661-4D48-8C4B-E87EB0B86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00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0" name="Rectangle 15">
                <a:extLst>
                  <a:ext uri="{FF2B5EF4-FFF2-40B4-BE49-F238E27FC236}">
                    <a16:creationId xmlns:a16="http://schemas.microsoft.com/office/drawing/2014/main" id="{73F48643-D016-49C6-AC64-8E6394752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024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1" name="Rectangle 16">
                <a:extLst>
                  <a:ext uri="{FF2B5EF4-FFF2-40B4-BE49-F238E27FC236}">
                    <a16:creationId xmlns:a16="http://schemas.microsoft.com/office/drawing/2014/main" id="{6873DFA7-E83A-4490-81BC-0D4E1A852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152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2" name="Rectangle 17">
                <a:extLst>
                  <a:ext uri="{FF2B5EF4-FFF2-40B4-BE49-F238E27FC236}">
                    <a16:creationId xmlns:a16="http://schemas.microsoft.com/office/drawing/2014/main" id="{8ADE30BE-952A-4B06-83E0-FED86CD88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776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3" name="Rectangle 18">
                <a:extLst>
                  <a:ext uri="{FF2B5EF4-FFF2-40B4-BE49-F238E27FC236}">
                    <a16:creationId xmlns:a16="http://schemas.microsoft.com/office/drawing/2014/main" id="{0F477D46-64A6-402C-9A6E-F2202C8B0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400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" name="Rectangle 19">
                <a:extLst>
                  <a:ext uri="{FF2B5EF4-FFF2-40B4-BE49-F238E27FC236}">
                    <a16:creationId xmlns:a16="http://schemas.microsoft.com/office/drawing/2014/main" id="{08ED9ECC-7799-471F-8698-2B43F712C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6" name="Group 20">
              <a:extLst>
                <a:ext uri="{FF2B5EF4-FFF2-40B4-BE49-F238E27FC236}">
                  <a16:creationId xmlns:a16="http://schemas.microsoft.com/office/drawing/2014/main" id="{1DD2D276-9DD2-41D6-8751-9129158186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2800" y="1905000"/>
              <a:ext cx="838200" cy="838200"/>
              <a:chOff x="1536" y="1200"/>
              <a:chExt cx="528" cy="528"/>
            </a:xfrm>
          </p:grpSpPr>
          <p:sp>
            <p:nvSpPr>
              <p:cNvPr id="67" name="AutoShape 21">
                <a:extLst>
                  <a:ext uri="{FF2B5EF4-FFF2-40B4-BE49-F238E27FC236}">
                    <a16:creationId xmlns:a16="http://schemas.microsoft.com/office/drawing/2014/main" id="{8C5C1942-8C68-44E6-925B-C8AE5A460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200"/>
                <a:ext cx="528" cy="528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8" name="Text Box 22">
                <a:extLst>
                  <a:ext uri="{FF2B5EF4-FFF2-40B4-BE49-F238E27FC236}">
                    <a16:creationId xmlns:a16="http://schemas.microsoft.com/office/drawing/2014/main" id="{E5333476-8CEC-43AE-86FC-E02A337673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129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400" b="1">
                    <a:solidFill>
                      <a:schemeClr val="bg1"/>
                    </a:solidFill>
                  </a:rPr>
                  <a:t>PIT</a:t>
                </a:r>
              </a:p>
            </p:txBody>
          </p:sp>
        </p:grpSp>
        <p:grpSp>
          <p:nvGrpSpPr>
            <p:cNvPr id="7" name="Group 23">
              <a:extLst>
                <a:ext uri="{FF2B5EF4-FFF2-40B4-BE49-F238E27FC236}">
                  <a16:creationId xmlns:a16="http://schemas.microsoft.com/office/drawing/2014/main" id="{D26FE08F-C571-4B8C-9BD8-427709AEA0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2895600"/>
              <a:ext cx="838200" cy="838200"/>
              <a:chOff x="1536" y="1200"/>
              <a:chExt cx="528" cy="528"/>
            </a:xfrm>
          </p:grpSpPr>
          <p:sp>
            <p:nvSpPr>
              <p:cNvPr id="65" name="AutoShape 24">
                <a:extLst>
                  <a:ext uri="{FF2B5EF4-FFF2-40B4-BE49-F238E27FC236}">
                    <a16:creationId xmlns:a16="http://schemas.microsoft.com/office/drawing/2014/main" id="{8DA93EDF-8F79-403E-9ADB-C2FC3E52D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200"/>
                <a:ext cx="528" cy="528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6" name="Text Box 25">
                <a:extLst>
                  <a:ext uri="{FF2B5EF4-FFF2-40B4-BE49-F238E27FC236}">
                    <a16:creationId xmlns:a16="http://schemas.microsoft.com/office/drawing/2014/main" id="{F691C283-4355-443E-88BB-8BF64BC61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129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400" b="1">
                    <a:solidFill>
                      <a:schemeClr val="bg1"/>
                    </a:solidFill>
                  </a:rPr>
                  <a:t>PIT</a:t>
                </a:r>
              </a:p>
            </p:txBody>
          </p:sp>
        </p:grpSp>
        <p:grpSp>
          <p:nvGrpSpPr>
            <p:cNvPr id="8" name="Group 26">
              <a:extLst>
                <a:ext uri="{FF2B5EF4-FFF2-40B4-BE49-F238E27FC236}">
                  <a16:creationId xmlns:a16="http://schemas.microsoft.com/office/drawing/2014/main" id="{A25D9806-641B-4552-AA51-C61E80F4B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876800"/>
              <a:ext cx="838200" cy="838200"/>
              <a:chOff x="1536" y="1200"/>
              <a:chExt cx="528" cy="528"/>
            </a:xfrm>
          </p:grpSpPr>
          <p:sp>
            <p:nvSpPr>
              <p:cNvPr id="63" name="AutoShape 27">
                <a:extLst>
                  <a:ext uri="{FF2B5EF4-FFF2-40B4-BE49-F238E27FC236}">
                    <a16:creationId xmlns:a16="http://schemas.microsoft.com/office/drawing/2014/main" id="{B1585FA0-3A80-49F0-9FBB-6AEA08D9B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200"/>
                <a:ext cx="528" cy="528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4" name="Text Box 28">
                <a:extLst>
                  <a:ext uri="{FF2B5EF4-FFF2-40B4-BE49-F238E27FC236}">
                    <a16:creationId xmlns:a16="http://schemas.microsoft.com/office/drawing/2014/main" id="{762CB6A4-3EB0-4F3E-8D8E-09E0DE6769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129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400" b="1">
                    <a:solidFill>
                      <a:schemeClr val="bg1"/>
                    </a:solidFill>
                  </a:rPr>
                  <a:t>PIT</a:t>
                </a:r>
              </a:p>
            </p:txBody>
          </p:sp>
        </p:grpSp>
        <p:grpSp>
          <p:nvGrpSpPr>
            <p:cNvPr id="9" name="Group 29">
              <a:extLst>
                <a:ext uri="{FF2B5EF4-FFF2-40B4-BE49-F238E27FC236}">
                  <a16:creationId xmlns:a16="http://schemas.microsoft.com/office/drawing/2014/main" id="{F94F32AA-5BAD-485B-BC1D-380D6CEF3F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1000" y="3886200"/>
              <a:ext cx="838200" cy="457200"/>
              <a:chOff x="1536" y="2448"/>
              <a:chExt cx="528" cy="288"/>
            </a:xfrm>
          </p:grpSpPr>
          <p:sp>
            <p:nvSpPr>
              <p:cNvPr id="58" name="Freeform 30">
                <a:extLst>
                  <a:ext uri="{FF2B5EF4-FFF2-40B4-BE49-F238E27FC236}">
                    <a16:creationId xmlns:a16="http://schemas.microsoft.com/office/drawing/2014/main" id="{10872C92-6912-4A1B-8C25-93E25A63C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1">
                <a:extLst>
                  <a:ext uri="{FF2B5EF4-FFF2-40B4-BE49-F238E27FC236}">
                    <a16:creationId xmlns:a16="http://schemas.microsoft.com/office/drawing/2014/main" id="{D63F972D-B96C-4A80-86EF-7EE9A717F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32">
                <a:extLst>
                  <a:ext uri="{FF2B5EF4-FFF2-40B4-BE49-F238E27FC236}">
                    <a16:creationId xmlns:a16="http://schemas.microsoft.com/office/drawing/2014/main" id="{A7290D0A-9CDB-4BAE-8550-0DDFF69F6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33">
                <a:extLst>
                  <a:ext uri="{FF2B5EF4-FFF2-40B4-BE49-F238E27FC236}">
                    <a16:creationId xmlns:a16="http://schemas.microsoft.com/office/drawing/2014/main" id="{3E114402-7D56-4F27-BF2D-A119021DE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Text Box 34">
                <a:extLst>
                  <a:ext uri="{FF2B5EF4-FFF2-40B4-BE49-F238E27FC236}">
                    <a16:creationId xmlns:a16="http://schemas.microsoft.com/office/drawing/2014/main" id="{8A160EBF-ECF4-417B-8974-52A822B06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563"/>
                <a:ext cx="528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200" i="1"/>
                  <a:t>Stench</a:t>
                </a:r>
              </a:p>
            </p:txBody>
          </p:sp>
        </p:grpSp>
        <p:grpSp>
          <p:nvGrpSpPr>
            <p:cNvPr id="10" name="Group 35">
              <a:extLst>
                <a:ext uri="{FF2B5EF4-FFF2-40B4-BE49-F238E27FC236}">
                  <a16:creationId xmlns:a16="http://schemas.microsoft.com/office/drawing/2014/main" id="{202EEABB-40B7-47A3-829B-09F6AE41DC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1000" y="1905000"/>
              <a:ext cx="838200" cy="457200"/>
              <a:chOff x="1536" y="2448"/>
              <a:chExt cx="528" cy="288"/>
            </a:xfrm>
          </p:grpSpPr>
          <p:sp>
            <p:nvSpPr>
              <p:cNvPr id="53" name="Freeform 36">
                <a:extLst>
                  <a:ext uri="{FF2B5EF4-FFF2-40B4-BE49-F238E27FC236}">
                    <a16:creationId xmlns:a16="http://schemas.microsoft.com/office/drawing/2014/main" id="{9958C58B-53B3-449B-AF1C-65F49C9BD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37">
                <a:extLst>
                  <a:ext uri="{FF2B5EF4-FFF2-40B4-BE49-F238E27FC236}">
                    <a16:creationId xmlns:a16="http://schemas.microsoft.com/office/drawing/2014/main" id="{83B12A37-6055-4B4A-936C-B18547D13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38">
                <a:extLst>
                  <a:ext uri="{FF2B5EF4-FFF2-40B4-BE49-F238E27FC236}">
                    <a16:creationId xmlns:a16="http://schemas.microsoft.com/office/drawing/2014/main" id="{AF4E9BF2-F4C1-4183-972A-2621B4747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39">
                <a:extLst>
                  <a:ext uri="{FF2B5EF4-FFF2-40B4-BE49-F238E27FC236}">
                    <a16:creationId xmlns:a16="http://schemas.microsoft.com/office/drawing/2014/main" id="{8A0B7E69-1291-49D6-B6F0-76E3186A4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Text Box 40">
                <a:extLst>
                  <a:ext uri="{FF2B5EF4-FFF2-40B4-BE49-F238E27FC236}">
                    <a16:creationId xmlns:a16="http://schemas.microsoft.com/office/drawing/2014/main" id="{88AD0B66-E0FA-478D-AB5B-B4B2A71F68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563"/>
                <a:ext cx="528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200" i="1"/>
                  <a:t>Stench</a:t>
                </a:r>
              </a:p>
            </p:txBody>
          </p:sp>
        </p:grpSp>
        <p:grpSp>
          <p:nvGrpSpPr>
            <p:cNvPr id="11" name="Group 41">
              <a:extLst>
                <a:ext uri="{FF2B5EF4-FFF2-40B4-BE49-F238E27FC236}">
                  <a16:creationId xmlns:a16="http://schemas.microsoft.com/office/drawing/2014/main" id="{AF45A07E-12F8-4BAF-9EF9-8396F9816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600" y="3200400"/>
              <a:ext cx="838200" cy="457200"/>
              <a:chOff x="1536" y="2448"/>
              <a:chExt cx="528" cy="288"/>
            </a:xfrm>
          </p:grpSpPr>
          <p:sp>
            <p:nvSpPr>
              <p:cNvPr id="48" name="Freeform 42">
                <a:extLst>
                  <a:ext uri="{FF2B5EF4-FFF2-40B4-BE49-F238E27FC236}">
                    <a16:creationId xmlns:a16="http://schemas.microsoft.com/office/drawing/2014/main" id="{D3980EA4-F9A1-4C7A-90A1-47B2B0925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3">
                <a:extLst>
                  <a:ext uri="{FF2B5EF4-FFF2-40B4-BE49-F238E27FC236}">
                    <a16:creationId xmlns:a16="http://schemas.microsoft.com/office/drawing/2014/main" id="{B4FB238D-B890-4A70-B751-FE442F4E2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44">
                <a:extLst>
                  <a:ext uri="{FF2B5EF4-FFF2-40B4-BE49-F238E27FC236}">
                    <a16:creationId xmlns:a16="http://schemas.microsoft.com/office/drawing/2014/main" id="{BA9005EA-9C49-4D15-81E1-61A0F0344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45">
                <a:extLst>
                  <a:ext uri="{FF2B5EF4-FFF2-40B4-BE49-F238E27FC236}">
                    <a16:creationId xmlns:a16="http://schemas.microsoft.com/office/drawing/2014/main" id="{C6042FDB-20F4-40E6-83E5-4818786A8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46">
                <a:extLst>
                  <a:ext uri="{FF2B5EF4-FFF2-40B4-BE49-F238E27FC236}">
                    <a16:creationId xmlns:a16="http://schemas.microsoft.com/office/drawing/2014/main" id="{5DAFEB0E-1CF1-48CD-BAF8-1A2CA81E74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563"/>
                <a:ext cx="528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200" i="1"/>
                  <a:t>Stench</a:t>
                </a:r>
              </a:p>
            </p:txBody>
          </p:sp>
        </p:grpSp>
        <p:grpSp>
          <p:nvGrpSpPr>
            <p:cNvPr id="12" name="Group 47">
              <a:extLst>
                <a:ext uri="{FF2B5EF4-FFF2-40B4-BE49-F238E27FC236}">
                  <a16:creationId xmlns:a16="http://schemas.microsoft.com/office/drawing/2014/main" id="{0F9A928B-2A43-43A1-AC9C-A89D3D11E8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600" y="5029205"/>
              <a:ext cx="838200" cy="458788"/>
              <a:chOff x="528" y="2976"/>
              <a:chExt cx="528" cy="289"/>
            </a:xfrm>
          </p:grpSpPr>
          <p:sp>
            <p:nvSpPr>
              <p:cNvPr id="44" name="Freeform 48">
                <a:extLst>
                  <a:ext uri="{FF2B5EF4-FFF2-40B4-BE49-F238E27FC236}">
                    <a16:creationId xmlns:a16="http://schemas.microsoft.com/office/drawing/2014/main" id="{97FBF9C1-6BFE-46A0-95FF-C36613B62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976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49">
                <a:extLst>
                  <a:ext uri="{FF2B5EF4-FFF2-40B4-BE49-F238E27FC236}">
                    <a16:creationId xmlns:a16="http://schemas.microsoft.com/office/drawing/2014/main" id="{B9E3DB05-6DCC-4A95-AA9D-2EA52A5EC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24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50">
                <a:extLst>
                  <a:ext uri="{FF2B5EF4-FFF2-40B4-BE49-F238E27FC236}">
                    <a16:creationId xmlns:a16="http://schemas.microsoft.com/office/drawing/2014/main" id="{132FD959-0609-409A-BA25-F9BA6D80B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72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51">
                <a:extLst>
                  <a:ext uri="{FF2B5EF4-FFF2-40B4-BE49-F238E27FC236}">
                    <a16:creationId xmlns:a16="http://schemas.microsoft.com/office/drawing/2014/main" id="{60ED3AF4-6451-4EFF-9F77-C534BEEFD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091"/>
                <a:ext cx="3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200"/>
                  <a:t>breeze</a:t>
                </a:r>
              </a:p>
            </p:txBody>
          </p:sp>
        </p:grpSp>
        <p:grpSp>
          <p:nvGrpSpPr>
            <p:cNvPr id="13" name="Group 52">
              <a:extLst>
                <a:ext uri="{FF2B5EF4-FFF2-40B4-BE49-F238E27FC236}">
                  <a16:creationId xmlns:a16="http://schemas.microsoft.com/office/drawing/2014/main" id="{B6AAD262-64A2-4A0E-80DB-CB77B7B41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114805"/>
              <a:ext cx="838200" cy="458788"/>
              <a:chOff x="528" y="2976"/>
              <a:chExt cx="528" cy="289"/>
            </a:xfrm>
          </p:grpSpPr>
          <p:sp>
            <p:nvSpPr>
              <p:cNvPr id="40" name="Freeform 53">
                <a:extLst>
                  <a:ext uri="{FF2B5EF4-FFF2-40B4-BE49-F238E27FC236}">
                    <a16:creationId xmlns:a16="http://schemas.microsoft.com/office/drawing/2014/main" id="{10950C6E-17F5-43B3-9A16-C1622C48E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976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54">
                <a:extLst>
                  <a:ext uri="{FF2B5EF4-FFF2-40B4-BE49-F238E27FC236}">
                    <a16:creationId xmlns:a16="http://schemas.microsoft.com/office/drawing/2014/main" id="{3B47E74C-2F75-4D95-A68D-C7D8B3B52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24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55">
                <a:extLst>
                  <a:ext uri="{FF2B5EF4-FFF2-40B4-BE49-F238E27FC236}">
                    <a16:creationId xmlns:a16="http://schemas.microsoft.com/office/drawing/2014/main" id="{FD7D45D5-4A52-40F0-8F85-28097EB83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72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56">
                <a:extLst>
                  <a:ext uri="{FF2B5EF4-FFF2-40B4-BE49-F238E27FC236}">
                    <a16:creationId xmlns:a16="http://schemas.microsoft.com/office/drawing/2014/main" id="{9C59F72E-E2A5-4934-B778-27DB30F9B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091"/>
                <a:ext cx="3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200"/>
                  <a:t>breeze</a:t>
                </a:r>
              </a:p>
            </p:txBody>
          </p:sp>
        </p:grpSp>
        <p:grpSp>
          <p:nvGrpSpPr>
            <p:cNvPr id="14" name="Group 57">
              <a:extLst>
                <a:ext uri="{FF2B5EF4-FFF2-40B4-BE49-F238E27FC236}">
                  <a16:creationId xmlns:a16="http://schemas.microsoft.com/office/drawing/2014/main" id="{B12DB44F-F0AB-4D1E-B7F8-5F18718958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2800" y="4953005"/>
              <a:ext cx="838200" cy="458788"/>
              <a:chOff x="528" y="2976"/>
              <a:chExt cx="528" cy="289"/>
            </a:xfrm>
          </p:grpSpPr>
          <p:sp>
            <p:nvSpPr>
              <p:cNvPr id="36" name="Freeform 58">
                <a:extLst>
                  <a:ext uri="{FF2B5EF4-FFF2-40B4-BE49-F238E27FC236}">
                    <a16:creationId xmlns:a16="http://schemas.microsoft.com/office/drawing/2014/main" id="{EC7D9169-3E2C-4326-AF5C-E8790775E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976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59">
                <a:extLst>
                  <a:ext uri="{FF2B5EF4-FFF2-40B4-BE49-F238E27FC236}">
                    <a16:creationId xmlns:a16="http://schemas.microsoft.com/office/drawing/2014/main" id="{829358CB-6E69-4858-BBAA-806DD17F3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24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60">
                <a:extLst>
                  <a:ext uri="{FF2B5EF4-FFF2-40B4-BE49-F238E27FC236}">
                    <a16:creationId xmlns:a16="http://schemas.microsoft.com/office/drawing/2014/main" id="{AA30BFD7-D01A-4273-AE5D-0AD340377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72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61">
                <a:extLst>
                  <a:ext uri="{FF2B5EF4-FFF2-40B4-BE49-F238E27FC236}">
                    <a16:creationId xmlns:a16="http://schemas.microsoft.com/office/drawing/2014/main" id="{0813F805-5B46-4860-A74E-4BE3138A0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091"/>
                <a:ext cx="3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200"/>
                  <a:t>breeze</a:t>
                </a:r>
              </a:p>
            </p:txBody>
          </p:sp>
        </p:grpSp>
        <p:grpSp>
          <p:nvGrpSpPr>
            <p:cNvPr id="15" name="Group 62">
              <a:extLst>
                <a:ext uri="{FF2B5EF4-FFF2-40B4-BE49-F238E27FC236}">
                  <a16:creationId xmlns:a16="http://schemas.microsoft.com/office/drawing/2014/main" id="{CBA85D00-E3CE-428D-8EEE-FD992D5E97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2800" y="3048005"/>
              <a:ext cx="838200" cy="458788"/>
              <a:chOff x="528" y="2976"/>
              <a:chExt cx="528" cy="289"/>
            </a:xfrm>
          </p:grpSpPr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99E787D4-0DB1-4834-917C-8C821F6B9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976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C45B07AC-011E-409D-BE74-FF0B306F8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24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2E8FDC6E-8184-47A8-9C82-BA5C0A860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72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66">
                <a:extLst>
                  <a:ext uri="{FF2B5EF4-FFF2-40B4-BE49-F238E27FC236}">
                    <a16:creationId xmlns:a16="http://schemas.microsoft.com/office/drawing/2014/main" id="{587BE731-8441-4CC2-8EFD-A5649476C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091"/>
                <a:ext cx="3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200"/>
                  <a:t>breeze</a:t>
                </a:r>
              </a:p>
            </p:txBody>
          </p:sp>
        </p:grpSp>
        <p:grpSp>
          <p:nvGrpSpPr>
            <p:cNvPr id="16" name="Group 67">
              <a:extLst>
                <a:ext uri="{FF2B5EF4-FFF2-40B4-BE49-F238E27FC236}">
                  <a16:creationId xmlns:a16="http://schemas.microsoft.com/office/drawing/2014/main" id="{5D8E2B5B-CA1C-418D-89D3-C8596BC66A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1981205"/>
              <a:ext cx="838200" cy="458788"/>
              <a:chOff x="528" y="2976"/>
              <a:chExt cx="528" cy="289"/>
            </a:xfrm>
          </p:grpSpPr>
          <p:sp>
            <p:nvSpPr>
              <p:cNvPr id="28" name="Freeform 68">
                <a:extLst>
                  <a:ext uri="{FF2B5EF4-FFF2-40B4-BE49-F238E27FC236}">
                    <a16:creationId xmlns:a16="http://schemas.microsoft.com/office/drawing/2014/main" id="{5DB4C2B0-B7E5-4FE5-858B-7ADD2172AF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976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69">
                <a:extLst>
                  <a:ext uri="{FF2B5EF4-FFF2-40B4-BE49-F238E27FC236}">
                    <a16:creationId xmlns:a16="http://schemas.microsoft.com/office/drawing/2014/main" id="{22E6560D-048F-45FE-AB4E-99194E4AA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24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70">
                <a:extLst>
                  <a:ext uri="{FF2B5EF4-FFF2-40B4-BE49-F238E27FC236}">
                    <a16:creationId xmlns:a16="http://schemas.microsoft.com/office/drawing/2014/main" id="{A741D30C-49B0-4E96-B4DE-3D867CC91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72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7D18688A-C09A-466C-A772-858E4D781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091"/>
                <a:ext cx="3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200"/>
                  <a:t>breeze</a:t>
                </a:r>
              </a:p>
            </p:txBody>
          </p:sp>
        </p:grpSp>
        <p:grpSp>
          <p:nvGrpSpPr>
            <p:cNvPr id="17" name="Group 72">
              <a:extLst>
                <a:ext uri="{FF2B5EF4-FFF2-40B4-BE49-F238E27FC236}">
                  <a16:creationId xmlns:a16="http://schemas.microsoft.com/office/drawing/2014/main" id="{73F98F02-00D7-48C1-9145-2B4B84AB9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600" y="2819405"/>
              <a:ext cx="838200" cy="458788"/>
              <a:chOff x="528" y="2976"/>
              <a:chExt cx="528" cy="289"/>
            </a:xfrm>
          </p:grpSpPr>
          <p:sp>
            <p:nvSpPr>
              <p:cNvPr id="24" name="Freeform 73">
                <a:extLst>
                  <a:ext uri="{FF2B5EF4-FFF2-40B4-BE49-F238E27FC236}">
                    <a16:creationId xmlns:a16="http://schemas.microsoft.com/office/drawing/2014/main" id="{B53519A9-41FE-47EB-AF10-2BCD7263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976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74">
                <a:extLst>
                  <a:ext uri="{FF2B5EF4-FFF2-40B4-BE49-F238E27FC236}">
                    <a16:creationId xmlns:a16="http://schemas.microsoft.com/office/drawing/2014/main" id="{1095E0FB-76F3-4F64-B1A3-BBE134554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24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75">
                <a:extLst>
                  <a:ext uri="{FF2B5EF4-FFF2-40B4-BE49-F238E27FC236}">
                    <a16:creationId xmlns:a16="http://schemas.microsoft.com/office/drawing/2014/main" id="{85AFF311-C777-4069-993D-C58C72CE0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72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76">
                <a:extLst>
                  <a:ext uri="{FF2B5EF4-FFF2-40B4-BE49-F238E27FC236}">
                    <a16:creationId xmlns:a16="http://schemas.microsoft.com/office/drawing/2014/main" id="{0D7C3629-2126-4882-A893-B7DC1CB0A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091"/>
                <a:ext cx="3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200"/>
                  <a:t>breeze</a:t>
                </a:r>
              </a:p>
            </p:txBody>
          </p:sp>
        </p:grpSp>
        <p:sp>
          <p:nvSpPr>
            <p:cNvPr id="18" name="Text Box 77">
              <a:extLst>
                <a:ext uri="{FF2B5EF4-FFF2-40B4-BE49-F238E27FC236}">
                  <a16:creationId xmlns:a16="http://schemas.microsoft.com/office/drawing/2014/main" id="{78C813A8-52F7-4F2B-8D4F-DBBD12D70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5486401"/>
              <a:ext cx="990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/>
                <a:t>Start</a:t>
              </a:r>
            </a:p>
          </p:txBody>
        </p:sp>
        <p:pic>
          <p:nvPicPr>
            <p:cNvPr id="19" name="Picture 78" descr="an01124_">
              <a:extLst>
                <a:ext uri="{FF2B5EF4-FFF2-40B4-BE49-F238E27FC236}">
                  <a16:creationId xmlns:a16="http://schemas.microsoft.com/office/drawing/2014/main" id="{85D7AED1-6606-4492-8496-F5A652F9A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526" y="2895600"/>
              <a:ext cx="752475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" name="Group 80">
              <a:extLst>
                <a:ext uri="{FF2B5EF4-FFF2-40B4-BE49-F238E27FC236}">
                  <a16:creationId xmlns:a16="http://schemas.microsoft.com/office/drawing/2014/main" id="{1615BF77-26B8-4946-9FE0-BAC41147B9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7800" y="3581400"/>
              <a:ext cx="609600" cy="228600"/>
              <a:chOff x="576" y="2400"/>
              <a:chExt cx="384" cy="144"/>
            </a:xfrm>
          </p:grpSpPr>
          <p:sp>
            <p:nvSpPr>
              <p:cNvPr id="22" name="AutoShape 81">
                <a:extLst>
                  <a:ext uri="{FF2B5EF4-FFF2-40B4-BE49-F238E27FC236}">
                    <a16:creationId xmlns:a16="http://schemas.microsoft.com/office/drawing/2014/main" id="{FD9F1A17-B91D-4341-96D0-3172F5691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44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" name="Text Box 82">
                <a:extLst>
                  <a:ext uri="{FF2B5EF4-FFF2-40B4-BE49-F238E27FC236}">
                    <a16:creationId xmlns:a16="http://schemas.microsoft.com/office/drawing/2014/main" id="{7E1E7205-E3B2-4E33-B528-8E74F8CFA4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409"/>
                <a:ext cx="33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800"/>
                  <a:t>gold</a:t>
                </a:r>
              </a:p>
            </p:txBody>
          </p:sp>
        </p:grpSp>
        <p:sp>
          <p:nvSpPr>
            <p:cNvPr id="21" name="AutoShape 83">
              <a:extLst>
                <a:ext uri="{FF2B5EF4-FFF2-40B4-BE49-F238E27FC236}">
                  <a16:creationId xmlns:a16="http://schemas.microsoft.com/office/drawing/2014/main" id="{CCA35C74-7AA7-4D05-8EF1-E535A2FD6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0292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59414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104F8C80-C47B-914E-BF19-711589A47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Wumpus World PEAS Description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93C39F7-B690-9641-8F61-8BD27B4CD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(P)</a:t>
            </a:r>
            <a:r>
              <a:rPr lang="en-US" altLang="en-US" dirty="0" err="1"/>
              <a:t>erformance</a:t>
            </a:r>
            <a:r>
              <a:rPr lang="en-US" altLang="en-US" dirty="0"/>
              <a:t> measure</a:t>
            </a:r>
          </a:p>
          <a:p>
            <a:pPr lvl="1"/>
            <a:r>
              <a:rPr lang="en-US" altLang="en-US" dirty="0"/>
              <a:t>Cost of –1000 for falling into pit or being eaten by Wumpus (GAME OVER!)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Receive +1000 for picking up gold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Cost of –1 for each action taken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Cost of –10 for using up the only arrow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(E)</a:t>
            </a:r>
            <a:r>
              <a:rPr lang="en-US" altLang="en-US" dirty="0" err="1"/>
              <a:t>nvironment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4x4 grid of rooms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Agent starts in square [1,1]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Wumpus and gold locations chosen randomly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Probability of square being a pit is .2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[0=</a:t>
            </a:r>
            <a:r>
              <a:rPr lang="en-US" altLang="en-US" i="1" dirty="0"/>
              <a:t>no</a:t>
            </a:r>
            <a:r>
              <a:rPr lang="en-US" altLang="en-US" dirty="0"/>
              <a:t>, …, 0.5=</a:t>
            </a:r>
            <a:r>
              <a:rPr lang="en-US" altLang="en-US" i="1" dirty="0"/>
              <a:t>maybe</a:t>
            </a:r>
            <a:r>
              <a:rPr lang="en-US" altLang="en-US" dirty="0"/>
              <a:t>, …, 1=</a:t>
            </a:r>
            <a:r>
              <a:rPr lang="en-US" altLang="en-US" i="1" dirty="0"/>
              <a:t>yes</a:t>
            </a:r>
            <a:r>
              <a:rPr lang="en-US" altLang="en-US" dirty="0"/>
              <a:t>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B4A7E4-1B27-4C03-A974-4FD620F7C0B4}"/>
              </a:ext>
            </a:extLst>
          </p:cNvPr>
          <p:cNvGrpSpPr/>
          <p:nvPr/>
        </p:nvGrpSpPr>
        <p:grpSpPr>
          <a:xfrm>
            <a:off x="8001000" y="2681287"/>
            <a:ext cx="3962400" cy="4024314"/>
            <a:chOff x="4114800" y="1828800"/>
            <a:chExt cx="3962400" cy="4024314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B1DD111-6D98-4C04-A9FA-520C9D3BD8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4800" y="1828800"/>
              <a:ext cx="3962400" cy="3962400"/>
              <a:chOff x="1056" y="1152"/>
              <a:chExt cx="2496" cy="2496"/>
            </a:xfrm>
          </p:grpSpPr>
          <p:sp>
            <p:nvSpPr>
              <p:cNvPr id="69" name="Rectangle 4">
                <a:extLst>
                  <a:ext uri="{FF2B5EF4-FFF2-40B4-BE49-F238E27FC236}">
                    <a16:creationId xmlns:a16="http://schemas.microsoft.com/office/drawing/2014/main" id="{007600D9-83A1-44B3-BE09-874E784C4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152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0" name="Rectangle 5">
                <a:extLst>
                  <a:ext uri="{FF2B5EF4-FFF2-40B4-BE49-F238E27FC236}">
                    <a16:creationId xmlns:a16="http://schemas.microsoft.com/office/drawing/2014/main" id="{8DEB05BC-9C5A-4CCC-A326-10AA43471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776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1" name="Rectangle 6">
                <a:extLst>
                  <a:ext uri="{FF2B5EF4-FFF2-40B4-BE49-F238E27FC236}">
                    <a16:creationId xmlns:a16="http://schemas.microsoft.com/office/drawing/2014/main" id="{B320833A-3E30-48B4-82A3-9109A114F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400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" name="Rectangle 7">
                <a:extLst>
                  <a:ext uri="{FF2B5EF4-FFF2-40B4-BE49-F238E27FC236}">
                    <a16:creationId xmlns:a16="http://schemas.microsoft.com/office/drawing/2014/main" id="{F3898165-D4EF-449F-A24B-4EFB0CC0F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024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3" name="Rectangle 8">
                <a:extLst>
                  <a:ext uri="{FF2B5EF4-FFF2-40B4-BE49-F238E27FC236}">
                    <a16:creationId xmlns:a16="http://schemas.microsoft.com/office/drawing/2014/main" id="{836F87B6-2971-4A09-A70A-58263B62E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4" name="Rectangle 9">
                <a:extLst>
                  <a:ext uri="{FF2B5EF4-FFF2-40B4-BE49-F238E27FC236}">
                    <a16:creationId xmlns:a16="http://schemas.microsoft.com/office/drawing/2014/main" id="{009440D7-11D0-4607-A592-3F7841FB9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5" name="Rectangle 10">
                <a:extLst>
                  <a:ext uri="{FF2B5EF4-FFF2-40B4-BE49-F238E27FC236}">
                    <a16:creationId xmlns:a16="http://schemas.microsoft.com/office/drawing/2014/main" id="{FB88FCF4-F3E9-4396-9CB6-52F6718F1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400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6" name="Rectangle 11">
                <a:extLst>
                  <a:ext uri="{FF2B5EF4-FFF2-40B4-BE49-F238E27FC236}">
                    <a16:creationId xmlns:a16="http://schemas.microsoft.com/office/drawing/2014/main" id="{82A9145A-21FA-45B0-A0AD-2BC674B40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3024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" name="Rectangle 12">
                <a:extLst>
                  <a:ext uri="{FF2B5EF4-FFF2-40B4-BE49-F238E27FC236}">
                    <a16:creationId xmlns:a16="http://schemas.microsoft.com/office/drawing/2014/main" id="{8C2D52BA-908E-4E5D-8B1C-64BCFBB0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152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" name="Rectangle 13">
                <a:extLst>
                  <a:ext uri="{FF2B5EF4-FFF2-40B4-BE49-F238E27FC236}">
                    <a16:creationId xmlns:a16="http://schemas.microsoft.com/office/drawing/2014/main" id="{79C3AD72-296A-429F-BA9B-ECB9E59BA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9" name="Rectangle 14">
                <a:extLst>
                  <a:ext uri="{FF2B5EF4-FFF2-40B4-BE49-F238E27FC236}">
                    <a16:creationId xmlns:a16="http://schemas.microsoft.com/office/drawing/2014/main" id="{BDB8C728-EC9D-40EB-8C2D-1725CBF51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00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0" name="Rectangle 15">
                <a:extLst>
                  <a:ext uri="{FF2B5EF4-FFF2-40B4-BE49-F238E27FC236}">
                    <a16:creationId xmlns:a16="http://schemas.microsoft.com/office/drawing/2014/main" id="{BE34B967-4581-4612-8C7A-28DC3DBBE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024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1" name="Rectangle 16">
                <a:extLst>
                  <a:ext uri="{FF2B5EF4-FFF2-40B4-BE49-F238E27FC236}">
                    <a16:creationId xmlns:a16="http://schemas.microsoft.com/office/drawing/2014/main" id="{458ECCBA-0BAB-4366-82B1-85CB055F3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152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2" name="Rectangle 17">
                <a:extLst>
                  <a:ext uri="{FF2B5EF4-FFF2-40B4-BE49-F238E27FC236}">
                    <a16:creationId xmlns:a16="http://schemas.microsoft.com/office/drawing/2014/main" id="{594C1EA5-07E1-4691-9648-B4FD1CA98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776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3" name="Rectangle 18">
                <a:extLst>
                  <a:ext uri="{FF2B5EF4-FFF2-40B4-BE49-F238E27FC236}">
                    <a16:creationId xmlns:a16="http://schemas.microsoft.com/office/drawing/2014/main" id="{5D20FE9B-0EA1-428C-B6E2-435CE05CC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400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" name="Rectangle 19">
                <a:extLst>
                  <a:ext uri="{FF2B5EF4-FFF2-40B4-BE49-F238E27FC236}">
                    <a16:creationId xmlns:a16="http://schemas.microsoft.com/office/drawing/2014/main" id="{F5FFFDAC-9898-4B57-969E-13C0BC67A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6" name="Group 20">
              <a:extLst>
                <a:ext uri="{FF2B5EF4-FFF2-40B4-BE49-F238E27FC236}">
                  <a16:creationId xmlns:a16="http://schemas.microsoft.com/office/drawing/2014/main" id="{7340C4DA-EA0A-484C-A188-222584CA95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2800" y="1905000"/>
              <a:ext cx="838200" cy="838200"/>
              <a:chOff x="1536" y="1200"/>
              <a:chExt cx="528" cy="528"/>
            </a:xfrm>
          </p:grpSpPr>
          <p:sp>
            <p:nvSpPr>
              <p:cNvPr id="67" name="AutoShape 21">
                <a:extLst>
                  <a:ext uri="{FF2B5EF4-FFF2-40B4-BE49-F238E27FC236}">
                    <a16:creationId xmlns:a16="http://schemas.microsoft.com/office/drawing/2014/main" id="{F3B92622-29D9-48A5-B07B-B56098527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200"/>
                <a:ext cx="528" cy="528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8" name="Text Box 22">
                <a:extLst>
                  <a:ext uri="{FF2B5EF4-FFF2-40B4-BE49-F238E27FC236}">
                    <a16:creationId xmlns:a16="http://schemas.microsoft.com/office/drawing/2014/main" id="{9A49545D-7C48-43DF-807C-950CA43FC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129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400" b="1">
                    <a:solidFill>
                      <a:schemeClr val="bg1"/>
                    </a:solidFill>
                  </a:rPr>
                  <a:t>PIT</a:t>
                </a:r>
              </a:p>
            </p:txBody>
          </p:sp>
        </p:grpSp>
        <p:grpSp>
          <p:nvGrpSpPr>
            <p:cNvPr id="7" name="Group 23">
              <a:extLst>
                <a:ext uri="{FF2B5EF4-FFF2-40B4-BE49-F238E27FC236}">
                  <a16:creationId xmlns:a16="http://schemas.microsoft.com/office/drawing/2014/main" id="{CCC4465B-451E-4502-83AA-82BAF9767A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2895600"/>
              <a:ext cx="838200" cy="838200"/>
              <a:chOff x="1536" y="1200"/>
              <a:chExt cx="528" cy="528"/>
            </a:xfrm>
          </p:grpSpPr>
          <p:sp>
            <p:nvSpPr>
              <p:cNvPr id="65" name="AutoShape 24">
                <a:extLst>
                  <a:ext uri="{FF2B5EF4-FFF2-40B4-BE49-F238E27FC236}">
                    <a16:creationId xmlns:a16="http://schemas.microsoft.com/office/drawing/2014/main" id="{38A785B2-E4A8-40C0-A4F9-39395607F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200"/>
                <a:ext cx="528" cy="528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6" name="Text Box 25">
                <a:extLst>
                  <a:ext uri="{FF2B5EF4-FFF2-40B4-BE49-F238E27FC236}">
                    <a16:creationId xmlns:a16="http://schemas.microsoft.com/office/drawing/2014/main" id="{83B95A8F-1D53-43C4-A058-96BFFC3774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129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400" b="1">
                    <a:solidFill>
                      <a:schemeClr val="bg1"/>
                    </a:solidFill>
                  </a:rPr>
                  <a:t>PIT</a:t>
                </a:r>
              </a:p>
            </p:txBody>
          </p:sp>
        </p:grpSp>
        <p:grpSp>
          <p:nvGrpSpPr>
            <p:cNvPr id="8" name="Group 26">
              <a:extLst>
                <a:ext uri="{FF2B5EF4-FFF2-40B4-BE49-F238E27FC236}">
                  <a16:creationId xmlns:a16="http://schemas.microsoft.com/office/drawing/2014/main" id="{1684D376-91A9-4708-9BF8-1CB819AC4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876800"/>
              <a:ext cx="838200" cy="838200"/>
              <a:chOff x="1536" y="1200"/>
              <a:chExt cx="528" cy="528"/>
            </a:xfrm>
          </p:grpSpPr>
          <p:sp>
            <p:nvSpPr>
              <p:cNvPr id="63" name="AutoShape 27">
                <a:extLst>
                  <a:ext uri="{FF2B5EF4-FFF2-40B4-BE49-F238E27FC236}">
                    <a16:creationId xmlns:a16="http://schemas.microsoft.com/office/drawing/2014/main" id="{362C7AA3-B72D-4848-A11E-72481EF43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200"/>
                <a:ext cx="528" cy="528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4" name="Text Box 28">
                <a:extLst>
                  <a:ext uri="{FF2B5EF4-FFF2-40B4-BE49-F238E27FC236}">
                    <a16:creationId xmlns:a16="http://schemas.microsoft.com/office/drawing/2014/main" id="{D58F2DC9-6B8D-4CD3-9E28-6E628526E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129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400" b="1">
                    <a:solidFill>
                      <a:schemeClr val="bg1"/>
                    </a:solidFill>
                  </a:rPr>
                  <a:t>PIT</a:t>
                </a:r>
              </a:p>
            </p:txBody>
          </p:sp>
        </p:grpSp>
        <p:grpSp>
          <p:nvGrpSpPr>
            <p:cNvPr id="9" name="Group 29">
              <a:extLst>
                <a:ext uri="{FF2B5EF4-FFF2-40B4-BE49-F238E27FC236}">
                  <a16:creationId xmlns:a16="http://schemas.microsoft.com/office/drawing/2014/main" id="{04A68109-E7CE-42EE-90F1-26C467764D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1000" y="3886200"/>
              <a:ext cx="838200" cy="457200"/>
              <a:chOff x="1536" y="2448"/>
              <a:chExt cx="528" cy="288"/>
            </a:xfrm>
          </p:grpSpPr>
          <p:sp>
            <p:nvSpPr>
              <p:cNvPr id="58" name="Freeform 30">
                <a:extLst>
                  <a:ext uri="{FF2B5EF4-FFF2-40B4-BE49-F238E27FC236}">
                    <a16:creationId xmlns:a16="http://schemas.microsoft.com/office/drawing/2014/main" id="{4D5C3152-A942-4C7E-9245-79634FBEC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1">
                <a:extLst>
                  <a:ext uri="{FF2B5EF4-FFF2-40B4-BE49-F238E27FC236}">
                    <a16:creationId xmlns:a16="http://schemas.microsoft.com/office/drawing/2014/main" id="{90A86FCF-7BFD-4E0E-8903-2730CF32F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32">
                <a:extLst>
                  <a:ext uri="{FF2B5EF4-FFF2-40B4-BE49-F238E27FC236}">
                    <a16:creationId xmlns:a16="http://schemas.microsoft.com/office/drawing/2014/main" id="{B7CEA6F6-F327-4890-A0D5-74902005F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33">
                <a:extLst>
                  <a:ext uri="{FF2B5EF4-FFF2-40B4-BE49-F238E27FC236}">
                    <a16:creationId xmlns:a16="http://schemas.microsoft.com/office/drawing/2014/main" id="{C08A2B6A-DCDD-43A6-A82B-59773CFFC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Text Box 34">
                <a:extLst>
                  <a:ext uri="{FF2B5EF4-FFF2-40B4-BE49-F238E27FC236}">
                    <a16:creationId xmlns:a16="http://schemas.microsoft.com/office/drawing/2014/main" id="{941CDDD3-E81D-4E53-A1CD-97B30B45D4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563"/>
                <a:ext cx="528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200" i="1"/>
                  <a:t>Stench</a:t>
                </a:r>
              </a:p>
            </p:txBody>
          </p:sp>
        </p:grpSp>
        <p:grpSp>
          <p:nvGrpSpPr>
            <p:cNvPr id="10" name="Group 35">
              <a:extLst>
                <a:ext uri="{FF2B5EF4-FFF2-40B4-BE49-F238E27FC236}">
                  <a16:creationId xmlns:a16="http://schemas.microsoft.com/office/drawing/2014/main" id="{6C0AFAEB-31DB-4AE5-8E70-E8FE3883F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1000" y="1905000"/>
              <a:ext cx="838200" cy="457200"/>
              <a:chOff x="1536" y="2448"/>
              <a:chExt cx="528" cy="288"/>
            </a:xfrm>
          </p:grpSpPr>
          <p:sp>
            <p:nvSpPr>
              <p:cNvPr id="53" name="Freeform 36">
                <a:extLst>
                  <a:ext uri="{FF2B5EF4-FFF2-40B4-BE49-F238E27FC236}">
                    <a16:creationId xmlns:a16="http://schemas.microsoft.com/office/drawing/2014/main" id="{86527EEA-00C2-4F89-84C2-07F0D053F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37">
                <a:extLst>
                  <a:ext uri="{FF2B5EF4-FFF2-40B4-BE49-F238E27FC236}">
                    <a16:creationId xmlns:a16="http://schemas.microsoft.com/office/drawing/2014/main" id="{96D5EC2E-BF59-46EF-AC11-A3EADCFA4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38">
                <a:extLst>
                  <a:ext uri="{FF2B5EF4-FFF2-40B4-BE49-F238E27FC236}">
                    <a16:creationId xmlns:a16="http://schemas.microsoft.com/office/drawing/2014/main" id="{E9F9D197-BD62-4BB3-9448-4BC0EB818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39">
                <a:extLst>
                  <a:ext uri="{FF2B5EF4-FFF2-40B4-BE49-F238E27FC236}">
                    <a16:creationId xmlns:a16="http://schemas.microsoft.com/office/drawing/2014/main" id="{40ECF8B4-0F76-4B37-ACD9-9D044BA04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Text Box 40">
                <a:extLst>
                  <a:ext uri="{FF2B5EF4-FFF2-40B4-BE49-F238E27FC236}">
                    <a16:creationId xmlns:a16="http://schemas.microsoft.com/office/drawing/2014/main" id="{0CE3745D-42F4-46E0-81CB-9A420282F0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563"/>
                <a:ext cx="528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200" i="1"/>
                  <a:t>Stench</a:t>
                </a:r>
              </a:p>
            </p:txBody>
          </p:sp>
        </p:grpSp>
        <p:grpSp>
          <p:nvGrpSpPr>
            <p:cNvPr id="11" name="Group 41">
              <a:extLst>
                <a:ext uri="{FF2B5EF4-FFF2-40B4-BE49-F238E27FC236}">
                  <a16:creationId xmlns:a16="http://schemas.microsoft.com/office/drawing/2014/main" id="{30C0E62A-EA76-4811-A570-7A6B2F5DC0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600" y="3200400"/>
              <a:ext cx="838200" cy="457200"/>
              <a:chOff x="1536" y="2448"/>
              <a:chExt cx="528" cy="288"/>
            </a:xfrm>
          </p:grpSpPr>
          <p:sp>
            <p:nvSpPr>
              <p:cNvPr id="48" name="Freeform 42">
                <a:extLst>
                  <a:ext uri="{FF2B5EF4-FFF2-40B4-BE49-F238E27FC236}">
                    <a16:creationId xmlns:a16="http://schemas.microsoft.com/office/drawing/2014/main" id="{4E9EE880-506B-47F3-BB70-E9268198C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3">
                <a:extLst>
                  <a:ext uri="{FF2B5EF4-FFF2-40B4-BE49-F238E27FC236}">
                    <a16:creationId xmlns:a16="http://schemas.microsoft.com/office/drawing/2014/main" id="{235B254F-2338-41F2-A95B-A6A92BD8D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44">
                <a:extLst>
                  <a:ext uri="{FF2B5EF4-FFF2-40B4-BE49-F238E27FC236}">
                    <a16:creationId xmlns:a16="http://schemas.microsoft.com/office/drawing/2014/main" id="{BC8902CE-BF1D-41BD-84F7-CC10E66D2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45">
                <a:extLst>
                  <a:ext uri="{FF2B5EF4-FFF2-40B4-BE49-F238E27FC236}">
                    <a16:creationId xmlns:a16="http://schemas.microsoft.com/office/drawing/2014/main" id="{94CFC179-A215-4359-8E5D-3CFEA8CB6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46">
                <a:extLst>
                  <a:ext uri="{FF2B5EF4-FFF2-40B4-BE49-F238E27FC236}">
                    <a16:creationId xmlns:a16="http://schemas.microsoft.com/office/drawing/2014/main" id="{EB4DD30B-0999-41E4-A26B-C1B159524D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563"/>
                <a:ext cx="528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200" i="1"/>
                  <a:t>Stench</a:t>
                </a:r>
              </a:p>
            </p:txBody>
          </p:sp>
        </p:grpSp>
        <p:grpSp>
          <p:nvGrpSpPr>
            <p:cNvPr id="12" name="Group 47">
              <a:extLst>
                <a:ext uri="{FF2B5EF4-FFF2-40B4-BE49-F238E27FC236}">
                  <a16:creationId xmlns:a16="http://schemas.microsoft.com/office/drawing/2014/main" id="{28274BE8-AECD-4C2C-A455-C1BE2D9B9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600" y="5029205"/>
              <a:ext cx="838200" cy="458788"/>
              <a:chOff x="528" y="2976"/>
              <a:chExt cx="528" cy="289"/>
            </a:xfrm>
          </p:grpSpPr>
          <p:sp>
            <p:nvSpPr>
              <p:cNvPr id="44" name="Freeform 48">
                <a:extLst>
                  <a:ext uri="{FF2B5EF4-FFF2-40B4-BE49-F238E27FC236}">
                    <a16:creationId xmlns:a16="http://schemas.microsoft.com/office/drawing/2014/main" id="{9E3C07B7-64B0-4F49-964E-BF1D29A66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976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49">
                <a:extLst>
                  <a:ext uri="{FF2B5EF4-FFF2-40B4-BE49-F238E27FC236}">
                    <a16:creationId xmlns:a16="http://schemas.microsoft.com/office/drawing/2014/main" id="{D7BCCBAE-9F8C-406E-BD66-5C10E240F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24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50">
                <a:extLst>
                  <a:ext uri="{FF2B5EF4-FFF2-40B4-BE49-F238E27FC236}">
                    <a16:creationId xmlns:a16="http://schemas.microsoft.com/office/drawing/2014/main" id="{12EB1D19-AFD1-4627-ABA7-DD8E3650F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72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51">
                <a:extLst>
                  <a:ext uri="{FF2B5EF4-FFF2-40B4-BE49-F238E27FC236}">
                    <a16:creationId xmlns:a16="http://schemas.microsoft.com/office/drawing/2014/main" id="{EC5A1BE2-05E6-4EC8-80E3-754521CD3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091"/>
                <a:ext cx="3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200"/>
                  <a:t>breeze</a:t>
                </a:r>
              </a:p>
            </p:txBody>
          </p:sp>
        </p:grpSp>
        <p:grpSp>
          <p:nvGrpSpPr>
            <p:cNvPr id="13" name="Group 52">
              <a:extLst>
                <a:ext uri="{FF2B5EF4-FFF2-40B4-BE49-F238E27FC236}">
                  <a16:creationId xmlns:a16="http://schemas.microsoft.com/office/drawing/2014/main" id="{C7F6DBB1-6C0A-4EC8-98DF-C25AFF9E83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114805"/>
              <a:ext cx="838200" cy="458788"/>
              <a:chOff x="528" y="2976"/>
              <a:chExt cx="528" cy="289"/>
            </a:xfrm>
          </p:grpSpPr>
          <p:sp>
            <p:nvSpPr>
              <p:cNvPr id="40" name="Freeform 53">
                <a:extLst>
                  <a:ext uri="{FF2B5EF4-FFF2-40B4-BE49-F238E27FC236}">
                    <a16:creationId xmlns:a16="http://schemas.microsoft.com/office/drawing/2014/main" id="{1956208D-7A41-4143-BAAA-A98A3F66A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976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54">
                <a:extLst>
                  <a:ext uri="{FF2B5EF4-FFF2-40B4-BE49-F238E27FC236}">
                    <a16:creationId xmlns:a16="http://schemas.microsoft.com/office/drawing/2014/main" id="{7215DD4B-9D7D-4C96-8F8E-7C5E36027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24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55">
                <a:extLst>
                  <a:ext uri="{FF2B5EF4-FFF2-40B4-BE49-F238E27FC236}">
                    <a16:creationId xmlns:a16="http://schemas.microsoft.com/office/drawing/2014/main" id="{022B74F8-86CD-4B54-AE22-45BB8D511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72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56">
                <a:extLst>
                  <a:ext uri="{FF2B5EF4-FFF2-40B4-BE49-F238E27FC236}">
                    <a16:creationId xmlns:a16="http://schemas.microsoft.com/office/drawing/2014/main" id="{42917C08-CA41-4681-B186-CB9FFE9D0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091"/>
                <a:ext cx="3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200"/>
                  <a:t>breeze</a:t>
                </a:r>
              </a:p>
            </p:txBody>
          </p:sp>
        </p:grpSp>
        <p:grpSp>
          <p:nvGrpSpPr>
            <p:cNvPr id="14" name="Group 57">
              <a:extLst>
                <a:ext uri="{FF2B5EF4-FFF2-40B4-BE49-F238E27FC236}">
                  <a16:creationId xmlns:a16="http://schemas.microsoft.com/office/drawing/2014/main" id="{C9610560-6AAC-42CD-A175-32C550A6EE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2800" y="4953005"/>
              <a:ext cx="838200" cy="458788"/>
              <a:chOff x="528" y="2976"/>
              <a:chExt cx="528" cy="289"/>
            </a:xfrm>
          </p:grpSpPr>
          <p:sp>
            <p:nvSpPr>
              <p:cNvPr id="36" name="Freeform 58">
                <a:extLst>
                  <a:ext uri="{FF2B5EF4-FFF2-40B4-BE49-F238E27FC236}">
                    <a16:creationId xmlns:a16="http://schemas.microsoft.com/office/drawing/2014/main" id="{8C42360A-76D4-4C1F-A4EA-57AC18804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976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59">
                <a:extLst>
                  <a:ext uri="{FF2B5EF4-FFF2-40B4-BE49-F238E27FC236}">
                    <a16:creationId xmlns:a16="http://schemas.microsoft.com/office/drawing/2014/main" id="{A6F6F00A-6D73-479B-8636-0632A43B9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24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60">
                <a:extLst>
                  <a:ext uri="{FF2B5EF4-FFF2-40B4-BE49-F238E27FC236}">
                    <a16:creationId xmlns:a16="http://schemas.microsoft.com/office/drawing/2014/main" id="{3ADF943D-2A62-4D9D-8745-9FFEAE8B6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72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61">
                <a:extLst>
                  <a:ext uri="{FF2B5EF4-FFF2-40B4-BE49-F238E27FC236}">
                    <a16:creationId xmlns:a16="http://schemas.microsoft.com/office/drawing/2014/main" id="{C8A5226F-297F-49D1-8C05-3612D2565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091"/>
                <a:ext cx="3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200"/>
                  <a:t>breeze</a:t>
                </a:r>
              </a:p>
            </p:txBody>
          </p:sp>
        </p:grpSp>
        <p:grpSp>
          <p:nvGrpSpPr>
            <p:cNvPr id="15" name="Group 62">
              <a:extLst>
                <a:ext uri="{FF2B5EF4-FFF2-40B4-BE49-F238E27FC236}">
                  <a16:creationId xmlns:a16="http://schemas.microsoft.com/office/drawing/2014/main" id="{B7E3ADA5-0749-4C24-8213-57496B91B1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2800" y="3048005"/>
              <a:ext cx="838200" cy="458788"/>
              <a:chOff x="528" y="2976"/>
              <a:chExt cx="528" cy="289"/>
            </a:xfrm>
          </p:grpSpPr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9E927FD7-3BA9-4CC0-B298-8BBD14128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976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A497788B-27E2-46FA-894B-947D032FD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24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39C11624-969B-448E-8B99-F1B472C5E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72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66">
                <a:extLst>
                  <a:ext uri="{FF2B5EF4-FFF2-40B4-BE49-F238E27FC236}">
                    <a16:creationId xmlns:a16="http://schemas.microsoft.com/office/drawing/2014/main" id="{C3AE7B75-2413-4660-B0B1-1C68D0E7F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091"/>
                <a:ext cx="3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200"/>
                  <a:t>breeze</a:t>
                </a:r>
              </a:p>
            </p:txBody>
          </p:sp>
        </p:grpSp>
        <p:grpSp>
          <p:nvGrpSpPr>
            <p:cNvPr id="16" name="Group 67">
              <a:extLst>
                <a:ext uri="{FF2B5EF4-FFF2-40B4-BE49-F238E27FC236}">
                  <a16:creationId xmlns:a16="http://schemas.microsoft.com/office/drawing/2014/main" id="{82A4D450-CCE5-458E-A72C-8E36343ED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1981205"/>
              <a:ext cx="838200" cy="458788"/>
              <a:chOff x="528" y="2976"/>
              <a:chExt cx="528" cy="289"/>
            </a:xfrm>
          </p:grpSpPr>
          <p:sp>
            <p:nvSpPr>
              <p:cNvPr id="28" name="Freeform 68">
                <a:extLst>
                  <a:ext uri="{FF2B5EF4-FFF2-40B4-BE49-F238E27FC236}">
                    <a16:creationId xmlns:a16="http://schemas.microsoft.com/office/drawing/2014/main" id="{DA032067-023B-4199-A68F-E15F710B6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976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69">
                <a:extLst>
                  <a:ext uri="{FF2B5EF4-FFF2-40B4-BE49-F238E27FC236}">
                    <a16:creationId xmlns:a16="http://schemas.microsoft.com/office/drawing/2014/main" id="{4A80F8EF-F5AE-44E6-A0EA-168A17368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24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70">
                <a:extLst>
                  <a:ext uri="{FF2B5EF4-FFF2-40B4-BE49-F238E27FC236}">
                    <a16:creationId xmlns:a16="http://schemas.microsoft.com/office/drawing/2014/main" id="{BB3EC139-092F-4988-891F-E0389750D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72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28A6091B-BC73-4DC4-9B03-7E73FA2CC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091"/>
                <a:ext cx="3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200"/>
                  <a:t>breeze</a:t>
                </a:r>
              </a:p>
            </p:txBody>
          </p:sp>
        </p:grpSp>
        <p:grpSp>
          <p:nvGrpSpPr>
            <p:cNvPr id="17" name="Group 72">
              <a:extLst>
                <a:ext uri="{FF2B5EF4-FFF2-40B4-BE49-F238E27FC236}">
                  <a16:creationId xmlns:a16="http://schemas.microsoft.com/office/drawing/2014/main" id="{54BB92D4-CC73-4326-8757-AF7BC66933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600" y="2819405"/>
              <a:ext cx="838200" cy="458788"/>
              <a:chOff x="528" y="2976"/>
              <a:chExt cx="528" cy="289"/>
            </a:xfrm>
          </p:grpSpPr>
          <p:sp>
            <p:nvSpPr>
              <p:cNvPr id="24" name="Freeform 73">
                <a:extLst>
                  <a:ext uri="{FF2B5EF4-FFF2-40B4-BE49-F238E27FC236}">
                    <a16:creationId xmlns:a16="http://schemas.microsoft.com/office/drawing/2014/main" id="{4E7161C1-868A-4365-9F2E-6B56A29EC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976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74">
                <a:extLst>
                  <a:ext uri="{FF2B5EF4-FFF2-40B4-BE49-F238E27FC236}">
                    <a16:creationId xmlns:a16="http://schemas.microsoft.com/office/drawing/2014/main" id="{E977D9FD-4187-4CE7-91AA-8FA9B6B6D4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24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75">
                <a:extLst>
                  <a:ext uri="{FF2B5EF4-FFF2-40B4-BE49-F238E27FC236}">
                    <a16:creationId xmlns:a16="http://schemas.microsoft.com/office/drawing/2014/main" id="{E9C70087-BD03-43F2-9588-66AC607CF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72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76">
                <a:extLst>
                  <a:ext uri="{FF2B5EF4-FFF2-40B4-BE49-F238E27FC236}">
                    <a16:creationId xmlns:a16="http://schemas.microsoft.com/office/drawing/2014/main" id="{9A805865-79D6-42FF-99B1-15DE8A18A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091"/>
                <a:ext cx="3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200"/>
                  <a:t>breeze</a:t>
                </a:r>
              </a:p>
            </p:txBody>
          </p:sp>
        </p:grpSp>
        <p:sp>
          <p:nvSpPr>
            <p:cNvPr id="18" name="Text Box 77">
              <a:extLst>
                <a:ext uri="{FF2B5EF4-FFF2-40B4-BE49-F238E27FC236}">
                  <a16:creationId xmlns:a16="http://schemas.microsoft.com/office/drawing/2014/main" id="{10388B99-5A88-47E6-8353-858D2984F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5486401"/>
              <a:ext cx="990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 dirty="0"/>
                <a:t>Start</a:t>
              </a:r>
            </a:p>
          </p:txBody>
        </p:sp>
        <p:pic>
          <p:nvPicPr>
            <p:cNvPr id="19" name="Picture 78" descr="an01124_">
              <a:extLst>
                <a:ext uri="{FF2B5EF4-FFF2-40B4-BE49-F238E27FC236}">
                  <a16:creationId xmlns:a16="http://schemas.microsoft.com/office/drawing/2014/main" id="{4D517E07-FE2C-4A69-A603-66B9E5D52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526" y="2895600"/>
              <a:ext cx="752475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" name="Group 80">
              <a:extLst>
                <a:ext uri="{FF2B5EF4-FFF2-40B4-BE49-F238E27FC236}">
                  <a16:creationId xmlns:a16="http://schemas.microsoft.com/office/drawing/2014/main" id="{50D20715-C7C2-4E25-9813-73CF3F897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7800" y="3581400"/>
              <a:ext cx="609600" cy="228600"/>
              <a:chOff x="576" y="2400"/>
              <a:chExt cx="384" cy="144"/>
            </a:xfrm>
          </p:grpSpPr>
          <p:sp>
            <p:nvSpPr>
              <p:cNvPr id="22" name="AutoShape 81">
                <a:extLst>
                  <a:ext uri="{FF2B5EF4-FFF2-40B4-BE49-F238E27FC236}">
                    <a16:creationId xmlns:a16="http://schemas.microsoft.com/office/drawing/2014/main" id="{150C115F-09DD-466E-A4B9-1C120307D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44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" name="Text Box 82">
                <a:extLst>
                  <a:ext uri="{FF2B5EF4-FFF2-40B4-BE49-F238E27FC236}">
                    <a16:creationId xmlns:a16="http://schemas.microsoft.com/office/drawing/2014/main" id="{0DDBE508-E7F0-4AFD-8B1F-436F3AB690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409"/>
                <a:ext cx="33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800"/>
                  <a:t>gold</a:t>
                </a:r>
              </a:p>
            </p:txBody>
          </p:sp>
        </p:grpSp>
        <p:sp>
          <p:nvSpPr>
            <p:cNvPr id="21" name="AutoShape 83">
              <a:extLst>
                <a:ext uri="{FF2B5EF4-FFF2-40B4-BE49-F238E27FC236}">
                  <a16:creationId xmlns:a16="http://schemas.microsoft.com/office/drawing/2014/main" id="{4E35131F-0DF6-49A3-AF1B-03AB214E3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0292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54526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F9C651FD-D99B-4543-8978-C2BBB0F89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Wumpus World PEAS Description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E76F5DAA-BA86-FF49-BC42-BD46C7749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(A)</a:t>
            </a:r>
            <a:r>
              <a:rPr lang="en-US" altLang="en-US" dirty="0" err="1"/>
              <a:t>ctuators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Move forward, turn left, turn right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Note: die if enter pit or live </a:t>
            </a:r>
            <a:r>
              <a:rPr lang="en-US" altLang="en-US" dirty="0" err="1"/>
              <a:t>wumpus</a:t>
            </a:r>
            <a:r>
              <a:rPr lang="en-US" altLang="en-US" dirty="0"/>
              <a:t> square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Grab (gold)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Shoot (arrow)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Kills </a:t>
            </a:r>
            <a:r>
              <a:rPr lang="en-US" altLang="en-US" dirty="0" err="1"/>
              <a:t>wumpus</a:t>
            </a:r>
            <a:r>
              <a:rPr lang="en-US" altLang="en-US" dirty="0"/>
              <a:t> if facing its square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(S)</a:t>
            </a:r>
            <a:r>
              <a:rPr lang="en-US" altLang="en-US" dirty="0" err="1"/>
              <a:t>ensors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Nose:  squares adjacent to </a:t>
            </a:r>
            <a:r>
              <a:rPr lang="en-US" altLang="en-US" dirty="0" err="1"/>
              <a:t>wumpus</a:t>
            </a:r>
            <a:r>
              <a:rPr lang="en-US" altLang="en-US" dirty="0"/>
              <a:t> are </a:t>
            </a:r>
            <a:r>
              <a:rPr lang="ja-JP" altLang="en-US" dirty="0"/>
              <a:t>“</a:t>
            </a:r>
            <a:r>
              <a:rPr lang="en-US" altLang="ja-JP" dirty="0"/>
              <a:t>smelly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Skin/hair:  Squares adjacent to pit are </a:t>
            </a:r>
            <a:r>
              <a:rPr lang="ja-JP" altLang="en-US" dirty="0"/>
              <a:t>“</a:t>
            </a:r>
            <a:r>
              <a:rPr lang="en-US" altLang="ja-JP" dirty="0"/>
              <a:t>breezy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Eye:  </a:t>
            </a:r>
            <a:r>
              <a:rPr lang="ja-JP" altLang="en-US" dirty="0"/>
              <a:t>“</a:t>
            </a:r>
            <a:r>
              <a:rPr lang="en-US" altLang="ja-JP" dirty="0"/>
              <a:t>Glittery</a:t>
            </a:r>
            <a:r>
              <a:rPr lang="ja-JP" altLang="en-US" dirty="0"/>
              <a:t>”</a:t>
            </a:r>
            <a:r>
              <a:rPr lang="en-US" altLang="ja-JP" dirty="0"/>
              <a:t> if and only if gold is in the same square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Percepts: [</a:t>
            </a:r>
            <a:r>
              <a:rPr lang="en-US" altLang="en-US" dirty="0">
                <a:solidFill>
                  <a:srgbClr val="C00000"/>
                </a:solidFill>
              </a:rPr>
              <a:t>Stench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C000"/>
                </a:solidFill>
              </a:rPr>
              <a:t>Breeze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2060"/>
                </a:solidFill>
              </a:rPr>
              <a:t>Glitter</a:t>
            </a:r>
            <a:r>
              <a:rPr lang="en-US" altLang="en-US" dirty="0"/>
              <a:t>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2EA0B7-78AD-40E4-8B9F-B63786687535}"/>
              </a:ext>
            </a:extLst>
          </p:cNvPr>
          <p:cNvGrpSpPr/>
          <p:nvPr/>
        </p:nvGrpSpPr>
        <p:grpSpPr>
          <a:xfrm>
            <a:off x="8001000" y="2681287"/>
            <a:ext cx="3962400" cy="4024314"/>
            <a:chOff x="4114800" y="1828800"/>
            <a:chExt cx="3962400" cy="4024314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6B56CA66-836C-4F52-BD19-F4DD2322BF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4800" y="1828800"/>
              <a:ext cx="3962400" cy="3962400"/>
              <a:chOff x="1056" y="1152"/>
              <a:chExt cx="2496" cy="2496"/>
            </a:xfrm>
          </p:grpSpPr>
          <p:sp>
            <p:nvSpPr>
              <p:cNvPr id="69" name="Rectangle 4">
                <a:extLst>
                  <a:ext uri="{FF2B5EF4-FFF2-40B4-BE49-F238E27FC236}">
                    <a16:creationId xmlns:a16="http://schemas.microsoft.com/office/drawing/2014/main" id="{CCE78DBE-0166-4FD7-BB5C-93402C293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152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0" name="Rectangle 5">
                <a:extLst>
                  <a:ext uri="{FF2B5EF4-FFF2-40B4-BE49-F238E27FC236}">
                    <a16:creationId xmlns:a16="http://schemas.microsoft.com/office/drawing/2014/main" id="{C198B058-CE36-4EDF-A3D4-9303BB90C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776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1" name="Rectangle 6">
                <a:extLst>
                  <a:ext uri="{FF2B5EF4-FFF2-40B4-BE49-F238E27FC236}">
                    <a16:creationId xmlns:a16="http://schemas.microsoft.com/office/drawing/2014/main" id="{1B63E6DA-F95B-4114-8514-83396B867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400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" name="Rectangle 7">
                <a:extLst>
                  <a:ext uri="{FF2B5EF4-FFF2-40B4-BE49-F238E27FC236}">
                    <a16:creationId xmlns:a16="http://schemas.microsoft.com/office/drawing/2014/main" id="{2EA1E2DA-0E52-47C4-A2E9-EC8187162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024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3" name="Rectangle 8">
                <a:extLst>
                  <a:ext uri="{FF2B5EF4-FFF2-40B4-BE49-F238E27FC236}">
                    <a16:creationId xmlns:a16="http://schemas.microsoft.com/office/drawing/2014/main" id="{F4419A78-620A-4BC0-9FDF-9007187F8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4" name="Rectangle 9">
                <a:extLst>
                  <a:ext uri="{FF2B5EF4-FFF2-40B4-BE49-F238E27FC236}">
                    <a16:creationId xmlns:a16="http://schemas.microsoft.com/office/drawing/2014/main" id="{428FDA31-77FB-4E56-8AF3-B545E3F58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5" name="Rectangle 10">
                <a:extLst>
                  <a:ext uri="{FF2B5EF4-FFF2-40B4-BE49-F238E27FC236}">
                    <a16:creationId xmlns:a16="http://schemas.microsoft.com/office/drawing/2014/main" id="{B5D90DDD-3E75-4F2B-A3A1-87EAC0C77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400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6" name="Rectangle 11">
                <a:extLst>
                  <a:ext uri="{FF2B5EF4-FFF2-40B4-BE49-F238E27FC236}">
                    <a16:creationId xmlns:a16="http://schemas.microsoft.com/office/drawing/2014/main" id="{54ABDB06-AB9B-4F90-9C3D-2CB610D1F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3024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" name="Rectangle 12">
                <a:extLst>
                  <a:ext uri="{FF2B5EF4-FFF2-40B4-BE49-F238E27FC236}">
                    <a16:creationId xmlns:a16="http://schemas.microsoft.com/office/drawing/2014/main" id="{4E61EE6E-92A6-4AC8-92F6-0537A0474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152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8" name="Rectangle 13">
                <a:extLst>
                  <a:ext uri="{FF2B5EF4-FFF2-40B4-BE49-F238E27FC236}">
                    <a16:creationId xmlns:a16="http://schemas.microsoft.com/office/drawing/2014/main" id="{6306E18D-F373-4108-A584-A5157165F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9" name="Rectangle 14">
                <a:extLst>
                  <a:ext uri="{FF2B5EF4-FFF2-40B4-BE49-F238E27FC236}">
                    <a16:creationId xmlns:a16="http://schemas.microsoft.com/office/drawing/2014/main" id="{FFDC284D-4700-480B-A55F-2C2276D78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00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0" name="Rectangle 15">
                <a:extLst>
                  <a:ext uri="{FF2B5EF4-FFF2-40B4-BE49-F238E27FC236}">
                    <a16:creationId xmlns:a16="http://schemas.microsoft.com/office/drawing/2014/main" id="{50F7AA93-76E5-46B0-891C-8BDF87E2F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024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1" name="Rectangle 16">
                <a:extLst>
                  <a:ext uri="{FF2B5EF4-FFF2-40B4-BE49-F238E27FC236}">
                    <a16:creationId xmlns:a16="http://schemas.microsoft.com/office/drawing/2014/main" id="{33D63C5B-117D-4E62-AD60-9A7EDC676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152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2" name="Rectangle 17">
                <a:extLst>
                  <a:ext uri="{FF2B5EF4-FFF2-40B4-BE49-F238E27FC236}">
                    <a16:creationId xmlns:a16="http://schemas.microsoft.com/office/drawing/2014/main" id="{2C919242-15BF-4D14-8265-4CBF7CB50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776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3" name="Rectangle 18">
                <a:extLst>
                  <a:ext uri="{FF2B5EF4-FFF2-40B4-BE49-F238E27FC236}">
                    <a16:creationId xmlns:a16="http://schemas.microsoft.com/office/drawing/2014/main" id="{02778A35-05FF-4290-A703-CA0E693E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400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4" name="Rectangle 19">
                <a:extLst>
                  <a:ext uri="{FF2B5EF4-FFF2-40B4-BE49-F238E27FC236}">
                    <a16:creationId xmlns:a16="http://schemas.microsoft.com/office/drawing/2014/main" id="{11325A61-2A92-4038-B1BF-2296F5BD4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62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6" name="Group 20">
              <a:extLst>
                <a:ext uri="{FF2B5EF4-FFF2-40B4-BE49-F238E27FC236}">
                  <a16:creationId xmlns:a16="http://schemas.microsoft.com/office/drawing/2014/main" id="{B4AA700A-AE68-483E-BEA7-AE36D4214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2800" y="1905000"/>
              <a:ext cx="838200" cy="838200"/>
              <a:chOff x="1536" y="1200"/>
              <a:chExt cx="528" cy="528"/>
            </a:xfrm>
          </p:grpSpPr>
          <p:sp>
            <p:nvSpPr>
              <p:cNvPr id="67" name="AutoShape 21">
                <a:extLst>
                  <a:ext uri="{FF2B5EF4-FFF2-40B4-BE49-F238E27FC236}">
                    <a16:creationId xmlns:a16="http://schemas.microsoft.com/office/drawing/2014/main" id="{40AF3434-F1B1-436A-80A3-87E617D3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200"/>
                <a:ext cx="528" cy="528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8" name="Text Box 22">
                <a:extLst>
                  <a:ext uri="{FF2B5EF4-FFF2-40B4-BE49-F238E27FC236}">
                    <a16:creationId xmlns:a16="http://schemas.microsoft.com/office/drawing/2014/main" id="{3463EB15-D610-43D9-8E7C-1A56307D65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129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400" b="1">
                    <a:solidFill>
                      <a:schemeClr val="bg1"/>
                    </a:solidFill>
                  </a:rPr>
                  <a:t>PIT</a:t>
                </a:r>
              </a:p>
            </p:txBody>
          </p:sp>
        </p:grpSp>
        <p:grpSp>
          <p:nvGrpSpPr>
            <p:cNvPr id="7" name="Group 23">
              <a:extLst>
                <a:ext uri="{FF2B5EF4-FFF2-40B4-BE49-F238E27FC236}">
                  <a16:creationId xmlns:a16="http://schemas.microsoft.com/office/drawing/2014/main" id="{6F12DA4E-4092-44FA-91AC-3EEEB504A2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2895600"/>
              <a:ext cx="838200" cy="838200"/>
              <a:chOff x="1536" y="1200"/>
              <a:chExt cx="528" cy="528"/>
            </a:xfrm>
          </p:grpSpPr>
          <p:sp>
            <p:nvSpPr>
              <p:cNvPr id="65" name="AutoShape 24">
                <a:extLst>
                  <a:ext uri="{FF2B5EF4-FFF2-40B4-BE49-F238E27FC236}">
                    <a16:creationId xmlns:a16="http://schemas.microsoft.com/office/drawing/2014/main" id="{1E25E633-B5DA-4856-87E6-B40A058AE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200"/>
                <a:ext cx="528" cy="528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6" name="Text Box 25">
                <a:extLst>
                  <a:ext uri="{FF2B5EF4-FFF2-40B4-BE49-F238E27FC236}">
                    <a16:creationId xmlns:a16="http://schemas.microsoft.com/office/drawing/2014/main" id="{CFA08F9D-4E3A-4E27-B91A-9ABB04A09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129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400" b="1">
                    <a:solidFill>
                      <a:schemeClr val="bg1"/>
                    </a:solidFill>
                  </a:rPr>
                  <a:t>PIT</a:t>
                </a:r>
              </a:p>
            </p:txBody>
          </p:sp>
        </p:grpSp>
        <p:grpSp>
          <p:nvGrpSpPr>
            <p:cNvPr id="8" name="Group 26">
              <a:extLst>
                <a:ext uri="{FF2B5EF4-FFF2-40B4-BE49-F238E27FC236}">
                  <a16:creationId xmlns:a16="http://schemas.microsoft.com/office/drawing/2014/main" id="{0664634C-1B13-40A3-B97B-30FFE1CB3E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876800"/>
              <a:ext cx="838200" cy="838200"/>
              <a:chOff x="1536" y="1200"/>
              <a:chExt cx="528" cy="528"/>
            </a:xfrm>
          </p:grpSpPr>
          <p:sp>
            <p:nvSpPr>
              <p:cNvPr id="63" name="AutoShape 27">
                <a:extLst>
                  <a:ext uri="{FF2B5EF4-FFF2-40B4-BE49-F238E27FC236}">
                    <a16:creationId xmlns:a16="http://schemas.microsoft.com/office/drawing/2014/main" id="{00AE35AF-9F6A-4061-899B-884F38074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200"/>
                <a:ext cx="528" cy="528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4" name="Text Box 28">
                <a:extLst>
                  <a:ext uri="{FF2B5EF4-FFF2-40B4-BE49-F238E27FC236}">
                    <a16:creationId xmlns:a16="http://schemas.microsoft.com/office/drawing/2014/main" id="{FAA55126-49ED-4C6B-8B7A-A72340CED1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129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400" b="1">
                    <a:solidFill>
                      <a:schemeClr val="bg1"/>
                    </a:solidFill>
                  </a:rPr>
                  <a:t>PIT</a:t>
                </a:r>
              </a:p>
            </p:txBody>
          </p:sp>
        </p:grpSp>
        <p:grpSp>
          <p:nvGrpSpPr>
            <p:cNvPr id="9" name="Group 29">
              <a:extLst>
                <a:ext uri="{FF2B5EF4-FFF2-40B4-BE49-F238E27FC236}">
                  <a16:creationId xmlns:a16="http://schemas.microsoft.com/office/drawing/2014/main" id="{3455C900-4B63-4D68-BB54-802A4B9C11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1000" y="3886200"/>
              <a:ext cx="838200" cy="457200"/>
              <a:chOff x="1536" y="2448"/>
              <a:chExt cx="528" cy="288"/>
            </a:xfrm>
          </p:grpSpPr>
          <p:sp>
            <p:nvSpPr>
              <p:cNvPr id="58" name="Freeform 30">
                <a:extLst>
                  <a:ext uri="{FF2B5EF4-FFF2-40B4-BE49-F238E27FC236}">
                    <a16:creationId xmlns:a16="http://schemas.microsoft.com/office/drawing/2014/main" id="{0403EEA2-208C-4342-847D-2C5364A85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1">
                <a:extLst>
                  <a:ext uri="{FF2B5EF4-FFF2-40B4-BE49-F238E27FC236}">
                    <a16:creationId xmlns:a16="http://schemas.microsoft.com/office/drawing/2014/main" id="{22F672BA-3E55-458B-BB08-E20BC8DF8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32">
                <a:extLst>
                  <a:ext uri="{FF2B5EF4-FFF2-40B4-BE49-F238E27FC236}">
                    <a16:creationId xmlns:a16="http://schemas.microsoft.com/office/drawing/2014/main" id="{AD7E76DD-75FB-4036-A730-3F862CE45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33">
                <a:extLst>
                  <a:ext uri="{FF2B5EF4-FFF2-40B4-BE49-F238E27FC236}">
                    <a16:creationId xmlns:a16="http://schemas.microsoft.com/office/drawing/2014/main" id="{75964EA6-FDBF-43E1-A5C7-FC09B0E34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Text Box 34">
                <a:extLst>
                  <a:ext uri="{FF2B5EF4-FFF2-40B4-BE49-F238E27FC236}">
                    <a16:creationId xmlns:a16="http://schemas.microsoft.com/office/drawing/2014/main" id="{021007AC-AC7A-4EEE-BF4E-F5B43EBD18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563"/>
                <a:ext cx="528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200" i="1"/>
                  <a:t>Stench</a:t>
                </a:r>
              </a:p>
            </p:txBody>
          </p:sp>
        </p:grpSp>
        <p:grpSp>
          <p:nvGrpSpPr>
            <p:cNvPr id="10" name="Group 35">
              <a:extLst>
                <a:ext uri="{FF2B5EF4-FFF2-40B4-BE49-F238E27FC236}">
                  <a16:creationId xmlns:a16="http://schemas.microsoft.com/office/drawing/2014/main" id="{1FA9D950-8A33-46AB-B03D-9B50E09B36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1000" y="1905000"/>
              <a:ext cx="838200" cy="457200"/>
              <a:chOff x="1536" y="2448"/>
              <a:chExt cx="528" cy="288"/>
            </a:xfrm>
          </p:grpSpPr>
          <p:sp>
            <p:nvSpPr>
              <p:cNvPr id="53" name="Freeform 36">
                <a:extLst>
                  <a:ext uri="{FF2B5EF4-FFF2-40B4-BE49-F238E27FC236}">
                    <a16:creationId xmlns:a16="http://schemas.microsoft.com/office/drawing/2014/main" id="{2F60A4C2-B328-44E9-9CC3-29029DA84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37">
                <a:extLst>
                  <a:ext uri="{FF2B5EF4-FFF2-40B4-BE49-F238E27FC236}">
                    <a16:creationId xmlns:a16="http://schemas.microsoft.com/office/drawing/2014/main" id="{AF89D328-B421-4051-977A-68635A5B5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38">
                <a:extLst>
                  <a:ext uri="{FF2B5EF4-FFF2-40B4-BE49-F238E27FC236}">
                    <a16:creationId xmlns:a16="http://schemas.microsoft.com/office/drawing/2014/main" id="{1D4A8552-9388-41AF-909F-F52B1ADED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39">
                <a:extLst>
                  <a:ext uri="{FF2B5EF4-FFF2-40B4-BE49-F238E27FC236}">
                    <a16:creationId xmlns:a16="http://schemas.microsoft.com/office/drawing/2014/main" id="{8CBA8657-6CBD-4419-874E-432EC8D36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Text Box 40">
                <a:extLst>
                  <a:ext uri="{FF2B5EF4-FFF2-40B4-BE49-F238E27FC236}">
                    <a16:creationId xmlns:a16="http://schemas.microsoft.com/office/drawing/2014/main" id="{EC02167F-EDE2-424A-962E-6CF530D64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563"/>
                <a:ext cx="528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200" i="1"/>
                  <a:t>Stench</a:t>
                </a:r>
              </a:p>
            </p:txBody>
          </p:sp>
        </p:grpSp>
        <p:grpSp>
          <p:nvGrpSpPr>
            <p:cNvPr id="11" name="Group 41">
              <a:extLst>
                <a:ext uri="{FF2B5EF4-FFF2-40B4-BE49-F238E27FC236}">
                  <a16:creationId xmlns:a16="http://schemas.microsoft.com/office/drawing/2014/main" id="{F371F0B4-761D-400B-A3E9-AF8931B7CB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600" y="3200400"/>
              <a:ext cx="838200" cy="457200"/>
              <a:chOff x="1536" y="2448"/>
              <a:chExt cx="528" cy="288"/>
            </a:xfrm>
          </p:grpSpPr>
          <p:sp>
            <p:nvSpPr>
              <p:cNvPr id="48" name="Freeform 42">
                <a:extLst>
                  <a:ext uri="{FF2B5EF4-FFF2-40B4-BE49-F238E27FC236}">
                    <a16:creationId xmlns:a16="http://schemas.microsoft.com/office/drawing/2014/main" id="{8E5301C3-8303-4883-A253-EFB4ACA69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3">
                <a:extLst>
                  <a:ext uri="{FF2B5EF4-FFF2-40B4-BE49-F238E27FC236}">
                    <a16:creationId xmlns:a16="http://schemas.microsoft.com/office/drawing/2014/main" id="{A78AE398-863D-4902-BA09-33CA2ED23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44">
                <a:extLst>
                  <a:ext uri="{FF2B5EF4-FFF2-40B4-BE49-F238E27FC236}">
                    <a16:creationId xmlns:a16="http://schemas.microsoft.com/office/drawing/2014/main" id="{4B38A6E2-F158-48D7-827B-A28C55BFA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45">
                <a:extLst>
                  <a:ext uri="{FF2B5EF4-FFF2-40B4-BE49-F238E27FC236}">
                    <a16:creationId xmlns:a16="http://schemas.microsoft.com/office/drawing/2014/main" id="{3237C35B-8948-4328-BB21-91F7C6F13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2448"/>
                <a:ext cx="96" cy="117"/>
              </a:xfrm>
              <a:custGeom>
                <a:avLst/>
                <a:gdLst>
                  <a:gd name="T0" fmla="*/ 96 w 96"/>
                  <a:gd name="T1" fmla="*/ 0 h 240"/>
                  <a:gd name="T2" fmla="*/ 0 w 96"/>
                  <a:gd name="T3" fmla="*/ 0 h 240"/>
                  <a:gd name="T4" fmla="*/ 96 w 96"/>
                  <a:gd name="T5" fmla="*/ 0 h 240"/>
                  <a:gd name="T6" fmla="*/ 0 w 96"/>
                  <a:gd name="T7" fmla="*/ 0 h 240"/>
                  <a:gd name="T8" fmla="*/ 96 w 96"/>
                  <a:gd name="T9" fmla="*/ 0 h 240"/>
                  <a:gd name="T10" fmla="*/ 0 w 96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"/>
                  <a:gd name="T19" fmla="*/ 0 h 240"/>
                  <a:gd name="T20" fmla="*/ 96 w 96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" h="240">
                    <a:moveTo>
                      <a:pt x="96" y="0"/>
                    </a:moveTo>
                    <a:cubicBezTo>
                      <a:pt x="48" y="16"/>
                      <a:pt x="0" y="32"/>
                      <a:pt x="0" y="48"/>
                    </a:cubicBezTo>
                    <a:cubicBezTo>
                      <a:pt x="0" y="64"/>
                      <a:pt x="96" y="80"/>
                      <a:pt x="96" y="96"/>
                    </a:cubicBezTo>
                    <a:cubicBezTo>
                      <a:pt x="96" y="112"/>
                      <a:pt x="0" y="128"/>
                      <a:pt x="0" y="144"/>
                    </a:cubicBezTo>
                    <a:cubicBezTo>
                      <a:pt x="0" y="160"/>
                      <a:pt x="96" y="176"/>
                      <a:pt x="96" y="192"/>
                    </a:cubicBezTo>
                    <a:cubicBezTo>
                      <a:pt x="96" y="208"/>
                      <a:pt x="48" y="224"/>
                      <a:pt x="0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46">
                <a:extLst>
                  <a:ext uri="{FF2B5EF4-FFF2-40B4-BE49-F238E27FC236}">
                    <a16:creationId xmlns:a16="http://schemas.microsoft.com/office/drawing/2014/main" id="{408C01A7-B0FC-4CB1-A1FB-180A31141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563"/>
                <a:ext cx="528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200" i="1"/>
                  <a:t>Stench</a:t>
                </a:r>
              </a:p>
            </p:txBody>
          </p:sp>
        </p:grpSp>
        <p:grpSp>
          <p:nvGrpSpPr>
            <p:cNvPr id="12" name="Group 47">
              <a:extLst>
                <a:ext uri="{FF2B5EF4-FFF2-40B4-BE49-F238E27FC236}">
                  <a16:creationId xmlns:a16="http://schemas.microsoft.com/office/drawing/2014/main" id="{30BA9614-962E-4662-ADA9-C99E9CB69B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600" y="5029205"/>
              <a:ext cx="838200" cy="458788"/>
              <a:chOff x="528" y="2976"/>
              <a:chExt cx="528" cy="289"/>
            </a:xfrm>
          </p:grpSpPr>
          <p:sp>
            <p:nvSpPr>
              <p:cNvPr id="44" name="Freeform 48">
                <a:extLst>
                  <a:ext uri="{FF2B5EF4-FFF2-40B4-BE49-F238E27FC236}">
                    <a16:creationId xmlns:a16="http://schemas.microsoft.com/office/drawing/2014/main" id="{55BC1910-ECD5-4C0B-85B1-3219820DF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976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49">
                <a:extLst>
                  <a:ext uri="{FF2B5EF4-FFF2-40B4-BE49-F238E27FC236}">
                    <a16:creationId xmlns:a16="http://schemas.microsoft.com/office/drawing/2014/main" id="{890F3387-BF78-42D8-A1E8-8EDDCD671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24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50">
                <a:extLst>
                  <a:ext uri="{FF2B5EF4-FFF2-40B4-BE49-F238E27FC236}">
                    <a16:creationId xmlns:a16="http://schemas.microsoft.com/office/drawing/2014/main" id="{FA4BD663-735E-4146-B327-2623AF92D4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72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51">
                <a:extLst>
                  <a:ext uri="{FF2B5EF4-FFF2-40B4-BE49-F238E27FC236}">
                    <a16:creationId xmlns:a16="http://schemas.microsoft.com/office/drawing/2014/main" id="{E78F8691-B883-456F-B91D-CCD92044A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091"/>
                <a:ext cx="3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200"/>
                  <a:t>breeze</a:t>
                </a:r>
              </a:p>
            </p:txBody>
          </p:sp>
        </p:grpSp>
        <p:grpSp>
          <p:nvGrpSpPr>
            <p:cNvPr id="13" name="Group 52">
              <a:extLst>
                <a:ext uri="{FF2B5EF4-FFF2-40B4-BE49-F238E27FC236}">
                  <a16:creationId xmlns:a16="http://schemas.microsoft.com/office/drawing/2014/main" id="{67013010-FA1C-4C98-9545-448F20AFE3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114805"/>
              <a:ext cx="838200" cy="458788"/>
              <a:chOff x="528" y="2976"/>
              <a:chExt cx="528" cy="289"/>
            </a:xfrm>
          </p:grpSpPr>
          <p:sp>
            <p:nvSpPr>
              <p:cNvPr id="40" name="Freeform 53">
                <a:extLst>
                  <a:ext uri="{FF2B5EF4-FFF2-40B4-BE49-F238E27FC236}">
                    <a16:creationId xmlns:a16="http://schemas.microsoft.com/office/drawing/2014/main" id="{9C080CC0-8592-467A-BC54-D6248F0E6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976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54">
                <a:extLst>
                  <a:ext uri="{FF2B5EF4-FFF2-40B4-BE49-F238E27FC236}">
                    <a16:creationId xmlns:a16="http://schemas.microsoft.com/office/drawing/2014/main" id="{40B1CA37-CEF5-438B-B215-AA04EF89D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24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55">
                <a:extLst>
                  <a:ext uri="{FF2B5EF4-FFF2-40B4-BE49-F238E27FC236}">
                    <a16:creationId xmlns:a16="http://schemas.microsoft.com/office/drawing/2014/main" id="{DEB773C3-3DD6-4E63-A70D-B15D62453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72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56">
                <a:extLst>
                  <a:ext uri="{FF2B5EF4-FFF2-40B4-BE49-F238E27FC236}">
                    <a16:creationId xmlns:a16="http://schemas.microsoft.com/office/drawing/2014/main" id="{D0B083C9-4AF7-427D-AA7D-89F9F1CB7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091"/>
                <a:ext cx="3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200"/>
                  <a:t>breeze</a:t>
                </a:r>
              </a:p>
            </p:txBody>
          </p:sp>
        </p:grpSp>
        <p:grpSp>
          <p:nvGrpSpPr>
            <p:cNvPr id="14" name="Group 57">
              <a:extLst>
                <a:ext uri="{FF2B5EF4-FFF2-40B4-BE49-F238E27FC236}">
                  <a16:creationId xmlns:a16="http://schemas.microsoft.com/office/drawing/2014/main" id="{38A8F713-E915-434C-979A-51A99E4C4B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2800" y="4953005"/>
              <a:ext cx="838200" cy="458788"/>
              <a:chOff x="528" y="2976"/>
              <a:chExt cx="528" cy="289"/>
            </a:xfrm>
          </p:grpSpPr>
          <p:sp>
            <p:nvSpPr>
              <p:cNvPr id="36" name="Freeform 58">
                <a:extLst>
                  <a:ext uri="{FF2B5EF4-FFF2-40B4-BE49-F238E27FC236}">
                    <a16:creationId xmlns:a16="http://schemas.microsoft.com/office/drawing/2014/main" id="{7A7A3830-798A-4B10-82B2-0EDAE1145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976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59">
                <a:extLst>
                  <a:ext uri="{FF2B5EF4-FFF2-40B4-BE49-F238E27FC236}">
                    <a16:creationId xmlns:a16="http://schemas.microsoft.com/office/drawing/2014/main" id="{26B36973-BCF7-4397-B27E-5FCE0B5C5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24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60">
                <a:extLst>
                  <a:ext uri="{FF2B5EF4-FFF2-40B4-BE49-F238E27FC236}">
                    <a16:creationId xmlns:a16="http://schemas.microsoft.com/office/drawing/2014/main" id="{F5421FCC-8466-4091-82D6-CBE66DB58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72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61">
                <a:extLst>
                  <a:ext uri="{FF2B5EF4-FFF2-40B4-BE49-F238E27FC236}">
                    <a16:creationId xmlns:a16="http://schemas.microsoft.com/office/drawing/2014/main" id="{553DE90B-9CAC-44BC-96E9-0CBF23ED2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091"/>
                <a:ext cx="3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200"/>
                  <a:t>breeze</a:t>
                </a:r>
              </a:p>
            </p:txBody>
          </p:sp>
        </p:grpSp>
        <p:grpSp>
          <p:nvGrpSpPr>
            <p:cNvPr id="15" name="Group 62">
              <a:extLst>
                <a:ext uri="{FF2B5EF4-FFF2-40B4-BE49-F238E27FC236}">
                  <a16:creationId xmlns:a16="http://schemas.microsoft.com/office/drawing/2014/main" id="{65CD380E-9295-4343-8037-7D32454809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2800" y="3048005"/>
              <a:ext cx="838200" cy="458788"/>
              <a:chOff x="528" y="2976"/>
              <a:chExt cx="528" cy="289"/>
            </a:xfrm>
          </p:grpSpPr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2C57BA14-9F4E-4965-BB2A-3FD5526BD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976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4B226E60-6F78-4486-8232-E91CC690D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24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A5C23AD0-B5D0-43E8-B2F6-3ED77175A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72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66">
                <a:extLst>
                  <a:ext uri="{FF2B5EF4-FFF2-40B4-BE49-F238E27FC236}">
                    <a16:creationId xmlns:a16="http://schemas.microsoft.com/office/drawing/2014/main" id="{6F0016AF-B928-4660-AD02-9BFCEA39C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091"/>
                <a:ext cx="3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200"/>
                  <a:t>breeze</a:t>
                </a:r>
              </a:p>
            </p:txBody>
          </p:sp>
        </p:grpSp>
        <p:grpSp>
          <p:nvGrpSpPr>
            <p:cNvPr id="16" name="Group 67">
              <a:extLst>
                <a:ext uri="{FF2B5EF4-FFF2-40B4-BE49-F238E27FC236}">
                  <a16:creationId xmlns:a16="http://schemas.microsoft.com/office/drawing/2014/main" id="{61F97683-6FD3-4489-89F3-992141F77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1981205"/>
              <a:ext cx="838200" cy="458788"/>
              <a:chOff x="528" y="2976"/>
              <a:chExt cx="528" cy="289"/>
            </a:xfrm>
          </p:grpSpPr>
          <p:sp>
            <p:nvSpPr>
              <p:cNvPr id="28" name="Freeform 68">
                <a:extLst>
                  <a:ext uri="{FF2B5EF4-FFF2-40B4-BE49-F238E27FC236}">
                    <a16:creationId xmlns:a16="http://schemas.microsoft.com/office/drawing/2014/main" id="{66B911B6-FAA1-4C01-8DA5-C1972E510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976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69">
                <a:extLst>
                  <a:ext uri="{FF2B5EF4-FFF2-40B4-BE49-F238E27FC236}">
                    <a16:creationId xmlns:a16="http://schemas.microsoft.com/office/drawing/2014/main" id="{88A0100F-4E4A-469A-B921-797253390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24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70">
                <a:extLst>
                  <a:ext uri="{FF2B5EF4-FFF2-40B4-BE49-F238E27FC236}">
                    <a16:creationId xmlns:a16="http://schemas.microsoft.com/office/drawing/2014/main" id="{77425605-7683-4B0B-BBAF-FC778E138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72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C928C0A6-C30A-420C-B35A-06921F36F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091"/>
                <a:ext cx="3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200"/>
                  <a:t>breeze</a:t>
                </a:r>
              </a:p>
            </p:txBody>
          </p:sp>
        </p:grpSp>
        <p:grpSp>
          <p:nvGrpSpPr>
            <p:cNvPr id="17" name="Group 72">
              <a:extLst>
                <a:ext uri="{FF2B5EF4-FFF2-40B4-BE49-F238E27FC236}">
                  <a16:creationId xmlns:a16="http://schemas.microsoft.com/office/drawing/2014/main" id="{8332FAFF-A473-45B9-893A-B6A89C9079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600" y="2819405"/>
              <a:ext cx="838200" cy="458788"/>
              <a:chOff x="528" y="2976"/>
              <a:chExt cx="528" cy="289"/>
            </a:xfrm>
          </p:grpSpPr>
          <p:sp>
            <p:nvSpPr>
              <p:cNvPr id="24" name="Freeform 73">
                <a:extLst>
                  <a:ext uri="{FF2B5EF4-FFF2-40B4-BE49-F238E27FC236}">
                    <a16:creationId xmlns:a16="http://schemas.microsoft.com/office/drawing/2014/main" id="{CC09A467-F89F-4214-A536-A24540EF4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976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74">
                <a:extLst>
                  <a:ext uri="{FF2B5EF4-FFF2-40B4-BE49-F238E27FC236}">
                    <a16:creationId xmlns:a16="http://schemas.microsoft.com/office/drawing/2014/main" id="{6F1F9D43-B0A1-4625-B031-80D07FDBD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24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75">
                <a:extLst>
                  <a:ext uri="{FF2B5EF4-FFF2-40B4-BE49-F238E27FC236}">
                    <a16:creationId xmlns:a16="http://schemas.microsoft.com/office/drawing/2014/main" id="{D59EA32D-A70E-4434-BFA7-A70DFC519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072"/>
                <a:ext cx="528" cy="96"/>
              </a:xfrm>
              <a:custGeom>
                <a:avLst/>
                <a:gdLst>
                  <a:gd name="T0" fmla="*/ 0 w 432"/>
                  <a:gd name="T1" fmla="*/ 96 h 96"/>
                  <a:gd name="T2" fmla="*/ 1595 w 432"/>
                  <a:gd name="T3" fmla="*/ 0 h 96"/>
                  <a:gd name="T4" fmla="*/ 3205 w 432"/>
                  <a:gd name="T5" fmla="*/ 96 h 96"/>
                  <a:gd name="T6" fmla="*/ 4798 w 432"/>
                  <a:gd name="T7" fmla="*/ 0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96"/>
                  <a:gd name="T14" fmla="*/ 432 w 432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96"/>
                      <a:pt x="288" y="96"/>
                    </a:cubicBezTo>
                    <a:cubicBezTo>
                      <a:pt x="336" y="96"/>
                      <a:pt x="408" y="16"/>
                      <a:pt x="432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76">
                <a:extLst>
                  <a:ext uri="{FF2B5EF4-FFF2-40B4-BE49-F238E27FC236}">
                    <a16:creationId xmlns:a16="http://schemas.microsoft.com/office/drawing/2014/main" id="{09D4ABB8-6EA8-4717-BD92-7981BA47C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091"/>
                <a:ext cx="3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200"/>
                  <a:t>breeze</a:t>
                </a:r>
              </a:p>
            </p:txBody>
          </p:sp>
        </p:grpSp>
        <p:sp>
          <p:nvSpPr>
            <p:cNvPr id="18" name="Text Box 77">
              <a:extLst>
                <a:ext uri="{FF2B5EF4-FFF2-40B4-BE49-F238E27FC236}">
                  <a16:creationId xmlns:a16="http://schemas.microsoft.com/office/drawing/2014/main" id="{D1388C6D-F8C5-458B-B45B-1D7A51BBF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5486401"/>
              <a:ext cx="990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800" b="1" dirty="0"/>
                <a:t>Start</a:t>
              </a:r>
            </a:p>
          </p:txBody>
        </p:sp>
        <p:pic>
          <p:nvPicPr>
            <p:cNvPr id="19" name="Picture 78" descr="an01124_">
              <a:extLst>
                <a:ext uri="{FF2B5EF4-FFF2-40B4-BE49-F238E27FC236}">
                  <a16:creationId xmlns:a16="http://schemas.microsoft.com/office/drawing/2014/main" id="{A7AE8998-C8F4-4937-BBC3-5C1F64AEA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526" y="2895600"/>
              <a:ext cx="752475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" name="Group 80">
              <a:extLst>
                <a:ext uri="{FF2B5EF4-FFF2-40B4-BE49-F238E27FC236}">
                  <a16:creationId xmlns:a16="http://schemas.microsoft.com/office/drawing/2014/main" id="{6B240234-C4AF-4D49-9EEE-3DCE9FC748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7800" y="3581400"/>
              <a:ext cx="609600" cy="228600"/>
              <a:chOff x="576" y="2400"/>
              <a:chExt cx="384" cy="144"/>
            </a:xfrm>
          </p:grpSpPr>
          <p:sp>
            <p:nvSpPr>
              <p:cNvPr id="22" name="AutoShape 81">
                <a:extLst>
                  <a:ext uri="{FF2B5EF4-FFF2-40B4-BE49-F238E27FC236}">
                    <a16:creationId xmlns:a16="http://schemas.microsoft.com/office/drawing/2014/main" id="{298B321F-962B-43D3-AB2A-C99C30496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44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" name="Text Box 82">
                <a:extLst>
                  <a:ext uri="{FF2B5EF4-FFF2-40B4-BE49-F238E27FC236}">
                    <a16:creationId xmlns:a16="http://schemas.microsoft.com/office/drawing/2014/main" id="{F22BD592-D37D-462C-A90C-4B302A0110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409"/>
                <a:ext cx="33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800"/>
                  <a:t>gold</a:t>
                </a:r>
              </a:p>
            </p:txBody>
          </p:sp>
        </p:grpSp>
        <p:sp>
          <p:nvSpPr>
            <p:cNvPr id="21" name="AutoShape 83">
              <a:extLst>
                <a:ext uri="{FF2B5EF4-FFF2-40B4-BE49-F238E27FC236}">
                  <a16:creationId xmlns:a16="http://schemas.microsoft.com/office/drawing/2014/main" id="{53710D42-C3A9-49BF-9F9C-1551AF97D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029200"/>
              <a:ext cx="457200" cy="45720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9902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3044</Words>
  <Application>Microsoft Macintosh PowerPoint</Application>
  <PresentationFormat>Widescreen</PresentationFormat>
  <Paragraphs>760</Paragraphs>
  <Slides>54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Courier New</vt:lpstr>
      <vt:lpstr>Euclid Symbol</vt:lpstr>
      <vt:lpstr>Symbol</vt:lpstr>
      <vt:lpstr>Times New Roman</vt:lpstr>
      <vt:lpstr>Wingdings</vt:lpstr>
      <vt:lpstr>Office Theme</vt:lpstr>
      <vt:lpstr>Equation</vt:lpstr>
      <vt:lpstr>CSE 3521:  Introduction to Artificial Intelligence </vt:lpstr>
      <vt:lpstr>Logical Inference</vt:lpstr>
      <vt:lpstr>PowerPoint Presentation</vt:lpstr>
      <vt:lpstr>Knowledge-Based Logical Agents</vt:lpstr>
      <vt:lpstr>Knowledge Base</vt:lpstr>
      <vt:lpstr>Logic</vt:lpstr>
      <vt:lpstr>Wumpus World Environment</vt:lpstr>
      <vt:lpstr>Wumpus World PEAS Description</vt:lpstr>
      <vt:lpstr>Wumpus World PEAS Description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Tight Spot</vt:lpstr>
      <vt:lpstr>More Tight Spot</vt:lpstr>
      <vt:lpstr>Logical Agent</vt:lpstr>
      <vt:lpstr>Knowledge Representation</vt:lpstr>
      <vt:lpstr>The Language of Arithmetic</vt:lpstr>
      <vt:lpstr>Inference</vt:lpstr>
      <vt:lpstr>Propositional Logic: Syntax</vt:lpstr>
      <vt:lpstr>Propositional Logic: Syntax</vt:lpstr>
      <vt:lpstr>Propositional Logic: Semantics</vt:lpstr>
      <vt:lpstr>Semantics in Truth Table Form</vt:lpstr>
      <vt:lpstr>Propositional Inference: Enumeration Method</vt:lpstr>
      <vt:lpstr>Propositional Inference: Enumeration Method</vt:lpstr>
      <vt:lpstr>Practice</vt:lpstr>
      <vt:lpstr>Practice</vt:lpstr>
      <vt:lpstr>Simple Wumpus Knowledge Base</vt:lpstr>
      <vt:lpstr>Wumpus Environment</vt:lpstr>
      <vt:lpstr>Inference Rules for Prop. Logic</vt:lpstr>
      <vt:lpstr>Inference Rules for Prop. Logic</vt:lpstr>
      <vt:lpstr>Inference Rules for Prop. Logic</vt:lpstr>
      <vt:lpstr>Inference Rules for Prop. Logic</vt:lpstr>
      <vt:lpstr>Inference Rules for Prop. Logic</vt:lpstr>
      <vt:lpstr>Inference Rules for Prop. Logic</vt:lpstr>
      <vt:lpstr>Inference Rules for Prop. Logic</vt:lpstr>
      <vt:lpstr>TASK:  Find the Wumpus</vt:lpstr>
      <vt:lpstr>Wumpus Knowledge Base</vt:lpstr>
      <vt:lpstr>Environment Rules</vt:lpstr>
      <vt:lpstr>Environment Rules</vt:lpstr>
      <vt:lpstr>Environment Rules</vt:lpstr>
      <vt:lpstr>Environment Rules</vt:lpstr>
      <vt:lpstr>Conclude W1,3 ?</vt:lpstr>
      <vt:lpstr>Conclude W1,3 (Step #1)</vt:lpstr>
      <vt:lpstr>Conclude W1,3 (Step #2)</vt:lpstr>
      <vt:lpstr>Conclude W1,3 (Step #3)</vt:lpstr>
      <vt:lpstr>Conclude W1,3 (Step #4) </vt:lpstr>
      <vt:lpstr>Conclude W1,3 (Step #5) </vt:lpstr>
      <vt:lpstr>Conclude W1,3 (Step #6) </vt:lpstr>
      <vt:lpstr>Conclude W1,3 (Step #7) </vt:lpstr>
      <vt:lpstr>Wumpus in W1,3</vt:lpstr>
      <vt:lpstr>Propositional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Binte Jafar, Jeniya T.</dc:creator>
  <cp:lastModifiedBy>Tabassum, Jeniya T.</cp:lastModifiedBy>
  <cp:revision>180</cp:revision>
  <dcterms:created xsi:type="dcterms:W3CDTF">2020-06-25T19:45:53Z</dcterms:created>
  <dcterms:modified xsi:type="dcterms:W3CDTF">2021-01-22T05:32:52Z</dcterms:modified>
</cp:coreProperties>
</file>