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17" r:id="rId2"/>
    <p:sldId id="362" r:id="rId3"/>
    <p:sldId id="297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02" r:id="rId12"/>
    <p:sldId id="269" r:id="rId13"/>
    <p:sldId id="270" r:id="rId14"/>
    <p:sldId id="274" r:id="rId15"/>
    <p:sldId id="275" r:id="rId16"/>
    <p:sldId id="276" r:id="rId17"/>
    <p:sldId id="300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303" r:id="rId26"/>
    <p:sldId id="286" r:id="rId27"/>
    <p:sldId id="387" r:id="rId28"/>
    <p:sldId id="388" r:id="rId29"/>
    <p:sldId id="389" r:id="rId30"/>
    <p:sldId id="259" r:id="rId31"/>
    <p:sldId id="260" r:id="rId32"/>
    <p:sldId id="307" r:id="rId33"/>
    <p:sldId id="390" r:id="rId34"/>
    <p:sldId id="391" r:id="rId35"/>
    <p:sldId id="392" r:id="rId36"/>
    <p:sldId id="393" r:id="rId37"/>
    <p:sldId id="311" r:id="rId38"/>
    <p:sldId id="312" r:id="rId39"/>
    <p:sldId id="313" r:id="rId40"/>
    <p:sldId id="3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5034" autoAdjust="0"/>
  </p:normalViewPr>
  <p:slideViewPr>
    <p:cSldViewPr snapToGrid="0" snapToObjects="1">
      <p:cViewPr varScale="1">
        <p:scale>
          <a:sx n="108" d="100"/>
          <a:sy n="108" d="100"/>
        </p:scale>
        <p:origin x="528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2724-40B0-4948-A43D-B5E8DDEA032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5C1E7-0D08-674E-81B7-5A84DF55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9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41354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9E0C-F7D1-4D90-BD80-5AD31FB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154-57D9-431D-957B-F20A430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Resolution</a:t>
            </a:r>
            <a:endParaRPr lang="en-US" altLang="en-US" dirty="0"/>
          </a:p>
          <a:p>
            <a:pPr lvl="1"/>
            <a:r>
              <a:rPr lang="en-US" altLang="en-US" dirty="0"/>
              <a:t>Most difficult because </a:t>
            </a:r>
            <a:r>
              <a:rPr lang="en-US" altLang="en-US" dirty="0">
                <a:sym typeface="Symbol" pitchFamily="18" charset="2"/>
              </a:rPr>
              <a:t> cannot be both true and false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One of the other disjuncts must be true in one of the premises 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(implication is transitive)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F03F2BD-825A-461D-B4C8-28E4C63AD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28883"/>
              </p:ext>
            </p:extLst>
          </p:nvPr>
        </p:nvGraphicFramePr>
        <p:xfrm>
          <a:off x="908050" y="3463925"/>
          <a:ext cx="191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4" imgW="1016000" imgH="419100" progId="Equation.DSMT4">
                  <p:embed/>
                </p:oleObj>
              </mc:Choice>
              <mc:Fallback>
                <p:oleObj name="Equation" r:id="rId4" imgW="1016000" imgH="419100" progId="Equation.DSMT4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463925"/>
                        <a:ext cx="1917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78A5663-A4A2-4CCD-B2EF-B94642E6EF0A}"/>
              </a:ext>
            </a:extLst>
          </p:cNvPr>
          <p:cNvGrpSpPr/>
          <p:nvPr/>
        </p:nvGrpSpPr>
        <p:grpSpPr>
          <a:xfrm>
            <a:off x="127552" y="4699378"/>
            <a:ext cx="3479221" cy="1679292"/>
            <a:chOff x="6757943" y="4762786"/>
            <a:chExt cx="2023725" cy="1468195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53CE09-7D3F-4472-85F9-E17C5B269120}"/>
                </a:ext>
              </a:extLst>
            </p:cNvPr>
            <p:cNvSpPr/>
            <p:nvPr/>
          </p:nvSpPr>
          <p:spPr bwMode="auto">
            <a:xfrm>
              <a:off x="6936681" y="4762786"/>
              <a:ext cx="1718630" cy="146819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DF420A-FBDD-4793-9BBB-F64ABB2A3933}"/>
                    </a:ext>
                  </a:extLst>
                </p:cNvPr>
                <p:cNvSpPr txBox="1"/>
                <p:nvPr/>
              </p:nvSpPr>
              <p:spPr>
                <a:xfrm>
                  <a:off x="6757943" y="5332438"/>
                  <a:ext cx="993990" cy="52597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943" y="5332438"/>
                  <a:ext cx="993990" cy="525978"/>
                </a:xfrm>
                <a:prstGeom prst="rect">
                  <a:avLst/>
                </a:prstGeom>
                <a:blipFill>
                  <a:blip r:embed="rId6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C7035A-964D-4974-A388-F03176385184}"/>
                    </a:ext>
                  </a:extLst>
                </p:cNvPr>
                <p:cNvSpPr txBox="1"/>
                <p:nvPr/>
              </p:nvSpPr>
              <p:spPr>
                <a:xfrm>
                  <a:off x="7804477" y="5318982"/>
                  <a:ext cx="977191" cy="56932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477" y="5318982"/>
                  <a:ext cx="977191" cy="569323"/>
                </a:xfrm>
                <a:prstGeom prst="rect">
                  <a:avLst/>
                </a:prstGeom>
                <a:blipFill>
                  <a:blip r:embed="rId7"/>
                  <a:stretch>
                    <a:fillRect t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D2520-8A5B-489E-87EA-CAB4591835D7}"/>
                </a:ext>
              </a:extLst>
            </p:cNvPr>
            <p:cNvSpPr txBox="1"/>
            <p:nvPr/>
          </p:nvSpPr>
          <p:spPr>
            <a:xfrm>
              <a:off x="7634879" y="5433230"/>
              <a:ext cx="270309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C9393E-0DE0-4C62-B18F-5DCA2E18E6D8}"/>
                    </a:ext>
                  </a:extLst>
                </p:cNvPr>
                <p:cNvSpPr txBox="1"/>
                <p:nvPr/>
              </p:nvSpPr>
              <p:spPr>
                <a:xfrm>
                  <a:off x="7254938" y="4975991"/>
                  <a:ext cx="377283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938" y="4975991"/>
                  <a:ext cx="377283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B6972A-22E0-41F4-8585-5BC54A3F3FC8}"/>
                </a:ext>
              </a:extLst>
            </p:cNvPr>
            <p:cNvSpPr txBox="1"/>
            <p:nvPr/>
          </p:nvSpPr>
          <p:spPr>
            <a:xfrm>
              <a:off x="7643115" y="4980053"/>
              <a:ext cx="260934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EC190D-BFB7-42C4-B70F-C3716C7C5814}"/>
                    </a:ext>
                  </a:extLst>
                </p:cNvPr>
                <p:cNvSpPr txBox="1"/>
                <p:nvPr/>
              </p:nvSpPr>
              <p:spPr>
                <a:xfrm>
                  <a:off x="7997017" y="4976150"/>
                  <a:ext cx="20415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017" y="4976150"/>
                  <a:ext cx="204158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6CD7A4-50E7-4406-A2AD-87D2FE36D16B}"/>
                    </a:ext>
                  </a:extLst>
                </p:cNvPr>
                <p:cNvSpPr txBox="1"/>
                <p:nvPr/>
              </p:nvSpPr>
              <p:spPr>
                <a:xfrm>
                  <a:off x="7314771" y="5923205"/>
                  <a:ext cx="20255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771" y="5923205"/>
                  <a:ext cx="20255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382D3C-6070-4A37-BDF8-C1A438A3070A}"/>
                    </a:ext>
                  </a:extLst>
                </p:cNvPr>
                <p:cNvSpPr txBox="1"/>
                <p:nvPr/>
              </p:nvSpPr>
              <p:spPr>
                <a:xfrm>
                  <a:off x="8021614" y="5923205"/>
                  <a:ext cx="18575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614" y="5923205"/>
                  <a:ext cx="18575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A3A35-63B6-4913-B619-DA78DEBDBCF7}"/>
                </a:ext>
              </a:extLst>
            </p:cNvPr>
            <p:cNvSpPr txBox="1"/>
            <p:nvPr/>
          </p:nvSpPr>
          <p:spPr>
            <a:xfrm>
              <a:off x="7632221" y="5940044"/>
              <a:ext cx="322223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081D893-09C7-49F4-8692-5C6DB64EC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530874"/>
                  </p:ext>
                </p:extLst>
              </p:nvPr>
            </p:nvGraphicFramePr>
            <p:xfrm>
              <a:off x="3936446" y="3405485"/>
              <a:ext cx="8128002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06124956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011563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491599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810834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963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99276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8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21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29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9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652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4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56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835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364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081D893-09C7-49F4-8692-5C6DB64EC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530874"/>
                  </p:ext>
                </p:extLst>
              </p:nvPr>
            </p:nvGraphicFramePr>
            <p:xfrm>
              <a:off x="3936446" y="3405485"/>
              <a:ext cx="8128002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06124956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011563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491599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810834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963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99276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48" t="-1639" r="-49955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901" t="-1639" r="-40180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1639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1351" t="-1639" r="-20135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9552" t="-1639" r="-100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1802" t="-1639" r="-901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8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21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29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9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652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4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56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835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364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23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D07-979A-1F4A-8478-FC02AB23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TASK:  Find the Wumpus</a:t>
            </a:r>
            <a:endParaRPr lang="en-US" dirty="0"/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23D85B8A-A77E-1644-B31E-A181E0A4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1483767"/>
            <a:ext cx="11270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Can we infer that the Wumpus is in cell (1,3), given our percepts and environment rules?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0A60C-2A6A-7A41-91EE-7EEBADD7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9C77E-6837-394E-B325-4F6CAAAA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ADF2DC-2DA8-EA4E-A6A9-E60232B6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606123-78E5-3143-8A46-A2DA8232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332FEC3-9FA5-0E40-8E98-243E7BBA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7D868F7-398F-5F4E-8CB6-8F1408234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519054C-B4AD-F64E-83FC-2F2A0C00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6099449-FBC4-704B-B9B8-BA2A9506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1DC6395-A265-1146-B9C1-295F6B1D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D93174B-02DA-0045-8313-32DA8939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DC3C5D5-4D4C-8F4B-BFDB-5C4AC7C4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ED86691-25A1-1F48-94B8-496420D1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B6FFCE2-B08F-304E-A937-86D805C6B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68BFCA3-499A-7541-BB40-0101BB13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64946082-F3AA-9545-8CE0-75DC2B0C1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9BAB69E-C4EB-B84F-B027-D31EB86C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2A8A1A54-1A3D-D041-A45A-C19717DA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420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BD7D7A50-0BDA-0E4F-9728-132A6135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514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FFCCC3DD-3649-5B41-AE89-B5E5407C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420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DF21FB42-5EA6-8F43-B17C-D02383D2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32402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8DCD15E8-7217-2A4E-95D8-1D20B634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70203"/>
            <a:ext cx="1905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A</a:t>
            </a:r>
            <a:r>
              <a:rPr lang="en-US" altLang="en-US" sz="180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B</a:t>
            </a:r>
            <a:r>
              <a:rPr lang="en-US" altLang="en-US" sz="180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  <a:r>
              <a:rPr lang="en-US" altLang="en-US" sz="180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S</a:t>
            </a:r>
            <a:r>
              <a:rPr lang="en-US" altLang="en-US" sz="180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V</a:t>
            </a:r>
            <a:r>
              <a:rPr lang="en-US" altLang="en-US" sz="180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W</a:t>
            </a:r>
            <a:r>
              <a:rPr lang="en-US" altLang="en-US" sz="1800"/>
              <a:t> = wumpus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62E0F00-1BB9-7C40-8A1B-33AC7DA5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4200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38117483-AAC0-B741-B400-1F88A213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46803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7631BF89-E323-F445-9ECE-FAC72EAF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5346803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id="{07157E61-C4A0-A549-B998-24304EBCBEF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118202"/>
            <a:ext cx="838200" cy="838200"/>
            <a:chOff x="1536" y="1200"/>
            <a:chExt cx="528" cy="528"/>
          </a:xfrm>
        </p:grpSpPr>
        <p:sp>
          <p:nvSpPr>
            <p:cNvPr id="29" name="AutoShape 34">
              <a:extLst>
                <a:ext uri="{FF2B5EF4-FFF2-40B4-BE49-F238E27FC236}">
                  <a16:creationId xmlns:a16="http://schemas.microsoft.com/office/drawing/2014/main" id="{17712505-24CA-ED4F-8B76-3A1D1BED6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528" cy="52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8952E822-E80A-0840-A51E-1049BAAD8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PIT</a:t>
              </a:r>
            </a:p>
          </p:txBody>
        </p:sp>
      </p:grpSp>
      <p:pic>
        <p:nvPicPr>
          <p:cNvPr id="31" name="Picture 36" descr="an01124_">
            <a:extLst>
              <a:ext uri="{FF2B5EF4-FFF2-40B4-BE49-F238E27FC236}">
                <a16:creationId xmlns:a16="http://schemas.microsoft.com/office/drawing/2014/main" id="{78C8C288-02C1-4A40-8CB3-6C5A57F9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7" y="3137002"/>
            <a:ext cx="627062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7">
            <a:extLst>
              <a:ext uri="{FF2B5EF4-FFF2-40B4-BE49-F238E27FC236}">
                <a16:creationId xmlns:a16="http://schemas.microsoft.com/office/drawing/2014/main" id="{5729855B-1EE5-3044-A138-4A2D620E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514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42E8DB69-0435-BB4F-BF8F-E5F0472B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4051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7A2ED02A-E6A0-5A49-8DC6-9F2BBF75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185003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      1               2                3               4</a:t>
            </a: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84F19FD5-C2B9-A645-94F8-7AB04EA4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75003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6F4CB6D8-8C25-A245-A68E-1E450261A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03690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9C8CF805-CEA7-D549-9C31-C57A32C5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94290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1B1AFB42-709C-FE42-AF29-FEA3B447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84890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9" name="Rectangle 44">
            <a:extLst>
              <a:ext uri="{FF2B5EF4-FFF2-40B4-BE49-F238E27FC236}">
                <a16:creationId xmlns:a16="http://schemas.microsoft.com/office/drawing/2014/main" id="{9ABFF181-E88C-BD44-9FD1-A42F080C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661" y="2991636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W!</a:t>
            </a:r>
          </a:p>
        </p:txBody>
      </p:sp>
    </p:spTree>
    <p:extLst>
      <p:ext uri="{BB962C8B-B14F-4D97-AF65-F5344CB8AC3E}">
        <p14:creationId xmlns:p14="http://schemas.microsoft.com/office/powerpoint/2010/main" val="19619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Knowledge Base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Percept sentences (facts) </a:t>
            </a:r>
            <a:r>
              <a:rPr lang="ja-JP" altLang="en-US" dirty="0"/>
              <a:t>“</a:t>
            </a:r>
            <a:r>
              <a:rPr lang="en-US" altLang="ja-JP" dirty="0"/>
              <a:t>at this point</a:t>
            </a:r>
            <a:r>
              <a:rPr lang="ja-JP" altLang="en-US" dirty="0"/>
              <a:t>”</a:t>
            </a:r>
            <a:endParaRPr lang="en-US" altLang="ja-JP" dirty="0"/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>
                <a:sym typeface="Euclid Symbol" pitchFamily="18" charset="2"/>
              </a:rPr>
              <a:t>	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  <a:r>
              <a:rPr lang="en-US" altLang="en-US" i="1" dirty="0">
                <a:sym typeface="Symbol" pitchFamily="18" charset="2"/>
              </a:rPr>
              <a:t>	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B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</a:p>
          <a:p>
            <a:pPr lvl="1">
              <a:buFontTx/>
              <a:buNone/>
            </a:pPr>
            <a:r>
              <a:rPr lang="en-US" altLang="en-US" dirty="0">
                <a:sym typeface="Euclid Symbol" pitchFamily="18" charset="2"/>
              </a:rPr>
              <a:t>	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i="1" dirty="0">
                <a:sym typeface="Symbol" pitchFamily="18" charset="2"/>
              </a:rPr>
              <a:t>	    B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i="1" dirty="0">
                <a:sym typeface="Symbol" pitchFamily="18" charset="2"/>
              </a:rPr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Symbol" pitchFamily="18" charset="2"/>
              </a:rPr>
              <a:t>	   S</a:t>
            </a:r>
            <a:r>
              <a:rPr lang="en-US" altLang="en-US" i="1" baseline="-25000" dirty="0">
                <a:sym typeface="Symbol" pitchFamily="18" charset="2"/>
              </a:rPr>
              <a:t>1,2</a:t>
            </a:r>
            <a:r>
              <a:rPr lang="en-US" altLang="en-US" i="1" dirty="0">
                <a:sym typeface="Symbol" pitchFamily="18" charset="2"/>
              </a:rPr>
              <a:t>	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B</a:t>
            </a:r>
            <a:r>
              <a:rPr lang="en-US" altLang="en-US" i="1" baseline="-25000" dirty="0">
                <a:sym typeface="Symbol" pitchFamily="18" charset="2"/>
              </a:rPr>
              <a:t>1,2</a:t>
            </a:r>
            <a:r>
              <a:rPr lang="en-US" altLang="en-US" i="1" dirty="0">
                <a:sym typeface="Symbol" pitchFamily="18" charset="2"/>
              </a:rPr>
              <a:t> 	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394555" y="2524963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394555" y="3515563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385155" y="3515563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394555" y="351556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394555" y="252496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385155" y="351556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99355" y="2905963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070955" y="351556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623155" y="3820364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721705" y="3820364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5048605" y="25249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4013555" y="2767851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4013555" y="3758451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4731105" y="4582364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</a:t>
            </a:r>
          </a:p>
        </p:txBody>
      </p:sp>
    </p:spTree>
    <p:extLst>
      <p:ext uri="{BB962C8B-B14F-4D97-AF65-F5344CB8AC3E}">
        <p14:creationId xmlns:p14="http://schemas.microsoft.com/office/powerpoint/2010/main" val="9504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4640" y="1630164"/>
            <a:ext cx="70647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dirty="0">
                <a:sym typeface="Symbol" pitchFamily="18" charset="2"/>
              </a:rPr>
              <a:t> 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3" name="Text Box 18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pic>
        <p:nvPicPr>
          <p:cNvPr id="22546" name="Picture 27" descr="an011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3124200"/>
            <a:ext cx="600074" cy="7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8" name="Rectangle 29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2549" name="Text Box 30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2550" name="Text Box 31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2551" name="Text Box 32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2552" name="Rectangle 33"/>
          <p:cNvSpPr>
            <a:spLocks noChangeArrowheads="1"/>
          </p:cNvSpPr>
          <p:nvPr/>
        </p:nvSpPr>
        <p:spPr bwMode="auto">
          <a:xfrm>
            <a:off x="5045457" y="30596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W?</a:t>
            </a:r>
          </a:p>
        </p:txBody>
      </p:sp>
      <p:sp>
        <p:nvSpPr>
          <p:cNvPr id="22553" name="Rectangle 34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149076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94640" y="1621979"/>
            <a:ext cx="86757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2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3,1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</p:txBody>
      </p:sp>
      <p:pic>
        <p:nvPicPr>
          <p:cNvPr id="26" name="Picture 27" descr="an01124_">
            <a:extLst>
              <a:ext uri="{FF2B5EF4-FFF2-40B4-BE49-F238E27FC236}">
                <a16:creationId xmlns:a16="http://schemas.microsoft.com/office/drawing/2014/main" id="{4D0A907D-0498-9249-BA8B-8C2A7ACA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3124200"/>
            <a:ext cx="600074" cy="7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3">
            <a:extLst>
              <a:ext uri="{FF2B5EF4-FFF2-40B4-BE49-F238E27FC236}">
                <a16:creationId xmlns:a16="http://schemas.microsoft.com/office/drawing/2014/main" id="{0D377933-2B08-3641-A2C4-AD825E5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457" y="30596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W?</a:t>
            </a:r>
          </a:p>
        </p:txBody>
      </p:sp>
    </p:spTree>
    <p:extLst>
      <p:ext uri="{BB962C8B-B14F-4D97-AF65-F5344CB8AC3E}">
        <p14:creationId xmlns:p14="http://schemas.microsoft.com/office/powerpoint/2010/main" val="131381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94640" y="1621016"/>
            <a:ext cx="1061950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3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</p:txBody>
      </p:sp>
      <p:pic>
        <p:nvPicPr>
          <p:cNvPr id="26" name="Picture 27" descr="an01124_">
            <a:extLst>
              <a:ext uri="{FF2B5EF4-FFF2-40B4-BE49-F238E27FC236}">
                <a16:creationId xmlns:a16="http://schemas.microsoft.com/office/drawing/2014/main" id="{76EBDF84-33DE-0C4D-943D-92109F78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3124200"/>
            <a:ext cx="600074" cy="7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3">
            <a:extLst>
              <a:ext uri="{FF2B5EF4-FFF2-40B4-BE49-F238E27FC236}">
                <a16:creationId xmlns:a16="http://schemas.microsoft.com/office/drawing/2014/main" id="{A37D63DE-CA5B-1141-82DE-A597D405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457" y="30596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W?</a:t>
            </a:r>
          </a:p>
        </p:txBody>
      </p:sp>
    </p:spTree>
    <p:extLst>
      <p:ext uri="{BB962C8B-B14F-4D97-AF65-F5344CB8AC3E}">
        <p14:creationId xmlns:p14="http://schemas.microsoft.com/office/powerpoint/2010/main" val="1145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94640" y="1620420"/>
            <a:ext cx="88688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4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  </a:t>
            </a:r>
            <a:r>
              <a:rPr lang="en-US" altLang="en-US" sz="2800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sz="2800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   </a:t>
            </a:r>
            <a:r>
              <a:rPr lang="en-US" altLang="en-US" sz="2800" dirty="0">
                <a:sym typeface="Symbol" pitchFamily="18" charset="2"/>
              </a:rPr>
              <a:t> 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89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dirty="0"/>
              <a:t> ?</a:t>
            </a:r>
            <a:endParaRPr lang="en-US" altLang="en-US" baseline="-25000" dirty="0">
              <a:sym typeface="Symbol" pitchFamily="18" charset="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Does the Wumpus reside in square (1,3) ?</a:t>
            </a:r>
          </a:p>
          <a:p>
            <a:r>
              <a:rPr lang="en-US" altLang="en-US" dirty="0"/>
              <a:t>In other words, can we </a:t>
            </a:r>
            <a:r>
              <a:rPr lang="en-US" altLang="en-US" u="sng" dirty="0"/>
              <a:t>infer</a:t>
            </a:r>
            <a:r>
              <a:rPr lang="en-US" altLang="en-US" dirty="0"/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</a:t>
            </a:r>
            <a:r>
              <a:rPr lang="en-US" altLang="en-US" dirty="0"/>
              <a:t> from our knowledge base?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0601" y="3429000"/>
            <a:ext cx="2242729" cy="6063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066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#1)</a:t>
            </a:r>
            <a:endParaRPr lang="en-US" altLang="en-US" baseline="-25000" dirty="0">
              <a:sym typeface="Symbol" pitchFamily="18" charset="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Modus Ponens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R</a:t>
            </a:r>
            <a:r>
              <a:rPr lang="en-US" altLang="en-US" i="1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Percept: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84773"/>
              </p:ext>
            </p:extLst>
          </p:nvPr>
        </p:nvGraphicFramePr>
        <p:xfrm>
          <a:off x="3028493" y="1579892"/>
          <a:ext cx="1219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276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493" y="1579892"/>
                        <a:ext cx="12192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79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And-Elimination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baseline="-25000" dirty="0">
                <a:solidFill>
                  <a:srgbClr val="FF0000"/>
                </a:solidFill>
                <a:latin typeface="Symbol" pitchFamily="18" charset="2"/>
                <a:sym typeface="Euclid 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</a:t>
            </a:r>
            <a:r>
              <a:rPr lang="en-US" alt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06522" y="1485017"/>
            <a:ext cx="1905000" cy="733398"/>
            <a:chOff x="6629400" y="1524000"/>
            <a:chExt cx="1905000" cy="733398"/>
          </a:xfrm>
        </p:grpSpPr>
        <p:sp>
          <p:nvSpPr>
            <p:cNvPr id="2" name="TextBox 1"/>
            <p:cNvSpPr txBox="1"/>
            <p:nvPr/>
          </p:nvSpPr>
          <p:spPr>
            <a:xfrm>
              <a:off x="6629400" y="152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/>
                <a:t>1</a:t>
              </a:r>
              <a:r>
                <a:rPr lang="en-US" dirty="0"/>
                <a:t>˄</a:t>
              </a:r>
              <a:r>
                <a:rPr lang="el-GR" dirty="0"/>
                <a:t> </a:t>
              </a:r>
              <a:r>
                <a:rPr lang="el-GR" i="1" dirty="0"/>
                <a:t>α</a:t>
              </a:r>
              <a:r>
                <a:rPr lang="en-US" i="1" baseline="-25000" dirty="0"/>
                <a:t>2</a:t>
              </a:r>
              <a:r>
                <a:rPr lang="en-US" dirty="0"/>
                <a:t>˄…˄</a:t>
              </a:r>
              <a:r>
                <a:rPr lang="el-GR" i="1" dirty="0"/>
                <a:t>α</a:t>
              </a:r>
              <a:r>
                <a:rPr lang="en-US" i="1" baseline="-25000" dirty="0"/>
                <a:t>n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9400" y="188806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 err="1"/>
                <a:t>i</a:t>
              </a:r>
              <a:endParaRPr lang="en-US" i="1" dirty="0"/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6680202" y="1981200"/>
              <a:ext cx="182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636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1D8E-0DB3-445E-B5A8-5ACB868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Wumpus Knowledge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637F-2FCA-477D-AD6D-E8942F78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simplicity, only deal with the pits</a:t>
            </a:r>
          </a:p>
          <a:p>
            <a:r>
              <a:rPr lang="en-US" altLang="en-US" dirty="0"/>
              <a:t>Choose vocabulary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i,j</a:t>
            </a:r>
            <a:r>
              <a:rPr lang="en-US" altLang="en-US" dirty="0"/>
              <a:t> be True if there is a pit in [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i,j</a:t>
            </a:r>
            <a:r>
              <a:rPr lang="en-US" altLang="en-US" dirty="0"/>
              <a:t> be True if there is a breeze in [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KB sentences </a:t>
            </a:r>
          </a:p>
          <a:p>
            <a:pPr lvl="1"/>
            <a:r>
              <a:rPr lang="en-US" altLang="en-US" b="1" dirty="0"/>
              <a:t>FACT:  </a:t>
            </a:r>
            <a:r>
              <a:rPr lang="ja-JP" altLang="en-US" dirty="0"/>
              <a:t>“</a:t>
            </a:r>
            <a:r>
              <a:rPr lang="en-US" altLang="ja-JP" dirty="0"/>
              <a:t>There is no pit in [1,1]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en-US" i="1" dirty="0"/>
              <a:t>			R</a:t>
            </a:r>
            <a:r>
              <a:rPr lang="en-US" altLang="en-US" i="1" baseline="-25000" dirty="0"/>
              <a:t>1</a:t>
            </a:r>
            <a:r>
              <a:rPr lang="en-US" altLang="en-US" dirty="0"/>
              <a:t>: </a:t>
            </a:r>
            <a:r>
              <a:rPr lang="en-US" altLang="en-US" dirty="0">
                <a:latin typeface="Times New Roman"/>
                <a:cs typeface="Times New Roman"/>
                <a:sym typeface="Euclid Symbol" pitchFamily="18" charset="2"/>
              </a:rPr>
              <a:t>¬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1,1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/>
              <a:t>RULE:</a:t>
            </a:r>
            <a:r>
              <a:rPr lang="en-US" altLang="en-US" dirty="0"/>
              <a:t>  </a:t>
            </a:r>
            <a:r>
              <a:rPr lang="ja-JP" altLang="en-US" dirty="0"/>
              <a:t>“</a:t>
            </a:r>
            <a:r>
              <a:rPr lang="en-US" altLang="ja-JP" dirty="0"/>
              <a:t>There is breeze in adjacent neighbor of pit</a:t>
            </a:r>
            <a:r>
              <a:rPr lang="ja-JP" altLang="en-US" dirty="0"/>
              <a:t>”</a:t>
            </a:r>
            <a:r>
              <a:rPr lang="en-US" altLang="ja-JP" dirty="0"/>
              <a:t>	 </a:t>
            </a:r>
          </a:p>
          <a:p>
            <a:pPr lvl="1">
              <a:buFontTx/>
              <a:buNone/>
            </a:pPr>
            <a:r>
              <a:rPr lang="en-US" altLang="en-US" i="1" dirty="0"/>
              <a:t>			R</a:t>
            </a:r>
            <a:r>
              <a:rPr lang="en-US" altLang="en-US" i="1" baseline="-25000" dirty="0"/>
              <a:t>2</a:t>
            </a:r>
            <a:r>
              <a:rPr lang="en-US" altLang="en-US" dirty="0"/>
              <a:t>: 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 (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1,2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2,1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/>
              <a:t>			R</a:t>
            </a:r>
            <a:r>
              <a:rPr lang="en-US" altLang="en-US" i="1" baseline="-25000" dirty="0"/>
              <a:t>3</a:t>
            </a:r>
            <a:r>
              <a:rPr lang="en-US" altLang="en-US" dirty="0"/>
              <a:t>: 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2,1 </a:t>
            </a:r>
            <a:r>
              <a:rPr lang="en-US" altLang="en-US" dirty="0">
                <a:sym typeface="Symbol" pitchFamily="18" charset="2"/>
              </a:rPr>
              <a:t> (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2,2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3,1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EC8B12-A383-4064-8CA5-168E6C42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766" y="6002672"/>
            <a:ext cx="3851329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</a:rPr>
              <a:t>Need rule for each square!</a:t>
            </a:r>
          </a:p>
        </p:txBody>
      </p:sp>
    </p:spTree>
    <p:extLst>
      <p:ext uri="{BB962C8B-B14F-4D97-AF65-F5344CB8AC3E}">
        <p14:creationId xmlns:p14="http://schemas.microsoft.com/office/powerpoint/2010/main" val="121859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#3)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12905"/>
            <a:ext cx="11724640" cy="53477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Modus Ponens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None/>
            </a:pPr>
            <a:r>
              <a:rPr lang="en-US" altLang="en-US" i="1" dirty="0">
                <a:sym typeface="Euclid Symbol" pitchFamily="18" charset="2"/>
              </a:rPr>
              <a:t>	R</a:t>
            </a:r>
            <a:r>
              <a:rPr lang="en-US" altLang="en-US" i="1" baseline="-25000" dirty="0">
                <a:sym typeface="Euclid Symbol" pitchFamily="18" charset="2"/>
              </a:rPr>
              <a:t>2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dirty="0">
                <a:sym typeface="Symbol" pitchFamily="18" charset="2"/>
              </a:rPr>
              <a:t> 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</a:t>
            </a:r>
            <a:r>
              <a:rPr lang="en-US" altLang="en-US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3,1</a:t>
            </a:r>
            <a:r>
              <a:rPr lang="en-US" altLang="en-US" dirty="0"/>
              <a:t> </a:t>
            </a:r>
          </a:p>
          <a:p>
            <a:pPr lvl="1">
              <a:buNone/>
            </a:pPr>
            <a:r>
              <a:rPr lang="en-US" altLang="en-US" dirty="0"/>
              <a:t>	Percept: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endParaRPr lang="en-US" altLang="en-US" i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 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3,1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And-Elimination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 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3,1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graphicFrame>
        <p:nvGraphicFramePr>
          <p:cNvPr id="2970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8849"/>
              </p:ext>
            </p:extLst>
          </p:nvPr>
        </p:nvGraphicFramePr>
        <p:xfrm>
          <a:off x="3013863" y="1612906"/>
          <a:ext cx="1219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4" imgW="736600" imgH="419100" progId="Equation.DSMT4">
                  <p:embed/>
                </p:oleObj>
              </mc:Choice>
              <mc:Fallback>
                <p:oleObj name="Equation" r:id="rId4" imgW="736600" imgH="419100" progId="Equation.DSMT4">
                  <p:embed/>
                  <p:pic>
                    <p:nvPicPr>
                      <p:cNvPr id="2970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63" y="1612906"/>
                        <a:ext cx="12192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084776" y="5022677"/>
            <a:ext cx="1905000" cy="733398"/>
            <a:chOff x="6629400" y="1524000"/>
            <a:chExt cx="1905000" cy="733398"/>
          </a:xfrm>
        </p:grpSpPr>
        <p:sp>
          <p:nvSpPr>
            <p:cNvPr id="8" name="TextBox 7"/>
            <p:cNvSpPr txBox="1"/>
            <p:nvPr/>
          </p:nvSpPr>
          <p:spPr>
            <a:xfrm>
              <a:off x="6629400" y="152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/>
                <a:t>1</a:t>
              </a:r>
              <a:r>
                <a:rPr lang="en-US" dirty="0"/>
                <a:t>˄</a:t>
              </a:r>
              <a:r>
                <a:rPr lang="el-GR" dirty="0"/>
                <a:t> </a:t>
              </a:r>
              <a:r>
                <a:rPr lang="el-GR" i="1" dirty="0"/>
                <a:t>α</a:t>
              </a:r>
              <a:r>
                <a:rPr lang="en-US" i="1" baseline="-25000" dirty="0"/>
                <a:t>2</a:t>
              </a:r>
              <a:r>
                <a:rPr lang="en-US" dirty="0"/>
                <a:t>˄…˄</a:t>
              </a:r>
              <a:r>
                <a:rPr lang="el-GR" i="1" dirty="0"/>
                <a:t>α</a:t>
              </a:r>
              <a:r>
                <a:rPr lang="en-US" i="1" baseline="-25000" dirty="0"/>
                <a:t>n</a:t>
              </a:r>
              <a:endParaRPr lang="en-US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188806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 err="1"/>
                <a:t>i</a:t>
              </a:r>
              <a:endParaRPr lang="en-US" i="1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6680202" y="1981200"/>
              <a:ext cx="182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129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#4)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Modus Ponens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R</a:t>
            </a:r>
            <a:r>
              <a:rPr lang="en-US" altLang="en-US" i="1" baseline="-25000" dirty="0">
                <a:sym typeface="Euclid Symbol" pitchFamily="18" charset="2"/>
              </a:rPr>
              <a:t>4</a:t>
            </a:r>
            <a:r>
              <a:rPr lang="en-US" altLang="en-US" dirty="0">
                <a:sym typeface="Euclid Symbol" pitchFamily="18" charset="2"/>
              </a:rPr>
              <a:t>:  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 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Percept: 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</a:t>
            </a:r>
            <a:r>
              <a:rPr lang="en-US" altLang="en-US" dirty="0"/>
              <a:t> 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CD42905-0AA4-4BD1-837B-0121BD312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89587"/>
              </p:ext>
            </p:extLst>
          </p:nvPr>
        </p:nvGraphicFramePr>
        <p:xfrm>
          <a:off x="3028493" y="1579892"/>
          <a:ext cx="1219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276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493" y="1579892"/>
                        <a:ext cx="12192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73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#5)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Unit Resolution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ym typeface="Symbol" pitchFamily="18" charset="2"/>
              </a:rPr>
              <a:t>from Step #4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from Step #2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</a:p>
        </p:txBody>
      </p:sp>
      <p:graphicFrame>
        <p:nvGraphicFramePr>
          <p:cNvPr id="3174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69470"/>
              </p:ext>
            </p:extLst>
          </p:nvPr>
        </p:nvGraphicFramePr>
        <p:xfrm>
          <a:off x="2980335" y="1572577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31749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35" y="1572577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3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#6)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Unit Resolution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ym typeface="Symbol" pitchFamily="18" charset="2"/>
              </a:rPr>
              <a:t>from Step #5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  </a:t>
            </a:r>
            <a:r>
              <a:rPr lang="en-US" altLang="en-US" dirty="0">
                <a:sym typeface="Symbol" pitchFamily="18" charset="2"/>
              </a:rPr>
              <a:t>from Step #3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</a:t>
            </a:r>
          </a:p>
        </p:txBody>
      </p:sp>
      <p:graphicFrame>
        <p:nvGraphicFramePr>
          <p:cNvPr id="3277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24953"/>
              </p:ext>
            </p:extLst>
          </p:nvPr>
        </p:nvGraphicFramePr>
        <p:xfrm>
          <a:off x="2914497" y="1541469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3277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97" y="1541469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41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#7)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Unit Resolution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from Step #6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from Step #2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 The </a:t>
            </a:r>
            <a:r>
              <a:rPr lang="en-US" altLang="en-US" dirty="0" err="1">
                <a:solidFill>
                  <a:srgbClr val="FF0000"/>
                </a:solidFill>
                <a:sym typeface="Symbol" pitchFamily="18" charset="2"/>
              </a:rPr>
              <a:t>wumpus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is in cell 1,3!!!</a:t>
            </a:r>
          </a:p>
        </p:txBody>
      </p:sp>
      <p:graphicFrame>
        <p:nvGraphicFramePr>
          <p:cNvPr id="33797" name="Object 0"/>
          <p:cNvGraphicFramePr>
            <a:graphicFrameLocks noChangeAspect="1"/>
          </p:cNvGraphicFramePr>
          <p:nvPr/>
        </p:nvGraphicFramePr>
        <p:xfrm>
          <a:off x="5562600" y="16764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3379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76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A5F-43C4-6B43-8C8E-C2801151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in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7DA0454-4D0C-DD40-9238-3D84846A6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6A2186-F126-4A43-9766-2B945B8D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6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CDC48A-A9AC-C74E-AB4F-ECE2E9E5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9F6F1-9709-F24E-85E3-D269CDB1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33295D-E1D5-B245-91DA-C921B595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19F17C-EFE8-EC41-9966-616D2A7E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9C85D78-C783-2B4A-81B7-3F715E08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86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A6AF94C-DB1D-614F-A3DC-9B6F35D2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76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EDAF580-66CB-8141-8260-944A3D1C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267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358EE23-837A-6F47-B906-0D72A1582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67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217C6E6-85CC-7F41-8EA0-7BDC017F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76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7D15C38-C263-F64D-A951-030F4AB7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573A22F-B8A7-424D-85A4-0749479B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pic>
        <p:nvPicPr>
          <p:cNvPr id="16" name="Picture 16" descr="an01124_">
            <a:extLst>
              <a:ext uri="{FF2B5EF4-FFF2-40B4-BE49-F238E27FC236}">
                <a16:creationId xmlns:a16="http://schemas.microsoft.com/office/drawing/2014/main" id="{807D3B8B-A855-4140-944E-C089679D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2362200"/>
            <a:ext cx="568324" cy="69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7">
            <a:extLst>
              <a:ext uri="{FF2B5EF4-FFF2-40B4-BE49-F238E27FC236}">
                <a16:creationId xmlns:a16="http://schemas.microsoft.com/office/drawing/2014/main" id="{E95C5301-44D7-0843-8277-2426FE64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76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659CC06D-FE7A-CF47-BB6C-31E0740A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BDAB436C-CD0F-D441-A50E-016C456C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28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91E9CCB-36C3-1E4C-B95C-A5AD968E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19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5126AA1F-31CA-1D48-B3F2-1B7FF396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510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F3D7933F-575B-BE43-9EAF-976C7C7D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805" y="2271714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W!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9A112E3-69DB-004B-A382-F1522C7B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334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424702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33779"/>
            <a:ext cx="11643766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Propositional logic commits to existence of facts about the world being represented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Simple syntax and semantics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Proof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Truth table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Inference rules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Modus Ponens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And-Elimination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And/Or-Introduction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Double-Negation Elimination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Unit Resolution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Resolution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Propositional logic quickly becomes impractical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79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3BC6-E96C-4A35-8CE9-7D0B1887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First-Order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3707-2D86-4F28-94ED-7E19003A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1" y="1612906"/>
            <a:ext cx="10290454" cy="482447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Also called </a:t>
            </a:r>
            <a:r>
              <a:rPr lang="en-US" altLang="en-US" u="sng" dirty="0"/>
              <a:t>first-order predicate calculus</a:t>
            </a:r>
            <a:endParaRPr lang="en-US" altLang="en-US" dirty="0"/>
          </a:p>
          <a:p>
            <a:pPr lvl="1"/>
            <a:r>
              <a:rPr lang="en-US" altLang="en-US" dirty="0"/>
              <a:t>FOL, FOPC</a:t>
            </a:r>
          </a:p>
          <a:p>
            <a:r>
              <a:rPr lang="en-US" altLang="en-US" dirty="0"/>
              <a:t>Makes stronger commitments</a:t>
            </a:r>
          </a:p>
          <a:p>
            <a:pPr lvl="1"/>
            <a:r>
              <a:rPr lang="en-US" altLang="en-US" dirty="0"/>
              <a:t>World consists of </a:t>
            </a:r>
            <a:r>
              <a:rPr lang="en-US" altLang="en-US" u="sng" dirty="0">
                <a:solidFill>
                  <a:srgbClr val="C00000"/>
                </a:solidFill>
              </a:rPr>
              <a:t>objects</a:t>
            </a:r>
          </a:p>
          <a:p>
            <a:pPr lvl="2"/>
            <a:r>
              <a:rPr lang="en-US" altLang="en-US" dirty="0"/>
              <a:t>Things with identities</a:t>
            </a:r>
          </a:p>
          <a:p>
            <a:pPr lvl="2"/>
            <a:r>
              <a:rPr lang="en-US" altLang="en-US" dirty="0"/>
              <a:t>e.g., people, houses, colors, …</a:t>
            </a:r>
          </a:p>
          <a:p>
            <a:pPr lvl="1"/>
            <a:r>
              <a:rPr lang="en-US" altLang="en-US" dirty="0"/>
              <a:t>Objects have </a:t>
            </a:r>
            <a:r>
              <a:rPr lang="en-US" altLang="en-US" u="sng" dirty="0">
                <a:solidFill>
                  <a:srgbClr val="C00000"/>
                </a:solidFill>
              </a:rPr>
              <a:t>properties/relations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that distinguish them from other objects</a:t>
            </a:r>
          </a:p>
          <a:p>
            <a:pPr lvl="2"/>
            <a:r>
              <a:rPr lang="en-US" altLang="en-US" dirty="0"/>
              <a:t>e.g., Properties:  red, round, square, …</a:t>
            </a:r>
          </a:p>
          <a:p>
            <a:pPr lvl="2"/>
            <a:r>
              <a:rPr lang="en-US" altLang="en-US" dirty="0"/>
              <a:t>e.g., Relations:  brother of, bigger than, inside, …</a:t>
            </a:r>
          </a:p>
          <a:p>
            <a:pPr lvl="1"/>
            <a:r>
              <a:rPr lang="en-US" altLang="en-US" dirty="0"/>
              <a:t>Have </a:t>
            </a:r>
            <a:r>
              <a:rPr lang="en-US" altLang="en-US" u="sng" dirty="0">
                <a:solidFill>
                  <a:srgbClr val="C00000"/>
                </a:solidFill>
              </a:rPr>
              <a:t>functional</a:t>
            </a:r>
            <a:r>
              <a:rPr lang="en-US" altLang="en-US" dirty="0"/>
              <a:t> relations </a:t>
            </a:r>
          </a:p>
          <a:p>
            <a:pPr lvl="2"/>
            <a:r>
              <a:rPr lang="en-US" altLang="en-US" dirty="0"/>
              <a:t>Return the object with a certain relation</a:t>
            </a:r>
            <a:r>
              <a:rPr lang="en-US" altLang="ja-JP" dirty="0"/>
              <a:t> to given </a:t>
            </a:r>
            <a:r>
              <a:rPr lang="ja-JP" altLang="en-US" dirty="0"/>
              <a:t>“</a:t>
            </a:r>
            <a:r>
              <a:rPr lang="en-US" altLang="ja-JP" dirty="0"/>
              <a:t>input</a:t>
            </a:r>
            <a:r>
              <a:rPr lang="ja-JP" altLang="en-US" dirty="0"/>
              <a:t>” </a:t>
            </a:r>
            <a:r>
              <a:rPr lang="en-US" altLang="ja-JP" dirty="0"/>
              <a:t>object</a:t>
            </a:r>
          </a:p>
          <a:p>
            <a:pPr lvl="2"/>
            <a:r>
              <a:rPr lang="en-US" altLang="ja-JP" dirty="0"/>
              <a:t>The “inverse” of a (binary) relation</a:t>
            </a:r>
          </a:p>
          <a:p>
            <a:pPr lvl="2"/>
            <a:r>
              <a:rPr lang="en-US" altLang="en-US" dirty="0"/>
              <a:t>e.g., father of, best friend</a:t>
            </a:r>
          </a:p>
          <a:p>
            <a:endParaRPr lang="en-US" dirty="0"/>
          </a:p>
        </p:txBody>
      </p:sp>
      <p:pic>
        <p:nvPicPr>
          <p:cNvPr id="15364" name="Picture 4" descr="How Scene Graph Helps in Robust Image Retrieval – mc.ai">
            <a:extLst>
              <a:ext uri="{FF2B5EF4-FFF2-40B4-BE49-F238E27FC236}">
                <a16:creationId xmlns:a16="http://schemas.microsoft.com/office/drawing/2014/main" id="{BEF87A83-5A65-4D2A-A5F1-2E9A7339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40" y="1424647"/>
            <a:ext cx="5179359" cy="21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0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D46D-BAA5-4F3F-AB6A-D1B42E1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of Facts as Objects and Properties or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6BD8-1BD4-457D-859B-CDFB3332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“</a:t>
            </a:r>
            <a:r>
              <a:rPr lang="en-US" altLang="ja-JP" dirty="0"/>
              <a:t>Squares neighboring the Wumpus are smelly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Objects</a:t>
            </a:r>
          </a:p>
          <a:p>
            <a:pPr lvl="2"/>
            <a:r>
              <a:rPr lang="en-US" altLang="en-US" dirty="0"/>
              <a:t>Wumpus, squares</a:t>
            </a:r>
          </a:p>
          <a:p>
            <a:pPr lvl="1"/>
            <a:r>
              <a:rPr lang="en-US" altLang="en-US" dirty="0"/>
              <a:t>Property</a:t>
            </a:r>
          </a:p>
          <a:p>
            <a:pPr lvl="2"/>
            <a:r>
              <a:rPr lang="en-US" altLang="en-US" dirty="0"/>
              <a:t>Smelly</a:t>
            </a:r>
          </a:p>
          <a:p>
            <a:pPr lvl="1"/>
            <a:r>
              <a:rPr lang="en-US" altLang="en-US" dirty="0"/>
              <a:t>Relation</a:t>
            </a:r>
          </a:p>
          <a:p>
            <a:pPr lvl="2"/>
            <a:r>
              <a:rPr lang="en-US" altLang="en-US" dirty="0"/>
              <a:t>Neighboring</a:t>
            </a:r>
          </a:p>
          <a:p>
            <a:pPr lvl="2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6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754-CF55-4B11-B50F-3F21696D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of FOL: Basic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5A34-CAD8-4A1A-97B7-A1FF39B1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02063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Constant symbols for specific objects</a:t>
            </a:r>
          </a:p>
          <a:p>
            <a:pPr lvl="1">
              <a:buNone/>
            </a:pPr>
            <a:r>
              <a:rPr lang="en-US" altLang="en-US" sz="2000" i="1" dirty="0"/>
              <a:t>  </a:t>
            </a:r>
            <a:r>
              <a:rPr lang="en-US" altLang="en-US" sz="2000" i="1" dirty="0" err="1"/>
              <a:t>KingJohn</a:t>
            </a:r>
            <a:r>
              <a:rPr lang="en-US" altLang="en-US" sz="2000" dirty="0"/>
              <a:t>, 2, </a:t>
            </a:r>
            <a:r>
              <a:rPr lang="en-US" altLang="en-US" sz="2000" i="1" dirty="0"/>
              <a:t>OSU</a:t>
            </a:r>
            <a:r>
              <a:rPr lang="en-US" altLang="en-US" sz="2000" dirty="0"/>
              <a:t>, …</a:t>
            </a:r>
          </a:p>
          <a:p>
            <a:r>
              <a:rPr lang="en-US" altLang="en-US" sz="2400" dirty="0"/>
              <a:t>Variables</a:t>
            </a:r>
          </a:p>
          <a:p>
            <a:pPr lvl="1">
              <a:buNone/>
            </a:pPr>
            <a:r>
              <a:rPr lang="en-US" altLang="en-US" sz="2000" i="1" dirty="0"/>
              <a:t>  x</a:t>
            </a:r>
            <a:r>
              <a:rPr lang="en-US" altLang="en-US" sz="2000" dirty="0"/>
              <a:t>, </a:t>
            </a:r>
            <a:r>
              <a:rPr lang="en-US" altLang="en-US" sz="2000" i="1" dirty="0"/>
              <a:t>y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…</a:t>
            </a:r>
            <a:endParaRPr lang="en-US" altLang="en-US" sz="2400" dirty="0"/>
          </a:p>
          <a:p>
            <a:r>
              <a:rPr lang="en-US" altLang="en-US" sz="2400" dirty="0"/>
              <a:t>Predicate properties (unary) / relations (pairwise or more)</a:t>
            </a:r>
          </a:p>
          <a:p>
            <a:pPr lvl="1">
              <a:buNone/>
            </a:pPr>
            <a:r>
              <a:rPr lang="en-US" altLang="en-US" sz="2000" i="1" dirty="0"/>
              <a:t>  Smart(), Brother(),</a:t>
            </a:r>
            <a:r>
              <a:rPr lang="en-US" altLang="en-US" sz="2000" dirty="0"/>
              <a:t> </a:t>
            </a:r>
            <a:r>
              <a:rPr lang="en-US" altLang="en-US" sz="2000" i="1" dirty="0"/>
              <a:t>Married(),</a:t>
            </a:r>
            <a:r>
              <a:rPr lang="en-US" altLang="en-US" sz="2000" dirty="0"/>
              <a:t> &gt;</a:t>
            </a:r>
            <a:r>
              <a:rPr lang="en-US" altLang="en-US" sz="2000" i="1" dirty="0"/>
              <a:t>,</a:t>
            </a:r>
            <a:r>
              <a:rPr lang="en-US" altLang="en-US" sz="2000" dirty="0"/>
              <a:t> …</a:t>
            </a:r>
          </a:p>
          <a:p>
            <a:r>
              <a:rPr lang="en-US" altLang="en-US" sz="2400" dirty="0"/>
              <a:t>Functions (return objects)</a:t>
            </a:r>
          </a:p>
          <a:p>
            <a:pPr lvl="1">
              <a:buNone/>
            </a:pPr>
            <a:r>
              <a:rPr lang="en-US" altLang="en-US" sz="2000" i="1" dirty="0"/>
              <a:t>  Sqrt()</a:t>
            </a:r>
            <a:r>
              <a:rPr lang="en-US" altLang="en-US" sz="2000" dirty="0"/>
              <a:t> , </a:t>
            </a:r>
            <a:r>
              <a:rPr lang="en-US" altLang="en-US" sz="2000" i="1" dirty="0" err="1"/>
              <a:t>LeftTo</a:t>
            </a:r>
            <a:r>
              <a:rPr lang="en-US" altLang="en-US" sz="2000" i="1" dirty="0"/>
              <a:t>()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FatherOf</a:t>
            </a:r>
            <a:r>
              <a:rPr lang="en-US" altLang="en-US" sz="2000" i="1" dirty="0"/>
              <a:t>(),</a:t>
            </a:r>
            <a:r>
              <a:rPr lang="en-US" altLang="en-US" sz="2000" dirty="0"/>
              <a:t> …</a:t>
            </a:r>
          </a:p>
          <a:p>
            <a:r>
              <a:rPr lang="en-US" altLang="en-US" sz="2400" dirty="0"/>
              <a:t>Connectives</a:t>
            </a:r>
          </a:p>
          <a:p>
            <a:pPr lvl="1"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        </a:t>
            </a:r>
          </a:p>
          <a:p>
            <a:r>
              <a:rPr lang="en-US" altLang="en-US" sz="2400" dirty="0"/>
              <a:t>Quantifiers</a:t>
            </a:r>
          </a:p>
          <a:p>
            <a:pPr lvl="1">
              <a:buFontTx/>
              <a:buNone/>
            </a:pPr>
            <a:r>
              <a:rPr lang="en-US" altLang="en-US" sz="1800" dirty="0">
                <a:sym typeface="Symbol" pitchFamily="18" charset="2"/>
              </a:rPr>
              <a:t>    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sz="2400" dirty="0"/>
              <a:t>Equality</a:t>
            </a:r>
          </a:p>
          <a:p>
            <a:pPr lvl="1">
              <a:buFontTx/>
              <a:buNone/>
            </a:pPr>
            <a:r>
              <a:rPr lang="en-US" altLang="en-US" sz="1800" dirty="0"/>
              <a:t>  =</a:t>
            </a:r>
          </a:p>
        </p:txBody>
      </p:sp>
    </p:spTree>
    <p:extLst>
      <p:ext uri="{BB962C8B-B14F-4D97-AF65-F5344CB8AC3E}">
        <p14:creationId xmlns:p14="http://schemas.microsoft.com/office/powerpoint/2010/main" val="27636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Environment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12906"/>
            <a:ext cx="11724640" cy="2763885"/>
          </a:xfrm>
        </p:spPr>
        <p:txBody>
          <a:bodyPr/>
          <a:lstStyle/>
          <a:p>
            <a:r>
              <a:rPr lang="en-US" altLang="en-US" dirty="0"/>
              <a:t>Given knowledge base</a:t>
            </a:r>
          </a:p>
          <a:p>
            <a:r>
              <a:rPr lang="en-US" altLang="en-US" dirty="0"/>
              <a:t>Include percepts </a:t>
            </a:r>
            <a:r>
              <a:rPr lang="en-US" altLang="en-US" u="sng" dirty="0"/>
              <a:t>as move through</a:t>
            </a:r>
            <a:r>
              <a:rPr lang="en-US" altLang="en-US" dirty="0"/>
              <a:t> environment (online)</a:t>
            </a:r>
          </a:p>
          <a:p>
            <a:r>
              <a:rPr lang="en-US" altLang="en-US" dirty="0"/>
              <a:t>Need to “deduce what to do”</a:t>
            </a:r>
            <a:endParaRPr lang="en-US" altLang="ja-JP" dirty="0"/>
          </a:p>
          <a:p>
            <a:r>
              <a:rPr lang="en-US" altLang="en-US" dirty="0"/>
              <a:t>Derive chains of conclusions that lead to the desired goal</a:t>
            </a:r>
          </a:p>
          <a:p>
            <a:pPr lvl="1"/>
            <a:r>
              <a:rPr lang="en-US" altLang="en-US" dirty="0"/>
              <a:t>Use inference rules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92004"/>
              </p:ext>
            </p:extLst>
          </p:nvPr>
        </p:nvGraphicFramePr>
        <p:xfrm>
          <a:off x="1998663" y="4376738"/>
          <a:ext cx="144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3" imgW="596900" imgH="419100" progId="Equation.DSMT4">
                  <p:embed/>
                </p:oleObj>
              </mc:Choice>
              <mc:Fallback>
                <p:oleObj name="Equation" r:id="rId3" imgW="596900" imgH="419100" progId="Equation.DSMT4">
                  <p:embed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376738"/>
                        <a:ext cx="1447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675579" y="4630791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Inference </a:t>
            </a:r>
            <a:r>
              <a:rPr lang="en-US" altLang="en-US" sz="2400" u="sng" dirty="0"/>
              <a:t>rule</a:t>
            </a:r>
            <a:r>
              <a:rPr lang="en-US" altLang="en-US" sz="2400" dirty="0"/>
              <a:t>: </a:t>
            </a:r>
            <a:r>
              <a:rPr lang="ja-JP" altLang="en-US" sz="2400" dirty="0"/>
              <a:t>“</a:t>
            </a:r>
            <a:r>
              <a:rPr lang="en-US" altLang="ja-JP" sz="2400" dirty="0">
                <a:sym typeface="Symbol" pitchFamily="18" charset="2"/>
              </a:rPr>
              <a:t> derives </a:t>
            </a:r>
            <a:r>
              <a:rPr lang="ja-JP" altLang="en-US" sz="2400" dirty="0">
                <a:sym typeface="Symbol" pitchFamily="18" charset="2"/>
              </a:rPr>
              <a:t>”</a:t>
            </a:r>
            <a:endParaRPr lang="en-US" alt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75579" y="5721564"/>
            <a:ext cx="6308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ja-JP" sz="2400" b="1" i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Knowing </a:t>
            </a:r>
            <a:r>
              <a:rPr lang="en-US" altLang="ja-JP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ja-JP" sz="2400" b="1" i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 is true, then </a:t>
            </a:r>
            <a:r>
              <a:rPr lang="en-US" altLang="ja-JP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altLang="ja-JP" sz="2400" b="1" i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 must also be true</a:t>
            </a:r>
            <a:endParaRPr lang="en-US" altLang="en-US" sz="2400" b="1" i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5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Atomic Sentences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Collection of terms and relation(s) together to state facts</a:t>
            </a:r>
          </a:p>
          <a:p>
            <a:r>
              <a:rPr lang="en-US" altLang="en-US" dirty="0"/>
              <a:t>Atomic sentence</a:t>
            </a:r>
          </a:p>
          <a:p>
            <a:pPr lvl="1"/>
            <a:r>
              <a:rPr lang="en-US" altLang="en-US" i="1" dirty="0"/>
              <a:t>predicate(term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…, </a:t>
            </a:r>
            <a:r>
              <a:rPr lang="en-US" altLang="en-US" i="1" dirty="0" err="1"/>
              <a:t>term</a:t>
            </a:r>
            <a:r>
              <a:rPr lang="en-US" altLang="en-US" i="1" baseline="-25000" dirty="0" err="1"/>
              <a:t>n</a:t>
            </a:r>
            <a:r>
              <a:rPr lang="en-US" altLang="en-US" i="1" dirty="0"/>
              <a:t>)</a:t>
            </a:r>
          </a:p>
          <a:p>
            <a:pPr lvl="1"/>
            <a:r>
              <a:rPr lang="en-US" altLang="en-US" dirty="0"/>
              <a:t>Or</a:t>
            </a:r>
            <a:r>
              <a:rPr lang="en-US" altLang="en-US" i="1" dirty="0"/>
              <a:t>   term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= </a:t>
            </a:r>
            <a:r>
              <a:rPr lang="en-US" altLang="en-US" i="1" dirty="0" err="1"/>
              <a:t>term</a:t>
            </a:r>
            <a:r>
              <a:rPr lang="en-US" altLang="en-US" i="1" baseline="-25000" dirty="0" err="1"/>
              <a:t>n</a:t>
            </a:r>
            <a:endParaRPr lang="en-US" altLang="en-US" i="1" baseline="-25000" dirty="0"/>
          </a:p>
          <a:p>
            <a:r>
              <a:rPr lang="en-US" altLang="en-US" dirty="0"/>
              <a:t>Examples</a:t>
            </a:r>
          </a:p>
          <a:p>
            <a:pPr lvl="1">
              <a:buFontTx/>
              <a:buNone/>
            </a:pPr>
            <a:r>
              <a:rPr lang="en-US" altLang="en-US" i="1" dirty="0"/>
              <a:t>Brother(Richard, John)</a:t>
            </a:r>
          </a:p>
          <a:p>
            <a:pPr lvl="1">
              <a:buFontTx/>
              <a:buNone/>
            </a:pPr>
            <a:r>
              <a:rPr lang="en-US" altLang="en-US" i="1" dirty="0"/>
              <a:t>Married(</a:t>
            </a:r>
            <a:r>
              <a:rPr lang="en-US" altLang="en-US" i="1" dirty="0" err="1"/>
              <a:t>FatherOf</a:t>
            </a:r>
            <a:r>
              <a:rPr lang="en-US" altLang="en-US" i="1" dirty="0"/>
              <a:t>(Richard), </a:t>
            </a:r>
            <a:r>
              <a:rPr lang="en-US" altLang="en-US" i="1" dirty="0" err="1"/>
              <a:t>MotherOf</a:t>
            </a:r>
            <a:r>
              <a:rPr lang="en-US" altLang="en-US" i="1" dirty="0"/>
              <a:t>(John))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644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Sentences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Made from atomic sentences using </a:t>
            </a:r>
            <a:r>
              <a:rPr lang="en-US" altLang="en-US" u="sng" dirty="0"/>
              <a:t>logical connectives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18" charset="2"/>
              </a:rPr>
              <a:t>  S,    S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 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,    S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 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,    S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,    S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 S</a:t>
            </a:r>
            <a:r>
              <a:rPr lang="en-US" altLang="en-US" baseline="-25000" dirty="0">
                <a:sym typeface="Symbol" pitchFamily="18" charset="2"/>
              </a:rPr>
              <a:t>2</a:t>
            </a:r>
          </a:p>
          <a:p>
            <a:pPr lvl="1">
              <a:buFontTx/>
              <a:buNone/>
            </a:pPr>
            <a:endParaRPr lang="en-US" altLang="en-US" baseline="-25000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Examples:</a:t>
            </a:r>
          </a:p>
          <a:p>
            <a:pPr lvl="2"/>
            <a:r>
              <a:rPr lang="en-US" altLang="en-US" i="1" dirty="0">
                <a:sym typeface="Symbol" pitchFamily="18" charset="2"/>
              </a:rPr>
              <a:t>Older(John, 30)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Younger(John, 30)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&gt; (1,2)    (1,2)</a:t>
            </a:r>
          </a:p>
          <a:p>
            <a:pPr lvl="1">
              <a:buFontTx/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9876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Quantifiers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Currently have logic that allows objects</a:t>
            </a:r>
          </a:p>
          <a:p>
            <a:r>
              <a:rPr lang="en-US" altLang="en-US"/>
              <a:t>Now want to express properties of entire </a:t>
            </a:r>
            <a:r>
              <a:rPr lang="en-US" altLang="en-US" u="sng"/>
              <a:t>collections of objects</a:t>
            </a:r>
          </a:p>
          <a:p>
            <a:pPr lvl="1"/>
            <a:r>
              <a:rPr lang="en-US" altLang="en-US"/>
              <a:t>Rather than enumerate the objects by name</a:t>
            </a:r>
          </a:p>
          <a:p>
            <a:r>
              <a:rPr lang="en-US" altLang="en-US"/>
              <a:t>Two standard quantifiers</a:t>
            </a:r>
          </a:p>
          <a:p>
            <a:pPr lvl="1"/>
            <a:r>
              <a:rPr lang="en-US" altLang="en-US"/>
              <a:t>Universal </a:t>
            </a:r>
            <a:r>
              <a:rPr lang="en-US" altLang="en-US">
                <a:sym typeface="Symbol" pitchFamily="18" charset="2"/>
              </a:rPr>
              <a:t></a:t>
            </a:r>
            <a:endParaRPr lang="en-US" altLang="en-US"/>
          </a:p>
          <a:p>
            <a:pPr lvl="1"/>
            <a:r>
              <a:rPr lang="en-US" altLang="en-US"/>
              <a:t>Existential </a:t>
            </a:r>
            <a:r>
              <a:rPr lang="en-US" altLang="en-US">
                <a:sym typeface="Symbol" pitchFamily="18" charset="2"/>
              </a:rPr>
              <a:t></a:t>
            </a:r>
          </a:p>
        </p:txBody>
      </p:sp>
    </p:spTree>
    <p:extLst>
      <p:ext uri="{BB962C8B-B14F-4D97-AF65-F5344CB8AC3E}">
        <p14:creationId xmlns:p14="http://schemas.microsoft.com/office/powerpoint/2010/main" val="1304701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E8CB-9539-4E27-A68A-717C8C3D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Universal Qualification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79FA-BF26-4DFA-974C-C58EC844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For all …</a:t>
            </a:r>
            <a:r>
              <a:rPr lang="ja-JP" altLang="en-US" dirty="0">
                <a:sym typeface="Symbol" pitchFamily="18" charset="2"/>
              </a:rPr>
              <a:t>”</a:t>
            </a:r>
            <a:r>
              <a:rPr lang="en-US" altLang="ja-JP" dirty="0">
                <a:sym typeface="Symbol" pitchFamily="18" charset="2"/>
              </a:rPr>
              <a:t> (typically use implication )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Allows for </a:t>
            </a:r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rules</a:t>
            </a:r>
            <a:r>
              <a:rPr lang="ja-JP" altLang="en-US" dirty="0">
                <a:sym typeface="Symbol" pitchFamily="18" charset="2"/>
              </a:rPr>
              <a:t>”</a:t>
            </a:r>
            <a:r>
              <a:rPr lang="en-US" altLang="ja-JP" dirty="0">
                <a:sym typeface="Symbol" pitchFamily="18" charset="2"/>
              </a:rPr>
              <a:t> to be constructed</a:t>
            </a:r>
          </a:p>
          <a:p>
            <a:r>
              <a:rPr lang="en-US" altLang="en-US" dirty="0">
                <a:sym typeface="Symbol" pitchFamily="18" charset="2"/>
              </a:rPr>
              <a:t> </a:t>
            </a:r>
            <a:r>
              <a:rPr lang="en-US" altLang="en-US" i="1" dirty="0">
                <a:sym typeface="Symbol" pitchFamily="18" charset="2"/>
              </a:rPr>
              <a:t>&lt;variables&gt; &lt;sentence&gt;</a:t>
            </a:r>
            <a:r>
              <a:rPr lang="en-US" altLang="en-US" dirty="0">
                <a:sym typeface="Symbol" pitchFamily="18" charset="2"/>
              </a:rPr>
              <a:t> 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Everyone at OSU is smart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At(x, OSU)</a:t>
            </a:r>
            <a:r>
              <a:rPr lang="en-US" altLang="en-US" dirty="0">
                <a:sym typeface="Symbol" pitchFamily="18" charset="2"/>
              </a:rPr>
              <a:t>    </a:t>
            </a:r>
            <a:r>
              <a:rPr lang="en-US" altLang="en-US" i="1" dirty="0">
                <a:sym typeface="Symbol" pitchFamily="18" charset="2"/>
              </a:rPr>
              <a:t>Smart(x)</a:t>
            </a:r>
          </a:p>
          <a:p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P</a:t>
            </a:r>
            <a:r>
              <a:rPr lang="en-US" altLang="en-US" dirty="0">
                <a:sym typeface="Symbol" pitchFamily="18" charset="2"/>
              </a:rPr>
              <a:t>  is equivalent to </a:t>
            </a:r>
            <a:r>
              <a:rPr lang="en-US" altLang="en-US" u="sng" dirty="0">
                <a:sym typeface="Symbol" pitchFamily="18" charset="2"/>
              </a:rPr>
              <a:t>conjunction</a:t>
            </a:r>
            <a:r>
              <a:rPr lang="en-US" altLang="en-US" dirty="0">
                <a:sym typeface="Symbol" pitchFamily="18" charset="2"/>
              </a:rPr>
              <a:t> of all </a:t>
            </a:r>
            <a:r>
              <a:rPr lang="en-US" altLang="en-US" u="sng" dirty="0">
                <a:sym typeface="Symbol" pitchFamily="18" charset="2"/>
              </a:rPr>
              <a:t>instantiations</a:t>
            </a:r>
            <a:r>
              <a:rPr lang="en-US" altLang="en-US" dirty="0">
                <a:sym typeface="Symbol" pitchFamily="18" charset="2"/>
              </a:rPr>
              <a:t> of </a:t>
            </a:r>
            <a:r>
              <a:rPr lang="en-US" altLang="en-US" i="1" dirty="0">
                <a:sym typeface="Symbol" pitchFamily="18" charset="2"/>
              </a:rPr>
              <a:t>P</a:t>
            </a:r>
          </a:p>
          <a:p>
            <a:pPr lvl="2"/>
            <a:r>
              <a:rPr lang="en-US" altLang="en-US" i="1" dirty="0">
                <a:sym typeface="Symbol" pitchFamily="18" charset="2"/>
              </a:rPr>
              <a:t>(At(John, OSU)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Smart(John))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 (At(Bob, OSU)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Smart(Bob)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 (At(Mary, OSU)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Smart(Mary))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A670-3366-4563-9049-43B2466F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Existential Quantification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7675-584D-46DA-8C8B-9022DCDD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There exists …</a:t>
            </a:r>
            <a:r>
              <a:rPr lang="ja-JP" altLang="en-US" dirty="0">
                <a:sym typeface="Symbol" pitchFamily="18" charset="2"/>
              </a:rPr>
              <a:t>”</a:t>
            </a:r>
            <a:r>
              <a:rPr lang="en-US" altLang="ja-JP" dirty="0">
                <a:sym typeface="Symbol" pitchFamily="18" charset="2"/>
              </a:rPr>
              <a:t> (typically use conjunction )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Makes a statement about </a:t>
            </a:r>
            <a:r>
              <a:rPr lang="en-US" altLang="en-US" u="sng" dirty="0">
                <a:sym typeface="Symbol" pitchFamily="18" charset="2"/>
              </a:rPr>
              <a:t>some</a:t>
            </a:r>
            <a:r>
              <a:rPr lang="en-US" altLang="en-US" dirty="0">
                <a:sym typeface="Symbol" pitchFamily="18" charset="2"/>
              </a:rPr>
              <a:t> object (not all)</a:t>
            </a:r>
          </a:p>
          <a:p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&lt;variables&gt; &lt;sentences&gt;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Someone at OSU is smart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x  At(x, OSU)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Smart(x)</a:t>
            </a:r>
          </a:p>
          <a:p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i="1" dirty="0">
                <a:sym typeface="Symbol" pitchFamily="18" charset="2"/>
              </a:rPr>
              <a:t>x P</a:t>
            </a:r>
            <a:r>
              <a:rPr lang="en-US" altLang="en-US" dirty="0">
                <a:sym typeface="Symbol" pitchFamily="18" charset="2"/>
              </a:rPr>
              <a:t>  is equivalent to </a:t>
            </a:r>
            <a:r>
              <a:rPr lang="en-US" altLang="en-US" u="sng" dirty="0">
                <a:sym typeface="Symbol" pitchFamily="18" charset="2"/>
              </a:rPr>
              <a:t>disjunction</a:t>
            </a:r>
            <a:r>
              <a:rPr lang="en-US" altLang="en-US" dirty="0">
                <a:sym typeface="Symbol" pitchFamily="18" charset="2"/>
              </a:rPr>
              <a:t> of all </a:t>
            </a:r>
            <a:r>
              <a:rPr lang="en-US" altLang="en-US" u="sng" dirty="0">
                <a:sym typeface="Symbol" pitchFamily="18" charset="2"/>
              </a:rPr>
              <a:t>instantiations</a:t>
            </a:r>
            <a:r>
              <a:rPr lang="en-US" altLang="en-US" dirty="0">
                <a:sym typeface="Symbol" pitchFamily="18" charset="2"/>
              </a:rPr>
              <a:t> of </a:t>
            </a:r>
            <a:r>
              <a:rPr lang="en-US" altLang="en-US" i="1" dirty="0">
                <a:sym typeface="Symbol" pitchFamily="18" charset="2"/>
              </a:rPr>
              <a:t>P</a:t>
            </a:r>
          </a:p>
          <a:p>
            <a:pPr lvl="2"/>
            <a:r>
              <a:rPr lang="en-US" altLang="en-US" i="1" dirty="0">
                <a:sym typeface="Symbol" pitchFamily="18" charset="2"/>
              </a:rPr>
              <a:t> (At(John, OSU)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Smart(John))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dirty="0">
                <a:sym typeface="Symbol" pitchFamily="18" charset="2"/>
              </a:rPr>
              <a:t>  (At(Bob, OSU)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Smart(Bob)) 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i="1" dirty="0">
                <a:sym typeface="Symbol" pitchFamily="18" charset="2"/>
              </a:rPr>
              <a:t>(At(Mary, OSU)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Smart(Mary)) 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dirty="0">
                <a:sym typeface="Symbol" pitchFamily="18" charset="2"/>
              </a:rPr>
              <a:t>  …</a:t>
            </a:r>
          </a:p>
          <a:p>
            <a:r>
              <a:rPr lang="en-US" altLang="en-US" dirty="0">
                <a:sym typeface="Symbol" pitchFamily="18" charset="2"/>
              </a:rPr>
              <a:t>Uniqueness quantifier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! </a:t>
            </a:r>
            <a:r>
              <a:rPr lang="en-US" altLang="en-US" i="1" dirty="0">
                <a:sym typeface="Symbol" pitchFamily="18" charset="2"/>
              </a:rPr>
              <a:t>x  </a:t>
            </a:r>
            <a:r>
              <a:rPr lang="en-US" altLang="en-US" dirty="0">
                <a:sym typeface="Symbol" pitchFamily="18" charset="2"/>
              </a:rPr>
              <a:t>says a </a:t>
            </a:r>
            <a:r>
              <a:rPr lang="en-US" altLang="en-US" u="sng" dirty="0">
                <a:sym typeface="Symbol" pitchFamily="18" charset="2"/>
              </a:rPr>
              <a:t>unique</a:t>
            </a:r>
            <a:r>
              <a:rPr lang="en-US" altLang="en-US" dirty="0">
                <a:sym typeface="Symbol" pitchFamily="18" charset="2"/>
              </a:rPr>
              <a:t> object exists (i.e. there is exactly 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1B09-4417-4C35-87C2-C2318093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4635-24EE-4FD9-8D87-D085A982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Quantifier duality:  Each can be expressed using the other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Likes(x, </a:t>
            </a:r>
            <a:r>
              <a:rPr lang="en-US" altLang="en-US" i="1" dirty="0" err="1">
                <a:sym typeface="Symbol" pitchFamily="18" charset="2"/>
              </a:rPr>
              <a:t>IceCream</a:t>
            </a:r>
            <a:r>
              <a:rPr lang="en-US" altLang="en-US" i="1" dirty="0">
                <a:sym typeface="Symbol" pitchFamily="18" charset="2"/>
              </a:rPr>
              <a:t>)   </a:t>
            </a:r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Everybody likes ice cream</a:t>
            </a:r>
            <a:r>
              <a:rPr lang="ja-JP" altLang="en-US" dirty="0">
                <a:sym typeface="Symbol" pitchFamily="18" charset="2"/>
              </a:rPr>
              <a:t>”</a:t>
            </a:r>
            <a:r>
              <a:rPr lang="en-US" altLang="ja-JP" dirty="0">
                <a:sym typeface="Symbol" pitchFamily="18" charset="2"/>
              </a:rPr>
              <a:t> </a:t>
            </a:r>
            <a:br>
              <a:rPr lang="en-US" altLang="ja-JP" dirty="0">
                <a:sym typeface="Symbol" pitchFamily="18" charset="2"/>
              </a:rPr>
            </a:br>
            <a:endParaRPr lang="en-US" altLang="ja-JP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 Person(x)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Likes(x, </a:t>
            </a:r>
            <a:r>
              <a:rPr lang="en-US" altLang="en-US" i="1" dirty="0" err="1">
                <a:sym typeface="Symbol" pitchFamily="18" charset="2"/>
              </a:rPr>
              <a:t>IceCream</a:t>
            </a:r>
            <a:r>
              <a:rPr lang="en-US" altLang="en-US" i="1" dirty="0"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   </a:t>
            </a:r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Not exist anyone who does  not like ice cream</a:t>
            </a:r>
            <a:r>
              <a:rPr lang="ja-JP" altLang="en-US" dirty="0">
                <a:sym typeface="Symbol" pitchFamily="18" charset="2"/>
              </a:rPr>
              <a:t>”</a:t>
            </a:r>
            <a:br>
              <a:rPr lang="en-US" altLang="ja-JP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  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Likes(x, Broccoli)        </a:t>
            </a:r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Someone likes broccoli</a:t>
            </a:r>
            <a:r>
              <a:rPr lang="ja-JP" altLang="en-US" dirty="0">
                <a:sym typeface="Symbol" pitchFamily="18" charset="2"/>
              </a:rPr>
              <a:t>”</a:t>
            </a:r>
            <a:br>
              <a:rPr lang="en-US" altLang="ja-JP" dirty="0">
                <a:sym typeface="Symbol" pitchFamily="18" charset="2"/>
              </a:rPr>
            </a:br>
            <a:endParaRPr lang="en-US" altLang="ja-JP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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Likes(x, Broccoli)     </a:t>
            </a:r>
            <a:r>
              <a:rPr lang="ja-JP" altLang="en-US" dirty="0">
                <a:sym typeface="Symbol" pitchFamily="18" charset="2"/>
              </a:rPr>
              <a:t>“</a:t>
            </a:r>
            <a:r>
              <a:rPr lang="en-US" altLang="ja-JP" dirty="0">
                <a:sym typeface="Symbol" pitchFamily="18" charset="2"/>
              </a:rPr>
              <a:t>Not the case that everyone does not like broccoli”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328-8D7A-481F-B6C9-A41F7F1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Quantifiers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6396-55DE-4C14-B1CE-7ADD408A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Important relations</a:t>
            </a:r>
            <a:endParaRPr lang="en-US" altLang="en-US" sz="1600" dirty="0"/>
          </a:p>
          <a:p>
            <a:pPr lvl="1"/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i="1" dirty="0">
                <a:sym typeface="Symbol" pitchFamily="18" charset="2"/>
              </a:rPr>
              <a:t>x  P(x)  =  </a:t>
            </a:r>
            <a:r>
              <a:rPr lang="en-US" altLang="en-US" dirty="0">
                <a:sym typeface="Symbol" pitchFamily="18" charset="2"/>
              </a:rPr>
              <a:t></a:t>
            </a:r>
            <a:r>
              <a:rPr lang="en-US" altLang="en-US" i="1" dirty="0">
                <a:sym typeface="Symbol" pitchFamily="18" charset="2"/>
              </a:rPr>
              <a:t>x 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br>
              <a:rPr lang="en-US" altLang="en-US" i="1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 P(x)  =  </a:t>
            </a:r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</a:p>
          <a:p>
            <a:pPr lvl="1"/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i="1" dirty="0">
                <a:sym typeface="Symbol" pitchFamily="18" charset="2"/>
              </a:rPr>
              <a:t>P(x)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Q(x) 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Q(x)</a:t>
            </a:r>
          </a:p>
          <a:p>
            <a:pPr lvl="1"/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 (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Q(x))  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 </a:t>
            </a:r>
            <a:r>
              <a:rPr lang="en-US" altLang="en-US" i="1" dirty="0">
                <a:sym typeface="Symbol" pitchFamily="18" charset="2"/>
              </a:rPr>
              <a:t>Q(x)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14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Proof: Check the Truth Table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28624" y="1555750"/>
          <a:ext cx="3105151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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428624" y="4212336"/>
          <a:ext cx="4133850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03" name="Rectangle 6"/>
          <p:cNvSpPr>
            <a:spLocks noChangeArrowheads="1"/>
          </p:cNvSpPr>
          <p:nvPr/>
        </p:nvSpPr>
        <p:spPr bwMode="auto">
          <a:xfrm>
            <a:off x="6373906" y="2641724"/>
            <a:ext cx="292608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 algn="ctr"/>
            <a:r>
              <a:rPr lang="en-US" altLang="en-US" i="1" dirty="0">
                <a:latin typeface="+mn-lt"/>
                <a:sym typeface="Symbol" pitchFamily="18" charset="2"/>
              </a:rPr>
              <a:t>     P(x) </a:t>
            </a:r>
            <a:r>
              <a:rPr lang="en-US" altLang="en-US" dirty="0">
                <a:latin typeface="+mn-lt"/>
                <a:sym typeface="Symbol" pitchFamily="18" charset="2"/>
              </a:rPr>
              <a:t> </a:t>
            </a:r>
            <a:r>
              <a:rPr lang="en-US" altLang="en-US" i="1" dirty="0">
                <a:latin typeface="+mn-lt"/>
                <a:sym typeface="Symbol" pitchFamily="18" charset="2"/>
              </a:rPr>
              <a:t>Q(x)</a:t>
            </a:r>
            <a:r>
              <a:rPr lang="en-US" altLang="en-US" i="1" dirty="0">
                <a:sym typeface="Symbol" pitchFamily="18" charset="2"/>
              </a:rPr>
              <a:t> </a:t>
            </a:r>
          </a:p>
          <a:p>
            <a:pPr lvl="1" algn="ctr"/>
            <a:r>
              <a:rPr lang="en-US" altLang="en-US" sz="1100" i="1" dirty="0">
                <a:sym typeface="Symbol" pitchFamily="18" charset="2"/>
              </a:rPr>
              <a:t>  </a:t>
            </a:r>
          </a:p>
          <a:p>
            <a:pPr lvl="1" algn="ctr"/>
            <a:r>
              <a:rPr lang="en-US" altLang="en-US" i="1" dirty="0">
                <a:latin typeface="+mn-lt"/>
                <a:sym typeface="Symbol" pitchFamily="18" charset="2"/>
              </a:rPr>
              <a:t>    </a:t>
            </a:r>
            <a:r>
              <a:rPr lang="en-US" altLang="en-US" dirty="0">
                <a:latin typeface="+mn-lt"/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</a:t>
            </a:r>
          </a:p>
          <a:p>
            <a:pPr lvl="1" algn="ctr"/>
            <a:r>
              <a:rPr lang="en-US" altLang="en-US" sz="1100" i="1" dirty="0">
                <a:sym typeface="Symbol" pitchFamily="18" charset="2"/>
              </a:rPr>
              <a:t>  </a:t>
            </a:r>
          </a:p>
          <a:p>
            <a:pPr lvl="1" algn="ctr"/>
            <a:r>
              <a:rPr lang="en-US" altLang="en-US" i="1" dirty="0">
                <a:latin typeface="+mn-lt"/>
                <a:sym typeface="Symbol" pitchFamily="18" charset="2"/>
              </a:rPr>
              <a:t>   </a:t>
            </a:r>
            <a:r>
              <a:rPr lang="en-US" altLang="en-US" dirty="0">
                <a:latin typeface="+mn-lt"/>
                <a:sym typeface="Symbol" pitchFamily="18" charset="2"/>
              </a:rPr>
              <a:t></a:t>
            </a:r>
            <a:r>
              <a:rPr lang="en-US" altLang="en-US" i="1" dirty="0">
                <a:latin typeface="+mn-lt"/>
                <a:sym typeface="Symbol" pitchFamily="18" charset="2"/>
              </a:rPr>
              <a:t>P(x)</a:t>
            </a:r>
            <a:r>
              <a:rPr lang="en-US" altLang="en-US" dirty="0">
                <a:latin typeface="+mn-lt"/>
                <a:sym typeface="Symbol" pitchFamily="18" charset="2"/>
              </a:rPr>
              <a:t>  </a:t>
            </a:r>
            <a:r>
              <a:rPr lang="en-US" altLang="en-US" i="1" dirty="0">
                <a:latin typeface="+mn-lt"/>
                <a:sym typeface="Symbol" pitchFamily="18" charset="2"/>
              </a:rPr>
              <a:t>Q(x)</a:t>
            </a:r>
          </a:p>
          <a:p>
            <a:pPr lvl="1"/>
            <a:endParaRPr lang="en-US" altLang="en-US" i="1" dirty="0"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926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: Check the Truth Table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E33ABB48-92E1-4324-B83D-83F3D33F75C2}"/>
              </a:ext>
            </a:extLst>
          </p:cNvPr>
          <p:cNvGraphicFramePr>
            <a:graphicFrameLocks noGrp="1"/>
          </p:cNvGraphicFramePr>
          <p:nvPr/>
        </p:nvGraphicFramePr>
        <p:xfrm>
          <a:off x="428624" y="1555750"/>
          <a:ext cx="4452938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lang="en-US" sz="2000" dirty="0">
                          <a:latin typeface="Symbol"/>
                          <a:sym typeface="Euclid Symbol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Q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C63BE0C7-48C0-4E14-83B2-C0A21F6B9739}"/>
              </a:ext>
            </a:extLst>
          </p:cNvPr>
          <p:cNvGraphicFramePr>
            <a:graphicFrameLocks noGrp="1"/>
          </p:cNvGraphicFramePr>
          <p:nvPr/>
        </p:nvGraphicFramePr>
        <p:xfrm>
          <a:off x="428624" y="4207829"/>
          <a:ext cx="5486400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7F207B4-6F78-4FAE-AB90-5EBB6AEA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04" y="2641724"/>
            <a:ext cx="7483664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 algn="ctr"/>
            <a:r>
              <a:rPr lang="en-US" altLang="en-US" dirty="0">
                <a:latin typeface="+mn-lt"/>
                <a:sym typeface="Symbol" pitchFamily="18" charset="2"/>
              </a:rPr>
              <a:t>(</a:t>
            </a:r>
            <a:r>
              <a:rPr lang="en-US" altLang="en-US" i="1" dirty="0">
                <a:latin typeface="+mn-lt"/>
                <a:sym typeface="Symbol" pitchFamily="18" charset="2"/>
              </a:rPr>
              <a:t>P(x)</a:t>
            </a:r>
            <a:r>
              <a:rPr lang="en-US" altLang="en-US" dirty="0">
                <a:latin typeface="+mn-lt"/>
                <a:sym typeface="Symbol" pitchFamily="18" charset="2"/>
              </a:rPr>
              <a:t>  </a:t>
            </a:r>
            <a:r>
              <a:rPr lang="en-US" altLang="en-US" i="1" dirty="0">
                <a:latin typeface="+mn-lt"/>
                <a:sym typeface="Symbol" pitchFamily="18" charset="2"/>
              </a:rPr>
              <a:t>Q(x)) </a:t>
            </a:r>
          </a:p>
          <a:p>
            <a:pPr lvl="1" algn="ctr"/>
            <a:r>
              <a:rPr lang="en-US" altLang="en-US" sz="1000" i="1" dirty="0">
                <a:latin typeface="+mn-lt"/>
                <a:sym typeface="Symbol" pitchFamily="18" charset="2"/>
              </a:rPr>
              <a:t>  </a:t>
            </a:r>
          </a:p>
          <a:p>
            <a:pPr lvl="1" algn="ctr"/>
            <a:r>
              <a:rPr lang="en-US" altLang="en-US" dirty="0">
                <a:latin typeface="+mn-lt"/>
                <a:sym typeface="Symbol" pitchFamily="18" charset="2"/>
              </a:rPr>
              <a:t>is same as</a:t>
            </a:r>
            <a:r>
              <a:rPr lang="en-US" altLang="en-US" i="1" dirty="0">
                <a:latin typeface="+mn-lt"/>
                <a:sym typeface="Symbol" pitchFamily="18" charset="2"/>
              </a:rPr>
              <a:t>   </a:t>
            </a:r>
          </a:p>
          <a:p>
            <a:pPr lvl="1" algn="ctr"/>
            <a:endParaRPr lang="en-US" altLang="en-US" sz="1000" i="1" dirty="0">
              <a:latin typeface="+mn-lt"/>
              <a:sym typeface="Symbol" pitchFamily="18" charset="2"/>
            </a:endParaRPr>
          </a:p>
          <a:p>
            <a:pPr lvl="1" algn="ctr"/>
            <a:r>
              <a:rPr lang="en-US" altLang="en-US" dirty="0">
                <a:latin typeface="+mn-lt"/>
                <a:sym typeface="Symbol" pitchFamily="18" charset="2"/>
              </a:rPr>
              <a:t></a:t>
            </a:r>
            <a:r>
              <a:rPr lang="en-US" altLang="en-US" i="1" dirty="0">
                <a:latin typeface="+mn-lt"/>
                <a:sym typeface="Symbol" pitchFamily="18" charset="2"/>
              </a:rPr>
              <a:t>P(x)</a:t>
            </a:r>
            <a:r>
              <a:rPr lang="en-US" altLang="en-US" dirty="0">
                <a:latin typeface="+mn-lt"/>
                <a:sym typeface="Symbol" pitchFamily="18" charset="2"/>
              </a:rPr>
              <a:t>  </a:t>
            </a:r>
            <a:r>
              <a:rPr lang="en-US" altLang="en-US" i="1" dirty="0">
                <a:latin typeface="+mn-lt"/>
                <a:sym typeface="Symbol" pitchFamily="18" charset="2"/>
              </a:rPr>
              <a:t>Q(x) </a:t>
            </a:r>
          </a:p>
        </p:txBody>
      </p:sp>
    </p:spTree>
    <p:extLst>
      <p:ext uri="{BB962C8B-B14F-4D97-AF65-F5344CB8AC3E}">
        <p14:creationId xmlns:p14="http://schemas.microsoft.com/office/powerpoint/2010/main" val="3654485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: Check the Truth Table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76F966D7-CD7D-43BD-851C-936DAC02D68F}"/>
              </a:ext>
            </a:extLst>
          </p:cNvPr>
          <p:cNvGraphicFramePr>
            <a:graphicFrameLocks noGrp="1"/>
          </p:cNvGraphicFramePr>
          <p:nvPr/>
        </p:nvGraphicFramePr>
        <p:xfrm>
          <a:off x="428624" y="1551242"/>
          <a:ext cx="4452938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lang="en-US" sz="2000" dirty="0">
                          <a:latin typeface="Symbol"/>
                          <a:sym typeface="Euclid Symbol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Q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E35CE875-74CA-4996-95A4-FAD52AB63D04}"/>
              </a:ext>
            </a:extLst>
          </p:cNvPr>
          <p:cNvGraphicFramePr>
            <a:graphicFrameLocks noGrp="1"/>
          </p:cNvGraphicFramePr>
          <p:nvPr/>
        </p:nvGraphicFramePr>
        <p:xfrm>
          <a:off x="428624" y="4207829"/>
          <a:ext cx="5486400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altLang="en-US" sz="2000" dirty="0">
                          <a:sym typeface="Symbol" pitchFamily="18" charset="2"/>
                        </a:rPr>
                        <a:t>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04A6D32-F6AA-4B39-96D6-43E02BC3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36" y="2631379"/>
            <a:ext cx="4572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 algn="ctr"/>
            <a:r>
              <a:rPr lang="en-US" altLang="en-US" dirty="0">
                <a:latin typeface="+mn-lt"/>
                <a:sym typeface="Symbol" pitchFamily="18" charset="2"/>
              </a:rPr>
              <a:t>(</a:t>
            </a:r>
            <a:r>
              <a:rPr lang="en-US" altLang="en-US" i="1" dirty="0">
                <a:latin typeface="+mn-lt"/>
                <a:sym typeface="Symbol" pitchFamily="18" charset="2"/>
              </a:rPr>
              <a:t>P(x)</a:t>
            </a:r>
            <a:r>
              <a:rPr lang="en-US" altLang="en-US" dirty="0">
                <a:latin typeface="+mn-lt"/>
                <a:sym typeface="Symbol" pitchFamily="18" charset="2"/>
              </a:rPr>
              <a:t>  </a:t>
            </a:r>
            <a:r>
              <a:rPr lang="en-US" altLang="en-US" i="1" dirty="0">
                <a:latin typeface="+mn-lt"/>
                <a:sym typeface="Symbol" pitchFamily="18" charset="2"/>
              </a:rPr>
              <a:t>Q(x)) </a:t>
            </a:r>
          </a:p>
          <a:p>
            <a:pPr lvl="1" algn="ctr"/>
            <a:r>
              <a:rPr lang="en-US" altLang="en-US" sz="1000" i="1" dirty="0">
                <a:latin typeface="+mn-lt"/>
                <a:sym typeface="Symbol" pitchFamily="18" charset="2"/>
              </a:rPr>
              <a:t>  </a:t>
            </a:r>
          </a:p>
          <a:p>
            <a:pPr lvl="1" algn="ctr"/>
            <a:r>
              <a:rPr lang="en-US" altLang="en-US" dirty="0">
                <a:latin typeface="+mn-lt"/>
                <a:sym typeface="Symbol" pitchFamily="18" charset="2"/>
              </a:rPr>
              <a:t>is same as</a:t>
            </a:r>
            <a:r>
              <a:rPr lang="en-US" altLang="en-US" i="1" dirty="0">
                <a:latin typeface="+mn-lt"/>
                <a:sym typeface="Symbol" pitchFamily="18" charset="2"/>
              </a:rPr>
              <a:t>   </a:t>
            </a:r>
          </a:p>
          <a:p>
            <a:pPr lvl="1" algn="ctr"/>
            <a:endParaRPr lang="en-US" altLang="en-US" sz="1000" i="1" dirty="0">
              <a:latin typeface="+mn-lt"/>
              <a:sym typeface="Symbol" pitchFamily="18" charset="2"/>
            </a:endParaRPr>
          </a:p>
          <a:p>
            <a:pPr lvl="1" algn="ctr"/>
            <a:r>
              <a:rPr lang="en-US" altLang="en-US" dirty="0">
                <a:latin typeface="+mn-lt"/>
                <a:sym typeface="Symbol" pitchFamily="18" charset="2"/>
              </a:rPr>
              <a:t></a:t>
            </a:r>
            <a:r>
              <a:rPr lang="en-US" altLang="en-US" i="1" dirty="0">
                <a:latin typeface="+mn-lt"/>
                <a:sym typeface="Symbol" pitchFamily="18" charset="2"/>
              </a:rPr>
              <a:t>P(x)</a:t>
            </a:r>
            <a:r>
              <a:rPr lang="en-US" altLang="en-US" dirty="0">
                <a:latin typeface="+mn-lt"/>
                <a:sym typeface="Symbol" pitchFamily="18" charset="2"/>
              </a:rPr>
              <a:t>  </a:t>
            </a:r>
            <a:r>
              <a:rPr lang="en-US" altLang="en-US" i="1" dirty="0">
                <a:latin typeface="+mn-lt"/>
                <a:sym typeface="Symbol" pitchFamily="18" charset="2"/>
              </a:rPr>
              <a:t>Q(x) </a:t>
            </a:r>
          </a:p>
        </p:txBody>
      </p:sp>
    </p:spTree>
    <p:extLst>
      <p:ext uri="{BB962C8B-B14F-4D97-AF65-F5344CB8AC3E}">
        <p14:creationId xmlns:p14="http://schemas.microsoft.com/office/powerpoint/2010/main" val="32985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3EC-C412-474C-9012-5051E6F0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E4BB-640D-4E14-B32E-9CFB9D0A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Modus Ponens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From implication and premise of implication, can infer conclusion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CCEDE54-DE07-4C55-8EC7-AF3ABA0F3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84597"/>
              </p:ext>
            </p:extLst>
          </p:nvPr>
        </p:nvGraphicFramePr>
        <p:xfrm>
          <a:off x="2728645" y="3444911"/>
          <a:ext cx="1812533" cy="103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45" y="3444911"/>
                        <a:ext cx="1812533" cy="103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380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7CF5-7138-4F28-950F-09F5B002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2265-B45E-4D54-B95B-0AD1AF1E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ym typeface="Symbol" pitchFamily="18" charset="2"/>
              </a:rPr>
              <a:t></a:t>
            </a:r>
            <a:r>
              <a:rPr lang="en-US" altLang="en-US" i="1" dirty="0">
                <a:sym typeface="Symbol" pitchFamily="18" charset="2"/>
              </a:rPr>
              <a:t>x  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Likes(x, </a:t>
            </a:r>
            <a:r>
              <a:rPr lang="en-US" altLang="en-US" i="1" dirty="0" err="1">
                <a:sym typeface="Symbol" pitchFamily="18" charset="2"/>
              </a:rPr>
              <a:t>IceCream</a:t>
            </a:r>
            <a:r>
              <a:rPr lang="en-US" altLang="en-US" i="1" dirty="0">
                <a:sym typeface="Symbol" pitchFamily="18" charset="2"/>
              </a:rPr>
              <a:t>)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[use: </a:t>
            </a:r>
            <a:r>
              <a:rPr lang="en-US" altLang="en-US" i="1" dirty="0">
                <a:sym typeface="Symbol" pitchFamily="18" charset="2"/>
              </a:rPr>
              <a:t>x P(x) = </a:t>
            </a:r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]</a:t>
            </a:r>
          </a:p>
          <a:p>
            <a:br>
              <a:rPr lang="en-US" altLang="en-US" dirty="0">
                <a:sym typeface="Symbol" pitchFamily="18" charset="2"/>
              </a:rPr>
            </a:b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(Person(x)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i="1" dirty="0">
                <a:sym typeface="Symbol" pitchFamily="18" charset="2"/>
              </a:rPr>
              <a:t> Likes(x, </a:t>
            </a:r>
            <a:r>
              <a:rPr lang="en-US" altLang="en-US" i="1" dirty="0" err="1">
                <a:sym typeface="Symbol" pitchFamily="18" charset="2"/>
              </a:rPr>
              <a:t>IceCream</a:t>
            </a:r>
            <a:r>
              <a:rPr lang="en-US" altLang="en-US" i="1" dirty="0">
                <a:sym typeface="Symbol" pitchFamily="18" charset="2"/>
              </a:rPr>
              <a:t>))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[use: </a:t>
            </a:r>
            <a:r>
              <a:rPr lang="en-US" altLang="en-US" i="1" dirty="0">
                <a:sym typeface="Symbol" pitchFamily="18" charset="2"/>
              </a:rPr>
              <a:t>P(x)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Q(x) </a:t>
            </a:r>
            <a:r>
              <a:rPr lang="en-US" altLang="en-US" dirty="0">
                <a:sym typeface="Symbol" pitchFamily="18" charset="2"/>
              </a:rPr>
              <a:t>is same as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P(x)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Q(x)</a:t>
            </a:r>
            <a:r>
              <a:rPr lang="en-US" altLang="en-US" dirty="0">
                <a:sym typeface="Symbol" pitchFamily="18" charset="2"/>
              </a:rPr>
              <a:t>]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(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Person(x)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dirty="0">
                <a:sym typeface="Symbol" pitchFamily="18" charset="2"/>
              </a:rPr>
              <a:t> Likes(x, </a:t>
            </a:r>
            <a:r>
              <a:rPr lang="en-US" altLang="en-US" i="1" dirty="0" err="1">
                <a:sym typeface="Symbol" pitchFamily="18" charset="2"/>
              </a:rPr>
              <a:t>IceCream</a:t>
            </a:r>
            <a:r>
              <a:rPr lang="en-US" altLang="en-US" i="1" dirty="0">
                <a:sym typeface="Symbol" pitchFamily="18" charset="2"/>
              </a:rPr>
              <a:t>))</a:t>
            </a:r>
            <a:br>
              <a:rPr lang="en-US" altLang="en-US" i="1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[distribute negatives]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</a:t>
            </a:r>
            <a:r>
              <a:rPr lang="en-US" altLang="en-US" i="1" dirty="0">
                <a:sym typeface="Symbol" pitchFamily="18" charset="2"/>
              </a:rPr>
              <a:t>x Person(x)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i="1" dirty="0">
                <a:sym typeface="Symbol" pitchFamily="18" charset="2"/>
              </a:rPr>
              <a:t>Likes(x, </a:t>
            </a:r>
            <a:r>
              <a:rPr lang="en-US" altLang="en-US" i="1" dirty="0" err="1">
                <a:sym typeface="Symbol" pitchFamily="18" charset="2"/>
              </a:rPr>
              <a:t>IceCream</a:t>
            </a:r>
            <a:r>
              <a:rPr lang="en-US" altLang="en-US" i="1" dirty="0">
                <a:sym typeface="Symbol" pitchFamily="18" charset="2"/>
              </a:rPr>
              <a:t>)</a:t>
            </a:r>
          </a:p>
          <a:p>
            <a:r>
              <a:rPr lang="en-US" altLang="en-US">
                <a:sym typeface="Symbol" pitchFamily="18" charset="2"/>
              </a:rPr>
              <a:t>x == (x)</a:t>
            </a:r>
            <a:endParaRPr lang="en-US" altLang="en-US" i="1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22A4-0800-4CE6-A092-4D5AEBC0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3438-928C-45DC-962D-EB2B2368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And-Elimination</a:t>
            </a:r>
          </a:p>
          <a:p>
            <a:pPr lvl="1"/>
            <a:r>
              <a:rPr lang="en-US" altLang="en-US" dirty="0"/>
              <a:t>From conjunction, can infer any of the conjuncts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E6F1-A3B8-4D33-B5FD-6FECF08C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46" y="2839406"/>
            <a:ext cx="3608172" cy="11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0F18-CB3B-4421-B73B-F77242A5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B384-4DAD-4A41-A2C1-EFDCB527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And-Introduction</a:t>
            </a:r>
            <a:endParaRPr lang="en-US" altLang="en-US" dirty="0"/>
          </a:p>
          <a:p>
            <a:pPr lvl="1"/>
            <a:r>
              <a:rPr lang="en-US" altLang="en-US" dirty="0"/>
              <a:t>From list of sentences, can infer their conjunction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8E69-3A6A-4B24-A625-0404E50C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7" y="2721283"/>
            <a:ext cx="3963213" cy="14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F42E-F036-4E85-A306-FED9A9B5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950C-C473-4079-86AC-527A8BEB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Or-Introduction</a:t>
            </a:r>
          </a:p>
          <a:p>
            <a:pPr lvl="1"/>
            <a:r>
              <a:rPr lang="en-US" altLang="en-US" dirty="0"/>
              <a:t>From sentence, can infer its disjunction with anything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866F0-4603-4B63-9D8C-6B4D8705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14" y="2819783"/>
            <a:ext cx="3621989" cy="14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D6DB-FBFF-4D34-9811-D6781C5C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9136-D76B-4AE1-9F27-34A786A1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Double-Negation Elimination</a:t>
            </a:r>
            <a:endParaRPr lang="en-US" altLang="en-US" dirty="0"/>
          </a:p>
          <a:p>
            <a:pPr lvl="1"/>
            <a:r>
              <a:rPr lang="en-US" altLang="en-US" dirty="0"/>
              <a:t>From doubly negated sentence, can infer a positive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E1AC2-1636-448E-80B2-20E924DA9D35}"/>
                  </a:ext>
                </a:extLst>
              </p:cNvPr>
              <p:cNvSpPr txBox="1"/>
              <p:nvPr/>
            </p:nvSpPr>
            <p:spPr>
              <a:xfrm>
                <a:off x="2114463" y="2908569"/>
                <a:ext cx="1280672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¬¬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E1AC2-1636-448E-80B2-20E924D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63" y="2908569"/>
                <a:ext cx="1280672" cy="1040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38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1D9-740F-458A-A670-2D59013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8330-2785-4C98-AF26-66489D86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Unit Resolution</a:t>
            </a:r>
          </a:p>
          <a:p>
            <a:pPr lvl="1"/>
            <a:r>
              <a:rPr lang="en-US" altLang="en-US" dirty="0"/>
              <a:t>From disjunction, if one of the disjuncts is false, can infer the other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EE7E4-FA62-4A79-B432-6F9451DF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5" y="2848102"/>
            <a:ext cx="2587142" cy="13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2160</Words>
  <Application>Microsoft Macintosh PowerPoint</Application>
  <PresentationFormat>Widescreen</PresentationFormat>
  <Paragraphs>544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Equation</vt:lpstr>
      <vt:lpstr>CSE 3521:  Introduction to Artificial Intelligence </vt:lpstr>
      <vt:lpstr>Simple Wumpus Knowledge Base</vt:lpstr>
      <vt:lpstr>Wumpus Environment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TASK:  Find the Wumpus</vt:lpstr>
      <vt:lpstr>Wumpus Knowledge Base</vt:lpstr>
      <vt:lpstr>Environment Rules</vt:lpstr>
      <vt:lpstr>Environment Rules</vt:lpstr>
      <vt:lpstr>Environment Rules</vt:lpstr>
      <vt:lpstr>Environment Rules</vt:lpstr>
      <vt:lpstr>Conclude W1,3 ?</vt:lpstr>
      <vt:lpstr>Conclude W1,3 (Step #1)</vt:lpstr>
      <vt:lpstr>Conclude W1,3 (Step #2)</vt:lpstr>
      <vt:lpstr>Conclude W1,3 (Step #3)</vt:lpstr>
      <vt:lpstr>Conclude W1,3 (Step #4) </vt:lpstr>
      <vt:lpstr>Conclude W1,3 (Step #5) </vt:lpstr>
      <vt:lpstr>Conclude W1,3 (Step #6) </vt:lpstr>
      <vt:lpstr>Conclude W1,3 (Step #7) </vt:lpstr>
      <vt:lpstr>Wumpus in W1,3</vt:lpstr>
      <vt:lpstr>Propositional Logic</vt:lpstr>
      <vt:lpstr>First-Order Logic</vt:lpstr>
      <vt:lpstr>Examples of Facts as Objects and Properties or Relations</vt:lpstr>
      <vt:lpstr>Syntax of FOL: Basic Elements</vt:lpstr>
      <vt:lpstr>Atomic Sentences</vt:lpstr>
      <vt:lpstr>Complex Sentences</vt:lpstr>
      <vt:lpstr>Quantifiers</vt:lpstr>
      <vt:lpstr>Universal Qualification</vt:lpstr>
      <vt:lpstr>Existential Quantification</vt:lpstr>
      <vt:lpstr>Properties of Quantifiers</vt:lpstr>
      <vt:lpstr>Properties of Quantifiers</vt:lpstr>
      <vt:lpstr>Proof: Check the Truth Table</vt:lpstr>
      <vt:lpstr>Proof : Check the Truth Table</vt:lpstr>
      <vt:lpstr>Proof : Check the Truth Table</vt:lpstr>
      <vt:lpstr>Conversion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183</cp:revision>
  <dcterms:created xsi:type="dcterms:W3CDTF">2020-06-25T19:45:53Z</dcterms:created>
  <dcterms:modified xsi:type="dcterms:W3CDTF">2021-01-27T17:22:55Z</dcterms:modified>
</cp:coreProperties>
</file>