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1"/>
  </p:notesMasterIdLst>
  <p:sldIdLst>
    <p:sldId id="256" r:id="rId2"/>
    <p:sldId id="311" r:id="rId3"/>
    <p:sldId id="263" r:id="rId4"/>
    <p:sldId id="292" r:id="rId5"/>
    <p:sldId id="301" r:id="rId6"/>
    <p:sldId id="298" r:id="rId7"/>
    <p:sldId id="316" r:id="rId8"/>
    <p:sldId id="317" r:id="rId9"/>
    <p:sldId id="315" r:id="rId10"/>
    <p:sldId id="264" r:id="rId11"/>
    <p:sldId id="266" r:id="rId12"/>
    <p:sldId id="294" r:id="rId13"/>
    <p:sldId id="314" r:id="rId14"/>
    <p:sldId id="318" r:id="rId15"/>
    <p:sldId id="307" r:id="rId16"/>
    <p:sldId id="320" r:id="rId17"/>
    <p:sldId id="319" r:id="rId18"/>
    <p:sldId id="312" r:id="rId19"/>
    <p:sldId id="26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5C264F-8A55-40D9-977F-68BCAF3BD0CB}">
  <a:tblStyle styleId="{655C264F-8A55-40D9-977F-68BCAF3BD0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19"/>
    <p:restoredTop sz="94685"/>
  </p:normalViewPr>
  <p:slideViewPr>
    <p:cSldViewPr snapToGrid="0">
      <p:cViewPr varScale="1">
        <p:scale>
          <a:sx n="157" d="100"/>
          <a:sy n="157" d="100"/>
        </p:scale>
        <p:origin x="88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4D8CE097-387E-F5B3-F261-65D85231E239}"/>
            </a:ext>
          </a:extLst>
        </p:cNvPr>
        <p:cNvGrpSpPr/>
        <p:nvPr/>
      </p:nvGrpSpPr>
      <p:grpSpPr>
        <a:xfrm>
          <a:off x="0" y="0"/>
          <a:ext cx="0" cy="0"/>
          <a:chOff x="0" y="0"/>
          <a:chExt cx="0" cy="0"/>
        </a:xfrm>
      </p:grpSpPr>
      <p:sp>
        <p:nvSpPr>
          <p:cNvPr id="143" name="Google Shape;143;g339bffbd1fc_0_374:notes">
            <a:extLst>
              <a:ext uri="{FF2B5EF4-FFF2-40B4-BE49-F238E27FC236}">
                <a16:creationId xmlns:a16="http://schemas.microsoft.com/office/drawing/2014/main" id="{D6CCC947-7F50-13DD-6444-19EE7BAF4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39bffbd1fc_0_374:notes">
            <a:extLst>
              <a:ext uri="{FF2B5EF4-FFF2-40B4-BE49-F238E27FC236}">
                <a16:creationId xmlns:a16="http://schemas.microsoft.com/office/drawing/2014/main" id="{3DA7B53C-731F-EDAE-1E6A-1F3952C5AD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00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9bffbd1f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39bffbd1f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a:extLst>
            <a:ext uri="{FF2B5EF4-FFF2-40B4-BE49-F238E27FC236}">
              <a16:creationId xmlns:a16="http://schemas.microsoft.com/office/drawing/2014/main" id="{FA31123D-D0F0-57B3-92EE-1A32365018F1}"/>
            </a:ext>
          </a:extLst>
        </p:cNvPr>
        <p:cNvGrpSpPr/>
        <p:nvPr/>
      </p:nvGrpSpPr>
      <p:grpSpPr>
        <a:xfrm>
          <a:off x="0" y="0"/>
          <a:ext cx="0" cy="0"/>
          <a:chOff x="0" y="0"/>
          <a:chExt cx="0" cy="0"/>
        </a:xfrm>
      </p:grpSpPr>
      <p:sp>
        <p:nvSpPr>
          <p:cNvPr id="205" name="Google Shape;205;g34e1ff969d3_1_9844:notes">
            <a:extLst>
              <a:ext uri="{FF2B5EF4-FFF2-40B4-BE49-F238E27FC236}">
                <a16:creationId xmlns:a16="http://schemas.microsoft.com/office/drawing/2014/main" id="{9A85030C-EB74-38E2-06EE-80F199C227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4e1ff969d3_1_9844:notes">
            <a:extLst>
              <a:ext uri="{FF2B5EF4-FFF2-40B4-BE49-F238E27FC236}">
                <a16:creationId xmlns:a16="http://schemas.microsoft.com/office/drawing/2014/main" id="{269673B6-723F-55EE-8060-4B0E11ECDF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51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39bffbd1fc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39bffbd1fc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9bffbd1fc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39bffbd1fc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a:extLst>
            <a:ext uri="{FF2B5EF4-FFF2-40B4-BE49-F238E27FC236}">
              <a16:creationId xmlns:a16="http://schemas.microsoft.com/office/drawing/2014/main" id="{E898239D-7296-B041-B040-32B3B9B5B686}"/>
            </a:ext>
          </a:extLst>
        </p:cNvPr>
        <p:cNvGrpSpPr/>
        <p:nvPr/>
      </p:nvGrpSpPr>
      <p:grpSpPr>
        <a:xfrm>
          <a:off x="0" y="0"/>
          <a:ext cx="0" cy="0"/>
          <a:chOff x="0" y="0"/>
          <a:chExt cx="0" cy="0"/>
        </a:xfrm>
      </p:grpSpPr>
      <p:sp>
        <p:nvSpPr>
          <p:cNvPr id="205" name="Google Shape;205;g34e1ff969d3_1_9844:notes">
            <a:extLst>
              <a:ext uri="{FF2B5EF4-FFF2-40B4-BE49-F238E27FC236}">
                <a16:creationId xmlns:a16="http://schemas.microsoft.com/office/drawing/2014/main" id="{AB6C8F01-9E69-EA18-3CE2-9822C23EB6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4e1ff969d3_1_9844:notes">
            <a:extLst>
              <a:ext uri="{FF2B5EF4-FFF2-40B4-BE49-F238E27FC236}">
                <a16:creationId xmlns:a16="http://schemas.microsoft.com/office/drawing/2014/main" id="{CAB5AC1F-2BA9-301E-755B-10DA7D9F4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23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8680c3840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8680c3840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22950" y="0"/>
            <a:ext cx="9189900" cy="5143500"/>
          </a:xfrm>
          <a:prstGeom prst="rect">
            <a:avLst/>
          </a:prstGeom>
          <a:noFill/>
          <a:ln>
            <a:noFill/>
          </a:ln>
        </p:spPr>
      </p:sp>
      <p:sp>
        <p:nvSpPr>
          <p:cNvPr id="10" name="Google Shape;10;p2"/>
          <p:cNvSpPr txBox="1">
            <a:spLocks noGrp="1"/>
          </p:cNvSpPr>
          <p:nvPr>
            <p:ph type="ctrTitle"/>
          </p:nvPr>
        </p:nvSpPr>
        <p:spPr>
          <a:xfrm>
            <a:off x="228600" y="3455575"/>
            <a:ext cx="8686800" cy="124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6181500" y="445025"/>
            <a:ext cx="2733900" cy="383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200"/>
              <a:buNone/>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_2">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446725" y="614713"/>
            <a:ext cx="6916200" cy="1847100"/>
          </a:xfrm>
          <a:prstGeom prst="rect">
            <a:avLst/>
          </a:prstGeom>
        </p:spPr>
        <p:txBody>
          <a:bodyPr spcFirstLastPara="1" wrap="square" lIns="91425" tIns="91425" rIns="91425" bIns="91425" anchor="b" anchorCtr="0">
            <a:noAutofit/>
          </a:bodyPr>
          <a:lstStyle>
            <a:lvl1pPr lvl="0" algn="r">
              <a:spcBef>
                <a:spcPts val="0"/>
              </a:spcBef>
              <a:spcAft>
                <a:spcPts val="0"/>
              </a:spcAft>
              <a:buSzPts val="3200"/>
              <a:buNone/>
              <a:defRPr sz="5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52" name="Google Shape;52;p13"/>
          <p:cNvSpPr txBox="1">
            <a:spLocks noGrp="1"/>
          </p:cNvSpPr>
          <p:nvPr>
            <p:ph type="subTitle" idx="1"/>
          </p:nvPr>
        </p:nvSpPr>
        <p:spPr>
          <a:xfrm>
            <a:off x="2696750" y="2632488"/>
            <a:ext cx="5666100" cy="1896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pic>
        <p:nvPicPr>
          <p:cNvPr id="53" name="Google Shape;53;p13" title="Recurso 7.png"/>
          <p:cNvPicPr preferRelativeResize="0"/>
          <p:nvPr/>
        </p:nvPicPr>
        <p:blipFill rotWithShape="1">
          <a:blip r:embed="rId2">
            <a:alphaModFix/>
          </a:blip>
          <a:srcRect t="3116" b="-4959"/>
          <a:stretch/>
        </p:blipFill>
        <p:spPr>
          <a:xfrm>
            <a:off x="-5568825" y="-2605375"/>
            <a:ext cx="12059802" cy="12282399"/>
          </a:xfrm>
          <a:prstGeom prst="rect">
            <a:avLst/>
          </a:prstGeom>
          <a:noFill/>
          <a:ln>
            <a:noFill/>
          </a:ln>
        </p:spPr>
      </p:pic>
      <p:pic>
        <p:nvPicPr>
          <p:cNvPr id="54" name="Google Shape;54;p13" title="Recurso 8.png"/>
          <p:cNvPicPr preferRelativeResize="0"/>
          <p:nvPr/>
        </p:nvPicPr>
        <p:blipFill rotWithShape="1">
          <a:blip r:embed="rId3">
            <a:alphaModFix/>
          </a:blip>
          <a:srcRect l="6384" r="6393"/>
          <a:stretch/>
        </p:blipFill>
        <p:spPr>
          <a:xfrm>
            <a:off x="-3469600" y="1772625"/>
            <a:ext cx="8813850" cy="58517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2">
    <p:spTree>
      <p:nvGrpSpPr>
        <p:cNvPr id="1" name="Shape 60"/>
        <p:cNvGrpSpPr/>
        <p:nvPr/>
      </p:nvGrpSpPr>
      <p:grpSpPr>
        <a:xfrm>
          <a:off x="0" y="0"/>
          <a:ext cx="0" cy="0"/>
          <a:chOff x="0" y="0"/>
          <a:chExt cx="0" cy="0"/>
        </a:xfrm>
      </p:grpSpPr>
      <p:sp>
        <p:nvSpPr>
          <p:cNvPr id="61" name="Google Shape;61;p15"/>
          <p:cNvSpPr>
            <a:spLocks noGrp="1"/>
          </p:cNvSpPr>
          <p:nvPr>
            <p:ph type="pic" idx="2"/>
          </p:nvPr>
        </p:nvSpPr>
        <p:spPr>
          <a:xfrm>
            <a:off x="0" y="0"/>
            <a:ext cx="9144000" cy="5143500"/>
          </a:xfrm>
          <a:prstGeom prst="rect">
            <a:avLst/>
          </a:prstGeom>
          <a:noFill/>
          <a:ln>
            <a:noFill/>
          </a:ln>
        </p:spPr>
      </p:sp>
      <p:sp>
        <p:nvSpPr>
          <p:cNvPr id="62" name="Google Shape;62;p15"/>
          <p:cNvSpPr txBox="1">
            <a:spLocks noGrp="1"/>
          </p:cNvSpPr>
          <p:nvPr>
            <p:ph type="title"/>
          </p:nvPr>
        </p:nvSpPr>
        <p:spPr>
          <a:xfrm>
            <a:off x="4187025" y="3023702"/>
            <a:ext cx="4243500" cy="16431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3" name="Google Shape;63;p15"/>
          <p:cNvSpPr txBox="1">
            <a:spLocks noGrp="1"/>
          </p:cNvSpPr>
          <p:nvPr>
            <p:ph type="title" idx="3" hasCustomPrompt="1"/>
          </p:nvPr>
        </p:nvSpPr>
        <p:spPr>
          <a:xfrm>
            <a:off x="628575" y="3089825"/>
            <a:ext cx="1941000" cy="16431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4" name="Google Shape;64;p15"/>
          <p:cNvSpPr txBox="1"/>
          <p:nvPr/>
        </p:nvSpPr>
        <p:spPr>
          <a:xfrm>
            <a:off x="4708575" y="539500"/>
            <a:ext cx="3722100" cy="10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b="1">
              <a:solidFill>
                <a:srgbClr val="FFFFFF"/>
              </a:solidFill>
              <a:latin typeface="Bai Jamjuree"/>
              <a:ea typeface="Bai Jamjuree"/>
              <a:cs typeface="Bai Jamjuree"/>
              <a:sym typeface="Bai Jamjuree"/>
            </a:endParaRPr>
          </a:p>
        </p:txBody>
      </p:sp>
      <p:sp>
        <p:nvSpPr>
          <p:cNvPr id="65" name="Google Shape;65;p15"/>
          <p:cNvSpPr txBox="1"/>
          <p:nvPr/>
        </p:nvSpPr>
        <p:spPr>
          <a:xfrm>
            <a:off x="4708575" y="1822400"/>
            <a:ext cx="3722100" cy="27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endParaRPr sz="1200">
              <a:solidFill>
                <a:srgbClr val="FFFFFF"/>
              </a:solidFill>
              <a:latin typeface="Catamaran"/>
              <a:ea typeface="Catamaran"/>
              <a:cs typeface="Catamaran"/>
              <a:sym typeface="Catamar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TITLE_AND_TWO_COLUMNS_1_1">
    <p:spTree>
      <p:nvGrpSpPr>
        <p:cNvPr id="1" name="Shape 66"/>
        <p:cNvGrpSpPr/>
        <p:nvPr/>
      </p:nvGrpSpPr>
      <p:grpSpPr>
        <a:xfrm>
          <a:off x="0" y="0"/>
          <a:ext cx="0" cy="0"/>
          <a:chOff x="0" y="0"/>
          <a:chExt cx="0" cy="0"/>
        </a:xfrm>
      </p:grpSpPr>
      <p:pic>
        <p:nvPicPr>
          <p:cNvPr id="67" name="Google Shape;67;p16" title="Recurso 7.png"/>
          <p:cNvPicPr preferRelativeResize="0"/>
          <p:nvPr/>
        </p:nvPicPr>
        <p:blipFill rotWithShape="1">
          <a:blip r:embed="rId2">
            <a:alphaModFix/>
          </a:blip>
          <a:srcRect t="3116" b="-4959"/>
          <a:stretch/>
        </p:blipFill>
        <p:spPr>
          <a:xfrm rot="10800000" flipH="1">
            <a:off x="0" y="443000"/>
            <a:ext cx="12059802" cy="12282399"/>
          </a:xfrm>
          <a:prstGeom prst="rect">
            <a:avLst/>
          </a:prstGeom>
          <a:noFill/>
          <a:ln>
            <a:noFill/>
          </a:ln>
        </p:spPr>
      </p:pic>
      <p:sp>
        <p:nvSpPr>
          <p:cNvPr id="68" name="Google Shape;68;p16"/>
          <p:cNvSpPr txBox="1">
            <a:spLocks noGrp="1"/>
          </p:cNvSpPr>
          <p:nvPr>
            <p:ph type="subTitle" idx="1"/>
          </p:nvPr>
        </p:nvSpPr>
        <p:spPr>
          <a:xfrm>
            <a:off x="310200" y="2995550"/>
            <a:ext cx="8523600" cy="896400"/>
          </a:xfrm>
          <a:prstGeom prst="rect">
            <a:avLst/>
          </a:prstGeom>
        </p:spPr>
        <p:txBody>
          <a:bodyPr spcFirstLastPara="1" wrap="square" lIns="91425" tIns="91425" rIns="91425" bIns="91425" anchor="b" anchorCtr="0">
            <a:noAutofit/>
          </a:bodyPr>
          <a:lstStyle>
            <a:lvl1pPr lvl="0">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69" name="Google Shape;69;p16"/>
          <p:cNvSpPr>
            <a:spLocks noGrp="1"/>
          </p:cNvSpPr>
          <p:nvPr>
            <p:ph type="pic" idx="2"/>
          </p:nvPr>
        </p:nvSpPr>
        <p:spPr>
          <a:xfrm>
            <a:off x="0" y="0"/>
            <a:ext cx="9144000" cy="2919300"/>
          </a:xfrm>
          <a:prstGeom prst="rect">
            <a:avLst/>
          </a:prstGeom>
          <a:noFill/>
          <a:ln>
            <a:noFill/>
          </a:ln>
        </p:spPr>
      </p:sp>
      <p:sp>
        <p:nvSpPr>
          <p:cNvPr id="70" name="Google Shape;70;p16"/>
          <p:cNvSpPr txBox="1">
            <a:spLocks noGrp="1"/>
          </p:cNvSpPr>
          <p:nvPr>
            <p:ph type="title"/>
          </p:nvPr>
        </p:nvSpPr>
        <p:spPr>
          <a:xfrm>
            <a:off x="310200" y="3891950"/>
            <a:ext cx="8523600" cy="7509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1">
  <p:cSld name="CUSTOM_5">
    <p:spTree>
      <p:nvGrpSpPr>
        <p:cNvPr id="1" name="Shape 76"/>
        <p:cNvGrpSpPr/>
        <p:nvPr/>
      </p:nvGrpSpPr>
      <p:grpSpPr>
        <a:xfrm>
          <a:off x="0" y="0"/>
          <a:ext cx="0" cy="0"/>
          <a:chOff x="0" y="0"/>
          <a:chExt cx="0" cy="0"/>
        </a:xfrm>
      </p:grpSpPr>
      <p:sp>
        <p:nvSpPr>
          <p:cNvPr id="77" name="Google Shape;77;p18"/>
          <p:cNvSpPr>
            <a:spLocks noGrp="1"/>
          </p:cNvSpPr>
          <p:nvPr>
            <p:ph type="pic" idx="2"/>
          </p:nvPr>
        </p:nvSpPr>
        <p:spPr>
          <a:xfrm flipH="1">
            <a:off x="3" y="0"/>
            <a:ext cx="9144000" cy="5143500"/>
          </a:xfrm>
          <a:prstGeom prst="rect">
            <a:avLst/>
          </a:prstGeom>
          <a:noFill/>
          <a:ln>
            <a:noFill/>
          </a:ln>
        </p:spPr>
      </p:sp>
      <p:sp>
        <p:nvSpPr>
          <p:cNvPr id="78" name="Google Shape;78;p18"/>
          <p:cNvSpPr txBox="1">
            <a:spLocks noGrp="1"/>
          </p:cNvSpPr>
          <p:nvPr>
            <p:ph type="title"/>
          </p:nvPr>
        </p:nvSpPr>
        <p:spPr>
          <a:xfrm flipH="1">
            <a:off x="4275300" y="2525225"/>
            <a:ext cx="4640100" cy="2173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88"/>
        <p:cNvGrpSpPr/>
        <p:nvPr/>
      </p:nvGrpSpPr>
      <p:grpSpPr>
        <a:xfrm>
          <a:off x="0" y="0"/>
          <a:ext cx="0" cy="0"/>
          <a:chOff x="0" y="0"/>
          <a:chExt cx="0" cy="0"/>
        </a:xfrm>
      </p:grpSpPr>
      <p:pic>
        <p:nvPicPr>
          <p:cNvPr id="89" name="Google Shape;89;p21" title="Recurso 8.png"/>
          <p:cNvPicPr preferRelativeResize="0"/>
          <p:nvPr/>
        </p:nvPicPr>
        <p:blipFill rotWithShape="1">
          <a:blip r:embed="rId2">
            <a:alphaModFix/>
          </a:blip>
          <a:srcRect l="6384" r="6393"/>
          <a:stretch/>
        </p:blipFill>
        <p:spPr>
          <a:xfrm rot="10800000" flipH="1">
            <a:off x="4023825" y="1527398"/>
            <a:ext cx="8813850" cy="5851700"/>
          </a:xfrm>
          <a:prstGeom prst="rect">
            <a:avLst/>
          </a:prstGeom>
          <a:noFill/>
          <a:ln>
            <a:noFill/>
          </a:ln>
        </p:spPr>
      </p:pic>
      <p:pic>
        <p:nvPicPr>
          <p:cNvPr id="90" name="Google Shape;90;p21" title="Recurso 7.png"/>
          <p:cNvPicPr preferRelativeResize="0"/>
          <p:nvPr/>
        </p:nvPicPr>
        <p:blipFill rotWithShape="1">
          <a:blip r:embed="rId3">
            <a:alphaModFix/>
          </a:blip>
          <a:srcRect t="3116" b="-4959"/>
          <a:stretch/>
        </p:blipFill>
        <p:spPr>
          <a:xfrm rot="10800000" flipH="1">
            <a:off x="4385650" y="-4385625"/>
            <a:ext cx="12059802" cy="122823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91"/>
        <p:cNvGrpSpPr/>
        <p:nvPr/>
      </p:nvGrpSpPr>
      <p:grpSpPr>
        <a:xfrm>
          <a:off x="0" y="0"/>
          <a:ext cx="0" cy="0"/>
          <a:chOff x="0" y="0"/>
          <a:chExt cx="0" cy="0"/>
        </a:xfrm>
      </p:grpSpPr>
      <p:pic>
        <p:nvPicPr>
          <p:cNvPr id="92" name="Google Shape;92;p22" title="Recurso 8.png"/>
          <p:cNvPicPr preferRelativeResize="0"/>
          <p:nvPr/>
        </p:nvPicPr>
        <p:blipFill rotWithShape="1">
          <a:blip r:embed="rId2">
            <a:alphaModFix/>
          </a:blip>
          <a:srcRect l="6384" r="6393"/>
          <a:stretch/>
        </p:blipFill>
        <p:spPr>
          <a:xfrm rot="10800000" flipH="1">
            <a:off x="4586500" y="-354102"/>
            <a:ext cx="8813850" cy="5851700"/>
          </a:xfrm>
          <a:prstGeom prst="rect">
            <a:avLst/>
          </a:prstGeom>
          <a:noFill/>
          <a:ln>
            <a:noFill/>
          </a:ln>
        </p:spPr>
      </p:pic>
      <p:pic>
        <p:nvPicPr>
          <p:cNvPr id="93" name="Google Shape;93;p22" title="Recurso 7.png"/>
          <p:cNvPicPr preferRelativeResize="0"/>
          <p:nvPr/>
        </p:nvPicPr>
        <p:blipFill rotWithShape="1">
          <a:blip r:embed="rId3">
            <a:alphaModFix/>
          </a:blip>
          <a:srcRect t="3116" b="-4959"/>
          <a:stretch/>
        </p:blipFill>
        <p:spPr>
          <a:xfrm rot="10800000" flipH="1">
            <a:off x="1513900" y="-6220425"/>
            <a:ext cx="12059802" cy="12282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body" idx="1"/>
          </p:nvPr>
        </p:nvSpPr>
        <p:spPr>
          <a:xfrm>
            <a:off x="228600" y="521225"/>
            <a:ext cx="8686800" cy="299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9" name="Google Shape;19;p4"/>
          <p:cNvSpPr txBox="1">
            <a:spLocks noGrp="1"/>
          </p:cNvSpPr>
          <p:nvPr>
            <p:ph type="title"/>
          </p:nvPr>
        </p:nvSpPr>
        <p:spPr>
          <a:xfrm>
            <a:off x="228600" y="3810000"/>
            <a:ext cx="8686800" cy="8328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pic>
        <p:nvPicPr>
          <p:cNvPr id="20" name="Google Shape;20;p4" title="Recurso 8.png"/>
          <p:cNvPicPr preferRelativeResize="0"/>
          <p:nvPr/>
        </p:nvPicPr>
        <p:blipFill rotWithShape="1">
          <a:blip r:embed="rId2">
            <a:alphaModFix/>
          </a:blip>
          <a:srcRect l="6384" r="6393"/>
          <a:stretch/>
        </p:blipFill>
        <p:spPr>
          <a:xfrm rot="10800000" flipH="1">
            <a:off x="4023825" y="1527398"/>
            <a:ext cx="8813850" cy="5851700"/>
          </a:xfrm>
          <a:prstGeom prst="rect">
            <a:avLst/>
          </a:prstGeom>
          <a:noFill/>
          <a:ln>
            <a:noFill/>
          </a:ln>
        </p:spPr>
      </p:pic>
      <p:pic>
        <p:nvPicPr>
          <p:cNvPr id="21" name="Google Shape;21;p4" title="Recurso 7.png"/>
          <p:cNvPicPr preferRelativeResize="0"/>
          <p:nvPr/>
        </p:nvPicPr>
        <p:blipFill rotWithShape="1">
          <a:blip r:embed="rId3">
            <a:alphaModFix/>
          </a:blip>
          <a:srcRect t="3116" b="-4959"/>
          <a:stretch/>
        </p:blipFill>
        <p:spPr>
          <a:xfrm rot="10800000" flipH="1">
            <a:off x="4385650" y="-4385625"/>
            <a:ext cx="12059802" cy="122823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5712000" y="1920350"/>
            <a:ext cx="2564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867750" y="1920350"/>
            <a:ext cx="2564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b="1">
                <a:solidFill>
                  <a:schemeClr val="dk1"/>
                </a:solidFill>
                <a:latin typeface="Raleway"/>
                <a:ea typeface="Raleway"/>
                <a:cs typeface="Raleway"/>
                <a:sym typeface="Raleway"/>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 name="Google Shape;25;p5"/>
          <p:cNvSpPr txBox="1">
            <a:spLocks noGrp="1"/>
          </p:cNvSpPr>
          <p:nvPr>
            <p:ph type="title"/>
          </p:nvPr>
        </p:nvSpPr>
        <p:spPr>
          <a:xfrm>
            <a:off x="228600" y="3983375"/>
            <a:ext cx="7704000" cy="659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28600" y="3983375"/>
            <a:ext cx="7704000" cy="659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pic>
        <p:nvPicPr>
          <p:cNvPr id="29" name="Google Shape;29;p7" title="Recurso 7.png"/>
          <p:cNvPicPr preferRelativeResize="0"/>
          <p:nvPr/>
        </p:nvPicPr>
        <p:blipFill rotWithShape="1">
          <a:blip r:embed="rId2">
            <a:alphaModFix/>
          </a:blip>
          <a:srcRect t="3116" b="-4959"/>
          <a:stretch/>
        </p:blipFill>
        <p:spPr>
          <a:xfrm rot="10800000" flipH="1">
            <a:off x="-4774575" y="-7824350"/>
            <a:ext cx="12059802" cy="12282399"/>
          </a:xfrm>
          <a:prstGeom prst="rect">
            <a:avLst/>
          </a:prstGeom>
          <a:noFill/>
          <a:ln>
            <a:noFill/>
          </a:ln>
        </p:spPr>
      </p:pic>
      <p:sp>
        <p:nvSpPr>
          <p:cNvPr id="30" name="Google Shape;30;p7"/>
          <p:cNvSpPr>
            <a:spLocks noGrp="1"/>
          </p:cNvSpPr>
          <p:nvPr>
            <p:ph type="pic" idx="2"/>
          </p:nvPr>
        </p:nvSpPr>
        <p:spPr>
          <a:xfrm>
            <a:off x="5900375" y="50"/>
            <a:ext cx="3243600" cy="5143500"/>
          </a:xfrm>
          <a:prstGeom prst="rect">
            <a:avLst/>
          </a:prstGeom>
          <a:noFill/>
          <a:ln>
            <a:noFill/>
          </a:ln>
        </p:spPr>
      </p:sp>
      <p:sp>
        <p:nvSpPr>
          <p:cNvPr id="31" name="Google Shape;31;p7"/>
          <p:cNvSpPr txBox="1">
            <a:spLocks noGrp="1"/>
          </p:cNvSpPr>
          <p:nvPr>
            <p:ph type="subTitle" idx="1"/>
          </p:nvPr>
        </p:nvSpPr>
        <p:spPr>
          <a:xfrm>
            <a:off x="969300" y="1953400"/>
            <a:ext cx="4388100" cy="24231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
        <p:nvSpPr>
          <p:cNvPr id="32" name="Google Shape;32;p7"/>
          <p:cNvSpPr txBox="1">
            <a:spLocks noGrp="1"/>
          </p:cNvSpPr>
          <p:nvPr>
            <p:ph type="title"/>
          </p:nvPr>
        </p:nvSpPr>
        <p:spPr>
          <a:xfrm>
            <a:off x="228600" y="3810000"/>
            <a:ext cx="5223000" cy="8328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261475" y="1756950"/>
            <a:ext cx="3672600" cy="1629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35" name="Google Shape;35;p8" title="Recurso 7.png"/>
          <p:cNvPicPr preferRelativeResize="0"/>
          <p:nvPr/>
        </p:nvPicPr>
        <p:blipFill rotWithShape="1">
          <a:blip r:embed="rId2">
            <a:alphaModFix/>
          </a:blip>
          <a:srcRect t="3116" b="-4959"/>
          <a:stretch/>
        </p:blipFill>
        <p:spPr>
          <a:xfrm flipH="1">
            <a:off x="3020675" y="-1942050"/>
            <a:ext cx="12059802" cy="12282399"/>
          </a:xfrm>
          <a:prstGeom prst="rect">
            <a:avLst/>
          </a:prstGeom>
          <a:noFill/>
          <a:ln>
            <a:noFill/>
          </a:ln>
        </p:spPr>
      </p:pic>
      <p:pic>
        <p:nvPicPr>
          <p:cNvPr id="36" name="Google Shape;36;p8" title="Recurso 8.png"/>
          <p:cNvPicPr preferRelativeResize="0"/>
          <p:nvPr/>
        </p:nvPicPr>
        <p:blipFill rotWithShape="1">
          <a:blip r:embed="rId3">
            <a:alphaModFix/>
          </a:blip>
          <a:srcRect l="6384" r="6393"/>
          <a:stretch/>
        </p:blipFill>
        <p:spPr>
          <a:xfrm flipH="1">
            <a:off x="4167402" y="2435950"/>
            <a:ext cx="8813850" cy="58517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pic>
        <p:nvPicPr>
          <p:cNvPr id="38" name="Google Shape;38;p9" title="Recurso 7.png"/>
          <p:cNvPicPr preferRelativeResize="0"/>
          <p:nvPr/>
        </p:nvPicPr>
        <p:blipFill rotWithShape="1">
          <a:blip r:embed="rId2">
            <a:alphaModFix/>
          </a:blip>
          <a:srcRect t="3116" b="-4959"/>
          <a:stretch/>
        </p:blipFill>
        <p:spPr>
          <a:xfrm rot="10800000" flipH="1">
            <a:off x="4020875" y="-2622500"/>
            <a:ext cx="12059802" cy="12282399"/>
          </a:xfrm>
          <a:prstGeom prst="rect">
            <a:avLst/>
          </a:prstGeom>
          <a:noFill/>
          <a:ln>
            <a:noFill/>
          </a:ln>
        </p:spPr>
      </p:pic>
      <p:sp>
        <p:nvSpPr>
          <p:cNvPr id="39" name="Google Shape;39;p9"/>
          <p:cNvSpPr txBox="1">
            <a:spLocks noGrp="1"/>
          </p:cNvSpPr>
          <p:nvPr>
            <p:ph type="title"/>
          </p:nvPr>
        </p:nvSpPr>
        <p:spPr>
          <a:xfrm>
            <a:off x="1367550" y="677950"/>
            <a:ext cx="6408900" cy="18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1367550" y="2531750"/>
            <a:ext cx="6408900" cy="23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50" y="0"/>
            <a:ext cx="9144000" cy="5143500"/>
          </a:xfrm>
          <a:prstGeom prst="rect">
            <a:avLst/>
          </a:prstGeom>
          <a:noFill/>
          <a:ln>
            <a:noFill/>
          </a:ln>
        </p:spPr>
      </p:sp>
      <p:sp>
        <p:nvSpPr>
          <p:cNvPr id="43" name="Google Shape;43;p10"/>
          <p:cNvSpPr txBox="1">
            <a:spLocks noGrp="1"/>
          </p:cNvSpPr>
          <p:nvPr>
            <p:ph type="title"/>
          </p:nvPr>
        </p:nvSpPr>
        <p:spPr>
          <a:xfrm>
            <a:off x="4968900" y="3721406"/>
            <a:ext cx="3946500" cy="8844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2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635500" y="2362813"/>
            <a:ext cx="6576000" cy="13788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635500" y="3820800"/>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0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pic>
        <p:nvPicPr>
          <p:cNvPr id="47" name="Google Shape;47;p11" title="Recurso 7.png"/>
          <p:cNvPicPr preferRelativeResize="0"/>
          <p:nvPr/>
        </p:nvPicPr>
        <p:blipFill rotWithShape="1">
          <a:blip r:embed="rId2">
            <a:alphaModFix/>
          </a:blip>
          <a:srcRect t="3116" b="-4959"/>
          <a:stretch/>
        </p:blipFill>
        <p:spPr>
          <a:xfrm flipH="1">
            <a:off x="4419025" y="-4718475"/>
            <a:ext cx="12059802" cy="12282399"/>
          </a:xfrm>
          <a:prstGeom prst="rect">
            <a:avLst/>
          </a:prstGeom>
          <a:noFill/>
          <a:ln>
            <a:noFill/>
          </a:ln>
        </p:spPr>
      </p:pic>
      <p:pic>
        <p:nvPicPr>
          <p:cNvPr id="48" name="Google Shape;48;p11" title="Recurso 8.png"/>
          <p:cNvPicPr preferRelativeResize="0"/>
          <p:nvPr/>
        </p:nvPicPr>
        <p:blipFill rotWithShape="1">
          <a:blip r:embed="rId3">
            <a:alphaModFix/>
          </a:blip>
          <a:srcRect l="6384" r="6393"/>
          <a:stretch/>
        </p:blipFill>
        <p:spPr>
          <a:xfrm flipH="1">
            <a:off x="5565752" y="-340475"/>
            <a:ext cx="8813850" cy="58517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i Jamjuree"/>
              <a:buNone/>
              <a:defRPr sz="3200" b="1">
                <a:solidFill>
                  <a:schemeClr val="dk1"/>
                </a:solidFill>
                <a:latin typeface="Bai Jamjuree"/>
                <a:ea typeface="Bai Jamjuree"/>
                <a:cs typeface="Bai Jamjuree"/>
                <a:sym typeface="Bai Jamjuree"/>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1pPr>
            <a:lvl2pPr marL="914400" lvl="1"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2pPr>
            <a:lvl3pPr marL="1371600" lvl="2"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3pPr>
            <a:lvl4pPr marL="1828800" lvl="3"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4pPr>
            <a:lvl5pPr marL="2286000" lvl="4"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5pPr>
            <a:lvl6pPr marL="2743200" lvl="5"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6pPr>
            <a:lvl7pPr marL="3200400" lvl="6"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7pPr>
            <a:lvl8pPr marL="3657600" lvl="7"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8pPr>
            <a:lvl9pPr marL="4114800" lvl="8" indent="-304800">
              <a:lnSpc>
                <a:spcPct val="100000"/>
              </a:lnSpc>
              <a:spcBef>
                <a:spcPts val="0"/>
              </a:spcBef>
              <a:spcAft>
                <a:spcPts val="0"/>
              </a:spcAft>
              <a:buClr>
                <a:schemeClr val="dk1"/>
              </a:buClr>
              <a:buSzPts val="1200"/>
              <a:buFont typeface="Catamaran"/>
              <a:buChar char="■"/>
              <a:defRPr sz="12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7" r:id="rId15"/>
    <p:sldLayoutId id="2147483668"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7" title="woman-with-vr-glasses-futuristic-city.jpg"/>
          <p:cNvPicPr preferRelativeResize="0">
            <a:picLocks noGrp="1"/>
          </p:cNvPicPr>
          <p:nvPr>
            <p:ph type="pic" idx="2"/>
          </p:nvPr>
        </p:nvPicPr>
        <p:blipFill rotWithShape="1">
          <a:blip r:embed="rId3">
            <a:alphaModFix/>
          </a:blip>
          <a:srcRect t="79" b="69"/>
          <a:stretch/>
        </p:blipFill>
        <p:spPr>
          <a:xfrm>
            <a:off x="-22950" y="0"/>
            <a:ext cx="9189898" cy="5143499"/>
          </a:xfrm>
          <a:prstGeom prst="rect">
            <a:avLst/>
          </a:prstGeom>
        </p:spPr>
      </p:pic>
      <p:sp>
        <p:nvSpPr>
          <p:cNvPr id="110" name="Google Shape;110;p27"/>
          <p:cNvSpPr txBox="1">
            <a:spLocks noGrp="1"/>
          </p:cNvSpPr>
          <p:nvPr>
            <p:ph type="ctrTitle"/>
          </p:nvPr>
        </p:nvSpPr>
        <p:spPr>
          <a:xfrm>
            <a:off x="355180" y="1"/>
            <a:ext cx="8811768" cy="776124"/>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Advancements in Robust Time Series Forecasting and Anomaly Detection</a:t>
            </a:r>
          </a:p>
        </p:txBody>
      </p:sp>
      <p:sp>
        <p:nvSpPr>
          <p:cNvPr id="111" name="Google Shape;111;p27"/>
          <p:cNvSpPr txBox="1">
            <a:spLocks noGrp="1"/>
          </p:cNvSpPr>
          <p:nvPr>
            <p:ph type="subTitle" idx="1"/>
          </p:nvPr>
        </p:nvSpPr>
        <p:spPr>
          <a:xfrm>
            <a:off x="-22950" y="2344607"/>
            <a:ext cx="3500934" cy="704328"/>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r" rtl="0">
              <a:spcBef>
                <a:spcPts val="0"/>
              </a:spcBef>
              <a:spcAft>
                <a:spcPts val="0"/>
              </a:spcAft>
              <a:buNone/>
            </a:pPr>
            <a:r>
              <a:rPr lang="en" sz="1600" dirty="0"/>
              <a:t>Presented by </a:t>
            </a:r>
            <a:r>
              <a:rPr lang="en" sz="1600"/>
              <a:t>Aleksandr Algazinov</a:t>
            </a:r>
            <a:endParaRPr lang="e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5"/>
          <p:cNvSpPr txBox="1">
            <a:spLocks noGrp="1"/>
          </p:cNvSpPr>
          <p:nvPr>
            <p:ph type="title"/>
          </p:nvPr>
        </p:nvSpPr>
        <p:spPr>
          <a:xfrm>
            <a:off x="310200" y="3891950"/>
            <a:ext cx="85236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Any questions so far?</a:t>
            </a:r>
            <a:endParaRPr dirty="0"/>
          </a:p>
        </p:txBody>
      </p:sp>
      <p:pic>
        <p:nvPicPr>
          <p:cNvPr id="166" name="Google Shape;166;p35" title="high-tech-futuristic-urban-travel-people (1).jpg"/>
          <p:cNvPicPr preferRelativeResize="0">
            <a:picLocks noGrp="1"/>
          </p:cNvPicPr>
          <p:nvPr>
            <p:ph type="pic" idx="2"/>
          </p:nvPr>
        </p:nvPicPr>
        <p:blipFill rotWithShape="1">
          <a:blip r:embed="rId3">
            <a:alphaModFix/>
          </a:blip>
          <a:srcRect t="25711" b="25711"/>
          <a:stretch/>
        </p:blipFill>
        <p:spPr>
          <a:xfrm>
            <a:off x="0" y="0"/>
            <a:ext cx="9144003" cy="29193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7" title="3d-rendering-futuristic-technologies (1).jpg"/>
          <p:cNvPicPr preferRelativeResize="0">
            <a:picLocks noGrp="1"/>
          </p:cNvPicPr>
          <p:nvPr>
            <p:ph type="pic" idx="2"/>
          </p:nvPr>
        </p:nvPicPr>
        <p:blipFill rotWithShape="1">
          <a:blip r:embed="rId3">
            <a:alphaModFix/>
          </a:blip>
          <a:srcRect t="8853" b="8862"/>
          <a:stretch/>
        </p:blipFill>
        <p:spPr>
          <a:xfrm flipH="1">
            <a:off x="0" y="0"/>
            <a:ext cx="9144003" cy="5143502"/>
          </a:xfrm>
          <a:prstGeom prst="rect">
            <a:avLst/>
          </a:prstGeom>
        </p:spPr>
      </p:pic>
      <p:sp>
        <p:nvSpPr>
          <p:cNvPr id="179" name="Google Shape;179;p37"/>
          <p:cNvSpPr txBox="1">
            <a:spLocks noGrp="1"/>
          </p:cNvSpPr>
          <p:nvPr>
            <p:ph type="title"/>
          </p:nvPr>
        </p:nvSpPr>
        <p:spPr>
          <a:xfrm flipH="1">
            <a:off x="4180114" y="2970300"/>
            <a:ext cx="5167993" cy="21732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Spatial Association-Aware Anomaly Detection and Diagnosis in Multivariate Time Series</a:t>
            </a:r>
            <a:endParaRPr sz="2800" dirty="0"/>
          </a:p>
        </p:txBody>
      </p:sp>
      <p:sp>
        <p:nvSpPr>
          <p:cNvPr id="4" name="Google Shape;179;p37">
            <a:extLst>
              <a:ext uri="{FF2B5EF4-FFF2-40B4-BE49-F238E27FC236}">
                <a16:creationId xmlns:a16="http://schemas.microsoft.com/office/drawing/2014/main" id="{A9F1FAA0-CFF0-7EFD-7DEB-E8EC5043621A}"/>
              </a:ext>
            </a:extLst>
          </p:cNvPr>
          <p:cNvSpPr txBox="1">
            <a:spLocks/>
          </p:cNvSpPr>
          <p:nvPr/>
        </p:nvSpPr>
        <p:spPr>
          <a:xfrm flipH="1">
            <a:off x="1591907" y="1151164"/>
            <a:ext cx="2683393" cy="1575707"/>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800"/>
              <a:buFont typeface="Bai Jamjuree"/>
              <a:buNone/>
              <a:defRPr sz="5000" b="1" i="0" u="none" strike="noStrike" cap="none">
                <a:solidFill>
                  <a:schemeClr val="dk1"/>
                </a:solidFill>
                <a:latin typeface="Bai Jamjuree"/>
                <a:ea typeface="Bai Jamjuree"/>
                <a:cs typeface="Bai Jamjuree"/>
                <a:sym typeface="Bai Jamjuree"/>
              </a:defRPr>
            </a:lvl1pPr>
            <a:lvl2pPr marR="0" lvl="1"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4800"/>
              <a:buFont typeface="Raleway"/>
              <a:buNone/>
              <a:defRPr sz="4800" b="1" i="0" u="none" strike="noStrike" cap="none">
                <a:solidFill>
                  <a:schemeClr val="dk1"/>
                </a:solidFill>
                <a:latin typeface="Raleway"/>
                <a:ea typeface="Raleway"/>
                <a:cs typeface="Raleway"/>
                <a:sym typeface="Raleway"/>
              </a:defRPr>
            </a:lvl9pPr>
          </a:lstStyle>
          <a:p>
            <a:r>
              <a:rPr lang="en" dirty="0"/>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72317-E7E5-717B-EA7E-04A897340F6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64F7AB-487E-D9D8-E0D0-19C3E05A9E7E}"/>
              </a:ext>
            </a:extLst>
          </p:cNvPr>
          <p:cNvSpPr>
            <a:spLocks noGrp="1"/>
          </p:cNvSpPr>
          <p:nvPr>
            <p:ph type="title"/>
          </p:nvPr>
        </p:nvSpPr>
        <p:spPr>
          <a:xfrm>
            <a:off x="1036480" y="80901"/>
            <a:ext cx="6916200" cy="1006494"/>
          </a:xfrm>
        </p:spPr>
        <p:txBody>
          <a:bodyPr/>
          <a:lstStyle/>
          <a:p>
            <a:r>
              <a:rPr lang="en-US" sz="2000" dirty="0"/>
              <a:t>Paper 2: SARAD: Spatial Association-Aware Anomaly Detection and Diagnosis for Multivariate Time Series</a:t>
            </a:r>
            <a:endParaRPr lang="ru-RU" sz="2000" dirty="0"/>
          </a:p>
        </p:txBody>
      </p:sp>
      <p:sp>
        <p:nvSpPr>
          <p:cNvPr id="3" name="Подзаголовок 2">
            <a:extLst>
              <a:ext uri="{FF2B5EF4-FFF2-40B4-BE49-F238E27FC236}">
                <a16:creationId xmlns:a16="http://schemas.microsoft.com/office/drawing/2014/main" id="{F55A79A1-3408-900E-334B-339002C3A365}"/>
              </a:ext>
            </a:extLst>
          </p:cNvPr>
          <p:cNvSpPr>
            <a:spLocks noGrp="1"/>
          </p:cNvSpPr>
          <p:nvPr>
            <p:ph type="subTitle" idx="1"/>
          </p:nvPr>
        </p:nvSpPr>
        <p:spPr>
          <a:xfrm>
            <a:off x="331161" y="1324646"/>
            <a:ext cx="8333397" cy="3662990"/>
          </a:xfrm>
        </p:spPr>
        <p:txBody>
          <a:bodyPr lIns="72000" anchor="t"/>
          <a:lstStyle/>
          <a:p>
            <a:pPr algn="l"/>
            <a:r>
              <a:rPr lang="en-US" dirty="0"/>
              <a:t>Problem:</a:t>
            </a:r>
          </a:p>
          <a:p>
            <a:pPr marL="628650" indent="-171450" algn="l">
              <a:buFont typeface="Wingdings" pitchFamily="2" charset="2"/>
              <a:buChar char="Ø"/>
            </a:pPr>
            <a:r>
              <a:rPr lang="en" sz="1200" dirty="0"/>
              <a:t>The primary problem addressed by the paper is that existing anomaly detection methods for time series data have largely focused on temporal modeling, which involves learning the dependencies between consecutive time steps</a:t>
            </a:r>
          </a:p>
          <a:p>
            <a:pPr marL="628650" indent="-171450" algn="l">
              <a:buFont typeface="Wingdings" pitchFamily="2" charset="2"/>
              <a:buChar char="Ø"/>
            </a:pPr>
            <a:endParaRPr lang="en" sz="1200" dirty="0"/>
          </a:p>
          <a:p>
            <a:pPr marL="628650" indent="-171450" algn="l">
              <a:buFont typeface="Wingdings" pitchFamily="2" charset="2"/>
              <a:buChar char="Ø"/>
            </a:pPr>
            <a:r>
              <a:rPr lang="en" sz="1200" dirty="0"/>
              <a:t>While temporal modeling is effective in many scenarios, it has limitations when applied to multivariate time series data. Specifically, a focus solely on temporal patterns can obscure or dilute the valuable spatial information, represented by the inter-feature relationships, that is inherent in multivariate data Consequently, temporal methods might struggle to identify anomalies that primarily manifest as changes in the associations between different variables</a:t>
            </a:r>
          </a:p>
          <a:p>
            <a:pPr indent="-306000" algn="l"/>
            <a:r>
              <a:rPr lang="en-US" dirty="0"/>
              <a:t>Motivation:</a:t>
            </a:r>
          </a:p>
          <a:p>
            <a:pPr algn="l">
              <a:buFont typeface="Wingdings" pitchFamily="2" charset="2"/>
              <a:buChar char="Ø"/>
            </a:pPr>
            <a:r>
              <a:rPr lang="en" sz="1200" dirty="0"/>
              <a:t>Leverage spatial information to enhance both the detection and diagnosis of anomalies in multivariate time series, particularly in complex systems like industrial control systems where intricate interdependencies between various sensors and actuators are common</a:t>
            </a:r>
          </a:p>
          <a:p>
            <a:pPr algn="l">
              <a:buFont typeface="Wingdings" pitchFamily="2" charset="2"/>
              <a:buChar char="Ø"/>
            </a:pPr>
            <a:endParaRPr lang="en" sz="1200" dirty="0"/>
          </a:p>
          <a:p>
            <a:pPr algn="l">
              <a:buFont typeface="Wingdings" pitchFamily="2" charset="2"/>
              <a:buChar char="Ø"/>
            </a:pPr>
            <a:r>
              <a:rPr lang="en" sz="1200" dirty="0"/>
              <a:t>The paper challenges the traditional focus on temporal modeling, asserting that spatial relationships contain vital information for detecting anomalies. The "association descending pattern" provides a novel way to identify anomalies by observing the breakdown of inter-feature dependencies. The emphasis on industrial control systems underscores the practical importance of this research</a:t>
            </a:r>
            <a:endParaRPr lang="en-US" sz="1200" dirty="0"/>
          </a:p>
        </p:txBody>
      </p:sp>
    </p:spTree>
    <p:extLst>
      <p:ext uri="{BB962C8B-B14F-4D97-AF65-F5344CB8AC3E}">
        <p14:creationId xmlns:p14="http://schemas.microsoft.com/office/powerpoint/2010/main" val="364971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a:extLst>
            <a:ext uri="{FF2B5EF4-FFF2-40B4-BE49-F238E27FC236}">
              <a16:creationId xmlns:a16="http://schemas.microsoft.com/office/drawing/2014/main" id="{E40CB389-46CB-7CCA-3240-2D56AA289924}"/>
            </a:ext>
          </a:extLst>
        </p:cNvPr>
        <p:cNvGrpSpPr/>
        <p:nvPr/>
      </p:nvGrpSpPr>
      <p:grpSpPr>
        <a:xfrm>
          <a:off x="0" y="0"/>
          <a:ext cx="0" cy="0"/>
          <a:chOff x="0" y="0"/>
          <a:chExt cx="0" cy="0"/>
        </a:xfrm>
      </p:grpSpPr>
      <p:sp>
        <p:nvSpPr>
          <p:cNvPr id="208" name="Google Shape;208;p40">
            <a:extLst>
              <a:ext uri="{FF2B5EF4-FFF2-40B4-BE49-F238E27FC236}">
                <a16:creationId xmlns:a16="http://schemas.microsoft.com/office/drawing/2014/main" id="{CA5E42B1-AFF0-1157-E02D-306551E38BAA}"/>
              </a:ext>
            </a:extLst>
          </p:cNvPr>
          <p:cNvSpPr txBox="1">
            <a:spLocks noGrp="1"/>
          </p:cNvSpPr>
          <p:nvPr>
            <p:ph type="title"/>
          </p:nvPr>
        </p:nvSpPr>
        <p:spPr>
          <a:xfrm>
            <a:off x="228600" y="258199"/>
            <a:ext cx="8686800" cy="8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Paper Contributions</a:t>
            </a:r>
            <a:endParaRPr sz="2800" dirty="0"/>
          </a:p>
        </p:txBody>
      </p:sp>
      <p:sp>
        <p:nvSpPr>
          <p:cNvPr id="209" name="Google Shape;209;p40">
            <a:extLst>
              <a:ext uri="{FF2B5EF4-FFF2-40B4-BE49-F238E27FC236}">
                <a16:creationId xmlns:a16="http://schemas.microsoft.com/office/drawing/2014/main" id="{1EAE40E5-A18E-0B65-54DF-095C43489205}"/>
              </a:ext>
            </a:extLst>
          </p:cNvPr>
          <p:cNvSpPr txBox="1">
            <a:spLocks noGrp="1"/>
          </p:cNvSpPr>
          <p:nvPr>
            <p:ph type="body" idx="1"/>
          </p:nvPr>
        </p:nvSpPr>
        <p:spPr>
          <a:xfrm>
            <a:off x="228600" y="1354025"/>
            <a:ext cx="8686800" cy="3288775"/>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b="1" dirty="0">
              <a:latin typeface="Bai Jamjuree"/>
              <a:ea typeface="Bai Jamjuree"/>
              <a:cs typeface="Bai Jamjuree"/>
              <a:sym typeface="Bai Jamjuree"/>
            </a:endParaRPr>
          </a:p>
          <a:p>
            <a:pPr marL="457200" lvl="0" indent="-304800" algn="l" rtl="0">
              <a:spcBef>
                <a:spcPts val="0"/>
              </a:spcBef>
              <a:spcAft>
                <a:spcPts val="0"/>
              </a:spcAft>
              <a:buSzPts val="1200"/>
              <a:buFont typeface="Catamaran Light"/>
              <a:buChar char="●"/>
            </a:pPr>
            <a:r>
              <a:rPr lang="en-US" u="sng" dirty="0">
                <a:solidFill>
                  <a:schemeClr val="hlink"/>
                </a:solidFill>
              </a:rPr>
              <a:t>Authors reveal and extract spatial association descending patterns of time series anomalies with a bespoke Transformer and subseries division. The former learns the pairwise inter-feature associations via autoencoding in the data space and the latter enables shuffled autoencoding training and memory-less progression aggregation</a:t>
            </a:r>
          </a:p>
          <a:p>
            <a:pPr marL="457200" lvl="0" indent="-304800" algn="l" rtl="0">
              <a:spcBef>
                <a:spcPts val="0"/>
              </a:spcBef>
              <a:spcAft>
                <a:spcPts val="0"/>
              </a:spcAft>
              <a:buSzPts val="1200"/>
              <a:buFont typeface="Catamaran Light"/>
              <a:buChar char="●"/>
            </a:pPr>
            <a:endParaRPr lang="en-US" u="sng" dirty="0">
              <a:solidFill>
                <a:schemeClr val="hlink"/>
              </a:solidFill>
            </a:endParaRPr>
          </a:p>
          <a:p>
            <a:pPr marL="457200" lvl="0" indent="-304800" algn="l" rtl="0">
              <a:spcBef>
                <a:spcPts val="0"/>
              </a:spcBef>
              <a:spcAft>
                <a:spcPts val="0"/>
              </a:spcAft>
              <a:buSzPts val="1200"/>
              <a:buFont typeface="Catamaran Light"/>
              <a:buChar char="●"/>
            </a:pPr>
            <a:r>
              <a:rPr lang="en-US" u="sng" dirty="0">
                <a:solidFill>
                  <a:schemeClr val="hlink"/>
                </a:solidFill>
              </a:rPr>
              <a:t>Authors propose progression autoencoding to quantify anomalous descent in the association space and a joint detection criterion in both data and association spaces, which complement each other</a:t>
            </a:r>
          </a:p>
          <a:p>
            <a:pPr marL="457200" lvl="0" indent="-304800" algn="l" rtl="0">
              <a:spcBef>
                <a:spcPts val="0"/>
              </a:spcBef>
              <a:spcAft>
                <a:spcPts val="0"/>
              </a:spcAft>
              <a:buSzPts val="1200"/>
              <a:buFont typeface="Catamaran Light"/>
              <a:buChar char="●"/>
            </a:pPr>
            <a:endParaRPr lang="en-US" u="sng" dirty="0">
              <a:solidFill>
                <a:schemeClr val="hlink"/>
              </a:solidFill>
            </a:endParaRPr>
          </a:p>
          <a:p>
            <a:pPr marL="457200" lvl="0" indent="-304800" algn="l" rtl="0">
              <a:spcBef>
                <a:spcPts val="0"/>
              </a:spcBef>
              <a:spcAft>
                <a:spcPts val="0"/>
              </a:spcAft>
              <a:buSzPts val="1200"/>
              <a:buFont typeface="Catamaran Light"/>
              <a:buChar char="●"/>
            </a:pPr>
            <a:r>
              <a:rPr lang="en-US" u="sng" dirty="0">
                <a:solidFill>
                  <a:schemeClr val="hlink"/>
                </a:solidFill>
              </a:rPr>
              <a:t>Experimentally, SARAD performs SOTA anomaly detection and diagnosis on multivariate time series and ablation studies support authors’ design choices</a:t>
            </a:r>
            <a:endParaRPr lang="en" u="sng" dirty="0">
              <a:solidFill>
                <a:schemeClr val="hlink"/>
              </a:solidFill>
            </a:endParaRPr>
          </a:p>
        </p:txBody>
      </p:sp>
    </p:spTree>
    <p:extLst>
      <p:ext uri="{BB962C8B-B14F-4D97-AF65-F5344CB8AC3E}">
        <p14:creationId xmlns:p14="http://schemas.microsoft.com/office/powerpoint/2010/main" val="299475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4E8A1-D484-2E17-CEF8-5CA1DB3210D6}"/>
            </a:ext>
          </a:extLst>
        </p:cNvPr>
        <p:cNvGrpSpPr/>
        <p:nvPr/>
      </p:nvGrpSpPr>
      <p:grpSpPr>
        <a:xfrm>
          <a:off x="0" y="0"/>
          <a:ext cx="0" cy="0"/>
          <a:chOff x="0" y="0"/>
          <a:chExt cx="0" cy="0"/>
        </a:xfrm>
      </p:grpSpPr>
      <p:sp>
        <p:nvSpPr>
          <p:cNvPr id="2" name="Текст 1">
            <a:extLst>
              <a:ext uri="{FF2B5EF4-FFF2-40B4-BE49-F238E27FC236}">
                <a16:creationId xmlns:a16="http://schemas.microsoft.com/office/drawing/2014/main" id="{DCD6DCF1-3FC7-86E4-FDEC-B70B240B0153}"/>
              </a:ext>
            </a:extLst>
          </p:cNvPr>
          <p:cNvSpPr>
            <a:spLocks noGrp="1"/>
          </p:cNvSpPr>
          <p:nvPr>
            <p:ph type="body" idx="1"/>
          </p:nvPr>
        </p:nvSpPr>
        <p:spPr>
          <a:xfrm>
            <a:off x="228600" y="1276927"/>
            <a:ext cx="8686800" cy="2997000"/>
          </a:xfrm>
        </p:spPr>
        <p:txBody>
          <a:bodyPr/>
          <a:lstStyle/>
          <a:p>
            <a:pPr>
              <a:buFont typeface="Wingdings" pitchFamily="2" charset="2"/>
              <a:buChar char="q"/>
            </a:pPr>
            <a:r>
              <a:rPr lang="en" sz="1200" b="1" dirty="0"/>
              <a:t>Spatial Associations </a:t>
            </a:r>
            <a:r>
              <a:rPr lang="en" sz="1200" dirty="0"/>
              <a:t>are the pairwise dependencies between features in a multivariate time series</a:t>
            </a:r>
          </a:p>
          <a:p>
            <a:pPr marL="152400" indent="0">
              <a:buNone/>
            </a:pPr>
            <a:endParaRPr lang="en" sz="1200" dirty="0"/>
          </a:p>
          <a:p>
            <a:pPr>
              <a:buFont typeface="Wingdings" pitchFamily="2" charset="2"/>
              <a:buChar char="q"/>
            </a:pPr>
            <a:r>
              <a:rPr lang="en" dirty="0"/>
              <a:t>D</a:t>
            </a:r>
            <a:r>
              <a:rPr lang="en" sz="1200" dirty="0"/>
              <a:t>uring anomalous events, there is a noticeable "</a:t>
            </a:r>
            <a:r>
              <a:rPr lang="en" sz="1200" b="1" dirty="0"/>
              <a:t>association descending pattern</a:t>
            </a:r>
            <a:r>
              <a:rPr lang="en" sz="1200" dirty="0"/>
              <a:t>”, also known as </a:t>
            </a:r>
            <a:r>
              <a:rPr lang="en" sz="1200" b="1" dirty="0"/>
              <a:t>Spatial Association Reduction (SAR)</a:t>
            </a:r>
            <a:r>
              <a:rPr lang="en" sz="1200" dirty="0"/>
              <a:t>, where the features that are behaving anomalously tend to become detached from other features, leading to a reduction in their spatial associations. This observation forms the foundation of the proposed SARAD methodology</a:t>
            </a:r>
          </a:p>
          <a:p>
            <a:pPr marL="152400" indent="0">
              <a:buNone/>
            </a:pPr>
            <a:endParaRPr lang="en" sz="1200" dirty="0"/>
          </a:p>
          <a:p>
            <a:pPr>
              <a:buFont typeface="Wingdings" pitchFamily="2" charset="2"/>
              <a:buChar char="q"/>
            </a:pPr>
            <a:r>
              <a:rPr lang="en" b="1" dirty="0"/>
              <a:t>Anomaly Detection vs Anomaly Diagnosis. </a:t>
            </a:r>
            <a:r>
              <a:rPr lang="en" dirty="0"/>
              <a:t>The</a:t>
            </a:r>
            <a:r>
              <a:rPr lang="en" b="1" dirty="0"/>
              <a:t> </a:t>
            </a:r>
            <a:r>
              <a:rPr lang="en" dirty="0"/>
              <a:t>goal of the anomaly detection is to decide whether something unusual is happening, while the goal of the anomaly diagnosis is to pinpoint what and where the root cause of the detected anomaly lies. In this case, the goal is to to predict the diagnosis label</a:t>
            </a:r>
          </a:p>
          <a:p>
            <a:pPr marL="152400" indent="0">
              <a:buNone/>
            </a:pPr>
            <a:endParaRPr lang="en" dirty="0"/>
          </a:p>
          <a:p>
            <a:pPr>
              <a:buFont typeface="Wingdings" pitchFamily="2" charset="2"/>
              <a:buChar char="q"/>
            </a:pPr>
            <a:r>
              <a:rPr lang="en" b="1" dirty="0"/>
              <a:t>Anomaly detection</a:t>
            </a:r>
            <a:r>
              <a:rPr lang="en" dirty="0"/>
              <a:t> in SARAD is defined per timestamp (per observation), not per feature. Anomaly detection identifies the observations having anomalies, while the anomaly diagnosis identifies, which features experience abnormal behavior in a particular observation</a:t>
            </a:r>
            <a:endParaRPr lang="ru-RU" dirty="0"/>
          </a:p>
        </p:txBody>
      </p:sp>
      <p:sp>
        <p:nvSpPr>
          <p:cNvPr id="3" name="Заголовок 2">
            <a:extLst>
              <a:ext uri="{FF2B5EF4-FFF2-40B4-BE49-F238E27FC236}">
                <a16:creationId xmlns:a16="http://schemas.microsoft.com/office/drawing/2014/main" id="{98C359E1-38E8-9E41-D225-DE13B3964297}"/>
              </a:ext>
            </a:extLst>
          </p:cNvPr>
          <p:cNvSpPr>
            <a:spLocks noGrp="1"/>
          </p:cNvSpPr>
          <p:nvPr>
            <p:ph type="title"/>
          </p:nvPr>
        </p:nvSpPr>
        <p:spPr>
          <a:xfrm>
            <a:off x="228600" y="61716"/>
            <a:ext cx="8686800" cy="832800"/>
          </a:xfrm>
        </p:spPr>
        <p:txBody>
          <a:bodyPr/>
          <a:lstStyle/>
          <a:p>
            <a:r>
              <a:rPr lang="en-US" dirty="0"/>
              <a:t>Terminology</a:t>
            </a:r>
            <a:endParaRPr lang="ru-RU" dirty="0"/>
          </a:p>
        </p:txBody>
      </p:sp>
    </p:spTree>
    <p:extLst>
      <p:ext uri="{BB962C8B-B14F-4D97-AF65-F5344CB8AC3E}">
        <p14:creationId xmlns:p14="http://schemas.microsoft.com/office/powerpoint/2010/main" val="3404728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A36E8-F6B0-668C-A3FE-AA51C59A867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3B2A0C-CD0E-3E1D-56E6-87FDB550211C}"/>
              </a:ext>
            </a:extLst>
          </p:cNvPr>
          <p:cNvSpPr>
            <a:spLocks noGrp="1"/>
          </p:cNvSpPr>
          <p:nvPr>
            <p:ph type="title"/>
          </p:nvPr>
        </p:nvSpPr>
        <p:spPr>
          <a:xfrm>
            <a:off x="720000" y="136381"/>
            <a:ext cx="7704000" cy="659400"/>
          </a:xfrm>
        </p:spPr>
        <p:txBody>
          <a:bodyPr/>
          <a:lstStyle/>
          <a:p>
            <a:pPr algn="ctr"/>
            <a:r>
              <a:rPr lang="en-US" sz="2000" dirty="0"/>
              <a:t>SARAD architecture</a:t>
            </a:r>
            <a:endParaRPr lang="ru-RU" sz="2000" dirty="0"/>
          </a:p>
        </p:txBody>
      </p:sp>
      <p:pic>
        <p:nvPicPr>
          <p:cNvPr id="4" name="Рисунок 3">
            <a:extLst>
              <a:ext uri="{FF2B5EF4-FFF2-40B4-BE49-F238E27FC236}">
                <a16:creationId xmlns:a16="http://schemas.microsoft.com/office/drawing/2014/main" id="{F6516E4E-5D9E-6CCF-6F44-FE60C445A45D}"/>
              </a:ext>
            </a:extLst>
          </p:cNvPr>
          <p:cNvPicPr>
            <a:picLocks noChangeAspect="1"/>
          </p:cNvPicPr>
          <p:nvPr/>
        </p:nvPicPr>
        <p:blipFill>
          <a:blip r:embed="rId2"/>
          <a:srcRect/>
          <a:stretch/>
        </p:blipFill>
        <p:spPr>
          <a:xfrm>
            <a:off x="2123594" y="795781"/>
            <a:ext cx="4896812" cy="3965728"/>
          </a:xfrm>
          <a:prstGeom prst="rect">
            <a:avLst/>
          </a:prstGeom>
        </p:spPr>
      </p:pic>
    </p:spTree>
    <p:extLst>
      <p:ext uri="{BB962C8B-B14F-4D97-AF65-F5344CB8AC3E}">
        <p14:creationId xmlns:p14="http://schemas.microsoft.com/office/powerpoint/2010/main" val="75546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B0351-4524-B8D5-7B73-B12A0EFDEDB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C19E39-5C1E-3D08-F0B6-C6E7E5CADEE3}"/>
              </a:ext>
            </a:extLst>
          </p:cNvPr>
          <p:cNvSpPr>
            <a:spLocks noGrp="1"/>
          </p:cNvSpPr>
          <p:nvPr>
            <p:ph type="title"/>
          </p:nvPr>
        </p:nvSpPr>
        <p:spPr>
          <a:xfrm>
            <a:off x="720000" y="136381"/>
            <a:ext cx="7704000" cy="659400"/>
          </a:xfrm>
        </p:spPr>
        <p:txBody>
          <a:bodyPr/>
          <a:lstStyle/>
          <a:p>
            <a:pPr algn="ctr"/>
            <a:r>
              <a:rPr lang="en-US" sz="2000" dirty="0"/>
              <a:t>Loss function and anomaly score definitions</a:t>
            </a:r>
            <a:endParaRPr lang="ru-RU" sz="2000" dirty="0"/>
          </a:p>
        </p:txBody>
      </p:sp>
      <p:pic>
        <p:nvPicPr>
          <p:cNvPr id="4" name="Рисунок 3">
            <a:extLst>
              <a:ext uri="{FF2B5EF4-FFF2-40B4-BE49-F238E27FC236}">
                <a16:creationId xmlns:a16="http://schemas.microsoft.com/office/drawing/2014/main" id="{3681FE00-38B2-95FD-ED02-C9ADD56DCE5C}"/>
              </a:ext>
            </a:extLst>
          </p:cNvPr>
          <p:cNvPicPr>
            <a:picLocks noChangeAspect="1"/>
          </p:cNvPicPr>
          <p:nvPr/>
        </p:nvPicPr>
        <p:blipFill>
          <a:blip r:embed="rId2"/>
          <a:srcRect/>
          <a:stretch/>
        </p:blipFill>
        <p:spPr>
          <a:xfrm>
            <a:off x="2123594" y="924781"/>
            <a:ext cx="4896812" cy="1984725"/>
          </a:xfrm>
          <a:prstGeom prst="rect">
            <a:avLst/>
          </a:prstGeom>
        </p:spPr>
      </p:pic>
      <p:pic>
        <p:nvPicPr>
          <p:cNvPr id="3" name="Рисунок 2">
            <a:extLst>
              <a:ext uri="{FF2B5EF4-FFF2-40B4-BE49-F238E27FC236}">
                <a16:creationId xmlns:a16="http://schemas.microsoft.com/office/drawing/2014/main" id="{7FA5E361-BD97-2F5A-32A4-6E134B2830E8}"/>
              </a:ext>
            </a:extLst>
          </p:cNvPr>
          <p:cNvPicPr>
            <a:picLocks noChangeAspect="1"/>
          </p:cNvPicPr>
          <p:nvPr/>
        </p:nvPicPr>
        <p:blipFill>
          <a:blip r:embed="rId3"/>
          <a:srcRect/>
          <a:stretch/>
        </p:blipFill>
        <p:spPr>
          <a:xfrm>
            <a:off x="2494704" y="3022394"/>
            <a:ext cx="4154592" cy="1984725"/>
          </a:xfrm>
          <a:prstGeom prst="rect">
            <a:avLst/>
          </a:prstGeom>
        </p:spPr>
      </p:pic>
    </p:spTree>
    <p:extLst>
      <p:ext uri="{BB962C8B-B14F-4D97-AF65-F5344CB8AC3E}">
        <p14:creationId xmlns:p14="http://schemas.microsoft.com/office/powerpoint/2010/main" val="256854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E1852-E68C-091B-D847-9372E7F6541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D4A32B-4102-ACA6-B10F-5F096303C110}"/>
              </a:ext>
            </a:extLst>
          </p:cNvPr>
          <p:cNvSpPr>
            <a:spLocks noGrp="1"/>
          </p:cNvSpPr>
          <p:nvPr>
            <p:ph type="title"/>
          </p:nvPr>
        </p:nvSpPr>
        <p:spPr>
          <a:xfrm>
            <a:off x="719999" y="64138"/>
            <a:ext cx="7704000" cy="540424"/>
          </a:xfrm>
        </p:spPr>
        <p:txBody>
          <a:bodyPr/>
          <a:lstStyle/>
          <a:p>
            <a:pPr algn="ctr"/>
            <a:r>
              <a:rPr lang="en-US" sz="2000" dirty="0"/>
              <a:t>Results</a:t>
            </a:r>
            <a:endParaRPr lang="ru-RU" sz="2000" dirty="0"/>
          </a:p>
        </p:txBody>
      </p:sp>
      <p:pic>
        <p:nvPicPr>
          <p:cNvPr id="4" name="Рисунок 3">
            <a:extLst>
              <a:ext uri="{FF2B5EF4-FFF2-40B4-BE49-F238E27FC236}">
                <a16:creationId xmlns:a16="http://schemas.microsoft.com/office/drawing/2014/main" id="{1DAFE52D-AE25-4F9B-2F43-80F9DDAD1731}"/>
              </a:ext>
            </a:extLst>
          </p:cNvPr>
          <p:cNvPicPr>
            <a:picLocks noChangeAspect="1"/>
          </p:cNvPicPr>
          <p:nvPr/>
        </p:nvPicPr>
        <p:blipFill>
          <a:blip r:embed="rId2"/>
          <a:srcRect/>
          <a:stretch/>
        </p:blipFill>
        <p:spPr>
          <a:xfrm>
            <a:off x="2149345" y="730794"/>
            <a:ext cx="4845307" cy="2097610"/>
          </a:xfrm>
          <a:prstGeom prst="rect">
            <a:avLst/>
          </a:prstGeom>
        </p:spPr>
      </p:pic>
      <p:pic>
        <p:nvPicPr>
          <p:cNvPr id="3" name="Рисунок 2">
            <a:extLst>
              <a:ext uri="{FF2B5EF4-FFF2-40B4-BE49-F238E27FC236}">
                <a16:creationId xmlns:a16="http://schemas.microsoft.com/office/drawing/2014/main" id="{17017D37-6E86-C3B0-9B23-1C4CF77DB6EF}"/>
              </a:ext>
            </a:extLst>
          </p:cNvPr>
          <p:cNvPicPr>
            <a:picLocks noChangeAspect="1"/>
          </p:cNvPicPr>
          <p:nvPr/>
        </p:nvPicPr>
        <p:blipFill>
          <a:blip r:embed="rId3"/>
          <a:srcRect/>
          <a:stretch/>
        </p:blipFill>
        <p:spPr>
          <a:xfrm>
            <a:off x="2149344" y="3246908"/>
            <a:ext cx="4845307" cy="1513065"/>
          </a:xfrm>
          <a:prstGeom prst="rect">
            <a:avLst/>
          </a:prstGeom>
        </p:spPr>
      </p:pic>
    </p:spTree>
    <p:extLst>
      <p:ext uri="{BB962C8B-B14F-4D97-AF65-F5344CB8AC3E}">
        <p14:creationId xmlns:p14="http://schemas.microsoft.com/office/powerpoint/2010/main" val="3298750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7D067-4C7E-C6CF-B932-8B547F65508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478A8A-7D65-8427-5AC0-E49A02E3AD9B}"/>
              </a:ext>
            </a:extLst>
          </p:cNvPr>
          <p:cNvSpPr>
            <a:spLocks noGrp="1"/>
          </p:cNvSpPr>
          <p:nvPr>
            <p:ph type="title"/>
          </p:nvPr>
        </p:nvSpPr>
        <p:spPr>
          <a:xfrm>
            <a:off x="1036480" y="80901"/>
            <a:ext cx="6916200" cy="1006494"/>
          </a:xfrm>
        </p:spPr>
        <p:txBody>
          <a:bodyPr/>
          <a:lstStyle/>
          <a:p>
            <a:r>
              <a:rPr lang="en-US" sz="2000" dirty="0"/>
              <a:t>Conclusion and The Future Research Directions</a:t>
            </a:r>
            <a:endParaRPr lang="ru-RU" sz="2000" dirty="0"/>
          </a:p>
        </p:txBody>
      </p:sp>
      <p:sp>
        <p:nvSpPr>
          <p:cNvPr id="3" name="Подзаголовок 2">
            <a:extLst>
              <a:ext uri="{FF2B5EF4-FFF2-40B4-BE49-F238E27FC236}">
                <a16:creationId xmlns:a16="http://schemas.microsoft.com/office/drawing/2014/main" id="{5E3816BF-3B06-4D09-5A39-8237E68CD322}"/>
              </a:ext>
            </a:extLst>
          </p:cNvPr>
          <p:cNvSpPr>
            <a:spLocks noGrp="1"/>
          </p:cNvSpPr>
          <p:nvPr>
            <p:ph type="subTitle" idx="1"/>
          </p:nvPr>
        </p:nvSpPr>
        <p:spPr>
          <a:xfrm>
            <a:off x="326219" y="1280160"/>
            <a:ext cx="8333397" cy="3684805"/>
          </a:xfrm>
        </p:spPr>
        <p:txBody>
          <a:bodyPr lIns="72000" anchor="t"/>
          <a:lstStyle/>
          <a:p>
            <a:pPr algn="l"/>
            <a:r>
              <a:rPr lang="en-US" dirty="0"/>
              <a:t>Conclusion:</a:t>
            </a:r>
          </a:p>
          <a:p>
            <a:pPr marL="628650" indent="-171450" algn="l">
              <a:buFont typeface="Wingdings" pitchFamily="2" charset="2"/>
              <a:buChar char="Ø"/>
            </a:pPr>
            <a:r>
              <a:rPr lang="en" sz="1200" dirty="0"/>
              <a:t>SARAD is a novel and effective approach for anomaly detection and diagnosis in multivariate time series data. SARAD effectively exploits the spatial association descending patterns that occur during anomalies. The methodology involves using a Transformer for data reconstruction to learn spatial associations and capture their progression, followed by progression reconstruction to quantify the anomalous reduction in these associations</a:t>
            </a:r>
          </a:p>
          <a:p>
            <a:pPr marL="628650" indent="-171450" algn="l">
              <a:buFont typeface="Wingdings" pitchFamily="2" charset="2"/>
              <a:buChar char="Ø"/>
            </a:pPr>
            <a:endParaRPr lang="en" sz="1200" dirty="0"/>
          </a:p>
          <a:p>
            <a:pPr marL="628650" indent="-171450" algn="l">
              <a:buFont typeface="Wingdings" pitchFamily="2" charset="2"/>
              <a:buChar char="Ø"/>
            </a:pPr>
            <a:r>
              <a:rPr lang="en" sz="1200" dirty="0"/>
              <a:t>Results demonstrate that SARAD achieves SOTA performance in both detection and diagnosis on real-world datasets. The success of SARAD highlights the potential of spatial modeling for advancing the field of time series anomaly detection and for related time series analysis tasks beyond anomaly detection</a:t>
            </a:r>
          </a:p>
          <a:p>
            <a:pPr indent="-306000" algn="l"/>
            <a:r>
              <a:rPr lang="en-US" dirty="0"/>
              <a:t>Limitations (defined by me):</a:t>
            </a:r>
          </a:p>
          <a:p>
            <a:pPr algn="l">
              <a:buFont typeface="Wingdings" pitchFamily="2" charset="2"/>
              <a:buChar char="Ø"/>
            </a:pPr>
            <a:r>
              <a:rPr lang="en-US" sz="1200" b="1" dirty="0"/>
              <a:t>Evaluation Scope and Generalization</a:t>
            </a:r>
            <a:r>
              <a:rPr lang="en-US" sz="1200" dirty="0"/>
              <a:t>: Experiments are limited to SMD, PSM, </a:t>
            </a:r>
            <a:r>
              <a:rPr lang="en-US" sz="1200" dirty="0" err="1"/>
              <a:t>SWaT</a:t>
            </a:r>
            <a:r>
              <a:rPr lang="en-US" sz="1200" dirty="0"/>
              <a:t>, HAI, which are mainly for industrial control systems; performance on other domains (e.g., financial, medical) remains untested</a:t>
            </a:r>
          </a:p>
          <a:p>
            <a:pPr marL="152400" indent="0" algn="l"/>
            <a:endParaRPr lang="en-US" sz="1200" dirty="0"/>
          </a:p>
          <a:p>
            <a:pPr algn="l">
              <a:buFont typeface="Wingdings" pitchFamily="2" charset="2"/>
              <a:buChar char="Ø"/>
            </a:pPr>
            <a:r>
              <a:rPr lang="en-US" sz="1200" b="1" dirty="0"/>
              <a:t>Too focused on spatial features</a:t>
            </a:r>
            <a:r>
              <a:rPr lang="en-US" sz="1200" dirty="0"/>
              <a:t>: It would be interesting to see if the proposed architecture maintains strong ability of capturing temporal dependencies. If not, then future work can focus on combining temporal mechanisms with spatial</a:t>
            </a:r>
          </a:p>
          <a:p>
            <a:pPr marL="152400" indent="0" algn="l"/>
            <a:endParaRPr lang="en-US" sz="1200" dirty="0"/>
          </a:p>
          <a:p>
            <a:pPr algn="l">
              <a:buFont typeface="Wingdings" pitchFamily="2" charset="2"/>
              <a:buChar char="Ø"/>
            </a:pPr>
            <a:r>
              <a:rPr lang="en-US" sz="1200" b="1" dirty="0"/>
              <a:t>Lack of unsupervised anomaly detection metrics definition</a:t>
            </a:r>
            <a:r>
              <a:rPr lang="en-US" sz="1200" dirty="0"/>
              <a:t>: it is very simple to evaluate the model when there are true labels. However, how to do it when there are none of them, like in real-time industrial control systems monitoring</a:t>
            </a:r>
          </a:p>
        </p:txBody>
      </p:sp>
    </p:spTree>
    <p:extLst>
      <p:ext uri="{BB962C8B-B14F-4D97-AF65-F5344CB8AC3E}">
        <p14:creationId xmlns:p14="http://schemas.microsoft.com/office/powerpoint/2010/main" val="386553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33" title="futurism-perspective-digital-nomads-lifestyle (4).jpg"/>
          <p:cNvPicPr preferRelativeResize="0">
            <a:picLocks noGrp="1"/>
          </p:cNvPicPr>
          <p:nvPr>
            <p:ph type="pic" idx="2"/>
          </p:nvPr>
        </p:nvPicPr>
        <p:blipFill rotWithShape="1">
          <a:blip r:embed="rId3">
            <a:alphaModFix/>
          </a:blip>
          <a:srcRect t="5213" b="5204"/>
          <a:stretch/>
        </p:blipFill>
        <p:spPr>
          <a:xfrm>
            <a:off x="-50" y="0"/>
            <a:ext cx="9144003" cy="5143502"/>
          </a:xfrm>
          <a:prstGeom prst="rect">
            <a:avLst/>
          </a:prstGeom>
        </p:spPr>
      </p:pic>
      <p:sp>
        <p:nvSpPr>
          <p:cNvPr id="152" name="Google Shape;152;p33"/>
          <p:cNvSpPr txBox="1">
            <a:spLocks noGrp="1"/>
          </p:cNvSpPr>
          <p:nvPr>
            <p:ph type="title"/>
          </p:nvPr>
        </p:nvSpPr>
        <p:spPr>
          <a:xfrm>
            <a:off x="217285" y="537335"/>
            <a:ext cx="3946500" cy="884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Thanks!</a:t>
            </a:r>
            <a:endParaRPr sz="4400" dirty="0"/>
          </a:p>
        </p:txBody>
      </p:sp>
      <p:sp>
        <p:nvSpPr>
          <p:cNvPr id="2" name="Google Shape;152;p33">
            <a:extLst>
              <a:ext uri="{FF2B5EF4-FFF2-40B4-BE49-F238E27FC236}">
                <a16:creationId xmlns:a16="http://schemas.microsoft.com/office/drawing/2014/main" id="{A7DD4861-BB62-7D25-F609-D2B8498B4304}"/>
              </a:ext>
            </a:extLst>
          </p:cNvPr>
          <p:cNvSpPr txBox="1">
            <a:spLocks/>
          </p:cNvSpPr>
          <p:nvPr/>
        </p:nvSpPr>
        <p:spPr>
          <a:xfrm>
            <a:off x="217285" y="3404507"/>
            <a:ext cx="3946500" cy="1092442"/>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200"/>
              <a:buFont typeface="Bai Jamjuree"/>
              <a:buNone/>
              <a:defRPr sz="1800" b="1" i="0" u="none" strike="noStrike" cap="none">
                <a:solidFill>
                  <a:schemeClr val="dk1"/>
                </a:solidFill>
                <a:latin typeface="Bai Jamjuree"/>
                <a:ea typeface="Bai Jamjuree"/>
                <a:cs typeface="Bai Jamjuree"/>
                <a:sym typeface="Bai Jamjuree"/>
              </a:defRPr>
            </a:lvl1pPr>
            <a:lvl2pPr marR="0" lvl="1"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ctr"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 sz="3200" dirty="0"/>
              <a:t>Do you have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a:extLst>
            <a:ext uri="{FF2B5EF4-FFF2-40B4-BE49-F238E27FC236}">
              <a16:creationId xmlns:a16="http://schemas.microsoft.com/office/drawing/2014/main" id="{669C57E2-5903-2522-C8E2-DC4FCE874177}"/>
            </a:ext>
          </a:extLst>
        </p:cNvPr>
        <p:cNvGrpSpPr/>
        <p:nvPr/>
      </p:nvGrpSpPr>
      <p:grpSpPr>
        <a:xfrm>
          <a:off x="0" y="0"/>
          <a:ext cx="0" cy="0"/>
          <a:chOff x="0" y="0"/>
          <a:chExt cx="0" cy="0"/>
        </a:xfrm>
      </p:grpSpPr>
      <p:sp>
        <p:nvSpPr>
          <p:cNvPr id="146" name="Google Shape;146;p32">
            <a:extLst>
              <a:ext uri="{FF2B5EF4-FFF2-40B4-BE49-F238E27FC236}">
                <a16:creationId xmlns:a16="http://schemas.microsoft.com/office/drawing/2014/main" id="{97678C0D-F7F0-9479-5499-9B05041FC350}"/>
              </a:ext>
            </a:extLst>
          </p:cNvPr>
          <p:cNvSpPr txBox="1">
            <a:spLocks noGrp="1"/>
          </p:cNvSpPr>
          <p:nvPr>
            <p:ph type="title"/>
          </p:nvPr>
        </p:nvSpPr>
        <p:spPr>
          <a:xfrm>
            <a:off x="1078595" y="209884"/>
            <a:ext cx="4100234" cy="76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Topics We Will Cover</a:t>
            </a:r>
            <a:endParaRPr sz="2800" dirty="0"/>
          </a:p>
        </p:txBody>
      </p:sp>
      <p:graphicFrame>
        <p:nvGraphicFramePr>
          <p:cNvPr id="2" name="Таблица 1">
            <a:extLst>
              <a:ext uri="{FF2B5EF4-FFF2-40B4-BE49-F238E27FC236}">
                <a16:creationId xmlns:a16="http://schemas.microsoft.com/office/drawing/2014/main" id="{9A913D12-2EEB-C148-9F9F-F44427FB4148}"/>
              </a:ext>
            </a:extLst>
          </p:cNvPr>
          <p:cNvGraphicFramePr>
            <a:graphicFrameLocks noGrp="1"/>
          </p:cNvGraphicFramePr>
          <p:nvPr>
            <p:extLst>
              <p:ext uri="{D42A27DB-BD31-4B8C-83A1-F6EECF244321}">
                <p14:modId xmlns:p14="http://schemas.microsoft.com/office/powerpoint/2010/main" val="3009013289"/>
              </p:ext>
            </p:extLst>
          </p:nvPr>
        </p:nvGraphicFramePr>
        <p:xfrm>
          <a:off x="793303" y="1288823"/>
          <a:ext cx="7557393" cy="2891879"/>
        </p:xfrm>
        <a:graphic>
          <a:graphicData uri="http://schemas.openxmlformats.org/drawingml/2006/table">
            <a:tbl>
              <a:tblPr firstRow="1" bandRow="1">
                <a:tableStyleId>{655C264F-8A55-40D9-977F-68BCAF3BD0CB}</a:tableStyleId>
              </a:tblPr>
              <a:tblGrid>
                <a:gridCol w="1744326">
                  <a:extLst>
                    <a:ext uri="{9D8B030D-6E8A-4147-A177-3AD203B41FA5}">
                      <a16:colId xmlns:a16="http://schemas.microsoft.com/office/drawing/2014/main" val="4185563087"/>
                    </a:ext>
                  </a:extLst>
                </a:gridCol>
                <a:gridCol w="1301340">
                  <a:extLst>
                    <a:ext uri="{9D8B030D-6E8A-4147-A177-3AD203B41FA5}">
                      <a16:colId xmlns:a16="http://schemas.microsoft.com/office/drawing/2014/main" val="2652378612"/>
                    </a:ext>
                  </a:extLst>
                </a:gridCol>
                <a:gridCol w="817057">
                  <a:extLst>
                    <a:ext uri="{9D8B030D-6E8A-4147-A177-3AD203B41FA5}">
                      <a16:colId xmlns:a16="http://schemas.microsoft.com/office/drawing/2014/main" val="491015290"/>
                    </a:ext>
                  </a:extLst>
                </a:gridCol>
                <a:gridCol w="1744774">
                  <a:extLst>
                    <a:ext uri="{9D8B030D-6E8A-4147-A177-3AD203B41FA5}">
                      <a16:colId xmlns:a16="http://schemas.microsoft.com/office/drawing/2014/main" val="2495379013"/>
                    </a:ext>
                  </a:extLst>
                </a:gridCol>
                <a:gridCol w="1949896">
                  <a:extLst>
                    <a:ext uri="{9D8B030D-6E8A-4147-A177-3AD203B41FA5}">
                      <a16:colId xmlns:a16="http://schemas.microsoft.com/office/drawing/2014/main" val="109747789"/>
                    </a:ext>
                  </a:extLst>
                </a:gridCol>
              </a:tblGrid>
              <a:tr h="575399">
                <a:tc>
                  <a:txBody>
                    <a:bodyPr/>
                    <a:lstStyle/>
                    <a:p>
                      <a:r>
                        <a:rPr lang="en" sz="1000" dirty="0">
                          <a:solidFill>
                            <a:schemeClr val="tx1"/>
                          </a:solidFill>
                        </a:rPr>
                        <a:t>Paper Title</a:t>
                      </a:r>
                      <a:endParaRPr lang="ru-RU" sz="1000" dirty="0">
                        <a:solidFill>
                          <a:schemeClr val="tx1"/>
                        </a:solidFill>
                      </a:endParaRPr>
                    </a:p>
                  </a:txBody>
                  <a:tcPr/>
                </a:tc>
                <a:tc>
                  <a:txBody>
                    <a:bodyPr/>
                    <a:lstStyle/>
                    <a:p>
                      <a:r>
                        <a:rPr lang="en" sz="1000" dirty="0">
                          <a:solidFill>
                            <a:schemeClr val="tx1"/>
                          </a:solidFill>
                        </a:rPr>
                        <a:t>Topic</a:t>
                      </a:r>
                      <a:endParaRPr lang="ru-RU" sz="1000" dirty="0">
                        <a:solidFill>
                          <a:schemeClr val="tx1"/>
                        </a:solidFill>
                      </a:endParaRPr>
                    </a:p>
                  </a:txBody>
                  <a:tcPr/>
                </a:tc>
                <a:tc>
                  <a:txBody>
                    <a:bodyPr/>
                    <a:lstStyle/>
                    <a:p>
                      <a:r>
                        <a:rPr lang="en" sz="1000" dirty="0">
                          <a:solidFill>
                            <a:schemeClr val="tx1"/>
                          </a:solidFill>
                        </a:rPr>
                        <a:t>Publication Venue</a:t>
                      </a:r>
                      <a:endParaRPr lang="ru-RU" sz="1000" dirty="0">
                        <a:solidFill>
                          <a:schemeClr val="tx1"/>
                        </a:solidFill>
                      </a:endParaRPr>
                    </a:p>
                  </a:txBody>
                  <a:tcPr/>
                </a:tc>
                <a:tc>
                  <a:txBody>
                    <a:bodyPr/>
                    <a:lstStyle/>
                    <a:p>
                      <a:r>
                        <a:rPr lang="en" sz="1000" dirty="0">
                          <a:solidFill>
                            <a:schemeClr val="tx1"/>
                          </a:solidFill>
                        </a:rPr>
                        <a:t>Link</a:t>
                      </a:r>
                      <a:endParaRPr lang="ru-RU" sz="1000" dirty="0">
                        <a:solidFill>
                          <a:schemeClr val="tx1"/>
                        </a:solidFill>
                      </a:endParaRPr>
                    </a:p>
                  </a:txBody>
                  <a:tcPr/>
                </a:tc>
                <a:tc>
                  <a:txBody>
                    <a:bodyPr/>
                    <a:lstStyle/>
                    <a:p>
                      <a:r>
                        <a:rPr lang="en" sz="1000" dirty="0">
                          <a:solidFill>
                            <a:schemeClr val="tx1"/>
                          </a:solidFill>
                        </a:rPr>
                        <a:t>Key Contributions</a:t>
                      </a:r>
                      <a:endParaRPr lang="ru-RU" sz="1000" dirty="0">
                        <a:solidFill>
                          <a:schemeClr val="tx1"/>
                        </a:solidFill>
                      </a:endParaRPr>
                    </a:p>
                  </a:txBody>
                  <a:tcPr/>
                </a:tc>
                <a:extLst>
                  <a:ext uri="{0D108BD9-81ED-4DB2-BD59-A6C34878D82A}">
                    <a16:rowId xmlns:a16="http://schemas.microsoft.com/office/drawing/2014/main" val="1133478407"/>
                  </a:ext>
                </a:extLst>
              </a:tr>
              <a:tr h="840967">
                <a:tc>
                  <a:txBody>
                    <a:bodyPr/>
                    <a:lstStyle/>
                    <a:p>
                      <a:r>
                        <a:rPr lang="en" sz="1000" dirty="0">
                          <a:solidFill>
                            <a:schemeClr val="tx1"/>
                          </a:solidFill>
                        </a:rPr>
                        <a:t>ROBUSTTSF: TOWARDS THEORY AND DESIGN OF ROBUST TIME SERIES FORECASTING WITH ANOMALIES</a:t>
                      </a:r>
                      <a:endParaRPr lang="ru-RU" sz="1000" dirty="0">
                        <a:solidFill>
                          <a:schemeClr val="tx1"/>
                        </a:solidFill>
                      </a:endParaRPr>
                    </a:p>
                  </a:txBody>
                  <a:tcPr/>
                </a:tc>
                <a:tc>
                  <a:txBody>
                    <a:bodyPr/>
                    <a:lstStyle/>
                    <a:p>
                      <a:r>
                        <a:rPr lang="en" sz="1000" dirty="0">
                          <a:solidFill>
                            <a:schemeClr val="tx1"/>
                          </a:solidFill>
                        </a:rPr>
                        <a:t>Robust Time Series Forecasting in the Presence of Anomalies</a:t>
                      </a:r>
                      <a:endParaRPr lang="ru-RU" sz="1000" dirty="0">
                        <a:solidFill>
                          <a:schemeClr val="tx1"/>
                        </a:solidFill>
                      </a:endParaRPr>
                    </a:p>
                  </a:txBody>
                  <a:tcPr/>
                </a:tc>
                <a:tc>
                  <a:txBody>
                    <a:bodyPr/>
                    <a:lstStyle/>
                    <a:p>
                      <a:r>
                        <a:rPr lang="en" sz="1000" dirty="0">
                          <a:solidFill>
                            <a:schemeClr val="tx1"/>
                          </a:solidFill>
                        </a:rPr>
                        <a:t>ICLR 2024</a:t>
                      </a:r>
                      <a:endParaRPr lang="ru-RU" sz="1000" dirty="0">
                        <a:solidFill>
                          <a:schemeClr val="tx1"/>
                        </a:solidFill>
                      </a:endParaRPr>
                    </a:p>
                  </a:txBody>
                  <a:tcPr/>
                </a:tc>
                <a:tc>
                  <a:txBody>
                    <a:bodyPr/>
                    <a:lstStyle/>
                    <a:p>
                      <a:r>
                        <a:rPr lang="en" sz="800" dirty="0">
                          <a:solidFill>
                            <a:schemeClr val="tx1"/>
                          </a:solidFill>
                        </a:rPr>
                        <a:t>https://</a:t>
                      </a:r>
                      <a:r>
                        <a:rPr lang="en" sz="800" dirty="0" err="1">
                          <a:solidFill>
                            <a:schemeClr val="tx1"/>
                          </a:solidFill>
                        </a:rPr>
                        <a:t>arxiv.org</a:t>
                      </a:r>
                      <a:r>
                        <a:rPr lang="en" sz="800" dirty="0">
                          <a:solidFill>
                            <a:schemeClr val="tx1"/>
                          </a:solidFill>
                        </a:rPr>
                        <a:t>/pdf/2402.02032</a:t>
                      </a:r>
                      <a:endParaRPr lang="ru-RU" sz="800" dirty="0">
                        <a:solidFill>
                          <a:schemeClr val="tx1"/>
                        </a:solidFill>
                      </a:endParaRPr>
                    </a:p>
                  </a:txBody>
                  <a:tcPr/>
                </a:tc>
                <a:tc>
                  <a:txBody>
                    <a:bodyPr/>
                    <a:lstStyle/>
                    <a:p>
                      <a:r>
                        <a:rPr lang="en" sz="1000" dirty="0">
                          <a:solidFill>
                            <a:schemeClr val="tx1"/>
                          </a:solidFill>
                        </a:rPr>
                        <a:t>Define three types of time-series anomalies, provide analyses of loss robustness (for target anomalies) and sample robustness (for covariate anomalies), and introduce RobustTSF</a:t>
                      </a:r>
                      <a:endParaRPr lang="ru-RU" sz="1000" dirty="0">
                        <a:solidFill>
                          <a:schemeClr val="tx1"/>
                        </a:solidFill>
                      </a:endParaRPr>
                    </a:p>
                  </a:txBody>
                  <a:tcPr/>
                </a:tc>
                <a:extLst>
                  <a:ext uri="{0D108BD9-81ED-4DB2-BD59-A6C34878D82A}">
                    <a16:rowId xmlns:a16="http://schemas.microsoft.com/office/drawing/2014/main" val="4089455979"/>
                  </a:ext>
                </a:extLst>
              </a:tr>
              <a:tr h="79670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dirty="0">
                          <a:solidFill>
                            <a:schemeClr val="tx1"/>
                          </a:solidFill>
                        </a:rPr>
                        <a:t>SARAD: Spatial Association-Aware Anomaly Detection and Diagnosis for Multivariate Time Series</a:t>
                      </a:r>
                      <a:endParaRPr lang="ru-RU" sz="1000" dirty="0">
                        <a:solidFill>
                          <a:schemeClr val="tx1"/>
                        </a:solidFill>
                      </a:endParaRPr>
                    </a:p>
                  </a:txBody>
                  <a:tcPr/>
                </a:tc>
                <a:tc>
                  <a:txBody>
                    <a:bodyPr/>
                    <a:lstStyle/>
                    <a:p>
                      <a:r>
                        <a:rPr lang="en" sz="1000" dirty="0">
                          <a:solidFill>
                            <a:schemeClr val="tx1"/>
                          </a:solidFill>
                        </a:rPr>
                        <a:t>Spatial Association-Aware Anomaly Detection and Diagnosis in Multivariate Time Series</a:t>
                      </a:r>
                      <a:endParaRPr lang="ru-RU" sz="1000" dirty="0">
                        <a:solidFill>
                          <a:schemeClr val="tx1"/>
                        </a:solidFill>
                      </a:endParaRPr>
                    </a:p>
                  </a:txBody>
                  <a:tcPr/>
                </a:tc>
                <a:tc>
                  <a:txBody>
                    <a:bodyPr/>
                    <a:lstStyle/>
                    <a:p>
                      <a:r>
                        <a:rPr lang="en" sz="1000" dirty="0">
                          <a:solidFill>
                            <a:schemeClr val="tx1"/>
                          </a:solidFill>
                        </a:rPr>
                        <a:t>NeurIPS 2024</a:t>
                      </a:r>
                      <a:endParaRPr lang="ru-RU" sz="1000" dirty="0">
                        <a:solidFill>
                          <a:schemeClr val="tx1"/>
                        </a:solidFill>
                      </a:endParaRPr>
                    </a:p>
                  </a:txBody>
                  <a:tcPr/>
                </a:tc>
                <a:tc>
                  <a:txBody>
                    <a:bodyPr/>
                    <a:lstStyle/>
                    <a:p>
                      <a:r>
                        <a:rPr lang="en" sz="800" dirty="0">
                          <a:solidFill>
                            <a:schemeClr val="tx1"/>
                          </a:solidFill>
                        </a:rPr>
                        <a:t>https://</a:t>
                      </a:r>
                      <a:r>
                        <a:rPr lang="en" sz="800" dirty="0" err="1">
                          <a:solidFill>
                            <a:schemeClr val="tx1"/>
                          </a:solidFill>
                        </a:rPr>
                        <a:t>proceedings.neurips.cc</a:t>
                      </a:r>
                      <a:r>
                        <a:rPr lang="en" sz="800" dirty="0">
                          <a:solidFill>
                            <a:schemeClr val="tx1"/>
                          </a:solidFill>
                        </a:rPr>
                        <a:t>/</a:t>
                      </a:r>
                      <a:r>
                        <a:rPr lang="en" sz="800" dirty="0" err="1">
                          <a:solidFill>
                            <a:schemeClr val="tx1"/>
                          </a:solidFill>
                        </a:rPr>
                        <a:t>paper_files</a:t>
                      </a:r>
                      <a:r>
                        <a:rPr lang="en" sz="800" dirty="0">
                          <a:solidFill>
                            <a:schemeClr val="tx1"/>
                          </a:solidFill>
                        </a:rPr>
                        <a:t>/paper/2024/file/56ad264ac7448239145606cf4106042f-Paper-Conference.pdf</a:t>
                      </a:r>
                      <a:endParaRPr lang="ru-RU" sz="800" dirty="0">
                        <a:solidFill>
                          <a:schemeClr val="tx1"/>
                        </a:solidFill>
                      </a:endParaRPr>
                    </a:p>
                  </a:txBody>
                  <a:tcPr/>
                </a:tc>
                <a:tc>
                  <a:txBody>
                    <a:bodyPr/>
                    <a:lstStyle/>
                    <a:p>
                      <a:r>
                        <a:rPr lang="en" sz="1000" dirty="0">
                          <a:solidFill>
                            <a:schemeClr val="tx1"/>
                          </a:solidFill>
                        </a:rPr>
                        <a:t>Uncover a Spatial Association Reduction phenomenon in multivariate series, propose SARAD, and combine data-space and association-space reconstruction errors into a joint criterion</a:t>
                      </a:r>
                      <a:endParaRPr lang="ru-RU" sz="1000" dirty="0">
                        <a:solidFill>
                          <a:schemeClr val="tx1"/>
                        </a:solidFill>
                      </a:endParaRPr>
                    </a:p>
                  </a:txBody>
                  <a:tcPr/>
                </a:tc>
                <a:extLst>
                  <a:ext uri="{0D108BD9-81ED-4DB2-BD59-A6C34878D82A}">
                    <a16:rowId xmlns:a16="http://schemas.microsoft.com/office/drawing/2014/main" val="1009779600"/>
                  </a:ext>
                </a:extLst>
              </a:tr>
            </a:tbl>
          </a:graphicData>
        </a:graphic>
      </p:graphicFrame>
    </p:spTree>
    <p:extLst>
      <p:ext uri="{BB962C8B-B14F-4D97-AF65-F5344CB8AC3E}">
        <p14:creationId xmlns:p14="http://schemas.microsoft.com/office/powerpoint/2010/main" val="1732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4" title="futurism-perspective-digital-nomads-lifestyle (7).jpg"/>
          <p:cNvPicPr preferRelativeResize="0">
            <a:picLocks noGrp="1"/>
          </p:cNvPicPr>
          <p:nvPr>
            <p:ph type="pic" idx="2"/>
          </p:nvPr>
        </p:nvPicPr>
        <p:blipFill rotWithShape="1">
          <a:blip r:embed="rId3">
            <a:alphaModFix/>
          </a:blip>
          <a:srcRect t="5213" b="5204"/>
          <a:stretch/>
        </p:blipFill>
        <p:spPr>
          <a:xfrm>
            <a:off x="0" y="0"/>
            <a:ext cx="9143997" cy="5143502"/>
          </a:xfrm>
          <a:prstGeom prst="rect">
            <a:avLst/>
          </a:prstGeom>
        </p:spPr>
      </p:pic>
      <p:sp>
        <p:nvSpPr>
          <p:cNvPr id="158" name="Google Shape;158;p34"/>
          <p:cNvSpPr txBox="1">
            <a:spLocks noGrp="1"/>
          </p:cNvSpPr>
          <p:nvPr>
            <p:ph type="title"/>
          </p:nvPr>
        </p:nvSpPr>
        <p:spPr>
          <a:xfrm>
            <a:off x="1859028" y="3431916"/>
            <a:ext cx="6489854" cy="1643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r>
              <a:rPr lang="en" sz="3200" dirty="0">
                <a:solidFill>
                  <a:schemeClr val="tx1"/>
                </a:solidFill>
              </a:rPr>
              <a:t>Robust Time Series Forecasting in the Presence of Anomalies</a:t>
            </a:r>
            <a:endParaRPr lang="ru-RU" sz="3200" dirty="0">
              <a:solidFill>
                <a:schemeClr val="tx1"/>
              </a:solidFill>
            </a:endParaRPr>
          </a:p>
        </p:txBody>
      </p:sp>
      <p:sp>
        <p:nvSpPr>
          <p:cNvPr id="159" name="Google Shape;159;p34"/>
          <p:cNvSpPr txBox="1">
            <a:spLocks noGrp="1"/>
          </p:cNvSpPr>
          <p:nvPr>
            <p:ph type="title" idx="3"/>
          </p:nvPr>
        </p:nvSpPr>
        <p:spPr>
          <a:xfrm>
            <a:off x="628575" y="3089825"/>
            <a:ext cx="1941000" cy="1643100"/>
          </a:xfrm>
          <a:prstGeom prst="rect">
            <a:avLst/>
          </a:prstGeom>
          <a:effectLst>
            <a:outerShdw blurRad="57150" dist="19050" dir="5400000" algn="bl" rotWithShape="0">
              <a:srgbClr val="000000">
                <a:alpha val="70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dirty="0"/>
              <a:t>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5A5E8F-BBB0-4B32-56C9-5D57D55CA17E}"/>
              </a:ext>
            </a:extLst>
          </p:cNvPr>
          <p:cNvSpPr>
            <a:spLocks noGrp="1"/>
          </p:cNvSpPr>
          <p:nvPr>
            <p:ph type="title"/>
          </p:nvPr>
        </p:nvSpPr>
        <p:spPr>
          <a:xfrm>
            <a:off x="574334" y="80901"/>
            <a:ext cx="7378346" cy="1006494"/>
          </a:xfrm>
        </p:spPr>
        <p:txBody>
          <a:bodyPr/>
          <a:lstStyle/>
          <a:p>
            <a:r>
              <a:rPr lang="en-US" sz="2000" dirty="0"/>
              <a:t>Paper 1: ROBUSTTSF: TOWARDS THEORY AND DESIGN OF ROBUST TIME SERIES FORECASTING WITH ANOMALIES</a:t>
            </a:r>
            <a:endParaRPr lang="ru-RU" sz="2000" dirty="0"/>
          </a:p>
        </p:txBody>
      </p:sp>
      <p:sp>
        <p:nvSpPr>
          <p:cNvPr id="3" name="Подзаголовок 2">
            <a:extLst>
              <a:ext uri="{FF2B5EF4-FFF2-40B4-BE49-F238E27FC236}">
                <a16:creationId xmlns:a16="http://schemas.microsoft.com/office/drawing/2014/main" id="{737CDB23-B3BC-ABD3-33EE-FB307650148A}"/>
              </a:ext>
            </a:extLst>
          </p:cNvPr>
          <p:cNvSpPr>
            <a:spLocks noGrp="1"/>
          </p:cNvSpPr>
          <p:nvPr>
            <p:ph type="subTitle" idx="1"/>
          </p:nvPr>
        </p:nvSpPr>
        <p:spPr>
          <a:xfrm>
            <a:off x="331161" y="1324646"/>
            <a:ext cx="8333397" cy="3617648"/>
          </a:xfrm>
        </p:spPr>
        <p:txBody>
          <a:bodyPr lIns="72000" anchor="t"/>
          <a:lstStyle/>
          <a:p>
            <a:pPr algn="l"/>
            <a:r>
              <a:rPr lang="en-US" dirty="0"/>
              <a:t>Problem:</a:t>
            </a:r>
          </a:p>
          <a:p>
            <a:pPr marL="628650" indent="-171450" algn="l">
              <a:buFont typeface="Wingdings" pitchFamily="2" charset="2"/>
              <a:buChar char="Ø"/>
            </a:pPr>
            <a:r>
              <a:rPr lang="en" sz="1200" dirty="0"/>
              <a:t>The majority of current time series forecasting techniques operate under the assumption that the training data is clean and devoid of anomalies. This is not always true in real-world applications. In practice, collected time series data is frequently contaminated with various types of anomalies, which can arise from sensor malfunctions, transmission errors, or even intentional manipulation. Examples of such anomalies include constant values replacing actual readings, missing data points, and observations corrupted by noise</a:t>
            </a:r>
          </a:p>
          <a:p>
            <a:pPr indent="0" algn="l"/>
            <a:endParaRPr lang="en" sz="1200" dirty="0"/>
          </a:p>
          <a:p>
            <a:pPr marL="628650" indent="-171450" algn="l">
              <a:buFont typeface="Wingdings" pitchFamily="2" charset="2"/>
              <a:buChar char="Ø"/>
            </a:pPr>
            <a:r>
              <a:rPr lang="en" sz="1200" dirty="0"/>
              <a:t>Training forecasting models directly on such anomaly-ridden data can have detrimental effects on their performance. The accuracy of the resulting models can be significantly reduced, leading to unreliable predictions. This is particularly problematic in critical applications where decisions are heavily reliant on the accuracy of these forecasts</a:t>
            </a:r>
            <a:endParaRPr lang="en-US" dirty="0"/>
          </a:p>
          <a:p>
            <a:pPr algn="l"/>
            <a:r>
              <a:rPr lang="en-US" dirty="0"/>
              <a:t>Motivation:</a:t>
            </a:r>
          </a:p>
          <a:p>
            <a:pPr algn="l">
              <a:buFont typeface="Wingdings" pitchFamily="2" charset="2"/>
              <a:buChar char="Ø"/>
            </a:pPr>
            <a:r>
              <a:rPr lang="en" sz="1200" dirty="0"/>
              <a:t>The need to develop methodologies that can automatically learn robust forecasting models even when the time series data used for training is contaminated with anomalies. The paper effectively highlights the discrepancy between the idealized assumptions of many forecasting methods and the often-imperfect nature of real-world data. Addressing this gap is crucial for enhancing the practical utility of time series forecasting</a:t>
            </a:r>
          </a:p>
          <a:p>
            <a:pPr marL="152400" indent="0" algn="l"/>
            <a:endParaRPr lang="en" sz="1200" dirty="0"/>
          </a:p>
          <a:p>
            <a:pPr algn="l">
              <a:buFont typeface="Wingdings" pitchFamily="2" charset="2"/>
              <a:buChar char="Ø"/>
            </a:pPr>
            <a:r>
              <a:rPr lang="en" sz="1200" dirty="0"/>
              <a:t>Anomalies can significantly mislead forecasting models, underscoring the importance of robustness for achieving reliable predictions, especially in sensitive domains like intelligence analysis where accuracy is of utmost importance</a:t>
            </a:r>
            <a:endParaRPr lang="en-US" sz="1200" dirty="0"/>
          </a:p>
        </p:txBody>
      </p:sp>
    </p:spTree>
    <p:extLst>
      <p:ext uri="{BB962C8B-B14F-4D97-AF65-F5344CB8AC3E}">
        <p14:creationId xmlns:p14="http://schemas.microsoft.com/office/powerpoint/2010/main" val="246445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a:extLst>
            <a:ext uri="{FF2B5EF4-FFF2-40B4-BE49-F238E27FC236}">
              <a16:creationId xmlns:a16="http://schemas.microsoft.com/office/drawing/2014/main" id="{F2DD6737-76B1-B447-AD2A-1703A7F95F06}"/>
            </a:ext>
          </a:extLst>
        </p:cNvPr>
        <p:cNvGrpSpPr/>
        <p:nvPr/>
      </p:nvGrpSpPr>
      <p:grpSpPr>
        <a:xfrm>
          <a:off x="0" y="0"/>
          <a:ext cx="0" cy="0"/>
          <a:chOff x="0" y="0"/>
          <a:chExt cx="0" cy="0"/>
        </a:xfrm>
      </p:grpSpPr>
      <p:sp>
        <p:nvSpPr>
          <p:cNvPr id="208" name="Google Shape;208;p40">
            <a:extLst>
              <a:ext uri="{FF2B5EF4-FFF2-40B4-BE49-F238E27FC236}">
                <a16:creationId xmlns:a16="http://schemas.microsoft.com/office/drawing/2014/main" id="{6A741D40-D484-F4CE-6E1E-9C93CEE65265}"/>
              </a:ext>
            </a:extLst>
          </p:cNvPr>
          <p:cNvSpPr txBox="1">
            <a:spLocks noGrp="1"/>
          </p:cNvSpPr>
          <p:nvPr>
            <p:ph type="title"/>
          </p:nvPr>
        </p:nvSpPr>
        <p:spPr>
          <a:xfrm>
            <a:off x="228600" y="258199"/>
            <a:ext cx="8686800" cy="8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Paper Contributions</a:t>
            </a:r>
            <a:endParaRPr sz="2800" dirty="0"/>
          </a:p>
        </p:txBody>
      </p:sp>
      <p:sp>
        <p:nvSpPr>
          <p:cNvPr id="209" name="Google Shape;209;p40">
            <a:extLst>
              <a:ext uri="{FF2B5EF4-FFF2-40B4-BE49-F238E27FC236}">
                <a16:creationId xmlns:a16="http://schemas.microsoft.com/office/drawing/2014/main" id="{5BF201ED-CD48-7AE4-6A1C-1679303EB85D}"/>
              </a:ext>
            </a:extLst>
          </p:cNvPr>
          <p:cNvSpPr txBox="1">
            <a:spLocks noGrp="1"/>
          </p:cNvSpPr>
          <p:nvPr>
            <p:ph type="body" idx="1"/>
          </p:nvPr>
        </p:nvSpPr>
        <p:spPr>
          <a:xfrm>
            <a:off x="228600" y="1354025"/>
            <a:ext cx="8686800" cy="3288775"/>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b="1" dirty="0">
              <a:latin typeface="Bai Jamjuree"/>
              <a:ea typeface="Bai Jamjuree"/>
              <a:cs typeface="Bai Jamjuree"/>
              <a:sym typeface="Bai Jamjuree"/>
            </a:endParaRPr>
          </a:p>
          <a:p>
            <a:pPr marL="457200" lvl="0" indent="-304800" algn="l" rtl="0">
              <a:spcBef>
                <a:spcPts val="0"/>
              </a:spcBef>
              <a:spcAft>
                <a:spcPts val="0"/>
              </a:spcAft>
              <a:buSzPts val="1200"/>
              <a:buFont typeface="Catamaran Light"/>
              <a:buChar char="●"/>
            </a:pPr>
            <a:r>
              <a:rPr lang="en-US" u="sng" dirty="0">
                <a:solidFill>
                  <a:schemeClr val="hlink"/>
                </a:solidFill>
              </a:rPr>
              <a:t>Authors analyze the impact of three formally defined anomalies on model performance, exploring loss robustness with target anomalies and sample robustness with covariate anomalies</a:t>
            </a:r>
          </a:p>
          <a:p>
            <a:pPr marL="457200" lvl="0" indent="-304800" algn="l" rtl="0">
              <a:spcBef>
                <a:spcPts val="0"/>
              </a:spcBef>
              <a:spcAft>
                <a:spcPts val="0"/>
              </a:spcAft>
              <a:buSzPts val="1200"/>
              <a:buFont typeface="Catamaran Light"/>
              <a:buChar char="●"/>
            </a:pPr>
            <a:endParaRPr lang="en-US" u="sng" dirty="0">
              <a:solidFill>
                <a:schemeClr val="hlink"/>
              </a:solidFill>
            </a:endParaRPr>
          </a:p>
          <a:p>
            <a:pPr marL="457200" lvl="0" indent="-304800" algn="l" rtl="0">
              <a:spcBef>
                <a:spcPts val="0"/>
              </a:spcBef>
              <a:spcAft>
                <a:spcPts val="0"/>
              </a:spcAft>
              <a:buSzPts val="1200"/>
              <a:buFont typeface="Catamaran Light"/>
              <a:buChar char="●"/>
            </a:pPr>
            <a:r>
              <a:rPr lang="en-US" u="sng" dirty="0">
                <a:solidFill>
                  <a:schemeClr val="hlink"/>
                </a:solidFill>
              </a:rPr>
              <a:t>Authors propose RobustTSF, an efficient algorithm for time series forecasting with anomalies (TSFA), which is both theoretically grounded and empirically superior to existing TSFA approaches</a:t>
            </a:r>
          </a:p>
          <a:p>
            <a:pPr marL="457200" lvl="0" indent="-304800" algn="l" rtl="0">
              <a:spcBef>
                <a:spcPts val="0"/>
              </a:spcBef>
              <a:spcAft>
                <a:spcPts val="0"/>
              </a:spcAft>
              <a:buSzPts val="1200"/>
              <a:buFont typeface="Catamaran Light"/>
              <a:buChar char="●"/>
            </a:pPr>
            <a:endParaRPr lang="en-US" u="sng" dirty="0">
              <a:solidFill>
                <a:schemeClr val="hlink"/>
              </a:solidFill>
            </a:endParaRPr>
          </a:p>
          <a:p>
            <a:pPr marL="457200" lvl="0" indent="-304800" algn="l" rtl="0">
              <a:spcBef>
                <a:spcPts val="0"/>
              </a:spcBef>
              <a:spcAft>
                <a:spcPts val="0"/>
              </a:spcAft>
              <a:buSzPts val="1200"/>
              <a:buFont typeface="Catamaran Light"/>
              <a:buChar char="●"/>
            </a:pPr>
            <a:r>
              <a:rPr lang="en-US" u="sng" dirty="0">
                <a:solidFill>
                  <a:schemeClr val="hlink"/>
                </a:solidFill>
              </a:rPr>
              <a:t>Authors conduct extensive experiments, including single-step and multi-step time series forecasting with different model structures, to validate our method’s performance</a:t>
            </a:r>
          </a:p>
          <a:p>
            <a:pPr marL="457200" lvl="0" indent="-304800" algn="l" rtl="0">
              <a:spcBef>
                <a:spcPts val="0"/>
              </a:spcBef>
              <a:spcAft>
                <a:spcPts val="0"/>
              </a:spcAft>
              <a:buSzPts val="1200"/>
              <a:buFont typeface="Catamaran Light"/>
              <a:buChar char="●"/>
            </a:pPr>
            <a:endParaRPr lang="en-US" u="sng" dirty="0">
              <a:solidFill>
                <a:schemeClr val="hlink"/>
              </a:solidFill>
            </a:endParaRPr>
          </a:p>
          <a:p>
            <a:pPr marL="457200" lvl="0" indent="-304800" algn="l" rtl="0">
              <a:spcBef>
                <a:spcPts val="0"/>
              </a:spcBef>
              <a:spcAft>
                <a:spcPts val="0"/>
              </a:spcAft>
              <a:buSzPts val="1200"/>
              <a:buFont typeface="Catamaran Light"/>
              <a:buChar char="●"/>
            </a:pPr>
            <a:r>
              <a:rPr lang="en-US" u="sng" dirty="0">
                <a:solidFill>
                  <a:schemeClr val="hlink"/>
                </a:solidFill>
              </a:rPr>
              <a:t>To the best of their knowledge, this is the first study to extend the theory of learning with noisy labels (LNL) to time series forecasting, which builds a bridge between LNL and TSFA tasks</a:t>
            </a:r>
            <a:endParaRPr lang="en" u="sng" dirty="0">
              <a:solidFill>
                <a:schemeClr val="hlink"/>
              </a:solidFill>
            </a:endParaRPr>
          </a:p>
        </p:txBody>
      </p:sp>
    </p:spTree>
    <p:extLst>
      <p:ext uri="{BB962C8B-B14F-4D97-AF65-F5344CB8AC3E}">
        <p14:creationId xmlns:p14="http://schemas.microsoft.com/office/powerpoint/2010/main" val="180290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1D624E-BA19-B3FB-DF6B-8CDD10B01C60}"/>
              </a:ext>
            </a:extLst>
          </p:cNvPr>
          <p:cNvSpPr>
            <a:spLocks noGrp="1"/>
          </p:cNvSpPr>
          <p:nvPr>
            <p:ph type="title"/>
          </p:nvPr>
        </p:nvSpPr>
        <p:spPr>
          <a:xfrm>
            <a:off x="720000" y="185051"/>
            <a:ext cx="7704000" cy="659400"/>
          </a:xfrm>
        </p:spPr>
        <p:txBody>
          <a:bodyPr/>
          <a:lstStyle/>
          <a:p>
            <a:pPr algn="ctr"/>
            <a:r>
              <a:rPr lang="en-US" sz="2000" dirty="0"/>
              <a:t>Anomalies</a:t>
            </a:r>
            <a:endParaRPr lang="ru-RU" sz="2000" dirty="0"/>
          </a:p>
        </p:txBody>
      </p:sp>
      <p:pic>
        <p:nvPicPr>
          <p:cNvPr id="4" name="Рисунок 3">
            <a:extLst>
              <a:ext uri="{FF2B5EF4-FFF2-40B4-BE49-F238E27FC236}">
                <a16:creationId xmlns:a16="http://schemas.microsoft.com/office/drawing/2014/main" id="{B0202698-58E8-C819-6C0E-44820AFB2530}"/>
              </a:ext>
            </a:extLst>
          </p:cNvPr>
          <p:cNvPicPr>
            <a:picLocks noChangeAspect="1"/>
          </p:cNvPicPr>
          <p:nvPr/>
        </p:nvPicPr>
        <p:blipFill>
          <a:blip r:embed="rId2"/>
          <a:srcRect/>
          <a:stretch/>
        </p:blipFill>
        <p:spPr>
          <a:xfrm>
            <a:off x="789605" y="1228093"/>
            <a:ext cx="7564790" cy="2687314"/>
          </a:xfrm>
          <a:prstGeom prst="rect">
            <a:avLst/>
          </a:prstGeom>
        </p:spPr>
      </p:pic>
    </p:spTree>
    <p:extLst>
      <p:ext uri="{BB962C8B-B14F-4D97-AF65-F5344CB8AC3E}">
        <p14:creationId xmlns:p14="http://schemas.microsoft.com/office/powerpoint/2010/main" val="175736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3D27E-90BE-4271-2EE8-74A7A7E94BF6}"/>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9D276E-BB88-2DD6-2CC5-E45400BC07D4}"/>
              </a:ext>
            </a:extLst>
          </p:cNvPr>
          <p:cNvSpPr>
            <a:spLocks noGrp="1"/>
          </p:cNvSpPr>
          <p:nvPr>
            <p:ph type="title"/>
          </p:nvPr>
        </p:nvSpPr>
        <p:spPr>
          <a:xfrm>
            <a:off x="720000" y="185051"/>
            <a:ext cx="7704000" cy="659400"/>
          </a:xfrm>
        </p:spPr>
        <p:txBody>
          <a:bodyPr/>
          <a:lstStyle/>
          <a:p>
            <a:pPr algn="ctr"/>
            <a:r>
              <a:rPr lang="en-US" sz="2000" dirty="0"/>
              <a:t>RobustTSF Algorithm</a:t>
            </a:r>
            <a:endParaRPr lang="ru-RU" sz="2000" dirty="0"/>
          </a:p>
        </p:txBody>
      </p:sp>
      <p:pic>
        <p:nvPicPr>
          <p:cNvPr id="4" name="Рисунок 3">
            <a:extLst>
              <a:ext uri="{FF2B5EF4-FFF2-40B4-BE49-F238E27FC236}">
                <a16:creationId xmlns:a16="http://schemas.microsoft.com/office/drawing/2014/main" id="{5B3CBFB2-645B-56AC-CCF9-A4B544E327BA}"/>
              </a:ext>
            </a:extLst>
          </p:cNvPr>
          <p:cNvPicPr>
            <a:picLocks noChangeAspect="1"/>
          </p:cNvPicPr>
          <p:nvPr/>
        </p:nvPicPr>
        <p:blipFill>
          <a:blip r:embed="rId2"/>
          <a:srcRect/>
          <a:stretch/>
        </p:blipFill>
        <p:spPr>
          <a:xfrm>
            <a:off x="2236144" y="844451"/>
            <a:ext cx="4671712" cy="4169997"/>
          </a:xfrm>
          <a:prstGeom prst="rect">
            <a:avLst/>
          </a:prstGeom>
        </p:spPr>
      </p:pic>
    </p:spTree>
    <p:extLst>
      <p:ext uri="{BB962C8B-B14F-4D97-AF65-F5344CB8AC3E}">
        <p14:creationId xmlns:p14="http://schemas.microsoft.com/office/powerpoint/2010/main" val="232103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51A93-3E48-84B1-AA2C-A844A45970C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632E2F-C22C-1530-7B30-8FEE3B3BCEA9}"/>
              </a:ext>
            </a:extLst>
          </p:cNvPr>
          <p:cNvSpPr>
            <a:spLocks noGrp="1"/>
          </p:cNvSpPr>
          <p:nvPr>
            <p:ph type="title"/>
          </p:nvPr>
        </p:nvSpPr>
        <p:spPr>
          <a:xfrm>
            <a:off x="719999" y="64138"/>
            <a:ext cx="7704000" cy="540424"/>
          </a:xfrm>
        </p:spPr>
        <p:txBody>
          <a:bodyPr/>
          <a:lstStyle/>
          <a:p>
            <a:pPr algn="ctr"/>
            <a:r>
              <a:rPr lang="en-US" sz="2000" dirty="0"/>
              <a:t>Results</a:t>
            </a:r>
            <a:endParaRPr lang="ru-RU" sz="2000" dirty="0"/>
          </a:p>
        </p:txBody>
      </p:sp>
      <p:pic>
        <p:nvPicPr>
          <p:cNvPr id="4" name="Рисунок 3">
            <a:extLst>
              <a:ext uri="{FF2B5EF4-FFF2-40B4-BE49-F238E27FC236}">
                <a16:creationId xmlns:a16="http://schemas.microsoft.com/office/drawing/2014/main" id="{CA160C44-80AC-0C11-3E12-35CC818A36C0}"/>
              </a:ext>
            </a:extLst>
          </p:cNvPr>
          <p:cNvPicPr>
            <a:picLocks noChangeAspect="1"/>
          </p:cNvPicPr>
          <p:nvPr/>
        </p:nvPicPr>
        <p:blipFill>
          <a:blip r:embed="rId2"/>
          <a:srcRect/>
          <a:stretch/>
        </p:blipFill>
        <p:spPr>
          <a:xfrm>
            <a:off x="2149346" y="565575"/>
            <a:ext cx="4845307" cy="4513787"/>
          </a:xfrm>
          <a:prstGeom prst="rect">
            <a:avLst/>
          </a:prstGeom>
        </p:spPr>
      </p:pic>
    </p:spTree>
    <p:extLst>
      <p:ext uri="{BB962C8B-B14F-4D97-AF65-F5344CB8AC3E}">
        <p14:creationId xmlns:p14="http://schemas.microsoft.com/office/powerpoint/2010/main" val="427129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6E3D5-C75A-30C4-9716-90B2A6FB45A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2786FD-1E9E-3FD2-48DD-42AA44831E6C}"/>
              </a:ext>
            </a:extLst>
          </p:cNvPr>
          <p:cNvSpPr>
            <a:spLocks noGrp="1"/>
          </p:cNvSpPr>
          <p:nvPr>
            <p:ph type="title"/>
          </p:nvPr>
        </p:nvSpPr>
        <p:spPr>
          <a:xfrm>
            <a:off x="1036480" y="80901"/>
            <a:ext cx="6916200" cy="682359"/>
          </a:xfrm>
        </p:spPr>
        <p:txBody>
          <a:bodyPr/>
          <a:lstStyle/>
          <a:p>
            <a:r>
              <a:rPr lang="en-US" sz="2000" dirty="0"/>
              <a:t>Conclusion and My Criticism</a:t>
            </a:r>
            <a:endParaRPr lang="ru-RU" sz="2000" dirty="0"/>
          </a:p>
        </p:txBody>
      </p:sp>
      <p:sp>
        <p:nvSpPr>
          <p:cNvPr id="3" name="Подзаголовок 2">
            <a:extLst>
              <a:ext uri="{FF2B5EF4-FFF2-40B4-BE49-F238E27FC236}">
                <a16:creationId xmlns:a16="http://schemas.microsoft.com/office/drawing/2014/main" id="{DA5532A9-99DF-809F-9A2C-1251F4919D29}"/>
              </a:ext>
            </a:extLst>
          </p:cNvPr>
          <p:cNvSpPr>
            <a:spLocks noGrp="1"/>
          </p:cNvSpPr>
          <p:nvPr>
            <p:ph type="subTitle" idx="1"/>
          </p:nvPr>
        </p:nvSpPr>
        <p:spPr>
          <a:xfrm>
            <a:off x="326219" y="1030778"/>
            <a:ext cx="8333397" cy="3919073"/>
          </a:xfrm>
        </p:spPr>
        <p:txBody>
          <a:bodyPr lIns="72000" anchor="t"/>
          <a:lstStyle/>
          <a:p>
            <a:pPr algn="l"/>
            <a:r>
              <a:rPr lang="en-US" dirty="0"/>
              <a:t>Conclusion:</a:t>
            </a:r>
          </a:p>
          <a:p>
            <a:pPr marL="628650" indent="-171450" algn="l">
              <a:buFont typeface="Wingdings" pitchFamily="2" charset="2"/>
              <a:buChar char="Ø"/>
            </a:pPr>
            <a:r>
              <a:rPr lang="en" sz="1200" dirty="0"/>
              <a:t>The research paper addresses the critical challenge of robust time series forecasting in the presence of anomalies</a:t>
            </a:r>
          </a:p>
          <a:p>
            <a:pPr marL="628650" indent="-171450" algn="l">
              <a:buFont typeface="Wingdings" pitchFamily="2" charset="2"/>
              <a:buChar char="Ø"/>
            </a:pPr>
            <a:r>
              <a:rPr lang="en" sz="1200" dirty="0"/>
              <a:t>Authors make several key contributions, including the statistical definition of three common anomaly types, a theoretical analysis of their impact on loss and sample robustness, the proposal of the efficient RobustTSF algorithm, extensive experimental validation of its superior performance, and the establishment of a connection between TSFA and LNL</a:t>
            </a:r>
          </a:p>
          <a:p>
            <a:pPr marL="628650" indent="-171450" algn="l">
              <a:buFont typeface="Wingdings" pitchFamily="2" charset="2"/>
              <a:buChar char="Ø"/>
            </a:pPr>
            <a:r>
              <a:rPr lang="en" sz="1200" dirty="0"/>
              <a:t>This research has significant implications for improving the reliability of time series forecasting in real-world applications where data is often contaminated</a:t>
            </a:r>
          </a:p>
          <a:p>
            <a:pPr indent="-306000" algn="l"/>
            <a:r>
              <a:rPr lang="en-US" dirty="0"/>
              <a:t>Criticism:</a:t>
            </a:r>
          </a:p>
          <a:p>
            <a:pPr algn="l">
              <a:buFont typeface="Wingdings" pitchFamily="2" charset="2"/>
              <a:buChar char="Ø"/>
            </a:pPr>
            <a:r>
              <a:rPr lang="en-US" sz="1200" b="1" dirty="0"/>
              <a:t>No SOTA clean-data baselines</a:t>
            </a:r>
            <a:r>
              <a:rPr lang="en-US" sz="1200" dirty="0"/>
              <a:t>: The paper reports (in the appendix) performance of SOTA architectures (Autoformer, Informer, FedFormer) only under various noisy settings, but omits results for these models retrained on fully cleaned (anomaly-free) data, preventing direct comparison of anomaly impact on SOTA forecasters</a:t>
            </a:r>
          </a:p>
          <a:p>
            <a:pPr algn="l">
              <a:buFont typeface="Wingdings" pitchFamily="2" charset="2"/>
              <a:buChar char="Ø"/>
            </a:pPr>
            <a:r>
              <a:rPr lang="en-US" sz="1200" b="1" dirty="0"/>
              <a:t>Synthetic-only anomalies</a:t>
            </a:r>
            <a:r>
              <a:rPr lang="en-US" sz="1200" dirty="0"/>
              <a:t>: All experiments inject anomalies manually (constant/missing/Gaussian) into “clean” real-world series; there is no evaluation on naturally occurring anomalies, which may exhibit more complex patterns</a:t>
            </a:r>
          </a:p>
          <a:p>
            <a:pPr algn="l">
              <a:buFont typeface="Wingdings" pitchFamily="2" charset="2"/>
              <a:buChar char="Ø"/>
            </a:pPr>
            <a:r>
              <a:rPr lang="en-US" sz="1200" b="1" dirty="0"/>
              <a:t>Limited anomaly types</a:t>
            </a:r>
            <a:r>
              <a:rPr lang="en-US" sz="1200" dirty="0"/>
              <a:t>: The method and theory focus on point-wise anomalies; sequence-wise anomalies receive only preliminary empirical study and lack formal theoretical guarantees</a:t>
            </a:r>
          </a:p>
          <a:p>
            <a:pPr algn="l">
              <a:buFont typeface="Wingdings" pitchFamily="2" charset="2"/>
              <a:buChar char="Ø"/>
            </a:pPr>
            <a:r>
              <a:rPr lang="en-US" sz="1200" b="1" dirty="0"/>
              <a:t>Oversimplification</a:t>
            </a:r>
            <a:r>
              <a:rPr lang="en-US" sz="1200" dirty="0"/>
              <a:t>: anomaly scores and the loss function are trivially defined</a:t>
            </a:r>
          </a:p>
          <a:p>
            <a:pPr marL="152400" indent="0" algn="l"/>
            <a:endParaRPr lang="en-US" sz="1200" b="1" dirty="0"/>
          </a:p>
          <a:p>
            <a:pPr marL="152400" indent="0" algn="l"/>
            <a:r>
              <a:rPr lang="en-US" sz="1200" b="1" dirty="0"/>
              <a:t>However</a:t>
            </a:r>
            <a:r>
              <a:rPr lang="en-US" sz="1200" dirty="0"/>
              <a:t>, the architecture is flexible, and multiple adjustments can be easily made. Given that the method has theoretical justifications, solves the relevant problem, and is recently published at a top conference, it seems like researches can easily establish multiple relevant research questions by analyzing this paper</a:t>
            </a:r>
          </a:p>
        </p:txBody>
      </p:sp>
    </p:spTree>
    <p:extLst>
      <p:ext uri="{BB962C8B-B14F-4D97-AF65-F5344CB8AC3E}">
        <p14:creationId xmlns:p14="http://schemas.microsoft.com/office/powerpoint/2010/main" val="110835731"/>
      </p:ext>
    </p:extLst>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4495</TotalTime>
  <Words>1552</Words>
  <Application>Microsoft Macintosh PowerPoint</Application>
  <PresentationFormat>Экран (16:9)</PresentationFormat>
  <Paragraphs>96</Paragraphs>
  <Slides>19</Slides>
  <Notes>8</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19</vt:i4>
      </vt:variant>
    </vt:vector>
  </HeadingPairs>
  <TitlesOfParts>
    <vt:vector size="28" baseType="lpstr">
      <vt:lpstr>Catamaran Light</vt:lpstr>
      <vt:lpstr>Arial</vt:lpstr>
      <vt:lpstr>Bai Jamjuree</vt:lpstr>
      <vt:lpstr>Bebas Neue</vt:lpstr>
      <vt:lpstr>Catamaran</vt:lpstr>
      <vt:lpstr>Nunito Light</vt:lpstr>
      <vt:lpstr>Raleway</vt:lpstr>
      <vt:lpstr>Wingdings</vt:lpstr>
      <vt:lpstr>Tech Startup by Slidesgo</vt:lpstr>
      <vt:lpstr>Advancements in Robust Time Series Forecasting and Anomaly Detection</vt:lpstr>
      <vt:lpstr>Topics We Will Cover</vt:lpstr>
      <vt:lpstr>Robust Time Series Forecasting in the Presence of Anomalies</vt:lpstr>
      <vt:lpstr>Paper 1: ROBUSTTSF: TOWARDS THEORY AND DESIGN OF ROBUST TIME SERIES FORECASTING WITH ANOMALIES</vt:lpstr>
      <vt:lpstr>Paper Contributions</vt:lpstr>
      <vt:lpstr>Anomalies</vt:lpstr>
      <vt:lpstr>RobustTSF Algorithm</vt:lpstr>
      <vt:lpstr>Results</vt:lpstr>
      <vt:lpstr>Conclusion and My Criticism</vt:lpstr>
      <vt:lpstr>Any questions so far?</vt:lpstr>
      <vt:lpstr>Spatial Association-Aware Anomaly Detection and Diagnosis in Multivariate Time Series</vt:lpstr>
      <vt:lpstr>Paper 2: SARAD: Spatial Association-Aware Anomaly Detection and Diagnosis for Multivariate Time Series</vt:lpstr>
      <vt:lpstr>Paper Contributions</vt:lpstr>
      <vt:lpstr>Terminology</vt:lpstr>
      <vt:lpstr>SARAD architecture</vt:lpstr>
      <vt:lpstr>Loss function and anomaly score definitions</vt:lpstr>
      <vt:lpstr>Results</vt:lpstr>
      <vt:lpstr>Conclusion and The Future Research Directions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Aleksandr A</cp:lastModifiedBy>
  <cp:revision>345</cp:revision>
  <dcterms:modified xsi:type="dcterms:W3CDTF">2025-05-14T14:32:13Z</dcterms:modified>
</cp:coreProperties>
</file>