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334" r:id="rId3"/>
    <p:sldId id="335" r:id="rId5"/>
    <p:sldId id="346" r:id="rId6"/>
    <p:sldId id="427" r:id="rId7"/>
    <p:sldId id="423" r:id="rId8"/>
    <p:sldId id="424" r:id="rId9"/>
    <p:sldId id="425" r:id="rId10"/>
    <p:sldId id="345" r:id="rId11"/>
    <p:sldId id="444" r:id="rId12"/>
    <p:sldId id="428" r:id="rId13"/>
    <p:sldId id="442" r:id="rId14"/>
    <p:sldId id="437" r:id="rId15"/>
    <p:sldId id="438" r:id="rId16"/>
    <p:sldId id="439" r:id="rId17"/>
    <p:sldId id="440" r:id="rId18"/>
    <p:sldId id="34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D46"/>
    <a:srgbClr val="1C2C44"/>
    <a:srgbClr val="404040"/>
    <a:srgbClr val="E71F02"/>
    <a:srgbClr val="C61127"/>
    <a:srgbClr val="13233B"/>
    <a:srgbClr val="D0243A"/>
    <a:srgbClr val="FFE899"/>
    <a:srgbClr val="E61F02"/>
    <a:srgbClr val="FFD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7" autoAdjust="0"/>
    <p:restoredTop sz="86098" autoAdjust="0"/>
  </p:normalViewPr>
  <p:slideViewPr>
    <p:cSldViewPr snapToGrid="0">
      <p:cViewPr varScale="1">
        <p:scale>
          <a:sx n="99" d="100"/>
          <a:sy n="99" d="100"/>
        </p:scale>
        <p:origin x="654" y="72"/>
      </p:cViewPr>
      <p:guideLst>
        <p:guide orient="horz" pos="2088"/>
        <p:guide pos="38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FF1B8-4857-A248-93C8-31FCEE7C126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0F420-9289-D444-ADE5-B0D974BA55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E81B-35CB-4151-A4B4-589966BB5A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FC134-E011-44C9-BD2B-F205F170FC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https://github.com/Algebrafly/java-review.git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倒序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项目按照时间倒序讲述</a:t>
            </a:r>
            <a:endParaRPr lang="zh-CN" altLang="en-US"/>
          </a:p>
          <a:p>
            <a:r>
              <a:rPr lang="zh-CN" altLang="en-US"/>
              <a:t>仓储中台后台</a:t>
            </a:r>
            <a:r>
              <a:rPr lang="en-US" altLang="zh-CN"/>
              <a:t>API</a:t>
            </a:r>
            <a:endParaRPr lang="en-US" altLang="zh-CN"/>
          </a:p>
          <a:p>
            <a:r>
              <a:rPr lang="en-US" altLang="zh-CN"/>
              <a:t>https://ware-api.lunz.cn/docs/index.html?url=/swagger/v1/swagger.Production.json#/%E5%85%A5%E5%BA%93%E7%AE%A1%E7%90%86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策略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工厂模式和</a:t>
            </a:r>
            <a:r>
              <a:rPr lang="en-US" altLang="zh-CN">
                <a:sym typeface="+mn-ea"/>
              </a:rPr>
              <a:t>Spring</a:t>
            </a:r>
            <a:r>
              <a:rPr lang="zh-CN" altLang="en-US">
                <a:sym typeface="+mn-ea"/>
              </a:rPr>
              <a:t>一接口多实现的原理：详细描述，或者加代码演示</a:t>
            </a:r>
            <a:endParaRPr lang="zh-CN" altLang="en-US">
              <a:sym typeface="+mn-ea"/>
            </a:endParaRPr>
          </a:p>
          <a:p>
            <a:r>
              <a:rPr lang="zh-CN" altLang="en-US"/>
              <a:t>策略</a:t>
            </a:r>
            <a:r>
              <a:rPr lang="en-US" altLang="zh-CN"/>
              <a:t>+</a:t>
            </a:r>
            <a:r>
              <a:rPr lang="zh-CN" altLang="en-US"/>
              <a:t>工厂</a:t>
            </a:r>
            <a:r>
              <a:rPr lang="en-US" altLang="zh-CN"/>
              <a:t>---&gt;&gt; SAAS </a:t>
            </a:r>
            <a:r>
              <a:rPr lang="zh-CN" altLang="en-US"/>
              <a:t>化之后，不同家的客户针对流程上有不同的要求，这就需要进行定制化开发。但是我们的工作流接口只有一套，所以就想起了策略模式。解决了可以不用改动原来代码逻辑就可以添加客户的难题，比如：数权客户，只需要添加定制化的类，然后将这个新加的类加到策略中去，代码再运行时候就可以根据流程定义</a:t>
            </a:r>
            <a:r>
              <a:rPr lang="en-US" altLang="zh-CN"/>
              <a:t>ID</a:t>
            </a:r>
            <a:r>
              <a:rPr lang="zh-CN" altLang="en-US"/>
              <a:t>去匹配这些定制化的东西。</a:t>
            </a:r>
            <a:endParaRPr lang="zh-CN" altLang="en-US"/>
          </a:p>
          <a:p>
            <a:r>
              <a:rPr lang="en-US" altLang="zh-CN"/>
              <a:t>Spring</a:t>
            </a:r>
            <a:r>
              <a:rPr lang="zh-CN" altLang="en-US"/>
              <a:t>一接口多实现原理（</a:t>
            </a:r>
            <a:r>
              <a:rPr lang="en-US" altLang="zh-CN"/>
              <a:t>Spring</a:t>
            </a:r>
            <a:r>
              <a:rPr lang="zh-CN" altLang="en-US"/>
              <a:t>结合策略模式）</a:t>
            </a:r>
            <a:r>
              <a:rPr lang="en-US" altLang="zh-CN"/>
              <a:t>----&gt;&gt; </a:t>
            </a:r>
            <a:r>
              <a:rPr lang="zh-CN" altLang="en-US"/>
              <a:t>工作流提交接口，有许多需要业务上的操作，比如：完善融资信息、新增银行卡开卡信息、检查承保意向书等等，为了避免大量的</a:t>
            </a:r>
            <a:r>
              <a:rPr lang="en-US" altLang="zh-CN"/>
              <a:t>IF-Else</a:t>
            </a:r>
            <a:r>
              <a:rPr lang="zh-CN" altLang="en-US"/>
              <a:t>代码出现，所以采用这种设计模式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倒序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为一个后端开发人员，基本功就是技术能力和学习能力；作为公司的一份子以及将来的个人经验积累和发展，项目管理和业务熟练度都是必须的；最后，个人的工作态度，目标导向以及与公司文化的契合都将对公司和个人产生一些影响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11579" y="337344"/>
            <a:ext cx="7886700" cy="431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811579" y="616744"/>
            <a:ext cx="78867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1270629" y="428110"/>
            <a:ext cx="468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EFCBF77D-F46E-4259-B383-244069B4E4DB}" type="slidenum">
              <a:rPr lang="zh-CN" altLang="en-US" smtClean="0">
                <a:solidFill>
                  <a:schemeClr val="bg1">
                    <a:lumMod val="8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</a:fld>
            <a:endParaRPr lang="zh-CN" altLang="en-US" dirty="0">
              <a:solidFill>
                <a:schemeClr val="bg1">
                  <a:lumMod val="8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自由: 形状 32"/>
          <p:cNvSpPr/>
          <p:nvPr userDrawn="1"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pattFill prst="pct75">
            <a:fgClr>
              <a:srgbClr val="13233B"/>
            </a:fgClr>
            <a:bgClr>
              <a:srgbClr val="50608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自由: 形状 31"/>
          <p:cNvSpPr/>
          <p:nvPr userDrawn="1"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4000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9" Type="http://schemas.openxmlformats.org/officeDocument/2006/relationships/tags" Target="../tags/tag89.xml"/><Relationship Id="rId28" Type="http://schemas.openxmlformats.org/officeDocument/2006/relationships/tags" Target="../tags/tag88.xml"/><Relationship Id="rId27" Type="http://schemas.openxmlformats.org/officeDocument/2006/relationships/tags" Target="../tags/tag87.xml"/><Relationship Id="rId26" Type="http://schemas.openxmlformats.org/officeDocument/2006/relationships/tags" Target="../tags/tag86.xml"/><Relationship Id="rId25" Type="http://schemas.openxmlformats.org/officeDocument/2006/relationships/tags" Target="../tags/tag85.xml"/><Relationship Id="rId24" Type="http://schemas.openxmlformats.org/officeDocument/2006/relationships/tags" Target="../tags/tag84.xml"/><Relationship Id="rId23" Type="http://schemas.openxmlformats.org/officeDocument/2006/relationships/tags" Target="../tags/tag83.xml"/><Relationship Id="rId22" Type="http://schemas.openxmlformats.org/officeDocument/2006/relationships/tags" Target="../tags/tag82.xml"/><Relationship Id="rId21" Type="http://schemas.openxmlformats.org/officeDocument/2006/relationships/tags" Target="../tags/tag81.xml"/><Relationship Id="rId20" Type="http://schemas.openxmlformats.org/officeDocument/2006/relationships/tags" Target="../tags/tag80.xml"/><Relationship Id="rId2" Type="http://schemas.openxmlformats.org/officeDocument/2006/relationships/tags" Target="../tags/tag62.xml"/><Relationship Id="rId19" Type="http://schemas.openxmlformats.org/officeDocument/2006/relationships/tags" Target="../tags/tag79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image" Target="../media/image21.png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22.png"/><Relationship Id="rId24" Type="http://schemas.openxmlformats.org/officeDocument/2006/relationships/tags" Target="../tags/tag111.xml"/><Relationship Id="rId23" Type="http://schemas.openxmlformats.org/officeDocument/2006/relationships/tags" Target="../tags/tag110.xml"/><Relationship Id="rId22" Type="http://schemas.openxmlformats.org/officeDocument/2006/relationships/tags" Target="../tags/tag109.xml"/><Relationship Id="rId21" Type="http://schemas.openxmlformats.org/officeDocument/2006/relationships/tags" Target="../tags/tag108.xml"/><Relationship Id="rId20" Type="http://schemas.openxmlformats.org/officeDocument/2006/relationships/tags" Target="../tags/tag107.xml"/><Relationship Id="rId2" Type="http://schemas.openxmlformats.org/officeDocument/2006/relationships/tags" Target="../tags/tag90.xml"/><Relationship Id="rId19" Type="http://schemas.openxmlformats.org/officeDocument/2006/relationships/tags" Target="../tags/tag106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133.xml"/><Relationship Id="rId22" Type="http://schemas.openxmlformats.org/officeDocument/2006/relationships/tags" Target="../tags/tag132.xml"/><Relationship Id="rId21" Type="http://schemas.openxmlformats.org/officeDocument/2006/relationships/tags" Target="../tags/tag131.xml"/><Relationship Id="rId20" Type="http://schemas.openxmlformats.org/officeDocument/2006/relationships/tags" Target="../tags/tag130.xml"/><Relationship Id="rId2" Type="http://schemas.openxmlformats.org/officeDocument/2006/relationships/tags" Target="../tags/tag112.xml"/><Relationship Id="rId19" Type="http://schemas.openxmlformats.org/officeDocument/2006/relationships/tags" Target="../tags/tag129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image" Target="../media/image23.jpeg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41.xml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tags" Target="../tags/tag18.xml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5715" y="0"/>
            <a:ext cx="12197402" cy="68580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原创设计师QQ598969553               _2"/>
          <p:cNvSpPr/>
          <p:nvPr/>
        </p:nvSpPr>
        <p:spPr>
          <a:xfrm>
            <a:off x="1275762" y="2428650"/>
            <a:ext cx="931579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sz="6000" b="1" dirty="0" smtClean="0">
                <a:solidFill>
                  <a:schemeClr val="bg1"/>
                </a:solidFill>
                <a:latin typeface="+mj-ea"/>
              </a:rPr>
              <a:t>设计模式的五个原则</a:t>
            </a:r>
            <a:endParaRPr lang="zh-CN" sz="6000" b="1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原创设计师QQ：598969553            _8"/>
          <p:cNvSpPr>
            <a:spLocks noChangeArrowheads="1"/>
          </p:cNvSpPr>
          <p:nvPr/>
        </p:nvSpPr>
        <p:spPr bwMode="auto">
          <a:xfrm>
            <a:off x="3471710" y="4220954"/>
            <a:ext cx="492389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讲解人：</a:t>
            </a:r>
            <a:r>
              <a:rPr lang="zh-CN" altLang="en-US" sz="2000" cap="all" dirty="0">
                <a:solidFill>
                  <a:schemeClr val="bg1"/>
                </a:solidFill>
                <a:cs typeface="Arial" panose="020B0604020202020204" pitchFamily="34" charset="0"/>
              </a:rPr>
              <a:t>李龙</a:t>
            </a:r>
            <a:r>
              <a:rPr lang="zh-CN" altLang="en-US" sz="20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       时间：</a:t>
            </a:r>
            <a:r>
              <a:rPr lang="en-US" altLang="zh-CN" sz="20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2020.06.28</a:t>
            </a:r>
            <a:endParaRPr lang="en-US" altLang="zh-CN" sz="2000" cap="all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" y="286302"/>
            <a:ext cx="1957095" cy="670828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03007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胜任理由</a:t>
            </a:r>
            <a:endParaRPr kumimoji="1" lang="zh-CN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2240" y="1098550"/>
            <a:ext cx="317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技术能力和学习能力（一）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041400"/>
            <a:ext cx="657225" cy="542925"/>
          </a:xfrm>
          <a:prstGeom prst="rect">
            <a:avLst/>
          </a:prstGeom>
        </p:spPr>
      </p:pic>
      <p:sp>
        <p:nvSpPr>
          <p:cNvPr id="20" name="立方体 19"/>
          <p:cNvSpPr/>
          <p:nvPr>
            <p:custDataLst>
              <p:tags r:id="rId2"/>
            </p:custDataLst>
          </p:nvPr>
        </p:nvSpPr>
        <p:spPr>
          <a:xfrm>
            <a:off x="553720" y="1762207"/>
            <a:ext cx="1263237" cy="3579810"/>
          </a:xfrm>
          <a:prstGeom prst="cube">
            <a:avLst>
              <a:gd name="adj" fmla="val 88345"/>
            </a:avLst>
          </a:prstGeom>
          <a:solidFill>
            <a:srgbClr val="69A35B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 bwMode="auto">
          <a:xfrm flipH="1">
            <a:off x="4593535" y="1813689"/>
            <a:ext cx="186405" cy="186408"/>
          </a:xfrm>
          <a:prstGeom prst="ellipse">
            <a:avLst/>
          </a:prstGeom>
          <a:solidFill>
            <a:srgbClr val="1F74AD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4858090" y="1609745"/>
            <a:ext cx="6233014" cy="467609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z="2000" b="1" spc="300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框架学习</a:t>
            </a:r>
            <a:r>
              <a:rPr lang="en-US" altLang="zh-CN" sz="2000" b="1" spc="300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000" b="1" spc="300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搭建</a:t>
            </a:r>
            <a:endParaRPr lang="zh-CN" altLang="en-US" sz="2000" b="1" spc="300">
              <a:solidFill>
                <a:srgbClr val="1F74A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 bwMode="auto">
          <a:xfrm>
            <a:off x="4857750" y="2076450"/>
            <a:ext cx="7318375" cy="1594485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先后搭建了</a:t>
            </a: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Springboot+Dubbo 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 </a:t>
            </a: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SpringBoot + Cloud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两套微服务框架，并且解决了服务间隐式传参（</a:t>
            </a: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MDC+Filter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）及</a:t>
            </a: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Token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传递的难题；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</a:t>
            </a: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Activiti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流程引擎框架，并且成功将其应用到项目当中；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引入</a:t>
            </a: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Quartz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定时任务框架，并集成使用到项目中去；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 bwMode="auto">
          <a:xfrm flipH="1">
            <a:off x="4574088" y="3816822"/>
            <a:ext cx="186405" cy="186408"/>
          </a:xfrm>
          <a:prstGeom prst="ellipse">
            <a:avLst/>
          </a:prstGeom>
          <a:solidFill>
            <a:srgbClr val="3498D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 bwMode="auto">
          <a:xfrm>
            <a:off x="4858350" y="3611392"/>
            <a:ext cx="6233014" cy="467609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z="2000" b="1" spc="300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利用</a:t>
            </a:r>
            <a:r>
              <a:rPr lang="en-US" altLang="zh-CN" sz="2000" b="1" spc="300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MQ</a:t>
            </a:r>
            <a:r>
              <a:rPr lang="zh-CN" altLang="en-US" sz="2000" b="1" spc="300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解决了异步调用难题</a:t>
            </a:r>
            <a:endParaRPr lang="zh-CN" altLang="en-US" sz="2000" b="1" spc="300">
              <a:solidFill>
                <a:srgbClr val="3498D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 bwMode="auto">
          <a:xfrm>
            <a:off x="4838700" y="4078605"/>
            <a:ext cx="7328535" cy="1399540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解决了结算服务中，通联接口要求在查询扣款结果时候延时且异步轮询的操作；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解决了工作流中，提交时候，因涉及合同生成等业务导致的响应缓慢（异步）；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解决了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财务管理中，线下勾稽操作与线上扣款数据一致性问题；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立方体 33"/>
          <p:cNvSpPr/>
          <p:nvPr>
            <p:custDataLst>
              <p:tags r:id="rId9"/>
            </p:custDataLst>
          </p:nvPr>
        </p:nvSpPr>
        <p:spPr>
          <a:xfrm>
            <a:off x="1402896" y="2117572"/>
            <a:ext cx="1152225" cy="3265277"/>
          </a:xfrm>
          <a:prstGeom prst="cube">
            <a:avLst>
              <a:gd name="adj" fmla="val 88345"/>
            </a:avLst>
          </a:prstGeom>
          <a:solidFill>
            <a:srgbClr val="1AA3AA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立方体 34"/>
          <p:cNvSpPr/>
          <p:nvPr>
            <p:custDataLst>
              <p:tags r:id="rId10"/>
            </p:custDataLst>
          </p:nvPr>
        </p:nvSpPr>
        <p:spPr>
          <a:xfrm>
            <a:off x="2197842" y="2483783"/>
            <a:ext cx="1037386" cy="2940536"/>
          </a:xfrm>
          <a:prstGeom prst="cube">
            <a:avLst>
              <a:gd name="adj" fmla="val 85731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立方体 35"/>
          <p:cNvSpPr/>
          <p:nvPr>
            <p:custDataLst>
              <p:tags r:id="rId11"/>
            </p:custDataLst>
          </p:nvPr>
        </p:nvSpPr>
        <p:spPr>
          <a:xfrm>
            <a:off x="2884329" y="3050964"/>
            <a:ext cx="859384" cy="2437155"/>
          </a:xfrm>
          <a:prstGeom prst="cube">
            <a:avLst>
              <a:gd name="adj" fmla="val 85731"/>
            </a:avLst>
          </a:prstGeom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03007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胜任理由</a:t>
            </a:r>
            <a:endParaRPr kumimoji="1" lang="zh-CN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2240" y="1098550"/>
            <a:ext cx="317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技术能力和学习能力（二）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041400"/>
            <a:ext cx="657225" cy="542925"/>
          </a:xfrm>
          <a:prstGeom prst="rect">
            <a:avLst/>
          </a:prstGeom>
        </p:spPr>
      </p:pic>
      <p:sp>
        <p:nvSpPr>
          <p:cNvPr id="20" name="立方体 19"/>
          <p:cNvSpPr/>
          <p:nvPr>
            <p:custDataLst>
              <p:tags r:id="rId2"/>
            </p:custDataLst>
          </p:nvPr>
        </p:nvSpPr>
        <p:spPr>
          <a:xfrm>
            <a:off x="553720" y="1762207"/>
            <a:ext cx="1263237" cy="3579810"/>
          </a:xfrm>
          <a:prstGeom prst="cube">
            <a:avLst>
              <a:gd name="adj" fmla="val 88345"/>
            </a:avLst>
          </a:prstGeom>
          <a:solidFill>
            <a:srgbClr val="69A35B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>
            <p:custDataLst>
              <p:tags r:id="rId3"/>
            </p:custDataLst>
          </p:nvPr>
        </p:nvSpPr>
        <p:spPr bwMode="auto">
          <a:xfrm flipH="1">
            <a:off x="4582978" y="2116713"/>
            <a:ext cx="186405" cy="186408"/>
          </a:xfrm>
          <a:prstGeom prst="ellipse">
            <a:avLst/>
          </a:prstGeom>
          <a:solidFill>
            <a:srgbClr val="1AA3AA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 bwMode="auto">
          <a:xfrm>
            <a:off x="4847533" y="1879137"/>
            <a:ext cx="6233014" cy="467609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z="2000" b="1" spc="300">
                <a:solidFill>
                  <a:srgbClr val="1AA3A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多线程处理</a:t>
            </a:r>
            <a:r>
              <a:rPr lang="en-US" altLang="zh-CN" sz="2000" b="1" spc="300">
                <a:solidFill>
                  <a:srgbClr val="1AA3A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HTTP</a:t>
            </a:r>
            <a:r>
              <a:rPr lang="zh-CN" altLang="en-US" sz="2000" b="1" spc="300">
                <a:solidFill>
                  <a:srgbClr val="1AA3A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请求</a:t>
            </a:r>
            <a:endParaRPr lang="zh-CN" altLang="en-US" sz="2000" b="1" spc="300">
              <a:solidFill>
                <a:srgbClr val="1AA3AA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 bwMode="auto">
          <a:xfrm>
            <a:off x="4847590" y="2324735"/>
            <a:ext cx="7329170" cy="850900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存管项目中，采用多线程请求仓储中台接口，缩短服务响应时间，优化用户使用体验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6"/>
            </p:custDataLst>
          </p:nvPr>
        </p:nvSpPr>
        <p:spPr bwMode="auto">
          <a:xfrm flipH="1">
            <a:off x="4582978" y="3724240"/>
            <a:ext cx="186405" cy="186408"/>
          </a:xfrm>
          <a:prstGeom prst="ellipse">
            <a:avLst/>
          </a:prstGeom>
          <a:solidFill>
            <a:srgbClr val="69A35B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7"/>
            </p:custDataLst>
          </p:nvPr>
        </p:nvSpPr>
        <p:spPr bwMode="auto">
          <a:xfrm>
            <a:off x="4847533" y="3516650"/>
            <a:ext cx="6233014" cy="467609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>
              <a:lnSpc>
                <a:spcPct val="130000"/>
              </a:lnSpc>
            </a:pPr>
            <a:r>
              <a:rPr lang="zh-CN" altLang="en-US" sz="2000" b="1" spc="300">
                <a:solidFill>
                  <a:srgbClr val="69A35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采用设计模式重构优化旧代码</a:t>
            </a:r>
            <a:endParaRPr lang="zh-CN" altLang="en-US" sz="2000" b="1" spc="300">
              <a:solidFill>
                <a:srgbClr val="69A35B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 bwMode="auto">
          <a:xfrm>
            <a:off x="4847590" y="4001770"/>
            <a:ext cx="7400925" cy="1118870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对于</a:t>
            </a: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SAAS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化之后多家客户工作流的集成，采用策略</a:t>
            </a: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+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工厂以及</a:t>
            </a: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Spring+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策略的设计模式进行了重构，提炼出可配置项。提高了代码稳定性和后续新客户（北辰、数权等客户）接入的快速、安全性；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立方体 33"/>
          <p:cNvSpPr/>
          <p:nvPr>
            <p:custDataLst>
              <p:tags r:id="rId9"/>
            </p:custDataLst>
          </p:nvPr>
        </p:nvSpPr>
        <p:spPr>
          <a:xfrm>
            <a:off x="1402896" y="2117572"/>
            <a:ext cx="1152225" cy="3265277"/>
          </a:xfrm>
          <a:prstGeom prst="cube">
            <a:avLst>
              <a:gd name="adj" fmla="val 88345"/>
            </a:avLst>
          </a:prstGeom>
          <a:solidFill>
            <a:srgbClr val="1AA3AA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立方体 34"/>
          <p:cNvSpPr/>
          <p:nvPr>
            <p:custDataLst>
              <p:tags r:id="rId10"/>
            </p:custDataLst>
          </p:nvPr>
        </p:nvSpPr>
        <p:spPr>
          <a:xfrm>
            <a:off x="2197842" y="2483783"/>
            <a:ext cx="1037386" cy="2940536"/>
          </a:xfrm>
          <a:prstGeom prst="cube">
            <a:avLst>
              <a:gd name="adj" fmla="val 85731"/>
            </a:avLst>
          </a:prstGeom>
          <a:solidFill>
            <a:srgbClr val="3498DB"/>
          </a:solidFill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立方体 35"/>
          <p:cNvSpPr/>
          <p:nvPr>
            <p:custDataLst>
              <p:tags r:id="rId11"/>
            </p:custDataLst>
          </p:nvPr>
        </p:nvSpPr>
        <p:spPr>
          <a:xfrm>
            <a:off x="2884329" y="3050964"/>
            <a:ext cx="859384" cy="2437155"/>
          </a:xfrm>
          <a:prstGeom prst="cube">
            <a:avLst>
              <a:gd name="adj" fmla="val 85731"/>
            </a:avLst>
          </a:prstGeom>
          <a:ln>
            <a:noFill/>
          </a:ln>
          <a:effectLst/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p>
            <a:pPr algn="ctr">
              <a:lnSpc>
                <a:spcPct val="120000"/>
              </a:lnSpc>
            </a:pPr>
            <a:endParaRPr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03007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胜任理由</a:t>
            </a:r>
            <a:endParaRPr kumimoji="1" lang="zh-CN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2240" y="1098550"/>
            <a:ext cx="441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ysClr val="windowText" lastClr="000000"/>
                </a:solidFill>
                <a:latin typeface="+mn-ea"/>
                <a:cs typeface="+mn-ea"/>
                <a:sym typeface="+mn-ea"/>
              </a:rPr>
              <a:t>工作态度&amp;目标导向&amp;文化匹配度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035050"/>
            <a:ext cx="619125" cy="495300"/>
          </a:xfrm>
          <a:prstGeom prst="rect">
            <a:avLst/>
          </a:prstGeom>
        </p:spPr>
      </p:pic>
      <p:grpSp>
        <p:nvGrpSpPr>
          <p:cNvPr id="102" name="组合 101"/>
          <p:cNvGrpSpPr/>
          <p:nvPr>
            <p:custDataLst>
              <p:tags r:id="rId2"/>
            </p:custDataLst>
          </p:nvPr>
        </p:nvGrpSpPr>
        <p:grpSpPr>
          <a:xfrm>
            <a:off x="6419961" y="2300004"/>
            <a:ext cx="1130072" cy="2804556"/>
            <a:chOff x="6706729" y="3220048"/>
            <a:chExt cx="960102" cy="2382732"/>
          </a:xfrm>
          <a:solidFill>
            <a:sysClr val="window" lastClr="FFFFFF">
              <a:lumMod val="95000"/>
            </a:sysClr>
          </a:solidFill>
        </p:grpSpPr>
        <p:sp>
          <p:nvSpPr>
            <p:cNvPr id="103" name="任意多边形 48"/>
            <p:cNvSpPr/>
            <p:nvPr>
              <p:custDataLst>
                <p:tags r:id="rId3"/>
              </p:custDataLst>
            </p:nvPr>
          </p:nvSpPr>
          <p:spPr bwMode="auto">
            <a:xfrm>
              <a:off x="7126774" y="3548895"/>
              <a:ext cx="540057" cy="2053885"/>
            </a:xfrm>
            <a:custGeom>
              <a:avLst/>
              <a:gdLst/>
              <a:ahLst/>
              <a:cxnLst>
                <a:cxn ang="0">
                  <a:pos x="276" y="977"/>
                </a:cxn>
                <a:cxn ang="0">
                  <a:pos x="183" y="802"/>
                </a:cxn>
                <a:cxn ang="0">
                  <a:pos x="208" y="613"/>
                </a:cxn>
                <a:cxn ang="0">
                  <a:pos x="267" y="518"/>
                </a:cxn>
                <a:cxn ang="0">
                  <a:pos x="267" y="109"/>
                </a:cxn>
                <a:cxn ang="0">
                  <a:pos x="160" y="0"/>
                </a:cxn>
                <a:cxn ang="0">
                  <a:pos x="105" y="0"/>
                </a:cxn>
                <a:cxn ang="0">
                  <a:pos x="0" y="86"/>
                </a:cxn>
                <a:cxn ang="0">
                  <a:pos x="112" y="66"/>
                </a:cxn>
                <a:cxn ang="0">
                  <a:pos x="125" y="63"/>
                </a:cxn>
                <a:cxn ang="0">
                  <a:pos x="192" y="125"/>
                </a:cxn>
                <a:cxn ang="0">
                  <a:pos x="180" y="176"/>
                </a:cxn>
                <a:cxn ang="0">
                  <a:pos x="135" y="207"/>
                </a:cxn>
                <a:cxn ang="0">
                  <a:pos x="0" y="228"/>
                </a:cxn>
                <a:cxn ang="0">
                  <a:pos x="0" y="518"/>
                </a:cxn>
                <a:cxn ang="0">
                  <a:pos x="74" y="622"/>
                </a:cxn>
                <a:cxn ang="0">
                  <a:pos x="50" y="806"/>
                </a:cxn>
                <a:cxn ang="0">
                  <a:pos x="50" y="813"/>
                </a:cxn>
                <a:cxn ang="0">
                  <a:pos x="57" y="840"/>
                </a:cxn>
                <a:cxn ang="0">
                  <a:pos x="162" y="1041"/>
                </a:cxn>
                <a:cxn ang="0">
                  <a:pos x="241" y="1065"/>
                </a:cxn>
                <a:cxn ang="0">
                  <a:pos x="253" y="1056"/>
                </a:cxn>
                <a:cxn ang="0">
                  <a:pos x="276" y="977"/>
                </a:cxn>
              </a:cxnLst>
              <a:rect l="0" t="0" r="r" b="b"/>
              <a:pathLst>
                <a:path w="294" h="1076">
                  <a:moveTo>
                    <a:pt x="276" y="977"/>
                  </a:moveTo>
                  <a:cubicBezTo>
                    <a:pt x="183" y="802"/>
                    <a:pt x="183" y="802"/>
                    <a:pt x="183" y="802"/>
                  </a:cubicBezTo>
                  <a:cubicBezTo>
                    <a:pt x="208" y="613"/>
                    <a:pt x="208" y="613"/>
                    <a:pt x="208" y="613"/>
                  </a:cubicBezTo>
                  <a:cubicBezTo>
                    <a:pt x="245" y="595"/>
                    <a:pt x="267" y="558"/>
                    <a:pt x="267" y="518"/>
                  </a:cubicBezTo>
                  <a:cubicBezTo>
                    <a:pt x="267" y="109"/>
                    <a:pt x="267" y="109"/>
                    <a:pt x="267" y="109"/>
                  </a:cubicBezTo>
                  <a:cubicBezTo>
                    <a:pt x="267" y="48"/>
                    <a:pt x="220" y="0"/>
                    <a:pt x="160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5" y="0"/>
                    <a:pt x="12" y="36"/>
                    <a:pt x="0" y="8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4" y="63"/>
                    <a:pt x="121" y="63"/>
                    <a:pt x="125" y="63"/>
                  </a:cubicBezTo>
                  <a:cubicBezTo>
                    <a:pt x="156" y="63"/>
                    <a:pt x="186" y="90"/>
                    <a:pt x="192" y="125"/>
                  </a:cubicBezTo>
                  <a:cubicBezTo>
                    <a:pt x="196" y="143"/>
                    <a:pt x="188" y="162"/>
                    <a:pt x="180" y="176"/>
                  </a:cubicBezTo>
                  <a:cubicBezTo>
                    <a:pt x="168" y="195"/>
                    <a:pt x="154" y="203"/>
                    <a:pt x="135" y="207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0" y="567"/>
                    <a:pt x="28" y="607"/>
                    <a:pt x="74" y="622"/>
                  </a:cubicBezTo>
                  <a:cubicBezTo>
                    <a:pt x="50" y="806"/>
                    <a:pt x="50" y="806"/>
                    <a:pt x="50" y="806"/>
                  </a:cubicBezTo>
                  <a:cubicBezTo>
                    <a:pt x="50" y="806"/>
                    <a:pt x="50" y="810"/>
                    <a:pt x="50" y="813"/>
                  </a:cubicBezTo>
                  <a:cubicBezTo>
                    <a:pt x="50" y="821"/>
                    <a:pt x="55" y="831"/>
                    <a:pt x="57" y="840"/>
                  </a:cubicBezTo>
                  <a:cubicBezTo>
                    <a:pt x="162" y="1041"/>
                    <a:pt x="162" y="1041"/>
                    <a:pt x="162" y="1041"/>
                  </a:cubicBezTo>
                  <a:cubicBezTo>
                    <a:pt x="176" y="1068"/>
                    <a:pt x="212" y="1076"/>
                    <a:pt x="241" y="1065"/>
                  </a:cubicBezTo>
                  <a:cubicBezTo>
                    <a:pt x="253" y="1056"/>
                    <a:pt x="253" y="1056"/>
                    <a:pt x="253" y="1056"/>
                  </a:cubicBezTo>
                  <a:cubicBezTo>
                    <a:pt x="284" y="1041"/>
                    <a:pt x="294" y="1008"/>
                    <a:pt x="276" y="97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4" name="任意多边形 49"/>
            <p:cNvSpPr/>
            <p:nvPr>
              <p:custDataLst>
                <p:tags r:id="rId4"/>
              </p:custDataLst>
            </p:nvPr>
          </p:nvSpPr>
          <p:spPr bwMode="auto">
            <a:xfrm>
              <a:off x="6777646" y="3405734"/>
              <a:ext cx="672344" cy="583989"/>
            </a:xfrm>
            <a:custGeom>
              <a:avLst/>
              <a:gdLst/>
              <a:ahLst/>
              <a:cxnLst>
                <a:cxn ang="0">
                  <a:pos x="104" y="53"/>
                </a:cxn>
                <a:cxn ang="0">
                  <a:pos x="55" y="2"/>
                </a:cxn>
                <a:cxn ang="0">
                  <a:pos x="2" y="53"/>
                </a:cxn>
                <a:cxn ang="0">
                  <a:pos x="4" y="253"/>
                </a:cxn>
                <a:cxn ang="0">
                  <a:pos x="57" y="306"/>
                </a:cxn>
                <a:cxn ang="0">
                  <a:pos x="57" y="306"/>
                </a:cxn>
                <a:cxn ang="0">
                  <a:pos x="68" y="303"/>
                </a:cxn>
                <a:cxn ang="0">
                  <a:pos x="323" y="263"/>
                </a:cxn>
                <a:cxn ang="0">
                  <a:pos x="364" y="202"/>
                </a:cxn>
                <a:cxn ang="0">
                  <a:pos x="304" y="161"/>
                </a:cxn>
                <a:cxn ang="0">
                  <a:pos x="109" y="191"/>
                </a:cxn>
                <a:cxn ang="0">
                  <a:pos x="104" y="53"/>
                </a:cxn>
              </a:cxnLst>
              <a:rect l="0" t="0" r="r" b="b"/>
              <a:pathLst>
                <a:path w="366" h="306">
                  <a:moveTo>
                    <a:pt x="104" y="53"/>
                  </a:moveTo>
                  <a:cubicBezTo>
                    <a:pt x="104" y="23"/>
                    <a:pt x="80" y="0"/>
                    <a:pt x="55" y="2"/>
                  </a:cubicBezTo>
                  <a:cubicBezTo>
                    <a:pt x="24" y="2"/>
                    <a:pt x="0" y="27"/>
                    <a:pt x="2" y="53"/>
                  </a:cubicBezTo>
                  <a:cubicBezTo>
                    <a:pt x="4" y="253"/>
                    <a:pt x="4" y="253"/>
                    <a:pt x="4" y="253"/>
                  </a:cubicBezTo>
                  <a:cubicBezTo>
                    <a:pt x="4" y="282"/>
                    <a:pt x="27" y="306"/>
                    <a:pt x="57" y="306"/>
                  </a:cubicBezTo>
                  <a:cubicBezTo>
                    <a:pt x="57" y="306"/>
                    <a:pt x="57" y="306"/>
                    <a:pt x="57" y="306"/>
                  </a:cubicBezTo>
                  <a:cubicBezTo>
                    <a:pt x="61" y="306"/>
                    <a:pt x="67" y="306"/>
                    <a:pt x="68" y="303"/>
                  </a:cubicBezTo>
                  <a:cubicBezTo>
                    <a:pt x="323" y="263"/>
                    <a:pt x="323" y="263"/>
                    <a:pt x="323" y="263"/>
                  </a:cubicBezTo>
                  <a:cubicBezTo>
                    <a:pt x="350" y="257"/>
                    <a:pt x="366" y="230"/>
                    <a:pt x="364" y="202"/>
                  </a:cubicBezTo>
                  <a:cubicBezTo>
                    <a:pt x="358" y="175"/>
                    <a:pt x="330" y="154"/>
                    <a:pt x="304" y="161"/>
                  </a:cubicBezTo>
                  <a:cubicBezTo>
                    <a:pt x="109" y="191"/>
                    <a:pt x="109" y="191"/>
                    <a:pt x="109" y="191"/>
                  </a:cubicBezTo>
                  <a:lnTo>
                    <a:pt x="104" y="5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5" name="任意多边形 50"/>
            <p:cNvSpPr/>
            <p:nvPr>
              <p:custDataLst>
                <p:tags r:id="rId5"/>
              </p:custDataLst>
            </p:nvPr>
          </p:nvSpPr>
          <p:spPr bwMode="auto">
            <a:xfrm>
              <a:off x="6706729" y="3520546"/>
              <a:ext cx="379131" cy="559893"/>
            </a:xfrm>
            <a:custGeom>
              <a:avLst/>
              <a:gdLst/>
              <a:ahLst/>
              <a:cxnLst>
                <a:cxn ang="0">
                  <a:pos x="207" y="246"/>
                </a:cxn>
                <a:cxn ang="0">
                  <a:pos x="109" y="264"/>
                </a:cxn>
                <a:cxn ang="0">
                  <a:pos x="100" y="264"/>
                </a:cxn>
                <a:cxn ang="0">
                  <a:pos x="100" y="264"/>
                </a:cxn>
                <a:cxn ang="0">
                  <a:pos x="96" y="264"/>
                </a:cxn>
                <a:cxn ang="0">
                  <a:pos x="96" y="264"/>
                </a:cxn>
                <a:cxn ang="0">
                  <a:pos x="25" y="193"/>
                </a:cxn>
                <a:cxn ang="0">
                  <a:pos x="20" y="0"/>
                </a:cxn>
                <a:cxn ang="0">
                  <a:pos x="0" y="43"/>
                </a:cxn>
                <a:cxn ang="0">
                  <a:pos x="1" y="243"/>
                </a:cxn>
                <a:cxn ang="0">
                  <a:pos x="56" y="293"/>
                </a:cxn>
                <a:cxn ang="0">
                  <a:pos x="56" y="293"/>
                </a:cxn>
                <a:cxn ang="0">
                  <a:pos x="66" y="291"/>
                </a:cxn>
                <a:cxn ang="0">
                  <a:pos x="207" y="269"/>
                </a:cxn>
                <a:cxn ang="0">
                  <a:pos x="207" y="246"/>
                </a:cxn>
              </a:cxnLst>
              <a:rect l="0" t="0" r="r" b="b"/>
              <a:pathLst>
                <a:path w="207" h="293">
                  <a:moveTo>
                    <a:pt x="207" y="246"/>
                  </a:moveTo>
                  <a:cubicBezTo>
                    <a:pt x="109" y="264"/>
                    <a:pt x="109" y="264"/>
                    <a:pt x="109" y="264"/>
                  </a:cubicBezTo>
                  <a:cubicBezTo>
                    <a:pt x="107" y="264"/>
                    <a:pt x="106" y="264"/>
                    <a:pt x="100" y="264"/>
                  </a:cubicBezTo>
                  <a:cubicBezTo>
                    <a:pt x="100" y="264"/>
                    <a:pt x="100" y="264"/>
                    <a:pt x="100" y="264"/>
                  </a:cubicBezTo>
                  <a:cubicBezTo>
                    <a:pt x="96" y="264"/>
                    <a:pt x="96" y="264"/>
                    <a:pt x="96" y="264"/>
                  </a:cubicBezTo>
                  <a:cubicBezTo>
                    <a:pt x="96" y="264"/>
                    <a:pt x="96" y="264"/>
                    <a:pt x="96" y="264"/>
                  </a:cubicBezTo>
                  <a:cubicBezTo>
                    <a:pt x="56" y="264"/>
                    <a:pt x="25" y="232"/>
                    <a:pt x="25" y="19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8" y="8"/>
                    <a:pt x="0" y="24"/>
                    <a:pt x="0" y="43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5" y="269"/>
                    <a:pt x="25" y="293"/>
                    <a:pt x="56" y="293"/>
                  </a:cubicBezTo>
                  <a:cubicBezTo>
                    <a:pt x="56" y="293"/>
                    <a:pt x="56" y="293"/>
                    <a:pt x="56" y="293"/>
                  </a:cubicBezTo>
                  <a:cubicBezTo>
                    <a:pt x="61" y="293"/>
                    <a:pt x="66" y="293"/>
                    <a:pt x="66" y="291"/>
                  </a:cubicBezTo>
                  <a:cubicBezTo>
                    <a:pt x="207" y="269"/>
                    <a:pt x="207" y="269"/>
                    <a:pt x="207" y="269"/>
                  </a:cubicBezTo>
                  <a:lnTo>
                    <a:pt x="207" y="2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6" name="任意多边形 51"/>
            <p:cNvSpPr/>
            <p:nvPr>
              <p:custDataLst>
                <p:tags r:id="rId6"/>
              </p:custDataLst>
            </p:nvPr>
          </p:nvSpPr>
          <p:spPr bwMode="auto">
            <a:xfrm>
              <a:off x="7004033" y="4736718"/>
              <a:ext cx="235935" cy="858974"/>
            </a:xfrm>
            <a:custGeom>
              <a:avLst/>
              <a:gdLst/>
              <a:ahLst/>
              <a:cxnLst>
                <a:cxn ang="0">
                  <a:pos x="99" y="198"/>
                </a:cxn>
                <a:cxn ang="0">
                  <a:pos x="99" y="195"/>
                </a:cxn>
                <a:cxn ang="0">
                  <a:pos x="99" y="191"/>
                </a:cxn>
                <a:cxn ang="0">
                  <a:pos x="99" y="182"/>
                </a:cxn>
                <a:cxn ang="0">
                  <a:pos x="122" y="13"/>
                </a:cxn>
                <a:cxn ang="0">
                  <a:pos x="102" y="0"/>
                </a:cxn>
                <a:cxn ang="0">
                  <a:pos x="8" y="130"/>
                </a:cxn>
                <a:cxn ang="0">
                  <a:pos x="0" y="163"/>
                </a:cxn>
                <a:cxn ang="0">
                  <a:pos x="0" y="167"/>
                </a:cxn>
                <a:cxn ang="0">
                  <a:pos x="0" y="390"/>
                </a:cxn>
                <a:cxn ang="0">
                  <a:pos x="58" y="450"/>
                </a:cxn>
                <a:cxn ang="0">
                  <a:pos x="73" y="450"/>
                </a:cxn>
                <a:cxn ang="0">
                  <a:pos x="129" y="390"/>
                </a:cxn>
                <a:cxn ang="0">
                  <a:pos x="129" y="270"/>
                </a:cxn>
                <a:cxn ang="0">
                  <a:pos x="107" y="228"/>
                </a:cxn>
                <a:cxn ang="0">
                  <a:pos x="99" y="198"/>
                </a:cxn>
              </a:cxnLst>
              <a:rect l="0" t="0" r="r" b="b"/>
              <a:pathLst>
                <a:path w="129" h="450">
                  <a:moveTo>
                    <a:pt x="99" y="198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99" y="191"/>
                    <a:pt x="99" y="191"/>
                    <a:pt x="99" y="191"/>
                  </a:cubicBezTo>
                  <a:cubicBezTo>
                    <a:pt x="99" y="188"/>
                    <a:pt x="99" y="184"/>
                    <a:pt x="99" y="182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4" y="9"/>
                    <a:pt x="107" y="6"/>
                    <a:pt x="102" y="0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2" y="143"/>
                    <a:pt x="0" y="152"/>
                    <a:pt x="0" y="16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21"/>
                    <a:pt x="24" y="450"/>
                    <a:pt x="58" y="450"/>
                  </a:cubicBezTo>
                  <a:cubicBezTo>
                    <a:pt x="73" y="450"/>
                    <a:pt x="73" y="450"/>
                    <a:pt x="73" y="450"/>
                  </a:cubicBezTo>
                  <a:cubicBezTo>
                    <a:pt x="106" y="450"/>
                    <a:pt x="129" y="421"/>
                    <a:pt x="129" y="390"/>
                  </a:cubicBezTo>
                  <a:cubicBezTo>
                    <a:pt x="129" y="270"/>
                    <a:pt x="129" y="270"/>
                    <a:pt x="129" y="270"/>
                  </a:cubicBezTo>
                  <a:cubicBezTo>
                    <a:pt x="107" y="228"/>
                    <a:pt x="107" y="228"/>
                    <a:pt x="107" y="228"/>
                  </a:cubicBezTo>
                  <a:cubicBezTo>
                    <a:pt x="102" y="218"/>
                    <a:pt x="99" y="206"/>
                    <a:pt x="99" y="19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7" name="任意多边形 52"/>
            <p:cNvSpPr/>
            <p:nvPr>
              <p:custDataLst>
                <p:tags r:id="rId7"/>
              </p:custDataLst>
            </p:nvPr>
          </p:nvSpPr>
          <p:spPr bwMode="auto">
            <a:xfrm>
              <a:off x="6744916" y="3220048"/>
              <a:ext cx="455504" cy="472011"/>
            </a:xfrm>
            <a:custGeom>
              <a:avLst/>
              <a:gdLst/>
              <a:ahLst/>
              <a:cxnLst>
                <a:cxn ang="0">
                  <a:pos x="69" y="78"/>
                </a:cxn>
                <a:cxn ang="0">
                  <a:pos x="73" y="78"/>
                </a:cxn>
                <a:cxn ang="0">
                  <a:pos x="141" y="148"/>
                </a:cxn>
                <a:cxn ang="0">
                  <a:pos x="143" y="248"/>
                </a:cxn>
                <a:cxn ang="0">
                  <a:pos x="248" y="125"/>
                </a:cxn>
                <a:cxn ang="0">
                  <a:pos x="127" y="0"/>
                </a:cxn>
                <a:cxn ang="0">
                  <a:pos x="0" y="125"/>
                </a:cxn>
                <a:cxn ang="0">
                  <a:pos x="0" y="131"/>
                </a:cxn>
                <a:cxn ang="0">
                  <a:pos x="69" y="78"/>
                </a:cxn>
              </a:cxnLst>
              <a:rect l="0" t="0" r="r" b="b"/>
              <a:pathLst>
                <a:path w="248" h="248">
                  <a:moveTo>
                    <a:pt x="69" y="78"/>
                  </a:moveTo>
                  <a:cubicBezTo>
                    <a:pt x="73" y="78"/>
                    <a:pt x="73" y="78"/>
                    <a:pt x="73" y="78"/>
                  </a:cubicBezTo>
                  <a:cubicBezTo>
                    <a:pt x="107" y="78"/>
                    <a:pt x="141" y="112"/>
                    <a:pt x="141" y="148"/>
                  </a:cubicBezTo>
                  <a:cubicBezTo>
                    <a:pt x="143" y="248"/>
                    <a:pt x="143" y="248"/>
                    <a:pt x="143" y="248"/>
                  </a:cubicBezTo>
                  <a:cubicBezTo>
                    <a:pt x="205" y="239"/>
                    <a:pt x="248" y="187"/>
                    <a:pt x="248" y="125"/>
                  </a:cubicBezTo>
                  <a:cubicBezTo>
                    <a:pt x="248" y="54"/>
                    <a:pt x="194" y="0"/>
                    <a:pt x="127" y="0"/>
                  </a:cubicBezTo>
                  <a:cubicBezTo>
                    <a:pt x="59" y="0"/>
                    <a:pt x="0" y="54"/>
                    <a:pt x="0" y="125"/>
                  </a:cubicBezTo>
                  <a:cubicBezTo>
                    <a:pt x="0" y="127"/>
                    <a:pt x="0" y="131"/>
                    <a:pt x="0" y="131"/>
                  </a:cubicBezTo>
                  <a:cubicBezTo>
                    <a:pt x="11" y="104"/>
                    <a:pt x="40" y="81"/>
                    <a:pt x="69" y="7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1" name="组合 90"/>
          <p:cNvGrpSpPr/>
          <p:nvPr>
            <p:custDataLst>
              <p:tags r:id="rId8"/>
            </p:custDataLst>
          </p:nvPr>
        </p:nvGrpSpPr>
        <p:grpSpPr>
          <a:xfrm>
            <a:off x="4855544" y="2192806"/>
            <a:ext cx="1264911" cy="2939697"/>
            <a:chOff x="4374665" y="3100981"/>
            <a:chExt cx="1074660" cy="2497547"/>
          </a:xfrm>
          <a:solidFill>
            <a:sysClr val="window" lastClr="FFFFFF">
              <a:lumMod val="95000"/>
            </a:sysClr>
          </a:solidFill>
        </p:grpSpPr>
        <p:sp>
          <p:nvSpPr>
            <p:cNvPr id="92" name="任意多边形 43"/>
            <p:cNvSpPr/>
            <p:nvPr>
              <p:custDataLst>
                <p:tags r:id="rId9"/>
              </p:custDataLst>
            </p:nvPr>
          </p:nvSpPr>
          <p:spPr bwMode="auto">
            <a:xfrm>
              <a:off x="4374665" y="3653787"/>
              <a:ext cx="545512" cy="905751"/>
            </a:xfrm>
            <a:custGeom>
              <a:avLst/>
              <a:gdLst/>
              <a:ahLst/>
              <a:cxnLst>
                <a:cxn ang="0">
                  <a:pos x="275" y="20"/>
                </a:cxn>
                <a:cxn ang="0">
                  <a:pos x="203" y="20"/>
                </a:cxn>
                <a:cxn ang="0">
                  <a:pos x="20" y="199"/>
                </a:cxn>
                <a:cxn ang="0">
                  <a:pos x="7" y="256"/>
                </a:cxn>
                <a:cxn ang="0">
                  <a:pos x="17" y="275"/>
                </a:cxn>
                <a:cxn ang="0">
                  <a:pos x="124" y="443"/>
                </a:cxn>
                <a:cxn ang="0">
                  <a:pos x="196" y="457"/>
                </a:cxn>
                <a:cxn ang="0">
                  <a:pos x="213" y="385"/>
                </a:cxn>
                <a:cxn ang="0">
                  <a:pos x="119" y="245"/>
                </a:cxn>
                <a:cxn ang="0">
                  <a:pos x="275" y="94"/>
                </a:cxn>
                <a:cxn ang="0">
                  <a:pos x="275" y="20"/>
                </a:cxn>
              </a:cxnLst>
              <a:rect l="0" t="0" r="r" b="b"/>
              <a:pathLst>
                <a:path w="297" h="474">
                  <a:moveTo>
                    <a:pt x="275" y="20"/>
                  </a:moveTo>
                  <a:cubicBezTo>
                    <a:pt x="257" y="0"/>
                    <a:pt x="224" y="0"/>
                    <a:pt x="203" y="20"/>
                  </a:cubicBezTo>
                  <a:cubicBezTo>
                    <a:pt x="20" y="199"/>
                    <a:pt x="20" y="199"/>
                    <a:pt x="20" y="199"/>
                  </a:cubicBezTo>
                  <a:cubicBezTo>
                    <a:pt x="4" y="215"/>
                    <a:pt x="0" y="235"/>
                    <a:pt x="7" y="256"/>
                  </a:cubicBezTo>
                  <a:cubicBezTo>
                    <a:pt x="7" y="263"/>
                    <a:pt x="11" y="270"/>
                    <a:pt x="17" y="275"/>
                  </a:cubicBezTo>
                  <a:cubicBezTo>
                    <a:pt x="124" y="443"/>
                    <a:pt x="124" y="443"/>
                    <a:pt x="124" y="443"/>
                  </a:cubicBezTo>
                  <a:cubicBezTo>
                    <a:pt x="142" y="467"/>
                    <a:pt x="174" y="474"/>
                    <a:pt x="196" y="457"/>
                  </a:cubicBezTo>
                  <a:cubicBezTo>
                    <a:pt x="221" y="439"/>
                    <a:pt x="226" y="410"/>
                    <a:pt x="213" y="385"/>
                  </a:cubicBezTo>
                  <a:cubicBezTo>
                    <a:pt x="119" y="245"/>
                    <a:pt x="119" y="245"/>
                    <a:pt x="119" y="245"/>
                  </a:cubicBezTo>
                  <a:cubicBezTo>
                    <a:pt x="275" y="94"/>
                    <a:pt x="275" y="94"/>
                    <a:pt x="275" y="94"/>
                  </a:cubicBezTo>
                  <a:cubicBezTo>
                    <a:pt x="297" y="74"/>
                    <a:pt x="297" y="41"/>
                    <a:pt x="275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3" name="任意多边形 44"/>
            <p:cNvSpPr/>
            <p:nvPr>
              <p:custDataLst>
                <p:tags r:id="rId10"/>
              </p:custDataLst>
            </p:nvPr>
          </p:nvSpPr>
          <p:spPr bwMode="auto">
            <a:xfrm>
              <a:off x="4569686" y="3536139"/>
              <a:ext cx="537329" cy="2062389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30" y="0"/>
                </a:cxn>
                <a:cxn ang="0">
                  <a:pos x="26" y="110"/>
                </a:cxn>
                <a:cxn ang="0">
                  <a:pos x="26" y="125"/>
                </a:cxn>
                <a:cxn ang="0">
                  <a:pos x="84" y="68"/>
                </a:cxn>
                <a:cxn ang="0">
                  <a:pos x="133" y="49"/>
                </a:cxn>
                <a:cxn ang="0">
                  <a:pos x="184" y="70"/>
                </a:cxn>
                <a:cxn ang="0">
                  <a:pos x="181" y="171"/>
                </a:cxn>
                <a:cxn ang="0">
                  <a:pos x="36" y="311"/>
                </a:cxn>
                <a:cxn ang="0">
                  <a:pos x="120" y="435"/>
                </a:cxn>
                <a:cxn ang="0">
                  <a:pos x="130" y="489"/>
                </a:cxn>
                <a:cxn ang="0">
                  <a:pos x="104" y="536"/>
                </a:cxn>
                <a:cxn ang="0">
                  <a:pos x="64" y="547"/>
                </a:cxn>
                <a:cxn ang="0">
                  <a:pos x="26" y="536"/>
                </a:cxn>
                <a:cxn ang="0">
                  <a:pos x="84" y="617"/>
                </a:cxn>
                <a:cxn ang="0">
                  <a:pos x="109" y="804"/>
                </a:cxn>
                <a:cxn ang="0">
                  <a:pos x="13" y="981"/>
                </a:cxn>
                <a:cxn ang="0">
                  <a:pos x="36" y="1060"/>
                </a:cxn>
                <a:cxn ang="0">
                  <a:pos x="53" y="1065"/>
                </a:cxn>
                <a:cxn ang="0">
                  <a:pos x="130" y="1045"/>
                </a:cxn>
                <a:cxn ang="0">
                  <a:pos x="232" y="844"/>
                </a:cxn>
                <a:cxn ang="0">
                  <a:pos x="242" y="813"/>
                </a:cxn>
                <a:cxn ang="0">
                  <a:pos x="242" y="809"/>
                </a:cxn>
                <a:cxn ang="0">
                  <a:pos x="216" y="622"/>
                </a:cxn>
                <a:cxn ang="0">
                  <a:pos x="293" y="519"/>
                </a:cxn>
                <a:cxn ang="0">
                  <a:pos x="293" y="110"/>
                </a:cxn>
                <a:cxn ang="0">
                  <a:pos x="188" y="0"/>
                </a:cxn>
              </a:cxnLst>
              <a:rect l="0" t="0" r="r" b="b"/>
              <a:pathLst>
                <a:path w="293" h="1081">
                  <a:moveTo>
                    <a:pt x="188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73" y="0"/>
                    <a:pt x="26" y="49"/>
                    <a:pt x="26" y="110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97" y="55"/>
                    <a:pt x="115" y="49"/>
                    <a:pt x="133" y="49"/>
                  </a:cubicBezTo>
                  <a:cubicBezTo>
                    <a:pt x="151" y="49"/>
                    <a:pt x="169" y="55"/>
                    <a:pt x="184" y="70"/>
                  </a:cubicBezTo>
                  <a:cubicBezTo>
                    <a:pt x="212" y="97"/>
                    <a:pt x="209" y="143"/>
                    <a:pt x="181" y="171"/>
                  </a:cubicBezTo>
                  <a:cubicBezTo>
                    <a:pt x="36" y="311"/>
                    <a:pt x="36" y="311"/>
                    <a:pt x="36" y="311"/>
                  </a:cubicBezTo>
                  <a:cubicBezTo>
                    <a:pt x="120" y="435"/>
                    <a:pt x="120" y="435"/>
                    <a:pt x="120" y="435"/>
                  </a:cubicBezTo>
                  <a:cubicBezTo>
                    <a:pt x="130" y="452"/>
                    <a:pt x="136" y="472"/>
                    <a:pt x="130" y="489"/>
                  </a:cubicBezTo>
                  <a:cubicBezTo>
                    <a:pt x="127" y="508"/>
                    <a:pt x="118" y="522"/>
                    <a:pt x="104" y="536"/>
                  </a:cubicBezTo>
                  <a:cubicBezTo>
                    <a:pt x="90" y="541"/>
                    <a:pt x="76" y="547"/>
                    <a:pt x="64" y="547"/>
                  </a:cubicBezTo>
                  <a:cubicBezTo>
                    <a:pt x="48" y="547"/>
                    <a:pt x="36" y="545"/>
                    <a:pt x="26" y="536"/>
                  </a:cubicBezTo>
                  <a:cubicBezTo>
                    <a:pt x="30" y="571"/>
                    <a:pt x="53" y="602"/>
                    <a:pt x="84" y="617"/>
                  </a:cubicBezTo>
                  <a:cubicBezTo>
                    <a:pt x="109" y="804"/>
                    <a:pt x="109" y="804"/>
                    <a:pt x="109" y="804"/>
                  </a:cubicBezTo>
                  <a:cubicBezTo>
                    <a:pt x="13" y="981"/>
                    <a:pt x="13" y="981"/>
                    <a:pt x="13" y="981"/>
                  </a:cubicBezTo>
                  <a:cubicBezTo>
                    <a:pt x="0" y="1009"/>
                    <a:pt x="10" y="1045"/>
                    <a:pt x="36" y="1060"/>
                  </a:cubicBezTo>
                  <a:cubicBezTo>
                    <a:pt x="53" y="1065"/>
                    <a:pt x="53" y="1065"/>
                    <a:pt x="53" y="1065"/>
                  </a:cubicBezTo>
                  <a:cubicBezTo>
                    <a:pt x="80" y="1081"/>
                    <a:pt x="115" y="1072"/>
                    <a:pt x="130" y="1045"/>
                  </a:cubicBezTo>
                  <a:cubicBezTo>
                    <a:pt x="232" y="844"/>
                    <a:pt x="232" y="844"/>
                    <a:pt x="232" y="844"/>
                  </a:cubicBezTo>
                  <a:cubicBezTo>
                    <a:pt x="239" y="835"/>
                    <a:pt x="242" y="827"/>
                    <a:pt x="242" y="813"/>
                  </a:cubicBezTo>
                  <a:cubicBezTo>
                    <a:pt x="242" y="813"/>
                    <a:pt x="242" y="811"/>
                    <a:pt x="242" y="809"/>
                  </a:cubicBezTo>
                  <a:cubicBezTo>
                    <a:pt x="216" y="622"/>
                    <a:pt x="216" y="622"/>
                    <a:pt x="216" y="622"/>
                  </a:cubicBezTo>
                  <a:cubicBezTo>
                    <a:pt x="261" y="611"/>
                    <a:pt x="293" y="568"/>
                    <a:pt x="293" y="519"/>
                  </a:cubicBezTo>
                  <a:cubicBezTo>
                    <a:pt x="293" y="110"/>
                    <a:pt x="293" y="110"/>
                    <a:pt x="293" y="110"/>
                  </a:cubicBezTo>
                  <a:cubicBezTo>
                    <a:pt x="293" y="49"/>
                    <a:pt x="245" y="0"/>
                    <a:pt x="188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4" name="任意多边形 45"/>
            <p:cNvSpPr/>
            <p:nvPr>
              <p:custDataLst>
                <p:tags r:id="rId11"/>
              </p:custDataLst>
            </p:nvPr>
          </p:nvSpPr>
          <p:spPr bwMode="auto">
            <a:xfrm>
              <a:off x="4914722" y="3100981"/>
              <a:ext cx="445956" cy="473429"/>
            </a:xfrm>
            <a:custGeom>
              <a:avLst/>
              <a:gdLst/>
              <a:ahLst/>
              <a:cxnLst>
                <a:cxn ang="0">
                  <a:pos x="188" y="197"/>
                </a:cxn>
                <a:cxn ang="0">
                  <a:pos x="201" y="197"/>
                </a:cxn>
                <a:cxn ang="0">
                  <a:pos x="223" y="198"/>
                </a:cxn>
                <a:cxn ang="0">
                  <a:pos x="243" y="123"/>
                </a:cxn>
                <a:cxn ang="0">
                  <a:pos x="123" y="0"/>
                </a:cxn>
                <a:cxn ang="0">
                  <a:pos x="0" y="123"/>
                </a:cxn>
                <a:cxn ang="0">
                  <a:pos x="123" y="248"/>
                </a:cxn>
                <a:cxn ang="0">
                  <a:pos x="131" y="248"/>
                </a:cxn>
                <a:cxn ang="0">
                  <a:pos x="188" y="197"/>
                </a:cxn>
              </a:cxnLst>
              <a:rect l="0" t="0" r="r" b="b"/>
              <a:pathLst>
                <a:path w="243" h="248">
                  <a:moveTo>
                    <a:pt x="188" y="197"/>
                  </a:moveTo>
                  <a:cubicBezTo>
                    <a:pt x="194" y="197"/>
                    <a:pt x="196" y="197"/>
                    <a:pt x="201" y="197"/>
                  </a:cubicBezTo>
                  <a:cubicBezTo>
                    <a:pt x="208" y="197"/>
                    <a:pt x="214" y="197"/>
                    <a:pt x="223" y="198"/>
                  </a:cubicBezTo>
                  <a:cubicBezTo>
                    <a:pt x="238" y="176"/>
                    <a:pt x="243" y="150"/>
                    <a:pt x="243" y="123"/>
                  </a:cubicBezTo>
                  <a:cubicBezTo>
                    <a:pt x="243" y="55"/>
                    <a:pt x="191" y="0"/>
                    <a:pt x="123" y="0"/>
                  </a:cubicBezTo>
                  <a:cubicBezTo>
                    <a:pt x="54" y="0"/>
                    <a:pt x="0" y="55"/>
                    <a:pt x="0" y="123"/>
                  </a:cubicBezTo>
                  <a:cubicBezTo>
                    <a:pt x="0" y="193"/>
                    <a:pt x="54" y="248"/>
                    <a:pt x="123" y="248"/>
                  </a:cubicBezTo>
                  <a:cubicBezTo>
                    <a:pt x="127" y="248"/>
                    <a:pt x="129" y="248"/>
                    <a:pt x="131" y="248"/>
                  </a:cubicBezTo>
                  <a:cubicBezTo>
                    <a:pt x="138" y="222"/>
                    <a:pt x="158" y="202"/>
                    <a:pt x="188" y="19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5" name="任意多边形 46"/>
            <p:cNvSpPr/>
            <p:nvPr>
              <p:custDataLst>
                <p:tags r:id="rId12"/>
              </p:custDataLst>
            </p:nvPr>
          </p:nvSpPr>
          <p:spPr bwMode="auto">
            <a:xfrm>
              <a:off x="5139746" y="3496450"/>
              <a:ext cx="309579" cy="591076"/>
            </a:xfrm>
            <a:custGeom>
              <a:avLst/>
              <a:gdLst/>
              <a:ahLst/>
              <a:cxnLst>
                <a:cxn ang="0">
                  <a:pos x="163" y="245"/>
                </a:cxn>
                <a:cxn ang="0">
                  <a:pos x="129" y="49"/>
                </a:cxn>
                <a:cxn ang="0">
                  <a:pos x="71" y="6"/>
                </a:cxn>
                <a:cxn ang="0">
                  <a:pos x="28" y="68"/>
                </a:cxn>
                <a:cxn ang="0">
                  <a:pos x="43" y="157"/>
                </a:cxn>
                <a:cxn ang="0">
                  <a:pos x="0" y="135"/>
                </a:cxn>
                <a:cxn ang="0">
                  <a:pos x="0" y="252"/>
                </a:cxn>
                <a:cxn ang="0">
                  <a:pos x="85" y="303"/>
                </a:cxn>
                <a:cxn ang="0">
                  <a:pos x="137" y="303"/>
                </a:cxn>
                <a:cxn ang="0">
                  <a:pos x="163" y="245"/>
                </a:cxn>
              </a:cxnLst>
              <a:rect l="0" t="0" r="r" b="b"/>
              <a:pathLst>
                <a:path w="168" h="310">
                  <a:moveTo>
                    <a:pt x="163" y="245"/>
                  </a:moveTo>
                  <a:cubicBezTo>
                    <a:pt x="129" y="49"/>
                    <a:pt x="129" y="49"/>
                    <a:pt x="129" y="49"/>
                  </a:cubicBezTo>
                  <a:cubicBezTo>
                    <a:pt x="125" y="19"/>
                    <a:pt x="97" y="0"/>
                    <a:pt x="71" y="6"/>
                  </a:cubicBezTo>
                  <a:cubicBezTo>
                    <a:pt x="39" y="13"/>
                    <a:pt x="21" y="41"/>
                    <a:pt x="28" y="68"/>
                  </a:cubicBezTo>
                  <a:cubicBezTo>
                    <a:pt x="43" y="157"/>
                    <a:pt x="43" y="157"/>
                    <a:pt x="43" y="157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85" y="303"/>
                    <a:pt x="85" y="303"/>
                    <a:pt x="85" y="303"/>
                  </a:cubicBezTo>
                  <a:cubicBezTo>
                    <a:pt x="104" y="310"/>
                    <a:pt x="120" y="310"/>
                    <a:pt x="137" y="303"/>
                  </a:cubicBezTo>
                  <a:cubicBezTo>
                    <a:pt x="159" y="292"/>
                    <a:pt x="168" y="267"/>
                    <a:pt x="163" y="24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6" name="任意多边形 47"/>
            <p:cNvSpPr/>
            <p:nvPr>
              <p:custDataLst>
                <p:tags r:id="rId13"/>
              </p:custDataLst>
            </p:nvPr>
          </p:nvSpPr>
          <p:spPr bwMode="auto">
            <a:xfrm>
              <a:off x="4989729" y="4722544"/>
              <a:ext cx="240025" cy="851887"/>
            </a:xfrm>
            <a:custGeom>
              <a:avLst/>
              <a:gdLst/>
              <a:ahLst/>
              <a:cxnLst>
                <a:cxn ang="0">
                  <a:pos x="113" y="123"/>
                </a:cxn>
                <a:cxn ang="0">
                  <a:pos x="28" y="0"/>
                </a:cxn>
                <a:cxn ang="0">
                  <a:pos x="7" y="13"/>
                </a:cxn>
                <a:cxn ang="0">
                  <a:pos x="22" y="120"/>
                </a:cxn>
                <a:cxn ang="0">
                  <a:pos x="32" y="182"/>
                </a:cxn>
                <a:cxn ang="0">
                  <a:pos x="32" y="195"/>
                </a:cxn>
                <a:cxn ang="0">
                  <a:pos x="28" y="222"/>
                </a:cxn>
                <a:cxn ang="0">
                  <a:pos x="22" y="237"/>
                </a:cxn>
                <a:cxn ang="0">
                  <a:pos x="0" y="277"/>
                </a:cxn>
                <a:cxn ang="0">
                  <a:pos x="0" y="390"/>
                </a:cxn>
                <a:cxn ang="0">
                  <a:pos x="60" y="446"/>
                </a:cxn>
                <a:cxn ang="0">
                  <a:pos x="72" y="446"/>
                </a:cxn>
                <a:cxn ang="0">
                  <a:pos x="131" y="390"/>
                </a:cxn>
                <a:cxn ang="0">
                  <a:pos x="131" y="166"/>
                </a:cxn>
                <a:cxn ang="0">
                  <a:pos x="113" y="123"/>
                </a:cxn>
              </a:cxnLst>
              <a:rect l="0" t="0" r="r" b="b"/>
              <a:pathLst>
                <a:path w="131" h="446">
                  <a:moveTo>
                    <a:pt x="113" y="123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2" y="7"/>
                    <a:pt x="13" y="11"/>
                    <a:pt x="7" y="13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7"/>
                    <a:pt x="32" y="191"/>
                    <a:pt x="32" y="195"/>
                  </a:cubicBezTo>
                  <a:cubicBezTo>
                    <a:pt x="32" y="205"/>
                    <a:pt x="32" y="213"/>
                    <a:pt x="28" y="222"/>
                  </a:cubicBezTo>
                  <a:cubicBezTo>
                    <a:pt x="26" y="229"/>
                    <a:pt x="26" y="231"/>
                    <a:pt x="22" y="23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23"/>
                    <a:pt x="28" y="446"/>
                    <a:pt x="60" y="446"/>
                  </a:cubicBezTo>
                  <a:cubicBezTo>
                    <a:pt x="72" y="446"/>
                    <a:pt x="72" y="446"/>
                    <a:pt x="72" y="446"/>
                  </a:cubicBezTo>
                  <a:cubicBezTo>
                    <a:pt x="107" y="446"/>
                    <a:pt x="131" y="423"/>
                    <a:pt x="131" y="390"/>
                  </a:cubicBezTo>
                  <a:cubicBezTo>
                    <a:pt x="131" y="166"/>
                    <a:pt x="131" y="166"/>
                    <a:pt x="131" y="166"/>
                  </a:cubicBezTo>
                  <a:cubicBezTo>
                    <a:pt x="131" y="147"/>
                    <a:pt x="125" y="130"/>
                    <a:pt x="113" y="1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2" name="组合 81"/>
          <p:cNvGrpSpPr/>
          <p:nvPr>
            <p:custDataLst>
              <p:tags r:id="rId14"/>
            </p:custDataLst>
          </p:nvPr>
        </p:nvGrpSpPr>
        <p:grpSpPr>
          <a:xfrm>
            <a:off x="6769264" y="3480218"/>
            <a:ext cx="760517" cy="1615999"/>
            <a:chOff x="6788413" y="4210050"/>
            <a:chExt cx="646130" cy="1372942"/>
          </a:xfrm>
          <a:solidFill>
            <a:srgbClr val="9BBB59"/>
          </a:solidFill>
        </p:grpSpPr>
        <p:sp>
          <p:nvSpPr>
            <p:cNvPr id="108" name="任意多边形: 形状 107"/>
            <p:cNvSpPr/>
            <p:nvPr>
              <p:custDataLst>
                <p:tags r:id="rId15"/>
              </p:custDataLst>
            </p:nvPr>
          </p:nvSpPr>
          <p:spPr bwMode="auto">
            <a:xfrm>
              <a:off x="6911154" y="4210050"/>
              <a:ext cx="523389" cy="1368150"/>
            </a:xfrm>
            <a:custGeom>
              <a:avLst/>
              <a:gdLst>
                <a:gd name="connsiteX0" fmla="*/ 0 w 523389"/>
                <a:gd name="connsiteY0" fmla="*/ 0 h 1368150"/>
                <a:gd name="connsiteX1" fmla="*/ 490460 w 523389"/>
                <a:gd name="connsiteY1" fmla="*/ 0 h 1368150"/>
                <a:gd name="connsiteX2" fmla="*/ 490460 w 523389"/>
                <a:gd name="connsiteY2" fmla="*/ 57218 h 1368150"/>
                <a:gd name="connsiteX3" fmla="*/ 490460 w 523389"/>
                <a:gd name="connsiteY3" fmla="*/ 314911 h 1368150"/>
                <a:gd name="connsiteX4" fmla="*/ 382081 w 523389"/>
                <a:gd name="connsiteY4" fmla="*/ 496249 h 1368150"/>
                <a:gd name="connsiteX5" fmla="*/ 336158 w 523389"/>
                <a:gd name="connsiteY5" fmla="*/ 857015 h 1368150"/>
                <a:gd name="connsiteX6" fmla="*/ 506993 w 523389"/>
                <a:gd name="connsiteY6" fmla="*/ 1191057 h 1368150"/>
                <a:gd name="connsiteX7" fmla="*/ 464743 w 523389"/>
                <a:gd name="connsiteY7" fmla="*/ 1341854 h 1368150"/>
                <a:gd name="connsiteX8" fmla="*/ 442700 w 523389"/>
                <a:gd name="connsiteY8" fmla="*/ 1359033 h 1368150"/>
                <a:gd name="connsiteX9" fmla="*/ 297583 w 523389"/>
                <a:gd name="connsiteY9" fmla="*/ 1313222 h 1368150"/>
                <a:gd name="connsiteX10" fmla="*/ 104705 w 523389"/>
                <a:gd name="connsiteY10" fmla="*/ 929550 h 1368150"/>
                <a:gd name="connsiteX11" fmla="*/ 91847 w 523389"/>
                <a:gd name="connsiteY11" fmla="*/ 878012 h 1368150"/>
                <a:gd name="connsiteX12" fmla="*/ 91847 w 523389"/>
                <a:gd name="connsiteY12" fmla="*/ 864650 h 1368150"/>
                <a:gd name="connsiteX13" fmla="*/ 135933 w 523389"/>
                <a:gd name="connsiteY13" fmla="*/ 513428 h 1368150"/>
                <a:gd name="connsiteX14" fmla="*/ 0 w 523389"/>
                <a:gd name="connsiteY14" fmla="*/ 314911 h 1368150"/>
                <a:gd name="connsiteX15" fmla="*/ 0 w 523389"/>
                <a:gd name="connsiteY15" fmla="*/ 81380 h 13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3389" h="1368150">
                  <a:moveTo>
                    <a:pt x="0" y="0"/>
                  </a:moveTo>
                  <a:lnTo>
                    <a:pt x="490460" y="0"/>
                  </a:lnTo>
                  <a:lnTo>
                    <a:pt x="490460" y="57218"/>
                  </a:lnTo>
                  <a:cubicBezTo>
                    <a:pt x="490460" y="131933"/>
                    <a:pt x="490460" y="217323"/>
                    <a:pt x="490460" y="314911"/>
                  </a:cubicBezTo>
                  <a:cubicBezTo>
                    <a:pt x="490460" y="391264"/>
                    <a:pt x="450048" y="461890"/>
                    <a:pt x="382081" y="496249"/>
                  </a:cubicBezTo>
                  <a:cubicBezTo>
                    <a:pt x="382081" y="496249"/>
                    <a:pt x="382081" y="496249"/>
                    <a:pt x="336158" y="857015"/>
                  </a:cubicBezTo>
                  <a:cubicBezTo>
                    <a:pt x="336158" y="857015"/>
                    <a:pt x="336158" y="857015"/>
                    <a:pt x="506993" y="1191057"/>
                  </a:cubicBezTo>
                  <a:cubicBezTo>
                    <a:pt x="540057" y="1250231"/>
                    <a:pt x="521688" y="1313222"/>
                    <a:pt x="464743" y="1341854"/>
                  </a:cubicBezTo>
                  <a:cubicBezTo>
                    <a:pt x="464743" y="1341854"/>
                    <a:pt x="464743" y="1341854"/>
                    <a:pt x="442700" y="1359033"/>
                  </a:cubicBezTo>
                  <a:cubicBezTo>
                    <a:pt x="389429" y="1380030"/>
                    <a:pt x="323300" y="1364760"/>
                    <a:pt x="297583" y="1313222"/>
                  </a:cubicBezTo>
                  <a:cubicBezTo>
                    <a:pt x="297583" y="1313222"/>
                    <a:pt x="297583" y="1313222"/>
                    <a:pt x="104705" y="929550"/>
                  </a:cubicBezTo>
                  <a:cubicBezTo>
                    <a:pt x="101031" y="912370"/>
                    <a:pt x="91847" y="893282"/>
                    <a:pt x="91847" y="878012"/>
                  </a:cubicBezTo>
                  <a:cubicBezTo>
                    <a:pt x="91847" y="872285"/>
                    <a:pt x="91847" y="864650"/>
                    <a:pt x="91847" y="864650"/>
                  </a:cubicBezTo>
                  <a:cubicBezTo>
                    <a:pt x="91847" y="864650"/>
                    <a:pt x="91847" y="864650"/>
                    <a:pt x="135933" y="513428"/>
                  </a:cubicBezTo>
                  <a:cubicBezTo>
                    <a:pt x="51434" y="484796"/>
                    <a:pt x="0" y="408443"/>
                    <a:pt x="0" y="314911"/>
                  </a:cubicBezTo>
                  <a:cubicBezTo>
                    <a:pt x="0" y="314911"/>
                    <a:pt x="0" y="314911"/>
                    <a:pt x="0" y="8138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wrap="square" anchor="ctr">
              <a:noAutofit/>
            </a:bodyPr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任意多边形 51"/>
            <p:cNvSpPr/>
            <p:nvPr>
              <p:custDataLst>
                <p:tags r:id="rId16"/>
              </p:custDataLst>
            </p:nvPr>
          </p:nvSpPr>
          <p:spPr bwMode="auto">
            <a:xfrm>
              <a:off x="6788413" y="4724018"/>
              <a:ext cx="235935" cy="858974"/>
            </a:xfrm>
            <a:custGeom>
              <a:avLst/>
              <a:gdLst/>
              <a:ahLst/>
              <a:cxnLst>
                <a:cxn ang="0">
                  <a:pos x="99" y="198"/>
                </a:cxn>
                <a:cxn ang="0">
                  <a:pos x="99" y="195"/>
                </a:cxn>
                <a:cxn ang="0">
                  <a:pos x="99" y="191"/>
                </a:cxn>
                <a:cxn ang="0">
                  <a:pos x="99" y="182"/>
                </a:cxn>
                <a:cxn ang="0">
                  <a:pos x="122" y="13"/>
                </a:cxn>
                <a:cxn ang="0">
                  <a:pos x="102" y="0"/>
                </a:cxn>
                <a:cxn ang="0">
                  <a:pos x="8" y="130"/>
                </a:cxn>
                <a:cxn ang="0">
                  <a:pos x="0" y="163"/>
                </a:cxn>
                <a:cxn ang="0">
                  <a:pos x="0" y="167"/>
                </a:cxn>
                <a:cxn ang="0">
                  <a:pos x="0" y="390"/>
                </a:cxn>
                <a:cxn ang="0">
                  <a:pos x="58" y="450"/>
                </a:cxn>
                <a:cxn ang="0">
                  <a:pos x="73" y="450"/>
                </a:cxn>
                <a:cxn ang="0">
                  <a:pos x="129" y="390"/>
                </a:cxn>
                <a:cxn ang="0">
                  <a:pos x="129" y="270"/>
                </a:cxn>
                <a:cxn ang="0">
                  <a:pos x="107" y="228"/>
                </a:cxn>
                <a:cxn ang="0">
                  <a:pos x="99" y="198"/>
                </a:cxn>
              </a:cxnLst>
              <a:rect l="0" t="0" r="r" b="b"/>
              <a:pathLst>
                <a:path w="129" h="450">
                  <a:moveTo>
                    <a:pt x="99" y="198"/>
                  </a:moveTo>
                  <a:cubicBezTo>
                    <a:pt x="99" y="195"/>
                    <a:pt x="99" y="195"/>
                    <a:pt x="99" y="195"/>
                  </a:cubicBezTo>
                  <a:cubicBezTo>
                    <a:pt x="99" y="191"/>
                    <a:pt x="99" y="191"/>
                    <a:pt x="99" y="191"/>
                  </a:cubicBezTo>
                  <a:cubicBezTo>
                    <a:pt x="99" y="188"/>
                    <a:pt x="99" y="184"/>
                    <a:pt x="99" y="182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4" y="9"/>
                    <a:pt x="107" y="6"/>
                    <a:pt x="102" y="0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2" y="143"/>
                    <a:pt x="0" y="152"/>
                    <a:pt x="0" y="16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21"/>
                    <a:pt x="24" y="450"/>
                    <a:pt x="58" y="450"/>
                  </a:cubicBezTo>
                  <a:cubicBezTo>
                    <a:pt x="73" y="450"/>
                    <a:pt x="73" y="450"/>
                    <a:pt x="73" y="450"/>
                  </a:cubicBezTo>
                  <a:cubicBezTo>
                    <a:pt x="106" y="450"/>
                    <a:pt x="129" y="421"/>
                    <a:pt x="129" y="390"/>
                  </a:cubicBezTo>
                  <a:cubicBezTo>
                    <a:pt x="129" y="270"/>
                    <a:pt x="129" y="270"/>
                    <a:pt x="129" y="270"/>
                  </a:cubicBezTo>
                  <a:cubicBezTo>
                    <a:pt x="107" y="228"/>
                    <a:pt x="107" y="228"/>
                    <a:pt x="107" y="228"/>
                  </a:cubicBezTo>
                  <a:cubicBezTo>
                    <a:pt x="102" y="218"/>
                    <a:pt x="99" y="206"/>
                    <a:pt x="99" y="19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9" name="组合 108"/>
          <p:cNvGrpSpPr/>
          <p:nvPr>
            <p:custDataLst>
              <p:tags r:id="rId17"/>
            </p:custDataLst>
          </p:nvPr>
        </p:nvGrpSpPr>
        <p:grpSpPr>
          <a:xfrm>
            <a:off x="4862468" y="2969421"/>
            <a:ext cx="1249006" cy="2144951"/>
            <a:chOff x="4310000" y="3748088"/>
            <a:chExt cx="1061147" cy="1822336"/>
          </a:xfrm>
        </p:grpSpPr>
        <p:sp>
          <p:nvSpPr>
            <p:cNvPr id="101" name="任意多边形: 形状 100"/>
            <p:cNvSpPr/>
            <p:nvPr>
              <p:custDataLst>
                <p:tags r:id="rId18"/>
              </p:custDataLst>
            </p:nvPr>
          </p:nvSpPr>
          <p:spPr bwMode="auto">
            <a:xfrm>
              <a:off x="4310000" y="3748088"/>
              <a:ext cx="528632" cy="784168"/>
            </a:xfrm>
            <a:custGeom>
              <a:avLst/>
              <a:gdLst>
                <a:gd name="connsiteX0" fmla="*/ 298488 w 528632"/>
                <a:gd name="connsiteY0" fmla="*/ 0 h 784168"/>
                <a:gd name="connsiteX1" fmla="*/ 528104 w 528632"/>
                <a:gd name="connsiteY1" fmla="*/ 0 h 784168"/>
                <a:gd name="connsiteX2" fmla="*/ 528632 w 528632"/>
                <a:gd name="connsiteY2" fmla="*/ 2635 h 784168"/>
                <a:gd name="connsiteX3" fmla="*/ 498326 w 528632"/>
                <a:gd name="connsiteY3" fmla="*/ 72621 h 784168"/>
                <a:gd name="connsiteX4" fmla="*/ 211794 w 528632"/>
                <a:gd name="connsiteY4" fmla="*/ 361162 h 784168"/>
                <a:gd name="connsiteX5" fmla="*/ 384448 w 528632"/>
                <a:gd name="connsiteY5" fmla="*/ 628683 h 784168"/>
                <a:gd name="connsiteX6" fmla="*/ 353223 w 528632"/>
                <a:gd name="connsiteY6" fmla="*/ 766265 h 784168"/>
                <a:gd name="connsiteX7" fmla="*/ 220978 w 528632"/>
                <a:gd name="connsiteY7" fmla="*/ 739513 h 784168"/>
                <a:gd name="connsiteX8" fmla="*/ 24447 w 528632"/>
                <a:gd name="connsiteY8" fmla="*/ 418488 h 784168"/>
                <a:gd name="connsiteX9" fmla="*/ 6079 w 528632"/>
                <a:gd name="connsiteY9" fmla="*/ 382181 h 784168"/>
                <a:gd name="connsiteX10" fmla="*/ 29957 w 528632"/>
                <a:gd name="connsiteY10" fmla="*/ 273262 h 784168"/>
                <a:gd name="connsiteX11" fmla="*/ 255134 w 528632"/>
                <a:gd name="connsiteY11" fmla="*/ 44118 h 78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8632" h="784168">
                  <a:moveTo>
                    <a:pt x="298488" y="0"/>
                  </a:moveTo>
                  <a:lnTo>
                    <a:pt x="528104" y="0"/>
                  </a:lnTo>
                  <a:lnTo>
                    <a:pt x="528632" y="2635"/>
                  </a:lnTo>
                  <a:cubicBezTo>
                    <a:pt x="528632" y="28193"/>
                    <a:pt x="518530" y="53512"/>
                    <a:pt x="498326" y="72621"/>
                  </a:cubicBezTo>
                  <a:cubicBezTo>
                    <a:pt x="498326" y="72621"/>
                    <a:pt x="498326" y="72621"/>
                    <a:pt x="211794" y="361162"/>
                  </a:cubicBezTo>
                  <a:cubicBezTo>
                    <a:pt x="211794" y="361162"/>
                    <a:pt x="211794" y="361162"/>
                    <a:pt x="384448" y="628683"/>
                  </a:cubicBezTo>
                  <a:cubicBezTo>
                    <a:pt x="408326" y="676455"/>
                    <a:pt x="399142" y="731870"/>
                    <a:pt x="353223" y="766265"/>
                  </a:cubicBezTo>
                  <a:cubicBezTo>
                    <a:pt x="312815" y="798750"/>
                    <a:pt x="254039" y="785374"/>
                    <a:pt x="220978" y="739513"/>
                  </a:cubicBezTo>
                  <a:cubicBezTo>
                    <a:pt x="220978" y="739513"/>
                    <a:pt x="220978" y="739513"/>
                    <a:pt x="24447" y="418488"/>
                  </a:cubicBezTo>
                  <a:cubicBezTo>
                    <a:pt x="13426" y="408933"/>
                    <a:pt x="6079" y="395557"/>
                    <a:pt x="6079" y="382181"/>
                  </a:cubicBezTo>
                  <a:cubicBezTo>
                    <a:pt x="-6778" y="342053"/>
                    <a:pt x="569" y="303836"/>
                    <a:pt x="29957" y="273262"/>
                  </a:cubicBezTo>
                  <a:cubicBezTo>
                    <a:pt x="29957" y="273262"/>
                    <a:pt x="29957" y="273262"/>
                    <a:pt x="255134" y="44118"/>
                  </a:cubicBezTo>
                  <a:close/>
                </a:path>
              </a:pathLst>
            </a:custGeom>
            <a:solidFill>
              <a:srgbClr val="3498DB"/>
            </a:solidFill>
            <a:ln w="9525">
              <a:noFill/>
              <a:round/>
            </a:ln>
          </p:spPr>
          <p:txBody>
            <a:bodyPr wrap="square" anchor="ctr">
              <a:noAutofit/>
            </a:bodyPr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9" name="任意多边形: 形状 98"/>
            <p:cNvSpPr/>
            <p:nvPr>
              <p:custDataLst>
                <p:tags r:id="rId19"/>
              </p:custDataLst>
            </p:nvPr>
          </p:nvSpPr>
          <p:spPr bwMode="auto">
            <a:xfrm>
              <a:off x="4511667" y="3748088"/>
              <a:ext cx="523905" cy="1822336"/>
            </a:xfrm>
            <a:custGeom>
              <a:avLst/>
              <a:gdLst>
                <a:gd name="connsiteX0" fmla="*/ 359089 w 523905"/>
                <a:gd name="connsiteY0" fmla="*/ 0 h 1822336"/>
                <a:gd name="connsiteX1" fmla="*/ 523905 w 523905"/>
                <a:gd name="connsiteY1" fmla="*/ 0 h 1822336"/>
                <a:gd name="connsiteX2" fmla="*/ 523905 w 523905"/>
                <a:gd name="connsiteY2" fmla="*/ 26364 h 1822336"/>
                <a:gd name="connsiteX3" fmla="*/ 523905 w 523905"/>
                <a:gd name="connsiteY3" fmla="*/ 765527 h 1822336"/>
                <a:gd name="connsiteX4" fmla="*/ 382696 w 523905"/>
                <a:gd name="connsiteY4" fmla="*/ 962036 h 1822336"/>
                <a:gd name="connsiteX5" fmla="*/ 430377 w 523905"/>
                <a:gd name="connsiteY5" fmla="*/ 1318804 h 1822336"/>
                <a:gd name="connsiteX6" fmla="*/ 430377 w 523905"/>
                <a:gd name="connsiteY6" fmla="*/ 1326436 h 1822336"/>
                <a:gd name="connsiteX7" fmla="*/ 412038 w 523905"/>
                <a:gd name="connsiteY7" fmla="*/ 1385579 h 1822336"/>
                <a:gd name="connsiteX8" fmla="*/ 224982 w 523905"/>
                <a:gd name="connsiteY8" fmla="*/ 1769057 h 1822336"/>
                <a:gd name="connsiteX9" fmla="*/ 83772 w 523905"/>
                <a:gd name="connsiteY9" fmla="*/ 1807215 h 1822336"/>
                <a:gd name="connsiteX10" fmla="*/ 52596 w 523905"/>
                <a:gd name="connsiteY10" fmla="*/ 1797675 h 1822336"/>
                <a:gd name="connsiteX11" fmla="*/ 10417 w 523905"/>
                <a:gd name="connsiteY11" fmla="*/ 1646955 h 1822336"/>
                <a:gd name="connsiteX12" fmla="*/ 186470 w 523905"/>
                <a:gd name="connsiteY12" fmla="*/ 1309265 h 1822336"/>
                <a:gd name="connsiteX13" fmla="*/ 140623 w 523905"/>
                <a:gd name="connsiteY13" fmla="*/ 952496 h 1822336"/>
                <a:gd name="connsiteX14" fmla="*/ 34257 w 523905"/>
                <a:gd name="connsiteY14" fmla="*/ 797960 h 1822336"/>
                <a:gd name="connsiteX15" fmla="*/ 103945 w 523905"/>
                <a:gd name="connsiteY15" fmla="*/ 818947 h 1822336"/>
                <a:gd name="connsiteX16" fmla="*/ 177301 w 523905"/>
                <a:gd name="connsiteY16" fmla="*/ 797960 h 1822336"/>
                <a:gd name="connsiteX17" fmla="*/ 224982 w 523905"/>
                <a:gd name="connsiteY17" fmla="*/ 708291 h 1822336"/>
                <a:gd name="connsiteX18" fmla="*/ 206643 w 523905"/>
                <a:gd name="connsiteY18" fmla="*/ 605267 h 1822336"/>
                <a:gd name="connsiteX19" fmla="*/ 52596 w 523905"/>
                <a:gd name="connsiteY19" fmla="*/ 368693 h 1822336"/>
                <a:gd name="connsiteX20" fmla="*/ 318510 w 523905"/>
                <a:gd name="connsiteY20" fmla="*/ 101594 h 1822336"/>
                <a:gd name="connsiteX21" fmla="*/ 359772 w 523905"/>
                <a:gd name="connsiteY21" fmla="*/ 4532 h 1822336"/>
                <a:gd name="connsiteX22" fmla="*/ 34257 w 523905"/>
                <a:gd name="connsiteY22" fmla="*/ 0 h 1822336"/>
                <a:gd name="connsiteX23" fmla="*/ 47787 w 523905"/>
                <a:gd name="connsiteY23" fmla="*/ 0 h 1822336"/>
                <a:gd name="connsiteX24" fmla="*/ 34257 w 523905"/>
                <a:gd name="connsiteY24" fmla="*/ 13833 h 1822336"/>
                <a:gd name="connsiteX25" fmla="*/ 34257 w 523905"/>
                <a:gd name="connsiteY25" fmla="*/ 10255 h 182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23905" h="1822336">
                  <a:moveTo>
                    <a:pt x="359089" y="0"/>
                  </a:moveTo>
                  <a:lnTo>
                    <a:pt x="523905" y="0"/>
                  </a:lnTo>
                  <a:lnTo>
                    <a:pt x="523905" y="26364"/>
                  </a:lnTo>
                  <a:cubicBezTo>
                    <a:pt x="523905" y="94946"/>
                    <a:pt x="523905" y="277832"/>
                    <a:pt x="523905" y="765527"/>
                  </a:cubicBezTo>
                  <a:cubicBezTo>
                    <a:pt x="523905" y="859012"/>
                    <a:pt x="465221" y="941049"/>
                    <a:pt x="382696" y="962036"/>
                  </a:cubicBezTo>
                  <a:cubicBezTo>
                    <a:pt x="382696" y="962036"/>
                    <a:pt x="382696" y="962036"/>
                    <a:pt x="430377" y="1318804"/>
                  </a:cubicBezTo>
                  <a:cubicBezTo>
                    <a:pt x="430377" y="1322620"/>
                    <a:pt x="430377" y="1326436"/>
                    <a:pt x="430377" y="1326436"/>
                  </a:cubicBezTo>
                  <a:cubicBezTo>
                    <a:pt x="430377" y="1353146"/>
                    <a:pt x="424875" y="1368408"/>
                    <a:pt x="412038" y="1385579"/>
                  </a:cubicBezTo>
                  <a:cubicBezTo>
                    <a:pt x="412038" y="1385579"/>
                    <a:pt x="412038" y="1385579"/>
                    <a:pt x="224982" y="1769057"/>
                  </a:cubicBezTo>
                  <a:cubicBezTo>
                    <a:pt x="197473" y="1820570"/>
                    <a:pt x="133287" y="1837740"/>
                    <a:pt x="83772" y="1807215"/>
                  </a:cubicBezTo>
                  <a:cubicBezTo>
                    <a:pt x="83772" y="1807215"/>
                    <a:pt x="83772" y="1807215"/>
                    <a:pt x="52596" y="1797675"/>
                  </a:cubicBezTo>
                  <a:cubicBezTo>
                    <a:pt x="4915" y="1769057"/>
                    <a:pt x="-13424" y="1700375"/>
                    <a:pt x="10417" y="1646955"/>
                  </a:cubicBezTo>
                  <a:cubicBezTo>
                    <a:pt x="10417" y="1646955"/>
                    <a:pt x="10417" y="1646955"/>
                    <a:pt x="186470" y="1309265"/>
                  </a:cubicBezTo>
                  <a:cubicBezTo>
                    <a:pt x="186470" y="1309265"/>
                    <a:pt x="186470" y="1309265"/>
                    <a:pt x="140623" y="952496"/>
                  </a:cubicBezTo>
                  <a:cubicBezTo>
                    <a:pt x="83772" y="923879"/>
                    <a:pt x="41593" y="864735"/>
                    <a:pt x="34257" y="797960"/>
                  </a:cubicBezTo>
                  <a:cubicBezTo>
                    <a:pt x="52596" y="815131"/>
                    <a:pt x="74603" y="818947"/>
                    <a:pt x="103945" y="818947"/>
                  </a:cubicBezTo>
                  <a:cubicBezTo>
                    <a:pt x="125952" y="818947"/>
                    <a:pt x="151626" y="807500"/>
                    <a:pt x="177301" y="797960"/>
                  </a:cubicBezTo>
                  <a:cubicBezTo>
                    <a:pt x="202975" y="771250"/>
                    <a:pt x="219480" y="744540"/>
                    <a:pt x="224982" y="708291"/>
                  </a:cubicBezTo>
                  <a:cubicBezTo>
                    <a:pt x="235985" y="675858"/>
                    <a:pt x="224982" y="637701"/>
                    <a:pt x="206643" y="605267"/>
                  </a:cubicBezTo>
                  <a:cubicBezTo>
                    <a:pt x="206643" y="605267"/>
                    <a:pt x="206643" y="605267"/>
                    <a:pt x="52596" y="368693"/>
                  </a:cubicBezTo>
                  <a:cubicBezTo>
                    <a:pt x="52596" y="368693"/>
                    <a:pt x="52596" y="368693"/>
                    <a:pt x="318510" y="101594"/>
                  </a:cubicBezTo>
                  <a:cubicBezTo>
                    <a:pt x="344184" y="74884"/>
                    <a:pt x="358397" y="39589"/>
                    <a:pt x="359772" y="4532"/>
                  </a:cubicBezTo>
                  <a:close/>
                  <a:moveTo>
                    <a:pt x="34257" y="0"/>
                  </a:moveTo>
                  <a:lnTo>
                    <a:pt x="47787" y="0"/>
                  </a:lnTo>
                  <a:lnTo>
                    <a:pt x="34257" y="13833"/>
                  </a:lnTo>
                  <a:cubicBezTo>
                    <a:pt x="34257" y="13833"/>
                    <a:pt x="34257" y="13833"/>
                    <a:pt x="34257" y="10255"/>
                  </a:cubicBezTo>
                  <a:close/>
                </a:path>
              </a:pathLst>
            </a:custGeom>
            <a:solidFill>
              <a:srgbClr val="3498DB"/>
            </a:solidFill>
            <a:ln w="9525">
              <a:noFill/>
              <a:round/>
            </a:ln>
          </p:spPr>
          <p:txBody>
            <a:bodyPr wrap="square" anchor="ctr">
              <a:noAutofit/>
            </a:bodyPr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97" name="任意多边形: 形状 96"/>
            <p:cNvSpPr/>
            <p:nvPr>
              <p:custDataLst>
                <p:tags r:id="rId20"/>
              </p:custDataLst>
            </p:nvPr>
          </p:nvSpPr>
          <p:spPr bwMode="auto">
            <a:xfrm>
              <a:off x="5068303" y="3771901"/>
              <a:ext cx="302844" cy="299589"/>
            </a:xfrm>
            <a:custGeom>
              <a:avLst/>
              <a:gdLst>
                <a:gd name="connsiteX0" fmla="*/ 0 w 302844"/>
                <a:gd name="connsiteY0" fmla="*/ 0 h 299589"/>
                <a:gd name="connsiteX1" fmla="*/ 58078 w 302844"/>
                <a:gd name="connsiteY1" fmla="*/ 0 h 299589"/>
                <a:gd name="connsiteX2" fmla="*/ 79238 w 302844"/>
                <a:gd name="connsiteY2" fmla="*/ 11202 h 299589"/>
                <a:gd name="connsiteX3" fmla="*/ 77780 w 302844"/>
                <a:gd name="connsiteY3" fmla="*/ 2253 h 299589"/>
                <a:gd name="connsiteX4" fmla="*/ 77413 w 302844"/>
                <a:gd name="connsiteY4" fmla="*/ 0 h 299589"/>
                <a:gd name="connsiteX5" fmla="*/ 270358 w 302844"/>
                <a:gd name="connsiteY5" fmla="*/ 0 h 299589"/>
                <a:gd name="connsiteX6" fmla="*/ 271318 w 302844"/>
                <a:gd name="connsiteY6" fmla="*/ 5729 h 299589"/>
                <a:gd name="connsiteX7" fmla="*/ 300366 w 302844"/>
                <a:gd name="connsiteY7" fmla="*/ 178991 h 299589"/>
                <a:gd name="connsiteX8" fmla="*/ 252455 w 302844"/>
                <a:gd name="connsiteY8" fmla="*/ 289579 h 299589"/>
                <a:gd name="connsiteX9" fmla="*/ 156632 w 302844"/>
                <a:gd name="connsiteY9" fmla="*/ 289579 h 299589"/>
                <a:gd name="connsiteX10" fmla="*/ 0 w 302844"/>
                <a:gd name="connsiteY10" fmla="*/ 192338 h 299589"/>
                <a:gd name="connsiteX11" fmla="*/ 0 w 302844"/>
                <a:gd name="connsiteY11" fmla="*/ 42889 h 29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2844" h="299589">
                  <a:moveTo>
                    <a:pt x="0" y="0"/>
                  </a:moveTo>
                  <a:lnTo>
                    <a:pt x="58078" y="0"/>
                  </a:lnTo>
                  <a:lnTo>
                    <a:pt x="79238" y="11202"/>
                  </a:lnTo>
                  <a:cubicBezTo>
                    <a:pt x="79238" y="11202"/>
                    <a:pt x="79238" y="11202"/>
                    <a:pt x="77780" y="2253"/>
                  </a:cubicBezTo>
                  <a:lnTo>
                    <a:pt x="77413" y="0"/>
                  </a:lnTo>
                  <a:lnTo>
                    <a:pt x="270358" y="0"/>
                  </a:lnTo>
                  <a:lnTo>
                    <a:pt x="271318" y="5729"/>
                  </a:lnTo>
                  <a:cubicBezTo>
                    <a:pt x="279074" y="51987"/>
                    <a:pt x="288618" y="108920"/>
                    <a:pt x="300366" y="178991"/>
                  </a:cubicBezTo>
                  <a:cubicBezTo>
                    <a:pt x="309579" y="220938"/>
                    <a:pt x="292995" y="268606"/>
                    <a:pt x="252455" y="289579"/>
                  </a:cubicBezTo>
                  <a:cubicBezTo>
                    <a:pt x="221128" y="302926"/>
                    <a:pt x="191644" y="302926"/>
                    <a:pt x="156632" y="289579"/>
                  </a:cubicBezTo>
                  <a:cubicBezTo>
                    <a:pt x="156632" y="289579"/>
                    <a:pt x="156632" y="289579"/>
                    <a:pt x="0" y="192338"/>
                  </a:cubicBezTo>
                  <a:cubicBezTo>
                    <a:pt x="0" y="192338"/>
                    <a:pt x="0" y="192338"/>
                    <a:pt x="0" y="42889"/>
                  </a:cubicBezTo>
                  <a:close/>
                </a:path>
              </a:pathLst>
            </a:custGeom>
            <a:solidFill>
              <a:srgbClr val="3498DB"/>
            </a:solidFill>
            <a:ln w="9525">
              <a:noFill/>
              <a:round/>
            </a:ln>
          </p:spPr>
          <p:txBody>
            <a:bodyPr wrap="square" anchor="ctr">
              <a:noAutofit/>
            </a:bodyPr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任意多边形 47"/>
            <p:cNvSpPr/>
            <p:nvPr>
              <p:custDataLst>
                <p:tags r:id="rId21"/>
              </p:custDataLst>
            </p:nvPr>
          </p:nvSpPr>
          <p:spPr bwMode="auto">
            <a:xfrm>
              <a:off x="4918286" y="4709844"/>
              <a:ext cx="240025" cy="851887"/>
            </a:xfrm>
            <a:custGeom>
              <a:avLst/>
              <a:gdLst/>
              <a:ahLst/>
              <a:cxnLst>
                <a:cxn ang="0">
                  <a:pos x="113" y="123"/>
                </a:cxn>
                <a:cxn ang="0">
                  <a:pos x="28" y="0"/>
                </a:cxn>
                <a:cxn ang="0">
                  <a:pos x="7" y="13"/>
                </a:cxn>
                <a:cxn ang="0">
                  <a:pos x="22" y="120"/>
                </a:cxn>
                <a:cxn ang="0">
                  <a:pos x="32" y="182"/>
                </a:cxn>
                <a:cxn ang="0">
                  <a:pos x="32" y="195"/>
                </a:cxn>
                <a:cxn ang="0">
                  <a:pos x="28" y="222"/>
                </a:cxn>
                <a:cxn ang="0">
                  <a:pos x="22" y="237"/>
                </a:cxn>
                <a:cxn ang="0">
                  <a:pos x="0" y="277"/>
                </a:cxn>
                <a:cxn ang="0">
                  <a:pos x="0" y="390"/>
                </a:cxn>
                <a:cxn ang="0">
                  <a:pos x="60" y="446"/>
                </a:cxn>
                <a:cxn ang="0">
                  <a:pos x="72" y="446"/>
                </a:cxn>
                <a:cxn ang="0">
                  <a:pos x="131" y="390"/>
                </a:cxn>
                <a:cxn ang="0">
                  <a:pos x="131" y="166"/>
                </a:cxn>
                <a:cxn ang="0">
                  <a:pos x="113" y="123"/>
                </a:cxn>
              </a:cxnLst>
              <a:rect l="0" t="0" r="r" b="b"/>
              <a:pathLst>
                <a:path w="131" h="446">
                  <a:moveTo>
                    <a:pt x="113" y="123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2" y="7"/>
                    <a:pt x="13" y="11"/>
                    <a:pt x="7" y="13"/>
                  </a:cubicBezTo>
                  <a:cubicBezTo>
                    <a:pt x="22" y="120"/>
                    <a:pt x="22" y="120"/>
                    <a:pt x="22" y="120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7"/>
                    <a:pt x="32" y="191"/>
                    <a:pt x="32" y="195"/>
                  </a:cubicBezTo>
                  <a:cubicBezTo>
                    <a:pt x="32" y="205"/>
                    <a:pt x="32" y="213"/>
                    <a:pt x="28" y="222"/>
                  </a:cubicBezTo>
                  <a:cubicBezTo>
                    <a:pt x="26" y="229"/>
                    <a:pt x="26" y="231"/>
                    <a:pt x="22" y="23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23"/>
                    <a:pt x="28" y="446"/>
                    <a:pt x="60" y="446"/>
                  </a:cubicBezTo>
                  <a:cubicBezTo>
                    <a:pt x="72" y="446"/>
                    <a:pt x="72" y="446"/>
                    <a:pt x="72" y="446"/>
                  </a:cubicBezTo>
                  <a:cubicBezTo>
                    <a:pt x="107" y="446"/>
                    <a:pt x="131" y="423"/>
                    <a:pt x="131" y="390"/>
                  </a:cubicBezTo>
                  <a:cubicBezTo>
                    <a:pt x="131" y="166"/>
                    <a:pt x="131" y="166"/>
                    <a:pt x="131" y="166"/>
                  </a:cubicBezTo>
                  <a:cubicBezTo>
                    <a:pt x="131" y="147"/>
                    <a:pt x="125" y="130"/>
                    <a:pt x="113" y="123"/>
                  </a:cubicBezTo>
                  <a:close/>
                </a:path>
              </a:pathLst>
            </a:custGeom>
            <a:solidFill>
              <a:srgbClr val="3498DB"/>
            </a:solidFill>
            <a:ln w="9525">
              <a:noFill/>
              <a:round/>
            </a:ln>
          </p:spPr>
          <p:txBody>
            <a:bodyPr anchor="ctr"/>
            <a:p>
              <a:pPr algn="ctr">
                <a:lnSpc>
                  <a:spcPct val="130000"/>
                </a:lnSpc>
              </a:pPr>
              <a:endParaRPr>
                <a:latin typeface="Arial" panose="020B0604020202020204" pitchFamily="34" charset="0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22"/>
            </p:custDataLst>
          </p:nvPr>
        </p:nvGrpSpPr>
        <p:grpSpPr>
          <a:xfrm>
            <a:off x="718678" y="2037888"/>
            <a:ext cx="10892803" cy="1315997"/>
            <a:chOff x="1284463" y="2899583"/>
            <a:chExt cx="9254453" cy="1118062"/>
          </a:xfrm>
        </p:grpSpPr>
        <p:sp>
          <p:nvSpPr>
            <p:cNvPr id="28" name="文本框 27"/>
            <p:cNvSpPr txBox="1"/>
            <p:nvPr>
              <p:custDataLst>
                <p:tags r:id="rId23"/>
              </p:custDataLst>
            </p:nvPr>
          </p:nvSpPr>
          <p:spPr bwMode="auto">
            <a:xfrm>
              <a:off x="1284463" y="2899583"/>
              <a:ext cx="3102078" cy="412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0" anchor="b" anchorCtr="0">
              <a:no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b="1" spc="300" dirty="0">
                  <a:solidFill>
                    <a:srgbClr val="3498DB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不断考虑和完善代码重构</a:t>
              </a:r>
              <a:endParaRPr lang="zh-CN" altLang="en-US" b="1" spc="300" dirty="0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24"/>
              </p:custDataLst>
            </p:nvPr>
          </p:nvSpPr>
          <p:spPr bwMode="auto">
            <a:xfrm>
              <a:off x="7983467" y="2899583"/>
              <a:ext cx="2555127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0" anchor="b" anchorCtr="0">
              <a:noAutofit/>
            </a:bodyPr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700" b="1" spc="300" dirty="0">
                  <a:solidFill>
                    <a:srgbClr val="9BBB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准确沟通和快速交付需求</a:t>
              </a:r>
              <a:endParaRPr lang="zh-CN" altLang="en-US" sz="1700" b="1" spc="300" dirty="0">
                <a:solidFill>
                  <a:srgbClr val="9BBB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25"/>
              </p:custDataLst>
            </p:nvPr>
          </p:nvSpPr>
          <p:spPr bwMode="auto">
            <a:xfrm>
              <a:off x="1284463" y="3462020"/>
              <a:ext cx="2573020" cy="55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0" rIns="90000" bIns="46800" anchor="t" anchorCtr="0">
              <a:norm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spc="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提供给客户稳定的、健壮的、准确可靠的产品</a:t>
              </a:r>
              <a:endPara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26"/>
              </p:custDataLst>
            </p:nvPr>
          </p:nvSpPr>
          <p:spPr bwMode="auto">
            <a:xfrm>
              <a:off x="7983676" y="3462020"/>
              <a:ext cx="2555240" cy="55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0" rIns="90000" bIns="46800" anchor="t" anchorCtr="0">
              <a:normAutofit/>
            </a:bodyPr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spc="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尽快的满足产品和客户需求</a:t>
              </a:r>
              <a:endPara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27"/>
            </p:custDataLst>
          </p:nvPr>
        </p:nvGrpSpPr>
        <p:grpSpPr>
          <a:xfrm>
            <a:off x="718820" y="3671570"/>
            <a:ext cx="10892790" cy="1715770"/>
            <a:chOff x="1284463" y="3462020"/>
            <a:chExt cx="9254453" cy="555625"/>
          </a:xfrm>
        </p:grpSpPr>
        <p:sp>
          <p:nvSpPr>
            <p:cNvPr id="33" name="矩形 32"/>
            <p:cNvSpPr/>
            <p:nvPr>
              <p:custDataLst>
                <p:tags r:id="rId28"/>
              </p:custDataLst>
            </p:nvPr>
          </p:nvSpPr>
          <p:spPr bwMode="auto">
            <a:xfrm>
              <a:off x="1284463" y="3462020"/>
              <a:ext cx="2840344" cy="55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0" rIns="90000" bIns="46800" anchor="t" anchorCtr="0">
              <a:normAutofit/>
            </a:bodyPr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spc="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在银保贷</a:t>
              </a:r>
              <a:r>
                <a:rPr lang="en-US" altLang="zh-CN" sz="1400" spc="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SAAS</a:t>
              </a:r>
              <a:r>
                <a:rPr lang="zh-CN" altLang="en-US" sz="1400" spc="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化之后，针对项目中出现的各种问题，思考出了一些解决方案，比如：工作流结合用户系统的设计；结算更换更可靠稳定的</a:t>
              </a:r>
              <a:r>
                <a:rPr lang="en-US" altLang="zh-CN" sz="1400" spc="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MQ</a:t>
              </a:r>
              <a:r>
                <a:rPr lang="zh-CN" altLang="en-US" sz="1400" spc="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；结算服务中台化改造建议；</a:t>
              </a:r>
              <a:r>
                <a:rPr lang="en-US" altLang="zh-CN" sz="1400" spc="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Quartz</a:t>
              </a:r>
              <a:r>
                <a:rPr lang="zh-CN" altLang="en-US" sz="1400" spc="1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定时任务拆分服务等</a:t>
              </a:r>
              <a:endPara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7" name="矩形 36"/>
            <p:cNvSpPr/>
            <p:nvPr>
              <p:custDataLst>
                <p:tags r:id="rId29"/>
              </p:custDataLst>
            </p:nvPr>
          </p:nvSpPr>
          <p:spPr bwMode="auto">
            <a:xfrm>
              <a:off x="7983676" y="3462020"/>
              <a:ext cx="2555240" cy="55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0" rIns="90000" bIns="46800" anchor="t" anchorCtr="0">
              <a:normAutofit/>
            </a:bodyPr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在银保贷</a:t>
              </a:r>
              <a:r>
                <a:rPr lang="en-US" altLang="zh-CN" sz="14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SAAS</a:t>
              </a:r>
              <a:r>
                <a:rPr lang="zh-CN" altLang="en-US" sz="14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，财务管理和逾期客户管理两个模块的开发过程中。确定需求及其问题之后，及时与项目经理、</a:t>
              </a:r>
              <a:r>
                <a:rPr lang="en-US" altLang="zh-CN" sz="14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DBA</a:t>
              </a:r>
              <a:r>
                <a:rPr lang="zh-CN" altLang="en-US" sz="1400" spc="15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沟通拆分需求。一周之后完成交付测试。</a:t>
              </a:r>
              <a:endParaRPr lang="zh-CN" altLang="en-US" sz="1400" spc="15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03007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胜任理由</a:t>
            </a:r>
            <a:endParaRPr kumimoji="1" lang="zh-CN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2240" y="1098550"/>
            <a:ext cx="441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ysClr val="windowText" lastClr="000000"/>
                </a:solidFill>
                <a:latin typeface="+mn-ea"/>
                <a:sym typeface="+mn-ea"/>
              </a:rPr>
              <a:t>业务熟练度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025525"/>
            <a:ext cx="628650" cy="514350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4" y="1849195"/>
            <a:ext cx="1736657" cy="3538071"/>
          </a:xfrm>
          <a:prstGeom prst="rect">
            <a:avLst/>
          </a:prstGeom>
        </p:spPr>
      </p:pic>
      <p:cxnSp>
        <p:nvCxnSpPr>
          <p:cNvPr id="134" name="直接连接符 133"/>
          <p:cNvCxnSpPr/>
          <p:nvPr>
            <p:custDataLst>
              <p:tags r:id="rId4"/>
            </p:custDataLst>
          </p:nvPr>
        </p:nvCxnSpPr>
        <p:spPr>
          <a:xfrm flipH="1">
            <a:off x="3975238" y="3550778"/>
            <a:ext cx="190697" cy="0"/>
          </a:xfrm>
          <a:prstGeom prst="line">
            <a:avLst/>
          </a:prstGeom>
          <a:ln w="12700">
            <a:prstDash val="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24" name="Freeform 122"/>
          <p:cNvSpPr/>
          <p:nvPr>
            <p:custDataLst>
              <p:tags r:id="rId5"/>
            </p:custDataLst>
          </p:nvPr>
        </p:nvSpPr>
        <p:spPr bwMode="auto">
          <a:xfrm>
            <a:off x="3150520" y="2898361"/>
            <a:ext cx="950418" cy="1254552"/>
          </a:xfrm>
          <a:custGeom>
            <a:avLst/>
            <a:gdLst>
              <a:gd name="T0" fmla="*/ 1547 w 1551"/>
              <a:gd name="T1" fmla="*/ 2182 h 2182"/>
              <a:gd name="T2" fmla="*/ 0 w 1551"/>
              <a:gd name="T3" fmla="*/ 2181 h 2182"/>
              <a:gd name="T4" fmla="*/ 3 w 1551"/>
              <a:gd name="T5" fmla="*/ 0 h 2182"/>
              <a:gd name="T6" fmla="*/ 1551 w 1551"/>
              <a:gd name="T7" fmla="*/ 2 h 2182"/>
              <a:gd name="T8" fmla="*/ 1547 w 1551"/>
              <a:gd name="T9" fmla="*/ 2182 h 2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1" h="2182">
                <a:moveTo>
                  <a:pt x="1547" y="2182"/>
                </a:moveTo>
                <a:lnTo>
                  <a:pt x="0" y="2181"/>
                </a:lnTo>
                <a:lnTo>
                  <a:pt x="3" y="0"/>
                </a:lnTo>
                <a:lnTo>
                  <a:pt x="1551" y="2"/>
                </a:lnTo>
                <a:lnTo>
                  <a:pt x="1547" y="2182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rmAutofit/>
          </a:bodyPr>
          <a:lstStyle/>
          <a:p>
            <a:pPr fontAlgn="auto">
              <a:lnSpc>
                <a:spcPct val="120000"/>
              </a:lnSpc>
            </a:pPr>
            <a:endParaRPr lang="zh-CN" alt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5" name="Freeform 12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3154812" y="2917983"/>
            <a:ext cx="940608" cy="1215309"/>
          </a:xfrm>
          <a:custGeom>
            <a:avLst/>
            <a:gdLst>
              <a:gd name="T0" fmla="*/ 1480 w 1483"/>
              <a:gd name="T1" fmla="*/ 2116 h 2116"/>
              <a:gd name="T2" fmla="*/ 0 w 1483"/>
              <a:gd name="T3" fmla="*/ 2114 h 2116"/>
              <a:gd name="T4" fmla="*/ 1 w 1483"/>
              <a:gd name="T5" fmla="*/ 0 h 2116"/>
              <a:gd name="T6" fmla="*/ 1483 w 1483"/>
              <a:gd name="T7" fmla="*/ 2 h 2116"/>
              <a:gd name="T8" fmla="*/ 1480 w 1483"/>
              <a:gd name="T9" fmla="*/ 2116 h 2116"/>
              <a:gd name="T10" fmla="*/ 20 w 1483"/>
              <a:gd name="T11" fmla="*/ 2094 h 2116"/>
              <a:gd name="T12" fmla="*/ 1460 w 1483"/>
              <a:gd name="T13" fmla="*/ 2096 h 2116"/>
              <a:gd name="T14" fmla="*/ 1463 w 1483"/>
              <a:gd name="T15" fmla="*/ 22 h 2116"/>
              <a:gd name="T16" fmla="*/ 21 w 1483"/>
              <a:gd name="T17" fmla="*/ 21 h 2116"/>
              <a:gd name="T18" fmla="*/ 20 w 1483"/>
              <a:gd name="T19" fmla="*/ 2094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3" h="2116">
                <a:moveTo>
                  <a:pt x="1480" y="2116"/>
                </a:moveTo>
                <a:lnTo>
                  <a:pt x="0" y="2114"/>
                </a:lnTo>
                <a:lnTo>
                  <a:pt x="1" y="0"/>
                </a:lnTo>
                <a:lnTo>
                  <a:pt x="1483" y="2"/>
                </a:lnTo>
                <a:lnTo>
                  <a:pt x="1480" y="2116"/>
                </a:lnTo>
                <a:close/>
                <a:moveTo>
                  <a:pt x="20" y="2094"/>
                </a:moveTo>
                <a:lnTo>
                  <a:pt x="1460" y="2096"/>
                </a:lnTo>
                <a:lnTo>
                  <a:pt x="1463" y="22"/>
                </a:lnTo>
                <a:lnTo>
                  <a:pt x="21" y="21"/>
                </a:lnTo>
                <a:lnTo>
                  <a:pt x="20" y="2094"/>
                </a:lnTo>
                <a:close/>
              </a:path>
            </a:pathLst>
          </a:custGeom>
          <a:solidFill>
            <a:srgbClr val="4D576B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rmAutofit/>
          </a:bodyPr>
          <a:lstStyle/>
          <a:p>
            <a:pPr fontAlgn="auto">
              <a:lnSpc>
                <a:spcPct val="120000"/>
              </a:lnSpc>
            </a:pP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3" name="矩形 172"/>
          <p:cNvSpPr/>
          <p:nvPr>
            <p:custDataLst>
              <p:tags r:id="rId7"/>
            </p:custDataLst>
          </p:nvPr>
        </p:nvSpPr>
        <p:spPr>
          <a:xfrm>
            <a:off x="3149600" y="3655695"/>
            <a:ext cx="1015365" cy="401320"/>
          </a:xfrm>
          <a:prstGeom prst="rect">
            <a:avLst/>
          </a:prstGeom>
        </p:spPr>
        <p:txBody>
          <a:bodyPr wrap="square" anchor="ctr" anchorCtr="0"/>
          <a:lstStyle/>
          <a:p>
            <a:pPr algn="ctr" fontAlgn="auto">
              <a:lnSpc>
                <a:spcPct val="120000"/>
              </a:lnSpc>
            </a:pPr>
            <a:r>
              <a:rPr lang="zh-CN" altLang="en-US" sz="1200" b="1" spc="30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汽车金融</a:t>
            </a:r>
            <a:endParaRPr lang="zh-CN" altLang="en-US" sz="1200" b="1" spc="300"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圆角矩形 135"/>
          <p:cNvSpPr/>
          <p:nvPr>
            <p:custDataLst>
              <p:tags r:id="rId8"/>
            </p:custDataLst>
          </p:nvPr>
        </p:nvSpPr>
        <p:spPr>
          <a:xfrm>
            <a:off x="4711659" y="2268019"/>
            <a:ext cx="474596" cy="478275"/>
          </a:xfrm>
          <a:prstGeom prst="roundRect">
            <a:avLst>
              <a:gd name="adj" fmla="val 50000"/>
            </a:avLst>
          </a:prstGeom>
          <a:solidFill>
            <a:srgbClr val="1F74AD"/>
          </a:solidFill>
          <a:ln>
            <a:solidFill>
              <a:srgbClr val="1F74AD">
                <a:lumMod val="75000"/>
              </a:srgbClr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lang="zh-CN" altLang="en-US" sz="1350" dirty="0">
              <a:solidFill>
                <a:srgbClr val="4D576B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6" name="Freeform 63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4833680" y="2394333"/>
            <a:ext cx="223808" cy="219516"/>
          </a:xfrm>
          <a:custGeom>
            <a:avLst/>
            <a:gdLst>
              <a:gd name="T0" fmla="*/ 38 w 59"/>
              <a:gd name="T1" fmla="*/ 34 h 58"/>
              <a:gd name="T2" fmla="*/ 36 w 59"/>
              <a:gd name="T3" fmla="*/ 7 h 58"/>
              <a:gd name="T4" fmla="*/ 8 w 59"/>
              <a:gd name="T5" fmla="*/ 7 h 58"/>
              <a:gd name="T6" fmla="*/ 8 w 59"/>
              <a:gd name="T7" fmla="*/ 35 h 58"/>
              <a:gd name="T8" fmla="*/ 34 w 59"/>
              <a:gd name="T9" fmla="*/ 37 h 58"/>
              <a:gd name="T10" fmla="*/ 38 w 59"/>
              <a:gd name="T11" fmla="*/ 40 h 58"/>
              <a:gd name="T12" fmla="*/ 38 w 59"/>
              <a:gd name="T13" fmla="*/ 44 h 58"/>
              <a:gd name="T14" fmla="*/ 51 w 59"/>
              <a:gd name="T15" fmla="*/ 57 h 58"/>
              <a:gd name="T16" fmla="*/ 55 w 59"/>
              <a:gd name="T17" fmla="*/ 57 h 58"/>
              <a:gd name="T18" fmla="*/ 58 w 59"/>
              <a:gd name="T19" fmla="*/ 55 h 58"/>
              <a:gd name="T20" fmla="*/ 58 w 59"/>
              <a:gd name="T21" fmla="*/ 50 h 58"/>
              <a:gd name="T22" fmla="*/ 44 w 59"/>
              <a:gd name="T23" fmla="*/ 37 h 58"/>
              <a:gd name="T24" fmla="*/ 41 w 59"/>
              <a:gd name="T25" fmla="*/ 37 h 58"/>
              <a:gd name="T26" fmla="*/ 38 w 59"/>
              <a:gd name="T27" fmla="*/ 34 h 58"/>
              <a:gd name="T28" fmla="*/ 33 w 59"/>
              <a:gd name="T29" fmla="*/ 32 h 58"/>
              <a:gd name="T30" fmla="*/ 33 w 59"/>
              <a:gd name="T31" fmla="*/ 11 h 58"/>
              <a:gd name="T32" fmla="*/ 11 w 59"/>
              <a:gd name="T33" fmla="*/ 11 h 58"/>
              <a:gd name="T34" fmla="*/ 11 w 59"/>
              <a:gd name="T35" fmla="*/ 32 h 58"/>
              <a:gd name="T36" fmla="*/ 33 w 59"/>
              <a:gd name="T37" fmla="*/ 32 h 58"/>
              <a:gd name="T38" fmla="*/ 33 w 59"/>
              <a:gd name="T39" fmla="*/ 32 h 58"/>
              <a:gd name="T40" fmla="*/ 28 w 59"/>
              <a:gd name="T41" fmla="*/ 11 h 58"/>
              <a:gd name="T42" fmla="*/ 14 w 59"/>
              <a:gd name="T43" fmla="*/ 13 h 58"/>
              <a:gd name="T44" fmla="*/ 14 w 59"/>
              <a:gd name="T45" fmla="*/ 29 h 58"/>
              <a:gd name="T46" fmla="*/ 15 w 59"/>
              <a:gd name="T47" fmla="*/ 31 h 58"/>
              <a:gd name="T48" fmla="*/ 16 w 59"/>
              <a:gd name="T49" fmla="*/ 14 h 58"/>
              <a:gd name="T50" fmla="*/ 28 w 59"/>
              <a:gd name="T51" fmla="*/ 11 h 58"/>
              <a:gd name="T52" fmla="*/ 28 w 59"/>
              <a:gd name="T53" fmla="*/ 1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9" h="58">
                <a:moveTo>
                  <a:pt x="38" y="34"/>
                </a:moveTo>
                <a:cubicBezTo>
                  <a:pt x="44" y="26"/>
                  <a:pt x="43" y="14"/>
                  <a:pt x="36" y="7"/>
                </a:cubicBezTo>
                <a:cubicBezTo>
                  <a:pt x="28" y="0"/>
                  <a:pt x="16" y="0"/>
                  <a:pt x="8" y="7"/>
                </a:cubicBezTo>
                <a:cubicBezTo>
                  <a:pt x="0" y="15"/>
                  <a:pt x="0" y="28"/>
                  <a:pt x="8" y="35"/>
                </a:cubicBezTo>
                <a:cubicBezTo>
                  <a:pt x="15" y="42"/>
                  <a:pt x="27" y="43"/>
                  <a:pt x="34" y="37"/>
                </a:cubicBezTo>
                <a:cubicBezTo>
                  <a:pt x="38" y="40"/>
                  <a:pt x="38" y="40"/>
                  <a:pt x="38" y="40"/>
                </a:cubicBezTo>
                <a:cubicBezTo>
                  <a:pt x="37" y="41"/>
                  <a:pt x="37" y="43"/>
                  <a:pt x="38" y="44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8"/>
                  <a:pt x="54" y="58"/>
                  <a:pt x="55" y="57"/>
                </a:cubicBezTo>
                <a:cubicBezTo>
                  <a:pt x="58" y="55"/>
                  <a:pt x="58" y="55"/>
                  <a:pt x="58" y="55"/>
                </a:cubicBezTo>
                <a:cubicBezTo>
                  <a:pt x="59" y="53"/>
                  <a:pt x="59" y="51"/>
                  <a:pt x="58" y="50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36"/>
                  <a:pt x="42" y="36"/>
                  <a:pt x="41" y="37"/>
                </a:cubicBezTo>
                <a:cubicBezTo>
                  <a:pt x="38" y="34"/>
                  <a:pt x="38" y="34"/>
                  <a:pt x="38" y="34"/>
                </a:cubicBezTo>
                <a:close/>
                <a:moveTo>
                  <a:pt x="33" y="32"/>
                </a:moveTo>
                <a:cubicBezTo>
                  <a:pt x="38" y="26"/>
                  <a:pt x="38" y="17"/>
                  <a:pt x="33" y="11"/>
                </a:cubicBezTo>
                <a:cubicBezTo>
                  <a:pt x="27" y="5"/>
                  <a:pt x="17" y="5"/>
                  <a:pt x="11" y="11"/>
                </a:cubicBezTo>
                <a:cubicBezTo>
                  <a:pt x="6" y="17"/>
                  <a:pt x="6" y="26"/>
                  <a:pt x="11" y="32"/>
                </a:cubicBezTo>
                <a:cubicBezTo>
                  <a:pt x="17" y="38"/>
                  <a:pt x="27" y="38"/>
                  <a:pt x="33" y="32"/>
                </a:cubicBezTo>
                <a:cubicBezTo>
                  <a:pt x="33" y="32"/>
                  <a:pt x="33" y="32"/>
                  <a:pt x="33" y="32"/>
                </a:cubicBezTo>
                <a:close/>
                <a:moveTo>
                  <a:pt x="28" y="11"/>
                </a:moveTo>
                <a:cubicBezTo>
                  <a:pt x="23" y="9"/>
                  <a:pt x="18" y="9"/>
                  <a:pt x="14" y="13"/>
                </a:cubicBezTo>
                <a:cubicBezTo>
                  <a:pt x="9" y="18"/>
                  <a:pt x="9" y="25"/>
                  <a:pt x="14" y="29"/>
                </a:cubicBezTo>
                <a:cubicBezTo>
                  <a:pt x="14" y="30"/>
                  <a:pt x="15" y="30"/>
                  <a:pt x="15" y="31"/>
                </a:cubicBezTo>
                <a:cubicBezTo>
                  <a:pt x="12" y="26"/>
                  <a:pt x="12" y="19"/>
                  <a:pt x="16" y="14"/>
                </a:cubicBezTo>
                <a:cubicBezTo>
                  <a:pt x="19" y="11"/>
                  <a:pt x="24" y="10"/>
                  <a:pt x="28" y="11"/>
                </a:cubicBezTo>
                <a:cubicBezTo>
                  <a:pt x="28" y="11"/>
                  <a:pt x="28" y="11"/>
                  <a:pt x="28" y="1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rmAutofit fontScale="57500" lnSpcReduction="20000"/>
          </a:bodyPr>
          <a:lstStyle/>
          <a:p>
            <a:pPr fontAlgn="auto">
              <a:lnSpc>
                <a:spcPct val="140000"/>
              </a:lnSpc>
            </a:pPr>
            <a:endParaRPr lang="zh-CN" altLang="en-US" sz="1350">
              <a:solidFill>
                <a:srgbClr val="4D576B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5" name="文本框 174"/>
          <p:cNvSpPr txBox="1"/>
          <p:nvPr>
            <p:custDataLst>
              <p:tags r:id="rId10"/>
            </p:custDataLst>
          </p:nvPr>
        </p:nvSpPr>
        <p:spPr>
          <a:xfrm>
            <a:off x="5210175" y="2266950"/>
            <a:ext cx="3952875" cy="4527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1600" spc="150"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熟悉汽车金融贷前系统审批流程</a:t>
            </a:r>
            <a:endParaRPr lang="zh-CN" altLang="en-US" sz="1600" spc="150"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4" name="圆角矩形 143"/>
          <p:cNvSpPr/>
          <p:nvPr>
            <p:custDataLst>
              <p:tags r:id="rId11"/>
            </p:custDataLst>
          </p:nvPr>
        </p:nvSpPr>
        <p:spPr>
          <a:xfrm>
            <a:off x="4711659" y="2947415"/>
            <a:ext cx="474596" cy="478275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>
            <a:solidFill>
              <a:srgbClr val="3498DB">
                <a:lumMod val="75000"/>
              </a:srgbClr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lang="zh-CN" altLang="en-US" sz="1350">
              <a:solidFill>
                <a:srgbClr val="4D576B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6" name="文本框 175"/>
          <p:cNvSpPr txBox="1"/>
          <p:nvPr>
            <p:custDataLst>
              <p:tags r:id="rId12"/>
            </p:custDataLst>
          </p:nvPr>
        </p:nvSpPr>
        <p:spPr>
          <a:xfrm>
            <a:off x="5210175" y="2884805"/>
            <a:ext cx="3952875" cy="58547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1600" spc="150"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熟悉完整的第三方支付流程</a:t>
            </a:r>
            <a:endParaRPr lang="zh-CN" altLang="en-US" sz="1600" spc="150"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0" name="圆角矩形 139"/>
          <p:cNvSpPr/>
          <p:nvPr>
            <p:custDataLst>
              <p:tags r:id="rId13"/>
            </p:custDataLst>
          </p:nvPr>
        </p:nvSpPr>
        <p:spPr>
          <a:xfrm rot="8707077">
            <a:off x="4711659" y="3626811"/>
            <a:ext cx="474596" cy="478275"/>
          </a:xfrm>
          <a:prstGeom prst="roundRect">
            <a:avLst>
              <a:gd name="adj" fmla="val 50000"/>
            </a:avLst>
          </a:prstGeom>
          <a:solidFill>
            <a:srgbClr val="1AA3AA"/>
          </a:solidFill>
          <a:ln>
            <a:solidFill>
              <a:srgbClr val="1AA3AA">
                <a:lumMod val="75000"/>
              </a:srgbClr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lang="zh-CN" altLang="en-US" sz="1350" dirty="0">
              <a:solidFill>
                <a:srgbClr val="4D576B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2" name="Freeform 64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4857594" y="3732277"/>
            <a:ext cx="200508" cy="239751"/>
          </a:xfrm>
          <a:custGeom>
            <a:avLst/>
            <a:gdLst>
              <a:gd name="T0" fmla="*/ 34 w 53"/>
              <a:gd name="T1" fmla="*/ 54 h 63"/>
              <a:gd name="T2" fmla="*/ 35 w 53"/>
              <a:gd name="T3" fmla="*/ 56 h 63"/>
              <a:gd name="T4" fmla="*/ 19 w 53"/>
              <a:gd name="T5" fmla="*/ 57 h 63"/>
              <a:gd name="T6" fmla="*/ 18 w 53"/>
              <a:gd name="T7" fmla="*/ 55 h 63"/>
              <a:gd name="T8" fmla="*/ 19 w 53"/>
              <a:gd name="T9" fmla="*/ 54 h 63"/>
              <a:gd name="T10" fmla="*/ 32 w 53"/>
              <a:gd name="T11" fmla="*/ 61 h 63"/>
              <a:gd name="T12" fmla="*/ 23 w 53"/>
              <a:gd name="T13" fmla="*/ 63 h 63"/>
              <a:gd name="T14" fmla="*/ 21 w 53"/>
              <a:gd name="T15" fmla="*/ 59 h 63"/>
              <a:gd name="T16" fmla="*/ 26 w 53"/>
              <a:gd name="T17" fmla="*/ 15 h 63"/>
              <a:gd name="T18" fmla="*/ 33 w 53"/>
              <a:gd name="T19" fmla="*/ 52 h 63"/>
              <a:gd name="T20" fmla="*/ 12 w 53"/>
              <a:gd name="T21" fmla="*/ 29 h 63"/>
              <a:gd name="T22" fmla="*/ 26 w 53"/>
              <a:gd name="T23" fmla="*/ 15 h 63"/>
              <a:gd name="T24" fmla="*/ 29 w 53"/>
              <a:gd name="T25" fmla="*/ 17 h 63"/>
              <a:gd name="T26" fmla="*/ 32 w 53"/>
              <a:gd name="T27" fmla="*/ 19 h 63"/>
              <a:gd name="T28" fmla="*/ 29 w 53"/>
              <a:gd name="T29" fmla="*/ 18 h 63"/>
              <a:gd name="T30" fmla="*/ 20 w 53"/>
              <a:gd name="T31" fmla="*/ 22 h 63"/>
              <a:gd name="T32" fmla="*/ 17 w 53"/>
              <a:gd name="T33" fmla="*/ 29 h 63"/>
              <a:gd name="T34" fmla="*/ 16 w 53"/>
              <a:gd name="T35" fmla="*/ 34 h 63"/>
              <a:gd name="T36" fmla="*/ 15 w 53"/>
              <a:gd name="T37" fmla="*/ 31 h 63"/>
              <a:gd name="T38" fmla="*/ 15 w 53"/>
              <a:gd name="T39" fmla="*/ 25 h 63"/>
              <a:gd name="T40" fmla="*/ 19 w 53"/>
              <a:gd name="T41" fmla="*/ 20 h 63"/>
              <a:gd name="T42" fmla="*/ 26 w 53"/>
              <a:gd name="T43" fmla="*/ 17 h 63"/>
              <a:gd name="T44" fmla="*/ 28 w 53"/>
              <a:gd name="T45" fmla="*/ 17 h 63"/>
              <a:gd name="T46" fmla="*/ 28 w 53"/>
              <a:gd name="T47" fmla="*/ 0 h 63"/>
              <a:gd name="T48" fmla="*/ 27 w 53"/>
              <a:gd name="T49" fmla="*/ 10 h 63"/>
              <a:gd name="T50" fmla="*/ 25 w 53"/>
              <a:gd name="T51" fmla="*/ 0 h 63"/>
              <a:gd name="T52" fmla="*/ 47 w 53"/>
              <a:gd name="T53" fmla="*/ 10 h 63"/>
              <a:gd name="T54" fmla="*/ 38 w 53"/>
              <a:gd name="T55" fmla="*/ 14 h 63"/>
              <a:gd name="T56" fmla="*/ 14 w 53"/>
              <a:gd name="T57" fmla="*/ 42 h 63"/>
              <a:gd name="T58" fmla="*/ 6 w 53"/>
              <a:gd name="T59" fmla="*/ 45 h 63"/>
              <a:gd name="T60" fmla="*/ 14 w 53"/>
              <a:gd name="T61" fmla="*/ 42 h 63"/>
              <a:gd name="T62" fmla="*/ 9 w 53"/>
              <a:gd name="T63" fmla="*/ 7 h 63"/>
              <a:gd name="T64" fmla="*/ 13 w 53"/>
              <a:gd name="T65" fmla="*/ 16 h 63"/>
              <a:gd name="T66" fmla="*/ 9 w 53"/>
              <a:gd name="T67" fmla="*/ 7 h 63"/>
              <a:gd name="T68" fmla="*/ 44 w 53"/>
              <a:gd name="T69" fmla="*/ 47 h 63"/>
              <a:gd name="T70" fmla="*/ 42 w 53"/>
              <a:gd name="T71" fmla="*/ 40 h 63"/>
              <a:gd name="T72" fmla="*/ 39 w 53"/>
              <a:gd name="T73" fmla="*/ 42 h 63"/>
              <a:gd name="T74" fmla="*/ 53 w 53"/>
              <a:gd name="T75" fmla="*/ 29 h 63"/>
              <a:gd name="T76" fmla="*/ 45 w 53"/>
              <a:gd name="T77" fmla="*/ 29 h 63"/>
              <a:gd name="T78" fmla="*/ 53 w 53"/>
              <a:gd name="T79" fmla="*/ 26 h 63"/>
              <a:gd name="T80" fmla="*/ 0 w 53"/>
              <a:gd name="T81" fmla="*/ 29 h 63"/>
              <a:gd name="T82" fmla="*/ 8 w 53"/>
              <a:gd name="T83" fmla="*/ 26 h 63"/>
              <a:gd name="T84" fmla="*/ 8 w 53"/>
              <a:gd name="T85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63">
                <a:moveTo>
                  <a:pt x="19" y="54"/>
                </a:move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5" y="54"/>
                  <a:pt x="35" y="55"/>
                </a:cubicBezTo>
                <a:cubicBezTo>
                  <a:pt x="35" y="56"/>
                  <a:pt x="35" y="56"/>
                  <a:pt x="35" y="56"/>
                </a:cubicBezTo>
                <a:cubicBezTo>
                  <a:pt x="35" y="57"/>
                  <a:pt x="34" y="57"/>
                  <a:pt x="34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8" y="57"/>
                  <a:pt x="18" y="56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4"/>
                  <a:pt x="19" y="54"/>
                  <a:pt x="19" y="54"/>
                </a:cubicBezTo>
                <a:cubicBezTo>
                  <a:pt x="19" y="54"/>
                  <a:pt x="19" y="54"/>
                  <a:pt x="19" y="54"/>
                </a:cubicBezTo>
                <a:close/>
                <a:moveTo>
                  <a:pt x="32" y="59"/>
                </a:moveTo>
                <a:cubicBezTo>
                  <a:pt x="32" y="61"/>
                  <a:pt x="32" y="61"/>
                  <a:pt x="32" y="61"/>
                </a:cubicBezTo>
                <a:cubicBezTo>
                  <a:pt x="32" y="62"/>
                  <a:pt x="31" y="63"/>
                  <a:pt x="30" y="63"/>
                </a:cubicBezTo>
                <a:cubicBezTo>
                  <a:pt x="23" y="63"/>
                  <a:pt x="23" y="63"/>
                  <a:pt x="23" y="63"/>
                </a:cubicBezTo>
                <a:cubicBezTo>
                  <a:pt x="22" y="63"/>
                  <a:pt x="21" y="62"/>
                  <a:pt x="21" y="61"/>
                </a:cubicBezTo>
                <a:cubicBezTo>
                  <a:pt x="21" y="59"/>
                  <a:pt x="21" y="59"/>
                  <a:pt x="21" y="59"/>
                </a:cubicBezTo>
                <a:cubicBezTo>
                  <a:pt x="32" y="59"/>
                  <a:pt x="32" y="59"/>
                  <a:pt x="32" y="59"/>
                </a:cubicBezTo>
                <a:close/>
                <a:moveTo>
                  <a:pt x="26" y="15"/>
                </a:moveTo>
                <a:cubicBezTo>
                  <a:pt x="34" y="15"/>
                  <a:pt x="40" y="21"/>
                  <a:pt x="40" y="29"/>
                </a:cubicBezTo>
                <a:cubicBezTo>
                  <a:pt x="40" y="37"/>
                  <a:pt x="33" y="39"/>
                  <a:pt x="33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39"/>
                  <a:pt x="12" y="37"/>
                  <a:pt x="12" y="29"/>
                </a:cubicBezTo>
                <a:cubicBezTo>
                  <a:pt x="12" y="21"/>
                  <a:pt x="19" y="15"/>
                  <a:pt x="26" y="15"/>
                </a:cubicBezTo>
                <a:cubicBezTo>
                  <a:pt x="26" y="15"/>
                  <a:pt x="26" y="15"/>
                  <a:pt x="26" y="15"/>
                </a:cubicBezTo>
                <a:close/>
                <a:moveTo>
                  <a:pt x="28" y="17"/>
                </a:moveTo>
                <a:cubicBezTo>
                  <a:pt x="29" y="17"/>
                  <a:pt x="29" y="17"/>
                  <a:pt x="29" y="17"/>
                </a:cubicBezTo>
                <a:cubicBezTo>
                  <a:pt x="31" y="18"/>
                  <a:pt x="32" y="19"/>
                  <a:pt x="34" y="20"/>
                </a:cubicBezTo>
                <a:cubicBezTo>
                  <a:pt x="33" y="19"/>
                  <a:pt x="33" y="19"/>
                  <a:pt x="32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0" y="19"/>
                  <a:pt x="30" y="19"/>
                  <a:pt x="29" y="18"/>
                </a:cubicBezTo>
                <a:cubicBezTo>
                  <a:pt x="28" y="19"/>
                  <a:pt x="27" y="19"/>
                  <a:pt x="26" y="19"/>
                </a:cubicBezTo>
                <a:cubicBezTo>
                  <a:pt x="24" y="20"/>
                  <a:pt x="22" y="21"/>
                  <a:pt x="20" y="22"/>
                </a:cubicBezTo>
                <a:cubicBezTo>
                  <a:pt x="19" y="23"/>
                  <a:pt x="19" y="23"/>
                  <a:pt x="19" y="23"/>
                </a:cubicBezTo>
                <a:cubicBezTo>
                  <a:pt x="18" y="25"/>
                  <a:pt x="17" y="27"/>
                  <a:pt x="17" y="29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1"/>
                  <a:pt x="16" y="33"/>
                  <a:pt x="16" y="34"/>
                </a:cubicBezTo>
                <a:cubicBezTo>
                  <a:pt x="16" y="33"/>
                  <a:pt x="16" y="33"/>
                  <a:pt x="15" y="32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9"/>
                  <a:pt x="15" y="28"/>
                  <a:pt x="15" y="26"/>
                </a:cubicBezTo>
                <a:cubicBezTo>
                  <a:pt x="15" y="25"/>
                  <a:pt x="15" y="25"/>
                  <a:pt x="15" y="25"/>
                </a:cubicBezTo>
                <a:cubicBezTo>
                  <a:pt x="16" y="24"/>
                  <a:pt x="17" y="22"/>
                  <a:pt x="18" y="21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19"/>
                  <a:pt x="22" y="18"/>
                  <a:pt x="24" y="17"/>
                </a:cubicBezTo>
                <a:cubicBezTo>
                  <a:pt x="25" y="17"/>
                  <a:pt x="25" y="17"/>
                  <a:pt x="26" y="17"/>
                </a:cubicBezTo>
                <a:cubicBezTo>
                  <a:pt x="27" y="17"/>
                  <a:pt x="28" y="17"/>
                  <a:pt x="28" y="17"/>
                </a:cubicBezTo>
                <a:cubicBezTo>
                  <a:pt x="28" y="17"/>
                  <a:pt x="28" y="17"/>
                  <a:pt x="28" y="17"/>
                </a:cubicBezTo>
                <a:close/>
                <a:moveTo>
                  <a:pt x="25" y="0"/>
                </a:moveTo>
                <a:cubicBezTo>
                  <a:pt x="28" y="0"/>
                  <a:pt x="28" y="0"/>
                  <a:pt x="28" y="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0"/>
                  <a:pt x="27" y="10"/>
                  <a:pt x="27" y="10"/>
                </a:cubicBezTo>
                <a:cubicBezTo>
                  <a:pt x="26" y="10"/>
                  <a:pt x="25" y="10"/>
                  <a:pt x="25" y="10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44" y="7"/>
                </a:moveTo>
                <a:cubicBezTo>
                  <a:pt x="47" y="10"/>
                  <a:pt x="47" y="10"/>
                  <a:pt x="47" y="1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5"/>
                  <a:pt x="39" y="14"/>
                  <a:pt x="38" y="14"/>
                </a:cubicBezTo>
                <a:cubicBezTo>
                  <a:pt x="44" y="7"/>
                  <a:pt x="44" y="7"/>
                  <a:pt x="44" y="7"/>
                </a:cubicBezTo>
                <a:close/>
                <a:moveTo>
                  <a:pt x="14" y="42"/>
                </a:moveTo>
                <a:cubicBezTo>
                  <a:pt x="9" y="47"/>
                  <a:pt x="9" y="47"/>
                  <a:pt x="9" y="47"/>
                </a:cubicBezTo>
                <a:cubicBezTo>
                  <a:pt x="6" y="45"/>
                  <a:pt x="6" y="45"/>
                  <a:pt x="6" y="45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1"/>
                  <a:pt x="13" y="42"/>
                  <a:pt x="14" y="42"/>
                </a:cubicBezTo>
                <a:cubicBezTo>
                  <a:pt x="14" y="42"/>
                  <a:pt x="14" y="42"/>
                  <a:pt x="14" y="42"/>
                </a:cubicBezTo>
                <a:close/>
                <a:moveTo>
                  <a:pt x="9" y="7"/>
                </a:moveTo>
                <a:cubicBezTo>
                  <a:pt x="6" y="10"/>
                  <a:pt x="6" y="10"/>
                  <a:pt x="6" y="10"/>
                </a:cubicBezTo>
                <a:cubicBezTo>
                  <a:pt x="13" y="16"/>
                  <a:pt x="13" y="16"/>
                  <a:pt x="13" y="16"/>
                </a:cubicBezTo>
                <a:cubicBezTo>
                  <a:pt x="14" y="15"/>
                  <a:pt x="14" y="14"/>
                  <a:pt x="15" y="14"/>
                </a:cubicBezTo>
                <a:cubicBezTo>
                  <a:pt x="9" y="7"/>
                  <a:pt x="9" y="7"/>
                  <a:pt x="9" y="7"/>
                </a:cubicBezTo>
                <a:close/>
                <a:moveTo>
                  <a:pt x="39" y="42"/>
                </a:moveTo>
                <a:cubicBezTo>
                  <a:pt x="44" y="47"/>
                  <a:pt x="44" y="47"/>
                  <a:pt x="44" y="47"/>
                </a:cubicBezTo>
                <a:cubicBezTo>
                  <a:pt x="47" y="45"/>
                  <a:pt x="47" y="45"/>
                  <a:pt x="47" y="45"/>
                </a:cubicBezTo>
                <a:cubicBezTo>
                  <a:pt x="42" y="40"/>
                  <a:pt x="42" y="40"/>
                  <a:pt x="42" y="40"/>
                </a:cubicBezTo>
                <a:cubicBezTo>
                  <a:pt x="41" y="41"/>
                  <a:pt x="40" y="42"/>
                  <a:pt x="39" y="42"/>
                </a:cubicBezTo>
                <a:cubicBezTo>
                  <a:pt x="39" y="42"/>
                  <a:pt x="39" y="42"/>
                  <a:pt x="39" y="42"/>
                </a:cubicBezTo>
                <a:close/>
                <a:moveTo>
                  <a:pt x="53" y="26"/>
                </a:moveTo>
                <a:cubicBezTo>
                  <a:pt x="53" y="29"/>
                  <a:pt x="53" y="29"/>
                  <a:pt x="53" y="29"/>
                </a:cubicBezTo>
                <a:cubicBezTo>
                  <a:pt x="45" y="29"/>
                  <a:pt x="45" y="29"/>
                  <a:pt x="45" y="29"/>
                </a:cubicBezTo>
                <a:cubicBezTo>
                  <a:pt x="45" y="29"/>
                  <a:pt x="45" y="29"/>
                  <a:pt x="45" y="29"/>
                </a:cubicBezTo>
                <a:cubicBezTo>
                  <a:pt x="45" y="28"/>
                  <a:pt x="45" y="27"/>
                  <a:pt x="45" y="26"/>
                </a:cubicBezTo>
                <a:cubicBezTo>
                  <a:pt x="53" y="26"/>
                  <a:pt x="53" y="26"/>
                  <a:pt x="53" y="26"/>
                </a:cubicBezTo>
                <a:close/>
                <a:moveTo>
                  <a:pt x="8" y="29"/>
                </a:moveTo>
                <a:cubicBezTo>
                  <a:pt x="0" y="29"/>
                  <a:pt x="0" y="29"/>
                  <a:pt x="0" y="29"/>
                </a:cubicBezTo>
                <a:cubicBezTo>
                  <a:pt x="0" y="26"/>
                  <a:pt x="0" y="26"/>
                  <a:pt x="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8" y="28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rmAutofit fontScale="75000" lnSpcReduction="20000"/>
          </a:bodyPr>
          <a:lstStyle/>
          <a:p>
            <a:pPr fontAlgn="auto">
              <a:lnSpc>
                <a:spcPct val="130000"/>
              </a:lnSpc>
            </a:pPr>
            <a:endParaRPr lang="zh-CN" altLang="en-US" sz="1350">
              <a:solidFill>
                <a:srgbClr val="4D576B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7" name="文本框 176"/>
          <p:cNvSpPr txBox="1"/>
          <p:nvPr>
            <p:custDataLst>
              <p:tags r:id="rId15"/>
            </p:custDataLst>
          </p:nvPr>
        </p:nvSpPr>
        <p:spPr>
          <a:xfrm>
            <a:off x="5181600" y="3598545"/>
            <a:ext cx="3953510" cy="49911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1600" spc="150"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了解影像、档案存管类型的系统</a:t>
            </a:r>
            <a:endParaRPr lang="zh-CN" altLang="en-US" sz="1600" spc="150"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8" name="圆角矩形 147"/>
          <p:cNvSpPr/>
          <p:nvPr>
            <p:custDataLst>
              <p:tags r:id="rId16"/>
            </p:custDataLst>
          </p:nvPr>
        </p:nvSpPr>
        <p:spPr>
          <a:xfrm>
            <a:off x="4711659" y="4305594"/>
            <a:ext cx="474596" cy="478275"/>
          </a:xfrm>
          <a:prstGeom prst="roundRect">
            <a:avLst>
              <a:gd name="adj" fmla="val 50000"/>
            </a:avLst>
          </a:prstGeom>
          <a:solidFill>
            <a:srgbClr val="69A35B"/>
          </a:solidFill>
          <a:ln>
            <a:solidFill>
              <a:srgbClr val="69A35B">
                <a:lumMod val="75000"/>
              </a:srgbClr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 fontAlgn="auto">
              <a:lnSpc>
                <a:spcPct val="120000"/>
              </a:lnSpc>
            </a:pPr>
            <a:endParaRPr lang="zh-CN" altLang="en-US" sz="1350" dirty="0">
              <a:solidFill>
                <a:srgbClr val="4D576B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1" name="Freeform 60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4841038" y="4463179"/>
            <a:ext cx="231166" cy="155746"/>
          </a:xfrm>
          <a:custGeom>
            <a:avLst/>
            <a:gdLst>
              <a:gd name="T0" fmla="*/ 56 w 61"/>
              <a:gd name="T1" fmla="*/ 3 h 41"/>
              <a:gd name="T2" fmla="*/ 55 w 61"/>
              <a:gd name="T3" fmla="*/ 0 h 41"/>
              <a:gd name="T4" fmla="*/ 47 w 61"/>
              <a:gd name="T5" fmla="*/ 1 h 41"/>
              <a:gd name="T6" fmla="*/ 10 w 61"/>
              <a:gd name="T7" fmla="*/ 3 h 41"/>
              <a:gd name="T8" fmla="*/ 9 w 61"/>
              <a:gd name="T9" fmla="*/ 0 h 41"/>
              <a:gd name="T10" fmla="*/ 6 w 61"/>
              <a:gd name="T11" fmla="*/ 1 h 41"/>
              <a:gd name="T12" fmla="*/ 2 w 61"/>
              <a:gd name="T13" fmla="*/ 3 h 41"/>
              <a:gd name="T14" fmla="*/ 0 w 61"/>
              <a:gd name="T15" fmla="*/ 40 h 41"/>
              <a:gd name="T16" fmla="*/ 59 w 61"/>
              <a:gd name="T17" fmla="*/ 41 h 41"/>
              <a:gd name="T18" fmla="*/ 61 w 61"/>
              <a:gd name="T19" fmla="*/ 4 h 41"/>
              <a:gd name="T20" fmla="*/ 59 w 61"/>
              <a:gd name="T21" fmla="*/ 3 h 41"/>
              <a:gd name="T22" fmla="*/ 5 w 61"/>
              <a:gd name="T23" fmla="*/ 8 h 41"/>
              <a:gd name="T24" fmla="*/ 10 w 61"/>
              <a:gd name="T25" fmla="*/ 8 h 41"/>
              <a:gd name="T26" fmla="*/ 8 w 61"/>
              <a:gd name="T27" fmla="*/ 5 h 41"/>
              <a:gd name="T28" fmla="*/ 48 w 61"/>
              <a:gd name="T29" fmla="*/ 6 h 41"/>
              <a:gd name="T30" fmla="*/ 47 w 61"/>
              <a:gd name="T31" fmla="*/ 8 h 41"/>
              <a:gd name="T32" fmla="*/ 55 w 61"/>
              <a:gd name="T33" fmla="*/ 9 h 41"/>
              <a:gd name="T34" fmla="*/ 56 w 61"/>
              <a:gd name="T35" fmla="*/ 7 h 41"/>
              <a:gd name="T36" fmla="*/ 55 w 61"/>
              <a:gd name="T37" fmla="*/ 6 h 41"/>
              <a:gd name="T38" fmla="*/ 48 w 61"/>
              <a:gd name="T39" fmla="*/ 22 h 41"/>
              <a:gd name="T40" fmla="*/ 14 w 61"/>
              <a:gd name="T41" fmla="*/ 22 h 41"/>
              <a:gd name="T42" fmla="*/ 31 w 61"/>
              <a:gd name="T43" fmla="*/ 5 h 41"/>
              <a:gd name="T44" fmla="*/ 44 w 61"/>
              <a:gd name="T45" fmla="*/ 22 h 41"/>
              <a:gd name="T46" fmla="*/ 17 w 61"/>
              <a:gd name="T47" fmla="*/ 22 h 41"/>
              <a:gd name="T48" fmla="*/ 31 w 61"/>
              <a:gd name="T49" fmla="*/ 8 h 41"/>
              <a:gd name="T50" fmla="*/ 40 w 61"/>
              <a:gd name="T51" fmla="*/ 22 h 41"/>
              <a:gd name="T52" fmla="*/ 21 w 61"/>
              <a:gd name="T53" fmla="*/ 22 h 41"/>
              <a:gd name="T54" fmla="*/ 31 w 61"/>
              <a:gd name="T55" fmla="*/ 12 h 41"/>
              <a:gd name="T56" fmla="*/ 36 w 61"/>
              <a:gd name="T57" fmla="*/ 17 h 41"/>
              <a:gd name="T58" fmla="*/ 24 w 61"/>
              <a:gd name="T59" fmla="*/ 24 h 41"/>
              <a:gd name="T60" fmla="*/ 23 w 61"/>
              <a:gd name="T61" fmla="*/ 22 h 41"/>
              <a:gd name="T62" fmla="*/ 31 w 61"/>
              <a:gd name="T63" fmla="*/ 1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" h="41">
                <a:moveTo>
                  <a:pt x="59" y="3"/>
                </a:moveTo>
                <a:cubicBezTo>
                  <a:pt x="56" y="3"/>
                  <a:pt x="56" y="3"/>
                  <a:pt x="56" y="3"/>
                </a:cubicBezTo>
                <a:cubicBezTo>
                  <a:pt x="56" y="1"/>
                  <a:pt x="56" y="1"/>
                  <a:pt x="56" y="1"/>
                </a:cubicBezTo>
                <a:cubicBezTo>
                  <a:pt x="56" y="1"/>
                  <a:pt x="55" y="0"/>
                  <a:pt x="5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7" y="0"/>
                  <a:pt x="47" y="1"/>
                  <a:pt x="47" y="1"/>
                </a:cubicBezTo>
                <a:cubicBezTo>
                  <a:pt x="47" y="3"/>
                  <a:pt x="47" y="3"/>
                  <a:pt x="47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0" y="0"/>
                  <a:pt x="9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6" y="1"/>
                  <a:pt x="6" y="1"/>
                </a:cubicBezTo>
                <a:cubicBezTo>
                  <a:pt x="6" y="3"/>
                  <a:pt x="6" y="3"/>
                  <a:pt x="6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4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1"/>
                  <a:pt x="1" y="41"/>
                  <a:pt x="2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60" y="41"/>
                  <a:pt x="61" y="41"/>
                  <a:pt x="61" y="40"/>
                </a:cubicBezTo>
                <a:cubicBezTo>
                  <a:pt x="61" y="4"/>
                  <a:pt x="61" y="4"/>
                  <a:pt x="61" y="4"/>
                </a:cubicBezTo>
                <a:cubicBezTo>
                  <a:pt x="61" y="3"/>
                  <a:pt x="60" y="3"/>
                  <a:pt x="59" y="3"/>
                </a:cubicBezTo>
                <a:cubicBezTo>
                  <a:pt x="59" y="3"/>
                  <a:pt x="59" y="3"/>
                  <a:pt x="59" y="3"/>
                </a:cubicBezTo>
                <a:close/>
                <a:moveTo>
                  <a:pt x="8" y="5"/>
                </a:moveTo>
                <a:cubicBezTo>
                  <a:pt x="6" y="5"/>
                  <a:pt x="5" y="6"/>
                  <a:pt x="5" y="8"/>
                </a:cubicBezTo>
                <a:cubicBezTo>
                  <a:pt x="5" y="9"/>
                  <a:pt x="6" y="10"/>
                  <a:pt x="8" y="10"/>
                </a:cubicBezTo>
                <a:cubicBezTo>
                  <a:pt x="9" y="10"/>
                  <a:pt x="10" y="9"/>
                  <a:pt x="10" y="8"/>
                </a:cubicBezTo>
                <a:cubicBezTo>
                  <a:pt x="10" y="6"/>
                  <a:pt x="9" y="5"/>
                  <a:pt x="8" y="5"/>
                </a:cubicBezTo>
                <a:cubicBezTo>
                  <a:pt x="8" y="5"/>
                  <a:pt x="8" y="5"/>
                  <a:pt x="8" y="5"/>
                </a:cubicBezTo>
                <a:close/>
                <a:moveTo>
                  <a:pt x="55" y="6"/>
                </a:moveTo>
                <a:cubicBezTo>
                  <a:pt x="48" y="6"/>
                  <a:pt x="48" y="6"/>
                  <a:pt x="48" y="6"/>
                </a:cubicBezTo>
                <a:cubicBezTo>
                  <a:pt x="47" y="6"/>
                  <a:pt x="47" y="7"/>
                  <a:pt x="47" y="7"/>
                </a:cubicBezTo>
                <a:cubicBezTo>
                  <a:pt x="47" y="8"/>
                  <a:pt x="47" y="8"/>
                  <a:pt x="47" y="8"/>
                </a:cubicBezTo>
                <a:cubicBezTo>
                  <a:pt x="47" y="9"/>
                  <a:pt x="47" y="9"/>
                  <a:pt x="48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5" y="9"/>
                  <a:pt x="56" y="9"/>
                  <a:pt x="56" y="8"/>
                </a:cubicBezTo>
                <a:cubicBezTo>
                  <a:pt x="56" y="7"/>
                  <a:pt x="56" y="7"/>
                  <a:pt x="56" y="7"/>
                </a:cubicBezTo>
                <a:cubicBezTo>
                  <a:pt x="56" y="7"/>
                  <a:pt x="55" y="6"/>
                  <a:pt x="55" y="6"/>
                </a:cubicBezTo>
                <a:cubicBezTo>
                  <a:pt x="55" y="6"/>
                  <a:pt x="55" y="6"/>
                  <a:pt x="55" y="6"/>
                </a:cubicBezTo>
                <a:close/>
                <a:moveTo>
                  <a:pt x="31" y="5"/>
                </a:moveTo>
                <a:cubicBezTo>
                  <a:pt x="40" y="5"/>
                  <a:pt x="48" y="13"/>
                  <a:pt x="48" y="22"/>
                </a:cubicBezTo>
                <a:cubicBezTo>
                  <a:pt x="48" y="31"/>
                  <a:pt x="40" y="39"/>
                  <a:pt x="31" y="39"/>
                </a:cubicBezTo>
                <a:cubicBezTo>
                  <a:pt x="21" y="39"/>
                  <a:pt x="14" y="31"/>
                  <a:pt x="14" y="22"/>
                </a:cubicBezTo>
                <a:cubicBezTo>
                  <a:pt x="14" y="13"/>
                  <a:pt x="21" y="5"/>
                  <a:pt x="31" y="5"/>
                </a:cubicBezTo>
                <a:cubicBezTo>
                  <a:pt x="31" y="5"/>
                  <a:pt x="31" y="5"/>
                  <a:pt x="31" y="5"/>
                </a:cubicBezTo>
                <a:close/>
                <a:moveTo>
                  <a:pt x="31" y="8"/>
                </a:moveTo>
                <a:cubicBezTo>
                  <a:pt x="38" y="8"/>
                  <a:pt x="44" y="14"/>
                  <a:pt x="44" y="22"/>
                </a:cubicBezTo>
                <a:cubicBezTo>
                  <a:pt x="44" y="30"/>
                  <a:pt x="38" y="36"/>
                  <a:pt x="31" y="36"/>
                </a:cubicBezTo>
                <a:cubicBezTo>
                  <a:pt x="23" y="36"/>
                  <a:pt x="17" y="30"/>
                  <a:pt x="17" y="22"/>
                </a:cubicBezTo>
                <a:cubicBezTo>
                  <a:pt x="17" y="14"/>
                  <a:pt x="23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lose/>
                <a:moveTo>
                  <a:pt x="31" y="12"/>
                </a:moveTo>
                <a:cubicBezTo>
                  <a:pt x="36" y="12"/>
                  <a:pt x="40" y="17"/>
                  <a:pt x="40" y="22"/>
                </a:cubicBezTo>
                <a:cubicBezTo>
                  <a:pt x="40" y="27"/>
                  <a:pt x="36" y="32"/>
                  <a:pt x="31" y="32"/>
                </a:cubicBezTo>
                <a:cubicBezTo>
                  <a:pt x="25" y="32"/>
                  <a:pt x="21" y="27"/>
                  <a:pt x="21" y="22"/>
                </a:cubicBezTo>
                <a:cubicBezTo>
                  <a:pt x="21" y="17"/>
                  <a:pt x="25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lose/>
                <a:moveTo>
                  <a:pt x="31" y="15"/>
                </a:moveTo>
                <a:cubicBezTo>
                  <a:pt x="33" y="15"/>
                  <a:pt x="35" y="16"/>
                  <a:pt x="36" y="17"/>
                </a:cubicBezTo>
                <a:cubicBezTo>
                  <a:pt x="35" y="17"/>
                  <a:pt x="34" y="16"/>
                  <a:pt x="32" y="16"/>
                </a:cubicBezTo>
                <a:cubicBezTo>
                  <a:pt x="28" y="16"/>
                  <a:pt x="24" y="19"/>
                  <a:pt x="24" y="24"/>
                </a:cubicBezTo>
                <a:cubicBezTo>
                  <a:pt x="24" y="25"/>
                  <a:pt x="25" y="26"/>
                  <a:pt x="25" y="27"/>
                </a:cubicBezTo>
                <a:cubicBezTo>
                  <a:pt x="24" y="26"/>
                  <a:pt x="23" y="24"/>
                  <a:pt x="23" y="22"/>
                </a:cubicBezTo>
                <a:cubicBezTo>
                  <a:pt x="23" y="18"/>
                  <a:pt x="27" y="15"/>
                  <a:pt x="31" y="15"/>
                </a:cubicBezTo>
                <a:cubicBezTo>
                  <a:pt x="31" y="15"/>
                  <a:pt x="31" y="15"/>
                  <a:pt x="31" y="15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normAutofit fontScale="30000" lnSpcReduction="20000"/>
          </a:bodyPr>
          <a:lstStyle/>
          <a:p>
            <a:pPr fontAlgn="auto">
              <a:lnSpc>
                <a:spcPct val="140000"/>
              </a:lnSpc>
            </a:pPr>
            <a:endParaRPr lang="zh-CN" altLang="en-US" sz="1350">
              <a:solidFill>
                <a:srgbClr val="4D576B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8" name="文本框 177"/>
          <p:cNvSpPr txBox="1"/>
          <p:nvPr>
            <p:custDataLst>
              <p:tags r:id="rId18"/>
            </p:custDataLst>
          </p:nvPr>
        </p:nvSpPr>
        <p:spPr>
          <a:xfrm>
            <a:off x="5172075" y="4262755"/>
            <a:ext cx="4035425" cy="55435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1600" spc="150"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了解客户池、资料池等中台化服务</a:t>
            </a:r>
            <a:endParaRPr lang="zh-CN" altLang="en-US" sz="1600" spc="150"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19"/>
            </p:custDataLst>
          </p:nvPr>
        </p:nvCxnSpPr>
        <p:spPr>
          <a:xfrm>
            <a:off x="4165321" y="2507157"/>
            <a:ext cx="0" cy="2050451"/>
          </a:xfrm>
          <a:prstGeom prst="line">
            <a:avLst/>
          </a:prstGeom>
          <a:ln w="12700">
            <a:prstDash val="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8" name="直接连接符 7"/>
          <p:cNvCxnSpPr>
            <a:stCxn id="136" idx="1"/>
          </p:cNvCxnSpPr>
          <p:nvPr>
            <p:custDataLst>
              <p:tags r:id="rId20"/>
            </p:custDataLst>
          </p:nvPr>
        </p:nvCxnSpPr>
        <p:spPr>
          <a:xfrm flipH="1">
            <a:off x="4165321" y="2507792"/>
            <a:ext cx="546337" cy="0"/>
          </a:xfrm>
          <a:prstGeom prst="line">
            <a:avLst/>
          </a:prstGeom>
          <a:ln w="12700">
            <a:prstDash val="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9" name="直接连接符 8"/>
          <p:cNvCxnSpPr/>
          <p:nvPr>
            <p:custDataLst>
              <p:tags r:id="rId21"/>
            </p:custDataLst>
          </p:nvPr>
        </p:nvCxnSpPr>
        <p:spPr>
          <a:xfrm flipH="1">
            <a:off x="4165321" y="3209853"/>
            <a:ext cx="546337" cy="0"/>
          </a:xfrm>
          <a:prstGeom prst="line">
            <a:avLst/>
          </a:prstGeom>
          <a:ln w="12700">
            <a:prstDash val="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0" name="直接连接符 9"/>
          <p:cNvCxnSpPr/>
          <p:nvPr>
            <p:custDataLst>
              <p:tags r:id="rId22"/>
            </p:custDataLst>
          </p:nvPr>
        </p:nvCxnSpPr>
        <p:spPr>
          <a:xfrm flipH="1">
            <a:off x="4165321" y="3872080"/>
            <a:ext cx="546337" cy="0"/>
          </a:xfrm>
          <a:prstGeom prst="line">
            <a:avLst/>
          </a:prstGeom>
          <a:ln w="12700">
            <a:prstDash val="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128" name="直接连接符 127"/>
          <p:cNvCxnSpPr/>
          <p:nvPr>
            <p:custDataLst>
              <p:tags r:id="rId23"/>
            </p:custDataLst>
          </p:nvPr>
        </p:nvCxnSpPr>
        <p:spPr>
          <a:xfrm flipH="1">
            <a:off x="4165321" y="4549024"/>
            <a:ext cx="546337" cy="0"/>
          </a:xfrm>
          <a:prstGeom prst="line">
            <a:avLst/>
          </a:prstGeom>
          <a:ln w="12700">
            <a:prstDash val="dash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49" name="repairing-service_75668"/>
          <p:cNvSpPr>
            <a:spLocks noChangeAspect="1"/>
          </p:cNvSpPr>
          <p:nvPr>
            <p:custDataLst>
              <p:tags r:id="rId24"/>
            </p:custDataLst>
          </p:nvPr>
        </p:nvSpPr>
        <p:spPr bwMode="auto">
          <a:xfrm>
            <a:off x="4835855" y="3073729"/>
            <a:ext cx="226204" cy="225648"/>
          </a:xfrm>
          <a:custGeom>
            <a:avLst/>
            <a:gdLst>
              <a:gd name="T0" fmla="*/ 278945 h 440259"/>
              <a:gd name="T1" fmla="*/ 278945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88862 h 440259"/>
              <a:gd name="T43" fmla="*/ 88862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  <a:gd name="T72" fmla="*/ 278945 h 440259"/>
              <a:gd name="T73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089" h="3086">
                <a:moveTo>
                  <a:pt x="3076" y="1373"/>
                </a:moveTo>
                <a:cubicBezTo>
                  <a:pt x="3072" y="1330"/>
                  <a:pt x="3021" y="1297"/>
                  <a:pt x="2977" y="1297"/>
                </a:cubicBezTo>
                <a:cubicBezTo>
                  <a:pt x="2836" y="1297"/>
                  <a:pt x="2711" y="1215"/>
                  <a:pt x="2658" y="1086"/>
                </a:cubicBezTo>
                <a:cubicBezTo>
                  <a:pt x="2604" y="955"/>
                  <a:pt x="2639" y="802"/>
                  <a:pt x="2744" y="705"/>
                </a:cubicBezTo>
                <a:cubicBezTo>
                  <a:pt x="2777" y="675"/>
                  <a:pt x="2781" y="624"/>
                  <a:pt x="2754" y="589"/>
                </a:cubicBezTo>
                <a:cubicBezTo>
                  <a:pt x="2681" y="497"/>
                  <a:pt x="2599" y="414"/>
                  <a:pt x="2509" y="342"/>
                </a:cubicBezTo>
                <a:cubicBezTo>
                  <a:pt x="2474" y="314"/>
                  <a:pt x="2423" y="318"/>
                  <a:pt x="2392" y="352"/>
                </a:cubicBezTo>
                <a:cubicBezTo>
                  <a:pt x="2300" y="453"/>
                  <a:pt x="2135" y="491"/>
                  <a:pt x="2008" y="438"/>
                </a:cubicBezTo>
                <a:cubicBezTo>
                  <a:pt x="1875" y="382"/>
                  <a:pt x="1791" y="248"/>
                  <a:pt x="1800" y="103"/>
                </a:cubicBezTo>
                <a:cubicBezTo>
                  <a:pt x="1802" y="58"/>
                  <a:pt x="1769" y="19"/>
                  <a:pt x="1724" y="13"/>
                </a:cubicBezTo>
                <a:cubicBezTo>
                  <a:pt x="1609" y="0"/>
                  <a:pt x="1493" y="0"/>
                  <a:pt x="1377" y="12"/>
                </a:cubicBezTo>
                <a:cubicBezTo>
                  <a:pt x="1332" y="17"/>
                  <a:pt x="1299" y="56"/>
                  <a:pt x="1301" y="101"/>
                </a:cubicBezTo>
                <a:cubicBezTo>
                  <a:pt x="1306" y="244"/>
                  <a:pt x="1221" y="376"/>
                  <a:pt x="1090" y="429"/>
                </a:cubicBezTo>
                <a:cubicBezTo>
                  <a:pt x="964" y="481"/>
                  <a:pt x="800" y="443"/>
                  <a:pt x="708" y="343"/>
                </a:cubicBezTo>
                <a:cubicBezTo>
                  <a:pt x="678" y="309"/>
                  <a:pt x="627" y="305"/>
                  <a:pt x="592" y="333"/>
                </a:cubicBezTo>
                <a:cubicBezTo>
                  <a:pt x="499" y="405"/>
                  <a:pt x="415" y="488"/>
                  <a:pt x="342" y="579"/>
                </a:cubicBezTo>
                <a:cubicBezTo>
                  <a:pt x="314" y="615"/>
                  <a:pt x="318" y="666"/>
                  <a:pt x="352" y="696"/>
                </a:cubicBezTo>
                <a:cubicBezTo>
                  <a:pt x="459" y="794"/>
                  <a:pt x="494" y="948"/>
                  <a:pt x="438" y="1081"/>
                </a:cubicBezTo>
                <a:cubicBezTo>
                  <a:pt x="385" y="1208"/>
                  <a:pt x="253" y="1290"/>
                  <a:pt x="102" y="1290"/>
                </a:cubicBezTo>
                <a:cubicBezTo>
                  <a:pt x="54" y="1288"/>
                  <a:pt x="19" y="1321"/>
                  <a:pt x="13" y="1365"/>
                </a:cubicBezTo>
                <a:cubicBezTo>
                  <a:pt x="0" y="1481"/>
                  <a:pt x="0" y="1599"/>
                  <a:pt x="13" y="1716"/>
                </a:cubicBezTo>
                <a:cubicBezTo>
                  <a:pt x="18" y="1759"/>
                  <a:pt x="70" y="1792"/>
                  <a:pt x="114" y="1792"/>
                </a:cubicBezTo>
                <a:cubicBezTo>
                  <a:pt x="248" y="1788"/>
                  <a:pt x="377" y="1871"/>
                  <a:pt x="431" y="2003"/>
                </a:cubicBezTo>
                <a:cubicBezTo>
                  <a:pt x="485" y="2134"/>
                  <a:pt x="450" y="2287"/>
                  <a:pt x="345" y="2384"/>
                </a:cubicBezTo>
                <a:cubicBezTo>
                  <a:pt x="312" y="2414"/>
                  <a:pt x="308" y="2465"/>
                  <a:pt x="335" y="2500"/>
                </a:cubicBezTo>
                <a:cubicBezTo>
                  <a:pt x="407" y="2591"/>
                  <a:pt x="489" y="2674"/>
                  <a:pt x="579" y="2747"/>
                </a:cubicBezTo>
                <a:cubicBezTo>
                  <a:pt x="615" y="2775"/>
                  <a:pt x="666" y="2771"/>
                  <a:pt x="697" y="2738"/>
                </a:cubicBezTo>
                <a:cubicBezTo>
                  <a:pt x="789" y="2636"/>
                  <a:pt x="954" y="2598"/>
                  <a:pt x="1081" y="2651"/>
                </a:cubicBezTo>
                <a:cubicBezTo>
                  <a:pt x="1214" y="2707"/>
                  <a:pt x="1298" y="2841"/>
                  <a:pt x="1289" y="2986"/>
                </a:cubicBezTo>
                <a:cubicBezTo>
                  <a:pt x="1287" y="3031"/>
                  <a:pt x="1320" y="3071"/>
                  <a:pt x="1365" y="3076"/>
                </a:cubicBezTo>
                <a:cubicBezTo>
                  <a:pt x="1424" y="3083"/>
                  <a:pt x="1483" y="3086"/>
                  <a:pt x="1543" y="3086"/>
                </a:cubicBezTo>
                <a:cubicBezTo>
                  <a:pt x="1599" y="3086"/>
                  <a:pt x="1656" y="3083"/>
                  <a:pt x="1712" y="3077"/>
                </a:cubicBezTo>
                <a:cubicBezTo>
                  <a:pt x="1757" y="3072"/>
                  <a:pt x="1790" y="3033"/>
                  <a:pt x="1788" y="2988"/>
                </a:cubicBezTo>
                <a:cubicBezTo>
                  <a:pt x="1783" y="2846"/>
                  <a:pt x="1868" y="2713"/>
                  <a:pt x="1999" y="2660"/>
                </a:cubicBezTo>
                <a:cubicBezTo>
                  <a:pt x="2126" y="2608"/>
                  <a:pt x="2289" y="2646"/>
                  <a:pt x="2381" y="2747"/>
                </a:cubicBezTo>
                <a:cubicBezTo>
                  <a:pt x="2411" y="2780"/>
                  <a:pt x="2462" y="2784"/>
                  <a:pt x="2497" y="2756"/>
                </a:cubicBezTo>
                <a:cubicBezTo>
                  <a:pt x="2589" y="2684"/>
                  <a:pt x="2673" y="2601"/>
                  <a:pt x="2747" y="2510"/>
                </a:cubicBezTo>
                <a:cubicBezTo>
                  <a:pt x="2775" y="2474"/>
                  <a:pt x="2771" y="2423"/>
                  <a:pt x="2737" y="2393"/>
                </a:cubicBezTo>
                <a:cubicBezTo>
                  <a:pt x="2630" y="2295"/>
                  <a:pt x="2595" y="2141"/>
                  <a:pt x="2651" y="2008"/>
                </a:cubicBezTo>
                <a:cubicBezTo>
                  <a:pt x="2703" y="1883"/>
                  <a:pt x="2830" y="1799"/>
                  <a:pt x="2966" y="1799"/>
                </a:cubicBezTo>
                <a:lnTo>
                  <a:pt x="2985" y="1800"/>
                </a:lnTo>
                <a:cubicBezTo>
                  <a:pt x="3030" y="1803"/>
                  <a:pt x="3070" y="1769"/>
                  <a:pt x="3076" y="1724"/>
                </a:cubicBezTo>
                <a:cubicBezTo>
                  <a:pt x="3089" y="1608"/>
                  <a:pt x="3089" y="1490"/>
                  <a:pt x="3076" y="1373"/>
                </a:cubicBezTo>
                <a:close/>
                <a:moveTo>
                  <a:pt x="1545" y="2433"/>
                </a:moveTo>
                <a:cubicBezTo>
                  <a:pt x="1054" y="2433"/>
                  <a:pt x="656" y="2035"/>
                  <a:pt x="656" y="1545"/>
                </a:cubicBezTo>
                <a:cubicBezTo>
                  <a:pt x="656" y="1054"/>
                  <a:pt x="1054" y="656"/>
                  <a:pt x="1545" y="656"/>
                </a:cubicBezTo>
                <a:cubicBezTo>
                  <a:pt x="2035" y="656"/>
                  <a:pt x="2433" y="1054"/>
                  <a:pt x="2433" y="1545"/>
                </a:cubicBezTo>
                <a:cubicBezTo>
                  <a:pt x="2433" y="1711"/>
                  <a:pt x="2387" y="1867"/>
                  <a:pt x="2308" y="2000"/>
                </a:cubicBezTo>
                <a:lnTo>
                  <a:pt x="1918" y="1611"/>
                </a:lnTo>
                <a:cubicBezTo>
                  <a:pt x="1947" y="1545"/>
                  <a:pt x="1961" y="1473"/>
                  <a:pt x="1961" y="1398"/>
                </a:cubicBezTo>
                <a:cubicBezTo>
                  <a:pt x="1961" y="1253"/>
                  <a:pt x="1905" y="1116"/>
                  <a:pt x="1802" y="1013"/>
                </a:cubicBezTo>
                <a:cubicBezTo>
                  <a:pt x="1699" y="910"/>
                  <a:pt x="1562" y="854"/>
                  <a:pt x="1417" y="854"/>
                </a:cubicBezTo>
                <a:cubicBezTo>
                  <a:pt x="1368" y="854"/>
                  <a:pt x="1320" y="860"/>
                  <a:pt x="1273" y="873"/>
                </a:cubicBezTo>
                <a:cubicBezTo>
                  <a:pt x="1253" y="878"/>
                  <a:pt x="1236" y="895"/>
                  <a:pt x="1230" y="916"/>
                </a:cubicBezTo>
                <a:cubicBezTo>
                  <a:pt x="1225" y="937"/>
                  <a:pt x="1231" y="958"/>
                  <a:pt x="1247" y="975"/>
                </a:cubicBezTo>
                <a:cubicBezTo>
                  <a:pt x="1247" y="975"/>
                  <a:pt x="1440" y="1168"/>
                  <a:pt x="1504" y="1232"/>
                </a:cubicBezTo>
                <a:cubicBezTo>
                  <a:pt x="1511" y="1239"/>
                  <a:pt x="1511" y="1255"/>
                  <a:pt x="1510" y="1261"/>
                </a:cubicBezTo>
                <a:lnTo>
                  <a:pt x="1509" y="1265"/>
                </a:lnTo>
                <a:cubicBezTo>
                  <a:pt x="1503" y="1336"/>
                  <a:pt x="1490" y="1421"/>
                  <a:pt x="1480" y="1453"/>
                </a:cubicBezTo>
                <a:cubicBezTo>
                  <a:pt x="1478" y="1455"/>
                  <a:pt x="1477" y="1456"/>
                  <a:pt x="1476" y="1457"/>
                </a:cubicBezTo>
                <a:cubicBezTo>
                  <a:pt x="1474" y="1459"/>
                  <a:pt x="1473" y="1460"/>
                  <a:pt x="1471" y="1462"/>
                </a:cubicBezTo>
                <a:cubicBezTo>
                  <a:pt x="1438" y="1472"/>
                  <a:pt x="1352" y="1485"/>
                  <a:pt x="1280" y="1491"/>
                </a:cubicBezTo>
                <a:lnTo>
                  <a:pt x="1280" y="1491"/>
                </a:lnTo>
                <a:lnTo>
                  <a:pt x="1277" y="1492"/>
                </a:lnTo>
                <a:cubicBezTo>
                  <a:pt x="1277" y="1492"/>
                  <a:pt x="1276" y="1492"/>
                  <a:pt x="1274" y="1492"/>
                </a:cubicBezTo>
                <a:cubicBezTo>
                  <a:pt x="1266" y="1492"/>
                  <a:pt x="1255" y="1490"/>
                  <a:pt x="1245" y="1479"/>
                </a:cubicBezTo>
                <a:cubicBezTo>
                  <a:pt x="1178" y="1412"/>
                  <a:pt x="993" y="1229"/>
                  <a:pt x="993" y="1229"/>
                </a:cubicBezTo>
                <a:cubicBezTo>
                  <a:pt x="977" y="1213"/>
                  <a:pt x="960" y="1209"/>
                  <a:pt x="948" y="1209"/>
                </a:cubicBezTo>
                <a:cubicBezTo>
                  <a:pt x="922" y="1209"/>
                  <a:pt x="898" y="1228"/>
                  <a:pt x="891" y="1256"/>
                </a:cubicBezTo>
                <a:cubicBezTo>
                  <a:pt x="840" y="1444"/>
                  <a:pt x="894" y="1646"/>
                  <a:pt x="1031" y="1784"/>
                </a:cubicBezTo>
                <a:cubicBezTo>
                  <a:pt x="1134" y="1886"/>
                  <a:pt x="1271" y="1943"/>
                  <a:pt x="1417" y="1943"/>
                </a:cubicBezTo>
                <a:cubicBezTo>
                  <a:pt x="1491" y="1943"/>
                  <a:pt x="1563" y="1928"/>
                  <a:pt x="1629" y="1900"/>
                </a:cubicBezTo>
                <a:lnTo>
                  <a:pt x="2023" y="2293"/>
                </a:lnTo>
                <a:cubicBezTo>
                  <a:pt x="1885" y="2382"/>
                  <a:pt x="1721" y="2433"/>
                  <a:pt x="1545" y="243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78505" y="3074035"/>
            <a:ext cx="685800" cy="55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03007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胜任理由</a:t>
            </a:r>
            <a:endParaRPr kumimoji="1" lang="zh-CN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2240" y="1098550"/>
            <a:ext cx="441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ysClr val="windowText" lastClr="000000"/>
                </a:solidFill>
                <a:latin typeface="+mn-ea"/>
                <a:sym typeface="+mn-ea"/>
              </a:rPr>
              <a:t>项目管理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" y="1063625"/>
            <a:ext cx="590550" cy="438150"/>
          </a:xfrm>
          <a:prstGeom prst="rect">
            <a:avLst/>
          </a:prstGeom>
        </p:spPr>
      </p:pic>
      <p:cxnSp>
        <p:nvCxnSpPr>
          <p:cNvPr id="42" name="直接连接符 41"/>
          <p:cNvCxnSpPr/>
          <p:nvPr>
            <p:custDataLst>
              <p:tags r:id="rId2"/>
            </p:custDataLst>
          </p:nvPr>
        </p:nvCxnSpPr>
        <p:spPr>
          <a:xfrm>
            <a:off x="2564589" y="3580083"/>
            <a:ext cx="299940" cy="0"/>
          </a:xfrm>
          <a:prstGeom prst="line">
            <a:avLst/>
          </a:prstGeom>
          <a:ln>
            <a:solidFill>
              <a:srgbClr val="000000">
                <a:lumMod val="20000"/>
                <a:lumOff val="8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0" name="椭圆 19"/>
          <p:cNvSpPr/>
          <p:nvPr>
            <p:custDataLst>
              <p:tags r:id="rId3"/>
            </p:custDataLst>
          </p:nvPr>
        </p:nvSpPr>
        <p:spPr>
          <a:xfrm>
            <a:off x="1207897" y="2942281"/>
            <a:ext cx="1325076" cy="1325076"/>
          </a:xfrm>
          <a:prstGeom prst="ellipse">
            <a:avLst/>
          </a:prstGeom>
          <a:solidFill>
            <a:sysClr val="window" lastClr="FFFFFF"/>
          </a:solidFill>
          <a:ln w="57150">
            <a:solidFill>
              <a:srgbClr val="1F74AD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none" tIns="0" bIns="0" anchor="ctr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4"/>
            </p:custDataLst>
          </p:nvPr>
        </p:nvSpPr>
        <p:spPr>
          <a:xfrm>
            <a:off x="1027665" y="3373330"/>
            <a:ext cx="1654745" cy="47324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 fontAlgn="auto">
              <a:lnSpc>
                <a:spcPct val="120000"/>
              </a:lnSpc>
            </a:pPr>
            <a:r>
              <a:rPr lang="zh-CN" altLang="en-US" b="1" spc="3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b="1" spc="30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/>
          <p:nvPr>
            <p:custDataLst>
              <p:tags r:id="rId5"/>
            </p:custDataLst>
          </p:nvPr>
        </p:nvCxnSpPr>
        <p:spPr>
          <a:xfrm>
            <a:off x="2864588" y="4600003"/>
            <a:ext cx="669948" cy="0"/>
          </a:xfrm>
          <a:prstGeom prst="line">
            <a:avLst/>
          </a:prstGeom>
          <a:ln>
            <a:solidFill>
              <a:srgbClr val="000000">
                <a:lumMod val="20000"/>
                <a:lumOff val="8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2" name="直接连接符 61"/>
          <p:cNvCxnSpPr/>
          <p:nvPr>
            <p:custDataLst>
              <p:tags r:id="rId6"/>
            </p:custDataLst>
          </p:nvPr>
        </p:nvCxnSpPr>
        <p:spPr>
          <a:xfrm>
            <a:off x="2864588" y="3580150"/>
            <a:ext cx="669948" cy="0"/>
          </a:xfrm>
          <a:prstGeom prst="line">
            <a:avLst/>
          </a:prstGeom>
          <a:ln>
            <a:solidFill>
              <a:srgbClr val="000000">
                <a:lumMod val="20000"/>
                <a:lumOff val="8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61" name="直接连接符 60"/>
          <p:cNvCxnSpPr/>
          <p:nvPr>
            <p:custDataLst>
              <p:tags r:id="rId7"/>
            </p:custDataLst>
          </p:nvPr>
        </p:nvCxnSpPr>
        <p:spPr>
          <a:xfrm>
            <a:off x="2864588" y="2568737"/>
            <a:ext cx="669948" cy="0"/>
          </a:xfrm>
          <a:prstGeom prst="line">
            <a:avLst/>
          </a:prstGeom>
          <a:ln>
            <a:solidFill>
              <a:srgbClr val="000000">
                <a:lumMod val="20000"/>
                <a:lumOff val="8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3257339" y="2345421"/>
            <a:ext cx="474546" cy="474546"/>
          </a:xfrm>
          <a:prstGeom prst="ellipse">
            <a:avLst/>
          </a:prstGeom>
          <a:solidFill>
            <a:srgbClr val="1F74AD"/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>
            <p:custDataLst>
              <p:tags r:id="rId9"/>
            </p:custDataLst>
          </p:nvPr>
        </p:nvSpPr>
        <p:spPr bwMode="auto">
          <a:xfrm>
            <a:off x="3354715" y="2448640"/>
            <a:ext cx="278496" cy="268109"/>
          </a:xfrm>
          <a:custGeom>
            <a:avLst/>
            <a:gdLst>
              <a:gd name="connsiteX0" fmla="*/ 297615 w 597921"/>
              <a:gd name="connsiteY0" fmla="*/ 96957 h 598324"/>
              <a:gd name="connsiteX1" fmla="*/ 323434 w 597921"/>
              <a:gd name="connsiteY1" fmla="*/ 122740 h 598324"/>
              <a:gd name="connsiteX2" fmla="*/ 323434 w 597921"/>
              <a:gd name="connsiteY2" fmla="*/ 289852 h 598324"/>
              <a:gd name="connsiteX3" fmla="*/ 462572 w 597921"/>
              <a:gd name="connsiteY3" fmla="*/ 289852 h 598324"/>
              <a:gd name="connsiteX4" fmla="*/ 487913 w 597921"/>
              <a:gd name="connsiteY4" fmla="*/ 315157 h 598324"/>
              <a:gd name="connsiteX5" fmla="*/ 462572 w 597921"/>
              <a:gd name="connsiteY5" fmla="*/ 340463 h 598324"/>
              <a:gd name="connsiteX6" fmla="*/ 297615 w 597921"/>
              <a:gd name="connsiteY6" fmla="*/ 340463 h 598324"/>
              <a:gd name="connsiteX7" fmla="*/ 272274 w 597921"/>
              <a:gd name="connsiteY7" fmla="*/ 315157 h 598324"/>
              <a:gd name="connsiteX8" fmla="*/ 272274 w 597921"/>
              <a:gd name="connsiteY8" fmla="*/ 122740 h 598324"/>
              <a:gd name="connsiteX9" fmla="*/ 297615 w 597921"/>
              <a:gd name="connsiteY9" fmla="*/ 96957 h 598324"/>
              <a:gd name="connsiteX10" fmla="*/ 298127 w 597921"/>
              <a:gd name="connsiteY10" fmla="*/ 0 h 598324"/>
              <a:gd name="connsiteX11" fmla="*/ 597921 w 597921"/>
              <a:gd name="connsiteY11" fmla="*/ 299401 h 598324"/>
              <a:gd name="connsiteX12" fmla="*/ 298127 w 597921"/>
              <a:gd name="connsiteY12" fmla="*/ 598324 h 598324"/>
              <a:gd name="connsiteX13" fmla="*/ 35150 w 597921"/>
              <a:gd name="connsiteY13" fmla="*/ 442177 h 598324"/>
              <a:gd name="connsiteX14" fmla="*/ 34194 w 597921"/>
              <a:gd name="connsiteY14" fmla="*/ 432149 h 598324"/>
              <a:gd name="connsiteX15" fmla="*/ 40410 w 597921"/>
              <a:gd name="connsiteY15" fmla="*/ 424509 h 598324"/>
              <a:gd name="connsiteX16" fmla="*/ 74836 w 597921"/>
              <a:gd name="connsiteY16" fmla="*/ 407796 h 598324"/>
              <a:gd name="connsiteX17" fmla="*/ 91571 w 597921"/>
              <a:gd name="connsiteY17" fmla="*/ 413049 h 598324"/>
              <a:gd name="connsiteX18" fmla="*/ 298127 w 597921"/>
              <a:gd name="connsiteY18" fmla="*/ 534815 h 598324"/>
              <a:gd name="connsiteX19" fmla="*/ 534328 w 597921"/>
              <a:gd name="connsiteY19" fmla="*/ 299401 h 598324"/>
              <a:gd name="connsiteX20" fmla="*/ 298127 w 597921"/>
              <a:gd name="connsiteY20" fmla="*/ 63509 h 598324"/>
              <a:gd name="connsiteX21" fmla="*/ 145123 w 597921"/>
              <a:gd name="connsiteY21" fmla="*/ 120333 h 598324"/>
              <a:gd name="connsiteX22" fmla="*/ 200587 w 597921"/>
              <a:gd name="connsiteY22" fmla="*/ 142299 h 598324"/>
              <a:gd name="connsiteX23" fmla="*/ 208237 w 597921"/>
              <a:gd name="connsiteY23" fmla="*/ 152327 h 598324"/>
              <a:gd name="connsiteX24" fmla="*/ 203456 w 597921"/>
              <a:gd name="connsiteY24" fmla="*/ 164265 h 598324"/>
              <a:gd name="connsiteX25" fmla="*/ 48060 w 597921"/>
              <a:gd name="connsiteY25" fmla="*/ 285553 h 598324"/>
              <a:gd name="connsiteX26" fmla="*/ 35150 w 597921"/>
              <a:gd name="connsiteY26" fmla="*/ 287463 h 598324"/>
              <a:gd name="connsiteX27" fmla="*/ 27500 w 597921"/>
              <a:gd name="connsiteY27" fmla="*/ 277435 h 598324"/>
              <a:gd name="connsiteX28" fmla="*/ 246 w 597921"/>
              <a:gd name="connsiteY28" fmla="*/ 82132 h 598324"/>
              <a:gd name="connsiteX29" fmla="*/ 4550 w 597921"/>
              <a:gd name="connsiteY29" fmla="*/ 70194 h 598324"/>
              <a:gd name="connsiteX30" fmla="*/ 17459 w 597921"/>
              <a:gd name="connsiteY30" fmla="*/ 68762 h 598324"/>
              <a:gd name="connsiteX31" fmla="*/ 80574 w 597921"/>
              <a:gd name="connsiteY31" fmla="*/ 94070 h 598324"/>
              <a:gd name="connsiteX32" fmla="*/ 298127 w 597921"/>
              <a:gd name="connsiteY32" fmla="*/ 0 h 59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7921" h="598324">
                <a:moveTo>
                  <a:pt x="297615" y="96957"/>
                </a:moveTo>
                <a:cubicBezTo>
                  <a:pt x="311959" y="96957"/>
                  <a:pt x="323434" y="108416"/>
                  <a:pt x="323434" y="122740"/>
                </a:cubicBezTo>
                <a:lnTo>
                  <a:pt x="323434" y="289852"/>
                </a:lnTo>
                <a:lnTo>
                  <a:pt x="462572" y="289852"/>
                </a:lnTo>
                <a:cubicBezTo>
                  <a:pt x="476438" y="289852"/>
                  <a:pt x="487913" y="301311"/>
                  <a:pt x="487913" y="315157"/>
                </a:cubicBezTo>
                <a:cubicBezTo>
                  <a:pt x="487913" y="329004"/>
                  <a:pt x="476438" y="340463"/>
                  <a:pt x="462572" y="340463"/>
                </a:cubicBezTo>
                <a:lnTo>
                  <a:pt x="297615" y="340463"/>
                </a:lnTo>
                <a:cubicBezTo>
                  <a:pt x="283749" y="340463"/>
                  <a:pt x="272274" y="329004"/>
                  <a:pt x="272274" y="315157"/>
                </a:cubicBezTo>
                <a:lnTo>
                  <a:pt x="272274" y="122740"/>
                </a:lnTo>
                <a:cubicBezTo>
                  <a:pt x="272274" y="108416"/>
                  <a:pt x="283749" y="96957"/>
                  <a:pt x="297615" y="96957"/>
                </a:cubicBezTo>
                <a:close/>
                <a:moveTo>
                  <a:pt x="298127" y="0"/>
                </a:moveTo>
                <a:cubicBezTo>
                  <a:pt x="463564" y="0"/>
                  <a:pt x="597921" y="134181"/>
                  <a:pt x="597921" y="299401"/>
                </a:cubicBezTo>
                <a:cubicBezTo>
                  <a:pt x="597921" y="464143"/>
                  <a:pt x="463564" y="598324"/>
                  <a:pt x="298127" y="598324"/>
                </a:cubicBezTo>
                <a:cubicBezTo>
                  <a:pt x="188155" y="598324"/>
                  <a:pt x="87268" y="538635"/>
                  <a:pt x="35150" y="442177"/>
                </a:cubicBezTo>
                <a:cubicBezTo>
                  <a:pt x="33238" y="438835"/>
                  <a:pt x="32760" y="435492"/>
                  <a:pt x="34194" y="432149"/>
                </a:cubicBezTo>
                <a:cubicBezTo>
                  <a:pt x="35150" y="428807"/>
                  <a:pt x="37541" y="425942"/>
                  <a:pt x="40410" y="424509"/>
                </a:cubicBezTo>
                <a:lnTo>
                  <a:pt x="74836" y="407796"/>
                </a:lnTo>
                <a:cubicBezTo>
                  <a:pt x="81052" y="404931"/>
                  <a:pt x="88702" y="407319"/>
                  <a:pt x="91571" y="413049"/>
                </a:cubicBezTo>
                <a:cubicBezTo>
                  <a:pt x="133169" y="488018"/>
                  <a:pt x="212540" y="534815"/>
                  <a:pt x="298127" y="534815"/>
                </a:cubicBezTo>
                <a:cubicBezTo>
                  <a:pt x="428181" y="534815"/>
                  <a:pt x="534328" y="429284"/>
                  <a:pt x="534328" y="299401"/>
                </a:cubicBezTo>
                <a:cubicBezTo>
                  <a:pt x="534328" y="169517"/>
                  <a:pt x="428181" y="63509"/>
                  <a:pt x="298127" y="63509"/>
                </a:cubicBezTo>
                <a:cubicBezTo>
                  <a:pt x="242185" y="63509"/>
                  <a:pt x="187677" y="83565"/>
                  <a:pt x="145123" y="120333"/>
                </a:cubicBezTo>
                <a:lnTo>
                  <a:pt x="200587" y="142299"/>
                </a:lnTo>
                <a:cubicBezTo>
                  <a:pt x="204890" y="144209"/>
                  <a:pt x="207759" y="148029"/>
                  <a:pt x="208237" y="152327"/>
                </a:cubicBezTo>
                <a:cubicBezTo>
                  <a:pt x="208715" y="157102"/>
                  <a:pt x="207281" y="161399"/>
                  <a:pt x="203456" y="164265"/>
                </a:cubicBezTo>
                <a:lnTo>
                  <a:pt x="48060" y="285553"/>
                </a:lnTo>
                <a:cubicBezTo>
                  <a:pt x="44235" y="288418"/>
                  <a:pt x="39454" y="289373"/>
                  <a:pt x="35150" y="287463"/>
                </a:cubicBezTo>
                <a:cubicBezTo>
                  <a:pt x="31325" y="285553"/>
                  <a:pt x="27978" y="281733"/>
                  <a:pt x="27500" y="277435"/>
                </a:cubicBezTo>
                <a:lnTo>
                  <a:pt x="246" y="82132"/>
                </a:lnTo>
                <a:cubicBezTo>
                  <a:pt x="-710" y="77835"/>
                  <a:pt x="1203" y="73060"/>
                  <a:pt x="4550" y="70194"/>
                </a:cubicBezTo>
                <a:cubicBezTo>
                  <a:pt x="8375" y="67807"/>
                  <a:pt x="13156" y="66852"/>
                  <a:pt x="17459" y="68762"/>
                </a:cubicBezTo>
                <a:lnTo>
                  <a:pt x="80574" y="94070"/>
                </a:lnTo>
                <a:cubicBezTo>
                  <a:pt x="137472" y="33426"/>
                  <a:pt x="214931" y="0"/>
                  <a:pt x="298127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0"/>
            </p:custDataLst>
          </p:nvPr>
        </p:nvSpPr>
        <p:spPr>
          <a:xfrm>
            <a:off x="4892675" y="2513965"/>
            <a:ext cx="5336540" cy="684530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lstStyle/>
          <a:p>
            <a:pPr defTabSz="913765" fontAlgn="auto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spc="15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对财务管理和逾期客户管理两大模块的需求，进行过需求拆分和工时预估</a:t>
            </a:r>
            <a:endParaRPr lang="zh-CN" altLang="en-US" sz="1400" spc="15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1"/>
            </p:custDataLst>
          </p:nvPr>
        </p:nvSpPr>
        <p:spPr>
          <a:xfrm>
            <a:off x="4892675" y="2066925"/>
            <a:ext cx="4565015" cy="414655"/>
          </a:xfrm>
          <a:prstGeom prst="rect">
            <a:avLst/>
          </a:prstGeom>
          <a:noFill/>
        </p:spPr>
        <p:txBody>
          <a:bodyPr wrap="square" lIns="90000" tIns="46800" rIns="90000" bIns="0" anchor="b">
            <a:noAutofit/>
          </a:bodyPr>
          <a:lstStyle>
            <a:defPPr>
              <a:defRPr lang="zh-CN"/>
            </a:defPPr>
            <a:lvl1pPr lvl="0" defTabSz="913765">
              <a:lnSpc>
                <a:spcPct val="140000"/>
              </a:lnSpc>
              <a:spcBef>
                <a:spcPct val="0"/>
              </a:spcBef>
              <a:defRPr sz="1600" b="1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fontAlgn="auto">
              <a:lnSpc>
                <a:spcPct val="120000"/>
              </a:lnSpc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学习和尝试拆分需求和建立任务</a:t>
            </a:r>
            <a:endParaRPr lang="zh-CN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12"/>
            </p:custDataLst>
          </p:nvPr>
        </p:nvCxnSpPr>
        <p:spPr>
          <a:xfrm>
            <a:off x="3842245" y="2568737"/>
            <a:ext cx="812766" cy="0"/>
          </a:xfrm>
          <a:prstGeom prst="line">
            <a:avLst/>
          </a:prstGeom>
          <a:ln>
            <a:solidFill>
              <a:srgbClr val="000000">
                <a:lumMod val="20000"/>
                <a:lumOff val="8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41" name="椭圆 40"/>
          <p:cNvSpPr/>
          <p:nvPr>
            <p:custDataLst>
              <p:tags r:id="rId13"/>
            </p:custDataLst>
          </p:nvPr>
        </p:nvSpPr>
        <p:spPr>
          <a:xfrm>
            <a:off x="3270971" y="3345149"/>
            <a:ext cx="474546" cy="474546"/>
          </a:xfrm>
          <a:prstGeom prst="ellipse">
            <a:avLst/>
          </a:prstGeom>
          <a:solidFill>
            <a:srgbClr val="3498DB"/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>
            <p:custDataLst>
              <p:tags r:id="rId14"/>
            </p:custDataLst>
          </p:nvPr>
        </p:nvSpPr>
        <p:spPr bwMode="auto">
          <a:xfrm>
            <a:off x="3370944" y="3453561"/>
            <a:ext cx="278496" cy="268109"/>
          </a:xfrm>
          <a:custGeom>
            <a:avLst/>
            <a:gdLst>
              <a:gd name="T0" fmla="*/ 4096 w 6827"/>
              <a:gd name="T1" fmla="*/ 4551 h 6827"/>
              <a:gd name="T2" fmla="*/ 6258 w 6827"/>
              <a:gd name="T3" fmla="*/ 4096 h 6827"/>
              <a:gd name="T4" fmla="*/ 2348 w 6827"/>
              <a:gd name="T5" fmla="*/ 4911 h 6827"/>
              <a:gd name="T6" fmla="*/ 569 w 6827"/>
              <a:gd name="T7" fmla="*/ 4551 h 6827"/>
              <a:gd name="T8" fmla="*/ 569 w 6827"/>
              <a:gd name="T9" fmla="*/ 3982 h 6827"/>
              <a:gd name="T10" fmla="*/ 1707 w 6827"/>
              <a:gd name="T11" fmla="*/ 2503 h 6827"/>
              <a:gd name="T12" fmla="*/ 3868 w 6827"/>
              <a:gd name="T13" fmla="*/ 2731 h 6827"/>
              <a:gd name="T14" fmla="*/ 5827 w 6827"/>
              <a:gd name="T15" fmla="*/ 2004 h 6827"/>
              <a:gd name="T16" fmla="*/ 6258 w 6827"/>
              <a:gd name="T17" fmla="*/ 1820 h 6827"/>
              <a:gd name="T18" fmla="*/ 4779 w 6827"/>
              <a:gd name="T19" fmla="*/ 0 h 6827"/>
              <a:gd name="T20" fmla="*/ 2854 w 6827"/>
              <a:gd name="T21" fmla="*/ 2381 h 6827"/>
              <a:gd name="T22" fmla="*/ 1239 w 6827"/>
              <a:gd name="T23" fmla="*/ 2257 h 6827"/>
              <a:gd name="T24" fmla="*/ 569 w 6827"/>
              <a:gd name="T25" fmla="*/ 2844 h 6827"/>
              <a:gd name="T26" fmla="*/ 569 w 6827"/>
              <a:gd name="T27" fmla="*/ 2276 h 6827"/>
              <a:gd name="T28" fmla="*/ 569 w 6827"/>
              <a:gd name="T29" fmla="*/ 1707 h 6827"/>
              <a:gd name="T30" fmla="*/ 569 w 6827"/>
              <a:gd name="T31" fmla="*/ 1138 h 6827"/>
              <a:gd name="T32" fmla="*/ 569 w 6827"/>
              <a:gd name="T33" fmla="*/ 569 h 6827"/>
              <a:gd name="T34" fmla="*/ 341 w 6827"/>
              <a:gd name="T35" fmla="*/ 0 h 6827"/>
              <a:gd name="T36" fmla="*/ 114 w 6827"/>
              <a:gd name="T37" fmla="*/ 569 h 6827"/>
              <a:gd name="T38" fmla="*/ 114 w 6827"/>
              <a:gd name="T39" fmla="*/ 1138 h 6827"/>
              <a:gd name="T40" fmla="*/ 114 w 6827"/>
              <a:gd name="T41" fmla="*/ 1707 h 6827"/>
              <a:gd name="T42" fmla="*/ 114 w 6827"/>
              <a:gd name="T43" fmla="*/ 2276 h 6827"/>
              <a:gd name="T44" fmla="*/ 114 w 6827"/>
              <a:gd name="T45" fmla="*/ 2844 h 6827"/>
              <a:gd name="T46" fmla="*/ 114 w 6827"/>
              <a:gd name="T47" fmla="*/ 3413 h 6827"/>
              <a:gd name="T48" fmla="*/ 114 w 6827"/>
              <a:gd name="T49" fmla="*/ 3982 h 6827"/>
              <a:gd name="T50" fmla="*/ 114 w 6827"/>
              <a:gd name="T51" fmla="*/ 4551 h 6827"/>
              <a:gd name="T52" fmla="*/ 114 w 6827"/>
              <a:gd name="T53" fmla="*/ 5120 h 6827"/>
              <a:gd name="T54" fmla="*/ 114 w 6827"/>
              <a:gd name="T55" fmla="*/ 5689 h 6827"/>
              <a:gd name="T56" fmla="*/ 114 w 6827"/>
              <a:gd name="T57" fmla="*/ 6258 h 6827"/>
              <a:gd name="T58" fmla="*/ 683 w 6827"/>
              <a:gd name="T59" fmla="*/ 6713 h 6827"/>
              <a:gd name="T60" fmla="*/ 1252 w 6827"/>
              <a:gd name="T61" fmla="*/ 6713 h 6827"/>
              <a:gd name="T62" fmla="*/ 1820 w 6827"/>
              <a:gd name="T63" fmla="*/ 6713 h 6827"/>
              <a:gd name="T64" fmla="*/ 2389 w 6827"/>
              <a:gd name="T65" fmla="*/ 6713 h 6827"/>
              <a:gd name="T66" fmla="*/ 2958 w 6827"/>
              <a:gd name="T67" fmla="*/ 6713 h 6827"/>
              <a:gd name="T68" fmla="*/ 3527 w 6827"/>
              <a:gd name="T69" fmla="*/ 6713 h 6827"/>
              <a:gd name="T70" fmla="*/ 4096 w 6827"/>
              <a:gd name="T71" fmla="*/ 6713 h 6827"/>
              <a:gd name="T72" fmla="*/ 4665 w 6827"/>
              <a:gd name="T73" fmla="*/ 6713 h 6827"/>
              <a:gd name="T74" fmla="*/ 5234 w 6827"/>
              <a:gd name="T75" fmla="*/ 6713 h 6827"/>
              <a:gd name="T76" fmla="*/ 5803 w 6827"/>
              <a:gd name="T77" fmla="*/ 6713 h 6827"/>
              <a:gd name="T78" fmla="*/ 6371 w 6827"/>
              <a:gd name="T79" fmla="*/ 6713 h 6827"/>
              <a:gd name="T80" fmla="*/ 6827 w 6827"/>
              <a:gd name="T81" fmla="*/ 6485 h 6827"/>
              <a:gd name="T82" fmla="*/ 6371 w 6827"/>
              <a:gd name="T83" fmla="*/ 6258 h 6827"/>
              <a:gd name="T84" fmla="*/ 5803 w 6827"/>
              <a:gd name="T85" fmla="*/ 6258 h 6827"/>
              <a:gd name="T86" fmla="*/ 5234 w 6827"/>
              <a:gd name="T87" fmla="*/ 6258 h 6827"/>
              <a:gd name="T88" fmla="*/ 4665 w 6827"/>
              <a:gd name="T89" fmla="*/ 6258 h 6827"/>
              <a:gd name="T90" fmla="*/ 4096 w 6827"/>
              <a:gd name="T91" fmla="*/ 6258 h 6827"/>
              <a:gd name="T92" fmla="*/ 3527 w 6827"/>
              <a:gd name="T93" fmla="*/ 6258 h 6827"/>
              <a:gd name="T94" fmla="*/ 2958 w 6827"/>
              <a:gd name="T95" fmla="*/ 6258 h 6827"/>
              <a:gd name="T96" fmla="*/ 2389 w 6827"/>
              <a:gd name="T97" fmla="*/ 6258 h 6827"/>
              <a:gd name="T98" fmla="*/ 1820 w 6827"/>
              <a:gd name="T99" fmla="*/ 6258 h 6827"/>
              <a:gd name="T100" fmla="*/ 1252 w 6827"/>
              <a:gd name="T101" fmla="*/ 6258 h 6827"/>
              <a:gd name="T102" fmla="*/ 683 w 6827"/>
              <a:gd name="T103" fmla="*/ 625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827" h="6827">
                <a:moveTo>
                  <a:pt x="1263" y="5234"/>
                </a:moveTo>
                <a:cubicBezTo>
                  <a:pt x="1316" y="5493"/>
                  <a:pt x="1546" y="5689"/>
                  <a:pt x="1820" y="5689"/>
                </a:cubicBezTo>
                <a:cubicBezTo>
                  <a:pt x="2114" y="5689"/>
                  <a:pt x="2354" y="5464"/>
                  <a:pt x="2383" y="5178"/>
                </a:cubicBezTo>
                <a:lnTo>
                  <a:pt x="3568" y="4191"/>
                </a:lnTo>
                <a:cubicBezTo>
                  <a:pt x="3652" y="4401"/>
                  <a:pt x="3856" y="4551"/>
                  <a:pt x="4096" y="4551"/>
                </a:cubicBezTo>
                <a:cubicBezTo>
                  <a:pt x="4348" y="4551"/>
                  <a:pt x="4560" y="4385"/>
                  <a:pt x="4635" y="4157"/>
                </a:cubicBezTo>
                <a:lnTo>
                  <a:pt x="5696" y="4736"/>
                </a:lnTo>
                <a:cubicBezTo>
                  <a:pt x="5732" y="5016"/>
                  <a:pt x="5969" y="5234"/>
                  <a:pt x="6258" y="5234"/>
                </a:cubicBezTo>
                <a:cubicBezTo>
                  <a:pt x="6571" y="5234"/>
                  <a:pt x="6827" y="4979"/>
                  <a:pt x="6827" y="4665"/>
                </a:cubicBezTo>
                <a:cubicBezTo>
                  <a:pt x="6827" y="4351"/>
                  <a:pt x="6571" y="4096"/>
                  <a:pt x="6258" y="4096"/>
                </a:cubicBezTo>
                <a:cubicBezTo>
                  <a:pt x="6006" y="4096"/>
                  <a:pt x="5794" y="4262"/>
                  <a:pt x="5719" y="4490"/>
                </a:cubicBezTo>
                <a:lnTo>
                  <a:pt x="4658" y="3911"/>
                </a:lnTo>
                <a:cubicBezTo>
                  <a:pt x="4622" y="3631"/>
                  <a:pt x="4385" y="3413"/>
                  <a:pt x="4096" y="3413"/>
                </a:cubicBezTo>
                <a:cubicBezTo>
                  <a:pt x="3802" y="3413"/>
                  <a:pt x="3563" y="3638"/>
                  <a:pt x="3533" y="3924"/>
                </a:cubicBezTo>
                <a:lnTo>
                  <a:pt x="2348" y="4911"/>
                </a:lnTo>
                <a:cubicBezTo>
                  <a:pt x="2265" y="4701"/>
                  <a:pt x="2060" y="4551"/>
                  <a:pt x="1820" y="4551"/>
                </a:cubicBezTo>
                <a:cubicBezTo>
                  <a:pt x="1546" y="4551"/>
                  <a:pt x="1316" y="4747"/>
                  <a:pt x="1263" y="5006"/>
                </a:cubicBezTo>
                <a:lnTo>
                  <a:pt x="455" y="5006"/>
                </a:lnTo>
                <a:lnTo>
                  <a:pt x="455" y="4551"/>
                </a:lnTo>
                <a:lnTo>
                  <a:pt x="569" y="4551"/>
                </a:lnTo>
                <a:cubicBezTo>
                  <a:pt x="632" y="4551"/>
                  <a:pt x="683" y="4500"/>
                  <a:pt x="683" y="4437"/>
                </a:cubicBezTo>
                <a:cubicBezTo>
                  <a:pt x="683" y="4374"/>
                  <a:pt x="632" y="4324"/>
                  <a:pt x="569" y="4324"/>
                </a:cubicBezTo>
                <a:lnTo>
                  <a:pt x="455" y="4324"/>
                </a:lnTo>
                <a:lnTo>
                  <a:pt x="455" y="3982"/>
                </a:lnTo>
                <a:lnTo>
                  <a:pt x="569" y="3982"/>
                </a:lnTo>
                <a:cubicBezTo>
                  <a:pt x="632" y="3982"/>
                  <a:pt x="683" y="3931"/>
                  <a:pt x="683" y="3868"/>
                </a:cubicBezTo>
                <a:cubicBezTo>
                  <a:pt x="683" y="3806"/>
                  <a:pt x="632" y="3755"/>
                  <a:pt x="569" y="3755"/>
                </a:cubicBezTo>
                <a:lnTo>
                  <a:pt x="480" y="3755"/>
                </a:lnTo>
                <a:lnTo>
                  <a:pt x="1407" y="2416"/>
                </a:lnTo>
                <a:cubicBezTo>
                  <a:pt x="1494" y="2470"/>
                  <a:pt x="1596" y="2503"/>
                  <a:pt x="1707" y="2503"/>
                </a:cubicBezTo>
                <a:cubicBezTo>
                  <a:pt x="1888" y="2503"/>
                  <a:pt x="2048" y="2416"/>
                  <a:pt x="2152" y="2284"/>
                </a:cubicBezTo>
                <a:lnTo>
                  <a:pt x="2752" y="2584"/>
                </a:lnTo>
                <a:cubicBezTo>
                  <a:pt x="2740" y="2631"/>
                  <a:pt x="2731" y="2680"/>
                  <a:pt x="2731" y="2731"/>
                </a:cubicBezTo>
                <a:cubicBezTo>
                  <a:pt x="2731" y="3044"/>
                  <a:pt x="2986" y="3300"/>
                  <a:pt x="3300" y="3300"/>
                </a:cubicBezTo>
                <a:cubicBezTo>
                  <a:pt x="3613" y="3300"/>
                  <a:pt x="3868" y="3044"/>
                  <a:pt x="3868" y="2731"/>
                </a:cubicBezTo>
                <a:cubicBezTo>
                  <a:pt x="3868" y="2608"/>
                  <a:pt x="3829" y="2496"/>
                  <a:pt x="3763" y="2403"/>
                </a:cubicBezTo>
                <a:lnTo>
                  <a:pt x="4488" y="1055"/>
                </a:lnTo>
                <a:cubicBezTo>
                  <a:pt x="4574" y="1107"/>
                  <a:pt x="4672" y="1138"/>
                  <a:pt x="4779" y="1138"/>
                </a:cubicBezTo>
                <a:cubicBezTo>
                  <a:pt x="4891" y="1138"/>
                  <a:pt x="4995" y="1104"/>
                  <a:pt x="5083" y="1048"/>
                </a:cubicBezTo>
                <a:lnTo>
                  <a:pt x="5827" y="2004"/>
                </a:lnTo>
                <a:cubicBezTo>
                  <a:pt x="5829" y="2007"/>
                  <a:pt x="5833" y="2009"/>
                  <a:pt x="5836" y="2011"/>
                </a:cubicBezTo>
                <a:cubicBezTo>
                  <a:pt x="5745" y="2112"/>
                  <a:pt x="5689" y="2244"/>
                  <a:pt x="5689" y="2389"/>
                </a:cubicBezTo>
                <a:cubicBezTo>
                  <a:pt x="5689" y="2703"/>
                  <a:pt x="5944" y="2958"/>
                  <a:pt x="6258" y="2958"/>
                </a:cubicBezTo>
                <a:cubicBezTo>
                  <a:pt x="6571" y="2958"/>
                  <a:pt x="6827" y="2703"/>
                  <a:pt x="6827" y="2389"/>
                </a:cubicBezTo>
                <a:cubicBezTo>
                  <a:pt x="6827" y="2076"/>
                  <a:pt x="6571" y="1820"/>
                  <a:pt x="6258" y="1820"/>
                </a:cubicBezTo>
                <a:cubicBezTo>
                  <a:pt x="6170" y="1820"/>
                  <a:pt x="6087" y="1842"/>
                  <a:pt x="6013" y="1878"/>
                </a:cubicBezTo>
                <a:cubicBezTo>
                  <a:pt x="6010" y="1874"/>
                  <a:pt x="6010" y="1869"/>
                  <a:pt x="6006" y="1864"/>
                </a:cubicBezTo>
                <a:lnTo>
                  <a:pt x="5248" y="890"/>
                </a:lnTo>
                <a:cubicBezTo>
                  <a:pt x="5311" y="798"/>
                  <a:pt x="5348" y="688"/>
                  <a:pt x="5348" y="569"/>
                </a:cubicBezTo>
                <a:cubicBezTo>
                  <a:pt x="5348" y="255"/>
                  <a:pt x="5092" y="0"/>
                  <a:pt x="4779" y="0"/>
                </a:cubicBezTo>
                <a:cubicBezTo>
                  <a:pt x="4465" y="0"/>
                  <a:pt x="4210" y="255"/>
                  <a:pt x="4210" y="569"/>
                </a:cubicBezTo>
                <a:cubicBezTo>
                  <a:pt x="4210" y="691"/>
                  <a:pt x="4249" y="804"/>
                  <a:pt x="4315" y="897"/>
                </a:cubicBezTo>
                <a:lnTo>
                  <a:pt x="3590" y="2244"/>
                </a:lnTo>
                <a:cubicBezTo>
                  <a:pt x="3505" y="2193"/>
                  <a:pt x="3406" y="2162"/>
                  <a:pt x="3300" y="2162"/>
                </a:cubicBezTo>
                <a:cubicBezTo>
                  <a:pt x="3118" y="2162"/>
                  <a:pt x="2959" y="2248"/>
                  <a:pt x="2854" y="2381"/>
                </a:cubicBezTo>
                <a:lnTo>
                  <a:pt x="2254" y="2081"/>
                </a:lnTo>
                <a:cubicBezTo>
                  <a:pt x="2267" y="2034"/>
                  <a:pt x="2276" y="1985"/>
                  <a:pt x="2276" y="1934"/>
                </a:cubicBezTo>
                <a:cubicBezTo>
                  <a:pt x="2276" y="1621"/>
                  <a:pt x="2020" y="1365"/>
                  <a:pt x="1707" y="1365"/>
                </a:cubicBezTo>
                <a:cubicBezTo>
                  <a:pt x="1393" y="1365"/>
                  <a:pt x="1138" y="1621"/>
                  <a:pt x="1138" y="1934"/>
                </a:cubicBezTo>
                <a:cubicBezTo>
                  <a:pt x="1138" y="2054"/>
                  <a:pt x="1176" y="2166"/>
                  <a:pt x="1239" y="2257"/>
                </a:cubicBezTo>
                <a:lnTo>
                  <a:pt x="593" y="3191"/>
                </a:lnTo>
                <a:cubicBezTo>
                  <a:pt x="585" y="3189"/>
                  <a:pt x="578" y="3186"/>
                  <a:pt x="569" y="3186"/>
                </a:cubicBezTo>
                <a:lnTo>
                  <a:pt x="455" y="3186"/>
                </a:lnTo>
                <a:lnTo>
                  <a:pt x="455" y="2844"/>
                </a:lnTo>
                <a:lnTo>
                  <a:pt x="569" y="2844"/>
                </a:lnTo>
                <a:cubicBezTo>
                  <a:pt x="632" y="2844"/>
                  <a:pt x="683" y="2794"/>
                  <a:pt x="683" y="2731"/>
                </a:cubicBezTo>
                <a:cubicBezTo>
                  <a:pt x="683" y="2668"/>
                  <a:pt x="632" y="2617"/>
                  <a:pt x="569" y="2617"/>
                </a:cubicBezTo>
                <a:lnTo>
                  <a:pt x="455" y="2617"/>
                </a:lnTo>
                <a:lnTo>
                  <a:pt x="455" y="2276"/>
                </a:lnTo>
                <a:lnTo>
                  <a:pt x="569" y="2276"/>
                </a:lnTo>
                <a:cubicBezTo>
                  <a:pt x="632" y="2276"/>
                  <a:pt x="683" y="2225"/>
                  <a:pt x="683" y="2162"/>
                </a:cubicBezTo>
                <a:cubicBezTo>
                  <a:pt x="683" y="2099"/>
                  <a:pt x="632" y="2048"/>
                  <a:pt x="569" y="2048"/>
                </a:cubicBezTo>
                <a:lnTo>
                  <a:pt x="455" y="2048"/>
                </a:lnTo>
                <a:lnTo>
                  <a:pt x="455" y="1707"/>
                </a:lnTo>
                <a:lnTo>
                  <a:pt x="569" y="1707"/>
                </a:lnTo>
                <a:cubicBezTo>
                  <a:pt x="632" y="1707"/>
                  <a:pt x="683" y="1656"/>
                  <a:pt x="683" y="1593"/>
                </a:cubicBezTo>
                <a:cubicBezTo>
                  <a:pt x="683" y="1530"/>
                  <a:pt x="632" y="1479"/>
                  <a:pt x="569" y="1479"/>
                </a:cubicBezTo>
                <a:lnTo>
                  <a:pt x="455" y="1479"/>
                </a:lnTo>
                <a:lnTo>
                  <a:pt x="455" y="1138"/>
                </a:lnTo>
                <a:lnTo>
                  <a:pt x="569" y="1138"/>
                </a:lnTo>
                <a:cubicBezTo>
                  <a:pt x="632" y="1138"/>
                  <a:pt x="683" y="1087"/>
                  <a:pt x="683" y="1024"/>
                </a:cubicBezTo>
                <a:cubicBezTo>
                  <a:pt x="683" y="961"/>
                  <a:pt x="632" y="910"/>
                  <a:pt x="569" y="910"/>
                </a:cubicBezTo>
                <a:lnTo>
                  <a:pt x="455" y="910"/>
                </a:lnTo>
                <a:lnTo>
                  <a:pt x="455" y="569"/>
                </a:lnTo>
                <a:lnTo>
                  <a:pt x="569" y="569"/>
                </a:lnTo>
                <a:cubicBezTo>
                  <a:pt x="632" y="569"/>
                  <a:pt x="683" y="518"/>
                  <a:pt x="683" y="455"/>
                </a:cubicBezTo>
                <a:cubicBezTo>
                  <a:pt x="683" y="392"/>
                  <a:pt x="632" y="341"/>
                  <a:pt x="569" y="341"/>
                </a:cubicBezTo>
                <a:lnTo>
                  <a:pt x="455" y="341"/>
                </a:lnTo>
                <a:lnTo>
                  <a:pt x="455" y="114"/>
                </a:lnTo>
                <a:cubicBezTo>
                  <a:pt x="455" y="51"/>
                  <a:pt x="404" y="0"/>
                  <a:pt x="341" y="0"/>
                </a:cubicBezTo>
                <a:cubicBezTo>
                  <a:pt x="278" y="0"/>
                  <a:pt x="228" y="51"/>
                  <a:pt x="228" y="114"/>
                </a:cubicBezTo>
                <a:lnTo>
                  <a:pt x="228" y="341"/>
                </a:lnTo>
                <a:lnTo>
                  <a:pt x="114" y="341"/>
                </a:lnTo>
                <a:cubicBezTo>
                  <a:pt x="51" y="341"/>
                  <a:pt x="0" y="392"/>
                  <a:pt x="0" y="455"/>
                </a:cubicBezTo>
                <a:cubicBezTo>
                  <a:pt x="0" y="518"/>
                  <a:pt x="51" y="569"/>
                  <a:pt x="114" y="569"/>
                </a:cubicBezTo>
                <a:lnTo>
                  <a:pt x="228" y="569"/>
                </a:lnTo>
                <a:lnTo>
                  <a:pt x="228" y="910"/>
                </a:lnTo>
                <a:lnTo>
                  <a:pt x="114" y="910"/>
                </a:lnTo>
                <a:cubicBezTo>
                  <a:pt x="51" y="910"/>
                  <a:pt x="0" y="961"/>
                  <a:pt x="0" y="1024"/>
                </a:cubicBezTo>
                <a:cubicBezTo>
                  <a:pt x="0" y="1087"/>
                  <a:pt x="51" y="1138"/>
                  <a:pt x="114" y="1138"/>
                </a:cubicBezTo>
                <a:lnTo>
                  <a:pt x="228" y="1138"/>
                </a:lnTo>
                <a:lnTo>
                  <a:pt x="228" y="1479"/>
                </a:lnTo>
                <a:lnTo>
                  <a:pt x="114" y="1479"/>
                </a:lnTo>
                <a:cubicBezTo>
                  <a:pt x="51" y="1479"/>
                  <a:pt x="0" y="1530"/>
                  <a:pt x="0" y="1593"/>
                </a:cubicBezTo>
                <a:cubicBezTo>
                  <a:pt x="0" y="1656"/>
                  <a:pt x="51" y="1707"/>
                  <a:pt x="114" y="1707"/>
                </a:cubicBezTo>
                <a:lnTo>
                  <a:pt x="228" y="1707"/>
                </a:lnTo>
                <a:lnTo>
                  <a:pt x="228" y="2048"/>
                </a:lnTo>
                <a:lnTo>
                  <a:pt x="114" y="2048"/>
                </a:lnTo>
                <a:cubicBezTo>
                  <a:pt x="51" y="2048"/>
                  <a:pt x="0" y="2099"/>
                  <a:pt x="0" y="2162"/>
                </a:cubicBezTo>
                <a:cubicBezTo>
                  <a:pt x="0" y="2225"/>
                  <a:pt x="51" y="2276"/>
                  <a:pt x="114" y="2276"/>
                </a:cubicBezTo>
                <a:lnTo>
                  <a:pt x="228" y="2276"/>
                </a:lnTo>
                <a:lnTo>
                  <a:pt x="228" y="2617"/>
                </a:lnTo>
                <a:lnTo>
                  <a:pt x="114" y="2617"/>
                </a:lnTo>
                <a:cubicBezTo>
                  <a:pt x="51" y="2617"/>
                  <a:pt x="0" y="2668"/>
                  <a:pt x="0" y="2731"/>
                </a:cubicBezTo>
                <a:cubicBezTo>
                  <a:pt x="0" y="2794"/>
                  <a:pt x="51" y="2844"/>
                  <a:pt x="114" y="2844"/>
                </a:cubicBezTo>
                <a:lnTo>
                  <a:pt x="228" y="2844"/>
                </a:lnTo>
                <a:lnTo>
                  <a:pt x="228" y="3186"/>
                </a:lnTo>
                <a:lnTo>
                  <a:pt x="114" y="3186"/>
                </a:lnTo>
                <a:cubicBezTo>
                  <a:pt x="51" y="3186"/>
                  <a:pt x="0" y="3237"/>
                  <a:pt x="0" y="3300"/>
                </a:cubicBezTo>
                <a:cubicBezTo>
                  <a:pt x="0" y="3362"/>
                  <a:pt x="51" y="3413"/>
                  <a:pt x="114" y="3413"/>
                </a:cubicBezTo>
                <a:lnTo>
                  <a:pt x="228" y="3413"/>
                </a:lnTo>
                <a:lnTo>
                  <a:pt x="228" y="3755"/>
                </a:lnTo>
                <a:lnTo>
                  <a:pt x="114" y="3755"/>
                </a:lnTo>
                <a:cubicBezTo>
                  <a:pt x="51" y="3755"/>
                  <a:pt x="0" y="3806"/>
                  <a:pt x="0" y="3868"/>
                </a:cubicBezTo>
                <a:cubicBezTo>
                  <a:pt x="0" y="3931"/>
                  <a:pt x="51" y="3982"/>
                  <a:pt x="114" y="3982"/>
                </a:cubicBezTo>
                <a:lnTo>
                  <a:pt x="228" y="3982"/>
                </a:lnTo>
                <a:lnTo>
                  <a:pt x="228" y="4324"/>
                </a:lnTo>
                <a:lnTo>
                  <a:pt x="114" y="4324"/>
                </a:lnTo>
                <a:cubicBezTo>
                  <a:pt x="51" y="4324"/>
                  <a:pt x="0" y="4374"/>
                  <a:pt x="0" y="4437"/>
                </a:cubicBezTo>
                <a:cubicBezTo>
                  <a:pt x="0" y="4500"/>
                  <a:pt x="51" y="4551"/>
                  <a:pt x="114" y="4551"/>
                </a:cubicBezTo>
                <a:lnTo>
                  <a:pt x="228" y="4551"/>
                </a:lnTo>
                <a:lnTo>
                  <a:pt x="228" y="4892"/>
                </a:lnTo>
                <a:lnTo>
                  <a:pt x="114" y="4892"/>
                </a:lnTo>
                <a:cubicBezTo>
                  <a:pt x="51" y="4892"/>
                  <a:pt x="0" y="4943"/>
                  <a:pt x="0" y="5006"/>
                </a:cubicBezTo>
                <a:cubicBezTo>
                  <a:pt x="0" y="5069"/>
                  <a:pt x="51" y="5120"/>
                  <a:pt x="114" y="5120"/>
                </a:cubicBezTo>
                <a:lnTo>
                  <a:pt x="228" y="5120"/>
                </a:lnTo>
                <a:lnTo>
                  <a:pt x="228" y="5461"/>
                </a:lnTo>
                <a:lnTo>
                  <a:pt x="114" y="5461"/>
                </a:lnTo>
                <a:cubicBezTo>
                  <a:pt x="51" y="5461"/>
                  <a:pt x="0" y="5512"/>
                  <a:pt x="0" y="5575"/>
                </a:cubicBezTo>
                <a:cubicBezTo>
                  <a:pt x="0" y="5638"/>
                  <a:pt x="51" y="5689"/>
                  <a:pt x="114" y="5689"/>
                </a:cubicBezTo>
                <a:lnTo>
                  <a:pt x="228" y="5689"/>
                </a:lnTo>
                <a:lnTo>
                  <a:pt x="228" y="6030"/>
                </a:lnTo>
                <a:lnTo>
                  <a:pt x="114" y="6030"/>
                </a:lnTo>
                <a:cubicBezTo>
                  <a:pt x="51" y="6030"/>
                  <a:pt x="0" y="6081"/>
                  <a:pt x="0" y="6144"/>
                </a:cubicBezTo>
                <a:cubicBezTo>
                  <a:pt x="0" y="6207"/>
                  <a:pt x="51" y="6258"/>
                  <a:pt x="114" y="6258"/>
                </a:cubicBezTo>
                <a:lnTo>
                  <a:pt x="228" y="6258"/>
                </a:lnTo>
                <a:lnTo>
                  <a:pt x="228" y="6485"/>
                </a:lnTo>
                <a:cubicBezTo>
                  <a:pt x="228" y="6548"/>
                  <a:pt x="278" y="6599"/>
                  <a:pt x="341" y="6599"/>
                </a:cubicBezTo>
                <a:lnTo>
                  <a:pt x="683" y="6599"/>
                </a:lnTo>
                <a:lnTo>
                  <a:pt x="683" y="6713"/>
                </a:lnTo>
                <a:cubicBezTo>
                  <a:pt x="683" y="6776"/>
                  <a:pt x="734" y="6827"/>
                  <a:pt x="796" y="6827"/>
                </a:cubicBezTo>
                <a:cubicBezTo>
                  <a:pt x="859" y="6827"/>
                  <a:pt x="910" y="6776"/>
                  <a:pt x="910" y="6713"/>
                </a:cubicBezTo>
                <a:lnTo>
                  <a:pt x="910" y="6599"/>
                </a:lnTo>
                <a:lnTo>
                  <a:pt x="1252" y="6599"/>
                </a:lnTo>
                <a:lnTo>
                  <a:pt x="1252" y="6713"/>
                </a:lnTo>
                <a:cubicBezTo>
                  <a:pt x="1252" y="6776"/>
                  <a:pt x="1302" y="6827"/>
                  <a:pt x="1365" y="6827"/>
                </a:cubicBezTo>
                <a:cubicBezTo>
                  <a:pt x="1428" y="6827"/>
                  <a:pt x="1479" y="6776"/>
                  <a:pt x="1479" y="6713"/>
                </a:cubicBezTo>
                <a:lnTo>
                  <a:pt x="1479" y="6599"/>
                </a:lnTo>
                <a:lnTo>
                  <a:pt x="1820" y="6599"/>
                </a:lnTo>
                <a:lnTo>
                  <a:pt x="1820" y="6713"/>
                </a:lnTo>
                <a:cubicBezTo>
                  <a:pt x="1820" y="6776"/>
                  <a:pt x="1871" y="6827"/>
                  <a:pt x="1934" y="6827"/>
                </a:cubicBezTo>
                <a:cubicBezTo>
                  <a:pt x="1997" y="6827"/>
                  <a:pt x="2048" y="6776"/>
                  <a:pt x="2048" y="6713"/>
                </a:cubicBezTo>
                <a:lnTo>
                  <a:pt x="2048" y="6599"/>
                </a:lnTo>
                <a:lnTo>
                  <a:pt x="2389" y="6599"/>
                </a:lnTo>
                <a:lnTo>
                  <a:pt x="2389" y="6713"/>
                </a:lnTo>
                <a:cubicBezTo>
                  <a:pt x="2389" y="6776"/>
                  <a:pt x="2440" y="6827"/>
                  <a:pt x="2503" y="6827"/>
                </a:cubicBezTo>
                <a:cubicBezTo>
                  <a:pt x="2566" y="6827"/>
                  <a:pt x="2617" y="6776"/>
                  <a:pt x="2617" y="6713"/>
                </a:cubicBezTo>
                <a:lnTo>
                  <a:pt x="2617" y="6599"/>
                </a:lnTo>
                <a:lnTo>
                  <a:pt x="2958" y="6599"/>
                </a:lnTo>
                <a:lnTo>
                  <a:pt x="2958" y="6713"/>
                </a:lnTo>
                <a:cubicBezTo>
                  <a:pt x="2958" y="6776"/>
                  <a:pt x="3009" y="6827"/>
                  <a:pt x="3072" y="6827"/>
                </a:cubicBezTo>
                <a:cubicBezTo>
                  <a:pt x="3135" y="6827"/>
                  <a:pt x="3186" y="6776"/>
                  <a:pt x="3186" y="6713"/>
                </a:cubicBezTo>
                <a:lnTo>
                  <a:pt x="3186" y="6599"/>
                </a:lnTo>
                <a:lnTo>
                  <a:pt x="3527" y="6599"/>
                </a:lnTo>
                <a:lnTo>
                  <a:pt x="3527" y="6713"/>
                </a:lnTo>
                <a:cubicBezTo>
                  <a:pt x="3527" y="6776"/>
                  <a:pt x="3578" y="6827"/>
                  <a:pt x="3641" y="6827"/>
                </a:cubicBezTo>
                <a:cubicBezTo>
                  <a:pt x="3704" y="6827"/>
                  <a:pt x="3755" y="6776"/>
                  <a:pt x="3755" y="6713"/>
                </a:cubicBezTo>
                <a:lnTo>
                  <a:pt x="3755" y="6599"/>
                </a:lnTo>
                <a:lnTo>
                  <a:pt x="4096" y="6599"/>
                </a:lnTo>
                <a:lnTo>
                  <a:pt x="4096" y="6713"/>
                </a:lnTo>
                <a:cubicBezTo>
                  <a:pt x="4096" y="6776"/>
                  <a:pt x="4147" y="6827"/>
                  <a:pt x="4210" y="6827"/>
                </a:cubicBezTo>
                <a:cubicBezTo>
                  <a:pt x="4273" y="6827"/>
                  <a:pt x="4323" y="6776"/>
                  <a:pt x="4323" y="6713"/>
                </a:cubicBezTo>
                <a:lnTo>
                  <a:pt x="4323" y="6599"/>
                </a:lnTo>
                <a:lnTo>
                  <a:pt x="4665" y="6599"/>
                </a:lnTo>
                <a:lnTo>
                  <a:pt x="4665" y="6713"/>
                </a:lnTo>
                <a:cubicBezTo>
                  <a:pt x="4665" y="6776"/>
                  <a:pt x="4716" y="6827"/>
                  <a:pt x="4779" y="6827"/>
                </a:cubicBezTo>
                <a:cubicBezTo>
                  <a:pt x="4842" y="6827"/>
                  <a:pt x="4892" y="6776"/>
                  <a:pt x="4892" y="6713"/>
                </a:cubicBezTo>
                <a:lnTo>
                  <a:pt x="4892" y="6599"/>
                </a:lnTo>
                <a:lnTo>
                  <a:pt x="5234" y="6599"/>
                </a:lnTo>
                <a:lnTo>
                  <a:pt x="5234" y="6713"/>
                </a:lnTo>
                <a:cubicBezTo>
                  <a:pt x="5234" y="6776"/>
                  <a:pt x="5285" y="6827"/>
                  <a:pt x="5347" y="6827"/>
                </a:cubicBezTo>
                <a:cubicBezTo>
                  <a:pt x="5410" y="6827"/>
                  <a:pt x="5461" y="6776"/>
                  <a:pt x="5461" y="6713"/>
                </a:cubicBezTo>
                <a:lnTo>
                  <a:pt x="5461" y="6599"/>
                </a:lnTo>
                <a:lnTo>
                  <a:pt x="5803" y="6599"/>
                </a:lnTo>
                <a:lnTo>
                  <a:pt x="5803" y="6713"/>
                </a:lnTo>
                <a:cubicBezTo>
                  <a:pt x="5803" y="6776"/>
                  <a:pt x="5853" y="6827"/>
                  <a:pt x="5916" y="6827"/>
                </a:cubicBezTo>
                <a:cubicBezTo>
                  <a:pt x="5979" y="6827"/>
                  <a:pt x="6030" y="6776"/>
                  <a:pt x="6030" y="6713"/>
                </a:cubicBezTo>
                <a:lnTo>
                  <a:pt x="6030" y="6599"/>
                </a:lnTo>
                <a:lnTo>
                  <a:pt x="6371" y="6599"/>
                </a:lnTo>
                <a:lnTo>
                  <a:pt x="6371" y="6713"/>
                </a:lnTo>
                <a:cubicBezTo>
                  <a:pt x="6371" y="6776"/>
                  <a:pt x="6422" y="6827"/>
                  <a:pt x="6485" y="6827"/>
                </a:cubicBezTo>
                <a:cubicBezTo>
                  <a:pt x="6548" y="6827"/>
                  <a:pt x="6599" y="6776"/>
                  <a:pt x="6599" y="6713"/>
                </a:cubicBezTo>
                <a:lnTo>
                  <a:pt x="6599" y="6599"/>
                </a:lnTo>
                <a:lnTo>
                  <a:pt x="6713" y="6599"/>
                </a:lnTo>
                <a:cubicBezTo>
                  <a:pt x="6776" y="6599"/>
                  <a:pt x="6827" y="6548"/>
                  <a:pt x="6827" y="6485"/>
                </a:cubicBezTo>
                <a:cubicBezTo>
                  <a:pt x="6827" y="6422"/>
                  <a:pt x="6776" y="6372"/>
                  <a:pt x="6713" y="6372"/>
                </a:cubicBezTo>
                <a:lnTo>
                  <a:pt x="6599" y="6372"/>
                </a:lnTo>
                <a:lnTo>
                  <a:pt x="6599" y="6258"/>
                </a:lnTo>
                <a:cubicBezTo>
                  <a:pt x="6599" y="6195"/>
                  <a:pt x="6548" y="6144"/>
                  <a:pt x="6485" y="6144"/>
                </a:cubicBezTo>
                <a:cubicBezTo>
                  <a:pt x="6422" y="6144"/>
                  <a:pt x="6371" y="6195"/>
                  <a:pt x="6371" y="6258"/>
                </a:cubicBezTo>
                <a:lnTo>
                  <a:pt x="6371" y="6372"/>
                </a:lnTo>
                <a:lnTo>
                  <a:pt x="6030" y="6372"/>
                </a:lnTo>
                <a:lnTo>
                  <a:pt x="6030" y="6258"/>
                </a:lnTo>
                <a:cubicBezTo>
                  <a:pt x="6030" y="6195"/>
                  <a:pt x="5979" y="6144"/>
                  <a:pt x="5916" y="6144"/>
                </a:cubicBezTo>
                <a:cubicBezTo>
                  <a:pt x="5853" y="6144"/>
                  <a:pt x="5803" y="6195"/>
                  <a:pt x="5803" y="6258"/>
                </a:cubicBezTo>
                <a:lnTo>
                  <a:pt x="5803" y="6372"/>
                </a:lnTo>
                <a:lnTo>
                  <a:pt x="5461" y="6372"/>
                </a:lnTo>
                <a:lnTo>
                  <a:pt x="5461" y="6258"/>
                </a:lnTo>
                <a:cubicBezTo>
                  <a:pt x="5461" y="6195"/>
                  <a:pt x="5410" y="6144"/>
                  <a:pt x="5347" y="6144"/>
                </a:cubicBezTo>
                <a:cubicBezTo>
                  <a:pt x="5285" y="6144"/>
                  <a:pt x="5234" y="6195"/>
                  <a:pt x="5234" y="6258"/>
                </a:cubicBezTo>
                <a:lnTo>
                  <a:pt x="5234" y="6372"/>
                </a:lnTo>
                <a:lnTo>
                  <a:pt x="4892" y="6372"/>
                </a:lnTo>
                <a:lnTo>
                  <a:pt x="4892" y="6258"/>
                </a:lnTo>
                <a:cubicBezTo>
                  <a:pt x="4892" y="6195"/>
                  <a:pt x="4842" y="6144"/>
                  <a:pt x="4779" y="6144"/>
                </a:cubicBezTo>
                <a:cubicBezTo>
                  <a:pt x="4716" y="6144"/>
                  <a:pt x="4665" y="6195"/>
                  <a:pt x="4665" y="6258"/>
                </a:cubicBezTo>
                <a:lnTo>
                  <a:pt x="4665" y="6372"/>
                </a:lnTo>
                <a:lnTo>
                  <a:pt x="4323" y="6372"/>
                </a:lnTo>
                <a:lnTo>
                  <a:pt x="4323" y="6258"/>
                </a:lnTo>
                <a:cubicBezTo>
                  <a:pt x="4323" y="6195"/>
                  <a:pt x="4273" y="6144"/>
                  <a:pt x="4210" y="6144"/>
                </a:cubicBezTo>
                <a:cubicBezTo>
                  <a:pt x="4147" y="6144"/>
                  <a:pt x="4096" y="6195"/>
                  <a:pt x="4096" y="6258"/>
                </a:cubicBezTo>
                <a:lnTo>
                  <a:pt x="4096" y="6372"/>
                </a:lnTo>
                <a:lnTo>
                  <a:pt x="3755" y="6372"/>
                </a:lnTo>
                <a:lnTo>
                  <a:pt x="3755" y="6258"/>
                </a:lnTo>
                <a:cubicBezTo>
                  <a:pt x="3755" y="6195"/>
                  <a:pt x="3704" y="6144"/>
                  <a:pt x="3641" y="6144"/>
                </a:cubicBezTo>
                <a:cubicBezTo>
                  <a:pt x="3578" y="6144"/>
                  <a:pt x="3527" y="6195"/>
                  <a:pt x="3527" y="6258"/>
                </a:cubicBezTo>
                <a:lnTo>
                  <a:pt x="3527" y="6372"/>
                </a:lnTo>
                <a:lnTo>
                  <a:pt x="3186" y="6372"/>
                </a:lnTo>
                <a:lnTo>
                  <a:pt x="3186" y="6258"/>
                </a:lnTo>
                <a:cubicBezTo>
                  <a:pt x="3186" y="6195"/>
                  <a:pt x="3135" y="6144"/>
                  <a:pt x="3072" y="6144"/>
                </a:cubicBezTo>
                <a:cubicBezTo>
                  <a:pt x="3009" y="6144"/>
                  <a:pt x="2958" y="6195"/>
                  <a:pt x="2958" y="6258"/>
                </a:cubicBezTo>
                <a:lnTo>
                  <a:pt x="2958" y="6372"/>
                </a:lnTo>
                <a:lnTo>
                  <a:pt x="2617" y="6372"/>
                </a:lnTo>
                <a:lnTo>
                  <a:pt x="2617" y="6258"/>
                </a:lnTo>
                <a:cubicBezTo>
                  <a:pt x="2617" y="6195"/>
                  <a:pt x="2566" y="6144"/>
                  <a:pt x="2503" y="6144"/>
                </a:cubicBezTo>
                <a:cubicBezTo>
                  <a:pt x="2440" y="6144"/>
                  <a:pt x="2389" y="6195"/>
                  <a:pt x="2389" y="6258"/>
                </a:cubicBezTo>
                <a:lnTo>
                  <a:pt x="2389" y="6372"/>
                </a:lnTo>
                <a:lnTo>
                  <a:pt x="2048" y="6372"/>
                </a:lnTo>
                <a:lnTo>
                  <a:pt x="2048" y="6258"/>
                </a:lnTo>
                <a:cubicBezTo>
                  <a:pt x="2048" y="6195"/>
                  <a:pt x="1997" y="6144"/>
                  <a:pt x="1934" y="6144"/>
                </a:cubicBezTo>
                <a:cubicBezTo>
                  <a:pt x="1871" y="6144"/>
                  <a:pt x="1820" y="6195"/>
                  <a:pt x="1820" y="6258"/>
                </a:cubicBezTo>
                <a:lnTo>
                  <a:pt x="1820" y="6372"/>
                </a:lnTo>
                <a:lnTo>
                  <a:pt x="1479" y="6372"/>
                </a:lnTo>
                <a:lnTo>
                  <a:pt x="1479" y="6258"/>
                </a:lnTo>
                <a:cubicBezTo>
                  <a:pt x="1479" y="6195"/>
                  <a:pt x="1428" y="6144"/>
                  <a:pt x="1365" y="6144"/>
                </a:cubicBezTo>
                <a:cubicBezTo>
                  <a:pt x="1302" y="6144"/>
                  <a:pt x="1252" y="6195"/>
                  <a:pt x="1252" y="6258"/>
                </a:cubicBezTo>
                <a:lnTo>
                  <a:pt x="1252" y="6372"/>
                </a:lnTo>
                <a:lnTo>
                  <a:pt x="910" y="6372"/>
                </a:lnTo>
                <a:lnTo>
                  <a:pt x="910" y="6258"/>
                </a:lnTo>
                <a:cubicBezTo>
                  <a:pt x="910" y="6195"/>
                  <a:pt x="859" y="6144"/>
                  <a:pt x="796" y="6144"/>
                </a:cubicBezTo>
                <a:cubicBezTo>
                  <a:pt x="734" y="6144"/>
                  <a:pt x="683" y="6195"/>
                  <a:pt x="683" y="6258"/>
                </a:cubicBezTo>
                <a:lnTo>
                  <a:pt x="683" y="6372"/>
                </a:lnTo>
                <a:lnTo>
                  <a:pt x="455" y="6372"/>
                </a:lnTo>
                <a:lnTo>
                  <a:pt x="455" y="5234"/>
                </a:lnTo>
                <a:lnTo>
                  <a:pt x="1263" y="523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>
            <p:custDataLst>
              <p:tags r:id="rId15"/>
            </p:custDataLst>
          </p:nvPr>
        </p:nvCxnSpPr>
        <p:spPr>
          <a:xfrm flipH="1">
            <a:off x="3839648" y="3580150"/>
            <a:ext cx="817311" cy="0"/>
          </a:xfrm>
          <a:prstGeom prst="line">
            <a:avLst/>
          </a:prstGeom>
          <a:ln>
            <a:solidFill>
              <a:srgbClr val="000000">
                <a:lumMod val="20000"/>
                <a:lumOff val="8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44" name="文本框 43"/>
          <p:cNvSpPr txBox="1"/>
          <p:nvPr>
            <p:custDataLst>
              <p:tags r:id="rId16"/>
            </p:custDataLst>
          </p:nvPr>
        </p:nvSpPr>
        <p:spPr>
          <a:xfrm>
            <a:off x="4892675" y="4387215"/>
            <a:ext cx="5510530" cy="752475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/>
          </a:bodyPr>
          <a:lstStyle/>
          <a:p>
            <a:pPr defTabSz="913765" fontAlgn="auto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spc="15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在做工作流时候，因为客户经常要求变更流程，所以有必要去控制这些变更，避免项目延期等风险</a:t>
            </a:r>
            <a:endParaRPr lang="zh-CN" altLang="en-US" sz="1400" spc="15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17"/>
            </p:custDataLst>
          </p:nvPr>
        </p:nvSpPr>
        <p:spPr>
          <a:xfrm>
            <a:off x="4892675" y="3939540"/>
            <a:ext cx="4565015" cy="414655"/>
          </a:xfrm>
          <a:prstGeom prst="rect">
            <a:avLst/>
          </a:prstGeom>
          <a:noFill/>
        </p:spPr>
        <p:txBody>
          <a:bodyPr wrap="square" lIns="90000" tIns="46800" rIns="90000" bIns="0" anchor="b">
            <a:noAutofit/>
          </a:bodyPr>
          <a:lstStyle>
            <a:defPPr>
              <a:defRPr lang="zh-CN"/>
            </a:defPPr>
            <a:lvl1pPr lvl="0" defTabSz="913765">
              <a:lnSpc>
                <a:spcPct val="140000"/>
              </a:lnSpc>
              <a:spcBef>
                <a:spcPct val="0"/>
              </a:spcBef>
              <a:defRPr sz="1600" b="1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fontAlgn="auto">
              <a:lnSpc>
                <a:spcPct val="120000"/>
              </a:lnSpc>
            </a:pPr>
            <a:r>
              <a:rPr lang="zh-CN" altLang="en-US" sz="2000" spc="300" dirty="0">
                <a:solidFill>
                  <a:srgbClr val="1AA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对于需求紧急变更去沟通</a:t>
            </a:r>
            <a:endParaRPr lang="zh-CN" altLang="en-US" sz="2000" spc="300" dirty="0">
              <a:solidFill>
                <a:srgbClr val="1AA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>
            <p:custDataLst>
              <p:tags r:id="rId18"/>
            </p:custDataLst>
          </p:nvPr>
        </p:nvSpPr>
        <p:spPr>
          <a:xfrm>
            <a:off x="3270971" y="4345527"/>
            <a:ext cx="474546" cy="474546"/>
          </a:xfrm>
          <a:prstGeom prst="ellipse">
            <a:avLst/>
          </a:prstGeom>
          <a:solidFill>
            <a:srgbClr val="1AA3AA"/>
          </a:solidFill>
          <a:ln w="38100">
            <a:solidFill>
              <a:sysClr val="window" lastClr="FFFFFF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 20"/>
          <p:cNvSpPr/>
          <p:nvPr>
            <p:custDataLst>
              <p:tags r:id="rId19"/>
            </p:custDataLst>
          </p:nvPr>
        </p:nvSpPr>
        <p:spPr bwMode="auto">
          <a:xfrm>
            <a:off x="3368997" y="4448746"/>
            <a:ext cx="278496" cy="268109"/>
          </a:xfrm>
          <a:custGeom>
            <a:avLst/>
            <a:gdLst>
              <a:gd name="T0" fmla="*/ 3413 w 6827"/>
              <a:gd name="T1" fmla="*/ 0 h 5912"/>
              <a:gd name="T2" fmla="*/ 0 w 6827"/>
              <a:gd name="T3" fmla="*/ 5912 h 5912"/>
              <a:gd name="T4" fmla="*/ 6827 w 6827"/>
              <a:gd name="T5" fmla="*/ 5912 h 5912"/>
              <a:gd name="T6" fmla="*/ 3413 w 6827"/>
              <a:gd name="T7" fmla="*/ 0 h 5912"/>
              <a:gd name="T8" fmla="*/ 3413 w 6827"/>
              <a:gd name="T9" fmla="*/ 972 h 5912"/>
              <a:gd name="T10" fmla="*/ 4489 w 6827"/>
              <a:gd name="T11" fmla="*/ 2835 h 5912"/>
              <a:gd name="T12" fmla="*/ 2338 w 6827"/>
              <a:gd name="T13" fmla="*/ 2835 h 5912"/>
              <a:gd name="T14" fmla="*/ 3413 w 6827"/>
              <a:gd name="T15" fmla="*/ 972 h 5912"/>
              <a:gd name="T16" fmla="*/ 842 w 6827"/>
              <a:gd name="T17" fmla="*/ 5426 h 5912"/>
              <a:gd name="T18" fmla="*/ 1917 w 6827"/>
              <a:gd name="T19" fmla="*/ 3564 h 5912"/>
              <a:gd name="T20" fmla="*/ 2993 w 6827"/>
              <a:gd name="T21" fmla="*/ 5426 h 5912"/>
              <a:gd name="T22" fmla="*/ 842 w 6827"/>
              <a:gd name="T23" fmla="*/ 5426 h 5912"/>
              <a:gd name="T24" fmla="*/ 2338 w 6827"/>
              <a:gd name="T25" fmla="*/ 3321 h 5912"/>
              <a:gd name="T26" fmla="*/ 4489 w 6827"/>
              <a:gd name="T27" fmla="*/ 3321 h 5912"/>
              <a:gd name="T28" fmla="*/ 3413 w 6827"/>
              <a:gd name="T29" fmla="*/ 5183 h 5912"/>
              <a:gd name="T30" fmla="*/ 2338 w 6827"/>
              <a:gd name="T31" fmla="*/ 3321 h 5912"/>
              <a:gd name="T32" fmla="*/ 4910 w 6827"/>
              <a:gd name="T33" fmla="*/ 3564 h 5912"/>
              <a:gd name="T34" fmla="*/ 5985 w 6827"/>
              <a:gd name="T35" fmla="*/ 5426 h 5912"/>
              <a:gd name="T36" fmla="*/ 3834 w 6827"/>
              <a:gd name="T37" fmla="*/ 5426 h 5912"/>
              <a:gd name="T38" fmla="*/ 4910 w 6827"/>
              <a:gd name="T39" fmla="*/ 3564 h 5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27" h="5912">
                <a:moveTo>
                  <a:pt x="3413" y="0"/>
                </a:moveTo>
                <a:lnTo>
                  <a:pt x="0" y="5912"/>
                </a:lnTo>
                <a:lnTo>
                  <a:pt x="6827" y="5912"/>
                </a:lnTo>
                <a:lnTo>
                  <a:pt x="3413" y="0"/>
                </a:lnTo>
                <a:close/>
                <a:moveTo>
                  <a:pt x="3413" y="972"/>
                </a:moveTo>
                <a:lnTo>
                  <a:pt x="4489" y="2835"/>
                </a:lnTo>
                <a:lnTo>
                  <a:pt x="2338" y="2835"/>
                </a:lnTo>
                <a:lnTo>
                  <a:pt x="3413" y="972"/>
                </a:lnTo>
                <a:close/>
                <a:moveTo>
                  <a:pt x="842" y="5426"/>
                </a:moveTo>
                <a:lnTo>
                  <a:pt x="1917" y="3564"/>
                </a:lnTo>
                <a:lnTo>
                  <a:pt x="2993" y="5426"/>
                </a:lnTo>
                <a:lnTo>
                  <a:pt x="842" y="5426"/>
                </a:lnTo>
                <a:close/>
                <a:moveTo>
                  <a:pt x="2338" y="3321"/>
                </a:moveTo>
                <a:lnTo>
                  <a:pt x="4489" y="3321"/>
                </a:lnTo>
                <a:lnTo>
                  <a:pt x="3413" y="5183"/>
                </a:lnTo>
                <a:lnTo>
                  <a:pt x="2338" y="3321"/>
                </a:lnTo>
                <a:close/>
                <a:moveTo>
                  <a:pt x="4910" y="3564"/>
                </a:moveTo>
                <a:lnTo>
                  <a:pt x="5985" y="5426"/>
                </a:lnTo>
                <a:lnTo>
                  <a:pt x="3834" y="5426"/>
                </a:lnTo>
                <a:lnTo>
                  <a:pt x="4910" y="356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连接符 49"/>
          <p:cNvCxnSpPr/>
          <p:nvPr>
            <p:custDataLst>
              <p:tags r:id="rId20"/>
            </p:custDataLst>
          </p:nvPr>
        </p:nvCxnSpPr>
        <p:spPr>
          <a:xfrm flipH="1">
            <a:off x="3839648" y="4600003"/>
            <a:ext cx="817311" cy="0"/>
          </a:xfrm>
          <a:prstGeom prst="line">
            <a:avLst/>
          </a:prstGeom>
          <a:ln>
            <a:solidFill>
              <a:srgbClr val="000000">
                <a:lumMod val="20000"/>
                <a:lumOff val="8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4" name="文本框 53"/>
          <p:cNvSpPr txBox="1"/>
          <p:nvPr>
            <p:custDataLst>
              <p:tags r:id="rId21"/>
            </p:custDataLst>
          </p:nvPr>
        </p:nvSpPr>
        <p:spPr>
          <a:xfrm>
            <a:off x="4892675" y="3524885"/>
            <a:ext cx="5674995" cy="536575"/>
          </a:xfrm>
          <a:prstGeom prst="rect">
            <a:avLst/>
          </a:prstGeom>
          <a:noFill/>
        </p:spPr>
        <p:txBody>
          <a:bodyPr wrap="square" lIns="90000" tIns="46800" rIns="90000" bIns="46800" anchor="t">
            <a:normAutofit lnSpcReduction="20000"/>
          </a:bodyPr>
          <a:lstStyle/>
          <a:p>
            <a:pPr defTabSz="913765" fontAlgn="auto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spc="15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400" spc="15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FIN-SAAS-CLOUD</a:t>
            </a:r>
            <a:r>
              <a:rPr lang="zh-CN" altLang="en-US" sz="1400" spc="150" dirty="0">
                <a:solidFill>
                  <a:srgbClr val="00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的改造，尝试去控制项目时间和进度</a:t>
            </a:r>
            <a:endParaRPr lang="zh-CN" altLang="en-US" sz="1400" spc="150" dirty="0">
              <a:solidFill>
                <a:srgbClr val="00000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>
            <p:custDataLst>
              <p:tags r:id="rId22"/>
            </p:custDataLst>
          </p:nvPr>
        </p:nvSpPr>
        <p:spPr>
          <a:xfrm>
            <a:off x="4892609" y="3077689"/>
            <a:ext cx="2705759" cy="414822"/>
          </a:xfrm>
          <a:prstGeom prst="rect">
            <a:avLst/>
          </a:prstGeom>
          <a:noFill/>
        </p:spPr>
        <p:txBody>
          <a:bodyPr wrap="square" lIns="90000" tIns="46800" rIns="90000" bIns="0" anchor="b">
            <a:noAutofit/>
          </a:bodyPr>
          <a:lstStyle>
            <a:defPPr>
              <a:defRPr lang="zh-CN"/>
            </a:defPPr>
            <a:lvl1pPr lvl="0" defTabSz="913765">
              <a:lnSpc>
                <a:spcPct val="140000"/>
              </a:lnSpc>
              <a:spcBef>
                <a:spcPct val="0"/>
              </a:spcBef>
              <a:defRPr sz="1600" b="1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</a:lstStyle>
          <a:p>
            <a:pPr fontAlgn="auto">
              <a:lnSpc>
                <a:spcPct val="120000"/>
              </a:lnSpc>
            </a:pPr>
            <a:r>
              <a:rPr lang="zh-CN" altLang="en-US" sz="2000" spc="300" dirty="0">
                <a:solidFill>
                  <a:srgbClr val="3498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尝试跟进项目进度</a:t>
            </a:r>
            <a:endParaRPr lang="zh-CN" altLang="en-US" sz="2000" spc="300" dirty="0">
              <a:solidFill>
                <a:srgbClr val="3498D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23"/>
            </p:custDataLst>
          </p:nvPr>
        </p:nvCxnSpPr>
        <p:spPr>
          <a:xfrm>
            <a:off x="2864588" y="2578474"/>
            <a:ext cx="0" cy="2020880"/>
          </a:xfrm>
          <a:prstGeom prst="line">
            <a:avLst/>
          </a:prstGeom>
          <a:ln>
            <a:solidFill>
              <a:sysClr val="window" lastClr="FFFFFF">
                <a:lumMod val="8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</a:rPr>
              <a:t>目标和计划</a:t>
            </a:r>
            <a:endParaRPr kumimoji="1" lang="zh-CN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39" name="任意多边形 38"/>
          <p:cNvSpPr/>
          <p:nvPr>
            <p:custDataLst>
              <p:tags r:id="rId1"/>
            </p:custDataLst>
          </p:nvPr>
        </p:nvSpPr>
        <p:spPr>
          <a:xfrm>
            <a:off x="1241468" y="2426680"/>
            <a:ext cx="2911871" cy="2361213"/>
          </a:xfrm>
          <a:custGeom>
            <a:avLst/>
            <a:gdLst>
              <a:gd name="connsiteX0" fmla="*/ 2197509 w 3598606"/>
              <a:gd name="connsiteY0" fmla="*/ 0 h 2772696"/>
              <a:gd name="connsiteX1" fmla="*/ 3598606 w 3598606"/>
              <a:gd name="connsiteY1" fmla="*/ 1386348 h 2772696"/>
              <a:gd name="connsiteX2" fmla="*/ 2197509 w 3598606"/>
              <a:gd name="connsiteY2" fmla="*/ 2772696 h 2772696"/>
              <a:gd name="connsiteX3" fmla="*/ 1206784 w 3598606"/>
              <a:gd name="connsiteY3" fmla="*/ 2366644 h 2772696"/>
              <a:gd name="connsiteX4" fmla="*/ 1182168 w 3598606"/>
              <a:gd name="connsiteY4" fmla="*/ 2339845 h 2772696"/>
              <a:gd name="connsiteX5" fmla="*/ 1179866 w 3598606"/>
              <a:gd name="connsiteY5" fmla="*/ 2340077 h 2772696"/>
              <a:gd name="connsiteX6" fmla="*/ 235979 w 3598606"/>
              <a:gd name="connsiteY6" fmla="*/ 2340077 h 2772696"/>
              <a:gd name="connsiteX7" fmla="*/ 0 w 3598606"/>
              <a:gd name="connsiteY7" fmla="*/ 2104098 h 2772696"/>
              <a:gd name="connsiteX8" fmla="*/ 0 w 3598606"/>
              <a:gd name="connsiteY8" fmla="*/ 934069 h 2772696"/>
              <a:gd name="connsiteX9" fmla="*/ 235979 w 3598606"/>
              <a:gd name="connsiteY9" fmla="*/ 698090 h 2772696"/>
              <a:gd name="connsiteX10" fmla="*/ 982366 w 3598606"/>
              <a:gd name="connsiteY10" fmla="*/ 698090 h 2772696"/>
              <a:gd name="connsiteX11" fmla="*/ 1035697 w 3598606"/>
              <a:gd name="connsiteY11" fmla="*/ 611228 h 2772696"/>
              <a:gd name="connsiteX12" fmla="*/ 2197509 w 3598606"/>
              <a:gd name="connsiteY12" fmla="*/ 0 h 277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98606" h="2772696">
                <a:moveTo>
                  <a:pt x="2197509" y="0"/>
                </a:moveTo>
                <a:cubicBezTo>
                  <a:pt x="2971314" y="0"/>
                  <a:pt x="3598606" y="620689"/>
                  <a:pt x="3598606" y="1386348"/>
                </a:cubicBezTo>
                <a:cubicBezTo>
                  <a:pt x="3598606" y="2152007"/>
                  <a:pt x="2971314" y="2772696"/>
                  <a:pt x="2197509" y="2772696"/>
                </a:cubicBezTo>
                <a:cubicBezTo>
                  <a:pt x="1810607" y="2772696"/>
                  <a:pt x="1460332" y="2617524"/>
                  <a:pt x="1206784" y="2366644"/>
                </a:cubicBezTo>
                <a:lnTo>
                  <a:pt x="1182168" y="2339845"/>
                </a:lnTo>
                <a:lnTo>
                  <a:pt x="1179866" y="2340077"/>
                </a:lnTo>
                <a:lnTo>
                  <a:pt x="235979" y="2340077"/>
                </a:lnTo>
                <a:cubicBezTo>
                  <a:pt x="105651" y="2340077"/>
                  <a:pt x="0" y="2234426"/>
                  <a:pt x="0" y="2104098"/>
                </a:cubicBezTo>
                <a:lnTo>
                  <a:pt x="0" y="934069"/>
                </a:lnTo>
                <a:cubicBezTo>
                  <a:pt x="0" y="803741"/>
                  <a:pt x="105651" y="698090"/>
                  <a:pt x="235979" y="698090"/>
                </a:cubicBezTo>
                <a:lnTo>
                  <a:pt x="982366" y="698090"/>
                </a:lnTo>
                <a:lnTo>
                  <a:pt x="1035697" y="611228"/>
                </a:lnTo>
                <a:cubicBezTo>
                  <a:pt x="1287485" y="242457"/>
                  <a:pt x="1713881" y="0"/>
                  <a:pt x="2197509" y="0"/>
                </a:cubicBez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rgbClr val="00A5CC">
              <a:shade val="50000"/>
            </a:srgbClr>
          </a:lnRef>
          <a:fillRef idx="1">
            <a:srgbClr val="00A5CC"/>
          </a:fillRef>
          <a:effectRef idx="0">
            <a:srgbClr val="00A5CC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任意多边形 30"/>
          <p:cNvSpPr/>
          <p:nvPr>
            <p:custDataLst>
              <p:tags r:id="rId3"/>
            </p:custDataLst>
          </p:nvPr>
        </p:nvSpPr>
        <p:spPr>
          <a:xfrm>
            <a:off x="1413361" y="2566067"/>
            <a:ext cx="2568084" cy="2082439"/>
          </a:xfrm>
          <a:custGeom>
            <a:avLst/>
            <a:gdLst>
              <a:gd name="connsiteX0" fmla="*/ 2197509 w 3598606"/>
              <a:gd name="connsiteY0" fmla="*/ 0 h 2772696"/>
              <a:gd name="connsiteX1" fmla="*/ 3598606 w 3598606"/>
              <a:gd name="connsiteY1" fmla="*/ 1386348 h 2772696"/>
              <a:gd name="connsiteX2" fmla="*/ 2197509 w 3598606"/>
              <a:gd name="connsiteY2" fmla="*/ 2772696 h 2772696"/>
              <a:gd name="connsiteX3" fmla="*/ 1206784 w 3598606"/>
              <a:gd name="connsiteY3" fmla="*/ 2366644 h 2772696"/>
              <a:gd name="connsiteX4" fmla="*/ 1182168 w 3598606"/>
              <a:gd name="connsiteY4" fmla="*/ 2339845 h 2772696"/>
              <a:gd name="connsiteX5" fmla="*/ 1179866 w 3598606"/>
              <a:gd name="connsiteY5" fmla="*/ 2340077 h 2772696"/>
              <a:gd name="connsiteX6" fmla="*/ 235979 w 3598606"/>
              <a:gd name="connsiteY6" fmla="*/ 2340077 h 2772696"/>
              <a:gd name="connsiteX7" fmla="*/ 0 w 3598606"/>
              <a:gd name="connsiteY7" fmla="*/ 2104098 h 2772696"/>
              <a:gd name="connsiteX8" fmla="*/ 0 w 3598606"/>
              <a:gd name="connsiteY8" fmla="*/ 934069 h 2772696"/>
              <a:gd name="connsiteX9" fmla="*/ 235979 w 3598606"/>
              <a:gd name="connsiteY9" fmla="*/ 698090 h 2772696"/>
              <a:gd name="connsiteX10" fmla="*/ 982366 w 3598606"/>
              <a:gd name="connsiteY10" fmla="*/ 698090 h 2772696"/>
              <a:gd name="connsiteX11" fmla="*/ 1035697 w 3598606"/>
              <a:gd name="connsiteY11" fmla="*/ 611228 h 2772696"/>
              <a:gd name="connsiteX12" fmla="*/ 2197509 w 3598606"/>
              <a:gd name="connsiteY12" fmla="*/ 0 h 277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98606" h="2772696">
                <a:moveTo>
                  <a:pt x="2197509" y="0"/>
                </a:moveTo>
                <a:cubicBezTo>
                  <a:pt x="2971314" y="0"/>
                  <a:pt x="3598606" y="620689"/>
                  <a:pt x="3598606" y="1386348"/>
                </a:cubicBezTo>
                <a:cubicBezTo>
                  <a:pt x="3598606" y="2152007"/>
                  <a:pt x="2971314" y="2772696"/>
                  <a:pt x="2197509" y="2772696"/>
                </a:cubicBezTo>
                <a:cubicBezTo>
                  <a:pt x="1810607" y="2772696"/>
                  <a:pt x="1460332" y="2617524"/>
                  <a:pt x="1206784" y="2366644"/>
                </a:cubicBezTo>
                <a:lnTo>
                  <a:pt x="1182168" y="2339845"/>
                </a:lnTo>
                <a:lnTo>
                  <a:pt x="1179866" y="2340077"/>
                </a:lnTo>
                <a:lnTo>
                  <a:pt x="235979" y="2340077"/>
                </a:lnTo>
                <a:cubicBezTo>
                  <a:pt x="105651" y="2340077"/>
                  <a:pt x="0" y="2234426"/>
                  <a:pt x="0" y="2104098"/>
                </a:cubicBezTo>
                <a:lnTo>
                  <a:pt x="0" y="934069"/>
                </a:lnTo>
                <a:cubicBezTo>
                  <a:pt x="0" y="803741"/>
                  <a:pt x="105651" y="698090"/>
                  <a:pt x="235979" y="698090"/>
                </a:cubicBezTo>
                <a:lnTo>
                  <a:pt x="982366" y="698090"/>
                </a:lnTo>
                <a:lnTo>
                  <a:pt x="1035697" y="611228"/>
                </a:lnTo>
                <a:cubicBezTo>
                  <a:pt x="1287485" y="242457"/>
                  <a:pt x="1713881" y="0"/>
                  <a:pt x="2197509" y="0"/>
                </a:cubicBezTo>
                <a:close/>
              </a:path>
            </a:pathLst>
          </a:cu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rgbClr val="00A5CC">
              <a:shade val="50000"/>
            </a:srgbClr>
          </a:lnRef>
          <a:fillRef idx="1">
            <a:srgbClr val="00A5CC"/>
          </a:fillRef>
          <a:effectRef idx="0">
            <a:srgbClr val="00A5CC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矩形: 圆角 4"/>
          <p:cNvSpPr/>
          <p:nvPr>
            <p:custDataLst>
              <p:tags r:id="rId4"/>
            </p:custDataLst>
          </p:nvPr>
        </p:nvSpPr>
        <p:spPr>
          <a:xfrm rot="20700000">
            <a:off x="3045460" y="1442720"/>
            <a:ext cx="1984375" cy="65722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rgbClr val="00A5CC">
              <a:shade val="50000"/>
            </a:srgbClr>
          </a:lnRef>
          <a:fillRef idx="1">
            <a:srgbClr val="00A5CC"/>
          </a:fillRef>
          <a:effectRef idx="0">
            <a:srgbClr val="00A5CC"/>
          </a:effectRef>
          <a:fontRef idx="minor">
            <a:srgbClr val="FFFFFF"/>
          </a:fontRef>
        </p:style>
        <p:txBody>
          <a:bodyPr lIns="91440" tIns="45720" rIns="91440" bIns="45720" rtlCol="0" anchor="ctr"/>
          <a:p>
            <a:pPr algn="ctr"/>
            <a:endParaRPr lang="zh-CN" altLang="en-US"/>
          </a:p>
        </p:txBody>
      </p:sp>
      <p:sp>
        <p:nvSpPr>
          <p:cNvPr id="42" name="矩形: 圆角 27"/>
          <p:cNvSpPr/>
          <p:nvPr>
            <p:custDataLst>
              <p:tags r:id="rId5"/>
            </p:custDataLst>
          </p:nvPr>
        </p:nvSpPr>
        <p:spPr>
          <a:xfrm rot="20817892">
            <a:off x="4018449" y="2382367"/>
            <a:ext cx="1712156" cy="465851"/>
          </a:xfrm>
          <a:prstGeom prst="roundRect">
            <a:avLst>
              <a:gd name="adj" fmla="val 50000"/>
            </a:avLst>
          </a:prstGeom>
          <a:solidFill>
            <a:srgbClr val="1E74AD"/>
          </a:solidFill>
          <a:ln>
            <a:noFill/>
          </a:ln>
        </p:spPr>
        <p:style>
          <a:lnRef idx="2">
            <a:srgbClr val="00A5CC">
              <a:shade val="50000"/>
            </a:srgbClr>
          </a:lnRef>
          <a:fillRef idx="1">
            <a:srgbClr val="00A5CC"/>
          </a:fillRef>
          <a:effectRef idx="0">
            <a:srgbClr val="00A5CC"/>
          </a:effectRef>
          <a:fontRef idx="minor">
            <a:srgbClr val="FFFFFF"/>
          </a:fontRef>
        </p:style>
        <p:txBody>
          <a:bodyPr lIns="91440" tIns="45720" rIns="91440" bIns="45720" rtlCol="0" anchor="ctr"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3" name="矩形: 圆角 28"/>
          <p:cNvSpPr/>
          <p:nvPr>
            <p:custDataLst>
              <p:tags r:id="rId6"/>
            </p:custDataLst>
          </p:nvPr>
        </p:nvSpPr>
        <p:spPr>
          <a:xfrm>
            <a:off x="4195476" y="3328576"/>
            <a:ext cx="1932850" cy="465851"/>
          </a:xfrm>
          <a:prstGeom prst="roundRect">
            <a:avLst>
              <a:gd name="adj" fmla="val 50000"/>
            </a:avLst>
          </a:prstGeom>
          <a:solidFill>
            <a:srgbClr val="0DBBAF"/>
          </a:solidFill>
          <a:ln>
            <a:noFill/>
          </a:ln>
        </p:spPr>
        <p:style>
          <a:lnRef idx="2">
            <a:srgbClr val="00A5CC">
              <a:shade val="50000"/>
            </a:srgbClr>
          </a:lnRef>
          <a:fillRef idx="1">
            <a:srgbClr val="00A5CC"/>
          </a:fillRef>
          <a:effectRef idx="0">
            <a:srgbClr val="00A5CC"/>
          </a:effectRef>
          <a:fontRef idx="minor">
            <a:srgbClr val="FFFFFF"/>
          </a:fontRef>
        </p:style>
        <p:txBody>
          <a:bodyPr lIns="91440" tIns="45720" rIns="91440" bIns="45720" rtlCol="0" anchor="ctr"/>
          <a:p>
            <a:pPr algn="ctr"/>
            <a:endParaRPr lang="zh-CN" altLang="en-US"/>
          </a:p>
        </p:txBody>
      </p:sp>
      <p:sp>
        <p:nvSpPr>
          <p:cNvPr id="44" name="矩形: 圆角 29"/>
          <p:cNvSpPr/>
          <p:nvPr>
            <p:custDataLst>
              <p:tags r:id="rId7"/>
            </p:custDataLst>
          </p:nvPr>
        </p:nvSpPr>
        <p:spPr>
          <a:xfrm rot="485062">
            <a:off x="4118623" y="4093927"/>
            <a:ext cx="1655583" cy="465851"/>
          </a:xfrm>
          <a:prstGeom prst="roundRect">
            <a:avLst>
              <a:gd name="adj" fmla="val 50000"/>
            </a:avLst>
          </a:prstGeom>
          <a:solidFill>
            <a:srgbClr val="5B9BD4"/>
          </a:solidFill>
          <a:ln>
            <a:noFill/>
          </a:ln>
        </p:spPr>
        <p:style>
          <a:lnRef idx="2">
            <a:srgbClr val="00A5CC">
              <a:shade val="50000"/>
            </a:srgbClr>
          </a:lnRef>
          <a:fillRef idx="1">
            <a:srgbClr val="00A5CC"/>
          </a:fillRef>
          <a:effectRef idx="0">
            <a:srgbClr val="00A5CC"/>
          </a:effectRef>
          <a:fontRef idx="minor">
            <a:srgbClr val="FFFFFF"/>
          </a:fontRef>
        </p:style>
        <p:txBody>
          <a:bodyPr lIns="91440" tIns="45720" rIns="91440" bIns="45720"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8"/>
            </p:custDataLst>
          </p:nvPr>
        </p:nvSpPr>
        <p:spPr>
          <a:xfrm>
            <a:off x="5080635" y="1408430"/>
            <a:ext cx="3727450" cy="72580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p>
            <a:pPr algn="l"/>
            <a:r>
              <a:rPr lang="zh-CN" altLang="en-US" dirty="0" smtClean="0">
                <a:sym typeface="+mn-ea"/>
              </a:rPr>
              <a:t>设计模式；</a:t>
            </a:r>
            <a:r>
              <a:rPr lang="en-US" dirty="0" smtClean="0">
                <a:sym typeface="+mn-ea"/>
              </a:rPr>
              <a:t>UML</a:t>
            </a:r>
            <a:r>
              <a:rPr lang="zh-CN" altLang="en-US" dirty="0" smtClean="0">
                <a:sym typeface="+mn-ea"/>
              </a:rPr>
              <a:t>图；</a:t>
            </a:r>
            <a:r>
              <a:rPr lang="en-US" altLang="zh-CN" dirty="0" smtClean="0">
                <a:sym typeface="+mn-ea"/>
              </a:rPr>
              <a:t>Spring</a:t>
            </a:r>
            <a:r>
              <a:rPr lang="zh-CN" altLang="en-US" dirty="0" smtClean="0">
                <a:sym typeface="+mn-ea"/>
              </a:rPr>
              <a:t>和</a:t>
            </a:r>
            <a:r>
              <a:rPr lang="en-US" altLang="zh-CN" dirty="0" smtClean="0">
                <a:sym typeface="+mn-ea"/>
              </a:rPr>
              <a:t>M</a:t>
            </a:r>
            <a:r>
              <a:rPr lang="en-US" altLang="zh-CN" dirty="0" err="1" smtClean="0">
                <a:sym typeface="+mn-ea"/>
              </a:rPr>
              <a:t>ybatis</a:t>
            </a:r>
            <a:r>
              <a:rPr lang="zh-CN" altLang="en-US" dirty="0" smtClean="0">
                <a:sym typeface="+mn-ea"/>
              </a:rPr>
              <a:t>源码；并发编程；</a:t>
            </a:r>
            <a:r>
              <a:rPr lang="zh-CN" altLang="en-US" dirty="0" smtClean="0">
                <a:sym typeface="+mn-ea"/>
              </a:rPr>
              <a:t>敏捷软件开发</a:t>
            </a:r>
            <a:endParaRPr lang="zh-CN" altLang="en-US" spc="1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9"/>
            </p:custDataLst>
          </p:nvPr>
        </p:nvSpPr>
        <p:spPr>
          <a:xfrm>
            <a:off x="5987182" y="2304064"/>
            <a:ext cx="3470460" cy="622622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p>
            <a:pPr algn="l"/>
            <a:r>
              <a:rPr lang="zh-CN" altLang="en-US" dirty="0" smtClean="0">
                <a:sym typeface="+mn-ea"/>
              </a:rPr>
              <a:t>汽车消费信贷</a:t>
            </a:r>
            <a:endParaRPr lang="zh-CN" altLang="en-US" dirty="0" smtClean="0">
              <a:sym typeface="+mn-ea"/>
            </a:endParaRPr>
          </a:p>
          <a:p>
            <a:pPr algn="l"/>
            <a:r>
              <a:rPr lang="zh-CN" altLang="en-US" dirty="0" smtClean="0">
                <a:sym typeface="+mn-ea"/>
              </a:rPr>
              <a:t>以及其他一些汽车后市场的业务</a:t>
            </a:r>
            <a:endParaRPr lang="zh-CN" altLang="en-US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10"/>
            </p:custDataLst>
          </p:nvPr>
        </p:nvSpPr>
        <p:spPr>
          <a:xfrm>
            <a:off x="6342380" y="3065145"/>
            <a:ext cx="4112260" cy="10299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p>
            <a:pPr>
              <a:lnSpc>
                <a:spcPct val="120000"/>
              </a:lnSpc>
            </a:pPr>
            <a:r>
              <a:rPr lang="zh-CN" altLang="en-US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分布式通信框架 RPC；</a:t>
            </a:r>
            <a:endParaRPr lang="zh-CN" altLang="en-US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Netty </a:t>
            </a:r>
            <a:r>
              <a:rPr lang="en-US" altLang="zh-CN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NIO</a:t>
            </a:r>
            <a:r>
              <a:rPr lang="zh-CN" altLang="en-US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；消息中间件；分布式缓存；</a:t>
            </a:r>
            <a:endParaRPr lang="zh-CN" altLang="en-US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Docker+k8s</a:t>
            </a:r>
            <a:endParaRPr lang="en-US" altLang="zh-CN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6182995" y="4234180"/>
            <a:ext cx="3649980" cy="77533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p>
            <a:pPr>
              <a:lnSpc>
                <a:spcPct val="120000"/>
              </a:lnSpc>
            </a:pPr>
            <a:r>
              <a:rPr lang="zh-CN" altLang="en-US" sz="1555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继续了解一些项目管理的知识，了解项目管理流程；</a:t>
            </a:r>
            <a:endParaRPr lang="zh-CN" altLang="en-US" sz="1555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12"/>
            </p:custDataLst>
          </p:nvPr>
        </p:nvSpPr>
        <p:spPr>
          <a:xfrm>
            <a:off x="1413510" y="3348990"/>
            <a:ext cx="2781935" cy="1130935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r>
              <a:rPr lang="zh-CN" altLang="en-US" sz="4000" b="1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目标和计划</a:t>
            </a:r>
            <a:endParaRPr lang="zh-CN" altLang="en-US" sz="4000" b="1" spc="3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3"/>
            </p:custDataLst>
          </p:nvPr>
        </p:nvSpPr>
        <p:spPr>
          <a:xfrm rot="20690508">
            <a:off x="3053080" y="1543050"/>
            <a:ext cx="2078990" cy="424815"/>
          </a:xfrm>
          <a:prstGeom prst="rect">
            <a:avLst/>
          </a:prstGeom>
          <a:noFill/>
        </p:spPr>
        <p:txBody>
          <a:bodyPr wrap="square" rtlCol="0"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源码、设计模式等基础</a:t>
            </a:r>
            <a:endParaRPr lang="zh-CN" altLang="en-US" sz="14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14"/>
            </p:custDataLst>
          </p:nvPr>
        </p:nvSpPr>
        <p:spPr>
          <a:xfrm rot="20799727">
            <a:off x="4184125" y="2402783"/>
            <a:ext cx="1380802" cy="425019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业务场景</a:t>
            </a:r>
            <a:endParaRPr lang="zh-CN" altLang="en-US" sz="24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>
            <p:custDataLst>
              <p:tags r:id="rId15"/>
            </p:custDataLst>
          </p:nvPr>
        </p:nvSpPr>
        <p:spPr>
          <a:xfrm>
            <a:off x="4471500" y="3348992"/>
            <a:ext cx="1380802" cy="425019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微服务架构</a:t>
            </a:r>
            <a:endParaRPr lang="zh-CN" altLang="en-US" sz="2400" b="1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>
            <p:custDataLst>
              <p:tags r:id="rId16"/>
            </p:custDataLst>
          </p:nvPr>
        </p:nvSpPr>
        <p:spPr>
          <a:xfrm rot="525667">
            <a:off x="4256013" y="4114343"/>
            <a:ext cx="1380802" cy="425019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pPr>
              <a:lnSpc>
                <a:spcPct val="120000"/>
              </a:lnSpc>
            </a:pPr>
            <a:r>
              <a:rPr lang="zh-CN" altLang="en-US" sz="2400" spc="3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项目管理</a:t>
            </a:r>
            <a:endParaRPr lang="zh-CN" altLang="en-US" sz="2400" spc="3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68325" y="1242060"/>
            <a:ext cx="2806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懂业务、精技术、重设计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7402" cy="6858000"/>
          </a:xfrm>
          <a:prstGeom prst="rect">
            <a:avLst/>
          </a:pr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原创设计师QQ598969553               _2"/>
          <p:cNvSpPr/>
          <p:nvPr/>
        </p:nvSpPr>
        <p:spPr>
          <a:xfrm>
            <a:off x="2276941" y="2428650"/>
            <a:ext cx="7313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6000" b="1" dirty="0" smtClean="0">
                <a:solidFill>
                  <a:schemeClr val="bg1"/>
                </a:solidFill>
                <a:latin typeface="+mj-ea"/>
              </a:rPr>
              <a:t>感谢大家的观看</a:t>
            </a:r>
            <a:endParaRPr lang="zh-CN" altLang="en-US" sz="60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原创设计师QQ：598969553            _8"/>
          <p:cNvSpPr>
            <a:spLocks noChangeArrowheads="1"/>
          </p:cNvSpPr>
          <p:nvPr/>
        </p:nvSpPr>
        <p:spPr bwMode="auto">
          <a:xfrm>
            <a:off x="3471710" y="3735083"/>
            <a:ext cx="49238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欢迎提出宝贵意见</a:t>
            </a:r>
            <a:endParaRPr lang="zh-CN" altLang="en-US" sz="1800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56669" y="1904860"/>
            <a:ext cx="835398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+mj-ea"/>
              </a:rPr>
              <a:t>2020</a:t>
            </a:r>
            <a:r>
              <a:rPr lang="zh-CN" altLang="en-US" sz="3200" dirty="0" smtClean="0">
                <a:solidFill>
                  <a:schemeClr val="bg1"/>
                </a:solidFill>
                <a:latin typeface="+mj-ea"/>
              </a:rPr>
              <a:t>年</a:t>
            </a:r>
            <a:r>
              <a:rPr lang="zh-CN" altLang="en-US" sz="3200" dirty="0">
                <a:solidFill>
                  <a:schemeClr val="bg1"/>
                </a:solidFill>
                <a:latin typeface="+mj-ea"/>
              </a:rPr>
              <a:t>青岛中瑞</a:t>
            </a:r>
            <a:endParaRPr lang="zh-CN" altLang="en-US" sz="32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" y="286302"/>
            <a:ext cx="1957095" cy="6708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自由: 形状 58"/>
          <p:cNvSpPr/>
          <p:nvPr/>
        </p:nvSpPr>
        <p:spPr bwMode="auto">
          <a:xfrm>
            <a:off x="0" y="5378624"/>
            <a:ext cx="12192000" cy="1495763"/>
          </a:xfrm>
          <a:custGeom>
            <a:avLst/>
            <a:gdLst>
              <a:gd name="connsiteX0" fmla="*/ 12192000 w 12192000"/>
              <a:gd name="connsiteY0" fmla="*/ 0 h 1495763"/>
              <a:gd name="connsiteX1" fmla="*/ 12192000 w 12192000"/>
              <a:gd name="connsiteY1" fmla="*/ 1377707 h 1495763"/>
              <a:gd name="connsiteX2" fmla="*/ 12192000 w 12192000"/>
              <a:gd name="connsiteY2" fmla="*/ 1495763 h 1495763"/>
              <a:gd name="connsiteX3" fmla="*/ 0 w 12192000"/>
              <a:gd name="connsiteY3" fmla="*/ 1495763 h 1495763"/>
              <a:gd name="connsiteX4" fmla="*/ 0 w 12192000"/>
              <a:gd name="connsiteY4" fmla="*/ 1418386 h 1495763"/>
              <a:gd name="connsiteX5" fmla="*/ 0 w 12192000"/>
              <a:gd name="connsiteY5" fmla="*/ 147020 h 1495763"/>
              <a:gd name="connsiteX6" fmla="*/ 5889320 w 12192000"/>
              <a:gd name="connsiteY6" fmla="*/ 1061100 h 1495763"/>
              <a:gd name="connsiteX7" fmla="*/ 12192000 w 12192000"/>
              <a:gd name="connsiteY7" fmla="*/ 0 h 149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495763">
                <a:moveTo>
                  <a:pt x="12192000" y="0"/>
                </a:moveTo>
                <a:cubicBezTo>
                  <a:pt x="12192000" y="0"/>
                  <a:pt x="12192000" y="0"/>
                  <a:pt x="12192000" y="1377707"/>
                </a:cubicBezTo>
                <a:lnTo>
                  <a:pt x="12192000" y="1495763"/>
                </a:lnTo>
                <a:lnTo>
                  <a:pt x="0" y="1495763"/>
                </a:lnTo>
                <a:lnTo>
                  <a:pt x="0" y="1418386"/>
                </a:lnTo>
                <a:cubicBezTo>
                  <a:pt x="0" y="1078954"/>
                  <a:pt x="0" y="661190"/>
                  <a:pt x="0" y="147020"/>
                </a:cubicBezTo>
                <a:cubicBezTo>
                  <a:pt x="1794070" y="757472"/>
                  <a:pt x="3758597" y="1061100"/>
                  <a:pt x="5889320" y="1061100"/>
                </a:cubicBezTo>
                <a:cubicBezTo>
                  <a:pt x="8186240" y="1061100"/>
                  <a:pt x="10287133" y="706335"/>
                  <a:pt x="12192000" y="0"/>
                </a:cubicBez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1C2C44"/>
              </a:solidFill>
            </a:endParaRPr>
          </a:p>
        </p:txBody>
      </p:sp>
      <p:sp>
        <p:nvSpPr>
          <p:cNvPr id="11" name="Freeform 27"/>
          <p:cNvSpPr/>
          <p:nvPr/>
        </p:nvSpPr>
        <p:spPr bwMode="auto">
          <a:xfrm>
            <a:off x="0" y="4558254"/>
            <a:ext cx="12192000" cy="1780219"/>
          </a:xfrm>
          <a:custGeom>
            <a:avLst/>
            <a:gdLst/>
            <a:ahLst/>
            <a:cxnLst>
              <a:cxn ang="0">
                <a:pos x="2861" y="225"/>
              </a:cxn>
              <a:cxn ang="0">
                <a:pos x="2861" y="0"/>
              </a:cxn>
              <a:cxn ang="0">
                <a:pos x="1415" y="516"/>
              </a:cxn>
              <a:cxn ang="0">
                <a:pos x="0" y="25"/>
              </a:cxn>
              <a:cxn ang="0">
                <a:pos x="0" y="271"/>
              </a:cxn>
              <a:cxn ang="0">
                <a:pos x="1382" y="557"/>
              </a:cxn>
              <a:cxn ang="0">
                <a:pos x="2861" y="225"/>
              </a:cxn>
            </a:cxnLst>
            <a:rect l="0" t="0" r="r" b="b"/>
            <a:pathLst>
              <a:path w="2861" h="557">
                <a:moveTo>
                  <a:pt x="2861" y="225"/>
                </a:moveTo>
                <a:cubicBezTo>
                  <a:pt x="2861" y="0"/>
                  <a:pt x="2861" y="0"/>
                  <a:pt x="2861" y="0"/>
                </a:cubicBezTo>
                <a:cubicBezTo>
                  <a:pt x="2436" y="344"/>
                  <a:pt x="1954" y="516"/>
                  <a:pt x="1415" y="516"/>
                </a:cubicBezTo>
                <a:cubicBezTo>
                  <a:pt x="889" y="516"/>
                  <a:pt x="417" y="352"/>
                  <a:pt x="0" y="25"/>
                </a:cubicBezTo>
                <a:cubicBezTo>
                  <a:pt x="0" y="271"/>
                  <a:pt x="0" y="271"/>
                  <a:pt x="0" y="271"/>
                </a:cubicBezTo>
                <a:cubicBezTo>
                  <a:pt x="421" y="462"/>
                  <a:pt x="882" y="557"/>
                  <a:pt x="1382" y="557"/>
                </a:cubicBezTo>
                <a:cubicBezTo>
                  <a:pt x="1921" y="557"/>
                  <a:pt x="2414" y="446"/>
                  <a:pt x="2861" y="225"/>
                </a:cubicBez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28"/>
          <p:cNvSpPr/>
          <p:nvPr/>
        </p:nvSpPr>
        <p:spPr bwMode="auto">
          <a:xfrm>
            <a:off x="0" y="5250170"/>
            <a:ext cx="12192000" cy="1188944"/>
          </a:xfrm>
          <a:custGeom>
            <a:avLst/>
            <a:gdLst/>
            <a:ahLst/>
            <a:cxnLst>
              <a:cxn ang="0">
                <a:pos x="2861" y="40"/>
              </a:cxn>
              <a:cxn ang="0">
                <a:pos x="2861" y="0"/>
              </a:cxn>
              <a:cxn ang="0">
                <a:pos x="1382" y="332"/>
              </a:cxn>
              <a:cxn ang="0">
                <a:pos x="0" y="46"/>
              </a:cxn>
              <a:cxn ang="0">
                <a:pos x="0" y="86"/>
              </a:cxn>
              <a:cxn ang="0">
                <a:pos x="1382" y="372"/>
              </a:cxn>
              <a:cxn ang="0">
                <a:pos x="2861" y="40"/>
              </a:cxn>
            </a:cxnLst>
            <a:rect l="0" t="0" r="r" b="b"/>
            <a:pathLst>
              <a:path w="2861" h="372">
                <a:moveTo>
                  <a:pt x="2861" y="40"/>
                </a:moveTo>
                <a:cubicBezTo>
                  <a:pt x="2861" y="0"/>
                  <a:pt x="2861" y="0"/>
                  <a:pt x="2861" y="0"/>
                </a:cubicBezTo>
                <a:cubicBezTo>
                  <a:pt x="2414" y="221"/>
                  <a:pt x="1921" y="332"/>
                  <a:pt x="1382" y="332"/>
                </a:cubicBezTo>
                <a:cubicBezTo>
                  <a:pt x="882" y="332"/>
                  <a:pt x="421" y="237"/>
                  <a:pt x="0" y="46"/>
                </a:cubicBezTo>
                <a:cubicBezTo>
                  <a:pt x="0" y="86"/>
                  <a:pt x="0" y="86"/>
                  <a:pt x="0" y="86"/>
                </a:cubicBezTo>
                <a:cubicBezTo>
                  <a:pt x="421" y="277"/>
                  <a:pt x="882" y="372"/>
                  <a:pt x="1382" y="372"/>
                </a:cubicBezTo>
                <a:cubicBezTo>
                  <a:pt x="1921" y="372"/>
                  <a:pt x="2414" y="261"/>
                  <a:pt x="2861" y="40"/>
                </a:cubicBezTo>
                <a:close/>
              </a:path>
            </a:pathLst>
          </a:custGeom>
          <a:pattFill prst="pct75">
            <a:fgClr>
              <a:srgbClr val="FBF4D9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6"/>
          <p:cNvSpPr txBox="1">
            <a:spLocks noChangeArrowheads="1"/>
          </p:cNvSpPr>
          <p:nvPr/>
        </p:nvSpPr>
        <p:spPr bwMode="auto">
          <a:xfrm>
            <a:off x="838164" y="279477"/>
            <a:ext cx="34049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chemeClr val="accent2"/>
                </a:solidFill>
                <a:latin typeface="+mj-ea"/>
                <a:ea typeface="+mj-ea"/>
              </a:rPr>
              <a:t>目录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|</a:t>
            </a:r>
            <a:r>
              <a:rPr lang="zh-CN" altLang="en-US" sz="36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CONTENTS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自由: 形状 3"/>
          <p:cNvSpPr/>
          <p:nvPr/>
        </p:nvSpPr>
        <p:spPr>
          <a:xfrm>
            <a:off x="2239937" y="187009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01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221127" y="4145090"/>
            <a:ext cx="8686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dirty="0"/>
              <a:t>胜任力</a:t>
            </a:r>
            <a:endParaRPr 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3191844" y="2049788"/>
            <a:ext cx="10972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accent1"/>
                </a:solidFill>
              </a:rPr>
              <a:t>个人介绍</a:t>
            </a:r>
            <a:endParaRPr lang="zh-CN" altLang="en-US" sz="1800" dirty="0">
              <a:solidFill>
                <a:schemeClr val="accent1"/>
              </a:solidFill>
            </a:endParaRPr>
          </a:p>
        </p:txBody>
      </p:sp>
      <p:sp>
        <p:nvSpPr>
          <p:cNvPr id="20" name="自由: 形状 22"/>
          <p:cNvSpPr/>
          <p:nvPr/>
        </p:nvSpPr>
        <p:spPr>
          <a:xfrm>
            <a:off x="2249962" y="3951627"/>
            <a:ext cx="951907" cy="951908"/>
          </a:xfrm>
          <a:custGeom>
            <a:avLst/>
            <a:gdLst>
              <a:gd name="connsiteX0" fmla="*/ 475953 w 951907"/>
              <a:gd name="connsiteY0" fmla="*/ 0 h 951908"/>
              <a:gd name="connsiteX1" fmla="*/ 951907 w 951907"/>
              <a:gd name="connsiteY1" fmla="*/ 475954 h 951908"/>
              <a:gd name="connsiteX2" fmla="*/ 475953 w 951907"/>
              <a:gd name="connsiteY2" fmla="*/ 951908 h 951908"/>
              <a:gd name="connsiteX3" fmla="*/ 0 w 951907"/>
              <a:gd name="connsiteY3" fmla="*/ 475954 h 951908"/>
              <a:gd name="connsiteX4" fmla="*/ 475953 w 951907"/>
              <a:gd name="connsiteY4" fmla="*/ 0 h 95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07" h="951908">
                <a:moveTo>
                  <a:pt x="475953" y="0"/>
                </a:moveTo>
                <a:lnTo>
                  <a:pt x="951907" y="475954"/>
                </a:lnTo>
                <a:lnTo>
                  <a:pt x="475953" y="951908"/>
                </a:lnTo>
                <a:lnTo>
                  <a:pt x="0" y="475954"/>
                </a:lnTo>
                <a:lnTo>
                  <a:pt x="4759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02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881869" y="6139533"/>
            <a:ext cx="1822935" cy="418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1600" spc="300" dirty="0" smtClean="0">
                <a:solidFill>
                  <a:schemeClr val="bg1"/>
                </a:solidFill>
              </a:rPr>
              <a:t>诚信</a:t>
            </a:r>
            <a:r>
              <a:rPr lang="en-US" altLang="zh-CN" sz="1600" spc="300" dirty="0" smtClean="0">
                <a:solidFill>
                  <a:schemeClr val="bg1"/>
                </a:solidFill>
              </a:rPr>
              <a:t>·</a:t>
            </a:r>
            <a:r>
              <a:rPr lang="zh-CN" altLang="en-US" sz="1600" spc="300" dirty="0" smtClean="0">
                <a:solidFill>
                  <a:schemeClr val="bg1"/>
                </a:solidFill>
              </a:rPr>
              <a:t>坚毅</a:t>
            </a:r>
            <a:r>
              <a:rPr lang="en-US" altLang="zh-CN" sz="1600" spc="300" dirty="0" smtClean="0">
                <a:solidFill>
                  <a:schemeClr val="bg1"/>
                </a:solidFill>
              </a:rPr>
              <a:t>·</a:t>
            </a:r>
            <a:r>
              <a:rPr lang="zh-CN" altLang="en-US" sz="1600" spc="300" dirty="0" smtClean="0">
                <a:solidFill>
                  <a:schemeClr val="bg1"/>
                </a:solidFill>
              </a:rPr>
              <a:t>创新</a:t>
            </a:r>
            <a:endParaRPr lang="zh-CN" altLang="en-US" sz="1600" spc="3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0605" y="1271270"/>
            <a:ext cx="542925" cy="495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5" y="2059940"/>
            <a:ext cx="561975" cy="485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05" y="2889250"/>
            <a:ext cx="666750" cy="514350"/>
          </a:xfrm>
          <a:prstGeom prst="rect">
            <a:avLst/>
          </a:prstGeom>
        </p:spPr>
      </p:pic>
      <p:sp>
        <p:nvSpPr>
          <p:cNvPr id="6" name="左中括号 5"/>
          <p:cNvSpPr/>
          <p:nvPr/>
        </p:nvSpPr>
        <p:spPr>
          <a:xfrm>
            <a:off x="4359275" y="1430655"/>
            <a:ext cx="403225" cy="183070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07355" y="1271270"/>
            <a:ext cx="244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基本信息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07355" y="2118995"/>
            <a:ext cx="244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项目经历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07355" y="2962275"/>
            <a:ext cx="244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工作成果</a:t>
            </a:r>
            <a:endParaRPr lang="zh-CN" altLang="en-US"/>
          </a:p>
        </p:txBody>
      </p:sp>
      <p:sp>
        <p:nvSpPr>
          <p:cNvPr id="21" name="左中括号 20"/>
          <p:cNvSpPr/>
          <p:nvPr/>
        </p:nvSpPr>
        <p:spPr>
          <a:xfrm>
            <a:off x="4359275" y="3676015"/>
            <a:ext cx="403225" cy="135445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474335" y="3750310"/>
            <a:ext cx="244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胜任理由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507355" y="4657725"/>
            <a:ext cx="244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目标和计划</a:t>
            </a:r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605" y="3676015"/>
            <a:ext cx="600075" cy="5143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950" y="4584700"/>
            <a:ext cx="666750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项目经历</a:t>
            </a:r>
            <a:endParaRPr kumimoji="1" lang="zh-CN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38090" y="2736850"/>
            <a:ext cx="4542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2020.03 -- 2020.04    FIN-SAAS-Cloud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4185" y="2663825"/>
            <a:ext cx="685800" cy="514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4185" y="3452495"/>
            <a:ext cx="685800" cy="514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4185" y="4209415"/>
            <a:ext cx="685800" cy="5143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04765" y="3525520"/>
            <a:ext cx="594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2019.07 -- 2020.01   </a:t>
            </a:r>
            <a:r>
              <a:rPr lang="zh-CN" altLang="en-US"/>
              <a:t>银保贷 </a:t>
            </a:r>
            <a:r>
              <a:rPr lang="en-US" altLang="zh-CN"/>
              <a:t>FIN-SAAS</a:t>
            </a:r>
            <a:r>
              <a:rPr lang="zh-CN" altLang="en-US"/>
              <a:t>（</a:t>
            </a:r>
            <a:r>
              <a:rPr lang="en-US" altLang="zh-CN"/>
              <a:t>Dubbo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4185" y="1981200"/>
            <a:ext cx="685800" cy="5143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38090" y="2054225"/>
            <a:ext cx="4542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2020.05 -- 2020.06    </a:t>
            </a:r>
            <a:r>
              <a:rPr lang="zh-CN" altLang="en-US"/>
              <a:t>档案存管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38090" y="4282440"/>
            <a:ext cx="4542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2019.05 -- 2020.07    </a:t>
            </a:r>
            <a:r>
              <a:rPr lang="zh-CN" altLang="en-US"/>
              <a:t>银保贷</a:t>
            </a:r>
            <a:r>
              <a:rPr lang="en-US" altLang="zh-CN"/>
              <a:t>-</a:t>
            </a:r>
            <a:r>
              <a:rPr lang="en-US" altLang="zh-CN"/>
              <a:t>v1.0</a:t>
            </a:r>
            <a:endParaRPr lang="en-US" altLang="zh-CN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" y="2059940"/>
            <a:ext cx="2748915" cy="2564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2886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项目经历</a:t>
            </a:r>
            <a:r>
              <a:rPr kumimoji="1" lang="en-US" altLang="zh-CN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&amp;</a:t>
            </a:r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工作成果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1220" y="993140"/>
            <a:ext cx="4542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2020.05 -- 2020.06</a:t>
            </a:r>
            <a:r>
              <a:rPr lang="en-US" altLang="zh-CN"/>
              <a:t>  </a:t>
            </a:r>
            <a:r>
              <a:rPr lang="zh-CN" altLang="en-US"/>
              <a:t>档案存管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4795" y="337185"/>
            <a:ext cx="1026160" cy="10960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" y="1640840"/>
            <a:ext cx="638175" cy="53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27810" y="1640840"/>
            <a:ext cx="84829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主要任务：</a:t>
            </a:r>
            <a:endParaRPr lang="zh-CN" altLang="en-US"/>
          </a:p>
          <a:p>
            <a:r>
              <a:rPr lang="zh-CN" altLang="en-US" sz="1400"/>
              <a:t>对接仓储中台，实现所有物品管理，通过</a:t>
            </a:r>
            <a:r>
              <a:rPr lang="en-US" altLang="zh-CN" sz="1400"/>
              <a:t>Excel</a:t>
            </a:r>
            <a:r>
              <a:rPr lang="zh-CN" altLang="en-US" sz="1400"/>
              <a:t>导入导出实现物品出库入库操作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2359025"/>
            <a:ext cx="666750" cy="514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67180" y="2359025"/>
            <a:ext cx="959358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任务难点：</a:t>
            </a:r>
            <a:endParaRPr lang="zh-CN" altLang="en-US"/>
          </a:p>
          <a:p>
            <a:r>
              <a:rPr lang="en-US" altLang="zh-CN" sz="1400"/>
              <a:t>1. Excel</a:t>
            </a:r>
            <a:r>
              <a:rPr lang="zh-CN" altLang="en-US" sz="1400"/>
              <a:t>一次性导入数据量较大，导入导出性能出现问题；</a:t>
            </a:r>
            <a:endParaRPr lang="zh-CN" altLang="en-US" sz="1400"/>
          </a:p>
          <a:p>
            <a:r>
              <a:rPr lang="en-US" altLang="zh-CN" sz="1400"/>
              <a:t>2. </a:t>
            </a:r>
            <a:r>
              <a:rPr lang="zh-CN" altLang="en-US" sz="1400"/>
              <a:t>由于一次性处理大量数据，需要大量调取仓储中台接口，出现程序响应超时等问题；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3416300"/>
            <a:ext cx="581025" cy="523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10030" y="3446145"/>
            <a:ext cx="96424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</a:t>
            </a:r>
            <a:endParaRPr lang="zh-CN" altLang="en-US"/>
          </a:p>
          <a:p>
            <a:r>
              <a:rPr lang="zh-CN" altLang="en-US" sz="1400"/>
              <a:t>通过日志中打印时间计算代码块执行时间，定位出问题：计算出影响性能的主要因素为与仓储中台的接口交互上，所以想出如下解决方案：</a:t>
            </a:r>
            <a:endParaRPr lang="zh-CN" altLang="en-US" sz="1400"/>
          </a:p>
          <a:p>
            <a:r>
              <a:rPr lang="en-US" altLang="zh-CN" sz="1400"/>
              <a:t>1. </a:t>
            </a:r>
            <a:r>
              <a:rPr lang="zh-CN" altLang="en-US" sz="1400"/>
              <a:t>在调用完批量</a:t>
            </a:r>
            <a:r>
              <a:rPr lang="en-US" altLang="zh-CN" sz="1400"/>
              <a:t>“</a:t>
            </a:r>
            <a:r>
              <a:rPr lang="zh-CN" altLang="en-US" sz="1400">
                <a:sym typeface="+mn-ea"/>
              </a:rPr>
              <a:t>创建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更新库存接口</a:t>
            </a:r>
            <a:r>
              <a:rPr lang="en-US" altLang="zh-CN" sz="1400"/>
              <a:t>”</a:t>
            </a:r>
            <a:r>
              <a:rPr lang="zh-CN" altLang="en-US" sz="1400"/>
              <a:t>之后，</a:t>
            </a:r>
            <a:r>
              <a:rPr lang="en-US" altLang="zh-CN" sz="1400"/>
              <a:t>“</a:t>
            </a:r>
            <a:r>
              <a:rPr lang="zh-CN" altLang="en-US" sz="1400">
                <a:sym typeface="+mn-ea"/>
              </a:rPr>
              <a:t>新建入库单接口</a:t>
            </a:r>
            <a:r>
              <a:rPr lang="en-US" altLang="zh-CN" sz="1400"/>
              <a:t>”</a:t>
            </a:r>
            <a:r>
              <a:rPr lang="zh-CN" altLang="en-US" sz="1400"/>
              <a:t>改为异步请求</a:t>
            </a:r>
            <a:endParaRPr lang="en-US" altLang="zh-CN" sz="1400"/>
          </a:p>
          <a:p>
            <a:r>
              <a:rPr lang="en-US" altLang="zh-CN" sz="1400"/>
              <a:t>2. </a:t>
            </a:r>
            <a:r>
              <a:rPr lang="zh-CN" altLang="en-US" sz="1400"/>
              <a:t>在请求新建入库单接口时候，启用线程池，开启多线程请求</a:t>
            </a:r>
            <a:endParaRPr lang="zh-CN" altLang="en-US" sz="1400"/>
          </a:p>
          <a:p>
            <a:r>
              <a:rPr lang="en-US" altLang="zh-CN" sz="1400"/>
              <a:t>3. </a:t>
            </a:r>
            <a:r>
              <a:rPr lang="zh-CN" altLang="en-US" sz="1400"/>
              <a:t>其他问题：存管本地的入库</a:t>
            </a:r>
            <a:r>
              <a:rPr lang="en-US" altLang="zh-CN" sz="1400"/>
              <a:t>SQL</a:t>
            </a:r>
            <a:r>
              <a:rPr lang="zh-CN" altLang="en-US" sz="1400"/>
              <a:t>改为</a:t>
            </a:r>
            <a:r>
              <a:rPr lang="en-US" altLang="zh-CN" sz="1400"/>
              <a:t>insertBatch</a:t>
            </a:r>
            <a:r>
              <a:rPr lang="zh-CN" altLang="en-US" sz="1400"/>
              <a:t>方式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55" y="5125085"/>
            <a:ext cx="523875" cy="428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81150" y="5125085"/>
            <a:ext cx="946023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我的收获：</a:t>
            </a:r>
            <a:endParaRPr lang="zh-CN" altLang="en-US"/>
          </a:p>
          <a:p>
            <a:r>
              <a:rPr lang="en-US" altLang="zh-CN" sz="1400"/>
              <a:t>1.  </a:t>
            </a:r>
            <a:r>
              <a:rPr lang="zh-CN" altLang="en-US" sz="1400"/>
              <a:t>加深对线程池以及并发编程的理解</a:t>
            </a:r>
            <a:endParaRPr lang="zh-CN" altLang="en-US" sz="1400"/>
          </a:p>
          <a:p>
            <a:r>
              <a:rPr lang="en-US" altLang="zh-CN" sz="1400"/>
              <a:t>2.  </a:t>
            </a:r>
            <a:r>
              <a:rPr lang="zh-CN" altLang="en-US" sz="1400"/>
              <a:t>积累了处理大批量数据的经验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1220" y="993140"/>
            <a:ext cx="4542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2020.03 -- 2020.05  FIN-SAAS-Cloud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8228" y="380341"/>
            <a:ext cx="2886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项目经历</a:t>
            </a:r>
            <a:r>
              <a:rPr kumimoji="1" lang="en-US" altLang="zh-CN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&amp;</a:t>
            </a:r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工作成果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00435" y="380365"/>
            <a:ext cx="572770" cy="6362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" y="1422400"/>
            <a:ext cx="638175" cy="533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7810" y="1422400"/>
            <a:ext cx="98278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主要任务：</a:t>
            </a:r>
            <a:endParaRPr lang="zh-CN" altLang="en-US"/>
          </a:p>
          <a:p>
            <a:r>
              <a:rPr lang="en-US" sz="1400"/>
              <a:t>1. </a:t>
            </a:r>
            <a:r>
              <a:rPr lang="zh-CN" altLang="en-US" sz="1400"/>
              <a:t>搭建</a:t>
            </a:r>
            <a:r>
              <a:rPr lang="en-US" altLang="zh-CN" sz="1400"/>
              <a:t>Spring Cloud</a:t>
            </a:r>
            <a:r>
              <a:rPr lang="zh-CN" altLang="en-US" sz="1400"/>
              <a:t>项目架构，包括项目分包，服务注册与发现，服务间</a:t>
            </a:r>
            <a:r>
              <a:rPr lang="en-US" altLang="zh-CN" sz="1400"/>
              <a:t>Feign</a:t>
            </a:r>
            <a:r>
              <a:rPr lang="zh-CN" altLang="en-US" sz="1400"/>
              <a:t>调用，服务链路追踪；</a:t>
            </a:r>
            <a:endParaRPr lang="zh-CN" altLang="en-US" sz="1400"/>
          </a:p>
          <a:p>
            <a:r>
              <a:rPr lang="en-US" altLang="zh-CN" sz="1400"/>
              <a:t>2. </a:t>
            </a:r>
            <a:r>
              <a:rPr lang="zh-CN" altLang="en-US" sz="1400"/>
              <a:t>对工作流、结算、资料归档、</a:t>
            </a:r>
            <a:r>
              <a:rPr lang="en-US" altLang="zh-CN" sz="1400"/>
              <a:t>Loan</a:t>
            </a:r>
            <a:r>
              <a:rPr lang="zh-CN" altLang="en-US" sz="1400"/>
              <a:t>服务改造，剔除</a:t>
            </a:r>
            <a:r>
              <a:rPr lang="en-US" altLang="zh-CN" sz="1400"/>
              <a:t>Dubbo</a:t>
            </a:r>
            <a:r>
              <a:rPr lang="zh-CN" altLang="en-US" sz="1400"/>
              <a:t>，改为</a:t>
            </a:r>
            <a:r>
              <a:rPr lang="en-US" altLang="zh-CN" sz="1400"/>
              <a:t>Feign</a:t>
            </a:r>
            <a:r>
              <a:rPr lang="zh-CN" altLang="en-US" sz="1400"/>
              <a:t>调用；拆出定时任务（</a:t>
            </a:r>
            <a:r>
              <a:rPr lang="en-US" altLang="zh-CN" sz="1400"/>
              <a:t>Quartz</a:t>
            </a:r>
            <a:r>
              <a:rPr lang="zh-CN" altLang="en-US" sz="1400"/>
              <a:t>）为单独服务；</a:t>
            </a:r>
            <a:endParaRPr lang="zh-CN" altLang="en-US" sz="1400"/>
          </a:p>
          <a:p>
            <a:r>
              <a:rPr lang="en-US" altLang="zh-CN" sz="1400"/>
              <a:t>3. </a:t>
            </a:r>
            <a:r>
              <a:rPr lang="zh-CN" altLang="en-US" sz="1400"/>
              <a:t>逾期客户管理新需求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" y="2399030"/>
            <a:ext cx="666750" cy="514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14475" y="2420620"/>
            <a:ext cx="959358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任务难点：</a:t>
            </a:r>
            <a:endParaRPr lang="zh-CN" altLang="en-US"/>
          </a:p>
          <a:p>
            <a:r>
              <a:rPr lang="en-US" altLang="zh-CN" sz="1400"/>
              <a:t>1. </a:t>
            </a:r>
            <a:r>
              <a:rPr lang="zh-CN" altLang="en-US" sz="1400"/>
              <a:t>服务间传递</a:t>
            </a:r>
            <a:r>
              <a:rPr lang="en-US" altLang="zh-CN" sz="1400"/>
              <a:t>Token</a:t>
            </a:r>
            <a:r>
              <a:rPr lang="zh-CN" altLang="en-US" sz="1400"/>
              <a:t>参数（隐式传递，例如，</a:t>
            </a:r>
            <a:r>
              <a:rPr lang="en-US" altLang="zh-CN" sz="1400"/>
              <a:t>MDC</a:t>
            </a:r>
            <a:r>
              <a:rPr lang="zh-CN" altLang="en-US" sz="1400"/>
              <a:t>）；</a:t>
            </a:r>
            <a:endParaRPr lang="zh-CN" altLang="en-US" sz="1400"/>
          </a:p>
          <a:p>
            <a:r>
              <a:rPr lang="en-US" altLang="zh-CN" sz="1400"/>
              <a:t>2. Quartz</a:t>
            </a:r>
            <a:r>
              <a:rPr lang="zh-CN" altLang="en-US" sz="1400"/>
              <a:t>占用内存过高；</a:t>
            </a:r>
            <a:endParaRPr lang="zh-CN" altLang="en-US" sz="1400"/>
          </a:p>
          <a:p>
            <a:r>
              <a:rPr lang="en-US" altLang="zh-CN" sz="1400"/>
              <a:t>3. </a:t>
            </a:r>
            <a:r>
              <a:rPr lang="zh-CN" altLang="en-US" sz="1400"/>
              <a:t>工作流提交任务时候，响应时间太长；</a:t>
            </a:r>
            <a:endParaRPr lang="zh-CN" altLang="en-US" sz="1400"/>
          </a:p>
          <a:p>
            <a:r>
              <a:rPr lang="en-US" altLang="zh-CN" sz="1400"/>
              <a:t>4. </a:t>
            </a:r>
            <a:r>
              <a:rPr lang="zh-CN" altLang="en-US" sz="1400"/>
              <a:t>发布到</a:t>
            </a:r>
            <a:r>
              <a:rPr lang="en-US" altLang="zh-CN" sz="1400"/>
              <a:t>Docker</a:t>
            </a:r>
            <a:r>
              <a:rPr lang="zh-CN" altLang="en-US" sz="1400"/>
              <a:t>中，</a:t>
            </a:r>
            <a:r>
              <a:rPr lang="en-US" altLang="zh-CN" sz="1400"/>
              <a:t>Feign</a:t>
            </a:r>
            <a:r>
              <a:rPr lang="zh-CN" altLang="en-US" sz="1400"/>
              <a:t>调用不到问题；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3578225"/>
            <a:ext cx="581025" cy="523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10030" y="3608070"/>
            <a:ext cx="964247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</a:t>
            </a:r>
            <a:endParaRPr lang="zh-CN" altLang="en-US"/>
          </a:p>
          <a:p>
            <a:r>
              <a:rPr lang="en-US" altLang="zh-CN" sz="1400"/>
              <a:t>1. Feign</a:t>
            </a:r>
            <a:r>
              <a:rPr lang="zh-CN" altLang="en-US" sz="1400"/>
              <a:t>请求自定义设置请求头，方便</a:t>
            </a:r>
            <a:r>
              <a:rPr lang="en-US" altLang="zh-CN" sz="1400"/>
              <a:t>Token</a:t>
            </a:r>
            <a:r>
              <a:rPr lang="zh-CN" altLang="en-US" sz="1400"/>
              <a:t>传递；</a:t>
            </a:r>
            <a:endParaRPr lang="zh-CN" altLang="en-US" sz="1400"/>
          </a:p>
          <a:p>
            <a:r>
              <a:rPr lang="en-US" altLang="zh-CN" sz="1400"/>
              <a:t>2. </a:t>
            </a:r>
            <a:r>
              <a:rPr lang="zh-CN" sz="1400"/>
              <a:t>将</a:t>
            </a:r>
            <a:r>
              <a:rPr lang="en-US" altLang="zh-CN" sz="1400"/>
              <a:t>Quartz</a:t>
            </a:r>
            <a:r>
              <a:rPr lang="zh-CN" altLang="en-US" sz="1400"/>
              <a:t>拆分出来，作为一个独立服务运行；</a:t>
            </a:r>
            <a:endParaRPr lang="zh-CN" altLang="en-US" sz="1400"/>
          </a:p>
          <a:p>
            <a:r>
              <a:rPr lang="en-US" altLang="zh-CN" sz="1400"/>
              <a:t>3. </a:t>
            </a:r>
            <a:r>
              <a:rPr lang="zh-CN" altLang="en-US" sz="1400"/>
              <a:t>工作流提交过程中拆分出一些功能模块做成异步操作（利用</a:t>
            </a:r>
            <a:r>
              <a:rPr lang="en-US" altLang="zh-CN" sz="1400"/>
              <a:t>MQ</a:t>
            </a:r>
            <a:r>
              <a:rPr lang="zh-CN" altLang="en-US" sz="1400"/>
              <a:t>）；</a:t>
            </a:r>
            <a:endParaRPr lang="zh-CN" altLang="en-US" sz="1400"/>
          </a:p>
          <a:p>
            <a:r>
              <a:rPr lang="en-US" altLang="zh-CN" sz="1400"/>
              <a:t>4. </a:t>
            </a:r>
            <a:r>
              <a:rPr lang="zh-CN" altLang="en-US" sz="1400"/>
              <a:t>采用策略</a:t>
            </a:r>
            <a:r>
              <a:rPr lang="en-US" altLang="zh-CN" sz="1400"/>
              <a:t>+</a:t>
            </a:r>
            <a:r>
              <a:rPr lang="zh-CN" altLang="en-US" sz="1400"/>
              <a:t>工厂模式和</a:t>
            </a:r>
            <a:r>
              <a:rPr lang="en-US" altLang="zh-CN" sz="1400"/>
              <a:t>Spring</a:t>
            </a:r>
            <a:r>
              <a:rPr lang="zh-CN" altLang="en-US" sz="1400"/>
              <a:t>一接口多实现的原理重构工作流业务逻辑模块；</a:t>
            </a:r>
            <a:endParaRPr lang="zh-CN" altLang="en-US" sz="1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155" y="4848860"/>
            <a:ext cx="523875" cy="4286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81150" y="4848860"/>
            <a:ext cx="94602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我的收获：</a:t>
            </a:r>
            <a:endParaRPr lang="zh-CN" altLang="en-US"/>
          </a:p>
          <a:p>
            <a:r>
              <a:rPr lang="en-US" altLang="zh-CN" sz="1400"/>
              <a:t>1. </a:t>
            </a:r>
            <a:r>
              <a:rPr lang="zh-CN" altLang="en-US" sz="1400"/>
              <a:t>加深对策略模式的理解；</a:t>
            </a:r>
            <a:endParaRPr lang="zh-CN" altLang="en-US" sz="1400"/>
          </a:p>
          <a:p>
            <a:r>
              <a:rPr lang="en-US" altLang="zh-CN" sz="1400"/>
              <a:t>2. </a:t>
            </a:r>
            <a:r>
              <a:rPr lang="zh-CN" altLang="en-US" sz="1400"/>
              <a:t>认识到项目重构的重要性；</a:t>
            </a:r>
            <a:endParaRPr lang="zh-CN" altLang="en-US" sz="1400"/>
          </a:p>
          <a:p>
            <a:r>
              <a:rPr lang="en-US" altLang="zh-CN" sz="1400"/>
              <a:t>3. </a:t>
            </a:r>
            <a:r>
              <a:rPr lang="zh-CN" altLang="en-US" sz="1400"/>
              <a:t>加深对</a:t>
            </a:r>
            <a:r>
              <a:rPr lang="en-US" altLang="zh-CN" sz="1400"/>
              <a:t>Spring cloud</a:t>
            </a:r>
            <a:r>
              <a:rPr lang="zh-CN" altLang="en-US" sz="1400"/>
              <a:t>的学习认知；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1220" y="993140"/>
            <a:ext cx="5634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2019.07 -- 2020.01</a:t>
            </a:r>
            <a:r>
              <a:rPr lang="en-US" altLang="zh-CN"/>
              <a:t>  </a:t>
            </a:r>
            <a:r>
              <a:rPr lang="zh-CN" altLang="en-US"/>
              <a:t>银保贷 </a:t>
            </a:r>
            <a:r>
              <a:rPr lang="en-US" altLang="zh-CN"/>
              <a:t>FIN-SAAS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8228" y="380341"/>
            <a:ext cx="2886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项目经历</a:t>
            </a:r>
            <a:r>
              <a:rPr kumimoji="1" lang="en-US" altLang="zh-CN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&amp;</a:t>
            </a:r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工作成果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2030" y="443230"/>
            <a:ext cx="487680" cy="5499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" y="1517015"/>
            <a:ext cx="638175" cy="533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7810" y="1497965"/>
            <a:ext cx="8482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主要任务：</a:t>
            </a:r>
            <a:endParaRPr lang="zh-CN" altLang="en-US"/>
          </a:p>
          <a:p>
            <a:r>
              <a:rPr lang="en-US" sz="1400"/>
              <a:t>1.  </a:t>
            </a:r>
            <a:r>
              <a:rPr lang="zh-CN" altLang="en-US" sz="1400"/>
              <a:t>合并恒宝、顺骋、浩凯三家客户的流程模型以及统计工作流接口（工作流重构）</a:t>
            </a:r>
            <a:endParaRPr lang="zh-CN" altLang="en-US" sz="1400"/>
          </a:p>
          <a:p>
            <a:r>
              <a:rPr lang="en-US" altLang="zh-CN" sz="1400"/>
              <a:t>2.  </a:t>
            </a:r>
            <a:r>
              <a:rPr lang="zh-CN" altLang="en-US" sz="1400"/>
              <a:t>开发结算服务以及定时任务模块</a:t>
            </a:r>
            <a:endParaRPr lang="zh-CN" altLang="en-US" sz="1400"/>
          </a:p>
          <a:p>
            <a:r>
              <a:rPr lang="en-US" altLang="zh-CN" sz="1400"/>
              <a:t>3.  </a:t>
            </a:r>
            <a:r>
              <a:rPr lang="zh-CN" altLang="en-US" sz="1400"/>
              <a:t>开发财务管理模块：提前结清申请、勾稽（线下转账还款）等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2482850"/>
            <a:ext cx="666750" cy="514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90980" y="2492375"/>
            <a:ext cx="95935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任务难点：</a:t>
            </a:r>
            <a:endParaRPr lang="zh-CN" altLang="en-US"/>
          </a:p>
          <a:p>
            <a:r>
              <a:rPr lang="en-US" altLang="zh-CN" sz="1400"/>
              <a:t>1. </a:t>
            </a:r>
            <a:r>
              <a:rPr lang="en-US" sz="1400"/>
              <a:t>SAAS</a:t>
            </a:r>
            <a:r>
              <a:rPr lang="zh-CN" altLang="en-US" sz="1400"/>
              <a:t>化之后区分客户数据的问题（</a:t>
            </a:r>
            <a:r>
              <a:rPr lang="en-US" altLang="zh-CN" sz="1400"/>
              <a:t>ClientID</a:t>
            </a:r>
            <a:r>
              <a:rPr lang="zh-CN" altLang="en-US" sz="1400"/>
              <a:t>）；</a:t>
            </a:r>
            <a:endParaRPr lang="zh-CN" altLang="en-US" sz="1400"/>
          </a:p>
          <a:p>
            <a:r>
              <a:rPr lang="en-US" altLang="zh-CN" sz="1400"/>
              <a:t>2. </a:t>
            </a:r>
            <a:r>
              <a:rPr lang="zh-CN" altLang="en-US" sz="1400"/>
              <a:t>结算服务调用第三方接口需要延时查询；</a:t>
            </a:r>
            <a:endParaRPr lang="zh-CN" altLang="en-US" sz="1400"/>
          </a:p>
          <a:p>
            <a:r>
              <a:rPr lang="en-US" altLang="zh-CN" sz="1400"/>
              <a:t>3. </a:t>
            </a:r>
            <a:r>
              <a:rPr lang="zh-CN" altLang="en-US" sz="1400"/>
              <a:t>财务管理</a:t>
            </a:r>
            <a:r>
              <a:rPr lang="en-US" altLang="zh-CN" sz="1400"/>
              <a:t>“</a:t>
            </a:r>
            <a:r>
              <a:rPr lang="zh-CN" altLang="en-US" sz="1400"/>
              <a:t>勾稽操作</a:t>
            </a:r>
            <a:r>
              <a:rPr lang="en-US" altLang="zh-CN" sz="1400"/>
              <a:t>”</a:t>
            </a:r>
            <a:r>
              <a:rPr lang="zh-CN" altLang="en-US" sz="1400"/>
              <a:t>与线上扣款数据一致性问题；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3444875"/>
            <a:ext cx="581025" cy="523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10030" y="3474720"/>
            <a:ext cx="964247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</a:t>
            </a:r>
            <a:endParaRPr lang="zh-CN" altLang="en-US"/>
          </a:p>
          <a:p>
            <a:r>
              <a:rPr lang="en-US" altLang="zh-CN" sz="1400"/>
              <a:t>1.  SAAS</a:t>
            </a:r>
            <a:r>
              <a:rPr lang="zh-CN" altLang="en-US" sz="1400"/>
              <a:t>化依旧采用</a:t>
            </a:r>
            <a:r>
              <a:rPr lang="en-US" altLang="zh-CN" sz="1400"/>
              <a:t>Dubbo</a:t>
            </a:r>
            <a:r>
              <a:rPr lang="zh-CN" altLang="en-US" sz="1400"/>
              <a:t>框架，</a:t>
            </a:r>
            <a:r>
              <a:rPr lang="en-US" altLang="zh-CN" sz="1400"/>
              <a:t>Dubbo</a:t>
            </a:r>
            <a:r>
              <a:rPr lang="zh-CN" altLang="en-US" sz="1400"/>
              <a:t>有一个</a:t>
            </a:r>
            <a:r>
              <a:rPr lang="en-US" altLang="zh-CN" sz="1400"/>
              <a:t>DubboFilter</a:t>
            </a:r>
            <a:r>
              <a:rPr lang="zh-CN" altLang="en-US" sz="1400"/>
              <a:t>可以传递</a:t>
            </a:r>
            <a:r>
              <a:rPr lang="en-US" altLang="zh-CN" sz="1400"/>
              <a:t>Token</a:t>
            </a:r>
            <a:r>
              <a:rPr lang="zh-CN" altLang="en-US" sz="1400"/>
              <a:t>；</a:t>
            </a:r>
            <a:endParaRPr lang="zh-CN" altLang="en-US" sz="1400"/>
          </a:p>
          <a:p>
            <a:r>
              <a:rPr lang="en-US" altLang="zh-CN" sz="1400"/>
              <a:t>2.  MQ</a:t>
            </a:r>
            <a:r>
              <a:rPr lang="zh-CN" altLang="en-US" sz="1400"/>
              <a:t>既可以异步又可以延时，完美解决通联接口异步且延时调用问题；</a:t>
            </a:r>
            <a:endParaRPr lang="zh-CN" altLang="en-US" sz="1400"/>
          </a:p>
          <a:p>
            <a:r>
              <a:rPr lang="en-US" altLang="zh-CN" sz="1400"/>
              <a:t>3.  </a:t>
            </a:r>
            <a:r>
              <a:rPr lang="zh-CN" altLang="en-US" sz="1400"/>
              <a:t>首先，限定了勾稽时间，在线上扣款时候不允许勾稽；然后，在勾稽确定时候，再次请求结算服务确定扣款状态；勾            </a:t>
            </a:r>
            <a:r>
              <a:rPr lang="en-US" altLang="zh-CN" sz="1400"/>
              <a:t>     </a:t>
            </a:r>
            <a:r>
              <a:rPr lang="zh-CN" altLang="en-US" sz="1400"/>
              <a:t>稽完成之后，通知结算服务，将扣款置为失效；</a:t>
            </a:r>
            <a:endParaRPr lang="zh-CN" altLang="en-US" sz="1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055" y="4925060"/>
            <a:ext cx="523875" cy="4286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85900" y="4925060"/>
            <a:ext cx="946023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我的收获：</a:t>
            </a:r>
            <a:endParaRPr lang="zh-CN" altLang="en-US"/>
          </a:p>
          <a:p>
            <a:r>
              <a:rPr lang="en-US" altLang="zh-CN" sz="1400"/>
              <a:t>1.  </a:t>
            </a:r>
            <a:r>
              <a:rPr lang="zh-CN" altLang="en-US" sz="1400"/>
              <a:t>加深对</a:t>
            </a:r>
            <a:r>
              <a:rPr lang="en-US" altLang="zh-CN" sz="1400"/>
              <a:t>RabbitMq</a:t>
            </a:r>
            <a:r>
              <a:rPr lang="zh-CN" altLang="en-US" sz="1400"/>
              <a:t>的理解和使用；</a:t>
            </a:r>
            <a:endParaRPr lang="zh-CN" altLang="en-US" sz="1400"/>
          </a:p>
          <a:p>
            <a:r>
              <a:rPr lang="en-US" altLang="zh-CN" sz="1400"/>
              <a:t>2.  </a:t>
            </a:r>
            <a:r>
              <a:rPr lang="zh-CN" altLang="en-US" sz="1400"/>
              <a:t>通过财务管理，掌握了一些软件设计的知识（用例图）；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1220" y="993140"/>
            <a:ext cx="4542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2019.05 -- 2020.07</a:t>
            </a:r>
            <a:r>
              <a:rPr lang="en-US" altLang="zh-CN"/>
              <a:t>  </a:t>
            </a:r>
            <a:r>
              <a:rPr lang="zh-CN"/>
              <a:t>银保贷</a:t>
            </a:r>
            <a:r>
              <a:rPr lang="en-US" altLang="zh-CN"/>
              <a:t>-v1.0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88228" y="380341"/>
            <a:ext cx="28867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项目经历</a:t>
            </a:r>
            <a:r>
              <a:rPr kumimoji="1" lang="en-US" altLang="zh-CN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&amp;</a:t>
            </a:r>
            <a:r>
              <a:rPr kumimoji="1" lang="zh-CN" altLang="en-US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工作成果</a:t>
            </a:r>
            <a:endParaRPr kumimoji="1" lang="zh-CN" altLang="en-US" sz="2400" dirty="0">
              <a:solidFill>
                <a:srgbClr val="1C2C44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900" y="337185"/>
            <a:ext cx="584200" cy="553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" y="1517015"/>
            <a:ext cx="638175" cy="533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7810" y="1497965"/>
            <a:ext cx="8482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主要任务：</a:t>
            </a:r>
            <a:endParaRPr lang="zh-CN" altLang="en-US"/>
          </a:p>
          <a:p>
            <a:r>
              <a:rPr lang="en-US" sz="1400"/>
              <a:t>1.  </a:t>
            </a:r>
            <a:r>
              <a:rPr lang="zh-CN" sz="1400"/>
              <a:t>银保贷工作流 </a:t>
            </a:r>
            <a:r>
              <a:rPr lang="en-US" altLang="zh-CN" sz="1400"/>
              <a:t>- </a:t>
            </a:r>
            <a:r>
              <a:rPr lang="en-US" altLang="zh-CN" sz="1400"/>
              <a:t>v1.0</a:t>
            </a:r>
            <a:endParaRPr lang="en-US" altLang="zh-CN" sz="1400"/>
          </a:p>
          <a:p>
            <a:r>
              <a:rPr lang="en-US" altLang="zh-CN" sz="1400"/>
              <a:t>2.  </a:t>
            </a:r>
            <a:r>
              <a:rPr lang="zh-CN" altLang="en-US" sz="1400"/>
              <a:t>客户池、资料池开发</a:t>
            </a:r>
            <a:endParaRPr lang="zh-CN" altLang="en-US" sz="1400"/>
          </a:p>
          <a:p>
            <a:r>
              <a:rPr lang="en-US" altLang="zh-CN" sz="1400"/>
              <a:t>3. </a:t>
            </a:r>
            <a:r>
              <a:rPr lang="zh-CN" altLang="en-US" sz="1400"/>
              <a:t>搭建</a:t>
            </a:r>
            <a:r>
              <a:rPr lang="en-US" altLang="zh-CN" sz="1400"/>
              <a:t>Springboot + Dubbo</a:t>
            </a:r>
            <a:r>
              <a:rPr lang="zh-CN" altLang="en-US" sz="1400"/>
              <a:t>架构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2482850"/>
            <a:ext cx="666750" cy="514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90980" y="2492375"/>
            <a:ext cx="9593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任务难点：</a:t>
            </a:r>
            <a:endParaRPr lang="zh-CN" altLang="en-US"/>
          </a:p>
          <a:p>
            <a:r>
              <a:rPr lang="en-US" altLang="zh-CN" sz="1400"/>
              <a:t>1. </a:t>
            </a:r>
            <a:r>
              <a:rPr lang="zh-CN" sz="1400"/>
              <a:t>新接触的</a:t>
            </a:r>
            <a:r>
              <a:rPr lang="en-US" altLang="zh-CN" sz="1400"/>
              <a:t>Activiti</a:t>
            </a:r>
            <a:r>
              <a:rPr lang="zh-CN" altLang="en-US" sz="1400"/>
              <a:t>流程引擎框架</a:t>
            </a:r>
            <a:endParaRPr lang="en-US" altLang="zh-CN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3372485"/>
            <a:ext cx="581025" cy="523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10030" y="3402330"/>
            <a:ext cx="9642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</a:t>
            </a:r>
            <a:endParaRPr lang="zh-CN" altLang="en-US"/>
          </a:p>
          <a:p>
            <a:r>
              <a:rPr lang="en-US" altLang="zh-CN" sz="1400"/>
              <a:t>1.  </a:t>
            </a:r>
            <a:r>
              <a:rPr lang="zh-CN" sz="1400"/>
              <a:t>从数据库层面深入理解了</a:t>
            </a:r>
            <a:r>
              <a:rPr lang="en-US" altLang="zh-CN" sz="1400"/>
              <a:t>Activiti</a:t>
            </a:r>
            <a:r>
              <a:rPr lang="zh-CN" altLang="en-US" sz="1400"/>
              <a:t>框架，了解了它的数据流转机制</a:t>
            </a:r>
            <a:endParaRPr lang="zh-CN" altLang="en-US" sz="1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935" y="4427855"/>
            <a:ext cx="523875" cy="4286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41780" y="4427855"/>
            <a:ext cx="946023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我的收获：</a:t>
            </a:r>
            <a:endParaRPr lang="zh-CN" altLang="en-US"/>
          </a:p>
          <a:p>
            <a:r>
              <a:rPr lang="en-US" altLang="zh-CN" sz="1400"/>
              <a:t>1.  </a:t>
            </a:r>
            <a:r>
              <a:rPr lang="zh-CN" sz="1400"/>
              <a:t>学习一些新框架</a:t>
            </a:r>
            <a:r>
              <a:rPr lang="en-US" altLang="zh-CN" sz="1400"/>
              <a:t>Activiti</a:t>
            </a:r>
            <a:r>
              <a:rPr lang="zh-CN" altLang="en-US" sz="1400"/>
              <a:t>；</a:t>
            </a:r>
            <a:endParaRPr lang="zh-CN" altLang="en-US" sz="1400"/>
          </a:p>
          <a:p>
            <a:r>
              <a:rPr lang="en-US" altLang="zh-CN" sz="1400"/>
              <a:t>2.  </a:t>
            </a:r>
            <a:r>
              <a:rPr lang="zh-CN" altLang="en-US" sz="1400"/>
              <a:t>通过贷前系统，熟悉了业务场景；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12532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胜任理由</a:t>
            </a:r>
            <a:endParaRPr kumimoji="1" lang="zh-CN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cxnSp>
        <p:nvCxnSpPr>
          <p:cNvPr id="29699" name="直接连接符 7"/>
          <p:cNvCxnSpPr>
            <a:cxnSpLocks noChangeShapeType="1"/>
          </p:cNvCxnSpPr>
          <p:nvPr>
            <p:custDataLst>
              <p:tags r:id="rId1"/>
            </p:custDataLst>
          </p:nvPr>
        </p:nvCxnSpPr>
        <p:spPr bwMode="auto">
          <a:xfrm>
            <a:off x="6186805" y="2486343"/>
            <a:ext cx="558800" cy="0"/>
          </a:xfrm>
          <a:prstGeom prst="line">
            <a:avLst/>
          </a:prstGeom>
          <a:noFill/>
          <a:ln w="3175" cmpd="sng">
            <a:solidFill>
              <a:sysClr val="window" lastClr="FFFFFF">
                <a:lumMod val="75000"/>
              </a:sys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0" name="椭圆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21805" y="2327593"/>
            <a:ext cx="315913" cy="315912"/>
          </a:xfrm>
          <a:prstGeom prst="ellipse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en-US" sz="1800">
                <a:solidFill>
                  <a:sysClr val="window" lastClr="FFFFFF"/>
                </a:solidFill>
                <a:latin typeface="Arial" panose="020B0604020202020204" pitchFamily="34" charset="0"/>
                <a:ea typeface="+mn-ea"/>
              </a:rPr>
              <a:t>1</a:t>
            </a:r>
            <a:endParaRPr lang="zh-CN" altLang="en-US" sz="180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9701" name="文本框 2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53960" y="1899285"/>
            <a:ext cx="3488690" cy="148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rgbClr val="0F6FC6"/>
              </a:buClr>
              <a:buSzPct val="80000"/>
              <a:buFont typeface="Wingdings" panose="05000000000000000000" pitchFamily="2" charset="2"/>
              <a:buChar char="{"/>
              <a:defRPr sz="2400">
                <a:solidFill>
                  <a:srgbClr val="0F6FC6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algn="just">
              <a:lnSpc>
                <a:spcPct val="120000"/>
              </a:lnSpc>
              <a:buClr>
                <a:srgbClr val="DABE8B"/>
              </a:buClr>
              <a:buFont typeface="幼圆" panose="02010509060101010101" pitchFamily="49" charset="-122"/>
              <a:buChar char=" 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>
                <a:solidFill>
                  <a:sysClr val="windowText" lastClr="000000"/>
                </a:solidFill>
                <a:latin typeface="+mn-ea"/>
                <a:ea typeface="+mn-ea"/>
              </a:rPr>
              <a:t>技术能力</a:t>
            </a:r>
            <a:r>
              <a:rPr lang="en-US" altLang="zh-CN" sz="1800" b="1" dirty="0">
                <a:solidFill>
                  <a:sysClr val="windowText" lastClr="000000"/>
                </a:solidFill>
                <a:latin typeface="+mn-ea"/>
                <a:ea typeface="+mn-ea"/>
              </a:rPr>
              <a:t>&amp;学习能力</a:t>
            </a:r>
            <a:endParaRPr lang="en-US" altLang="zh-CN" sz="160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400" dirty="0">
                <a:solidFill>
                  <a:sysClr val="windowText" lastClr="000000"/>
                </a:solidFill>
                <a:latin typeface="+mn-ea"/>
                <a:ea typeface="+mn-ea"/>
              </a:rPr>
              <a:t>对开发技术产品和解决技术问题所需要掌握的开发能力、设计能力、架构能力。</a:t>
            </a:r>
            <a:r>
              <a:rPr lang="en-US" altLang="zh-CN" sz="1400" dirty="0">
                <a:solidFill>
                  <a:sysClr val="windowText" lastClr="000000"/>
                </a:solidFill>
                <a:latin typeface="+mn-ea"/>
                <a:ea typeface="+mn-ea"/>
              </a:rPr>
              <a:t>保持学习的心态和成长的愿望，在工作中不断学习和掌握所需新知识和新技能</a:t>
            </a:r>
            <a:endParaRPr lang="en-US" altLang="zh-CN" sz="14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9703" name="任意多边形 23"/>
          <p:cNvSpPr/>
          <p:nvPr>
            <p:custDataLst>
              <p:tags r:id="rId4"/>
            </p:custDataLst>
          </p:nvPr>
        </p:nvSpPr>
        <p:spPr bwMode="auto">
          <a:xfrm>
            <a:off x="4945380" y="1908493"/>
            <a:ext cx="1190625" cy="596900"/>
          </a:xfrm>
          <a:custGeom>
            <a:avLst/>
            <a:gdLst>
              <a:gd name="T0" fmla="*/ 1213505 w 1391850"/>
              <a:gd name="T1" fmla="*/ 0 h 696292"/>
              <a:gd name="T2" fmla="*/ 1391850 w 1391850"/>
              <a:gd name="T3" fmla="*/ 680523 h 696292"/>
              <a:gd name="T4" fmla="*/ 664395 w 1391850"/>
              <a:gd name="T5" fmla="*/ 679784 h 696292"/>
              <a:gd name="T6" fmla="*/ 810270 w 1391850"/>
              <a:gd name="T7" fmla="*/ 476062 h 696292"/>
              <a:gd name="T8" fmla="*/ 0 w 1391850"/>
              <a:gd name="T9" fmla="*/ 696292 h 696292"/>
              <a:gd name="T10" fmla="*/ 1084978 w 1391850"/>
              <a:gd name="T11" fmla="*/ 149640 h 696292"/>
              <a:gd name="T12" fmla="*/ 1213505 w 1391850"/>
              <a:gd name="T13" fmla="*/ 0 h 696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lnTo>
                  <a:pt x="1213505" y="0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29704" name="任意多边形 24"/>
          <p:cNvSpPr/>
          <p:nvPr>
            <p:custDataLst>
              <p:tags r:id="rId5"/>
            </p:custDataLst>
          </p:nvPr>
        </p:nvSpPr>
        <p:spPr bwMode="auto">
          <a:xfrm rot="5400000">
            <a:off x="6024880" y="2962593"/>
            <a:ext cx="1190625" cy="593725"/>
          </a:xfrm>
          <a:custGeom>
            <a:avLst/>
            <a:gdLst>
              <a:gd name="T0" fmla="*/ 1213505 w 1391850"/>
              <a:gd name="T1" fmla="*/ 0 h 696292"/>
              <a:gd name="T2" fmla="*/ 1391850 w 1391850"/>
              <a:gd name="T3" fmla="*/ 680523 h 696292"/>
              <a:gd name="T4" fmla="*/ 664395 w 1391850"/>
              <a:gd name="T5" fmla="*/ 679784 h 696292"/>
              <a:gd name="T6" fmla="*/ 810270 w 1391850"/>
              <a:gd name="T7" fmla="*/ 476062 h 696292"/>
              <a:gd name="T8" fmla="*/ 0 w 1391850"/>
              <a:gd name="T9" fmla="*/ 696292 h 696292"/>
              <a:gd name="T10" fmla="*/ 1084978 w 1391850"/>
              <a:gd name="T11" fmla="*/ 149640 h 696292"/>
              <a:gd name="T12" fmla="*/ 1213505 w 1391850"/>
              <a:gd name="T13" fmla="*/ 0 h 696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lnTo>
                  <a:pt x="1213505" y="0"/>
                </a:lnTo>
                <a:close/>
              </a:path>
            </a:pathLst>
          </a:cu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/>
          </a:p>
        </p:txBody>
      </p:sp>
      <p:cxnSp>
        <p:nvCxnSpPr>
          <p:cNvPr id="29706" name="直接连接符 18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>
            <a:off x="6348730" y="3891281"/>
            <a:ext cx="558800" cy="0"/>
          </a:xfrm>
          <a:prstGeom prst="line">
            <a:avLst/>
          </a:prstGeom>
          <a:noFill/>
          <a:ln w="3175" cmpd="sng">
            <a:solidFill>
              <a:sysClr val="window" lastClr="FFFFFF">
                <a:lumMod val="75000"/>
              </a:sys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" name="椭圆 1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82143" y="3734118"/>
            <a:ext cx="315912" cy="315913"/>
          </a:xfrm>
          <a:prstGeom prst="ellipse">
            <a:avLst/>
          </a:pr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en-US" sz="1800">
                <a:solidFill>
                  <a:sysClr val="window" lastClr="FFFFFF"/>
                </a:solidFill>
                <a:latin typeface="Arial" panose="020B0604020202020204" pitchFamily="34" charset="0"/>
                <a:ea typeface="+mn-ea"/>
              </a:rPr>
              <a:t>2</a:t>
            </a:r>
            <a:endParaRPr lang="zh-CN" altLang="en-US" sz="180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9708" name="文本框 2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53960" y="3392805"/>
            <a:ext cx="3307080" cy="128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rgbClr val="0F6FC6"/>
              </a:buClr>
              <a:buSzPct val="80000"/>
              <a:buFont typeface="Wingdings" panose="05000000000000000000" pitchFamily="2" charset="2"/>
              <a:buChar char="{"/>
              <a:defRPr sz="2400">
                <a:solidFill>
                  <a:srgbClr val="0F6FC6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algn="just">
              <a:lnSpc>
                <a:spcPct val="120000"/>
              </a:lnSpc>
              <a:buClr>
                <a:srgbClr val="DABE8B"/>
              </a:buClr>
              <a:buFont typeface="幼圆" panose="02010509060101010101" pitchFamily="49" charset="-122"/>
              <a:buChar char=" 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600" b="1" dirty="0">
                <a:solidFill>
                  <a:sysClr val="windowText" lastClr="000000"/>
                </a:solidFill>
                <a:latin typeface="+mn-ea"/>
                <a:ea typeface="+mn-ea"/>
                <a:cs typeface="+mn-ea"/>
                <a:sym typeface="+mn-ea"/>
              </a:rPr>
              <a:t>工作态度&amp;目标导向&amp;文化匹配度</a:t>
            </a:r>
            <a:endParaRPr lang="zh-CN" altLang="en-US" sz="1400" dirty="0">
              <a:solidFill>
                <a:sysClr val="windowText" lastClr="000000"/>
              </a:solidFill>
              <a:latin typeface="+mn-ea"/>
              <a:ea typeface="+mn-ea"/>
              <a:cs typeface="+mn-ea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400" dirty="0">
                <a:solidFill>
                  <a:sysClr val="windowText" lastClr="000000"/>
                </a:solidFill>
                <a:latin typeface="+mn-ea"/>
                <a:ea typeface="+mn-ea"/>
                <a:cs typeface="+mn-ea"/>
                <a:sym typeface="+mn-ea"/>
              </a:rPr>
              <a:t>根据业务目标，能通过行动，克服各种障碍达到工作结果</a:t>
            </a:r>
            <a:endParaRPr lang="zh-CN" altLang="en-US" sz="1400" dirty="0">
              <a:solidFill>
                <a:sysClr val="windowText" lastClr="000000"/>
              </a:solidFill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29702" name="任意多边形 22"/>
          <p:cNvSpPr/>
          <p:nvPr>
            <p:custDataLst>
              <p:tags r:id="rId9"/>
            </p:custDataLst>
          </p:nvPr>
        </p:nvSpPr>
        <p:spPr bwMode="auto">
          <a:xfrm rot="16200000">
            <a:off x="3865880" y="2999105"/>
            <a:ext cx="1190625" cy="593725"/>
          </a:xfrm>
          <a:custGeom>
            <a:avLst/>
            <a:gdLst>
              <a:gd name="T0" fmla="*/ 1213505 w 1391850"/>
              <a:gd name="T1" fmla="*/ 0 h 696292"/>
              <a:gd name="T2" fmla="*/ 1391850 w 1391850"/>
              <a:gd name="T3" fmla="*/ 680523 h 696292"/>
              <a:gd name="T4" fmla="*/ 664395 w 1391850"/>
              <a:gd name="T5" fmla="*/ 679784 h 696292"/>
              <a:gd name="T6" fmla="*/ 810270 w 1391850"/>
              <a:gd name="T7" fmla="*/ 476062 h 696292"/>
              <a:gd name="T8" fmla="*/ 0 w 1391850"/>
              <a:gd name="T9" fmla="*/ 696292 h 696292"/>
              <a:gd name="T10" fmla="*/ 1084978 w 1391850"/>
              <a:gd name="T11" fmla="*/ 149640 h 696292"/>
              <a:gd name="T12" fmla="*/ 1213505 w 1391850"/>
              <a:gd name="T13" fmla="*/ 0 h 696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lnTo>
                  <a:pt x="1213505" y="0"/>
                </a:lnTo>
                <a:close/>
              </a:path>
            </a:pathLst>
          </a:cu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/>
          </a:p>
        </p:txBody>
      </p:sp>
      <p:cxnSp>
        <p:nvCxnSpPr>
          <p:cNvPr id="29709" name="直接连接符 25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 flipH="1">
            <a:off x="4240530" y="2505393"/>
            <a:ext cx="558800" cy="0"/>
          </a:xfrm>
          <a:prstGeom prst="line">
            <a:avLst/>
          </a:prstGeom>
          <a:noFill/>
          <a:ln w="3175" cmpd="sng">
            <a:solidFill>
              <a:sysClr val="window" lastClr="FFFFFF">
                <a:lumMod val="75000"/>
              </a:sys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0" name="椭圆 2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3848418" y="2348230"/>
            <a:ext cx="315912" cy="315913"/>
          </a:xfrm>
          <a:prstGeom prst="ellipse">
            <a:avLst/>
          </a:pr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en-US" sz="1800">
                <a:solidFill>
                  <a:sysClr val="window" lastClr="FFFFFF"/>
                </a:solidFill>
                <a:latin typeface="Arial" panose="020B0604020202020204" pitchFamily="34" charset="0"/>
                <a:ea typeface="+mn-ea"/>
              </a:rPr>
              <a:t>4</a:t>
            </a:r>
            <a:endParaRPr lang="zh-CN" altLang="en-US" sz="180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9711" name="文本框 2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801541" y="1918018"/>
            <a:ext cx="2740489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rgbClr val="0F6FC6"/>
              </a:buClr>
              <a:buSzPct val="80000"/>
              <a:buFont typeface="Wingdings" panose="05000000000000000000" pitchFamily="2" charset="2"/>
              <a:buChar char="{"/>
              <a:defRPr sz="2400">
                <a:solidFill>
                  <a:srgbClr val="0F6FC6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algn="just">
              <a:lnSpc>
                <a:spcPct val="120000"/>
              </a:lnSpc>
              <a:buClr>
                <a:srgbClr val="DABE8B"/>
              </a:buClr>
              <a:buFont typeface="幼圆" panose="02010509060101010101" pitchFamily="49" charset="-122"/>
              <a:buChar char=" 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>
                <a:solidFill>
                  <a:sysClr val="windowText" lastClr="000000"/>
                </a:solidFill>
                <a:latin typeface="+mn-ea"/>
                <a:ea typeface="+mn-ea"/>
                <a:cs typeface="+mn-ea"/>
                <a:sym typeface="+mn-ea"/>
              </a:rPr>
              <a:t>项目管理</a:t>
            </a:r>
            <a:endParaRPr lang="zh-CN" altLang="en-US" sz="1000" dirty="0">
              <a:solidFill>
                <a:sysClr val="windowText" lastClr="000000"/>
              </a:solidFill>
              <a:latin typeface="+mn-ea"/>
              <a:ea typeface="+mn-ea"/>
              <a:cs typeface="+mn-ea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400" dirty="0">
                <a:solidFill>
                  <a:sysClr val="windowText" lastClr="000000"/>
                </a:solidFill>
                <a:latin typeface="+mn-ea"/>
                <a:ea typeface="+mn-ea"/>
                <a:cs typeface="+mn-ea"/>
                <a:sym typeface="+mn-ea"/>
              </a:rPr>
              <a:t>给自己的开发工作或者项目内容制定细分的的开发计划并控制进度</a:t>
            </a:r>
            <a:endParaRPr lang="zh-CN" altLang="en-US" sz="1400" dirty="0">
              <a:solidFill>
                <a:sysClr val="windowText" lastClr="000000"/>
              </a:solidFill>
              <a:latin typeface="+mn-ea"/>
              <a:ea typeface="+mn-ea"/>
              <a:cs typeface="+mn-ea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endParaRPr lang="zh-CN" altLang="en-US" sz="1400" dirty="0">
              <a:solidFill>
                <a:sysClr val="windowText" lastClr="00000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9705" name="任意多边形 14"/>
          <p:cNvSpPr/>
          <p:nvPr>
            <p:custDataLst>
              <p:tags r:id="rId13"/>
            </p:custDataLst>
          </p:nvPr>
        </p:nvSpPr>
        <p:spPr bwMode="auto">
          <a:xfrm rot="10800000">
            <a:off x="4945380" y="4078605"/>
            <a:ext cx="1190625" cy="595313"/>
          </a:xfrm>
          <a:custGeom>
            <a:avLst/>
            <a:gdLst>
              <a:gd name="T0" fmla="*/ 1213505 w 1391850"/>
              <a:gd name="T1" fmla="*/ 0 h 696292"/>
              <a:gd name="T2" fmla="*/ 1391850 w 1391850"/>
              <a:gd name="T3" fmla="*/ 680523 h 696292"/>
              <a:gd name="T4" fmla="*/ 664395 w 1391850"/>
              <a:gd name="T5" fmla="*/ 679784 h 696292"/>
              <a:gd name="T6" fmla="*/ 810270 w 1391850"/>
              <a:gd name="T7" fmla="*/ 476062 h 696292"/>
              <a:gd name="T8" fmla="*/ 0 w 1391850"/>
              <a:gd name="T9" fmla="*/ 696292 h 696292"/>
              <a:gd name="T10" fmla="*/ 1084978 w 1391850"/>
              <a:gd name="T11" fmla="*/ 149640 h 696292"/>
              <a:gd name="T12" fmla="*/ 1213505 w 1391850"/>
              <a:gd name="T13" fmla="*/ 0 h 696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1850" h="696292">
                <a:moveTo>
                  <a:pt x="1213505" y="0"/>
                </a:moveTo>
                <a:lnTo>
                  <a:pt x="1391850" y="680523"/>
                </a:lnTo>
                <a:lnTo>
                  <a:pt x="664395" y="679784"/>
                </a:lnTo>
                <a:lnTo>
                  <a:pt x="810270" y="476062"/>
                </a:lnTo>
                <a:cubicBezTo>
                  <a:pt x="711564" y="424684"/>
                  <a:pt x="364296" y="301346"/>
                  <a:pt x="0" y="696292"/>
                </a:cubicBezTo>
                <a:cubicBezTo>
                  <a:pt x="100779" y="106417"/>
                  <a:pt x="733669" y="-15667"/>
                  <a:pt x="1084978" y="149640"/>
                </a:cubicBezTo>
                <a:lnTo>
                  <a:pt x="1213505" y="0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/>
          </a:p>
        </p:txBody>
      </p:sp>
      <p:cxnSp>
        <p:nvCxnSpPr>
          <p:cNvPr id="29712" name="直接连接符 32"/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 flipH="1">
            <a:off x="4332605" y="4086543"/>
            <a:ext cx="558800" cy="0"/>
          </a:xfrm>
          <a:prstGeom prst="line">
            <a:avLst/>
          </a:prstGeom>
          <a:noFill/>
          <a:ln w="3175" cmpd="sng">
            <a:solidFill>
              <a:sysClr val="window" lastClr="FFFFFF">
                <a:lumMod val="75000"/>
              </a:sys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椭圆 3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>
            <a:off x="3940493" y="3927793"/>
            <a:ext cx="315912" cy="315912"/>
          </a:xfrm>
          <a:prstGeom prst="ellipse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/>
            <a:r>
              <a:rPr lang="en-US" sz="1800">
                <a:solidFill>
                  <a:sysClr val="window" lastClr="FFFFFF"/>
                </a:solidFill>
                <a:latin typeface="Arial" panose="020B0604020202020204" pitchFamily="34" charset="0"/>
                <a:ea typeface="+mn-ea"/>
              </a:rPr>
              <a:t>3</a:t>
            </a:r>
            <a:endParaRPr lang="zh-CN" altLang="en-US" sz="1800">
              <a:solidFill>
                <a:sysClr val="window" lastClr="FFFFFF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9714" name="文本框 3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928370" y="3314700"/>
            <a:ext cx="2792095" cy="114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rgbClr val="0F6FC6"/>
              </a:buClr>
              <a:buSzPct val="80000"/>
              <a:buFont typeface="Wingdings" panose="05000000000000000000" pitchFamily="2" charset="2"/>
              <a:buChar char="{"/>
              <a:defRPr sz="2400">
                <a:solidFill>
                  <a:srgbClr val="0F6FC6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algn="just">
              <a:lnSpc>
                <a:spcPct val="120000"/>
              </a:lnSpc>
              <a:buClr>
                <a:srgbClr val="DABE8B"/>
              </a:buClr>
              <a:buFont typeface="幼圆" panose="02010509060101010101" pitchFamily="49" charset="-122"/>
              <a:buChar char=" 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ysClr val="windowText" lastClr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b="1" dirty="0">
                <a:solidFill>
                  <a:sysClr val="windowText" lastClr="000000"/>
                </a:solidFill>
                <a:latin typeface="+mn-ea"/>
                <a:ea typeface="+mn-ea"/>
              </a:rPr>
              <a:t>业务熟练度</a:t>
            </a:r>
            <a:endParaRPr lang="zh-CN" altLang="en-US" sz="160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400" dirty="0">
                <a:solidFill>
                  <a:sysClr val="windowText" lastClr="000000"/>
                </a:solidFill>
                <a:latin typeface="+mn-ea"/>
                <a:ea typeface="+mn-ea"/>
              </a:rPr>
              <a:t>对公司业务的熟悉程度，对现有产品的熟练程度</a:t>
            </a:r>
            <a:r>
              <a:rPr lang="zh-CN" altLang="en-US" sz="1000" dirty="0">
                <a:solidFill>
                  <a:sysClr val="windowText" lastClr="000000"/>
                </a:solidFill>
                <a:latin typeface="+mn-ea"/>
                <a:ea typeface="+mn-ea"/>
              </a:rPr>
              <a:t>。</a:t>
            </a:r>
            <a:endParaRPr lang="zh-CN" altLang="en-US" sz="10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2" y="6203007"/>
            <a:ext cx="12191998" cy="377411"/>
            <a:chOff x="2" y="6212532"/>
            <a:chExt cx="12191998" cy="377411"/>
          </a:xfrm>
        </p:grpSpPr>
        <p:sp>
          <p:nvSpPr>
            <p:cNvPr id="17" name="文本框 16"/>
            <p:cNvSpPr txBox="1"/>
            <p:nvPr/>
          </p:nvSpPr>
          <p:spPr>
            <a:xfrm>
              <a:off x="10229856" y="6212532"/>
              <a:ext cx="1348446" cy="37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sz="1400" dirty="0" smtClean="0">
                  <a:solidFill>
                    <a:srgbClr val="C00000"/>
                  </a:solidFill>
                </a:rPr>
                <a:t>诚信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坚毅</a:t>
              </a:r>
              <a:r>
                <a:rPr lang="en-US" altLang="zh-CN" sz="1400" dirty="0" smtClean="0">
                  <a:solidFill>
                    <a:srgbClr val="C00000"/>
                  </a:solidFill>
                </a:rPr>
                <a:t>·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创新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 flipH="1" flipV="1">
              <a:off x="2" y="6428144"/>
              <a:ext cx="10172698" cy="10036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 flipH="1">
              <a:off x="11583152" y="6432650"/>
              <a:ext cx="608848" cy="0"/>
            </a:xfrm>
            <a:prstGeom prst="line">
              <a:avLst/>
            </a:prstGeom>
            <a:ln w="190500">
              <a:solidFill>
                <a:srgbClr val="C611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自由: 形状 32"/>
          <p:cNvSpPr/>
          <p:nvPr/>
        </p:nvSpPr>
        <p:spPr>
          <a:xfrm rot="16200000">
            <a:off x="98246" y="239098"/>
            <a:ext cx="558527" cy="755019"/>
          </a:xfrm>
          <a:custGeom>
            <a:avLst/>
            <a:gdLst>
              <a:gd name="connsiteX0" fmla="*/ 558527 w 558527"/>
              <a:gd name="connsiteY0" fmla="*/ 0 h 755019"/>
              <a:gd name="connsiteX1" fmla="*/ 558527 w 558527"/>
              <a:gd name="connsiteY1" fmla="*/ 525460 h 755019"/>
              <a:gd name="connsiteX2" fmla="*/ 279263 w 558527"/>
              <a:gd name="connsiteY2" fmla="*/ 755019 h 755019"/>
              <a:gd name="connsiteX3" fmla="*/ 0 w 558527"/>
              <a:gd name="connsiteY3" fmla="*/ 525460 h 755019"/>
              <a:gd name="connsiteX4" fmla="*/ 0 w 558527"/>
              <a:gd name="connsiteY4" fmla="*/ 0 h 755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755019">
                <a:moveTo>
                  <a:pt x="558527" y="0"/>
                </a:moveTo>
                <a:lnTo>
                  <a:pt x="558527" y="525460"/>
                </a:lnTo>
                <a:lnTo>
                  <a:pt x="279263" y="755019"/>
                </a:lnTo>
                <a:lnTo>
                  <a:pt x="0" y="525460"/>
                </a:lnTo>
                <a:lnTo>
                  <a:pt x="0" y="0"/>
                </a:lnTo>
                <a:close/>
              </a:path>
            </a:pathLst>
          </a:custGeom>
          <a:solidFill>
            <a:srgbClr val="1C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3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自由: 形状 31"/>
          <p:cNvSpPr/>
          <p:nvPr/>
        </p:nvSpPr>
        <p:spPr>
          <a:xfrm rot="16200000">
            <a:off x="4766" y="332578"/>
            <a:ext cx="558527" cy="568058"/>
          </a:xfrm>
          <a:custGeom>
            <a:avLst/>
            <a:gdLst>
              <a:gd name="connsiteX0" fmla="*/ 558527 w 558527"/>
              <a:gd name="connsiteY0" fmla="*/ 0 h 568058"/>
              <a:gd name="connsiteX1" fmla="*/ 558527 w 558527"/>
              <a:gd name="connsiteY1" fmla="*/ 338499 h 568058"/>
              <a:gd name="connsiteX2" fmla="*/ 279263 w 558527"/>
              <a:gd name="connsiteY2" fmla="*/ 568058 h 568058"/>
              <a:gd name="connsiteX3" fmla="*/ 0 w 558527"/>
              <a:gd name="connsiteY3" fmla="*/ 338499 h 568058"/>
              <a:gd name="connsiteX4" fmla="*/ 0 w 558527"/>
              <a:gd name="connsiteY4" fmla="*/ 0 h 56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27" h="568058">
                <a:moveTo>
                  <a:pt x="558527" y="0"/>
                </a:moveTo>
                <a:lnTo>
                  <a:pt x="558527" y="338499"/>
                </a:lnTo>
                <a:lnTo>
                  <a:pt x="279263" y="568058"/>
                </a:lnTo>
                <a:lnTo>
                  <a:pt x="0" y="338499"/>
                </a:lnTo>
                <a:lnTo>
                  <a:pt x="0" y="0"/>
                </a:lnTo>
                <a:close/>
              </a:path>
            </a:pathLst>
          </a:custGeom>
          <a:pattFill prst="pct70">
            <a:fgClr>
              <a:srgbClr val="C61027"/>
            </a:fgClr>
            <a:bgClr>
              <a:srgbClr val="E76278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8228" y="380341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zh-CN" sz="2400" dirty="0">
                <a:solidFill>
                  <a:srgbClr val="1C2C44"/>
                </a:solidFill>
                <a:latin typeface="+mj-ea"/>
                <a:ea typeface="+mj-ea"/>
                <a:sym typeface="+mn-ea"/>
              </a:rPr>
              <a:t>胜任理由</a:t>
            </a:r>
            <a:endParaRPr kumimoji="1" lang="zh-CN" sz="2400" dirty="0">
              <a:solidFill>
                <a:srgbClr val="1C2C44"/>
              </a:solidFill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12240" y="1098550"/>
            <a:ext cx="4418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总览</a:t>
            </a:r>
            <a:r>
              <a:rPr lang="en-US" altLang="zh-CN"/>
              <a:t>-</a:t>
            </a:r>
            <a:r>
              <a:rPr lang="zh-CN" altLang="en-US"/>
              <a:t>主要贡献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" y="1063625"/>
            <a:ext cx="590550" cy="438150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38605" y="5267960"/>
            <a:ext cx="1907540" cy="236220"/>
          </a:xfrm>
          <a:prstGeom prst="rect">
            <a:avLst/>
          </a:prstGeom>
          <a:solidFill>
            <a:srgbClr val="2196F3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lIns="0" tIns="0" rIns="0" bIns="0" anchor="ctr">
            <a:normAutofit fontScale="62500"/>
          </a:bodyPr>
          <a:lstStyle/>
          <a:p>
            <a:pPr algn="ctr" defTabSz="1219200" latinLnBrk="1">
              <a:lnSpc>
                <a:spcPct val="130000"/>
              </a:lnSpc>
              <a:spcAft>
                <a:spcPts val="400"/>
              </a:spcAft>
              <a:defRPr/>
            </a:pPr>
            <a:endParaRPr lang="ko-KR" altLang="en-US" sz="1600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6"/>
          <p:cNvSpPr/>
          <p:nvPr>
            <p:custDataLst>
              <p:tags r:id="rId3"/>
            </p:custDataLst>
          </p:nvPr>
        </p:nvSpPr>
        <p:spPr bwMode="auto">
          <a:xfrm>
            <a:off x="3439795" y="5021580"/>
            <a:ext cx="476885" cy="481965"/>
          </a:xfrm>
          <a:custGeom>
            <a:avLst/>
            <a:gdLst>
              <a:gd name="T0" fmla="*/ 0 w 159"/>
              <a:gd name="T1" fmla="*/ 69 h 186"/>
              <a:gd name="T2" fmla="*/ 0 w 159"/>
              <a:gd name="T3" fmla="*/ 186 h 186"/>
              <a:gd name="T4" fmla="*/ 159 w 159"/>
              <a:gd name="T5" fmla="*/ 117 h 186"/>
              <a:gd name="T6" fmla="*/ 159 w 159"/>
              <a:gd name="T7" fmla="*/ 0 h 186"/>
              <a:gd name="T8" fmla="*/ 0 w 159"/>
              <a:gd name="T9" fmla="*/ 69 h 186"/>
              <a:gd name="connsiteX0" fmla="*/ 0 w 10000"/>
              <a:gd name="connsiteY0" fmla="*/ 3710 h 10000"/>
              <a:gd name="connsiteX1" fmla="*/ 0 w 10000"/>
              <a:gd name="connsiteY1" fmla="*/ 10000 h 10000"/>
              <a:gd name="connsiteX2" fmla="*/ 10000 w 10000"/>
              <a:gd name="connsiteY2" fmla="*/ 5163 h 10000"/>
              <a:gd name="connsiteX3" fmla="*/ 10000 w 10000"/>
              <a:gd name="connsiteY3" fmla="*/ 0 h 10000"/>
              <a:gd name="connsiteX4" fmla="*/ 0 w 10000"/>
              <a:gd name="connsiteY4" fmla="*/ 3710 h 10000"/>
              <a:gd name="connsiteX0-1" fmla="*/ 0 w 10000"/>
              <a:gd name="connsiteY0-2" fmla="*/ 3710 h 10000"/>
              <a:gd name="connsiteX1-3" fmla="*/ 0 w 10000"/>
              <a:gd name="connsiteY1-4" fmla="*/ 10000 h 10000"/>
              <a:gd name="connsiteX2-5" fmla="*/ 10000 w 10000"/>
              <a:gd name="connsiteY2-6" fmla="*/ 4648 h 10000"/>
              <a:gd name="connsiteX3-7" fmla="*/ 10000 w 10000"/>
              <a:gd name="connsiteY3-8" fmla="*/ 0 h 10000"/>
              <a:gd name="connsiteX4-9" fmla="*/ 0 w 10000"/>
              <a:gd name="connsiteY4-10" fmla="*/ 371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3710"/>
                </a:moveTo>
                <a:lnTo>
                  <a:pt x="0" y="10000"/>
                </a:lnTo>
                <a:lnTo>
                  <a:pt x="10000" y="4648"/>
                </a:lnTo>
                <a:lnTo>
                  <a:pt x="10000" y="0"/>
                </a:lnTo>
                <a:lnTo>
                  <a:pt x="0" y="3710"/>
                </a:lnTo>
                <a:close/>
              </a:path>
            </a:pathLst>
          </a:custGeom>
          <a:solidFill>
            <a:srgbClr val="2196F3">
              <a:lumMod val="50000"/>
            </a:srgbClr>
          </a:solidFill>
          <a:ln w="3175" cap="flat" cmpd="sng" algn="ctr">
            <a:noFill/>
            <a:prstDash val="solid"/>
          </a:ln>
          <a:effectLst/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lIns="0" tIns="0" rIns="0" bIns="0" anchor="ctr">
            <a:normAutofit/>
          </a:bodyPr>
          <a:lstStyle/>
          <a:p>
            <a:pPr algn="ctr" defTabSz="1219200" latinLnBrk="1">
              <a:lnSpc>
                <a:spcPct val="120000"/>
              </a:lnSpc>
              <a:spcAft>
                <a:spcPts val="400"/>
              </a:spcAft>
              <a:defRPr/>
            </a:pPr>
            <a:endParaRPr lang="ko-KR" altLang="en-US" sz="1600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8"/>
          <p:cNvSpPr/>
          <p:nvPr>
            <p:custDataLst>
              <p:tags r:id="rId4"/>
            </p:custDataLst>
          </p:nvPr>
        </p:nvSpPr>
        <p:spPr bwMode="auto">
          <a:xfrm>
            <a:off x="1776095" y="4771390"/>
            <a:ext cx="248285" cy="349250"/>
          </a:xfrm>
          <a:custGeom>
            <a:avLst/>
            <a:gdLst>
              <a:gd name="T0" fmla="*/ 0 w 81"/>
              <a:gd name="T1" fmla="*/ 0 h 102"/>
              <a:gd name="T2" fmla="*/ 81 w 81"/>
              <a:gd name="T3" fmla="*/ 69 h 102"/>
              <a:gd name="T4" fmla="*/ 0 w 81"/>
              <a:gd name="T5" fmla="*/ 102 h 102"/>
              <a:gd name="T6" fmla="*/ 0 w 81"/>
              <a:gd name="T7" fmla="*/ 0 h 102"/>
              <a:gd name="connsiteX0" fmla="*/ 224 w 10224"/>
              <a:gd name="connsiteY0" fmla="*/ 0 h 10000"/>
              <a:gd name="connsiteX1" fmla="*/ 10224 w 10224"/>
              <a:gd name="connsiteY1" fmla="*/ 6765 h 10000"/>
              <a:gd name="connsiteX2" fmla="*/ 224 w 10224"/>
              <a:gd name="connsiteY2" fmla="*/ 10000 h 10000"/>
              <a:gd name="connsiteX3" fmla="*/ 0 w 10224"/>
              <a:gd name="connsiteY3" fmla="*/ 6138 h 10000"/>
              <a:gd name="connsiteX4" fmla="*/ 224 w 10224"/>
              <a:gd name="connsiteY4" fmla="*/ 0 h 10000"/>
              <a:gd name="connsiteX0-1" fmla="*/ 224 w 10224"/>
              <a:gd name="connsiteY0-2" fmla="*/ 0 h 10000"/>
              <a:gd name="connsiteX1-3" fmla="*/ 10224 w 10224"/>
              <a:gd name="connsiteY1-4" fmla="*/ 6765 h 10000"/>
              <a:gd name="connsiteX2-5" fmla="*/ 3068 w 10224"/>
              <a:gd name="connsiteY2-6" fmla="*/ 9017 h 10000"/>
              <a:gd name="connsiteX3-7" fmla="*/ 224 w 10224"/>
              <a:gd name="connsiteY3-8" fmla="*/ 10000 h 10000"/>
              <a:gd name="connsiteX4-9" fmla="*/ 0 w 10224"/>
              <a:gd name="connsiteY4-10" fmla="*/ 6138 h 10000"/>
              <a:gd name="connsiteX5" fmla="*/ 224 w 10224"/>
              <a:gd name="connsiteY5" fmla="*/ 0 h 10000"/>
              <a:gd name="connsiteX0-11" fmla="*/ 224 w 10224"/>
              <a:gd name="connsiteY0-12" fmla="*/ 0 h 9017"/>
              <a:gd name="connsiteX1-13" fmla="*/ 10224 w 10224"/>
              <a:gd name="connsiteY1-14" fmla="*/ 6765 h 9017"/>
              <a:gd name="connsiteX2-15" fmla="*/ 3068 w 10224"/>
              <a:gd name="connsiteY2-16" fmla="*/ 9017 h 9017"/>
              <a:gd name="connsiteX3-17" fmla="*/ 0 w 10224"/>
              <a:gd name="connsiteY3-18" fmla="*/ 6138 h 9017"/>
              <a:gd name="connsiteX4-19" fmla="*/ 224 w 10224"/>
              <a:gd name="connsiteY4-20" fmla="*/ 0 h 9017"/>
              <a:gd name="connsiteX0-21" fmla="*/ 219 w 10000"/>
              <a:gd name="connsiteY0-22" fmla="*/ 0 h 10563"/>
              <a:gd name="connsiteX1-23" fmla="*/ 10000 w 10000"/>
              <a:gd name="connsiteY1-24" fmla="*/ 7502 h 10563"/>
              <a:gd name="connsiteX2-25" fmla="*/ 4751 w 10000"/>
              <a:gd name="connsiteY2-26" fmla="*/ 10563 h 10563"/>
              <a:gd name="connsiteX3-27" fmla="*/ 0 w 10000"/>
              <a:gd name="connsiteY3-28" fmla="*/ 6807 h 10563"/>
              <a:gd name="connsiteX4-29" fmla="*/ 219 w 10000"/>
              <a:gd name="connsiteY4-30" fmla="*/ 0 h 105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563">
                <a:moveTo>
                  <a:pt x="219" y="0"/>
                </a:moveTo>
                <a:lnTo>
                  <a:pt x="10000" y="7502"/>
                </a:lnTo>
                <a:lnTo>
                  <a:pt x="4751" y="10563"/>
                </a:lnTo>
                <a:lnTo>
                  <a:pt x="0" y="6807"/>
                </a:lnTo>
                <a:lnTo>
                  <a:pt x="219" y="0"/>
                </a:lnTo>
                <a:close/>
              </a:path>
            </a:pathLst>
          </a:custGeom>
          <a:solidFill>
            <a:srgbClr val="2196F3">
              <a:lumMod val="50000"/>
            </a:srgbClr>
          </a:solidFill>
          <a:ln w="3175" cap="flat" cmpd="sng" algn="ctr">
            <a:noFill/>
            <a:prstDash val="solid"/>
          </a:ln>
          <a:effectLst/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lIns="0" tIns="0" rIns="0" bIns="0" anchor="ctr">
            <a:normAutofit/>
          </a:bodyPr>
          <a:lstStyle/>
          <a:p>
            <a:pPr algn="ctr" defTabSz="1219200" latinLnBrk="1">
              <a:lnSpc>
                <a:spcPct val="120000"/>
              </a:lnSpc>
              <a:spcAft>
                <a:spcPts val="400"/>
              </a:spcAft>
              <a:defRPr/>
            </a:pPr>
            <a:endParaRPr lang="ko-KR" altLang="en-US" sz="1600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7"/>
          <p:cNvSpPr/>
          <p:nvPr>
            <p:custDataLst>
              <p:tags r:id="rId5"/>
            </p:custDataLst>
          </p:nvPr>
        </p:nvSpPr>
        <p:spPr bwMode="auto">
          <a:xfrm>
            <a:off x="1538605" y="4771390"/>
            <a:ext cx="2384425" cy="495935"/>
          </a:xfrm>
          <a:custGeom>
            <a:avLst/>
            <a:gdLst>
              <a:gd name="T0" fmla="*/ 81 w 795"/>
              <a:gd name="T1" fmla="*/ 0 h 138"/>
              <a:gd name="T2" fmla="*/ 162 w 795"/>
              <a:gd name="T3" fmla="*/ 69 h 138"/>
              <a:gd name="T4" fmla="*/ 0 w 795"/>
              <a:gd name="T5" fmla="*/ 138 h 138"/>
              <a:gd name="T6" fmla="*/ 636 w 795"/>
              <a:gd name="T7" fmla="*/ 138 h 138"/>
              <a:gd name="T8" fmla="*/ 795 w 795"/>
              <a:gd name="T9" fmla="*/ 69 h 138"/>
              <a:gd name="T10" fmla="*/ 714 w 795"/>
              <a:gd name="T11" fmla="*/ 0 h 138"/>
              <a:gd name="T12" fmla="*/ 81 w 795"/>
              <a:gd name="T13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5" h="138">
                <a:moveTo>
                  <a:pt x="81" y="0"/>
                </a:moveTo>
                <a:lnTo>
                  <a:pt x="162" y="69"/>
                </a:lnTo>
                <a:lnTo>
                  <a:pt x="0" y="138"/>
                </a:lnTo>
                <a:lnTo>
                  <a:pt x="636" y="138"/>
                </a:lnTo>
                <a:lnTo>
                  <a:pt x="795" y="69"/>
                </a:lnTo>
                <a:lnTo>
                  <a:pt x="714" y="0"/>
                </a:lnTo>
                <a:lnTo>
                  <a:pt x="81" y="0"/>
                </a:lnTo>
                <a:close/>
              </a:path>
            </a:pathLst>
          </a:custGeom>
          <a:solidFill>
            <a:srgbClr val="2196F3"/>
          </a:solidFill>
          <a:ln w="3175" cap="flat" cmpd="sng" algn="ctr">
            <a:noFill/>
            <a:prstDash val="solid"/>
          </a:ln>
          <a:effectLst/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lIns="0" tIns="0" rIns="0" bIns="0" anchor="ctr">
            <a:normAutofit/>
          </a:bodyPr>
          <a:lstStyle/>
          <a:p>
            <a:pPr algn="ctr" defTabSz="1219200" latinLnBrk="1">
              <a:lnSpc>
                <a:spcPct val="120000"/>
              </a:lnSpc>
              <a:spcAft>
                <a:spcPts val="400"/>
              </a:spcAft>
              <a:defRPr/>
            </a:pPr>
            <a:endParaRPr lang="ko-KR" altLang="en-US" sz="1600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Freeform 51"/>
          <p:cNvSpPr/>
          <p:nvPr>
            <p:custDataLst>
              <p:tags r:id="rId6"/>
            </p:custDataLst>
          </p:nvPr>
        </p:nvSpPr>
        <p:spPr bwMode="auto">
          <a:xfrm>
            <a:off x="2307590" y="4771390"/>
            <a:ext cx="968375" cy="260350"/>
          </a:xfrm>
          <a:custGeom>
            <a:avLst/>
            <a:gdLst>
              <a:gd name="connsiteX0" fmla="*/ 450091 w 898766"/>
              <a:gd name="connsiteY0" fmla="*/ 84664 h 1091661"/>
              <a:gd name="connsiteX1" fmla="*/ 78421 w 898766"/>
              <a:gd name="connsiteY1" fmla="*/ 456334 h 1091661"/>
              <a:gd name="connsiteX2" fmla="*/ 450091 w 898766"/>
              <a:gd name="connsiteY2" fmla="*/ 828004 h 1091661"/>
              <a:gd name="connsiteX3" fmla="*/ 821761 w 898766"/>
              <a:gd name="connsiteY3" fmla="*/ 456334 h 1091661"/>
              <a:gd name="connsiteX4" fmla="*/ 450091 w 898766"/>
              <a:gd name="connsiteY4" fmla="*/ 84664 h 1091661"/>
              <a:gd name="connsiteX5" fmla="*/ 447730 w 898766"/>
              <a:gd name="connsiteY5" fmla="*/ 0 h 1091661"/>
              <a:gd name="connsiteX6" fmla="*/ 863423 w 898766"/>
              <a:gd name="connsiteY6" fmla="*/ 280035 h 1091661"/>
              <a:gd name="connsiteX7" fmla="*/ 768947 w 898766"/>
              <a:gd name="connsiteY7" fmla="*/ 773656 h 1091661"/>
              <a:gd name="connsiteX8" fmla="*/ 447730 w 898766"/>
              <a:gd name="connsiteY8" fmla="*/ 1091661 h 1091661"/>
              <a:gd name="connsiteX9" fmla="*/ 131236 w 898766"/>
              <a:gd name="connsiteY9" fmla="*/ 773656 h 1091661"/>
              <a:gd name="connsiteX10" fmla="*/ 32036 w 898766"/>
              <a:gd name="connsiteY10" fmla="*/ 280035 h 1091661"/>
              <a:gd name="connsiteX11" fmla="*/ 447730 w 898766"/>
              <a:gd name="connsiteY11" fmla="*/ 0 h 1091661"/>
              <a:gd name="connsiteX0-1" fmla="*/ 821761 w 898766"/>
              <a:gd name="connsiteY0-2" fmla="*/ 456334 h 1091661"/>
              <a:gd name="connsiteX1-3" fmla="*/ 78421 w 898766"/>
              <a:gd name="connsiteY1-4" fmla="*/ 456334 h 1091661"/>
              <a:gd name="connsiteX2-5" fmla="*/ 450091 w 898766"/>
              <a:gd name="connsiteY2-6" fmla="*/ 828004 h 1091661"/>
              <a:gd name="connsiteX3-7" fmla="*/ 821761 w 898766"/>
              <a:gd name="connsiteY3-8" fmla="*/ 456334 h 1091661"/>
              <a:gd name="connsiteX4-9" fmla="*/ 447730 w 898766"/>
              <a:gd name="connsiteY4-10" fmla="*/ 0 h 1091661"/>
              <a:gd name="connsiteX5-11" fmla="*/ 863423 w 898766"/>
              <a:gd name="connsiteY5-12" fmla="*/ 280035 h 1091661"/>
              <a:gd name="connsiteX6-13" fmla="*/ 768947 w 898766"/>
              <a:gd name="connsiteY6-14" fmla="*/ 773656 h 1091661"/>
              <a:gd name="connsiteX7-15" fmla="*/ 447730 w 898766"/>
              <a:gd name="connsiteY7-16" fmla="*/ 1091661 h 1091661"/>
              <a:gd name="connsiteX8-17" fmla="*/ 131236 w 898766"/>
              <a:gd name="connsiteY8-18" fmla="*/ 773656 h 1091661"/>
              <a:gd name="connsiteX9-19" fmla="*/ 32036 w 898766"/>
              <a:gd name="connsiteY9-20" fmla="*/ 280035 h 1091661"/>
              <a:gd name="connsiteX10-21" fmla="*/ 447730 w 898766"/>
              <a:gd name="connsiteY10-22" fmla="*/ 0 h 1091661"/>
              <a:gd name="connsiteX0-23" fmla="*/ 821761 w 898766"/>
              <a:gd name="connsiteY0-24" fmla="*/ 238002 h 873329"/>
              <a:gd name="connsiteX1-25" fmla="*/ 78421 w 898766"/>
              <a:gd name="connsiteY1-26" fmla="*/ 238002 h 873329"/>
              <a:gd name="connsiteX2-27" fmla="*/ 450091 w 898766"/>
              <a:gd name="connsiteY2-28" fmla="*/ 609672 h 873329"/>
              <a:gd name="connsiteX3-29" fmla="*/ 821761 w 898766"/>
              <a:gd name="connsiteY3-30" fmla="*/ 238002 h 873329"/>
              <a:gd name="connsiteX4-31" fmla="*/ 32036 w 898766"/>
              <a:gd name="connsiteY4-32" fmla="*/ 61703 h 873329"/>
              <a:gd name="connsiteX5-33" fmla="*/ 863423 w 898766"/>
              <a:gd name="connsiteY5-34" fmla="*/ 61703 h 873329"/>
              <a:gd name="connsiteX6-35" fmla="*/ 768947 w 898766"/>
              <a:gd name="connsiteY6-36" fmla="*/ 555324 h 873329"/>
              <a:gd name="connsiteX7-37" fmla="*/ 447730 w 898766"/>
              <a:gd name="connsiteY7-38" fmla="*/ 873329 h 873329"/>
              <a:gd name="connsiteX8-39" fmla="*/ 131236 w 898766"/>
              <a:gd name="connsiteY8-40" fmla="*/ 555324 h 873329"/>
              <a:gd name="connsiteX9-41" fmla="*/ 32036 w 898766"/>
              <a:gd name="connsiteY9-42" fmla="*/ 61703 h 873329"/>
              <a:gd name="connsiteX0-43" fmla="*/ 821761 w 832092"/>
              <a:gd name="connsiteY0-44" fmla="*/ 176299 h 811626"/>
              <a:gd name="connsiteX1-45" fmla="*/ 78421 w 832092"/>
              <a:gd name="connsiteY1-46" fmla="*/ 176299 h 811626"/>
              <a:gd name="connsiteX2-47" fmla="*/ 450091 w 832092"/>
              <a:gd name="connsiteY2-48" fmla="*/ 547969 h 811626"/>
              <a:gd name="connsiteX3-49" fmla="*/ 821761 w 832092"/>
              <a:gd name="connsiteY3-50" fmla="*/ 176299 h 811626"/>
              <a:gd name="connsiteX4-51" fmla="*/ 32036 w 832092"/>
              <a:gd name="connsiteY4-52" fmla="*/ 0 h 811626"/>
              <a:gd name="connsiteX5-53" fmla="*/ 768947 w 832092"/>
              <a:gd name="connsiteY5-54" fmla="*/ 493621 h 811626"/>
              <a:gd name="connsiteX6-55" fmla="*/ 447730 w 832092"/>
              <a:gd name="connsiteY6-56" fmla="*/ 811626 h 811626"/>
              <a:gd name="connsiteX7-57" fmla="*/ 131236 w 832092"/>
              <a:gd name="connsiteY7-58" fmla="*/ 493621 h 811626"/>
              <a:gd name="connsiteX8-59" fmla="*/ 32036 w 832092"/>
              <a:gd name="connsiteY8-60" fmla="*/ 0 h 811626"/>
              <a:gd name="connsiteX0-61" fmla="*/ 753672 w 764003"/>
              <a:gd name="connsiteY0-62" fmla="*/ 46459 h 681786"/>
              <a:gd name="connsiteX1-63" fmla="*/ 10332 w 764003"/>
              <a:gd name="connsiteY1-64" fmla="*/ 46459 h 681786"/>
              <a:gd name="connsiteX2-65" fmla="*/ 382002 w 764003"/>
              <a:gd name="connsiteY2-66" fmla="*/ 418129 h 681786"/>
              <a:gd name="connsiteX3-67" fmla="*/ 753672 w 764003"/>
              <a:gd name="connsiteY3-68" fmla="*/ 46459 h 681786"/>
              <a:gd name="connsiteX4-69" fmla="*/ 63147 w 764003"/>
              <a:gd name="connsiteY4-70" fmla="*/ 363781 h 681786"/>
              <a:gd name="connsiteX5-71" fmla="*/ 700858 w 764003"/>
              <a:gd name="connsiteY5-72" fmla="*/ 363781 h 681786"/>
              <a:gd name="connsiteX6-73" fmla="*/ 379641 w 764003"/>
              <a:gd name="connsiteY6-74" fmla="*/ 681786 h 681786"/>
              <a:gd name="connsiteX7-75" fmla="*/ 63147 w 764003"/>
              <a:gd name="connsiteY7-76" fmla="*/ 363781 h 681786"/>
              <a:gd name="connsiteX0-77" fmla="*/ 690525 w 700856"/>
              <a:gd name="connsiteY0-78" fmla="*/ 0 h 635327"/>
              <a:gd name="connsiteX1-79" fmla="*/ 318855 w 700856"/>
              <a:gd name="connsiteY1-80" fmla="*/ 371670 h 635327"/>
              <a:gd name="connsiteX2-81" fmla="*/ 690525 w 700856"/>
              <a:gd name="connsiteY2-82" fmla="*/ 0 h 635327"/>
              <a:gd name="connsiteX3-83" fmla="*/ 0 w 700856"/>
              <a:gd name="connsiteY3-84" fmla="*/ 317322 h 635327"/>
              <a:gd name="connsiteX4-85" fmla="*/ 637711 w 700856"/>
              <a:gd name="connsiteY4-86" fmla="*/ 317322 h 635327"/>
              <a:gd name="connsiteX5-87" fmla="*/ 316494 w 700856"/>
              <a:gd name="connsiteY5-88" fmla="*/ 635327 h 635327"/>
              <a:gd name="connsiteX6-89" fmla="*/ 0 w 700856"/>
              <a:gd name="connsiteY6-90" fmla="*/ 317322 h 635327"/>
              <a:gd name="connsiteX0-91" fmla="*/ 0 w 637711"/>
              <a:gd name="connsiteY0-92" fmla="*/ 39751 h 357756"/>
              <a:gd name="connsiteX1-93" fmla="*/ 637711 w 637711"/>
              <a:gd name="connsiteY1-94" fmla="*/ 39751 h 357756"/>
              <a:gd name="connsiteX2-95" fmla="*/ 316494 w 637711"/>
              <a:gd name="connsiteY2-96" fmla="*/ 357756 h 357756"/>
              <a:gd name="connsiteX3-97" fmla="*/ 0 w 637711"/>
              <a:gd name="connsiteY3-98" fmla="*/ 39751 h 357756"/>
              <a:gd name="connsiteX0-99" fmla="*/ 0 w 637711"/>
              <a:gd name="connsiteY0-100" fmla="*/ 0 h 318005"/>
              <a:gd name="connsiteX1-101" fmla="*/ 637711 w 637711"/>
              <a:gd name="connsiteY1-102" fmla="*/ 0 h 318005"/>
              <a:gd name="connsiteX2-103" fmla="*/ 316494 w 637711"/>
              <a:gd name="connsiteY2-104" fmla="*/ 318005 h 318005"/>
              <a:gd name="connsiteX3-105" fmla="*/ 0 w 637711"/>
              <a:gd name="connsiteY3-106" fmla="*/ 0 h 3180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37711" h="318005">
                <a:moveTo>
                  <a:pt x="0" y="0"/>
                </a:moveTo>
                <a:lnTo>
                  <a:pt x="637711" y="0"/>
                </a:lnTo>
                <a:lnTo>
                  <a:pt x="316494" y="318005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alpha val="20000"/>
            </a:sysClr>
          </a:solidFill>
          <a:ln w="3175" cap="flat">
            <a:noFill/>
            <a:prstDash val="solid"/>
            <a:miter lim="800000"/>
          </a:ln>
        </p:spPr>
        <p:txBody>
          <a:bodyPr lIns="121920" tIns="60960" rIns="121920" bIns="60960">
            <a:normAutofit fontScale="25000" lnSpcReduction="20000"/>
          </a:bodyPr>
          <a:lstStyle>
            <a:lvl1pPr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defTabSz="457200" latinLnBrk="1">
              <a:lnSpc>
                <a:spcPct val="140000"/>
              </a:lnSpc>
              <a:defRPr/>
            </a:pPr>
            <a:endParaRPr lang="ko-KR" altLang="en-US" sz="3200" dirty="0">
              <a:solidFill>
                <a:srgbClr val="222222"/>
              </a:solidFill>
              <a:latin typeface="微软雅黑" panose="020B0503020204020204" pitchFamily="34" charset="-122"/>
              <a:ea typeface="Gulim" panose="020B0600000101010101" pitchFamily="50" charset="-127"/>
              <a:cs typeface="Source Sans Pro" charset="0"/>
            </a:endParaRPr>
          </a:p>
        </p:txBody>
      </p:sp>
      <p:sp>
        <p:nvSpPr>
          <p:cNvPr id="3" name="Freeform 17"/>
          <p:cNvSpPr/>
          <p:nvPr>
            <p:custDataLst>
              <p:tags r:id="rId7"/>
            </p:custDataLst>
          </p:nvPr>
        </p:nvSpPr>
        <p:spPr bwMode="auto">
          <a:xfrm>
            <a:off x="2110740" y="3375660"/>
            <a:ext cx="1365250" cy="1656080"/>
          </a:xfrm>
          <a:custGeom>
            <a:avLst/>
            <a:gdLst>
              <a:gd name="connsiteX0" fmla="*/ 450091 w 898766"/>
              <a:gd name="connsiteY0" fmla="*/ 84664 h 1091661"/>
              <a:gd name="connsiteX1" fmla="*/ 78421 w 898766"/>
              <a:gd name="connsiteY1" fmla="*/ 456334 h 1091661"/>
              <a:gd name="connsiteX2" fmla="*/ 450091 w 898766"/>
              <a:gd name="connsiteY2" fmla="*/ 828004 h 1091661"/>
              <a:gd name="connsiteX3" fmla="*/ 821761 w 898766"/>
              <a:gd name="connsiteY3" fmla="*/ 456334 h 1091661"/>
              <a:gd name="connsiteX4" fmla="*/ 450091 w 898766"/>
              <a:gd name="connsiteY4" fmla="*/ 84664 h 1091661"/>
              <a:gd name="connsiteX5" fmla="*/ 447730 w 898766"/>
              <a:gd name="connsiteY5" fmla="*/ 0 h 1091661"/>
              <a:gd name="connsiteX6" fmla="*/ 863423 w 898766"/>
              <a:gd name="connsiteY6" fmla="*/ 280035 h 1091661"/>
              <a:gd name="connsiteX7" fmla="*/ 768947 w 898766"/>
              <a:gd name="connsiteY7" fmla="*/ 773656 h 1091661"/>
              <a:gd name="connsiteX8" fmla="*/ 447730 w 898766"/>
              <a:gd name="connsiteY8" fmla="*/ 1091661 h 1091661"/>
              <a:gd name="connsiteX9" fmla="*/ 131236 w 898766"/>
              <a:gd name="connsiteY9" fmla="*/ 773656 h 1091661"/>
              <a:gd name="connsiteX10" fmla="*/ 32036 w 898766"/>
              <a:gd name="connsiteY10" fmla="*/ 280035 h 1091661"/>
              <a:gd name="connsiteX11" fmla="*/ 447730 w 898766"/>
              <a:gd name="connsiteY11" fmla="*/ 0 h 10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8766" h="1091661">
                <a:moveTo>
                  <a:pt x="450091" y="84664"/>
                </a:moveTo>
                <a:cubicBezTo>
                  <a:pt x="244823" y="84664"/>
                  <a:pt x="78421" y="251066"/>
                  <a:pt x="78421" y="456334"/>
                </a:cubicBezTo>
                <a:cubicBezTo>
                  <a:pt x="78421" y="661602"/>
                  <a:pt x="244823" y="828004"/>
                  <a:pt x="450091" y="828004"/>
                </a:cubicBezTo>
                <a:cubicBezTo>
                  <a:pt x="655359" y="828004"/>
                  <a:pt x="821761" y="661602"/>
                  <a:pt x="821761" y="456334"/>
                </a:cubicBezTo>
                <a:cubicBezTo>
                  <a:pt x="821761" y="251066"/>
                  <a:pt x="655359" y="84664"/>
                  <a:pt x="450091" y="84664"/>
                </a:cubicBezTo>
                <a:close/>
                <a:moveTo>
                  <a:pt x="447730" y="0"/>
                </a:moveTo>
                <a:cubicBezTo>
                  <a:pt x="631958" y="0"/>
                  <a:pt x="792566" y="109166"/>
                  <a:pt x="863423" y="280035"/>
                </a:cubicBezTo>
                <a:cubicBezTo>
                  <a:pt x="934280" y="446157"/>
                  <a:pt x="896490" y="640758"/>
                  <a:pt x="768947" y="773656"/>
                </a:cubicBezTo>
                <a:lnTo>
                  <a:pt x="447730" y="1091661"/>
                </a:lnTo>
                <a:cubicBezTo>
                  <a:pt x="447730" y="1091661"/>
                  <a:pt x="447730" y="1091661"/>
                  <a:pt x="131236" y="773656"/>
                </a:cubicBezTo>
                <a:cubicBezTo>
                  <a:pt x="3693" y="640758"/>
                  <a:pt x="-34097" y="446157"/>
                  <a:pt x="32036" y="280035"/>
                </a:cubicBezTo>
                <a:cubicBezTo>
                  <a:pt x="102893" y="109166"/>
                  <a:pt x="268226" y="0"/>
                  <a:pt x="447730" y="0"/>
                </a:cubicBezTo>
                <a:close/>
              </a:path>
            </a:pathLst>
          </a:custGeom>
          <a:solidFill>
            <a:srgbClr val="2196F3"/>
          </a:solidFill>
          <a:ln w="3175" cap="flat">
            <a:noFill/>
            <a:prstDash val="solid"/>
            <a:miter lim="800000"/>
          </a:ln>
        </p:spPr>
        <p:txBody>
          <a:bodyPr lIns="121920" tIns="60960" rIns="121920" bIns="60960">
            <a:normAutofit/>
          </a:bodyPr>
          <a:lstStyle>
            <a:lvl1pPr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defTabSz="457200" latinLnBrk="1">
              <a:lnSpc>
                <a:spcPct val="120000"/>
              </a:lnSpc>
              <a:defRPr/>
            </a:pPr>
            <a:endParaRPr lang="ko-KR" altLang="en-US" sz="3200" dirty="0">
              <a:solidFill>
                <a:srgbClr val="222222"/>
              </a:solidFill>
              <a:latin typeface="微软雅黑" panose="020B0503020204020204" pitchFamily="34" charset="-122"/>
              <a:ea typeface="Gulim" panose="020B0600000101010101" pitchFamily="50" charset="-127"/>
              <a:cs typeface="Source Sans Pro" charset="0"/>
            </a:endParaRPr>
          </a:p>
        </p:txBody>
      </p:sp>
      <p:sp>
        <p:nvSpPr>
          <p:cNvPr id="55" name="文本框 54"/>
          <p:cNvSpPr txBox="1"/>
          <p:nvPr>
            <p:custDataLst>
              <p:tags r:id="rId8"/>
            </p:custDataLst>
          </p:nvPr>
        </p:nvSpPr>
        <p:spPr>
          <a:xfrm>
            <a:off x="1885315" y="1593850"/>
            <a:ext cx="1801495" cy="17081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400">
                <a:solidFill>
                  <a:sysClr val="windowText" lastClr="000000">
                    <a:lumMod val="75000"/>
                    <a:lumOff val="25000"/>
                  </a:sysClr>
                </a:solidFill>
              </a:defRPr>
            </a:lvl1pPr>
          </a:lstStyle>
          <a:p>
            <a:pPr algn="just" defTabSz="457200">
              <a:lnSpc>
                <a:spcPct val="120000"/>
              </a:lnSpc>
            </a:pPr>
            <a:r>
              <a:rPr lang="zh-CN" altLang="en-US" spc="15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研究学习的</a:t>
            </a:r>
            <a:r>
              <a:rPr lang="en-US" altLang="zh-CN" spc="15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Activiti</a:t>
            </a:r>
            <a:r>
              <a:rPr lang="zh-CN" altLang="en-US" spc="15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框架，成功应用于银保贷项目。并且帮助银保贷在一个月内快速构建开发完成。</a:t>
            </a:r>
            <a:endParaRPr lang="zh-CN" altLang="en-US" spc="15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>
            <p:custDataLst>
              <p:tags r:id="rId9"/>
            </p:custDataLst>
          </p:nvPr>
        </p:nvSpPr>
        <p:spPr>
          <a:xfrm>
            <a:off x="2122170" y="3681095"/>
            <a:ext cx="1342390" cy="9467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 defTabSz="457200">
              <a:lnSpc>
                <a:spcPct val="120000"/>
              </a:lnSpc>
            </a:pPr>
            <a:r>
              <a:rPr kumimoji="1" lang="en-US" altLang="zh-CN" b="1" spc="300">
                <a:latin typeface="Arial" panose="020B0604020202020204" pitchFamily="34" charset="0"/>
                <a:ea typeface="微软雅黑" panose="020B0503020204020204" pitchFamily="34" charset="-122"/>
              </a:rPr>
              <a:t>Activiti</a:t>
            </a:r>
            <a:r>
              <a:rPr kumimoji="1" lang="zh-CN" altLang="en-US" b="1" spc="300">
                <a:latin typeface="Arial" panose="020B0604020202020204" pitchFamily="34" charset="0"/>
                <a:ea typeface="微软雅黑" panose="020B0503020204020204" pitchFamily="34" charset="-122"/>
              </a:rPr>
              <a:t>工作流</a:t>
            </a:r>
            <a:endParaRPr kumimoji="1" lang="zh-CN" altLang="en-US" b="1" spc="3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Rectangle 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508500" y="5267960"/>
            <a:ext cx="1907540" cy="236220"/>
          </a:xfrm>
          <a:prstGeom prst="rect">
            <a:avLst/>
          </a:prstGeom>
          <a:solidFill>
            <a:srgbClr val="38A9C9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lIns="0" tIns="0" rIns="0" bIns="0" anchor="ctr">
            <a:normAutofit fontScale="62500"/>
          </a:bodyPr>
          <a:lstStyle/>
          <a:p>
            <a:pPr algn="ctr" defTabSz="1219200" latinLnBrk="1">
              <a:lnSpc>
                <a:spcPct val="130000"/>
              </a:lnSpc>
              <a:spcAft>
                <a:spcPts val="400"/>
              </a:spcAft>
              <a:defRPr/>
            </a:pPr>
            <a:endParaRPr lang="ko-KR" altLang="en-US" sz="1600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6"/>
          <p:cNvSpPr/>
          <p:nvPr>
            <p:custDataLst>
              <p:tags r:id="rId11"/>
            </p:custDataLst>
          </p:nvPr>
        </p:nvSpPr>
        <p:spPr bwMode="auto">
          <a:xfrm>
            <a:off x="6410325" y="5021580"/>
            <a:ext cx="476885" cy="481965"/>
          </a:xfrm>
          <a:custGeom>
            <a:avLst/>
            <a:gdLst>
              <a:gd name="T0" fmla="*/ 0 w 159"/>
              <a:gd name="T1" fmla="*/ 69 h 186"/>
              <a:gd name="T2" fmla="*/ 0 w 159"/>
              <a:gd name="T3" fmla="*/ 186 h 186"/>
              <a:gd name="T4" fmla="*/ 159 w 159"/>
              <a:gd name="T5" fmla="*/ 117 h 186"/>
              <a:gd name="T6" fmla="*/ 159 w 159"/>
              <a:gd name="T7" fmla="*/ 0 h 186"/>
              <a:gd name="T8" fmla="*/ 0 w 159"/>
              <a:gd name="T9" fmla="*/ 69 h 186"/>
              <a:gd name="connsiteX0" fmla="*/ 0 w 10000"/>
              <a:gd name="connsiteY0" fmla="*/ 3710 h 10000"/>
              <a:gd name="connsiteX1" fmla="*/ 0 w 10000"/>
              <a:gd name="connsiteY1" fmla="*/ 10000 h 10000"/>
              <a:gd name="connsiteX2" fmla="*/ 10000 w 10000"/>
              <a:gd name="connsiteY2" fmla="*/ 5163 h 10000"/>
              <a:gd name="connsiteX3" fmla="*/ 10000 w 10000"/>
              <a:gd name="connsiteY3" fmla="*/ 0 h 10000"/>
              <a:gd name="connsiteX4" fmla="*/ 0 w 10000"/>
              <a:gd name="connsiteY4" fmla="*/ 3710 h 10000"/>
              <a:gd name="connsiteX0-1" fmla="*/ 0 w 10000"/>
              <a:gd name="connsiteY0-2" fmla="*/ 3710 h 10000"/>
              <a:gd name="connsiteX1-3" fmla="*/ 0 w 10000"/>
              <a:gd name="connsiteY1-4" fmla="*/ 10000 h 10000"/>
              <a:gd name="connsiteX2-5" fmla="*/ 10000 w 10000"/>
              <a:gd name="connsiteY2-6" fmla="*/ 4648 h 10000"/>
              <a:gd name="connsiteX3-7" fmla="*/ 10000 w 10000"/>
              <a:gd name="connsiteY3-8" fmla="*/ 0 h 10000"/>
              <a:gd name="connsiteX4-9" fmla="*/ 0 w 10000"/>
              <a:gd name="connsiteY4-10" fmla="*/ 371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3710"/>
                </a:moveTo>
                <a:lnTo>
                  <a:pt x="0" y="10000"/>
                </a:lnTo>
                <a:lnTo>
                  <a:pt x="10000" y="4648"/>
                </a:lnTo>
                <a:lnTo>
                  <a:pt x="10000" y="0"/>
                </a:lnTo>
                <a:lnTo>
                  <a:pt x="0" y="3710"/>
                </a:lnTo>
                <a:close/>
              </a:path>
            </a:pathLst>
          </a:custGeom>
          <a:solidFill>
            <a:srgbClr val="38A9C9">
              <a:lumMod val="50000"/>
            </a:srgbClr>
          </a:solidFill>
          <a:ln w="3175" cap="flat" cmpd="sng" algn="ctr">
            <a:noFill/>
            <a:prstDash val="solid"/>
          </a:ln>
          <a:effectLst/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lIns="0" tIns="0" rIns="0" bIns="0" anchor="ctr">
            <a:normAutofit/>
          </a:bodyPr>
          <a:lstStyle/>
          <a:p>
            <a:pPr algn="ctr" defTabSz="1219200" latinLnBrk="1">
              <a:lnSpc>
                <a:spcPct val="120000"/>
              </a:lnSpc>
              <a:spcAft>
                <a:spcPts val="400"/>
              </a:spcAft>
              <a:defRPr/>
            </a:pPr>
            <a:endParaRPr lang="ko-KR" altLang="en-US" sz="1600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8"/>
          <p:cNvSpPr/>
          <p:nvPr>
            <p:custDataLst>
              <p:tags r:id="rId12"/>
            </p:custDataLst>
          </p:nvPr>
        </p:nvSpPr>
        <p:spPr bwMode="auto">
          <a:xfrm>
            <a:off x="4746625" y="4771390"/>
            <a:ext cx="248285" cy="349250"/>
          </a:xfrm>
          <a:custGeom>
            <a:avLst/>
            <a:gdLst>
              <a:gd name="T0" fmla="*/ 0 w 81"/>
              <a:gd name="T1" fmla="*/ 0 h 102"/>
              <a:gd name="T2" fmla="*/ 81 w 81"/>
              <a:gd name="T3" fmla="*/ 69 h 102"/>
              <a:gd name="T4" fmla="*/ 0 w 81"/>
              <a:gd name="T5" fmla="*/ 102 h 102"/>
              <a:gd name="T6" fmla="*/ 0 w 81"/>
              <a:gd name="T7" fmla="*/ 0 h 102"/>
              <a:gd name="connsiteX0" fmla="*/ 224 w 10224"/>
              <a:gd name="connsiteY0" fmla="*/ 0 h 10000"/>
              <a:gd name="connsiteX1" fmla="*/ 10224 w 10224"/>
              <a:gd name="connsiteY1" fmla="*/ 6765 h 10000"/>
              <a:gd name="connsiteX2" fmla="*/ 224 w 10224"/>
              <a:gd name="connsiteY2" fmla="*/ 10000 h 10000"/>
              <a:gd name="connsiteX3" fmla="*/ 0 w 10224"/>
              <a:gd name="connsiteY3" fmla="*/ 6138 h 10000"/>
              <a:gd name="connsiteX4" fmla="*/ 224 w 10224"/>
              <a:gd name="connsiteY4" fmla="*/ 0 h 10000"/>
              <a:gd name="connsiteX0-1" fmla="*/ 224 w 10224"/>
              <a:gd name="connsiteY0-2" fmla="*/ 0 h 10000"/>
              <a:gd name="connsiteX1-3" fmla="*/ 10224 w 10224"/>
              <a:gd name="connsiteY1-4" fmla="*/ 6765 h 10000"/>
              <a:gd name="connsiteX2-5" fmla="*/ 3068 w 10224"/>
              <a:gd name="connsiteY2-6" fmla="*/ 9017 h 10000"/>
              <a:gd name="connsiteX3-7" fmla="*/ 224 w 10224"/>
              <a:gd name="connsiteY3-8" fmla="*/ 10000 h 10000"/>
              <a:gd name="connsiteX4-9" fmla="*/ 0 w 10224"/>
              <a:gd name="connsiteY4-10" fmla="*/ 6138 h 10000"/>
              <a:gd name="connsiteX5" fmla="*/ 224 w 10224"/>
              <a:gd name="connsiteY5" fmla="*/ 0 h 10000"/>
              <a:gd name="connsiteX0-11" fmla="*/ 224 w 10224"/>
              <a:gd name="connsiteY0-12" fmla="*/ 0 h 9017"/>
              <a:gd name="connsiteX1-13" fmla="*/ 10224 w 10224"/>
              <a:gd name="connsiteY1-14" fmla="*/ 6765 h 9017"/>
              <a:gd name="connsiteX2-15" fmla="*/ 3068 w 10224"/>
              <a:gd name="connsiteY2-16" fmla="*/ 9017 h 9017"/>
              <a:gd name="connsiteX3-17" fmla="*/ 0 w 10224"/>
              <a:gd name="connsiteY3-18" fmla="*/ 6138 h 9017"/>
              <a:gd name="connsiteX4-19" fmla="*/ 224 w 10224"/>
              <a:gd name="connsiteY4-20" fmla="*/ 0 h 9017"/>
              <a:gd name="connsiteX0-21" fmla="*/ 219 w 10000"/>
              <a:gd name="connsiteY0-22" fmla="*/ 0 h 10563"/>
              <a:gd name="connsiteX1-23" fmla="*/ 10000 w 10000"/>
              <a:gd name="connsiteY1-24" fmla="*/ 7502 h 10563"/>
              <a:gd name="connsiteX2-25" fmla="*/ 4751 w 10000"/>
              <a:gd name="connsiteY2-26" fmla="*/ 10563 h 10563"/>
              <a:gd name="connsiteX3-27" fmla="*/ 0 w 10000"/>
              <a:gd name="connsiteY3-28" fmla="*/ 6807 h 10563"/>
              <a:gd name="connsiteX4-29" fmla="*/ 219 w 10000"/>
              <a:gd name="connsiteY4-30" fmla="*/ 0 h 105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563">
                <a:moveTo>
                  <a:pt x="219" y="0"/>
                </a:moveTo>
                <a:lnTo>
                  <a:pt x="10000" y="7502"/>
                </a:lnTo>
                <a:lnTo>
                  <a:pt x="4751" y="10563"/>
                </a:lnTo>
                <a:lnTo>
                  <a:pt x="0" y="6807"/>
                </a:lnTo>
                <a:lnTo>
                  <a:pt x="219" y="0"/>
                </a:lnTo>
                <a:close/>
              </a:path>
            </a:pathLst>
          </a:custGeom>
          <a:solidFill>
            <a:srgbClr val="38A9C9">
              <a:lumMod val="50000"/>
            </a:srgbClr>
          </a:solidFill>
          <a:ln w="3175" cap="flat" cmpd="sng" algn="ctr">
            <a:noFill/>
            <a:prstDash val="solid"/>
          </a:ln>
          <a:effectLst/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lIns="0" tIns="0" rIns="0" bIns="0" anchor="ctr">
            <a:normAutofit/>
          </a:bodyPr>
          <a:lstStyle/>
          <a:p>
            <a:pPr algn="ctr" defTabSz="1219200" latinLnBrk="1">
              <a:lnSpc>
                <a:spcPct val="120000"/>
              </a:lnSpc>
              <a:spcAft>
                <a:spcPts val="400"/>
              </a:spcAft>
              <a:defRPr/>
            </a:pPr>
            <a:endParaRPr lang="ko-KR" altLang="en-US" sz="1600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7"/>
          <p:cNvSpPr/>
          <p:nvPr>
            <p:custDataLst>
              <p:tags r:id="rId13"/>
            </p:custDataLst>
          </p:nvPr>
        </p:nvSpPr>
        <p:spPr bwMode="auto">
          <a:xfrm>
            <a:off x="4508500" y="4771390"/>
            <a:ext cx="2384425" cy="495935"/>
          </a:xfrm>
          <a:custGeom>
            <a:avLst/>
            <a:gdLst>
              <a:gd name="T0" fmla="*/ 81 w 795"/>
              <a:gd name="T1" fmla="*/ 0 h 138"/>
              <a:gd name="T2" fmla="*/ 162 w 795"/>
              <a:gd name="T3" fmla="*/ 69 h 138"/>
              <a:gd name="T4" fmla="*/ 0 w 795"/>
              <a:gd name="T5" fmla="*/ 138 h 138"/>
              <a:gd name="T6" fmla="*/ 636 w 795"/>
              <a:gd name="T7" fmla="*/ 138 h 138"/>
              <a:gd name="T8" fmla="*/ 795 w 795"/>
              <a:gd name="T9" fmla="*/ 69 h 138"/>
              <a:gd name="T10" fmla="*/ 714 w 795"/>
              <a:gd name="T11" fmla="*/ 0 h 138"/>
              <a:gd name="T12" fmla="*/ 81 w 795"/>
              <a:gd name="T13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5" h="138">
                <a:moveTo>
                  <a:pt x="81" y="0"/>
                </a:moveTo>
                <a:lnTo>
                  <a:pt x="162" y="69"/>
                </a:lnTo>
                <a:lnTo>
                  <a:pt x="0" y="138"/>
                </a:lnTo>
                <a:lnTo>
                  <a:pt x="636" y="138"/>
                </a:lnTo>
                <a:lnTo>
                  <a:pt x="795" y="69"/>
                </a:lnTo>
                <a:lnTo>
                  <a:pt x="714" y="0"/>
                </a:lnTo>
                <a:lnTo>
                  <a:pt x="81" y="0"/>
                </a:lnTo>
                <a:close/>
              </a:path>
            </a:pathLst>
          </a:custGeom>
          <a:solidFill>
            <a:srgbClr val="38A9C9"/>
          </a:solidFill>
          <a:ln w="3175" cap="flat" cmpd="sng" algn="ctr">
            <a:noFill/>
            <a:prstDash val="solid"/>
          </a:ln>
          <a:effectLst/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lIns="0" tIns="0" rIns="0" bIns="0" anchor="ctr">
            <a:normAutofit/>
          </a:bodyPr>
          <a:lstStyle/>
          <a:p>
            <a:pPr algn="ctr" defTabSz="1219200" latinLnBrk="1">
              <a:lnSpc>
                <a:spcPct val="120000"/>
              </a:lnSpc>
              <a:spcAft>
                <a:spcPts val="400"/>
              </a:spcAft>
              <a:defRPr/>
            </a:pPr>
            <a:endParaRPr lang="ko-KR" altLang="en-US" sz="1600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reeform 55"/>
          <p:cNvSpPr/>
          <p:nvPr>
            <p:custDataLst>
              <p:tags r:id="rId14"/>
            </p:custDataLst>
          </p:nvPr>
        </p:nvSpPr>
        <p:spPr bwMode="auto">
          <a:xfrm>
            <a:off x="5264785" y="4771390"/>
            <a:ext cx="968375" cy="260350"/>
          </a:xfrm>
          <a:custGeom>
            <a:avLst/>
            <a:gdLst>
              <a:gd name="connsiteX0" fmla="*/ 450091 w 898766"/>
              <a:gd name="connsiteY0" fmla="*/ 84664 h 1091661"/>
              <a:gd name="connsiteX1" fmla="*/ 78421 w 898766"/>
              <a:gd name="connsiteY1" fmla="*/ 456334 h 1091661"/>
              <a:gd name="connsiteX2" fmla="*/ 450091 w 898766"/>
              <a:gd name="connsiteY2" fmla="*/ 828004 h 1091661"/>
              <a:gd name="connsiteX3" fmla="*/ 821761 w 898766"/>
              <a:gd name="connsiteY3" fmla="*/ 456334 h 1091661"/>
              <a:gd name="connsiteX4" fmla="*/ 450091 w 898766"/>
              <a:gd name="connsiteY4" fmla="*/ 84664 h 1091661"/>
              <a:gd name="connsiteX5" fmla="*/ 447730 w 898766"/>
              <a:gd name="connsiteY5" fmla="*/ 0 h 1091661"/>
              <a:gd name="connsiteX6" fmla="*/ 863423 w 898766"/>
              <a:gd name="connsiteY6" fmla="*/ 280035 h 1091661"/>
              <a:gd name="connsiteX7" fmla="*/ 768947 w 898766"/>
              <a:gd name="connsiteY7" fmla="*/ 773656 h 1091661"/>
              <a:gd name="connsiteX8" fmla="*/ 447730 w 898766"/>
              <a:gd name="connsiteY8" fmla="*/ 1091661 h 1091661"/>
              <a:gd name="connsiteX9" fmla="*/ 131236 w 898766"/>
              <a:gd name="connsiteY9" fmla="*/ 773656 h 1091661"/>
              <a:gd name="connsiteX10" fmla="*/ 32036 w 898766"/>
              <a:gd name="connsiteY10" fmla="*/ 280035 h 1091661"/>
              <a:gd name="connsiteX11" fmla="*/ 447730 w 898766"/>
              <a:gd name="connsiteY11" fmla="*/ 0 h 1091661"/>
              <a:gd name="connsiteX0-1" fmla="*/ 821761 w 898766"/>
              <a:gd name="connsiteY0-2" fmla="*/ 456334 h 1091661"/>
              <a:gd name="connsiteX1-3" fmla="*/ 78421 w 898766"/>
              <a:gd name="connsiteY1-4" fmla="*/ 456334 h 1091661"/>
              <a:gd name="connsiteX2-5" fmla="*/ 450091 w 898766"/>
              <a:gd name="connsiteY2-6" fmla="*/ 828004 h 1091661"/>
              <a:gd name="connsiteX3-7" fmla="*/ 821761 w 898766"/>
              <a:gd name="connsiteY3-8" fmla="*/ 456334 h 1091661"/>
              <a:gd name="connsiteX4-9" fmla="*/ 447730 w 898766"/>
              <a:gd name="connsiteY4-10" fmla="*/ 0 h 1091661"/>
              <a:gd name="connsiteX5-11" fmla="*/ 863423 w 898766"/>
              <a:gd name="connsiteY5-12" fmla="*/ 280035 h 1091661"/>
              <a:gd name="connsiteX6-13" fmla="*/ 768947 w 898766"/>
              <a:gd name="connsiteY6-14" fmla="*/ 773656 h 1091661"/>
              <a:gd name="connsiteX7-15" fmla="*/ 447730 w 898766"/>
              <a:gd name="connsiteY7-16" fmla="*/ 1091661 h 1091661"/>
              <a:gd name="connsiteX8-17" fmla="*/ 131236 w 898766"/>
              <a:gd name="connsiteY8-18" fmla="*/ 773656 h 1091661"/>
              <a:gd name="connsiteX9-19" fmla="*/ 32036 w 898766"/>
              <a:gd name="connsiteY9-20" fmla="*/ 280035 h 1091661"/>
              <a:gd name="connsiteX10-21" fmla="*/ 447730 w 898766"/>
              <a:gd name="connsiteY10-22" fmla="*/ 0 h 1091661"/>
              <a:gd name="connsiteX0-23" fmla="*/ 821761 w 898766"/>
              <a:gd name="connsiteY0-24" fmla="*/ 238002 h 873329"/>
              <a:gd name="connsiteX1-25" fmla="*/ 78421 w 898766"/>
              <a:gd name="connsiteY1-26" fmla="*/ 238002 h 873329"/>
              <a:gd name="connsiteX2-27" fmla="*/ 450091 w 898766"/>
              <a:gd name="connsiteY2-28" fmla="*/ 609672 h 873329"/>
              <a:gd name="connsiteX3-29" fmla="*/ 821761 w 898766"/>
              <a:gd name="connsiteY3-30" fmla="*/ 238002 h 873329"/>
              <a:gd name="connsiteX4-31" fmla="*/ 32036 w 898766"/>
              <a:gd name="connsiteY4-32" fmla="*/ 61703 h 873329"/>
              <a:gd name="connsiteX5-33" fmla="*/ 863423 w 898766"/>
              <a:gd name="connsiteY5-34" fmla="*/ 61703 h 873329"/>
              <a:gd name="connsiteX6-35" fmla="*/ 768947 w 898766"/>
              <a:gd name="connsiteY6-36" fmla="*/ 555324 h 873329"/>
              <a:gd name="connsiteX7-37" fmla="*/ 447730 w 898766"/>
              <a:gd name="connsiteY7-38" fmla="*/ 873329 h 873329"/>
              <a:gd name="connsiteX8-39" fmla="*/ 131236 w 898766"/>
              <a:gd name="connsiteY8-40" fmla="*/ 555324 h 873329"/>
              <a:gd name="connsiteX9-41" fmla="*/ 32036 w 898766"/>
              <a:gd name="connsiteY9-42" fmla="*/ 61703 h 873329"/>
              <a:gd name="connsiteX0-43" fmla="*/ 821761 w 832092"/>
              <a:gd name="connsiteY0-44" fmla="*/ 176299 h 811626"/>
              <a:gd name="connsiteX1-45" fmla="*/ 78421 w 832092"/>
              <a:gd name="connsiteY1-46" fmla="*/ 176299 h 811626"/>
              <a:gd name="connsiteX2-47" fmla="*/ 450091 w 832092"/>
              <a:gd name="connsiteY2-48" fmla="*/ 547969 h 811626"/>
              <a:gd name="connsiteX3-49" fmla="*/ 821761 w 832092"/>
              <a:gd name="connsiteY3-50" fmla="*/ 176299 h 811626"/>
              <a:gd name="connsiteX4-51" fmla="*/ 32036 w 832092"/>
              <a:gd name="connsiteY4-52" fmla="*/ 0 h 811626"/>
              <a:gd name="connsiteX5-53" fmla="*/ 768947 w 832092"/>
              <a:gd name="connsiteY5-54" fmla="*/ 493621 h 811626"/>
              <a:gd name="connsiteX6-55" fmla="*/ 447730 w 832092"/>
              <a:gd name="connsiteY6-56" fmla="*/ 811626 h 811626"/>
              <a:gd name="connsiteX7-57" fmla="*/ 131236 w 832092"/>
              <a:gd name="connsiteY7-58" fmla="*/ 493621 h 811626"/>
              <a:gd name="connsiteX8-59" fmla="*/ 32036 w 832092"/>
              <a:gd name="connsiteY8-60" fmla="*/ 0 h 811626"/>
              <a:gd name="connsiteX0-61" fmla="*/ 753672 w 764003"/>
              <a:gd name="connsiteY0-62" fmla="*/ 46459 h 681786"/>
              <a:gd name="connsiteX1-63" fmla="*/ 10332 w 764003"/>
              <a:gd name="connsiteY1-64" fmla="*/ 46459 h 681786"/>
              <a:gd name="connsiteX2-65" fmla="*/ 382002 w 764003"/>
              <a:gd name="connsiteY2-66" fmla="*/ 418129 h 681786"/>
              <a:gd name="connsiteX3-67" fmla="*/ 753672 w 764003"/>
              <a:gd name="connsiteY3-68" fmla="*/ 46459 h 681786"/>
              <a:gd name="connsiteX4-69" fmla="*/ 63147 w 764003"/>
              <a:gd name="connsiteY4-70" fmla="*/ 363781 h 681786"/>
              <a:gd name="connsiteX5-71" fmla="*/ 700858 w 764003"/>
              <a:gd name="connsiteY5-72" fmla="*/ 363781 h 681786"/>
              <a:gd name="connsiteX6-73" fmla="*/ 379641 w 764003"/>
              <a:gd name="connsiteY6-74" fmla="*/ 681786 h 681786"/>
              <a:gd name="connsiteX7-75" fmla="*/ 63147 w 764003"/>
              <a:gd name="connsiteY7-76" fmla="*/ 363781 h 681786"/>
              <a:gd name="connsiteX0-77" fmla="*/ 690525 w 700856"/>
              <a:gd name="connsiteY0-78" fmla="*/ 0 h 635327"/>
              <a:gd name="connsiteX1-79" fmla="*/ 318855 w 700856"/>
              <a:gd name="connsiteY1-80" fmla="*/ 371670 h 635327"/>
              <a:gd name="connsiteX2-81" fmla="*/ 690525 w 700856"/>
              <a:gd name="connsiteY2-82" fmla="*/ 0 h 635327"/>
              <a:gd name="connsiteX3-83" fmla="*/ 0 w 700856"/>
              <a:gd name="connsiteY3-84" fmla="*/ 317322 h 635327"/>
              <a:gd name="connsiteX4-85" fmla="*/ 637711 w 700856"/>
              <a:gd name="connsiteY4-86" fmla="*/ 317322 h 635327"/>
              <a:gd name="connsiteX5-87" fmla="*/ 316494 w 700856"/>
              <a:gd name="connsiteY5-88" fmla="*/ 635327 h 635327"/>
              <a:gd name="connsiteX6-89" fmla="*/ 0 w 700856"/>
              <a:gd name="connsiteY6-90" fmla="*/ 317322 h 635327"/>
              <a:gd name="connsiteX0-91" fmla="*/ 0 w 637711"/>
              <a:gd name="connsiteY0-92" fmla="*/ 39751 h 357756"/>
              <a:gd name="connsiteX1-93" fmla="*/ 637711 w 637711"/>
              <a:gd name="connsiteY1-94" fmla="*/ 39751 h 357756"/>
              <a:gd name="connsiteX2-95" fmla="*/ 316494 w 637711"/>
              <a:gd name="connsiteY2-96" fmla="*/ 357756 h 357756"/>
              <a:gd name="connsiteX3-97" fmla="*/ 0 w 637711"/>
              <a:gd name="connsiteY3-98" fmla="*/ 39751 h 357756"/>
              <a:gd name="connsiteX0-99" fmla="*/ 0 w 637711"/>
              <a:gd name="connsiteY0-100" fmla="*/ 0 h 318005"/>
              <a:gd name="connsiteX1-101" fmla="*/ 637711 w 637711"/>
              <a:gd name="connsiteY1-102" fmla="*/ 0 h 318005"/>
              <a:gd name="connsiteX2-103" fmla="*/ 316494 w 637711"/>
              <a:gd name="connsiteY2-104" fmla="*/ 318005 h 318005"/>
              <a:gd name="connsiteX3-105" fmla="*/ 0 w 637711"/>
              <a:gd name="connsiteY3-106" fmla="*/ 0 h 3180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37711" h="318005">
                <a:moveTo>
                  <a:pt x="0" y="0"/>
                </a:moveTo>
                <a:lnTo>
                  <a:pt x="637711" y="0"/>
                </a:lnTo>
                <a:lnTo>
                  <a:pt x="316494" y="318005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alpha val="20000"/>
            </a:sysClr>
          </a:solidFill>
          <a:ln w="3175" cap="flat">
            <a:noFill/>
            <a:prstDash val="solid"/>
            <a:miter lim="800000"/>
          </a:ln>
        </p:spPr>
        <p:txBody>
          <a:bodyPr lIns="121920" tIns="60960" rIns="121920" bIns="60960">
            <a:normAutofit fontScale="25000" lnSpcReduction="20000"/>
          </a:bodyPr>
          <a:lstStyle>
            <a:lvl1pPr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defTabSz="457200" latinLnBrk="1">
              <a:lnSpc>
                <a:spcPct val="140000"/>
              </a:lnSpc>
              <a:defRPr/>
            </a:pPr>
            <a:endParaRPr lang="ko-KR" altLang="en-US" sz="3200" dirty="0">
              <a:solidFill>
                <a:srgbClr val="222222"/>
              </a:solidFill>
              <a:latin typeface="微软雅黑" panose="020B0503020204020204" pitchFamily="34" charset="-122"/>
              <a:ea typeface="Gulim" panose="020B0600000101010101" pitchFamily="50" charset="-127"/>
              <a:cs typeface="Source Sans Pro" charset="0"/>
            </a:endParaRPr>
          </a:p>
        </p:txBody>
      </p:sp>
      <p:sp>
        <p:nvSpPr>
          <p:cNvPr id="57" name="Freeform 56"/>
          <p:cNvSpPr/>
          <p:nvPr>
            <p:custDataLst>
              <p:tags r:id="rId15"/>
            </p:custDataLst>
          </p:nvPr>
        </p:nvSpPr>
        <p:spPr bwMode="auto">
          <a:xfrm>
            <a:off x="5067935" y="3375660"/>
            <a:ext cx="1365250" cy="1656080"/>
          </a:xfrm>
          <a:custGeom>
            <a:avLst/>
            <a:gdLst>
              <a:gd name="connsiteX0" fmla="*/ 450091 w 898766"/>
              <a:gd name="connsiteY0" fmla="*/ 84664 h 1091661"/>
              <a:gd name="connsiteX1" fmla="*/ 78421 w 898766"/>
              <a:gd name="connsiteY1" fmla="*/ 456334 h 1091661"/>
              <a:gd name="connsiteX2" fmla="*/ 450091 w 898766"/>
              <a:gd name="connsiteY2" fmla="*/ 828004 h 1091661"/>
              <a:gd name="connsiteX3" fmla="*/ 821761 w 898766"/>
              <a:gd name="connsiteY3" fmla="*/ 456334 h 1091661"/>
              <a:gd name="connsiteX4" fmla="*/ 450091 w 898766"/>
              <a:gd name="connsiteY4" fmla="*/ 84664 h 1091661"/>
              <a:gd name="connsiteX5" fmla="*/ 447730 w 898766"/>
              <a:gd name="connsiteY5" fmla="*/ 0 h 1091661"/>
              <a:gd name="connsiteX6" fmla="*/ 863423 w 898766"/>
              <a:gd name="connsiteY6" fmla="*/ 280035 h 1091661"/>
              <a:gd name="connsiteX7" fmla="*/ 768947 w 898766"/>
              <a:gd name="connsiteY7" fmla="*/ 773656 h 1091661"/>
              <a:gd name="connsiteX8" fmla="*/ 447730 w 898766"/>
              <a:gd name="connsiteY8" fmla="*/ 1091661 h 1091661"/>
              <a:gd name="connsiteX9" fmla="*/ 131236 w 898766"/>
              <a:gd name="connsiteY9" fmla="*/ 773656 h 1091661"/>
              <a:gd name="connsiteX10" fmla="*/ 32036 w 898766"/>
              <a:gd name="connsiteY10" fmla="*/ 280035 h 1091661"/>
              <a:gd name="connsiteX11" fmla="*/ 447730 w 898766"/>
              <a:gd name="connsiteY11" fmla="*/ 0 h 10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8766" h="1091661">
                <a:moveTo>
                  <a:pt x="450091" y="84664"/>
                </a:moveTo>
                <a:cubicBezTo>
                  <a:pt x="244823" y="84664"/>
                  <a:pt x="78421" y="251066"/>
                  <a:pt x="78421" y="456334"/>
                </a:cubicBezTo>
                <a:cubicBezTo>
                  <a:pt x="78421" y="661602"/>
                  <a:pt x="244823" y="828004"/>
                  <a:pt x="450091" y="828004"/>
                </a:cubicBezTo>
                <a:cubicBezTo>
                  <a:pt x="655359" y="828004"/>
                  <a:pt x="821761" y="661602"/>
                  <a:pt x="821761" y="456334"/>
                </a:cubicBezTo>
                <a:cubicBezTo>
                  <a:pt x="821761" y="251066"/>
                  <a:pt x="655359" y="84664"/>
                  <a:pt x="450091" y="84664"/>
                </a:cubicBezTo>
                <a:close/>
                <a:moveTo>
                  <a:pt x="447730" y="0"/>
                </a:moveTo>
                <a:cubicBezTo>
                  <a:pt x="631958" y="0"/>
                  <a:pt x="792566" y="109166"/>
                  <a:pt x="863423" y="280035"/>
                </a:cubicBezTo>
                <a:cubicBezTo>
                  <a:pt x="934280" y="446157"/>
                  <a:pt x="896490" y="640758"/>
                  <a:pt x="768947" y="773656"/>
                </a:cubicBezTo>
                <a:lnTo>
                  <a:pt x="447730" y="1091661"/>
                </a:lnTo>
                <a:cubicBezTo>
                  <a:pt x="447730" y="1091661"/>
                  <a:pt x="447730" y="1091661"/>
                  <a:pt x="131236" y="773656"/>
                </a:cubicBezTo>
                <a:cubicBezTo>
                  <a:pt x="3693" y="640758"/>
                  <a:pt x="-34097" y="446157"/>
                  <a:pt x="32036" y="280035"/>
                </a:cubicBezTo>
                <a:cubicBezTo>
                  <a:pt x="102893" y="109166"/>
                  <a:pt x="268226" y="0"/>
                  <a:pt x="447730" y="0"/>
                </a:cubicBezTo>
                <a:close/>
              </a:path>
            </a:pathLst>
          </a:custGeom>
          <a:solidFill>
            <a:srgbClr val="38A9C9"/>
          </a:solidFill>
          <a:ln w="3175" cap="flat">
            <a:noFill/>
            <a:prstDash val="solid"/>
            <a:miter lim="800000"/>
          </a:ln>
        </p:spPr>
        <p:txBody>
          <a:bodyPr lIns="121920" tIns="60960" rIns="121920" bIns="60960">
            <a:normAutofit/>
          </a:bodyPr>
          <a:lstStyle>
            <a:lvl1pPr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defTabSz="457200" latinLnBrk="1">
              <a:lnSpc>
                <a:spcPct val="120000"/>
              </a:lnSpc>
              <a:defRPr/>
            </a:pPr>
            <a:endParaRPr lang="ko-KR" altLang="en-US" sz="3200" dirty="0">
              <a:solidFill>
                <a:srgbClr val="222222"/>
              </a:solidFill>
              <a:latin typeface="微软雅黑" panose="020B0503020204020204" pitchFamily="34" charset="-122"/>
              <a:ea typeface="Gulim" panose="020B0600000101010101" pitchFamily="50" charset="-127"/>
              <a:cs typeface="Source Sans Pro" charset="0"/>
            </a:endParaRPr>
          </a:p>
        </p:txBody>
      </p:sp>
      <p:sp>
        <p:nvSpPr>
          <p:cNvPr id="58" name="文本框 57"/>
          <p:cNvSpPr txBox="1"/>
          <p:nvPr>
            <p:custDataLst>
              <p:tags r:id="rId16"/>
            </p:custDataLst>
          </p:nvPr>
        </p:nvSpPr>
        <p:spPr>
          <a:xfrm>
            <a:off x="4717415" y="1061085"/>
            <a:ext cx="2175510" cy="2277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400">
                <a:solidFill>
                  <a:sysClr val="windowText" lastClr="000000">
                    <a:lumMod val="75000"/>
                    <a:lumOff val="25000"/>
                  </a:sysClr>
                </a:solidFill>
              </a:defRPr>
            </a:lvl1pPr>
          </a:lstStyle>
          <a:p>
            <a:pPr algn="just" defTabSz="457200">
              <a:lnSpc>
                <a:spcPct val="120000"/>
              </a:lnSpc>
            </a:pPr>
            <a:r>
              <a:rPr lang="zh-CN" altLang="en-US" spc="15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借鉴于之前公司的支付平台开发经验，在顺骋客户提出进行线上定时扣款的需求之后，快速开发了结算平台。满足了客户需求。并且该服务同时支持外部服务对接使用。（支持中台化构建）</a:t>
            </a:r>
            <a:endParaRPr lang="zh-CN" altLang="en-US" spc="15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>
            <p:custDataLst>
              <p:tags r:id="rId17"/>
            </p:custDataLst>
          </p:nvPr>
        </p:nvSpPr>
        <p:spPr>
          <a:xfrm>
            <a:off x="5264785" y="3681095"/>
            <a:ext cx="968375" cy="7854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 defTabSz="457200">
              <a:lnSpc>
                <a:spcPct val="120000"/>
              </a:lnSpc>
            </a:pPr>
            <a:r>
              <a:rPr kumimoji="1" lang="zh-CN" altLang="en-US" b="1" spc="300">
                <a:latin typeface="Arial" panose="020B0604020202020204" pitchFamily="34" charset="0"/>
                <a:ea typeface="微软雅黑" panose="020B0503020204020204" pitchFamily="34" charset="-122"/>
              </a:rPr>
              <a:t>结算平台</a:t>
            </a:r>
            <a:endParaRPr kumimoji="1" lang="zh-CN" altLang="en-US" b="1" spc="3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Rectangle 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478395" y="5267960"/>
            <a:ext cx="1907540" cy="236220"/>
          </a:xfrm>
          <a:prstGeom prst="rect">
            <a:avLst/>
          </a:prstGeom>
          <a:solidFill>
            <a:srgbClr val="50BB9F">
              <a:lumMod val="75000"/>
            </a:srgbClr>
          </a:solidFill>
          <a:ln w="3175" cap="flat" cmpd="sng" algn="ctr">
            <a:noFill/>
            <a:prstDash val="solid"/>
          </a:ln>
          <a:effectLst/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lIns="0" tIns="0" rIns="0" bIns="0" anchor="ctr">
            <a:normAutofit fontScale="62500"/>
          </a:bodyPr>
          <a:lstStyle/>
          <a:p>
            <a:pPr algn="ctr" defTabSz="1219200" latinLnBrk="1">
              <a:lnSpc>
                <a:spcPct val="130000"/>
              </a:lnSpc>
              <a:spcAft>
                <a:spcPts val="400"/>
              </a:spcAft>
              <a:defRPr/>
            </a:pPr>
            <a:endParaRPr lang="ko-KR" altLang="en-US" sz="1600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6"/>
          <p:cNvSpPr/>
          <p:nvPr>
            <p:custDataLst>
              <p:tags r:id="rId19"/>
            </p:custDataLst>
          </p:nvPr>
        </p:nvSpPr>
        <p:spPr bwMode="auto">
          <a:xfrm>
            <a:off x="9379585" y="5021580"/>
            <a:ext cx="476885" cy="481965"/>
          </a:xfrm>
          <a:custGeom>
            <a:avLst/>
            <a:gdLst>
              <a:gd name="T0" fmla="*/ 0 w 159"/>
              <a:gd name="T1" fmla="*/ 69 h 186"/>
              <a:gd name="T2" fmla="*/ 0 w 159"/>
              <a:gd name="T3" fmla="*/ 186 h 186"/>
              <a:gd name="T4" fmla="*/ 159 w 159"/>
              <a:gd name="T5" fmla="*/ 117 h 186"/>
              <a:gd name="T6" fmla="*/ 159 w 159"/>
              <a:gd name="T7" fmla="*/ 0 h 186"/>
              <a:gd name="T8" fmla="*/ 0 w 159"/>
              <a:gd name="T9" fmla="*/ 69 h 186"/>
              <a:gd name="connsiteX0" fmla="*/ 0 w 10000"/>
              <a:gd name="connsiteY0" fmla="*/ 3710 h 10000"/>
              <a:gd name="connsiteX1" fmla="*/ 0 w 10000"/>
              <a:gd name="connsiteY1" fmla="*/ 10000 h 10000"/>
              <a:gd name="connsiteX2" fmla="*/ 10000 w 10000"/>
              <a:gd name="connsiteY2" fmla="*/ 5163 h 10000"/>
              <a:gd name="connsiteX3" fmla="*/ 10000 w 10000"/>
              <a:gd name="connsiteY3" fmla="*/ 0 h 10000"/>
              <a:gd name="connsiteX4" fmla="*/ 0 w 10000"/>
              <a:gd name="connsiteY4" fmla="*/ 3710 h 10000"/>
              <a:gd name="connsiteX0-1" fmla="*/ 0 w 10000"/>
              <a:gd name="connsiteY0-2" fmla="*/ 3710 h 10000"/>
              <a:gd name="connsiteX1-3" fmla="*/ 0 w 10000"/>
              <a:gd name="connsiteY1-4" fmla="*/ 10000 h 10000"/>
              <a:gd name="connsiteX2-5" fmla="*/ 10000 w 10000"/>
              <a:gd name="connsiteY2-6" fmla="*/ 4648 h 10000"/>
              <a:gd name="connsiteX3-7" fmla="*/ 10000 w 10000"/>
              <a:gd name="connsiteY3-8" fmla="*/ 0 h 10000"/>
              <a:gd name="connsiteX4-9" fmla="*/ 0 w 10000"/>
              <a:gd name="connsiteY4-10" fmla="*/ 371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3710"/>
                </a:moveTo>
                <a:lnTo>
                  <a:pt x="0" y="10000"/>
                </a:lnTo>
                <a:lnTo>
                  <a:pt x="10000" y="4648"/>
                </a:lnTo>
                <a:lnTo>
                  <a:pt x="10000" y="0"/>
                </a:lnTo>
                <a:lnTo>
                  <a:pt x="0" y="3710"/>
                </a:lnTo>
                <a:close/>
              </a:path>
            </a:pathLst>
          </a:custGeom>
          <a:solidFill>
            <a:srgbClr val="50BB9F">
              <a:lumMod val="50000"/>
            </a:srgbClr>
          </a:solidFill>
          <a:ln w="3175" cap="flat" cmpd="sng" algn="ctr">
            <a:noFill/>
            <a:prstDash val="solid"/>
          </a:ln>
          <a:effectLst/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lIns="0" tIns="0" rIns="0" bIns="0" anchor="ctr">
            <a:normAutofit/>
          </a:bodyPr>
          <a:lstStyle/>
          <a:p>
            <a:pPr algn="ctr" defTabSz="1219200" latinLnBrk="1">
              <a:lnSpc>
                <a:spcPct val="120000"/>
              </a:lnSpc>
              <a:spcAft>
                <a:spcPts val="400"/>
              </a:spcAft>
              <a:defRPr/>
            </a:pPr>
            <a:endParaRPr lang="ko-KR" altLang="en-US" sz="1600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8"/>
          <p:cNvSpPr/>
          <p:nvPr>
            <p:custDataLst>
              <p:tags r:id="rId20"/>
            </p:custDataLst>
          </p:nvPr>
        </p:nvSpPr>
        <p:spPr bwMode="auto">
          <a:xfrm>
            <a:off x="7715885" y="4771390"/>
            <a:ext cx="248285" cy="349250"/>
          </a:xfrm>
          <a:custGeom>
            <a:avLst/>
            <a:gdLst>
              <a:gd name="T0" fmla="*/ 0 w 81"/>
              <a:gd name="T1" fmla="*/ 0 h 102"/>
              <a:gd name="T2" fmla="*/ 81 w 81"/>
              <a:gd name="T3" fmla="*/ 69 h 102"/>
              <a:gd name="T4" fmla="*/ 0 w 81"/>
              <a:gd name="T5" fmla="*/ 102 h 102"/>
              <a:gd name="T6" fmla="*/ 0 w 81"/>
              <a:gd name="T7" fmla="*/ 0 h 102"/>
              <a:gd name="connsiteX0" fmla="*/ 224 w 10224"/>
              <a:gd name="connsiteY0" fmla="*/ 0 h 10000"/>
              <a:gd name="connsiteX1" fmla="*/ 10224 w 10224"/>
              <a:gd name="connsiteY1" fmla="*/ 6765 h 10000"/>
              <a:gd name="connsiteX2" fmla="*/ 224 w 10224"/>
              <a:gd name="connsiteY2" fmla="*/ 10000 h 10000"/>
              <a:gd name="connsiteX3" fmla="*/ 0 w 10224"/>
              <a:gd name="connsiteY3" fmla="*/ 6138 h 10000"/>
              <a:gd name="connsiteX4" fmla="*/ 224 w 10224"/>
              <a:gd name="connsiteY4" fmla="*/ 0 h 10000"/>
              <a:gd name="connsiteX0-1" fmla="*/ 224 w 10224"/>
              <a:gd name="connsiteY0-2" fmla="*/ 0 h 10000"/>
              <a:gd name="connsiteX1-3" fmla="*/ 10224 w 10224"/>
              <a:gd name="connsiteY1-4" fmla="*/ 6765 h 10000"/>
              <a:gd name="connsiteX2-5" fmla="*/ 3068 w 10224"/>
              <a:gd name="connsiteY2-6" fmla="*/ 9017 h 10000"/>
              <a:gd name="connsiteX3-7" fmla="*/ 224 w 10224"/>
              <a:gd name="connsiteY3-8" fmla="*/ 10000 h 10000"/>
              <a:gd name="connsiteX4-9" fmla="*/ 0 w 10224"/>
              <a:gd name="connsiteY4-10" fmla="*/ 6138 h 10000"/>
              <a:gd name="connsiteX5" fmla="*/ 224 w 10224"/>
              <a:gd name="connsiteY5" fmla="*/ 0 h 10000"/>
              <a:gd name="connsiteX0-11" fmla="*/ 224 w 10224"/>
              <a:gd name="connsiteY0-12" fmla="*/ 0 h 9017"/>
              <a:gd name="connsiteX1-13" fmla="*/ 10224 w 10224"/>
              <a:gd name="connsiteY1-14" fmla="*/ 6765 h 9017"/>
              <a:gd name="connsiteX2-15" fmla="*/ 3068 w 10224"/>
              <a:gd name="connsiteY2-16" fmla="*/ 9017 h 9017"/>
              <a:gd name="connsiteX3-17" fmla="*/ 0 w 10224"/>
              <a:gd name="connsiteY3-18" fmla="*/ 6138 h 9017"/>
              <a:gd name="connsiteX4-19" fmla="*/ 224 w 10224"/>
              <a:gd name="connsiteY4-20" fmla="*/ 0 h 9017"/>
              <a:gd name="connsiteX0-21" fmla="*/ 219 w 10000"/>
              <a:gd name="connsiteY0-22" fmla="*/ 0 h 10563"/>
              <a:gd name="connsiteX1-23" fmla="*/ 10000 w 10000"/>
              <a:gd name="connsiteY1-24" fmla="*/ 7502 h 10563"/>
              <a:gd name="connsiteX2-25" fmla="*/ 4751 w 10000"/>
              <a:gd name="connsiteY2-26" fmla="*/ 10563 h 10563"/>
              <a:gd name="connsiteX3-27" fmla="*/ 0 w 10000"/>
              <a:gd name="connsiteY3-28" fmla="*/ 6807 h 10563"/>
              <a:gd name="connsiteX4-29" fmla="*/ 219 w 10000"/>
              <a:gd name="connsiteY4-30" fmla="*/ 0 h 105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563">
                <a:moveTo>
                  <a:pt x="219" y="0"/>
                </a:moveTo>
                <a:lnTo>
                  <a:pt x="10000" y="7502"/>
                </a:lnTo>
                <a:lnTo>
                  <a:pt x="4751" y="10563"/>
                </a:lnTo>
                <a:lnTo>
                  <a:pt x="0" y="6807"/>
                </a:lnTo>
                <a:lnTo>
                  <a:pt x="219" y="0"/>
                </a:lnTo>
                <a:close/>
              </a:path>
            </a:pathLst>
          </a:custGeom>
          <a:solidFill>
            <a:srgbClr val="50BB9F">
              <a:lumMod val="50000"/>
            </a:srgbClr>
          </a:solidFill>
          <a:ln w="3175" cap="flat" cmpd="sng" algn="ctr">
            <a:noFill/>
            <a:prstDash val="solid"/>
          </a:ln>
          <a:effectLst/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lIns="0" tIns="0" rIns="0" bIns="0" anchor="ctr">
            <a:normAutofit/>
          </a:bodyPr>
          <a:lstStyle/>
          <a:p>
            <a:pPr algn="ctr" defTabSz="1219200" latinLnBrk="1">
              <a:lnSpc>
                <a:spcPct val="120000"/>
              </a:lnSpc>
              <a:spcAft>
                <a:spcPts val="400"/>
              </a:spcAft>
              <a:defRPr/>
            </a:pPr>
            <a:endParaRPr lang="ko-KR" altLang="en-US" sz="1600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Freeform 7"/>
          <p:cNvSpPr/>
          <p:nvPr>
            <p:custDataLst>
              <p:tags r:id="rId21"/>
            </p:custDataLst>
          </p:nvPr>
        </p:nvSpPr>
        <p:spPr bwMode="auto">
          <a:xfrm>
            <a:off x="7478395" y="4771390"/>
            <a:ext cx="2384425" cy="495935"/>
          </a:xfrm>
          <a:custGeom>
            <a:avLst/>
            <a:gdLst>
              <a:gd name="T0" fmla="*/ 81 w 795"/>
              <a:gd name="T1" fmla="*/ 0 h 138"/>
              <a:gd name="T2" fmla="*/ 162 w 795"/>
              <a:gd name="T3" fmla="*/ 69 h 138"/>
              <a:gd name="T4" fmla="*/ 0 w 795"/>
              <a:gd name="T5" fmla="*/ 138 h 138"/>
              <a:gd name="T6" fmla="*/ 636 w 795"/>
              <a:gd name="T7" fmla="*/ 138 h 138"/>
              <a:gd name="T8" fmla="*/ 795 w 795"/>
              <a:gd name="T9" fmla="*/ 69 h 138"/>
              <a:gd name="T10" fmla="*/ 714 w 795"/>
              <a:gd name="T11" fmla="*/ 0 h 138"/>
              <a:gd name="T12" fmla="*/ 81 w 795"/>
              <a:gd name="T13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5" h="138">
                <a:moveTo>
                  <a:pt x="81" y="0"/>
                </a:moveTo>
                <a:lnTo>
                  <a:pt x="162" y="69"/>
                </a:lnTo>
                <a:lnTo>
                  <a:pt x="0" y="138"/>
                </a:lnTo>
                <a:lnTo>
                  <a:pt x="636" y="138"/>
                </a:lnTo>
                <a:lnTo>
                  <a:pt x="795" y="69"/>
                </a:lnTo>
                <a:lnTo>
                  <a:pt x="714" y="0"/>
                </a:lnTo>
                <a:lnTo>
                  <a:pt x="81" y="0"/>
                </a:lnTo>
                <a:close/>
              </a:path>
            </a:pathLst>
          </a:custGeom>
          <a:solidFill>
            <a:srgbClr val="50BB9F"/>
          </a:solidFill>
          <a:ln w="3175" cap="flat" cmpd="sng" algn="ctr">
            <a:noFill/>
            <a:prstDash val="solid"/>
          </a:ln>
          <a:effectLst/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ysClr val="window" lastClr="FFFFFF"/>
          </a:fontRef>
        </p:style>
        <p:txBody>
          <a:bodyPr lIns="0" tIns="0" rIns="0" bIns="0" anchor="ctr">
            <a:normAutofit/>
          </a:bodyPr>
          <a:lstStyle/>
          <a:p>
            <a:pPr algn="ctr" defTabSz="1219200" latinLnBrk="1">
              <a:lnSpc>
                <a:spcPct val="120000"/>
              </a:lnSpc>
              <a:spcAft>
                <a:spcPts val="400"/>
              </a:spcAft>
              <a:defRPr/>
            </a:pPr>
            <a:endParaRPr lang="ko-KR" altLang="en-US" sz="1600" b="1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Freeform 59"/>
          <p:cNvSpPr/>
          <p:nvPr>
            <p:custDataLst>
              <p:tags r:id="rId22"/>
            </p:custDataLst>
          </p:nvPr>
        </p:nvSpPr>
        <p:spPr bwMode="auto">
          <a:xfrm>
            <a:off x="8171180" y="4771390"/>
            <a:ext cx="968375" cy="260350"/>
          </a:xfrm>
          <a:custGeom>
            <a:avLst/>
            <a:gdLst>
              <a:gd name="connsiteX0" fmla="*/ 450091 w 898766"/>
              <a:gd name="connsiteY0" fmla="*/ 84664 h 1091661"/>
              <a:gd name="connsiteX1" fmla="*/ 78421 w 898766"/>
              <a:gd name="connsiteY1" fmla="*/ 456334 h 1091661"/>
              <a:gd name="connsiteX2" fmla="*/ 450091 w 898766"/>
              <a:gd name="connsiteY2" fmla="*/ 828004 h 1091661"/>
              <a:gd name="connsiteX3" fmla="*/ 821761 w 898766"/>
              <a:gd name="connsiteY3" fmla="*/ 456334 h 1091661"/>
              <a:gd name="connsiteX4" fmla="*/ 450091 w 898766"/>
              <a:gd name="connsiteY4" fmla="*/ 84664 h 1091661"/>
              <a:gd name="connsiteX5" fmla="*/ 447730 w 898766"/>
              <a:gd name="connsiteY5" fmla="*/ 0 h 1091661"/>
              <a:gd name="connsiteX6" fmla="*/ 863423 w 898766"/>
              <a:gd name="connsiteY6" fmla="*/ 280035 h 1091661"/>
              <a:gd name="connsiteX7" fmla="*/ 768947 w 898766"/>
              <a:gd name="connsiteY7" fmla="*/ 773656 h 1091661"/>
              <a:gd name="connsiteX8" fmla="*/ 447730 w 898766"/>
              <a:gd name="connsiteY8" fmla="*/ 1091661 h 1091661"/>
              <a:gd name="connsiteX9" fmla="*/ 131236 w 898766"/>
              <a:gd name="connsiteY9" fmla="*/ 773656 h 1091661"/>
              <a:gd name="connsiteX10" fmla="*/ 32036 w 898766"/>
              <a:gd name="connsiteY10" fmla="*/ 280035 h 1091661"/>
              <a:gd name="connsiteX11" fmla="*/ 447730 w 898766"/>
              <a:gd name="connsiteY11" fmla="*/ 0 h 1091661"/>
              <a:gd name="connsiteX0-1" fmla="*/ 821761 w 898766"/>
              <a:gd name="connsiteY0-2" fmla="*/ 456334 h 1091661"/>
              <a:gd name="connsiteX1-3" fmla="*/ 78421 w 898766"/>
              <a:gd name="connsiteY1-4" fmla="*/ 456334 h 1091661"/>
              <a:gd name="connsiteX2-5" fmla="*/ 450091 w 898766"/>
              <a:gd name="connsiteY2-6" fmla="*/ 828004 h 1091661"/>
              <a:gd name="connsiteX3-7" fmla="*/ 821761 w 898766"/>
              <a:gd name="connsiteY3-8" fmla="*/ 456334 h 1091661"/>
              <a:gd name="connsiteX4-9" fmla="*/ 447730 w 898766"/>
              <a:gd name="connsiteY4-10" fmla="*/ 0 h 1091661"/>
              <a:gd name="connsiteX5-11" fmla="*/ 863423 w 898766"/>
              <a:gd name="connsiteY5-12" fmla="*/ 280035 h 1091661"/>
              <a:gd name="connsiteX6-13" fmla="*/ 768947 w 898766"/>
              <a:gd name="connsiteY6-14" fmla="*/ 773656 h 1091661"/>
              <a:gd name="connsiteX7-15" fmla="*/ 447730 w 898766"/>
              <a:gd name="connsiteY7-16" fmla="*/ 1091661 h 1091661"/>
              <a:gd name="connsiteX8-17" fmla="*/ 131236 w 898766"/>
              <a:gd name="connsiteY8-18" fmla="*/ 773656 h 1091661"/>
              <a:gd name="connsiteX9-19" fmla="*/ 32036 w 898766"/>
              <a:gd name="connsiteY9-20" fmla="*/ 280035 h 1091661"/>
              <a:gd name="connsiteX10-21" fmla="*/ 447730 w 898766"/>
              <a:gd name="connsiteY10-22" fmla="*/ 0 h 1091661"/>
              <a:gd name="connsiteX0-23" fmla="*/ 821761 w 898766"/>
              <a:gd name="connsiteY0-24" fmla="*/ 238002 h 873329"/>
              <a:gd name="connsiteX1-25" fmla="*/ 78421 w 898766"/>
              <a:gd name="connsiteY1-26" fmla="*/ 238002 h 873329"/>
              <a:gd name="connsiteX2-27" fmla="*/ 450091 w 898766"/>
              <a:gd name="connsiteY2-28" fmla="*/ 609672 h 873329"/>
              <a:gd name="connsiteX3-29" fmla="*/ 821761 w 898766"/>
              <a:gd name="connsiteY3-30" fmla="*/ 238002 h 873329"/>
              <a:gd name="connsiteX4-31" fmla="*/ 32036 w 898766"/>
              <a:gd name="connsiteY4-32" fmla="*/ 61703 h 873329"/>
              <a:gd name="connsiteX5-33" fmla="*/ 863423 w 898766"/>
              <a:gd name="connsiteY5-34" fmla="*/ 61703 h 873329"/>
              <a:gd name="connsiteX6-35" fmla="*/ 768947 w 898766"/>
              <a:gd name="connsiteY6-36" fmla="*/ 555324 h 873329"/>
              <a:gd name="connsiteX7-37" fmla="*/ 447730 w 898766"/>
              <a:gd name="connsiteY7-38" fmla="*/ 873329 h 873329"/>
              <a:gd name="connsiteX8-39" fmla="*/ 131236 w 898766"/>
              <a:gd name="connsiteY8-40" fmla="*/ 555324 h 873329"/>
              <a:gd name="connsiteX9-41" fmla="*/ 32036 w 898766"/>
              <a:gd name="connsiteY9-42" fmla="*/ 61703 h 873329"/>
              <a:gd name="connsiteX0-43" fmla="*/ 821761 w 832092"/>
              <a:gd name="connsiteY0-44" fmla="*/ 176299 h 811626"/>
              <a:gd name="connsiteX1-45" fmla="*/ 78421 w 832092"/>
              <a:gd name="connsiteY1-46" fmla="*/ 176299 h 811626"/>
              <a:gd name="connsiteX2-47" fmla="*/ 450091 w 832092"/>
              <a:gd name="connsiteY2-48" fmla="*/ 547969 h 811626"/>
              <a:gd name="connsiteX3-49" fmla="*/ 821761 w 832092"/>
              <a:gd name="connsiteY3-50" fmla="*/ 176299 h 811626"/>
              <a:gd name="connsiteX4-51" fmla="*/ 32036 w 832092"/>
              <a:gd name="connsiteY4-52" fmla="*/ 0 h 811626"/>
              <a:gd name="connsiteX5-53" fmla="*/ 768947 w 832092"/>
              <a:gd name="connsiteY5-54" fmla="*/ 493621 h 811626"/>
              <a:gd name="connsiteX6-55" fmla="*/ 447730 w 832092"/>
              <a:gd name="connsiteY6-56" fmla="*/ 811626 h 811626"/>
              <a:gd name="connsiteX7-57" fmla="*/ 131236 w 832092"/>
              <a:gd name="connsiteY7-58" fmla="*/ 493621 h 811626"/>
              <a:gd name="connsiteX8-59" fmla="*/ 32036 w 832092"/>
              <a:gd name="connsiteY8-60" fmla="*/ 0 h 811626"/>
              <a:gd name="connsiteX0-61" fmla="*/ 753672 w 764003"/>
              <a:gd name="connsiteY0-62" fmla="*/ 46459 h 681786"/>
              <a:gd name="connsiteX1-63" fmla="*/ 10332 w 764003"/>
              <a:gd name="connsiteY1-64" fmla="*/ 46459 h 681786"/>
              <a:gd name="connsiteX2-65" fmla="*/ 382002 w 764003"/>
              <a:gd name="connsiteY2-66" fmla="*/ 418129 h 681786"/>
              <a:gd name="connsiteX3-67" fmla="*/ 753672 w 764003"/>
              <a:gd name="connsiteY3-68" fmla="*/ 46459 h 681786"/>
              <a:gd name="connsiteX4-69" fmla="*/ 63147 w 764003"/>
              <a:gd name="connsiteY4-70" fmla="*/ 363781 h 681786"/>
              <a:gd name="connsiteX5-71" fmla="*/ 700858 w 764003"/>
              <a:gd name="connsiteY5-72" fmla="*/ 363781 h 681786"/>
              <a:gd name="connsiteX6-73" fmla="*/ 379641 w 764003"/>
              <a:gd name="connsiteY6-74" fmla="*/ 681786 h 681786"/>
              <a:gd name="connsiteX7-75" fmla="*/ 63147 w 764003"/>
              <a:gd name="connsiteY7-76" fmla="*/ 363781 h 681786"/>
              <a:gd name="connsiteX0-77" fmla="*/ 690525 w 700856"/>
              <a:gd name="connsiteY0-78" fmla="*/ 0 h 635327"/>
              <a:gd name="connsiteX1-79" fmla="*/ 318855 w 700856"/>
              <a:gd name="connsiteY1-80" fmla="*/ 371670 h 635327"/>
              <a:gd name="connsiteX2-81" fmla="*/ 690525 w 700856"/>
              <a:gd name="connsiteY2-82" fmla="*/ 0 h 635327"/>
              <a:gd name="connsiteX3-83" fmla="*/ 0 w 700856"/>
              <a:gd name="connsiteY3-84" fmla="*/ 317322 h 635327"/>
              <a:gd name="connsiteX4-85" fmla="*/ 637711 w 700856"/>
              <a:gd name="connsiteY4-86" fmla="*/ 317322 h 635327"/>
              <a:gd name="connsiteX5-87" fmla="*/ 316494 w 700856"/>
              <a:gd name="connsiteY5-88" fmla="*/ 635327 h 635327"/>
              <a:gd name="connsiteX6-89" fmla="*/ 0 w 700856"/>
              <a:gd name="connsiteY6-90" fmla="*/ 317322 h 635327"/>
              <a:gd name="connsiteX0-91" fmla="*/ 0 w 637711"/>
              <a:gd name="connsiteY0-92" fmla="*/ 39751 h 357756"/>
              <a:gd name="connsiteX1-93" fmla="*/ 637711 w 637711"/>
              <a:gd name="connsiteY1-94" fmla="*/ 39751 h 357756"/>
              <a:gd name="connsiteX2-95" fmla="*/ 316494 w 637711"/>
              <a:gd name="connsiteY2-96" fmla="*/ 357756 h 357756"/>
              <a:gd name="connsiteX3-97" fmla="*/ 0 w 637711"/>
              <a:gd name="connsiteY3-98" fmla="*/ 39751 h 357756"/>
              <a:gd name="connsiteX0-99" fmla="*/ 0 w 637711"/>
              <a:gd name="connsiteY0-100" fmla="*/ 0 h 318005"/>
              <a:gd name="connsiteX1-101" fmla="*/ 637711 w 637711"/>
              <a:gd name="connsiteY1-102" fmla="*/ 0 h 318005"/>
              <a:gd name="connsiteX2-103" fmla="*/ 316494 w 637711"/>
              <a:gd name="connsiteY2-104" fmla="*/ 318005 h 318005"/>
              <a:gd name="connsiteX3-105" fmla="*/ 0 w 637711"/>
              <a:gd name="connsiteY3-106" fmla="*/ 0 h 3180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37711" h="318005">
                <a:moveTo>
                  <a:pt x="0" y="0"/>
                </a:moveTo>
                <a:lnTo>
                  <a:pt x="637711" y="0"/>
                </a:lnTo>
                <a:lnTo>
                  <a:pt x="316494" y="318005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>
              <a:alpha val="20000"/>
            </a:sysClr>
          </a:solidFill>
          <a:ln w="3175" cap="flat">
            <a:noFill/>
            <a:prstDash val="solid"/>
            <a:miter lim="800000"/>
          </a:ln>
        </p:spPr>
        <p:txBody>
          <a:bodyPr lIns="121920" tIns="60960" rIns="121920" bIns="60960">
            <a:normAutofit fontScale="25000" lnSpcReduction="20000"/>
          </a:bodyPr>
          <a:lstStyle>
            <a:lvl1pPr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defTabSz="457200" latinLnBrk="1">
              <a:lnSpc>
                <a:spcPct val="140000"/>
              </a:lnSpc>
              <a:defRPr/>
            </a:pPr>
            <a:endParaRPr lang="ko-KR" altLang="en-US" sz="3200" dirty="0">
              <a:solidFill>
                <a:srgbClr val="222222"/>
              </a:solidFill>
              <a:latin typeface="微软雅黑" panose="020B0503020204020204" pitchFamily="34" charset="-122"/>
              <a:ea typeface="Gulim" panose="020B0600000101010101" pitchFamily="50" charset="-127"/>
              <a:cs typeface="Source Sans Pro" charset="0"/>
            </a:endParaRPr>
          </a:p>
        </p:txBody>
      </p:sp>
      <p:sp>
        <p:nvSpPr>
          <p:cNvPr id="61" name="Freeform 60"/>
          <p:cNvSpPr/>
          <p:nvPr>
            <p:custDataLst>
              <p:tags r:id="rId23"/>
            </p:custDataLst>
          </p:nvPr>
        </p:nvSpPr>
        <p:spPr bwMode="auto">
          <a:xfrm>
            <a:off x="7974330" y="3375660"/>
            <a:ext cx="1365250" cy="1656080"/>
          </a:xfrm>
          <a:custGeom>
            <a:avLst/>
            <a:gdLst>
              <a:gd name="connsiteX0" fmla="*/ 450091 w 898766"/>
              <a:gd name="connsiteY0" fmla="*/ 84664 h 1091661"/>
              <a:gd name="connsiteX1" fmla="*/ 78421 w 898766"/>
              <a:gd name="connsiteY1" fmla="*/ 456334 h 1091661"/>
              <a:gd name="connsiteX2" fmla="*/ 450091 w 898766"/>
              <a:gd name="connsiteY2" fmla="*/ 828004 h 1091661"/>
              <a:gd name="connsiteX3" fmla="*/ 821761 w 898766"/>
              <a:gd name="connsiteY3" fmla="*/ 456334 h 1091661"/>
              <a:gd name="connsiteX4" fmla="*/ 450091 w 898766"/>
              <a:gd name="connsiteY4" fmla="*/ 84664 h 1091661"/>
              <a:gd name="connsiteX5" fmla="*/ 447730 w 898766"/>
              <a:gd name="connsiteY5" fmla="*/ 0 h 1091661"/>
              <a:gd name="connsiteX6" fmla="*/ 863423 w 898766"/>
              <a:gd name="connsiteY6" fmla="*/ 280035 h 1091661"/>
              <a:gd name="connsiteX7" fmla="*/ 768947 w 898766"/>
              <a:gd name="connsiteY7" fmla="*/ 773656 h 1091661"/>
              <a:gd name="connsiteX8" fmla="*/ 447730 w 898766"/>
              <a:gd name="connsiteY8" fmla="*/ 1091661 h 1091661"/>
              <a:gd name="connsiteX9" fmla="*/ 131236 w 898766"/>
              <a:gd name="connsiteY9" fmla="*/ 773656 h 1091661"/>
              <a:gd name="connsiteX10" fmla="*/ 32036 w 898766"/>
              <a:gd name="connsiteY10" fmla="*/ 280035 h 1091661"/>
              <a:gd name="connsiteX11" fmla="*/ 447730 w 898766"/>
              <a:gd name="connsiteY11" fmla="*/ 0 h 109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98766" h="1091661">
                <a:moveTo>
                  <a:pt x="450091" y="84664"/>
                </a:moveTo>
                <a:cubicBezTo>
                  <a:pt x="244823" y="84664"/>
                  <a:pt x="78421" y="251066"/>
                  <a:pt x="78421" y="456334"/>
                </a:cubicBezTo>
                <a:cubicBezTo>
                  <a:pt x="78421" y="661602"/>
                  <a:pt x="244823" y="828004"/>
                  <a:pt x="450091" y="828004"/>
                </a:cubicBezTo>
                <a:cubicBezTo>
                  <a:pt x="655359" y="828004"/>
                  <a:pt x="821761" y="661602"/>
                  <a:pt x="821761" y="456334"/>
                </a:cubicBezTo>
                <a:cubicBezTo>
                  <a:pt x="821761" y="251066"/>
                  <a:pt x="655359" y="84664"/>
                  <a:pt x="450091" y="84664"/>
                </a:cubicBezTo>
                <a:close/>
                <a:moveTo>
                  <a:pt x="447730" y="0"/>
                </a:moveTo>
                <a:cubicBezTo>
                  <a:pt x="631958" y="0"/>
                  <a:pt x="792566" y="109166"/>
                  <a:pt x="863423" y="280035"/>
                </a:cubicBezTo>
                <a:cubicBezTo>
                  <a:pt x="934280" y="446157"/>
                  <a:pt x="896490" y="640758"/>
                  <a:pt x="768947" y="773656"/>
                </a:cubicBezTo>
                <a:lnTo>
                  <a:pt x="447730" y="1091661"/>
                </a:lnTo>
                <a:cubicBezTo>
                  <a:pt x="447730" y="1091661"/>
                  <a:pt x="447730" y="1091661"/>
                  <a:pt x="131236" y="773656"/>
                </a:cubicBezTo>
                <a:cubicBezTo>
                  <a:pt x="3693" y="640758"/>
                  <a:pt x="-34097" y="446157"/>
                  <a:pt x="32036" y="280035"/>
                </a:cubicBezTo>
                <a:cubicBezTo>
                  <a:pt x="102893" y="109166"/>
                  <a:pt x="268226" y="0"/>
                  <a:pt x="447730" y="0"/>
                </a:cubicBezTo>
                <a:close/>
              </a:path>
            </a:pathLst>
          </a:custGeom>
          <a:solidFill>
            <a:srgbClr val="50BB9F"/>
          </a:solidFill>
          <a:ln w="3175" cap="flat">
            <a:noFill/>
            <a:prstDash val="solid"/>
            <a:miter lim="800000"/>
          </a:ln>
        </p:spPr>
        <p:txBody>
          <a:bodyPr lIns="121920" tIns="60960" rIns="121920" bIns="60960">
            <a:normAutofit/>
          </a:bodyPr>
          <a:lstStyle>
            <a:lvl1pPr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1pPr>
            <a:lvl2pPr marL="742950" indent="-28575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2pPr>
            <a:lvl3pPr marL="11430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3pPr>
            <a:lvl4pPr marL="16002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4pPr>
            <a:lvl5pPr marL="2057400" indent="-228600"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5pPr>
            <a:lvl6pPr marL="25146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6pPr>
            <a:lvl7pPr marL="29718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7pPr>
            <a:lvl8pPr marL="34290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8pPr>
            <a:lvl9pPr marL="3886200" indent="-228600" defTabSz="12179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ysClr val="windowText" lastClr="00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defRPr>
            </a:lvl9pPr>
          </a:lstStyle>
          <a:p>
            <a:pPr defTabSz="457200" latinLnBrk="1">
              <a:lnSpc>
                <a:spcPct val="120000"/>
              </a:lnSpc>
              <a:defRPr/>
            </a:pPr>
            <a:endParaRPr lang="ko-KR" altLang="en-US" sz="3200" dirty="0">
              <a:solidFill>
                <a:srgbClr val="222222"/>
              </a:solidFill>
              <a:latin typeface="微软雅黑" panose="020B0503020204020204" pitchFamily="34" charset="-122"/>
              <a:ea typeface="Gulim" panose="020B0600000101010101" pitchFamily="50" charset="-127"/>
              <a:cs typeface="Source Sans Pro" charset="0"/>
            </a:endParaRPr>
          </a:p>
        </p:txBody>
      </p:sp>
      <p:sp>
        <p:nvSpPr>
          <p:cNvPr id="59" name="文本框 58"/>
          <p:cNvSpPr txBox="1"/>
          <p:nvPr>
            <p:custDataLst>
              <p:tags r:id="rId24"/>
            </p:custDataLst>
          </p:nvPr>
        </p:nvSpPr>
        <p:spPr>
          <a:xfrm>
            <a:off x="7640320" y="1097915"/>
            <a:ext cx="2222500" cy="22040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400">
                <a:solidFill>
                  <a:sysClr val="windowText" lastClr="000000">
                    <a:lumMod val="75000"/>
                    <a:lumOff val="25000"/>
                  </a:sysClr>
                </a:solidFill>
              </a:defRPr>
            </a:lvl1pPr>
          </a:lstStyle>
          <a:p>
            <a:pPr algn="just" defTabSz="457200">
              <a:lnSpc>
                <a:spcPct val="120000"/>
              </a:lnSpc>
            </a:pPr>
            <a:r>
              <a:rPr lang="zh-CN" altLang="en-US" spc="15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搭建了</a:t>
            </a:r>
            <a:r>
              <a:rPr lang="en-US" altLang="zh-CN" spc="15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Spring Cloud</a:t>
            </a:r>
            <a:r>
              <a:rPr lang="zh-CN" altLang="en-US" spc="15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框架，解决了服务间链路参数传递（包括</a:t>
            </a:r>
            <a:r>
              <a:rPr lang="en-US" altLang="zh-CN" spc="15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Token</a:t>
            </a:r>
            <a:r>
              <a:rPr lang="zh-CN" altLang="en-US" spc="15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传递的问题）；并且对结算、工作流、定时任务等服务进行重构。满足中台化改造的需求。</a:t>
            </a:r>
            <a:endParaRPr lang="zh-CN" altLang="en-US" spc="15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25"/>
            </p:custDataLst>
          </p:nvPr>
        </p:nvSpPr>
        <p:spPr>
          <a:xfrm>
            <a:off x="8055610" y="3681095"/>
            <a:ext cx="1283970" cy="10204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 defTabSz="457200">
              <a:lnSpc>
                <a:spcPct val="120000"/>
              </a:lnSpc>
            </a:pPr>
            <a:r>
              <a:rPr kumimoji="1" lang="en-US" altLang="zh-CN" b="1" spc="300">
                <a:latin typeface="Arial" panose="020B0604020202020204" pitchFamily="34" charset="0"/>
                <a:ea typeface="微软雅黑" panose="020B0503020204020204" pitchFamily="34" charset="-122"/>
              </a:rPr>
              <a:t>Cloud</a:t>
            </a:r>
            <a:endParaRPr kumimoji="1" lang="en-US" altLang="zh-CN" b="1" spc="3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 defTabSz="457200">
              <a:lnSpc>
                <a:spcPct val="120000"/>
              </a:lnSpc>
            </a:pPr>
            <a:r>
              <a:rPr kumimoji="1" lang="zh-CN" altLang="en-US" b="1" spc="300">
                <a:latin typeface="Arial" panose="020B0604020202020204" pitchFamily="34" charset="0"/>
                <a:ea typeface="微软雅黑" panose="020B0503020204020204" pitchFamily="34" charset="-122"/>
              </a:rPr>
              <a:t>改造</a:t>
            </a:r>
            <a:endParaRPr kumimoji="1" lang="zh-CN" altLang="en-US" b="1" spc="3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p="http://schemas.openxmlformats.org/presentationml/2006/main">
  <p:tag name="KSO_WM_TEMPLATE_CATEGORY" val="diagram"/>
  <p:tag name="KSO_WM_TEMPLATE_INDEX" val="20171623"/>
  <p:tag name="KSO_WM_UNIT_CLEAR" val="1"/>
  <p:tag name="KSO_WM_TAG_VERSION" val="1.0"/>
  <p:tag name="KSO_WM_BEAUTIFY_FLAG" val="#wm#"/>
  <p:tag name="KSO_WM_UNIT_TYPE" val="q_h_i"/>
  <p:tag name="KSO_WM_UNIT_INDEX" val="1_4_1"/>
  <p:tag name="KSO_WM_UNIT_ID" val="diagram20171623_3*q_h_i*1_4_1"/>
  <p:tag name="KSO_WM_UNIT_LAYERLEVEL" val="1_1_1"/>
  <p:tag name="KSO_WM_DIAGRAM_GROUP_CODE" val="q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20181194_3*n_h_h_i*1_2_3_1"/>
  <p:tag name="KSO_WM_TEMPLATE_CATEGORY" val="diagram"/>
  <p:tag name="KSO_WM_TEMPLATE_INDEX" val="20181194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15"/>
  <p:tag name="KSO_WM_UNIT_TEXT_FILL_TYPE" val="1"/>
</p:tagLst>
</file>

<file path=ppt/tags/tag101.xml><?xml version="1.0" encoding="utf-8"?>
<p:tagLst xmlns:p="http://schemas.openxmlformats.org/presentationml/2006/main">
  <p:tag name="KSO_WM_UNIT_VALUE" val="69*5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3_3"/>
  <p:tag name="KSO_WM_UNIT_ID" val="diagram20181194_3*n_h_h_x*1_2_3_3"/>
  <p:tag name="KSO_WM_TEMPLATE_CATEGORY" val="diagram"/>
  <p:tag name="KSO_WM_TEMPLATE_INDEX" val="2018119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5"/>
  <p:tag name="KSO_WM_UNIT_TEXT_FILL_TYPE" val="1"/>
</p:tagLst>
</file>

<file path=ppt/tags/tag102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181194_3*n_h_h_f*1_2_3_1"/>
  <p:tag name="KSO_WM_TEMPLATE_CATEGORY" val="diagram"/>
  <p:tag name="KSO_WM_TEMPLATE_INDEX" val="20181194"/>
  <p:tag name="KSO_WM_UNIT_LAYERLEVEL" val="1_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2"/>
  <p:tag name="KSO_WM_UNIT_ID" val="diagram20181194_3*n_h_h_i*1_2_4_2"/>
  <p:tag name="KSO_WM_TEMPLATE_CATEGORY" val="diagram"/>
  <p:tag name="KSO_WM_TEMPLATE_INDEX" val="20181194"/>
  <p:tag name="KSO_WM_UNIT_LAYERLEVEL" val="1_1_1_1"/>
  <p:tag name="KSO_WM_TAG_VERSION" val="1.0"/>
  <p:tag name="KSO_WM_BEAUTIFY_FLAG" val="#wm#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15"/>
  <p:tag name="KSO_WM_UNIT_TEXT_FILL_TYPE" val="1"/>
</p:tagLst>
</file>

<file path=ppt/tags/tag104.xml><?xml version="1.0" encoding="utf-8"?>
<p:tagLst xmlns:p="http://schemas.openxmlformats.org/presentationml/2006/main">
  <p:tag name="KSO_WM_UNIT_VALUE" val="45*6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4_1"/>
  <p:tag name="KSO_WM_UNIT_ID" val="diagram20181194_3*n_h_h_x*1_2_4_1"/>
  <p:tag name="KSO_WM_TEMPLATE_CATEGORY" val="diagram"/>
  <p:tag name="KSO_WM_TEMPLATE_INDEX" val="2018119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5"/>
  <p:tag name="KSO_WM_UNIT_TEXT_FILL_TYPE" val="1"/>
</p:tagLst>
</file>

<file path=ppt/tags/tag105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20181194_3*n_h_h_f*1_2_4_1"/>
  <p:tag name="KSO_WM_TEMPLATE_CATEGORY" val="diagram"/>
  <p:tag name="KSO_WM_TEMPLATE_INDEX" val="20181194"/>
  <p:tag name="KSO_WM_UNIT_LAYERLEVEL" val="1_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2_1"/>
  <p:tag name="KSO_WM_UNIT_ID" val="diagram20181194_3*n_h_i*1_2_1"/>
  <p:tag name="KSO_WM_TEMPLATE_CATEGORY" val="diagram"/>
  <p:tag name="KSO_WM_TEMPLATE_INDEX" val="20181194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20181194_3*n_h_h_i*1_2_1_1"/>
  <p:tag name="KSO_WM_TEMPLATE_CATEGORY" val="diagram"/>
  <p:tag name="KSO_WM_TEMPLATE_INDEX" val="2018119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20181194_3*n_h_h_i*1_2_2_1"/>
  <p:tag name="KSO_WM_TEMPLATE_CATEGORY" val="diagram"/>
  <p:tag name="KSO_WM_TEMPLATE_INDEX" val="2018119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ID" val="diagram20181194_3*n_h_h_i*1_2_3_2"/>
  <p:tag name="KSO_WM_TEMPLATE_CATEGORY" val="diagram"/>
  <p:tag name="KSO_WM_TEMPLATE_INDEX" val="2018119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11.xml><?xml version="1.0" encoding="utf-8"?>
<p:tagLst xmlns:p="http://schemas.openxmlformats.org/presentationml/2006/main">
  <p:tag name="KSO_WM_TEMPLATE_CATEGORY" val="diagram"/>
  <p:tag name="KSO_WM_TEMPLATE_INDEX" val="20171623"/>
  <p:tag name="KSO_WM_UNIT_CLEAR" val="1"/>
  <p:tag name="KSO_WM_TAG_VERSION" val="1.0"/>
  <p:tag name="KSO_WM_BEAUTIFY_FLAG" val="#wm#"/>
  <p:tag name="KSO_WM_UNIT_TYPE" val="q_h_i"/>
  <p:tag name="KSO_WM_UNIT_INDEX" val="1_4_2"/>
  <p:tag name="KSO_WM_UNIT_ID" val="diagram20171623_3*q_h_i*1_4_2"/>
  <p:tag name="KSO_WM_UNIT_LAYERLEVEL" val="1_1_1"/>
  <p:tag name="KSO_WM_DIAGRAM_GROUP_CODE" val="q1-1"/>
  <p:tag name="KSO_WM_UNIT_LINE_FORE_SCHEMECOLOR_INDEX" val="14"/>
  <p:tag name="KSO_WM_UNIT_LINE_FILL_TYPE" val="2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20181194_3*n_h_h_i*1_2_4_1"/>
  <p:tag name="KSO_WM_TEMPLATE_CATEGORY" val="diagram"/>
  <p:tag name="KSO_WM_TEMPLATE_INDEX" val="20181194"/>
  <p:tag name="KSO_WM_UNIT_LAYERLEVEL" val="1_1_1_1"/>
  <p:tag name="KSO_WM_TAG_VERSION" val="1.0"/>
  <p:tag name="KSO_WM_BEAUTIFY_FLAG" val="#wm#"/>
  <p:tag name="KSO_WM_UNIT_LINE_FORE_SCHEMECOLOR_INDEX" val="5"/>
  <p:tag name="KSO_WM_UNIT_LINE_FILL_TYPE" val="2"/>
</p:tagLst>
</file>

<file path=ppt/tags/tag111.xml><?xml version="1.0" encoding="utf-8"?>
<p:tagLst xmlns:p="http://schemas.openxmlformats.org/presentationml/2006/main">
  <p:tag name="KSO_WM_UNIT_VALUE" val="65*6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2_1"/>
  <p:tag name="KSO_WM_UNIT_ID" val="diagram20181194_3*n_h_h_x*1_2_2_1"/>
  <p:tag name="KSO_WM_TEMPLATE_CATEGORY" val="diagram"/>
  <p:tag name="KSO_WM_TEMPLATE_INDEX" val="2018119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2*n_i*1_5"/>
  <p:tag name="KSO_WM_TEMPLATE_CATEGORY" val="diagram"/>
  <p:tag name="KSO_WM_TEMPLATE_INDEX" val="20188036"/>
  <p:tag name="KSO_WM_UNIT_LAYERLEVEL" val="1_1"/>
  <p:tag name="KSO_WM_TAG_VERSION" val="1.0"/>
  <p:tag name="KSO_WM_BEAUTIFY_FLAG" val="#wm#"/>
  <p:tag name="KSO_WM_UNIT_TYPE" val="n_i"/>
  <p:tag name="KSO_WM_UNIT_INDEX" val="1_5"/>
  <p:tag name="KSO_WM_UNIT_COLOR_SCHEME_SHAPE_ID" val="42"/>
  <p:tag name="KSO_WM_UNIT_COLOR_SCHEME_PARENT_PAGE" val="0_5"/>
  <p:tag name="KSO_WM_UNIT_DECOLORIZATION" val="1"/>
  <p:tag name="KSO_WM_UNIT_LINE_FORE_SCHEMECOLOR_INDEX" val="13"/>
  <p:tag name="KSO_WM_UNIT_LINE_FILL_TYPE" val="2"/>
</p:tagLst>
</file>

<file path=ppt/tags/tag113.xml><?xml version="1.0" encoding="utf-8"?>
<p:tagLst xmlns:p="http://schemas.openxmlformats.org/presentationml/2006/main">
  <p:tag name="KSO_WM_UNIT_ISCONTENTSTITLE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88036_2*n_h_i*1_1_1"/>
  <p:tag name="KSO_WM_TEMPLATE_CATEGORY" val="diagram"/>
  <p:tag name="KSO_WM_TEMPLATE_INDEX" val="20188036"/>
  <p:tag name="KSO_WM_UNIT_LAYERLEVEL" val="1_1_1"/>
  <p:tag name="KSO_WM_TAG_VERSION" val="1.0"/>
  <p:tag name="KSO_WM_BEAUTIFY_FLAG" val="#wm#"/>
  <p:tag name="KSO_WM_UNIT_COLOR_SCHEME_SHAPE_ID" val="5"/>
  <p:tag name="KSO_WM_UNIT_COLOR_SCHEME_PARENT_PAGE" val="0_5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ISCONTENTSTITLE" val="0"/>
  <p:tag name="KSO_WM_UNIT_PRESET_TEXT" val="添加标题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f"/>
  <p:tag name="KSO_WM_UNIT_INDEX" val="1_1_1"/>
  <p:tag name="KSO_WM_UNIT_ID" val="diagram20188036_2*n_h_f*1_1_1"/>
  <p:tag name="KSO_WM_TEMPLATE_CATEGORY" val="diagram"/>
  <p:tag name="KSO_WM_TEMPLATE_INDEX" val="20188036"/>
  <p:tag name="KSO_WM_UNIT_LAYERLEVEL" val="1_1_1"/>
  <p:tag name="KSO_WM_TAG_VERSION" val="1.0"/>
  <p:tag name="KSO_WM_BEAUTIFY_FLAG" val="#wm#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2*n_i*1_2"/>
  <p:tag name="KSO_WM_TEMPLATE_CATEGORY" val="diagram"/>
  <p:tag name="KSO_WM_TEMPLATE_INDEX" val="20188036"/>
  <p:tag name="KSO_WM_UNIT_LAYERLEVEL" val="1_1"/>
  <p:tag name="KSO_WM_TAG_VERSION" val="1.0"/>
  <p:tag name="KSO_WM_BEAUTIFY_FLAG" val="#wm#"/>
  <p:tag name="KSO_WM_UNIT_TYPE" val="n_i"/>
  <p:tag name="KSO_WM_UNIT_INDEX" val="1_2"/>
  <p:tag name="KSO_WM_UNIT_COLOR_SCHEME_SHAPE_ID" val="63"/>
  <p:tag name="KSO_WM_UNIT_COLOR_SCHEME_PARENT_PAGE" val="0_5"/>
  <p:tag name="KSO_WM_UNIT_DECOLORIZATION" val="1"/>
  <p:tag name="KSO_WM_UNIT_LINE_FORE_SCHEMECOLOR_INDEX" val="13"/>
  <p:tag name="KSO_WM_UNIT_LINE_FILL_TYPE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2*n_i*1_3"/>
  <p:tag name="KSO_WM_TEMPLATE_CATEGORY" val="diagram"/>
  <p:tag name="KSO_WM_TEMPLATE_INDEX" val="20188036"/>
  <p:tag name="KSO_WM_UNIT_LAYERLEVEL" val="1_1"/>
  <p:tag name="KSO_WM_TAG_VERSION" val="1.0"/>
  <p:tag name="KSO_WM_BEAUTIFY_FLAG" val="#wm#"/>
  <p:tag name="KSO_WM_UNIT_TYPE" val="n_i"/>
  <p:tag name="KSO_WM_UNIT_INDEX" val="1_3"/>
  <p:tag name="KSO_WM_UNIT_COLOR_SCHEME_SHAPE_ID" val="62"/>
  <p:tag name="KSO_WM_UNIT_COLOR_SCHEME_PARENT_PAGE" val="0_5"/>
  <p:tag name="KSO_WM_UNIT_DECOLORIZATION" val="1"/>
  <p:tag name="KSO_WM_UNIT_LINE_FORE_SCHEMECOLOR_INDEX" val="13"/>
  <p:tag name="KSO_WM_UNIT_LINE_FILL_TYPE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2*n_i*1_4"/>
  <p:tag name="KSO_WM_TEMPLATE_CATEGORY" val="diagram"/>
  <p:tag name="KSO_WM_TEMPLATE_INDEX" val="20188036"/>
  <p:tag name="KSO_WM_UNIT_LAYERLEVEL" val="1_1"/>
  <p:tag name="KSO_WM_TAG_VERSION" val="1.0"/>
  <p:tag name="KSO_WM_BEAUTIFY_FLAG" val="#wm#"/>
  <p:tag name="KSO_WM_UNIT_TYPE" val="n_i"/>
  <p:tag name="KSO_WM_UNIT_INDEX" val="1_4"/>
  <p:tag name="KSO_WM_UNIT_COLOR_SCHEME_SHAPE_ID" val="61"/>
  <p:tag name="KSO_WM_UNIT_COLOR_SCHEME_PARENT_PAGE" val="0_5"/>
  <p:tag name="KSO_WM_UNIT_DECOLORIZATION" val="1"/>
  <p:tag name="KSO_WM_UNIT_LINE_FORE_SCHEMECOLOR_INDEX" val="13"/>
  <p:tag name="KSO_WM_UNIT_LINE_FILL_TYPE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88036_2*n_h_h_i*1_2_1_2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COLOR_SCHEME_SHAPE_ID" val="18"/>
  <p:tag name="KSO_WM_UNIT_COLOR_SCHEME_PARENT_PAGE" val="0_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3"/>
  <p:tag name="KSO_WM_UNIT_ID" val="diagram20188036_2*n_h_h_i*1_2_1_3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COLOR_SCHEME_SHAPE_ID" val="19"/>
  <p:tag name="KSO_WM_UNIT_COLOR_SCHEME_PARENT_PAGE" val="0_5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TEMPLATE_CATEGORY" val="diagram"/>
  <p:tag name="KSO_WM_TEMPLATE_INDEX" val="20171623"/>
  <p:tag name="KSO_WM_UNIT_CLEAR" val="1"/>
  <p:tag name="KSO_WM_TAG_VERSION" val="1.0"/>
  <p:tag name="KSO_WM_BEAUTIFY_FLAG" val="#wm#"/>
  <p:tag name="KSO_WM_UNIT_TYPE" val="q_h_i"/>
  <p:tag name="KSO_WM_UNIT_INDEX" val="1_4_3"/>
  <p:tag name="KSO_WM_UNIT_ID" val="diagram20171623_3*q_h_i*1_4_3"/>
  <p:tag name="KSO_WM_UNIT_LAYERLEVEL" val="1_1_1"/>
  <p:tag name="KSO_WM_DIAGRAM_GROUP_CODE" val="q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20.xml><?xml version="1.0" encoding="utf-8"?>
<p:tagLst xmlns:p="http://schemas.openxmlformats.org/presentationml/2006/main">
  <p:tag name="KSO_WM_UNIT_PRESET_TEXT" val="单击此处添加文本具体内容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88036_2*n_h_h_f*1_2_1_1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NOCLEAR" val="0"/>
  <p:tag name="KSO_WM_UNIT_COLOR_SCHEME_SHAPE_ID" val="26"/>
  <p:tag name="KSO_WM_UNIT_COLOR_SCHEME_PARENT_PAGE" val="0_5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2*n_h_h_a*1_2_1_1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ISCONTENTSTITLE" val="0"/>
  <p:tag name="KSO_WM_UNIT_PRESET_TEXT" val="添加标题"/>
  <p:tag name="KSO_WM_UNIT_VALUE" val="10"/>
  <p:tag name="KSO_WM_UNIT_TYPE" val="n_h_h_a"/>
  <p:tag name="KSO_WM_UNIT_INDEX" val="1_2_1_1"/>
  <p:tag name="KSO_WM_UNIT_NOCLEAR" val="0"/>
  <p:tag name="KSO_WM_UNIT_COLOR_SCHEME_SHAPE_ID" val="7"/>
  <p:tag name="KSO_WM_UNIT_COLOR_SCHEME_PARENT_PAGE" val="0_5"/>
  <p:tag name="KSO_WM_UNIT_TEXT_FILL_FORE_SCHEMECOLOR_INDEX" val="5"/>
  <p:tag name="KSO_WM_UNIT_TEXT_FILL_TYPE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2*n_h_h_i*1_2_1_1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TYPE" val="n_h_h_i"/>
  <p:tag name="KSO_WM_UNIT_INDEX" val="1_2_1_1"/>
  <p:tag name="KSO_WM_UNIT_COLOR_SCHEME_SHAPE_ID" val="33"/>
  <p:tag name="KSO_WM_UNIT_COLOR_SCHEME_PARENT_PAGE" val="0_5"/>
  <p:tag name="KSO_WM_UNIT_DECOLORIZATION" val="1"/>
  <p:tag name="KSO_WM_UNIT_LINE_FORE_SCHEMECOLOR_INDEX" val="13"/>
  <p:tag name="KSO_WM_UNIT_LINE_FILL_TYPE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20188036_2*n_h_h_i*1_2_2_1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COLOR_SCHEME_SHAPE_ID" val="41"/>
  <p:tag name="KSO_WM_UNIT_COLOR_SCHEME_PARENT_PAGE" val="0_5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3"/>
  <p:tag name="KSO_WM_UNIT_ID" val="diagram20188036_2*n_h_h_i*1_2_2_3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COLOR_SCHEME_SHAPE_ID" val="17"/>
  <p:tag name="KSO_WM_UNIT_COLOR_SCHEME_PARENT_PAGE" val="0_5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2*n_h_h_i*1_2_2_2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TYPE" val="n_h_h_i"/>
  <p:tag name="KSO_WM_UNIT_INDEX" val="1_2_2_2"/>
  <p:tag name="KSO_WM_UNIT_COLOR_SCHEME_SHAPE_ID" val="43"/>
  <p:tag name="KSO_WM_UNIT_COLOR_SCHEME_PARENT_PAGE" val="0_5"/>
  <p:tag name="KSO_WM_UNIT_DECOLORIZATION" val="1"/>
  <p:tag name="KSO_WM_UNIT_LINE_FORE_SCHEMECOLOR_INDEX" val="13"/>
  <p:tag name="KSO_WM_UNIT_LINE_FILL_TYPE" val="2"/>
</p:tagLst>
</file>

<file path=ppt/tags/tag126.xml><?xml version="1.0" encoding="utf-8"?>
<p:tagLst xmlns:p="http://schemas.openxmlformats.org/presentationml/2006/main">
  <p:tag name="KSO_WM_UNIT_PRESET_TEXT" val="单击此处添加文本具体内容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188036_2*n_h_h_f*1_2_3_1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NOCLEAR" val="0"/>
  <p:tag name="KSO_WM_UNIT_COLOR_SCHEME_SHAPE_ID" val="44"/>
  <p:tag name="KSO_WM_UNIT_COLOR_SCHEME_PARENT_PAGE" val="0_5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2*n_h_h_a*1_2_3_1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ISCONTENTSTITLE" val="0"/>
  <p:tag name="KSO_WM_UNIT_PRESET_TEXT" val="添加标题"/>
  <p:tag name="KSO_WM_UNIT_VALUE" val="10"/>
  <p:tag name="KSO_WM_UNIT_TYPE" val="n_h_h_a"/>
  <p:tag name="KSO_WM_UNIT_INDEX" val="1_2_3_1"/>
  <p:tag name="KSO_WM_UNIT_NOCLEAR" val="0"/>
  <p:tag name="KSO_WM_UNIT_COLOR_SCHEME_SHAPE_ID" val="45"/>
  <p:tag name="KSO_WM_UNIT_COLOR_SCHEME_PARENT_PAGE" val="0_5"/>
  <p:tag name="KSO_WM_UNIT_TEXT_FILL_FORE_SCHEMECOLOR_INDEX" val="7"/>
  <p:tag name="KSO_WM_UNIT_TEXT_FILL_TYPE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3"/>
  <p:tag name="KSO_WM_UNIT_ID" val="diagram20188036_2*n_h_h_i*1_2_3_3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COLOR_SCHEME_SHAPE_ID" val="48"/>
  <p:tag name="KSO_WM_UNIT_COLOR_SCHEME_PARENT_PAGE" val="0_5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ID" val="diagram20188036_2*n_h_h_i*1_2_3_2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COLOR_SCHEME_SHAPE_ID" val="31"/>
  <p:tag name="KSO_WM_UNIT_COLOR_SCHEME_PARENT_PAGE" val="0_5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20171623"/>
  <p:tag name="KSO_WM_TAG_VERSION" val="1.0"/>
  <p:tag name="KSO_WM_BEAUTIFY_FLAG" val="#wm#"/>
  <p:tag name="KSO_WM_UNIT_TYPE" val="q_h_f"/>
  <p:tag name="KSO_WM_UNIT_INDEX" val="1_4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4"/>
  <p:tag name="KSO_WM_UNIT_PRESET_TEXT_LEN" val="57"/>
  <p:tag name="KSO_WM_DIAGRAM_GROUP_CODE" val="q1-1"/>
  <p:tag name="KSO_WM_UNIT_ID" val="diagram20171623_3*q_h_f*1_4_1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2*n_h_h_i*1_2_3_1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TYPE" val="n_h_h_i"/>
  <p:tag name="KSO_WM_UNIT_INDEX" val="1_2_3_1"/>
  <p:tag name="KSO_WM_UNIT_COLOR_SCHEME_SHAPE_ID" val="50"/>
  <p:tag name="KSO_WM_UNIT_COLOR_SCHEME_PARENT_PAGE" val="0_5"/>
  <p:tag name="KSO_WM_UNIT_DECOLORIZATION" val="1"/>
  <p:tag name="KSO_WM_UNIT_LINE_FORE_SCHEMECOLOR_INDEX" val="13"/>
  <p:tag name="KSO_WM_UNIT_LINE_FILL_TYPE" val="2"/>
</p:tagLst>
</file>

<file path=ppt/tags/tag131.xml><?xml version="1.0" encoding="utf-8"?>
<p:tagLst xmlns:p="http://schemas.openxmlformats.org/presentationml/2006/main">
  <p:tag name="KSO_WM_UNIT_PRESET_TEXT" val="单击此处添加文本具体内容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188036_2*n_h_h_f*1_2_2_1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NOCLEAR" val="0"/>
  <p:tag name="KSO_WM_UNIT_COLOR_SCHEME_SHAPE_ID" val="54"/>
  <p:tag name="KSO_WM_UNIT_COLOR_SCHEME_PARENT_PAGE" val="0_5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2*n_h_h_a*1_2_2_1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ISCONTENTSTITLE" val="0"/>
  <p:tag name="KSO_WM_UNIT_PRESET_TEXT" val="添加标题"/>
  <p:tag name="KSO_WM_UNIT_VALUE" val="10"/>
  <p:tag name="KSO_WM_UNIT_TYPE" val="n_h_h_a"/>
  <p:tag name="KSO_WM_UNIT_INDEX" val="1_2_2_1"/>
  <p:tag name="KSO_WM_UNIT_NOCLEAR" val="0"/>
  <p:tag name="KSO_WM_UNIT_COLOR_SCHEME_SHAPE_ID" val="55"/>
  <p:tag name="KSO_WM_UNIT_COLOR_SCHEME_PARENT_PAGE" val="0_5"/>
  <p:tag name="KSO_WM_UNIT_TEXT_FILL_FORE_SCHEMECOLOR_INDEX" val="6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ID" val="diagram20188036_2*n_i*1_1"/>
  <p:tag name="KSO_WM_TEMPLATE_CATEGORY" val="diagram"/>
  <p:tag name="KSO_WM_TEMPLATE_INDEX" val="20188036"/>
  <p:tag name="KSO_WM_UNIT_LAYERLEVEL" val="1_1"/>
  <p:tag name="KSO_WM_TAG_VERSION" val="1.0"/>
  <p:tag name="KSO_WM_BEAUTIFY_FLAG" val="#wm#"/>
  <p:tag name="KSO_WM_UNIT_COLOR_SCHEME_SHAPE_ID" val="12"/>
  <p:tag name="KSO_WM_UNIT_COLOR_SCHEME_PARENT_PAGE" val="0_5"/>
  <p:tag name="KSO_WM_UNIT_DECOLORIZATION" val="1"/>
  <p:tag name="KSO_WM_UNIT_LINE_FORE_SCHEMECOLOR_INDEX" val="14"/>
  <p:tag name="KSO_WM_UNIT_LINE_FILL_TYPE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69686_3*n_h_i*1_1_1"/>
  <p:tag name="KSO_WM_TEMPLATE_CATEGORY" val="diagram"/>
  <p:tag name="KSO_WM_TEMPLATE_INDEX" val="20169686"/>
  <p:tag name="KSO_WM_UNIT_LAYERLEVEL" val="1_1_1"/>
  <p:tag name="KSO_WM_TAG_VERSION" val="1.0"/>
  <p:tag name="KSO_WM_BEAUTIFY_FLAG" val="#wm#"/>
  <p:tag name="KSO_WM_UNIT_TEXT_FILL_FORE_SCHEMECOLOR_INDEX" val="2"/>
  <p:tag name="KSO_WM_UNIT_TEXT_FILL_TYPE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169686_3*n_h_i*1_1_2"/>
  <p:tag name="KSO_WM_TEMPLATE_CATEGORY" val="diagram"/>
  <p:tag name="KSO_WM_TEMPLATE_INDEX" val="20169686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20169686_3*n_h_h_i*1_2_1_1"/>
  <p:tag name="KSO_WM_TEMPLATE_CATEGORY" val="diagram"/>
  <p:tag name="KSO_WM_TEMPLATE_INDEX" val="20169686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20169686_3*n_h_h_i*1_2_2_1"/>
  <p:tag name="KSO_WM_TEMPLATE_CATEGORY" val="diagram"/>
  <p:tag name="KSO_WM_TEMPLATE_INDEX" val="20169686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20169686_3*n_h_h_i*1_2_3_1"/>
  <p:tag name="KSO_WM_TEMPLATE_CATEGORY" val="diagram"/>
  <p:tag name="KSO_WM_TEMPLATE_INDEX" val="20169686"/>
  <p:tag name="KSO_WM_UNIT_LAYERLEVEL" val="1_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20169686_3*n_h_h_i*1_2_4_1"/>
  <p:tag name="KSO_WM_TEMPLATE_CATEGORY" val="diagram"/>
  <p:tag name="KSO_WM_TEMPLATE_INDEX" val="20169686"/>
  <p:tag name="KSO_WM_UNIT_LAYERLEVEL" val="1_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TEMPLATE_CATEGORY" val="diagram"/>
  <p:tag name="KSO_WM_TEMPLATE_INDEX" val="20171623"/>
  <p:tag name="KSO_WM_UNIT_CLEAR" val="1"/>
  <p:tag name="KSO_WM_TAG_VERSION" val="1.0"/>
  <p:tag name="KSO_WM_BEAUTIFY_FLAG" val="#wm#"/>
  <p:tag name="KSO_WM_UNIT_TYPE" val="q_h_i"/>
  <p:tag name="KSO_WM_UNIT_INDEX" val="1_3_1"/>
  <p:tag name="KSO_WM_UNIT_ID" val="diagram20171623_3*q_h_i*1_3_1"/>
  <p:tag name="KSO_WM_UNIT_LAYERLEVEL" val="1_1_1"/>
  <p:tag name="KSO_WM_DIAGRAM_GROUP_CODE" val="q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PRESET_TEXT" val="单击此处添加文本具体内容，简明扼要地阐述你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69686_3*n_h_h_f*1_2_1_1"/>
  <p:tag name="KSO_WM_TEMPLATE_CATEGORY" val="diagram"/>
  <p:tag name="KSO_WM_TEMPLATE_INDEX" val="20169686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PRESET_TEXT" val="单击此处添加文本具体内容，简明扼要地阐述你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169686_3*n_h_h_f*1_2_2_1"/>
  <p:tag name="KSO_WM_TEMPLATE_CATEGORY" val="diagram"/>
  <p:tag name="KSO_WM_TEMPLATE_INDEX" val="20169686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PRESET_TEXT" val="单击此处添加文本具体内容，简明扼要地阐述你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169686_3*n_h_h_f*1_2_3_1"/>
  <p:tag name="KSO_WM_TEMPLATE_CATEGORY" val="diagram"/>
  <p:tag name="KSO_WM_TEMPLATE_INDEX" val="20169686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PRESET_TEXT" val="单击此处添加文本具体内容，简明扼要地阐述你的观点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20169686_3*n_h_h_f*1_2_4_1"/>
  <p:tag name="KSO_WM_TEMPLATE_CATEGORY" val="diagram"/>
  <p:tag name="KSO_WM_TEMPLATE_INDEX" val="20169686"/>
  <p:tag name="KSO_WM_UNIT_LAYERLEVEL" val="1_1_1_1"/>
  <p:tag name="KSO_WM_TAG_VERSION" val="1.0"/>
  <p:tag name="KSO_WM_BEAUTIFY_FLAG" val="#wm#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169686_3*n_h_i*1_1_3"/>
  <p:tag name="KSO_WM_TEMPLATE_CATEGORY" val="diagram"/>
  <p:tag name="KSO_WM_TEMPLATE_INDEX" val="2016968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1_1"/>
  <p:tag name="KSO_WM_UNIT_ID" val="diagram20169686_3*n_h_h_a*1_2_1_1"/>
  <p:tag name="KSO_WM_TEMPLATE_CATEGORY" val="diagram"/>
  <p:tag name="KSO_WM_TEMPLATE_INDEX" val="20169686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2_1"/>
  <p:tag name="KSO_WM_UNIT_ID" val="diagram20169686_3*n_h_h_a*1_2_2_1"/>
  <p:tag name="KSO_WM_TEMPLATE_CATEGORY" val="diagram"/>
  <p:tag name="KSO_WM_TEMPLATE_INDEX" val="20169686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3_1"/>
  <p:tag name="KSO_WM_UNIT_ID" val="diagram20169686_3*n_h_h_a*1_2_3_1"/>
  <p:tag name="KSO_WM_TEMPLATE_CATEGORY" val="diagram"/>
  <p:tag name="KSO_WM_TEMPLATE_INDEX" val="20169686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a"/>
  <p:tag name="KSO_WM_UNIT_INDEX" val="1_2_4_1"/>
  <p:tag name="KSO_WM_UNIT_ID" val="diagram20169686_3*n_h_h_a*1_2_4_1"/>
  <p:tag name="KSO_WM_TEMPLATE_CATEGORY" val="diagram"/>
  <p:tag name="KSO_WM_TEMPLATE_INDEX" val="20169686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20171623"/>
  <p:tag name="KSO_WM_UNIT_CLEAR" val="1"/>
  <p:tag name="KSO_WM_TAG_VERSION" val="1.0"/>
  <p:tag name="KSO_WM_BEAUTIFY_FLAG" val="#wm#"/>
  <p:tag name="KSO_WM_UNIT_TYPE" val="q_h_i"/>
  <p:tag name="KSO_WM_UNIT_INDEX" val="1_3_2"/>
  <p:tag name="KSO_WM_UNIT_ID" val="diagram20171623_3*q_h_i*1_3_2"/>
  <p:tag name="KSO_WM_UNIT_LAYERLEVEL" val="1_1_1"/>
  <p:tag name="KSO_WM_DIAGRAM_GROUP_CODE" val="q1-1"/>
  <p:tag name="KSO_WM_UNIT_LINE_FORE_SCHEMECOLOR_INDEX" val="14"/>
  <p:tag name="KSO_WM_UNIT_LINE_FILL_TYPE" val="2"/>
</p:tagLst>
</file>

<file path=ppt/tags/tag16.xml><?xml version="1.0" encoding="utf-8"?>
<p:tagLst xmlns:p="http://schemas.openxmlformats.org/presentationml/2006/main">
  <p:tag name="KSO_WM_TEMPLATE_CATEGORY" val="diagram"/>
  <p:tag name="KSO_WM_TEMPLATE_INDEX" val="20171623"/>
  <p:tag name="KSO_WM_UNIT_CLEAR" val="1"/>
  <p:tag name="KSO_WM_TAG_VERSION" val="1.0"/>
  <p:tag name="KSO_WM_BEAUTIFY_FLAG" val="#wm#"/>
  <p:tag name="KSO_WM_UNIT_TYPE" val="q_h_i"/>
  <p:tag name="KSO_WM_UNIT_INDEX" val="1_3_3"/>
  <p:tag name="KSO_WM_UNIT_ID" val="diagram20171623_3*q_h_i*1_3_3"/>
  <p:tag name="KSO_WM_UNIT_LAYERLEVEL" val="1_1_1"/>
  <p:tag name="KSO_WM_DIAGRAM_GROUP_CODE" val="q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20171623"/>
  <p:tag name="KSO_WM_TAG_VERSION" val="1.0"/>
  <p:tag name="KSO_WM_BEAUTIFY_FLAG" val="#wm#"/>
  <p:tag name="KSO_WM_UNIT_TYPE" val="q_h_f"/>
  <p:tag name="KSO_WM_UNIT_INDEX" val="1_3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4"/>
  <p:tag name="KSO_WM_UNIT_PRESET_TEXT_LEN" val="57"/>
  <p:tag name="KSO_WM_DIAGRAM_GROUP_CODE" val="q1-1"/>
  <p:tag name="KSO_WM_UNIT_ID" val="diagram20171623_3*q_h_f*1_3_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1470_2*m_h_i*1_1_1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1470_2*m_h_i*1_1_2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2.xml><?xml version="1.0" encoding="utf-8"?>
<p:tagLst xmlns:p="http://schemas.openxmlformats.org/presentationml/2006/main">
  <p:tag name="KSO_WM_TEMPLATE_CATEGORY" val="diagram"/>
  <p:tag name="KSO_WM_TEMPLATE_INDEX" val="20171623"/>
  <p:tag name="KSO_WM_UNIT_CLEAR" val="1"/>
  <p:tag name="KSO_WM_TAG_VERSION" val="1.0"/>
  <p:tag name="KSO_WM_BEAUTIFY_FLAG" val="#wm#"/>
  <p:tag name="KSO_WM_UNIT_TYPE" val="q_h_i"/>
  <p:tag name="KSO_WM_UNIT_INDEX" val="1_1_1"/>
  <p:tag name="KSO_WM_UNIT_ID" val="diagram20171623_3*q_h_i*1_1_1"/>
  <p:tag name="KSO_WM_UNIT_LAYERLEVEL" val="1_1_1"/>
  <p:tag name="KSO_WM_DIAGRAM_GROUP_CODE" val="q1-1"/>
  <p:tag name="KSO_WM_UNIT_LINE_FORE_SCHEMECOLOR_INDEX" val="14"/>
  <p:tag name="KSO_WM_UNIT_LINE_FILL_TYPE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1470_2*m_h_i*1_1_3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1470_2*m_h_i*1_1_4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1470_2*m_h_i*1_1_5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13"/>
  <p:tag name="KSO_WM_UNI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1470_2*m_h_i*1_1_6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24.xml><?xml version="1.0" encoding="utf-8"?>
<p:tagLst xmlns:p="http://schemas.openxmlformats.org/presentationml/2006/main">
  <p:tag name="KSO_WM_UNIT_SUBTYPE" val="a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1470_2*m_h_f*1_1_1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1470_2*m_h_a*1_1_1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1470_2*m_h_i*1_2_1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6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1470_2*m_h_i*1_2_2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1470_2*m_h_i*1_2_6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6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1470_2*m_h_i*1_2_3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6"/>
  <p:tag name="KSO_WM_UNIT_FILL_TYPE" val="1"/>
</p:tagLst>
</file>

<file path=ppt/tags/tag3.xml><?xml version="1.0" encoding="utf-8"?>
<p:tagLst xmlns:p="http://schemas.openxmlformats.org/presentationml/2006/main">
  <p:tag name="KSO_WM_TEMPLATE_CATEGORY" val="diagram"/>
  <p:tag name="KSO_WM_TEMPLATE_INDEX" val="20171623"/>
  <p:tag name="KSO_WM_UNIT_CLEAR" val="1"/>
  <p:tag name="KSO_WM_TAG_VERSION" val="1.0"/>
  <p:tag name="KSO_WM_BEAUTIFY_FLAG" val="#wm#"/>
  <p:tag name="KSO_WM_UNIT_TYPE" val="q_h_i"/>
  <p:tag name="KSO_WM_UNIT_INDEX" val="1_1_2"/>
  <p:tag name="KSO_WM_UNIT_ID" val="diagram20171623_3*q_h_i*1_1_2"/>
  <p:tag name="KSO_WM_UNIT_LAYERLEVEL" val="1_1_1"/>
  <p:tag name="KSO_WM_DIAGRAM_GROUP_CODE" val="q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1470_2*m_h_i*1_2_4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13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1470_2*m_h_i*1_2_5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SUBTYPE" val="a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1470_2*m_h_f*1_2_1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1470_2*m_h_a*1_2_1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1470_2*m_h_i*1_3_1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7"/>
  <p:tag name="KSO_WM_UNI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1470_2*m_h_i*1_3_2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1470_2*m_h_i*1_3_3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7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1470_2*m_h_i*1_3_4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7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1470_2*m_h_i*1_3_5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13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201470_2*m_h_i*1_3_6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FILL_FORE_SCHEMECOLOR_INDEX" val="7"/>
  <p:tag name="KSO_WM_UNIT_FILL_TYPE" val="1"/>
</p:tagLst>
</file>

<file path=ppt/tags/tag4.xml><?xml version="1.0" encoding="utf-8"?>
<p:tagLst xmlns:p="http://schemas.openxmlformats.org/presentationml/2006/main">
  <p:tag name="KSO_WM_TEMPLATE_CATEGORY" val="diagram"/>
  <p:tag name="KSO_WM_TEMPLATE_INDEX" val="20171623"/>
  <p:tag name="KSO_WM_TAG_VERSION" val="1.0"/>
  <p:tag name="KSO_WM_BEAUTIFY_FLAG" val="#wm#"/>
  <p:tag name="KSO_WM_UNIT_TYPE" val="q_h_f"/>
  <p:tag name="KSO_WM_UNIT_INDEX" val="1_1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4"/>
  <p:tag name="KSO_WM_UNIT_PRESET_TEXT_LEN" val="57"/>
  <p:tag name="KSO_WM_DIAGRAM_GROUP_CODE" val="q1-1"/>
  <p:tag name="KSO_WM_UNIT_ID" val="diagram20171623_3*q_h_f*1_1_1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1470_2*m_h_f*1_3_1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1470_2*m_h_a*1_3_1"/>
  <p:tag name="KSO_WM_TEMPLATE_CATEGORY" val="diagram"/>
  <p:tag name="KSO_WM_TEMPLATE_INDEX" val="20201470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87706_4*l_h_i*1_4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706_4*l_h_i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706_4*l_h_a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</p:tagLst>
</file>

<file path=ppt/tags/tag45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7706_4*l_h_f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87706_4*l_h_i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87706_4*l_h_a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</p:tagLst>
</file>

<file path=ppt/tags/tag48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87706_4*l_h_f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87706_4*l_h_i*1_3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TEMPLATE_CATEGORY" val="diagram"/>
  <p:tag name="KSO_WM_TEMPLATE_INDEX" val="20171623"/>
  <p:tag name="KSO_WM_UNIT_CLEAR" val="1"/>
  <p:tag name="KSO_WM_TAG_VERSION" val="1.0"/>
  <p:tag name="KSO_WM_BEAUTIFY_FLAG" val="#wm#"/>
  <p:tag name="KSO_WM_UNIT_TYPE" val="q_h_i"/>
  <p:tag name="KSO_WM_UNIT_INDEX" val="1_1_3"/>
  <p:tag name="KSO_WM_UNIT_ID" val="diagram20171623_3*q_h_i*1_1_3"/>
  <p:tag name="KSO_WM_UNIT_LAYERLEVEL" val="1_1_1"/>
  <p:tag name="KSO_WM_DIAGRAM_GROUP_CODE" val="q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87706_4*l_h_i*1_2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87706_4*l_h_i*1_1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87706_4*l_h_i*1_4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706_4*l_h_i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706_4*l_h_a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</p:tagLst>
</file>

<file path=ppt/tags/tag55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7706_4*l_h_f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87706_4*l_h_i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87706_4*l_h_a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8"/>
  <p:tag name="KSO_WM_UNIT_TEXT_FILL_TYPE" val="1"/>
</p:tagLst>
</file>

<file path=ppt/tags/tag58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87706_4*l_h_f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87706_4*l_h_i*1_3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TEMPLATE_CATEGORY" val="diagram"/>
  <p:tag name="KSO_WM_TEMPLATE_INDEX" val="20171623"/>
  <p:tag name="KSO_WM_UNIT_CLEAR" val="1"/>
  <p:tag name="KSO_WM_TAG_VERSION" val="1.0"/>
  <p:tag name="KSO_WM_BEAUTIFY_FLAG" val="#wm#"/>
  <p:tag name="KSO_WM_UNIT_TYPE" val="q_h_i"/>
  <p:tag name="KSO_WM_UNIT_INDEX" val="1_2_1"/>
  <p:tag name="KSO_WM_UNIT_ID" val="diagram20171623_3*q_h_i*1_2_1"/>
  <p:tag name="KSO_WM_UNIT_LAYERLEVEL" val="1_1_1"/>
  <p:tag name="KSO_WM_DIAGRAM_GROUP_CODE" val="q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87706_4*l_h_i*1_2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87706_4*l_h_i*1_1_2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1"/>
  <p:tag name="KSO_WM_UNIT_ID" val="diagram20188636_2*i*1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"/>
  <p:tag name="KSO_WM_UNIT_ID" val="diagram20188636_2*r_i*1_1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5"/>
  <p:tag name="KSO_WM_UNIT_ID" val="diagram20188636_2*r_i*1_5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6"/>
  <p:tag name="KSO_WM_UNIT_ID" val="diagram20188636_2*r_i*1_6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7"/>
  <p:tag name="KSO_WM_UNIT_ID" val="diagram20188636_2*r_i*1_7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9"/>
  <p:tag name="KSO_WM_UNIT_ID" val="diagram20188636_2*r_i*1_9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2"/>
  <p:tag name="KSO_WM_UNIT_ID" val="diagram20188636_2*i*2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0"/>
  <p:tag name="KSO_WM_UNIT_ID" val="diagram20188636_2*r_i*1_10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TEMPLATE_CATEGORY" val="diagram"/>
  <p:tag name="KSO_WM_TEMPLATE_INDEX" val="20171623"/>
  <p:tag name="KSO_WM_UNIT_CLEAR" val="1"/>
  <p:tag name="KSO_WM_TAG_VERSION" val="1.0"/>
  <p:tag name="KSO_WM_BEAUTIFY_FLAG" val="#wm#"/>
  <p:tag name="KSO_WM_UNIT_TYPE" val="q_h_i"/>
  <p:tag name="KSO_WM_UNIT_INDEX" val="1_2_2"/>
  <p:tag name="KSO_WM_UNIT_ID" val="diagram20171623_3*q_h_i*1_2_2"/>
  <p:tag name="KSO_WM_UNIT_LAYERLEVEL" val="1_1_1"/>
  <p:tag name="KSO_WM_DIAGRAM_GROUP_CODE" val="q1-1"/>
  <p:tag name="KSO_WM_UNIT_LINE_FORE_SCHEMECOLOR_INDEX" val="14"/>
  <p:tag name="KSO_WM_UNIT_LINE_FILL_TYPE" val="2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2"/>
  <p:tag name="KSO_WM_UNIT_ID" val="diagram20188636_2*r_i*1_12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4"/>
  <p:tag name="KSO_WM_UNIT_ID" val="diagram20188636_2*r_i*1_14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5"/>
  <p:tag name="KSO_WM_UNIT_ID" val="diagram20188636_2*r_i*1_15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3"/>
  <p:tag name="KSO_WM_UNIT_ID" val="diagram20188636_2*r_i*1_3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3"/>
  <p:tag name="KSO_WM_UNIT_ID" val="diagram20188636_2*i*3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2"/>
  <p:tag name="KSO_WM_UNIT_ID" val="diagram20188636_2*r_i*1_2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8"/>
  <p:tag name="KSO_WM_UNIT_ID" val="diagram20188636_2*r_i*1_8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4"/>
  <p:tag name="KSO_WM_UNIT_ID" val="diagram20188636_2*i*4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1"/>
  <p:tag name="KSO_WM_UNIT_ID" val="diagram20188636_2*r_i*1_11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3"/>
  <p:tag name="KSO_WM_UNIT_ID" val="diagram20188636_2*r_i*1_13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TEMPLATE_CATEGORY" val="diagram"/>
  <p:tag name="KSO_WM_TEMPLATE_INDEX" val="20171623"/>
  <p:tag name="KSO_WM_UNIT_CLEAR" val="1"/>
  <p:tag name="KSO_WM_TAG_VERSION" val="1.0"/>
  <p:tag name="KSO_WM_BEAUTIFY_FLAG" val="#wm#"/>
  <p:tag name="KSO_WM_UNIT_TYPE" val="q_h_i"/>
  <p:tag name="KSO_WM_UNIT_INDEX" val="1_2_3"/>
  <p:tag name="KSO_WM_UNIT_ID" val="diagram20171623_3*q_h_i*1_2_3"/>
  <p:tag name="KSO_WM_UNIT_LAYERLEVEL" val="1_1_1"/>
  <p:tag name="KSO_WM_DIAGRAM_GROUP_CODE" val="q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6"/>
  <p:tag name="KSO_WM_UNIT_ID" val="diagram20188636_2*r_i*1_16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4"/>
  <p:tag name="KSO_WM_UNIT_ID" val="diagram20188636_2*r_i*1_4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5"/>
  <p:tag name="KSO_WM_UNIT_ID" val="diagram20188636_2*i*5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</p:tagLst>
</file>

<file path=ppt/tags/tag83.xml><?xml version="1.0" encoding="utf-8"?>
<p:tagLst xmlns:p="http://schemas.openxmlformats.org/presentationml/2006/main">
  <p:tag name="KSO_WM_UNIT_NOCLEAR" val="0"/>
  <p:tag name="KSO_WM_UNIT_SHOW_EDIT_AREA_INDICATION" val="0"/>
  <p:tag name="KSO_WM_UNIT_VALUE" val="1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t"/>
  <p:tag name="KSO_WM_UNIT_INDEX" val="1_1"/>
  <p:tag name="KSO_WM_UNIT_ID" val="diagram20188636_2*r_t*1_1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TEXT_FILL_FORE_SCHEMECOLOR_INDEX" val="6"/>
  <p:tag name="KSO_WM_UNIT_TEXT_FILL_TYPE" val="1"/>
</p:tagLst>
</file>

<file path=ppt/tags/tag84.xml><?xml version="1.0" encoding="utf-8"?>
<p:tagLst xmlns:p="http://schemas.openxmlformats.org/presentationml/2006/main">
  <p:tag name="KSO_WM_UNIT_NOCLEAR" val="0"/>
  <p:tag name="KSO_WM_UNIT_SHOW_EDIT_AREA_INDICATION" val="0"/>
  <p:tag name="KSO_WM_UNIT_VALUE" val="1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t"/>
  <p:tag name="KSO_WM_UNIT_INDEX" val="1_2"/>
  <p:tag name="KSO_WM_UNIT_ID" val="diagram20188636_2*r_t*1_2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TEXT_FILL_FORE_SCHEMECOLOR_INDEX" val="9"/>
  <p:tag name="KSO_WM_UNIT_TEXT_FILL_TYPE" val="1"/>
</p:tagLst>
</file>

<file path=ppt/tags/tag85.xml><?xml version="1.0" encoding="utf-8"?>
<p:tagLst xmlns:p="http://schemas.openxmlformats.org/presentationml/2006/main">
  <p:tag name="KSO_WM_UNIT_NOCLEAR" val="0"/>
  <p:tag name="KSO_WM_UNIT_SHOW_EDIT_AREA_INDICATION" val="0"/>
  <p:tag name="KSO_WM_UNIT_VALUE" val="3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v"/>
  <p:tag name="KSO_WM_UNIT_INDEX" val="1_1"/>
  <p:tag name="KSO_WM_UNIT_ID" val="diagram20188636_2*r_v*1_1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NOCLEAR" val="0"/>
  <p:tag name="KSO_WM_UNIT_SHOW_EDIT_AREA_INDICATION" val="0"/>
  <p:tag name="KSO_WM_UNIT_VALUE" val="3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v"/>
  <p:tag name="KSO_WM_UNIT_INDEX" val="1_2"/>
  <p:tag name="KSO_WM_UNIT_ID" val="diagram20188636_2*r_v*1_2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i"/>
  <p:tag name="KSO_WM_UNIT_INDEX" val="6"/>
  <p:tag name="KSO_WM_UNIT_ID" val="diagram20188636_2*i*6"/>
  <p:tag name="KSO_WM_TEMPLATE_CATEGORY" val="diagram"/>
  <p:tag name="KSO_WM_TEMPLATE_INDEX" val="20188636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</p:tagLst>
</file>

<file path=ppt/tags/tag88.xml><?xml version="1.0" encoding="utf-8"?>
<p:tagLst xmlns:p="http://schemas.openxmlformats.org/presentationml/2006/main">
  <p:tag name="KSO_WM_UNIT_NOCLEAR" val="0"/>
  <p:tag name="KSO_WM_UNIT_SHOW_EDIT_AREA_INDICATION" val="0"/>
  <p:tag name="KSO_WM_UNIT_VALUE" val="3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v"/>
  <p:tag name="KSO_WM_UNIT_INDEX" val="1_3"/>
  <p:tag name="KSO_WM_UNIT_ID" val="diagram20188636_2*r_v*1_3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NOCLEAR" val="0"/>
  <p:tag name="KSO_WM_UNIT_SHOW_EDIT_AREA_INDICATION" val="0"/>
  <p:tag name="KSO_WM_UNIT_VALUE" val="30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v"/>
  <p:tag name="KSO_WM_UNIT_INDEX" val="1_4"/>
  <p:tag name="KSO_WM_UNIT_ID" val="diagram20188636_2*r_v*1_4"/>
  <p:tag name="KSO_WM_TEMPLATE_CATEGORY" val="diagram"/>
  <p:tag name="KSO_WM_TEMPLATE_INDEX" val="20188636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TEMPLATE_CATEGORY" val="diagram"/>
  <p:tag name="KSO_WM_TEMPLATE_INDEX" val="20171623"/>
  <p:tag name="KSO_WM_TAG_VERSION" val="1.0"/>
  <p:tag name="KSO_WM_BEAUTIFY_FLAG" val="#wm#"/>
  <p:tag name="KSO_WM_UNIT_TYPE" val="q_h_f"/>
  <p:tag name="KSO_WM_UNIT_INDEX" val="1_2_1"/>
  <p:tag name="KSO_WM_UNIT_CLEAR" val="1"/>
  <p:tag name="KSO_WM_UNIT_LAYERLEVEL" val="1_1_1"/>
  <p:tag name="KSO_WM_UNIT_VALUE" val="39"/>
  <p:tag name="KSO_WM_UNIT_HIGHLIGHT" val="0"/>
  <p:tag name="KSO_WM_UNIT_COMPATIBLE" val="0"/>
  <p:tag name="KSO_WM_UNIT_PRESET_TEXT_INDEX" val="4"/>
  <p:tag name="KSO_WM_UNIT_PRESET_TEXT_LEN" val="57"/>
  <p:tag name="KSO_WM_DIAGRAM_GROUP_CODE" val="q1-1"/>
  <p:tag name="KSO_WM_UNIT_ID" val="diagram20171623_3*q_h_f*1_2_1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20181194_3*n_h_i*1_1_5"/>
  <p:tag name="KSO_WM_TEMPLATE_CATEGORY" val="diagram"/>
  <p:tag name="KSO_WM_TEMPLATE_INDEX" val="20181194"/>
  <p:tag name="KSO_WM_UNIT_LAYERLEVEL" val="1_1_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81194_3*n_h_i*1_1_1"/>
  <p:tag name="KSO_WM_TEMPLATE_CATEGORY" val="diagram"/>
  <p:tag name="KSO_WM_TEMPLATE_INDEX" val="20181194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181194_3*n_h_i*1_1_2"/>
  <p:tag name="KSO_WM_TEMPLATE_CATEGORY" val="diagram"/>
  <p:tag name="KSO_WM_TEMPLATE_INDEX" val="2018119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181194_3*n_h_i*1_1_3"/>
  <p:tag name="KSO_WM_TEMPLATE_CATEGORY" val="diagram"/>
  <p:tag name="KSO_WM_TEMPLATE_INDEX" val="20181194"/>
  <p:tag name="KSO_WM_UNIT_LAYERLEVEL" val="1_1_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181194_3*n_h_a*1_1_1"/>
  <p:tag name="KSO_WM_TEMPLATE_CATEGORY" val="diagram"/>
  <p:tag name="KSO_WM_TEMPLATE_INDEX" val="20181194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81194_3*n_h_h_i*1_2_1_2"/>
  <p:tag name="KSO_WM_TEMPLATE_CATEGORY" val="diagram"/>
  <p:tag name="KSO_WM_TEMPLATE_INDEX" val="20181194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5"/>
  <p:tag name="KSO_WM_UNIT_TEXT_FILL_TYPE" val="1"/>
</p:tagLst>
</file>

<file path=ppt/tags/tag96.xml><?xml version="1.0" encoding="utf-8"?>
<p:tagLst xmlns:p="http://schemas.openxmlformats.org/presentationml/2006/main">
  <p:tag name="KSO_WM_UNIT_VALUE" val="63*6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1_3"/>
  <p:tag name="KSO_WM_UNIT_ID" val="diagram20181194_3*n_h_h_x*1_2_1_3"/>
  <p:tag name="KSO_WM_TEMPLATE_CATEGORY" val="diagram"/>
  <p:tag name="KSO_WM_TEMPLATE_INDEX" val="20181194"/>
  <p:tag name="KSO_WM_UNIT_LAYERLEVEL" val="1_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5"/>
  <p:tag name="KSO_WM_UNIT_TEXT_FILL_TYPE" val="1"/>
</p:tagLst>
</file>

<file path=ppt/tags/tag97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181194_3*n_h_h_f*1_2_1_1"/>
  <p:tag name="KSO_WM_TEMPLATE_CATEGORY" val="diagram"/>
  <p:tag name="KSO_WM_TEMPLATE_INDEX" val="20181194"/>
  <p:tag name="KSO_WM_UNIT_LAYERLEVEL" val="1_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20181194_3*n_h_h_i*1_2_2_2"/>
  <p:tag name="KSO_WM_TEMPLATE_CATEGORY" val="diagram"/>
  <p:tag name="KSO_WM_TEMPLATE_INDEX" val="20181194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15"/>
  <p:tag name="KSO_WM_UNIT_TEXT_FILL_TYPE" val="1"/>
</p:tagLst>
</file>

<file path=ppt/tags/tag99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181194_3*n_h_h_f*1_2_2_1"/>
  <p:tag name="KSO_WM_TEMPLATE_CATEGORY" val="diagram"/>
  <p:tag name="KSO_WM_TEMPLATE_INDEX" val="20181194"/>
  <p:tag name="KSO_WM_UNIT_LAYERLEVEL" val="1_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自定义 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2D46"/>
      </a:accent1>
      <a:accent2>
        <a:srgbClr val="CF253B"/>
      </a:accent2>
      <a:accent3>
        <a:srgbClr val="1D2D46"/>
      </a:accent3>
      <a:accent4>
        <a:srgbClr val="CF253B"/>
      </a:accent4>
      <a:accent5>
        <a:srgbClr val="1D2D46"/>
      </a:accent5>
      <a:accent6>
        <a:srgbClr val="CF253B"/>
      </a:accent6>
      <a:hlink>
        <a:srgbClr val="0563C1"/>
      </a:hlink>
      <a:folHlink>
        <a:srgbClr val="954F72"/>
      </a:folHlink>
    </a:clrScheme>
    <a:fontScheme name="模板">
      <a:majorFont>
        <a:latin typeface="微软雅黑"/>
        <a:ea typeface="微软雅黑"/>
        <a:cs typeface=""/>
      </a:majorFont>
      <a:minorFont>
        <a:latin typeface="华文细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pct75">
          <a:fgClr>
            <a:srgbClr val="4F434A"/>
          </a:fgClr>
          <a:bgClr>
            <a:srgbClr val="918D9C"/>
          </a:bgClr>
        </a:pattFill>
        <a:ln>
          <a:noFill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3348</Words>
  <Application>WPS 演示</Application>
  <PresentationFormat>宽屏</PresentationFormat>
  <Paragraphs>299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华文细黑</vt:lpstr>
      <vt:lpstr>Calibri</vt:lpstr>
      <vt:lpstr>Calibri Light</vt:lpstr>
      <vt:lpstr>方正宋刻本秀楷简体</vt:lpstr>
      <vt:lpstr>幼圆</vt:lpstr>
      <vt:lpstr>黑体</vt:lpstr>
      <vt:lpstr>Roboto Condensed Light</vt:lpstr>
      <vt:lpstr>Wide Latin</vt:lpstr>
      <vt:lpstr>Gulim</vt:lpstr>
      <vt:lpstr>Source Sans Pro</vt:lpstr>
      <vt:lpstr>Arial Unicode MS</vt:lpstr>
      <vt:lpstr>等线</vt:lpstr>
      <vt:lpstr>Malgun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经典英伦大气简洁高端融资策划报告模版</dc:title>
  <dc:creator>Administrator</dc:creator>
  <cp:lastModifiedBy>π</cp:lastModifiedBy>
  <cp:revision>707</cp:revision>
  <dcterms:created xsi:type="dcterms:W3CDTF">2016-10-22T11:38:00Z</dcterms:created>
  <dcterms:modified xsi:type="dcterms:W3CDTF">2020-06-24T07:57:01Z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  <property fmtid="{D5CDD505-2E9C-101B-9397-08002B2CF9AE}" pid="3" name="KSORubyTemplateID">
    <vt:lpwstr>2</vt:lpwstr>
  </property>
</Properties>
</file>