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334" r:id="rId3"/>
    <p:sldId id="335" r:id="rId5"/>
    <p:sldId id="427" r:id="rId6"/>
    <p:sldId id="425" r:id="rId7"/>
    <p:sldId id="456" r:id="rId8"/>
    <p:sldId id="345" r:id="rId9"/>
    <p:sldId id="428" r:id="rId10"/>
    <p:sldId id="452" r:id="rId11"/>
    <p:sldId id="453" r:id="rId12"/>
    <p:sldId id="454" r:id="rId13"/>
    <p:sldId id="455" r:id="rId14"/>
    <p:sldId id="34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D46"/>
    <a:srgbClr val="1C2C44"/>
    <a:srgbClr val="404040"/>
    <a:srgbClr val="E71F02"/>
    <a:srgbClr val="C61127"/>
    <a:srgbClr val="13233B"/>
    <a:srgbClr val="D0243A"/>
    <a:srgbClr val="FFE899"/>
    <a:srgbClr val="E61F02"/>
    <a:srgbClr val="FFD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6098" autoAdjust="0"/>
  </p:normalViewPr>
  <p:slideViewPr>
    <p:cSldViewPr snapToGrid="0">
      <p:cViewPr varScale="1">
        <p:scale>
          <a:sx n="99" d="100"/>
          <a:sy n="99" d="100"/>
        </p:scale>
        <p:origin x="654" y="72"/>
      </p:cViewPr>
      <p:guideLst>
        <p:guide orient="horz" pos="2126"/>
        <p:guide pos="384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FF1B8-4857-A248-93C8-31FCEE7C1263}"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0F420-9289-D444-ADE5-B0D974BA55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FE81B-35CB-4151-A4B4-589966BB5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C134-E011-44C9-BD2B-F205F170FCF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https://github.com/Algebrafly/java-review.git</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http://c.biancheng.net/view/1327.html</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400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5"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400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4"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文本占位符 7"/>
          <p:cNvSpPr>
            <a:spLocks noGrp="1"/>
          </p:cNvSpPr>
          <p:nvPr>
            <p:ph type="body" sz="quarter" idx="13" hasCustomPrompt="1"/>
          </p:nvPr>
        </p:nvSpPr>
        <p:spPr>
          <a:xfrm>
            <a:off x="8115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endParaRPr lang="zh-CN" altLang="en-US" dirty="0"/>
          </a:p>
        </p:txBody>
      </p:sp>
      <p:sp>
        <p:nvSpPr>
          <p:cNvPr id="6" name="文本占位符 7"/>
          <p:cNvSpPr>
            <a:spLocks noGrp="1"/>
          </p:cNvSpPr>
          <p:nvPr>
            <p:ph type="body" sz="quarter" idx="14" hasCustomPrompt="1"/>
          </p:nvPr>
        </p:nvSpPr>
        <p:spPr>
          <a:xfrm>
            <a:off x="8115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20" name="文本框 19"/>
          <p:cNvSpPr txBox="1"/>
          <p:nvPr userDrawn="1"/>
        </p:nvSpPr>
        <p:spPr>
          <a:xfrm>
            <a:off x="11270629" y="428110"/>
            <a:ext cx="468000" cy="369332"/>
          </a:xfrm>
          <a:prstGeom prst="rect">
            <a:avLst/>
          </a:prstGeom>
          <a:noFill/>
        </p:spPr>
        <p:txBody>
          <a:bodyPr wrap="square" rtlCol="0" anchor="ctr">
            <a:spAutoFit/>
          </a:bodyPr>
          <a:lstStyle/>
          <a:p>
            <a:pPr algn="ctr"/>
            <a:fld id="{EFCBF77D-F46E-4259-B383-244069B4E4DB}" type="slidenum">
              <a:rPr lang="zh-CN" altLang="en-US" smtClean="0">
                <a:solidFill>
                  <a:schemeClr val="bg1">
                    <a:lumMod val="85000"/>
                  </a:schemeClr>
                </a:solidFill>
                <a:latin typeface="华文细黑" panose="02010600040101010101" pitchFamily="2" charset="-122"/>
                <a:ea typeface="华文细黑" panose="02010600040101010101" pitchFamily="2" charset="-122"/>
              </a:rPr>
            </a:fld>
            <a:endParaRPr lang="zh-CN" altLang="en-US" dirty="0">
              <a:solidFill>
                <a:schemeClr val="bg1">
                  <a:lumMod val="85000"/>
                </a:schemeClr>
              </a:solidFill>
              <a:latin typeface="华文细黑" panose="02010600040101010101" pitchFamily="2" charset="-122"/>
              <a:ea typeface="华文细黑" panose="02010600040101010101" pitchFamily="2" charset="-122"/>
            </a:endParaRPr>
          </a:p>
        </p:txBody>
      </p:sp>
      <p:sp>
        <p:nvSpPr>
          <p:cNvPr id="7"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8"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D9"/>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wipe/>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3.xml"/><Relationship Id="rId16" Type="http://schemas.openxmlformats.org/officeDocument/2006/relationships/slideLayout" Target="../slideLayouts/slideLayout2.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image" Target="../media/image9.png"/><Relationship Id="rId47" Type="http://schemas.openxmlformats.org/officeDocument/2006/relationships/notesSlide" Target="../notesSlides/notesSlide4.xml"/><Relationship Id="rId46" Type="http://schemas.openxmlformats.org/officeDocument/2006/relationships/slideLayout" Target="../slideLayouts/slideLayout2.xml"/><Relationship Id="rId45" Type="http://schemas.openxmlformats.org/officeDocument/2006/relationships/image" Target="../media/image12.png"/><Relationship Id="rId44" Type="http://schemas.openxmlformats.org/officeDocument/2006/relationships/tags" Target="../tags/tag55.xml"/><Relationship Id="rId43" Type="http://schemas.openxmlformats.org/officeDocument/2006/relationships/tags" Target="../tags/tag54.xml"/><Relationship Id="rId42" Type="http://schemas.openxmlformats.org/officeDocument/2006/relationships/tags" Target="../tags/tag53.xml"/><Relationship Id="rId41" Type="http://schemas.openxmlformats.org/officeDocument/2006/relationships/tags" Target="../tags/tag52.xml"/><Relationship Id="rId40" Type="http://schemas.openxmlformats.org/officeDocument/2006/relationships/tags" Target="../tags/tag51.xml"/><Relationship Id="rId4" Type="http://schemas.openxmlformats.org/officeDocument/2006/relationships/tags" Target="../tags/tag18.xml"/><Relationship Id="rId39" Type="http://schemas.openxmlformats.org/officeDocument/2006/relationships/tags" Target="../tags/tag50.xml"/><Relationship Id="rId38" Type="http://schemas.openxmlformats.org/officeDocument/2006/relationships/tags" Target="../tags/tag49.xml"/><Relationship Id="rId37" Type="http://schemas.openxmlformats.org/officeDocument/2006/relationships/tags" Target="../tags/tag48.xml"/><Relationship Id="rId36" Type="http://schemas.openxmlformats.org/officeDocument/2006/relationships/tags" Target="../tags/tag47.xml"/><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image" Target="../media/image11.png"/><Relationship Id="rId31" Type="http://schemas.openxmlformats.org/officeDocument/2006/relationships/tags" Target="../tags/tag43.xml"/><Relationship Id="rId30" Type="http://schemas.openxmlformats.org/officeDocument/2006/relationships/tags" Target="../tags/tag42.xml"/><Relationship Id="rId3" Type="http://schemas.openxmlformats.org/officeDocument/2006/relationships/tags" Target="../tags/tag17.xml"/><Relationship Id="rId29" Type="http://schemas.openxmlformats.org/officeDocument/2006/relationships/tags" Target="../tags/tag41.xml"/><Relationship Id="rId28" Type="http://schemas.openxmlformats.org/officeDocument/2006/relationships/tags" Target="../tags/tag40.xml"/><Relationship Id="rId27" Type="http://schemas.openxmlformats.org/officeDocument/2006/relationships/tags" Target="../tags/tag39.xml"/><Relationship Id="rId26" Type="http://schemas.openxmlformats.org/officeDocument/2006/relationships/tags" Target="../tags/tag38.xml"/><Relationship Id="rId25" Type="http://schemas.openxmlformats.org/officeDocument/2006/relationships/tags" Target="../tags/tag37.xml"/><Relationship Id="rId24" Type="http://schemas.openxmlformats.org/officeDocument/2006/relationships/tags" Target="../tags/tag36.xml"/><Relationship Id="rId23" Type="http://schemas.openxmlformats.org/officeDocument/2006/relationships/tags" Target="../tags/tag35.xml"/><Relationship Id="rId22" Type="http://schemas.openxmlformats.org/officeDocument/2006/relationships/tags" Target="../tags/tag34.xml"/><Relationship Id="rId21" Type="http://schemas.openxmlformats.org/officeDocument/2006/relationships/tags" Target="../tags/tag33.xml"/><Relationship Id="rId20" Type="http://schemas.openxmlformats.org/officeDocument/2006/relationships/image" Target="../media/image10.png"/><Relationship Id="rId2" Type="http://schemas.openxmlformats.org/officeDocument/2006/relationships/tags" Target="../tags/tag16.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1275762" y="2428650"/>
            <a:ext cx="9315791" cy="1014730"/>
          </a:xfrm>
          <a:prstGeom prst="rect">
            <a:avLst/>
          </a:prstGeom>
          <a:noFill/>
        </p:spPr>
        <p:txBody>
          <a:bodyPr wrap="square" rtlCol="0">
            <a:spAutoFit/>
          </a:bodyPr>
          <a:lstStyle/>
          <a:p>
            <a:pPr algn="ctr">
              <a:spcBef>
                <a:spcPct val="20000"/>
              </a:spcBef>
            </a:pPr>
            <a:r>
              <a:rPr lang="zh-CN" sz="6000" b="1" dirty="0" smtClean="0">
                <a:solidFill>
                  <a:schemeClr val="bg1"/>
                </a:solidFill>
                <a:latin typeface="+mj-ea"/>
              </a:rPr>
              <a:t>代码重构和设计模式</a:t>
            </a:r>
            <a:endParaRPr lang="zh-CN" sz="6000" b="1" dirty="0" smtClean="0">
              <a:solidFill>
                <a:schemeClr val="bg1"/>
              </a:solidFill>
              <a:latin typeface="+mj-ea"/>
            </a:endParaRPr>
          </a:p>
        </p:txBody>
      </p:sp>
      <p:sp>
        <p:nvSpPr>
          <p:cNvPr id="7" name="原创设计师QQ：598969553            _8"/>
          <p:cNvSpPr>
            <a:spLocks noChangeArrowheads="1"/>
          </p:cNvSpPr>
          <p:nvPr/>
        </p:nvSpPr>
        <p:spPr bwMode="auto">
          <a:xfrm>
            <a:off x="3471710" y="4220954"/>
            <a:ext cx="492389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cap="all" dirty="0" smtClean="0">
                <a:solidFill>
                  <a:schemeClr val="bg1"/>
                </a:solidFill>
                <a:cs typeface="Arial" panose="020B0604020202020204" pitchFamily="34" charset="0"/>
              </a:rPr>
              <a:t>讲解人：</a:t>
            </a:r>
            <a:r>
              <a:rPr lang="zh-CN" altLang="en-US" sz="2000" cap="all" dirty="0">
                <a:solidFill>
                  <a:schemeClr val="bg1"/>
                </a:solidFill>
                <a:cs typeface="Arial" panose="020B0604020202020204" pitchFamily="34" charset="0"/>
              </a:rPr>
              <a:t>李龙</a:t>
            </a:r>
            <a:r>
              <a:rPr lang="zh-CN" altLang="en-US" sz="2000" cap="all" dirty="0" smtClean="0">
                <a:solidFill>
                  <a:schemeClr val="bg1"/>
                </a:solidFill>
                <a:cs typeface="Arial" panose="020B0604020202020204" pitchFamily="34" charset="0"/>
              </a:rPr>
              <a:t>       时间：</a:t>
            </a:r>
            <a:r>
              <a:rPr lang="en-US" altLang="zh-CN" sz="2000" cap="all" dirty="0" smtClean="0">
                <a:solidFill>
                  <a:schemeClr val="bg1"/>
                </a:solidFill>
                <a:cs typeface="Arial" panose="020B0604020202020204" pitchFamily="34" charset="0"/>
              </a:rPr>
              <a:t>2020.06.29</a:t>
            </a:r>
            <a:endParaRPr lang="en-US" altLang="zh-CN" sz="2000" cap="all" dirty="0" smtClean="0">
              <a:solidFill>
                <a:schemeClr val="bg1"/>
              </a:solidFill>
              <a:cs typeface="Arial" panose="020B0604020202020204" pitchFamily="34" charset="0"/>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ustDataLst>
      <p:tags r:id="rId2"/>
    </p:custData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依赖倒置原则  </a:t>
            </a:r>
            <a:r>
              <a:rPr lang="en-US" altLang="zh-CN"/>
              <a:t>DI</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755015" y="1837055"/>
            <a:ext cx="5294630" cy="2503170"/>
          </a:xfrm>
          <a:prstGeom prst="rect">
            <a:avLst/>
          </a:prstGeom>
        </p:spPr>
      </p:pic>
      <p:sp>
        <p:nvSpPr>
          <p:cNvPr id="6" name="文本框 5"/>
          <p:cNvSpPr txBox="1"/>
          <p:nvPr/>
        </p:nvSpPr>
        <p:spPr>
          <a:xfrm>
            <a:off x="4887595" y="4578350"/>
            <a:ext cx="5904230" cy="1229995"/>
          </a:xfrm>
          <a:prstGeom prst="rect">
            <a:avLst/>
          </a:prstGeom>
          <a:noFill/>
        </p:spPr>
        <p:txBody>
          <a:bodyPr wrap="square" rtlCol="0">
            <a:spAutoFit/>
          </a:bodyPr>
          <a:p>
            <a:r>
              <a:rPr lang="zh-CN" altLang="en-US"/>
              <a:t>顾客购物程序</a:t>
            </a:r>
            <a:r>
              <a:rPr lang="en-US" altLang="zh-CN"/>
              <a:t>:</a:t>
            </a:r>
            <a:endParaRPr lang="en-US" altLang="zh-CN"/>
          </a:p>
          <a:p>
            <a:r>
              <a:rPr lang="en-US" altLang="zh-CN" sz="1400"/>
              <a:t>反映了 “顾客类”与“商店类”的关系。顾客类通过该方法购物以下代码定义了顾客类通过韶关网店 ShaoguanShop 购物,但是，这种设计存在缺点，如果该顾客想从另外一家商店（如婺源网店 WuyuanShop）购物</a:t>
            </a:r>
            <a:r>
              <a:rPr lang="zh-CN" altLang="en-US" sz="1400"/>
              <a:t>。</a:t>
            </a:r>
            <a:r>
              <a:rPr lang="en-US" altLang="zh-CN" sz="1400"/>
              <a:t>顾客每更换一家商店，都要修改一次代码，这明显违背了开闭原则。</a:t>
            </a:r>
            <a:endParaRPr lang="en-US" altLang="zh-CN" sz="1400"/>
          </a:p>
        </p:txBody>
      </p:sp>
      <p:sp>
        <p:nvSpPr>
          <p:cNvPr id="7" name="文本框 6"/>
          <p:cNvSpPr txBox="1"/>
          <p:nvPr/>
        </p:nvSpPr>
        <p:spPr>
          <a:xfrm>
            <a:off x="6737350" y="1202055"/>
            <a:ext cx="3919855" cy="2799715"/>
          </a:xfrm>
          <a:prstGeom prst="rect">
            <a:avLst/>
          </a:prstGeom>
          <a:noFill/>
        </p:spPr>
        <p:txBody>
          <a:bodyPr wrap="square" rtlCol="0">
            <a:spAutoFit/>
          </a:bodyPr>
          <a:p>
            <a:r>
              <a:rPr lang="zh-CN" altLang="en-US" sz="1600"/>
              <a:t>定义：高层模块不应该依赖低层模块，两者都应该依赖其抽象；抽象不应该依赖细节，细节应该依赖抽象</a:t>
            </a:r>
            <a:endParaRPr lang="zh-CN" altLang="en-US" sz="1600"/>
          </a:p>
          <a:p>
            <a:endParaRPr lang="zh-CN" altLang="en-US" sz="1600"/>
          </a:p>
          <a:p>
            <a:r>
              <a:rPr lang="zh-CN" altLang="en-US" sz="1600"/>
              <a:t>其核心思想是：要面向接口编程，不要面向实现编程。</a:t>
            </a:r>
            <a:endParaRPr lang="zh-CN" altLang="en-US" sz="1600"/>
          </a:p>
          <a:p>
            <a:endParaRPr lang="zh-CN" altLang="en-US" sz="1600"/>
          </a:p>
          <a:p>
            <a:r>
              <a:rPr lang="zh-CN" altLang="en-US" sz="1600"/>
              <a:t>依赖倒置原则是实现开闭原则的重要途径之一，它降低了客户与实现模块之间的耦合。目的是通过要面向接口的编程来降低类间的耦合性</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接口隔离原则  </a:t>
            </a:r>
            <a:r>
              <a:rPr lang="en-US" altLang="zh-CN"/>
              <a:t>IS</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659765" y="1835150"/>
            <a:ext cx="3985260" cy="3733165"/>
          </a:xfrm>
          <a:prstGeom prst="rect">
            <a:avLst/>
          </a:prstGeom>
        </p:spPr>
      </p:pic>
      <p:sp>
        <p:nvSpPr>
          <p:cNvPr id="6" name="文本框 5"/>
          <p:cNvSpPr txBox="1"/>
          <p:nvPr/>
        </p:nvSpPr>
        <p:spPr>
          <a:xfrm>
            <a:off x="4925695" y="4712335"/>
            <a:ext cx="6556375" cy="953135"/>
          </a:xfrm>
          <a:prstGeom prst="rect">
            <a:avLst/>
          </a:prstGeom>
          <a:noFill/>
        </p:spPr>
        <p:txBody>
          <a:bodyPr wrap="square" rtlCol="0">
            <a:spAutoFit/>
          </a:bodyPr>
          <a:p>
            <a:r>
              <a:rPr lang="zh-CN" altLang="en-US" sz="1400"/>
              <a:t>学生成绩管理程序一般包含插入成绩、删除成绩、修改成绩、计算总分、计算均分、打印成绩信息、査询成绩信息等功能，如果将这些功能全部放到一个接口中显然不太合理，正确的做法是将它们分别放在输入模块、统计模块和打印模块等 3 个模块中</a:t>
            </a:r>
            <a:endParaRPr lang="zh-CN" altLang="en-US" sz="1400"/>
          </a:p>
        </p:txBody>
      </p:sp>
      <p:sp>
        <p:nvSpPr>
          <p:cNvPr id="7" name="文本框 6"/>
          <p:cNvSpPr txBox="1"/>
          <p:nvPr/>
        </p:nvSpPr>
        <p:spPr>
          <a:xfrm>
            <a:off x="6517005" y="1798955"/>
            <a:ext cx="4351655" cy="2030095"/>
          </a:xfrm>
          <a:prstGeom prst="rect">
            <a:avLst/>
          </a:prstGeom>
          <a:noFill/>
        </p:spPr>
        <p:txBody>
          <a:bodyPr wrap="square" rtlCol="0">
            <a:spAutoFit/>
          </a:bodyPr>
          <a:p>
            <a:r>
              <a:rPr lang="zh-CN" altLang="en-US"/>
              <a:t>定义：要求程序员尽量将臃肿庞大的接口拆分成更小的和更具体的接口，让接口中只包含客户感兴趣的方法</a:t>
            </a:r>
            <a:endParaRPr lang="zh-CN" altLang="en-US"/>
          </a:p>
          <a:p>
            <a:endParaRPr lang="zh-CN" altLang="en-US"/>
          </a:p>
          <a:p>
            <a:r>
              <a:rPr lang="zh-CN" altLang="en-US"/>
              <a:t>要为各个类建立它们需要的专用接口，而不要试图去建立一个很庞大的接口供所有依赖它的类去调用。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2276941" y="2428650"/>
            <a:ext cx="7313436" cy="1015663"/>
          </a:xfrm>
          <a:prstGeom prst="rect">
            <a:avLst/>
          </a:prstGeom>
          <a:noFill/>
        </p:spPr>
        <p:txBody>
          <a:bodyPr wrap="square" rtlCol="0">
            <a:spAutoFit/>
          </a:bodyPr>
          <a:lstStyle/>
          <a:p>
            <a:pPr algn="ctr">
              <a:spcBef>
                <a:spcPct val="20000"/>
              </a:spcBef>
            </a:pPr>
            <a:r>
              <a:rPr lang="zh-CN" altLang="en-US" sz="6000" b="1" dirty="0" smtClean="0">
                <a:solidFill>
                  <a:schemeClr val="bg1"/>
                </a:solidFill>
                <a:latin typeface="+mj-ea"/>
              </a:rPr>
              <a:t>感谢大家的观看</a:t>
            </a:r>
            <a:endParaRPr lang="zh-CN" altLang="en-US" sz="6000" b="1" dirty="0">
              <a:solidFill>
                <a:schemeClr val="bg1"/>
              </a:solidFill>
              <a:latin typeface="+mj-ea"/>
            </a:endParaRPr>
          </a:p>
        </p:txBody>
      </p:sp>
      <p:sp>
        <p:nvSpPr>
          <p:cNvPr id="7" name="原创设计师QQ：598969553            _8"/>
          <p:cNvSpPr>
            <a:spLocks noChangeArrowheads="1"/>
          </p:cNvSpPr>
          <p:nvPr/>
        </p:nvSpPr>
        <p:spPr bwMode="auto">
          <a:xfrm>
            <a:off x="3471710" y="3735083"/>
            <a:ext cx="4923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cap="all" dirty="0" smtClean="0">
                <a:solidFill>
                  <a:schemeClr val="bg1"/>
                </a:solidFill>
                <a:cs typeface="Arial" panose="020B0604020202020204" pitchFamily="34" charset="0"/>
              </a:rPr>
              <a:t>欢迎提出宝贵意见</a:t>
            </a:r>
            <a:endParaRPr lang="zh-CN" altLang="en-US" sz="1800" cap="all" dirty="0">
              <a:solidFill>
                <a:schemeClr val="bg1"/>
              </a:solidFill>
              <a:cs typeface="Arial" panose="020B0604020202020204" pitchFamily="34" charset="0"/>
            </a:endParaRPr>
          </a:p>
        </p:txBody>
      </p:sp>
      <p:sp>
        <p:nvSpPr>
          <p:cNvPr id="8" name="文本框 7"/>
          <p:cNvSpPr txBox="1"/>
          <p:nvPr/>
        </p:nvSpPr>
        <p:spPr>
          <a:xfrm>
            <a:off x="1756669" y="1904860"/>
            <a:ext cx="8353981" cy="583565"/>
          </a:xfrm>
          <a:prstGeom prst="rect">
            <a:avLst/>
          </a:prstGeom>
          <a:noFill/>
        </p:spPr>
        <p:txBody>
          <a:bodyPr wrap="square" rtlCol="0">
            <a:spAutoFit/>
          </a:bodyPr>
          <a:lstStyle/>
          <a:p>
            <a:pPr algn="ctr"/>
            <a:r>
              <a:rPr lang="en-US" altLang="zh-CN" sz="3200" dirty="0" smtClean="0">
                <a:solidFill>
                  <a:schemeClr val="bg1"/>
                </a:solidFill>
                <a:latin typeface="+mj-ea"/>
              </a:rPr>
              <a:t>2020</a:t>
            </a:r>
            <a:r>
              <a:rPr lang="zh-CN" altLang="en-US" sz="3200" dirty="0" smtClean="0">
                <a:solidFill>
                  <a:schemeClr val="bg1"/>
                </a:solidFill>
                <a:latin typeface="+mj-ea"/>
              </a:rPr>
              <a:t>年</a:t>
            </a:r>
            <a:r>
              <a:rPr lang="zh-CN" altLang="en-US" sz="3200" dirty="0">
                <a:solidFill>
                  <a:schemeClr val="bg1"/>
                </a:solidFill>
                <a:latin typeface="+mj-ea"/>
              </a:rPr>
              <a:t>青岛中瑞</a:t>
            </a:r>
            <a:endParaRPr lang="zh-CN" altLang="en-US" sz="3200" dirty="0">
              <a:solidFill>
                <a:schemeClr val="bg1"/>
              </a:solidFill>
              <a:latin typeface="+mj-ea"/>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C2C44"/>
              </a:solidFill>
            </a:endParaRPr>
          </a:p>
        </p:txBody>
      </p:sp>
      <p:sp>
        <p:nvSpPr>
          <p:cNvPr id="11"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2"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文本框 6"/>
          <p:cNvSpPr txBox="1">
            <a:spLocks noChangeArrowheads="1"/>
          </p:cNvSpPr>
          <p:nvPr/>
        </p:nvSpPr>
        <p:spPr bwMode="auto">
          <a:xfrm>
            <a:off x="838164" y="279477"/>
            <a:ext cx="34049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smtClean="0">
                <a:solidFill>
                  <a:schemeClr val="accent2"/>
                </a:solidFill>
                <a:latin typeface="+mj-ea"/>
                <a:ea typeface="+mj-ea"/>
              </a:rPr>
              <a:t>目录 </a:t>
            </a:r>
            <a:r>
              <a:rPr lang="en-US" altLang="zh-CN" sz="2800" dirty="0" smtClean="0">
                <a:solidFill>
                  <a:schemeClr val="bg1">
                    <a:lumMod val="65000"/>
                  </a:schemeClr>
                </a:solidFill>
                <a:latin typeface="+mj-ea"/>
                <a:ea typeface="+mj-ea"/>
              </a:rPr>
              <a:t>|</a:t>
            </a:r>
            <a:r>
              <a:rPr lang="zh-CN" altLang="en-US" sz="3600" dirty="0" smtClean="0">
                <a:solidFill>
                  <a:schemeClr val="bg1">
                    <a:lumMod val="65000"/>
                  </a:schemeClr>
                </a:solidFill>
                <a:latin typeface="+mj-ea"/>
                <a:ea typeface="+mj-ea"/>
              </a:rPr>
              <a:t> </a:t>
            </a:r>
            <a:r>
              <a:rPr lang="en-US" altLang="zh-CN" sz="2800" dirty="0" smtClean="0">
                <a:solidFill>
                  <a:schemeClr val="bg1">
                    <a:lumMod val="65000"/>
                  </a:schemeClr>
                </a:solidFill>
                <a:latin typeface="+mj-ea"/>
                <a:ea typeface="+mj-ea"/>
              </a:rPr>
              <a:t>CONTENTS</a:t>
            </a:r>
            <a:endParaRPr lang="en-US" altLang="zh-CN" sz="2800" dirty="0">
              <a:solidFill>
                <a:schemeClr val="bg1">
                  <a:lumMod val="65000"/>
                </a:schemeClr>
              </a:solidFill>
              <a:latin typeface="+mj-ea"/>
              <a:ea typeface="+mj-ea"/>
            </a:endParaRPr>
          </a:p>
        </p:txBody>
      </p:sp>
      <p:sp>
        <p:nvSpPr>
          <p:cNvPr id="14" name="自由: 形状 3"/>
          <p:cNvSpPr/>
          <p:nvPr/>
        </p:nvSpPr>
        <p:spPr>
          <a:xfrm>
            <a:off x="2239937" y="187009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400" dirty="0">
                <a:latin typeface="华文细黑" panose="02010600040101010101" pitchFamily="2" charset="-122"/>
                <a:ea typeface="华文细黑" panose="02010600040101010101" pitchFamily="2" charset="-122"/>
                <a:sym typeface="+mn-ea"/>
              </a:rPr>
              <a:t>01</a:t>
            </a:r>
            <a:endParaRPr lang="en-US" altLang="zh-CN" sz="2400" dirty="0">
              <a:latin typeface="华文细黑" panose="02010600040101010101" pitchFamily="2" charset="-122"/>
              <a:ea typeface="华文细黑" panose="02010600040101010101" pitchFamily="2" charset="-122"/>
              <a:sym typeface="+mn-ea"/>
            </a:endParaRPr>
          </a:p>
        </p:txBody>
      </p:sp>
      <p:sp>
        <p:nvSpPr>
          <p:cNvPr id="17" name="文本框 16"/>
          <p:cNvSpPr txBox="1"/>
          <p:nvPr/>
        </p:nvSpPr>
        <p:spPr>
          <a:xfrm>
            <a:off x="3221127" y="4145090"/>
            <a:ext cx="1097280" cy="506730"/>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dirty="0"/>
              <a:t>设计模式</a:t>
            </a:r>
            <a:endParaRPr lang="zh-CN" dirty="0"/>
          </a:p>
        </p:txBody>
      </p:sp>
      <p:sp>
        <p:nvSpPr>
          <p:cNvPr id="18" name="文本框 17"/>
          <p:cNvSpPr txBox="1"/>
          <p:nvPr/>
        </p:nvSpPr>
        <p:spPr>
          <a:xfrm>
            <a:off x="3191844" y="2049788"/>
            <a:ext cx="1097280" cy="50673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1800" dirty="0">
                <a:solidFill>
                  <a:schemeClr val="accent1"/>
                </a:solidFill>
              </a:rPr>
              <a:t>代码重构</a:t>
            </a:r>
            <a:endParaRPr lang="zh-CN" altLang="en-US" sz="1800" dirty="0">
              <a:solidFill>
                <a:schemeClr val="accent1"/>
              </a:solidFill>
            </a:endParaRPr>
          </a:p>
        </p:txBody>
      </p:sp>
      <p:sp>
        <p:nvSpPr>
          <p:cNvPr id="20" name="自由: 形状 22"/>
          <p:cNvSpPr/>
          <p:nvPr/>
        </p:nvSpPr>
        <p:spPr>
          <a:xfrm>
            <a:off x="2249962" y="39516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02</a:t>
            </a:r>
            <a:endParaRPr lang="zh-CN" altLang="en-US" sz="2400" dirty="0">
              <a:latin typeface="华文细黑" panose="02010600040101010101" pitchFamily="2" charset="-122"/>
              <a:ea typeface="华文细黑" panose="02010600040101010101" pitchFamily="2" charset="-122"/>
            </a:endParaRPr>
          </a:p>
        </p:txBody>
      </p:sp>
      <p:sp>
        <p:nvSpPr>
          <p:cNvPr id="23" name="文本框 22"/>
          <p:cNvSpPr txBox="1"/>
          <p:nvPr/>
        </p:nvSpPr>
        <p:spPr>
          <a:xfrm>
            <a:off x="9881869" y="6139533"/>
            <a:ext cx="1822935" cy="41819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600" spc="300" dirty="0" smtClean="0">
                <a:solidFill>
                  <a:schemeClr val="bg1"/>
                </a:solidFill>
              </a:rPr>
              <a:t>诚信</a:t>
            </a:r>
            <a:r>
              <a:rPr lang="en-US" altLang="zh-CN" sz="1600" spc="300" dirty="0" smtClean="0">
                <a:solidFill>
                  <a:schemeClr val="bg1"/>
                </a:solidFill>
              </a:rPr>
              <a:t>·</a:t>
            </a:r>
            <a:r>
              <a:rPr lang="zh-CN" altLang="en-US" sz="1600" spc="300" dirty="0" smtClean="0">
                <a:solidFill>
                  <a:schemeClr val="bg1"/>
                </a:solidFill>
              </a:rPr>
              <a:t>坚毅</a:t>
            </a:r>
            <a:r>
              <a:rPr lang="en-US" altLang="zh-CN" sz="1600" spc="300" dirty="0" smtClean="0">
                <a:solidFill>
                  <a:schemeClr val="bg1"/>
                </a:solidFill>
              </a:rPr>
              <a:t>·</a:t>
            </a:r>
            <a:r>
              <a:rPr lang="zh-CN" altLang="en-US" sz="1600" spc="300" dirty="0" smtClean="0">
                <a:solidFill>
                  <a:schemeClr val="bg1"/>
                </a:solidFill>
              </a:rPr>
              <a:t>创新</a:t>
            </a:r>
            <a:endParaRPr lang="zh-CN" altLang="en-US" sz="1600" spc="300" dirty="0">
              <a:solidFill>
                <a:schemeClr val="bg1"/>
              </a:solidFill>
            </a:endParaRPr>
          </a:p>
        </p:txBody>
      </p:sp>
      <p:pic>
        <p:nvPicPr>
          <p:cNvPr id="2" name="图片 1"/>
          <p:cNvPicPr>
            <a:picLocks noChangeAspect="1"/>
          </p:cNvPicPr>
          <p:nvPr/>
        </p:nvPicPr>
        <p:blipFill>
          <a:blip r:embed="rId1"/>
          <a:stretch>
            <a:fillRect/>
          </a:stretch>
        </p:blipFill>
        <p:spPr>
          <a:xfrm>
            <a:off x="4840605" y="1271270"/>
            <a:ext cx="542925" cy="495300"/>
          </a:xfrm>
          <a:prstGeom prst="rect">
            <a:avLst/>
          </a:prstGeom>
        </p:spPr>
      </p:pic>
      <p:pic>
        <p:nvPicPr>
          <p:cNvPr id="3" name="图片 2"/>
          <p:cNvPicPr>
            <a:picLocks noChangeAspect="1"/>
          </p:cNvPicPr>
          <p:nvPr/>
        </p:nvPicPr>
        <p:blipFill>
          <a:blip r:embed="rId2"/>
          <a:stretch>
            <a:fillRect/>
          </a:stretch>
        </p:blipFill>
        <p:spPr>
          <a:xfrm>
            <a:off x="4840605" y="2059940"/>
            <a:ext cx="561975" cy="485775"/>
          </a:xfrm>
          <a:prstGeom prst="rect">
            <a:avLst/>
          </a:prstGeom>
        </p:spPr>
      </p:pic>
      <p:pic>
        <p:nvPicPr>
          <p:cNvPr id="4" name="图片 3"/>
          <p:cNvPicPr>
            <a:picLocks noChangeAspect="1"/>
          </p:cNvPicPr>
          <p:nvPr/>
        </p:nvPicPr>
        <p:blipFill>
          <a:blip r:embed="rId3"/>
          <a:stretch>
            <a:fillRect/>
          </a:stretch>
        </p:blipFill>
        <p:spPr>
          <a:xfrm>
            <a:off x="4840605" y="2889250"/>
            <a:ext cx="666750" cy="514350"/>
          </a:xfrm>
          <a:prstGeom prst="rect">
            <a:avLst/>
          </a:prstGeom>
        </p:spPr>
      </p:pic>
      <p:sp>
        <p:nvSpPr>
          <p:cNvPr id="6" name="左中括号 5"/>
          <p:cNvSpPr/>
          <p:nvPr/>
        </p:nvSpPr>
        <p:spPr>
          <a:xfrm>
            <a:off x="4359275" y="1430655"/>
            <a:ext cx="403225" cy="18307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5507355" y="1271270"/>
            <a:ext cx="2444115" cy="368300"/>
          </a:xfrm>
          <a:prstGeom prst="rect">
            <a:avLst/>
          </a:prstGeom>
          <a:noFill/>
        </p:spPr>
        <p:txBody>
          <a:bodyPr wrap="square" rtlCol="0">
            <a:spAutoFit/>
          </a:bodyPr>
          <a:p>
            <a:r>
              <a:rPr lang="zh-CN" altLang="en-US"/>
              <a:t>什么是重构</a:t>
            </a:r>
            <a:endParaRPr lang="zh-CN" altLang="en-US"/>
          </a:p>
        </p:txBody>
      </p:sp>
      <p:sp>
        <p:nvSpPr>
          <p:cNvPr id="8" name="文本框 7"/>
          <p:cNvSpPr txBox="1"/>
          <p:nvPr/>
        </p:nvSpPr>
        <p:spPr>
          <a:xfrm>
            <a:off x="5507355" y="2118995"/>
            <a:ext cx="2444115" cy="368300"/>
          </a:xfrm>
          <a:prstGeom prst="rect">
            <a:avLst/>
          </a:prstGeom>
          <a:noFill/>
        </p:spPr>
        <p:txBody>
          <a:bodyPr wrap="square" rtlCol="0">
            <a:spAutoFit/>
          </a:bodyPr>
          <a:p>
            <a:r>
              <a:rPr lang="zh-CN" altLang="en-US"/>
              <a:t>重构与设计模式</a:t>
            </a:r>
            <a:endParaRPr lang="zh-CN" altLang="en-US"/>
          </a:p>
        </p:txBody>
      </p:sp>
      <p:sp>
        <p:nvSpPr>
          <p:cNvPr id="9" name="文本框 8"/>
          <p:cNvSpPr txBox="1"/>
          <p:nvPr/>
        </p:nvSpPr>
        <p:spPr>
          <a:xfrm>
            <a:off x="5507355" y="2962275"/>
            <a:ext cx="2444115" cy="368300"/>
          </a:xfrm>
          <a:prstGeom prst="rect">
            <a:avLst/>
          </a:prstGeom>
          <a:noFill/>
        </p:spPr>
        <p:txBody>
          <a:bodyPr wrap="square" rtlCol="0">
            <a:spAutoFit/>
          </a:bodyPr>
          <a:p>
            <a:r>
              <a:rPr lang="zh-CN" altLang="en-US"/>
              <a:t>一个重构示例</a:t>
            </a:r>
            <a:endParaRPr lang="zh-CN" altLang="en-US"/>
          </a:p>
        </p:txBody>
      </p:sp>
      <p:sp>
        <p:nvSpPr>
          <p:cNvPr id="21" name="左中括号 20"/>
          <p:cNvSpPr/>
          <p:nvPr/>
        </p:nvSpPr>
        <p:spPr>
          <a:xfrm>
            <a:off x="4359275" y="3676015"/>
            <a:ext cx="403225" cy="135445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文本框 21"/>
          <p:cNvSpPr txBox="1"/>
          <p:nvPr/>
        </p:nvSpPr>
        <p:spPr>
          <a:xfrm>
            <a:off x="5474335" y="3750310"/>
            <a:ext cx="2444115" cy="368300"/>
          </a:xfrm>
          <a:prstGeom prst="rect">
            <a:avLst/>
          </a:prstGeom>
          <a:noFill/>
        </p:spPr>
        <p:txBody>
          <a:bodyPr wrap="square" rtlCol="0">
            <a:spAutoFit/>
          </a:bodyPr>
          <a:p>
            <a:r>
              <a:rPr lang="zh-CN" altLang="en-US"/>
              <a:t>设计模式原则</a:t>
            </a:r>
            <a:endParaRPr lang="zh-CN" altLang="en-US"/>
          </a:p>
        </p:txBody>
      </p:sp>
      <p:sp>
        <p:nvSpPr>
          <p:cNvPr id="24" name="文本框 23"/>
          <p:cNvSpPr txBox="1"/>
          <p:nvPr/>
        </p:nvSpPr>
        <p:spPr>
          <a:xfrm>
            <a:off x="5507355" y="4657725"/>
            <a:ext cx="2444115" cy="368300"/>
          </a:xfrm>
          <a:prstGeom prst="rect">
            <a:avLst/>
          </a:prstGeom>
          <a:noFill/>
        </p:spPr>
        <p:txBody>
          <a:bodyPr wrap="square" rtlCol="0">
            <a:spAutoFit/>
          </a:bodyPr>
          <a:p>
            <a:r>
              <a:rPr lang="zh-CN" altLang="en-US"/>
              <a:t>设计模式示例</a:t>
            </a:r>
            <a:endParaRPr lang="zh-CN" altLang="en-US"/>
          </a:p>
        </p:txBody>
      </p:sp>
      <p:pic>
        <p:nvPicPr>
          <p:cNvPr id="26" name="图片 25"/>
          <p:cNvPicPr>
            <a:picLocks noChangeAspect="1"/>
          </p:cNvPicPr>
          <p:nvPr/>
        </p:nvPicPr>
        <p:blipFill>
          <a:blip r:embed="rId4"/>
          <a:stretch>
            <a:fillRect/>
          </a:stretch>
        </p:blipFill>
        <p:spPr>
          <a:xfrm>
            <a:off x="4840605" y="3676015"/>
            <a:ext cx="600075" cy="514350"/>
          </a:xfrm>
          <a:prstGeom prst="rect">
            <a:avLst/>
          </a:prstGeom>
        </p:spPr>
      </p:pic>
      <p:pic>
        <p:nvPicPr>
          <p:cNvPr id="27" name="图片 26"/>
          <p:cNvPicPr>
            <a:picLocks noChangeAspect="1"/>
          </p:cNvPicPr>
          <p:nvPr/>
        </p:nvPicPr>
        <p:blipFill>
          <a:blip r:embed="rId5"/>
          <a:stretch>
            <a:fillRect/>
          </a:stretch>
        </p:blipFill>
        <p:spPr>
          <a:xfrm>
            <a:off x="4806950" y="4584700"/>
            <a:ext cx="666750"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17068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什么是重构</a:t>
            </a:r>
            <a:endParaRPr kumimoji="1" lang="zh-CN" sz="2400" dirty="0">
              <a:solidFill>
                <a:srgbClr val="1C2C44"/>
              </a:solidFill>
              <a:latin typeface="+mj-ea"/>
              <a:ea typeface="+mj-ea"/>
              <a:sym typeface="+mn-ea"/>
            </a:endParaRPr>
          </a:p>
        </p:txBody>
      </p:sp>
      <p:pic>
        <p:nvPicPr>
          <p:cNvPr id="12" name="图片 11"/>
          <p:cNvPicPr>
            <a:picLocks noChangeAspect="1"/>
          </p:cNvPicPr>
          <p:nvPr/>
        </p:nvPicPr>
        <p:blipFill>
          <a:blip r:embed="rId1"/>
          <a:stretch>
            <a:fillRect/>
          </a:stretch>
        </p:blipFill>
        <p:spPr>
          <a:xfrm>
            <a:off x="755015" y="1318895"/>
            <a:ext cx="3357245" cy="4219575"/>
          </a:xfrm>
          <a:prstGeom prst="rect">
            <a:avLst/>
          </a:prstGeom>
        </p:spPr>
      </p:pic>
      <p:sp>
        <p:nvSpPr>
          <p:cNvPr id="13" name="文本框 12"/>
          <p:cNvSpPr txBox="1"/>
          <p:nvPr/>
        </p:nvSpPr>
        <p:spPr>
          <a:xfrm>
            <a:off x="4535805" y="1374775"/>
            <a:ext cx="6746240" cy="2891790"/>
          </a:xfrm>
          <a:prstGeom prst="rect">
            <a:avLst/>
          </a:prstGeom>
          <a:noFill/>
        </p:spPr>
        <p:txBody>
          <a:bodyPr wrap="square" rtlCol="0">
            <a:spAutoFit/>
          </a:bodyPr>
          <a:p>
            <a:r>
              <a:rPr lang="zh-CN" altLang="en-US" sz="1200"/>
              <a:t>“重构”这个概念对于当代的开发人员来说已经不陌生，它最早来自smalltalk圈子，之后非正式的使用了很多年，而直到1993年，William Opdyke在他的博士论文发表了第一篇著名的关于重构的文章，系统的提出了重构的理论以及其研究成果。</a:t>
            </a:r>
            <a:endParaRPr lang="zh-CN" altLang="en-US" sz="1200"/>
          </a:p>
          <a:p>
            <a:endParaRPr lang="zh-CN" altLang="en-US"/>
          </a:p>
          <a:p>
            <a:r>
              <a:rPr lang="zh-CN" altLang="en-US"/>
              <a:t>定义</a:t>
            </a:r>
            <a:endParaRPr lang="zh-CN" altLang="en-US"/>
          </a:p>
          <a:p>
            <a:endParaRPr lang="zh-CN" altLang="en-US"/>
          </a:p>
          <a:p>
            <a:r>
              <a:rPr lang="zh-CN" altLang="en-US" sz="1600"/>
              <a:t>名词：</a:t>
            </a:r>
            <a:endParaRPr lang="zh-CN" altLang="en-US" sz="1600"/>
          </a:p>
          <a:p>
            <a:r>
              <a:rPr lang="zh-CN" altLang="en-US" sz="1400"/>
              <a:t>对软件内部结构的一种调整，目的是在不改变软件可观察行为的前提下，提高其可理解性，降低其修改成本</a:t>
            </a:r>
            <a:endParaRPr lang="zh-CN" altLang="en-US"/>
          </a:p>
          <a:p>
            <a:endParaRPr lang="zh-CN" altLang="en-US"/>
          </a:p>
          <a:p>
            <a:r>
              <a:rPr lang="zh-CN" altLang="en-US" sz="1600"/>
              <a:t>动词：</a:t>
            </a:r>
            <a:endParaRPr lang="zh-CN" altLang="en-US" sz="1600"/>
          </a:p>
          <a:p>
            <a:r>
              <a:rPr lang="zh-CN" altLang="en-US" sz="1400"/>
              <a:t>使用一系列重构手法，在不改变软件可观察行为的前提下，调整其结构</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788228" y="380341"/>
            <a:ext cx="23164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重构和设计模式</a:t>
            </a:r>
            <a:endParaRPr kumimoji="1" lang="zh-CN" sz="2400" dirty="0">
              <a:solidFill>
                <a:srgbClr val="1C2C44"/>
              </a:solidFill>
              <a:latin typeface="+mj-ea"/>
              <a:ea typeface="+mj-ea"/>
              <a:sym typeface="+mn-ea"/>
            </a:endParaRPr>
          </a:p>
        </p:txBody>
      </p:sp>
      <p:pic>
        <p:nvPicPr>
          <p:cNvPr id="3" name="图片 2"/>
          <p:cNvPicPr>
            <a:picLocks noChangeAspect="1"/>
          </p:cNvPicPr>
          <p:nvPr/>
        </p:nvPicPr>
        <p:blipFill>
          <a:blip r:embed="rId1"/>
          <a:stretch>
            <a:fillRect/>
          </a:stretch>
        </p:blipFill>
        <p:spPr>
          <a:xfrm>
            <a:off x="11010900" y="337185"/>
            <a:ext cx="584200" cy="553720"/>
          </a:xfrm>
          <a:prstGeom prst="rect">
            <a:avLst/>
          </a:prstGeom>
        </p:spPr>
      </p:pic>
      <p:sp>
        <p:nvSpPr>
          <p:cNvPr id="185" name="Rectangle 151"/>
          <p:cNvSpPr>
            <a:spLocks noChangeArrowheads="1"/>
          </p:cNvSpPr>
          <p:nvPr>
            <p:custDataLst>
              <p:tags r:id="rId2"/>
            </p:custDataLst>
          </p:nvPr>
        </p:nvSpPr>
        <p:spPr bwMode="auto">
          <a:xfrm>
            <a:off x="5828969" y="1710166"/>
            <a:ext cx="294130" cy="921238"/>
          </a:xfrm>
          <a:prstGeom prst="rect">
            <a:avLst/>
          </a:prstGeom>
          <a:solidFill>
            <a:srgbClr val="5767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Freeform 152"/>
          <p:cNvSpPr/>
          <p:nvPr>
            <p:custDataLst>
              <p:tags r:id="rId3"/>
            </p:custDataLst>
          </p:nvPr>
        </p:nvSpPr>
        <p:spPr bwMode="auto">
          <a:xfrm>
            <a:off x="5903888" y="1135780"/>
            <a:ext cx="135967" cy="574387"/>
          </a:xfrm>
          <a:custGeom>
            <a:avLst/>
            <a:gdLst>
              <a:gd name="T0" fmla="*/ 99 w 99"/>
              <a:gd name="T1" fmla="*/ 415 h 415"/>
              <a:gd name="T2" fmla="*/ 0 w 99"/>
              <a:gd name="T3" fmla="*/ 415 h 415"/>
              <a:gd name="T4" fmla="*/ 47 w 99"/>
              <a:gd name="T5" fmla="*/ 0 h 415"/>
              <a:gd name="T6" fmla="*/ 99 w 99"/>
              <a:gd name="T7" fmla="*/ 415 h 415"/>
            </a:gdLst>
            <a:ahLst/>
            <a:cxnLst>
              <a:cxn ang="0">
                <a:pos x="T0" y="T1"/>
              </a:cxn>
              <a:cxn ang="0">
                <a:pos x="T2" y="T3"/>
              </a:cxn>
              <a:cxn ang="0">
                <a:pos x="T4" y="T5"/>
              </a:cxn>
              <a:cxn ang="0">
                <a:pos x="T6" y="T7"/>
              </a:cxn>
            </a:cxnLst>
            <a:rect l="0" t="0" r="r" b="b"/>
            <a:pathLst>
              <a:path w="99" h="415">
                <a:moveTo>
                  <a:pt x="99" y="415"/>
                </a:moveTo>
                <a:lnTo>
                  <a:pt x="0" y="415"/>
                </a:lnTo>
                <a:lnTo>
                  <a:pt x="47" y="0"/>
                </a:lnTo>
                <a:lnTo>
                  <a:pt x="99" y="415"/>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3"/>
          <p:cNvSpPr>
            <a:spLocks noEditPoints="1"/>
          </p:cNvSpPr>
          <p:nvPr>
            <p:custDataLst>
              <p:tags r:id="rId4"/>
            </p:custDataLst>
          </p:nvPr>
        </p:nvSpPr>
        <p:spPr bwMode="auto">
          <a:xfrm>
            <a:off x="5648605" y="2631403"/>
            <a:ext cx="671505" cy="674281"/>
          </a:xfrm>
          <a:custGeom>
            <a:avLst/>
            <a:gdLst>
              <a:gd name="T0" fmla="*/ 0 w 484"/>
              <a:gd name="T1" fmla="*/ 0 h 486"/>
              <a:gd name="T2" fmla="*/ 0 w 484"/>
              <a:gd name="T3" fmla="*/ 486 h 486"/>
              <a:gd name="T4" fmla="*/ 484 w 484"/>
              <a:gd name="T5" fmla="*/ 486 h 486"/>
              <a:gd name="T6" fmla="*/ 484 w 484"/>
              <a:gd name="T7" fmla="*/ 0 h 486"/>
              <a:gd name="T8" fmla="*/ 0 w 484"/>
              <a:gd name="T9" fmla="*/ 0 h 486"/>
              <a:gd name="T10" fmla="*/ 400 w 484"/>
              <a:gd name="T11" fmla="*/ 243 h 486"/>
              <a:gd name="T12" fmla="*/ 282 w 484"/>
              <a:gd name="T13" fmla="*/ 243 h 486"/>
              <a:gd name="T14" fmla="*/ 282 w 484"/>
              <a:gd name="T15" fmla="*/ 118 h 486"/>
              <a:gd name="T16" fmla="*/ 400 w 484"/>
              <a:gd name="T17" fmla="*/ 118 h 486"/>
              <a:gd name="T18" fmla="*/ 400 w 484"/>
              <a:gd name="T19" fmla="*/ 243 h 486"/>
              <a:gd name="T20" fmla="*/ 208 w 484"/>
              <a:gd name="T21" fmla="*/ 118 h 486"/>
              <a:gd name="T22" fmla="*/ 208 w 484"/>
              <a:gd name="T23" fmla="*/ 243 h 486"/>
              <a:gd name="T24" fmla="*/ 83 w 484"/>
              <a:gd name="T25" fmla="*/ 243 h 486"/>
              <a:gd name="T26" fmla="*/ 83 w 484"/>
              <a:gd name="T27" fmla="*/ 118 h 486"/>
              <a:gd name="T28" fmla="*/ 208 w 484"/>
              <a:gd name="T29" fmla="*/ 118 h 486"/>
              <a:gd name="T30" fmla="*/ 83 w 484"/>
              <a:gd name="T31" fmla="*/ 299 h 486"/>
              <a:gd name="T32" fmla="*/ 208 w 484"/>
              <a:gd name="T33" fmla="*/ 299 h 486"/>
              <a:gd name="T34" fmla="*/ 208 w 484"/>
              <a:gd name="T35" fmla="*/ 434 h 486"/>
              <a:gd name="T36" fmla="*/ 83 w 484"/>
              <a:gd name="T37" fmla="*/ 434 h 486"/>
              <a:gd name="T38" fmla="*/ 83 w 484"/>
              <a:gd name="T39" fmla="*/ 299 h 486"/>
              <a:gd name="T40" fmla="*/ 282 w 484"/>
              <a:gd name="T41" fmla="*/ 434 h 486"/>
              <a:gd name="T42" fmla="*/ 282 w 484"/>
              <a:gd name="T43" fmla="*/ 299 h 486"/>
              <a:gd name="T44" fmla="*/ 400 w 484"/>
              <a:gd name="T45" fmla="*/ 299 h 486"/>
              <a:gd name="T46" fmla="*/ 400 w 484"/>
              <a:gd name="T47" fmla="*/ 434 h 486"/>
              <a:gd name="T48" fmla="*/ 282 w 484"/>
              <a:gd name="T49" fmla="*/ 43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4" h="486">
                <a:moveTo>
                  <a:pt x="0" y="0"/>
                </a:moveTo>
                <a:lnTo>
                  <a:pt x="0" y="486"/>
                </a:lnTo>
                <a:lnTo>
                  <a:pt x="484" y="486"/>
                </a:lnTo>
                <a:lnTo>
                  <a:pt x="484" y="0"/>
                </a:lnTo>
                <a:lnTo>
                  <a:pt x="0" y="0"/>
                </a:lnTo>
                <a:close/>
                <a:moveTo>
                  <a:pt x="400" y="243"/>
                </a:moveTo>
                <a:lnTo>
                  <a:pt x="282" y="243"/>
                </a:lnTo>
                <a:lnTo>
                  <a:pt x="282" y="118"/>
                </a:lnTo>
                <a:lnTo>
                  <a:pt x="400" y="118"/>
                </a:lnTo>
                <a:lnTo>
                  <a:pt x="400" y="243"/>
                </a:lnTo>
                <a:close/>
                <a:moveTo>
                  <a:pt x="208" y="118"/>
                </a:moveTo>
                <a:lnTo>
                  <a:pt x="208" y="243"/>
                </a:lnTo>
                <a:lnTo>
                  <a:pt x="83" y="243"/>
                </a:lnTo>
                <a:lnTo>
                  <a:pt x="83" y="118"/>
                </a:lnTo>
                <a:lnTo>
                  <a:pt x="208" y="118"/>
                </a:lnTo>
                <a:close/>
                <a:moveTo>
                  <a:pt x="83" y="299"/>
                </a:moveTo>
                <a:lnTo>
                  <a:pt x="208" y="299"/>
                </a:lnTo>
                <a:lnTo>
                  <a:pt x="208" y="434"/>
                </a:lnTo>
                <a:lnTo>
                  <a:pt x="83" y="434"/>
                </a:lnTo>
                <a:lnTo>
                  <a:pt x="83" y="299"/>
                </a:lnTo>
                <a:close/>
                <a:moveTo>
                  <a:pt x="282" y="434"/>
                </a:moveTo>
                <a:lnTo>
                  <a:pt x="282" y="299"/>
                </a:lnTo>
                <a:lnTo>
                  <a:pt x="400" y="299"/>
                </a:lnTo>
                <a:lnTo>
                  <a:pt x="400" y="434"/>
                </a:lnTo>
                <a:lnTo>
                  <a:pt x="282" y="434"/>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4"/>
          <p:cNvSpPr>
            <a:spLocks noEditPoints="1"/>
          </p:cNvSpPr>
          <p:nvPr>
            <p:custDataLst>
              <p:tags r:id="rId5"/>
            </p:custDataLst>
          </p:nvPr>
        </p:nvSpPr>
        <p:spPr bwMode="auto">
          <a:xfrm>
            <a:off x="5421070" y="3305683"/>
            <a:ext cx="1123800" cy="2344717"/>
          </a:xfrm>
          <a:custGeom>
            <a:avLst/>
            <a:gdLst>
              <a:gd name="T0" fmla="*/ 0 w 809"/>
              <a:gd name="T1" fmla="*/ 0 h 1690"/>
              <a:gd name="T2" fmla="*/ 0 w 809"/>
              <a:gd name="T3" fmla="*/ 1690 h 1690"/>
              <a:gd name="T4" fmla="*/ 809 w 809"/>
              <a:gd name="T5" fmla="*/ 1690 h 1690"/>
              <a:gd name="T6" fmla="*/ 809 w 809"/>
              <a:gd name="T7" fmla="*/ 0 h 1690"/>
              <a:gd name="T8" fmla="*/ 0 w 809"/>
              <a:gd name="T9" fmla="*/ 0 h 1690"/>
              <a:gd name="T10" fmla="*/ 134 w 809"/>
              <a:gd name="T11" fmla="*/ 213 h 1690"/>
              <a:gd name="T12" fmla="*/ 341 w 809"/>
              <a:gd name="T13" fmla="*/ 213 h 1690"/>
              <a:gd name="T14" fmla="*/ 341 w 809"/>
              <a:gd name="T15" fmla="*/ 452 h 1690"/>
              <a:gd name="T16" fmla="*/ 134 w 809"/>
              <a:gd name="T17" fmla="*/ 452 h 1690"/>
              <a:gd name="T18" fmla="*/ 134 w 809"/>
              <a:gd name="T19" fmla="*/ 213 h 1690"/>
              <a:gd name="T20" fmla="*/ 134 w 809"/>
              <a:gd name="T21" fmla="*/ 508 h 1690"/>
              <a:gd name="T22" fmla="*/ 341 w 809"/>
              <a:gd name="T23" fmla="*/ 508 h 1690"/>
              <a:gd name="T24" fmla="*/ 341 w 809"/>
              <a:gd name="T25" fmla="*/ 738 h 1690"/>
              <a:gd name="T26" fmla="*/ 134 w 809"/>
              <a:gd name="T27" fmla="*/ 738 h 1690"/>
              <a:gd name="T28" fmla="*/ 134 w 809"/>
              <a:gd name="T29" fmla="*/ 508 h 1690"/>
              <a:gd name="T30" fmla="*/ 134 w 809"/>
              <a:gd name="T31" fmla="*/ 792 h 1690"/>
              <a:gd name="T32" fmla="*/ 341 w 809"/>
              <a:gd name="T33" fmla="*/ 792 h 1690"/>
              <a:gd name="T34" fmla="*/ 341 w 809"/>
              <a:gd name="T35" fmla="*/ 1022 h 1690"/>
              <a:gd name="T36" fmla="*/ 134 w 809"/>
              <a:gd name="T37" fmla="*/ 1022 h 1690"/>
              <a:gd name="T38" fmla="*/ 134 w 809"/>
              <a:gd name="T39" fmla="*/ 792 h 1690"/>
              <a:gd name="T40" fmla="*/ 134 w 809"/>
              <a:gd name="T41" fmla="*/ 1077 h 1690"/>
              <a:gd name="T42" fmla="*/ 341 w 809"/>
              <a:gd name="T43" fmla="*/ 1077 h 1690"/>
              <a:gd name="T44" fmla="*/ 341 w 809"/>
              <a:gd name="T45" fmla="*/ 1306 h 1690"/>
              <a:gd name="T46" fmla="*/ 134 w 809"/>
              <a:gd name="T47" fmla="*/ 1306 h 1690"/>
              <a:gd name="T48" fmla="*/ 134 w 809"/>
              <a:gd name="T49" fmla="*/ 1077 h 1690"/>
              <a:gd name="T50" fmla="*/ 134 w 809"/>
              <a:gd name="T51" fmla="*/ 1595 h 1690"/>
              <a:gd name="T52" fmla="*/ 134 w 809"/>
              <a:gd name="T53" fmla="*/ 1361 h 1690"/>
              <a:gd name="T54" fmla="*/ 341 w 809"/>
              <a:gd name="T55" fmla="*/ 1361 h 1690"/>
              <a:gd name="T56" fmla="*/ 341 w 809"/>
              <a:gd name="T57" fmla="*/ 1595 h 1690"/>
              <a:gd name="T58" fmla="*/ 134 w 809"/>
              <a:gd name="T59" fmla="*/ 1595 h 1690"/>
              <a:gd name="T60" fmla="*/ 659 w 809"/>
              <a:gd name="T61" fmla="*/ 1595 h 1690"/>
              <a:gd name="T62" fmla="*/ 470 w 809"/>
              <a:gd name="T63" fmla="*/ 1595 h 1690"/>
              <a:gd name="T64" fmla="*/ 470 w 809"/>
              <a:gd name="T65" fmla="*/ 1361 h 1690"/>
              <a:gd name="T66" fmla="*/ 659 w 809"/>
              <a:gd name="T67" fmla="*/ 1361 h 1690"/>
              <a:gd name="T68" fmla="*/ 659 w 809"/>
              <a:gd name="T69" fmla="*/ 1595 h 1690"/>
              <a:gd name="T70" fmla="*/ 659 w 809"/>
              <a:gd name="T71" fmla="*/ 1306 h 1690"/>
              <a:gd name="T72" fmla="*/ 470 w 809"/>
              <a:gd name="T73" fmla="*/ 1306 h 1690"/>
              <a:gd name="T74" fmla="*/ 470 w 809"/>
              <a:gd name="T75" fmla="*/ 1077 h 1690"/>
              <a:gd name="T76" fmla="*/ 659 w 809"/>
              <a:gd name="T77" fmla="*/ 1077 h 1690"/>
              <a:gd name="T78" fmla="*/ 659 w 809"/>
              <a:gd name="T79" fmla="*/ 1306 h 1690"/>
              <a:gd name="T80" fmla="*/ 659 w 809"/>
              <a:gd name="T81" fmla="*/ 1022 h 1690"/>
              <a:gd name="T82" fmla="*/ 470 w 809"/>
              <a:gd name="T83" fmla="*/ 1022 h 1690"/>
              <a:gd name="T84" fmla="*/ 470 w 809"/>
              <a:gd name="T85" fmla="*/ 792 h 1690"/>
              <a:gd name="T86" fmla="*/ 659 w 809"/>
              <a:gd name="T87" fmla="*/ 792 h 1690"/>
              <a:gd name="T88" fmla="*/ 659 w 809"/>
              <a:gd name="T89" fmla="*/ 1022 h 1690"/>
              <a:gd name="T90" fmla="*/ 659 w 809"/>
              <a:gd name="T91" fmla="*/ 738 h 1690"/>
              <a:gd name="T92" fmla="*/ 470 w 809"/>
              <a:gd name="T93" fmla="*/ 738 h 1690"/>
              <a:gd name="T94" fmla="*/ 470 w 809"/>
              <a:gd name="T95" fmla="*/ 508 h 1690"/>
              <a:gd name="T96" fmla="*/ 659 w 809"/>
              <a:gd name="T97" fmla="*/ 508 h 1690"/>
              <a:gd name="T98" fmla="*/ 659 w 809"/>
              <a:gd name="T99" fmla="*/ 738 h 1690"/>
              <a:gd name="T100" fmla="*/ 659 w 809"/>
              <a:gd name="T101" fmla="*/ 452 h 1690"/>
              <a:gd name="T102" fmla="*/ 470 w 809"/>
              <a:gd name="T103" fmla="*/ 452 h 1690"/>
              <a:gd name="T104" fmla="*/ 470 w 809"/>
              <a:gd name="T105" fmla="*/ 213 h 1690"/>
              <a:gd name="T106" fmla="*/ 659 w 809"/>
              <a:gd name="T107" fmla="*/ 213 h 1690"/>
              <a:gd name="T108" fmla="*/ 659 w 809"/>
              <a:gd name="T109" fmla="*/ 45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1690">
                <a:moveTo>
                  <a:pt x="0" y="0"/>
                </a:moveTo>
                <a:lnTo>
                  <a:pt x="0" y="1690"/>
                </a:lnTo>
                <a:lnTo>
                  <a:pt x="809" y="1690"/>
                </a:lnTo>
                <a:lnTo>
                  <a:pt x="809" y="0"/>
                </a:lnTo>
                <a:lnTo>
                  <a:pt x="0" y="0"/>
                </a:lnTo>
                <a:close/>
                <a:moveTo>
                  <a:pt x="134" y="213"/>
                </a:moveTo>
                <a:lnTo>
                  <a:pt x="341" y="213"/>
                </a:lnTo>
                <a:lnTo>
                  <a:pt x="341" y="452"/>
                </a:lnTo>
                <a:lnTo>
                  <a:pt x="134" y="452"/>
                </a:lnTo>
                <a:lnTo>
                  <a:pt x="134" y="213"/>
                </a:lnTo>
                <a:close/>
                <a:moveTo>
                  <a:pt x="134" y="508"/>
                </a:moveTo>
                <a:lnTo>
                  <a:pt x="341" y="508"/>
                </a:lnTo>
                <a:lnTo>
                  <a:pt x="341" y="738"/>
                </a:lnTo>
                <a:lnTo>
                  <a:pt x="134" y="738"/>
                </a:lnTo>
                <a:lnTo>
                  <a:pt x="134" y="508"/>
                </a:lnTo>
                <a:close/>
                <a:moveTo>
                  <a:pt x="134" y="792"/>
                </a:moveTo>
                <a:lnTo>
                  <a:pt x="341" y="792"/>
                </a:lnTo>
                <a:lnTo>
                  <a:pt x="341" y="1022"/>
                </a:lnTo>
                <a:lnTo>
                  <a:pt x="134" y="1022"/>
                </a:lnTo>
                <a:lnTo>
                  <a:pt x="134" y="792"/>
                </a:lnTo>
                <a:close/>
                <a:moveTo>
                  <a:pt x="134" y="1077"/>
                </a:moveTo>
                <a:lnTo>
                  <a:pt x="341" y="1077"/>
                </a:lnTo>
                <a:lnTo>
                  <a:pt x="341" y="1306"/>
                </a:lnTo>
                <a:lnTo>
                  <a:pt x="134" y="1306"/>
                </a:lnTo>
                <a:lnTo>
                  <a:pt x="134" y="1077"/>
                </a:lnTo>
                <a:close/>
                <a:moveTo>
                  <a:pt x="134" y="1595"/>
                </a:moveTo>
                <a:lnTo>
                  <a:pt x="134" y="1361"/>
                </a:lnTo>
                <a:lnTo>
                  <a:pt x="341" y="1361"/>
                </a:lnTo>
                <a:lnTo>
                  <a:pt x="341" y="1595"/>
                </a:lnTo>
                <a:lnTo>
                  <a:pt x="134" y="1595"/>
                </a:lnTo>
                <a:close/>
                <a:moveTo>
                  <a:pt x="659" y="1595"/>
                </a:moveTo>
                <a:lnTo>
                  <a:pt x="470" y="1595"/>
                </a:lnTo>
                <a:lnTo>
                  <a:pt x="470" y="1361"/>
                </a:lnTo>
                <a:lnTo>
                  <a:pt x="659" y="1361"/>
                </a:lnTo>
                <a:lnTo>
                  <a:pt x="659" y="1595"/>
                </a:lnTo>
                <a:close/>
                <a:moveTo>
                  <a:pt x="659" y="1306"/>
                </a:moveTo>
                <a:lnTo>
                  <a:pt x="470" y="1306"/>
                </a:lnTo>
                <a:lnTo>
                  <a:pt x="470" y="1077"/>
                </a:lnTo>
                <a:lnTo>
                  <a:pt x="659" y="1077"/>
                </a:lnTo>
                <a:lnTo>
                  <a:pt x="659" y="1306"/>
                </a:lnTo>
                <a:close/>
                <a:moveTo>
                  <a:pt x="659" y="1022"/>
                </a:moveTo>
                <a:lnTo>
                  <a:pt x="470" y="1022"/>
                </a:lnTo>
                <a:lnTo>
                  <a:pt x="470" y="792"/>
                </a:lnTo>
                <a:lnTo>
                  <a:pt x="659" y="792"/>
                </a:lnTo>
                <a:lnTo>
                  <a:pt x="659" y="1022"/>
                </a:lnTo>
                <a:close/>
                <a:moveTo>
                  <a:pt x="659" y="738"/>
                </a:moveTo>
                <a:lnTo>
                  <a:pt x="470" y="738"/>
                </a:lnTo>
                <a:lnTo>
                  <a:pt x="470" y="508"/>
                </a:lnTo>
                <a:lnTo>
                  <a:pt x="659" y="508"/>
                </a:lnTo>
                <a:lnTo>
                  <a:pt x="659" y="738"/>
                </a:lnTo>
                <a:close/>
                <a:moveTo>
                  <a:pt x="659" y="452"/>
                </a:moveTo>
                <a:lnTo>
                  <a:pt x="470" y="452"/>
                </a:lnTo>
                <a:lnTo>
                  <a:pt x="470" y="213"/>
                </a:lnTo>
                <a:lnTo>
                  <a:pt x="659" y="213"/>
                </a:lnTo>
                <a:lnTo>
                  <a:pt x="659" y="452"/>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5"/>
          <p:cNvSpPr>
            <a:spLocks noEditPoints="1"/>
          </p:cNvSpPr>
          <p:nvPr>
            <p:custDataLst>
              <p:tags r:id="rId6"/>
            </p:custDataLst>
          </p:nvPr>
        </p:nvSpPr>
        <p:spPr bwMode="auto">
          <a:xfrm>
            <a:off x="6544871" y="4312939"/>
            <a:ext cx="702028" cy="1337460"/>
          </a:xfrm>
          <a:custGeom>
            <a:avLst/>
            <a:gdLst>
              <a:gd name="T0" fmla="*/ 0 w 507"/>
              <a:gd name="T1" fmla="*/ 0 h 965"/>
              <a:gd name="T2" fmla="*/ 0 w 507"/>
              <a:gd name="T3" fmla="*/ 965 h 965"/>
              <a:gd name="T4" fmla="*/ 507 w 507"/>
              <a:gd name="T5" fmla="*/ 965 h 965"/>
              <a:gd name="T6" fmla="*/ 507 w 507"/>
              <a:gd name="T7" fmla="*/ 0 h 965"/>
              <a:gd name="T8" fmla="*/ 0 w 507"/>
              <a:gd name="T9" fmla="*/ 0 h 965"/>
              <a:gd name="T10" fmla="*/ 406 w 507"/>
              <a:gd name="T11" fmla="*/ 143 h 965"/>
              <a:gd name="T12" fmla="*/ 406 w 507"/>
              <a:gd name="T13" fmla="*/ 290 h 965"/>
              <a:gd name="T14" fmla="*/ 256 w 507"/>
              <a:gd name="T15" fmla="*/ 290 h 965"/>
              <a:gd name="T16" fmla="*/ 256 w 507"/>
              <a:gd name="T17" fmla="*/ 143 h 965"/>
              <a:gd name="T18" fmla="*/ 406 w 507"/>
              <a:gd name="T19" fmla="*/ 143 h 965"/>
              <a:gd name="T20" fmla="*/ 256 w 507"/>
              <a:gd name="T21" fmla="*/ 538 h 965"/>
              <a:gd name="T22" fmla="*/ 406 w 507"/>
              <a:gd name="T23" fmla="*/ 538 h 965"/>
              <a:gd name="T24" fmla="*/ 406 w 507"/>
              <a:gd name="T25" fmla="*/ 677 h 965"/>
              <a:gd name="T26" fmla="*/ 256 w 507"/>
              <a:gd name="T27" fmla="*/ 677 h 965"/>
              <a:gd name="T28" fmla="*/ 256 w 507"/>
              <a:gd name="T29" fmla="*/ 538 h 965"/>
              <a:gd name="T30" fmla="*/ 406 w 507"/>
              <a:gd name="T31" fmla="*/ 483 h 965"/>
              <a:gd name="T32" fmla="*/ 256 w 507"/>
              <a:gd name="T33" fmla="*/ 483 h 965"/>
              <a:gd name="T34" fmla="*/ 256 w 507"/>
              <a:gd name="T35" fmla="*/ 345 h 965"/>
              <a:gd name="T36" fmla="*/ 406 w 507"/>
              <a:gd name="T37" fmla="*/ 345 h 965"/>
              <a:gd name="T38" fmla="*/ 406 w 507"/>
              <a:gd name="T39" fmla="*/ 483 h 965"/>
              <a:gd name="T40" fmla="*/ 206 w 507"/>
              <a:gd name="T41" fmla="*/ 143 h 965"/>
              <a:gd name="T42" fmla="*/ 206 w 507"/>
              <a:gd name="T43" fmla="*/ 290 h 965"/>
              <a:gd name="T44" fmla="*/ 41 w 507"/>
              <a:gd name="T45" fmla="*/ 290 h 965"/>
              <a:gd name="T46" fmla="*/ 41 w 507"/>
              <a:gd name="T47" fmla="*/ 143 h 965"/>
              <a:gd name="T48" fmla="*/ 206 w 507"/>
              <a:gd name="T49" fmla="*/ 143 h 965"/>
              <a:gd name="T50" fmla="*/ 206 w 507"/>
              <a:gd name="T51" fmla="*/ 538 h 965"/>
              <a:gd name="T52" fmla="*/ 206 w 507"/>
              <a:gd name="T53" fmla="*/ 677 h 965"/>
              <a:gd name="T54" fmla="*/ 41 w 507"/>
              <a:gd name="T55" fmla="*/ 677 h 965"/>
              <a:gd name="T56" fmla="*/ 41 w 507"/>
              <a:gd name="T57" fmla="*/ 538 h 965"/>
              <a:gd name="T58" fmla="*/ 206 w 507"/>
              <a:gd name="T59" fmla="*/ 538 h 965"/>
              <a:gd name="T60" fmla="*/ 41 w 507"/>
              <a:gd name="T61" fmla="*/ 483 h 965"/>
              <a:gd name="T62" fmla="*/ 41 w 507"/>
              <a:gd name="T63" fmla="*/ 345 h 965"/>
              <a:gd name="T64" fmla="*/ 206 w 507"/>
              <a:gd name="T65" fmla="*/ 345 h 965"/>
              <a:gd name="T66" fmla="*/ 206 w 507"/>
              <a:gd name="T67" fmla="*/ 483 h 965"/>
              <a:gd name="T68" fmla="*/ 41 w 507"/>
              <a:gd name="T69" fmla="*/ 483 h 965"/>
              <a:gd name="T70" fmla="*/ 41 w 507"/>
              <a:gd name="T71" fmla="*/ 733 h 965"/>
              <a:gd name="T72" fmla="*/ 206 w 507"/>
              <a:gd name="T73" fmla="*/ 733 h 965"/>
              <a:gd name="T74" fmla="*/ 206 w 507"/>
              <a:gd name="T75" fmla="*/ 863 h 965"/>
              <a:gd name="T76" fmla="*/ 41 w 507"/>
              <a:gd name="T77" fmla="*/ 863 h 965"/>
              <a:gd name="T78" fmla="*/ 41 w 507"/>
              <a:gd name="T79" fmla="*/ 733 h 965"/>
              <a:gd name="T80" fmla="*/ 256 w 507"/>
              <a:gd name="T81" fmla="*/ 863 h 965"/>
              <a:gd name="T82" fmla="*/ 256 w 507"/>
              <a:gd name="T83" fmla="*/ 733 h 965"/>
              <a:gd name="T84" fmla="*/ 406 w 507"/>
              <a:gd name="T85" fmla="*/ 733 h 965"/>
              <a:gd name="T86" fmla="*/ 406 w 507"/>
              <a:gd name="T87" fmla="*/ 863 h 965"/>
              <a:gd name="T88" fmla="*/ 256 w 507"/>
              <a:gd name="T89" fmla="*/ 863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7" h="965">
                <a:moveTo>
                  <a:pt x="0" y="0"/>
                </a:moveTo>
                <a:lnTo>
                  <a:pt x="0" y="965"/>
                </a:lnTo>
                <a:lnTo>
                  <a:pt x="507" y="965"/>
                </a:lnTo>
                <a:lnTo>
                  <a:pt x="507" y="0"/>
                </a:lnTo>
                <a:lnTo>
                  <a:pt x="0" y="0"/>
                </a:lnTo>
                <a:close/>
                <a:moveTo>
                  <a:pt x="406" y="143"/>
                </a:moveTo>
                <a:lnTo>
                  <a:pt x="406" y="290"/>
                </a:lnTo>
                <a:lnTo>
                  <a:pt x="256" y="290"/>
                </a:lnTo>
                <a:lnTo>
                  <a:pt x="256" y="143"/>
                </a:lnTo>
                <a:lnTo>
                  <a:pt x="406" y="143"/>
                </a:lnTo>
                <a:close/>
                <a:moveTo>
                  <a:pt x="256" y="538"/>
                </a:moveTo>
                <a:lnTo>
                  <a:pt x="406" y="538"/>
                </a:lnTo>
                <a:lnTo>
                  <a:pt x="406" y="677"/>
                </a:lnTo>
                <a:lnTo>
                  <a:pt x="256" y="677"/>
                </a:lnTo>
                <a:lnTo>
                  <a:pt x="256" y="538"/>
                </a:lnTo>
                <a:close/>
                <a:moveTo>
                  <a:pt x="406" y="483"/>
                </a:moveTo>
                <a:lnTo>
                  <a:pt x="256" y="483"/>
                </a:lnTo>
                <a:lnTo>
                  <a:pt x="256" y="345"/>
                </a:lnTo>
                <a:lnTo>
                  <a:pt x="406" y="345"/>
                </a:lnTo>
                <a:lnTo>
                  <a:pt x="406" y="483"/>
                </a:lnTo>
                <a:close/>
                <a:moveTo>
                  <a:pt x="206" y="143"/>
                </a:moveTo>
                <a:lnTo>
                  <a:pt x="206" y="290"/>
                </a:lnTo>
                <a:lnTo>
                  <a:pt x="41" y="290"/>
                </a:lnTo>
                <a:lnTo>
                  <a:pt x="41" y="143"/>
                </a:lnTo>
                <a:lnTo>
                  <a:pt x="206" y="143"/>
                </a:lnTo>
                <a:close/>
                <a:moveTo>
                  <a:pt x="206" y="538"/>
                </a:moveTo>
                <a:lnTo>
                  <a:pt x="206" y="677"/>
                </a:lnTo>
                <a:lnTo>
                  <a:pt x="41" y="677"/>
                </a:lnTo>
                <a:lnTo>
                  <a:pt x="41" y="538"/>
                </a:lnTo>
                <a:lnTo>
                  <a:pt x="206" y="538"/>
                </a:lnTo>
                <a:close/>
                <a:moveTo>
                  <a:pt x="41" y="483"/>
                </a:moveTo>
                <a:lnTo>
                  <a:pt x="41" y="345"/>
                </a:lnTo>
                <a:lnTo>
                  <a:pt x="206" y="345"/>
                </a:lnTo>
                <a:lnTo>
                  <a:pt x="206" y="483"/>
                </a:lnTo>
                <a:lnTo>
                  <a:pt x="41" y="483"/>
                </a:lnTo>
                <a:close/>
                <a:moveTo>
                  <a:pt x="41" y="733"/>
                </a:moveTo>
                <a:lnTo>
                  <a:pt x="206" y="733"/>
                </a:lnTo>
                <a:lnTo>
                  <a:pt x="206" y="863"/>
                </a:lnTo>
                <a:lnTo>
                  <a:pt x="41" y="863"/>
                </a:lnTo>
                <a:lnTo>
                  <a:pt x="41" y="733"/>
                </a:lnTo>
                <a:close/>
                <a:moveTo>
                  <a:pt x="256" y="863"/>
                </a:moveTo>
                <a:lnTo>
                  <a:pt x="256" y="733"/>
                </a:lnTo>
                <a:lnTo>
                  <a:pt x="406" y="733"/>
                </a:lnTo>
                <a:lnTo>
                  <a:pt x="406" y="863"/>
                </a:lnTo>
                <a:lnTo>
                  <a:pt x="256" y="863"/>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56"/>
          <p:cNvSpPr>
            <a:spLocks noEditPoints="1"/>
          </p:cNvSpPr>
          <p:nvPr>
            <p:custDataLst>
              <p:tags r:id="rId7"/>
            </p:custDataLst>
          </p:nvPr>
        </p:nvSpPr>
        <p:spPr bwMode="auto">
          <a:xfrm>
            <a:off x="4719044" y="4579321"/>
            <a:ext cx="702028" cy="1071078"/>
          </a:xfrm>
          <a:custGeom>
            <a:avLst/>
            <a:gdLst>
              <a:gd name="T0" fmla="*/ 0 w 507"/>
              <a:gd name="T1" fmla="*/ 0 h 772"/>
              <a:gd name="T2" fmla="*/ 0 w 507"/>
              <a:gd name="T3" fmla="*/ 772 h 772"/>
              <a:gd name="T4" fmla="*/ 507 w 507"/>
              <a:gd name="T5" fmla="*/ 772 h 772"/>
              <a:gd name="T6" fmla="*/ 507 w 507"/>
              <a:gd name="T7" fmla="*/ 0 h 772"/>
              <a:gd name="T8" fmla="*/ 0 w 507"/>
              <a:gd name="T9" fmla="*/ 0 h 772"/>
              <a:gd name="T10" fmla="*/ 241 w 507"/>
              <a:gd name="T11" fmla="*/ 670 h 772"/>
              <a:gd name="T12" fmla="*/ 86 w 507"/>
              <a:gd name="T13" fmla="*/ 670 h 772"/>
              <a:gd name="T14" fmla="*/ 86 w 507"/>
              <a:gd name="T15" fmla="*/ 543 h 772"/>
              <a:gd name="T16" fmla="*/ 241 w 507"/>
              <a:gd name="T17" fmla="*/ 543 h 772"/>
              <a:gd name="T18" fmla="*/ 241 w 507"/>
              <a:gd name="T19" fmla="*/ 670 h 772"/>
              <a:gd name="T20" fmla="*/ 241 w 507"/>
              <a:gd name="T21" fmla="*/ 488 h 772"/>
              <a:gd name="T22" fmla="*/ 86 w 507"/>
              <a:gd name="T23" fmla="*/ 488 h 772"/>
              <a:gd name="T24" fmla="*/ 86 w 507"/>
              <a:gd name="T25" fmla="*/ 345 h 772"/>
              <a:gd name="T26" fmla="*/ 241 w 507"/>
              <a:gd name="T27" fmla="*/ 345 h 772"/>
              <a:gd name="T28" fmla="*/ 241 w 507"/>
              <a:gd name="T29" fmla="*/ 488 h 772"/>
              <a:gd name="T30" fmla="*/ 241 w 507"/>
              <a:gd name="T31" fmla="*/ 290 h 772"/>
              <a:gd name="T32" fmla="*/ 86 w 507"/>
              <a:gd name="T33" fmla="*/ 290 h 772"/>
              <a:gd name="T34" fmla="*/ 86 w 507"/>
              <a:gd name="T35" fmla="*/ 154 h 772"/>
              <a:gd name="T36" fmla="*/ 241 w 507"/>
              <a:gd name="T37" fmla="*/ 154 h 772"/>
              <a:gd name="T38" fmla="*/ 241 w 507"/>
              <a:gd name="T39" fmla="*/ 290 h 772"/>
              <a:gd name="T40" fmla="*/ 450 w 507"/>
              <a:gd name="T41" fmla="*/ 670 h 772"/>
              <a:gd name="T42" fmla="*/ 291 w 507"/>
              <a:gd name="T43" fmla="*/ 670 h 772"/>
              <a:gd name="T44" fmla="*/ 291 w 507"/>
              <a:gd name="T45" fmla="*/ 543 h 772"/>
              <a:gd name="T46" fmla="*/ 450 w 507"/>
              <a:gd name="T47" fmla="*/ 543 h 772"/>
              <a:gd name="T48" fmla="*/ 450 w 507"/>
              <a:gd name="T49" fmla="*/ 670 h 772"/>
              <a:gd name="T50" fmla="*/ 450 w 507"/>
              <a:gd name="T51" fmla="*/ 488 h 772"/>
              <a:gd name="T52" fmla="*/ 291 w 507"/>
              <a:gd name="T53" fmla="*/ 488 h 772"/>
              <a:gd name="T54" fmla="*/ 291 w 507"/>
              <a:gd name="T55" fmla="*/ 345 h 772"/>
              <a:gd name="T56" fmla="*/ 450 w 507"/>
              <a:gd name="T57" fmla="*/ 345 h 772"/>
              <a:gd name="T58" fmla="*/ 450 w 507"/>
              <a:gd name="T59" fmla="*/ 488 h 772"/>
              <a:gd name="T60" fmla="*/ 450 w 507"/>
              <a:gd name="T61" fmla="*/ 290 h 772"/>
              <a:gd name="T62" fmla="*/ 291 w 507"/>
              <a:gd name="T63" fmla="*/ 290 h 772"/>
              <a:gd name="T64" fmla="*/ 291 w 507"/>
              <a:gd name="T65" fmla="*/ 154 h 772"/>
              <a:gd name="T66" fmla="*/ 450 w 507"/>
              <a:gd name="T67" fmla="*/ 154 h 772"/>
              <a:gd name="T68" fmla="*/ 450 w 507"/>
              <a:gd name="T69" fmla="*/ 29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7" h="772">
                <a:moveTo>
                  <a:pt x="0" y="0"/>
                </a:moveTo>
                <a:lnTo>
                  <a:pt x="0" y="772"/>
                </a:lnTo>
                <a:lnTo>
                  <a:pt x="507" y="772"/>
                </a:lnTo>
                <a:lnTo>
                  <a:pt x="507" y="0"/>
                </a:lnTo>
                <a:lnTo>
                  <a:pt x="0" y="0"/>
                </a:lnTo>
                <a:close/>
                <a:moveTo>
                  <a:pt x="241" y="670"/>
                </a:moveTo>
                <a:lnTo>
                  <a:pt x="86" y="670"/>
                </a:lnTo>
                <a:lnTo>
                  <a:pt x="86" y="543"/>
                </a:lnTo>
                <a:lnTo>
                  <a:pt x="241" y="543"/>
                </a:lnTo>
                <a:lnTo>
                  <a:pt x="241" y="670"/>
                </a:lnTo>
                <a:close/>
                <a:moveTo>
                  <a:pt x="241" y="488"/>
                </a:moveTo>
                <a:lnTo>
                  <a:pt x="86" y="488"/>
                </a:lnTo>
                <a:lnTo>
                  <a:pt x="86" y="345"/>
                </a:lnTo>
                <a:lnTo>
                  <a:pt x="241" y="345"/>
                </a:lnTo>
                <a:lnTo>
                  <a:pt x="241" y="488"/>
                </a:lnTo>
                <a:close/>
                <a:moveTo>
                  <a:pt x="241" y="290"/>
                </a:moveTo>
                <a:lnTo>
                  <a:pt x="86" y="290"/>
                </a:lnTo>
                <a:lnTo>
                  <a:pt x="86" y="154"/>
                </a:lnTo>
                <a:lnTo>
                  <a:pt x="241" y="154"/>
                </a:lnTo>
                <a:lnTo>
                  <a:pt x="241" y="290"/>
                </a:lnTo>
                <a:close/>
                <a:moveTo>
                  <a:pt x="450" y="670"/>
                </a:moveTo>
                <a:lnTo>
                  <a:pt x="291" y="670"/>
                </a:lnTo>
                <a:lnTo>
                  <a:pt x="291" y="543"/>
                </a:lnTo>
                <a:lnTo>
                  <a:pt x="450" y="543"/>
                </a:lnTo>
                <a:lnTo>
                  <a:pt x="450" y="670"/>
                </a:lnTo>
                <a:close/>
                <a:moveTo>
                  <a:pt x="450" y="488"/>
                </a:moveTo>
                <a:lnTo>
                  <a:pt x="291" y="488"/>
                </a:lnTo>
                <a:lnTo>
                  <a:pt x="291" y="345"/>
                </a:lnTo>
                <a:lnTo>
                  <a:pt x="450" y="345"/>
                </a:lnTo>
                <a:lnTo>
                  <a:pt x="450" y="488"/>
                </a:lnTo>
                <a:close/>
                <a:moveTo>
                  <a:pt x="450" y="290"/>
                </a:moveTo>
                <a:lnTo>
                  <a:pt x="291" y="290"/>
                </a:lnTo>
                <a:lnTo>
                  <a:pt x="291" y="154"/>
                </a:lnTo>
                <a:lnTo>
                  <a:pt x="450" y="154"/>
                </a:lnTo>
                <a:lnTo>
                  <a:pt x="450" y="290"/>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矩形 48"/>
          <p:cNvSpPr/>
          <p:nvPr>
            <p:custDataLst>
              <p:tags r:id="rId8"/>
            </p:custDataLst>
          </p:nvPr>
        </p:nvSpPr>
        <p:spPr>
          <a:xfrm>
            <a:off x="3231568" y="3368250"/>
            <a:ext cx="957639" cy="957639"/>
          </a:xfrm>
          <a:prstGeom prst="rect">
            <a:avLst/>
          </a:prstGeom>
          <a:solidFill>
            <a:srgbClr val="1DB0B4"/>
          </a:solidFill>
          <a:ln>
            <a:noFill/>
          </a:ln>
        </p:spPr>
        <p:style>
          <a:lnRef idx="2">
            <a:srgbClr val="576773">
              <a:shade val="50000"/>
            </a:srgbClr>
          </a:lnRef>
          <a:fillRef idx="1">
            <a:srgbClr val="576773"/>
          </a:fillRef>
          <a:effectRef idx="0">
            <a:srgbClr val="576773"/>
          </a:effectRef>
          <a:fontRef idx="minor">
            <a:srgbClr val="FFFFFF"/>
          </a:fontRef>
        </p:style>
        <p:txBody>
          <a:bodyPr rtlCol="0" anchor="ctr"/>
          <a:lstStyle/>
          <a:p>
            <a:pPr algn="ctr"/>
            <a:endParaRPr lang="zh-CN" altLang="en-US"/>
          </a:p>
        </p:txBody>
      </p:sp>
      <p:sp>
        <p:nvSpPr>
          <p:cNvPr id="50" name="KSO_Shape"/>
          <p:cNvSpPr/>
          <p:nvPr>
            <p:custDataLst>
              <p:tags r:id="rId9"/>
            </p:custDataLst>
          </p:nvPr>
        </p:nvSpPr>
        <p:spPr bwMode="auto">
          <a:xfrm>
            <a:off x="3417623" y="3554305"/>
            <a:ext cx="585528" cy="585528"/>
          </a:xfrm>
          <a:custGeom>
            <a:avLst/>
            <a:gdLst>
              <a:gd name="T0" fmla="*/ 779318 w 419100"/>
              <a:gd name="T1" fmla="*/ 1212273 h 419100"/>
              <a:gd name="T2" fmla="*/ 1125682 w 419100"/>
              <a:gd name="T3" fmla="*/ 1212273 h 419100"/>
              <a:gd name="T4" fmla="*/ 1125682 w 419100"/>
              <a:gd name="T5" fmla="*/ 1905000 h 419100"/>
              <a:gd name="T6" fmla="*/ 779318 w 419100"/>
              <a:gd name="T7" fmla="*/ 1905000 h 419100"/>
              <a:gd name="T8" fmla="*/ 952500 w 419100"/>
              <a:gd name="T9" fmla="*/ 0 h 419100"/>
              <a:gd name="T10" fmla="*/ 1298864 w 419100"/>
              <a:gd name="T11" fmla="*/ 346364 h 419100"/>
              <a:gd name="T12" fmla="*/ 1298864 w 419100"/>
              <a:gd name="T13" fmla="*/ 86591 h 419100"/>
              <a:gd name="T14" fmla="*/ 1645227 w 419100"/>
              <a:gd name="T15" fmla="*/ 86591 h 419100"/>
              <a:gd name="T16" fmla="*/ 1645227 w 419100"/>
              <a:gd name="T17" fmla="*/ 692727 h 419100"/>
              <a:gd name="T18" fmla="*/ 1905000 w 419100"/>
              <a:gd name="T19" fmla="*/ 952500 h 419100"/>
              <a:gd name="T20" fmla="*/ 1731818 w 419100"/>
              <a:gd name="T21" fmla="*/ 952500 h 419100"/>
              <a:gd name="T22" fmla="*/ 1731818 w 419100"/>
              <a:gd name="T23" fmla="*/ 1905000 h 419100"/>
              <a:gd name="T24" fmla="*/ 1212273 w 419100"/>
              <a:gd name="T25" fmla="*/ 1905000 h 419100"/>
              <a:gd name="T26" fmla="*/ 1212273 w 419100"/>
              <a:gd name="T27" fmla="*/ 1125682 h 419100"/>
              <a:gd name="T28" fmla="*/ 692727 w 419100"/>
              <a:gd name="T29" fmla="*/ 1125682 h 419100"/>
              <a:gd name="T30" fmla="*/ 692727 w 419100"/>
              <a:gd name="T31" fmla="*/ 1905000 h 419100"/>
              <a:gd name="T32" fmla="*/ 173182 w 419100"/>
              <a:gd name="T33" fmla="*/ 1905000 h 419100"/>
              <a:gd name="T34" fmla="*/ 173182 w 419100"/>
              <a:gd name="T35" fmla="*/ 952500 h 419100"/>
              <a:gd name="T36" fmla="*/ 0 w 419100"/>
              <a:gd name="T37" fmla="*/ 952500 h 419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9100" h="419100">
                <a:moveTo>
                  <a:pt x="171450" y="266700"/>
                </a:moveTo>
                <a:lnTo>
                  <a:pt x="247650" y="266700"/>
                </a:lnTo>
                <a:lnTo>
                  <a:pt x="247650" y="419100"/>
                </a:lnTo>
                <a:lnTo>
                  <a:pt x="171450" y="419100"/>
                </a:lnTo>
                <a:lnTo>
                  <a:pt x="171450" y="266700"/>
                </a:lnTo>
                <a:close/>
                <a:moveTo>
                  <a:pt x="209550" y="0"/>
                </a:moveTo>
                <a:lnTo>
                  <a:pt x="285750" y="76200"/>
                </a:lnTo>
                <a:lnTo>
                  <a:pt x="285750" y="19050"/>
                </a:lnTo>
                <a:lnTo>
                  <a:pt x="361950" y="19050"/>
                </a:lnTo>
                <a:lnTo>
                  <a:pt x="361950" y="152400"/>
                </a:lnTo>
                <a:lnTo>
                  <a:pt x="419100" y="209550"/>
                </a:lnTo>
                <a:lnTo>
                  <a:pt x="381000" y="209550"/>
                </a:lnTo>
                <a:lnTo>
                  <a:pt x="381000" y="419100"/>
                </a:lnTo>
                <a:lnTo>
                  <a:pt x="266700" y="419100"/>
                </a:lnTo>
                <a:lnTo>
                  <a:pt x="266700" y="247650"/>
                </a:lnTo>
                <a:lnTo>
                  <a:pt x="152400" y="247650"/>
                </a:lnTo>
                <a:lnTo>
                  <a:pt x="152400" y="419100"/>
                </a:lnTo>
                <a:lnTo>
                  <a:pt x="38100" y="419100"/>
                </a:lnTo>
                <a:lnTo>
                  <a:pt x="38100" y="209550"/>
                </a:lnTo>
                <a:lnTo>
                  <a:pt x="0" y="209550"/>
                </a:lnTo>
                <a:lnTo>
                  <a:pt x="20955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9pPr>
          </a:lstStyle>
          <a:p>
            <a:pPr algn="ctr">
              <a:defRPr/>
            </a:pPr>
            <a:endParaRPr lang="zh-CN" altLang="en-US">
              <a:solidFill>
                <a:srgbClr val="FFFFFF"/>
              </a:solidFill>
              <a:latin typeface="等线" panose="02010600030101010101" charset="-122"/>
              <a:ea typeface="等线" panose="02010600030101010101" charset="-122"/>
            </a:endParaRPr>
          </a:p>
        </p:txBody>
      </p:sp>
      <p:sp>
        <p:nvSpPr>
          <p:cNvPr id="51" name="文本框 50"/>
          <p:cNvSpPr txBox="1"/>
          <p:nvPr>
            <p:custDataLst>
              <p:tags r:id="rId10"/>
            </p:custDataLst>
          </p:nvPr>
        </p:nvSpPr>
        <p:spPr>
          <a:xfrm>
            <a:off x="1042035" y="2969260"/>
            <a:ext cx="2096770" cy="398780"/>
          </a:xfrm>
          <a:prstGeom prst="rect">
            <a:avLst/>
          </a:prstGeom>
          <a:noFill/>
        </p:spPr>
        <p:txBody>
          <a:bodyPr wrap="square" rtlCol="0">
            <a:spAutoFit/>
          </a:bodyPr>
          <a:lstStyle/>
          <a:p>
            <a:r>
              <a:rPr lang="en-US" altLang="zh-CN" sz="2000"/>
              <a:t>重构是实用主义</a:t>
            </a:r>
            <a:endParaRPr lang="en-US" altLang="zh-CN" sz="2000"/>
          </a:p>
        </p:txBody>
      </p:sp>
      <p:sp>
        <p:nvSpPr>
          <p:cNvPr id="54" name="文本框 53"/>
          <p:cNvSpPr txBox="1"/>
          <p:nvPr>
            <p:custDataLst>
              <p:tags r:id="rId11"/>
            </p:custDataLst>
          </p:nvPr>
        </p:nvSpPr>
        <p:spPr>
          <a:xfrm>
            <a:off x="930852" y="3779794"/>
            <a:ext cx="2207689" cy="953135"/>
          </a:xfrm>
          <a:prstGeom prst="rect">
            <a:avLst/>
          </a:prstGeom>
          <a:noFill/>
        </p:spPr>
        <p:txBody>
          <a:bodyPr wrap="square" rtlCol="0">
            <a:spAutoFit/>
          </a:bodyPr>
          <a:lstStyle/>
          <a:p>
            <a:pPr algn="ctr"/>
            <a:r>
              <a:rPr lang="en-US" altLang="zh-CN" sz="1400"/>
              <a:t>满足当前需求设计同时，在版本迭代中不断改进当前的设计，尽量靠近设计模式的理想国度</a:t>
            </a:r>
            <a:endParaRPr lang="en-US" altLang="zh-CN" sz="1400"/>
          </a:p>
        </p:txBody>
      </p:sp>
      <p:sp>
        <p:nvSpPr>
          <p:cNvPr id="55" name="文本框 54"/>
          <p:cNvSpPr txBox="1"/>
          <p:nvPr>
            <p:custDataLst>
              <p:tags r:id="rId12"/>
            </p:custDataLst>
          </p:nvPr>
        </p:nvSpPr>
        <p:spPr>
          <a:xfrm>
            <a:off x="8765540" y="3093085"/>
            <a:ext cx="2400300" cy="368300"/>
          </a:xfrm>
          <a:prstGeom prst="rect">
            <a:avLst/>
          </a:prstGeom>
          <a:noFill/>
        </p:spPr>
        <p:txBody>
          <a:bodyPr wrap="square" rtlCol="0">
            <a:spAutoFit/>
          </a:bodyPr>
          <a:lstStyle/>
          <a:p>
            <a:r>
              <a:rPr lang="en-US" altLang="zh-CN"/>
              <a:t>设计模式是理想主义</a:t>
            </a:r>
            <a:endParaRPr lang="en-US" altLang="zh-CN"/>
          </a:p>
        </p:txBody>
      </p:sp>
      <p:sp>
        <p:nvSpPr>
          <p:cNvPr id="56" name="文本框 55"/>
          <p:cNvSpPr txBox="1"/>
          <p:nvPr>
            <p:custDataLst>
              <p:tags r:id="rId13"/>
            </p:custDataLst>
          </p:nvPr>
        </p:nvSpPr>
        <p:spPr>
          <a:xfrm>
            <a:off x="8701669" y="3779794"/>
            <a:ext cx="2207689" cy="953135"/>
          </a:xfrm>
          <a:prstGeom prst="rect">
            <a:avLst/>
          </a:prstGeom>
          <a:noFill/>
        </p:spPr>
        <p:txBody>
          <a:bodyPr wrap="square" rtlCol="0">
            <a:spAutoFit/>
          </a:bodyPr>
          <a:lstStyle/>
          <a:p>
            <a:pPr algn="ctr"/>
            <a:r>
              <a:rPr lang="en-US" altLang="zh-CN" sz="1400"/>
              <a:t>为理想的软件设计提供目标，但是达到这个目标通常很困难，很有可能存在过度设计</a:t>
            </a:r>
            <a:endParaRPr lang="en-US" altLang="zh-CN" sz="1400"/>
          </a:p>
        </p:txBody>
      </p:sp>
      <p:sp>
        <p:nvSpPr>
          <p:cNvPr id="57" name="矩形 56"/>
          <p:cNvSpPr/>
          <p:nvPr>
            <p:custDataLst>
              <p:tags r:id="rId14"/>
            </p:custDataLst>
          </p:nvPr>
        </p:nvSpPr>
        <p:spPr>
          <a:xfrm>
            <a:off x="7744031" y="3305683"/>
            <a:ext cx="957639" cy="957639"/>
          </a:xfrm>
          <a:prstGeom prst="rect">
            <a:avLst/>
          </a:prstGeom>
          <a:solidFill>
            <a:srgbClr val="E22A38"/>
          </a:solidFill>
          <a:ln>
            <a:noFill/>
          </a:ln>
        </p:spPr>
        <p:style>
          <a:lnRef idx="2">
            <a:srgbClr val="576773">
              <a:shade val="50000"/>
            </a:srgbClr>
          </a:lnRef>
          <a:fillRef idx="1">
            <a:srgbClr val="576773"/>
          </a:fillRef>
          <a:effectRef idx="0">
            <a:srgbClr val="576773"/>
          </a:effectRef>
          <a:fontRef idx="minor">
            <a:srgbClr val="FFFFFF"/>
          </a:fontRef>
        </p:style>
        <p:txBody>
          <a:bodyPr rtlCol="0" anchor="ctr"/>
          <a:lstStyle/>
          <a:p>
            <a:pPr algn="ctr"/>
            <a:endParaRPr lang="zh-CN" altLang="en-US"/>
          </a:p>
        </p:txBody>
      </p:sp>
      <p:sp>
        <p:nvSpPr>
          <p:cNvPr id="60" name="KSO_Shape"/>
          <p:cNvSpPr/>
          <p:nvPr>
            <p:custDataLst>
              <p:tags r:id="rId15"/>
            </p:custDataLst>
          </p:nvPr>
        </p:nvSpPr>
        <p:spPr>
          <a:xfrm>
            <a:off x="7930286" y="3461504"/>
            <a:ext cx="585128" cy="626922"/>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FFFFFF"/>
          </a:solidFill>
          <a:ln>
            <a:noFill/>
          </a:ln>
        </p:spPr>
        <p:style>
          <a:lnRef idx="2">
            <a:srgbClr val="576773">
              <a:shade val="50000"/>
            </a:srgbClr>
          </a:lnRef>
          <a:fillRef idx="1">
            <a:srgbClr val="576773"/>
          </a:fillRef>
          <a:effectRef idx="0">
            <a:srgbClr val="576773"/>
          </a:effectRef>
          <a:fontRef idx="minor">
            <a:srgbClr val="FFFFFF"/>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rgbClr val="FFFFFF"/>
                </a:solidFill>
                <a:latin typeface="等线" panose="02010600030101010101" charset="-122"/>
                <a:ea typeface="+mn-ea"/>
                <a:cs typeface="+mn-ea"/>
              </a:defRPr>
            </a:lvl1pPr>
            <a:lvl2pPr marL="457200" algn="l" rtl="0" eaLnBrk="0" fontAlgn="base" hangingPunct="0">
              <a:spcBef>
                <a:spcPct val="0"/>
              </a:spcBef>
              <a:spcAft>
                <a:spcPct val="0"/>
              </a:spcAft>
              <a:defRPr kern="1200">
                <a:solidFill>
                  <a:srgbClr val="FFFFFF"/>
                </a:solidFill>
                <a:latin typeface="等线" panose="02010600030101010101" charset="-122"/>
                <a:ea typeface="+mn-ea"/>
                <a:cs typeface="+mn-ea"/>
              </a:defRPr>
            </a:lvl2pPr>
            <a:lvl3pPr marL="914400" algn="l" rtl="0" eaLnBrk="0" fontAlgn="base" hangingPunct="0">
              <a:spcBef>
                <a:spcPct val="0"/>
              </a:spcBef>
              <a:spcAft>
                <a:spcPct val="0"/>
              </a:spcAft>
              <a:defRPr kern="1200">
                <a:solidFill>
                  <a:srgbClr val="FFFFFF"/>
                </a:solidFill>
                <a:latin typeface="等线" panose="02010600030101010101" charset="-122"/>
                <a:ea typeface="+mn-ea"/>
                <a:cs typeface="+mn-ea"/>
              </a:defRPr>
            </a:lvl3pPr>
            <a:lvl4pPr marL="1371600" algn="l" rtl="0" eaLnBrk="0" fontAlgn="base" hangingPunct="0">
              <a:spcBef>
                <a:spcPct val="0"/>
              </a:spcBef>
              <a:spcAft>
                <a:spcPct val="0"/>
              </a:spcAft>
              <a:defRPr kern="1200">
                <a:solidFill>
                  <a:srgbClr val="FFFFFF"/>
                </a:solidFill>
                <a:latin typeface="等线" panose="02010600030101010101" charset="-122"/>
                <a:ea typeface="+mn-ea"/>
                <a:cs typeface="+mn-ea"/>
              </a:defRPr>
            </a:lvl4pPr>
            <a:lvl5pPr marL="1828800" algn="l" rtl="0" eaLnBrk="0" fontAlgn="base" hangingPunct="0">
              <a:spcBef>
                <a:spcPct val="0"/>
              </a:spcBef>
              <a:spcAft>
                <a:spcPct val="0"/>
              </a:spcAft>
              <a:defRPr kern="1200">
                <a:solidFill>
                  <a:srgbClr val="FFFFFF"/>
                </a:solidFill>
                <a:latin typeface="等线" panose="02010600030101010101" charset="-122"/>
                <a:ea typeface="+mn-ea"/>
                <a:cs typeface="+mn-ea"/>
              </a:defRPr>
            </a:lvl5pPr>
            <a:lvl6pPr marL="2286000" algn="l" defTabSz="914400" rtl="0" eaLnBrk="1" latinLnBrk="0" hangingPunct="1">
              <a:defRPr kern="1200">
                <a:solidFill>
                  <a:srgbClr val="FFFFFF"/>
                </a:solidFill>
                <a:latin typeface="等线" panose="02010600030101010101" charset="-122"/>
                <a:ea typeface="+mn-ea"/>
                <a:cs typeface="+mn-ea"/>
              </a:defRPr>
            </a:lvl6pPr>
            <a:lvl7pPr marL="2743200" algn="l" defTabSz="914400" rtl="0" eaLnBrk="1" latinLnBrk="0" hangingPunct="1">
              <a:defRPr kern="1200">
                <a:solidFill>
                  <a:srgbClr val="FFFFFF"/>
                </a:solidFill>
                <a:latin typeface="等线" panose="02010600030101010101" charset="-122"/>
                <a:ea typeface="+mn-ea"/>
                <a:cs typeface="+mn-ea"/>
              </a:defRPr>
            </a:lvl7pPr>
            <a:lvl8pPr marL="3200400" algn="l" defTabSz="914400" rtl="0" eaLnBrk="1" latinLnBrk="0" hangingPunct="1">
              <a:defRPr kern="1200">
                <a:solidFill>
                  <a:srgbClr val="FFFFFF"/>
                </a:solidFill>
                <a:latin typeface="等线" panose="02010600030101010101" charset="-122"/>
                <a:ea typeface="+mn-ea"/>
                <a:cs typeface="+mn-ea"/>
              </a:defRPr>
            </a:lvl8pPr>
            <a:lvl9pPr marL="3657600" algn="l" defTabSz="914400" rtl="0" eaLnBrk="1" latinLnBrk="0" hangingPunct="1">
              <a:defRPr kern="1200">
                <a:solidFill>
                  <a:srgbClr val="FFFFFF"/>
                </a:solidFill>
                <a:latin typeface="等线" panose="02010600030101010101" charset="-122"/>
                <a:ea typeface="+mn-ea"/>
                <a:cs typeface="+mn-ea"/>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788228" y="380341"/>
            <a:ext cx="17068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重构的手段</a:t>
            </a:r>
            <a:endParaRPr kumimoji="1" lang="zh-CN" sz="2400" dirty="0">
              <a:solidFill>
                <a:srgbClr val="1C2C44"/>
              </a:solidFill>
              <a:latin typeface="+mj-ea"/>
              <a:ea typeface="+mj-ea"/>
              <a:sym typeface="+mn-ea"/>
            </a:endParaRPr>
          </a:p>
        </p:txBody>
      </p:sp>
      <p:pic>
        <p:nvPicPr>
          <p:cNvPr id="3" name="图片 2"/>
          <p:cNvPicPr>
            <a:picLocks noChangeAspect="1"/>
          </p:cNvPicPr>
          <p:nvPr/>
        </p:nvPicPr>
        <p:blipFill>
          <a:blip r:embed="rId1"/>
          <a:stretch>
            <a:fillRect/>
          </a:stretch>
        </p:blipFill>
        <p:spPr>
          <a:xfrm>
            <a:off x="11010900" y="337185"/>
            <a:ext cx="584200" cy="553720"/>
          </a:xfrm>
          <a:prstGeom prst="rect">
            <a:avLst/>
          </a:prstGeom>
        </p:spPr>
      </p:pic>
      <p:sp>
        <p:nvSpPr>
          <p:cNvPr id="5" name="矩形 4"/>
          <p:cNvSpPr/>
          <p:nvPr>
            <p:custDataLst>
              <p:tags r:id="rId2"/>
            </p:custDataLst>
          </p:nvPr>
        </p:nvSpPr>
        <p:spPr>
          <a:xfrm>
            <a:off x="838200" y="1846882"/>
            <a:ext cx="2346108" cy="1052741"/>
          </a:xfrm>
          <a:prstGeom prst="rect">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6" name="矩形 5"/>
          <p:cNvSpPr/>
          <p:nvPr>
            <p:custDataLst>
              <p:tags r:id="rId3"/>
            </p:custDataLst>
          </p:nvPr>
        </p:nvSpPr>
        <p:spPr>
          <a:xfrm>
            <a:off x="838200" y="2899410"/>
            <a:ext cx="2339975" cy="2335530"/>
          </a:xfrm>
          <a:prstGeom prst="rect">
            <a:avLst/>
          </a:prstGeom>
          <a:solidFill>
            <a:sysClr val="window" lastClr="FFFFFF">
              <a:alpha val="87000"/>
            </a:sysClr>
          </a:solidFill>
          <a:ln>
            <a:solidFill>
              <a:srgbClr val="C0504D"/>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7" name="图片 6"/>
          <p:cNvPicPr>
            <a:picLocks noChangeAspect="1"/>
          </p:cNvPicPr>
          <p:nvPr>
            <p:custDataLst>
              <p:tags r:id="rId4"/>
            </p:custDataLst>
          </p:nvPr>
        </p:nvPicPr>
        <p:blipFill>
          <a:blip r:embed="rId5"/>
          <a:stretch>
            <a:fillRect/>
          </a:stretch>
        </p:blipFill>
        <p:spPr>
          <a:xfrm>
            <a:off x="1657053" y="2044367"/>
            <a:ext cx="657770" cy="657769"/>
          </a:xfrm>
          <a:prstGeom prst="rect">
            <a:avLst/>
          </a:prstGeom>
        </p:spPr>
      </p:pic>
      <p:sp>
        <p:nvSpPr>
          <p:cNvPr id="8" name="椭圆 7"/>
          <p:cNvSpPr/>
          <p:nvPr>
            <p:custDataLst>
              <p:tags r:id="rId6"/>
            </p:custDataLst>
          </p:nvPr>
        </p:nvSpPr>
        <p:spPr>
          <a:xfrm>
            <a:off x="1548454"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9" name="椭圆 8"/>
          <p:cNvSpPr/>
          <p:nvPr>
            <p:custDataLst>
              <p:tags r:id="rId7"/>
            </p:custDataLst>
          </p:nvPr>
        </p:nvSpPr>
        <p:spPr>
          <a:xfrm>
            <a:off x="1726855"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0" name="椭圆 9"/>
          <p:cNvSpPr/>
          <p:nvPr>
            <p:custDataLst>
              <p:tags r:id="rId8"/>
            </p:custDataLst>
          </p:nvPr>
        </p:nvSpPr>
        <p:spPr>
          <a:xfrm>
            <a:off x="1927532"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1" name="椭圆 10"/>
          <p:cNvSpPr/>
          <p:nvPr>
            <p:custDataLst>
              <p:tags r:id="rId9"/>
            </p:custDataLst>
          </p:nvPr>
        </p:nvSpPr>
        <p:spPr>
          <a:xfrm>
            <a:off x="2105934"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2" name="椭圆 11"/>
          <p:cNvSpPr/>
          <p:nvPr>
            <p:custDataLst>
              <p:tags r:id="rId10"/>
            </p:custDataLst>
          </p:nvPr>
        </p:nvSpPr>
        <p:spPr>
          <a:xfrm>
            <a:off x="2290760"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3" name="MH_Text_1"/>
          <p:cNvSpPr txBox="1">
            <a:spLocks noChangeArrowheads="1"/>
          </p:cNvSpPr>
          <p:nvPr>
            <p:custDataLst>
              <p:tags r:id="rId11"/>
            </p:custDataLst>
          </p:nvPr>
        </p:nvSpPr>
        <p:spPr bwMode="auto">
          <a:xfrm>
            <a:off x="1096645" y="3721100"/>
            <a:ext cx="1910715" cy="141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1.避免出现超大函数</a:t>
            </a:r>
            <a:r>
              <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a:t>
            </a:r>
            <a:endPar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2.</a:t>
            </a:r>
            <a:r>
              <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独立出来的函数有助于代码复用</a:t>
            </a: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3.独立出来的函数如果拥有一个良好的命名，它本身就起到了注释的作用</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14" name="矩形 13"/>
          <p:cNvSpPr/>
          <p:nvPr>
            <p:custDataLst>
              <p:tags r:id="rId12"/>
            </p:custDataLst>
          </p:nvPr>
        </p:nvSpPr>
        <p:spPr>
          <a:xfrm>
            <a:off x="1139282" y="3005928"/>
            <a:ext cx="1825401" cy="368300"/>
          </a:xfrm>
          <a:prstGeom prst="rect">
            <a:avLst/>
          </a:prstGeom>
        </p:spPr>
        <p:txBody>
          <a:bodyPr wrap="square">
            <a:spAutoFit/>
          </a:bodyPr>
          <a:lstStyle/>
          <a:p>
            <a:pPr algn="ctr"/>
            <a:r>
              <a:rPr lang="zh-CN" altLang="en-US" b="1" dirty="0">
                <a:solidFill>
                  <a:prstClr val="black"/>
                </a:solidFill>
              </a:rPr>
              <a:t>提炼函数</a:t>
            </a:r>
            <a:endParaRPr lang="zh-CN" altLang="en-US" b="1" dirty="0">
              <a:solidFill>
                <a:prstClr val="black"/>
              </a:solidFill>
            </a:endParaRPr>
          </a:p>
        </p:txBody>
      </p:sp>
      <p:sp>
        <p:nvSpPr>
          <p:cNvPr id="15" name="矩形 14"/>
          <p:cNvSpPr/>
          <p:nvPr>
            <p:custDataLst>
              <p:tags r:id="rId13"/>
            </p:custDataLst>
          </p:nvPr>
        </p:nvSpPr>
        <p:spPr>
          <a:xfrm>
            <a:off x="3574083" y="1846882"/>
            <a:ext cx="2346108" cy="1052741"/>
          </a:xfrm>
          <a:prstGeom prst="rect">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 name="矩形 3"/>
          <p:cNvSpPr/>
          <p:nvPr>
            <p:custDataLst>
              <p:tags r:id="rId14"/>
            </p:custDataLst>
          </p:nvPr>
        </p:nvSpPr>
        <p:spPr>
          <a:xfrm>
            <a:off x="3573780" y="2899410"/>
            <a:ext cx="2339975" cy="2335530"/>
          </a:xfrm>
          <a:prstGeom prst="rect">
            <a:avLst/>
          </a:prstGeom>
          <a:solidFill>
            <a:sysClr val="window" lastClr="FFFFFF">
              <a:alpha val="87000"/>
            </a:sysClr>
          </a:solidFill>
          <a:ln>
            <a:solidFill>
              <a:srgbClr val="9BBB59"/>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0" name="椭圆 19"/>
          <p:cNvSpPr/>
          <p:nvPr>
            <p:custDataLst>
              <p:tags r:id="rId15"/>
            </p:custDataLst>
          </p:nvPr>
        </p:nvSpPr>
        <p:spPr>
          <a:xfrm>
            <a:off x="4284337"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3" name="椭圆 22"/>
          <p:cNvSpPr/>
          <p:nvPr>
            <p:custDataLst>
              <p:tags r:id="rId16"/>
            </p:custDataLst>
          </p:nvPr>
        </p:nvSpPr>
        <p:spPr>
          <a:xfrm>
            <a:off x="4462738"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4" name="椭圆 23"/>
          <p:cNvSpPr/>
          <p:nvPr>
            <p:custDataLst>
              <p:tags r:id="rId17"/>
            </p:custDataLst>
          </p:nvPr>
        </p:nvSpPr>
        <p:spPr>
          <a:xfrm>
            <a:off x="4663415"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5" name="椭圆 24"/>
          <p:cNvSpPr/>
          <p:nvPr>
            <p:custDataLst>
              <p:tags r:id="rId18"/>
            </p:custDataLst>
          </p:nvPr>
        </p:nvSpPr>
        <p:spPr>
          <a:xfrm>
            <a:off x="4841817"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26" name="图片 25"/>
          <p:cNvPicPr>
            <a:picLocks noChangeAspect="1"/>
          </p:cNvPicPr>
          <p:nvPr>
            <p:custDataLst>
              <p:tags r:id="rId19"/>
            </p:custDataLst>
          </p:nvPr>
        </p:nvPicPr>
        <p:blipFill>
          <a:blip r:embed="rId20"/>
          <a:stretch>
            <a:fillRect/>
          </a:stretch>
        </p:blipFill>
        <p:spPr>
          <a:xfrm>
            <a:off x="4377137" y="2052631"/>
            <a:ext cx="649506" cy="649506"/>
          </a:xfrm>
          <a:prstGeom prst="rect">
            <a:avLst/>
          </a:prstGeom>
        </p:spPr>
      </p:pic>
      <p:sp>
        <p:nvSpPr>
          <p:cNvPr id="27" name="椭圆 26"/>
          <p:cNvSpPr/>
          <p:nvPr>
            <p:custDataLst>
              <p:tags r:id="rId21"/>
            </p:custDataLst>
          </p:nvPr>
        </p:nvSpPr>
        <p:spPr>
          <a:xfrm>
            <a:off x="5026643"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8" name="MH_Text_1"/>
          <p:cNvSpPr txBox="1">
            <a:spLocks noChangeArrowheads="1"/>
          </p:cNvSpPr>
          <p:nvPr>
            <p:custDataLst>
              <p:tags r:id="rId22"/>
            </p:custDataLst>
          </p:nvPr>
        </p:nvSpPr>
        <p:spPr bwMode="auto">
          <a:xfrm>
            <a:off x="3875165" y="3789494"/>
            <a:ext cx="1825401" cy="106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复杂的条件分支语句是导致程序难以阅读和理解的重要原因，而且容易导致一个庞大的函数</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29" name="矩形 28"/>
          <p:cNvSpPr/>
          <p:nvPr>
            <p:custDataLst>
              <p:tags r:id="rId23"/>
            </p:custDataLst>
          </p:nvPr>
        </p:nvSpPr>
        <p:spPr>
          <a:xfrm>
            <a:off x="3885684" y="3005928"/>
            <a:ext cx="1825401" cy="368300"/>
          </a:xfrm>
          <a:prstGeom prst="rect">
            <a:avLst/>
          </a:prstGeom>
        </p:spPr>
        <p:txBody>
          <a:bodyPr wrap="square">
            <a:spAutoFit/>
          </a:bodyPr>
          <a:lstStyle/>
          <a:p>
            <a:pPr algn="ctr"/>
            <a:r>
              <a:rPr lang="zh-CN" altLang="en-US" b="1" dirty="0">
                <a:solidFill>
                  <a:prstClr val="black"/>
                </a:solidFill>
                <a:sym typeface="+mn-ea"/>
              </a:rPr>
              <a:t>提炼条件分支</a:t>
            </a:r>
            <a:endParaRPr lang="zh-CN" altLang="en-US" b="1" dirty="0">
              <a:solidFill>
                <a:prstClr val="black"/>
              </a:solidFill>
            </a:endParaRPr>
          </a:p>
        </p:txBody>
      </p:sp>
      <p:sp>
        <p:nvSpPr>
          <p:cNvPr id="30" name="矩形 29"/>
          <p:cNvSpPr/>
          <p:nvPr>
            <p:custDataLst>
              <p:tags r:id="rId24"/>
            </p:custDataLst>
          </p:nvPr>
        </p:nvSpPr>
        <p:spPr>
          <a:xfrm>
            <a:off x="6312893" y="1846882"/>
            <a:ext cx="2346108" cy="1052741"/>
          </a:xfrm>
          <a:prstGeom prst="rect">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1" name="矩形 30"/>
          <p:cNvSpPr/>
          <p:nvPr>
            <p:custDataLst>
              <p:tags r:id="rId25"/>
            </p:custDataLst>
          </p:nvPr>
        </p:nvSpPr>
        <p:spPr>
          <a:xfrm>
            <a:off x="6313170" y="2899410"/>
            <a:ext cx="2339975" cy="2336165"/>
          </a:xfrm>
          <a:prstGeom prst="rect">
            <a:avLst/>
          </a:prstGeom>
          <a:solidFill>
            <a:sysClr val="window" lastClr="FFFFFF">
              <a:alpha val="87000"/>
            </a:sysClr>
          </a:solidFill>
          <a:ln>
            <a:solidFill>
              <a:srgbClr val="8064A2"/>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2" name="椭圆 31"/>
          <p:cNvSpPr/>
          <p:nvPr>
            <p:custDataLst>
              <p:tags r:id="rId26"/>
            </p:custDataLst>
          </p:nvPr>
        </p:nvSpPr>
        <p:spPr>
          <a:xfrm>
            <a:off x="7023147"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3" name="椭圆 32"/>
          <p:cNvSpPr/>
          <p:nvPr>
            <p:custDataLst>
              <p:tags r:id="rId27"/>
            </p:custDataLst>
          </p:nvPr>
        </p:nvSpPr>
        <p:spPr>
          <a:xfrm>
            <a:off x="7201548"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4" name="椭圆 33"/>
          <p:cNvSpPr/>
          <p:nvPr>
            <p:custDataLst>
              <p:tags r:id="rId28"/>
            </p:custDataLst>
          </p:nvPr>
        </p:nvSpPr>
        <p:spPr>
          <a:xfrm>
            <a:off x="7402226"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5" name="椭圆 34"/>
          <p:cNvSpPr/>
          <p:nvPr>
            <p:custDataLst>
              <p:tags r:id="rId29"/>
            </p:custDataLst>
          </p:nvPr>
        </p:nvSpPr>
        <p:spPr>
          <a:xfrm>
            <a:off x="7580627"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6" name="椭圆 35"/>
          <p:cNvSpPr/>
          <p:nvPr>
            <p:custDataLst>
              <p:tags r:id="rId30"/>
            </p:custDataLst>
          </p:nvPr>
        </p:nvSpPr>
        <p:spPr>
          <a:xfrm>
            <a:off x="7765453"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37" name="图片 36"/>
          <p:cNvPicPr>
            <a:picLocks noChangeAspect="1"/>
          </p:cNvPicPr>
          <p:nvPr>
            <p:custDataLst>
              <p:tags r:id="rId31"/>
            </p:custDataLst>
          </p:nvPr>
        </p:nvPicPr>
        <p:blipFill>
          <a:blip r:embed="rId32">
            <a:extLst>
              <a:ext uri="{28A0092B-C50C-407E-A947-70E740481C1C}">
                <a14:useLocalDpi xmlns:a14="http://schemas.microsoft.com/office/drawing/2010/main" val="0"/>
              </a:ext>
            </a:extLst>
          </a:blip>
          <a:stretch>
            <a:fillRect/>
          </a:stretch>
        </p:blipFill>
        <p:spPr>
          <a:xfrm>
            <a:off x="7177601" y="2024177"/>
            <a:ext cx="698147" cy="698147"/>
          </a:xfrm>
          <a:prstGeom prst="rect">
            <a:avLst/>
          </a:prstGeom>
        </p:spPr>
      </p:pic>
      <p:sp>
        <p:nvSpPr>
          <p:cNvPr id="38" name="MH_Text_1"/>
          <p:cNvSpPr txBox="1">
            <a:spLocks noChangeArrowheads="1"/>
          </p:cNvSpPr>
          <p:nvPr>
            <p:custDataLst>
              <p:tags r:id="rId33"/>
            </p:custDataLst>
          </p:nvPr>
        </p:nvSpPr>
        <p:spPr bwMode="auto">
          <a:xfrm>
            <a:off x="6614160" y="3789680"/>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如果有些代码实际上负责的是一些重复性的工作，那么合理利用循环不仅可以完成同样的功能，还可以使代码量更少。</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39" name="矩形 38"/>
          <p:cNvSpPr/>
          <p:nvPr>
            <p:custDataLst>
              <p:tags r:id="rId34"/>
            </p:custDataLst>
          </p:nvPr>
        </p:nvSpPr>
        <p:spPr>
          <a:xfrm>
            <a:off x="6624493" y="3005928"/>
            <a:ext cx="1825401" cy="368300"/>
          </a:xfrm>
          <a:prstGeom prst="rect">
            <a:avLst/>
          </a:prstGeom>
        </p:spPr>
        <p:txBody>
          <a:bodyPr wrap="square">
            <a:spAutoFit/>
          </a:bodyPr>
          <a:lstStyle/>
          <a:p>
            <a:pPr algn="ctr"/>
            <a:r>
              <a:rPr lang="zh-CN" altLang="en-US" b="1" dirty="0">
                <a:solidFill>
                  <a:prstClr val="black"/>
                </a:solidFill>
                <a:sym typeface="+mn-ea"/>
              </a:rPr>
              <a:t>合理使用循环</a:t>
            </a:r>
            <a:endParaRPr lang="zh-CN" altLang="en-US" b="1" dirty="0">
              <a:solidFill>
                <a:prstClr val="black"/>
              </a:solidFill>
            </a:endParaRPr>
          </a:p>
        </p:txBody>
      </p:sp>
      <p:sp>
        <p:nvSpPr>
          <p:cNvPr id="40" name="矩形 39"/>
          <p:cNvSpPr/>
          <p:nvPr>
            <p:custDataLst>
              <p:tags r:id="rId35"/>
            </p:custDataLst>
          </p:nvPr>
        </p:nvSpPr>
        <p:spPr>
          <a:xfrm>
            <a:off x="9051465" y="1846882"/>
            <a:ext cx="2346108" cy="1052741"/>
          </a:xfrm>
          <a:prstGeom prst="rect">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1" name="矩形 40"/>
          <p:cNvSpPr/>
          <p:nvPr>
            <p:custDataLst>
              <p:tags r:id="rId36"/>
            </p:custDataLst>
          </p:nvPr>
        </p:nvSpPr>
        <p:spPr>
          <a:xfrm>
            <a:off x="9051290" y="2899410"/>
            <a:ext cx="2339975" cy="2336165"/>
          </a:xfrm>
          <a:prstGeom prst="rect">
            <a:avLst/>
          </a:prstGeom>
          <a:solidFill>
            <a:sysClr val="window" lastClr="FFFFFF">
              <a:alpha val="87000"/>
            </a:sysClr>
          </a:solidFill>
          <a:ln>
            <a:solidFill>
              <a:srgbClr val="4BACC6"/>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2" name="椭圆 41"/>
          <p:cNvSpPr/>
          <p:nvPr>
            <p:custDataLst>
              <p:tags r:id="rId37"/>
            </p:custDataLst>
          </p:nvPr>
        </p:nvSpPr>
        <p:spPr>
          <a:xfrm>
            <a:off x="9761719"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3" name="椭圆 42"/>
          <p:cNvSpPr/>
          <p:nvPr>
            <p:custDataLst>
              <p:tags r:id="rId38"/>
            </p:custDataLst>
          </p:nvPr>
        </p:nvSpPr>
        <p:spPr>
          <a:xfrm>
            <a:off x="9940120"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4" name="椭圆 43"/>
          <p:cNvSpPr/>
          <p:nvPr>
            <p:custDataLst>
              <p:tags r:id="rId39"/>
            </p:custDataLst>
          </p:nvPr>
        </p:nvSpPr>
        <p:spPr>
          <a:xfrm>
            <a:off x="10140798"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5" name="椭圆 44"/>
          <p:cNvSpPr/>
          <p:nvPr>
            <p:custDataLst>
              <p:tags r:id="rId40"/>
            </p:custDataLst>
          </p:nvPr>
        </p:nvSpPr>
        <p:spPr>
          <a:xfrm>
            <a:off x="10319199"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6" name="椭圆 45"/>
          <p:cNvSpPr/>
          <p:nvPr>
            <p:custDataLst>
              <p:tags r:id="rId41"/>
            </p:custDataLst>
          </p:nvPr>
        </p:nvSpPr>
        <p:spPr>
          <a:xfrm>
            <a:off x="10504025"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7" name="MH_Text_1"/>
          <p:cNvSpPr txBox="1">
            <a:spLocks noChangeArrowheads="1"/>
          </p:cNvSpPr>
          <p:nvPr>
            <p:custDataLst>
              <p:tags r:id="rId42"/>
            </p:custDataLst>
          </p:nvPr>
        </p:nvSpPr>
        <p:spPr bwMode="auto">
          <a:xfrm>
            <a:off x="9352546" y="3789494"/>
            <a:ext cx="1825401" cy="106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我们必须搞清楚这些参数代表的含义，必须小心翼翼地把它们按照顺序传入该函数。</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48" name="矩形 47"/>
          <p:cNvSpPr/>
          <p:nvPr>
            <p:custDataLst>
              <p:tags r:id="rId43"/>
            </p:custDataLst>
          </p:nvPr>
        </p:nvSpPr>
        <p:spPr>
          <a:xfrm>
            <a:off x="9363065" y="3005928"/>
            <a:ext cx="1825401" cy="368300"/>
          </a:xfrm>
          <a:prstGeom prst="rect">
            <a:avLst/>
          </a:prstGeom>
        </p:spPr>
        <p:txBody>
          <a:bodyPr wrap="square">
            <a:spAutoFit/>
          </a:bodyPr>
          <a:lstStyle/>
          <a:p>
            <a:pPr algn="ctr"/>
            <a:r>
              <a:rPr lang="zh-CN" altLang="en-US" b="1" dirty="0">
                <a:solidFill>
                  <a:prstClr val="black"/>
                </a:solidFill>
              </a:rPr>
              <a:t>减少参数数量</a:t>
            </a:r>
            <a:endParaRPr lang="zh-CN" altLang="en-US" b="1" dirty="0">
              <a:solidFill>
                <a:prstClr val="black"/>
              </a:solidFill>
            </a:endParaRPr>
          </a:p>
        </p:txBody>
      </p:sp>
      <p:pic>
        <p:nvPicPr>
          <p:cNvPr id="52" name="图片 51"/>
          <p:cNvPicPr>
            <a:picLocks noChangeAspect="1"/>
          </p:cNvPicPr>
          <p:nvPr>
            <p:custDataLst>
              <p:tags r:id="rId44"/>
            </p:custDataLst>
          </p:nvPr>
        </p:nvPicPr>
        <p:blipFill>
          <a:blip r:embed="rId45"/>
          <a:stretch>
            <a:fillRect/>
          </a:stretch>
        </p:blipFill>
        <p:spPr>
          <a:xfrm>
            <a:off x="9936636" y="2083614"/>
            <a:ext cx="575767" cy="5792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2011680" cy="460375"/>
          </a:xfrm>
          <a:prstGeom prst="rect">
            <a:avLst/>
          </a:prstGeom>
          <a:noFill/>
        </p:spPr>
        <p:txBody>
          <a:bodyPr wrap="none" rtlCol="0">
            <a:spAutoFit/>
          </a:bodyPr>
          <a:p>
            <a:pPr algn="l"/>
            <a:r>
              <a:rPr lang="zh-CN" altLang="en-US" sz="2400">
                <a:sym typeface="+mn-ea"/>
              </a:rPr>
              <a:t>一个重构示例</a:t>
            </a:r>
            <a:endParaRPr kumimoji="1" lang="zh-CN" sz="2400" dirty="0">
              <a:solidFill>
                <a:srgbClr val="1C2C44"/>
              </a:solidFill>
              <a:latin typeface="+mj-ea"/>
              <a:ea typeface="+mj-ea"/>
            </a:endParaRPr>
          </a:p>
        </p:txBody>
      </p:sp>
      <p:sp>
        <p:nvSpPr>
          <p:cNvPr id="2" name="文本框 1"/>
          <p:cNvSpPr txBox="1"/>
          <p:nvPr/>
        </p:nvSpPr>
        <p:spPr>
          <a:xfrm>
            <a:off x="2893695" y="472440"/>
            <a:ext cx="4013200" cy="368300"/>
          </a:xfrm>
          <a:prstGeom prst="rect">
            <a:avLst/>
          </a:prstGeom>
          <a:noFill/>
        </p:spPr>
        <p:txBody>
          <a:bodyPr wrap="square" rtlCol="0">
            <a:spAutoFit/>
          </a:bodyPr>
          <a:p>
            <a:r>
              <a:rPr lang="zh-CN" altLang="en-US"/>
              <a:t>素数的产生</a:t>
            </a:r>
            <a:endParaRPr lang="zh-CN" altLang="en-US"/>
          </a:p>
        </p:txBody>
      </p:sp>
      <p:sp>
        <p:nvSpPr>
          <p:cNvPr id="3" name="文本框 2"/>
          <p:cNvSpPr txBox="1"/>
          <p:nvPr/>
        </p:nvSpPr>
        <p:spPr>
          <a:xfrm>
            <a:off x="788035" y="1024255"/>
            <a:ext cx="8103870" cy="368300"/>
          </a:xfrm>
          <a:prstGeom prst="rect">
            <a:avLst/>
          </a:prstGeom>
          <a:noFill/>
        </p:spPr>
        <p:txBody>
          <a:bodyPr wrap="square" rtlCol="0">
            <a:spAutoFit/>
          </a:bodyPr>
          <a:p>
            <a:r>
              <a:rPr lang="zh-CN" altLang="en-US"/>
              <a:t>素数：指在大于1的自然数中，除了1和它本身以外不再有其他因数的自然数。</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88035" y="1690370"/>
            <a:ext cx="3419475" cy="1924050"/>
          </a:xfrm>
          <a:prstGeom prst="rect">
            <a:avLst/>
          </a:prstGeom>
        </p:spPr>
      </p:pic>
      <p:pic>
        <p:nvPicPr>
          <p:cNvPr id="5" name="图片 4"/>
          <p:cNvPicPr>
            <a:picLocks noChangeAspect="1"/>
          </p:cNvPicPr>
          <p:nvPr/>
        </p:nvPicPr>
        <p:blipFill>
          <a:blip r:embed="rId3"/>
          <a:stretch>
            <a:fillRect/>
          </a:stretch>
        </p:blipFill>
        <p:spPr>
          <a:xfrm>
            <a:off x="4963160" y="1690370"/>
            <a:ext cx="4124325" cy="2171700"/>
          </a:xfrm>
          <a:prstGeom prst="rect">
            <a:avLst/>
          </a:prstGeom>
        </p:spPr>
      </p:pic>
      <p:pic>
        <p:nvPicPr>
          <p:cNvPr id="6" name="图片 5"/>
          <p:cNvPicPr>
            <a:picLocks noChangeAspect="1"/>
          </p:cNvPicPr>
          <p:nvPr/>
        </p:nvPicPr>
        <p:blipFill>
          <a:blip r:embed="rId4"/>
          <a:stretch>
            <a:fillRect/>
          </a:stretch>
        </p:blipFill>
        <p:spPr>
          <a:xfrm>
            <a:off x="788035" y="4329430"/>
            <a:ext cx="3667125" cy="1590675"/>
          </a:xfrm>
          <a:prstGeom prst="rect">
            <a:avLst/>
          </a:prstGeom>
        </p:spPr>
      </p:pic>
      <p:pic>
        <p:nvPicPr>
          <p:cNvPr id="7" name="图片 6"/>
          <p:cNvPicPr>
            <a:picLocks noChangeAspect="1"/>
          </p:cNvPicPr>
          <p:nvPr/>
        </p:nvPicPr>
        <p:blipFill>
          <a:blip r:embed="rId5"/>
          <a:stretch>
            <a:fillRect/>
          </a:stretch>
        </p:blipFill>
        <p:spPr>
          <a:xfrm>
            <a:off x="4963160" y="4291330"/>
            <a:ext cx="3867150" cy="1628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单一职责原则  </a:t>
            </a:r>
            <a:r>
              <a:rPr lang="en-US" altLang="zh-CN"/>
              <a:t>SRP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sp>
        <p:nvSpPr>
          <p:cNvPr id="6" name="文本框 5"/>
          <p:cNvSpPr txBox="1"/>
          <p:nvPr/>
        </p:nvSpPr>
        <p:spPr>
          <a:xfrm>
            <a:off x="6315710" y="1798320"/>
            <a:ext cx="5147310" cy="2030095"/>
          </a:xfrm>
          <a:prstGeom prst="rect">
            <a:avLst/>
          </a:prstGeom>
          <a:noFill/>
        </p:spPr>
        <p:txBody>
          <a:bodyPr wrap="square" rtlCol="0">
            <a:spAutoFit/>
          </a:bodyPr>
          <a:p>
            <a:r>
              <a:rPr lang="en-US" altLang="zh-CN"/>
              <a:t>1.</a:t>
            </a:r>
            <a:r>
              <a:rPr lang="zh-CN" altLang="en-US"/>
              <a:t>如果一个类承担的职责过多，就等于把这些职责耦合在了一起。一个职责的变化可能会削弱或者抑制这个类完成其他职责的能力。</a:t>
            </a:r>
            <a:endParaRPr lang="zh-CN" altLang="en-US"/>
          </a:p>
          <a:p>
            <a:endParaRPr lang="zh-CN" altLang="en-US"/>
          </a:p>
          <a:p>
            <a:r>
              <a:rPr lang="en-US" altLang="zh-CN"/>
              <a:t>2.当客户端需要该对象的某一个职责时，不得不将其他不需要的职责全都包含进来，从而造成冗余代码或代码的浪费。</a:t>
            </a:r>
            <a:endParaRPr lang="en-US" altLang="zh-CN"/>
          </a:p>
        </p:txBody>
      </p:sp>
      <p:pic>
        <p:nvPicPr>
          <p:cNvPr id="13" name="图片 12"/>
          <p:cNvPicPr>
            <a:picLocks noChangeAspect="1"/>
          </p:cNvPicPr>
          <p:nvPr/>
        </p:nvPicPr>
        <p:blipFill>
          <a:blip r:embed="rId2"/>
          <a:stretch>
            <a:fillRect/>
          </a:stretch>
        </p:blipFill>
        <p:spPr>
          <a:xfrm>
            <a:off x="855345" y="1670685"/>
            <a:ext cx="4286250" cy="4105275"/>
          </a:xfrm>
          <a:prstGeom prst="rect">
            <a:avLst/>
          </a:prstGeom>
        </p:spPr>
      </p:pic>
      <p:sp>
        <p:nvSpPr>
          <p:cNvPr id="14" name="文本框 13"/>
          <p:cNvSpPr txBox="1"/>
          <p:nvPr/>
        </p:nvSpPr>
        <p:spPr>
          <a:xfrm>
            <a:off x="5970270" y="4654550"/>
            <a:ext cx="5693410" cy="1014730"/>
          </a:xfrm>
          <a:prstGeom prst="rect">
            <a:avLst/>
          </a:prstGeom>
          <a:noFill/>
        </p:spPr>
        <p:txBody>
          <a:bodyPr wrap="square" rtlCol="0">
            <a:spAutoFit/>
          </a:bodyPr>
          <a:p>
            <a:r>
              <a:rPr lang="zh-CN" altLang="en-US" sz="1200"/>
              <a:t>大学学生工作主要包括学生生活辅导和学生学业指导两个方面的工作，其中生活辅导主要包括班委建设、出勤统计、心理辅导、费用催缴、班级管理等工作，学业指导主要包括专业引导、学习辅导、科研指导、学习总结等工作。如果将这些工作交给一位老师负责显然不合理，正确的做 法是生活辅导由辅导员负责，学业指导由学业导师负责</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开放封闭原则  </a:t>
            </a:r>
            <a:r>
              <a:rPr lang="en-US" altLang="zh-CN"/>
              <a:t>OC</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788035" y="1761490"/>
            <a:ext cx="5287010" cy="2837815"/>
          </a:xfrm>
          <a:prstGeom prst="rect">
            <a:avLst/>
          </a:prstGeom>
        </p:spPr>
      </p:pic>
      <p:sp>
        <p:nvSpPr>
          <p:cNvPr id="6" name="文本框 5"/>
          <p:cNvSpPr txBox="1"/>
          <p:nvPr/>
        </p:nvSpPr>
        <p:spPr>
          <a:xfrm>
            <a:off x="4584700" y="4894580"/>
            <a:ext cx="6115050" cy="1168400"/>
          </a:xfrm>
          <a:prstGeom prst="rect">
            <a:avLst/>
          </a:prstGeom>
          <a:noFill/>
        </p:spPr>
        <p:txBody>
          <a:bodyPr wrap="square" rtlCol="0">
            <a:spAutoFit/>
          </a:bodyPr>
          <a:p>
            <a:r>
              <a:rPr lang="zh-CN" altLang="en-US" sz="1400"/>
              <a:t>Windows 的主题是桌面背景图片、窗口颜色和声音等元素的组合。用户可以根据自己的喜爱更换自己的桌面主题，也可以从网上下载新的主题。这些主题有共同的特点，可以为其定义一个抽象类（Abstract Subject），而每个具体的主题（Specific Subject）是其子类。用户窗体可以根据需要选择或者增加新的主题，而不需要修改原代码，所以它是满足开闭原则的，</a:t>
            </a:r>
            <a:endParaRPr lang="zh-CN" altLang="en-US" sz="1400"/>
          </a:p>
        </p:txBody>
      </p:sp>
      <p:sp>
        <p:nvSpPr>
          <p:cNvPr id="7" name="文本框 6"/>
          <p:cNvSpPr txBox="1"/>
          <p:nvPr/>
        </p:nvSpPr>
        <p:spPr>
          <a:xfrm>
            <a:off x="7044055" y="1865630"/>
            <a:ext cx="3996690" cy="2030095"/>
          </a:xfrm>
          <a:prstGeom prst="rect">
            <a:avLst/>
          </a:prstGeom>
          <a:noFill/>
        </p:spPr>
        <p:txBody>
          <a:bodyPr wrap="square" rtlCol="0">
            <a:spAutoFit/>
          </a:bodyPr>
          <a:p>
            <a:r>
              <a:rPr lang="zh-CN" altLang="en-US"/>
              <a:t>经典定义：软件实体应当对扩展开放，对修改关闭</a:t>
            </a:r>
            <a:endParaRPr lang="zh-CN" altLang="en-US"/>
          </a:p>
          <a:p>
            <a:endParaRPr lang="zh-CN" altLang="en-US"/>
          </a:p>
          <a:p>
            <a:r>
              <a:rPr lang="zh-CN" altLang="en-US"/>
              <a:t>当应用的需求改变时，在不修改软件实体的源代码或者二进制代码的前提下，可以扩展模块的功能，使其满足新的需求。</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en-US" altLang="zh-CN"/>
              <a:t>Liskov</a:t>
            </a:r>
            <a:r>
              <a:rPr lang="zh-CN" altLang="en-US"/>
              <a:t>替换原则</a:t>
            </a:r>
            <a:r>
              <a:rPr lang="zh-CN" altLang="en-US"/>
              <a:t>  </a:t>
            </a:r>
            <a:r>
              <a:rPr lang="en-US" altLang="zh-CN"/>
              <a:t>LS</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sp>
        <p:nvSpPr>
          <p:cNvPr id="6" name="文本框 5"/>
          <p:cNvSpPr txBox="1"/>
          <p:nvPr/>
        </p:nvSpPr>
        <p:spPr>
          <a:xfrm>
            <a:off x="5165090" y="4443730"/>
            <a:ext cx="6028690" cy="1383665"/>
          </a:xfrm>
          <a:prstGeom prst="rect">
            <a:avLst/>
          </a:prstGeom>
          <a:noFill/>
        </p:spPr>
        <p:txBody>
          <a:bodyPr wrap="square" rtlCol="0">
            <a:spAutoFit/>
          </a:bodyPr>
          <a:p>
            <a:r>
              <a:rPr lang="zh-CN" altLang="en-US" sz="1400"/>
              <a:t>鸟一般都会飞行，如燕子的飞行速度大概是每小时 120 千米。但是新西兰的几维鸟由于翅膀退化无法飞行。假如要设计一个实例，计算这两种鸟飞行 300 千米要花费的时间。显然，拿燕子来测试这段代码，结果正确，能计算出所需要的时间；但拿几维鸟来测试，结果会发生“除零异常”或是“无穷大”，明显不符合预期。正确的做法是：取消几维鸟原来的继承关系，定义鸟和几维鸟的更一般的父类，如动物类，它们都有奔跑的能力。</a:t>
            </a:r>
            <a:endParaRPr lang="zh-CN" altLang="en-US" sz="1400"/>
          </a:p>
        </p:txBody>
      </p:sp>
      <p:sp>
        <p:nvSpPr>
          <p:cNvPr id="7" name="文本框 6"/>
          <p:cNvSpPr txBox="1"/>
          <p:nvPr/>
        </p:nvSpPr>
        <p:spPr>
          <a:xfrm>
            <a:off x="7092315" y="1725930"/>
            <a:ext cx="4101465" cy="2030095"/>
          </a:xfrm>
          <a:prstGeom prst="rect">
            <a:avLst/>
          </a:prstGeom>
          <a:noFill/>
        </p:spPr>
        <p:txBody>
          <a:bodyPr wrap="square" rtlCol="0">
            <a:spAutoFit/>
          </a:bodyPr>
          <a:p>
            <a:r>
              <a:rPr lang="zh-CN" altLang="en-US"/>
              <a:t>定义：继承必须确保超类所拥有的性质在子类中仍然成立</a:t>
            </a:r>
            <a:endParaRPr lang="zh-CN" altLang="en-US"/>
          </a:p>
          <a:p>
            <a:endParaRPr lang="zh-CN" altLang="en-US"/>
          </a:p>
          <a:p>
            <a:r>
              <a:rPr lang="zh-CN" altLang="en-US"/>
              <a:t>子类可以扩展父类的功能，但不能改变父类原有的功能。也就是说：子类继承父类时，除添加新的方法完成新增功能外，尽量不要重写父类的方法。</a:t>
            </a:r>
            <a:endParaRPr lang="zh-CN" altLang="en-US"/>
          </a:p>
        </p:txBody>
      </p:sp>
      <p:pic>
        <p:nvPicPr>
          <p:cNvPr id="8" name="图片 7"/>
          <p:cNvPicPr>
            <a:picLocks noChangeAspect="1"/>
          </p:cNvPicPr>
          <p:nvPr/>
        </p:nvPicPr>
        <p:blipFill>
          <a:blip r:embed="rId2"/>
          <a:stretch>
            <a:fillRect/>
          </a:stretch>
        </p:blipFill>
        <p:spPr>
          <a:xfrm>
            <a:off x="885825" y="1663065"/>
            <a:ext cx="3698875" cy="40836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t"/>
  <p:tag name="KSO_WM_UNIT_INDEX" val="1_1"/>
  <p:tag name="KSO_WM_UNIT_ID" val="diagram20177002_1*r_t*1_1"/>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DIAGRAM_GROUP_CODE" val="r1-1"/>
  <p:tag name="KSO_WM_UNIT_PRESET_TEXT" val="PART THREE"/>
  <p:tag name="KSO_WM_UNIT_TEXT_FILL_FORE_SCHEMECOLOR_INDEX" val="13"/>
  <p:tag name="KSO_WM_UNIT_TEXT_FILL_TYPE" val="1"/>
</p:tagLst>
</file>

<file path=ppt/tags/tag11.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v"/>
  <p:tag name="KSO_WM_UNIT_INDEX" val="1_1"/>
  <p:tag name="KSO_WM_UNIT_ID" val="diagram20177002_1*r_v*1_1"/>
  <p:tag name="KSO_WM_UNIT_LAYERLEVEL" val="1_1"/>
  <p:tag name="KSO_WM_UNIT_DIAGRAM_CONTRAST_TITLE_CNT" val="2"/>
  <p:tag name="KSO_WM_UNIT_DIAGRAM_DIMENSION_TITLE_CNT" val="1"/>
  <p:tag name="KSO_WM_UNIT_VALUE" val="20"/>
  <p:tag name="KSO_WM_UNIT_HIGHLIGHT" val="0"/>
  <p:tag name="KSO_WM_UNIT_COMPATIBLE" val="0"/>
  <p:tag name="KSO_WM_UNIT_CLEAR" val="0"/>
  <p:tag name="KSO_WM_DIAGRAM_GROUP_CODE" val="r1-1"/>
  <p:tag name="KSO_WM_UNIT_PRESET_TEXT" val="A desihner canuse default text to simulate"/>
  <p:tag name="KSO_WM_UNIT_TEXT_FILL_FORE_SCHEMECOLOR_INDEX" val="13"/>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t"/>
  <p:tag name="KSO_WM_UNIT_INDEX" val="1_2"/>
  <p:tag name="KSO_WM_UNIT_ID" val="diagram20177002_1*r_t*1_2"/>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DIAGRAM_GROUP_CODE" val="r1-1"/>
  <p:tag name="KSO_WM_UNIT_PRESET_TEXT" val="PART THREE"/>
  <p:tag name="KSO_WM_UNIT_TEXT_FILL_FORE_SCHEMECOLOR_INDEX" val="13"/>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v"/>
  <p:tag name="KSO_WM_UNIT_INDEX" val="1_2"/>
  <p:tag name="KSO_WM_UNIT_ID" val="diagram20177002_1*r_v*1_2"/>
  <p:tag name="KSO_WM_UNIT_LAYERLEVEL" val="1_1"/>
  <p:tag name="KSO_WM_UNIT_DIAGRAM_CONTRAST_TITLE_CNT" val="2"/>
  <p:tag name="KSO_WM_UNIT_DIAGRAM_DIMENSION_TITLE_CNT" val="1"/>
  <p:tag name="KSO_WM_UNIT_VALUE" val="20"/>
  <p:tag name="KSO_WM_UNIT_HIGHLIGHT" val="0"/>
  <p:tag name="KSO_WM_UNIT_COMPATIBLE" val="0"/>
  <p:tag name="KSO_WM_UNIT_CLEAR" val="0"/>
  <p:tag name="KSO_WM_DIAGRAM_GROUP_CODE" val="r1-1"/>
  <p:tag name="KSO_WM_UNIT_PRESET_TEXT" val="A desihner canuse default text to simulate"/>
  <p:tag name="KSO_WM_UNIT_TEXT_FILL_FORE_SCHEMECOLOR_INDEX" val="13"/>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9"/>
  <p:tag name="KSO_WM_UNIT_ID" val="diagram20177002_1*r_i*1_9"/>
  <p:tag name="KSO_WM_UNIT_LAYERLEVEL" val="1_1"/>
  <p:tag name="KSO_WM_DIAGRAM_GROUP_CODE" val="r1-1"/>
  <p:tag name="KSO_WM_UNIT_DIAGRAM_CONTRAST_TITLE_CNT" val="2"/>
  <p:tag name="KSO_WM_UNIT_DIAGRAM_DIMENSION_TITLE_CNT" val="1"/>
  <p:tag name="KSO_WM_UNIT_FILL_FORE_SCHEMECOLOR_INDEX" val="9"/>
  <p:tag name="KSO_WM_UNIT_FILL_TYPE" val="1"/>
  <p:tag name="KSO_WM_UNIT_TEXT_FILL_FORE_SCHEMECOLOR_INDEX" val="2"/>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10"/>
  <p:tag name="KSO_WM_UNIT_ID" val="diagram20177002_1*r_i*1_10"/>
  <p:tag name="KSO_WM_UNIT_LAYERLEVEL" val="1_1"/>
  <p:tag name="KSO_WM_DIAGRAM_GROUP_CODE" val="r1-1"/>
  <p:tag name="KSO_WM_UNIT_DIAGRAM_CONTRAST_TITLE_CNT" val="2"/>
  <p:tag name="KSO_WM_UNIT_DIAGRAM_DIMENSION_TITLE_CNT" val="1"/>
  <p:tag name="KSO_WM_UNIT_FILL_FORE_SCHEMECOLOR_INDEX" val="8"/>
  <p:tag name="KSO_WM_UNIT_FILL_TYPE" val="1"/>
</p:tagLst>
</file>

<file path=ppt/tags/tag16.xml><?xml version="1.0" encoding="utf-8"?>
<p:tagLst xmlns:p="http://schemas.openxmlformats.org/presentationml/2006/main">
  <p:tag name="KSO_WM_TEMPLATE_CATEGORY" val="diagram"/>
  <p:tag name="KSO_WM_TEMPLATE_INDEX" val="160812"/>
  <p:tag name="KSO_WM_UNIT_ID" val="258*r_i*1_1"/>
  <p:tag name="KSO_WM_BEAUTIFY_FLAG" val="#wm#"/>
  <p:tag name="KSO_WM_TAG_VERSION" val="1.0"/>
  <p:tag name="KSO_WM_UNIT_TYPE" val="r_i"/>
  <p:tag name="KSO_WM_UNIT_INDEX" val="1_1"/>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17.xml><?xml version="1.0" encoding="utf-8"?>
<p:tagLst xmlns:p="http://schemas.openxmlformats.org/presentationml/2006/main">
  <p:tag name="KSO_WM_TEMPLATE_CATEGORY" val="diagram"/>
  <p:tag name="KSO_WM_TEMPLATE_INDEX" val="160812"/>
  <p:tag name="KSO_WM_UNIT_ID" val="258*r_i*1_2"/>
  <p:tag name="KSO_WM_BEAUTIFY_FLAG" val="#wm#"/>
  <p:tag name="KSO_WM_TAG_VERSION" val="1.0"/>
  <p:tag name="KSO_WM_UNIT_TYPE" val="r_i"/>
  <p:tag name="KSO_WM_UNIT_INDEX" val="1_2"/>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18.xml><?xml version="1.0" encoding="utf-8"?>
<p:tagLst xmlns:p="http://schemas.openxmlformats.org/presentationml/2006/main">
  <p:tag name="KSO_WM_TEMPLATE_CATEGORY" val="diagram"/>
  <p:tag name="KSO_WM_TEMPLATE_INDEX" val="160812"/>
  <p:tag name="KSO_WM_UNIT_ID" val="258*r_i*1_3"/>
  <p:tag name="KSO_WM_BEAUTIFY_FLAG" val="#wm#"/>
  <p:tag name="KSO_WM_TAG_VERSION" val="1.0"/>
  <p:tag name="KSO_WM_UNIT_TYPE" val="r_i"/>
  <p:tag name="KSO_WM_UNIT_INDEX" val="1_3"/>
  <p:tag name="KSO_WM_UNIT_CLEAR" val="1"/>
  <p:tag name="KSO_WM_UNIT_LAYERLEVEL" val="1_1"/>
  <p:tag name="KSO_WM_DIAGRAM_GROUP_CODE" val="r1-1"/>
  <p:tag name="KSO_WM_UNIT_DIAGRAM_CONTRAST_TITLE_CNT" val="4"/>
  <p:tag name="KSO_WM_UNIT_DIAGRAM_DIMENSION_TITLE_CNT" val="1"/>
</p:tagLst>
</file>

<file path=ppt/tags/tag19.xml><?xml version="1.0" encoding="utf-8"?>
<p:tagLst xmlns:p="http://schemas.openxmlformats.org/presentationml/2006/main">
  <p:tag name="KSO_WM_TEMPLATE_CATEGORY" val="diagram"/>
  <p:tag name="KSO_WM_TEMPLATE_INDEX" val="160812"/>
  <p:tag name="KSO_WM_UNIT_ID" val="258*r_i*1_4"/>
  <p:tag name="KSO_WM_BEAUTIFY_FLAG" val="#wm#"/>
  <p:tag name="KSO_WM_TAG_VERSION" val="1.0"/>
  <p:tag name="KSO_WM_UNIT_TYPE" val="r_i"/>
  <p:tag name="KSO_WM_UNIT_INDEX" val="1_4"/>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1"/>
  <p:tag name="KSO_WM_UNIT_ID" val="diagram20177002_1*r_i*1_1"/>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TEMPLATE_CATEGORY" val="diagram"/>
  <p:tag name="KSO_WM_TEMPLATE_INDEX" val="160812"/>
  <p:tag name="KSO_WM_UNIT_ID" val="258*r_i*1_5"/>
  <p:tag name="KSO_WM_BEAUTIFY_FLAG" val="#wm#"/>
  <p:tag name="KSO_WM_TAG_VERSION" val="1.0"/>
  <p:tag name="KSO_WM_UNIT_TYPE" val="r_i"/>
  <p:tag name="KSO_WM_UNIT_INDEX" val="1_5"/>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1.xml><?xml version="1.0" encoding="utf-8"?>
<p:tagLst xmlns:p="http://schemas.openxmlformats.org/presentationml/2006/main">
  <p:tag name="KSO_WM_TEMPLATE_CATEGORY" val="diagram"/>
  <p:tag name="KSO_WM_TEMPLATE_INDEX" val="160812"/>
  <p:tag name="KSO_WM_UNIT_ID" val="258*r_i*1_6"/>
  <p:tag name="KSO_WM_BEAUTIFY_FLAG" val="#wm#"/>
  <p:tag name="KSO_WM_TAG_VERSION" val="1.0"/>
  <p:tag name="KSO_WM_UNIT_TYPE" val="r_i"/>
  <p:tag name="KSO_WM_UNIT_INDEX" val="1_6"/>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2.xml><?xml version="1.0" encoding="utf-8"?>
<p:tagLst xmlns:p="http://schemas.openxmlformats.org/presentationml/2006/main">
  <p:tag name="KSO_WM_TEMPLATE_CATEGORY" val="diagram"/>
  <p:tag name="KSO_WM_TEMPLATE_INDEX" val="160812"/>
  <p:tag name="KSO_WM_UNIT_ID" val="258*r_i*1_7"/>
  <p:tag name="KSO_WM_BEAUTIFY_FLAG" val="#wm#"/>
  <p:tag name="KSO_WM_TAG_VERSION" val="1.0"/>
  <p:tag name="KSO_WM_UNIT_TYPE" val="r_i"/>
  <p:tag name="KSO_WM_UNIT_INDEX" val="1_7"/>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3.xml><?xml version="1.0" encoding="utf-8"?>
<p:tagLst xmlns:p="http://schemas.openxmlformats.org/presentationml/2006/main">
  <p:tag name="KSO_WM_TEMPLATE_CATEGORY" val="diagram"/>
  <p:tag name="KSO_WM_TEMPLATE_INDEX" val="160812"/>
  <p:tag name="KSO_WM_UNIT_ID" val="258*r_i*1_8"/>
  <p:tag name="KSO_WM_BEAUTIFY_FLAG" val="#wm#"/>
  <p:tag name="KSO_WM_TAG_VERSION" val="1.0"/>
  <p:tag name="KSO_WM_UNIT_TYPE" val="r_i"/>
  <p:tag name="KSO_WM_UNIT_INDEX" val="1_8"/>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4.xml><?xml version="1.0" encoding="utf-8"?>
<p:tagLst xmlns:p="http://schemas.openxmlformats.org/presentationml/2006/main">
  <p:tag name="KSO_WM_TEMPLATE_CATEGORY" val="diagram"/>
  <p:tag name="KSO_WM_TEMPLATE_INDEX" val="160812"/>
  <p:tag name="KSO_WM_UNIT_ID" val="258*r_v*1_1"/>
  <p:tag name="KSO_WM_BEAUTIFY_FLAG" val="#wm#"/>
  <p:tag name="KSO_WM_TAG_VERSION" val="1.0"/>
  <p:tag name="MH" val="20150921115827"/>
  <p:tag name="MH_LIBRARY" val="GRAPHIC"/>
  <p:tag name="MH_TYPE" val="Text"/>
  <p:tag name="MH_ORDER" val="1"/>
  <p:tag name="KSO_WM_UNIT_TYPE" val="r_v"/>
  <p:tag name="KSO_WM_UNIT_INDEX" val="1_1"/>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25.xml><?xml version="1.0" encoding="utf-8"?>
<p:tagLst xmlns:p="http://schemas.openxmlformats.org/presentationml/2006/main">
  <p:tag name="KSO_WM_TEMPLATE_CATEGORY" val="diagram"/>
  <p:tag name="KSO_WM_TEMPLATE_INDEX" val="160812"/>
  <p:tag name="KSO_WM_UNIT_ID" val="258*r_t*1_1"/>
  <p:tag name="KSO_WM_BEAUTIFY_FLAG" val="#wm#"/>
  <p:tag name="KSO_WM_TAG_VERSION" val="1.0"/>
  <p:tag name="KSO_WM_UNIT_TYPE" val="r_t"/>
  <p:tag name="KSO_WM_UNIT_INDEX" val="1_1"/>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26.xml><?xml version="1.0" encoding="utf-8"?>
<p:tagLst xmlns:p="http://schemas.openxmlformats.org/presentationml/2006/main">
  <p:tag name="KSO_WM_TEMPLATE_CATEGORY" val="diagram"/>
  <p:tag name="KSO_WM_TEMPLATE_INDEX" val="160812"/>
  <p:tag name="KSO_WM_UNIT_ID" val="258*r_i*1_9"/>
  <p:tag name="KSO_WM_BEAUTIFY_FLAG" val="#wm#"/>
  <p:tag name="KSO_WM_TAG_VERSION" val="1.0"/>
  <p:tag name="KSO_WM_UNIT_TYPE" val="r_i"/>
  <p:tag name="KSO_WM_UNIT_INDEX" val="1_9"/>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27.xml><?xml version="1.0" encoding="utf-8"?>
<p:tagLst xmlns:p="http://schemas.openxmlformats.org/presentationml/2006/main">
  <p:tag name="KSO_WM_TEMPLATE_CATEGORY" val="diagram"/>
  <p:tag name="KSO_WM_TEMPLATE_INDEX" val="160812"/>
  <p:tag name="KSO_WM_UNIT_ID" val="258*r_i*1_10"/>
  <p:tag name="KSO_WM_BEAUTIFY_FLAG" val="#wm#"/>
  <p:tag name="KSO_WM_TAG_VERSION" val="1.0"/>
  <p:tag name="KSO_WM_UNIT_TYPE" val="r_i"/>
  <p:tag name="KSO_WM_UNIT_INDEX" val="1_10"/>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28.xml><?xml version="1.0" encoding="utf-8"?>
<p:tagLst xmlns:p="http://schemas.openxmlformats.org/presentationml/2006/main">
  <p:tag name="KSO_WM_TEMPLATE_CATEGORY" val="diagram"/>
  <p:tag name="KSO_WM_TEMPLATE_INDEX" val="160812"/>
  <p:tag name="KSO_WM_UNIT_ID" val="258*r_i*1_11"/>
  <p:tag name="KSO_WM_BEAUTIFY_FLAG" val="#wm#"/>
  <p:tag name="KSO_WM_TAG_VERSION" val="1.0"/>
  <p:tag name="KSO_WM_UNIT_TYPE" val="r_i"/>
  <p:tag name="KSO_WM_UNIT_INDEX" val="1_11"/>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29.xml><?xml version="1.0" encoding="utf-8"?>
<p:tagLst xmlns:p="http://schemas.openxmlformats.org/presentationml/2006/main">
  <p:tag name="KSO_WM_TEMPLATE_CATEGORY" val="diagram"/>
  <p:tag name="KSO_WM_TEMPLATE_INDEX" val="160812"/>
  <p:tag name="KSO_WM_UNIT_ID" val="258*r_i*1_12"/>
  <p:tag name="KSO_WM_BEAUTIFY_FLAG" val="#wm#"/>
  <p:tag name="KSO_WM_TAG_VERSION" val="1.0"/>
  <p:tag name="KSO_WM_UNIT_TYPE" val="r_i"/>
  <p:tag name="KSO_WM_UNIT_INDEX" val="1_12"/>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2"/>
  <p:tag name="KSO_WM_UNIT_ID" val="diagram20177002_1*r_i*1_2"/>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TEMPLATE_CATEGORY" val="diagram"/>
  <p:tag name="KSO_WM_TEMPLATE_INDEX" val="160812"/>
  <p:tag name="KSO_WM_UNIT_ID" val="258*r_i*1_13"/>
  <p:tag name="KSO_WM_BEAUTIFY_FLAG" val="#wm#"/>
  <p:tag name="KSO_WM_TAG_VERSION" val="1.0"/>
  <p:tag name="KSO_WM_UNIT_TYPE" val="r_i"/>
  <p:tag name="KSO_WM_UNIT_INDEX" val="1_13"/>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1.xml><?xml version="1.0" encoding="utf-8"?>
<p:tagLst xmlns:p="http://schemas.openxmlformats.org/presentationml/2006/main">
  <p:tag name="KSO_WM_TEMPLATE_CATEGORY" val="diagram"/>
  <p:tag name="KSO_WM_TEMPLATE_INDEX" val="160812"/>
  <p:tag name="KSO_WM_UNIT_ID" val="258*r_i*1_14"/>
  <p:tag name="KSO_WM_BEAUTIFY_FLAG" val="#wm#"/>
  <p:tag name="KSO_WM_TAG_VERSION" val="1.0"/>
  <p:tag name="KSO_WM_UNIT_TYPE" val="r_i"/>
  <p:tag name="KSO_WM_UNIT_INDEX" val="1_14"/>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2.xml><?xml version="1.0" encoding="utf-8"?>
<p:tagLst xmlns:p="http://schemas.openxmlformats.org/presentationml/2006/main">
  <p:tag name="KSO_WM_TEMPLATE_CATEGORY" val="diagram"/>
  <p:tag name="KSO_WM_TEMPLATE_INDEX" val="160812"/>
  <p:tag name="KSO_WM_UNIT_ID" val="258*r_i*1_15"/>
  <p:tag name="KSO_WM_BEAUTIFY_FLAG" val="#wm#"/>
  <p:tag name="KSO_WM_TAG_VERSION" val="1.0"/>
  <p:tag name="KSO_WM_UNIT_TYPE" val="r_i"/>
  <p:tag name="KSO_WM_UNIT_INDEX" val="1_15"/>
  <p:tag name="KSO_WM_UNIT_CLEAR" val="1"/>
  <p:tag name="KSO_WM_UNIT_LAYERLEVEL" val="1_1"/>
  <p:tag name="KSO_WM_DIAGRAM_GROUP_CODE" val="r1-1"/>
  <p:tag name="KSO_WM_UNIT_DIAGRAM_CONTRAST_TITLE_CNT" val="4"/>
  <p:tag name="KSO_WM_UNIT_DIAGRAM_DIMENSION_TITLE_CNT" val="1"/>
</p:tagLst>
</file>

<file path=ppt/tags/tag33.xml><?xml version="1.0" encoding="utf-8"?>
<p:tagLst xmlns:p="http://schemas.openxmlformats.org/presentationml/2006/main">
  <p:tag name="KSO_WM_TEMPLATE_CATEGORY" val="diagram"/>
  <p:tag name="KSO_WM_TEMPLATE_INDEX" val="160812"/>
  <p:tag name="KSO_WM_UNIT_ID" val="258*r_i*1_16"/>
  <p:tag name="KSO_WM_BEAUTIFY_FLAG" val="#wm#"/>
  <p:tag name="KSO_WM_TAG_VERSION" val="1.0"/>
  <p:tag name="KSO_WM_UNIT_TYPE" val="r_i"/>
  <p:tag name="KSO_WM_UNIT_INDEX" val="1_16"/>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34.xml><?xml version="1.0" encoding="utf-8"?>
<p:tagLst xmlns:p="http://schemas.openxmlformats.org/presentationml/2006/main">
  <p:tag name="KSO_WM_TEMPLATE_CATEGORY" val="diagram"/>
  <p:tag name="KSO_WM_TEMPLATE_INDEX" val="160812"/>
  <p:tag name="KSO_WM_UNIT_ID" val="258*r_v*1_2"/>
  <p:tag name="KSO_WM_BEAUTIFY_FLAG" val="#wm#"/>
  <p:tag name="KSO_WM_TAG_VERSION" val="1.0"/>
  <p:tag name="MH" val="20150921115827"/>
  <p:tag name="MH_LIBRARY" val="GRAPHIC"/>
  <p:tag name="MH_TYPE" val="Text"/>
  <p:tag name="MH_ORDER" val="1"/>
  <p:tag name="KSO_WM_UNIT_TYPE" val="r_v"/>
  <p:tag name="KSO_WM_UNIT_INDEX" val="1_2"/>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35.xml><?xml version="1.0" encoding="utf-8"?>
<p:tagLst xmlns:p="http://schemas.openxmlformats.org/presentationml/2006/main">
  <p:tag name="KSO_WM_TEMPLATE_CATEGORY" val="diagram"/>
  <p:tag name="KSO_WM_TEMPLATE_INDEX" val="160812"/>
  <p:tag name="KSO_WM_UNIT_ID" val="258*r_t*1_2"/>
  <p:tag name="KSO_WM_BEAUTIFY_FLAG" val="#wm#"/>
  <p:tag name="KSO_WM_TAG_VERSION" val="1.0"/>
  <p:tag name="KSO_WM_UNIT_TYPE" val="r_t"/>
  <p:tag name="KSO_WM_UNIT_INDEX" val="1_2"/>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36.xml><?xml version="1.0" encoding="utf-8"?>
<p:tagLst xmlns:p="http://schemas.openxmlformats.org/presentationml/2006/main">
  <p:tag name="KSO_WM_TEMPLATE_CATEGORY" val="diagram"/>
  <p:tag name="KSO_WM_TEMPLATE_INDEX" val="160812"/>
  <p:tag name="KSO_WM_UNIT_ID" val="258*r_i*1_17"/>
  <p:tag name="KSO_WM_BEAUTIFY_FLAG" val="#wm#"/>
  <p:tag name="KSO_WM_TAG_VERSION" val="1.0"/>
  <p:tag name="KSO_WM_UNIT_TYPE" val="r_i"/>
  <p:tag name="KSO_WM_UNIT_INDEX" val="1_17"/>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37.xml><?xml version="1.0" encoding="utf-8"?>
<p:tagLst xmlns:p="http://schemas.openxmlformats.org/presentationml/2006/main">
  <p:tag name="KSO_WM_TEMPLATE_CATEGORY" val="diagram"/>
  <p:tag name="KSO_WM_TEMPLATE_INDEX" val="160812"/>
  <p:tag name="KSO_WM_UNIT_ID" val="258*r_i*1_18"/>
  <p:tag name="KSO_WM_BEAUTIFY_FLAG" val="#wm#"/>
  <p:tag name="KSO_WM_TAG_VERSION" val="1.0"/>
  <p:tag name="KSO_WM_UNIT_TYPE" val="r_i"/>
  <p:tag name="KSO_WM_UNIT_INDEX" val="1_18"/>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38.xml><?xml version="1.0" encoding="utf-8"?>
<p:tagLst xmlns:p="http://schemas.openxmlformats.org/presentationml/2006/main">
  <p:tag name="KSO_WM_TEMPLATE_CATEGORY" val="diagram"/>
  <p:tag name="KSO_WM_TEMPLATE_INDEX" val="160812"/>
  <p:tag name="KSO_WM_UNIT_ID" val="258*r_i*1_19"/>
  <p:tag name="KSO_WM_BEAUTIFY_FLAG" val="#wm#"/>
  <p:tag name="KSO_WM_TAG_VERSION" val="1.0"/>
  <p:tag name="KSO_WM_UNIT_TYPE" val="r_i"/>
  <p:tag name="KSO_WM_UNIT_INDEX" val="1_19"/>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39.xml><?xml version="1.0" encoding="utf-8"?>
<p:tagLst xmlns:p="http://schemas.openxmlformats.org/presentationml/2006/main">
  <p:tag name="KSO_WM_TEMPLATE_CATEGORY" val="diagram"/>
  <p:tag name="KSO_WM_TEMPLATE_INDEX" val="160812"/>
  <p:tag name="KSO_WM_UNIT_ID" val="258*r_i*1_20"/>
  <p:tag name="KSO_WM_BEAUTIFY_FLAG" val="#wm#"/>
  <p:tag name="KSO_WM_TAG_VERSION" val="1.0"/>
  <p:tag name="KSO_WM_UNIT_TYPE" val="r_i"/>
  <p:tag name="KSO_WM_UNIT_INDEX" val="1_20"/>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3"/>
  <p:tag name="KSO_WM_UNIT_ID" val="diagram20177002_1*r_i*1_3"/>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TEMPLATE_CATEGORY" val="diagram"/>
  <p:tag name="KSO_WM_TEMPLATE_INDEX" val="160812"/>
  <p:tag name="KSO_WM_UNIT_ID" val="258*r_i*1_21"/>
  <p:tag name="KSO_WM_BEAUTIFY_FLAG" val="#wm#"/>
  <p:tag name="KSO_WM_TAG_VERSION" val="1.0"/>
  <p:tag name="KSO_WM_UNIT_TYPE" val="r_i"/>
  <p:tag name="KSO_WM_UNIT_INDEX" val="1_21"/>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41.xml><?xml version="1.0" encoding="utf-8"?>
<p:tagLst xmlns:p="http://schemas.openxmlformats.org/presentationml/2006/main">
  <p:tag name="KSO_WM_TEMPLATE_CATEGORY" val="diagram"/>
  <p:tag name="KSO_WM_TEMPLATE_INDEX" val="160812"/>
  <p:tag name="KSO_WM_UNIT_ID" val="258*r_i*1_22"/>
  <p:tag name="KSO_WM_BEAUTIFY_FLAG" val="#wm#"/>
  <p:tag name="KSO_WM_TAG_VERSION" val="1.0"/>
  <p:tag name="KSO_WM_UNIT_TYPE" val="r_i"/>
  <p:tag name="KSO_WM_UNIT_INDEX" val="1_22"/>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42.xml><?xml version="1.0" encoding="utf-8"?>
<p:tagLst xmlns:p="http://schemas.openxmlformats.org/presentationml/2006/main">
  <p:tag name="KSO_WM_TEMPLATE_CATEGORY" val="diagram"/>
  <p:tag name="KSO_WM_TEMPLATE_INDEX" val="160812"/>
  <p:tag name="KSO_WM_UNIT_ID" val="258*r_i*1_23"/>
  <p:tag name="KSO_WM_BEAUTIFY_FLAG" val="#wm#"/>
  <p:tag name="KSO_WM_TAG_VERSION" val="1.0"/>
  <p:tag name="KSO_WM_UNIT_TYPE" val="r_i"/>
  <p:tag name="KSO_WM_UNIT_INDEX" val="1_23"/>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43.xml><?xml version="1.0" encoding="utf-8"?>
<p:tagLst xmlns:p="http://schemas.openxmlformats.org/presentationml/2006/main">
  <p:tag name="KSO_WM_TEMPLATE_CATEGORY" val="diagram"/>
  <p:tag name="KSO_WM_TEMPLATE_INDEX" val="160812"/>
  <p:tag name="KSO_WM_UNIT_ID" val="258*r_i*1_24"/>
  <p:tag name="KSO_WM_BEAUTIFY_FLAG" val="#wm#"/>
  <p:tag name="KSO_WM_TAG_VERSION" val="1.0"/>
  <p:tag name="KSO_WM_UNIT_TYPE" val="r_i"/>
  <p:tag name="KSO_WM_UNIT_INDEX" val="1_24"/>
  <p:tag name="KSO_WM_UNIT_CLEAR" val="1"/>
  <p:tag name="KSO_WM_UNIT_LAYERLEVEL" val="1_1"/>
  <p:tag name="KSO_WM_DIAGRAM_GROUP_CODE" val="r1-1"/>
  <p:tag name="KSO_WM_UNIT_DIAGRAM_CONTRAST_TITLE_CNT" val="4"/>
  <p:tag name="KSO_WM_UNIT_DIAGRAM_DIMENSION_TITLE_CNT" val="1"/>
</p:tagLst>
</file>

<file path=ppt/tags/tag44.xml><?xml version="1.0" encoding="utf-8"?>
<p:tagLst xmlns:p="http://schemas.openxmlformats.org/presentationml/2006/main">
  <p:tag name="KSO_WM_TEMPLATE_CATEGORY" val="diagram"/>
  <p:tag name="KSO_WM_TEMPLATE_INDEX" val="160812"/>
  <p:tag name="KSO_WM_UNIT_ID" val="258*r_v*1_3"/>
  <p:tag name="KSO_WM_BEAUTIFY_FLAG" val="#wm#"/>
  <p:tag name="KSO_WM_TAG_VERSION" val="1.0"/>
  <p:tag name="MH" val="20150921115827"/>
  <p:tag name="MH_LIBRARY" val="GRAPHIC"/>
  <p:tag name="MH_TYPE" val="Text"/>
  <p:tag name="MH_ORDER" val="1"/>
  <p:tag name="KSO_WM_UNIT_TYPE" val="r_v"/>
  <p:tag name="KSO_WM_UNIT_INDEX" val="1_3"/>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45.xml><?xml version="1.0" encoding="utf-8"?>
<p:tagLst xmlns:p="http://schemas.openxmlformats.org/presentationml/2006/main">
  <p:tag name="KSO_WM_TEMPLATE_CATEGORY" val="diagram"/>
  <p:tag name="KSO_WM_TEMPLATE_INDEX" val="160812"/>
  <p:tag name="KSO_WM_UNIT_ID" val="258*r_t*1_3"/>
  <p:tag name="KSO_WM_BEAUTIFY_FLAG" val="#wm#"/>
  <p:tag name="KSO_WM_TAG_VERSION" val="1.0"/>
  <p:tag name="KSO_WM_UNIT_TYPE" val="r_t"/>
  <p:tag name="KSO_WM_UNIT_INDEX" val="1_3"/>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46.xml><?xml version="1.0" encoding="utf-8"?>
<p:tagLst xmlns:p="http://schemas.openxmlformats.org/presentationml/2006/main">
  <p:tag name="KSO_WM_TEMPLATE_CATEGORY" val="diagram"/>
  <p:tag name="KSO_WM_TEMPLATE_INDEX" val="160812"/>
  <p:tag name="KSO_WM_UNIT_ID" val="258*r_i*1_25"/>
  <p:tag name="KSO_WM_BEAUTIFY_FLAG" val="#wm#"/>
  <p:tag name="KSO_WM_TAG_VERSION" val="1.0"/>
  <p:tag name="KSO_WM_UNIT_TYPE" val="r_i"/>
  <p:tag name="KSO_WM_UNIT_INDEX" val="1_25"/>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47.xml><?xml version="1.0" encoding="utf-8"?>
<p:tagLst xmlns:p="http://schemas.openxmlformats.org/presentationml/2006/main">
  <p:tag name="KSO_WM_TEMPLATE_CATEGORY" val="diagram"/>
  <p:tag name="KSO_WM_TEMPLATE_INDEX" val="160812"/>
  <p:tag name="KSO_WM_UNIT_ID" val="258*r_i*1_26"/>
  <p:tag name="KSO_WM_BEAUTIFY_FLAG" val="#wm#"/>
  <p:tag name="KSO_WM_TAG_VERSION" val="1.0"/>
  <p:tag name="KSO_WM_UNIT_TYPE" val="r_i"/>
  <p:tag name="KSO_WM_UNIT_INDEX" val="1_26"/>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48.xml><?xml version="1.0" encoding="utf-8"?>
<p:tagLst xmlns:p="http://schemas.openxmlformats.org/presentationml/2006/main">
  <p:tag name="KSO_WM_TEMPLATE_CATEGORY" val="diagram"/>
  <p:tag name="KSO_WM_TEMPLATE_INDEX" val="160812"/>
  <p:tag name="KSO_WM_UNIT_ID" val="258*r_i*1_27"/>
  <p:tag name="KSO_WM_BEAUTIFY_FLAG" val="#wm#"/>
  <p:tag name="KSO_WM_TAG_VERSION" val="1.0"/>
  <p:tag name="KSO_WM_UNIT_TYPE" val="r_i"/>
  <p:tag name="KSO_WM_UNIT_INDEX" val="1_27"/>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49.xml><?xml version="1.0" encoding="utf-8"?>
<p:tagLst xmlns:p="http://schemas.openxmlformats.org/presentationml/2006/main">
  <p:tag name="KSO_WM_TEMPLATE_CATEGORY" val="diagram"/>
  <p:tag name="KSO_WM_TEMPLATE_INDEX" val="160812"/>
  <p:tag name="KSO_WM_UNIT_ID" val="258*r_i*1_28"/>
  <p:tag name="KSO_WM_BEAUTIFY_FLAG" val="#wm#"/>
  <p:tag name="KSO_WM_TAG_VERSION" val="1.0"/>
  <p:tag name="KSO_WM_UNIT_TYPE" val="r_i"/>
  <p:tag name="KSO_WM_UNIT_INDEX" val="1_28"/>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4"/>
  <p:tag name="KSO_WM_UNIT_ID" val="diagram20177002_1*r_i*1_4"/>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50.xml><?xml version="1.0" encoding="utf-8"?>
<p:tagLst xmlns:p="http://schemas.openxmlformats.org/presentationml/2006/main">
  <p:tag name="KSO_WM_TEMPLATE_CATEGORY" val="diagram"/>
  <p:tag name="KSO_WM_TEMPLATE_INDEX" val="160812"/>
  <p:tag name="KSO_WM_UNIT_ID" val="258*r_i*1_29"/>
  <p:tag name="KSO_WM_BEAUTIFY_FLAG" val="#wm#"/>
  <p:tag name="KSO_WM_TAG_VERSION" val="1.0"/>
  <p:tag name="KSO_WM_UNIT_TYPE" val="r_i"/>
  <p:tag name="KSO_WM_UNIT_INDEX" val="1_29"/>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1.xml><?xml version="1.0" encoding="utf-8"?>
<p:tagLst xmlns:p="http://schemas.openxmlformats.org/presentationml/2006/main">
  <p:tag name="KSO_WM_TEMPLATE_CATEGORY" val="diagram"/>
  <p:tag name="KSO_WM_TEMPLATE_INDEX" val="160812"/>
  <p:tag name="KSO_WM_UNIT_ID" val="258*r_i*1_30"/>
  <p:tag name="KSO_WM_BEAUTIFY_FLAG" val="#wm#"/>
  <p:tag name="KSO_WM_TAG_VERSION" val="1.0"/>
  <p:tag name="KSO_WM_UNIT_TYPE" val="r_i"/>
  <p:tag name="KSO_WM_UNIT_INDEX" val="1_30"/>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2.xml><?xml version="1.0" encoding="utf-8"?>
<p:tagLst xmlns:p="http://schemas.openxmlformats.org/presentationml/2006/main">
  <p:tag name="KSO_WM_TEMPLATE_CATEGORY" val="diagram"/>
  <p:tag name="KSO_WM_TEMPLATE_INDEX" val="160812"/>
  <p:tag name="KSO_WM_UNIT_ID" val="258*r_i*1_31"/>
  <p:tag name="KSO_WM_BEAUTIFY_FLAG" val="#wm#"/>
  <p:tag name="KSO_WM_TAG_VERSION" val="1.0"/>
  <p:tag name="KSO_WM_UNIT_TYPE" val="r_i"/>
  <p:tag name="KSO_WM_UNIT_INDEX" val="1_31"/>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53.xml><?xml version="1.0" encoding="utf-8"?>
<p:tagLst xmlns:p="http://schemas.openxmlformats.org/presentationml/2006/main">
  <p:tag name="KSO_WM_TEMPLATE_CATEGORY" val="diagram"/>
  <p:tag name="KSO_WM_TEMPLATE_INDEX" val="160812"/>
  <p:tag name="KSO_WM_UNIT_ID" val="258*r_v*1_4"/>
  <p:tag name="KSO_WM_BEAUTIFY_FLAG" val="#wm#"/>
  <p:tag name="KSO_WM_TAG_VERSION" val="1.0"/>
  <p:tag name="MH" val="20150921115827"/>
  <p:tag name="MH_LIBRARY" val="GRAPHIC"/>
  <p:tag name="MH_TYPE" val="Text"/>
  <p:tag name="MH_ORDER" val="1"/>
  <p:tag name="KSO_WM_UNIT_TYPE" val="r_v"/>
  <p:tag name="KSO_WM_UNIT_INDEX" val="1_4"/>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54.xml><?xml version="1.0" encoding="utf-8"?>
<p:tagLst xmlns:p="http://schemas.openxmlformats.org/presentationml/2006/main">
  <p:tag name="KSO_WM_TEMPLATE_CATEGORY" val="diagram"/>
  <p:tag name="KSO_WM_TEMPLATE_INDEX" val="160812"/>
  <p:tag name="KSO_WM_UNIT_ID" val="258*r_t*1_4"/>
  <p:tag name="KSO_WM_BEAUTIFY_FLAG" val="#wm#"/>
  <p:tag name="KSO_WM_TAG_VERSION" val="1.0"/>
  <p:tag name="KSO_WM_UNIT_TYPE" val="r_t"/>
  <p:tag name="KSO_WM_UNIT_INDEX" val="1_4"/>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55.xml><?xml version="1.0" encoding="utf-8"?>
<p:tagLst xmlns:p="http://schemas.openxmlformats.org/presentationml/2006/main">
  <p:tag name="KSO_WM_TEMPLATE_CATEGORY" val="diagram"/>
  <p:tag name="KSO_WM_TEMPLATE_INDEX" val="160812"/>
  <p:tag name="KSO_WM_UNIT_ID" val="258*r_i*1_32"/>
  <p:tag name="KSO_WM_BEAUTIFY_FLAG" val="#wm#"/>
  <p:tag name="KSO_WM_TAG_VERSION" val="1.0"/>
  <p:tag name="KSO_WM_UNIT_TYPE" val="r_i"/>
  <p:tag name="KSO_WM_UNIT_INDEX" val="1_32"/>
  <p:tag name="KSO_WM_UNIT_CLEAR" val="1"/>
  <p:tag name="KSO_WM_UNIT_LAYERLEVEL" val="1_1"/>
  <p:tag name="KSO_WM_DIAGRAM_GROUP_CODE" val="r1-1"/>
  <p:tag name="KSO_WM_UNIT_DIAGRAM_CONTRAST_TITLE_CNT" val="4"/>
  <p:tag name="KSO_WM_UNIT_DIAGRAM_DIMENSION_TITLE_CNT" val="1"/>
</p:tagLst>
</file>

<file path=ppt/tags/tag56.xml><?xml version="1.0" encoding="utf-8"?>
<p:tagLst xmlns:p="http://schemas.openxmlformats.org/presentationml/2006/main">
  <p:tag name="KSO_WM_UNIT_PLACING_PICTURE_USER_VIEWPORT" val="{&quot;height&quot;:3030,&quot;width&quot;:5385}"/>
</p:tagLst>
</file>

<file path=ppt/tags/tag6.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5"/>
  <p:tag name="KSO_WM_UNIT_ID" val="diagram20177002_1*r_i*1_5"/>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6"/>
  <p:tag name="KSO_WM_UNIT_ID" val="diagram20177002_1*r_i*1_6"/>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7"/>
  <p:tag name="KSO_WM_UNIT_ID" val="diagram20177002_1*r_i*1_7"/>
  <p:tag name="KSO_WM_UNIT_LAYERLEVEL" val="1_1"/>
  <p:tag name="KSO_WM_DIAGRAM_GROUP_CODE" val="r1-1"/>
  <p:tag name="KSO_WM_UNIT_DIAGRAM_CONTRAST_TITLE_CNT" val="2"/>
  <p:tag name="KSO_WM_UNIT_DIAGRAM_DIMENSION_TITLE_CNT" val="1"/>
  <p:tag name="KSO_WM_UNIT_FILL_FORE_SCHEMECOLOR_INDEX" val="7"/>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8"/>
  <p:tag name="KSO_WM_UNIT_ID" val="diagram20177002_1*r_i*1_8"/>
  <p:tag name="KSO_WM_UNIT_LAYERLEVEL" val="1_1"/>
  <p:tag name="KSO_WM_DIAGRAM_GROUP_CODE" val="r1-1"/>
  <p:tag name="KSO_WM_UNIT_DIAGRAM_CONTRAST_TITLE_CNT" val="2"/>
  <p:tag name="KSO_WM_UNIT_DIAGRAM_DIMENSION_TITLE_CNT" val="1"/>
  <p:tag name="KSO_WM_UNIT_FILL_FORE_SCHEMECOLOR_INDEX" val="8"/>
  <p:tag name="KSO_WM_UNIT_FILL_TYPE" val="1"/>
</p:tagLst>
</file>

<file path=ppt/theme/theme1.xml><?xml version="1.0" encoding="utf-8"?>
<a:theme xmlns:a="http://schemas.openxmlformats.org/drawingml/2006/main" name="Office 主题​​">
  <a:themeElements>
    <a:clrScheme name="自定义 54">
      <a:dk1>
        <a:sysClr val="windowText" lastClr="000000"/>
      </a:dk1>
      <a:lt1>
        <a:sysClr val="window" lastClr="FFFFFF"/>
      </a:lt1>
      <a:dk2>
        <a:srgbClr val="44546A"/>
      </a:dk2>
      <a:lt2>
        <a:srgbClr val="E7E6E6"/>
      </a:lt2>
      <a:accent1>
        <a:srgbClr val="1D2D46"/>
      </a:accent1>
      <a:accent2>
        <a:srgbClr val="CF253B"/>
      </a:accent2>
      <a:accent3>
        <a:srgbClr val="1D2D46"/>
      </a:accent3>
      <a:accent4>
        <a:srgbClr val="CF253B"/>
      </a:accent4>
      <a:accent5>
        <a:srgbClr val="1D2D46"/>
      </a:accent5>
      <a:accent6>
        <a:srgbClr val="CF253B"/>
      </a:accent6>
      <a:hlink>
        <a:srgbClr val="0563C1"/>
      </a:hlink>
      <a:folHlink>
        <a:srgbClr val="954F72"/>
      </a:folHlink>
    </a:clrScheme>
    <a:fontScheme name="模板">
      <a:majorFont>
        <a:latin typeface="微软雅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75">
          <a:fgClr>
            <a:srgbClr val="4F434A"/>
          </a:fgClr>
          <a:bgClr>
            <a:srgbClr val="918D9C"/>
          </a:bgClr>
        </a:patt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2144</Words>
  <Application>WPS 演示</Application>
  <PresentationFormat>宽屏</PresentationFormat>
  <Paragraphs>151</Paragraphs>
  <Slides>12</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微软雅黑</vt:lpstr>
      <vt:lpstr>华文细黑</vt:lpstr>
      <vt:lpstr>Calibri</vt:lpstr>
      <vt:lpstr>Calibri Light</vt:lpstr>
      <vt:lpstr>方正宋刻本秀楷简体</vt:lpstr>
      <vt:lpstr>等线</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经典英伦大气简洁高端融资策划报告模版</dc:title>
  <dc:creator>Administrator</dc:creator>
  <cp:lastModifiedBy>π</cp:lastModifiedBy>
  <cp:revision>764</cp:revision>
  <dcterms:created xsi:type="dcterms:W3CDTF">2016-10-22T11:38:00Z</dcterms:created>
  <dcterms:modified xsi:type="dcterms:W3CDTF">2020-06-28T02:03:40Z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y fmtid="{D5CDD505-2E9C-101B-9397-08002B2CF9AE}" pid="3" name="KSORubyTemplateID">
    <vt:lpwstr>2</vt:lpwstr>
  </property>
</Properties>
</file>