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34" r:id="rId2"/>
    <p:sldId id="335" r:id="rId3"/>
    <p:sldId id="340" r:id="rId4"/>
    <p:sldId id="346" r:id="rId5"/>
    <p:sldId id="347" r:id="rId6"/>
    <p:sldId id="348" r:id="rId7"/>
    <p:sldId id="349" r:id="rId8"/>
    <p:sldId id="345" r:id="rId9"/>
    <p:sldId id="341" r:id="rId10"/>
    <p:sldId id="342" r:id="rId11"/>
    <p:sldId id="343" r:id="rId12"/>
    <p:sldId id="34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2C44"/>
    <a:srgbClr val="404040"/>
    <a:srgbClr val="E71F02"/>
    <a:srgbClr val="C61127"/>
    <a:srgbClr val="13233B"/>
    <a:srgbClr val="D0243A"/>
    <a:srgbClr val="1D2D46"/>
    <a:srgbClr val="FFE899"/>
    <a:srgbClr val="E61F02"/>
    <a:srgbClr val="FFD9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67" autoAdjust="0"/>
    <p:restoredTop sz="78417" autoAdjust="0"/>
  </p:normalViewPr>
  <p:slideViewPr>
    <p:cSldViewPr snapToGrid="0">
      <p:cViewPr>
        <p:scale>
          <a:sx n="66" d="100"/>
          <a:sy n="66" d="100"/>
        </p:scale>
        <p:origin x="630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FF1B8-4857-A248-93C8-31FCEE7C1263}" type="datetimeFigureOut">
              <a:rPr kumimoji="1" lang="zh-CN" altLang="en-US" smtClean="0"/>
              <a:t>2019/7/14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0F420-9289-D444-ADE5-B0D974BA55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95422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FE81B-35CB-4151-A4B4-589966BB5ABE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FC134-E011-44C9-BD2B-F205F170FC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4395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各位领导，上午好（下午好）。我叫李龙，于今年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15</a:t>
            </a:r>
            <a:r>
              <a:rPr lang="zh-CN" altLang="en-US" dirty="0" smtClean="0"/>
              <a:t>号入职，经历了三个月的试用期，现在开始做转正述职报告。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7270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在校：由数学建模引起了编程的兴趣</a:t>
            </a:r>
            <a:endParaRPr lang="en-US" altLang="zh-CN" dirty="0" smtClean="0"/>
          </a:p>
          <a:p>
            <a:r>
              <a:rPr lang="zh-CN" altLang="en-US" dirty="0" smtClean="0"/>
              <a:t>入门：找到了做程序员的感觉</a:t>
            </a:r>
            <a:endParaRPr lang="en-US" altLang="zh-CN" dirty="0" smtClean="0"/>
          </a:p>
          <a:p>
            <a:r>
              <a:rPr lang="zh-CN" altLang="en-US" dirty="0" smtClean="0"/>
              <a:t>第一份工作：技术，单体架构到分布式，中间件等；业务，三方平台接口对接，安全校验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1948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1C2C44"/>
                </a:solidFill>
              </a:rPr>
              <a:t>备注：试用期主要工作内容总结、工作成果、印象最深刻的某项任务、留有遗憾的某项工作等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7935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1C2C44"/>
                </a:solidFill>
              </a:rPr>
              <a:t>备注：试用期主要工作内容总结、工作成果、印象最深刻的某项任务、留有遗憾的某项工作等</a:t>
            </a:r>
          </a:p>
          <a:p>
            <a:r>
              <a:rPr lang="zh-CN" altLang="en-US" dirty="0" smtClean="0"/>
              <a:t>金融中台：客户池，企业客户添加、修改；资料池，资料列表展示，资料上传、下载、移动、删除等；贷前，提供与前端对接的接口服务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785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：银宝贷项目促成了</a:t>
            </a:r>
            <a:r>
              <a:rPr lang="en-US" altLang="zh-CN" dirty="0" err="1" smtClean="0"/>
              <a:t>Dubbo</a:t>
            </a:r>
            <a:r>
              <a:rPr lang="zh-CN" altLang="en-US" dirty="0" smtClean="0"/>
              <a:t>项目的整合，将所有微服务集合在一个包下，使用</a:t>
            </a:r>
            <a:r>
              <a:rPr lang="en-US" altLang="zh-CN" dirty="0" err="1" smtClean="0"/>
              <a:t>Dubbo</a:t>
            </a:r>
            <a:r>
              <a:rPr lang="zh-CN" altLang="en-US" dirty="0" smtClean="0"/>
              <a:t>之后服务之间可以直接使用方法名调用微服务（底层是</a:t>
            </a:r>
            <a:r>
              <a:rPr lang="en-US" altLang="zh-CN" dirty="0" err="1" smtClean="0"/>
              <a:t>RPC+Netty</a:t>
            </a:r>
            <a:r>
              <a:rPr lang="en-US" altLang="zh-CN" dirty="0" smtClean="0"/>
              <a:t>(</a:t>
            </a:r>
            <a:r>
              <a:rPr lang="zh-CN" altLang="en-US" dirty="0" smtClean="0"/>
              <a:t>异步非阻塞</a:t>
            </a:r>
            <a:r>
              <a:rPr lang="en-US" altLang="zh-CN" dirty="0" smtClean="0"/>
              <a:t>NIO)</a:t>
            </a:r>
            <a:r>
              <a:rPr lang="zh-CN" altLang="en-US" dirty="0" smtClean="0"/>
              <a:t>实现）</a:t>
            </a:r>
            <a:endParaRPr lang="en-US" altLang="zh-CN" dirty="0" smtClean="0"/>
          </a:p>
          <a:p>
            <a:r>
              <a:rPr lang="en-US" altLang="zh-CN" dirty="0" smtClean="0"/>
              <a:t>Zookeeper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dubbo</a:t>
            </a:r>
            <a:r>
              <a:rPr lang="zh-CN" altLang="en-US" dirty="0" smtClean="0"/>
              <a:t>服务的注册中心，配合使用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分布式事务：</a:t>
            </a:r>
            <a:endParaRPr lang="en-US" altLang="zh-CN" dirty="0" smtClean="0"/>
          </a:p>
          <a:p>
            <a:r>
              <a:rPr lang="en-US" altLang="zh-CN" dirty="0" err="1" smtClean="0"/>
              <a:t>mq</a:t>
            </a:r>
            <a:r>
              <a:rPr lang="zh-CN" altLang="en-US" dirty="0" smtClean="0"/>
              <a:t>方案 </a:t>
            </a:r>
            <a:r>
              <a:rPr lang="en-US" altLang="zh-CN" dirty="0" smtClean="0"/>
              <a:t>--- </a:t>
            </a:r>
          </a:p>
          <a:p>
            <a:r>
              <a:rPr lang="en-US" altLang="zh-CN" dirty="0" err="1" smtClean="0"/>
              <a:t>Seata</a:t>
            </a:r>
            <a:r>
              <a:rPr lang="en-US" altLang="zh-CN" dirty="0" smtClean="0"/>
              <a:t> --- service-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方法上一个全局事务注解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7915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工作流：提供了微服务调用接口（初始化、提交、回退、拒绝等）、三套工作流模型（构建模型、部署发布）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目前正在统一整合</a:t>
            </a:r>
            <a:r>
              <a:rPr lang="en-US" altLang="zh-CN" dirty="0" smtClean="0"/>
              <a:t>service-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接口、以及整合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实现系统任务自动触发机制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23160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1C2C44"/>
                </a:solidFill>
              </a:rPr>
              <a:t>备注：试用期个人在工作中的能力提升及成长收获，个人不足的改进等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以前太专注于技术层面的提升，任务普通的</a:t>
            </a:r>
            <a:r>
              <a:rPr lang="en-US" altLang="zh-CN" dirty="0" smtClean="0"/>
              <a:t>CRUD</a:t>
            </a:r>
            <a:r>
              <a:rPr lang="zh-CN" altLang="en-US" dirty="0" smtClean="0"/>
              <a:t>太</a:t>
            </a:r>
            <a:r>
              <a:rPr lang="en-US" altLang="zh-CN" dirty="0" smtClean="0"/>
              <a:t>low</a:t>
            </a:r>
            <a:r>
              <a:rPr lang="zh-CN" altLang="en-US" dirty="0" smtClean="0"/>
              <a:t>，忽略了业务层面的学习探索；</a:t>
            </a:r>
            <a:endParaRPr lang="en-US" altLang="zh-CN" dirty="0" smtClean="0"/>
          </a:p>
          <a:p>
            <a:r>
              <a:rPr lang="zh-CN" altLang="en-US" dirty="0" smtClean="0"/>
              <a:t>设计思想：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有一个主从模式，其他的比如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broker</a:t>
            </a:r>
            <a:r>
              <a:rPr lang="zh-CN" altLang="en-US" dirty="0" smtClean="0"/>
              <a:t>集群，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集群等，主从思想</a:t>
            </a:r>
            <a:endParaRPr lang="en-US" altLang="zh-CN" dirty="0" smtClean="0"/>
          </a:p>
          <a:p>
            <a:r>
              <a:rPr lang="zh-CN" altLang="en-US" dirty="0" smtClean="0"/>
              <a:t>以前一直做贷后的业务；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05909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C2C44"/>
                </a:solidFill>
              </a:rPr>
              <a:t>备注：对未来所在岗位的工作计划，对自身职业发展的规划和展望等</a:t>
            </a:r>
            <a:endParaRPr lang="en-US" altLang="zh-CN" dirty="0" smtClean="0">
              <a:solidFill>
                <a:srgbClr val="1C2C44"/>
              </a:solidFill>
            </a:endParaRPr>
          </a:p>
          <a:p>
            <a:endParaRPr lang="en-US" altLang="zh-CN" dirty="0" smtClean="0">
              <a:solidFill>
                <a:srgbClr val="1C2C44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现阶段继续钻研学习新技术，同时不断提升自己的业务水平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—— </a:t>
            </a:r>
            <a:r>
              <a:rPr lang="zh-CN" altLang="en-US" baseline="0" dirty="0" smtClean="0"/>
              <a:t>懂业务精技术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4784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C2C44"/>
                </a:solidFill>
              </a:rPr>
              <a:t>备注：对工作中遇到问题的解决方案；对公司流程、发展等好的想法和建议；对现存不足和弊端的合理化建议</a:t>
            </a:r>
            <a:endParaRPr lang="en-US" altLang="zh-CN" dirty="0" smtClean="0">
              <a:solidFill>
                <a:srgbClr val="1C2C44"/>
              </a:solidFill>
            </a:endParaRPr>
          </a:p>
          <a:p>
            <a:r>
              <a:rPr lang="zh-CN" altLang="en-US" dirty="0" smtClean="0">
                <a:solidFill>
                  <a:srgbClr val="1C2C44"/>
                </a:solidFill>
              </a:rPr>
              <a:t>作为开发：</a:t>
            </a:r>
            <a:endParaRPr lang="en-US" altLang="zh-CN" dirty="0" smtClean="0">
              <a:solidFill>
                <a:srgbClr val="1C2C44"/>
              </a:solidFill>
            </a:endParaRPr>
          </a:p>
          <a:p>
            <a:r>
              <a:rPr lang="zh-CN" altLang="en-US" dirty="0" smtClean="0">
                <a:solidFill>
                  <a:srgbClr val="1C2C44"/>
                </a:solidFill>
              </a:rPr>
              <a:t>开发规范：可以加快项目开发周期，提高项目质量，避免不必要的</a:t>
            </a:r>
            <a:r>
              <a:rPr lang="en-US" altLang="zh-CN" dirty="0" smtClean="0">
                <a:solidFill>
                  <a:srgbClr val="1C2C44"/>
                </a:solidFill>
              </a:rPr>
              <a:t>bug</a:t>
            </a:r>
          </a:p>
          <a:p>
            <a:r>
              <a:rPr lang="zh-CN" altLang="en-US" dirty="0" smtClean="0">
                <a:solidFill>
                  <a:srgbClr val="1C2C44"/>
                </a:solidFill>
              </a:rPr>
              <a:t>技术栈：提供可查、可供学习的一套技术规范，大家有问题先去看技术文档。避免重复的问题浪费时间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8158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自由: 形状 32"/>
          <p:cNvSpPr/>
          <p:nvPr userDrawn="1"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自由: 形状 31"/>
          <p:cNvSpPr/>
          <p:nvPr userDrawn="1"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自由: 形状 32"/>
          <p:cNvSpPr/>
          <p:nvPr userDrawn="1"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自由: 形状 31"/>
          <p:cNvSpPr/>
          <p:nvPr userDrawn="1"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自由: 形状 32"/>
          <p:cNvSpPr/>
          <p:nvPr userDrawn="1"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自由: 形状 31"/>
          <p:cNvSpPr/>
          <p:nvPr userDrawn="1"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自由: 形状 32"/>
          <p:cNvSpPr/>
          <p:nvPr userDrawn="1"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自由: 形状 31"/>
          <p:cNvSpPr/>
          <p:nvPr userDrawn="1"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自由: 形状 32"/>
          <p:cNvSpPr/>
          <p:nvPr userDrawn="1"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自由: 形状 31"/>
          <p:cNvSpPr/>
          <p:nvPr userDrawn="1"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自由: 形状 32"/>
          <p:cNvSpPr/>
          <p:nvPr userDrawn="1"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自由: 形状 31"/>
          <p:cNvSpPr/>
          <p:nvPr userDrawn="1"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811579" y="337344"/>
            <a:ext cx="7886700" cy="431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811579" y="616744"/>
            <a:ext cx="78867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11270629" y="428110"/>
            <a:ext cx="468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EFCBF77D-F46E-4259-B383-244069B4E4DB}" type="slidenum">
              <a:rPr lang="zh-CN" altLang="en-US" smtClean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‹#›</a:t>
            </a:fld>
            <a:endParaRPr lang="zh-CN" altLang="en-US" dirty="0">
              <a:solidFill>
                <a:schemeClr val="bg1">
                  <a:lumMod val="8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自由: 形状 32"/>
          <p:cNvSpPr/>
          <p:nvPr userDrawn="1"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自由: 形状 31"/>
          <p:cNvSpPr/>
          <p:nvPr userDrawn="1"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自由: 形状 32"/>
          <p:cNvSpPr/>
          <p:nvPr userDrawn="1"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自由: 形状 31"/>
          <p:cNvSpPr/>
          <p:nvPr userDrawn="1"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自由: 形状 32"/>
          <p:cNvSpPr/>
          <p:nvPr userDrawn="1"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自由: 形状 31"/>
          <p:cNvSpPr/>
          <p:nvPr userDrawn="1"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4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4000">
    <p:wip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7402" cy="6858000"/>
          </a:xfrm>
          <a:prstGeom prst="rect">
            <a:avLst/>
          </a:pr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自由: 形状 58"/>
          <p:cNvSpPr/>
          <p:nvPr/>
        </p:nvSpPr>
        <p:spPr bwMode="auto">
          <a:xfrm>
            <a:off x="0" y="5378624"/>
            <a:ext cx="12192000" cy="1495763"/>
          </a:xfrm>
          <a:custGeom>
            <a:avLst/>
            <a:gdLst>
              <a:gd name="connsiteX0" fmla="*/ 12192000 w 12192000"/>
              <a:gd name="connsiteY0" fmla="*/ 0 h 1495763"/>
              <a:gd name="connsiteX1" fmla="*/ 12192000 w 12192000"/>
              <a:gd name="connsiteY1" fmla="*/ 1377707 h 1495763"/>
              <a:gd name="connsiteX2" fmla="*/ 12192000 w 12192000"/>
              <a:gd name="connsiteY2" fmla="*/ 1495763 h 1495763"/>
              <a:gd name="connsiteX3" fmla="*/ 0 w 12192000"/>
              <a:gd name="connsiteY3" fmla="*/ 1495763 h 1495763"/>
              <a:gd name="connsiteX4" fmla="*/ 0 w 12192000"/>
              <a:gd name="connsiteY4" fmla="*/ 1418386 h 1495763"/>
              <a:gd name="connsiteX5" fmla="*/ 0 w 12192000"/>
              <a:gd name="connsiteY5" fmla="*/ 147020 h 1495763"/>
              <a:gd name="connsiteX6" fmla="*/ 5889320 w 12192000"/>
              <a:gd name="connsiteY6" fmla="*/ 1061100 h 1495763"/>
              <a:gd name="connsiteX7" fmla="*/ 12192000 w 12192000"/>
              <a:gd name="connsiteY7" fmla="*/ 0 h 149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495763">
                <a:moveTo>
                  <a:pt x="12192000" y="0"/>
                </a:moveTo>
                <a:cubicBezTo>
                  <a:pt x="12192000" y="0"/>
                  <a:pt x="12192000" y="0"/>
                  <a:pt x="12192000" y="1377707"/>
                </a:cubicBezTo>
                <a:lnTo>
                  <a:pt x="12192000" y="1495763"/>
                </a:lnTo>
                <a:lnTo>
                  <a:pt x="0" y="1495763"/>
                </a:lnTo>
                <a:lnTo>
                  <a:pt x="0" y="1418386"/>
                </a:lnTo>
                <a:cubicBezTo>
                  <a:pt x="0" y="1078954"/>
                  <a:pt x="0" y="661190"/>
                  <a:pt x="0" y="147020"/>
                </a:cubicBezTo>
                <a:cubicBezTo>
                  <a:pt x="1794070" y="757472"/>
                  <a:pt x="3758597" y="1061100"/>
                  <a:pt x="5889320" y="1061100"/>
                </a:cubicBezTo>
                <a:cubicBezTo>
                  <a:pt x="8186240" y="1061100"/>
                  <a:pt x="10287133" y="706335"/>
                  <a:pt x="12192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Freeform 27"/>
          <p:cNvSpPr/>
          <p:nvPr/>
        </p:nvSpPr>
        <p:spPr bwMode="auto">
          <a:xfrm>
            <a:off x="0" y="4558254"/>
            <a:ext cx="12192000" cy="1780219"/>
          </a:xfrm>
          <a:custGeom>
            <a:avLst/>
            <a:gdLst/>
            <a:ahLst/>
            <a:cxnLst>
              <a:cxn ang="0">
                <a:pos x="2861" y="225"/>
              </a:cxn>
              <a:cxn ang="0">
                <a:pos x="2861" y="0"/>
              </a:cxn>
              <a:cxn ang="0">
                <a:pos x="1415" y="516"/>
              </a:cxn>
              <a:cxn ang="0">
                <a:pos x="0" y="25"/>
              </a:cxn>
              <a:cxn ang="0">
                <a:pos x="0" y="271"/>
              </a:cxn>
              <a:cxn ang="0">
                <a:pos x="1382" y="557"/>
              </a:cxn>
              <a:cxn ang="0">
                <a:pos x="2861" y="225"/>
              </a:cxn>
            </a:cxnLst>
            <a:rect l="0" t="0" r="r" b="b"/>
            <a:pathLst>
              <a:path w="2861" h="557">
                <a:moveTo>
                  <a:pt x="2861" y="225"/>
                </a:moveTo>
                <a:cubicBezTo>
                  <a:pt x="2861" y="0"/>
                  <a:pt x="2861" y="0"/>
                  <a:pt x="2861" y="0"/>
                </a:cubicBezTo>
                <a:cubicBezTo>
                  <a:pt x="2436" y="344"/>
                  <a:pt x="1954" y="516"/>
                  <a:pt x="1415" y="516"/>
                </a:cubicBezTo>
                <a:cubicBezTo>
                  <a:pt x="889" y="516"/>
                  <a:pt x="417" y="352"/>
                  <a:pt x="0" y="25"/>
                </a:cubicBezTo>
                <a:cubicBezTo>
                  <a:pt x="0" y="271"/>
                  <a:pt x="0" y="271"/>
                  <a:pt x="0" y="271"/>
                </a:cubicBezTo>
                <a:cubicBezTo>
                  <a:pt x="421" y="462"/>
                  <a:pt x="882" y="557"/>
                  <a:pt x="1382" y="557"/>
                </a:cubicBezTo>
                <a:cubicBezTo>
                  <a:pt x="1921" y="557"/>
                  <a:pt x="2414" y="446"/>
                  <a:pt x="2861" y="225"/>
                </a:cubicBez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Freeform 28"/>
          <p:cNvSpPr/>
          <p:nvPr/>
        </p:nvSpPr>
        <p:spPr bwMode="auto">
          <a:xfrm>
            <a:off x="0" y="5250170"/>
            <a:ext cx="12192000" cy="1188944"/>
          </a:xfrm>
          <a:custGeom>
            <a:avLst/>
            <a:gdLst/>
            <a:ahLst/>
            <a:cxnLst>
              <a:cxn ang="0">
                <a:pos x="2861" y="40"/>
              </a:cxn>
              <a:cxn ang="0">
                <a:pos x="2861" y="0"/>
              </a:cxn>
              <a:cxn ang="0">
                <a:pos x="1382" y="332"/>
              </a:cxn>
              <a:cxn ang="0">
                <a:pos x="0" y="46"/>
              </a:cxn>
              <a:cxn ang="0">
                <a:pos x="0" y="86"/>
              </a:cxn>
              <a:cxn ang="0">
                <a:pos x="1382" y="372"/>
              </a:cxn>
              <a:cxn ang="0">
                <a:pos x="2861" y="40"/>
              </a:cxn>
            </a:cxnLst>
            <a:rect l="0" t="0" r="r" b="b"/>
            <a:pathLst>
              <a:path w="2861" h="372">
                <a:moveTo>
                  <a:pt x="2861" y="40"/>
                </a:moveTo>
                <a:cubicBezTo>
                  <a:pt x="2861" y="0"/>
                  <a:pt x="2861" y="0"/>
                  <a:pt x="2861" y="0"/>
                </a:cubicBezTo>
                <a:cubicBezTo>
                  <a:pt x="2414" y="221"/>
                  <a:pt x="1921" y="332"/>
                  <a:pt x="1382" y="332"/>
                </a:cubicBezTo>
                <a:cubicBezTo>
                  <a:pt x="882" y="332"/>
                  <a:pt x="421" y="237"/>
                  <a:pt x="0" y="46"/>
                </a:cubicBezTo>
                <a:cubicBezTo>
                  <a:pt x="0" y="86"/>
                  <a:pt x="0" y="86"/>
                  <a:pt x="0" y="86"/>
                </a:cubicBezTo>
                <a:cubicBezTo>
                  <a:pt x="421" y="277"/>
                  <a:pt x="882" y="372"/>
                  <a:pt x="1382" y="372"/>
                </a:cubicBezTo>
                <a:cubicBezTo>
                  <a:pt x="1921" y="372"/>
                  <a:pt x="2414" y="261"/>
                  <a:pt x="2861" y="40"/>
                </a:cubicBezTo>
                <a:close/>
              </a:path>
            </a:pathLst>
          </a:custGeom>
          <a:pattFill prst="pct75">
            <a:fgClr>
              <a:srgbClr val="FBF4D9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原创设计师QQ598969553               _2"/>
          <p:cNvSpPr/>
          <p:nvPr/>
        </p:nvSpPr>
        <p:spPr>
          <a:xfrm>
            <a:off x="1275762" y="2428650"/>
            <a:ext cx="931579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6000" b="1" dirty="0" smtClean="0">
                <a:solidFill>
                  <a:schemeClr val="bg1"/>
                </a:solidFill>
                <a:latin typeface="+mj-ea"/>
              </a:rPr>
              <a:t>2019</a:t>
            </a:r>
            <a:r>
              <a:rPr lang="zh-CN" altLang="en-US" sz="6000" b="1" spc="300" dirty="0" smtClean="0">
                <a:solidFill>
                  <a:schemeClr val="bg1"/>
                </a:solidFill>
                <a:latin typeface="+mj-ea"/>
              </a:rPr>
              <a:t>年转正述职</a:t>
            </a:r>
            <a:r>
              <a:rPr lang="zh-CN" altLang="en-US" sz="6000" b="1" spc="300" dirty="0">
                <a:solidFill>
                  <a:schemeClr val="bg1"/>
                </a:solidFill>
                <a:latin typeface="+mj-ea"/>
              </a:rPr>
              <a:t>报告</a:t>
            </a:r>
          </a:p>
        </p:txBody>
      </p:sp>
      <p:sp>
        <p:nvSpPr>
          <p:cNvPr id="7" name="原创设计师QQ：598969553            _8"/>
          <p:cNvSpPr>
            <a:spLocks noChangeArrowheads="1"/>
          </p:cNvSpPr>
          <p:nvPr/>
        </p:nvSpPr>
        <p:spPr bwMode="auto">
          <a:xfrm>
            <a:off x="3471710" y="3626594"/>
            <a:ext cx="49238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600" cap="all" dirty="0" smtClean="0">
                <a:solidFill>
                  <a:schemeClr val="bg1"/>
                </a:solidFill>
                <a:cs typeface="Arial" panose="020B0604020202020204" pitchFamily="34" charset="0"/>
              </a:rPr>
              <a:t>述职姓名：</a:t>
            </a:r>
            <a:r>
              <a:rPr lang="zh-CN" altLang="en-US" sz="1600" cap="all" dirty="0">
                <a:solidFill>
                  <a:schemeClr val="bg1"/>
                </a:solidFill>
                <a:cs typeface="Arial" panose="020B0604020202020204" pitchFamily="34" charset="0"/>
              </a:rPr>
              <a:t>李龙</a:t>
            </a:r>
            <a:r>
              <a:rPr lang="zh-CN" altLang="en-US" sz="1600" cap="all" dirty="0" smtClean="0">
                <a:solidFill>
                  <a:schemeClr val="bg1"/>
                </a:solidFill>
                <a:cs typeface="Arial" panose="020B0604020202020204" pitchFamily="34" charset="0"/>
              </a:rPr>
              <a:t>       述职时间：</a:t>
            </a:r>
            <a:r>
              <a:rPr lang="en-US" altLang="zh-CN" sz="1600" cap="all" dirty="0" smtClean="0">
                <a:solidFill>
                  <a:schemeClr val="bg1"/>
                </a:solidFill>
                <a:cs typeface="Arial" panose="020B0604020202020204" pitchFamily="34" charset="0"/>
              </a:rPr>
              <a:t>2019.07.25</a:t>
            </a:r>
            <a:endParaRPr lang="zh-CN" altLang="en-US" sz="1600" cap="all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07" y="286302"/>
            <a:ext cx="1957095" cy="670828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14"/>
          <p:cNvSpPr/>
          <p:nvPr/>
        </p:nvSpPr>
        <p:spPr bwMode="auto">
          <a:xfrm>
            <a:off x="1975416" y="2632837"/>
            <a:ext cx="1601788" cy="639763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30596" tIns="5080" rIns="320435" bIns="5080" spcCol="1270" anchor="ctr"/>
          <a:lstStyle/>
          <a:p>
            <a:pPr algn="ctr" defTabSz="3556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</a:rPr>
              <a:t>02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任意多边形 15"/>
          <p:cNvSpPr/>
          <p:nvPr/>
        </p:nvSpPr>
        <p:spPr bwMode="auto">
          <a:xfrm>
            <a:off x="1975416" y="1595189"/>
            <a:ext cx="1601788" cy="639762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30596" tIns="5080" rIns="320435" bIns="5080" spcCol="1270" anchor="ctr"/>
          <a:lstStyle/>
          <a:p>
            <a:pPr algn="ctr" defTabSz="3556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</a:rPr>
              <a:t>01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8934" y="1621335"/>
            <a:ext cx="6213766" cy="328936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注重开发规范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——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行成一种习惯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8934" y="2777285"/>
            <a:ext cx="6213766" cy="350865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构建成熟的技术栈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——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不要让基本的技术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瓶颈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重复出现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2" y="6212532"/>
            <a:ext cx="12191998" cy="377411"/>
            <a:chOff x="2" y="6212532"/>
            <a:chExt cx="12191998" cy="377411"/>
          </a:xfrm>
        </p:grpSpPr>
        <p:sp>
          <p:nvSpPr>
            <p:cNvPr id="12" name="文本框 11"/>
            <p:cNvSpPr txBox="1"/>
            <p:nvPr/>
          </p:nvSpPr>
          <p:spPr>
            <a:xfrm>
              <a:off x="10229856" y="6212532"/>
              <a:ext cx="1348446" cy="377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sz="1400" dirty="0" smtClean="0">
                  <a:solidFill>
                    <a:srgbClr val="C00000"/>
                  </a:solidFill>
                </a:rPr>
                <a:t>诚信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坚毅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创新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13" name="直线连接符 12"/>
            <p:cNvCxnSpPr/>
            <p:nvPr/>
          </p:nvCxnSpPr>
          <p:spPr>
            <a:xfrm flipH="1" flipV="1">
              <a:off x="2" y="6428144"/>
              <a:ext cx="10172698" cy="10036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/>
            <p:cNvCxnSpPr/>
            <p:nvPr/>
          </p:nvCxnSpPr>
          <p:spPr>
            <a:xfrm flipH="1">
              <a:off x="11583152" y="6432650"/>
              <a:ext cx="608848" cy="0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自由: 形状 32"/>
          <p:cNvSpPr/>
          <p:nvPr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自由: 形状 31"/>
          <p:cNvSpPr/>
          <p:nvPr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88228" y="3803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smtClean="0">
                <a:solidFill>
                  <a:srgbClr val="1C2C44"/>
                </a:solidFill>
                <a:latin typeface="+mj-ea"/>
                <a:ea typeface="+mj-ea"/>
              </a:rPr>
              <a:t>建议探讨</a:t>
            </a:r>
            <a:endParaRPr kumimoji="1" lang="zh-CN" altLang="en-US" sz="2400" dirty="0">
              <a:solidFill>
                <a:srgbClr val="1C2C44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2" y="6212532"/>
            <a:ext cx="12191998" cy="377411"/>
            <a:chOff x="2" y="6212532"/>
            <a:chExt cx="12191998" cy="377411"/>
          </a:xfrm>
        </p:grpSpPr>
        <p:sp>
          <p:nvSpPr>
            <p:cNvPr id="4" name="文本框 3"/>
            <p:cNvSpPr txBox="1"/>
            <p:nvPr/>
          </p:nvSpPr>
          <p:spPr>
            <a:xfrm>
              <a:off x="10229856" y="6212532"/>
              <a:ext cx="1348446" cy="377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sz="1400" dirty="0" smtClean="0">
                  <a:solidFill>
                    <a:srgbClr val="C00000"/>
                  </a:solidFill>
                </a:rPr>
                <a:t>诚信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坚毅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创新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5" name="直线连接符 4"/>
            <p:cNvCxnSpPr/>
            <p:nvPr/>
          </p:nvCxnSpPr>
          <p:spPr>
            <a:xfrm flipH="1" flipV="1">
              <a:off x="2" y="6428144"/>
              <a:ext cx="10172698" cy="10036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连接符 5"/>
            <p:cNvCxnSpPr/>
            <p:nvPr/>
          </p:nvCxnSpPr>
          <p:spPr>
            <a:xfrm flipH="1">
              <a:off x="11583152" y="6432650"/>
              <a:ext cx="608848" cy="0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自由: 形状 32"/>
          <p:cNvSpPr/>
          <p:nvPr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自由: 形状 31"/>
          <p:cNvSpPr/>
          <p:nvPr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88228" y="38034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smtClean="0">
                <a:solidFill>
                  <a:srgbClr val="1C2C44"/>
                </a:solidFill>
                <a:latin typeface="+mj-ea"/>
                <a:ea typeface="+mj-ea"/>
              </a:rPr>
              <a:t>答辩</a:t>
            </a:r>
            <a:endParaRPr kumimoji="1" lang="zh-CN" altLang="en-US" sz="2400" dirty="0">
              <a:solidFill>
                <a:srgbClr val="1C2C44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7402" cy="6858000"/>
          </a:xfrm>
          <a:prstGeom prst="rect">
            <a:avLst/>
          </a:pr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自由: 形状 58"/>
          <p:cNvSpPr/>
          <p:nvPr/>
        </p:nvSpPr>
        <p:spPr bwMode="auto">
          <a:xfrm>
            <a:off x="0" y="5378624"/>
            <a:ext cx="12192000" cy="1495763"/>
          </a:xfrm>
          <a:custGeom>
            <a:avLst/>
            <a:gdLst>
              <a:gd name="connsiteX0" fmla="*/ 12192000 w 12192000"/>
              <a:gd name="connsiteY0" fmla="*/ 0 h 1495763"/>
              <a:gd name="connsiteX1" fmla="*/ 12192000 w 12192000"/>
              <a:gd name="connsiteY1" fmla="*/ 1377707 h 1495763"/>
              <a:gd name="connsiteX2" fmla="*/ 12192000 w 12192000"/>
              <a:gd name="connsiteY2" fmla="*/ 1495763 h 1495763"/>
              <a:gd name="connsiteX3" fmla="*/ 0 w 12192000"/>
              <a:gd name="connsiteY3" fmla="*/ 1495763 h 1495763"/>
              <a:gd name="connsiteX4" fmla="*/ 0 w 12192000"/>
              <a:gd name="connsiteY4" fmla="*/ 1418386 h 1495763"/>
              <a:gd name="connsiteX5" fmla="*/ 0 w 12192000"/>
              <a:gd name="connsiteY5" fmla="*/ 147020 h 1495763"/>
              <a:gd name="connsiteX6" fmla="*/ 5889320 w 12192000"/>
              <a:gd name="connsiteY6" fmla="*/ 1061100 h 1495763"/>
              <a:gd name="connsiteX7" fmla="*/ 12192000 w 12192000"/>
              <a:gd name="connsiteY7" fmla="*/ 0 h 149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495763">
                <a:moveTo>
                  <a:pt x="12192000" y="0"/>
                </a:moveTo>
                <a:cubicBezTo>
                  <a:pt x="12192000" y="0"/>
                  <a:pt x="12192000" y="0"/>
                  <a:pt x="12192000" y="1377707"/>
                </a:cubicBezTo>
                <a:lnTo>
                  <a:pt x="12192000" y="1495763"/>
                </a:lnTo>
                <a:lnTo>
                  <a:pt x="0" y="1495763"/>
                </a:lnTo>
                <a:lnTo>
                  <a:pt x="0" y="1418386"/>
                </a:lnTo>
                <a:cubicBezTo>
                  <a:pt x="0" y="1078954"/>
                  <a:pt x="0" y="661190"/>
                  <a:pt x="0" y="147020"/>
                </a:cubicBezTo>
                <a:cubicBezTo>
                  <a:pt x="1794070" y="757472"/>
                  <a:pt x="3758597" y="1061100"/>
                  <a:pt x="5889320" y="1061100"/>
                </a:cubicBezTo>
                <a:cubicBezTo>
                  <a:pt x="8186240" y="1061100"/>
                  <a:pt x="10287133" y="706335"/>
                  <a:pt x="12192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Freeform 27"/>
          <p:cNvSpPr/>
          <p:nvPr/>
        </p:nvSpPr>
        <p:spPr bwMode="auto">
          <a:xfrm>
            <a:off x="0" y="4558254"/>
            <a:ext cx="12192000" cy="1780219"/>
          </a:xfrm>
          <a:custGeom>
            <a:avLst/>
            <a:gdLst/>
            <a:ahLst/>
            <a:cxnLst>
              <a:cxn ang="0">
                <a:pos x="2861" y="225"/>
              </a:cxn>
              <a:cxn ang="0">
                <a:pos x="2861" y="0"/>
              </a:cxn>
              <a:cxn ang="0">
                <a:pos x="1415" y="516"/>
              </a:cxn>
              <a:cxn ang="0">
                <a:pos x="0" y="25"/>
              </a:cxn>
              <a:cxn ang="0">
                <a:pos x="0" y="271"/>
              </a:cxn>
              <a:cxn ang="0">
                <a:pos x="1382" y="557"/>
              </a:cxn>
              <a:cxn ang="0">
                <a:pos x="2861" y="225"/>
              </a:cxn>
            </a:cxnLst>
            <a:rect l="0" t="0" r="r" b="b"/>
            <a:pathLst>
              <a:path w="2861" h="557">
                <a:moveTo>
                  <a:pt x="2861" y="225"/>
                </a:moveTo>
                <a:cubicBezTo>
                  <a:pt x="2861" y="0"/>
                  <a:pt x="2861" y="0"/>
                  <a:pt x="2861" y="0"/>
                </a:cubicBezTo>
                <a:cubicBezTo>
                  <a:pt x="2436" y="344"/>
                  <a:pt x="1954" y="516"/>
                  <a:pt x="1415" y="516"/>
                </a:cubicBezTo>
                <a:cubicBezTo>
                  <a:pt x="889" y="516"/>
                  <a:pt x="417" y="352"/>
                  <a:pt x="0" y="25"/>
                </a:cubicBezTo>
                <a:cubicBezTo>
                  <a:pt x="0" y="271"/>
                  <a:pt x="0" y="271"/>
                  <a:pt x="0" y="271"/>
                </a:cubicBezTo>
                <a:cubicBezTo>
                  <a:pt x="421" y="462"/>
                  <a:pt x="882" y="557"/>
                  <a:pt x="1382" y="557"/>
                </a:cubicBezTo>
                <a:cubicBezTo>
                  <a:pt x="1921" y="557"/>
                  <a:pt x="2414" y="446"/>
                  <a:pt x="2861" y="225"/>
                </a:cubicBez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Freeform 28"/>
          <p:cNvSpPr/>
          <p:nvPr/>
        </p:nvSpPr>
        <p:spPr bwMode="auto">
          <a:xfrm>
            <a:off x="0" y="5250170"/>
            <a:ext cx="12192000" cy="1188944"/>
          </a:xfrm>
          <a:custGeom>
            <a:avLst/>
            <a:gdLst/>
            <a:ahLst/>
            <a:cxnLst>
              <a:cxn ang="0">
                <a:pos x="2861" y="40"/>
              </a:cxn>
              <a:cxn ang="0">
                <a:pos x="2861" y="0"/>
              </a:cxn>
              <a:cxn ang="0">
                <a:pos x="1382" y="332"/>
              </a:cxn>
              <a:cxn ang="0">
                <a:pos x="0" y="46"/>
              </a:cxn>
              <a:cxn ang="0">
                <a:pos x="0" y="86"/>
              </a:cxn>
              <a:cxn ang="0">
                <a:pos x="1382" y="372"/>
              </a:cxn>
              <a:cxn ang="0">
                <a:pos x="2861" y="40"/>
              </a:cxn>
            </a:cxnLst>
            <a:rect l="0" t="0" r="r" b="b"/>
            <a:pathLst>
              <a:path w="2861" h="372">
                <a:moveTo>
                  <a:pt x="2861" y="40"/>
                </a:moveTo>
                <a:cubicBezTo>
                  <a:pt x="2861" y="0"/>
                  <a:pt x="2861" y="0"/>
                  <a:pt x="2861" y="0"/>
                </a:cubicBezTo>
                <a:cubicBezTo>
                  <a:pt x="2414" y="221"/>
                  <a:pt x="1921" y="332"/>
                  <a:pt x="1382" y="332"/>
                </a:cubicBezTo>
                <a:cubicBezTo>
                  <a:pt x="882" y="332"/>
                  <a:pt x="421" y="237"/>
                  <a:pt x="0" y="46"/>
                </a:cubicBezTo>
                <a:cubicBezTo>
                  <a:pt x="0" y="86"/>
                  <a:pt x="0" y="86"/>
                  <a:pt x="0" y="86"/>
                </a:cubicBezTo>
                <a:cubicBezTo>
                  <a:pt x="421" y="277"/>
                  <a:pt x="882" y="372"/>
                  <a:pt x="1382" y="372"/>
                </a:cubicBezTo>
                <a:cubicBezTo>
                  <a:pt x="1921" y="372"/>
                  <a:pt x="2414" y="261"/>
                  <a:pt x="2861" y="40"/>
                </a:cubicBezTo>
                <a:close/>
              </a:path>
            </a:pathLst>
          </a:custGeom>
          <a:pattFill prst="pct75">
            <a:fgClr>
              <a:srgbClr val="FBF4D9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原创设计师QQ598969553               _2"/>
          <p:cNvSpPr/>
          <p:nvPr/>
        </p:nvSpPr>
        <p:spPr>
          <a:xfrm>
            <a:off x="2276941" y="2428650"/>
            <a:ext cx="73134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6000" b="1" dirty="0" smtClean="0">
                <a:solidFill>
                  <a:schemeClr val="bg1"/>
                </a:solidFill>
                <a:latin typeface="+mj-ea"/>
              </a:rPr>
              <a:t>感谢大家的观看</a:t>
            </a:r>
            <a:endParaRPr lang="zh-CN" altLang="en-US" sz="60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7" name="原创设计师QQ：598969553            _8"/>
          <p:cNvSpPr>
            <a:spLocks noChangeArrowheads="1"/>
          </p:cNvSpPr>
          <p:nvPr/>
        </p:nvSpPr>
        <p:spPr bwMode="auto">
          <a:xfrm>
            <a:off x="3471710" y="3735083"/>
            <a:ext cx="49238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800" cap="all" dirty="0" smtClean="0">
                <a:solidFill>
                  <a:schemeClr val="bg1"/>
                </a:solidFill>
                <a:cs typeface="Arial" panose="020B0604020202020204" pitchFamily="34" charset="0"/>
              </a:rPr>
              <a:t>欢迎提出宝贵意见</a:t>
            </a:r>
            <a:endParaRPr lang="zh-CN" altLang="en-US" sz="1800" cap="all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56669" y="1904860"/>
            <a:ext cx="835398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+mj-ea"/>
              </a:rPr>
              <a:t>2019</a:t>
            </a:r>
            <a:r>
              <a:rPr lang="zh-CN" altLang="en-US" sz="3200" dirty="0" smtClean="0">
                <a:solidFill>
                  <a:schemeClr val="bg1"/>
                </a:solidFill>
                <a:latin typeface="+mj-ea"/>
              </a:rPr>
              <a:t>年</a:t>
            </a:r>
            <a:r>
              <a:rPr lang="zh-CN" altLang="en-US" sz="3200" dirty="0">
                <a:solidFill>
                  <a:schemeClr val="bg1"/>
                </a:solidFill>
                <a:latin typeface="+mj-ea"/>
              </a:rPr>
              <a:t>青岛中瑞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07" y="286302"/>
            <a:ext cx="1957095" cy="67082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自由: 形状 58"/>
          <p:cNvSpPr/>
          <p:nvPr/>
        </p:nvSpPr>
        <p:spPr bwMode="auto">
          <a:xfrm>
            <a:off x="0" y="5378624"/>
            <a:ext cx="12192000" cy="1495763"/>
          </a:xfrm>
          <a:custGeom>
            <a:avLst/>
            <a:gdLst>
              <a:gd name="connsiteX0" fmla="*/ 12192000 w 12192000"/>
              <a:gd name="connsiteY0" fmla="*/ 0 h 1495763"/>
              <a:gd name="connsiteX1" fmla="*/ 12192000 w 12192000"/>
              <a:gd name="connsiteY1" fmla="*/ 1377707 h 1495763"/>
              <a:gd name="connsiteX2" fmla="*/ 12192000 w 12192000"/>
              <a:gd name="connsiteY2" fmla="*/ 1495763 h 1495763"/>
              <a:gd name="connsiteX3" fmla="*/ 0 w 12192000"/>
              <a:gd name="connsiteY3" fmla="*/ 1495763 h 1495763"/>
              <a:gd name="connsiteX4" fmla="*/ 0 w 12192000"/>
              <a:gd name="connsiteY4" fmla="*/ 1418386 h 1495763"/>
              <a:gd name="connsiteX5" fmla="*/ 0 w 12192000"/>
              <a:gd name="connsiteY5" fmla="*/ 147020 h 1495763"/>
              <a:gd name="connsiteX6" fmla="*/ 5889320 w 12192000"/>
              <a:gd name="connsiteY6" fmla="*/ 1061100 h 1495763"/>
              <a:gd name="connsiteX7" fmla="*/ 12192000 w 12192000"/>
              <a:gd name="connsiteY7" fmla="*/ 0 h 149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495763">
                <a:moveTo>
                  <a:pt x="12192000" y="0"/>
                </a:moveTo>
                <a:cubicBezTo>
                  <a:pt x="12192000" y="0"/>
                  <a:pt x="12192000" y="0"/>
                  <a:pt x="12192000" y="1377707"/>
                </a:cubicBezTo>
                <a:lnTo>
                  <a:pt x="12192000" y="1495763"/>
                </a:lnTo>
                <a:lnTo>
                  <a:pt x="0" y="1495763"/>
                </a:lnTo>
                <a:lnTo>
                  <a:pt x="0" y="1418386"/>
                </a:lnTo>
                <a:cubicBezTo>
                  <a:pt x="0" y="1078954"/>
                  <a:pt x="0" y="661190"/>
                  <a:pt x="0" y="147020"/>
                </a:cubicBezTo>
                <a:cubicBezTo>
                  <a:pt x="1794070" y="757472"/>
                  <a:pt x="3758597" y="1061100"/>
                  <a:pt x="5889320" y="1061100"/>
                </a:cubicBezTo>
                <a:cubicBezTo>
                  <a:pt x="8186240" y="1061100"/>
                  <a:pt x="10287133" y="706335"/>
                  <a:pt x="12192000" y="0"/>
                </a:cubicBezTo>
                <a:close/>
              </a:path>
            </a:pathLst>
          </a:cu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1C2C44"/>
              </a:solidFill>
            </a:endParaRPr>
          </a:p>
        </p:txBody>
      </p:sp>
      <p:sp>
        <p:nvSpPr>
          <p:cNvPr id="11" name="Freeform 27"/>
          <p:cNvSpPr/>
          <p:nvPr/>
        </p:nvSpPr>
        <p:spPr bwMode="auto">
          <a:xfrm>
            <a:off x="0" y="4558254"/>
            <a:ext cx="12192000" cy="1780219"/>
          </a:xfrm>
          <a:custGeom>
            <a:avLst/>
            <a:gdLst/>
            <a:ahLst/>
            <a:cxnLst>
              <a:cxn ang="0">
                <a:pos x="2861" y="225"/>
              </a:cxn>
              <a:cxn ang="0">
                <a:pos x="2861" y="0"/>
              </a:cxn>
              <a:cxn ang="0">
                <a:pos x="1415" y="516"/>
              </a:cxn>
              <a:cxn ang="0">
                <a:pos x="0" y="25"/>
              </a:cxn>
              <a:cxn ang="0">
                <a:pos x="0" y="271"/>
              </a:cxn>
              <a:cxn ang="0">
                <a:pos x="1382" y="557"/>
              </a:cxn>
              <a:cxn ang="0">
                <a:pos x="2861" y="225"/>
              </a:cxn>
            </a:cxnLst>
            <a:rect l="0" t="0" r="r" b="b"/>
            <a:pathLst>
              <a:path w="2861" h="557">
                <a:moveTo>
                  <a:pt x="2861" y="225"/>
                </a:moveTo>
                <a:cubicBezTo>
                  <a:pt x="2861" y="0"/>
                  <a:pt x="2861" y="0"/>
                  <a:pt x="2861" y="0"/>
                </a:cubicBezTo>
                <a:cubicBezTo>
                  <a:pt x="2436" y="344"/>
                  <a:pt x="1954" y="516"/>
                  <a:pt x="1415" y="516"/>
                </a:cubicBezTo>
                <a:cubicBezTo>
                  <a:pt x="889" y="516"/>
                  <a:pt x="417" y="352"/>
                  <a:pt x="0" y="25"/>
                </a:cubicBezTo>
                <a:cubicBezTo>
                  <a:pt x="0" y="271"/>
                  <a:pt x="0" y="271"/>
                  <a:pt x="0" y="271"/>
                </a:cubicBezTo>
                <a:cubicBezTo>
                  <a:pt x="421" y="462"/>
                  <a:pt x="882" y="557"/>
                  <a:pt x="1382" y="557"/>
                </a:cubicBezTo>
                <a:cubicBezTo>
                  <a:pt x="1921" y="557"/>
                  <a:pt x="2414" y="446"/>
                  <a:pt x="2861" y="225"/>
                </a:cubicBez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Freeform 28"/>
          <p:cNvSpPr/>
          <p:nvPr/>
        </p:nvSpPr>
        <p:spPr bwMode="auto">
          <a:xfrm>
            <a:off x="0" y="5250170"/>
            <a:ext cx="12192000" cy="1188944"/>
          </a:xfrm>
          <a:custGeom>
            <a:avLst/>
            <a:gdLst/>
            <a:ahLst/>
            <a:cxnLst>
              <a:cxn ang="0">
                <a:pos x="2861" y="40"/>
              </a:cxn>
              <a:cxn ang="0">
                <a:pos x="2861" y="0"/>
              </a:cxn>
              <a:cxn ang="0">
                <a:pos x="1382" y="332"/>
              </a:cxn>
              <a:cxn ang="0">
                <a:pos x="0" y="46"/>
              </a:cxn>
              <a:cxn ang="0">
                <a:pos x="0" y="86"/>
              </a:cxn>
              <a:cxn ang="0">
                <a:pos x="1382" y="372"/>
              </a:cxn>
              <a:cxn ang="0">
                <a:pos x="2861" y="40"/>
              </a:cxn>
            </a:cxnLst>
            <a:rect l="0" t="0" r="r" b="b"/>
            <a:pathLst>
              <a:path w="2861" h="372">
                <a:moveTo>
                  <a:pt x="2861" y="40"/>
                </a:moveTo>
                <a:cubicBezTo>
                  <a:pt x="2861" y="0"/>
                  <a:pt x="2861" y="0"/>
                  <a:pt x="2861" y="0"/>
                </a:cubicBezTo>
                <a:cubicBezTo>
                  <a:pt x="2414" y="221"/>
                  <a:pt x="1921" y="332"/>
                  <a:pt x="1382" y="332"/>
                </a:cubicBezTo>
                <a:cubicBezTo>
                  <a:pt x="882" y="332"/>
                  <a:pt x="421" y="237"/>
                  <a:pt x="0" y="46"/>
                </a:cubicBezTo>
                <a:cubicBezTo>
                  <a:pt x="0" y="86"/>
                  <a:pt x="0" y="86"/>
                  <a:pt x="0" y="86"/>
                </a:cubicBezTo>
                <a:cubicBezTo>
                  <a:pt x="421" y="277"/>
                  <a:pt x="882" y="372"/>
                  <a:pt x="1382" y="372"/>
                </a:cubicBezTo>
                <a:cubicBezTo>
                  <a:pt x="1921" y="372"/>
                  <a:pt x="2414" y="261"/>
                  <a:pt x="2861" y="40"/>
                </a:cubicBezTo>
                <a:close/>
              </a:path>
            </a:pathLst>
          </a:custGeom>
          <a:pattFill prst="pct75">
            <a:fgClr>
              <a:srgbClr val="FBF4D9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文本框 6"/>
          <p:cNvSpPr txBox="1">
            <a:spLocks noChangeArrowheads="1"/>
          </p:cNvSpPr>
          <p:nvPr/>
        </p:nvSpPr>
        <p:spPr bwMode="auto">
          <a:xfrm>
            <a:off x="838164" y="279477"/>
            <a:ext cx="34049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 smtClean="0">
                <a:solidFill>
                  <a:schemeClr val="accent2"/>
                </a:solidFill>
                <a:latin typeface="+mj-ea"/>
                <a:ea typeface="+mj-ea"/>
              </a:rPr>
              <a:t>目录 </a:t>
            </a:r>
            <a:r>
              <a:rPr lang="en-US" altLang="zh-CN" sz="28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|</a:t>
            </a:r>
            <a:r>
              <a:rPr lang="zh-CN" altLang="en-US" sz="36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CN" sz="28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CONTENTS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自由: 形状 3"/>
          <p:cNvSpPr/>
          <p:nvPr/>
        </p:nvSpPr>
        <p:spPr>
          <a:xfrm>
            <a:off x="1866557" y="2249827"/>
            <a:ext cx="951907" cy="951908"/>
          </a:xfrm>
          <a:custGeom>
            <a:avLst/>
            <a:gdLst>
              <a:gd name="connsiteX0" fmla="*/ 475953 w 951907"/>
              <a:gd name="connsiteY0" fmla="*/ 0 h 951908"/>
              <a:gd name="connsiteX1" fmla="*/ 951907 w 951907"/>
              <a:gd name="connsiteY1" fmla="*/ 475954 h 951908"/>
              <a:gd name="connsiteX2" fmla="*/ 475953 w 951907"/>
              <a:gd name="connsiteY2" fmla="*/ 951908 h 951908"/>
              <a:gd name="connsiteX3" fmla="*/ 0 w 951907"/>
              <a:gd name="connsiteY3" fmla="*/ 475954 h 951908"/>
              <a:gd name="connsiteX4" fmla="*/ 475953 w 951907"/>
              <a:gd name="connsiteY4" fmla="*/ 0 h 95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907" h="951908">
                <a:moveTo>
                  <a:pt x="475953" y="0"/>
                </a:moveTo>
                <a:lnTo>
                  <a:pt x="951907" y="475954"/>
                </a:lnTo>
                <a:lnTo>
                  <a:pt x="475953" y="951908"/>
                </a:lnTo>
                <a:lnTo>
                  <a:pt x="0" y="475954"/>
                </a:lnTo>
                <a:lnTo>
                  <a:pt x="47595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01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977868" y="3852845"/>
            <a:ext cx="1107996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 smtClean="0"/>
              <a:t>建议探讨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818464" y="3828384"/>
            <a:ext cx="1107996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 smtClean="0"/>
              <a:t>职业展望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931307" y="2471865"/>
            <a:ext cx="1107996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 smtClean="0"/>
              <a:t>工作回顾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818464" y="2429518"/>
            <a:ext cx="1107996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800" dirty="0" smtClean="0">
                <a:solidFill>
                  <a:schemeClr val="accent1"/>
                </a:solidFill>
              </a:rPr>
              <a:t>个人介绍</a:t>
            </a:r>
            <a:endParaRPr lang="zh-CN" altLang="en-US" sz="1800" dirty="0">
              <a:solidFill>
                <a:schemeClr val="accent1"/>
              </a:solidFill>
            </a:endParaRPr>
          </a:p>
        </p:txBody>
      </p:sp>
      <p:sp>
        <p:nvSpPr>
          <p:cNvPr id="19" name="自由: 形状 21"/>
          <p:cNvSpPr/>
          <p:nvPr/>
        </p:nvSpPr>
        <p:spPr>
          <a:xfrm>
            <a:off x="1866557" y="3606346"/>
            <a:ext cx="951907" cy="951908"/>
          </a:xfrm>
          <a:custGeom>
            <a:avLst/>
            <a:gdLst>
              <a:gd name="connsiteX0" fmla="*/ 475953 w 951907"/>
              <a:gd name="connsiteY0" fmla="*/ 0 h 951908"/>
              <a:gd name="connsiteX1" fmla="*/ 951907 w 951907"/>
              <a:gd name="connsiteY1" fmla="*/ 475954 h 951908"/>
              <a:gd name="connsiteX2" fmla="*/ 475953 w 951907"/>
              <a:gd name="connsiteY2" fmla="*/ 951908 h 951908"/>
              <a:gd name="connsiteX3" fmla="*/ 0 w 951907"/>
              <a:gd name="connsiteY3" fmla="*/ 475954 h 951908"/>
              <a:gd name="connsiteX4" fmla="*/ 475953 w 951907"/>
              <a:gd name="connsiteY4" fmla="*/ 0 h 95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907" h="951908">
                <a:moveTo>
                  <a:pt x="475953" y="0"/>
                </a:moveTo>
                <a:lnTo>
                  <a:pt x="951907" y="475954"/>
                </a:lnTo>
                <a:lnTo>
                  <a:pt x="475953" y="951908"/>
                </a:lnTo>
                <a:lnTo>
                  <a:pt x="0" y="475954"/>
                </a:lnTo>
                <a:lnTo>
                  <a:pt x="4759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04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自由: 形状 22"/>
          <p:cNvSpPr/>
          <p:nvPr/>
        </p:nvSpPr>
        <p:spPr>
          <a:xfrm>
            <a:off x="4960777" y="2249827"/>
            <a:ext cx="951907" cy="951908"/>
          </a:xfrm>
          <a:custGeom>
            <a:avLst/>
            <a:gdLst>
              <a:gd name="connsiteX0" fmla="*/ 475953 w 951907"/>
              <a:gd name="connsiteY0" fmla="*/ 0 h 951908"/>
              <a:gd name="connsiteX1" fmla="*/ 951907 w 951907"/>
              <a:gd name="connsiteY1" fmla="*/ 475954 h 951908"/>
              <a:gd name="connsiteX2" fmla="*/ 475953 w 951907"/>
              <a:gd name="connsiteY2" fmla="*/ 951908 h 951908"/>
              <a:gd name="connsiteX3" fmla="*/ 0 w 951907"/>
              <a:gd name="connsiteY3" fmla="*/ 475954 h 951908"/>
              <a:gd name="connsiteX4" fmla="*/ 475953 w 951907"/>
              <a:gd name="connsiteY4" fmla="*/ 0 h 95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907" h="951908">
                <a:moveTo>
                  <a:pt x="475953" y="0"/>
                </a:moveTo>
                <a:lnTo>
                  <a:pt x="951907" y="475954"/>
                </a:lnTo>
                <a:lnTo>
                  <a:pt x="475953" y="951908"/>
                </a:lnTo>
                <a:lnTo>
                  <a:pt x="0" y="475954"/>
                </a:lnTo>
                <a:lnTo>
                  <a:pt x="4759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02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1" name="自由: 形状 23"/>
          <p:cNvSpPr/>
          <p:nvPr/>
        </p:nvSpPr>
        <p:spPr>
          <a:xfrm>
            <a:off x="4960777" y="3606346"/>
            <a:ext cx="951907" cy="951908"/>
          </a:xfrm>
          <a:custGeom>
            <a:avLst/>
            <a:gdLst>
              <a:gd name="connsiteX0" fmla="*/ 475953 w 951907"/>
              <a:gd name="connsiteY0" fmla="*/ 0 h 951908"/>
              <a:gd name="connsiteX1" fmla="*/ 951907 w 951907"/>
              <a:gd name="connsiteY1" fmla="*/ 475954 h 951908"/>
              <a:gd name="connsiteX2" fmla="*/ 475953 w 951907"/>
              <a:gd name="connsiteY2" fmla="*/ 951908 h 951908"/>
              <a:gd name="connsiteX3" fmla="*/ 0 w 951907"/>
              <a:gd name="connsiteY3" fmla="*/ 475954 h 951908"/>
              <a:gd name="connsiteX4" fmla="*/ 475953 w 951907"/>
              <a:gd name="connsiteY4" fmla="*/ 0 h 95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907" h="951908">
                <a:moveTo>
                  <a:pt x="475953" y="0"/>
                </a:moveTo>
                <a:lnTo>
                  <a:pt x="951907" y="475954"/>
                </a:lnTo>
                <a:lnTo>
                  <a:pt x="475953" y="951908"/>
                </a:lnTo>
                <a:lnTo>
                  <a:pt x="0" y="475954"/>
                </a:lnTo>
                <a:lnTo>
                  <a:pt x="47595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05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881869" y="6139533"/>
            <a:ext cx="1822935" cy="418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600" spc="300" dirty="0" smtClean="0">
                <a:solidFill>
                  <a:schemeClr val="bg1"/>
                </a:solidFill>
              </a:rPr>
              <a:t>诚信</a:t>
            </a:r>
            <a:r>
              <a:rPr lang="en-US" altLang="zh-CN" sz="1600" spc="300" dirty="0" smtClean="0">
                <a:solidFill>
                  <a:schemeClr val="bg1"/>
                </a:solidFill>
              </a:rPr>
              <a:t>·</a:t>
            </a:r>
            <a:r>
              <a:rPr lang="zh-CN" altLang="en-US" sz="1600" spc="300" dirty="0" smtClean="0">
                <a:solidFill>
                  <a:schemeClr val="bg1"/>
                </a:solidFill>
              </a:rPr>
              <a:t>坚毅</a:t>
            </a:r>
            <a:r>
              <a:rPr lang="en-US" altLang="zh-CN" sz="1600" spc="300" dirty="0" smtClean="0">
                <a:solidFill>
                  <a:schemeClr val="bg1"/>
                </a:solidFill>
              </a:rPr>
              <a:t>·</a:t>
            </a:r>
            <a:r>
              <a:rPr lang="zh-CN" altLang="en-US" sz="1600" spc="300" dirty="0" smtClean="0">
                <a:solidFill>
                  <a:schemeClr val="bg1"/>
                </a:solidFill>
              </a:rPr>
              <a:t>创新</a:t>
            </a:r>
            <a:endParaRPr lang="zh-CN" altLang="en-US" sz="1600" spc="300" dirty="0">
              <a:solidFill>
                <a:schemeClr val="bg1"/>
              </a:solidFill>
            </a:endParaRPr>
          </a:p>
        </p:txBody>
      </p:sp>
      <p:sp>
        <p:nvSpPr>
          <p:cNvPr id="22" name="自由: 形状 3"/>
          <p:cNvSpPr/>
          <p:nvPr/>
        </p:nvSpPr>
        <p:spPr>
          <a:xfrm>
            <a:off x="8096884" y="2249827"/>
            <a:ext cx="951907" cy="951908"/>
          </a:xfrm>
          <a:custGeom>
            <a:avLst/>
            <a:gdLst>
              <a:gd name="connsiteX0" fmla="*/ 475953 w 951907"/>
              <a:gd name="connsiteY0" fmla="*/ 0 h 951908"/>
              <a:gd name="connsiteX1" fmla="*/ 951907 w 951907"/>
              <a:gd name="connsiteY1" fmla="*/ 475954 h 951908"/>
              <a:gd name="connsiteX2" fmla="*/ 475953 w 951907"/>
              <a:gd name="connsiteY2" fmla="*/ 951908 h 951908"/>
              <a:gd name="connsiteX3" fmla="*/ 0 w 951907"/>
              <a:gd name="connsiteY3" fmla="*/ 475954 h 951908"/>
              <a:gd name="connsiteX4" fmla="*/ 475953 w 951907"/>
              <a:gd name="connsiteY4" fmla="*/ 0 h 95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907" h="951908">
                <a:moveTo>
                  <a:pt x="475953" y="0"/>
                </a:moveTo>
                <a:lnTo>
                  <a:pt x="951907" y="475954"/>
                </a:lnTo>
                <a:lnTo>
                  <a:pt x="475953" y="951908"/>
                </a:lnTo>
                <a:lnTo>
                  <a:pt x="0" y="475954"/>
                </a:lnTo>
                <a:lnTo>
                  <a:pt x="47595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048791" y="3828384"/>
            <a:ext cx="646331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 smtClean="0"/>
              <a:t>答辩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048791" y="2429518"/>
            <a:ext cx="1107996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800" dirty="0" smtClean="0">
                <a:solidFill>
                  <a:schemeClr val="accent1"/>
                </a:solidFill>
              </a:rPr>
              <a:t>能力成长</a:t>
            </a:r>
            <a:endParaRPr lang="zh-CN" altLang="en-US" sz="1800" dirty="0">
              <a:solidFill>
                <a:schemeClr val="accent1"/>
              </a:solidFill>
            </a:endParaRPr>
          </a:p>
        </p:txBody>
      </p:sp>
      <p:sp>
        <p:nvSpPr>
          <p:cNvPr id="26" name="自由: 形状 21"/>
          <p:cNvSpPr/>
          <p:nvPr/>
        </p:nvSpPr>
        <p:spPr>
          <a:xfrm>
            <a:off x="8096884" y="3606346"/>
            <a:ext cx="951907" cy="951908"/>
          </a:xfrm>
          <a:custGeom>
            <a:avLst/>
            <a:gdLst>
              <a:gd name="connsiteX0" fmla="*/ 475953 w 951907"/>
              <a:gd name="connsiteY0" fmla="*/ 0 h 951908"/>
              <a:gd name="connsiteX1" fmla="*/ 951907 w 951907"/>
              <a:gd name="connsiteY1" fmla="*/ 475954 h 951908"/>
              <a:gd name="connsiteX2" fmla="*/ 475953 w 951907"/>
              <a:gd name="connsiteY2" fmla="*/ 951908 h 951908"/>
              <a:gd name="connsiteX3" fmla="*/ 0 w 951907"/>
              <a:gd name="connsiteY3" fmla="*/ 475954 h 951908"/>
              <a:gd name="connsiteX4" fmla="*/ 475953 w 951907"/>
              <a:gd name="connsiteY4" fmla="*/ 0 h 95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907" h="951908">
                <a:moveTo>
                  <a:pt x="475953" y="0"/>
                </a:moveTo>
                <a:lnTo>
                  <a:pt x="951907" y="475954"/>
                </a:lnTo>
                <a:lnTo>
                  <a:pt x="475953" y="951908"/>
                </a:lnTo>
                <a:lnTo>
                  <a:pt x="0" y="475954"/>
                </a:lnTo>
                <a:lnTo>
                  <a:pt x="4759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06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 15"/>
          <p:cNvGrpSpPr/>
          <p:nvPr/>
        </p:nvGrpSpPr>
        <p:grpSpPr>
          <a:xfrm>
            <a:off x="2" y="6212532"/>
            <a:ext cx="12191998" cy="377411"/>
            <a:chOff x="2" y="6212532"/>
            <a:chExt cx="12191998" cy="377411"/>
          </a:xfrm>
        </p:grpSpPr>
        <p:sp>
          <p:nvSpPr>
            <p:cNvPr id="17" name="文本框 16"/>
            <p:cNvSpPr txBox="1"/>
            <p:nvPr/>
          </p:nvSpPr>
          <p:spPr>
            <a:xfrm>
              <a:off x="10229856" y="6212532"/>
              <a:ext cx="1348446" cy="377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sz="1400" dirty="0" smtClean="0">
                  <a:solidFill>
                    <a:srgbClr val="C00000"/>
                  </a:solidFill>
                </a:rPr>
                <a:t>诚信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坚毅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创新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直线连接符 17"/>
            <p:cNvCxnSpPr/>
            <p:nvPr/>
          </p:nvCxnSpPr>
          <p:spPr>
            <a:xfrm flipH="1" flipV="1">
              <a:off x="2" y="6428144"/>
              <a:ext cx="10172698" cy="10036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 flipH="1">
              <a:off x="11583152" y="6432650"/>
              <a:ext cx="608848" cy="0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自由: 形状 32"/>
          <p:cNvSpPr/>
          <p:nvPr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自由: 形状 31"/>
          <p:cNvSpPr/>
          <p:nvPr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8228" y="3803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1C2C44"/>
                </a:solidFill>
                <a:latin typeface="+mj-ea"/>
                <a:ea typeface="+mj-ea"/>
              </a:rPr>
              <a:t>个人介绍</a:t>
            </a:r>
            <a:endParaRPr kumimoji="1" lang="zh-CN" altLang="en-US" sz="2400" dirty="0">
              <a:solidFill>
                <a:srgbClr val="1C2C44"/>
              </a:solidFill>
              <a:latin typeface="+mj-ea"/>
              <a:ea typeface="+mj-ea"/>
            </a:endParaRPr>
          </a:p>
        </p:txBody>
      </p:sp>
      <p:sp>
        <p:nvSpPr>
          <p:cNvPr id="42" name="原创设计师QQ：598969553              _3"/>
          <p:cNvSpPr/>
          <p:nvPr/>
        </p:nvSpPr>
        <p:spPr>
          <a:xfrm>
            <a:off x="1235870" y="2394538"/>
            <a:ext cx="703255" cy="7032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原创设计师QQ：598969553              _4"/>
          <p:cNvSpPr/>
          <p:nvPr/>
        </p:nvSpPr>
        <p:spPr>
          <a:xfrm>
            <a:off x="1235869" y="3537222"/>
            <a:ext cx="703255" cy="7032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原创设计师QQ：598969553              _7"/>
          <p:cNvSpPr/>
          <p:nvPr/>
        </p:nvSpPr>
        <p:spPr>
          <a:xfrm>
            <a:off x="1267887" y="2424811"/>
            <a:ext cx="69762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01</a:t>
            </a:r>
            <a:endParaRPr lang="zh-CN" altLang="en-US" sz="48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原创设计师QQ：598969553              _8"/>
          <p:cNvSpPr/>
          <p:nvPr/>
        </p:nvSpPr>
        <p:spPr>
          <a:xfrm>
            <a:off x="1245395" y="3567572"/>
            <a:ext cx="69762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02</a:t>
            </a:r>
            <a:endParaRPr lang="zh-CN" altLang="en-US" sz="48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997531" y="2228313"/>
            <a:ext cx="436239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实习培训期：</a:t>
            </a:r>
            <a:r>
              <a:rPr lang="en-US" altLang="zh-CN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2017.6</a:t>
            </a:r>
            <a:r>
              <a:rPr lang="zh-CN" altLang="en-US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2017.10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程序员入门时期</a:t>
            </a:r>
            <a:endParaRPr lang="en-US" altLang="zh-CN" sz="1200" dirty="0">
              <a:solidFill>
                <a:srgbClr val="1D2D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997531" y="3380466"/>
            <a:ext cx="436239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CN" altLang="en-US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份工作：</a:t>
            </a:r>
            <a:r>
              <a:rPr lang="en-US" altLang="zh-CN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2017.10 – 2019.3</a:t>
            </a:r>
            <a:endParaRPr lang="en-US" altLang="zh-CN" dirty="0" smtClean="0">
              <a:solidFill>
                <a:srgbClr val="1D2D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在一家汽车消费信贷公司，主要工作：</a:t>
            </a:r>
            <a:r>
              <a:rPr lang="en-US" altLang="zh-CN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后台开发</a:t>
            </a:r>
            <a:endParaRPr lang="en-US" altLang="zh-CN" sz="1200" dirty="0" smtClean="0">
              <a:solidFill>
                <a:srgbClr val="1D2D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技能成长的第一阶段</a:t>
            </a:r>
            <a:endParaRPr lang="en-US" altLang="zh-CN" sz="1200" dirty="0">
              <a:solidFill>
                <a:srgbClr val="1D2D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1"/>
          <p:cNvSpPr txBox="1"/>
          <p:nvPr/>
        </p:nvSpPr>
        <p:spPr>
          <a:xfrm>
            <a:off x="770518" y="981467"/>
            <a:ext cx="4950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1C2C44"/>
                </a:solidFill>
              </a:rPr>
              <a:t>李龙  </a:t>
            </a:r>
            <a:endParaRPr lang="en-US" altLang="zh-CN" dirty="0" smtClean="0">
              <a:solidFill>
                <a:srgbClr val="1C2C44"/>
              </a:solidFill>
            </a:endParaRPr>
          </a:p>
          <a:p>
            <a:r>
              <a:rPr lang="zh-CN" altLang="en-US" dirty="0" smtClean="0">
                <a:solidFill>
                  <a:srgbClr val="1C2C44"/>
                </a:solidFill>
              </a:rPr>
              <a:t>青岛大学 </a:t>
            </a:r>
            <a:r>
              <a:rPr lang="en-US" altLang="zh-CN" dirty="0" smtClean="0">
                <a:solidFill>
                  <a:srgbClr val="1C2C44"/>
                </a:solidFill>
              </a:rPr>
              <a:t>17</a:t>
            </a:r>
            <a:r>
              <a:rPr lang="zh-CN" altLang="en-US" dirty="0" smtClean="0">
                <a:solidFill>
                  <a:srgbClr val="1C2C44"/>
                </a:solidFill>
              </a:rPr>
              <a:t>届</a:t>
            </a:r>
            <a:endParaRPr lang="en-US" altLang="zh-CN" dirty="0" smtClean="0">
              <a:solidFill>
                <a:srgbClr val="1C2C44"/>
              </a:solidFill>
            </a:endParaRPr>
          </a:p>
          <a:p>
            <a:r>
              <a:rPr lang="zh-CN" altLang="en-US" dirty="0" smtClean="0">
                <a:solidFill>
                  <a:srgbClr val="1C2C44"/>
                </a:solidFill>
              </a:rPr>
              <a:t>专业：数学与应用数学</a:t>
            </a:r>
            <a:endParaRPr lang="zh-CN" altLang="en-US" dirty="0">
              <a:solidFill>
                <a:srgbClr val="1C2C44"/>
              </a:solidFill>
            </a:endParaRPr>
          </a:p>
        </p:txBody>
      </p:sp>
      <p:sp>
        <p:nvSpPr>
          <p:cNvPr id="25" name="原创设计师QQ：598969553              _4"/>
          <p:cNvSpPr/>
          <p:nvPr/>
        </p:nvSpPr>
        <p:spPr>
          <a:xfrm>
            <a:off x="1235869" y="4715091"/>
            <a:ext cx="703255" cy="703255"/>
          </a:xfrm>
          <a:prstGeom prst="rect">
            <a:avLst/>
          </a:pr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原创设计师QQ：598969553              _8"/>
          <p:cNvSpPr/>
          <p:nvPr/>
        </p:nvSpPr>
        <p:spPr>
          <a:xfrm>
            <a:off x="1245395" y="4745441"/>
            <a:ext cx="69762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03</a:t>
            </a:r>
            <a:endParaRPr lang="zh-CN" altLang="en-US" sz="48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997531" y="4558335"/>
            <a:ext cx="436239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保持着对先进技术的敬畏和渴求</a:t>
            </a:r>
            <a:endParaRPr lang="en-US" altLang="zh-CN" dirty="0" smtClean="0">
              <a:solidFill>
                <a:srgbClr val="1D2D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我还是一个技术和业务的小白：</a:t>
            </a:r>
            <a:r>
              <a:rPr lang="en-US" altLang="zh-CN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docker+k8s</a:t>
            </a:r>
            <a:r>
              <a:rPr lang="zh-CN" altLang="en-US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err="1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spring-cloud</a:t>
            </a:r>
            <a:r>
              <a:rPr lang="zh-CN" altLang="en-US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err="1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serviceMesh</a:t>
            </a:r>
            <a:r>
              <a:rPr lang="en-US" altLang="zh-CN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… …</a:t>
            </a:r>
            <a:endParaRPr lang="en-US" altLang="zh-CN" sz="1200" dirty="0">
              <a:solidFill>
                <a:srgbClr val="1D2D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 15"/>
          <p:cNvGrpSpPr/>
          <p:nvPr/>
        </p:nvGrpSpPr>
        <p:grpSpPr>
          <a:xfrm>
            <a:off x="2" y="6212532"/>
            <a:ext cx="12191998" cy="377411"/>
            <a:chOff x="2" y="6212532"/>
            <a:chExt cx="12191998" cy="377411"/>
          </a:xfrm>
        </p:grpSpPr>
        <p:sp>
          <p:nvSpPr>
            <p:cNvPr id="17" name="文本框 16"/>
            <p:cNvSpPr txBox="1"/>
            <p:nvPr/>
          </p:nvSpPr>
          <p:spPr>
            <a:xfrm>
              <a:off x="10229856" y="6212532"/>
              <a:ext cx="1348446" cy="377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sz="1400" dirty="0" smtClean="0">
                  <a:solidFill>
                    <a:srgbClr val="C00000"/>
                  </a:solidFill>
                </a:rPr>
                <a:t>诚信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坚毅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创新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直线连接符 17"/>
            <p:cNvCxnSpPr/>
            <p:nvPr/>
          </p:nvCxnSpPr>
          <p:spPr>
            <a:xfrm flipH="1" flipV="1">
              <a:off x="2" y="6428144"/>
              <a:ext cx="10172698" cy="10036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 flipH="1">
              <a:off x="11583152" y="6432650"/>
              <a:ext cx="608848" cy="0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自由: 形状 32"/>
          <p:cNvSpPr/>
          <p:nvPr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自由: 形状 31"/>
          <p:cNvSpPr/>
          <p:nvPr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8228" y="3803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1C2C44"/>
                </a:solidFill>
                <a:latin typeface="+mj-ea"/>
                <a:ea typeface="+mj-ea"/>
              </a:rPr>
              <a:t>工作回顾</a:t>
            </a:r>
            <a:endParaRPr kumimoji="1" lang="zh-CN" altLang="en-US" sz="2400" dirty="0">
              <a:solidFill>
                <a:srgbClr val="1C2C44"/>
              </a:solidFill>
              <a:latin typeface="+mj-ea"/>
              <a:ea typeface="+mj-ea"/>
            </a:endParaRPr>
          </a:p>
        </p:txBody>
      </p:sp>
      <p:grpSp>
        <p:nvGrpSpPr>
          <p:cNvPr id="24" name="组合 59"/>
          <p:cNvGrpSpPr/>
          <p:nvPr/>
        </p:nvGrpSpPr>
        <p:grpSpPr>
          <a:xfrm>
            <a:off x="1786209" y="1596740"/>
            <a:ext cx="2254250" cy="3699312"/>
            <a:chOff x="1327150" y="2627501"/>
            <a:chExt cx="2254250" cy="3699312"/>
          </a:xfrm>
        </p:grpSpPr>
        <p:sp>
          <p:nvSpPr>
            <p:cNvPr id="25" name="矩形 24"/>
            <p:cNvSpPr/>
            <p:nvPr/>
          </p:nvSpPr>
          <p:spPr>
            <a:xfrm>
              <a:off x="1327150" y="2627501"/>
              <a:ext cx="2254250" cy="2812222"/>
            </a:xfrm>
            <a:prstGeom prst="rect">
              <a:avLst/>
            </a:prstGeom>
            <a:noFill/>
            <a:ln w="12700">
              <a:solidFill>
                <a:srgbClr val="1D2D46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61"/>
            <p:cNvGrpSpPr/>
            <p:nvPr/>
          </p:nvGrpSpPr>
          <p:grpSpPr>
            <a:xfrm>
              <a:off x="1522764" y="4461220"/>
              <a:ext cx="1863023" cy="1865593"/>
              <a:chOff x="1566476" y="4461220"/>
              <a:chExt cx="1863023" cy="1865593"/>
            </a:xfrm>
          </p:grpSpPr>
          <p:sp>
            <p:nvSpPr>
              <p:cNvPr id="28" name="Freeform 5"/>
              <p:cNvSpPr/>
              <p:nvPr/>
            </p:nvSpPr>
            <p:spPr bwMode="auto">
              <a:xfrm>
                <a:off x="1566476" y="4461220"/>
                <a:ext cx="1863023" cy="1865593"/>
              </a:xfrm>
              <a:custGeom>
                <a:avLst/>
                <a:gdLst>
                  <a:gd name="connsiteX0" fmla="*/ 0 w 1152002"/>
                  <a:gd name="connsiteY0" fmla="*/ 576001 h 1152002"/>
                  <a:gd name="connsiteX1" fmla="*/ 576001 w 1152002"/>
                  <a:gd name="connsiteY1" fmla="*/ 0 h 1152002"/>
                  <a:gd name="connsiteX2" fmla="*/ 1152002 w 1152002"/>
                  <a:gd name="connsiteY2" fmla="*/ 576001 h 1152002"/>
                  <a:gd name="connsiteX3" fmla="*/ 576001 w 1152002"/>
                  <a:gd name="connsiteY3" fmla="*/ 1152002 h 1152002"/>
                  <a:gd name="connsiteX4" fmla="*/ 0 w 1152002"/>
                  <a:gd name="connsiteY4" fmla="*/ 576001 h 115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2002" h="1152002">
                    <a:moveTo>
                      <a:pt x="0" y="576001"/>
                    </a:moveTo>
                    <a:cubicBezTo>
                      <a:pt x="0" y="257884"/>
                      <a:pt x="257884" y="0"/>
                      <a:pt x="576001" y="0"/>
                    </a:cubicBezTo>
                    <a:cubicBezTo>
                      <a:pt x="894118" y="0"/>
                      <a:pt x="1152002" y="257884"/>
                      <a:pt x="1152002" y="576001"/>
                    </a:cubicBezTo>
                    <a:cubicBezTo>
                      <a:pt x="1152002" y="894118"/>
                      <a:pt x="894118" y="1152002"/>
                      <a:pt x="576001" y="1152002"/>
                    </a:cubicBezTo>
                    <a:cubicBezTo>
                      <a:pt x="257884" y="1152002"/>
                      <a:pt x="0" y="894118"/>
                      <a:pt x="0" y="576001"/>
                    </a:cubicBezTo>
                    <a:close/>
                  </a:path>
                </a:pathLst>
              </a:custGeom>
              <a:solidFill>
                <a:srgbClr val="1D2D4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185852" tIns="185852" rIns="185852" bIns="185852" spcCol="1270" anchor="ctr"/>
              <a:lstStyle/>
              <a:p>
                <a:pPr algn="ctr" defTabSz="1200150" eaLnBrk="1" fontAlgn="auto" hangingPunct="1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id-ID" sz="2700" dirty="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995287" y="5175133"/>
                <a:ext cx="100540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金融中台</a:t>
                </a:r>
                <a:endPara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951575" y="3232595"/>
              <a:ext cx="1005403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sz="1600" b="1" dirty="0" smtClean="0">
                  <a:solidFill>
                    <a:srgbClr val="1D2D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客户池</a:t>
              </a:r>
              <a:endParaRPr lang="en-US" altLang="zh-CN" sz="1600" b="1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/>
              <a:r>
                <a:rPr lang="zh-CN" altLang="en-US" sz="1600" b="1" dirty="0" smtClean="0">
                  <a:solidFill>
                    <a:srgbClr val="1D2D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资料池</a:t>
              </a:r>
              <a:endParaRPr lang="en-US" altLang="zh-CN" sz="1600" b="1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/>
              <a:r>
                <a:rPr lang="zh-CN" altLang="en-US" sz="1600" b="1" dirty="0">
                  <a:solidFill>
                    <a:srgbClr val="1D2D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金融贷前</a:t>
              </a:r>
              <a:endParaRPr lang="en-US" altLang="zh-CN" sz="1600" b="1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88"/>
          <p:cNvGrpSpPr/>
          <p:nvPr/>
        </p:nvGrpSpPr>
        <p:grpSpPr>
          <a:xfrm>
            <a:off x="4968875" y="1596740"/>
            <a:ext cx="2254250" cy="3699312"/>
            <a:chOff x="1327150" y="2627501"/>
            <a:chExt cx="2254250" cy="3699312"/>
          </a:xfrm>
        </p:grpSpPr>
        <p:sp>
          <p:nvSpPr>
            <p:cNvPr id="31" name="矩形 30"/>
            <p:cNvSpPr/>
            <p:nvPr/>
          </p:nvSpPr>
          <p:spPr>
            <a:xfrm>
              <a:off x="1327150" y="2627501"/>
              <a:ext cx="2254250" cy="2812222"/>
            </a:xfrm>
            <a:prstGeom prst="rect">
              <a:avLst/>
            </a:prstGeom>
            <a:noFill/>
            <a:ln w="12700">
              <a:solidFill>
                <a:srgbClr val="D0243A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" name="组合 90"/>
            <p:cNvGrpSpPr/>
            <p:nvPr/>
          </p:nvGrpSpPr>
          <p:grpSpPr>
            <a:xfrm>
              <a:off x="1522764" y="4461220"/>
              <a:ext cx="1863023" cy="1865593"/>
              <a:chOff x="1566476" y="4461220"/>
              <a:chExt cx="1863023" cy="1865593"/>
            </a:xfrm>
          </p:grpSpPr>
          <p:sp>
            <p:nvSpPr>
              <p:cNvPr id="34" name="Freeform 5"/>
              <p:cNvSpPr/>
              <p:nvPr/>
            </p:nvSpPr>
            <p:spPr bwMode="auto">
              <a:xfrm>
                <a:off x="1566476" y="4461220"/>
                <a:ext cx="1863023" cy="1865593"/>
              </a:xfrm>
              <a:custGeom>
                <a:avLst/>
                <a:gdLst>
                  <a:gd name="connsiteX0" fmla="*/ 0 w 1152002"/>
                  <a:gd name="connsiteY0" fmla="*/ 576001 h 1152002"/>
                  <a:gd name="connsiteX1" fmla="*/ 576001 w 1152002"/>
                  <a:gd name="connsiteY1" fmla="*/ 0 h 1152002"/>
                  <a:gd name="connsiteX2" fmla="*/ 1152002 w 1152002"/>
                  <a:gd name="connsiteY2" fmla="*/ 576001 h 1152002"/>
                  <a:gd name="connsiteX3" fmla="*/ 576001 w 1152002"/>
                  <a:gd name="connsiteY3" fmla="*/ 1152002 h 1152002"/>
                  <a:gd name="connsiteX4" fmla="*/ 0 w 1152002"/>
                  <a:gd name="connsiteY4" fmla="*/ 576001 h 115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2002" h="1152002">
                    <a:moveTo>
                      <a:pt x="0" y="576001"/>
                    </a:moveTo>
                    <a:cubicBezTo>
                      <a:pt x="0" y="257884"/>
                      <a:pt x="257884" y="0"/>
                      <a:pt x="576001" y="0"/>
                    </a:cubicBezTo>
                    <a:cubicBezTo>
                      <a:pt x="894118" y="0"/>
                      <a:pt x="1152002" y="257884"/>
                      <a:pt x="1152002" y="576001"/>
                    </a:cubicBezTo>
                    <a:cubicBezTo>
                      <a:pt x="1152002" y="894118"/>
                      <a:pt x="894118" y="1152002"/>
                      <a:pt x="576001" y="1152002"/>
                    </a:cubicBezTo>
                    <a:cubicBezTo>
                      <a:pt x="257884" y="1152002"/>
                      <a:pt x="0" y="894118"/>
                      <a:pt x="0" y="576001"/>
                    </a:cubicBezTo>
                    <a:close/>
                  </a:path>
                </a:pathLst>
              </a:custGeom>
              <a:solidFill>
                <a:srgbClr val="D0243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185852" tIns="185852" rIns="185852" bIns="185852" spcCol="1270" anchor="ctr"/>
              <a:lstStyle/>
              <a:p>
                <a:pPr algn="ctr" defTabSz="1200150" eaLnBrk="1" fontAlgn="auto" hangingPunct="1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id-ID" sz="2700" dirty="0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1825366" y="5175133"/>
                <a:ext cx="134524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zh-CN" altLang="en-US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银宝贷</a:t>
                </a:r>
                <a:r>
                  <a:rPr lang="en-US" altLang="zh-CN" sz="20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1.0</a:t>
                </a:r>
                <a:endPara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1556240" y="3336575"/>
              <a:ext cx="188705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 err="1" smtClean="0">
                  <a:solidFill>
                    <a:srgbClr val="D0243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Dubbo</a:t>
              </a:r>
              <a:r>
                <a:rPr lang="zh-CN" altLang="en-US" sz="1600" dirty="0" smtClean="0">
                  <a:solidFill>
                    <a:srgbClr val="D0243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分布式框架</a:t>
              </a:r>
              <a:endParaRPr lang="en-US" altLang="zh-CN" sz="1600" dirty="0" smtClean="0">
                <a:solidFill>
                  <a:srgbClr val="D0243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dirty="0" smtClean="0">
                  <a:solidFill>
                    <a:srgbClr val="D0243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Zookeeper</a:t>
              </a:r>
              <a:r>
                <a:rPr lang="zh-CN" altLang="en-US" sz="1600" dirty="0" smtClean="0">
                  <a:solidFill>
                    <a:srgbClr val="D0243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endParaRPr lang="zh-CN" altLang="en-US" sz="1600" dirty="0">
                <a:solidFill>
                  <a:srgbClr val="D0243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/>
              <a:endParaRPr lang="en-US" altLang="zh-CN" sz="1600" b="1" dirty="0">
                <a:solidFill>
                  <a:srgbClr val="D0243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94"/>
          <p:cNvGrpSpPr/>
          <p:nvPr/>
        </p:nvGrpSpPr>
        <p:grpSpPr>
          <a:xfrm>
            <a:off x="8140390" y="1596740"/>
            <a:ext cx="2254250" cy="3699312"/>
            <a:chOff x="1327150" y="2627501"/>
            <a:chExt cx="2254250" cy="3699312"/>
          </a:xfrm>
        </p:grpSpPr>
        <p:sp>
          <p:nvSpPr>
            <p:cNvPr id="37" name="矩形 36"/>
            <p:cNvSpPr/>
            <p:nvPr/>
          </p:nvSpPr>
          <p:spPr>
            <a:xfrm>
              <a:off x="1327150" y="2627501"/>
              <a:ext cx="2254250" cy="2812222"/>
            </a:xfrm>
            <a:prstGeom prst="rect">
              <a:avLst/>
            </a:prstGeom>
            <a:noFill/>
            <a:ln w="12700">
              <a:solidFill>
                <a:srgbClr val="1D2D46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8" name="组合 96"/>
            <p:cNvGrpSpPr/>
            <p:nvPr/>
          </p:nvGrpSpPr>
          <p:grpSpPr>
            <a:xfrm>
              <a:off x="1522764" y="4461220"/>
              <a:ext cx="1863023" cy="1865593"/>
              <a:chOff x="1566476" y="4461220"/>
              <a:chExt cx="1863023" cy="1865593"/>
            </a:xfrm>
          </p:grpSpPr>
          <p:sp>
            <p:nvSpPr>
              <p:cNvPr id="40" name="Freeform 5"/>
              <p:cNvSpPr/>
              <p:nvPr/>
            </p:nvSpPr>
            <p:spPr bwMode="auto">
              <a:xfrm>
                <a:off x="1566476" y="4461220"/>
                <a:ext cx="1863023" cy="1865593"/>
              </a:xfrm>
              <a:custGeom>
                <a:avLst/>
                <a:gdLst>
                  <a:gd name="connsiteX0" fmla="*/ 0 w 1152002"/>
                  <a:gd name="connsiteY0" fmla="*/ 576001 h 1152002"/>
                  <a:gd name="connsiteX1" fmla="*/ 576001 w 1152002"/>
                  <a:gd name="connsiteY1" fmla="*/ 0 h 1152002"/>
                  <a:gd name="connsiteX2" fmla="*/ 1152002 w 1152002"/>
                  <a:gd name="connsiteY2" fmla="*/ 576001 h 1152002"/>
                  <a:gd name="connsiteX3" fmla="*/ 576001 w 1152002"/>
                  <a:gd name="connsiteY3" fmla="*/ 1152002 h 1152002"/>
                  <a:gd name="connsiteX4" fmla="*/ 0 w 1152002"/>
                  <a:gd name="connsiteY4" fmla="*/ 576001 h 115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2002" h="1152002">
                    <a:moveTo>
                      <a:pt x="0" y="576001"/>
                    </a:moveTo>
                    <a:cubicBezTo>
                      <a:pt x="0" y="257884"/>
                      <a:pt x="257884" y="0"/>
                      <a:pt x="576001" y="0"/>
                    </a:cubicBezTo>
                    <a:cubicBezTo>
                      <a:pt x="894118" y="0"/>
                      <a:pt x="1152002" y="257884"/>
                      <a:pt x="1152002" y="576001"/>
                    </a:cubicBezTo>
                    <a:cubicBezTo>
                      <a:pt x="1152002" y="894118"/>
                      <a:pt x="894118" y="1152002"/>
                      <a:pt x="576001" y="1152002"/>
                    </a:cubicBezTo>
                    <a:cubicBezTo>
                      <a:pt x="257884" y="1152002"/>
                      <a:pt x="0" y="894118"/>
                      <a:pt x="0" y="576001"/>
                    </a:cubicBezTo>
                    <a:close/>
                  </a:path>
                </a:pathLst>
              </a:custGeom>
              <a:solidFill>
                <a:srgbClr val="1D2D4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185852" tIns="185852" rIns="185852" bIns="185852" spcCol="1270" anchor="ctr"/>
              <a:lstStyle/>
              <a:p>
                <a:pPr algn="ctr" defTabSz="1200150" eaLnBrk="1" fontAlgn="auto" hangingPunct="1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id-ID" sz="2700" dirty="0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2020934" y="5175133"/>
                <a:ext cx="9541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工作</a:t>
                </a:r>
                <a:r>
                  <a:rPr lang="zh-CN" altLang="en-US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流</a:t>
                </a:r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1688681" y="3248482"/>
              <a:ext cx="1531188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1600" b="1" dirty="0" err="1" smtClean="0">
                  <a:solidFill>
                    <a:srgbClr val="1D2D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Activiti</a:t>
              </a:r>
              <a:r>
                <a:rPr lang="zh-CN" altLang="en-US" sz="1600" b="1" dirty="0" smtClean="0">
                  <a:solidFill>
                    <a:srgbClr val="1D2D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工作流</a:t>
              </a:r>
              <a:endParaRPr lang="en-US" altLang="zh-CN" sz="1600" b="1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/>
              <a:r>
                <a:rPr lang="zh-CN" altLang="en-US" sz="1600" b="1" dirty="0">
                  <a:solidFill>
                    <a:srgbClr val="1D2D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银宝</a:t>
              </a:r>
              <a:r>
                <a:rPr lang="zh-CN" altLang="en-US" sz="1600" b="1" dirty="0" smtClean="0">
                  <a:solidFill>
                    <a:srgbClr val="1D2D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贷</a:t>
              </a:r>
              <a:r>
                <a:rPr lang="en-US" altLang="zh-CN" sz="1600" b="1" dirty="0" smtClean="0">
                  <a:solidFill>
                    <a:srgbClr val="1D2D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1.0</a:t>
              </a:r>
            </a:p>
            <a:p>
              <a:pPr lvl="0" algn="ctr"/>
              <a:r>
                <a:rPr lang="zh-CN" altLang="en-US" sz="1600" b="1" dirty="0" smtClean="0">
                  <a:solidFill>
                    <a:srgbClr val="1D2D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顺骋</a:t>
              </a:r>
              <a:endParaRPr lang="en-US" altLang="zh-CN" sz="1600" b="1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/>
              <a:r>
                <a:rPr lang="zh-CN" altLang="en-US" sz="1600" b="1" dirty="0">
                  <a:solidFill>
                    <a:srgbClr val="1D2D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浩凯</a:t>
              </a:r>
              <a:endParaRPr lang="en-US" altLang="zh-CN" sz="1600" b="1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8228" y="3803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rgbClr val="1C2C44"/>
                </a:solidFill>
                <a:latin typeface="+mj-ea"/>
                <a:ea typeface="+mj-ea"/>
              </a:rPr>
              <a:t>工作回顾</a:t>
            </a:r>
          </a:p>
        </p:txBody>
      </p:sp>
      <p:sp>
        <p:nvSpPr>
          <p:cNvPr id="3" name="任意多边形 15">
            <a:extLst>
              <a:ext uri="{FF2B5EF4-FFF2-40B4-BE49-F238E27FC236}">
                <a16:creationId xmlns:a16="http://schemas.microsoft.com/office/drawing/2014/main" xmlns="" id="{8904ED83-6CFC-4B45-A5EC-96FD648F0ED2}"/>
              </a:ext>
            </a:extLst>
          </p:cNvPr>
          <p:cNvSpPr/>
          <p:nvPr/>
        </p:nvSpPr>
        <p:spPr bwMode="auto">
          <a:xfrm>
            <a:off x="1496114" y="1812722"/>
            <a:ext cx="1601788" cy="639762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30596" tIns="5080" rIns="320435" bIns="5080" spcCol="1270" anchor="ctr"/>
          <a:lstStyle/>
          <a:p>
            <a:pPr algn="ctr" defTabSz="3556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客户池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48BB008-5D39-4B81-839C-1C282C18885E}"/>
              </a:ext>
            </a:extLst>
          </p:cNvPr>
          <p:cNvSpPr txBox="1"/>
          <p:nvPr/>
        </p:nvSpPr>
        <p:spPr>
          <a:xfrm>
            <a:off x="5029842" y="84200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金融中台项目</a:t>
            </a:r>
            <a:endParaRPr lang="zh-CN" altLang="en-US" dirty="0"/>
          </a:p>
        </p:txBody>
      </p:sp>
      <p:sp>
        <p:nvSpPr>
          <p:cNvPr id="5" name="任意多边形 15">
            <a:extLst>
              <a:ext uri="{FF2B5EF4-FFF2-40B4-BE49-F238E27FC236}">
                <a16:creationId xmlns:a16="http://schemas.microsoft.com/office/drawing/2014/main" xmlns="" id="{8904ED83-6CFC-4B45-A5EC-96FD648F0ED2}"/>
              </a:ext>
            </a:extLst>
          </p:cNvPr>
          <p:cNvSpPr/>
          <p:nvPr/>
        </p:nvSpPr>
        <p:spPr bwMode="auto">
          <a:xfrm>
            <a:off x="1496114" y="3086439"/>
            <a:ext cx="1601788" cy="639762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30596" tIns="5080" rIns="320435" bIns="5080" spcCol="1270" anchor="ctr"/>
          <a:lstStyle/>
          <a:p>
            <a:pPr algn="ctr" defTabSz="3556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</a:rPr>
              <a:t>资料</a:t>
            </a:r>
            <a:r>
              <a:rPr lang="zh-CN" altLang="en-US" sz="2000" dirty="0" smtClean="0">
                <a:solidFill>
                  <a:schemeClr val="bg1"/>
                </a:solidFill>
              </a:rPr>
              <a:t>池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6" name="任意多边形 15">
            <a:extLst>
              <a:ext uri="{FF2B5EF4-FFF2-40B4-BE49-F238E27FC236}">
                <a16:creationId xmlns:a16="http://schemas.microsoft.com/office/drawing/2014/main" xmlns="" id="{8904ED83-6CFC-4B45-A5EC-96FD648F0ED2}"/>
              </a:ext>
            </a:extLst>
          </p:cNvPr>
          <p:cNvSpPr/>
          <p:nvPr/>
        </p:nvSpPr>
        <p:spPr bwMode="auto">
          <a:xfrm>
            <a:off x="1496114" y="4455773"/>
            <a:ext cx="1601788" cy="639762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30596" tIns="5080" rIns="320435" bIns="5080" spcCol="1270" anchor="ctr"/>
          <a:lstStyle/>
          <a:p>
            <a:pPr algn="ctr" defTabSz="3556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</a:rPr>
              <a:t>贷前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C73C6C6B-8253-4A2C-9D64-0465A903DBA1}"/>
              </a:ext>
            </a:extLst>
          </p:cNvPr>
          <p:cNvSpPr txBox="1"/>
          <p:nvPr/>
        </p:nvSpPr>
        <p:spPr>
          <a:xfrm>
            <a:off x="3240244" y="1963326"/>
            <a:ext cx="6004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企业</a:t>
            </a:r>
            <a:r>
              <a:rPr lang="zh-CN" altLang="en-US" sz="1600" dirty="0" smtClean="0"/>
              <a:t>客户的添加、修改、名称模糊检索</a:t>
            </a:r>
            <a:endParaRPr lang="en-US" altLang="zh-CN" sz="1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C73C6C6B-8253-4A2C-9D64-0465A903DBA1}"/>
              </a:ext>
            </a:extLst>
          </p:cNvPr>
          <p:cNvSpPr txBox="1"/>
          <p:nvPr/>
        </p:nvSpPr>
        <p:spPr>
          <a:xfrm>
            <a:off x="3240244" y="3141426"/>
            <a:ext cx="6004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资料列表的展示、上传资料、移动资料、删除资料、资料数目展示、打包下载</a:t>
            </a:r>
            <a:endParaRPr lang="en-US" altLang="zh-CN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C73C6C6B-8253-4A2C-9D64-0465A903DBA1}"/>
              </a:ext>
            </a:extLst>
          </p:cNvPr>
          <p:cNvSpPr txBox="1"/>
          <p:nvPr/>
        </p:nvSpPr>
        <p:spPr>
          <a:xfrm>
            <a:off x="3240244" y="4455773"/>
            <a:ext cx="6004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提供与前端对接的</a:t>
            </a:r>
            <a:r>
              <a:rPr lang="en-US" altLang="zh-CN" sz="1600" dirty="0" smtClean="0"/>
              <a:t>Web</a:t>
            </a:r>
            <a:r>
              <a:rPr lang="zh-CN" altLang="en-US" sz="1600" dirty="0" smtClean="0"/>
              <a:t>接口：客户信息的保存和提交、客户资料详情展示、申请单列表展示等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068557774"/>
      </p:ext>
    </p:extLst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8228" y="3803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rgbClr val="1C2C44"/>
                </a:solidFill>
                <a:latin typeface="+mj-ea"/>
                <a:ea typeface="+mj-ea"/>
              </a:rPr>
              <a:t>工作回顾</a:t>
            </a:r>
          </a:p>
        </p:txBody>
      </p:sp>
      <p:sp>
        <p:nvSpPr>
          <p:cNvPr id="3" name="任意多边形 15">
            <a:extLst>
              <a:ext uri="{FF2B5EF4-FFF2-40B4-BE49-F238E27FC236}">
                <a16:creationId xmlns:a16="http://schemas.microsoft.com/office/drawing/2014/main" xmlns="" id="{8904ED83-6CFC-4B45-A5EC-96FD648F0ED2}"/>
              </a:ext>
            </a:extLst>
          </p:cNvPr>
          <p:cNvSpPr/>
          <p:nvPr/>
        </p:nvSpPr>
        <p:spPr bwMode="auto">
          <a:xfrm>
            <a:off x="451085" y="1643445"/>
            <a:ext cx="2056984" cy="639762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30596" tIns="5080" rIns="320435" bIns="5080" spcCol="1270" anchor="ctr"/>
          <a:lstStyle/>
          <a:p>
            <a:pPr algn="ctr" defTabSz="3556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 sz="1600" dirty="0" err="1" smtClean="0">
                <a:solidFill>
                  <a:schemeClr val="bg1"/>
                </a:solidFill>
              </a:rPr>
              <a:t>Dubbo+ZK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48BB008-5D39-4B81-839C-1C282C18885E}"/>
              </a:ext>
            </a:extLst>
          </p:cNvPr>
          <p:cNvSpPr txBox="1"/>
          <p:nvPr/>
        </p:nvSpPr>
        <p:spPr>
          <a:xfrm>
            <a:off x="5029842" y="84200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银宝贷</a:t>
            </a:r>
            <a:r>
              <a:rPr lang="en-US" altLang="zh-CN" dirty="0" smtClean="0"/>
              <a:t>1.0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965" y="1340747"/>
            <a:ext cx="4866138" cy="3244092"/>
          </a:xfrm>
          <a:prstGeom prst="rect">
            <a:avLst/>
          </a:prstGeom>
        </p:spPr>
      </p:pic>
      <p:sp>
        <p:nvSpPr>
          <p:cNvPr id="13" name="任意多边形 15">
            <a:extLst>
              <a:ext uri="{FF2B5EF4-FFF2-40B4-BE49-F238E27FC236}">
                <a16:creationId xmlns:a16="http://schemas.microsoft.com/office/drawing/2014/main" xmlns="" id="{8904ED83-6CFC-4B45-A5EC-96FD648F0ED2}"/>
              </a:ext>
            </a:extLst>
          </p:cNvPr>
          <p:cNvSpPr/>
          <p:nvPr/>
        </p:nvSpPr>
        <p:spPr bwMode="auto">
          <a:xfrm>
            <a:off x="451085" y="4589303"/>
            <a:ext cx="2056984" cy="639762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30596" tIns="5080" rIns="320435" bIns="5080" spcCol="1270" anchor="ctr"/>
          <a:lstStyle/>
          <a:p>
            <a:pPr algn="ctr" defTabSz="3556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</a:rPr>
              <a:t>可改进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C73C6C6B-8253-4A2C-9D64-0465A903DBA1}"/>
              </a:ext>
            </a:extLst>
          </p:cNvPr>
          <p:cNvSpPr txBox="1"/>
          <p:nvPr/>
        </p:nvSpPr>
        <p:spPr>
          <a:xfrm>
            <a:off x="2898937" y="4644290"/>
            <a:ext cx="6004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分布式事务的解决方案：</a:t>
            </a:r>
            <a:endParaRPr lang="en-US" altLang="zh-CN" sz="1600" dirty="0" smtClean="0"/>
          </a:p>
          <a:p>
            <a:r>
              <a:rPr lang="en-US" altLang="zh-CN" sz="1600" dirty="0" smtClean="0"/>
              <a:t>1.</a:t>
            </a:r>
            <a:r>
              <a:rPr lang="en-US" altLang="zh-CN" sz="1600" dirty="0" smtClean="0"/>
              <a:t>Mq</a:t>
            </a:r>
            <a:r>
              <a:rPr lang="zh-CN" altLang="en-US" sz="1600" dirty="0" smtClean="0"/>
              <a:t>异步通知</a:t>
            </a:r>
            <a:endParaRPr lang="en-US" altLang="zh-CN" sz="1600" dirty="0" smtClean="0"/>
          </a:p>
          <a:p>
            <a:r>
              <a:rPr lang="en-US" altLang="zh-CN" sz="1600" dirty="0" smtClean="0"/>
              <a:t>2.</a:t>
            </a:r>
            <a:r>
              <a:rPr lang="zh-CN" altLang="en-US" sz="1600" dirty="0" smtClean="0"/>
              <a:t>阿里现有方案 </a:t>
            </a:r>
            <a:r>
              <a:rPr lang="en-US" altLang="zh-CN" sz="1600" dirty="0" err="1" smtClean="0"/>
              <a:t>seata+nacos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269681461"/>
      </p:ext>
    </p:extLst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8228" y="3803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rgbClr val="1C2C44"/>
                </a:solidFill>
                <a:latin typeface="+mj-ea"/>
                <a:ea typeface="+mj-ea"/>
              </a:rPr>
              <a:t>工作回顾</a:t>
            </a:r>
          </a:p>
        </p:txBody>
      </p:sp>
      <p:sp>
        <p:nvSpPr>
          <p:cNvPr id="3" name="任意多边形 15">
            <a:extLst>
              <a:ext uri="{FF2B5EF4-FFF2-40B4-BE49-F238E27FC236}">
                <a16:creationId xmlns:a16="http://schemas.microsoft.com/office/drawing/2014/main" xmlns="" id="{8904ED83-6CFC-4B45-A5EC-96FD648F0ED2}"/>
              </a:ext>
            </a:extLst>
          </p:cNvPr>
          <p:cNvSpPr/>
          <p:nvPr/>
        </p:nvSpPr>
        <p:spPr bwMode="auto">
          <a:xfrm>
            <a:off x="1379999" y="1774073"/>
            <a:ext cx="2056984" cy="639762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30596" tIns="5080" rIns="320435" bIns="5080" spcCol="1270" anchor="ctr"/>
          <a:lstStyle/>
          <a:p>
            <a:pPr algn="ctr" defTabSz="3556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 sz="2000" dirty="0" err="1">
                <a:solidFill>
                  <a:schemeClr val="bg1"/>
                </a:solidFill>
              </a:rPr>
              <a:t>A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ctiviti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48BB008-5D39-4B81-839C-1C282C18885E}"/>
              </a:ext>
            </a:extLst>
          </p:cNvPr>
          <p:cNvSpPr txBox="1"/>
          <p:nvPr/>
        </p:nvSpPr>
        <p:spPr>
          <a:xfrm>
            <a:off x="4914424" y="84200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工作流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C73C6C6B-8253-4A2C-9D64-0465A903DBA1}"/>
              </a:ext>
            </a:extLst>
          </p:cNvPr>
          <p:cNvSpPr txBox="1"/>
          <p:nvPr/>
        </p:nvSpPr>
        <p:spPr>
          <a:xfrm>
            <a:off x="3538583" y="1774073"/>
            <a:ext cx="600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培训和学习研究了</a:t>
            </a:r>
            <a:r>
              <a:rPr lang="en-US" altLang="zh-CN" dirty="0" err="1" smtClean="0"/>
              <a:t>activiti</a:t>
            </a:r>
            <a:r>
              <a:rPr lang="zh-CN" altLang="en-US" dirty="0" smtClean="0"/>
              <a:t>工作流</a:t>
            </a:r>
            <a:r>
              <a:rPr lang="en-US" altLang="zh-CN" dirty="0" smtClean="0"/>
              <a:t>:</a:t>
            </a:r>
          </a:p>
          <a:p>
            <a:r>
              <a:rPr lang="en-US" altLang="zh-CN" dirty="0" err="1" smtClean="0"/>
              <a:t>Activiti</a:t>
            </a:r>
            <a:r>
              <a:rPr lang="zh-CN" altLang="en-US" dirty="0" smtClean="0"/>
              <a:t>的表结构、核心</a:t>
            </a:r>
            <a:r>
              <a:rPr lang="en-US" altLang="zh-CN" dirty="0" smtClean="0"/>
              <a:t>API</a:t>
            </a:r>
            <a:endParaRPr lang="en-US" altLang="zh-CN" dirty="0"/>
          </a:p>
        </p:txBody>
      </p:sp>
      <p:sp>
        <p:nvSpPr>
          <p:cNvPr id="10" name="任意多边形 15">
            <a:extLst>
              <a:ext uri="{FF2B5EF4-FFF2-40B4-BE49-F238E27FC236}">
                <a16:creationId xmlns:a16="http://schemas.microsoft.com/office/drawing/2014/main" xmlns="" id="{8904ED83-6CFC-4B45-A5EC-96FD648F0ED2}"/>
              </a:ext>
            </a:extLst>
          </p:cNvPr>
          <p:cNvSpPr/>
          <p:nvPr/>
        </p:nvSpPr>
        <p:spPr bwMode="auto">
          <a:xfrm>
            <a:off x="1379999" y="2884237"/>
            <a:ext cx="2056984" cy="639762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30596" tIns="5080" rIns="320435" bIns="5080" spcCol="1270" anchor="ctr"/>
          <a:lstStyle/>
          <a:p>
            <a:pPr algn="ctr" defTabSz="3556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三套模型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C73C6C6B-8253-4A2C-9D64-0465A903DBA1}"/>
              </a:ext>
            </a:extLst>
          </p:cNvPr>
          <p:cNvSpPr txBox="1"/>
          <p:nvPr/>
        </p:nvSpPr>
        <p:spPr>
          <a:xfrm>
            <a:off x="3538583" y="2884237"/>
            <a:ext cx="600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银宝贷</a:t>
            </a:r>
            <a:r>
              <a:rPr lang="en-US" altLang="zh-CN" dirty="0" smtClean="0"/>
              <a:t>1</a:t>
            </a:r>
            <a:r>
              <a:rPr lang="en-US" altLang="zh-CN" dirty="0" smtClean="0"/>
              <a:t>.0</a:t>
            </a:r>
            <a:r>
              <a:rPr lang="zh-CN" altLang="en-US" dirty="0" smtClean="0"/>
              <a:t>、顺骋、浩凯三个项目的三套模型以及初始化、提交、回退、拒绝等工作流</a:t>
            </a:r>
            <a:r>
              <a:rPr lang="en-US" altLang="zh-CN" dirty="0" smtClean="0"/>
              <a:t>service-API</a:t>
            </a:r>
            <a:endParaRPr lang="en-US" altLang="zh-CN" dirty="0"/>
          </a:p>
        </p:txBody>
      </p:sp>
      <p:sp>
        <p:nvSpPr>
          <p:cNvPr id="13" name="任意多边形 15">
            <a:extLst>
              <a:ext uri="{FF2B5EF4-FFF2-40B4-BE49-F238E27FC236}">
                <a16:creationId xmlns:a16="http://schemas.microsoft.com/office/drawing/2014/main" xmlns="" id="{8904ED83-6CFC-4B45-A5EC-96FD648F0ED2}"/>
              </a:ext>
            </a:extLst>
          </p:cNvPr>
          <p:cNvSpPr/>
          <p:nvPr/>
        </p:nvSpPr>
        <p:spPr bwMode="auto">
          <a:xfrm>
            <a:off x="1379999" y="3994401"/>
            <a:ext cx="2056984" cy="639762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30596" tIns="5080" rIns="320435" bIns="5080" spcCol="1270" anchor="ctr"/>
          <a:lstStyle/>
          <a:p>
            <a:pPr algn="ctr" defTabSz="3556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</a:rPr>
              <a:t>可改进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C73C6C6B-8253-4A2C-9D64-0465A903DBA1}"/>
              </a:ext>
            </a:extLst>
          </p:cNvPr>
          <p:cNvSpPr txBox="1"/>
          <p:nvPr/>
        </p:nvSpPr>
        <p:spPr>
          <a:xfrm>
            <a:off x="3538583" y="3994401"/>
            <a:ext cx="6004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三个项目期初用了不同的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接口、后面进行了接口整合改造；并且解决了工作流监听器中注入</a:t>
            </a:r>
            <a:r>
              <a:rPr lang="en-US" altLang="zh-CN" dirty="0" smtClean="0"/>
              <a:t>spring-bean</a:t>
            </a:r>
            <a:r>
              <a:rPr lang="zh-CN" altLang="en-US" dirty="0" smtClean="0"/>
              <a:t>的问题；系统任务通过</a:t>
            </a:r>
            <a:r>
              <a:rPr lang="en-US" altLang="zh-CN" dirty="0" err="1" smtClean="0"/>
              <a:t>mq</a:t>
            </a:r>
            <a:r>
              <a:rPr lang="zh-CN" altLang="en-US" dirty="0"/>
              <a:t>触发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7786322"/>
      </p:ext>
    </p:extLst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3"/>
          <p:cNvGrpSpPr/>
          <p:nvPr/>
        </p:nvGrpSpPr>
        <p:grpSpPr>
          <a:xfrm>
            <a:off x="6895215" y="1863950"/>
            <a:ext cx="4468065" cy="1632772"/>
            <a:chOff x="6736921" y="2180774"/>
            <a:chExt cx="3301253" cy="1632772"/>
          </a:xfrm>
        </p:grpSpPr>
        <p:sp>
          <p:nvSpPr>
            <p:cNvPr id="4" name="TextBox 11"/>
            <p:cNvSpPr txBox="1"/>
            <p:nvPr/>
          </p:nvSpPr>
          <p:spPr>
            <a:xfrm>
              <a:off x="6736921" y="2520884"/>
              <a:ext cx="3301253" cy="12926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1.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技术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的发展依赖于业务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需求，脱离了业务的技术发展毫无意义</a:t>
              </a:r>
              <a:endPara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2.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学习一门技术，更重要的是要学习这门技术对某些需求难题的解决方案（设计思想）</a:t>
              </a:r>
              <a:endPara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algn="just">
                <a:lnSpc>
                  <a:spcPct val="120000"/>
                </a:lnSpc>
              </a:pP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5" name="TextBox 11"/>
            <p:cNvSpPr txBox="1"/>
            <p:nvPr/>
          </p:nvSpPr>
          <p:spPr>
            <a:xfrm>
              <a:off x="6736921" y="2180774"/>
              <a:ext cx="244903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一些开发观念的转变</a:t>
              </a:r>
              <a:endPara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" name="组合 17"/>
          <p:cNvGrpSpPr/>
          <p:nvPr/>
        </p:nvGrpSpPr>
        <p:grpSpPr>
          <a:xfrm>
            <a:off x="6895215" y="3442763"/>
            <a:ext cx="4468065" cy="1115707"/>
            <a:chOff x="6736921" y="2180774"/>
            <a:chExt cx="3301253" cy="1115707"/>
          </a:xfrm>
        </p:grpSpPr>
        <p:sp>
          <p:nvSpPr>
            <p:cNvPr id="7" name="TextBox 11"/>
            <p:cNvSpPr txBox="1"/>
            <p:nvPr/>
          </p:nvSpPr>
          <p:spPr>
            <a:xfrm>
              <a:off x="6736921" y="2520884"/>
              <a:ext cx="3301253" cy="7755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1.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对于微服务的认识更进一步：服务拆分，服务间的调用测试</a:t>
              </a:r>
              <a:endPara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2.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掌握了一个新框架</a:t>
              </a: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——</a:t>
              </a:r>
              <a:r>
                <a:rPr lang="en-US" altLang="zh-CN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activiti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工作流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8" name="TextBox 11"/>
            <p:cNvSpPr txBox="1"/>
            <p:nvPr/>
          </p:nvSpPr>
          <p:spPr>
            <a:xfrm>
              <a:off x="6736921" y="2180774"/>
              <a:ext cx="244903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技术成长</a:t>
              </a:r>
              <a:endPara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9" name="组合 20"/>
          <p:cNvGrpSpPr/>
          <p:nvPr/>
        </p:nvGrpSpPr>
        <p:grpSpPr>
          <a:xfrm>
            <a:off x="6895215" y="4626290"/>
            <a:ext cx="4468065" cy="576713"/>
            <a:chOff x="6736921" y="2180774"/>
            <a:chExt cx="3301253" cy="576713"/>
          </a:xfrm>
        </p:grpSpPr>
        <p:sp>
          <p:nvSpPr>
            <p:cNvPr id="10" name="TextBox 11"/>
            <p:cNvSpPr txBox="1"/>
            <p:nvPr/>
          </p:nvSpPr>
          <p:spPr>
            <a:xfrm>
              <a:off x="6736921" y="2520884"/>
              <a:ext cx="3301253" cy="2366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贷前系统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6736921" y="2180774"/>
              <a:ext cx="244903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业务成长</a:t>
              </a:r>
              <a:endPara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2" y="6212532"/>
            <a:ext cx="12191998" cy="377411"/>
            <a:chOff x="2" y="6212532"/>
            <a:chExt cx="12191998" cy="377411"/>
          </a:xfrm>
        </p:grpSpPr>
        <p:sp>
          <p:nvSpPr>
            <p:cNvPr id="17" name="文本框 16"/>
            <p:cNvSpPr txBox="1"/>
            <p:nvPr/>
          </p:nvSpPr>
          <p:spPr>
            <a:xfrm>
              <a:off x="10229856" y="6212532"/>
              <a:ext cx="1348446" cy="377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sz="1400" dirty="0" smtClean="0">
                  <a:solidFill>
                    <a:srgbClr val="C00000"/>
                  </a:solidFill>
                </a:rPr>
                <a:t>诚信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坚毅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创新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直线连接符 17"/>
            <p:cNvCxnSpPr/>
            <p:nvPr/>
          </p:nvCxnSpPr>
          <p:spPr>
            <a:xfrm flipH="1" flipV="1">
              <a:off x="2" y="6428144"/>
              <a:ext cx="10172698" cy="10036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 flipH="1">
              <a:off x="11583152" y="6432650"/>
              <a:ext cx="608848" cy="0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自由: 形状 32"/>
          <p:cNvSpPr/>
          <p:nvPr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自由: 形状 31"/>
          <p:cNvSpPr/>
          <p:nvPr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8228" y="3803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1C2C44"/>
                </a:solidFill>
                <a:latin typeface="+mj-ea"/>
                <a:ea typeface="+mj-ea"/>
              </a:rPr>
              <a:t>能力成长</a:t>
            </a:r>
            <a:endParaRPr kumimoji="1" lang="zh-CN" altLang="en-US" sz="2400" dirty="0">
              <a:solidFill>
                <a:srgbClr val="1C2C44"/>
              </a:solidFill>
              <a:latin typeface="+mj-ea"/>
              <a:ea typeface="+mj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404439" y="1676676"/>
            <a:ext cx="2161721" cy="565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</a:rPr>
              <a:t>贷前</a:t>
            </a:r>
            <a:r>
              <a:rPr kumimoji="1" lang="zh-CN" altLang="en-US" dirty="0" smtClean="0">
                <a:solidFill>
                  <a:schemeClr val="bg2">
                    <a:lumMod val="10000"/>
                  </a:schemeClr>
                </a:solidFill>
              </a:rPr>
              <a:t>业务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MH_Other_2"/>
          <p:cNvSpPr/>
          <p:nvPr>
            <p:custDataLst>
              <p:tags r:id="rId1"/>
            </p:custDataLst>
          </p:nvPr>
        </p:nvSpPr>
        <p:spPr>
          <a:xfrm>
            <a:off x="1252039" y="1496634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7" name="MH_Other_2"/>
          <p:cNvSpPr/>
          <p:nvPr>
            <p:custDataLst>
              <p:tags r:id="rId2"/>
            </p:custDataLst>
          </p:nvPr>
        </p:nvSpPr>
        <p:spPr>
          <a:xfrm rot="10800000">
            <a:off x="5967582" y="5652157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031673" y="1676676"/>
            <a:ext cx="1985560" cy="565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bg2">
                    <a:lumMod val="10000"/>
                  </a:schemeClr>
                </a:solidFill>
              </a:rPr>
              <a:t>Activiti</a:t>
            </a:r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</a:rPr>
              <a:t>工作</a:t>
            </a:r>
            <a:r>
              <a:rPr kumimoji="1" lang="zh-CN" altLang="en-US" dirty="0" smtClean="0">
                <a:solidFill>
                  <a:schemeClr val="bg2">
                    <a:lumMod val="10000"/>
                  </a:schemeClr>
                </a:solidFill>
              </a:rPr>
              <a:t>流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C46B2CBB-2342-4196-85FF-9682B393A4FF}"/>
              </a:ext>
            </a:extLst>
          </p:cNvPr>
          <p:cNvSpPr/>
          <p:nvPr/>
        </p:nvSpPr>
        <p:spPr>
          <a:xfrm>
            <a:off x="1404437" y="2692097"/>
            <a:ext cx="2161721" cy="565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</a:rPr>
              <a:t>微</a:t>
            </a:r>
            <a:r>
              <a:rPr kumimoji="1" lang="zh-CN" altLang="en-US" dirty="0" smtClean="0">
                <a:solidFill>
                  <a:schemeClr val="bg2">
                    <a:lumMod val="10000"/>
                  </a:schemeClr>
                </a:solidFill>
              </a:rPr>
              <a:t>服务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C26725C1-428B-4B56-B437-10F422880B82}"/>
              </a:ext>
            </a:extLst>
          </p:cNvPr>
          <p:cNvSpPr/>
          <p:nvPr/>
        </p:nvSpPr>
        <p:spPr>
          <a:xfrm>
            <a:off x="4031673" y="2692097"/>
            <a:ext cx="1985560" cy="565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</a:rPr>
              <a:t>分布式事务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E4E55739-3F2F-4D5E-A4AC-1AF24A4E6ADD}"/>
              </a:ext>
            </a:extLst>
          </p:cNvPr>
          <p:cNvSpPr/>
          <p:nvPr/>
        </p:nvSpPr>
        <p:spPr>
          <a:xfrm>
            <a:off x="1404436" y="3789200"/>
            <a:ext cx="2161721" cy="565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bg2">
                    <a:lumMod val="10000"/>
                  </a:schemeClr>
                </a:solidFill>
              </a:rPr>
              <a:t>kafka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429C04E2-7B3C-4C0C-9CAD-954D370FC6D9}"/>
              </a:ext>
            </a:extLst>
          </p:cNvPr>
          <p:cNvSpPr/>
          <p:nvPr/>
        </p:nvSpPr>
        <p:spPr>
          <a:xfrm>
            <a:off x="4031673" y="3789200"/>
            <a:ext cx="1985560" cy="565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bg2">
                    <a:lumMod val="10000"/>
                  </a:schemeClr>
                </a:solidFill>
              </a:rPr>
              <a:t>docker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xmlns="" id="{5A4F4F3F-4F59-4EAA-AD41-4C0977AA80E0}"/>
              </a:ext>
            </a:extLst>
          </p:cNvPr>
          <p:cNvSpPr/>
          <p:nvPr/>
        </p:nvSpPr>
        <p:spPr>
          <a:xfrm>
            <a:off x="1404435" y="4975010"/>
            <a:ext cx="2161721" cy="565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2">
                    <a:lumMod val="10000"/>
                  </a:schemeClr>
                </a:solidFill>
              </a:rPr>
              <a:t>Spring-boot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85E2AFA1-70A2-4EDA-A27D-569F2881D9AD}"/>
              </a:ext>
            </a:extLst>
          </p:cNvPr>
          <p:cNvSpPr/>
          <p:nvPr/>
        </p:nvSpPr>
        <p:spPr>
          <a:xfrm>
            <a:off x="4031673" y="4975077"/>
            <a:ext cx="1985560" cy="565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2">
                    <a:lumMod val="10000"/>
                  </a:schemeClr>
                </a:solidFill>
              </a:rPr>
              <a:t>ELK</a:t>
            </a:r>
            <a:r>
              <a:rPr kumimoji="1" lang="zh-CN" altLang="en-US">
                <a:solidFill>
                  <a:schemeClr val="bg2">
                    <a:lumMod val="10000"/>
                  </a:schemeClr>
                </a:solidFill>
              </a:rPr>
              <a:t>日志系统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3"/>
          <p:cNvGrpSpPr/>
          <p:nvPr/>
        </p:nvGrpSpPr>
        <p:grpSpPr>
          <a:xfrm>
            <a:off x="1128420" y="1681847"/>
            <a:ext cx="2852063" cy="3320834"/>
            <a:chOff x="1228522" y="2250250"/>
            <a:chExt cx="2852063" cy="3320834"/>
          </a:xfrm>
        </p:grpSpPr>
        <p:grpSp>
          <p:nvGrpSpPr>
            <p:cNvPr id="4" name="组合 4"/>
            <p:cNvGrpSpPr/>
            <p:nvPr/>
          </p:nvGrpSpPr>
          <p:grpSpPr>
            <a:xfrm>
              <a:off x="1596216" y="2250250"/>
              <a:ext cx="2122796" cy="2122796"/>
              <a:chOff x="907951" y="2780928"/>
              <a:chExt cx="1647825" cy="1647825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907951" y="2780928"/>
                <a:ext cx="1647825" cy="1647825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" name="组合 7"/>
              <p:cNvGrpSpPr/>
              <p:nvPr/>
            </p:nvGrpSpPr>
            <p:grpSpPr>
              <a:xfrm>
                <a:off x="960986" y="2849370"/>
                <a:ext cx="1537002" cy="1510941"/>
                <a:chOff x="960986" y="2849370"/>
                <a:chExt cx="1537002" cy="1510941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976393" y="2849370"/>
                  <a:ext cx="1510941" cy="1510941"/>
                </a:xfrm>
                <a:prstGeom prst="ellipse">
                  <a:avLst/>
                </a:prstGeom>
                <a:solidFill>
                  <a:srgbClr val="D024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960986" y="3492643"/>
                  <a:ext cx="1537002" cy="3105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zh-CN" altLang="en-US" sz="2000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中级开发工程师</a:t>
                  </a:r>
                  <a:endPara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5" name="矩形 4"/>
            <p:cNvSpPr/>
            <p:nvPr/>
          </p:nvSpPr>
          <p:spPr>
            <a:xfrm>
              <a:off x="1228522" y="4709310"/>
              <a:ext cx="2852063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/>
                <a:t>自己去做一些</a:t>
              </a:r>
              <a:r>
                <a:rPr lang="zh-CN" altLang="en-US" sz="1600" dirty="0" smtClean="0"/>
                <a:t>项目</a:t>
              </a:r>
              <a:endParaRPr lang="en-US" altLang="zh-CN" sz="1600" dirty="0" smtClean="0"/>
            </a:p>
            <a:p>
              <a:pPr algn="ctr"/>
              <a:r>
                <a:rPr lang="zh-CN" altLang="en-US" sz="1600" dirty="0"/>
                <a:t>关注代码的质量，代码的</a:t>
              </a:r>
              <a:r>
                <a:rPr lang="zh-CN" altLang="en-US" sz="1600" dirty="0" smtClean="0"/>
                <a:t>规范</a:t>
              </a:r>
              <a:endParaRPr lang="en-US" altLang="zh-CN" sz="1600" dirty="0" smtClean="0"/>
            </a:p>
            <a:p>
              <a:pPr algn="ctr"/>
              <a:r>
                <a:rPr lang="zh-CN" altLang="en-US" sz="1600" dirty="0"/>
                <a:t>懂业务精技术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10"/>
          <p:cNvGrpSpPr/>
          <p:nvPr/>
        </p:nvGrpSpPr>
        <p:grpSpPr>
          <a:xfrm>
            <a:off x="3846420" y="1681847"/>
            <a:ext cx="2122796" cy="3290057"/>
            <a:chOff x="3946522" y="2250250"/>
            <a:chExt cx="2122796" cy="3290057"/>
          </a:xfrm>
        </p:grpSpPr>
        <p:grpSp>
          <p:nvGrpSpPr>
            <p:cNvPr id="11" name="组合 11"/>
            <p:cNvGrpSpPr/>
            <p:nvPr/>
          </p:nvGrpSpPr>
          <p:grpSpPr>
            <a:xfrm>
              <a:off x="3946522" y="2250250"/>
              <a:ext cx="2122796" cy="2122796"/>
              <a:chOff x="907951" y="2780928"/>
              <a:chExt cx="1647825" cy="1647825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907951" y="2780928"/>
                <a:ext cx="1647825" cy="1647825"/>
              </a:xfrm>
              <a:prstGeom prst="ellipse">
                <a:avLst/>
              </a:prstGeom>
              <a:noFill/>
              <a:ln>
                <a:solidFill>
                  <a:srgbClr val="1D2D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4" name="组合 14"/>
              <p:cNvGrpSpPr/>
              <p:nvPr/>
            </p:nvGrpSpPr>
            <p:grpSpPr>
              <a:xfrm>
                <a:off x="976393" y="2849370"/>
                <a:ext cx="1564512" cy="1510941"/>
                <a:chOff x="976393" y="2849370"/>
                <a:chExt cx="1564512" cy="1510941"/>
              </a:xfrm>
            </p:grpSpPr>
            <p:sp>
              <p:nvSpPr>
                <p:cNvPr id="15" name="椭圆 14"/>
                <p:cNvSpPr/>
                <p:nvPr/>
              </p:nvSpPr>
              <p:spPr>
                <a:xfrm>
                  <a:off x="976393" y="2849370"/>
                  <a:ext cx="1510941" cy="1510941"/>
                </a:xfrm>
                <a:prstGeom prst="ellipse">
                  <a:avLst/>
                </a:prstGeom>
                <a:solidFill>
                  <a:srgbClr val="1D2D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1003903" y="3445076"/>
                  <a:ext cx="1537002" cy="3105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高级开发工程师</a:t>
                  </a:r>
                  <a:endPara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2" name="矩形 11"/>
            <p:cNvSpPr/>
            <p:nvPr/>
          </p:nvSpPr>
          <p:spPr>
            <a:xfrm>
              <a:off x="4321014" y="4709310"/>
              <a:ext cx="141577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/>
                <a:t>独立带项目</a:t>
              </a:r>
              <a:endParaRPr lang="en-US" altLang="zh-CN" sz="1600" dirty="0" smtClean="0"/>
            </a:p>
            <a:p>
              <a:pPr algn="ctr"/>
              <a:r>
                <a:rPr lang="zh-CN" altLang="en-US" sz="1600" dirty="0" smtClean="0"/>
                <a:t>解决技术难题</a:t>
              </a:r>
              <a:endParaRPr lang="en-US" altLang="zh-CN" sz="1600" dirty="0" smtClean="0"/>
            </a:p>
            <a:p>
              <a:pPr algn="ctr"/>
              <a:r>
                <a:rPr lang="zh-CN" altLang="en-US" sz="1600" dirty="0"/>
                <a:t>懂业务精技术</a:t>
              </a:r>
            </a:p>
          </p:txBody>
        </p:sp>
      </p:grpSp>
      <p:grpSp>
        <p:nvGrpSpPr>
          <p:cNvPr id="17" name="组合 17"/>
          <p:cNvGrpSpPr/>
          <p:nvPr/>
        </p:nvGrpSpPr>
        <p:grpSpPr>
          <a:xfrm>
            <a:off x="6193409" y="1681847"/>
            <a:ext cx="2143118" cy="3043835"/>
            <a:chOff x="6293511" y="2250250"/>
            <a:chExt cx="2143118" cy="3043835"/>
          </a:xfrm>
        </p:grpSpPr>
        <p:grpSp>
          <p:nvGrpSpPr>
            <p:cNvPr id="18" name="组合 18"/>
            <p:cNvGrpSpPr/>
            <p:nvPr/>
          </p:nvGrpSpPr>
          <p:grpSpPr>
            <a:xfrm>
              <a:off x="6293511" y="2250250"/>
              <a:ext cx="2122796" cy="2122796"/>
              <a:chOff x="907951" y="2780928"/>
              <a:chExt cx="1647825" cy="1647825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907951" y="2780928"/>
                <a:ext cx="1647825" cy="1647825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1" name="组合 21"/>
              <p:cNvGrpSpPr/>
              <p:nvPr/>
            </p:nvGrpSpPr>
            <p:grpSpPr>
              <a:xfrm>
                <a:off x="976393" y="2849370"/>
                <a:ext cx="1510941" cy="1510941"/>
                <a:chOff x="976393" y="2849370"/>
                <a:chExt cx="1510941" cy="1510941"/>
              </a:xfrm>
            </p:grpSpPr>
            <p:sp>
              <p:nvSpPr>
                <p:cNvPr id="22" name="椭圆 21"/>
                <p:cNvSpPr/>
                <p:nvPr/>
              </p:nvSpPr>
              <p:spPr>
                <a:xfrm>
                  <a:off x="976393" y="2849370"/>
                  <a:ext cx="1510941" cy="1510941"/>
                </a:xfrm>
                <a:prstGeom prst="ellipse">
                  <a:avLst/>
                </a:prstGeom>
                <a:solidFill>
                  <a:srgbClr val="D024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1361549" y="3445076"/>
                  <a:ext cx="740628" cy="3105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架构师</a:t>
                  </a:r>
                  <a:endPara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9" name="矩形 18"/>
            <p:cNvSpPr/>
            <p:nvPr/>
          </p:nvSpPr>
          <p:spPr>
            <a:xfrm>
              <a:off x="6405304" y="4709310"/>
              <a:ext cx="203132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/>
                <a:t>系统设计、框架设计</a:t>
              </a:r>
              <a:endParaRPr lang="en-US" altLang="zh-CN" sz="1600" dirty="0"/>
            </a:p>
            <a:p>
              <a:pPr algn="ctr"/>
              <a:r>
                <a:rPr lang="zh-CN" altLang="en-US" sz="1600" dirty="0"/>
                <a:t>提供可靠解决</a:t>
              </a:r>
              <a:r>
                <a:rPr lang="zh-CN" altLang="en-US" sz="1600" dirty="0" smtClean="0"/>
                <a:t>方案</a:t>
              </a:r>
              <a:endParaRPr lang="zh-CN" altLang="en-US" dirty="0"/>
            </a:p>
          </p:txBody>
        </p:sp>
      </p:grpSp>
      <p:grpSp>
        <p:nvGrpSpPr>
          <p:cNvPr id="24" name="组合 24"/>
          <p:cNvGrpSpPr/>
          <p:nvPr/>
        </p:nvGrpSpPr>
        <p:grpSpPr>
          <a:xfrm>
            <a:off x="8540398" y="1681847"/>
            <a:ext cx="2122796" cy="2797614"/>
            <a:chOff x="8640500" y="2250250"/>
            <a:chExt cx="2122796" cy="2797614"/>
          </a:xfrm>
        </p:grpSpPr>
        <p:grpSp>
          <p:nvGrpSpPr>
            <p:cNvPr id="25" name="组合 25"/>
            <p:cNvGrpSpPr/>
            <p:nvPr/>
          </p:nvGrpSpPr>
          <p:grpSpPr>
            <a:xfrm>
              <a:off x="8640500" y="2250250"/>
              <a:ext cx="2122796" cy="2122796"/>
              <a:chOff x="907951" y="2780928"/>
              <a:chExt cx="1647825" cy="1647825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907951" y="2780928"/>
                <a:ext cx="1647825" cy="1647825"/>
              </a:xfrm>
              <a:prstGeom prst="ellipse">
                <a:avLst/>
              </a:prstGeom>
              <a:noFill/>
              <a:ln>
                <a:solidFill>
                  <a:srgbClr val="1D2D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8" name="组合 28"/>
              <p:cNvGrpSpPr/>
              <p:nvPr/>
            </p:nvGrpSpPr>
            <p:grpSpPr>
              <a:xfrm>
                <a:off x="976393" y="2849370"/>
                <a:ext cx="1510941" cy="1510941"/>
                <a:chOff x="976393" y="2849370"/>
                <a:chExt cx="1510941" cy="1510941"/>
              </a:xfrm>
            </p:grpSpPr>
            <p:sp>
              <p:nvSpPr>
                <p:cNvPr id="29" name="椭圆 28"/>
                <p:cNvSpPr/>
                <p:nvPr/>
              </p:nvSpPr>
              <p:spPr>
                <a:xfrm>
                  <a:off x="976393" y="2849370"/>
                  <a:ext cx="1510941" cy="1510941"/>
                </a:xfrm>
                <a:prstGeom prst="ellipse">
                  <a:avLst/>
                </a:prstGeom>
                <a:solidFill>
                  <a:srgbClr val="1D2D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1162456" y="3301103"/>
                  <a:ext cx="1138815" cy="74062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zh-CN" altLang="en-US" sz="2000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技术专家</a:t>
                  </a:r>
                  <a:endParaRPr lang="en-US" altLang="zh-CN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zh-CN" altLang="en-US" sz="20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或</a:t>
                  </a:r>
                  <a:r>
                    <a:rPr lang="zh-CN" altLang="en-US" sz="2000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培训讲师</a:t>
                  </a:r>
                  <a:endPara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lvl="0" algn="ctr"/>
                  <a:endParaRPr lang="en-US" altLang="zh-CN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26" name="矩形 25"/>
            <p:cNvSpPr/>
            <p:nvPr/>
          </p:nvSpPr>
          <p:spPr>
            <a:xfrm>
              <a:off x="9670699" y="4709310"/>
              <a:ext cx="1847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2" y="6212532"/>
            <a:ext cx="12191998" cy="377411"/>
            <a:chOff x="2" y="6212532"/>
            <a:chExt cx="12191998" cy="377411"/>
          </a:xfrm>
        </p:grpSpPr>
        <p:sp>
          <p:nvSpPr>
            <p:cNvPr id="32" name="文本框 31"/>
            <p:cNvSpPr txBox="1"/>
            <p:nvPr/>
          </p:nvSpPr>
          <p:spPr>
            <a:xfrm>
              <a:off x="10229856" y="6212532"/>
              <a:ext cx="1348446" cy="377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sz="1400" dirty="0" smtClean="0">
                  <a:solidFill>
                    <a:srgbClr val="C00000"/>
                  </a:solidFill>
                </a:rPr>
                <a:t>诚信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坚毅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创新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33" name="直线连接符 32"/>
            <p:cNvCxnSpPr/>
            <p:nvPr/>
          </p:nvCxnSpPr>
          <p:spPr>
            <a:xfrm flipH="1" flipV="1">
              <a:off x="2" y="6428144"/>
              <a:ext cx="10172698" cy="10036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33"/>
            <p:cNvCxnSpPr/>
            <p:nvPr/>
          </p:nvCxnSpPr>
          <p:spPr>
            <a:xfrm flipH="1">
              <a:off x="11583152" y="6432650"/>
              <a:ext cx="608848" cy="0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自由: 形状 32"/>
          <p:cNvSpPr/>
          <p:nvPr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自由: 形状 31"/>
          <p:cNvSpPr/>
          <p:nvPr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88228" y="3803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+mj-ea"/>
                <a:ea typeface="+mj-ea"/>
              </a:rPr>
              <a:t>职业展望</a:t>
            </a:r>
            <a:endParaRPr kumimoji="1" lang="zh-CN" altLang="en-US" sz="2400" dirty="0"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51806" y="4125518"/>
            <a:ext cx="2236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独立创业或者</a:t>
            </a:r>
            <a:r>
              <a:rPr lang="zh-CN" altLang="en-US" sz="1600" dirty="0" smtClean="0"/>
              <a:t>传道授业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6164042"/>
  <p:tag name="MH_LIBRARY" val="GRAPHIC"/>
  <p:tag name="MH_TYPE" val="Other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6164042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Office 主题​​">
  <a:themeElements>
    <a:clrScheme name="自定义 5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2D46"/>
      </a:accent1>
      <a:accent2>
        <a:srgbClr val="CF253B"/>
      </a:accent2>
      <a:accent3>
        <a:srgbClr val="1D2D46"/>
      </a:accent3>
      <a:accent4>
        <a:srgbClr val="CF253B"/>
      </a:accent4>
      <a:accent5>
        <a:srgbClr val="1D2D46"/>
      </a:accent5>
      <a:accent6>
        <a:srgbClr val="CF253B"/>
      </a:accent6>
      <a:hlink>
        <a:srgbClr val="0563C1"/>
      </a:hlink>
      <a:folHlink>
        <a:srgbClr val="954F72"/>
      </a:folHlink>
    </a:clrScheme>
    <a:fontScheme name="模板">
      <a:majorFont>
        <a:latin typeface="微软雅黑"/>
        <a:ea typeface="微软雅黑"/>
        <a:cs typeface=""/>
      </a:majorFont>
      <a:minorFont>
        <a:latin typeface="华文细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pattFill prst="pct75">
          <a:fgClr>
            <a:srgbClr val="4F434A"/>
          </a:fgClr>
          <a:bgClr>
            <a:srgbClr val="918D9C"/>
          </a:bgClr>
        </a:pattFill>
        <a:ln>
          <a:noFill/>
        </a:ln>
      </a:spPr>
      <a:bodyPr rtlCol="0" anchor="ctr"/>
      <a:lstStyle>
        <a:defPPr algn="ctr">
          <a:defRPr>
            <a:solidFill>
              <a:prstClr val="white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1046</Words>
  <Application>Microsoft Office PowerPoint</Application>
  <PresentationFormat>宽屏</PresentationFormat>
  <Paragraphs>142</Paragraphs>
  <Slides>12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DengXian</vt:lpstr>
      <vt:lpstr>等线</vt:lpstr>
      <vt:lpstr>华文细黑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经典英伦大气简洁高端融资策划报告模版</dc:title>
  <dc:creator>Administrator</dc:creator>
  <cp:lastModifiedBy>Algebra Lee</cp:lastModifiedBy>
  <cp:revision>204</cp:revision>
  <dcterms:created xsi:type="dcterms:W3CDTF">2016-10-22T11:38:00Z</dcterms:created>
  <dcterms:modified xsi:type="dcterms:W3CDTF">2019-07-14T10:13:55Z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  <property fmtid="{D5CDD505-2E9C-101B-9397-08002B2CF9AE}" pid="3" name="KSORubyTemplateID">
    <vt:lpwstr>2</vt:lpwstr>
  </property>
</Properties>
</file>