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55E2-A67F-4E34-AFBC-77CE08A6065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7C509-88E3-4DED-847E-82E31AB09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18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17C509-88E3-4DED-847E-82E31AB09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3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3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4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3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4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D86-0292-4F8C-8C59-6497EFAAF7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FED86-0292-4F8C-8C59-6497EFAAF74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5A6651-459F-4664-9C82-284DBF47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.jp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orange squares&#10;&#10;Description automatically generated">
            <a:extLst>
              <a:ext uri="{FF2B5EF4-FFF2-40B4-BE49-F238E27FC236}">
                <a16:creationId xmlns:a16="http://schemas.microsoft.com/office/drawing/2014/main" id="{4457CE17-AE8D-54AE-179B-D9AC975548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75"/>
            <a:ext cx="9144000" cy="6842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8C6BDD-788C-2E23-D902-C92E3023179D}"/>
              </a:ext>
            </a:extLst>
          </p:cNvPr>
          <p:cNvSpPr txBox="1"/>
          <p:nvPr/>
        </p:nvSpPr>
        <p:spPr>
          <a:xfrm>
            <a:off x="2211916" y="4231646"/>
            <a:ext cx="426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GATAS Lab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12B1-1A33-A5D7-B4A6-A65FBEE2743F}"/>
              </a:ext>
            </a:extLst>
          </p:cNvPr>
          <p:cNvSpPr txBox="1"/>
          <p:nvPr/>
        </p:nvSpPr>
        <p:spPr>
          <a:xfrm>
            <a:off x="2210773" y="4612645"/>
            <a:ext cx="3652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Structured Decompositions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729E0-5E3B-6F3A-3295-A0105762C88A}"/>
              </a:ext>
            </a:extLst>
          </p:cNvPr>
          <p:cNvSpPr txBox="1"/>
          <p:nvPr/>
        </p:nvSpPr>
        <p:spPr>
          <a:xfrm>
            <a:off x="2210773" y="5681462"/>
            <a:ext cx="23389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Andersen Wall</a:t>
            </a:r>
          </a:p>
        </p:txBody>
      </p:sp>
    </p:spTree>
    <p:extLst>
      <p:ext uri="{BB962C8B-B14F-4D97-AF65-F5344CB8AC3E}">
        <p14:creationId xmlns:p14="http://schemas.microsoft.com/office/powerpoint/2010/main" val="842134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0E8D8-7450-644B-A4EA-11E3FD8ED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4192724-F112-94B5-0850-7B84BA2F2A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55741689-2174-8549-3D55-CF8B037C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7015882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Benchmarking and Improvement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2318984-C83D-0896-EFE7-F7B8BC05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858" y="1091444"/>
            <a:ext cx="4386664" cy="853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decide_sheaf_tree_shape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EE051-0B1F-C3AF-F7AE-9D8D529F1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91" y="2201806"/>
            <a:ext cx="7834799" cy="467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D04B76-2464-2F8B-EB35-FBFDB0D8D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91" y="3047381"/>
            <a:ext cx="7946753" cy="147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3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A4F06-F42F-C285-B61A-DC9110D6A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95C1DFB-D5AD-1FD0-56BC-9534518D6F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0C87F58F-71B7-64B2-8D48-13CF29F1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7015882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Benchmarking and Improvement</a:t>
            </a:r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39D43896-E002-4401-77D6-62D03B8C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589" y="1219201"/>
            <a:ext cx="6382344" cy="3191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BFFF85-C4A0-17A8-8F82-54D2698BAF4D}"/>
              </a:ext>
            </a:extLst>
          </p:cNvPr>
          <p:cNvSpPr txBox="1"/>
          <p:nvPr/>
        </p:nvSpPr>
        <p:spPr>
          <a:xfrm>
            <a:off x="2635416" y="5087461"/>
            <a:ext cx="3757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entona Book" pitchFamily="2" charset="77"/>
              </a:rPr>
              <a:t>Note that the Yes-Instance</a:t>
            </a:r>
          </a:p>
          <a:p>
            <a:pPr algn="ctr"/>
            <a:r>
              <a:rPr lang="en-US" dirty="0">
                <a:latin typeface="Gentona Book" pitchFamily="2" charset="77"/>
              </a:rPr>
              <a:t>Speed up is negligible ( &gt; |0.01ms|)</a:t>
            </a:r>
          </a:p>
        </p:txBody>
      </p:sp>
    </p:spTree>
    <p:extLst>
      <p:ext uri="{BB962C8B-B14F-4D97-AF65-F5344CB8AC3E}">
        <p14:creationId xmlns:p14="http://schemas.microsoft.com/office/powerpoint/2010/main" val="4243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EE4D2-8312-3194-95A1-BE37E7027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77E611D-B801-CD2C-E39D-DBE2E55FB12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851C9CFC-65CF-37FC-C439-EEEFABCE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7015882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Test Cases and Results</a:t>
            </a:r>
          </a:p>
        </p:txBody>
      </p:sp>
      <p:pic>
        <p:nvPicPr>
          <p:cNvPr id="112" name="Picture 111" descr="A graph with red lines and black text&#10;&#10;Description automatically generated">
            <a:extLst>
              <a:ext uri="{FF2B5EF4-FFF2-40B4-BE49-F238E27FC236}">
                <a16:creationId xmlns:a16="http://schemas.microsoft.com/office/drawing/2014/main" id="{CF7B7133-E037-BFBB-B107-FD3F3A92B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183" y="3480393"/>
            <a:ext cx="4127579" cy="2060519"/>
          </a:xfrm>
          <a:prstGeom prst="rect">
            <a:avLst/>
          </a:prstGeom>
        </p:spPr>
      </p:pic>
      <p:pic>
        <p:nvPicPr>
          <p:cNvPr id="113" name="Picture 112" descr="A graph with red and black lines&#10;&#10;Description automatically generated">
            <a:extLst>
              <a:ext uri="{FF2B5EF4-FFF2-40B4-BE49-F238E27FC236}">
                <a16:creationId xmlns:a16="http://schemas.microsoft.com/office/drawing/2014/main" id="{0EBD217C-05EE-E333-B465-F2FC2D3F1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182" y="1250666"/>
            <a:ext cx="4127580" cy="2060519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76D0F49-7F67-94F7-CB86-BC1DBD257FE4}"/>
              </a:ext>
            </a:extLst>
          </p:cNvPr>
          <p:cNvGrpSpPr/>
          <p:nvPr/>
        </p:nvGrpSpPr>
        <p:grpSpPr>
          <a:xfrm>
            <a:off x="530342" y="1843466"/>
            <a:ext cx="4004647" cy="3427139"/>
            <a:chOff x="-1079748" y="946453"/>
            <a:chExt cx="6052927" cy="4417438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845FECE-3356-AC0F-E152-3670D2773D6A}"/>
                </a:ext>
              </a:extLst>
            </p:cNvPr>
            <p:cNvSpPr/>
            <p:nvPr/>
          </p:nvSpPr>
          <p:spPr>
            <a:xfrm>
              <a:off x="1772310" y="946453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DEE603-8392-B11E-BE77-49F67984A336}"/>
                </a:ext>
              </a:extLst>
            </p:cNvPr>
            <p:cNvSpPr/>
            <p:nvPr/>
          </p:nvSpPr>
          <p:spPr>
            <a:xfrm>
              <a:off x="1444689" y="1248564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1D0E37E-7617-E91F-EA38-BBB6E6258B8F}"/>
                </a:ext>
              </a:extLst>
            </p:cNvPr>
            <p:cNvSpPr/>
            <p:nvPr/>
          </p:nvSpPr>
          <p:spPr>
            <a:xfrm>
              <a:off x="2099931" y="1250665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D3AA98D-9596-8CA4-4370-C5932533443D}"/>
                </a:ext>
              </a:extLst>
            </p:cNvPr>
            <p:cNvSpPr/>
            <p:nvPr/>
          </p:nvSpPr>
          <p:spPr>
            <a:xfrm>
              <a:off x="1772310" y="1541454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26CBD82-D26F-399A-A884-592A079FE954}"/>
                </a:ext>
              </a:extLst>
            </p:cNvPr>
            <p:cNvCxnSpPr>
              <a:stCxn id="116" idx="5"/>
              <a:endCxn id="118" idx="1"/>
            </p:cNvCxnSpPr>
            <p:nvPr/>
          </p:nvCxnSpPr>
          <p:spPr>
            <a:xfrm>
              <a:off x="1746576" y="1560218"/>
              <a:ext cx="77530" cy="3470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49C4700-06CA-DE9D-D019-24394230EA66}"/>
                </a:ext>
              </a:extLst>
            </p:cNvPr>
            <p:cNvCxnSpPr>
              <a:stCxn id="115" idx="3"/>
              <a:endCxn id="116" idx="7"/>
            </p:cNvCxnSpPr>
            <p:nvPr/>
          </p:nvCxnSpPr>
          <p:spPr>
            <a:xfrm flipH="1">
              <a:off x="1746576" y="1258107"/>
              <a:ext cx="77530" cy="4392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C73473-1EB7-5A9D-D74F-99B5F9A8E679}"/>
                </a:ext>
              </a:extLst>
            </p:cNvPr>
            <p:cNvCxnSpPr>
              <a:stCxn id="115" idx="5"/>
              <a:endCxn id="117" idx="1"/>
            </p:cNvCxnSpPr>
            <p:nvPr/>
          </p:nvCxnSpPr>
          <p:spPr>
            <a:xfrm>
              <a:off x="2074197" y="1258107"/>
              <a:ext cx="77530" cy="4602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452A21F-23C6-5F6B-DBDE-2946083F3EB3}"/>
                </a:ext>
              </a:extLst>
            </p:cNvPr>
            <p:cNvCxnSpPr>
              <a:stCxn id="118" idx="7"/>
              <a:endCxn id="117" idx="3"/>
            </p:cNvCxnSpPr>
            <p:nvPr/>
          </p:nvCxnSpPr>
          <p:spPr>
            <a:xfrm flipV="1">
              <a:off x="2074197" y="1562319"/>
              <a:ext cx="77530" cy="326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F4C7BDF-4524-BE42-F0DF-DC36350080C0}"/>
                </a:ext>
              </a:extLst>
            </p:cNvPr>
            <p:cNvSpPr/>
            <p:nvPr/>
          </p:nvSpPr>
          <p:spPr>
            <a:xfrm>
              <a:off x="1771782" y="1550675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0E0B3C9-E373-83AD-20EA-7798B04DB2F0}"/>
                </a:ext>
              </a:extLst>
            </p:cNvPr>
            <p:cNvSpPr/>
            <p:nvPr/>
          </p:nvSpPr>
          <p:spPr>
            <a:xfrm>
              <a:off x="1444161" y="1852786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C045EC1-2B04-2BF5-D78E-F51A6CC280DE}"/>
                </a:ext>
              </a:extLst>
            </p:cNvPr>
            <p:cNvSpPr/>
            <p:nvPr/>
          </p:nvSpPr>
          <p:spPr>
            <a:xfrm>
              <a:off x="2099403" y="1854887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36FDFC1-C516-4E1D-2B89-9635810A61BB}"/>
                </a:ext>
              </a:extLst>
            </p:cNvPr>
            <p:cNvSpPr/>
            <p:nvPr/>
          </p:nvSpPr>
          <p:spPr>
            <a:xfrm>
              <a:off x="1771782" y="2145676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AE7B77D-F8C0-D3F2-6540-3E9CA166CBDF}"/>
                </a:ext>
              </a:extLst>
            </p:cNvPr>
            <p:cNvCxnSpPr>
              <a:stCxn id="124" idx="5"/>
              <a:endCxn id="126" idx="1"/>
            </p:cNvCxnSpPr>
            <p:nvPr/>
          </p:nvCxnSpPr>
          <p:spPr>
            <a:xfrm>
              <a:off x="1746048" y="2164440"/>
              <a:ext cx="77530" cy="3470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C0C5DF6-0786-EDF1-4D8E-1A170EB5F0BC}"/>
                </a:ext>
              </a:extLst>
            </p:cNvPr>
            <p:cNvCxnSpPr>
              <a:stCxn id="123" idx="3"/>
              <a:endCxn id="124" idx="7"/>
            </p:cNvCxnSpPr>
            <p:nvPr/>
          </p:nvCxnSpPr>
          <p:spPr>
            <a:xfrm flipH="1">
              <a:off x="1746048" y="1862329"/>
              <a:ext cx="77530" cy="4392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1626D12-0EAA-D43E-7125-F1C3C9FC9042}"/>
                </a:ext>
              </a:extLst>
            </p:cNvPr>
            <p:cNvCxnSpPr>
              <a:stCxn id="123" idx="5"/>
              <a:endCxn id="125" idx="1"/>
            </p:cNvCxnSpPr>
            <p:nvPr/>
          </p:nvCxnSpPr>
          <p:spPr>
            <a:xfrm>
              <a:off x="2073669" y="1862329"/>
              <a:ext cx="77530" cy="4602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4EC27A-D3B7-D3D4-C89C-DBC4C5B974B6}"/>
                </a:ext>
              </a:extLst>
            </p:cNvPr>
            <p:cNvCxnSpPr>
              <a:stCxn id="126" idx="7"/>
              <a:endCxn id="125" idx="3"/>
            </p:cNvCxnSpPr>
            <p:nvPr/>
          </p:nvCxnSpPr>
          <p:spPr>
            <a:xfrm flipV="1">
              <a:off x="2073669" y="2166541"/>
              <a:ext cx="77530" cy="326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2A63FDB-D149-A259-F2DA-527CB1C49E87}"/>
                </a:ext>
              </a:extLst>
            </p:cNvPr>
            <p:cNvSpPr/>
            <p:nvPr/>
          </p:nvSpPr>
          <p:spPr>
            <a:xfrm>
              <a:off x="1767013" y="2145676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8375F8F-C279-8D38-E9EB-0A486C0CC52D}"/>
                </a:ext>
              </a:extLst>
            </p:cNvPr>
            <p:cNvSpPr/>
            <p:nvPr/>
          </p:nvSpPr>
          <p:spPr>
            <a:xfrm>
              <a:off x="1439392" y="2447787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A4BE8BF-FE43-CFEF-E132-17F9EDE9493B}"/>
                </a:ext>
              </a:extLst>
            </p:cNvPr>
            <p:cNvSpPr/>
            <p:nvPr/>
          </p:nvSpPr>
          <p:spPr>
            <a:xfrm>
              <a:off x="2094634" y="2449888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A5018981-C377-49C0-D84C-6D4A594AFFDF}"/>
                </a:ext>
              </a:extLst>
            </p:cNvPr>
            <p:cNvSpPr/>
            <p:nvPr/>
          </p:nvSpPr>
          <p:spPr>
            <a:xfrm>
              <a:off x="1767013" y="2740677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7630336-70F1-2DEB-FE3E-F7A82BD97D86}"/>
                </a:ext>
              </a:extLst>
            </p:cNvPr>
            <p:cNvCxnSpPr>
              <a:stCxn id="132" idx="5"/>
              <a:endCxn id="134" idx="1"/>
            </p:cNvCxnSpPr>
            <p:nvPr/>
          </p:nvCxnSpPr>
          <p:spPr>
            <a:xfrm>
              <a:off x="1741279" y="2759441"/>
              <a:ext cx="77530" cy="3470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F6681E1-E2B2-CF20-CD6C-C0A5F5F6D662}"/>
                </a:ext>
              </a:extLst>
            </p:cNvPr>
            <p:cNvCxnSpPr>
              <a:stCxn id="131" idx="3"/>
              <a:endCxn id="132" idx="7"/>
            </p:cNvCxnSpPr>
            <p:nvPr/>
          </p:nvCxnSpPr>
          <p:spPr>
            <a:xfrm flipH="1">
              <a:off x="1741279" y="2457330"/>
              <a:ext cx="77530" cy="4392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DAE4703-3198-9DF3-5F09-93D34F322E93}"/>
                </a:ext>
              </a:extLst>
            </p:cNvPr>
            <p:cNvCxnSpPr>
              <a:stCxn id="131" idx="5"/>
              <a:endCxn id="133" idx="1"/>
            </p:cNvCxnSpPr>
            <p:nvPr/>
          </p:nvCxnSpPr>
          <p:spPr>
            <a:xfrm>
              <a:off x="2068900" y="2457330"/>
              <a:ext cx="77530" cy="4602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44BCACC-71BB-2D60-B414-68BA4A3E0955}"/>
                </a:ext>
              </a:extLst>
            </p:cNvPr>
            <p:cNvCxnSpPr>
              <a:stCxn id="134" idx="7"/>
              <a:endCxn id="133" idx="3"/>
            </p:cNvCxnSpPr>
            <p:nvPr/>
          </p:nvCxnSpPr>
          <p:spPr>
            <a:xfrm flipV="1">
              <a:off x="2068900" y="2761542"/>
              <a:ext cx="77530" cy="326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C7A5BA4-F2A2-F76B-E236-1A1C5EF0F991}"/>
                </a:ext>
              </a:extLst>
            </p:cNvPr>
            <p:cNvSpPr/>
            <p:nvPr/>
          </p:nvSpPr>
          <p:spPr>
            <a:xfrm>
              <a:off x="1767013" y="2756258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D55E0A8-DA35-4EF2-454B-79CEBC72DCB0}"/>
                </a:ext>
              </a:extLst>
            </p:cNvPr>
            <p:cNvSpPr/>
            <p:nvPr/>
          </p:nvSpPr>
          <p:spPr>
            <a:xfrm>
              <a:off x="1439392" y="3058369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FDF81147-CE6B-25EF-21AD-717E710EFD88}"/>
                </a:ext>
              </a:extLst>
            </p:cNvPr>
            <p:cNvSpPr/>
            <p:nvPr/>
          </p:nvSpPr>
          <p:spPr>
            <a:xfrm>
              <a:off x="2094634" y="3060470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9F22DEC-C8D5-D32F-4847-014F734A4999}"/>
                </a:ext>
              </a:extLst>
            </p:cNvPr>
            <p:cNvSpPr/>
            <p:nvPr/>
          </p:nvSpPr>
          <p:spPr>
            <a:xfrm>
              <a:off x="1767013" y="3351259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B5BB868-3DEB-2EFB-B2AF-A635FADEB78D}"/>
                </a:ext>
              </a:extLst>
            </p:cNvPr>
            <p:cNvCxnSpPr>
              <a:stCxn id="140" idx="5"/>
              <a:endCxn id="142" idx="1"/>
            </p:cNvCxnSpPr>
            <p:nvPr/>
          </p:nvCxnSpPr>
          <p:spPr>
            <a:xfrm>
              <a:off x="1741279" y="3370023"/>
              <a:ext cx="77530" cy="3470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C36AE6A-738B-AF57-729F-9D50010B86F0}"/>
                </a:ext>
              </a:extLst>
            </p:cNvPr>
            <p:cNvCxnSpPr>
              <a:stCxn id="139" idx="3"/>
              <a:endCxn id="140" idx="7"/>
            </p:cNvCxnSpPr>
            <p:nvPr/>
          </p:nvCxnSpPr>
          <p:spPr>
            <a:xfrm flipH="1">
              <a:off x="1741279" y="3067912"/>
              <a:ext cx="77530" cy="4392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2C61B45-842F-E904-F991-23D9FC1DE5B1}"/>
                </a:ext>
              </a:extLst>
            </p:cNvPr>
            <p:cNvCxnSpPr>
              <a:stCxn id="139" idx="5"/>
              <a:endCxn id="141" idx="1"/>
            </p:cNvCxnSpPr>
            <p:nvPr/>
          </p:nvCxnSpPr>
          <p:spPr>
            <a:xfrm>
              <a:off x="2068900" y="3067912"/>
              <a:ext cx="77530" cy="4602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1A95960-0DC9-3E78-FAF7-6ECA2EF9E9C0}"/>
                </a:ext>
              </a:extLst>
            </p:cNvPr>
            <p:cNvCxnSpPr>
              <a:stCxn id="142" idx="7"/>
              <a:endCxn id="141" idx="3"/>
            </p:cNvCxnSpPr>
            <p:nvPr/>
          </p:nvCxnSpPr>
          <p:spPr>
            <a:xfrm flipV="1">
              <a:off x="2068900" y="3372124"/>
              <a:ext cx="77530" cy="326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BFBC748-EC67-E044-4AC4-3E2603A339F1}"/>
                </a:ext>
              </a:extLst>
            </p:cNvPr>
            <p:cNvSpPr/>
            <p:nvPr/>
          </p:nvSpPr>
          <p:spPr>
            <a:xfrm>
              <a:off x="1765611" y="3351259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7D1517D-240D-868D-6B20-83EF13E2035A}"/>
                </a:ext>
              </a:extLst>
            </p:cNvPr>
            <p:cNvSpPr/>
            <p:nvPr/>
          </p:nvSpPr>
          <p:spPr>
            <a:xfrm>
              <a:off x="1437990" y="3653370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13766097-4FEE-384F-3016-9A901668EAE5}"/>
                </a:ext>
              </a:extLst>
            </p:cNvPr>
            <p:cNvSpPr/>
            <p:nvPr/>
          </p:nvSpPr>
          <p:spPr>
            <a:xfrm>
              <a:off x="2093232" y="3655471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2916F32-3C39-F101-1E55-963D02FEE64D}"/>
                </a:ext>
              </a:extLst>
            </p:cNvPr>
            <p:cNvSpPr/>
            <p:nvPr/>
          </p:nvSpPr>
          <p:spPr>
            <a:xfrm>
              <a:off x="1765611" y="3946260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BD587AB-D23B-C830-FB68-79AD8A65B542}"/>
                </a:ext>
              </a:extLst>
            </p:cNvPr>
            <p:cNvCxnSpPr>
              <a:stCxn id="148" idx="5"/>
              <a:endCxn id="150" idx="1"/>
            </p:cNvCxnSpPr>
            <p:nvPr/>
          </p:nvCxnSpPr>
          <p:spPr>
            <a:xfrm>
              <a:off x="1739877" y="3965024"/>
              <a:ext cx="77530" cy="3470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36F150A-1BD1-B796-1881-7B3B28A478F0}"/>
                </a:ext>
              </a:extLst>
            </p:cNvPr>
            <p:cNvCxnSpPr>
              <a:stCxn id="147" idx="3"/>
              <a:endCxn id="148" idx="7"/>
            </p:cNvCxnSpPr>
            <p:nvPr/>
          </p:nvCxnSpPr>
          <p:spPr>
            <a:xfrm flipH="1">
              <a:off x="1739877" y="3662913"/>
              <a:ext cx="77530" cy="4392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47D8DBB-D02B-DEA6-45C9-C104A1BBCCEA}"/>
                </a:ext>
              </a:extLst>
            </p:cNvPr>
            <p:cNvCxnSpPr>
              <a:stCxn id="147" idx="5"/>
              <a:endCxn id="149" idx="1"/>
            </p:cNvCxnSpPr>
            <p:nvPr/>
          </p:nvCxnSpPr>
          <p:spPr>
            <a:xfrm>
              <a:off x="2067498" y="3662913"/>
              <a:ext cx="77530" cy="4602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D077C31-FEBF-3E45-FEEC-9A2C39B3FE9F}"/>
                </a:ext>
              </a:extLst>
            </p:cNvPr>
            <p:cNvCxnSpPr>
              <a:stCxn id="150" idx="7"/>
              <a:endCxn id="149" idx="3"/>
            </p:cNvCxnSpPr>
            <p:nvPr/>
          </p:nvCxnSpPr>
          <p:spPr>
            <a:xfrm flipV="1">
              <a:off x="2067498" y="3967125"/>
              <a:ext cx="77530" cy="326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294A594-77AE-A791-79EC-11B94F14E336}"/>
                </a:ext>
              </a:extLst>
            </p:cNvPr>
            <p:cNvSpPr/>
            <p:nvPr/>
          </p:nvSpPr>
          <p:spPr>
            <a:xfrm>
              <a:off x="1765611" y="3945458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ADC551F-F2DD-863F-F8CD-A84524B0732D}"/>
                </a:ext>
              </a:extLst>
            </p:cNvPr>
            <p:cNvSpPr/>
            <p:nvPr/>
          </p:nvSpPr>
          <p:spPr>
            <a:xfrm>
              <a:off x="1437990" y="4247569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C5944EE7-090A-D8D5-6B99-02DD8099ABE8}"/>
                </a:ext>
              </a:extLst>
            </p:cNvPr>
            <p:cNvSpPr/>
            <p:nvPr/>
          </p:nvSpPr>
          <p:spPr>
            <a:xfrm>
              <a:off x="2093232" y="4249670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3BFC53A-D3AF-3DBB-5CD2-03BE2242B532}"/>
                </a:ext>
              </a:extLst>
            </p:cNvPr>
            <p:cNvSpPr/>
            <p:nvPr/>
          </p:nvSpPr>
          <p:spPr>
            <a:xfrm>
              <a:off x="1765611" y="4540459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F32632C-BAC2-985D-13B4-0D03DB57FDFC}"/>
                </a:ext>
              </a:extLst>
            </p:cNvPr>
            <p:cNvCxnSpPr>
              <a:stCxn id="156" idx="5"/>
              <a:endCxn id="158" idx="1"/>
            </p:cNvCxnSpPr>
            <p:nvPr/>
          </p:nvCxnSpPr>
          <p:spPr>
            <a:xfrm>
              <a:off x="1739877" y="4559223"/>
              <a:ext cx="77530" cy="3470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16CB8F6-7844-A7AE-9DC8-3888A34D6013}"/>
                </a:ext>
              </a:extLst>
            </p:cNvPr>
            <p:cNvCxnSpPr>
              <a:stCxn id="155" idx="3"/>
              <a:endCxn id="156" idx="7"/>
            </p:cNvCxnSpPr>
            <p:nvPr/>
          </p:nvCxnSpPr>
          <p:spPr>
            <a:xfrm flipH="1">
              <a:off x="1739877" y="4257112"/>
              <a:ext cx="77530" cy="4392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C398479-ED4D-E079-CDD7-FD0948505EBE}"/>
                </a:ext>
              </a:extLst>
            </p:cNvPr>
            <p:cNvCxnSpPr>
              <a:stCxn id="155" idx="5"/>
              <a:endCxn id="157" idx="1"/>
            </p:cNvCxnSpPr>
            <p:nvPr/>
          </p:nvCxnSpPr>
          <p:spPr>
            <a:xfrm>
              <a:off x="2067498" y="4257112"/>
              <a:ext cx="77530" cy="4602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79806E0-B426-F710-483E-06DE009FF9E2}"/>
                </a:ext>
              </a:extLst>
            </p:cNvPr>
            <p:cNvCxnSpPr>
              <a:stCxn id="158" idx="7"/>
              <a:endCxn id="157" idx="3"/>
            </p:cNvCxnSpPr>
            <p:nvPr/>
          </p:nvCxnSpPr>
          <p:spPr>
            <a:xfrm flipV="1">
              <a:off x="2067498" y="4561324"/>
              <a:ext cx="77530" cy="326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1708229-2413-E453-1D24-1B9226956DFB}"/>
                </a:ext>
              </a:extLst>
            </p:cNvPr>
            <p:cNvSpPr/>
            <p:nvPr/>
          </p:nvSpPr>
          <p:spPr>
            <a:xfrm>
              <a:off x="1764481" y="4998766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F2DC5A-7C78-7E43-694E-DB9B86CD3BAB}"/>
                </a:ext>
              </a:extLst>
            </p:cNvPr>
            <p:cNvCxnSpPr>
              <a:stCxn id="163" idx="0"/>
              <a:endCxn id="158" idx="4"/>
            </p:cNvCxnSpPr>
            <p:nvPr/>
          </p:nvCxnSpPr>
          <p:spPr>
            <a:xfrm flipV="1">
              <a:off x="1941323" y="4905584"/>
              <a:ext cx="1130" cy="9318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C79C8CD-2C10-1EB3-B9A8-5CFE4687772D}"/>
                </a:ext>
              </a:extLst>
            </p:cNvPr>
            <p:cNvCxnSpPr>
              <a:cxnSpLocks/>
              <a:stCxn id="139" idx="6"/>
              <a:endCxn id="167" idx="3"/>
            </p:cNvCxnSpPr>
            <p:nvPr/>
          </p:nvCxnSpPr>
          <p:spPr>
            <a:xfrm flipV="1">
              <a:off x="2120696" y="2745099"/>
              <a:ext cx="476582" cy="19372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2404796-FD90-0787-A0ED-F2629E368921}"/>
                </a:ext>
              </a:extLst>
            </p:cNvPr>
            <p:cNvCxnSpPr>
              <a:cxnSpLocks/>
              <a:stCxn id="139" idx="6"/>
              <a:endCxn id="171" idx="1"/>
            </p:cNvCxnSpPr>
            <p:nvPr/>
          </p:nvCxnSpPr>
          <p:spPr>
            <a:xfrm>
              <a:off x="2120696" y="2938821"/>
              <a:ext cx="476054" cy="15231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18C4F07E-D1C3-AEF4-2D90-34597D33DE55}"/>
                </a:ext>
              </a:extLst>
            </p:cNvPr>
            <p:cNvSpPr/>
            <p:nvPr/>
          </p:nvSpPr>
          <p:spPr>
            <a:xfrm>
              <a:off x="2545482" y="2433445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377541A6-B68C-AC41-B263-2B0A53EF809C}"/>
                </a:ext>
              </a:extLst>
            </p:cNvPr>
            <p:cNvSpPr/>
            <p:nvPr/>
          </p:nvSpPr>
          <p:spPr>
            <a:xfrm>
              <a:off x="2873103" y="2737657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62B886C-E0B9-32BD-DC38-6E99B5D17335}"/>
                </a:ext>
              </a:extLst>
            </p:cNvPr>
            <p:cNvCxnSpPr>
              <a:stCxn id="167" idx="5"/>
              <a:endCxn id="168" idx="1"/>
            </p:cNvCxnSpPr>
            <p:nvPr/>
          </p:nvCxnSpPr>
          <p:spPr>
            <a:xfrm>
              <a:off x="2847369" y="2745099"/>
              <a:ext cx="77530" cy="4602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E030028-ADBA-F22F-DE14-6C58D8762EFF}"/>
                </a:ext>
              </a:extLst>
            </p:cNvPr>
            <p:cNvCxnSpPr>
              <a:endCxn id="168" idx="3"/>
            </p:cNvCxnSpPr>
            <p:nvPr/>
          </p:nvCxnSpPr>
          <p:spPr>
            <a:xfrm flipV="1">
              <a:off x="2847369" y="3049311"/>
              <a:ext cx="77530" cy="326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823078C-181F-B9DA-F213-F5D283AD0E88}"/>
                </a:ext>
              </a:extLst>
            </p:cNvPr>
            <p:cNvSpPr/>
            <p:nvPr/>
          </p:nvSpPr>
          <p:spPr>
            <a:xfrm>
              <a:off x="2544954" y="3037667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9F4C8A7-C660-147E-DB02-370F43156913}"/>
                </a:ext>
              </a:extLst>
            </p:cNvPr>
            <p:cNvSpPr/>
            <p:nvPr/>
          </p:nvSpPr>
          <p:spPr>
            <a:xfrm>
              <a:off x="3194183" y="2426003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E23DF92-95AC-3624-CAD6-44A4BBBF5DF7}"/>
                </a:ext>
              </a:extLst>
            </p:cNvPr>
            <p:cNvSpPr/>
            <p:nvPr/>
          </p:nvSpPr>
          <p:spPr>
            <a:xfrm>
              <a:off x="2866562" y="2728114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BFBD96F9-966D-A8AA-6BD1-0EB821D0F938}"/>
                </a:ext>
              </a:extLst>
            </p:cNvPr>
            <p:cNvSpPr/>
            <p:nvPr/>
          </p:nvSpPr>
          <p:spPr>
            <a:xfrm>
              <a:off x="3521804" y="2730215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D364759-CC06-EF53-0A0B-5A4071DBAA82}"/>
                </a:ext>
              </a:extLst>
            </p:cNvPr>
            <p:cNvCxnSpPr>
              <a:stCxn id="173" idx="5"/>
            </p:cNvCxnSpPr>
            <p:nvPr/>
          </p:nvCxnSpPr>
          <p:spPr>
            <a:xfrm>
              <a:off x="3168449" y="3039768"/>
              <a:ext cx="77530" cy="3470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2FB47B3-D7C1-D01D-D911-7B2E7D7EE290}"/>
                </a:ext>
              </a:extLst>
            </p:cNvPr>
            <p:cNvCxnSpPr>
              <a:stCxn id="172" idx="3"/>
              <a:endCxn id="173" idx="7"/>
            </p:cNvCxnSpPr>
            <p:nvPr/>
          </p:nvCxnSpPr>
          <p:spPr>
            <a:xfrm flipH="1">
              <a:off x="3168449" y="2737657"/>
              <a:ext cx="77530" cy="4392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AFD1EF4-46FF-225E-52EF-B484C68CCBB8}"/>
                </a:ext>
              </a:extLst>
            </p:cNvPr>
            <p:cNvCxnSpPr>
              <a:stCxn id="172" idx="5"/>
              <a:endCxn id="174" idx="1"/>
            </p:cNvCxnSpPr>
            <p:nvPr/>
          </p:nvCxnSpPr>
          <p:spPr>
            <a:xfrm>
              <a:off x="3496070" y="2737657"/>
              <a:ext cx="77530" cy="4602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A2F3569-0EAC-34BE-CEC5-871A61CA1557}"/>
                </a:ext>
              </a:extLst>
            </p:cNvPr>
            <p:cNvCxnSpPr>
              <a:endCxn id="174" idx="3"/>
            </p:cNvCxnSpPr>
            <p:nvPr/>
          </p:nvCxnSpPr>
          <p:spPr>
            <a:xfrm flipV="1">
              <a:off x="3496070" y="3041869"/>
              <a:ext cx="77530" cy="326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07E3B792-E3AD-27E7-9B8C-F75853D4635B}"/>
                </a:ext>
              </a:extLst>
            </p:cNvPr>
            <p:cNvSpPr/>
            <p:nvPr/>
          </p:nvSpPr>
          <p:spPr>
            <a:xfrm>
              <a:off x="3193655" y="3030225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83202AA-7997-D761-C74B-EC9952EE3A0A}"/>
                </a:ext>
              </a:extLst>
            </p:cNvPr>
            <p:cNvSpPr/>
            <p:nvPr/>
          </p:nvSpPr>
          <p:spPr>
            <a:xfrm>
              <a:off x="3848897" y="2426003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9DD5EC9D-B80F-4258-673C-183A093F2F65}"/>
                </a:ext>
              </a:extLst>
            </p:cNvPr>
            <p:cNvSpPr/>
            <p:nvPr/>
          </p:nvSpPr>
          <p:spPr>
            <a:xfrm>
              <a:off x="3521276" y="2728114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90AFCB44-C5D2-E1FA-16AF-F29CB9FCE006}"/>
                </a:ext>
              </a:extLst>
            </p:cNvPr>
            <p:cNvSpPr/>
            <p:nvPr/>
          </p:nvSpPr>
          <p:spPr>
            <a:xfrm>
              <a:off x="4176518" y="2730215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32FACEE-698B-50E6-2E55-666A4314FE3C}"/>
                </a:ext>
              </a:extLst>
            </p:cNvPr>
            <p:cNvCxnSpPr>
              <a:stCxn id="181" idx="5"/>
            </p:cNvCxnSpPr>
            <p:nvPr/>
          </p:nvCxnSpPr>
          <p:spPr>
            <a:xfrm>
              <a:off x="3823163" y="3039768"/>
              <a:ext cx="77530" cy="3470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8697399-E67B-1B53-FEF6-A7796E615482}"/>
                </a:ext>
              </a:extLst>
            </p:cNvPr>
            <p:cNvCxnSpPr>
              <a:stCxn id="180" idx="3"/>
              <a:endCxn id="181" idx="7"/>
            </p:cNvCxnSpPr>
            <p:nvPr/>
          </p:nvCxnSpPr>
          <p:spPr>
            <a:xfrm flipH="1">
              <a:off x="3823163" y="2737657"/>
              <a:ext cx="77530" cy="4392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6419CBF-C83A-09D4-7074-4A25D23C4999}"/>
                </a:ext>
              </a:extLst>
            </p:cNvPr>
            <p:cNvCxnSpPr>
              <a:stCxn id="180" idx="5"/>
              <a:endCxn id="182" idx="1"/>
            </p:cNvCxnSpPr>
            <p:nvPr/>
          </p:nvCxnSpPr>
          <p:spPr>
            <a:xfrm>
              <a:off x="4150784" y="2737657"/>
              <a:ext cx="77530" cy="4602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D3D2F47-2AF0-F365-4724-09D96BDD6123}"/>
                </a:ext>
              </a:extLst>
            </p:cNvPr>
            <p:cNvCxnSpPr>
              <a:endCxn id="182" idx="3"/>
            </p:cNvCxnSpPr>
            <p:nvPr/>
          </p:nvCxnSpPr>
          <p:spPr>
            <a:xfrm flipV="1">
              <a:off x="4150784" y="3041869"/>
              <a:ext cx="77530" cy="326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080DF71-F498-80A7-0390-861BEA1002BD}"/>
                </a:ext>
              </a:extLst>
            </p:cNvPr>
            <p:cNvSpPr/>
            <p:nvPr/>
          </p:nvSpPr>
          <p:spPr>
            <a:xfrm>
              <a:off x="3848369" y="3030225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577B0EF-3B8E-F801-9799-BA005EF7B3D6}"/>
                </a:ext>
              </a:extLst>
            </p:cNvPr>
            <p:cNvSpPr/>
            <p:nvPr/>
          </p:nvSpPr>
          <p:spPr>
            <a:xfrm>
              <a:off x="4619496" y="2736952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1FA84BE-72BD-0D73-1198-51E76C2008D4}"/>
                </a:ext>
              </a:extLst>
            </p:cNvPr>
            <p:cNvCxnSpPr>
              <a:cxnSpLocks/>
              <a:stCxn id="188" idx="2"/>
              <a:endCxn id="182" idx="6"/>
            </p:cNvCxnSpPr>
            <p:nvPr/>
          </p:nvCxnSpPr>
          <p:spPr>
            <a:xfrm flipH="1" flipV="1">
              <a:off x="4530201" y="2912778"/>
              <a:ext cx="89295" cy="673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C780239B-8A3F-45BC-793D-A844BB06772A}"/>
                </a:ext>
              </a:extLst>
            </p:cNvPr>
            <p:cNvSpPr/>
            <p:nvPr/>
          </p:nvSpPr>
          <p:spPr>
            <a:xfrm>
              <a:off x="1000182" y="2459431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482053F-6CFD-BE64-16C3-FB3C65F2458D}"/>
                </a:ext>
              </a:extLst>
            </p:cNvPr>
            <p:cNvSpPr/>
            <p:nvPr/>
          </p:nvSpPr>
          <p:spPr>
            <a:xfrm>
              <a:off x="672561" y="2761542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E99F223-43B7-79A4-B39D-EDC7CAC97917}"/>
                </a:ext>
              </a:extLst>
            </p:cNvPr>
            <p:cNvCxnSpPr>
              <a:stCxn id="191" idx="5"/>
            </p:cNvCxnSpPr>
            <p:nvPr/>
          </p:nvCxnSpPr>
          <p:spPr>
            <a:xfrm>
              <a:off x="974448" y="3073196"/>
              <a:ext cx="77530" cy="3470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B46E228-45AF-8FCB-17B9-37A050E04811}"/>
                </a:ext>
              </a:extLst>
            </p:cNvPr>
            <p:cNvCxnSpPr>
              <a:stCxn id="190" idx="3"/>
              <a:endCxn id="191" idx="7"/>
            </p:cNvCxnSpPr>
            <p:nvPr/>
          </p:nvCxnSpPr>
          <p:spPr>
            <a:xfrm flipH="1">
              <a:off x="974448" y="2771085"/>
              <a:ext cx="77530" cy="4392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5911CCDE-ED35-DD1D-7EC4-C4967125E76A}"/>
                </a:ext>
              </a:extLst>
            </p:cNvPr>
            <p:cNvSpPr/>
            <p:nvPr/>
          </p:nvSpPr>
          <p:spPr>
            <a:xfrm>
              <a:off x="999654" y="3063653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FF42E56-19BA-B96D-0D66-1D35BA2DABD0}"/>
                </a:ext>
              </a:extLst>
            </p:cNvPr>
            <p:cNvCxnSpPr>
              <a:stCxn id="190" idx="5"/>
              <a:endCxn id="139" idx="2"/>
            </p:cNvCxnSpPr>
            <p:nvPr/>
          </p:nvCxnSpPr>
          <p:spPr>
            <a:xfrm>
              <a:off x="1302069" y="2771085"/>
              <a:ext cx="464944" cy="16773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1A985ED-541C-77D0-2C8D-5A90EC580230}"/>
                </a:ext>
              </a:extLst>
            </p:cNvPr>
            <p:cNvCxnSpPr>
              <a:stCxn id="194" idx="7"/>
              <a:endCxn id="139" idx="2"/>
            </p:cNvCxnSpPr>
            <p:nvPr/>
          </p:nvCxnSpPr>
          <p:spPr>
            <a:xfrm flipV="1">
              <a:off x="1301541" y="2938821"/>
              <a:ext cx="465472" cy="17830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8B171455-589F-1D1D-1203-4F2289DBDD3A}"/>
                </a:ext>
              </a:extLst>
            </p:cNvPr>
            <p:cNvSpPr/>
            <p:nvPr/>
          </p:nvSpPr>
          <p:spPr>
            <a:xfrm>
              <a:off x="351145" y="2454147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ED802BB-4D30-241C-2948-E23F5ABDB8F7}"/>
                </a:ext>
              </a:extLst>
            </p:cNvPr>
            <p:cNvSpPr/>
            <p:nvPr/>
          </p:nvSpPr>
          <p:spPr>
            <a:xfrm>
              <a:off x="23524" y="2756258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D6A24AB-312B-2481-07A3-FD18715F2FEE}"/>
                </a:ext>
              </a:extLst>
            </p:cNvPr>
            <p:cNvSpPr/>
            <p:nvPr/>
          </p:nvSpPr>
          <p:spPr>
            <a:xfrm>
              <a:off x="678766" y="2758359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70786BF-34BE-3532-494B-852B5607F800}"/>
                </a:ext>
              </a:extLst>
            </p:cNvPr>
            <p:cNvCxnSpPr>
              <a:stCxn id="198" idx="5"/>
            </p:cNvCxnSpPr>
            <p:nvPr/>
          </p:nvCxnSpPr>
          <p:spPr>
            <a:xfrm>
              <a:off x="325411" y="3067912"/>
              <a:ext cx="77530" cy="3470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536E8AC-7687-2747-4CE5-B6CDE82FFE76}"/>
                </a:ext>
              </a:extLst>
            </p:cNvPr>
            <p:cNvCxnSpPr>
              <a:stCxn id="197" idx="3"/>
              <a:endCxn id="198" idx="7"/>
            </p:cNvCxnSpPr>
            <p:nvPr/>
          </p:nvCxnSpPr>
          <p:spPr>
            <a:xfrm flipH="1">
              <a:off x="325411" y="2765801"/>
              <a:ext cx="77530" cy="4392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5D6608C-A509-AC56-B174-13987F5C77DC}"/>
                </a:ext>
              </a:extLst>
            </p:cNvPr>
            <p:cNvCxnSpPr>
              <a:stCxn id="197" idx="5"/>
              <a:endCxn id="199" idx="1"/>
            </p:cNvCxnSpPr>
            <p:nvPr/>
          </p:nvCxnSpPr>
          <p:spPr>
            <a:xfrm>
              <a:off x="653032" y="2765801"/>
              <a:ext cx="77530" cy="4602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AFAC6C9-AB38-BC20-3F72-8EA2DD700D1C}"/>
                </a:ext>
              </a:extLst>
            </p:cNvPr>
            <p:cNvCxnSpPr>
              <a:endCxn id="199" idx="3"/>
            </p:cNvCxnSpPr>
            <p:nvPr/>
          </p:nvCxnSpPr>
          <p:spPr>
            <a:xfrm flipV="1">
              <a:off x="653032" y="3070013"/>
              <a:ext cx="77530" cy="326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32BF8AC-571D-6607-C2DA-E7AE44586864}"/>
                </a:ext>
              </a:extLst>
            </p:cNvPr>
            <p:cNvSpPr/>
            <p:nvPr/>
          </p:nvSpPr>
          <p:spPr>
            <a:xfrm>
              <a:off x="350617" y="3058369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BF82AF48-1CAA-9208-4432-0BCF11D2FB0A}"/>
                </a:ext>
              </a:extLst>
            </p:cNvPr>
            <p:cNvSpPr/>
            <p:nvPr/>
          </p:nvSpPr>
          <p:spPr>
            <a:xfrm>
              <a:off x="-310976" y="2452784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B40802D9-EEA5-E1A6-48B0-6227A1D52FAC}"/>
                </a:ext>
              </a:extLst>
            </p:cNvPr>
            <p:cNvSpPr/>
            <p:nvPr/>
          </p:nvSpPr>
          <p:spPr>
            <a:xfrm>
              <a:off x="-638597" y="2754895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92438BCD-D681-7439-0AC0-206C05391752}"/>
                </a:ext>
              </a:extLst>
            </p:cNvPr>
            <p:cNvSpPr/>
            <p:nvPr/>
          </p:nvSpPr>
          <p:spPr>
            <a:xfrm>
              <a:off x="16645" y="2756996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E3A3CB2-2294-ECC4-B876-A3DFCCF95676}"/>
                </a:ext>
              </a:extLst>
            </p:cNvPr>
            <p:cNvCxnSpPr>
              <a:stCxn id="206" idx="5"/>
            </p:cNvCxnSpPr>
            <p:nvPr/>
          </p:nvCxnSpPr>
          <p:spPr>
            <a:xfrm>
              <a:off x="-336710" y="3066549"/>
              <a:ext cx="77530" cy="3470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2BD04A5-B1F5-65B2-9BAD-B5A6CFAA0EC5}"/>
                </a:ext>
              </a:extLst>
            </p:cNvPr>
            <p:cNvCxnSpPr>
              <a:stCxn id="205" idx="3"/>
              <a:endCxn id="206" idx="7"/>
            </p:cNvCxnSpPr>
            <p:nvPr/>
          </p:nvCxnSpPr>
          <p:spPr>
            <a:xfrm flipH="1">
              <a:off x="-336710" y="2764438"/>
              <a:ext cx="77530" cy="4392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0782BC5-724C-AFF9-17FC-56D6F9EE594D}"/>
                </a:ext>
              </a:extLst>
            </p:cNvPr>
            <p:cNvCxnSpPr>
              <a:stCxn id="205" idx="5"/>
              <a:endCxn id="207" idx="1"/>
            </p:cNvCxnSpPr>
            <p:nvPr/>
          </p:nvCxnSpPr>
          <p:spPr>
            <a:xfrm>
              <a:off x="-9089" y="2764438"/>
              <a:ext cx="77530" cy="4602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11A3E1B-A0DC-26D9-C02F-F9E04A18C9F1}"/>
                </a:ext>
              </a:extLst>
            </p:cNvPr>
            <p:cNvCxnSpPr>
              <a:endCxn id="207" idx="3"/>
            </p:cNvCxnSpPr>
            <p:nvPr/>
          </p:nvCxnSpPr>
          <p:spPr>
            <a:xfrm flipV="1">
              <a:off x="-9089" y="3068650"/>
              <a:ext cx="77530" cy="32606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E856D50-3086-A8EA-206B-D46FF4D7E075}"/>
                </a:ext>
              </a:extLst>
            </p:cNvPr>
            <p:cNvSpPr/>
            <p:nvPr/>
          </p:nvSpPr>
          <p:spPr>
            <a:xfrm>
              <a:off x="-311504" y="3057006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0588E77-2700-1C9A-C19A-08C54F995794}"/>
                </a:ext>
              </a:extLst>
            </p:cNvPr>
            <p:cNvSpPr/>
            <p:nvPr/>
          </p:nvSpPr>
          <p:spPr>
            <a:xfrm>
              <a:off x="-1079748" y="2753156"/>
              <a:ext cx="353683" cy="365125"/>
            </a:xfrm>
            <a:prstGeom prst="ellipse">
              <a:avLst/>
            </a:pr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45720" rIns="45720" rtlCol="0" anchor="ctr">
              <a:normAutofit fontScale="40000" lnSpcReduction="2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A0DB9B4-79B5-595F-5D00-4F8C164A1AF1}"/>
                </a:ext>
              </a:extLst>
            </p:cNvPr>
            <p:cNvCxnSpPr>
              <a:stCxn id="213" idx="6"/>
              <a:endCxn id="206" idx="2"/>
            </p:cNvCxnSpPr>
            <p:nvPr/>
          </p:nvCxnSpPr>
          <p:spPr>
            <a:xfrm>
              <a:off x="-726065" y="2935719"/>
              <a:ext cx="87468" cy="173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271CAB-A320-A1C0-D95C-9CECA6238B5B}"/>
              </a:ext>
            </a:extLst>
          </p:cNvPr>
          <p:cNvCxnSpPr>
            <a:stCxn id="116" idx="6"/>
            <a:endCxn id="117" idx="2"/>
          </p:cNvCxnSpPr>
          <p:nvPr/>
        </p:nvCxnSpPr>
        <p:spPr>
          <a:xfrm>
            <a:off x="2434520" y="2219486"/>
            <a:ext cx="199514" cy="1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5BE94-98D4-CAE2-863C-1868684B1A77}"/>
              </a:ext>
            </a:extLst>
          </p:cNvPr>
          <p:cNvCxnSpPr>
            <a:stCxn id="124" idx="6"/>
            <a:endCxn id="125" idx="2"/>
          </p:cNvCxnSpPr>
          <p:nvPr/>
        </p:nvCxnSpPr>
        <p:spPr>
          <a:xfrm>
            <a:off x="2434171" y="2688254"/>
            <a:ext cx="199513" cy="1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3FB8AB-47D4-0E87-FF16-0B3D2CF462BD}"/>
              </a:ext>
            </a:extLst>
          </p:cNvPr>
          <p:cNvCxnSpPr>
            <a:stCxn id="132" idx="6"/>
            <a:endCxn id="133" idx="2"/>
          </p:cNvCxnSpPr>
          <p:nvPr/>
        </p:nvCxnSpPr>
        <p:spPr>
          <a:xfrm>
            <a:off x="2431016" y="3149868"/>
            <a:ext cx="199513" cy="1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4EC2D6-63D3-2B77-2845-095032500426}"/>
              </a:ext>
            </a:extLst>
          </p:cNvPr>
          <p:cNvCxnSpPr>
            <a:stCxn id="167" idx="4"/>
            <a:endCxn id="171" idx="0"/>
          </p:cNvCxnSpPr>
          <p:nvPr/>
        </p:nvCxnSpPr>
        <p:spPr>
          <a:xfrm flipH="1">
            <a:off x="3045462" y="3280376"/>
            <a:ext cx="349" cy="185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C27999-8471-EA81-48B1-3269004C30DD}"/>
              </a:ext>
            </a:extLst>
          </p:cNvPr>
          <p:cNvCxnSpPr>
            <a:stCxn id="172" idx="4"/>
            <a:endCxn id="179" idx="0"/>
          </p:cNvCxnSpPr>
          <p:nvPr/>
        </p:nvCxnSpPr>
        <p:spPr>
          <a:xfrm flipH="1">
            <a:off x="3474646" y="3274602"/>
            <a:ext cx="349" cy="185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4104B2-B199-E817-2ADF-47998E90C4DE}"/>
              </a:ext>
            </a:extLst>
          </p:cNvPr>
          <p:cNvCxnSpPr>
            <a:stCxn id="180" idx="4"/>
            <a:endCxn id="187" idx="0"/>
          </p:cNvCxnSpPr>
          <p:nvPr/>
        </p:nvCxnSpPr>
        <p:spPr>
          <a:xfrm flipH="1">
            <a:off x="3907808" y="3274602"/>
            <a:ext cx="349" cy="185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751488-CFF1-1629-F73E-6B66706FF369}"/>
              </a:ext>
            </a:extLst>
          </p:cNvPr>
          <p:cNvCxnSpPr>
            <a:stCxn id="148" idx="6"/>
            <a:endCxn id="149" idx="2"/>
          </p:cNvCxnSpPr>
          <p:nvPr/>
        </p:nvCxnSpPr>
        <p:spPr>
          <a:xfrm>
            <a:off x="2430088" y="4085184"/>
            <a:ext cx="199514" cy="1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DFD556-FC39-6BB0-17B2-FA1DD57DFF39}"/>
              </a:ext>
            </a:extLst>
          </p:cNvPr>
          <p:cNvCxnSpPr>
            <a:endCxn id="157" idx="2"/>
          </p:cNvCxnSpPr>
          <p:nvPr/>
        </p:nvCxnSpPr>
        <p:spPr>
          <a:xfrm>
            <a:off x="2431016" y="4541520"/>
            <a:ext cx="198586" cy="62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9EA764-DA8E-C1F2-AC36-2DA4FD606EDD}"/>
              </a:ext>
            </a:extLst>
          </p:cNvPr>
          <p:cNvCxnSpPr>
            <a:stCxn id="140" idx="6"/>
            <a:endCxn id="141" idx="2"/>
          </p:cNvCxnSpPr>
          <p:nvPr/>
        </p:nvCxnSpPr>
        <p:spPr>
          <a:xfrm>
            <a:off x="2431016" y="3623570"/>
            <a:ext cx="199513" cy="16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977A19F-9511-0625-7A78-9D20F75C7FAA}"/>
              </a:ext>
            </a:extLst>
          </p:cNvPr>
          <p:cNvCxnSpPr>
            <a:stCxn id="190" idx="4"/>
            <a:endCxn id="194" idx="0"/>
          </p:cNvCxnSpPr>
          <p:nvPr/>
        </p:nvCxnSpPr>
        <p:spPr>
          <a:xfrm flipH="1">
            <a:off x="2023084" y="3300536"/>
            <a:ext cx="349" cy="185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4D1B61-8937-A3BB-797A-89476A58EFBB}"/>
              </a:ext>
            </a:extLst>
          </p:cNvPr>
          <p:cNvCxnSpPr>
            <a:stCxn id="197" idx="4"/>
            <a:endCxn id="204" idx="0"/>
          </p:cNvCxnSpPr>
          <p:nvPr/>
        </p:nvCxnSpPr>
        <p:spPr>
          <a:xfrm flipH="1">
            <a:off x="1593678" y="3296437"/>
            <a:ext cx="349" cy="185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228E70-AF06-D364-200F-A88E3BAD4B56}"/>
              </a:ext>
            </a:extLst>
          </p:cNvPr>
          <p:cNvCxnSpPr>
            <a:stCxn id="205" idx="4"/>
            <a:endCxn id="212" idx="0"/>
          </p:cNvCxnSpPr>
          <p:nvPr/>
        </p:nvCxnSpPr>
        <p:spPr>
          <a:xfrm flipH="1">
            <a:off x="1155615" y="3295379"/>
            <a:ext cx="349" cy="185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33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94016-3111-CAE7-BE8E-E4333C857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5A6191A-84A5-0CDE-DD2E-D1E609B449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17490CBE-D8FE-5620-429B-1F885DDC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7015882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Test Cases and Results</a:t>
            </a:r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454AAE2D-6894-8865-FD53-4D7545FD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12" y="4895043"/>
            <a:ext cx="3655778" cy="1824992"/>
          </a:xfrm>
          <a:prstGeom prst="rect">
            <a:avLst/>
          </a:prstGeom>
        </p:spPr>
      </p:pic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E33FC6D4-C243-71FE-984F-F50A6E6F7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59" y="2869229"/>
            <a:ext cx="3655778" cy="1824992"/>
          </a:xfrm>
          <a:prstGeom prst="rect">
            <a:avLst/>
          </a:prstGeom>
        </p:spPr>
      </p:pic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E1222526-F556-A1E7-6F67-091485153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956" y="846952"/>
            <a:ext cx="3655778" cy="1824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FFE741-DF5A-61FE-D946-966E7CCEBC2D}"/>
              </a:ext>
            </a:extLst>
          </p:cNvPr>
          <p:cNvSpPr txBox="1"/>
          <p:nvPr/>
        </p:nvSpPr>
        <p:spPr>
          <a:xfrm>
            <a:off x="4352998" y="1297783"/>
            <a:ext cx="4397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Gentona Book" pitchFamily="2" charset="77"/>
              </a:rPr>
              <a:t>In this case we expect a linear increase</a:t>
            </a:r>
          </a:p>
          <a:p>
            <a:pPr algn="l"/>
            <a:r>
              <a:rPr lang="en-US" dirty="0">
                <a:latin typeface="Gentona Book" pitchFamily="2" charset="77"/>
              </a:rPr>
              <a:t>in run time as the bags are all of the same</a:t>
            </a:r>
          </a:p>
          <a:p>
            <a:pPr algn="l"/>
            <a:r>
              <a:rPr lang="en-US" dirty="0">
                <a:latin typeface="Gentona Book" pitchFamily="2" charset="77"/>
              </a:rPr>
              <a:t>size and have the same number of adhesions</a:t>
            </a:r>
          </a:p>
        </p:txBody>
      </p:sp>
    </p:spTree>
    <p:extLst>
      <p:ext uri="{BB962C8B-B14F-4D97-AF65-F5344CB8AC3E}">
        <p14:creationId xmlns:p14="http://schemas.microsoft.com/office/powerpoint/2010/main" val="2061196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0E3C2-0B5C-CB09-86DB-949E557F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BAA3C32-3FB6-5311-254A-3FD231DD19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3A1DC4B9-9954-C098-67B7-A1AE284C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7015882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Test Cases and Results</a:t>
            </a:r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F4C9DD8E-4352-355C-B567-0E5300C32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14" y="4895635"/>
            <a:ext cx="3655778" cy="1824992"/>
          </a:xfrm>
          <a:prstGeom prst="rect">
            <a:avLst/>
          </a:prstGeom>
        </p:spPr>
      </p:pic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349A0B7B-8C19-21BE-3052-6607515A2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67" y="2869821"/>
            <a:ext cx="3655778" cy="1824992"/>
          </a:xfrm>
          <a:prstGeom prst="rect">
            <a:avLst/>
          </a:prstGeom>
        </p:spPr>
      </p:pic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22C18E01-1556-FB39-0A95-6A80350EE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70" y="846360"/>
            <a:ext cx="3655778" cy="18249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66E0C-F346-820D-4C40-EFCA8569370C}"/>
              </a:ext>
            </a:extLst>
          </p:cNvPr>
          <p:cNvSpPr txBox="1"/>
          <p:nvPr/>
        </p:nvSpPr>
        <p:spPr>
          <a:xfrm>
            <a:off x="4340806" y="1294142"/>
            <a:ext cx="43972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Gentona Book" pitchFamily="2" charset="77"/>
              </a:rPr>
              <a:t>In this case we expect a linear increase</a:t>
            </a:r>
          </a:p>
          <a:p>
            <a:pPr algn="l"/>
            <a:r>
              <a:rPr lang="en-US" dirty="0">
                <a:latin typeface="Gentona Book" pitchFamily="2" charset="77"/>
              </a:rPr>
              <a:t>in run time as the bags are all of the same</a:t>
            </a:r>
          </a:p>
          <a:p>
            <a:pPr algn="l"/>
            <a:r>
              <a:rPr lang="en-US" dirty="0">
                <a:latin typeface="Gentona Book" pitchFamily="2" charset="77"/>
              </a:rPr>
              <a:t>size and have the same number of adhesions</a:t>
            </a:r>
          </a:p>
        </p:txBody>
      </p:sp>
    </p:spTree>
    <p:extLst>
      <p:ext uri="{BB962C8B-B14F-4D97-AF65-F5344CB8AC3E}">
        <p14:creationId xmlns:p14="http://schemas.microsoft.com/office/powerpoint/2010/main" val="194965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C0357-1CBD-1275-5379-83AD3BD9C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C8BECCE-3FFB-50FD-C6E9-54F9FA2C1C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442F78B5-7256-AE1E-6122-80B9BD41F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7015882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Test Cases and Results</a:t>
            </a:r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388A7E6C-786D-EA64-DA64-566845C0F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58" y="4812114"/>
            <a:ext cx="3601776" cy="1798606"/>
          </a:xfrm>
          <a:prstGeom prst="rect">
            <a:avLst/>
          </a:prstGeom>
        </p:spPr>
      </p:pic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6C9B6262-F865-8D26-85A2-C16F1D5F4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58" y="2862637"/>
            <a:ext cx="3601776" cy="1798606"/>
          </a:xfrm>
          <a:prstGeom prst="rect">
            <a:avLst/>
          </a:prstGeom>
        </p:spPr>
      </p:pic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9D8F4DB7-811A-ED08-40E5-747438698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58" y="913161"/>
            <a:ext cx="3601776" cy="1798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EA2BA-10ED-969F-F297-F0E56CE3C6EF}"/>
              </a:ext>
            </a:extLst>
          </p:cNvPr>
          <p:cNvSpPr txBox="1"/>
          <p:nvPr/>
        </p:nvSpPr>
        <p:spPr>
          <a:xfrm>
            <a:off x="4574137" y="1398584"/>
            <a:ext cx="37821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Gentona Book" pitchFamily="2" charset="77"/>
              </a:rPr>
              <a:t>In this case we expect an exponential</a:t>
            </a:r>
          </a:p>
          <a:p>
            <a:pPr algn="l"/>
            <a:r>
              <a:rPr lang="en-US" dirty="0">
                <a:latin typeface="Gentona Book" pitchFamily="2" charset="77"/>
              </a:rPr>
              <a:t>increase in run time as the bags are all</a:t>
            </a:r>
          </a:p>
          <a:p>
            <a:pPr algn="l"/>
            <a:r>
              <a:rPr lang="en-US" dirty="0">
                <a:latin typeface="Gentona Book" pitchFamily="2" charset="77"/>
              </a:rPr>
              <a:t>increasing linearly and have the same </a:t>
            </a:r>
          </a:p>
          <a:p>
            <a:pPr algn="l"/>
            <a:r>
              <a:rPr lang="en-US" dirty="0">
                <a:latin typeface="Gentona Book" pitchFamily="2" charset="77"/>
              </a:rPr>
              <a:t>number of adhesions. The number of </a:t>
            </a:r>
          </a:p>
          <a:p>
            <a:pPr algn="l"/>
            <a:r>
              <a:rPr lang="en-US" dirty="0">
                <a:latin typeface="Gentona Book" pitchFamily="2" charset="77"/>
              </a:rPr>
              <a:t>bags is also constant.</a:t>
            </a:r>
          </a:p>
        </p:txBody>
      </p:sp>
    </p:spTree>
    <p:extLst>
      <p:ext uri="{BB962C8B-B14F-4D97-AF65-F5344CB8AC3E}">
        <p14:creationId xmlns:p14="http://schemas.microsoft.com/office/powerpoint/2010/main" val="359672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5252A-BE6F-A5E2-562B-832CEC97A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59C7557-DA05-634A-62AC-24459B4DB3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9F79532B-EE3E-CC9F-D1E6-6B0F113B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7015882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CD9E6F7-7D05-31CA-8F78-97D5EF17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982218"/>
            <a:ext cx="8572020" cy="538587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/>
              <a:t>Need to get accurate benchmarks against brute force method</a:t>
            </a:r>
          </a:p>
          <a:p>
            <a:pPr lvl="1">
              <a:buBlip>
                <a:blip r:embed="rId3"/>
              </a:buBlip>
            </a:pPr>
            <a:r>
              <a:rPr lang="en-US" dirty="0"/>
              <a:t>Against homomorphisms and </a:t>
            </a:r>
            <a:r>
              <a:rPr lang="en-US" dirty="0" err="1"/>
              <a:t>hom</a:t>
            </a:r>
            <a:r>
              <a:rPr lang="en-US" dirty="0"/>
              <a:t>-search</a:t>
            </a:r>
          </a:p>
          <a:p>
            <a:pPr>
              <a:buBlip>
                <a:blip r:embed="rId3"/>
              </a:buBlip>
            </a:pPr>
            <a:r>
              <a:rPr lang="en-US" dirty="0"/>
              <a:t>Ben and I have discussed how to generalize away from requiring the graph to need to be representable as a tree</a:t>
            </a:r>
          </a:p>
          <a:p>
            <a:pPr>
              <a:buBlip>
                <a:blip r:embed="rId3"/>
              </a:buBlip>
            </a:pPr>
            <a:r>
              <a:rPr lang="en-US" dirty="0"/>
              <a:t>Adding benchmarks to show that as the number of adhesions increases, the efficiency of the algorithm decreases</a:t>
            </a:r>
          </a:p>
          <a:p>
            <a:pPr>
              <a:buBlip>
                <a:blip r:embed="rId3"/>
              </a:buBlip>
            </a:pPr>
            <a:r>
              <a:rPr lang="en-US" dirty="0"/>
              <a:t>Adding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42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28887F6-2218-1259-CC45-E4A7C7F788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3BE662E-3941-C755-D6C0-8D8BC2F8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2274887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A828182-87D3-B046-5CF0-74F8BEC19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490" y="1543657"/>
            <a:ext cx="6621019" cy="4129010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/>
              <a:t>Structured Decompositions</a:t>
            </a:r>
          </a:p>
          <a:p>
            <a:pPr>
              <a:buBlip>
                <a:blip r:embed="rId3"/>
              </a:buBlip>
            </a:pPr>
            <a:r>
              <a:rPr lang="en-US" dirty="0"/>
              <a:t>Current Algorithm for graph coloring</a:t>
            </a:r>
          </a:p>
          <a:p>
            <a:pPr>
              <a:buBlip>
                <a:blip r:embed="rId3"/>
              </a:buBlip>
            </a:pPr>
            <a:r>
              <a:rPr lang="en-US" dirty="0"/>
              <a:t>Complexity Expectation</a:t>
            </a:r>
          </a:p>
          <a:p>
            <a:pPr>
              <a:buBlip>
                <a:blip r:embed="rId3"/>
              </a:buBlip>
            </a:pPr>
            <a:r>
              <a:rPr lang="en-US" dirty="0"/>
              <a:t>First attempt benchmarking and code improvement</a:t>
            </a:r>
          </a:p>
          <a:p>
            <a:pPr>
              <a:buBlip>
                <a:blip r:embed="rId3"/>
              </a:buBlip>
            </a:pPr>
            <a:r>
              <a:rPr lang="en-US" dirty="0"/>
              <a:t>Test cases and results</a:t>
            </a:r>
          </a:p>
          <a:p>
            <a:pPr>
              <a:buBlip>
                <a:blip r:embed="rId3"/>
              </a:buBlip>
            </a:pPr>
            <a:r>
              <a:rPr lang="en-US" dirty="0"/>
              <a:t>Future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1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8A11-DB78-0F37-4705-47E1FBAAD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BCE3B06-8D4B-FCB3-4BFE-938DE076FD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641BF004-9AD4-E0C5-4D8C-BFA4E8C6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6660621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Structured Decompositions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6ED5F40-957C-D2BE-DFCE-108260F3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982218"/>
            <a:ext cx="8572020" cy="538587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/>
              <a:t>A structured decomposition is a method to break down complex mathematical objects into simpler components. </a:t>
            </a:r>
          </a:p>
          <a:p>
            <a:pPr lvl="1">
              <a:buBlip>
                <a:blip r:embed="rId3"/>
              </a:buBlip>
            </a:pPr>
            <a:r>
              <a:rPr lang="en-US" dirty="0"/>
              <a:t>It’s like taking a big graph or structure and dividing it into smaller, easier-to-understand parts.</a:t>
            </a:r>
          </a:p>
          <a:p>
            <a:pPr lvl="1">
              <a:buBlip>
                <a:blip r:embed="rId3"/>
              </a:buBlip>
            </a:pPr>
            <a:r>
              <a:rPr lang="en-US" dirty="0"/>
              <a:t>Consider the following example using the tree, 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87D442-97B7-D197-8FB9-EDC1A555E8A8}"/>
                  </a:ext>
                </a:extLst>
              </p:cNvPr>
              <p:cNvSpPr txBox="1"/>
              <p:nvPr/>
            </p:nvSpPr>
            <p:spPr>
              <a:xfrm>
                <a:off x="600174" y="3376673"/>
                <a:ext cx="1554465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𝐺𝑟𝑝h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87D442-97B7-D197-8FB9-EDC1A555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74" y="3376673"/>
                <a:ext cx="1554465" cy="7265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1C34B0-4F84-B8A1-9854-BC59E5F587F1}"/>
                  </a:ext>
                </a:extLst>
              </p:cNvPr>
              <p:cNvSpPr txBox="1"/>
              <p:nvPr/>
            </p:nvSpPr>
            <p:spPr>
              <a:xfrm>
                <a:off x="6098567" y="3780564"/>
                <a:ext cx="2018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𝐷𝐺𝑟𝑝h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1C34B0-4F84-B8A1-9854-BC59E5F58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567" y="3780564"/>
                <a:ext cx="2018181" cy="276999"/>
              </a:xfrm>
              <a:prstGeom prst="rect">
                <a:avLst/>
              </a:prstGeom>
              <a:blipFill>
                <a:blip r:embed="rId5"/>
                <a:stretch>
                  <a:fillRect l="-3625" r="-392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1CD536-231B-AB92-2EAC-261AB1E0D853}"/>
                  </a:ext>
                </a:extLst>
              </p:cNvPr>
              <p:cNvSpPr txBox="1"/>
              <p:nvPr/>
            </p:nvSpPr>
            <p:spPr>
              <a:xfrm>
                <a:off x="6868588" y="3555791"/>
                <a:ext cx="363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1CD536-231B-AB92-2EAC-261AB1E0D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588" y="3555791"/>
                <a:ext cx="363305" cy="276999"/>
              </a:xfrm>
              <a:prstGeom prst="rect">
                <a:avLst/>
              </a:prstGeom>
              <a:blipFill>
                <a:blip r:embed="rId6"/>
                <a:stretch>
                  <a:fillRect l="-16949" r="-1186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F4BAC14-B3DC-EA30-DAF6-E7332596C537}"/>
              </a:ext>
            </a:extLst>
          </p:cNvPr>
          <p:cNvSpPr/>
          <p:nvPr/>
        </p:nvSpPr>
        <p:spPr>
          <a:xfrm>
            <a:off x="782997" y="4913654"/>
            <a:ext cx="353683" cy="3651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 fontScale="70000" lnSpcReduction="20000"/>
          </a:bodyPr>
          <a:lstStyle/>
          <a:p>
            <a:pPr algn="ctr"/>
            <a:endParaRPr lang="en-US" dirty="0" err="1">
              <a:solidFill>
                <a:schemeClr val="tx1"/>
              </a:solidFill>
              <a:latin typeface="Gentona Book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5F0F70-36F9-F28E-AC5E-61E0FF0C9148}"/>
                  </a:ext>
                </a:extLst>
              </p:cNvPr>
              <p:cNvSpPr txBox="1"/>
              <p:nvPr/>
            </p:nvSpPr>
            <p:spPr>
              <a:xfrm>
                <a:off x="888633" y="4290757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5F0F70-36F9-F28E-AC5E-61E0FF0C9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33" y="4290757"/>
                <a:ext cx="149913" cy="276999"/>
              </a:xfrm>
              <a:prstGeom prst="rect">
                <a:avLst/>
              </a:prstGeom>
              <a:blipFill>
                <a:blip r:embed="rId7"/>
                <a:stretch>
                  <a:fillRect l="-37500" r="-291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A56F594-7777-A7E6-33BF-0FA1C5093A51}"/>
              </a:ext>
            </a:extLst>
          </p:cNvPr>
          <p:cNvSpPr/>
          <p:nvPr/>
        </p:nvSpPr>
        <p:spPr>
          <a:xfrm>
            <a:off x="782996" y="5965214"/>
            <a:ext cx="353683" cy="36512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>
            <a:normAutofit fontScale="70000" lnSpcReduction="20000"/>
          </a:bodyPr>
          <a:lstStyle/>
          <a:p>
            <a:pPr algn="ctr"/>
            <a:endParaRPr lang="en-US" dirty="0" err="1">
              <a:solidFill>
                <a:schemeClr val="tx1"/>
              </a:solidFill>
              <a:latin typeface="Gentona Book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FAD5CA-743D-03F4-1E76-7171DC9836C8}"/>
                  </a:ext>
                </a:extLst>
              </p:cNvPr>
              <p:cNvSpPr txBox="1"/>
              <p:nvPr/>
            </p:nvSpPr>
            <p:spPr>
              <a:xfrm>
                <a:off x="1136680" y="4794844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FAD5CA-743D-03F4-1E76-7171DC983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80" y="4794844"/>
                <a:ext cx="186781" cy="276999"/>
              </a:xfrm>
              <a:prstGeom prst="rect">
                <a:avLst/>
              </a:prstGeom>
              <a:blipFill>
                <a:blip r:embed="rId8"/>
                <a:stretch>
                  <a:fillRect l="-19355" r="-1290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2E8686-4B53-0AFD-9414-6AFFC7DC17C6}"/>
                  </a:ext>
                </a:extLst>
              </p:cNvPr>
              <p:cNvSpPr txBox="1"/>
              <p:nvPr/>
            </p:nvSpPr>
            <p:spPr>
              <a:xfrm>
                <a:off x="1116965" y="6147775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2E8686-4B53-0AFD-9414-6AFFC7DC1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965" y="6147775"/>
                <a:ext cx="182999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E542DA-761A-164B-BE6F-C554C28635F4}"/>
                  </a:ext>
                </a:extLst>
              </p:cNvPr>
              <p:cNvSpPr txBox="1"/>
              <p:nvPr/>
            </p:nvSpPr>
            <p:spPr>
              <a:xfrm>
                <a:off x="1038546" y="5425121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E542DA-761A-164B-BE6F-C554C2863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46" y="5425121"/>
                <a:ext cx="171778" cy="276999"/>
              </a:xfrm>
              <a:prstGeom prst="rect">
                <a:avLst/>
              </a:prstGeom>
              <a:blipFill>
                <a:blip r:embed="rId10"/>
                <a:stretch>
                  <a:fillRect l="-20690" r="-1379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F78B70-1A6A-A731-8C81-812924F5A63B}"/>
              </a:ext>
            </a:extLst>
          </p:cNvPr>
          <p:cNvCxnSpPr>
            <a:stCxn id="14" idx="4"/>
            <a:endCxn id="16" idx="0"/>
          </p:cNvCxnSpPr>
          <p:nvPr/>
        </p:nvCxnSpPr>
        <p:spPr>
          <a:xfrm flipH="1">
            <a:off x="959838" y="5278779"/>
            <a:ext cx="1" cy="686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2A22F0-39B7-A17F-FAC5-7F65924BFD2A}"/>
                  </a:ext>
                </a:extLst>
              </p:cNvPr>
              <p:cNvSpPr txBox="1"/>
              <p:nvPr/>
            </p:nvSpPr>
            <p:spPr>
              <a:xfrm>
                <a:off x="2524520" y="4184043"/>
                <a:ext cx="374590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2A22F0-39B7-A17F-FAC5-7F65924B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20" y="4184043"/>
                <a:ext cx="374590" cy="7265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882959-738C-5911-78E4-844136010215}"/>
                  </a:ext>
                </a:extLst>
              </p:cNvPr>
              <p:cNvSpPr txBox="1"/>
              <p:nvPr/>
            </p:nvSpPr>
            <p:spPr>
              <a:xfrm>
                <a:off x="3079832" y="4963696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882959-738C-5911-78E4-844136010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32" y="4963696"/>
                <a:ext cx="186781" cy="276999"/>
              </a:xfrm>
              <a:prstGeom prst="rect">
                <a:avLst/>
              </a:prstGeom>
              <a:blipFill>
                <a:blip r:embed="rId12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5897EB-5A68-0134-BBF2-6B4CA7E5605B}"/>
                  </a:ext>
                </a:extLst>
              </p:cNvPr>
              <p:cNvSpPr txBox="1"/>
              <p:nvPr/>
            </p:nvSpPr>
            <p:spPr>
              <a:xfrm>
                <a:off x="3083071" y="5857067"/>
                <a:ext cx="182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5897EB-5A68-0134-BBF2-6B4CA7E56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071" y="5857067"/>
                <a:ext cx="182999" cy="276999"/>
              </a:xfrm>
              <a:prstGeom prst="rect">
                <a:avLst/>
              </a:prstGeom>
              <a:blipFill>
                <a:blip r:embed="rId13"/>
                <a:stretch>
                  <a:fillRect l="-33333" r="-2666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F0FE61-0CE6-1855-5F67-7FB4FD51BCEB}"/>
                  </a:ext>
                </a:extLst>
              </p:cNvPr>
              <p:cNvSpPr txBox="1"/>
              <p:nvPr/>
            </p:nvSpPr>
            <p:spPr>
              <a:xfrm>
                <a:off x="2248674" y="5406223"/>
                <a:ext cx="171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F0FE61-0CE6-1855-5F67-7FB4FD51B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674" y="5406223"/>
                <a:ext cx="171778" cy="276999"/>
              </a:xfrm>
              <a:prstGeom prst="rect">
                <a:avLst/>
              </a:prstGeom>
              <a:blipFill>
                <a:blip r:embed="rId14"/>
                <a:stretch>
                  <a:fillRect l="-21429" r="-1785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D07D0B-017E-1855-98C9-CF826929D49E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 flipV="1">
            <a:off x="2420452" y="5102196"/>
            <a:ext cx="659380" cy="442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C0251F-6B59-95C8-EFB8-3EECDAAAD54C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>
            <a:off x="2420452" y="5544723"/>
            <a:ext cx="662619" cy="450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0AA8E1-F959-B8C5-343B-F0C9CCFAA3C2}"/>
                  </a:ext>
                </a:extLst>
              </p:cNvPr>
              <p:cNvSpPr txBox="1"/>
              <p:nvPr/>
            </p:nvSpPr>
            <p:spPr>
              <a:xfrm>
                <a:off x="4584894" y="4339883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0AA8E1-F959-B8C5-343B-F0C9CCFAA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94" y="4339883"/>
                <a:ext cx="193258" cy="276999"/>
              </a:xfrm>
              <a:prstGeom prst="rect">
                <a:avLst/>
              </a:prstGeom>
              <a:blipFill>
                <a:blip r:embed="rId15"/>
                <a:stretch>
                  <a:fillRect l="-31250" r="-2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B9395F-8648-EC97-4034-DFF4CABD0717}"/>
                  </a:ext>
                </a:extLst>
              </p:cNvPr>
              <p:cNvSpPr txBox="1"/>
              <p:nvPr/>
            </p:nvSpPr>
            <p:spPr>
              <a:xfrm>
                <a:off x="4978711" y="4908619"/>
                <a:ext cx="31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B9395F-8648-EC97-4034-DFF4CABD0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711" y="4908619"/>
                <a:ext cx="319831" cy="276999"/>
              </a:xfrm>
              <a:prstGeom prst="rect">
                <a:avLst/>
              </a:prstGeom>
              <a:blipFill>
                <a:blip r:embed="rId16"/>
                <a:stretch>
                  <a:fillRect l="-19231" r="-1730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20859E-1AA5-0709-99E6-446932086F09}"/>
                  </a:ext>
                </a:extLst>
              </p:cNvPr>
              <p:cNvSpPr txBox="1"/>
              <p:nvPr/>
            </p:nvSpPr>
            <p:spPr>
              <a:xfrm>
                <a:off x="4981950" y="5801990"/>
                <a:ext cx="31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20859E-1AA5-0709-99E6-446932086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950" y="5801990"/>
                <a:ext cx="316049" cy="276999"/>
              </a:xfrm>
              <a:prstGeom prst="rect">
                <a:avLst/>
              </a:prstGeom>
              <a:blipFill>
                <a:blip r:embed="rId17"/>
                <a:stretch>
                  <a:fillRect l="-17308" r="-173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7EA661-8C7D-FC2E-7E74-6873A2890CD0}"/>
                  </a:ext>
                </a:extLst>
              </p:cNvPr>
              <p:cNvSpPr txBox="1"/>
              <p:nvPr/>
            </p:nvSpPr>
            <p:spPr>
              <a:xfrm>
                <a:off x="4147553" y="5351146"/>
                <a:ext cx="3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27EA661-8C7D-FC2E-7E74-6873A2890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553" y="5351146"/>
                <a:ext cx="304827" cy="276999"/>
              </a:xfrm>
              <a:prstGeom prst="rect">
                <a:avLst/>
              </a:prstGeom>
              <a:blipFill>
                <a:blip r:embed="rId18"/>
                <a:stretch>
                  <a:fillRect l="-18000" r="-20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0EDDA0-0C5C-35ED-62B2-52A50D90538F}"/>
              </a:ext>
            </a:extLst>
          </p:cNvPr>
          <p:cNvCxnSpPr>
            <a:stCxn id="30" idx="3"/>
            <a:endCxn id="28" idx="1"/>
          </p:cNvCxnSpPr>
          <p:nvPr/>
        </p:nvCxnSpPr>
        <p:spPr>
          <a:xfrm flipV="1">
            <a:off x="4452380" y="5047119"/>
            <a:ext cx="526331" cy="442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82FE03-5CEE-99A5-F781-DEE43ABF9414}"/>
              </a:ext>
            </a:extLst>
          </p:cNvPr>
          <p:cNvCxnSpPr>
            <a:stCxn id="30" idx="3"/>
            <a:endCxn id="29" idx="1"/>
          </p:cNvCxnSpPr>
          <p:nvPr/>
        </p:nvCxnSpPr>
        <p:spPr>
          <a:xfrm>
            <a:off x="4452380" y="5489646"/>
            <a:ext cx="529570" cy="4508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906F0B-907A-A8C0-EE9C-5B080C333070}"/>
                  </a:ext>
                </a:extLst>
              </p:cNvPr>
              <p:cNvSpPr txBox="1"/>
              <p:nvPr/>
            </p:nvSpPr>
            <p:spPr>
              <a:xfrm>
                <a:off x="6117225" y="4347477"/>
                <a:ext cx="494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𝐷𝐹𝑑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B906F0B-907A-A8C0-EE9C-5B080C333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5" y="4347477"/>
                <a:ext cx="494623" cy="276999"/>
              </a:xfrm>
              <a:prstGeom prst="rect">
                <a:avLst/>
              </a:prstGeom>
              <a:blipFill>
                <a:blip r:embed="rId19"/>
                <a:stretch>
                  <a:fillRect l="-10976" r="-975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488A2E-9BD3-BDD8-1BB7-D6777F57EEB2}"/>
                  </a:ext>
                </a:extLst>
              </p:cNvPr>
              <p:cNvSpPr txBox="1"/>
              <p:nvPr/>
            </p:nvSpPr>
            <p:spPr>
              <a:xfrm>
                <a:off x="6902702" y="4908619"/>
                <a:ext cx="820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𝐷𝐹𝑑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488A2E-9BD3-BDD8-1BB7-D6777F57E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02" y="4908619"/>
                <a:ext cx="820096" cy="276999"/>
              </a:xfrm>
              <a:prstGeom prst="rect">
                <a:avLst/>
              </a:prstGeom>
              <a:blipFill>
                <a:blip r:embed="rId20"/>
                <a:stretch>
                  <a:fillRect r="-37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0FECC7-3B8E-3A4F-78FD-A86A66FB9A75}"/>
                  </a:ext>
                </a:extLst>
              </p:cNvPr>
              <p:cNvSpPr txBox="1"/>
              <p:nvPr/>
            </p:nvSpPr>
            <p:spPr>
              <a:xfrm>
                <a:off x="6905941" y="5801990"/>
                <a:ext cx="738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𝐷𝐹𝑑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0FECC7-3B8E-3A4F-78FD-A86A66FB9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941" y="5801990"/>
                <a:ext cx="738536" cy="276999"/>
              </a:xfrm>
              <a:prstGeom prst="rect">
                <a:avLst/>
              </a:prstGeom>
              <a:blipFill>
                <a:blip r:embed="rId21"/>
                <a:stretch>
                  <a:fillRect l="-19835" t="-26667" r="-9917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6211060-CE86-E4D0-0373-7691E621A778}"/>
                  </a:ext>
                </a:extLst>
              </p:cNvPr>
              <p:cNvSpPr txBox="1"/>
              <p:nvPr/>
            </p:nvSpPr>
            <p:spPr>
              <a:xfrm>
                <a:off x="5821689" y="5344997"/>
                <a:ext cx="805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𝐷𝐹𝑑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6211060-CE86-E4D0-0373-7691E621A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89" y="5344997"/>
                <a:ext cx="805862" cy="276999"/>
              </a:xfrm>
              <a:prstGeom prst="rect">
                <a:avLst/>
              </a:prstGeom>
              <a:blipFill>
                <a:blip r:embed="rId22"/>
                <a:stretch>
                  <a:fillRect l="-9848" r="-378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CD5196-15A1-B209-C86C-EECE250617FF}"/>
              </a:ext>
            </a:extLst>
          </p:cNvPr>
          <p:cNvCxnSpPr>
            <a:cxnSpLocks/>
            <a:stCxn id="34" idx="1"/>
            <a:endCxn id="36" idx="3"/>
          </p:cNvCxnSpPr>
          <p:nvPr/>
        </p:nvCxnSpPr>
        <p:spPr>
          <a:xfrm flipH="1">
            <a:off x="6627551" y="5047119"/>
            <a:ext cx="275151" cy="4363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22FFD0-01DF-1685-0C58-A6225C19AFE4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 flipV="1">
            <a:off x="6627551" y="5483497"/>
            <a:ext cx="278390" cy="456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B799AB-E5ED-BC42-A377-9A88472B5B62}"/>
              </a:ext>
            </a:extLst>
          </p:cNvPr>
          <p:cNvCxnSpPr>
            <a:cxnSpLocks/>
            <a:stCxn id="40" idx="1"/>
            <a:endCxn id="34" idx="3"/>
          </p:cNvCxnSpPr>
          <p:nvPr/>
        </p:nvCxnSpPr>
        <p:spPr>
          <a:xfrm flipH="1" flipV="1">
            <a:off x="7722798" y="5047119"/>
            <a:ext cx="215113" cy="446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7F32B8-E9DF-5686-15BD-F0818CE2A4F2}"/>
                  </a:ext>
                </a:extLst>
              </p:cNvPr>
              <p:cNvSpPr txBox="1"/>
              <p:nvPr/>
            </p:nvSpPr>
            <p:spPr>
              <a:xfrm>
                <a:off x="7937911" y="5355129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57F32B8-E9DF-5686-15BD-F0818CE2A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911" y="5355129"/>
                <a:ext cx="166006" cy="276999"/>
              </a:xfrm>
              <a:prstGeom prst="rect">
                <a:avLst/>
              </a:prstGeom>
              <a:blipFill>
                <a:blip r:embed="rId23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D6E5A6-D9BE-7FCD-77A9-AED25AC15EE3}"/>
              </a:ext>
            </a:extLst>
          </p:cNvPr>
          <p:cNvCxnSpPr>
            <a:cxnSpLocks/>
            <a:stCxn id="40" idx="1"/>
            <a:endCxn id="35" idx="3"/>
          </p:cNvCxnSpPr>
          <p:nvPr/>
        </p:nvCxnSpPr>
        <p:spPr>
          <a:xfrm flipH="1">
            <a:off x="7644477" y="5493629"/>
            <a:ext cx="293434" cy="446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59872F-589A-F20B-316E-8B165604D21F}"/>
                  </a:ext>
                </a:extLst>
              </p:cNvPr>
              <p:cNvSpPr txBox="1"/>
              <p:nvPr/>
            </p:nvSpPr>
            <p:spPr>
              <a:xfrm>
                <a:off x="4315067" y="6473052"/>
                <a:ext cx="4319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𝐷𝐹𝑑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𝐷𝐹𝑑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59872F-589A-F20B-316E-8B165604D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067" y="6473052"/>
                <a:ext cx="4319452" cy="276999"/>
              </a:xfrm>
              <a:prstGeom prst="rect">
                <a:avLst/>
              </a:prstGeom>
              <a:blipFill>
                <a:blip r:embed="rId24"/>
                <a:stretch>
                  <a:fillRect l="-282" t="-2222" r="-155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5" grpId="0"/>
      <p:bldP spid="16" grpId="0" animBg="1"/>
      <p:bldP spid="17" grpId="0"/>
      <p:bldP spid="18" grpId="0"/>
      <p:bldP spid="19" grpId="0"/>
      <p:bldP spid="21" grpId="0"/>
      <p:bldP spid="22" grpId="0"/>
      <p:bldP spid="23" grpId="0"/>
      <p:bldP spid="24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40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8D6B-60CD-DCF4-3C13-2650071B4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AFFC952-6C2D-2279-03C5-C752627433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F348C9AA-77E1-86CA-2471-4B1B33EC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6660621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Structured Decompositions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6D939E-20AD-A505-C70C-CADED5956A8F}"/>
              </a:ext>
            </a:extLst>
          </p:cNvPr>
          <p:cNvSpPr/>
          <p:nvPr/>
        </p:nvSpPr>
        <p:spPr>
          <a:xfrm>
            <a:off x="1418627" y="2321825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6EC6ED5-D503-894C-F243-DF78D8C6AEA6}"/>
              </a:ext>
            </a:extLst>
          </p:cNvPr>
          <p:cNvSpPr/>
          <p:nvPr/>
        </p:nvSpPr>
        <p:spPr>
          <a:xfrm>
            <a:off x="1418627" y="1591575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83EB746-D6AC-91DD-ADB7-3CF020F3C6DE}"/>
              </a:ext>
            </a:extLst>
          </p:cNvPr>
          <p:cNvSpPr/>
          <p:nvPr/>
        </p:nvSpPr>
        <p:spPr>
          <a:xfrm>
            <a:off x="2377660" y="1956700"/>
            <a:ext cx="353683" cy="365125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651CA03-3B52-026B-B060-88CF973D9697}"/>
              </a:ext>
            </a:extLst>
          </p:cNvPr>
          <p:cNvSpPr/>
          <p:nvPr/>
        </p:nvSpPr>
        <p:spPr>
          <a:xfrm>
            <a:off x="3336693" y="2319083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5C33DEE-C41E-7A9C-8842-09FBFC8D0A1C}"/>
              </a:ext>
            </a:extLst>
          </p:cNvPr>
          <p:cNvSpPr/>
          <p:nvPr/>
        </p:nvSpPr>
        <p:spPr>
          <a:xfrm>
            <a:off x="3336694" y="1591575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5EFB30E-06CB-D622-7478-9A660F0665D6}"/>
              </a:ext>
            </a:extLst>
          </p:cNvPr>
          <p:cNvCxnSpPr>
            <a:cxnSpLocks/>
            <a:stCxn id="47" idx="6"/>
            <a:endCxn id="48" idx="1"/>
          </p:cNvCxnSpPr>
          <p:nvPr/>
        </p:nvCxnSpPr>
        <p:spPr>
          <a:xfrm>
            <a:off x="1772310" y="1774138"/>
            <a:ext cx="657146" cy="23603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574283-AFB6-C699-2A31-A2E831BD55E1}"/>
              </a:ext>
            </a:extLst>
          </p:cNvPr>
          <p:cNvCxnSpPr>
            <a:cxnSpLocks/>
            <a:stCxn id="46" idx="6"/>
            <a:endCxn id="48" idx="3"/>
          </p:cNvCxnSpPr>
          <p:nvPr/>
        </p:nvCxnSpPr>
        <p:spPr>
          <a:xfrm flipV="1">
            <a:off x="1772310" y="2268354"/>
            <a:ext cx="657146" cy="23603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1D80B1-CE9B-DDD1-2781-6B4EF2DA2888}"/>
              </a:ext>
            </a:extLst>
          </p:cNvPr>
          <p:cNvCxnSpPr>
            <a:cxnSpLocks/>
            <a:stCxn id="48" idx="5"/>
            <a:endCxn id="49" idx="2"/>
          </p:cNvCxnSpPr>
          <p:nvPr/>
        </p:nvCxnSpPr>
        <p:spPr>
          <a:xfrm>
            <a:off x="2679547" y="2268354"/>
            <a:ext cx="657146" cy="23329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9F1BBA-A5D1-E1F2-D0EA-D90803697F0B}"/>
              </a:ext>
            </a:extLst>
          </p:cNvPr>
          <p:cNvCxnSpPr>
            <a:cxnSpLocks/>
            <a:stCxn id="48" idx="7"/>
            <a:endCxn id="50" idx="2"/>
          </p:cNvCxnSpPr>
          <p:nvPr/>
        </p:nvCxnSpPr>
        <p:spPr>
          <a:xfrm flipV="1">
            <a:off x="2679547" y="1774138"/>
            <a:ext cx="657147" cy="23603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7D708A3-F54E-E58A-3791-719AA9A1C319}"/>
              </a:ext>
            </a:extLst>
          </p:cNvPr>
          <p:cNvSpPr/>
          <p:nvPr/>
        </p:nvSpPr>
        <p:spPr>
          <a:xfrm>
            <a:off x="5251121" y="2375296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2B39222-6722-4DDC-EC69-85E1F916FE7D}"/>
              </a:ext>
            </a:extLst>
          </p:cNvPr>
          <p:cNvSpPr/>
          <p:nvPr/>
        </p:nvSpPr>
        <p:spPr>
          <a:xfrm>
            <a:off x="5251121" y="1645046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D3FCC8-22A6-7DD0-D7D8-26A2C6B41757}"/>
              </a:ext>
            </a:extLst>
          </p:cNvPr>
          <p:cNvSpPr/>
          <p:nvPr/>
        </p:nvSpPr>
        <p:spPr>
          <a:xfrm>
            <a:off x="6210154" y="2010171"/>
            <a:ext cx="353683" cy="365125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2F7FCA-61B6-F4BB-C931-6E93F1704CD4}"/>
              </a:ext>
            </a:extLst>
          </p:cNvPr>
          <p:cNvSpPr/>
          <p:nvPr/>
        </p:nvSpPr>
        <p:spPr>
          <a:xfrm>
            <a:off x="7169187" y="2372554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B0FF6CF-F9E3-7F6D-DD7F-C82C7A111146}"/>
              </a:ext>
            </a:extLst>
          </p:cNvPr>
          <p:cNvSpPr/>
          <p:nvPr/>
        </p:nvSpPr>
        <p:spPr>
          <a:xfrm>
            <a:off x="7169188" y="1645046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6EF455-76FB-B218-51F6-DEC5A84BB550}"/>
              </a:ext>
            </a:extLst>
          </p:cNvPr>
          <p:cNvCxnSpPr>
            <a:cxnSpLocks/>
            <a:stCxn id="56" idx="6"/>
            <a:endCxn id="57" idx="1"/>
          </p:cNvCxnSpPr>
          <p:nvPr/>
        </p:nvCxnSpPr>
        <p:spPr>
          <a:xfrm>
            <a:off x="5604804" y="1827609"/>
            <a:ext cx="657146" cy="23603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36A233-615B-328A-136C-7BA5C585367C}"/>
              </a:ext>
            </a:extLst>
          </p:cNvPr>
          <p:cNvCxnSpPr>
            <a:cxnSpLocks/>
            <a:stCxn id="55" idx="6"/>
            <a:endCxn id="57" idx="3"/>
          </p:cNvCxnSpPr>
          <p:nvPr/>
        </p:nvCxnSpPr>
        <p:spPr>
          <a:xfrm flipV="1">
            <a:off x="5604804" y="2321825"/>
            <a:ext cx="657146" cy="23603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BFB24D-11FA-1A45-EF58-DA0923D42C46}"/>
              </a:ext>
            </a:extLst>
          </p:cNvPr>
          <p:cNvCxnSpPr>
            <a:cxnSpLocks/>
            <a:stCxn id="57" idx="5"/>
            <a:endCxn id="58" idx="2"/>
          </p:cNvCxnSpPr>
          <p:nvPr/>
        </p:nvCxnSpPr>
        <p:spPr>
          <a:xfrm>
            <a:off x="6512041" y="2321825"/>
            <a:ext cx="657146" cy="23329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212D3E-227D-14D4-EB59-C7B3172307F6}"/>
              </a:ext>
            </a:extLst>
          </p:cNvPr>
          <p:cNvCxnSpPr>
            <a:cxnSpLocks/>
            <a:stCxn id="57" idx="7"/>
            <a:endCxn id="59" idx="2"/>
          </p:cNvCxnSpPr>
          <p:nvPr/>
        </p:nvCxnSpPr>
        <p:spPr>
          <a:xfrm flipV="1">
            <a:off x="6512041" y="1827609"/>
            <a:ext cx="657147" cy="23603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1DF1B68F-D15C-43DD-E78F-8D3452423EB6}"/>
              </a:ext>
            </a:extLst>
          </p:cNvPr>
          <p:cNvSpPr/>
          <p:nvPr/>
        </p:nvSpPr>
        <p:spPr>
          <a:xfrm>
            <a:off x="4838592" y="1468114"/>
            <a:ext cx="1837426" cy="1449238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813DB-95C7-F769-C71F-47901A063FF3}"/>
              </a:ext>
            </a:extLst>
          </p:cNvPr>
          <p:cNvSpPr/>
          <p:nvPr/>
        </p:nvSpPr>
        <p:spPr>
          <a:xfrm>
            <a:off x="6109449" y="1472703"/>
            <a:ext cx="1837426" cy="1449238"/>
          </a:xfrm>
          <a:prstGeom prst="ellipse">
            <a:avLst/>
          </a:prstGeom>
          <a:noFill/>
          <a:ln w="19050" cap="flat" cmpd="sng" algn="ctr">
            <a:solidFill>
              <a:srgbClr val="0020A5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A33D0C1-A4C8-160E-FF38-6BAE0B740840}"/>
              </a:ext>
            </a:extLst>
          </p:cNvPr>
          <p:cNvSpPr/>
          <p:nvPr/>
        </p:nvSpPr>
        <p:spPr>
          <a:xfrm>
            <a:off x="1526873" y="3636951"/>
            <a:ext cx="353683" cy="365125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233A5C2-F147-B21D-4C65-7B17210EC3C6}"/>
              </a:ext>
            </a:extLst>
          </p:cNvPr>
          <p:cNvSpPr/>
          <p:nvPr/>
        </p:nvSpPr>
        <p:spPr>
          <a:xfrm>
            <a:off x="3228447" y="3636952"/>
            <a:ext cx="353683" cy="365125"/>
          </a:xfrm>
          <a:prstGeom prst="ellipse">
            <a:avLst/>
          </a:prstGeom>
          <a:solidFill>
            <a:srgbClr val="0020A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b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7720F3-AD8F-F49C-0D0F-33BAB0125EE1}"/>
              </a:ext>
            </a:extLst>
          </p:cNvPr>
          <p:cNvCxnSpPr>
            <a:cxnSpLocks/>
            <a:stCxn id="66" idx="6"/>
            <a:endCxn id="67" idx="2"/>
          </p:cNvCxnSpPr>
          <p:nvPr/>
        </p:nvCxnSpPr>
        <p:spPr>
          <a:xfrm>
            <a:off x="1880556" y="3819514"/>
            <a:ext cx="1347891" cy="1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4BDFE9CD-CC29-7818-3DF3-7301A479FCE9}"/>
              </a:ext>
            </a:extLst>
          </p:cNvPr>
          <p:cNvSpPr/>
          <p:nvPr/>
        </p:nvSpPr>
        <p:spPr>
          <a:xfrm>
            <a:off x="6884097" y="3965559"/>
            <a:ext cx="353683" cy="365125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829D1D0-38F8-BD0C-37D3-376AF18FA25F}"/>
              </a:ext>
            </a:extLst>
          </p:cNvPr>
          <p:cNvSpPr/>
          <p:nvPr/>
        </p:nvSpPr>
        <p:spPr>
          <a:xfrm>
            <a:off x="6033312" y="4330684"/>
            <a:ext cx="353683" cy="365125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B4536EF-A8AA-944E-4761-C4BB300A3BA6}"/>
              </a:ext>
            </a:extLst>
          </p:cNvPr>
          <p:cNvSpPr/>
          <p:nvPr/>
        </p:nvSpPr>
        <p:spPr>
          <a:xfrm>
            <a:off x="6884098" y="4731711"/>
            <a:ext cx="353683" cy="365125"/>
          </a:xfrm>
          <a:prstGeom prst="ellipse">
            <a:avLst/>
          </a:prstGeom>
          <a:solidFill>
            <a:srgbClr val="0020A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ntona Book" pitchFamily="2" charset="77"/>
                <a:ea typeface="+mn-ea"/>
                <a:cs typeface="+mn-cs"/>
              </a:rPr>
              <a:t>b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D2A4113-D66D-0566-51C2-10C871480A6C}"/>
              </a:ext>
            </a:extLst>
          </p:cNvPr>
          <p:cNvCxnSpPr>
            <a:cxnSpLocks/>
            <a:stCxn id="69" idx="2"/>
            <a:endCxn id="70" idx="6"/>
          </p:cNvCxnSpPr>
          <p:nvPr/>
        </p:nvCxnSpPr>
        <p:spPr>
          <a:xfrm flipH="1">
            <a:off x="6386995" y="4148122"/>
            <a:ext cx="497102" cy="365125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DD5A15D-B0F9-1A3C-FBED-30B3764EBE26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>
            <a:off x="6386995" y="4513247"/>
            <a:ext cx="497103" cy="40102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9A8BC55-299F-AF7F-711C-3F977C29CE87}"/>
              </a:ext>
            </a:extLst>
          </p:cNvPr>
          <p:cNvCxnSpPr>
            <a:cxnSpLocks/>
            <a:stCxn id="70" idx="6"/>
            <a:endCxn id="69" idx="2"/>
          </p:cNvCxnSpPr>
          <p:nvPr/>
        </p:nvCxnSpPr>
        <p:spPr>
          <a:xfrm flipV="1">
            <a:off x="6386995" y="4148122"/>
            <a:ext cx="497102" cy="36512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C1A4B80-67B1-B7AA-0E5C-53C007886F09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6386995" y="4513247"/>
            <a:ext cx="497103" cy="40102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8177989-CA2C-3676-C3DD-FC83A1E8BCCE}"/>
              </a:ext>
            </a:extLst>
          </p:cNvPr>
          <p:cNvSpPr txBox="1"/>
          <p:nvPr/>
        </p:nvSpPr>
        <p:spPr>
          <a:xfrm>
            <a:off x="792346" y="5685071"/>
            <a:ext cx="732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Gentona Book" pitchFamily="2" charset="77"/>
              </a:rPr>
              <a:t>Recognize that the colimit of subgraphs a and b returns to the original graph</a:t>
            </a:r>
          </a:p>
          <a:p>
            <a:pPr defTabSz="914400"/>
            <a:r>
              <a:rPr lang="en-US" dirty="0">
                <a:solidFill>
                  <a:prstClr val="black"/>
                </a:solidFill>
                <a:latin typeface="Gentona Book" pitchFamily="2" charset="77"/>
              </a:rPr>
              <a:t>This property will hold as more bags are added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A326C9-B2E5-C0C7-D39F-20088A649B20}"/>
              </a:ext>
            </a:extLst>
          </p:cNvPr>
          <p:cNvSpPr/>
          <p:nvPr/>
        </p:nvSpPr>
        <p:spPr>
          <a:xfrm>
            <a:off x="567840" y="5083863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6072D65-0159-FB79-39AA-1D79E0B7739D}"/>
              </a:ext>
            </a:extLst>
          </p:cNvPr>
          <p:cNvSpPr/>
          <p:nvPr/>
        </p:nvSpPr>
        <p:spPr>
          <a:xfrm>
            <a:off x="567840" y="4353613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3A09DCF-2330-7FBA-0A83-08EDAF206A77}"/>
              </a:ext>
            </a:extLst>
          </p:cNvPr>
          <p:cNvSpPr/>
          <p:nvPr/>
        </p:nvSpPr>
        <p:spPr>
          <a:xfrm>
            <a:off x="1526873" y="4718738"/>
            <a:ext cx="353683" cy="365125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D773A28-B7D1-25E5-AA10-01704B4DDD5D}"/>
              </a:ext>
            </a:extLst>
          </p:cNvPr>
          <p:cNvCxnSpPr>
            <a:cxnSpLocks/>
            <a:stCxn id="78" idx="6"/>
            <a:endCxn id="79" idx="1"/>
          </p:cNvCxnSpPr>
          <p:nvPr/>
        </p:nvCxnSpPr>
        <p:spPr>
          <a:xfrm>
            <a:off x="921523" y="4536176"/>
            <a:ext cx="657146" cy="23603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EDA4ACB-F2B5-E024-D138-6CE8DC4C2839}"/>
              </a:ext>
            </a:extLst>
          </p:cNvPr>
          <p:cNvCxnSpPr>
            <a:cxnSpLocks/>
            <a:stCxn id="77" idx="6"/>
            <a:endCxn id="79" idx="3"/>
          </p:cNvCxnSpPr>
          <p:nvPr/>
        </p:nvCxnSpPr>
        <p:spPr>
          <a:xfrm flipV="1">
            <a:off x="921523" y="5030392"/>
            <a:ext cx="657146" cy="236034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078FA6D-79D0-6D43-5C93-6A4214B93A1F}"/>
              </a:ext>
            </a:extLst>
          </p:cNvPr>
          <p:cNvSpPr/>
          <p:nvPr/>
        </p:nvSpPr>
        <p:spPr>
          <a:xfrm>
            <a:off x="2325864" y="4665267"/>
            <a:ext cx="353683" cy="365125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83863D1-4A33-66DB-497C-6006C8B3F7A9}"/>
              </a:ext>
            </a:extLst>
          </p:cNvPr>
          <p:cNvSpPr/>
          <p:nvPr/>
        </p:nvSpPr>
        <p:spPr>
          <a:xfrm>
            <a:off x="3135410" y="4665267"/>
            <a:ext cx="353683" cy="365125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CCEC4D0-C26E-1BD1-57E4-83090EC7E3C3}"/>
              </a:ext>
            </a:extLst>
          </p:cNvPr>
          <p:cNvSpPr/>
          <p:nvPr/>
        </p:nvSpPr>
        <p:spPr>
          <a:xfrm>
            <a:off x="4094443" y="5027650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8A606D31-7E7F-172F-93D2-EBFC4CD84525}"/>
              </a:ext>
            </a:extLst>
          </p:cNvPr>
          <p:cNvSpPr/>
          <p:nvPr/>
        </p:nvSpPr>
        <p:spPr>
          <a:xfrm>
            <a:off x="4094444" y="4300142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7E43C25-D79E-97B7-8664-328D2DD87D50}"/>
              </a:ext>
            </a:extLst>
          </p:cNvPr>
          <p:cNvCxnSpPr>
            <a:cxnSpLocks/>
            <a:stCxn id="83" idx="5"/>
            <a:endCxn id="84" idx="2"/>
          </p:cNvCxnSpPr>
          <p:nvPr/>
        </p:nvCxnSpPr>
        <p:spPr>
          <a:xfrm>
            <a:off x="3437297" y="4976921"/>
            <a:ext cx="657146" cy="23329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8467E63-F87A-0DAA-66D1-92C6752DC883}"/>
              </a:ext>
            </a:extLst>
          </p:cNvPr>
          <p:cNvCxnSpPr>
            <a:cxnSpLocks/>
            <a:stCxn id="83" idx="7"/>
            <a:endCxn id="85" idx="2"/>
          </p:cNvCxnSpPr>
          <p:nvPr/>
        </p:nvCxnSpPr>
        <p:spPr>
          <a:xfrm flipV="1">
            <a:off x="3437297" y="4482705"/>
            <a:ext cx="657147" cy="23603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6438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6" grpId="0"/>
      <p:bldP spid="77" grpId="0" animBg="1"/>
      <p:bldP spid="78" grpId="0" animBg="1"/>
      <p:bldP spid="79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17F40-258B-EDCB-512E-48F46E918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AABADA1-21A1-A4E3-42DB-5730CD7C23F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C7B4A586-40A3-FDD7-BB84-FB28353A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6660621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Structured Decompositions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A732F6B-BBFB-343B-1E43-92406EEA7ED9}"/>
                  </a:ext>
                </a:extLst>
              </p:cNvPr>
              <p:cNvSpPr txBox="1"/>
              <p:nvPr/>
            </p:nvSpPr>
            <p:spPr>
              <a:xfrm>
                <a:off x="652495" y="962538"/>
                <a:ext cx="1554465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𝐺𝑟𝑝h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A732F6B-BBFB-343B-1E43-92406EEA7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95" y="962538"/>
                <a:ext cx="1554465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52215D-71E9-9E56-5CB8-43283EB3E05B}"/>
                  </a:ext>
                </a:extLst>
              </p:cNvPr>
              <p:cNvSpPr txBox="1"/>
              <p:nvPr/>
            </p:nvSpPr>
            <p:spPr>
              <a:xfrm>
                <a:off x="6104145" y="1181105"/>
                <a:ext cx="20181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𝐷𝐺𝑟𝑝h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𝑆𝑒𝑡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𝑜𝑝</m:t>
                          </m:r>
                        </m:sup>
                      </m:sSup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52215D-71E9-9E56-5CB8-43283EB3E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145" y="1181105"/>
                <a:ext cx="2018181" cy="276999"/>
              </a:xfrm>
              <a:prstGeom prst="rect">
                <a:avLst/>
              </a:prstGeom>
              <a:blipFill>
                <a:blip r:embed="rId4"/>
                <a:stretch>
                  <a:fillRect l="-3625" r="-3927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C64ED5-BED6-5F62-CCDC-AAD0B1CA37EB}"/>
                  </a:ext>
                </a:extLst>
              </p:cNvPr>
              <p:cNvSpPr txBox="1"/>
              <p:nvPr/>
            </p:nvSpPr>
            <p:spPr>
              <a:xfrm>
                <a:off x="6874166" y="956332"/>
                <a:ext cx="363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𝐷𝐹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7C64ED5-BED6-5F62-CCDC-AAD0B1CA3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166" y="956332"/>
                <a:ext cx="363305" cy="276999"/>
              </a:xfrm>
              <a:prstGeom prst="rect">
                <a:avLst/>
              </a:prstGeom>
              <a:blipFill>
                <a:blip r:embed="rId5"/>
                <a:stretch>
                  <a:fillRect l="-16949" r="-1186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0C70CA-D6FA-DC9E-BC50-C8CBDA7B8A7F}"/>
                  </a:ext>
                </a:extLst>
              </p:cNvPr>
              <p:cNvSpPr txBox="1"/>
              <p:nvPr/>
            </p:nvSpPr>
            <p:spPr>
              <a:xfrm>
                <a:off x="1365886" y="1807894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0C70CA-D6FA-DC9E-BC50-C8CBDA7B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886" y="1807894"/>
                <a:ext cx="193258" cy="276999"/>
              </a:xfrm>
              <a:prstGeom prst="rect">
                <a:avLst/>
              </a:prstGeom>
              <a:blipFill>
                <a:blip r:embed="rId6"/>
                <a:stretch>
                  <a:fillRect l="-31250" r="-25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5C9C1D-A388-DE51-2DA2-B9E1E1C46DCC}"/>
                  </a:ext>
                </a:extLst>
              </p:cNvPr>
              <p:cNvSpPr txBox="1"/>
              <p:nvPr/>
            </p:nvSpPr>
            <p:spPr>
              <a:xfrm>
                <a:off x="1759703" y="2376630"/>
                <a:ext cx="31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5C9C1D-A388-DE51-2DA2-B9E1E1C46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703" y="2376630"/>
                <a:ext cx="319831" cy="276999"/>
              </a:xfrm>
              <a:prstGeom prst="rect">
                <a:avLst/>
              </a:prstGeom>
              <a:blipFill>
                <a:blip r:embed="rId7"/>
                <a:stretch>
                  <a:fillRect l="-19231" r="-173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5630F14-8BEF-F3FB-B303-24B323EE1D42}"/>
                  </a:ext>
                </a:extLst>
              </p:cNvPr>
              <p:cNvSpPr txBox="1"/>
              <p:nvPr/>
            </p:nvSpPr>
            <p:spPr>
              <a:xfrm>
                <a:off x="1762942" y="3270001"/>
                <a:ext cx="31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5630F14-8BEF-F3FB-B303-24B323EE1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42" y="3270001"/>
                <a:ext cx="316049" cy="276999"/>
              </a:xfrm>
              <a:prstGeom prst="rect">
                <a:avLst/>
              </a:prstGeom>
              <a:blipFill>
                <a:blip r:embed="rId8"/>
                <a:stretch>
                  <a:fillRect l="-17308" r="-1730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0CFAAF0-B619-DAAA-E0A3-1690348FBB83}"/>
                  </a:ext>
                </a:extLst>
              </p:cNvPr>
              <p:cNvSpPr txBox="1"/>
              <p:nvPr/>
            </p:nvSpPr>
            <p:spPr>
              <a:xfrm>
                <a:off x="928545" y="2819157"/>
                <a:ext cx="3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0CFAAF0-B619-DAAA-E0A3-1690348FB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45" y="2819157"/>
                <a:ext cx="304827" cy="276999"/>
              </a:xfrm>
              <a:prstGeom prst="rect">
                <a:avLst/>
              </a:prstGeom>
              <a:blipFill>
                <a:blip r:embed="rId9"/>
                <a:stretch>
                  <a:fillRect l="-18000" r="-20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038C85C-44C4-DE6E-7C5E-017B4B3738D5}"/>
              </a:ext>
            </a:extLst>
          </p:cNvPr>
          <p:cNvCxnSpPr>
            <a:stCxn id="53" idx="3"/>
            <a:endCxn id="51" idx="1"/>
          </p:cNvCxnSpPr>
          <p:nvPr/>
        </p:nvCxnSpPr>
        <p:spPr>
          <a:xfrm flipV="1">
            <a:off x="1233372" y="2515130"/>
            <a:ext cx="526331" cy="44252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4335384-F43E-9DC4-B81E-BC1A2AF13335}"/>
              </a:ext>
            </a:extLst>
          </p:cNvPr>
          <p:cNvCxnSpPr>
            <a:stCxn id="53" idx="3"/>
            <a:endCxn id="52" idx="1"/>
          </p:cNvCxnSpPr>
          <p:nvPr/>
        </p:nvCxnSpPr>
        <p:spPr>
          <a:xfrm>
            <a:off x="1233372" y="2957657"/>
            <a:ext cx="529570" cy="45084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8007839-29D1-0767-422E-7A409DC5B221}"/>
                  </a:ext>
                </a:extLst>
              </p:cNvPr>
              <p:cNvSpPr txBox="1"/>
              <p:nvPr/>
            </p:nvSpPr>
            <p:spPr>
              <a:xfrm>
                <a:off x="6185476" y="1833471"/>
                <a:ext cx="494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𝐷𝐹𝑑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8007839-29D1-0767-422E-7A409DC5B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476" y="1833471"/>
                <a:ext cx="494623" cy="276999"/>
              </a:xfrm>
              <a:prstGeom prst="rect">
                <a:avLst/>
              </a:prstGeom>
              <a:blipFill>
                <a:blip r:embed="rId10"/>
                <a:stretch>
                  <a:fillRect l="-11111" r="-1111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9FD454-6FA6-A1DD-0CB3-01E5334EF060}"/>
                  </a:ext>
                </a:extLst>
              </p:cNvPr>
              <p:cNvSpPr txBox="1"/>
              <p:nvPr/>
            </p:nvSpPr>
            <p:spPr>
              <a:xfrm>
                <a:off x="6579293" y="2402207"/>
                <a:ext cx="820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𝐷𝐹𝑑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79FD454-6FA6-A1DD-0CB3-01E5334EF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93" y="2402207"/>
                <a:ext cx="820096" cy="276999"/>
              </a:xfrm>
              <a:prstGeom prst="rect">
                <a:avLst/>
              </a:prstGeom>
              <a:blipFill>
                <a:blip r:embed="rId11"/>
                <a:stretch>
                  <a:fillRect r="-370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BA76E5-622C-186C-51EA-2585CEE16BA3}"/>
                  </a:ext>
                </a:extLst>
              </p:cNvPr>
              <p:cNvSpPr txBox="1"/>
              <p:nvPr/>
            </p:nvSpPr>
            <p:spPr>
              <a:xfrm>
                <a:off x="6582532" y="3295578"/>
                <a:ext cx="738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𝐷𝐹𝑑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1BA76E5-622C-186C-51EA-2585CEE16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532" y="3295578"/>
                <a:ext cx="738536" cy="276999"/>
              </a:xfrm>
              <a:prstGeom prst="rect">
                <a:avLst/>
              </a:prstGeom>
              <a:blipFill>
                <a:blip r:embed="rId12"/>
                <a:stretch>
                  <a:fillRect l="-19835" t="-28889" r="-1074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660FC2-1548-1BC0-687A-264B4F937675}"/>
                  </a:ext>
                </a:extLst>
              </p:cNvPr>
              <p:cNvSpPr txBox="1"/>
              <p:nvPr/>
            </p:nvSpPr>
            <p:spPr>
              <a:xfrm>
                <a:off x="5498280" y="2838585"/>
                <a:ext cx="8058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𝐷𝐹𝑑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660FC2-1548-1BC0-687A-264B4F937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80" y="2838585"/>
                <a:ext cx="805862" cy="276999"/>
              </a:xfrm>
              <a:prstGeom prst="rect">
                <a:avLst/>
              </a:prstGeom>
              <a:blipFill>
                <a:blip r:embed="rId13"/>
                <a:stretch>
                  <a:fillRect l="-9848" t="-2222" r="-3788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9C4A09-BB24-A50E-F13A-A2D7CFA6D9ED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>
            <a:off x="6304142" y="2540707"/>
            <a:ext cx="275151" cy="43637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C27630-9318-A963-06A9-05364CB1744F}"/>
              </a:ext>
            </a:extLst>
          </p:cNvPr>
          <p:cNvCxnSpPr>
            <a:cxnSpLocks/>
            <a:stCxn id="58" idx="1"/>
            <a:endCxn id="59" idx="3"/>
          </p:cNvCxnSpPr>
          <p:nvPr/>
        </p:nvCxnSpPr>
        <p:spPr>
          <a:xfrm flipH="1" flipV="1">
            <a:off x="6304142" y="2977085"/>
            <a:ext cx="278390" cy="45699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31EB94-26D8-E44A-BE06-F61B04C28383}"/>
              </a:ext>
            </a:extLst>
          </p:cNvPr>
          <p:cNvCxnSpPr>
            <a:cxnSpLocks/>
            <a:stCxn id="63" idx="1"/>
            <a:endCxn id="57" idx="3"/>
          </p:cNvCxnSpPr>
          <p:nvPr/>
        </p:nvCxnSpPr>
        <p:spPr>
          <a:xfrm flipH="1" flipV="1">
            <a:off x="7399389" y="2540707"/>
            <a:ext cx="215113" cy="4465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B36D59-0229-C65E-81EF-1062B4A8D50B}"/>
                  </a:ext>
                </a:extLst>
              </p:cNvPr>
              <p:cNvSpPr txBox="1"/>
              <p:nvPr/>
            </p:nvSpPr>
            <p:spPr>
              <a:xfrm>
                <a:off x="7614502" y="2848717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B36D59-0229-C65E-81EF-1062B4A8D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02" y="2848717"/>
                <a:ext cx="166006" cy="276999"/>
              </a:xfrm>
              <a:prstGeom prst="rect">
                <a:avLst/>
              </a:prstGeom>
              <a:blipFill>
                <a:blip r:embed="rId14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D95D88-F555-32A9-0D68-162DEBAC142C}"/>
              </a:ext>
            </a:extLst>
          </p:cNvPr>
          <p:cNvCxnSpPr>
            <a:cxnSpLocks/>
            <a:stCxn id="63" idx="1"/>
            <a:endCxn id="58" idx="3"/>
          </p:cNvCxnSpPr>
          <p:nvPr/>
        </p:nvCxnSpPr>
        <p:spPr>
          <a:xfrm flipH="1">
            <a:off x="7321068" y="2987217"/>
            <a:ext cx="293434" cy="44686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06916038-88F8-BC92-F35B-E6231838521A}"/>
              </a:ext>
            </a:extLst>
          </p:cNvPr>
          <p:cNvSpPr/>
          <p:nvPr/>
        </p:nvSpPr>
        <p:spPr>
          <a:xfrm>
            <a:off x="997611" y="4409642"/>
            <a:ext cx="353683" cy="365125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A550713-2C81-5FB3-A1BF-C75B5FB03EB6}"/>
              </a:ext>
            </a:extLst>
          </p:cNvPr>
          <p:cNvSpPr/>
          <p:nvPr/>
        </p:nvSpPr>
        <p:spPr>
          <a:xfrm>
            <a:off x="997610" y="5461202"/>
            <a:ext cx="353683" cy="365125"/>
          </a:xfrm>
          <a:prstGeom prst="ellipse">
            <a:avLst/>
          </a:prstGeom>
          <a:solidFill>
            <a:srgbClr val="0020A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8CBFF8D-A1E1-E420-886E-9014F62B724B}"/>
                  </a:ext>
                </a:extLst>
              </p:cNvPr>
              <p:cNvSpPr txBox="1"/>
              <p:nvPr/>
            </p:nvSpPr>
            <p:spPr>
              <a:xfrm>
                <a:off x="494946" y="4949855"/>
                <a:ext cx="3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8CBFF8D-A1E1-E420-886E-9014F62B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46" y="4949855"/>
                <a:ext cx="304827" cy="276999"/>
              </a:xfrm>
              <a:prstGeom prst="rect">
                <a:avLst/>
              </a:prstGeom>
              <a:blipFill>
                <a:blip r:embed="rId15"/>
                <a:stretch>
                  <a:fillRect l="-18000" r="-20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AAA2B40-AFDF-C70A-B551-97ED09B66352}"/>
              </a:ext>
            </a:extLst>
          </p:cNvPr>
          <p:cNvCxnSpPr>
            <a:stCxn id="65" idx="4"/>
            <a:endCxn id="66" idx="0"/>
          </p:cNvCxnSpPr>
          <p:nvPr/>
        </p:nvCxnSpPr>
        <p:spPr>
          <a:xfrm flipH="1">
            <a:off x="1174452" y="4774767"/>
            <a:ext cx="1" cy="686435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8CD9AC-3A9A-F844-FD7D-C114A59B6117}"/>
              </a:ext>
            </a:extLst>
          </p:cNvPr>
          <p:cNvCxnSpPr/>
          <p:nvPr/>
        </p:nvCxnSpPr>
        <p:spPr>
          <a:xfrm flipV="1">
            <a:off x="1753823" y="4419972"/>
            <a:ext cx="526331" cy="44252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DCE60A7-D3EA-5FA7-BF16-8B2881E6835C}"/>
              </a:ext>
            </a:extLst>
          </p:cNvPr>
          <p:cNvSpPr/>
          <p:nvPr/>
        </p:nvSpPr>
        <p:spPr>
          <a:xfrm>
            <a:off x="3115167" y="3667688"/>
            <a:ext cx="353683" cy="365125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E37022-5A44-3EDB-8CD7-10E65D30D01C}"/>
              </a:ext>
            </a:extLst>
          </p:cNvPr>
          <p:cNvSpPr/>
          <p:nvPr/>
        </p:nvSpPr>
        <p:spPr>
          <a:xfrm>
            <a:off x="2563646" y="4340667"/>
            <a:ext cx="353683" cy="365125"/>
          </a:xfrm>
          <a:prstGeom prst="ellipse">
            <a:avLst/>
          </a:prstGeom>
          <a:solidFill>
            <a:srgbClr val="0020A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520B58E-DCC3-427D-4C88-1CC91814AE92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2865533" y="3979342"/>
            <a:ext cx="301430" cy="414796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8B3DDC9-E425-624F-6A3B-C987392EC8A1}"/>
              </a:ext>
            </a:extLst>
          </p:cNvPr>
          <p:cNvSpPr/>
          <p:nvPr/>
        </p:nvSpPr>
        <p:spPr>
          <a:xfrm>
            <a:off x="3574923" y="4331701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E40E005-E998-7F3B-E47C-9599BA506E6B}"/>
              </a:ext>
            </a:extLst>
          </p:cNvPr>
          <p:cNvCxnSpPr>
            <a:stCxn id="70" idx="5"/>
            <a:endCxn id="73" idx="1"/>
          </p:cNvCxnSpPr>
          <p:nvPr/>
        </p:nvCxnSpPr>
        <p:spPr>
          <a:xfrm>
            <a:off x="3417054" y="3979342"/>
            <a:ext cx="209665" cy="40583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C5F858-1D3D-F58F-8C36-E538B55C573B}"/>
              </a:ext>
            </a:extLst>
          </p:cNvPr>
          <p:cNvCxnSpPr>
            <a:cxnSpLocks/>
            <a:stCxn id="71" idx="6"/>
            <a:endCxn id="73" idx="2"/>
          </p:cNvCxnSpPr>
          <p:nvPr/>
        </p:nvCxnSpPr>
        <p:spPr>
          <a:xfrm flipV="1">
            <a:off x="2917329" y="4514264"/>
            <a:ext cx="657594" cy="8966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DBD9B7-B01E-2830-27D4-34115E738B3B}"/>
                  </a:ext>
                </a:extLst>
              </p:cNvPr>
              <p:cNvSpPr txBox="1"/>
              <p:nvPr/>
            </p:nvSpPr>
            <p:spPr>
              <a:xfrm>
                <a:off x="3784526" y="3840842"/>
                <a:ext cx="31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5DBD9B7-B01E-2830-27D4-34115E738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526" y="3840842"/>
                <a:ext cx="319831" cy="276999"/>
              </a:xfrm>
              <a:prstGeom prst="rect">
                <a:avLst/>
              </a:prstGeom>
              <a:blipFill>
                <a:blip r:embed="rId16"/>
                <a:stretch>
                  <a:fillRect l="-19231" r="-173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44C62EF-6109-3C85-5F0E-848B7ED8D4C7}"/>
              </a:ext>
            </a:extLst>
          </p:cNvPr>
          <p:cNvCxnSpPr>
            <a:cxnSpLocks/>
          </p:cNvCxnSpPr>
          <p:nvPr/>
        </p:nvCxnSpPr>
        <p:spPr>
          <a:xfrm>
            <a:off x="1753823" y="5014899"/>
            <a:ext cx="526331" cy="36146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3FBC421-D161-5CCD-AE79-9918D815E11E}"/>
              </a:ext>
            </a:extLst>
          </p:cNvPr>
          <p:cNvSpPr/>
          <p:nvPr/>
        </p:nvSpPr>
        <p:spPr>
          <a:xfrm>
            <a:off x="2588824" y="5078148"/>
            <a:ext cx="353683" cy="365125"/>
          </a:xfrm>
          <a:prstGeom prst="ellipse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B9A8681-CECB-9DFB-85E8-73336D9510A8}"/>
              </a:ext>
            </a:extLst>
          </p:cNvPr>
          <p:cNvSpPr/>
          <p:nvPr/>
        </p:nvSpPr>
        <p:spPr>
          <a:xfrm rot="21430012">
            <a:off x="2588824" y="5796112"/>
            <a:ext cx="353683" cy="365125"/>
          </a:xfrm>
          <a:prstGeom prst="ellipse">
            <a:avLst/>
          </a:prstGeom>
          <a:solidFill>
            <a:srgbClr val="0020A5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3FA7563-68F2-8AB9-52C9-2C01E2CA642D}"/>
              </a:ext>
            </a:extLst>
          </p:cNvPr>
          <p:cNvCxnSpPr>
            <a:cxnSpLocks/>
            <a:stCxn id="78" idx="4"/>
            <a:endCxn id="79" idx="0"/>
          </p:cNvCxnSpPr>
          <p:nvPr/>
        </p:nvCxnSpPr>
        <p:spPr>
          <a:xfrm flipH="1">
            <a:off x="2756642" y="5443273"/>
            <a:ext cx="9024" cy="353062"/>
          </a:xfrm>
          <a:prstGeom prst="line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FBD1F89-AA2D-0016-7A0E-2B0701C8E567}"/>
              </a:ext>
            </a:extLst>
          </p:cNvPr>
          <p:cNvSpPr/>
          <p:nvPr/>
        </p:nvSpPr>
        <p:spPr>
          <a:xfrm>
            <a:off x="3490881" y="5078148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B83610C-979F-49DC-3C33-4A4015978813}"/>
                  </a:ext>
                </a:extLst>
              </p:cNvPr>
              <p:cNvSpPr txBox="1"/>
              <p:nvPr/>
            </p:nvSpPr>
            <p:spPr>
              <a:xfrm>
                <a:off x="3928606" y="5553200"/>
                <a:ext cx="316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𝑑𝑏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B83610C-979F-49DC-3C33-4A4015978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606" y="5553200"/>
                <a:ext cx="316049" cy="276999"/>
              </a:xfrm>
              <a:prstGeom prst="rect">
                <a:avLst/>
              </a:prstGeom>
              <a:blipFill>
                <a:blip r:embed="rId17"/>
                <a:stretch>
                  <a:fillRect l="-17308" r="-1730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07BAEA2-72C3-2088-4CC0-E1A734A16AB2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>
            <a:off x="2942507" y="5260711"/>
            <a:ext cx="548374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9F0D243-109C-1071-D0CF-0CD5863A5351}"/>
              </a:ext>
            </a:extLst>
          </p:cNvPr>
          <p:cNvSpPr/>
          <p:nvPr/>
        </p:nvSpPr>
        <p:spPr>
          <a:xfrm>
            <a:off x="3500391" y="5787371"/>
            <a:ext cx="353683" cy="365125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" rIns="45720" rtlCol="0" anchor="ctr">
            <a:normAutofit fontScale="70000" lnSpcReduction="200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ntona Book" pitchFamily="2" charset="77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9DF8795-DACA-20F5-C734-F2ABF641DEC9}"/>
              </a:ext>
            </a:extLst>
          </p:cNvPr>
          <p:cNvCxnSpPr>
            <a:cxnSpLocks/>
            <a:stCxn id="79" idx="6"/>
            <a:endCxn id="84" idx="2"/>
          </p:cNvCxnSpPr>
          <p:nvPr/>
        </p:nvCxnSpPr>
        <p:spPr>
          <a:xfrm>
            <a:off x="2942291" y="5969934"/>
            <a:ext cx="55810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BC98BF5-F24C-4506-4A27-5D5EDB0DEEF5}"/>
              </a:ext>
            </a:extLst>
          </p:cNvPr>
          <p:cNvCxnSpPr>
            <a:cxnSpLocks/>
            <a:stCxn id="84" idx="0"/>
            <a:endCxn id="81" idx="4"/>
          </p:cNvCxnSpPr>
          <p:nvPr/>
        </p:nvCxnSpPr>
        <p:spPr>
          <a:xfrm flipH="1" flipV="1">
            <a:off x="3667723" y="5443273"/>
            <a:ext cx="9510" cy="34409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49ABAE-0648-1047-0926-49A4F840F6EF}"/>
                  </a:ext>
                </a:extLst>
              </p:cNvPr>
              <p:cNvSpPr txBox="1"/>
              <p:nvPr/>
            </p:nvSpPr>
            <p:spPr>
              <a:xfrm>
                <a:off x="6313681" y="2493350"/>
                <a:ext cx="1862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149ABAE-0648-1047-0926-49A4F840F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681" y="2493350"/>
                <a:ext cx="186268" cy="276999"/>
              </a:xfrm>
              <a:prstGeom prst="rect">
                <a:avLst/>
              </a:prstGeom>
              <a:blipFill>
                <a:blip r:embed="rId18"/>
                <a:stretch>
                  <a:fillRect l="-46667" r="-4333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D8C9614-68BF-55B1-3998-069042B63B64}"/>
                  </a:ext>
                </a:extLst>
              </p:cNvPr>
              <p:cNvSpPr txBox="1"/>
              <p:nvPr/>
            </p:nvSpPr>
            <p:spPr>
              <a:xfrm>
                <a:off x="6257069" y="3151352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D8C9614-68BF-55B1-3998-069042B6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069" y="3151352"/>
                <a:ext cx="197939" cy="276999"/>
              </a:xfrm>
              <a:prstGeom prst="rect">
                <a:avLst/>
              </a:prstGeom>
              <a:blipFill>
                <a:blip r:embed="rId19"/>
                <a:stretch>
                  <a:fillRect l="-30303" r="-2424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428C99C-207F-6127-F776-291B76D46236}"/>
                  </a:ext>
                </a:extLst>
              </p:cNvPr>
              <p:cNvSpPr txBox="1"/>
              <p:nvPr/>
            </p:nvSpPr>
            <p:spPr>
              <a:xfrm>
                <a:off x="4714440" y="3793491"/>
                <a:ext cx="43194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𝐷𝐹𝑑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𝐷𝐹𝑑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𝑔𝑏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Gentona Book" pitchFamily="2" charset="7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428C99C-207F-6127-F776-291B76D46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440" y="3793491"/>
                <a:ext cx="4319452" cy="276999"/>
              </a:xfrm>
              <a:prstGeom prst="rect">
                <a:avLst/>
              </a:prstGeom>
              <a:blipFill>
                <a:blip r:embed="rId20"/>
                <a:stretch>
                  <a:fillRect l="-282" r="-155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17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/>
      <p:bldP spid="70" grpId="0" animBg="1"/>
      <p:bldP spid="71" grpId="0" animBg="1"/>
      <p:bldP spid="73" grpId="0" animBg="1"/>
      <p:bldP spid="76" grpId="0"/>
      <p:bldP spid="78" grpId="0" animBg="1"/>
      <p:bldP spid="79" grpId="0" animBg="1"/>
      <p:bldP spid="81" grpId="0" animBg="1"/>
      <p:bldP spid="82" grpId="0"/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B6F9-4796-A0D1-FFE7-ADF739E4C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1AB8168-1B49-3994-5789-1571F0D852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C3F934D8-1D7C-F2E4-0235-88A9DA67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6660621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Current Algorithm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BD23B50-4F15-DE5B-7B9B-A53ADC835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982218"/>
            <a:ext cx="8572020" cy="5582484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3"/>
              </a:buBlip>
            </a:pPr>
            <a:r>
              <a:rPr lang="en-US" dirty="0"/>
              <a:t>Currently we require the graph to be input as a decomposition</a:t>
            </a:r>
          </a:p>
          <a:p>
            <a:pPr>
              <a:buBlip>
                <a:blip r:embed="rId3"/>
              </a:buBlip>
            </a:pPr>
            <a:r>
              <a:rPr lang="en-US" dirty="0"/>
              <a:t>Two main parts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adhesion_filter</a:t>
            </a:r>
            <a:r>
              <a:rPr lang="en-US" dirty="0"/>
              <a:t>()</a:t>
            </a:r>
          </a:p>
          <a:p>
            <a:pPr lvl="1">
              <a:buBlip>
                <a:blip r:embed="rId3"/>
              </a:buBlip>
            </a:pPr>
            <a:r>
              <a:rPr lang="en-US" dirty="0" err="1"/>
              <a:t>decide_sheaf_tree_shape</a:t>
            </a:r>
            <a:r>
              <a:rPr lang="en-US" dirty="0"/>
              <a:t>()</a:t>
            </a:r>
          </a:p>
          <a:p>
            <a:pPr>
              <a:buBlip>
                <a:blip r:embed="rId3"/>
              </a:buBlip>
            </a:pPr>
            <a:r>
              <a:rPr lang="en-US" dirty="0" err="1"/>
              <a:t>adhesion_filter</a:t>
            </a:r>
            <a:r>
              <a:rPr lang="en-US" dirty="0"/>
              <a:t>()</a:t>
            </a:r>
          </a:p>
          <a:p>
            <a:pPr lvl="1">
              <a:buBlip>
                <a:blip r:embed="rId3"/>
              </a:buBlip>
            </a:pPr>
            <a:r>
              <a:rPr lang="en-US" dirty="0"/>
              <a:t>Takes inputs of a </a:t>
            </a:r>
            <a:r>
              <a:rPr lang="en-US" dirty="0" err="1"/>
              <a:t>CoDecomposition</a:t>
            </a:r>
            <a:r>
              <a:rPr lang="en-US" dirty="0"/>
              <a:t> and a tuple of </a:t>
            </a:r>
            <a:r>
              <a:rPr lang="en-US" dirty="0" err="1"/>
              <a:t>cospans</a:t>
            </a:r>
            <a:endParaRPr lang="en-US" dirty="0"/>
          </a:p>
          <a:p>
            <a:pPr lvl="1">
              <a:buBlip>
                <a:blip r:embed="rId3"/>
              </a:buBlip>
            </a:pPr>
            <a:r>
              <a:rPr lang="en-US" dirty="0"/>
              <a:t>Unpacks the tuple</a:t>
            </a:r>
          </a:p>
          <a:p>
            <a:pPr lvl="1">
              <a:buBlip>
                <a:blip r:embed="rId3"/>
              </a:buBlip>
            </a:pPr>
            <a:r>
              <a:rPr lang="en-US" dirty="0"/>
              <a:t>Forms the pullback cone from the decompositions </a:t>
            </a:r>
            <a:r>
              <a:rPr lang="en-US" dirty="0" err="1"/>
              <a:t>cospans</a:t>
            </a:r>
            <a:endParaRPr lang="en-US" dirty="0"/>
          </a:p>
          <a:p>
            <a:pPr lvl="2">
              <a:buBlip>
                <a:blip r:embed="rId3"/>
              </a:buBlip>
            </a:pPr>
            <a:r>
              <a:rPr lang="en-US" dirty="0"/>
              <a:t>Note – If the cone is empty then there will no solution to the problem</a:t>
            </a:r>
          </a:p>
          <a:p>
            <a:pPr lvl="1">
              <a:buBlip>
                <a:blip r:embed="rId3"/>
              </a:buBlip>
            </a:pPr>
            <a:r>
              <a:rPr lang="en-US" dirty="0"/>
              <a:t>Computes the image of each pullback leg</a:t>
            </a:r>
          </a:p>
          <a:p>
            <a:pPr lvl="1">
              <a:buBlip>
                <a:blip r:embed="rId3"/>
              </a:buBlip>
            </a:pPr>
            <a:r>
              <a:rPr lang="en-US" dirty="0"/>
              <a:t>Gets the domain of the structured decomposition from the diagram</a:t>
            </a:r>
          </a:p>
          <a:p>
            <a:pPr lvl="1">
              <a:buBlip>
                <a:blip r:embed="rId3"/>
              </a:buBlip>
            </a:pPr>
            <a:r>
              <a:rPr lang="en-US" dirty="0"/>
              <a:t>Creates the new decomposition from a new object and morphism map</a:t>
            </a:r>
          </a:p>
          <a:p>
            <a:pPr>
              <a:buBlip>
                <a:blip r:embed="rId3"/>
              </a:buBlip>
            </a:pPr>
            <a:r>
              <a:rPr lang="en-US" dirty="0" err="1"/>
              <a:t>decide_sheaf_tree_shape</a:t>
            </a:r>
            <a:r>
              <a:rPr lang="en-US" dirty="0"/>
              <a:t>()</a:t>
            </a:r>
          </a:p>
          <a:p>
            <a:pPr lvl="1">
              <a:buBlip>
                <a:blip r:embed="rId3"/>
              </a:buBlip>
            </a:pPr>
            <a:r>
              <a:rPr lang="en-US" dirty="0"/>
              <a:t>Computes </a:t>
            </a:r>
            <a:r>
              <a:rPr lang="en-US" dirty="0" err="1"/>
              <a:t>adhesion_filter</a:t>
            </a:r>
            <a:r>
              <a:rPr lang="en-US" dirty="0"/>
              <a:t>() on each bag, computes edges and projects to bags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883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4410D-8A63-EE3E-F478-96A04028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84F536A-6D81-73DE-0626-4777CCDE0D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4">
                <a:extLst>
                  <a:ext uri="{FF2B5EF4-FFF2-40B4-BE49-F238E27FC236}">
                    <a16:creationId xmlns:a16="http://schemas.microsoft.com/office/drawing/2014/main" id="{5B04B5B4-C1B2-D53C-803C-9638182B3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50" y="982218"/>
                <a:ext cx="8572020" cy="5385876"/>
              </a:xfrm>
            </p:spPr>
            <p:txBody>
              <a:bodyPr>
                <a:normAutofit lnSpcReduction="10000"/>
              </a:bodyPr>
              <a:lstStyle/>
              <a:p>
                <a:pPr>
                  <a:buBlip>
                    <a:blip r:embed="rId3"/>
                  </a:buBlip>
                </a:pPr>
                <a:r>
                  <a:rPr lang="en-US" dirty="0"/>
                  <a:t>Graph coloring complexity</a:t>
                </a:r>
              </a:p>
              <a:p>
                <a:pPr lvl="1">
                  <a:buBlip>
                    <a:blip r:embed="rId3"/>
                  </a:buBlip>
                </a:pPr>
                <a:r>
                  <a:rPr lang="en-US" dirty="0"/>
                  <a:t>For a c-coloring with tree-width w, total vertices n, and adhesions a</a:t>
                </a:r>
              </a:p>
              <a:p>
                <a:pPr lvl="1">
                  <a:buBlip>
                    <a:blip r:embed="rId3"/>
                  </a:buBlip>
                </a:pPr>
                <a:r>
                  <a:rPr lang="en-US" dirty="0"/>
                  <a:t>Brute Force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Blip>
                    <a:blip r:embed="rId3"/>
                  </a:buBlip>
                </a:pPr>
                <a:r>
                  <a:rPr lang="en-US" dirty="0"/>
                  <a:t>Dynamic Solution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>
                  <a:buBlip>
                    <a:blip r:embed="rId3"/>
                  </a:buBlip>
                </a:pPr>
                <a:endParaRPr lang="en-US" dirty="0"/>
              </a:p>
              <a:p>
                <a:pPr>
                  <a:buBlip>
                    <a:blip r:embed="rId3"/>
                  </a:buBlip>
                </a:pPr>
                <a:r>
                  <a:rPr lang="en-US" dirty="0"/>
                  <a:t>Consider when brute force would be better</a:t>
                </a:r>
              </a:p>
              <a:p>
                <a:pPr lvl="1">
                  <a:buBlip>
                    <a:blip r:embed="rId3"/>
                  </a:buBlip>
                </a:pPr>
                <a:r>
                  <a:rPr lang="en-US" b="0" dirty="0"/>
                  <a:t>Depending on brute force objective there are some edge cases</a:t>
                </a:r>
              </a:p>
              <a:p>
                <a:pPr lvl="2">
                  <a:buBlip>
                    <a:blip r:embed="rId3"/>
                  </a:buBlip>
                </a:pPr>
                <a:r>
                  <a:rPr lang="en-US" dirty="0"/>
                  <a:t>In a yes instance, if brute force is looking for only 1 solution, a yes instance could get lucky, especially if there are many possible c-colorings</a:t>
                </a:r>
              </a:p>
              <a:p>
                <a:pPr lvl="2">
                  <a:buBlip>
                    <a:blip r:embed="rId3"/>
                  </a:buBlip>
                </a:pPr>
                <a:r>
                  <a:rPr lang="en-US" b="0" dirty="0"/>
                  <a:t>In a yes instance, if brute force is looking for all solution, the dynamic solution is </a:t>
                </a:r>
                <a:r>
                  <a:rPr lang="en-US" dirty="0"/>
                  <a:t>slower in the 2-bag case</a:t>
                </a:r>
              </a:p>
              <a:p>
                <a:pPr lvl="2">
                  <a:buBlip>
                    <a:blip r:embed="rId3"/>
                  </a:buBlip>
                </a:pPr>
                <a:r>
                  <a:rPr lang="en-US" b="0" dirty="0"/>
                  <a:t>In a no instance, the dynamic solution is slower in the 2-bag case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4">
                <a:extLst>
                  <a:ext uri="{FF2B5EF4-FFF2-40B4-BE49-F238E27FC236}">
                    <a16:creationId xmlns:a16="http://schemas.microsoft.com/office/drawing/2014/main" id="{5B04B5B4-C1B2-D53C-803C-9638182B3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50" y="982218"/>
                <a:ext cx="8572020" cy="5385876"/>
              </a:xfrm>
              <a:blipFill>
                <a:blip r:embed="rId4"/>
                <a:stretch>
                  <a:fillRect t="-2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3">
            <a:extLst>
              <a:ext uri="{FF2B5EF4-FFF2-40B4-BE49-F238E27FC236}">
                <a16:creationId xmlns:a16="http://schemas.microsoft.com/office/drawing/2014/main" id="{02682654-E269-B869-8F7D-67A19BCF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6660621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Complexity Expectation</a:t>
            </a:r>
          </a:p>
        </p:txBody>
      </p:sp>
    </p:spTree>
    <p:extLst>
      <p:ext uri="{BB962C8B-B14F-4D97-AF65-F5344CB8AC3E}">
        <p14:creationId xmlns:p14="http://schemas.microsoft.com/office/powerpoint/2010/main" val="136829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5789D-0EB5-B409-AAB5-D3C80E86D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F56C3F8-366E-D9CC-AF1C-1F1EADEBC8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D7392C27-F461-79BD-4051-73898F64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7015882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Benchmarking and Improvement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6245A5D-1FEF-BE3E-2DE2-5B5EDD76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982218"/>
            <a:ext cx="8572020" cy="5385876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dirty="0" err="1"/>
              <a:t>adhesion_filter</a:t>
            </a:r>
            <a:r>
              <a:rPr lang="en-US" dirty="0"/>
              <a:t>() and </a:t>
            </a:r>
            <a:r>
              <a:rPr lang="en-US" dirty="0" err="1"/>
              <a:t>decide_sheaf_tree_shape</a:t>
            </a:r>
            <a:r>
              <a:rPr lang="en-US" dirty="0"/>
              <a:t>() were running relatively slow at first</a:t>
            </a:r>
          </a:p>
          <a:p>
            <a:pPr>
              <a:buBlip>
                <a:blip r:embed="rId3"/>
              </a:buBlip>
            </a:pPr>
            <a:r>
              <a:rPr lang="en-US" dirty="0"/>
              <a:t>I made the following changes</a:t>
            </a:r>
          </a:p>
        </p:txBody>
      </p:sp>
    </p:spTree>
    <p:extLst>
      <p:ext uri="{BB962C8B-B14F-4D97-AF65-F5344CB8AC3E}">
        <p14:creationId xmlns:p14="http://schemas.microsoft.com/office/powerpoint/2010/main" val="308992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A8C98-B733-AE12-3E76-52587F83A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62ADE5F-5D60-6502-C33C-E7617239D4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26250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DF9A4583-E14E-9894-D8B8-67221326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846" y="107949"/>
            <a:ext cx="7015882" cy="6327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Benchmarking and Improvement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3F535A8-60BD-468C-A1BA-6467D765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320" y="950975"/>
            <a:ext cx="2787506" cy="53059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adhesion_filter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D4AF4-909C-70E7-1CCD-E46CD0FC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46" y="1589423"/>
            <a:ext cx="4017854" cy="4981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B93C78-BFD4-286B-9B8B-49ACE1688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854" y="848686"/>
            <a:ext cx="3806779" cy="56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6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642</Words>
  <Application>Microsoft Office PowerPoint</Application>
  <PresentationFormat>On-screen Show (4:3)</PresentationFormat>
  <Paragraphs>119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Cambria Math</vt:lpstr>
      <vt:lpstr>Gentona Book</vt:lpstr>
      <vt:lpstr>Office Theme</vt:lpstr>
      <vt:lpstr>PowerPoint Presentation</vt:lpstr>
      <vt:lpstr>Overview</vt:lpstr>
      <vt:lpstr>Structured Decompositions</vt:lpstr>
      <vt:lpstr>Structured Decompositions</vt:lpstr>
      <vt:lpstr>Structured Decompositions</vt:lpstr>
      <vt:lpstr>Current Algorithm</vt:lpstr>
      <vt:lpstr>Complexity Expectation</vt:lpstr>
      <vt:lpstr>Benchmarking and Improvement</vt:lpstr>
      <vt:lpstr>Benchmarking and Improvement</vt:lpstr>
      <vt:lpstr>Benchmarking and Improvement</vt:lpstr>
      <vt:lpstr>Benchmarking and Improvement</vt:lpstr>
      <vt:lpstr>Test Cases and Results</vt:lpstr>
      <vt:lpstr>Test Cases and Results</vt:lpstr>
      <vt:lpstr>Test Cases and Results</vt:lpstr>
      <vt:lpstr>Test Cases and Results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Andersen Wall</dc:creator>
  <cp:lastModifiedBy>Andersen Wall</cp:lastModifiedBy>
  <cp:revision>3</cp:revision>
  <dcterms:created xsi:type="dcterms:W3CDTF">2024-11-12T17:36:13Z</dcterms:created>
  <dcterms:modified xsi:type="dcterms:W3CDTF">2024-11-14T02:57:37Z</dcterms:modified>
</cp:coreProperties>
</file>