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2.png" ContentType="image/png"/>
  <Override PartName="/ppt/media/image3.png" ContentType="image/png"/>
  <Override PartName="/ppt/media/image4.png" ContentType="image/png"/>
  <Override PartName="/ppt/media/image5.jpeg" ContentType="image/jpeg"/>
  <Override PartName="/ppt/media/image6.jpeg" ContentType="image/jpeg"/>
  <Override PartName="/ppt/media/image9.png" ContentType="image/png"/>
  <Override PartName="/ppt/media/image7.png" ContentType="image/png"/>
  <Override PartName="/ppt/media/image8.png" ContentType="image/png"/>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notesSlides/_rels/notesSlide21.xml.rels" ContentType="application/vnd.openxmlformats-package.relationships+xml"/>
  <Override PartName="/ppt/notesSlides/notesSlide2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slide" Target="slides/slide22.xml"/><Relationship Id="rId37" Type="http://schemas.openxmlformats.org/officeDocument/2006/relationships/slide" Target="slides/slide23.xml"/><Relationship Id="rId38" Type="http://schemas.openxmlformats.org/officeDocument/2006/relationships/slide" Target="slides/slide24.xml"/><Relationship Id="rId39" Type="http://schemas.openxmlformats.org/officeDocument/2006/relationships/slide" Target="slides/slide25.xml"/><Relationship Id="rId40" Type="http://schemas.openxmlformats.org/officeDocument/2006/relationships/slide" Target="slides/slide26.xml"/><Relationship Id="rId41" Type="http://schemas.openxmlformats.org/officeDocument/2006/relationships/slide" Target="slides/slide27.xml"/><Relationship Id="rId4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7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7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73"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4"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5"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96BDBE95-D139-49CD-917C-255B60BF61D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685800" y="1143000"/>
            <a:ext cx="5486040" cy="3085920"/>
          </a:xfrm>
          <a:prstGeom prst="rect">
            <a:avLst/>
          </a:prstGeom>
          <a:ln w="0">
            <a:noFill/>
          </a:ln>
        </p:spPr>
      </p:sp>
      <p:sp>
        <p:nvSpPr>
          <p:cNvPr id="20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05"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IN" sz="1200" spc="-1" strike="noStrike">
                <a:solidFill>
                  <a:srgbClr val="000000"/>
                </a:solidFill>
                <a:latin typeface="Times New Roman"/>
              </a:defRPr>
            </a:lvl1pPr>
          </a:lstStyle>
          <a:p>
            <a:pPr indent="0" algn="r">
              <a:lnSpc>
                <a:spcPct val="100000"/>
              </a:lnSpc>
              <a:buNone/>
            </a:pPr>
            <a:fld id="{2ABDECF2-4569-49AE-9603-C1975F8308B3}" type="slidenum">
              <a:rPr b="0" lang="en-IN"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200400" y="2810880"/>
            <a:ext cx="8991360" cy="126108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0" y="0"/>
            <a:ext cx="9780120" cy="68036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C332D58-33F8-41C2-9089-BDB7EE64F76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4FDCBFF7-5F9C-4312-8E07-B7F0621D2C2B}"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A8686369-686E-49E8-AF75-C8DD34484AC9}"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D9EB234F-94B6-4466-A386-DF3284696EBF}"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C1EE927-A8B3-47FC-84BE-6512EDC3D4E4}"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13B9A89C-9BEB-4CBF-9115-AE835F313AB3}"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with Imag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200400" y="2810880"/>
            <a:ext cx="8991360" cy="126108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5" name="PlaceHolder 2"/>
          <p:cNvSpPr>
            <a:spLocks noGrp="1"/>
          </p:cNvSpPr>
          <p:nvPr>
            <p:ph/>
          </p:nvPr>
        </p:nvSpPr>
        <p:spPr>
          <a:xfrm>
            <a:off x="0" y="0"/>
            <a:ext cx="9780120" cy="68036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EDDCE5D5-8698-4624-806F-C48375354DD7}"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77F473C2-29FD-4C82-9C03-EBAD0847FBC4}"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200400" y="2810880"/>
            <a:ext cx="8991360" cy="126108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8" name="PlaceHolder 2"/>
          <p:cNvSpPr>
            <a:spLocks noGrp="1"/>
          </p:cNvSpPr>
          <p:nvPr>
            <p:ph/>
          </p:nvPr>
        </p:nvSpPr>
        <p:spPr>
          <a:xfrm>
            <a:off x="0" y="0"/>
            <a:ext cx="4772520" cy="68036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9" name="PlaceHolder 3"/>
          <p:cNvSpPr>
            <a:spLocks noGrp="1"/>
          </p:cNvSpPr>
          <p:nvPr>
            <p:ph/>
          </p:nvPr>
        </p:nvSpPr>
        <p:spPr>
          <a:xfrm>
            <a:off x="5011560" y="0"/>
            <a:ext cx="4772520" cy="68036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9C86F609-A5F4-4941-AD15-8DDB2B96F9BC}"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72C7BFD9-502E-4CD3-B756-B7414963F47A}"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200400" y="2810880"/>
            <a:ext cx="8991360" cy="126108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FA8E1D61-FF36-456C-A495-EF9E1EDA18EF}" type="slidenum">
              <a:t>&lt;#&gt;</a:t>
            </a:fld>
          </a:p>
        </p:txBody>
      </p:sp>
      <p:sp>
        <p:nvSpPr>
          <p:cNvPr id="5" name="PlaceHolder 4"/>
          <p:cNvSpPr>
            <a:spLocks noGrp="1"/>
          </p:cNvSpPr>
          <p:nvPr>
            <p:ph type="dt" idx="22"/>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Calibri Light"/>
              </a:rPr>
              <a:t>Click </a:t>
            </a:r>
            <a:r>
              <a:rPr b="0" lang="en-US" sz="6000" spc="-1" strike="noStrike">
                <a:solidFill>
                  <a:schemeClr val="dk1"/>
                </a:solidFill>
                <a:latin typeface="Calibri Light"/>
              </a:rPr>
              <a:t>to edit </a:t>
            </a:r>
            <a:r>
              <a:rPr b="0" lang="en-US" sz="6000" spc="-1" strike="noStrike">
                <a:solidFill>
                  <a:schemeClr val="dk1"/>
                </a:solidFill>
                <a:latin typeface="Calibri Light"/>
              </a:rPr>
              <a:t>Maste</a:t>
            </a:r>
            <a:r>
              <a:rPr b="0" lang="en-US" sz="6000" spc="-1" strike="noStrike">
                <a:solidFill>
                  <a:schemeClr val="dk1"/>
                </a:solidFill>
                <a:latin typeface="Calibri Light"/>
              </a:rPr>
              <a:t>r title </a:t>
            </a:r>
            <a:r>
              <a:rPr b="0" lang="en-US" sz="6000" spc="-1" strike="noStrike">
                <a:solidFill>
                  <a:schemeClr val="dk1"/>
                </a:solidFill>
                <a:latin typeface="Calibri Light"/>
              </a:rPr>
              <a:t>style</a:t>
            </a:r>
            <a:endParaRPr b="0" lang="en-US"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CFF6E79F-94E2-4A0B-A961-961E13B75C64}" type="slidenum">
              <a:rPr b="0" lang="en-IN"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4"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5"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4CA8C894-2342-4712-B27B-794AD088D5AF}" type="slidenum">
              <a:rPr b="0" lang="en-IN"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59"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60"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Click to edit Master text styles</a:t>
            </a:r>
            <a:endParaRPr b="0" lang="en-US" sz="1600" spc="-1" strike="noStrike">
              <a:solidFill>
                <a:schemeClr val="dk1"/>
              </a:solidFill>
              <a:latin typeface="Calibri"/>
            </a:endParaRPr>
          </a:p>
        </p:txBody>
      </p:sp>
      <p:sp>
        <p:nvSpPr>
          <p:cNvPr id="61"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62"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3"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5D8A90CE-737A-46E2-8FD1-23B406614B48}" type="slidenum">
              <a:rPr b="0" lang="en-IN"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65"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66"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Click to edit Master text styles</a:t>
            </a:r>
            <a:endParaRPr b="0" lang="en-US" sz="1600" spc="-1" strike="noStrike">
              <a:solidFill>
                <a:schemeClr val="dk1"/>
              </a:solidFill>
              <a:latin typeface="Calibri"/>
            </a:endParaRPr>
          </a:p>
        </p:txBody>
      </p:sp>
      <p:sp>
        <p:nvSpPr>
          <p:cNvPr id="67"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68"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9"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9E6956D0-D7A9-43E0-A718-4882A96CCB0F}" type="slidenum">
              <a:rPr b="0" lang="en-IN"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a:t>
            </a:r>
            <a:r>
              <a:rPr b="0" lang="en-US" sz="4400" spc="-1" strike="noStrike">
                <a:solidFill>
                  <a:schemeClr val="dk1"/>
                </a:solidFill>
                <a:latin typeface="Calibri Light"/>
              </a:rPr>
              <a:t>edit </a:t>
            </a:r>
            <a:r>
              <a:rPr b="0" lang="en-US" sz="4400" spc="-1" strike="noStrike">
                <a:solidFill>
                  <a:schemeClr val="dk1"/>
                </a:solidFill>
                <a:latin typeface="Calibri Light"/>
              </a:rPr>
              <a:t>Master </a:t>
            </a:r>
            <a:r>
              <a:rPr b="0" lang="en-US" sz="4400" spc="-1" strike="noStrike">
                <a:solidFill>
                  <a:schemeClr val="dk1"/>
                </a:solidFill>
                <a:latin typeface="Calibri Light"/>
              </a:rPr>
              <a:t>title </a:t>
            </a:r>
            <a:r>
              <a:rPr b="0" lang="en-US" sz="4400" spc="-1" strike="noStrike">
                <a:solidFill>
                  <a:schemeClr val="dk1"/>
                </a:solidFill>
                <a:latin typeface="Calibri Light"/>
              </a:rPr>
              <a:t>style</a:t>
            </a:r>
            <a:endParaRPr b="0" lang="en-US" sz="4400" spc="-1" strike="noStrike">
              <a:solidFill>
                <a:schemeClr val="dk1"/>
              </a:solidFill>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16ECE37A-6D33-42B2-83E8-DE8D581632E8}" type="slidenum">
              <a:rPr b="0" lang="en-IN"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pc="-1" strike="noStrike">
                <a:solidFill>
                  <a:schemeClr val="dk1"/>
                </a:solidFill>
                <a:latin typeface="Calibri Light"/>
              </a:rPr>
              <a:t>Click to </a:t>
            </a:r>
            <a:r>
              <a:rPr b="0" lang="en-US" sz="4400" spc="-1" strike="noStrike">
                <a:solidFill>
                  <a:schemeClr val="dk1"/>
                </a:solidFill>
                <a:latin typeface="Calibri Light"/>
              </a:rPr>
              <a:t>edit </a:t>
            </a:r>
            <a:r>
              <a:rPr b="0" lang="en-US" sz="4400" spc="-1" strike="noStrike">
                <a:solidFill>
                  <a:schemeClr val="dk1"/>
                </a:solidFill>
                <a:latin typeface="Calibri Light"/>
              </a:rPr>
              <a:t>Master </a:t>
            </a:r>
            <a:r>
              <a:rPr b="0" lang="en-US" sz="4400" spc="-1" strike="noStrike">
                <a:solidFill>
                  <a:schemeClr val="dk1"/>
                </a:solidFill>
                <a:latin typeface="Calibri Light"/>
              </a:rPr>
              <a:t>title </a:t>
            </a:r>
            <a:r>
              <a:rPr b="0" lang="en-US" sz="4400" spc="-1" strike="noStrike">
                <a:solidFill>
                  <a:schemeClr val="dk1"/>
                </a:solidFill>
                <a:latin typeface="Calibri Light"/>
              </a:rPr>
              <a:t>style</a:t>
            </a:r>
            <a:endParaRPr b="0" lang="en-US" sz="4400" spc="-1" strike="noStrike">
              <a:solidFill>
                <a:schemeClr val="dk1"/>
              </a:solidFill>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0045A909-F2C2-4D5A-BE08-0BCC4F1E5AD0}" type="slidenum">
              <a:rPr b="0" lang="en-IN"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17" name="PlaceHolder 1"/>
          <p:cNvSpPr>
            <a:spLocks noGrp="1"/>
          </p:cNvSpPr>
          <p:nvPr>
            <p:ph type="body"/>
          </p:nvPr>
        </p:nvSpPr>
        <p:spPr>
          <a:xfrm>
            <a:off x="0" y="0"/>
            <a:ext cx="9780120" cy="6803640"/>
          </a:xfrm>
          <a:prstGeom prst="rect">
            <a:avLst/>
          </a:prstGeom>
          <a:solidFill>
            <a:schemeClr val="lt1">
              <a:lumMod val="85000"/>
            </a:schemeClr>
          </a:solidFill>
          <a:ln w="0">
            <a:noFill/>
          </a:ln>
        </p:spPr>
        <p:txBody>
          <a:bodyPr lIns="90000" rIns="90000" tIns="1728000" bIns="45000" anchor="t">
            <a:noAutofit/>
          </a:bodyPr>
          <a:p>
            <a:pPr indent="0" algn="ctr" defTabSz="914400">
              <a:lnSpc>
                <a:spcPct val="100000"/>
              </a:lnSpc>
              <a:buNone/>
              <a:tabLst>
                <a:tab algn="l" pos="0"/>
              </a:tabLst>
            </a:pPr>
            <a:r>
              <a:rPr b="0" i="1" lang="en-US" sz="1200" spc="-1" strike="noStrike">
                <a:solidFill>
                  <a:schemeClr val="dk1"/>
                </a:solidFill>
                <a:latin typeface="Times New Roman"/>
              </a:rPr>
              <a:t>Insert or Drag and Drop your Photo Here</a:t>
            </a:r>
            <a:endParaRPr b="0" lang="en-US" sz="1200" spc="-1" strike="noStrike">
              <a:solidFill>
                <a:schemeClr val="dk1"/>
              </a:solidFill>
              <a:latin typeface="Calibri"/>
            </a:endParaRPr>
          </a:p>
        </p:txBody>
      </p:sp>
      <p:sp>
        <p:nvSpPr>
          <p:cNvPr id="18" name="PlaceHolder 2"/>
          <p:cNvSpPr>
            <a:spLocks noGrp="1"/>
          </p:cNvSpPr>
          <p:nvPr>
            <p:ph type="title"/>
          </p:nvPr>
        </p:nvSpPr>
        <p:spPr>
          <a:xfrm>
            <a:off x="3200400" y="2810880"/>
            <a:ext cx="8991360" cy="1261080"/>
          </a:xfrm>
          <a:prstGeom prst="rect">
            <a:avLst/>
          </a:prstGeom>
          <a:solidFill>
            <a:schemeClr val="lt1"/>
          </a:solidFill>
          <a:ln w="0">
            <a:noFill/>
          </a:ln>
        </p:spPr>
        <p:txBody>
          <a:bodyPr lIns="180000" rIns="252000" tIns="180000" bIns="180000" anchor="t">
            <a:noAutofit/>
          </a:bodyPr>
          <a:p>
            <a:pPr indent="0" algn="r" defTabSz="914400">
              <a:lnSpc>
                <a:spcPct val="90000"/>
              </a:lnSpc>
              <a:buNone/>
            </a:pPr>
            <a:r>
              <a:rPr b="1" lang="en-US" sz="6000" spc="-301" strike="noStrike">
                <a:solidFill>
                  <a:schemeClr val="dk1"/>
                </a:solidFill>
                <a:latin typeface="Calibri Light"/>
              </a:rPr>
              <a:t>Click to edit presentation title</a:t>
            </a:r>
            <a:endParaRPr b="0" lang="en-US" sz="6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20"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21"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2"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3"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FD1D9A5E-3597-437A-9DFC-2E279B6F588F}" type="slidenum">
              <a:rPr b="0" lang="en-IN"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27"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dk1">
                    <a:tint val="75000"/>
                  </a:schemeClr>
                </a:solidFill>
                <a:latin typeface="Calibri"/>
              </a:rPr>
              <a:t>Click to edit Master text styles</a:t>
            </a:r>
            <a:endParaRPr b="0" lang="en-US" sz="2400" spc="-1" strike="noStrike">
              <a:solidFill>
                <a:schemeClr val="dk1"/>
              </a:solidFill>
              <a:latin typeface="Calibri"/>
            </a:endParaRPr>
          </a:p>
        </p:txBody>
      </p:sp>
      <p:sp>
        <p:nvSpPr>
          <p:cNvPr id="28"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9"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0"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5C966311-9613-4EA1-8624-256FBF53AAB0}" type="slidenum">
              <a:rPr b="0" lang="en-IN"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32"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3"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4"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35"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6"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A321B2AD-ADA3-46C2-9BBA-DF9B76593DCD}" type="slidenum">
              <a:rPr b="0" lang="en-IN"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41"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2"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3"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4"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5"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6"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21400862-F15E-4B2B-8DE9-FE45B2E48BB1}" type="slidenum">
              <a:rPr b="0" lang="en-IN"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49"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0"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1"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5707A6B0-9887-4FCA-8386-09C1A096901C}" type="slidenum">
              <a:rPr b="0" lang="en-IN"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0.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hyperlink" Target="https://drive.google.com/drive/folders/1VnIDHVAaX-73Rk78rfPxq-qoUn-J2loh?usp=drive_link" TargetMode="External"/><Relationship Id="rId2" Type="http://schemas.openxmlformats.org/officeDocument/2006/relationships/hyperlink" Target="https://ieeexplore-ieee-org.svkm.mapmyaccess.com/Xplore/home.jsp" TargetMode="External"/><Relationship Id="rId3"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3450960" y="1612440"/>
            <a:ext cx="8047800" cy="811800"/>
          </a:xfrm>
          <a:prstGeom prst="rect">
            <a:avLst/>
          </a:prstGeom>
          <a:noFill/>
          <a:ln w="0">
            <a:noFill/>
          </a:ln>
        </p:spPr>
        <p:txBody>
          <a:bodyPr lIns="91440" rIns="91440" tIns="45720" bIns="45720" anchor="b">
            <a:noAutofit/>
          </a:bodyPr>
          <a:p>
            <a:pPr indent="0" algn="ctr" defTabSz="914400">
              <a:lnSpc>
                <a:spcPct val="90000"/>
              </a:lnSpc>
              <a:buNone/>
            </a:pPr>
            <a:r>
              <a:rPr b="1" lang="en-IN" sz="6600" spc="-1" strike="noStrike">
                <a:solidFill>
                  <a:schemeClr val="lt2"/>
                </a:solidFill>
                <a:latin typeface="Montserrat ExtraBold"/>
              </a:rPr>
              <a:t>I</a:t>
            </a:r>
            <a:r>
              <a:rPr b="0" lang="en-IN" sz="4800" spc="-1" strike="noStrike">
                <a:solidFill>
                  <a:schemeClr val="lt2"/>
                </a:solidFill>
                <a:latin typeface="Montserrat ExtraBold"/>
              </a:rPr>
              <a:t>nnovative </a:t>
            </a:r>
            <a:r>
              <a:rPr b="1" lang="en-IN" sz="6600" spc="-1" strike="noStrike">
                <a:solidFill>
                  <a:schemeClr val="lt2"/>
                </a:solidFill>
                <a:latin typeface="Montserrat ExtraBold"/>
              </a:rPr>
              <a:t>P</a:t>
            </a:r>
            <a:r>
              <a:rPr b="0" lang="en-IN" sz="4800" spc="-1" strike="noStrike">
                <a:solidFill>
                  <a:schemeClr val="lt2"/>
                </a:solidFill>
                <a:latin typeface="Montserrat ExtraBold"/>
              </a:rPr>
              <a:t>roduct </a:t>
            </a:r>
            <a:r>
              <a:rPr b="1" lang="en-IN" sz="6600" spc="-1" strike="noStrike">
                <a:solidFill>
                  <a:schemeClr val="lt2"/>
                </a:solidFill>
                <a:latin typeface="Montserrat ExtraBold"/>
              </a:rPr>
              <a:t>D</a:t>
            </a:r>
            <a:r>
              <a:rPr b="0" lang="en-IN" sz="4800" spc="-1" strike="noStrike">
                <a:solidFill>
                  <a:schemeClr val="lt2"/>
                </a:solidFill>
                <a:latin typeface="Montserrat ExtraBold"/>
              </a:rPr>
              <a:t>evelopment</a:t>
            </a:r>
            <a:endParaRPr b="0" lang="en-US" sz="4800" spc="-1" strike="noStrike">
              <a:solidFill>
                <a:schemeClr val="dk1"/>
              </a:solidFill>
              <a:latin typeface="Calibri"/>
            </a:endParaRPr>
          </a:p>
        </p:txBody>
      </p:sp>
      <p:sp>
        <p:nvSpPr>
          <p:cNvPr id="77" name="TextBox 6"/>
          <p:cNvSpPr/>
          <p:nvPr/>
        </p:nvSpPr>
        <p:spPr>
          <a:xfrm>
            <a:off x="4902120" y="3167640"/>
            <a:ext cx="6189840" cy="1005480"/>
          </a:xfrm>
          <a:prstGeom prst="rect">
            <a:avLst/>
          </a:prstGeom>
          <a:noFill/>
          <a:ln w="0">
            <a:noFill/>
          </a:ln>
        </p:spPr>
        <p:style>
          <a:lnRef idx="0"/>
          <a:fillRef idx="0"/>
          <a:effectRef idx="0"/>
          <a:fontRef idx="minor"/>
        </p:style>
        <p:txBody>
          <a:bodyPr anchor="ctr">
            <a:spAutoFit/>
          </a:bodyPr>
          <a:p>
            <a:pPr algn="ctr" defTabSz="914400">
              <a:lnSpc>
                <a:spcPct val="100000"/>
              </a:lnSpc>
            </a:pPr>
            <a:r>
              <a:rPr b="1" lang="en-IN" sz="2000" spc="299" strike="noStrike">
                <a:solidFill>
                  <a:srgbClr val="ffffff"/>
                </a:solidFill>
                <a:latin typeface="Montserrat ExtraBold"/>
              </a:rPr>
              <a:t>Title: </a:t>
            </a:r>
            <a:endParaRPr b="0" lang="en-US" sz="2000" spc="-1" strike="noStrike">
              <a:solidFill>
                <a:srgbClr val="ffffff"/>
              </a:solidFill>
              <a:latin typeface="Arial"/>
            </a:endParaRPr>
          </a:p>
          <a:p>
            <a:pPr algn="ctr" defTabSz="914400">
              <a:lnSpc>
                <a:spcPct val="100000"/>
              </a:lnSpc>
            </a:pPr>
            <a:r>
              <a:rPr b="1" lang="en-IN" sz="2000" spc="299" strike="noStrike">
                <a:solidFill>
                  <a:srgbClr val="ffffff"/>
                </a:solidFill>
                <a:latin typeface="Montserrat ExtraBold"/>
              </a:rPr>
              <a:t>JARVIS: </a:t>
            </a:r>
            <a:r>
              <a:rPr b="1" lang="en-IN" sz="2000" spc="299" strike="noStrike">
                <a:solidFill>
                  <a:srgbClr val="ffffff"/>
                </a:solidFill>
                <a:latin typeface="Montserrat ExtraBold"/>
              </a:rPr>
              <a:t>VOICE ASSISTANT WITH SMART HOME AUTOMATION</a:t>
            </a:r>
            <a:endParaRPr b="0" lang="en-US" sz="2000" spc="-1" strike="noStrike">
              <a:solidFill>
                <a:srgbClr val="ffffff"/>
              </a:solidFill>
              <a:latin typeface="Arial"/>
            </a:endParaRPr>
          </a:p>
        </p:txBody>
      </p:sp>
      <p:grpSp>
        <p:nvGrpSpPr>
          <p:cNvPr id="78" name="Group 5"/>
          <p:cNvGrpSpPr/>
          <p:nvPr/>
        </p:nvGrpSpPr>
        <p:grpSpPr>
          <a:xfrm>
            <a:off x="199080" y="743040"/>
            <a:ext cx="3439440" cy="5956200"/>
            <a:chOff x="199080" y="743040"/>
            <a:chExt cx="3439440" cy="5956200"/>
          </a:xfrm>
        </p:grpSpPr>
        <p:sp>
          <p:nvSpPr>
            <p:cNvPr id="79" name="Rectangle: Rounded Corners 8"/>
            <p:cNvSpPr/>
            <p:nvPr/>
          </p:nvSpPr>
          <p:spPr>
            <a:xfrm>
              <a:off x="199080" y="743040"/>
              <a:ext cx="3439440" cy="5956200"/>
            </a:xfrm>
            <a:prstGeom prst="rect">
              <a:avLst/>
            </a:prstGeom>
            <a:solidFill>
              <a:srgbClr val="ffffff"/>
            </a:solidFill>
            <a:ln>
              <a:solidFill>
                <a:srgbClr val="d7712c"/>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80" name="Rectangle: Rounded Corners 4"/>
            <p:cNvSpPr/>
            <p:nvPr/>
          </p:nvSpPr>
          <p:spPr>
            <a:xfrm>
              <a:off x="299880" y="846360"/>
              <a:ext cx="3237840" cy="5748840"/>
            </a:xfrm>
            <a:prstGeom prst="rect">
              <a:avLst/>
            </a:prstGeom>
            <a:noFill/>
            <a:ln w="0">
              <a:noFill/>
            </a:ln>
          </p:spPr>
          <p:style>
            <a:lnRef idx="0"/>
            <a:fillRef idx="0"/>
            <a:effectRef idx="0"/>
            <a:fontRef idx="minor"/>
          </p:style>
          <p:txBody>
            <a:bodyPr numCol="1" spcCol="1440" lIns="76320" rIns="76320" tIns="76320" bIns="76320" anchor="ctr">
              <a:noAutofit/>
            </a:bodyPr>
            <a:p>
              <a:pPr defTabSz="888840">
                <a:lnSpc>
                  <a:spcPct val="90000"/>
                </a:lnSpc>
                <a:spcAft>
                  <a:spcPts val="700"/>
                </a:spcAft>
                <a:tabLst>
                  <a:tab algn="l" pos="0"/>
                </a:tabLst>
              </a:pPr>
              <a:endParaRPr b="0" lang="en-US" sz="2000" spc="-1" strike="noStrike">
                <a:solidFill>
                  <a:srgbClr val="ffffff"/>
                </a:solidFill>
                <a:latin typeface="Arial"/>
              </a:endParaRPr>
            </a:p>
            <a:p>
              <a:pPr defTabSz="888840">
                <a:lnSpc>
                  <a:spcPct val="90000"/>
                </a:lnSpc>
                <a:spcAft>
                  <a:spcPts val="700"/>
                </a:spcAft>
                <a:tabLst>
                  <a:tab algn="l" pos="0"/>
                </a:tabLst>
              </a:pPr>
              <a:endParaRPr b="0" lang="en-US" sz="2000" spc="-1" strike="noStrike">
                <a:solidFill>
                  <a:srgbClr val="ffffff"/>
                </a:solidFill>
                <a:latin typeface="Arial"/>
              </a:endParaRPr>
            </a:p>
            <a:p>
              <a:pPr defTabSz="888840">
                <a:lnSpc>
                  <a:spcPct val="90000"/>
                </a:lnSpc>
                <a:spcAft>
                  <a:spcPts val="700"/>
                </a:spcAft>
                <a:tabLst>
                  <a:tab algn="l" pos="0"/>
                </a:tabLst>
              </a:pPr>
              <a:endParaRPr b="0" lang="en-US" sz="2000" spc="-1" strike="noStrike">
                <a:solidFill>
                  <a:srgbClr val="ffffff"/>
                </a:solidFill>
                <a:latin typeface="Arial"/>
              </a:endParaRPr>
            </a:p>
            <a:p>
              <a:pPr defTabSz="888840">
                <a:lnSpc>
                  <a:spcPct val="90000"/>
                </a:lnSpc>
                <a:spcAft>
                  <a:spcPts val="700"/>
                </a:spcAft>
                <a:tabLst>
                  <a:tab algn="l" pos="0"/>
                </a:tabLst>
              </a:pPr>
              <a:endParaRPr b="0" lang="en-US" sz="2000" spc="-1" strike="noStrike">
                <a:solidFill>
                  <a:srgbClr val="ffffff"/>
                </a:solidFill>
                <a:latin typeface="Arial"/>
              </a:endParaRPr>
            </a:p>
            <a:p>
              <a:pPr defTabSz="888840">
                <a:lnSpc>
                  <a:spcPct val="90000"/>
                </a:lnSpc>
                <a:spcAft>
                  <a:spcPts val="700"/>
                </a:spcAft>
                <a:tabLst>
                  <a:tab algn="l" pos="0"/>
                </a:tabLst>
              </a:pPr>
              <a:endParaRPr b="0" lang="en-US" sz="2000" spc="-1" strike="noStrike">
                <a:solidFill>
                  <a:srgbClr val="ffffff"/>
                </a:solidFill>
                <a:latin typeface="Arial"/>
              </a:endParaRPr>
            </a:p>
            <a:p>
              <a:pPr defTabSz="888840">
                <a:lnSpc>
                  <a:spcPct val="90000"/>
                </a:lnSpc>
                <a:spcAft>
                  <a:spcPts val="700"/>
                </a:spcAft>
                <a:tabLst>
                  <a:tab algn="l" pos="0"/>
                </a:tabLst>
              </a:pPr>
              <a:endParaRPr b="0" lang="en-US" sz="2000" spc="-1" strike="noStrike">
                <a:solidFill>
                  <a:srgbClr val="ffffff"/>
                </a:solidFill>
                <a:latin typeface="Arial"/>
              </a:endParaRPr>
            </a:p>
            <a:p>
              <a:pPr defTabSz="888840">
                <a:lnSpc>
                  <a:spcPct val="90000"/>
                </a:lnSpc>
                <a:spcAft>
                  <a:spcPts val="700"/>
                </a:spcAft>
                <a:tabLst>
                  <a:tab algn="l" pos="0"/>
                </a:tabLst>
              </a:pPr>
              <a:endParaRPr b="0" lang="en-US" sz="2000" spc="-1" strike="noStrike">
                <a:solidFill>
                  <a:srgbClr val="ffffff"/>
                </a:solidFill>
                <a:latin typeface="Arial"/>
              </a:endParaRPr>
            </a:p>
            <a:p>
              <a:pPr defTabSz="888840">
                <a:lnSpc>
                  <a:spcPct val="90000"/>
                </a:lnSpc>
                <a:spcAft>
                  <a:spcPts val="700"/>
                </a:spcAft>
                <a:tabLst>
                  <a:tab algn="l" pos="0"/>
                </a:tabLst>
              </a:pPr>
              <a:r>
                <a:rPr b="1" lang="en-US" sz="2000" spc="-1" strike="noStrike">
                  <a:solidFill>
                    <a:schemeClr val="dk1"/>
                  </a:solidFill>
                  <a:latin typeface="Calibri"/>
                </a:rPr>
                <a:t>Group Members: </a:t>
              </a:r>
              <a:endParaRPr b="0" lang="en-US" sz="2000" spc="-1" strike="noStrike">
                <a:solidFill>
                  <a:srgbClr val="ffffff"/>
                </a:solidFill>
                <a:latin typeface="Arial"/>
              </a:endParaRPr>
            </a:p>
            <a:p>
              <a:pPr defTabSz="914400">
                <a:lnSpc>
                  <a:spcPct val="100000"/>
                </a:lnSpc>
                <a:tabLst>
                  <a:tab algn="l" pos="0"/>
                </a:tabLst>
              </a:pPr>
              <a:r>
                <a:rPr b="1" lang="en-US" sz="2000" spc="-1" strike="noStrike">
                  <a:solidFill>
                    <a:schemeClr val="dk1"/>
                  </a:solidFill>
                  <a:latin typeface="Calibri"/>
                </a:rPr>
                <a:t>RISHABH SHAH (60018210033)</a:t>
              </a:r>
              <a:endParaRPr b="0" lang="en-US" sz="2000" spc="-1" strike="noStrike">
                <a:solidFill>
                  <a:srgbClr val="ffffff"/>
                </a:solidFill>
                <a:latin typeface="Arial"/>
              </a:endParaRPr>
            </a:p>
            <a:p>
              <a:pPr defTabSz="914400">
                <a:lnSpc>
                  <a:spcPct val="100000"/>
                </a:lnSpc>
                <a:tabLst>
                  <a:tab algn="l" pos="0"/>
                </a:tabLst>
              </a:pPr>
              <a:endParaRPr b="0" lang="en-US" sz="2000" spc="-1" strike="noStrike">
                <a:solidFill>
                  <a:srgbClr val="ffffff"/>
                </a:solidFill>
                <a:latin typeface="Arial"/>
              </a:endParaRPr>
            </a:p>
            <a:p>
              <a:pPr defTabSz="914400">
                <a:lnSpc>
                  <a:spcPct val="100000"/>
                </a:lnSpc>
                <a:tabLst>
                  <a:tab algn="l" pos="0"/>
                </a:tabLst>
              </a:pPr>
              <a:r>
                <a:rPr b="1" lang="en-US" sz="2000" spc="-1" strike="noStrike">
                  <a:solidFill>
                    <a:schemeClr val="dk1"/>
                  </a:solidFill>
                  <a:latin typeface="Calibri"/>
                </a:rPr>
                <a:t>ALAN GEORGE (60018210093)</a:t>
              </a:r>
              <a:endParaRPr b="0" lang="en-US" sz="2000" spc="-1" strike="noStrike">
                <a:solidFill>
                  <a:srgbClr val="ffffff"/>
                </a:solidFill>
                <a:latin typeface="Arial"/>
              </a:endParaRPr>
            </a:p>
            <a:p>
              <a:pPr defTabSz="914400">
                <a:lnSpc>
                  <a:spcPct val="100000"/>
                </a:lnSpc>
                <a:tabLst>
                  <a:tab algn="l" pos="0"/>
                </a:tabLst>
              </a:pPr>
              <a:endParaRPr b="0" lang="en-US" sz="2000" spc="-1" strike="noStrike">
                <a:solidFill>
                  <a:srgbClr val="ffffff"/>
                </a:solidFill>
                <a:latin typeface="Arial"/>
              </a:endParaRPr>
            </a:p>
            <a:p>
              <a:pPr defTabSz="914400">
                <a:lnSpc>
                  <a:spcPct val="100000"/>
                </a:lnSpc>
                <a:tabLst>
                  <a:tab algn="l" pos="0"/>
                </a:tabLst>
              </a:pPr>
              <a:r>
                <a:rPr b="1" lang="en-US" sz="2000" spc="-1" strike="noStrike">
                  <a:solidFill>
                    <a:schemeClr val="dk1"/>
                  </a:solidFill>
                  <a:latin typeface="Calibri"/>
                </a:rPr>
                <a:t>YUKTA SARAF </a:t>
              </a:r>
              <a:endParaRPr b="0" lang="en-US" sz="2000" spc="-1" strike="noStrike">
                <a:solidFill>
                  <a:srgbClr val="ffffff"/>
                </a:solidFill>
                <a:latin typeface="Arial"/>
              </a:endParaRPr>
            </a:p>
            <a:p>
              <a:pPr defTabSz="914400">
                <a:lnSpc>
                  <a:spcPct val="100000"/>
                </a:lnSpc>
                <a:tabLst>
                  <a:tab algn="l" pos="0"/>
                </a:tabLst>
              </a:pPr>
              <a:r>
                <a:rPr b="1" lang="en-US" sz="2000" spc="-1" strike="noStrike">
                  <a:solidFill>
                    <a:schemeClr val="dk1"/>
                  </a:solidFill>
                  <a:latin typeface="Calibri"/>
                </a:rPr>
                <a:t>(60018210028)</a:t>
              </a:r>
              <a:endParaRPr b="0" lang="en-US" sz="2000" spc="-1" strike="noStrike">
                <a:solidFill>
                  <a:srgbClr val="ffffff"/>
                </a:solidFill>
                <a:latin typeface="Arial"/>
              </a:endParaRPr>
            </a:p>
            <a:p>
              <a:pPr defTabSz="914400">
                <a:lnSpc>
                  <a:spcPct val="100000"/>
                </a:lnSpc>
                <a:tabLst>
                  <a:tab algn="l" pos="0"/>
                </a:tabLst>
              </a:pPr>
              <a:endParaRPr b="0" lang="en-US" sz="2000" spc="-1" strike="noStrike">
                <a:solidFill>
                  <a:srgbClr val="ffffff"/>
                </a:solidFill>
                <a:latin typeface="Arial"/>
              </a:endParaRPr>
            </a:p>
            <a:p>
              <a:pPr defTabSz="914400">
                <a:lnSpc>
                  <a:spcPct val="100000"/>
                </a:lnSpc>
                <a:tabLst>
                  <a:tab algn="l" pos="0"/>
                </a:tabLst>
              </a:pPr>
              <a:r>
                <a:rPr b="1" lang="en-US" sz="2000" spc="-1" strike="noStrike">
                  <a:solidFill>
                    <a:schemeClr val="dk1"/>
                  </a:solidFill>
                  <a:latin typeface="Calibri"/>
                </a:rPr>
                <a:t>RUJUTA JARIWALA (60018210015)</a:t>
              </a:r>
              <a:endParaRPr b="0" lang="en-US" sz="2000" spc="-1" strike="noStrike">
                <a:solidFill>
                  <a:srgbClr val="ffffff"/>
                </a:solidFill>
                <a:latin typeface="Arial"/>
              </a:endParaRPr>
            </a:p>
            <a:p>
              <a:pPr defTabSz="914400">
                <a:lnSpc>
                  <a:spcPct val="100000"/>
                </a:lnSpc>
                <a:tabLst>
                  <a:tab algn="l" pos="0"/>
                </a:tabLst>
              </a:pPr>
              <a:endParaRPr b="0" lang="en-US" sz="2000" spc="-1" strike="noStrike">
                <a:solidFill>
                  <a:srgbClr val="ffffff"/>
                </a:solidFill>
                <a:latin typeface="Arial"/>
              </a:endParaRPr>
            </a:p>
            <a:p>
              <a:pPr defTabSz="914400">
                <a:lnSpc>
                  <a:spcPct val="100000"/>
                </a:lnSpc>
                <a:tabLst>
                  <a:tab algn="l" pos="0"/>
                </a:tabLst>
              </a:pPr>
              <a:endParaRPr b="0" lang="en-US" sz="2000" spc="-1" strike="noStrike">
                <a:solidFill>
                  <a:srgbClr val="ffffff"/>
                </a:solidFill>
                <a:latin typeface="Arial"/>
              </a:endParaRPr>
            </a:p>
            <a:p>
              <a:pPr defTabSz="888840">
                <a:lnSpc>
                  <a:spcPct val="90000"/>
                </a:lnSpc>
                <a:spcAft>
                  <a:spcPts val="700"/>
                </a:spcAft>
                <a:tabLst>
                  <a:tab algn="l" pos="0"/>
                </a:tabLst>
              </a:pPr>
              <a:endParaRPr b="0" lang="en-US" sz="2000" spc="-1" strike="noStrike">
                <a:solidFill>
                  <a:srgbClr val="ffffff"/>
                </a:solidFill>
                <a:latin typeface="Arial"/>
              </a:endParaRPr>
            </a:p>
            <a:p>
              <a:pPr defTabSz="888840">
                <a:lnSpc>
                  <a:spcPct val="90000"/>
                </a:lnSpc>
                <a:spcAft>
                  <a:spcPts val="700"/>
                </a:spcAft>
                <a:tabLst>
                  <a:tab algn="l" pos="0"/>
                </a:tabLst>
              </a:pPr>
              <a:endParaRPr b="0" lang="en-US" sz="2000" spc="-1" strike="noStrike">
                <a:solidFill>
                  <a:srgbClr val="ffffff"/>
                </a:solidFill>
                <a:latin typeface="Arial"/>
              </a:endParaRPr>
            </a:p>
            <a:p>
              <a:pPr defTabSz="888840">
                <a:lnSpc>
                  <a:spcPct val="90000"/>
                </a:lnSpc>
                <a:spcAft>
                  <a:spcPts val="700"/>
                </a:spcAft>
                <a:tabLst>
                  <a:tab algn="l" pos="0"/>
                </a:tabLst>
              </a:pPr>
              <a:endParaRPr b="0" lang="en-US" sz="2000" spc="-1" strike="noStrike">
                <a:solidFill>
                  <a:srgbClr val="ffffff"/>
                </a:solidFill>
                <a:latin typeface="Arial"/>
              </a:endParaRPr>
            </a:p>
            <a:p>
              <a:pPr defTabSz="888840">
                <a:lnSpc>
                  <a:spcPct val="90000"/>
                </a:lnSpc>
                <a:spcAft>
                  <a:spcPts val="629"/>
                </a:spcAft>
                <a:tabLst>
                  <a:tab algn="l" pos="0"/>
                </a:tabLst>
              </a:pPr>
              <a:endParaRPr b="0" lang="en-US" sz="1800" spc="-1" strike="noStrike">
                <a:solidFill>
                  <a:srgbClr val="ffffff"/>
                </a:solidFill>
                <a:latin typeface="Arial"/>
              </a:endParaRPr>
            </a:p>
            <a:p>
              <a:pPr defTabSz="888840">
                <a:lnSpc>
                  <a:spcPct val="150000"/>
                </a:lnSpc>
                <a:spcAft>
                  <a:spcPts val="490"/>
                </a:spcAft>
                <a:tabLst>
                  <a:tab algn="l" pos="0"/>
                </a:tabLst>
              </a:pPr>
              <a:endParaRPr b="0" lang="en-US" sz="1400" spc="-1" strike="noStrike">
                <a:solidFill>
                  <a:srgbClr val="ffffff"/>
                </a:solidFill>
                <a:latin typeface="Arial"/>
              </a:endParaRPr>
            </a:p>
            <a:p>
              <a:pPr defTabSz="888840">
                <a:lnSpc>
                  <a:spcPct val="150000"/>
                </a:lnSpc>
                <a:spcAft>
                  <a:spcPts val="490"/>
                </a:spcAft>
                <a:tabLst>
                  <a:tab algn="l" pos="0"/>
                </a:tabLst>
              </a:pPr>
              <a:endParaRPr b="0" lang="en-US" sz="1400" spc="-1" strike="noStrike">
                <a:solidFill>
                  <a:srgbClr val="ffffff"/>
                </a:solidFill>
                <a:latin typeface="Arial"/>
              </a:endParaRPr>
            </a:p>
          </p:txBody>
        </p:sp>
      </p:grpSp>
    </p:spTree>
  </p:cSld>
  <mc:AlternateContent>
    <mc:Choice Requires="p14">
      <p:transition p14:dur="10"/>
    </mc:Choice>
    <mc:Fallback>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Box 11"/>
          <p:cNvSpPr/>
          <p:nvPr/>
        </p:nvSpPr>
        <p:spPr>
          <a:xfrm>
            <a:off x="181440" y="279720"/>
            <a:ext cx="11871720" cy="821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4800" spc="-1" strike="noStrike">
                <a:solidFill>
                  <a:srgbClr val="1e1e1e"/>
                </a:solidFill>
                <a:latin typeface="Clear Sans Medium"/>
              </a:rPr>
              <a:t>Literature Review/Existing Systems</a:t>
            </a:r>
            <a:endParaRPr b="0" lang="en-US" sz="4800" spc="-1" strike="noStrike">
              <a:solidFill>
                <a:srgbClr val="000000"/>
              </a:solidFill>
              <a:latin typeface="Arial"/>
            </a:endParaRPr>
          </a:p>
        </p:txBody>
      </p:sp>
      <p:sp>
        <p:nvSpPr>
          <p:cNvPr id="103" name="Rectangle 1">
            <a:extLst>
              <a:ext uri="{C183D7F6-B498-43B3-948B-1728B52AA6E4}">
                <adec:decorative xmlns:adec="http://schemas.microsoft.com/office/drawing/2017/decorative" val="1"/>
              </a:ext>
            </a:extLst>
          </p:cNvPr>
          <p:cNvSpPr/>
          <p:nvPr/>
        </p:nvSpPr>
        <p:spPr>
          <a:xfrm>
            <a:off x="322920" y="1245600"/>
            <a:ext cx="1648080" cy="7128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defTabSz="914400">
              <a:lnSpc>
                <a:spcPct val="100000"/>
              </a:lnSpc>
            </a:pPr>
            <a:endParaRPr b="0" lang="en-US" sz="1800" spc="-1" strike="noStrike">
              <a:solidFill>
                <a:srgbClr val="ff914d"/>
              </a:solidFill>
              <a:latin typeface="Calibri"/>
            </a:endParaRPr>
          </a:p>
        </p:txBody>
      </p:sp>
      <p:graphicFrame>
        <p:nvGraphicFramePr>
          <p:cNvPr id="104" name="Table 3"/>
          <p:cNvGraphicFramePr/>
          <p:nvPr/>
        </p:nvGraphicFramePr>
        <p:xfrm>
          <a:off x="322920" y="1554840"/>
          <a:ext cx="11340720" cy="5781240"/>
        </p:xfrm>
        <a:graphic>
          <a:graphicData uri="http://schemas.openxmlformats.org/drawingml/2006/table">
            <a:tbl>
              <a:tblPr/>
              <a:tblGrid>
                <a:gridCol w="1100880"/>
                <a:gridCol w="3393360"/>
                <a:gridCol w="2223000"/>
                <a:gridCol w="4623120"/>
              </a:tblGrid>
              <a:tr h="919800">
                <a:tc>
                  <a:txBody>
                    <a:bodyPr anchor="t">
                      <a:noAutofit/>
                    </a:bodyPr>
                    <a:p>
                      <a:pPr defTabSz="914400">
                        <a:lnSpc>
                          <a:spcPct val="100000"/>
                        </a:lnSpc>
                      </a:pPr>
                      <a:r>
                        <a:rPr b="1" lang="en-US" sz="1800" spc="-1" strike="noStrike">
                          <a:solidFill>
                            <a:schemeClr val="lt1"/>
                          </a:solidFill>
                          <a:latin typeface="Calibri"/>
                        </a:rPr>
                        <a:t>Sr. No:</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 </a:t>
                      </a:r>
                      <a:r>
                        <a:rPr b="1" lang="en-US" sz="1800" spc="-1" strike="noStrike">
                          <a:solidFill>
                            <a:schemeClr val="lt1"/>
                          </a:solidFill>
                          <a:latin typeface="Calibri"/>
                        </a:rPr>
                        <a:t>Reference Paper Title/ Existing Applications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Key Findings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Scope for improvement/Gap Identification</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352880">
                <a:tc>
                  <a:txBody>
                    <a:bodyPr anchor="t">
                      <a:noAutofit/>
                    </a:bodyPr>
                    <a:p>
                      <a:pPr defTabSz="914400">
                        <a:lnSpc>
                          <a:spcPct val="100000"/>
                        </a:lnSpc>
                      </a:pPr>
                      <a:r>
                        <a:rPr b="0" lang="en-US" sz="1800" spc="-1" strike="noStrike">
                          <a:solidFill>
                            <a:schemeClr val="dk1"/>
                          </a:solidFill>
                          <a:latin typeface="Calibri"/>
                        </a:rPr>
                        <a:t>4</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tabLst>
                          <a:tab algn="l" pos="0"/>
                        </a:tabLst>
                      </a:pPr>
                      <a:r>
                        <a:rPr b="1" lang="en-US" sz="1800" spc="-1" strike="noStrike">
                          <a:solidFill>
                            <a:schemeClr val="dk1"/>
                          </a:solidFill>
                          <a:latin typeface="Calibri"/>
                          <a:ea typeface="Calibri"/>
                        </a:rPr>
                        <a:t>Google assistant, Alexa, Microsoft Cortana, Siri</a:t>
                      </a:r>
                      <a:endParaRPr b="0" lang="en-US" sz="1800" spc="-1" strike="noStrike">
                        <a:solidFill>
                          <a:srgbClr val="000000"/>
                        </a:solidFill>
                        <a:latin typeface="Arial"/>
                      </a:endParaRPr>
                    </a:p>
                    <a:p>
                      <a:pPr defTabSz="914400">
                        <a:lnSpc>
                          <a:spcPct val="150000"/>
                        </a:lnSpc>
                        <a:spcBef>
                          <a:spcPts val="601"/>
                        </a:spcBef>
                        <a:tabLst>
                          <a:tab algn="l" pos="0"/>
                        </a:tabLst>
                      </a:pPr>
                      <a:r>
                        <a:rPr b="0" lang="en-IN" sz="1400" spc="-1" strike="noStrike">
                          <a:solidFill>
                            <a:schemeClr val="dk1"/>
                          </a:solidFill>
                          <a:latin typeface="Calibri"/>
                          <a:ea typeface="Calibri"/>
                        </a:rPr>
                        <a:t>Existing applications</a:t>
                      </a:r>
                      <a:endParaRPr b="0" lang="en-US" sz="1400" spc="-1" strike="noStrike">
                        <a:solidFill>
                          <a:srgbClr val="000000"/>
                        </a:solidFill>
                        <a:latin typeface="Arial"/>
                      </a:endParaRPr>
                    </a:p>
                    <a:p>
                      <a:pPr defTabSz="914400">
                        <a:lnSpc>
                          <a:spcPct val="100000"/>
                        </a:lnSpc>
                        <a:tabLst>
                          <a:tab algn="l" pos="0"/>
                        </a:tabLst>
                      </a:pP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50000"/>
                        </a:lnSpc>
                        <a:tabLst>
                          <a:tab algn="l" pos="0"/>
                        </a:tabLst>
                      </a:pPr>
                      <a:r>
                        <a:rPr b="1" lang="en-IN" sz="1400" spc="-1" strike="noStrike">
                          <a:solidFill>
                            <a:schemeClr val="dk1"/>
                          </a:solidFill>
                          <a:latin typeface="Calibri"/>
                        </a:rPr>
                        <a:t>Key Findings:</a:t>
                      </a:r>
                      <a:endParaRPr b="0" lang="en-US" sz="1400" spc="-1" strike="noStrike">
                        <a:solidFill>
                          <a:srgbClr val="000000"/>
                        </a:solidFill>
                        <a:latin typeface="Arial"/>
                      </a:endParaRPr>
                    </a:p>
                    <a:p>
                      <a:pPr defTabSz="914400">
                        <a:lnSpc>
                          <a:spcPct val="150000"/>
                        </a:lnSpc>
                        <a:tabLst>
                          <a:tab algn="l" pos="0"/>
                        </a:tabLst>
                      </a:pPr>
                      <a:r>
                        <a:rPr b="0" lang="en-IN" sz="1400" spc="-1" strike="noStrike">
                          <a:solidFill>
                            <a:schemeClr val="dk1"/>
                          </a:solidFill>
                          <a:latin typeface="Calibri"/>
                        </a:rPr>
                        <a:t>Makes proactive suggestions</a:t>
                      </a:r>
                      <a:endParaRPr b="0" lang="en-US" sz="1400" spc="-1" strike="noStrike">
                        <a:solidFill>
                          <a:srgbClr val="000000"/>
                        </a:solidFill>
                        <a:latin typeface="Arial"/>
                      </a:endParaRPr>
                    </a:p>
                    <a:p>
                      <a:pPr defTabSz="914400">
                        <a:lnSpc>
                          <a:spcPct val="150000"/>
                        </a:lnSpc>
                        <a:tabLst>
                          <a:tab algn="l" pos="0"/>
                        </a:tabLst>
                      </a:pPr>
                      <a:r>
                        <a:rPr b="0" lang="en-IN" sz="1400" spc="-1" strike="noStrike">
                          <a:solidFill>
                            <a:schemeClr val="dk1"/>
                          </a:solidFill>
                          <a:latin typeface="Calibri"/>
                        </a:rPr>
                        <a:t>Integrated to various home appliances</a:t>
                      </a:r>
                      <a:endParaRPr b="0" lang="en-US" sz="1400" spc="-1" strike="noStrike">
                        <a:solidFill>
                          <a:srgbClr val="000000"/>
                        </a:solidFill>
                        <a:latin typeface="Arial"/>
                      </a:endParaRPr>
                    </a:p>
                    <a:p>
                      <a:pPr defTabSz="914400">
                        <a:lnSpc>
                          <a:spcPct val="150000"/>
                        </a:lnSpc>
                        <a:tabLst>
                          <a:tab algn="l" pos="0"/>
                        </a:tabLst>
                      </a:pPr>
                      <a:r>
                        <a:rPr b="0" lang="en-IN" sz="1400" spc="-1" strike="noStrike">
                          <a:solidFill>
                            <a:schemeClr val="dk1"/>
                          </a:solidFill>
                          <a:latin typeface="Calibri"/>
                        </a:rPr>
                        <a:t>Dataset has already been trained</a:t>
                      </a:r>
                      <a:endParaRPr b="0" lang="en-US" sz="1400" spc="-1" strike="noStrike">
                        <a:solidFill>
                          <a:srgbClr val="000000"/>
                        </a:solidFill>
                        <a:latin typeface="Arial"/>
                      </a:endParaRPr>
                    </a:p>
                    <a:p>
                      <a:pPr defTabSz="914400">
                        <a:lnSpc>
                          <a:spcPct val="100000"/>
                        </a:lnSpc>
                        <a:tabLst>
                          <a:tab algn="l" pos="0"/>
                        </a:tabLst>
                      </a:pP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50000"/>
                        </a:lnSpc>
                        <a:tabLst>
                          <a:tab algn="l" pos="0"/>
                        </a:tabLst>
                      </a:pPr>
                      <a:r>
                        <a:rPr b="1" lang="en-IN" sz="1400" spc="-1" strike="noStrike">
                          <a:solidFill>
                            <a:schemeClr val="dk1"/>
                          </a:solidFill>
                          <a:latin typeface="Calibri"/>
                          <a:ea typeface="Calibri"/>
                        </a:rPr>
                        <a:t>Gaps:</a:t>
                      </a:r>
                      <a:endParaRPr b="0" lang="en-US" sz="1400" spc="-1" strike="noStrike">
                        <a:solidFill>
                          <a:srgbClr val="000000"/>
                        </a:solidFill>
                        <a:latin typeface="Arial"/>
                      </a:endParaRPr>
                    </a:p>
                    <a:p>
                      <a:pPr defTabSz="914400">
                        <a:lnSpc>
                          <a:spcPct val="150000"/>
                        </a:lnSpc>
                        <a:tabLst>
                          <a:tab algn="l" pos="0"/>
                        </a:tabLst>
                      </a:pPr>
                      <a:r>
                        <a:rPr b="0" lang="en-IN" sz="1400" spc="-1" strike="noStrike">
                          <a:solidFill>
                            <a:schemeClr val="dk1"/>
                          </a:solidFill>
                          <a:latin typeface="Calibri"/>
                          <a:ea typeface="Calibri"/>
                        </a:rPr>
                        <a:t>Certain apps or services are not be supported, preventing users from accomplishing certain tasks via voice commands</a:t>
                      </a:r>
                      <a:endParaRPr b="0" lang="en-US" sz="1400" spc="-1" strike="noStrike">
                        <a:solidFill>
                          <a:srgbClr val="000000"/>
                        </a:solidFill>
                        <a:latin typeface="Arial"/>
                      </a:endParaRPr>
                    </a:p>
                    <a:p>
                      <a:pPr defTabSz="914400">
                        <a:lnSpc>
                          <a:spcPct val="150000"/>
                        </a:lnSpc>
                        <a:tabLst>
                          <a:tab algn="l" pos="0"/>
                        </a:tabLst>
                      </a:pPr>
                      <a:r>
                        <a:rPr b="0" lang="en-IN" sz="1400" spc="-1" strike="noStrike">
                          <a:solidFill>
                            <a:schemeClr val="dk1"/>
                          </a:solidFill>
                          <a:latin typeface="Calibri"/>
                          <a:ea typeface="Calibri"/>
                        </a:rPr>
                        <a:t>Potential misuse of personal information collected by these assistants</a:t>
                      </a:r>
                      <a:endParaRPr b="0" lang="en-US" sz="1400" spc="-1" strike="noStrike">
                        <a:solidFill>
                          <a:srgbClr val="000000"/>
                        </a:solidFill>
                        <a:latin typeface="Arial"/>
                      </a:endParaRPr>
                    </a:p>
                    <a:p>
                      <a:pPr defTabSz="914400">
                        <a:lnSpc>
                          <a:spcPct val="150000"/>
                        </a:lnSpc>
                        <a:tabLst>
                          <a:tab algn="l" pos="0"/>
                        </a:tabLst>
                      </a:pPr>
                      <a:r>
                        <a:rPr b="0" lang="en-IN" sz="1400" spc="-1" strike="noStrike">
                          <a:solidFill>
                            <a:schemeClr val="dk1"/>
                          </a:solidFill>
                          <a:latin typeface="Calibri"/>
                          <a:ea typeface="Calibri"/>
                        </a:rPr>
                        <a:t>Difficulty in understanding few accents, dialects, and non-native speakers results in misinterpretations and less accurate responses</a:t>
                      </a:r>
                      <a:endParaRPr b="0" lang="en-US" sz="1400" spc="-1" strike="noStrike">
                        <a:solidFill>
                          <a:srgbClr val="000000"/>
                        </a:solidFill>
                        <a:latin typeface="Arial"/>
                      </a:endParaRPr>
                    </a:p>
                    <a:p>
                      <a:pPr defTabSz="914400">
                        <a:lnSpc>
                          <a:spcPct val="150000"/>
                        </a:lnSpc>
                        <a:tabLst>
                          <a:tab algn="l" pos="0"/>
                        </a:tabLst>
                      </a:pPr>
                      <a:r>
                        <a:rPr b="0" lang="en-IN" sz="1400" spc="-1" strike="noStrike">
                          <a:solidFill>
                            <a:schemeClr val="dk1"/>
                          </a:solidFill>
                          <a:latin typeface="Calibri"/>
                          <a:ea typeface="Calibri"/>
                        </a:rPr>
                        <a:t>Handling multistep queries or commands</a:t>
                      </a: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Box 11"/>
          <p:cNvSpPr/>
          <p:nvPr/>
        </p:nvSpPr>
        <p:spPr>
          <a:xfrm>
            <a:off x="181440" y="279720"/>
            <a:ext cx="11871720" cy="821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4800" spc="-1" strike="noStrike">
                <a:solidFill>
                  <a:srgbClr val="1e1e1e"/>
                </a:solidFill>
                <a:latin typeface="Clear Sans Medium"/>
              </a:rPr>
              <a:t>Literature Review/Existing Systems</a:t>
            </a:r>
            <a:endParaRPr b="0" lang="en-US" sz="4800" spc="-1" strike="noStrike">
              <a:solidFill>
                <a:srgbClr val="000000"/>
              </a:solidFill>
              <a:latin typeface="Arial"/>
            </a:endParaRPr>
          </a:p>
        </p:txBody>
      </p:sp>
      <p:sp>
        <p:nvSpPr>
          <p:cNvPr id="106" name="Rectangle 1">
            <a:extLst>
              <a:ext uri="{C183D7F6-B498-43B3-948B-1728B52AA6E4}">
                <adec:decorative xmlns:adec="http://schemas.microsoft.com/office/drawing/2017/decorative" val="1"/>
              </a:ext>
            </a:extLst>
          </p:cNvPr>
          <p:cNvSpPr/>
          <p:nvPr/>
        </p:nvSpPr>
        <p:spPr>
          <a:xfrm>
            <a:off x="322920" y="1245600"/>
            <a:ext cx="1648080" cy="7128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defTabSz="914400">
              <a:lnSpc>
                <a:spcPct val="100000"/>
              </a:lnSpc>
            </a:pPr>
            <a:endParaRPr b="0" lang="en-US" sz="1800" spc="-1" strike="noStrike">
              <a:solidFill>
                <a:srgbClr val="ff914d"/>
              </a:solidFill>
              <a:latin typeface="Calibri"/>
            </a:endParaRPr>
          </a:p>
        </p:txBody>
      </p:sp>
      <p:graphicFrame>
        <p:nvGraphicFramePr>
          <p:cNvPr id="107" name="Table 3"/>
          <p:cNvGraphicFramePr/>
          <p:nvPr/>
        </p:nvGraphicFramePr>
        <p:xfrm>
          <a:off x="322920" y="1554840"/>
          <a:ext cx="11340720" cy="7917840"/>
        </p:xfrm>
        <a:graphic>
          <a:graphicData uri="http://schemas.openxmlformats.org/drawingml/2006/table">
            <a:tbl>
              <a:tblPr/>
              <a:tblGrid>
                <a:gridCol w="1100880"/>
                <a:gridCol w="3393360"/>
                <a:gridCol w="2223000"/>
                <a:gridCol w="4623120"/>
              </a:tblGrid>
              <a:tr h="919800">
                <a:tc>
                  <a:txBody>
                    <a:bodyPr anchor="t">
                      <a:noAutofit/>
                    </a:bodyPr>
                    <a:p>
                      <a:pPr defTabSz="914400">
                        <a:lnSpc>
                          <a:spcPct val="100000"/>
                        </a:lnSpc>
                      </a:pPr>
                      <a:r>
                        <a:rPr b="1" lang="en-US" sz="1800" spc="-1" strike="noStrike">
                          <a:solidFill>
                            <a:schemeClr val="lt1"/>
                          </a:solidFill>
                          <a:latin typeface="Calibri"/>
                        </a:rPr>
                        <a:t>Sr. No:</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 </a:t>
                      </a:r>
                      <a:r>
                        <a:rPr b="1" lang="en-US" sz="1800" spc="-1" strike="noStrike">
                          <a:solidFill>
                            <a:schemeClr val="lt1"/>
                          </a:solidFill>
                          <a:latin typeface="Calibri"/>
                        </a:rPr>
                        <a:t>Reference Paper Title/ Existing Applications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Key Findings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Scope for improvement/Gap Identification</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352880">
                <a:tc>
                  <a:txBody>
                    <a:bodyPr anchor="t">
                      <a:noAutofit/>
                    </a:bodyPr>
                    <a:p>
                      <a:pPr defTabSz="914400">
                        <a:lnSpc>
                          <a:spcPct val="100000"/>
                        </a:lnSpc>
                      </a:pPr>
                      <a:r>
                        <a:rPr b="0" lang="en-US" sz="1800" spc="-1" strike="noStrike">
                          <a:solidFill>
                            <a:schemeClr val="dk1"/>
                          </a:solidFill>
                          <a:latin typeface="Calibri"/>
                        </a:rPr>
                        <a:t>5</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tabLst>
                          <a:tab algn="l" pos="0"/>
                        </a:tabLst>
                      </a:pPr>
                      <a:r>
                        <a:rPr b="1" lang="en-US" sz="1800" spc="-1" strike="noStrike">
                          <a:solidFill>
                            <a:schemeClr val="dk1"/>
                          </a:solidFill>
                          <a:latin typeface="Calibri"/>
                          <a:ea typeface="Calibri"/>
                        </a:rPr>
                        <a:t>Development of Voice Control and Home Security for Smart Home Automation</a:t>
                      </a:r>
                      <a:endParaRPr b="0" lang="en-US" sz="1800" spc="-1" strike="noStrike">
                        <a:solidFill>
                          <a:srgbClr val="000000"/>
                        </a:solidFill>
                        <a:latin typeface="Arial"/>
                      </a:endParaRPr>
                    </a:p>
                    <a:p>
                      <a:pPr defTabSz="914400">
                        <a:lnSpc>
                          <a:spcPct val="100000"/>
                        </a:lnSpc>
                        <a:tabLst>
                          <a:tab algn="l" pos="0"/>
                        </a:tabLst>
                      </a:pP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1" lang="en-US" sz="1400" spc="-1" strike="noStrike">
                          <a:solidFill>
                            <a:schemeClr val="dk1"/>
                          </a:solidFill>
                          <a:latin typeface="Calibri"/>
                        </a:rPr>
                        <a:t>Key Findings:</a:t>
                      </a:r>
                      <a:endParaRPr b="0" lang="en-US" sz="1400" spc="-1" strike="noStrike">
                        <a:solidFill>
                          <a:srgbClr val="000000"/>
                        </a:solidFill>
                        <a:latin typeface="Arial"/>
                      </a:endParaRPr>
                    </a:p>
                    <a:p>
                      <a:pPr defTabSz="914400">
                        <a:lnSpc>
                          <a:spcPct val="100000"/>
                        </a:lnSpc>
                      </a:pPr>
                      <a:r>
                        <a:rPr b="0" lang="en-US" sz="1400" spc="-1" strike="noStrike">
                          <a:solidFill>
                            <a:srgbClr val="0f0f0f"/>
                          </a:solidFill>
                          <a:latin typeface="Calibri"/>
                          <a:ea typeface="Calibri"/>
                        </a:rPr>
                        <a:t>Successful integration of voice control adds a new level of convenience for smart home users.</a:t>
                      </a:r>
                      <a:endParaRPr b="0" lang="en-US" sz="1400" spc="-1" strike="noStrike">
                        <a:solidFill>
                          <a:srgbClr val="000000"/>
                        </a:solidFill>
                        <a:latin typeface="Arial"/>
                      </a:endParaRPr>
                    </a:p>
                    <a:p>
                      <a:pPr defTabSz="914400">
                        <a:lnSpc>
                          <a:spcPct val="100000"/>
                        </a:lnSpc>
                      </a:pPr>
                      <a:r>
                        <a:rPr b="0" lang="en-US" sz="1400" spc="-1" strike="noStrike">
                          <a:solidFill>
                            <a:srgbClr val="0f0f0f"/>
                          </a:solidFill>
                          <a:latin typeface="Calibri"/>
                          <a:ea typeface="Calibri"/>
                        </a:rPr>
                        <a:t>Users can control various devices and security features using natural language commands.</a:t>
                      </a:r>
                      <a:r>
                        <a:rPr b="0" lang="en-US" sz="1400" spc="-1" strike="noStrike">
                          <a:solidFill>
                            <a:schemeClr val="dk1"/>
                          </a:solidFill>
                          <a:latin typeface="Calibri"/>
                          <a:ea typeface="Calibri"/>
                        </a:rPr>
                        <a:t> </a:t>
                      </a:r>
                      <a:r>
                        <a:rPr b="0" lang="en-US" sz="1400" spc="-1" strike="noStrike">
                          <a:solidFill>
                            <a:srgbClr val="0f0f0f"/>
                          </a:solidFill>
                          <a:latin typeface="Calibri"/>
                          <a:ea typeface="Calibri"/>
                        </a:rPr>
                        <a:t>Integration of home security systems enhances the overall safety of smart homes.</a:t>
                      </a:r>
                      <a:endParaRPr b="0" lang="en-US" sz="1400" spc="-1" strike="noStrike">
                        <a:solidFill>
                          <a:srgbClr val="000000"/>
                        </a:solidFill>
                        <a:latin typeface="Arial"/>
                      </a:endParaRPr>
                    </a:p>
                    <a:p>
                      <a:pPr defTabSz="914400">
                        <a:lnSpc>
                          <a:spcPct val="100000"/>
                        </a:lnSpc>
                      </a:pPr>
                      <a:r>
                        <a:rPr b="0" lang="en-US" sz="1400" spc="-1" strike="noStrike">
                          <a:solidFill>
                            <a:srgbClr val="0f0f0f"/>
                          </a:solidFill>
                          <a:latin typeface="Calibri"/>
                          <a:ea typeface="Calibri"/>
                        </a:rPr>
                        <a:t>Real-time monitoring and alerts contribute to quick responses to potential security threats.</a:t>
                      </a:r>
                      <a:r>
                        <a:rPr b="0" lang="en-US" sz="1400" spc="-1" strike="noStrike">
                          <a:solidFill>
                            <a:schemeClr val="dk1"/>
                          </a:solidFill>
                          <a:latin typeface="Calibri"/>
                          <a:ea typeface="Calibri"/>
                        </a:rPr>
                        <a:t> </a:t>
                      </a:r>
                      <a:endParaRPr b="0" lang="en-US" sz="1400" spc="-1" strike="noStrike">
                        <a:solidFill>
                          <a:srgbClr val="000000"/>
                        </a:solidFill>
                        <a:latin typeface="Arial"/>
                      </a:endParaRPr>
                    </a:p>
                    <a:p>
                      <a:pPr defTabSz="914400">
                        <a:lnSpc>
                          <a:spcPct val="100000"/>
                        </a:lnSpc>
                      </a:pPr>
                      <a:r>
                        <a:rPr b="0" lang="en-US" sz="1400" spc="-1" strike="noStrike">
                          <a:solidFill>
                            <a:srgbClr val="0f0f0f"/>
                          </a:solidFill>
                          <a:latin typeface="Calibri"/>
                          <a:ea typeface="Calibri"/>
                        </a:rPr>
                        <a:t>Positive user experiences with voice control and enhanced security features lead to higher user satisfaction.</a:t>
                      </a: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1" lang="en-US" sz="1400" spc="-1" strike="noStrike">
                          <a:solidFill>
                            <a:schemeClr val="dk1"/>
                          </a:solidFill>
                          <a:latin typeface="Calibri"/>
                        </a:rPr>
                        <a:t>Potential Gaps:</a:t>
                      </a:r>
                      <a:endParaRPr b="0" lang="en-US" sz="1400" spc="-1" strike="noStrike">
                        <a:solidFill>
                          <a:srgbClr val="000000"/>
                        </a:solidFill>
                        <a:latin typeface="Arial"/>
                      </a:endParaRPr>
                    </a:p>
                    <a:p>
                      <a:pPr defTabSz="914400">
                        <a:lnSpc>
                          <a:spcPct val="100000"/>
                        </a:lnSpc>
                      </a:pPr>
                      <a:r>
                        <a:rPr b="0" lang="en-US" sz="1400" spc="-1" strike="noStrike">
                          <a:solidFill>
                            <a:srgbClr val="0f0f0f"/>
                          </a:solidFill>
                          <a:latin typeface="Calibri"/>
                          <a:ea typeface="Calibri"/>
                        </a:rPr>
                        <a:t>Issues may arise if devices from different manufacturers have interoperability challenges. Standardization efforts are crucial to ensuring seamless integration.</a:t>
                      </a:r>
                      <a:r>
                        <a:rPr b="0" lang="en-US" sz="1400" spc="-1" strike="noStrike">
                          <a:solidFill>
                            <a:schemeClr val="dk1"/>
                          </a:solidFill>
                          <a:latin typeface="Calibri"/>
                          <a:ea typeface="Calibri"/>
                        </a:rPr>
                        <a:t> </a:t>
                      </a:r>
                      <a:endParaRPr b="0" lang="en-US" sz="1400" spc="-1" strike="noStrike">
                        <a:solidFill>
                          <a:srgbClr val="000000"/>
                        </a:solidFill>
                        <a:latin typeface="Arial"/>
                      </a:endParaRPr>
                    </a:p>
                    <a:p>
                      <a:pPr defTabSz="914400">
                        <a:lnSpc>
                          <a:spcPct val="100000"/>
                        </a:lnSpc>
                      </a:pPr>
                      <a:r>
                        <a:rPr b="0" lang="en-US" sz="1400" spc="-1" strike="noStrike">
                          <a:solidFill>
                            <a:srgbClr val="0f0f0f"/>
                          </a:solidFill>
                          <a:latin typeface="Calibri"/>
                          <a:ea typeface="Calibri"/>
                        </a:rPr>
                        <a:t>The scalability of the system needs careful consideration, especially as the number of connected devices increases.</a:t>
                      </a:r>
                      <a:endParaRPr b="0" lang="en-US" sz="1400" spc="-1" strike="noStrike">
                        <a:solidFill>
                          <a:srgbClr val="000000"/>
                        </a:solidFill>
                        <a:latin typeface="Arial"/>
                      </a:endParaRPr>
                    </a:p>
                    <a:p>
                      <a:pPr defTabSz="914400">
                        <a:lnSpc>
                          <a:spcPct val="100000"/>
                        </a:lnSpc>
                      </a:pPr>
                      <a:r>
                        <a:rPr b="0" lang="en-US" sz="1400" spc="-1" strike="noStrike">
                          <a:solidFill>
                            <a:srgbClr val="0f0f0f"/>
                          </a:solidFill>
                          <a:latin typeface="Calibri"/>
                          <a:ea typeface="Calibri"/>
                        </a:rPr>
                        <a:t>Continuous monitoring for potential security vulnerabilities is critical.</a:t>
                      </a:r>
                      <a:endParaRPr b="0" lang="en-US" sz="1400" spc="-1" strike="noStrike">
                        <a:solidFill>
                          <a:srgbClr val="000000"/>
                        </a:solidFill>
                        <a:latin typeface="Arial"/>
                      </a:endParaRPr>
                    </a:p>
                    <a:p>
                      <a:pPr defTabSz="914400">
                        <a:lnSpc>
                          <a:spcPct val="100000"/>
                        </a:lnSpc>
                      </a:pPr>
                      <a:r>
                        <a:rPr b="0" lang="en-US" sz="1400" spc="-1" strike="noStrike">
                          <a:solidFill>
                            <a:srgbClr val="0f0f0f"/>
                          </a:solidFill>
                          <a:latin typeface="Calibri"/>
                          <a:ea typeface="Calibri"/>
                        </a:rPr>
                        <a:t>Regular software updates and patches are necessary to address emerging threats.</a:t>
                      </a:r>
                      <a:r>
                        <a:rPr b="0" lang="en-US" sz="1400" spc="-1" strike="noStrike">
                          <a:solidFill>
                            <a:schemeClr val="dk1"/>
                          </a:solidFill>
                          <a:latin typeface="Calibri"/>
                          <a:ea typeface="Calibri"/>
                        </a:rPr>
                        <a:t> </a:t>
                      </a:r>
                      <a:endParaRPr b="0" lang="en-US" sz="1400" spc="-1" strike="noStrike">
                        <a:solidFill>
                          <a:srgbClr val="000000"/>
                        </a:solidFill>
                        <a:latin typeface="Arial"/>
                      </a:endParaRPr>
                    </a:p>
                    <a:p>
                      <a:pPr defTabSz="914400">
                        <a:lnSpc>
                          <a:spcPct val="100000"/>
                        </a:lnSpc>
                      </a:pPr>
                      <a:r>
                        <a:rPr b="0" lang="en-US" sz="1400" spc="-1" strike="noStrike">
                          <a:solidFill>
                            <a:srgbClr val="0f0f0f"/>
                          </a:solidFill>
                          <a:latin typeface="Calibri"/>
                          <a:ea typeface="Calibri"/>
                        </a:rPr>
                        <a:t>Providing adequate education and resources for users is essential for maximizing the benefits of the smart home automation system</a:t>
                      </a:r>
                      <a:r>
                        <a:rPr b="0" lang="en-US" sz="1400" spc="-1" strike="noStrike">
                          <a:solidFill>
                            <a:srgbClr val="0f0f0f"/>
                          </a:solidFill>
                          <a:latin typeface="Söhne"/>
                          <a:ea typeface="Calibri"/>
                        </a:rPr>
                        <a:t>.</a:t>
                      </a:r>
                      <a:endParaRPr b="0" lang="en-US" sz="1400" spc="-1" strike="noStrike">
                        <a:solidFill>
                          <a:srgbClr val="000000"/>
                        </a:solidFill>
                        <a:latin typeface="Arial"/>
                      </a:endParaRPr>
                    </a:p>
                    <a:p>
                      <a:pPr defTabSz="914400">
                        <a:lnSpc>
                          <a:spcPct val="100000"/>
                        </a:lnSpc>
                      </a:pP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Box 11"/>
          <p:cNvSpPr/>
          <p:nvPr/>
        </p:nvSpPr>
        <p:spPr>
          <a:xfrm>
            <a:off x="181440" y="279720"/>
            <a:ext cx="11871720" cy="821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4800" spc="-1" strike="noStrike">
                <a:solidFill>
                  <a:srgbClr val="1e1e1e"/>
                </a:solidFill>
                <a:latin typeface="Clear Sans Medium"/>
              </a:rPr>
              <a:t>Literature Review/Existing Systems</a:t>
            </a:r>
            <a:endParaRPr b="0" lang="en-US" sz="4800" spc="-1" strike="noStrike">
              <a:solidFill>
                <a:srgbClr val="000000"/>
              </a:solidFill>
              <a:latin typeface="Arial"/>
            </a:endParaRPr>
          </a:p>
        </p:txBody>
      </p:sp>
      <p:sp>
        <p:nvSpPr>
          <p:cNvPr id="109" name="Rectangle 1">
            <a:extLst>
              <a:ext uri="{C183D7F6-B498-43B3-948B-1728B52AA6E4}">
                <adec:decorative xmlns:adec="http://schemas.microsoft.com/office/drawing/2017/decorative" val="1"/>
              </a:ext>
            </a:extLst>
          </p:cNvPr>
          <p:cNvSpPr/>
          <p:nvPr/>
        </p:nvSpPr>
        <p:spPr>
          <a:xfrm>
            <a:off x="322920" y="1245600"/>
            <a:ext cx="1648080" cy="7128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defTabSz="914400">
              <a:lnSpc>
                <a:spcPct val="100000"/>
              </a:lnSpc>
            </a:pPr>
            <a:endParaRPr b="0" lang="en-US" sz="1800" spc="-1" strike="noStrike">
              <a:solidFill>
                <a:srgbClr val="ff914d"/>
              </a:solidFill>
              <a:latin typeface="Calibri"/>
            </a:endParaRPr>
          </a:p>
        </p:txBody>
      </p:sp>
      <p:graphicFrame>
        <p:nvGraphicFramePr>
          <p:cNvPr id="110" name="Table 3"/>
          <p:cNvGraphicFramePr/>
          <p:nvPr/>
        </p:nvGraphicFramePr>
        <p:xfrm>
          <a:off x="322920" y="1554840"/>
          <a:ext cx="11340720" cy="6423480"/>
        </p:xfrm>
        <a:graphic>
          <a:graphicData uri="http://schemas.openxmlformats.org/drawingml/2006/table">
            <a:tbl>
              <a:tblPr/>
              <a:tblGrid>
                <a:gridCol w="1100880"/>
                <a:gridCol w="3393360"/>
                <a:gridCol w="3365280"/>
                <a:gridCol w="3480840"/>
              </a:tblGrid>
              <a:tr h="919800">
                <a:tc>
                  <a:txBody>
                    <a:bodyPr anchor="t">
                      <a:noAutofit/>
                    </a:bodyPr>
                    <a:p>
                      <a:pPr defTabSz="914400">
                        <a:lnSpc>
                          <a:spcPct val="100000"/>
                        </a:lnSpc>
                      </a:pPr>
                      <a:r>
                        <a:rPr b="1" lang="en-US" sz="1800" spc="-1" strike="noStrike">
                          <a:solidFill>
                            <a:schemeClr val="lt1"/>
                          </a:solidFill>
                          <a:latin typeface="Calibri"/>
                        </a:rPr>
                        <a:t>Sr. No:</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 </a:t>
                      </a:r>
                      <a:r>
                        <a:rPr b="1" lang="en-US" sz="1800" spc="-1" strike="noStrike">
                          <a:solidFill>
                            <a:schemeClr val="lt1"/>
                          </a:solidFill>
                          <a:latin typeface="Calibri"/>
                        </a:rPr>
                        <a:t>Reference Paper Title/ Existing Applications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Key Findings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Scope for improvement/Gap Identification</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352880">
                <a:tc>
                  <a:txBody>
                    <a:bodyPr anchor="t">
                      <a:noAutofit/>
                    </a:bodyPr>
                    <a:p>
                      <a:pPr defTabSz="914400">
                        <a:lnSpc>
                          <a:spcPct val="100000"/>
                        </a:lnSpc>
                      </a:pPr>
                      <a:r>
                        <a:rPr b="0" lang="en-US" sz="1800" spc="-1" strike="noStrike">
                          <a:solidFill>
                            <a:schemeClr val="dk1"/>
                          </a:solidFill>
                          <a:latin typeface="Calibri"/>
                        </a:rPr>
                        <a:t>6</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1" lang="en-US" sz="1800" spc="-1" strike="noStrike">
                          <a:solidFill>
                            <a:schemeClr val="dk1"/>
                          </a:solidFill>
                          <a:latin typeface="Calibri"/>
                          <a:ea typeface="Calibri"/>
                        </a:rPr>
                        <a:t>Home Automation System with Raspberry Pi </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ea typeface="Calibri"/>
                        </a:rPr>
                        <a:t>Authors: Nikolay Valov, Irena Valova</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1" lang="en-US" sz="1400" spc="-1" strike="noStrike">
                          <a:solidFill>
                            <a:schemeClr val="dk1"/>
                          </a:solidFill>
                          <a:latin typeface="Calibri"/>
                          <a:ea typeface="Calibri"/>
                        </a:rPr>
                        <a:t>Key Findings:</a:t>
                      </a:r>
                      <a:endParaRPr b="0" lang="en-US" sz="1400" spc="-1" strike="noStrike">
                        <a:solidFill>
                          <a:srgbClr val="000000"/>
                        </a:solidFill>
                        <a:latin typeface="Arial"/>
                      </a:endParaRPr>
                    </a:p>
                    <a:p>
                      <a:pPr defTabSz="914400">
                        <a:lnSpc>
                          <a:spcPct val="100000"/>
                        </a:lnSpc>
                      </a:pPr>
                      <a:r>
                        <a:rPr b="0" lang="en-US" sz="1400" spc="-1" strike="noStrike">
                          <a:solidFill>
                            <a:schemeClr val="dk1"/>
                          </a:solidFill>
                          <a:latin typeface="Calibri"/>
                          <a:ea typeface="Calibri"/>
                        </a:rPr>
                        <a:t>1. Home Automation Framework: Introduced a comprehensive system using Raspberry Pi as the central microcomputer for managing home appliances.</a:t>
                      </a:r>
                      <a:endParaRPr b="0" lang="en-US" sz="1400" spc="-1" strike="noStrike">
                        <a:solidFill>
                          <a:srgbClr val="000000"/>
                        </a:solidFill>
                        <a:latin typeface="Arial"/>
                      </a:endParaRPr>
                    </a:p>
                    <a:p>
                      <a:pPr defTabSz="914400">
                        <a:lnSpc>
                          <a:spcPct val="100000"/>
                        </a:lnSpc>
                      </a:pPr>
                      <a:r>
                        <a:rPr b="0" lang="en-US" sz="1400" spc="-1" strike="noStrike">
                          <a:solidFill>
                            <a:schemeClr val="dk1"/>
                          </a:solidFill>
                          <a:latin typeface="Calibri"/>
                          <a:ea typeface="Calibri"/>
                        </a:rPr>
                        <a:t>2. Sensor Integration: Incorporated BH1750 for light sensing and BME280 for temperature, pressure, and humidity readings.</a:t>
                      </a:r>
                      <a:endParaRPr b="0" lang="en-US" sz="1400" spc="-1" strike="noStrike">
                        <a:solidFill>
                          <a:srgbClr val="000000"/>
                        </a:solidFill>
                        <a:latin typeface="Arial"/>
                      </a:endParaRPr>
                    </a:p>
                    <a:p>
                      <a:pPr defTabSz="914400">
                        <a:lnSpc>
                          <a:spcPct val="100000"/>
                        </a:lnSpc>
                      </a:pPr>
                      <a:r>
                        <a:rPr b="0" lang="en-US" sz="1400" spc="-1" strike="noStrike">
                          <a:solidFill>
                            <a:schemeClr val="dk1"/>
                          </a:solidFill>
                          <a:latin typeface="Calibri"/>
                          <a:ea typeface="Calibri"/>
                        </a:rPr>
                        <a:t>3. Software Modules: Developed Python and PHP-based modules for data collection, administration, visualization, and control.</a:t>
                      </a:r>
                      <a:endParaRPr b="0" lang="en-US" sz="1400" spc="-1" strike="noStrike">
                        <a:solidFill>
                          <a:srgbClr val="000000"/>
                        </a:solidFill>
                        <a:latin typeface="Arial"/>
                      </a:endParaRPr>
                    </a:p>
                    <a:p>
                      <a:pPr defTabSz="914400">
                        <a:lnSpc>
                          <a:spcPct val="100000"/>
                        </a:lnSpc>
                      </a:pPr>
                      <a:r>
                        <a:rPr b="0" lang="en-US" sz="1400" spc="-1" strike="noStrike">
                          <a:solidFill>
                            <a:schemeClr val="dk1"/>
                          </a:solidFill>
                          <a:latin typeface="Calibri"/>
                          <a:ea typeface="Calibri"/>
                        </a:rPr>
                        <a:t>4. Web-Based System: Implemented a three-tiered web-based system for user interaction and device control.</a:t>
                      </a:r>
                      <a:endParaRPr b="0" lang="en-US" sz="1400" spc="-1" strike="noStrike">
                        <a:solidFill>
                          <a:srgbClr val="000000"/>
                        </a:solidFill>
                        <a:latin typeface="Arial"/>
                      </a:endParaRPr>
                    </a:p>
                    <a:p>
                      <a:pPr defTabSz="914400">
                        <a:lnSpc>
                          <a:spcPct val="100000"/>
                        </a:lnSpc>
                      </a:pP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US" sz="1400" spc="-1" strike="noStrike">
                        <a:solidFill>
                          <a:srgbClr val="000000"/>
                        </a:solidFill>
                        <a:latin typeface="Arial"/>
                      </a:endParaRPr>
                    </a:p>
                    <a:p>
                      <a:pPr defTabSz="914400">
                        <a:lnSpc>
                          <a:spcPct val="100000"/>
                        </a:lnSpc>
                      </a:pPr>
                      <a:r>
                        <a:rPr b="1" lang="en-US" sz="1400" spc="-1" strike="noStrike">
                          <a:solidFill>
                            <a:schemeClr val="dk1"/>
                          </a:solidFill>
                          <a:latin typeface="Calibri"/>
                          <a:ea typeface="Calibri"/>
                        </a:rPr>
                        <a:t>Gaps:</a:t>
                      </a:r>
                      <a:endParaRPr b="0" lang="en-US" sz="1400" spc="-1" strike="noStrike">
                        <a:solidFill>
                          <a:srgbClr val="000000"/>
                        </a:solidFill>
                        <a:latin typeface="Arial"/>
                      </a:endParaRPr>
                    </a:p>
                    <a:p>
                      <a:pPr defTabSz="914400">
                        <a:lnSpc>
                          <a:spcPct val="100000"/>
                        </a:lnSpc>
                      </a:pPr>
                      <a:r>
                        <a:rPr b="0" lang="en-US" sz="1400" spc="-1" strike="noStrike">
                          <a:solidFill>
                            <a:schemeClr val="dk1"/>
                          </a:solidFill>
                          <a:latin typeface="Calibri"/>
                          <a:ea typeface="Calibri"/>
                        </a:rPr>
                        <a:t>1. Real Device Testing: Limited testing done with LED lights; actual appliance validation pending.</a:t>
                      </a:r>
                      <a:endParaRPr b="0" lang="en-US" sz="1400" spc="-1" strike="noStrike">
                        <a:solidFill>
                          <a:srgbClr val="000000"/>
                        </a:solidFill>
                        <a:latin typeface="Arial"/>
                      </a:endParaRPr>
                    </a:p>
                    <a:p>
                      <a:pPr defTabSz="914400">
                        <a:lnSpc>
                          <a:spcPct val="100000"/>
                        </a:lnSpc>
                      </a:pPr>
                      <a:r>
                        <a:rPr b="0" lang="en-US" sz="1400" spc="-1" strike="noStrike">
                          <a:solidFill>
                            <a:schemeClr val="dk1"/>
                          </a:solidFill>
                          <a:latin typeface="Calibri"/>
                          <a:ea typeface="Calibri"/>
                        </a:rPr>
                        <a:t>2. Security Testing: Needs thorough testing and refinement for system security.</a:t>
                      </a:r>
                      <a:endParaRPr b="0" lang="en-US" sz="1400" spc="-1" strike="noStrike">
                        <a:solidFill>
                          <a:srgbClr val="000000"/>
                        </a:solidFill>
                        <a:latin typeface="Arial"/>
                      </a:endParaRPr>
                    </a:p>
                    <a:p>
                      <a:pPr defTabSz="914400">
                        <a:lnSpc>
                          <a:spcPct val="100000"/>
                        </a:lnSpc>
                      </a:pPr>
                      <a:r>
                        <a:rPr b="0" lang="en-US" sz="1400" spc="-1" strike="noStrike">
                          <a:solidFill>
                            <a:schemeClr val="dk1"/>
                          </a:solidFill>
                          <a:latin typeface="Calibri"/>
                          <a:ea typeface="Calibri"/>
                        </a:rPr>
                        <a:t>3. Mobile Interface: Lacks a dedicated mobile app for user interface and notifications.</a:t>
                      </a:r>
                      <a:endParaRPr b="0" lang="en-US" sz="1400" spc="-1" strike="noStrike">
                        <a:solidFill>
                          <a:srgbClr val="000000"/>
                        </a:solidFill>
                        <a:latin typeface="Arial"/>
                      </a:endParaRPr>
                    </a:p>
                    <a:p>
                      <a:pPr defTabSz="914400">
                        <a:lnSpc>
                          <a:spcPct val="100000"/>
                        </a:lnSpc>
                      </a:pPr>
                      <a:r>
                        <a:rPr b="0" lang="en-US" sz="1400" spc="-1" strike="noStrike">
                          <a:solidFill>
                            <a:schemeClr val="dk1"/>
                          </a:solidFill>
                          <a:latin typeface="Calibri"/>
                          <a:ea typeface="Calibri"/>
                        </a:rPr>
                        <a:t>4. Data Utilization: Opportunity to utilize accumulated data for system improvement and prediction.</a:t>
                      </a:r>
                      <a:endParaRPr b="0" lang="en-US" sz="1400" spc="-1" strike="noStrike">
                        <a:solidFill>
                          <a:srgbClr val="000000"/>
                        </a:solidFill>
                        <a:latin typeface="Arial"/>
                      </a:endParaRPr>
                    </a:p>
                    <a:p>
                      <a:pPr defTabSz="914400">
                        <a:lnSpc>
                          <a:spcPct val="100000"/>
                        </a:lnSpc>
                      </a:pP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Box 11"/>
          <p:cNvSpPr/>
          <p:nvPr/>
        </p:nvSpPr>
        <p:spPr>
          <a:xfrm>
            <a:off x="181440" y="279720"/>
            <a:ext cx="11871720" cy="821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4800" spc="-1" strike="noStrike">
                <a:solidFill>
                  <a:srgbClr val="1e1e1e"/>
                </a:solidFill>
                <a:latin typeface="Clear Sans Medium"/>
              </a:rPr>
              <a:t>Literature Review/Existing Systems</a:t>
            </a:r>
            <a:endParaRPr b="0" lang="en-US" sz="4800" spc="-1" strike="noStrike">
              <a:solidFill>
                <a:srgbClr val="000000"/>
              </a:solidFill>
              <a:latin typeface="Arial"/>
            </a:endParaRPr>
          </a:p>
        </p:txBody>
      </p:sp>
      <p:sp>
        <p:nvSpPr>
          <p:cNvPr id="112" name="Rectangle 1">
            <a:extLst>
              <a:ext uri="{C183D7F6-B498-43B3-948B-1728B52AA6E4}">
                <adec:decorative xmlns:adec="http://schemas.microsoft.com/office/drawing/2017/decorative" val="1"/>
              </a:ext>
            </a:extLst>
          </p:cNvPr>
          <p:cNvSpPr/>
          <p:nvPr/>
        </p:nvSpPr>
        <p:spPr>
          <a:xfrm>
            <a:off x="322920" y="1245600"/>
            <a:ext cx="1648080" cy="7128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defTabSz="914400">
              <a:lnSpc>
                <a:spcPct val="100000"/>
              </a:lnSpc>
            </a:pPr>
            <a:endParaRPr b="0" lang="en-US" sz="1800" spc="-1" strike="noStrike">
              <a:solidFill>
                <a:srgbClr val="ff914d"/>
              </a:solidFill>
              <a:latin typeface="Calibri"/>
            </a:endParaRPr>
          </a:p>
        </p:txBody>
      </p:sp>
      <p:graphicFrame>
        <p:nvGraphicFramePr>
          <p:cNvPr id="113" name="Table 3"/>
          <p:cNvGraphicFramePr/>
          <p:nvPr/>
        </p:nvGraphicFramePr>
        <p:xfrm>
          <a:off x="322920" y="1554840"/>
          <a:ext cx="11340720" cy="6850440"/>
        </p:xfrm>
        <a:graphic>
          <a:graphicData uri="http://schemas.openxmlformats.org/drawingml/2006/table">
            <a:tbl>
              <a:tblPr/>
              <a:tblGrid>
                <a:gridCol w="1100880"/>
                <a:gridCol w="3393360"/>
                <a:gridCol w="2553480"/>
                <a:gridCol w="4292640"/>
              </a:tblGrid>
              <a:tr h="919800">
                <a:tc>
                  <a:txBody>
                    <a:bodyPr anchor="t">
                      <a:noAutofit/>
                    </a:bodyPr>
                    <a:p>
                      <a:pPr defTabSz="914400">
                        <a:lnSpc>
                          <a:spcPct val="100000"/>
                        </a:lnSpc>
                      </a:pPr>
                      <a:r>
                        <a:rPr b="1" lang="en-US" sz="1800" spc="-1" strike="noStrike">
                          <a:solidFill>
                            <a:schemeClr val="lt1"/>
                          </a:solidFill>
                          <a:latin typeface="Calibri"/>
                        </a:rPr>
                        <a:t>Sr. No:</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 </a:t>
                      </a:r>
                      <a:r>
                        <a:rPr b="1" lang="en-US" sz="1800" spc="-1" strike="noStrike">
                          <a:solidFill>
                            <a:schemeClr val="lt1"/>
                          </a:solidFill>
                          <a:latin typeface="Calibri"/>
                        </a:rPr>
                        <a:t>Reference Paper Title/ Existing Applications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Key Findings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Scope for improvement/Gap Identification</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352880">
                <a:tc>
                  <a:txBody>
                    <a:bodyPr anchor="t">
                      <a:noAutofit/>
                    </a:bodyPr>
                    <a:p>
                      <a:pPr defTabSz="914400">
                        <a:lnSpc>
                          <a:spcPct val="100000"/>
                        </a:lnSpc>
                      </a:pPr>
                      <a:r>
                        <a:rPr b="0" lang="en-US" sz="1800" spc="-1" strike="noStrike">
                          <a:solidFill>
                            <a:schemeClr val="dk1"/>
                          </a:solidFill>
                          <a:latin typeface="Calibri"/>
                        </a:rPr>
                        <a:t>7</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1" lang="en-IN" sz="1600" spc="-1" strike="noStrike">
                          <a:solidFill>
                            <a:schemeClr val="dk1"/>
                          </a:solidFill>
                          <a:latin typeface="Calibri"/>
                          <a:ea typeface="Calibri"/>
                        </a:rPr>
                        <a:t>Voice Controlled Home Automation </a:t>
                      </a:r>
                      <a:endParaRPr b="0" lang="en-US" sz="1600" spc="-1" strike="noStrike">
                        <a:solidFill>
                          <a:srgbClr val="000000"/>
                        </a:solidFill>
                        <a:latin typeface="Arial"/>
                      </a:endParaRPr>
                    </a:p>
                    <a:p>
                      <a:pPr defTabSz="914400">
                        <a:lnSpc>
                          <a:spcPct val="100000"/>
                        </a:lnSpc>
                      </a:pPr>
                      <a:r>
                        <a:rPr b="0" lang="en-IN" sz="1600" spc="-1" strike="noStrike">
                          <a:solidFill>
                            <a:schemeClr val="dk1"/>
                          </a:solidFill>
                          <a:latin typeface="Calibri"/>
                          <a:ea typeface="Calibri"/>
                        </a:rPr>
                        <a:t>Authors: Dusi Durga Prasad, Golla Jyothi Mallika, Shaik Umer Fasooq, S. Pramod</a:t>
                      </a:r>
                      <a:endParaRPr b="0" lang="en-US" sz="16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1" lang="en-IN" sz="1400" spc="-1" strike="noStrike">
                          <a:solidFill>
                            <a:schemeClr val="dk1"/>
                          </a:solidFill>
                          <a:latin typeface="Calibri"/>
                        </a:rPr>
                        <a:t>Key Findings:</a:t>
                      </a:r>
                      <a:endParaRPr b="0" lang="en-US" sz="1400" spc="-1" strike="noStrike">
                        <a:solidFill>
                          <a:srgbClr val="000000"/>
                        </a:solidFill>
                        <a:latin typeface="Arial"/>
                      </a:endParaRPr>
                    </a:p>
                    <a:p>
                      <a:pPr defTabSz="914400">
                        <a:lnSpc>
                          <a:spcPct val="100000"/>
                        </a:lnSpc>
                      </a:pPr>
                      <a:r>
                        <a:rPr b="0" lang="en-IN" sz="1400" spc="-1" strike="noStrike">
                          <a:solidFill>
                            <a:schemeClr val="dk1"/>
                          </a:solidFill>
                          <a:latin typeface="Calibri"/>
                        </a:rPr>
                        <a:t>Enhanced Accessibility by empowering disabled individuals with the ability to control appliances through voice commands.</a:t>
                      </a:r>
                      <a:endParaRPr b="0" lang="en-US" sz="1400" spc="-1" strike="noStrike">
                        <a:solidFill>
                          <a:srgbClr val="000000"/>
                        </a:solidFill>
                        <a:latin typeface="Arial"/>
                      </a:endParaRPr>
                    </a:p>
                    <a:p>
                      <a:pPr defTabSz="914400">
                        <a:lnSpc>
                          <a:spcPct val="100000"/>
                        </a:lnSpc>
                      </a:pPr>
                      <a:r>
                        <a:rPr b="0" lang="en-IN" sz="1400" spc="-1" strike="noStrike">
                          <a:solidFill>
                            <a:schemeClr val="dk1"/>
                          </a:solidFill>
                          <a:latin typeface="Calibri"/>
                        </a:rPr>
                        <a:t>Focused on providing a low-cost solution for voice-controlled home automation.</a:t>
                      </a:r>
                      <a:endParaRPr b="0" lang="en-US" sz="1400" spc="-1" strike="noStrike">
                        <a:solidFill>
                          <a:srgbClr val="000000"/>
                        </a:solidFill>
                        <a:latin typeface="Arial"/>
                      </a:endParaRPr>
                    </a:p>
                    <a:p>
                      <a:pPr defTabSz="914400">
                        <a:lnSpc>
                          <a:spcPct val="100000"/>
                        </a:lnSpc>
                      </a:pPr>
                      <a:r>
                        <a:rPr b="0" lang="en-IN" sz="1400" spc="-1" strike="noStrike">
                          <a:solidFill>
                            <a:schemeClr val="dk1"/>
                          </a:solidFill>
                          <a:latin typeface="Calibri"/>
                        </a:rPr>
                        <a:t>Automatic mode adjusts fan speed based on temperature and controls light intensity according to room lighting. Android control mode enables users to switch appliances on/off using both buttons and voice commands.</a:t>
                      </a:r>
                      <a:endParaRPr b="0" lang="en-US" sz="1400" spc="-1" strike="noStrike">
                        <a:solidFill>
                          <a:srgbClr val="000000"/>
                        </a:solidFill>
                        <a:latin typeface="Arial"/>
                      </a:endParaRPr>
                    </a:p>
                    <a:p>
                      <a:pPr defTabSz="914400">
                        <a:lnSpc>
                          <a:spcPct val="100000"/>
                        </a:lnSpc>
                      </a:pP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1" lang="en-IN" sz="1400" spc="-1" strike="noStrike">
                          <a:solidFill>
                            <a:schemeClr val="dk1"/>
                          </a:solidFill>
                          <a:latin typeface="Calibri"/>
                        </a:rPr>
                        <a:t>Gaps:</a:t>
                      </a:r>
                      <a:endParaRPr b="0" lang="en-US" sz="1400" spc="-1" strike="noStrike">
                        <a:solidFill>
                          <a:srgbClr val="000000"/>
                        </a:solidFill>
                        <a:latin typeface="Arial"/>
                      </a:endParaRPr>
                    </a:p>
                    <a:p>
                      <a:pPr defTabSz="914400">
                        <a:lnSpc>
                          <a:spcPct val="100000"/>
                        </a:lnSpc>
                      </a:pPr>
                      <a:r>
                        <a:rPr b="0" lang="en-IN" sz="1400" spc="-1" strike="noStrike">
                          <a:solidFill>
                            <a:schemeClr val="dk1"/>
                          </a:solidFill>
                          <a:latin typeface="Calibri"/>
                        </a:rPr>
                        <a:t>Limited Android Control Functionality: In Android control mode, fan speed adjustment is not achievable through the app. Future improvements may explore enhancing the app's capabilities for comprehensive appliance control.</a:t>
                      </a:r>
                      <a:endParaRPr b="0" lang="en-US" sz="1400" spc="-1" strike="noStrike">
                        <a:solidFill>
                          <a:srgbClr val="000000"/>
                        </a:solidFill>
                        <a:latin typeface="Arial"/>
                      </a:endParaRPr>
                    </a:p>
                    <a:p>
                      <a:pPr defTabSz="914400">
                        <a:lnSpc>
                          <a:spcPct val="100000"/>
                        </a:lnSpc>
                      </a:pPr>
                      <a:r>
                        <a:rPr b="0" lang="en-IN" sz="1400" spc="-1" strike="noStrike">
                          <a:solidFill>
                            <a:schemeClr val="dk1"/>
                          </a:solidFill>
                          <a:latin typeface="Calibri"/>
                        </a:rPr>
                        <a:t>Dependency on MIT Inventor Application: The system relies on the MIT inventor application for Android control. Investigating alternative app solutions or developing a dedicated app could increase versatility.</a:t>
                      </a:r>
                      <a:endParaRPr b="0" lang="en-US" sz="1400" spc="-1" strike="noStrike">
                        <a:solidFill>
                          <a:srgbClr val="000000"/>
                        </a:solidFill>
                        <a:latin typeface="Arial"/>
                      </a:endParaRPr>
                    </a:p>
                    <a:p>
                      <a:pPr defTabSz="914400">
                        <a:lnSpc>
                          <a:spcPct val="100000"/>
                        </a:lnSpc>
                      </a:pPr>
                      <a:r>
                        <a:rPr b="0" lang="en-IN" sz="1400" spc="-1" strike="noStrike">
                          <a:solidFill>
                            <a:schemeClr val="dk1"/>
                          </a:solidFill>
                          <a:latin typeface="Calibri"/>
                        </a:rPr>
                        <a:t>Scope for Appliance Expansion: The current system focuses on controlling fans, lights, and sockets. Expanding the range of controllable appliances may further benefit users with diverse needs.</a:t>
                      </a:r>
                      <a:endParaRPr b="0" lang="en-US" sz="1400" spc="-1" strike="noStrike">
                        <a:solidFill>
                          <a:srgbClr val="000000"/>
                        </a:solidFill>
                        <a:latin typeface="Arial"/>
                      </a:endParaRPr>
                    </a:p>
                    <a:p>
                      <a:pPr defTabSz="914400">
                        <a:lnSpc>
                          <a:spcPct val="100000"/>
                        </a:lnSpc>
                      </a:pP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Box 11"/>
          <p:cNvSpPr/>
          <p:nvPr/>
        </p:nvSpPr>
        <p:spPr>
          <a:xfrm>
            <a:off x="181440" y="279720"/>
            <a:ext cx="11871720" cy="821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4800" spc="-1" strike="noStrike">
                <a:solidFill>
                  <a:srgbClr val="1e1e1e"/>
                </a:solidFill>
                <a:latin typeface="Clear Sans Medium"/>
              </a:rPr>
              <a:t>Literature Review/Existing Systems</a:t>
            </a:r>
            <a:endParaRPr b="0" lang="en-US" sz="4800" spc="-1" strike="noStrike">
              <a:solidFill>
                <a:srgbClr val="000000"/>
              </a:solidFill>
              <a:latin typeface="Arial"/>
            </a:endParaRPr>
          </a:p>
        </p:txBody>
      </p:sp>
      <p:sp>
        <p:nvSpPr>
          <p:cNvPr id="115" name="Rectangle 1">
            <a:extLst>
              <a:ext uri="{C183D7F6-B498-43B3-948B-1728B52AA6E4}">
                <adec:decorative xmlns:adec="http://schemas.microsoft.com/office/drawing/2017/decorative" val="1"/>
              </a:ext>
            </a:extLst>
          </p:cNvPr>
          <p:cNvSpPr/>
          <p:nvPr/>
        </p:nvSpPr>
        <p:spPr>
          <a:xfrm>
            <a:off x="322920" y="1245600"/>
            <a:ext cx="1648080" cy="7128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defTabSz="914400">
              <a:lnSpc>
                <a:spcPct val="100000"/>
              </a:lnSpc>
            </a:pPr>
            <a:endParaRPr b="0" lang="en-US" sz="1800" spc="-1" strike="noStrike">
              <a:solidFill>
                <a:srgbClr val="ff914d"/>
              </a:solidFill>
              <a:latin typeface="Calibri"/>
            </a:endParaRPr>
          </a:p>
        </p:txBody>
      </p:sp>
      <p:graphicFrame>
        <p:nvGraphicFramePr>
          <p:cNvPr id="116" name="Table 3"/>
          <p:cNvGraphicFramePr/>
          <p:nvPr/>
        </p:nvGraphicFramePr>
        <p:xfrm>
          <a:off x="322920" y="1554840"/>
          <a:ext cx="11340720" cy="6423480"/>
        </p:xfrm>
        <a:graphic>
          <a:graphicData uri="http://schemas.openxmlformats.org/drawingml/2006/table">
            <a:tbl>
              <a:tblPr/>
              <a:tblGrid>
                <a:gridCol w="1100880"/>
                <a:gridCol w="3393360"/>
                <a:gridCol w="2223000"/>
                <a:gridCol w="4623120"/>
              </a:tblGrid>
              <a:tr h="919800">
                <a:tc>
                  <a:txBody>
                    <a:bodyPr anchor="t">
                      <a:noAutofit/>
                    </a:bodyPr>
                    <a:p>
                      <a:pPr defTabSz="914400">
                        <a:lnSpc>
                          <a:spcPct val="100000"/>
                        </a:lnSpc>
                      </a:pPr>
                      <a:r>
                        <a:rPr b="1" lang="en-US" sz="1800" spc="-1" strike="noStrike">
                          <a:solidFill>
                            <a:schemeClr val="lt1"/>
                          </a:solidFill>
                          <a:latin typeface="Calibri"/>
                        </a:rPr>
                        <a:t>Sr. No:</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 </a:t>
                      </a:r>
                      <a:r>
                        <a:rPr b="1" lang="en-US" sz="1800" spc="-1" strike="noStrike">
                          <a:solidFill>
                            <a:schemeClr val="lt1"/>
                          </a:solidFill>
                          <a:latin typeface="Calibri"/>
                        </a:rPr>
                        <a:t>Reference Paper Title/ Existing Applications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Key Findings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Scope for improvement/Gap Identification</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352880">
                <a:tc>
                  <a:txBody>
                    <a:bodyPr anchor="t">
                      <a:noAutofit/>
                    </a:bodyPr>
                    <a:p>
                      <a:pPr defTabSz="914400">
                        <a:lnSpc>
                          <a:spcPct val="100000"/>
                        </a:lnSpc>
                      </a:pPr>
                      <a:r>
                        <a:rPr b="0" lang="en-US" sz="1800" spc="-1" strike="noStrike">
                          <a:solidFill>
                            <a:schemeClr val="dk1"/>
                          </a:solidFill>
                          <a:latin typeface="Calibri"/>
                        </a:rPr>
                        <a:t>8</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1" lang="en-US" sz="1600" spc="-1" strike="noStrike">
                          <a:solidFill>
                            <a:schemeClr val="dk1"/>
                          </a:solidFill>
                          <a:latin typeface="Calibri"/>
                          <a:ea typeface="Calibri"/>
                        </a:rPr>
                        <a:t>Development of GUI for Text-to-Speech Recognition using Natural Language Processing</a:t>
                      </a:r>
                      <a:endParaRPr b="0" lang="en-US" sz="1600" spc="-1" strike="noStrike">
                        <a:solidFill>
                          <a:srgbClr val="000000"/>
                        </a:solidFill>
                        <a:latin typeface="Arial"/>
                      </a:endParaRPr>
                    </a:p>
                    <a:p>
                      <a:pPr defTabSz="914400">
                        <a:lnSpc>
                          <a:spcPct val="100000"/>
                        </a:lnSpc>
                      </a:pPr>
                      <a:r>
                        <a:rPr b="0" lang="en-US" sz="1600" spc="-1" strike="noStrike">
                          <a:solidFill>
                            <a:srgbClr val="1e1e1e"/>
                          </a:solidFill>
                          <a:latin typeface="Calibri"/>
                          <a:ea typeface="Calibri"/>
                        </a:rPr>
                        <a:t>Authors: Partha Mukherjee, Soumen Santra, Subhajit Bhowmick, Ananya Paul, Pubali Chatterjee, and Arpan Deyasi</a:t>
                      </a:r>
                      <a:endParaRPr b="0" lang="en-US" sz="16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1" lang="en-US" sz="1400" spc="-1" strike="noStrike">
                          <a:solidFill>
                            <a:srgbClr val="1e1e1e"/>
                          </a:solidFill>
                          <a:latin typeface="Calibri"/>
                        </a:rPr>
                        <a:t>Key Findings:</a:t>
                      </a:r>
                      <a:endParaRPr b="0" lang="en-US" sz="1400" spc="-1" strike="noStrike">
                        <a:solidFill>
                          <a:srgbClr val="000000"/>
                        </a:solidFill>
                        <a:latin typeface="Arial"/>
                      </a:endParaRPr>
                    </a:p>
                    <a:p>
                      <a:pPr defTabSz="914400">
                        <a:lnSpc>
                          <a:spcPct val="100000"/>
                        </a:lnSpc>
                      </a:pPr>
                      <a:r>
                        <a:rPr b="0" lang="en-US" sz="1400" spc="-1" strike="noStrike">
                          <a:solidFill>
                            <a:srgbClr val="1e1e1e"/>
                          </a:solidFill>
                          <a:latin typeface="Calibri"/>
                        </a:rPr>
                        <a:t>The paper presents the successful development of a Text-to-Speech (TTS) synthesizer using Natural Language Processing (NLP) and Digital Signal Processing (DSP) technologies. It offers a user-friendly application that converts text inputs into synthesized speech, aiding visually impaired individuals and enabling various applications.</a:t>
                      </a:r>
                      <a:endParaRPr b="0" lang="en-US" sz="1400" spc="-1" strike="noStrike">
                        <a:solidFill>
                          <a:srgbClr val="000000"/>
                        </a:solidFill>
                        <a:latin typeface="Arial"/>
                      </a:endParaRPr>
                    </a:p>
                    <a:p>
                      <a:pPr defTabSz="914400">
                        <a:lnSpc>
                          <a:spcPct val="100000"/>
                        </a:lnSpc>
                      </a:pP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1" lang="en-US" sz="1400" spc="-1" strike="noStrike">
                          <a:solidFill>
                            <a:srgbClr val="1e1e1e"/>
                          </a:solidFill>
                          <a:latin typeface="Calibri"/>
                        </a:rPr>
                        <a:t>Gaps:</a:t>
                      </a:r>
                      <a:endParaRPr b="0" lang="en-US" sz="1400" spc="-1" strike="noStrike">
                        <a:solidFill>
                          <a:srgbClr val="000000"/>
                        </a:solidFill>
                        <a:latin typeface="Arial"/>
                      </a:endParaRPr>
                    </a:p>
                    <a:p>
                      <a:pPr defTabSz="914400">
                        <a:lnSpc>
                          <a:spcPct val="100000"/>
                        </a:lnSpc>
                      </a:pPr>
                      <a:r>
                        <a:rPr b="0" lang="en-US" sz="1400" spc="-1" strike="noStrike">
                          <a:solidFill>
                            <a:srgbClr val="1e1e1e"/>
                          </a:solidFill>
                          <a:latin typeface="Calibri"/>
                        </a:rPr>
                        <a:t>The paper could expand on the specific algorithms and models used in NLP and DSP for a deeper technical understanding.</a:t>
                      </a:r>
                      <a:endParaRPr b="0" lang="en-US" sz="1400" spc="-1" strike="noStrike">
                        <a:solidFill>
                          <a:srgbClr val="000000"/>
                        </a:solidFill>
                        <a:latin typeface="Arial"/>
                      </a:endParaRPr>
                    </a:p>
                    <a:p>
                      <a:pPr defTabSz="914400">
                        <a:lnSpc>
                          <a:spcPct val="100000"/>
                        </a:lnSpc>
                      </a:pPr>
                      <a:r>
                        <a:rPr b="0" lang="en-US" sz="1400" spc="-1" strike="noStrike">
                          <a:solidFill>
                            <a:srgbClr val="1e1e1e"/>
                          </a:solidFill>
                          <a:latin typeface="Calibri"/>
                        </a:rPr>
                        <a:t>It lacks details on potential limitations or challenges faced during the development process.</a:t>
                      </a:r>
                      <a:endParaRPr b="0" lang="en-US" sz="1400" spc="-1" strike="noStrike">
                        <a:solidFill>
                          <a:srgbClr val="000000"/>
                        </a:solidFill>
                        <a:latin typeface="Arial"/>
                      </a:endParaRPr>
                    </a:p>
                    <a:p>
                      <a:pPr defTabSz="914400">
                        <a:lnSpc>
                          <a:spcPct val="100000"/>
                        </a:lnSpc>
                      </a:pPr>
                      <a:r>
                        <a:rPr b="1" lang="en-US" sz="1400" spc="-1" strike="noStrike">
                          <a:solidFill>
                            <a:srgbClr val="1e1e1e"/>
                          </a:solidFill>
                          <a:latin typeface="Calibri"/>
                        </a:rPr>
                        <a:t>Future Scope:</a:t>
                      </a:r>
                      <a:endParaRPr b="0" lang="en-US" sz="1400" spc="-1" strike="noStrike">
                        <a:solidFill>
                          <a:srgbClr val="000000"/>
                        </a:solidFill>
                        <a:latin typeface="Arial"/>
                      </a:endParaRPr>
                    </a:p>
                    <a:p>
                      <a:pPr defTabSz="914400">
                        <a:lnSpc>
                          <a:spcPct val="100000"/>
                        </a:lnSpc>
                      </a:pPr>
                      <a:r>
                        <a:rPr b="0" lang="en-US" sz="1400" spc="-1" strike="noStrike">
                          <a:solidFill>
                            <a:srgbClr val="1e1e1e"/>
                          </a:solidFill>
                          <a:latin typeface="Calibri"/>
                        </a:rPr>
                        <a:t>Language Expansion: Extend language capabilities beyond American English to increase accessibility.</a:t>
                      </a:r>
                      <a:endParaRPr b="0" lang="en-US" sz="1400" spc="-1" strike="noStrike">
                        <a:solidFill>
                          <a:srgbClr val="000000"/>
                        </a:solidFill>
                        <a:latin typeface="Arial"/>
                      </a:endParaRPr>
                    </a:p>
                    <a:p>
                      <a:pPr defTabSz="914400">
                        <a:lnSpc>
                          <a:spcPct val="100000"/>
                        </a:lnSpc>
                      </a:pPr>
                      <a:r>
                        <a:rPr b="0" lang="en-US" sz="1400" spc="-1" strike="noStrike">
                          <a:solidFill>
                            <a:srgbClr val="1e1e1e"/>
                          </a:solidFill>
                          <a:latin typeface="Calibri"/>
                        </a:rPr>
                        <a:t>Enhanced Accuracy: Continuously improve accuracy for real-life environment application.</a:t>
                      </a:r>
                      <a:endParaRPr b="0" lang="en-US" sz="1400" spc="-1" strike="noStrike">
                        <a:solidFill>
                          <a:srgbClr val="000000"/>
                        </a:solidFill>
                        <a:latin typeface="Arial"/>
                      </a:endParaRPr>
                    </a:p>
                    <a:p>
                      <a:pPr defTabSz="914400">
                        <a:lnSpc>
                          <a:spcPct val="100000"/>
                        </a:lnSpc>
                      </a:pPr>
                      <a:r>
                        <a:rPr b="0" lang="en-US" sz="1400" spc="-1" strike="noStrike">
                          <a:solidFill>
                            <a:srgbClr val="1e1e1e"/>
                          </a:solidFill>
                          <a:latin typeface="Calibri"/>
                        </a:rPr>
                        <a:t>Web-based Real-time System: Transition the system into a web-based platform to widen its reach and accessibility.</a:t>
                      </a:r>
                      <a:endParaRPr b="0" lang="en-US" sz="1400" spc="-1" strike="noStrike">
                        <a:solidFill>
                          <a:srgbClr val="000000"/>
                        </a:solidFill>
                        <a:latin typeface="Arial"/>
                      </a:endParaRPr>
                    </a:p>
                    <a:p>
                      <a:pPr defTabSz="914400">
                        <a:lnSpc>
                          <a:spcPct val="100000"/>
                        </a:lnSpc>
                      </a:pP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Box 11"/>
          <p:cNvSpPr/>
          <p:nvPr/>
        </p:nvSpPr>
        <p:spPr>
          <a:xfrm>
            <a:off x="181440" y="279720"/>
            <a:ext cx="11871720" cy="821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4800" spc="-1" strike="noStrike">
                <a:solidFill>
                  <a:srgbClr val="1e1e1e"/>
                </a:solidFill>
                <a:latin typeface="Clear Sans Medium"/>
              </a:rPr>
              <a:t>Literature Review/Existing Systems</a:t>
            </a:r>
            <a:endParaRPr b="0" lang="en-US" sz="4800" spc="-1" strike="noStrike">
              <a:solidFill>
                <a:srgbClr val="000000"/>
              </a:solidFill>
              <a:latin typeface="Arial"/>
            </a:endParaRPr>
          </a:p>
        </p:txBody>
      </p:sp>
      <p:sp>
        <p:nvSpPr>
          <p:cNvPr id="118" name="Rectangle 1">
            <a:extLst>
              <a:ext uri="{C183D7F6-B498-43B3-948B-1728B52AA6E4}">
                <adec:decorative xmlns:adec="http://schemas.microsoft.com/office/drawing/2017/decorative" val="1"/>
              </a:ext>
            </a:extLst>
          </p:cNvPr>
          <p:cNvSpPr/>
          <p:nvPr/>
        </p:nvSpPr>
        <p:spPr>
          <a:xfrm>
            <a:off x="322920" y="1245600"/>
            <a:ext cx="1648080" cy="7128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defTabSz="914400">
              <a:lnSpc>
                <a:spcPct val="100000"/>
              </a:lnSpc>
            </a:pPr>
            <a:endParaRPr b="0" lang="en-US" sz="1800" spc="-1" strike="noStrike">
              <a:solidFill>
                <a:srgbClr val="ff914d"/>
              </a:solidFill>
              <a:latin typeface="Calibri"/>
            </a:endParaRPr>
          </a:p>
        </p:txBody>
      </p:sp>
      <p:graphicFrame>
        <p:nvGraphicFramePr>
          <p:cNvPr id="119" name="Table 3"/>
          <p:cNvGraphicFramePr/>
          <p:nvPr/>
        </p:nvGraphicFramePr>
        <p:xfrm>
          <a:off x="322920" y="1554840"/>
          <a:ext cx="11340720" cy="6225480"/>
        </p:xfrm>
        <a:graphic>
          <a:graphicData uri="http://schemas.openxmlformats.org/drawingml/2006/table">
            <a:tbl>
              <a:tblPr/>
              <a:tblGrid>
                <a:gridCol w="1100880"/>
                <a:gridCol w="3393360"/>
                <a:gridCol w="2712240"/>
                <a:gridCol w="4133880"/>
              </a:tblGrid>
              <a:tr h="919800">
                <a:tc>
                  <a:txBody>
                    <a:bodyPr anchor="t">
                      <a:noAutofit/>
                    </a:bodyPr>
                    <a:p>
                      <a:pPr defTabSz="914400">
                        <a:lnSpc>
                          <a:spcPct val="100000"/>
                        </a:lnSpc>
                      </a:pPr>
                      <a:r>
                        <a:rPr b="1" lang="en-US" sz="1800" spc="-1" strike="noStrike">
                          <a:solidFill>
                            <a:schemeClr val="lt1"/>
                          </a:solidFill>
                          <a:latin typeface="Calibri"/>
                        </a:rPr>
                        <a:t>Sr. No:</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 </a:t>
                      </a:r>
                      <a:r>
                        <a:rPr b="1" lang="en-US" sz="1800" spc="-1" strike="noStrike">
                          <a:solidFill>
                            <a:schemeClr val="lt1"/>
                          </a:solidFill>
                          <a:latin typeface="Calibri"/>
                        </a:rPr>
                        <a:t>Reference Paper Title/ Existing Applications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Key Findings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Scope for improvement/Gap Identification</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352880">
                <a:tc>
                  <a:txBody>
                    <a:bodyPr anchor="t">
                      <a:noAutofit/>
                    </a:bodyPr>
                    <a:p>
                      <a:pPr defTabSz="914400">
                        <a:lnSpc>
                          <a:spcPct val="100000"/>
                        </a:lnSpc>
                      </a:pPr>
                      <a:r>
                        <a:rPr b="0" lang="en-US" sz="1800" spc="-1" strike="noStrike">
                          <a:solidFill>
                            <a:schemeClr val="dk1"/>
                          </a:solidFill>
                          <a:latin typeface="Calibri"/>
                        </a:rPr>
                        <a:t>9</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spcBef>
                          <a:spcPts val="601"/>
                        </a:spcBef>
                      </a:pPr>
                      <a:r>
                        <a:rPr b="1" lang="en-US" sz="1600" spc="-1" strike="noStrike">
                          <a:solidFill>
                            <a:srgbClr val="121212"/>
                          </a:solidFill>
                          <a:latin typeface="Calibri"/>
                        </a:rPr>
                        <a:t>Cross Modal Audio Search and Retrieval with Joint Embeddings Based on Text and Audio</a:t>
                      </a:r>
                      <a:endParaRPr b="0" lang="en-US" sz="1600" spc="-1" strike="noStrike">
                        <a:solidFill>
                          <a:srgbClr val="000000"/>
                        </a:solidFill>
                        <a:latin typeface="Arial"/>
                      </a:endParaRPr>
                    </a:p>
                    <a:p>
                      <a:pPr defTabSz="914400">
                        <a:lnSpc>
                          <a:spcPct val="100000"/>
                        </a:lnSpc>
                        <a:spcBef>
                          <a:spcPts val="601"/>
                        </a:spcBef>
                      </a:pPr>
                      <a:r>
                        <a:rPr b="0" lang="en-US" sz="1600" spc="-1" strike="noStrike">
                          <a:solidFill>
                            <a:schemeClr val="dk1"/>
                          </a:solidFill>
                          <a:latin typeface="Calibri"/>
                        </a:rPr>
                        <a:t>Authors: Elizalde, B., Zarar, S., &amp; Raj, B. (2019)</a:t>
                      </a:r>
                      <a:endParaRPr b="0" lang="en-US" sz="1600" spc="-1" strike="noStrike">
                        <a:solidFill>
                          <a:srgbClr val="000000"/>
                        </a:solidFill>
                        <a:latin typeface="Arial"/>
                      </a:endParaRPr>
                    </a:p>
                    <a:p>
                      <a:pPr defTabSz="914400">
                        <a:lnSpc>
                          <a:spcPct val="100000"/>
                        </a:lnSpc>
                        <a:spcBef>
                          <a:spcPts val="601"/>
                        </a:spcBef>
                      </a:pPr>
                      <a:r>
                        <a:rPr b="0" lang="en-US" sz="1600" spc="-1" strike="noStrike">
                          <a:solidFill>
                            <a:schemeClr val="dk1"/>
                          </a:solidFill>
                          <a:latin typeface="Calibri"/>
                        </a:rPr>
                        <a:t>IEEE International Conference on Acoustics, Speech and Signal Processing (ICASSP 2019)</a:t>
                      </a:r>
                      <a:endParaRPr b="0" lang="en-US" sz="16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spcBef>
                          <a:spcPts val="601"/>
                        </a:spcBef>
                      </a:pPr>
                      <a:r>
                        <a:rPr b="1" lang="en-US" sz="1400" spc="-1" strike="noStrike">
                          <a:solidFill>
                            <a:schemeClr val="dk1"/>
                          </a:solidFill>
                          <a:latin typeface="Calibri"/>
                        </a:rPr>
                        <a:t>Key Findings:</a:t>
                      </a:r>
                      <a:endParaRPr b="0" lang="en-US" sz="1400" spc="-1" strike="noStrike">
                        <a:solidFill>
                          <a:srgbClr val="000000"/>
                        </a:solidFill>
                        <a:latin typeface="Arial"/>
                      </a:endParaRPr>
                    </a:p>
                    <a:p>
                      <a:pPr defTabSz="914400">
                        <a:lnSpc>
                          <a:spcPct val="100000"/>
                        </a:lnSpc>
                        <a:spcBef>
                          <a:spcPts val="601"/>
                        </a:spcBef>
                      </a:pPr>
                      <a:r>
                        <a:rPr b="0" lang="en-US" sz="1400" spc="-1" strike="noStrike">
                          <a:solidFill>
                            <a:schemeClr val="dk1"/>
                          </a:solidFill>
                          <a:latin typeface="Calibri"/>
                        </a:rPr>
                        <a:t>Framework that learns a shared space for both text and audio, enabling the direct comparison and retrieval of audio clips using either text or audio queries.</a:t>
                      </a:r>
                      <a:endParaRPr b="0" lang="en-US" sz="1400" spc="-1" strike="noStrike">
                        <a:solidFill>
                          <a:srgbClr val="000000"/>
                        </a:solidFill>
                        <a:latin typeface="Arial"/>
                      </a:endParaRPr>
                    </a:p>
                    <a:p>
                      <a:pPr defTabSz="914400">
                        <a:lnSpc>
                          <a:spcPct val="100000"/>
                        </a:lnSpc>
                        <a:spcBef>
                          <a:spcPts val="601"/>
                        </a:spcBef>
                      </a:pPr>
                      <a:r>
                        <a:rPr b="0" lang="en-US" sz="1400" spc="-1" strike="noStrike">
                          <a:solidFill>
                            <a:schemeClr val="dk1"/>
                          </a:solidFill>
                          <a:latin typeface="Calibri"/>
                        </a:rPr>
                        <a:t>Results demonstrate improved performance using joint embeddings (JEs) compared to baseline features. </a:t>
                      </a:r>
                      <a:endParaRPr b="0" lang="en-US" sz="1400" spc="-1" strike="noStrike">
                        <a:solidFill>
                          <a:srgbClr val="000000"/>
                        </a:solidFill>
                        <a:latin typeface="Arial"/>
                      </a:endParaRPr>
                    </a:p>
                    <a:p>
                      <a:pPr defTabSz="914400">
                        <a:lnSpc>
                          <a:spcPct val="100000"/>
                        </a:lnSpc>
                        <a:spcBef>
                          <a:spcPts val="601"/>
                        </a:spcBef>
                      </a:pPr>
                      <a:r>
                        <a:rPr b="0" lang="en-US" sz="1400" spc="-1" strike="noStrike">
                          <a:solidFill>
                            <a:schemeClr val="dk1"/>
                          </a:solidFill>
                          <a:latin typeface="Calibri"/>
                        </a:rPr>
                        <a:t>Robustness against noise and allowed retrieval using out-of-vocabulary (OOV) queries, enhancing its practical utility.</a:t>
                      </a: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spcBef>
                          <a:spcPts val="601"/>
                        </a:spcBef>
                      </a:pPr>
                      <a:r>
                        <a:rPr b="1" lang="en-US" sz="1400" spc="-1" strike="noStrike">
                          <a:solidFill>
                            <a:schemeClr val="dk1"/>
                          </a:solidFill>
                          <a:latin typeface="Calibri"/>
                        </a:rPr>
                        <a:t>Gaps:</a:t>
                      </a:r>
                      <a:endParaRPr b="0" lang="en-US" sz="1400" spc="-1" strike="noStrike">
                        <a:solidFill>
                          <a:srgbClr val="000000"/>
                        </a:solidFill>
                        <a:latin typeface="Arial"/>
                      </a:endParaRPr>
                    </a:p>
                    <a:p>
                      <a:pPr defTabSz="914400">
                        <a:lnSpc>
                          <a:spcPct val="100000"/>
                        </a:lnSpc>
                        <a:spcBef>
                          <a:spcPts val="601"/>
                        </a:spcBef>
                      </a:pPr>
                      <a:r>
                        <a:rPr b="0" lang="en-US" sz="1400" spc="-1" strike="noStrike">
                          <a:solidFill>
                            <a:schemeClr val="dk1"/>
                          </a:solidFill>
                          <a:latin typeface="Calibri"/>
                        </a:rPr>
                        <a:t>Noise or ambiguous labels in real-world applications could affect retrieval accuracy.</a:t>
                      </a:r>
                      <a:endParaRPr b="0" lang="en-US" sz="1400" spc="-1" strike="noStrike">
                        <a:solidFill>
                          <a:srgbClr val="000000"/>
                        </a:solidFill>
                        <a:latin typeface="Arial"/>
                      </a:endParaRPr>
                    </a:p>
                    <a:p>
                      <a:pPr defTabSz="914400">
                        <a:lnSpc>
                          <a:spcPct val="100000"/>
                        </a:lnSpc>
                        <a:spcBef>
                          <a:spcPts val="601"/>
                        </a:spcBef>
                      </a:pPr>
                      <a:r>
                        <a:rPr b="0" lang="en-US" sz="1400" spc="-1" strike="noStrike">
                          <a:solidFill>
                            <a:schemeClr val="dk1"/>
                          </a:solidFill>
                          <a:latin typeface="Calibri"/>
                        </a:rPr>
                        <a:t>Challenges in scaling to larger datasets or diverse domains due to limitations in embedding generalization.</a:t>
                      </a:r>
                      <a:endParaRPr b="0" lang="en-US" sz="1400" spc="-1" strike="noStrike">
                        <a:solidFill>
                          <a:srgbClr val="000000"/>
                        </a:solidFill>
                        <a:latin typeface="Arial"/>
                      </a:endParaRPr>
                    </a:p>
                    <a:p>
                      <a:pPr defTabSz="914400">
                        <a:lnSpc>
                          <a:spcPct val="100000"/>
                        </a:lnSpc>
                        <a:spcBef>
                          <a:spcPts val="601"/>
                        </a:spcBef>
                      </a:pPr>
                      <a:r>
                        <a:rPr b="1" lang="en-US" sz="1400" spc="-1" strike="noStrike">
                          <a:solidFill>
                            <a:schemeClr val="dk1"/>
                          </a:solidFill>
                          <a:latin typeface="Calibri"/>
                        </a:rPr>
                        <a:t>Future Scope:</a:t>
                      </a:r>
                      <a:endParaRPr b="0" lang="en-US" sz="1400" spc="-1" strike="noStrike">
                        <a:solidFill>
                          <a:srgbClr val="000000"/>
                        </a:solidFill>
                        <a:latin typeface="Arial"/>
                      </a:endParaRPr>
                    </a:p>
                    <a:p>
                      <a:pPr defTabSz="914400">
                        <a:lnSpc>
                          <a:spcPct val="100000"/>
                        </a:lnSpc>
                        <a:spcBef>
                          <a:spcPts val="601"/>
                        </a:spcBef>
                      </a:pPr>
                      <a:r>
                        <a:rPr b="0" lang="en-US" sz="1400" spc="-1" strike="noStrike">
                          <a:solidFill>
                            <a:schemeClr val="dk1"/>
                          </a:solidFill>
                          <a:latin typeface="Calibri"/>
                        </a:rPr>
                        <a:t>Enhanced Noise Handling, Scalability Improvements, refining the retrieval evaluation metrics and methodologies to enhance the accuracy, domain diversification.</a:t>
                      </a:r>
                      <a:endParaRPr b="0" lang="en-US" sz="1400" spc="-1" strike="noStrike">
                        <a:solidFill>
                          <a:srgbClr val="000000"/>
                        </a:solidFill>
                        <a:latin typeface="Arial"/>
                      </a:endParaRPr>
                    </a:p>
                    <a:p>
                      <a:pPr defTabSz="914400">
                        <a:lnSpc>
                          <a:spcPct val="100000"/>
                        </a:lnSpc>
                      </a:pP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Box 11"/>
          <p:cNvSpPr/>
          <p:nvPr/>
        </p:nvSpPr>
        <p:spPr>
          <a:xfrm>
            <a:off x="181440" y="279720"/>
            <a:ext cx="11871720" cy="821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4800" spc="-1" strike="noStrike">
                <a:solidFill>
                  <a:srgbClr val="1e1e1e"/>
                </a:solidFill>
                <a:latin typeface="Clear Sans Medium"/>
              </a:rPr>
              <a:t>Literature Review/Existing Systems</a:t>
            </a:r>
            <a:endParaRPr b="0" lang="en-US" sz="4800" spc="-1" strike="noStrike">
              <a:solidFill>
                <a:srgbClr val="000000"/>
              </a:solidFill>
              <a:latin typeface="Arial"/>
            </a:endParaRPr>
          </a:p>
        </p:txBody>
      </p:sp>
      <p:sp>
        <p:nvSpPr>
          <p:cNvPr id="121" name="Rectangle 1">
            <a:extLst>
              <a:ext uri="{C183D7F6-B498-43B3-948B-1728B52AA6E4}">
                <adec:decorative xmlns:adec="http://schemas.microsoft.com/office/drawing/2017/decorative" val="1"/>
              </a:ext>
            </a:extLst>
          </p:cNvPr>
          <p:cNvSpPr/>
          <p:nvPr/>
        </p:nvSpPr>
        <p:spPr>
          <a:xfrm>
            <a:off x="322920" y="1245600"/>
            <a:ext cx="1648080" cy="7128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defTabSz="914400">
              <a:lnSpc>
                <a:spcPct val="100000"/>
              </a:lnSpc>
            </a:pPr>
            <a:endParaRPr b="0" lang="en-US" sz="1800" spc="-1" strike="noStrike">
              <a:solidFill>
                <a:srgbClr val="ff914d"/>
              </a:solidFill>
              <a:latin typeface="Calibri"/>
            </a:endParaRPr>
          </a:p>
        </p:txBody>
      </p:sp>
      <p:graphicFrame>
        <p:nvGraphicFramePr>
          <p:cNvPr id="122" name="Table 3"/>
          <p:cNvGraphicFramePr/>
          <p:nvPr/>
        </p:nvGraphicFramePr>
        <p:xfrm>
          <a:off x="322920" y="1554840"/>
          <a:ext cx="11340720" cy="6636960"/>
        </p:xfrm>
        <a:graphic>
          <a:graphicData uri="http://schemas.openxmlformats.org/drawingml/2006/table">
            <a:tbl>
              <a:tblPr/>
              <a:tblGrid>
                <a:gridCol w="1100880"/>
                <a:gridCol w="3393360"/>
                <a:gridCol w="2730960"/>
                <a:gridCol w="4115160"/>
              </a:tblGrid>
              <a:tr h="919800">
                <a:tc>
                  <a:txBody>
                    <a:bodyPr anchor="t">
                      <a:noAutofit/>
                    </a:bodyPr>
                    <a:p>
                      <a:pPr defTabSz="914400">
                        <a:lnSpc>
                          <a:spcPct val="100000"/>
                        </a:lnSpc>
                      </a:pPr>
                      <a:r>
                        <a:rPr b="1" lang="en-US" sz="1800" spc="-1" strike="noStrike">
                          <a:solidFill>
                            <a:schemeClr val="lt1"/>
                          </a:solidFill>
                          <a:latin typeface="Calibri"/>
                        </a:rPr>
                        <a:t>Sr. No:</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 </a:t>
                      </a:r>
                      <a:r>
                        <a:rPr b="1" lang="en-US" sz="1800" spc="-1" strike="noStrike">
                          <a:solidFill>
                            <a:schemeClr val="lt1"/>
                          </a:solidFill>
                          <a:latin typeface="Calibri"/>
                        </a:rPr>
                        <a:t>Reference Paper Title/ Existing Applications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Key Findings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Scope for improvement/Gap Identification</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352880">
                <a:tc>
                  <a:txBody>
                    <a:bodyPr anchor="t">
                      <a:noAutofit/>
                    </a:bodyPr>
                    <a:p>
                      <a:pPr defTabSz="914400">
                        <a:lnSpc>
                          <a:spcPct val="100000"/>
                        </a:lnSpc>
                      </a:pPr>
                      <a:r>
                        <a:rPr b="0" lang="en-US" sz="1800" spc="-1" strike="noStrike">
                          <a:solidFill>
                            <a:schemeClr val="dk1"/>
                          </a:solidFill>
                          <a:latin typeface="Calibri"/>
                        </a:rPr>
                        <a:t>10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1" lang="en-US" sz="1600" spc="-1" strike="noStrike">
                          <a:solidFill>
                            <a:schemeClr val="dk1"/>
                          </a:solidFill>
                          <a:latin typeface="Calibri"/>
                          <a:ea typeface="Calibri"/>
                        </a:rPr>
                        <a:t>Use of Transforms for Indexing in Audio Databases</a:t>
                      </a:r>
                      <a:endParaRPr b="0" lang="en-US" sz="1600" spc="-1" strike="noStrike">
                        <a:solidFill>
                          <a:srgbClr val="000000"/>
                        </a:solidFill>
                        <a:latin typeface="Arial"/>
                      </a:endParaRPr>
                    </a:p>
                    <a:p>
                      <a:pPr defTabSz="914400">
                        <a:lnSpc>
                          <a:spcPct val="100000"/>
                        </a:lnSpc>
                      </a:pPr>
                      <a:r>
                        <a:rPr b="0" lang="en-US" sz="1600" spc="-1" strike="noStrike">
                          <a:solidFill>
                            <a:schemeClr val="dk1"/>
                          </a:solidFill>
                          <a:latin typeface="Calibri"/>
                          <a:ea typeface="Calibri"/>
                        </a:rPr>
                        <a:t>Authors: S.R. Subramanya1 , Abdou Youssef 2 , Bhagirath Narahari 2 , Rahul Simha3</a:t>
                      </a:r>
                      <a:endParaRPr b="0" lang="en-US" sz="16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1" lang="en-US" sz="1400" spc="-1" strike="noStrike">
                          <a:solidFill>
                            <a:schemeClr val="dk1"/>
                          </a:solidFill>
                          <a:latin typeface="Calibri"/>
                        </a:rPr>
                        <a:t>Key Findings:</a:t>
                      </a:r>
                      <a:endParaRPr b="0" lang="en-US" sz="1400" spc="-1" strike="noStrike">
                        <a:solidFill>
                          <a:srgbClr val="000000"/>
                        </a:solidFill>
                        <a:latin typeface="Arial"/>
                      </a:endParaRPr>
                    </a:p>
                    <a:p>
                      <a:pPr defTabSz="914400">
                        <a:lnSpc>
                          <a:spcPct val="100000"/>
                        </a:lnSpc>
                      </a:pPr>
                      <a:r>
                        <a:rPr b="0" lang="en-US" sz="1400" spc="-1" strike="noStrike">
                          <a:solidFill>
                            <a:schemeClr val="dk1"/>
                          </a:solidFill>
                          <a:latin typeface="Calibri"/>
                        </a:rPr>
                        <a:t>Transform Selection: Discrete Cosine Transform (DCT) consistently outperformed other transforms, threshold coefficient selection demonstrated superior results over zonal selection</a:t>
                      </a:r>
                      <a:endParaRPr b="0" lang="en-US" sz="1400" spc="-1" strike="noStrike">
                        <a:solidFill>
                          <a:srgbClr val="000000"/>
                        </a:solidFill>
                        <a:latin typeface="Arial"/>
                      </a:endParaRPr>
                    </a:p>
                    <a:p>
                      <a:pPr defTabSz="914400">
                        <a:lnSpc>
                          <a:spcPct val="100000"/>
                        </a:lnSpc>
                      </a:pPr>
                      <a:r>
                        <a:rPr b="0" lang="en-US" sz="1400" spc="-1" strike="noStrike">
                          <a:solidFill>
                            <a:schemeClr val="dk1"/>
                          </a:solidFill>
                          <a:latin typeface="Calibri"/>
                        </a:rPr>
                        <a:t>Transform-based indexing offered energy compaction, robustness to noise, and faster computations.</a:t>
                      </a:r>
                      <a:endParaRPr b="0" lang="en-US" sz="1400" spc="-1" strike="noStrike">
                        <a:solidFill>
                          <a:srgbClr val="000000"/>
                        </a:solidFill>
                        <a:latin typeface="Arial"/>
                      </a:endParaRPr>
                    </a:p>
                    <a:p>
                      <a:pPr defTabSz="914400">
                        <a:lnSpc>
                          <a:spcPct val="100000"/>
                        </a:lnSpc>
                      </a:pPr>
                      <a:r>
                        <a:rPr b="0" lang="en-US" sz="1400" spc="-1" strike="noStrike">
                          <a:solidFill>
                            <a:schemeClr val="dk1"/>
                          </a:solidFill>
                          <a:latin typeface="Calibri"/>
                        </a:rPr>
                        <a:t>Segmentation resulted in significantly faster search speeds (6-10 times faster) but retrieval precision of segmentation was slightly lower compared to blocking.</a:t>
                      </a:r>
                      <a:endParaRPr b="0" lang="en-US" sz="1400" spc="-1" strike="noStrike">
                        <a:solidFill>
                          <a:srgbClr val="000000"/>
                        </a:solidFill>
                        <a:latin typeface="Arial"/>
                      </a:endParaRPr>
                    </a:p>
                    <a:p>
                      <a:pPr defTabSz="914400">
                        <a:lnSpc>
                          <a:spcPct val="100000"/>
                        </a:lnSpc>
                      </a:pP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1" lang="en-US" sz="1400" spc="-1" strike="noStrike">
                          <a:solidFill>
                            <a:schemeClr val="dk1"/>
                          </a:solidFill>
                          <a:latin typeface="Calibri"/>
                        </a:rPr>
                        <a:t>Potential Gaps:</a:t>
                      </a:r>
                      <a:endParaRPr b="0" lang="en-US" sz="1400" spc="-1" strike="noStrike">
                        <a:solidFill>
                          <a:srgbClr val="000000"/>
                        </a:solidFill>
                        <a:latin typeface="Arial"/>
                      </a:endParaRPr>
                    </a:p>
                    <a:p>
                      <a:pPr defTabSz="914400">
                        <a:lnSpc>
                          <a:spcPct val="100000"/>
                        </a:lnSpc>
                      </a:pPr>
                      <a:r>
                        <a:rPr b="0" lang="en-US" sz="1400" spc="-1" strike="noStrike">
                          <a:solidFill>
                            <a:schemeClr val="dk1"/>
                          </a:solidFill>
                          <a:latin typeface="Calibri"/>
                        </a:rPr>
                        <a:t>Lacked a direct comparison with existing audio data indexing techniques, limiting insights into the approach's uniqueness.</a:t>
                      </a:r>
                      <a:endParaRPr b="0" lang="en-US" sz="1400" spc="-1" strike="noStrike">
                        <a:solidFill>
                          <a:srgbClr val="000000"/>
                        </a:solidFill>
                        <a:latin typeface="Arial"/>
                      </a:endParaRPr>
                    </a:p>
                    <a:p>
                      <a:pPr defTabSz="914400">
                        <a:lnSpc>
                          <a:spcPct val="100000"/>
                        </a:lnSpc>
                      </a:pPr>
                      <a:r>
                        <a:rPr b="0" lang="en-US" sz="1400" spc="-1" strike="noStrike">
                          <a:solidFill>
                            <a:schemeClr val="dk1"/>
                          </a:solidFill>
                          <a:latin typeface="Calibri"/>
                        </a:rPr>
                        <a:t>Insufficient discussion on scalability, particularly with larger datasets, and limited exploration of real-world applicability.</a:t>
                      </a:r>
                      <a:endParaRPr b="0" lang="en-US" sz="1400" spc="-1" strike="noStrike">
                        <a:solidFill>
                          <a:srgbClr val="000000"/>
                        </a:solidFill>
                        <a:latin typeface="Arial"/>
                      </a:endParaRPr>
                    </a:p>
                    <a:p>
                      <a:pPr defTabSz="914400">
                        <a:lnSpc>
                          <a:spcPct val="100000"/>
                        </a:lnSpc>
                      </a:pPr>
                      <a:r>
                        <a:rPr b="0" lang="en-US" sz="1400" spc="-1" strike="noStrike">
                          <a:solidFill>
                            <a:schemeClr val="dk1"/>
                          </a:solidFill>
                          <a:latin typeface="Calibri"/>
                        </a:rPr>
                        <a:t>Did not extensively discuss user-centric evaluations, such as user satisfaction and usability, leaving a gap in understanding user impact.</a:t>
                      </a:r>
                      <a:endParaRPr b="0" lang="en-US" sz="1400" spc="-1" strike="noStrike">
                        <a:solidFill>
                          <a:srgbClr val="000000"/>
                        </a:solidFill>
                        <a:latin typeface="Arial"/>
                      </a:endParaRPr>
                    </a:p>
                    <a:p>
                      <a:pPr defTabSz="914400">
                        <a:lnSpc>
                          <a:spcPct val="100000"/>
                        </a:lnSpc>
                      </a:pPr>
                      <a:r>
                        <a:rPr b="0" lang="en-US" sz="1400" spc="-1" strike="noStrike">
                          <a:solidFill>
                            <a:schemeClr val="dk1"/>
                          </a:solidFill>
                          <a:latin typeface="Calibri"/>
                        </a:rPr>
                        <a:t>Lack of exploration of Advanced Techniques in audio data indexing, particularly those involving machine learning techniques.</a:t>
                      </a:r>
                      <a:endParaRPr b="0" lang="en-US" sz="1400" spc="-1" strike="noStrike">
                        <a:solidFill>
                          <a:srgbClr val="000000"/>
                        </a:solidFill>
                        <a:latin typeface="Arial"/>
                      </a:endParaRPr>
                    </a:p>
                    <a:p>
                      <a:pPr defTabSz="914400">
                        <a:lnSpc>
                          <a:spcPct val="100000"/>
                        </a:lnSpc>
                      </a:pP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3" name="TextBox 5"/>
          <p:cNvSpPr/>
          <p:nvPr/>
        </p:nvSpPr>
        <p:spPr>
          <a:xfrm>
            <a:off x="93960" y="0"/>
            <a:ext cx="8778240" cy="700560"/>
          </a:xfrm>
          <a:prstGeom prst="rect">
            <a:avLst/>
          </a:prstGeom>
          <a:noFill/>
          <a:ln w="0">
            <a:noFill/>
          </a:ln>
        </p:spPr>
        <p:style>
          <a:lnRef idx="0"/>
          <a:fillRef idx="0"/>
          <a:effectRef idx="0"/>
          <a:fontRef idx="minor"/>
        </p:style>
        <p:txBody>
          <a:bodyPr anchor="t">
            <a:spAutoFit/>
          </a:bodyPr>
          <a:p>
            <a:pPr defTabSz="914400">
              <a:lnSpc>
                <a:spcPct val="100000"/>
              </a:lnSpc>
            </a:pPr>
            <a:r>
              <a:rPr b="1" lang="en-IN" sz="4000" spc="-1" strike="noStrike">
                <a:solidFill>
                  <a:srgbClr val="1e1e1e"/>
                </a:solidFill>
                <a:latin typeface="Clear Sans Medium"/>
              </a:rPr>
              <a:t>Study Design and Methodology</a:t>
            </a:r>
            <a:endParaRPr b="0" lang="en-US" sz="4000" spc="-1" strike="noStrike">
              <a:solidFill>
                <a:srgbClr val="000000"/>
              </a:solidFill>
              <a:latin typeface="Arial"/>
            </a:endParaRPr>
          </a:p>
        </p:txBody>
      </p:sp>
      <p:sp>
        <p:nvSpPr>
          <p:cNvPr id="124" name="TextBox 1"/>
          <p:cNvSpPr/>
          <p:nvPr/>
        </p:nvSpPr>
        <p:spPr>
          <a:xfrm>
            <a:off x="108360" y="758880"/>
            <a:ext cx="1957680" cy="1462680"/>
          </a:xfrm>
          <a:prstGeom prst="rect">
            <a:avLst/>
          </a:prstGeom>
          <a:noFill/>
          <a:ln w="0">
            <a:solidFill>
              <a:srgbClr val="4472c4"/>
            </a:solidFill>
          </a:ln>
        </p:spPr>
        <p:style>
          <a:lnRef idx="0"/>
          <a:fillRef idx="0"/>
          <a:effectRef idx="0"/>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Input Processing:</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Audio input using user's microphone</a:t>
            </a:r>
            <a:endParaRPr b="0" lang="en-US" sz="1800" spc="-1" strike="noStrike">
              <a:solidFill>
                <a:srgbClr val="000000"/>
              </a:solidFill>
              <a:latin typeface="Arial"/>
            </a:endParaRPr>
          </a:p>
        </p:txBody>
      </p:sp>
      <p:sp>
        <p:nvSpPr>
          <p:cNvPr id="125" name="TextBox 4"/>
          <p:cNvSpPr/>
          <p:nvPr/>
        </p:nvSpPr>
        <p:spPr>
          <a:xfrm>
            <a:off x="2354040" y="699120"/>
            <a:ext cx="2421000" cy="173700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Pre-processing:</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Removing background noise that can interfere with speech recognition</a:t>
            </a:r>
            <a:endParaRPr b="0" lang="en-US" sz="1800" spc="-1" strike="noStrike">
              <a:solidFill>
                <a:srgbClr val="000000"/>
              </a:solidFill>
              <a:latin typeface="Arial"/>
            </a:endParaRPr>
          </a:p>
        </p:txBody>
      </p:sp>
      <p:sp>
        <p:nvSpPr>
          <p:cNvPr id="126" name="TextBox 7"/>
          <p:cNvSpPr/>
          <p:nvPr/>
        </p:nvSpPr>
        <p:spPr>
          <a:xfrm>
            <a:off x="5059440" y="700200"/>
            <a:ext cx="2742840" cy="118836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Automatic Speech Recognition:</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Machine algorithm converts audio to text</a:t>
            </a:r>
            <a:endParaRPr b="0" lang="en-US" sz="1800" spc="-1" strike="noStrike">
              <a:solidFill>
                <a:srgbClr val="000000"/>
              </a:solidFill>
              <a:latin typeface="Arial"/>
            </a:endParaRPr>
          </a:p>
        </p:txBody>
      </p:sp>
      <p:sp>
        <p:nvSpPr>
          <p:cNvPr id="127" name="TextBox 8"/>
          <p:cNvSpPr/>
          <p:nvPr/>
        </p:nvSpPr>
        <p:spPr>
          <a:xfrm>
            <a:off x="7739640" y="2138400"/>
            <a:ext cx="2001600" cy="228564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Natural Language Processing:</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Extract meaning and context of the text output from ASR component</a:t>
            </a:r>
            <a:endParaRPr b="0" lang="en-US" sz="1800" spc="-1" strike="noStrike">
              <a:solidFill>
                <a:srgbClr val="000000"/>
              </a:solidFill>
              <a:latin typeface="Arial"/>
            </a:endParaRPr>
          </a:p>
        </p:txBody>
      </p:sp>
      <p:sp>
        <p:nvSpPr>
          <p:cNvPr id="128" name="TextBox 12"/>
          <p:cNvSpPr/>
          <p:nvPr/>
        </p:nvSpPr>
        <p:spPr>
          <a:xfrm>
            <a:off x="10029240" y="2062440"/>
            <a:ext cx="1949400" cy="228564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Database creation:</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Database for storing queries and </a:t>
            </a:r>
            <a:r>
              <a:rPr b="0" lang="en-US" sz="1800" spc="-1" strike="noStrike">
                <a:solidFill>
                  <a:srgbClr val="ff0000"/>
                </a:solidFill>
                <a:latin typeface="Calibri"/>
              </a:rPr>
              <a:t>mapping</a:t>
            </a:r>
            <a:r>
              <a:rPr b="0" lang="en-US" sz="1800" spc="-1" strike="noStrike">
                <a:solidFill>
                  <a:schemeClr val="dk1"/>
                </a:solidFill>
                <a:latin typeface="Calibri"/>
              </a:rPr>
              <a:t> queries to their respective outputs/results</a:t>
            </a:r>
            <a:endParaRPr b="0" lang="en-US" sz="1800" spc="-1" strike="noStrike">
              <a:solidFill>
                <a:srgbClr val="000000"/>
              </a:solidFill>
              <a:latin typeface="Arial"/>
            </a:endParaRPr>
          </a:p>
        </p:txBody>
      </p:sp>
      <p:sp>
        <p:nvSpPr>
          <p:cNvPr id="129" name="Arrow: Right 16"/>
          <p:cNvSpPr/>
          <p:nvPr/>
        </p:nvSpPr>
        <p:spPr>
          <a:xfrm>
            <a:off x="2064240" y="110988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30" name="TextBox 23"/>
          <p:cNvSpPr/>
          <p:nvPr/>
        </p:nvSpPr>
        <p:spPr>
          <a:xfrm>
            <a:off x="5687280" y="2140200"/>
            <a:ext cx="1771920" cy="201132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Dependency parsing:</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Identifies </a:t>
            </a:r>
            <a:r>
              <a:rPr b="0" lang="en-US" sz="1800" spc="-1" strike="noStrike">
                <a:solidFill>
                  <a:srgbClr val="ff0000"/>
                </a:solidFill>
                <a:latin typeface="Calibri"/>
              </a:rPr>
              <a:t>grammatical</a:t>
            </a:r>
            <a:r>
              <a:rPr b="0" lang="en-US" sz="1800" spc="-1" strike="noStrike">
                <a:solidFill>
                  <a:schemeClr val="dk1"/>
                </a:solidFill>
                <a:latin typeface="Calibri"/>
              </a:rPr>
              <a:t> relationships between words</a:t>
            </a:r>
            <a:endParaRPr b="0" lang="en-US" sz="1800" spc="-1" strike="noStrike">
              <a:solidFill>
                <a:srgbClr val="000000"/>
              </a:solidFill>
              <a:latin typeface="Arial"/>
            </a:endParaRPr>
          </a:p>
        </p:txBody>
      </p:sp>
      <p:sp>
        <p:nvSpPr>
          <p:cNvPr id="131" name="TextBox 24"/>
          <p:cNvSpPr/>
          <p:nvPr/>
        </p:nvSpPr>
        <p:spPr>
          <a:xfrm>
            <a:off x="8088840" y="700200"/>
            <a:ext cx="2742840" cy="146268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Wake Word Detection:</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Voice assistant system gets activated when wake word 'JARVIS' is detected</a:t>
            </a:r>
            <a:endParaRPr b="0" lang="en-US" sz="1800" spc="-1" strike="noStrike">
              <a:solidFill>
                <a:srgbClr val="000000"/>
              </a:solidFill>
              <a:latin typeface="Arial"/>
            </a:endParaRPr>
          </a:p>
        </p:txBody>
      </p:sp>
      <p:sp>
        <p:nvSpPr>
          <p:cNvPr id="132" name="TextBox 27"/>
          <p:cNvSpPr/>
          <p:nvPr/>
        </p:nvSpPr>
        <p:spPr>
          <a:xfrm>
            <a:off x="3303360" y="2138040"/>
            <a:ext cx="2104560" cy="228564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Intent Recognition:</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Determines intent of user's command based on results of previous sub-components</a:t>
            </a:r>
            <a:endParaRPr b="0" lang="en-US" sz="1800" spc="-1" strike="noStrike">
              <a:solidFill>
                <a:srgbClr val="000000"/>
              </a:solidFill>
              <a:latin typeface="Arial"/>
            </a:endParaRPr>
          </a:p>
        </p:txBody>
      </p:sp>
      <p:sp>
        <p:nvSpPr>
          <p:cNvPr id="133" name="TextBox 29"/>
          <p:cNvSpPr/>
          <p:nvPr/>
        </p:nvSpPr>
        <p:spPr>
          <a:xfrm>
            <a:off x="394560" y="2140200"/>
            <a:ext cx="2617560" cy="255996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Dialogue Management &amp; Dialogue State Tracking:</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Determines the apt response and keeps track of current context and state of conversation</a:t>
            </a:r>
            <a:endParaRPr b="0" lang="en-US" sz="1800" spc="-1" strike="noStrike">
              <a:solidFill>
                <a:srgbClr val="000000"/>
              </a:solidFill>
              <a:latin typeface="Arial"/>
            </a:endParaRPr>
          </a:p>
        </p:txBody>
      </p:sp>
      <p:sp>
        <p:nvSpPr>
          <p:cNvPr id="134" name="TextBox 32"/>
          <p:cNvSpPr/>
          <p:nvPr/>
        </p:nvSpPr>
        <p:spPr>
          <a:xfrm>
            <a:off x="190440" y="4148280"/>
            <a:ext cx="1437120" cy="201132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Action selection:</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Selects actions based on user's intent</a:t>
            </a:r>
            <a:endParaRPr b="0" lang="en-US" sz="1800" spc="-1" strike="noStrike">
              <a:solidFill>
                <a:srgbClr val="000000"/>
              </a:solidFill>
              <a:latin typeface="Arial"/>
            </a:endParaRPr>
          </a:p>
        </p:txBody>
      </p:sp>
      <p:sp>
        <p:nvSpPr>
          <p:cNvPr id="135" name="TextBox 33"/>
          <p:cNvSpPr/>
          <p:nvPr/>
        </p:nvSpPr>
        <p:spPr>
          <a:xfrm>
            <a:off x="1914120" y="4196880"/>
            <a:ext cx="1844280" cy="228564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Output Generation:</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Generates response (audio) for user using text-to-speech(TTS) component</a:t>
            </a:r>
            <a:endParaRPr b="0" lang="en-US" sz="1800" spc="-1" strike="noStrike">
              <a:solidFill>
                <a:srgbClr val="000000"/>
              </a:solidFill>
              <a:latin typeface="Arial"/>
            </a:endParaRPr>
          </a:p>
        </p:txBody>
      </p:sp>
      <p:sp>
        <p:nvSpPr>
          <p:cNvPr id="136" name="TextBox 34"/>
          <p:cNvSpPr/>
          <p:nvPr/>
        </p:nvSpPr>
        <p:spPr>
          <a:xfrm>
            <a:off x="4046760" y="4196880"/>
            <a:ext cx="1411200" cy="228564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Response generation: Creates actual response based on selected action</a:t>
            </a:r>
            <a:endParaRPr b="0" lang="en-US" sz="1800" spc="-1" strike="noStrike">
              <a:solidFill>
                <a:srgbClr val="000000"/>
              </a:solidFill>
              <a:latin typeface="Arial"/>
            </a:endParaRPr>
          </a:p>
        </p:txBody>
      </p:sp>
      <p:sp>
        <p:nvSpPr>
          <p:cNvPr id="137" name="TextBox 35"/>
          <p:cNvSpPr/>
          <p:nvPr/>
        </p:nvSpPr>
        <p:spPr>
          <a:xfrm>
            <a:off x="7197840" y="4224600"/>
            <a:ext cx="1629000" cy="255996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Integration with External Services/API:</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Provides additional functionality of smart home automation</a:t>
            </a:r>
            <a:endParaRPr b="0" lang="en-US" sz="1800" spc="-1" strike="noStrike">
              <a:solidFill>
                <a:srgbClr val="000000"/>
              </a:solidFill>
              <a:latin typeface="Arial"/>
            </a:endParaRPr>
          </a:p>
        </p:txBody>
      </p:sp>
      <p:sp>
        <p:nvSpPr>
          <p:cNvPr id="138" name="TextBox 3"/>
          <p:cNvSpPr/>
          <p:nvPr/>
        </p:nvSpPr>
        <p:spPr>
          <a:xfrm>
            <a:off x="9011880" y="4227120"/>
            <a:ext cx="2661120" cy="283428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Machine Learning:</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Training the ASR/NLP </a:t>
            </a:r>
            <a:r>
              <a:rPr b="0" lang="en-US" sz="1800" spc="-1" strike="noStrike">
                <a:solidFill>
                  <a:srgbClr val="ff0000"/>
                </a:solidFill>
                <a:latin typeface="Calibri"/>
              </a:rPr>
              <a:t>components</a:t>
            </a:r>
            <a:r>
              <a:rPr b="0" lang="en-US" sz="1800" spc="-1" strike="noStrike">
                <a:solidFill>
                  <a:schemeClr val="dk1"/>
                </a:solidFill>
                <a:latin typeface="Calibri"/>
              </a:rPr>
              <a:t> on additional data or using reinforcement learning to optimize dialogue management/action selection to enhance performance</a:t>
            </a:r>
            <a:endParaRPr b="0" lang="en-US" sz="1800" spc="-1" strike="noStrike">
              <a:solidFill>
                <a:srgbClr val="000000"/>
              </a:solidFill>
              <a:latin typeface="Arial"/>
            </a:endParaRPr>
          </a:p>
        </p:txBody>
      </p:sp>
      <p:sp>
        <p:nvSpPr>
          <p:cNvPr id="139" name="Arrow: Right 2"/>
          <p:cNvSpPr/>
          <p:nvPr/>
        </p:nvSpPr>
        <p:spPr>
          <a:xfrm>
            <a:off x="4776840" y="110988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40" name="Arrow: Right 15"/>
          <p:cNvSpPr/>
          <p:nvPr/>
        </p:nvSpPr>
        <p:spPr>
          <a:xfrm>
            <a:off x="7804800" y="110988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41" name="Arrow: Right 19"/>
          <p:cNvSpPr/>
          <p:nvPr/>
        </p:nvSpPr>
        <p:spPr>
          <a:xfrm rot="5400000">
            <a:off x="10873080" y="135360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42" name="Arrow: Right 20"/>
          <p:cNvSpPr/>
          <p:nvPr/>
        </p:nvSpPr>
        <p:spPr>
          <a:xfrm rot="10800000">
            <a:off x="9745560" y="290844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43" name="Arrow: Right 22"/>
          <p:cNvSpPr/>
          <p:nvPr/>
        </p:nvSpPr>
        <p:spPr>
          <a:xfrm rot="10800000">
            <a:off x="7459560" y="290844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44" name="Arrow: Right 31"/>
          <p:cNvSpPr/>
          <p:nvPr/>
        </p:nvSpPr>
        <p:spPr>
          <a:xfrm rot="10800000">
            <a:off x="5407200" y="290844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45" name="Arrow: Right 36"/>
          <p:cNvSpPr/>
          <p:nvPr/>
        </p:nvSpPr>
        <p:spPr>
          <a:xfrm rot="10800000">
            <a:off x="3019680" y="290844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46" name="Arrow: Right 37"/>
          <p:cNvSpPr/>
          <p:nvPr/>
        </p:nvSpPr>
        <p:spPr>
          <a:xfrm rot="5400000">
            <a:off x="103680" y="311112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47" name="Arrow: Right 38"/>
          <p:cNvSpPr/>
          <p:nvPr/>
        </p:nvSpPr>
        <p:spPr>
          <a:xfrm>
            <a:off x="1627200" y="488952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48" name="Arrow: Right 39"/>
          <p:cNvSpPr/>
          <p:nvPr/>
        </p:nvSpPr>
        <p:spPr>
          <a:xfrm>
            <a:off x="3760920" y="488952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49" name="Arrow: Right 40"/>
          <p:cNvSpPr/>
          <p:nvPr/>
        </p:nvSpPr>
        <p:spPr>
          <a:xfrm>
            <a:off x="5457600" y="488952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50" name="TextBox 41"/>
          <p:cNvSpPr/>
          <p:nvPr/>
        </p:nvSpPr>
        <p:spPr>
          <a:xfrm>
            <a:off x="5740560" y="4226400"/>
            <a:ext cx="1239120" cy="173700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ea typeface="Calibri"/>
              </a:rPr>
              <a:t>GUI:</a:t>
            </a:r>
            <a:endParaRPr b="0" lang="en-US" sz="1800" spc="-1" strike="noStrike">
              <a:solidFill>
                <a:srgbClr val="000000"/>
              </a:solidFill>
              <a:latin typeface="Arial"/>
            </a:endParaRPr>
          </a:p>
          <a:p>
            <a:pPr algn="ctr" defTabSz="914400">
              <a:lnSpc>
                <a:spcPct val="100000"/>
              </a:lnSpc>
            </a:pPr>
            <a:r>
              <a:rPr b="0" lang="en-US" sz="1800" spc="-1" strike="noStrike">
                <a:solidFill>
                  <a:srgbClr val="ff0000"/>
                </a:solidFill>
                <a:latin typeface="Calibri"/>
                <a:ea typeface="Calibri"/>
              </a:rPr>
              <a:t>User</a:t>
            </a:r>
            <a:r>
              <a:rPr b="0" lang="en-US" sz="1800" spc="-1" strike="noStrike">
                <a:solidFill>
                  <a:schemeClr val="dk1"/>
                </a:solidFill>
                <a:latin typeface="Calibri"/>
                <a:ea typeface="Calibri"/>
              </a:rPr>
              <a:t> interface to access application</a:t>
            </a:r>
            <a:endParaRPr b="0" lang="en-US" sz="1800" spc="-1" strike="noStrike">
              <a:solidFill>
                <a:srgbClr val="000000"/>
              </a:solidFill>
              <a:latin typeface="Arial"/>
            </a:endParaRPr>
          </a:p>
        </p:txBody>
      </p:sp>
      <p:sp>
        <p:nvSpPr>
          <p:cNvPr id="151" name="Arrow: Right 42"/>
          <p:cNvSpPr/>
          <p:nvPr/>
        </p:nvSpPr>
        <p:spPr>
          <a:xfrm>
            <a:off x="6910560" y="488952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52" name="Arrow: Right 43"/>
          <p:cNvSpPr/>
          <p:nvPr/>
        </p:nvSpPr>
        <p:spPr>
          <a:xfrm>
            <a:off x="8729280" y="488952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3" name="TextBox 1"/>
          <p:cNvSpPr/>
          <p:nvPr/>
        </p:nvSpPr>
        <p:spPr>
          <a:xfrm>
            <a:off x="3484440" y="1210680"/>
            <a:ext cx="1957680" cy="1462680"/>
          </a:xfrm>
          <a:prstGeom prst="rect">
            <a:avLst/>
          </a:prstGeom>
          <a:noFill/>
          <a:ln w="0">
            <a:solidFill>
              <a:srgbClr val="4472c4"/>
            </a:solidFill>
          </a:ln>
        </p:spPr>
        <p:style>
          <a:lnRef idx="0"/>
          <a:fillRef idx="0"/>
          <a:effectRef idx="0"/>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Input Processing:</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Audio input using user's microphone</a:t>
            </a:r>
            <a:endParaRPr b="0" lang="en-US" sz="1800" spc="-1" strike="noStrike">
              <a:solidFill>
                <a:srgbClr val="000000"/>
              </a:solidFill>
              <a:latin typeface="Arial"/>
            </a:endParaRPr>
          </a:p>
        </p:txBody>
      </p:sp>
      <p:sp>
        <p:nvSpPr>
          <p:cNvPr id="154" name="TextBox 4"/>
          <p:cNvSpPr/>
          <p:nvPr/>
        </p:nvSpPr>
        <p:spPr>
          <a:xfrm>
            <a:off x="5667840" y="1230120"/>
            <a:ext cx="2421000" cy="173700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Pre-processing:</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Removing background noise that can interfere with speech recognition</a:t>
            </a:r>
            <a:endParaRPr b="0" lang="en-US" sz="1800" spc="-1" strike="noStrike">
              <a:solidFill>
                <a:srgbClr val="000000"/>
              </a:solidFill>
              <a:latin typeface="Arial"/>
            </a:endParaRPr>
          </a:p>
        </p:txBody>
      </p:sp>
      <p:sp>
        <p:nvSpPr>
          <p:cNvPr id="155" name="TextBox 7"/>
          <p:cNvSpPr/>
          <p:nvPr/>
        </p:nvSpPr>
        <p:spPr>
          <a:xfrm>
            <a:off x="8357040" y="1027080"/>
            <a:ext cx="2742840" cy="118836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Automatic Speech Recognition:</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Machine algorithm converts audio to text</a:t>
            </a:r>
            <a:endParaRPr b="0" lang="en-US" sz="1800" spc="-1" strike="noStrike">
              <a:solidFill>
                <a:srgbClr val="000000"/>
              </a:solidFill>
              <a:latin typeface="Arial"/>
            </a:endParaRPr>
          </a:p>
        </p:txBody>
      </p:sp>
      <p:sp>
        <p:nvSpPr>
          <p:cNvPr id="156" name="TextBox 8"/>
          <p:cNvSpPr/>
          <p:nvPr/>
        </p:nvSpPr>
        <p:spPr>
          <a:xfrm>
            <a:off x="6733080" y="2845800"/>
            <a:ext cx="2211840" cy="173700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Natural Language Processing:</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Extract meaning and context of the text output from ASR component</a:t>
            </a:r>
            <a:endParaRPr b="0" lang="en-US" sz="1800" spc="-1" strike="noStrike">
              <a:solidFill>
                <a:srgbClr val="000000"/>
              </a:solidFill>
              <a:latin typeface="Arial"/>
            </a:endParaRPr>
          </a:p>
        </p:txBody>
      </p:sp>
      <p:sp>
        <p:nvSpPr>
          <p:cNvPr id="157" name="TextBox 23"/>
          <p:cNvSpPr/>
          <p:nvPr/>
        </p:nvSpPr>
        <p:spPr>
          <a:xfrm>
            <a:off x="822600" y="1162440"/>
            <a:ext cx="2418120" cy="146268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rgbClr val="000000"/>
                </a:solidFill>
                <a:latin typeface="Times New Roman"/>
              </a:rPr>
              <a:t>Hardware: </a:t>
            </a:r>
            <a:endParaRPr b="0" lang="en-US" sz="1800" spc="-1" strike="noStrike">
              <a:solidFill>
                <a:srgbClr val="000000"/>
              </a:solidFill>
              <a:latin typeface="Arial"/>
            </a:endParaRPr>
          </a:p>
          <a:p>
            <a:pPr defTabSz="914400">
              <a:lnSpc>
                <a:spcPct val="100000"/>
              </a:lnSpc>
            </a:pPr>
            <a:r>
              <a:rPr b="0" lang="en-US" sz="1800" spc="-1" strike="noStrike">
                <a:solidFill>
                  <a:srgbClr val="000000"/>
                </a:solidFill>
                <a:latin typeface="Times New Roman"/>
              </a:rPr>
              <a:t>Raspberry Pi connected to a breadboard with components for home automation</a:t>
            </a:r>
            <a:endParaRPr b="0" lang="en-US" sz="1800" spc="-1" strike="noStrike">
              <a:solidFill>
                <a:srgbClr val="000000"/>
              </a:solidFill>
              <a:latin typeface="Arial"/>
            </a:endParaRPr>
          </a:p>
        </p:txBody>
      </p:sp>
      <p:sp>
        <p:nvSpPr>
          <p:cNvPr id="158" name="TextBox 24"/>
          <p:cNvSpPr/>
          <p:nvPr/>
        </p:nvSpPr>
        <p:spPr>
          <a:xfrm>
            <a:off x="9134280" y="2889000"/>
            <a:ext cx="2742840" cy="146268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Wake Word Detection:</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Voice assistant system gets activated when wake word 'JARVIS' is detected</a:t>
            </a:r>
            <a:endParaRPr b="0" lang="en-US" sz="1800" spc="-1" strike="noStrike">
              <a:solidFill>
                <a:srgbClr val="000000"/>
              </a:solidFill>
              <a:latin typeface="Arial"/>
            </a:endParaRPr>
          </a:p>
        </p:txBody>
      </p:sp>
      <p:sp>
        <p:nvSpPr>
          <p:cNvPr id="159" name="TextBox 27"/>
          <p:cNvSpPr/>
          <p:nvPr/>
        </p:nvSpPr>
        <p:spPr>
          <a:xfrm>
            <a:off x="3764160" y="2928240"/>
            <a:ext cx="2780280" cy="146268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Intent Recognition:</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Determines intent of user's command based on results of previous sub-components</a:t>
            </a:r>
            <a:endParaRPr b="0" lang="en-US" sz="1800" spc="-1" strike="noStrike">
              <a:solidFill>
                <a:srgbClr val="000000"/>
              </a:solidFill>
              <a:latin typeface="Arial"/>
            </a:endParaRPr>
          </a:p>
        </p:txBody>
      </p:sp>
      <p:sp>
        <p:nvSpPr>
          <p:cNvPr id="160" name="TextBox 29"/>
          <p:cNvSpPr/>
          <p:nvPr/>
        </p:nvSpPr>
        <p:spPr>
          <a:xfrm>
            <a:off x="933840" y="2824920"/>
            <a:ext cx="2546280" cy="255996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Dialogue Management &amp; Dialogue State Tracking:</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Determines the apt response and keeps track of current context and state of conversation</a:t>
            </a:r>
            <a:endParaRPr b="0" lang="en-US" sz="1800" spc="-1" strike="noStrike">
              <a:solidFill>
                <a:srgbClr val="000000"/>
              </a:solidFill>
              <a:latin typeface="Arial"/>
            </a:endParaRPr>
          </a:p>
        </p:txBody>
      </p:sp>
      <p:sp>
        <p:nvSpPr>
          <p:cNvPr id="161" name="TextBox 32"/>
          <p:cNvSpPr/>
          <p:nvPr/>
        </p:nvSpPr>
        <p:spPr>
          <a:xfrm>
            <a:off x="555480" y="4973040"/>
            <a:ext cx="2821680" cy="91404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Action selection:</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Selects actions based on user's intent</a:t>
            </a:r>
            <a:endParaRPr b="0" lang="en-US" sz="1800" spc="-1" strike="noStrike">
              <a:solidFill>
                <a:srgbClr val="000000"/>
              </a:solidFill>
              <a:latin typeface="Arial"/>
            </a:endParaRPr>
          </a:p>
        </p:txBody>
      </p:sp>
      <p:sp>
        <p:nvSpPr>
          <p:cNvPr id="162" name="TextBox 33"/>
          <p:cNvSpPr/>
          <p:nvPr/>
        </p:nvSpPr>
        <p:spPr>
          <a:xfrm>
            <a:off x="3529080" y="5101920"/>
            <a:ext cx="2998440" cy="146268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Output Generation:</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Generates response (audio) for user using text-to-speech(TTS) component</a:t>
            </a:r>
            <a:endParaRPr b="0" lang="en-US" sz="1800" spc="-1" strike="noStrike">
              <a:solidFill>
                <a:srgbClr val="000000"/>
              </a:solidFill>
              <a:latin typeface="Arial"/>
            </a:endParaRPr>
          </a:p>
        </p:txBody>
      </p:sp>
      <p:sp>
        <p:nvSpPr>
          <p:cNvPr id="163" name="TextBox 34"/>
          <p:cNvSpPr/>
          <p:nvPr/>
        </p:nvSpPr>
        <p:spPr>
          <a:xfrm>
            <a:off x="6719400" y="5061600"/>
            <a:ext cx="2189160" cy="146268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Response Generation: </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Creates actual response based on selected action</a:t>
            </a:r>
            <a:endParaRPr b="0" lang="en-US" sz="1800" spc="-1" strike="noStrike">
              <a:solidFill>
                <a:srgbClr val="000000"/>
              </a:solidFill>
              <a:latin typeface="Arial"/>
            </a:endParaRPr>
          </a:p>
        </p:txBody>
      </p:sp>
      <p:sp>
        <p:nvSpPr>
          <p:cNvPr id="164" name="TextBox 35"/>
          <p:cNvSpPr/>
          <p:nvPr/>
        </p:nvSpPr>
        <p:spPr>
          <a:xfrm>
            <a:off x="9087120" y="4996080"/>
            <a:ext cx="2454120" cy="201132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numCol="1" spcCol="0" horzOverflow="overflow" anchor="t">
            <a:spAutoFit/>
          </a:bodyPr>
          <a:p>
            <a:pPr algn="ctr" defTabSz="914400">
              <a:lnSpc>
                <a:spcPct val="100000"/>
              </a:lnSpc>
            </a:pPr>
            <a:r>
              <a:rPr b="0" lang="en-US" sz="1800" spc="-1" strike="noStrike">
                <a:solidFill>
                  <a:schemeClr val="dk1"/>
                </a:solidFill>
                <a:latin typeface="Calibri"/>
              </a:rPr>
              <a:t>Integration with External Services/API:</a:t>
            </a:r>
            <a:endParaRPr b="0" lang="en-US" sz="1800" spc="-1" strike="noStrike">
              <a:solidFill>
                <a:srgbClr val="000000"/>
              </a:solidFill>
              <a:latin typeface="Arial"/>
            </a:endParaRPr>
          </a:p>
          <a:p>
            <a:pPr algn="ctr" defTabSz="914400">
              <a:lnSpc>
                <a:spcPct val="100000"/>
              </a:lnSpc>
            </a:pPr>
            <a:r>
              <a:rPr b="0" lang="en-US" sz="1800" spc="-1" strike="noStrike">
                <a:solidFill>
                  <a:schemeClr val="dk1"/>
                </a:solidFill>
                <a:latin typeface="Calibri"/>
              </a:rPr>
              <a:t>Provides additional functionality of smart home automation</a:t>
            </a:r>
            <a:endParaRPr b="0" lang="en-US" sz="1800" spc="-1" strike="noStrike">
              <a:solidFill>
                <a:srgbClr val="000000"/>
              </a:solidFill>
              <a:latin typeface="Arial"/>
            </a:endParaRPr>
          </a:p>
        </p:txBody>
      </p:sp>
      <p:sp>
        <p:nvSpPr>
          <p:cNvPr id="165" name="Arrow: Right 2"/>
          <p:cNvSpPr/>
          <p:nvPr/>
        </p:nvSpPr>
        <p:spPr>
          <a:xfrm>
            <a:off x="5424480" y="143928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66" name="Arrow: Right 15"/>
          <p:cNvSpPr/>
          <p:nvPr/>
        </p:nvSpPr>
        <p:spPr>
          <a:xfrm>
            <a:off x="8069400" y="145692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67" name="Arrow: Right 19"/>
          <p:cNvSpPr/>
          <p:nvPr/>
        </p:nvSpPr>
        <p:spPr>
          <a:xfrm rot="5400000">
            <a:off x="10170720" y="242424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68" name="Arrow: Right 22"/>
          <p:cNvSpPr/>
          <p:nvPr/>
        </p:nvSpPr>
        <p:spPr>
          <a:xfrm rot="10800000">
            <a:off x="8909280" y="353160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69" name="Arrow: Right 31"/>
          <p:cNvSpPr/>
          <p:nvPr/>
        </p:nvSpPr>
        <p:spPr>
          <a:xfrm rot="10800000">
            <a:off x="6484680" y="348948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70" name="Arrow: Right 36"/>
          <p:cNvSpPr/>
          <p:nvPr/>
        </p:nvSpPr>
        <p:spPr>
          <a:xfrm rot="10800000">
            <a:off x="3514680" y="348948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71" name="Arrow: Right 37"/>
          <p:cNvSpPr/>
          <p:nvPr/>
        </p:nvSpPr>
        <p:spPr>
          <a:xfrm rot="5400000">
            <a:off x="1972080" y="465264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72" name="Arrow: Right 38"/>
          <p:cNvSpPr/>
          <p:nvPr/>
        </p:nvSpPr>
        <p:spPr>
          <a:xfrm>
            <a:off x="3336480" y="552132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73" name="Arrow: Right 39"/>
          <p:cNvSpPr/>
          <p:nvPr/>
        </p:nvSpPr>
        <p:spPr>
          <a:xfrm>
            <a:off x="6471000" y="553536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74" name="Arrow: Right 40"/>
          <p:cNvSpPr/>
          <p:nvPr/>
        </p:nvSpPr>
        <p:spPr>
          <a:xfrm>
            <a:off x="8846640" y="551628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75" name="Arrow: Right 16"/>
          <p:cNvSpPr/>
          <p:nvPr/>
        </p:nvSpPr>
        <p:spPr>
          <a:xfrm>
            <a:off x="3233520" y="1488960"/>
            <a:ext cx="287280" cy="212760"/>
          </a:xfrm>
          <a:prstGeom prst="rightArrow">
            <a:avLst>
              <a:gd name="adj1" fmla="val 50000"/>
              <a:gd name="adj2" fmla="val 50000"/>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76" name="TextBox 5"/>
          <p:cNvSpPr/>
          <p:nvPr/>
        </p:nvSpPr>
        <p:spPr>
          <a:xfrm>
            <a:off x="252000" y="205200"/>
            <a:ext cx="6915600" cy="1918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4000" spc="-1" strike="noStrike">
                <a:solidFill>
                  <a:srgbClr val="1e1e1e"/>
                </a:solidFill>
                <a:latin typeface="Clear Sans Medium"/>
              </a:rPr>
              <a:t>Study Design and Methodology</a:t>
            </a:r>
            <a:endParaRPr b="0" lang="en-US" sz="4000" spc="-1" strike="noStrike">
              <a:solidFill>
                <a:srgbClr val="000000"/>
              </a:solidFill>
              <a:latin typeface="Arial"/>
            </a:endParaRPr>
          </a:p>
          <a:p>
            <a:pPr defTabSz="914400">
              <a:lnSpc>
                <a:spcPct val="100000"/>
              </a:lnSpc>
            </a:pPr>
            <a:endParaRPr b="0" lang="en-US" sz="40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Picture 1" descr="A diagram of a process flow&#10;&#10;Description automatically generated"/>
          <p:cNvPicPr/>
          <p:nvPr/>
        </p:nvPicPr>
        <p:blipFill>
          <a:blip r:embed="rId1"/>
          <a:stretch/>
        </p:blipFill>
        <p:spPr>
          <a:xfrm>
            <a:off x="1457280" y="229680"/>
            <a:ext cx="8734320" cy="68263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50280" y="365040"/>
            <a:ext cx="11003040" cy="1325160"/>
          </a:xfrm>
          <a:prstGeom prst="rect">
            <a:avLst/>
          </a:prstGeom>
          <a:noFill/>
          <a:ln w="0">
            <a:noFill/>
          </a:ln>
        </p:spPr>
        <p:txBody>
          <a:bodyPr lIns="91440" rIns="91440" tIns="45720" bIns="45720" anchor="ctr">
            <a:normAutofit/>
          </a:bodyPr>
          <a:p>
            <a:pPr indent="0" defTabSz="914400">
              <a:lnSpc>
                <a:spcPct val="90000"/>
              </a:lnSpc>
              <a:buNone/>
            </a:pPr>
            <a:r>
              <a:rPr b="1" lang="en-IN" sz="5400" spc="-1" strike="noStrike">
                <a:solidFill>
                  <a:schemeClr val="dk1"/>
                </a:solidFill>
                <a:latin typeface="Clear Sans Medium"/>
              </a:rPr>
              <a:t>ABSTRACT</a:t>
            </a:r>
            <a:endParaRPr b="0" lang="en-US" sz="5400" spc="-1" strike="noStrike">
              <a:solidFill>
                <a:schemeClr val="dk1"/>
              </a:solidFill>
              <a:latin typeface="Calibri"/>
            </a:endParaRPr>
          </a:p>
        </p:txBody>
      </p:sp>
      <p:sp>
        <p:nvSpPr>
          <p:cNvPr id="82" name="PlaceHolder 2"/>
          <p:cNvSpPr>
            <a:spLocks noGrp="1"/>
          </p:cNvSpPr>
          <p:nvPr>
            <p:ph/>
          </p:nvPr>
        </p:nvSpPr>
        <p:spPr>
          <a:xfrm>
            <a:off x="265680" y="1778760"/>
            <a:ext cx="11575440" cy="4926600"/>
          </a:xfrm>
          <a:prstGeom prst="rect">
            <a:avLst/>
          </a:prstGeom>
          <a:noFill/>
          <a:ln w="0">
            <a:noFill/>
          </a:ln>
        </p:spPr>
        <p:txBody>
          <a:bodyPr lIns="91440" rIns="91440" tIns="45720" bIns="45720" anchor="t">
            <a:normAutofit fontScale="93550"/>
          </a:bodyPr>
          <a:p>
            <a:pPr indent="0" defTabSz="914400">
              <a:lnSpc>
                <a:spcPct val="90000"/>
              </a:lnSpc>
              <a:spcBef>
                <a:spcPts val="1001"/>
              </a:spcBef>
              <a:buNone/>
              <a:tabLst>
                <a:tab algn="l" pos="0"/>
              </a:tabLst>
            </a:pPr>
            <a:r>
              <a:rPr b="0" lang="en-IN" sz="2100" spc="-1" strike="noStrike">
                <a:solidFill>
                  <a:schemeClr val="dk1"/>
                </a:solidFill>
                <a:latin typeface="Calibri"/>
              </a:rPr>
              <a:t>This paper explores the integration of virtual assistant technology with home automation systems. The voice assistant JARVIS leverages natural language processing to understand user requests and perform tasks such as information retrieval from Wikipedia, video playback on YouTube, and managing reminders and alarms. By simplifying daily routines and enhancing accessibility, JARVIS has the potential to revolutionize how we interact with technology in our homes. We use artificial intelligence (AI) and natural language processing (NLP) methods like Hidden Markov Models (HMM) and Mel-Frequency Cepstral Coefficients (MFCC) for speech recognition. Our setup involves using Raspberry Pi 3B+ to link with IoT devices and sending signals over Bluetooth and Wi Fi. We have prioritized the security of the user by ensuring that the data does not get stored in the cache memory. To maintain functionality when disconnected from the internet, the system will explore alternative communication methods for signals between system components. This research takes a thorough look at how we can blend virtual assistant tech into home automation systems to make living spaces intelligent.</a:t>
            </a:r>
            <a:endParaRPr b="0" lang="en-US" sz="2100" spc="-1" strike="noStrike">
              <a:solidFill>
                <a:schemeClr val="dk1"/>
              </a:solidFill>
              <a:latin typeface="Calibri"/>
            </a:endParaRPr>
          </a:p>
          <a:p>
            <a:pPr indent="0" defTabSz="914400">
              <a:lnSpc>
                <a:spcPct val="90000"/>
              </a:lnSpc>
              <a:spcBef>
                <a:spcPts val="1001"/>
              </a:spcBef>
              <a:buNone/>
              <a:tabLst>
                <a:tab algn="l" pos="0"/>
              </a:tabLst>
            </a:pPr>
            <a:r>
              <a:rPr b="1" lang="en-US" sz="2100" spc="-1" strike="noStrike">
                <a:solidFill>
                  <a:schemeClr val="dk1"/>
                </a:solidFill>
                <a:latin typeface="Calibri"/>
              </a:rPr>
              <a:t>Keywords:  </a:t>
            </a:r>
            <a:r>
              <a:rPr b="0" lang="en-US" sz="2100" spc="-1" strike="noStrike">
                <a:solidFill>
                  <a:schemeClr val="dk1"/>
                </a:solidFill>
                <a:latin typeface="Calibri"/>
              </a:rPr>
              <a:t>Virtual Assistant, Smart Home Automation, Artificial Intelligence, Natural Language Processing, Raspberry Pi 3B+, Speech Recognition, Hidden Markov Model (HMM), Mel-Frequency Cepstral Coefficients (MFCC), Natural Language Understanding, Accessibility, Scalability, User Privacy.</a:t>
            </a:r>
            <a:endParaRPr b="0" lang="en-US" sz="2100" spc="-1" strike="noStrike">
              <a:solidFill>
                <a:schemeClr val="dk1"/>
              </a:solidFill>
              <a:latin typeface="Calibri"/>
            </a:endParaRPr>
          </a:p>
        </p:txBody>
      </p:sp>
    </p:spTree>
  </p:cSld>
  <mc:AlternateContent>
    <mc:Choice Requires="p14">
      <p:transition spd="med" p14:dur="700">
        <p:fade/>
      </p:transition>
    </mc:Choice>
    <mc:Fallback>
      <p:transition spd="med">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Box 1"/>
          <p:cNvSpPr/>
          <p:nvPr/>
        </p:nvSpPr>
        <p:spPr>
          <a:xfrm>
            <a:off x="4130640" y="0"/>
            <a:ext cx="3930480" cy="10652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3200" spc="-1" strike="noStrike">
                <a:solidFill>
                  <a:schemeClr val="dk1"/>
                </a:solidFill>
                <a:latin typeface="Clear Sans Medium"/>
              </a:rPr>
              <a:t>TECHNOLOGY STACK</a:t>
            </a:r>
            <a:endParaRPr b="0" lang="en-US" sz="3200" spc="-1" strike="noStrike">
              <a:solidFill>
                <a:srgbClr val="000000"/>
              </a:solidFill>
              <a:latin typeface="Arial"/>
            </a:endParaRPr>
          </a:p>
        </p:txBody>
      </p:sp>
      <p:sp>
        <p:nvSpPr>
          <p:cNvPr id="179" name="TextBox 5"/>
          <p:cNvSpPr/>
          <p:nvPr/>
        </p:nvSpPr>
        <p:spPr>
          <a:xfrm>
            <a:off x="241920" y="700200"/>
            <a:ext cx="6095520" cy="5265720"/>
          </a:xfrm>
          <a:prstGeom prst="rect">
            <a:avLst/>
          </a:prstGeom>
          <a:noFill/>
          <a:ln w="0">
            <a:noFill/>
          </a:ln>
        </p:spPr>
        <p:style>
          <a:lnRef idx="0"/>
          <a:fillRef idx="0"/>
          <a:effectRef idx="0"/>
          <a:fontRef idx="minor"/>
        </p:style>
        <p:txBody>
          <a:bodyPr numCol="1" spcCol="0" horzOverflow="overflow" anchor="t">
            <a:spAutoFit/>
          </a:bodyPr>
          <a:p>
            <a:pPr defTabSz="914400">
              <a:lnSpc>
                <a:spcPct val="107000"/>
              </a:lnSpc>
              <a:spcAft>
                <a:spcPts val="799"/>
              </a:spcAft>
            </a:pPr>
            <a:r>
              <a:rPr b="1" lang="en-IN" sz="1400" spc="-1" strike="noStrike">
                <a:solidFill>
                  <a:schemeClr val="dk1"/>
                </a:solidFill>
                <a:latin typeface="Times New Roman"/>
                <a:ea typeface="Calibri"/>
              </a:rPr>
              <a:t>Software Stack:</a:t>
            </a:r>
            <a:endParaRPr b="0" lang="en-US" sz="1400" spc="-1" strike="noStrike">
              <a:solidFill>
                <a:srgbClr val="000000"/>
              </a:solidFill>
              <a:latin typeface="Arial"/>
            </a:endParaRPr>
          </a:p>
          <a:p>
            <a:pPr marL="343080" indent="-343080" defTabSz="914400">
              <a:lnSpc>
                <a:spcPct val="107000"/>
              </a:lnSpc>
              <a:spcAft>
                <a:spcPts val="799"/>
              </a:spcAft>
              <a:tabLst>
                <a:tab algn="l" pos="0"/>
              </a:tabLst>
            </a:pPr>
            <a:r>
              <a:rPr b="1" lang="en-IN" sz="1400" spc="-1" strike="noStrike">
                <a:solidFill>
                  <a:schemeClr val="dk1"/>
                </a:solidFill>
                <a:latin typeface="Times New Roman"/>
                <a:ea typeface="Calibri"/>
              </a:rPr>
              <a:t>Speech Recognition:</a:t>
            </a:r>
            <a:endParaRPr b="0" lang="en-US" sz="1400" spc="-1" strike="noStrike">
              <a:solidFill>
                <a:srgbClr val="000000"/>
              </a:solidFill>
              <a:latin typeface="Arial"/>
            </a:endParaRPr>
          </a:p>
          <a:p>
            <a:pPr lvl="1" marL="743040" indent="-285840" defTabSz="914400">
              <a:lnSpc>
                <a:spcPct val="107000"/>
              </a:lnSpc>
              <a:spcAft>
                <a:spcPts val="799"/>
              </a:spcAft>
              <a:buClr>
                <a:srgbClr val="000000"/>
              </a:buClr>
              <a:buFont typeface="Symbol" charset="2"/>
              <a:buChar char=""/>
              <a:tabLst>
                <a:tab algn="l" pos="914400"/>
              </a:tabLst>
            </a:pPr>
            <a:r>
              <a:rPr b="0" lang="en-IN" sz="1400" spc="-1" strike="noStrike">
                <a:solidFill>
                  <a:schemeClr val="dk1"/>
                </a:solidFill>
                <a:latin typeface="Times New Roman"/>
                <a:ea typeface="Calibri"/>
              </a:rPr>
              <a:t>Google Cloud Speech-to-Text</a:t>
            </a:r>
            <a:endParaRPr b="0" lang="en-US" sz="1400" spc="-1" strike="noStrike">
              <a:solidFill>
                <a:srgbClr val="000000"/>
              </a:solidFill>
              <a:latin typeface="Arial"/>
            </a:endParaRPr>
          </a:p>
          <a:p>
            <a:pPr marL="343080" indent="-343080" defTabSz="914400">
              <a:lnSpc>
                <a:spcPct val="107000"/>
              </a:lnSpc>
              <a:spcAft>
                <a:spcPts val="799"/>
              </a:spcAft>
              <a:tabLst>
                <a:tab algn="l" pos="0"/>
              </a:tabLst>
            </a:pPr>
            <a:r>
              <a:rPr b="1" lang="en-IN" sz="1400" spc="-1" strike="noStrike">
                <a:solidFill>
                  <a:schemeClr val="dk1"/>
                </a:solidFill>
                <a:latin typeface="Times New Roman"/>
                <a:ea typeface="Calibri"/>
              </a:rPr>
              <a:t>Natural Language Processing (NLP):</a:t>
            </a:r>
            <a:endParaRPr b="0" lang="en-US" sz="1400" spc="-1" strike="noStrike">
              <a:solidFill>
                <a:srgbClr val="000000"/>
              </a:solidFill>
              <a:latin typeface="Arial"/>
            </a:endParaRPr>
          </a:p>
          <a:p>
            <a:pPr lvl="1" marL="743040" indent="-285840" defTabSz="914400">
              <a:lnSpc>
                <a:spcPct val="107000"/>
              </a:lnSpc>
              <a:spcAft>
                <a:spcPts val="799"/>
              </a:spcAft>
              <a:buClr>
                <a:srgbClr val="000000"/>
              </a:buClr>
              <a:buFont typeface="Symbol" charset="2"/>
              <a:buChar char=""/>
              <a:tabLst>
                <a:tab algn="l" pos="914400"/>
              </a:tabLst>
            </a:pPr>
            <a:r>
              <a:rPr b="0" lang="en-US" sz="1400" spc="-1" strike="noStrike">
                <a:solidFill>
                  <a:schemeClr val="dk1"/>
                </a:solidFill>
                <a:latin typeface="Times New Roman"/>
                <a:ea typeface="Calibri"/>
              </a:rPr>
              <a:t>Hidden Markov Model</a:t>
            </a:r>
            <a:endParaRPr b="0" lang="en-US" sz="1400" spc="-1" strike="noStrike">
              <a:solidFill>
                <a:srgbClr val="000000"/>
              </a:solidFill>
              <a:latin typeface="Arial"/>
            </a:endParaRPr>
          </a:p>
          <a:p>
            <a:pPr lvl="1" marL="743040" indent="-285840" defTabSz="914400">
              <a:lnSpc>
                <a:spcPct val="107000"/>
              </a:lnSpc>
              <a:spcAft>
                <a:spcPts val="799"/>
              </a:spcAft>
              <a:buClr>
                <a:srgbClr val="000000"/>
              </a:buClr>
              <a:buFont typeface="Symbol" charset="2"/>
              <a:buChar char=""/>
              <a:tabLst>
                <a:tab algn="l" pos="914400"/>
              </a:tabLst>
            </a:pPr>
            <a:r>
              <a:rPr b="0" lang="en-US" sz="1400" spc="-1" strike="noStrike">
                <a:solidFill>
                  <a:schemeClr val="dk1"/>
                </a:solidFill>
                <a:latin typeface="Times New Roman"/>
                <a:ea typeface="Calibri"/>
              </a:rPr>
              <a:t>Mel- frequency cepstral coefficient </a:t>
            </a:r>
            <a:endParaRPr b="0" lang="en-US" sz="1400" spc="-1" strike="noStrike">
              <a:solidFill>
                <a:srgbClr val="000000"/>
              </a:solidFill>
              <a:latin typeface="Arial"/>
            </a:endParaRPr>
          </a:p>
          <a:p>
            <a:pPr marL="343080" indent="-343080" defTabSz="914400">
              <a:lnSpc>
                <a:spcPct val="107000"/>
              </a:lnSpc>
              <a:spcAft>
                <a:spcPts val="799"/>
              </a:spcAft>
              <a:tabLst>
                <a:tab algn="l" pos="0"/>
              </a:tabLst>
            </a:pPr>
            <a:r>
              <a:rPr b="1" lang="en-IN" sz="1400" spc="-1" strike="noStrike">
                <a:solidFill>
                  <a:schemeClr val="dk1"/>
                </a:solidFill>
                <a:latin typeface="Times New Roman"/>
                <a:ea typeface="Calibri"/>
              </a:rPr>
              <a:t>Text-to-Speech (TTS):</a:t>
            </a:r>
            <a:endParaRPr b="0" lang="en-US" sz="1400" spc="-1" strike="noStrike">
              <a:solidFill>
                <a:srgbClr val="000000"/>
              </a:solidFill>
              <a:latin typeface="Arial"/>
            </a:endParaRPr>
          </a:p>
          <a:p>
            <a:pPr lvl="1" marL="743040" indent="-285840" defTabSz="914400">
              <a:lnSpc>
                <a:spcPct val="107000"/>
              </a:lnSpc>
              <a:spcAft>
                <a:spcPts val="799"/>
              </a:spcAft>
              <a:buClr>
                <a:srgbClr val="000000"/>
              </a:buClr>
              <a:buFont typeface="Symbol" charset="2"/>
              <a:buChar char=""/>
              <a:tabLst>
                <a:tab algn="l" pos="914400"/>
              </a:tabLst>
            </a:pPr>
            <a:r>
              <a:rPr b="0" lang="en-IN" sz="1400" spc="-1" strike="noStrike">
                <a:solidFill>
                  <a:schemeClr val="dk1"/>
                </a:solidFill>
                <a:latin typeface="Times New Roman"/>
                <a:ea typeface="Calibri"/>
              </a:rPr>
              <a:t>Python Text-to-Speech</a:t>
            </a:r>
            <a:endParaRPr b="0" lang="en-US" sz="1400" spc="-1" strike="noStrike">
              <a:solidFill>
                <a:srgbClr val="000000"/>
              </a:solidFill>
              <a:latin typeface="Arial"/>
            </a:endParaRPr>
          </a:p>
          <a:p>
            <a:pPr marL="343080" indent="-343080" defTabSz="914400">
              <a:lnSpc>
                <a:spcPct val="107000"/>
              </a:lnSpc>
              <a:spcAft>
                <a:spcPts val="799"/>
              </a:spcAft>
              <a:tabLst>
                <a:tab algn="l" pos="0"/>
              </a:tabLst>
            </a:pPr>
            <a:r>
              <a:rPr b="1" lang="en-IN" sz="1400" spc="-1" strike="noStrike">
                <a:solidFill>
                  <a:schemeClr val="dk1"/>
                </a:solidFill>
                <a:latin typeface="Times New Roman"/>
                <a:ea typeface="Calibri"/>
              </a:rPr>
              <a:t>Programming Language:</a:t>
            </a:r>
            <a:endParaRPr b="0" lang="en-US" sz="1400" spc="-1" strike="noStrike">
              <a:solidFill>
                <a:srgbClr val="000000"/>
              </a:solidFill>
              <a:latin typeface="Arial"/>
            </a:endParaRPr>
          </a:p>
          <a:p>
            <a:pPr lvl="1" marL="743040" indent="-285840" defTabSz="914400">
              <a:lnSpc>
                <a:spcPct val="107000"/>
              </a:lnSpc>
              <a:spcAft>
                <a:spcPts val="799"/>
              </a:spcAft>
              <a:buClr>
                <a:srgbClr val="000000"/>
              </a:buClr>
              <a:buFont typeface="Symbol" charset="2"/>
              <a:buChar char=""/>
              <a:tabLst>
                <a:tab algn="l" pos="914400"/>
              </a:tabLst>
            </a:pPr>
            <a:r>
              <a:rPr b="0" lang="en-IN" sz="1400" spc="-1" strike="noStrike">
                <a:solidFill>
                  <a:schemeClr val="dk1"/>
                </a:solidFill>
                <a:latin typeface="Times New Roman"/>
                <a:ea typeface="Calibri"/>
              </a:rPr>
              <a:t>Python (selected for its extensive libraries and programming ease)</a:t>
            </a:r>
            <a:endParaRPr b="0" lang="en-US" sz="1400" spc="-1" strike="noStrike">
              <a:solidFill>
                <a:srgbClr val="000000"/>
              </a:solidFill>
              <a:latin typeface="Arial"/>
            </a:endParaRPr>
          </a:p>
          <a:p>
            <a:pPr marL="343080" indent="-343080" defTabSz="914400">
              <a:lnSpc>
                <a:spcPct val="107000"/>
              </a:lnSpc>
              <a:spcAft>
                <a:spcPts val="799"/>
              </a:spcAft>
              <a:tabLst>
                <a:tab algn="l" pos="0"/>
              </a:tabLst>
            </a:pPr>
            <a:r>
              <a:rPr b="1" lang="en-IN" sz="1400" spc="-1" strike="noStrike">
                <a:solidFill>
                  <a:schemeClr val="dk1"/>
                </a:solidFill>
                <a:latin typeface="Times New Roman"/>
                <a:ea typeface="Calibri"/>
              </a:rPr>
              <a:t>Operating System:</a:t>
            </a:r>
            <a:endParaRPr b="0" lang="en-US" sz="1400" spc="-1" strike="noStrike">
              <a:solidFill>
                <a:srgbClr val="000000"/>
              </a:solidFill>
              <a:latin typeface="Arial"/>
            </a:endParaRPr>
          </a:p>
          <a:p>
            <a:pPr lvl="1" marL="743040" indent="-285840" defTabSz="914400">
              <a:lnSpc>
                <a:spcPct val="107000"/>
              </a:lnSpc>
              <a:spcAft>
                <a:spcPts val="799"/>
              </a:spcAft>
              <a:buClr>
                <a:srgbClr val="000000"/>
              </a:buClr>
              <a:buFont typeface="Symbol" charset="2"/>
              <a:buChar char=""/>
              <a:tabLst>
                <a:tab algn="l" pos="914400"/>
              </a:tabLst>
            </a:pPr>
            <a:r>
              <a:rPr b="0" lang="en-IN" sz="1400" spc="-1" strike="noStrike">
                <a:solidFill>
                  <a:schemeClr val="dk1"/>
                </a:solidFill>
                <a:latin typeface="Times New Roman"/>
                <a:ea typeface="Calibri"/>
              </a:rPr>
              <a:t>Raspbian (for Raspberry Pi)</a:t>
            </a:r>
            <a:endParaRPr b="0" lang="en-US" sz="1400" spc="-1" strike="noStrike">
              <a:solidFill>
                <a:srgbClr val="000000"/>
              </a:solidFill>
              <a:latin typeface="Arial"/>
            </a:endParaRPr>
          </a:p>
          <a:p>
            <a:pPr lvl="1" marL="743040" indent="-285840" defTabSz="914400">
              <a:lnSpc>
                <a:spcPct val="107000"/>
              </a:lnSpc>
              <a:spcAft>
                <a:spcPts val="799"/>
              </a:spcAft>
              <a:buClr>
                <a:srgbClr val="000000"/>
              </a:buClr>
              <a:buFont typeface="Symbol" charset="2"/>
              <a:buChar char=""/>
              <a:tabLst>
                <a:tab algn="l" pos="914400"/>
              </a:tabLst>
            </a:pPr>
            <a:r>
              <a:rPr b="0" lang="en-IN" sz="1400" spc="-1" strike="noStrike">
                <a:solidFill>
                  <a:schemeClr val="dk1"/>
                </a:solidFill>
                <a:latin typeface="Times New Roman"/>
                <a:ea typeface="Calibri"/>
              </a:rPr>
              <a:t>Debian-based Linux distribution (for BeagleBone)</a:t>
            </a:r>
            <a:endParaRPr b="0" lang="en-US" sz="1400" spc="-1" strike="noStrike">
              <a:solidFill>
                <a:srgbClr val="000000"/>
              </a:solidFill>
              <a:latin typeface="Arial"/>
            </a:endParaRPr>
          </a:p>
          <a:p>
            <a:pPr marL="343080" indent="-343080" defTabSz="914400">
              <a:lnSpc>
                <a:spcPct val="107000"/>
              </a:lnSpc>
              <a:spcAft>
                <a:spcPts val="799"/>
              </a:spcAft>
              <a:tabLst>
                <a:tab algn="l" pos="0"/>
              </a:tabLst>
            </a:pPr>
            <a:r>
              <a:rPr b="1" lang="en-IN" sz="1400" spc="-1" strike="noStrike">
                <a:solidFill>
                  <a:schemeClr val="dk1"/>
                </a:solidFill>
                <a:latin typeface="Times New Roman"/>
                <a:ea typeface="Calibri"/>
              </a:rPr>
              <a:t>Web Services/APIs:</a:t>
            </a:r>
            <a:endParaRPr b="0" lang="en-US" sz="1400" spc="-1" strike="noStrike">
              <a:solidFill>
                <a:srgbClr val="000000"/>
              </a:solidFill>
              <a:latin typeface="Arial"/>
            </a:endParaRPr>
          </a:p>
          <a:p>
            <a:pPr lvl="1" marL="743040" indent="-285840" defTabSz="914400">
              <a:lnSpc>
                <a:spcPct val="107000"/>
              </a:lnSpc>
              <a:spcAft>
                <a:spcPts val="799"/>
              </a:spcAft>
              <a:buClr>
                <a:srgbClr val="000000"/>
              </a:buClr>
              <a:buFont typeface="Symbol" charset="2"/>
              <a:buChar char=""/>
              <a:tabLst>
                <a:tab algn="l" pos="914400"/>
              </a:tabLst>
            </a:pPr>
            <a:r>
              <a:rPr b="0" lang="en-IN" sz="1400" spc="-1" strike="noStrike">
                <a:solidFill>
                  <a:schemeClr val="dk1"/>
                </a:solidFill>
                <a:latin typeface="Calibri"/>
                <a:ea typeface="Calibri"/>
              </a:rPr>
              <a:t>Hub API Endpoints</a:t>
            </a:r>
            <a:endParaRPr b="0" lang="en-US" sz="1400" spc="-1" strike="noStrike">
              <a:solidFill>
                <a:srgbClr val="000000"/>
              </a:solidFill>
              <a:latin typeface="Arial"/>
            </a:endParaRPr>
          </a:p>
          <a:p>
            <a:pPr lvl="1" marL="743040" indent="-285840" defTabSz="914400">
              <a:lnSpc>
                <a:spcPct val="107000"/>
              </a:lnSpc>
              <a:spcAft>
                <a:spcPts val="799"/>
              </a:spcAft>
              <a:buClr>
                <a:srgbClr val="000000"/>
              </a:buClr>
              <a:buFont typeface="Symbol" charset="2"/>
              <a:buChar char=""/>
              <a:tabLst>
                <a:tab algn="l" pos="914400"/>
              </a:tabLst>
            </a:pPr>
            <a:r>
              <a:rPr b="0" lang="en-IN" sz="1400" spc="-1" strike="noStrike">
                <a:solidFill>
                  <a:schemeClr val="dk1"/>
                </a:solidFill>
                <a:latin typeface="Times New Roman"/>
                <a:ea typeface="Calibri"/>
              </a:rPr>
              <a:t>Custom APIs for specific functionalities</a:t>
            </a:r>
            <a:endParaRPr b="0" lang="en-US" sz="1400" spc="-1" strike="noStrike">
              <a:solidFill>
                <a:srgbClr val="000000"/>
              </a:solidFill>
              <a:latin typeface="Arial"/>
            </a:endParaRPr>
          </a:p>
        </p:txBody>
      </p:sp>
      <p:sp>
        <p:nvSpPr>
          <p:cNvPr id="180" name="TextBox 4"/>
          <p:cNvSpPr/>
          <p:nvPr/>
        </p:nvSpPr>
        <p:spPr>
          <a:xfrm>
            <a:off x="7008480" y="700200"/>
            <a:ext cx="4698720" cy="5265720"/>
          </a:xfrm>
          <a:prstGeom prst="rect">
            <a:avLst/>
          </a:prstGeom>
          <a:noFill/>
          <a:ln w="0">
            <a:noFill/>
          </a:ln>
        </p:spPr>
        <p:style>
          <a:lnRef idx="0"/>
          <a:fillRef idx="0"/>
          <a:effectRef idx="0"/>
          <a:fontRef idx="minor"/>
        </p:style>
        <p:txBody>
          <a:bodyPr anchor="t">
            <a:spAutoFit/>
          </a:bodyPr>
          <a:p>
            <a:pPr defTabSz="914400">
              <a:lnSpc>
                <a:spcPct val="107000"/>
              </a:lnSpc>
              <a:spcAft>
                <a:spcPts val="799"/>
              </a:spcAft>
            </a:pPr>
            <a:r>
              <a:rPr b="1" lang="en-IN" sz="1400" spc="-1" strike="noStrike">
                <a:solidFill>
                  <a:schemeClr val="dk1"/>
                </a:solidFill>
                <a:latin typeface="Times New Roman"/>
                <a:ea typeface="Calibri"/>
              </a:rPr>
              <a:t>Hardware Stack:</a:t>
            </a:r>
            <a:endParaRPr b="0" lang="en-US" sz="1400" spc="-1" strike="noStrike">
              <a:solidFill>
                <a:srgbClr val="000000"/>
              </a:solidFill>
              <a:latin typeface="Arial"/>
            </a:endParaRPr>
          </a:p>
          <a:p>
            <a:pPr marL="343080" indent="-343080" defTabSz="914400">
              <a:lnSpc>
                <a:spcPct val="107000"/>
              </a:lnSpc>
              <a:spcAft>
                <a:spcPts val="799"/>
              </a:spcAft>
              <a:tabLst>
                <a:tab algn="l" pos="0"/>
              </a:tabLst>
            </a:pPr>
            <a:r>
              <a:rPr b="1" lang="en-IN" sz="1400" spc="-1" strike="noStrike">
                <a:solidFill>
                  <a:schemeClr val="dk1"/>
                </a:solidFill>
                <a:latin typeface="Times New Roman"/>
                <a:ea typeface="Calibri"/>
              </a:rPr>
              <a:t>Single Board Computer:</a:t>
            </a:r>
            <a:endParaRPr b="0" lang="en-US" sz="1400" spc="-1" strike="noStrike">
              <a:solidFill>
                <a:srgbClr val="000000"/>
              </a:solidFill>
              <a:latin typeface="Arial"/>
            </a:endParaRPr>
          </a:p>
          <a:p>
            <a:pPr lvl="1" marL="743040" indent="-285840" defTabSz="914400">
              <a:lnSpc>
                <a:spcPct val="107000"/>
              </a:lnSpc>
              <a:spcAft>
                <a:spcPts val="799"/>
              </a:spcAft>
              <a:buClr>
                <a:srgbClr val="000000"/>
              </a:buClr>
              <a:buFont typeface="Symbol" charset="2"/>
              <a:buChar char=""/>
              <a:tabLst>
                <a:tab algn="l" pos="914400"/>
              </a:tabLst>
            </a:pPr>
            <a:r>
              <a:rPr b="0" lang="en-IN" sz="1400" spc="-1" strike="noStrike">
                <a:solidFill>
                  <a:schemeClr val="dk1"/>
                </a:solidFill>
                <a:latin typeface="Times New Roman"/>
                <a:ea typeface="Calibri"/>
              </a:rPr>
              <a:t>Raspberry Pi 3 B+</a:t>
            </a:r>
            <a:endParaRPr b="0" lang="en-US" sz="1400" spc="-1" strike="noStrike">
              <a:solidFill>
                <a:srgbClr val="000000"/>
              </a:solidFill>
              <a:latin typeface="Arial"/>
            </a:endParaRPr>
          </a:p>
          <a:p>
            <a:pPr lvl="1" marL="743040" indent="-285840" defTabSz="914400">
              <a:lnSpc>
                <a:spcPct val="107000"/>
              </a:lnSpc>
              <a:spcAft>
                <a:spcPts val="799"/>
              </a:spcAft>
              <a:buClr>
                <a:srgbClr val="000000"/>
              </a:buClr>
              <a:buFont typeface="Symbol" charset="2"/>
              <a:buChar char=""/>
              <a:tabLst>
                <a:tab algn="l" pos="914400"/>
              </a:tabLst>
            </a:pPr>
            <a:r>
              <a:rPr b="0" lang="en-IN" sz="1400" spc="-1" strike="noStrike">
                <a:solidFill>
                  <a:schemeClr val="dk1"/>
                </a:solidFill>
                <a:latin typeface="Times New Roman"/>
                <a:ea typeface="Calibri"/>
              </a:rPr>
              <a:t>BeagleBone Black or BeagleBone AI</a:t>
            </a:r>
            <a:endParaRPr b="0" lang="en-US" sz="1400" spc="-1" strike="noStrike">
              <a:solidFill>
                <a:srgbClr val="000000"/>
              </a:solidFill>
              <a:latin typeface="Arial"/>
            </a:endParaRPr>
          </a:p>
          <a:p>
            <a:pPr marL="343080" indent="-343080" defTabSz="914400">
              <a:lnSpc>
                <a:spcPct val="107000"/>
              </a:lnSpc>
              <a:spcAft>
                <a:spcPts val="799"/>
              </a:spcAft>
              <a:tabLst>
                <a:tab algn="l" pos="0"/>
              </a:tabLst>
            </a:pPr>
            <a:r>
              <a:rPr b="1" lang="en-IN" sz="1400" spc="-1" strike="noStrike">
                <a:solidFill>
                  <a:schemeClr val="dk1"/>
                </a:solidFill>
                <a:latin typeface="Times New Roman"/>
                <a:ea typeface="Calibri"/>
              </a:rPr>
              <a:t>Microphones and Speakers:</a:t>
            </a:r>
            <a:endParaRPr b="0" lang="en-US" sz="1400" spc="-1" strike="noStrike">
              <a:solidFill>
                <a:srgbClr val="000000"/>
              </a:solidFill>
              <a:latin typeface="Arial"/>
            </a:endParaRPr>
          </a:p>
          <a:p>
            <a:pPr lvl="1" marL="743040" indent="-285840" defTabSz="914400">
              <a:lnSpc>
                <a:spcPct val="107000"/>
              </a:lnSpc>
              <a:spcAft>
                <a:spcPts val="799"/>
              </a:spcAft>
              <a:buClr>
                <a:srgbClr val="000000"/>
              </a:buClr>
              <a:buFont typeface="Symbol" charset="2"/>
              <a:buChar char=""/>
              <a:tabLst>
                <a:tab algn="l" pos="914400"/>
              </a:tabLst>
            </a:pPr>
            <a:r>
              <a:rPr b="0" lang="en-IN" sz="1400" spc="-1" strike="noStrike">
                <a:solidFill>
                  <a:schemeClr val="dk1"/>
                </a:solidFill>
                <a:latin typeface="Times New Roman"/>
                <a:ea typeface="Calibri"/>
              </a:rPr>
              <a:t>USB or I2S microphones</a:t>
            </a:r>
            <a:endParaRPr b="0" lang="en-US" sz="1400" spc="-1" strike="noStrike">
              <a:solidFill>
                <a:srgbClr val="000000"/>
              </a:solidFill>
              <a:latin typeface="Arial"/>
            </a:endParaRPr>
          </a:p>
          <a:p>
            <a:pPr lvl="1" marL="743040" indent="-285840" defTabSz="914400">
              <a:lnSpc>
                <a:spcPct val="107000"/>
              </a:lnSpc>
              <a:spcAft>
                <a:spcPts val="799"/>
              </a:spcAft>
              <a:buClr>
                <a:srgbClr val="000000"/>
              </a:buClr>
              <a:buFont typeface="Symbol" charset="2"/>
              <a:buChar char=""/>
              <a:tabLst>
                <a:tab algn="l" pos="914400"/>
              </a:tabLst>
            </a:pPr>
            <a:r>
              <a:rPr b="0" lang="en-IN" sz="1400" spc="-1" strike="noStrike">
                <a:solidFill>
                  <a:schemeClr val="dk1"/>
                </a:solidFill>
                <a:latin typeface="Times New Roman"/>
                <a:ea typeface="Calibri"/>
              </a:rPr>
              <a:t>USB or I2S speakers</a:t>
            </a:r>
            <a:endParaRPr b="0" lang="en-US" sz="1400" spc="-1" strike="noStrike">
              <a:solidFill>
                <a:srgbClr val="000000"/>
              </a:solidFill>
              <a:latin typeface="Arial"/>
            </a:endParaRPr>
          </a:p>
          <a:p>
            <a:pPr marL="343080" indent="-343080" defTabSz="914400">
              <a:lnSpc>
                <a:spcPct val="107000"/>
              </a:lnSpc>
              <a:spcAft>
                <a:spcPts val="799"/>
              </a:spcAft>
              <a:tabLst>
                <a:tab algn="l" pos="0"/>
              </a:tabLst>
            </a:pPr>
            <a:r>
              <a:rPr b="1" lang="en-IN" sz="1400" spc="-1" strike="noStrike">
                <a:solidFill>
                  <a:schemeClr val="dk1"/>
                </a:solidFill>
                <a:latin typeface="Times New Roman"/>
                <a:ea typeface="Calibri"/>
              </a:rPr>
              <a:t>Hardware components:</a:t>
            </a:r>
            <a:endParaRPr b="0" lang="en-US" sz="1400" spc="-1" strike="noStrike">
              <a:solidFill>
                <a:srgbClr val="000000"/>
              </a:solidFill>
              <a:latin typeface="Arial"/>
            </a:endParaRPr>
          </a:p>
          <a:p>
            <a:pPr lvl="1" marL="743040" indent="-285840" defTabSz="914400">
              <a:lnSpc>
                <a:spcPct val="107000"/>
              </a:lnSpc>
              <a:spcAft>
                <a:spcPts val="799"/>
              </a:spcAft>
              <a:buClr>
                <a:srgbClr val="000000"/>
              </a:buClr>
              <a:buFont typeface="Symbol" charset="2"/>
              <a:buChar char=""/>
              <a:tabLst>
                <a:tab algn="l" pos="914400"/>
              </a:tabLst>
            </a:pPr>
            <a:r>
              <a:rPr b="0" lang="en-IN" sz="1400" spc="-1" strike="noStrike">
                <a:solidFill>
                  <a:schemeClr val="dk1"/>
                </a:solidFill>
                <a:latin typeface="Times New Roman"/>
                <a:ea typeface="Calibri"/>
              </a:rPr>
              <a:t>Resistor 1k</a:t>
            </a:r>
            <a:r>
              <a:rPr b="0" lang="el-GR" sz="1400" spc="-1" strike="noStrike">
                <a:solidFill>
                  <a:srgbClr val="1f1f1f"/>
                </a:solidFill>
                <a:latin typeface="Google Sans"/>
                <a:ea typeface="Calibri"/>
              </a:rPr>
              <a:t>Ω</a:t>
            </a:r>
            <a:endParaRPr b="0" lang="en-US" sz="1400" spc="-1" strike="noStrike">
              <a:solidFill>
                <a:srgbClr val="000000"/>
              </a:solidFill>
              <a:latin typeface="Arial"/>
            </a:endParaRPr>
          </a:p>
          <a:p>
            <a:pPr lvl="1" marL="743040" indent="-285840" defTabSz="914400">
              <a:lnSpc>
                <a:spcPct val="107000"/>
              </a:lnSpc>
              <a:spcAft>
                <a:spcPts val="799"/>
              </a:spcAft>
              <a:buClr>
                <a:srgbClr val="1f1f1f"/>
              </a:buClr>
              <a:buFont typeface="Symbol" charset="2"/>
              <a:buChar char=""/>
              <a:tabLst>
                <a:tab algn="l" pos="914400"/>
              </a:tabLst>
            </a:pPr>
            <a:r>
              <a:rPr b="0" lang="en-US" sz="1400" spc="-1" strike="noStrike">
                <a:solidFill>
                  <a:srgbClr val="1f1f1f"/>
                </a:solidFill>
                <a:latin typeface="Google Sans"/>
                <a:ea typeface="Calibri"/>
              </a:rPr>
              <a:t>Connector wires for breadboard</a:t>
            </a:r>
            <a:endParaRPr b="0" lang="en-US" sz="1400" spc="-1" strike="noStrike">
              <a:solidFill>
                <a:srgbClr val="000000"/>
              </a:solidFill>
              <a:latin typeface="Arial"/>
            </a:endParaRPr>
          </a:p>
          <a:p>
            <a:pPr lvl="1" marL="743040" indent="-285840" defTabSz="914400">
              <a:lnSpc>
                <a:spcPct val="107000"/>
              </a:lnSpc>
              <a:spcAft>
                <a:spcPts val="799"/>
              </a:spcAft>
              <a:buClr>
                <a:srgbClr val="1f1f1f"/>
              </a:buClr>
              <a:buFont typeface="Symbol" charset="2"/>
              <a:buChar char=""/>
              <a:tabLst>
                <a:tab algn="l" pos="914400"/>
              </a:tabLst>
            </a:pPr>
            <a:r>
              <a:rPr b="0" lang="en-US" sz="1400" spc="-1" strike="noStrike">
                <a:solidFill>
                  <a:srgbClr val="1f1f1f"/>
                </a:solidFill>
                <a:latin typeface="Google Sans"/>
                <a:ea typeface="Calibri"/>
              </a:rPr>
              <a:t>LED bulb</a:t>
            </a:r>
            <a:endParaRPr b="0" lang="en-US" sz="1400" spc="-1" strike="noStrike">
              <a:solidFill>
                <a:srgbClr val="000000"/>
              </a:solidFill>
              <a:latin typeface="Arial"/>
            </a:endParaRPr>
          </a:p>
          <a:p>
            <a:pPr lvl="1" marL="743040" indent="-285840" defTabSz="914400">
              <a:lnSpc>
                <a:spcPct val="107000"/>
              </a:lnSpc>
              <a:spcAft>
                <a:spcPts val="799"/>
              </a:spcAft>
              <a:buClr>
                <a:srgbClr val="1f1f1f"/>
              </a:buClr>
              <a:buFont typeface="Symbol" charset="2"/>
              <a:buChar char=""/>
              <a:tabLst>
                <a:tab algn="l" pos="914400"/>
              </a:tabLst>
            </a:pPr>
            <a:r>
              <a:rPr b="0" lang="en-US" sz="1400" spc="-1" strike="noStrike">
                <a:solidFill>
                  <a:srgbClr val="1f1f1f"/>
                </a:solidFill>
                <a:latin typeface="Google Sans"/>
                <a:ea typeface="Calibri"/>
              </a:rPr>
              <a:t> </a:t>
            </a:r>
            <a:r>
              <a:rPr b="0" lang="en-US" sz="1400" spc="-1" strike="noStrike">
                <a:solidFill>
                  <a:srgbClr val="1f1f1f"/>
                </a:solidFill>
                <a:latin typeface="Google Sans"/>
                <a:ea typeface="Calibri"/>
              </a:rPr>
              <a:t>Breadboard</a:t>
            </a:r>
            <a:endParaRPr b="0" lang="en-US" sz="1400" spc="-1" strike="noStrike">
              <a:solidFill>
                <a:srgbClr val="000000"/>
              </a:solidFill>
              <a:latin typeface="Arial"/>
            </a:endParaRPr>
          </a:p>
          <a:p>
            <a:pPr marL="343080" indent="-343080" defTabSz="914400">
              <a:lnSpc>
                <a:spcPct val="107000"/>
              </a:lnSpc>
              <a:spcAft>
                <a:spcPts val="799"/>
              </a:spcAft>
              <a:tabLst>
                <a:tab algn="l" pos="0"/>
              </a:tabLst>
            </a:pPr>
            <a:r>
              <a:rPr b="1" lang="en-IN" sz="1400" spc="-1" strike="noStrike">
                <a:solidFill>
                  <a:schemeClr val="dk1"/>
                </a:solidFill>
                <a:latin typeface="Times New Roman"/>
                <a:ea typeface="Calibri"/>
              </a:rPr>
              <a:t>Connectivity:</a:t>
            </a:r>
            <a:endParaRPr b="0" lang="en-US" sz="1400" spc="-1" strike="noStrike">
              <a:solidFill>
                <a:srgbClr val="000000"/>
              </a:solidFill>
              <a:latin typeface="Arial"/>
            </a:endParaRPr>
          </a:p>
          <a:p>
            <a:pPr lvl="1" marL="743040" indent="-285840" defTabSz="914400">
              <a:lnSpc>
                <a:spcPct val="107000"/>
              </a:lnSpc>
              <a:spcAft>
                <a:spcPts val="799"/>
              </a:spcAft>
              <a:buClr>
                <a:srgbClr val="000000"/>
              </a:buClr>
              <a:buFont typeface="Symbol" charset="2"/>
              <a:buChar char=""/>
              <a:tabLst>
                <a:tab algn="l" pos="914400"/>
              </a:tabLst>
            </a:pPr>
            <a:r>
              <a:rPr b="0" lang="en-IN" sz="1400" spc="-1" strike="noStrike">
                <a:solidFill>
                  <a:schemeClr val="dk1"/>
                </a:solidFill>
                <a:latin typeface="Times New Roman"/>
                <a:ea typeface="Calibri"/>
              </a:rPr>
              <a:t>Wi-Fi or Ethernet for internet connectivity</a:t>
            </a:r>
            <a:endParaRPr b="0" lang="en-US" sz="1400" spc="-1" strike="noStrike">
              <a:solidFill>
                <a:srgbClr val="000000"/>
              </a:solidFill>
              <a:latin typeface="Arial"/>
            </a:endParaRPr>
          </a:p>
          <a:p>
            <a:pPr marL="343080" indent="-343080" defTabSz="914400">
              <a:lnSpc>
                <a:spcPct val="107000"/>
              </a:lnSpc>
              <a:spcAft>
                <a:spcPts val="799"/>
              </a:spcAft>
              <a:tabLst>
                <a:tab algn="l" pos="0"/>
              </a:tabLst>
            </a:pPr>
            <a:r>
              <a:rPr b="1" lang="en-IN" sz="1400" spc="-1" strike="noStrike">
                <a:solidFill>
                  <a:schemeClr val="dk1"/>
                </a:solidFill>
                <a:latin typeface="Times New Roman"/>
                <a:ea typeface="Calibri"/>
              </a:rPr>
              <a:t>Storage:</a:t>
            </a:r>
            <a:endParaRPr b="0" lang="en-US" sz="1400" spc="-1" strike="noStrike">
              <a:solidFill>
                <a:srgbClr val="000000"/>
              </a:solidFill>
              <a:latin typeface="Arial"/>
            </a:endParaRPr>
          </a:p>
          <a:p>
            <a:pPr lvl="1" marL="743040" indent="-285840" defTabSz="914400">
              <a:lnSpc>
                <a:spcPct val="107000"/>
              </a:lnSpc>
              <a:spcAft>
                <a:spcPts val="799"/>
              </a:spcAft>
              <a:buClr>
                <a:srgbClr val="000000"/>
              </a:buClr>
              <a:buFont typeface="Symbol" charset="2"/>
              <a:buChar char=""/>
              <a:tabLst>
                <a:tab algn="l" pos="914400"/>
              </a:tabLst>
            </a:pPr>
            <a:r>
              <a:rPr b="0" lang="en-IN" sz="1400" spc="-1" strike="noStrike">
                <a:solidFill>
                  <a:schemeClr val="dk1"/>
                </a:solidFill>
                <a:latin typeface="Times New Roman"/>
                <a:ea typeface="Calibri"/>
              </a:rPr>
              <a:t>MicroSD card for the operating system and data</a:t>
            </a:r>
            <a:r>
              <a:rPr b="0" lang="en-US" sz="1400" spc="-1" strike="noStrike">
                <a:solidFill>
                  <a:schemeClr val="dk1"/>
                </a:solidFill>
                <a:latin typeface="Times New Roman"/>
                <a:ea typeface="Calibri"/>
              </a:rPr>
              <a:t> </a:t>
            </a:r>
            <a:endParaRPr b="0" lang="en-US"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1" name="TextBox 5"/>
          <p:cNvSpPr/>
          <p:nvPr/>
        </p:nvSpPr>
        <p:spPr>
          <a:xfrm>
            <a:off x="93960" y="0"/>
            <a:ext cx="7558920" cy="699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4000" spc="-1" strike="noStrike">
                <a:solidFill>
                  <a:srgbClr val="1e1e1e"/>
                </a:solidFill>
                <a:latin typeface="Clear Sans Medium"/>
              </a:rPr>
              <a:t>Results &amp; Discussion </a:t>
            </a:r>
            <a:endParaRPr b="0" lang="en-US" sz="4000" spc="-1" strike="noStrike">
              <a:solidFill>
                <a:srgbClr val="000000"/>
              </a:solidFill>
              <a:latin typeface="Arial"/>
            </a:endParaRPr>
          </a:p>
        </p:txBody>
      </p:sp>
      <p:pic>
        <p:nvPicPr>
          <p:cNvPr id="182" name="Picture 2" descr="A screen shot of a computer screen&#10;&#10;Description automatically generated"/>
          <p:cNvPicPr/>
          <p:nvPr/>
        </p:nvPicPr>
        <p:blipFill>
          <a:blip r:embed="rId1"/>
          <a:stretch/>
        </p:blipFill>
        <p:spPr>
          <a:xfrm>
            <a:off x="216720" y="3555720"/>
            <a:ext cx="6897240" cy="1116720"/>
          </a:xfrm>
          <a:prstGeom prst="rect">
            <a:avLst/>
          </a:prstGeom>
          <a:ln w="0">
            <a:noFill/>
          </a:ln>
        </p:spPr>
      </p:pic>
      <p:pic>
        <p:nvPicPr>
          <p:cNvPr id="183" name="Picture 3" descr="A screen shot of a computer code&#10;&#10;Description automatically generated"/>
          <p:cNvPicPr/>
          <p:nvPr/>
        </p:nvPicPr>
        <p:blipFill>
          <a:blip r:embed="rId2"/>
          <a:stretch/>
        </p:blipFill>
        <p:spPr>
          <a:xfrm>
            <a:off x="216720" y="713160"/>
            <a:ext cx="8371440" cy="2625120"/>
          </a:xfrm>
          <a:prstGeom prst="rect">
            <a:avLst/>
          </a:prstGeom>
          <a:ln w="0">
            <a:noFill/>
          </a:ln>
        </p:spPr>
      </p:pic>
      <p:pic>
        <p:nvPicPr>
          <p:cNvPr id="184" name="Picture 6" descr="A computer screen with white text&#10;&#10;Description automatically generated"/>
          <p:cNvPicPr/>
          <p:nvPr/>
        </p:nvPicPr>
        <p:blipFill>
          <a:blip r:embed="rId3"/>
          <a:stretch/>
        </p:blipFill>
        <p:spPr>
          <a:xfrm>
            <a:off x="216720" y="4889520"/>
            <a:ext cx="9225000" cy="1554120"/>
          </a:xfrm>
          <a:prstGeom prst="rect">
            <a:avLst/>
          </a:prstGeom>
          <a:ln w="0">
            <a:noFill/>
          </a:ln>
        </p:spPr>
      </p:pic>
      <p:sp>
        <p:nvSpPr>
          <p:cNvPr id="185" name="TextBox 10"/>
          <p:cNvSpPr/>
          <p:nvPr/>
        </p:nvSpPr>
        <p:spPr>
          <a:xfrm>
            <a:off x="7300080" y="3578760"/>
            <a:ext cx="3900960" cy="105120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US" sz="2100" spc="-1" strike="noStrike">
                <a:solidFill>
                  <a:schemeClr val="dk1"/>
                </a:solidFill>
                <a:latin typeface="Calibri"/>
                <a:ea typeface="Calibri"/>
              </a:rPr>
              <a:t>Voice assistant recognizes and responds to natural language voice commands</a:t>
            </a:r>
            <a:endParaRPr b="0" lang="en-US" sz="2100" spc="-1" strike="noStrike">
              <a:solidFill>
                <a:srgbClr val="000000"/>
              </a:solidFill>
              <a:latin typeface="Arial"/>
            </a:endParaRPr>
          </a:p>
        </p:txBody>
      </p:sp>
      <p:sp>
        <p:nvSpPr>
          <p:cNvPr id="186" name="TextBox 12"/>
          <p:cNvSpPr/>
          <p:nvPr/>
        </p:nvSpPr>
        <p:spPr>
          <a:xfrm>
            <a:off x="8778240" y="853560"/>
            <a:ext cx="3291480" cy="297144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1" lang="en-US" sz="2100" spc="-1" strike="noStrike">
                <a:solidFill>
                  <a:schemeClr val="dk1"/>
                </a:solidFill>
                <a:latin typeface="Calibri"/>
                <a:ea typeface="Calibri"/>
              </a:rPr>
              <a:t>Voice assistant JARVIS </a:t>
            </a:r>
            <a:r>
              <a:rPr b="0" lang="en-US" sz="2100" spc="-1" strike="noStrike">
                <a:solidFill>
                  <a:schemeClr val="dk1"/>
                </a:solidFill>
                <a:latin typeface="Calibri"/>
                <a:ea typeface="Calibri"/>
              </a:rPr>
              <a:t>performs standard voice assistant functions such as answering questions, opens Wikipedia, Google, YouTube, generates audio and text output for user queries</a:t>
            </a:r>
            <a:endParaRPr b="0" lang="en-US" sz="21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7" name="Picture 2" descr=""/>
          <p:cNvPicPr/>
          <p:nvPr/>
        </p:nvPicPr>
        <p:blipFill>
          <a:blip r:embed="rId1"/>
          <a:srcRect l="0" t="13578" r="13814" b="13209"/>
          <a:stretch/>
        </p:blipFill>
        <p:spPr>
          <a:xfrm>
            <a:off x="1528920" y="1744920"/>
            <a:ext cx="3286800" cy="3722400"/>
          </a:xfrm>
          <a:prstGeom prst="rect">
            <a:avLst/>
          </a:prstGeom>
          <a:ln w="0">
            <a:noFill/>
          </a:ln>
        </p:spPr>
      </p:pic>
      <p:pic>
        <p:nvPicPr>
          <p:cNvPr id="188" name="Picture 4" descr=""/>
          <p:cNvPicPr/>
          <p:nvPr/>
        </p:nvPicPr>
        <p:blipFill>
          <a:blip r:embed="rId2"/>
          <a:stretch/>
        </p:blipFill>
        <p:spPr>
          <a:xfrm>
            <a:off x="5201640" y="1446120"/>
            <a:ext cx="5759640" cy="4319640"/>
          </a:xfrm>
          <a:prstGeom prst="rect">
            <a:avLst/>
          </a:prstGeom>
          <a:ln w="0">
            <a:noFill/>
          </a:ln>
        </p:spPr>
      </p:pic>
      <p:sp>
        <p:nvSpPr>
          <p:cNvPr id="189" name="TextBox 1"/>
          <p:cNvSpPr/>
          <p:nvPr/>
        </p:nvSpPr>
        <p:spPr>
          <a:xfrm>
            <a:off x="410400" y="240120"/>
            <a:ext cx="6540480" cy="1705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3200" spc="-1" strike="noStrike">
                <a:solidFill>
                  <a:schemeClr val="dk1"/>
                </a:solidFill>
                <a:latin typeface="Calibri"/>
              </a:rPr>
              <a:t>Smart Home Automation Output: </a:t>
            </a:r>
            <a:endParaRPr b="0" lang="en-US" sz="3200" spc="-1" strike="noStrike">
              <a:solidFill>
                <a:srgbClr val="000000"/>
              </a:solidFill>
              <a:latin typeface="Arial"/>
            </a:endParaRPr>
          </a:p>
          <a:p>
            <a:pPr defTabSz="914400">
              <a:lnSpc>
                <a:spcPct val="100000"/>
              </a:lnSpc>
            </a:pPr>
            <a:endParaRPr b="0" lang="en-US" sz="2100" spc="-1" strike="noStrike">
              <a:solidFill>
                <a:srgbClr val="000000"/>
              </a:solidFill>
              <a:latin typeface="Arial"/>
            </a:endParaRPr>
          </a:p>
          <a:p>
            <a:pPr defTabSz="914400">
              <a:lnSpc>
                <a:spcPct val="100000"/>
              </a:lnSpc>
            </a:pPr>
            <a:r>
              <a:rPr b="0" lang="en-US" sz="2100" spc="-1" strike="noStrike">
                <a:solidFill>
                  <a:schemeClr val="dk1"/>
                </a:solidFill>
                <a:latin typeface="Calibri"/>
              </a:rPr>
              <a:t>Switched ON/OFF LED light via internet</a:t>
            </a:r>
            <a:endParaRPr b="0" lang="en-US" sz="21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0" name="Picture 5" descr=""/>
          <p:cNvPicPr/>
          <p:nvPr/>
        </p:nvPicPr>
        <p:blipFill>
          <a:blip r:embed="rId1"/>
          <a:srcRect l="29996" t="20602" r="43472" b="17452"/>
          <a:stretch/>
        </p:blipFill>
        <p:spPr>
          <a:xfrm>
            <a:off x="480240" y="1184400"/>
            <a:ext cx="3399840" cy="4458240"/>
          </a:xfrm>
          <a:prstGeom prst="rect">
            <a:avLst/>
          </a:prstGeom>
          <a:ln w="0">
            <a:noFill/>
          </a:ln>
        </p:spPr>
      </p:pic>
      <p:pic>
        <p:nvPicPr>
          <p:cNvPr id="191" name="Picture 7" descr=""/>
          <p:cNvPicPr/>
          <p:nvPr/>
        </p:nvPicPr>
        <p:blipFill>
          <a:blip r:embed="rId2"/>
          <a:srcRect l="3478" t="5456" r="71695" b="34408"/>
          <a:stretch/>
        </p:blipFill>
        <p:spPr>
          <a:xfrm>
            <a:off x="8220960" y="1180440"/>
            <a:ext cx="3364920" cy="4563720"/>
          </a:xfrm>
          <a:prstGeom prst="rect">
            <a:avLst/>
          </a:prstGeom>
          <a:ln w="0">
            <a:noFill/>
          </a:ln>
        </p:spPr>
      </p:pic>
      <p:pic>
        <p:nvPicPr>
          <p:cNvPr id="192" name="Picture 9" descr=""/>
          <p:cNvPicPr/>
          <p:nvPr/>
        </p:nvPicPr>
        <p:blipFill>
          <a:blip r:embed="rId3"/>
          <a:srcRect l="3205" t="5456" r="70742" b="34404"/>
          <a:stretch/>
        </p:blipFill>
        <p:spPr>
          <a:xfrm>
            <a:off x="4288320" y="1182960"/>
            <a:ext cx="3501720" cy="4556520"/>
          </a:xfrm>
          <a:prstGeom prst="rect">
            <a:avLst/>
          </a:prstGeom>
          <a:ln w="0">
            <a:noFill/>
          </a:ln>
        </p:spPr>
      </p:pic>
      <p:sp>
        <p:nvSpPr>
          <p:cNvPr id="193" name="TextBox 2"/>
          <p:cNvSpPr/>
          <p:nvPr/>
        </p:nvSpPr>
        <p:spPr>
          <a:xfrm>
            <a:off x="288000" y="287640"/>
            <a:ext cx="5854320" cy="82260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GB" sz="2400" spc="-1" strike="noStrike">
                <a:solidFill>
                  <a:schemeClr val="dk1"/>
                </a:solidFill>
                <a:latin typeface="Calibri"/>
                <a:ea typeface="Calibri"/>
              </a:rPr>
              <a:t>User Interface to access desktop application:</a:t>
            </a:r>
            <a:endParaRPr b="0" lang="en-US" sz="2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4" name="TextBox 17"/>
          <p:cNvSpPr/>
          <p:nvPr/>
        </p:nvSpPr>
        <p:spPr>
          <a:xfrm>
            <a:off x="520560" y="419760"/>
            <a:ext cx="9786960" cy="577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3200" spc="-1" strike="noStrike">
                <a:solidFill>
                  <a:schemeClr val="dk1"/>
                </a:solidFill>
                <a:latin typeface="Clear Sans Medium"/>
              </a:rPr>
              <a:t>USE CASES:</a:t>
            </a:r>
            <a:endParaRPr b="0" lang="en-US" sz="3200" spc="-1" strike="noStrike">
              <a:solidFill>
                <a:srgbClr val="000000"/>
              </a:solidFill>
              <a:latin typeface="Arial"/>
            </a:endParaRPr>
          </a:p>
        </p:txBody>
      </p:sp>
      <p:sp>
        <p:nvSpPr>
          <p:cNvPr id="195" name="TextBox 2"/>
          <p:cNvSpPr/>
          <p:nvPr/>
        </p:nvSpPr>
        <p:spPr>
          <a:xfrm>
            <a:off x="520560" y="1138680"/>
            <a:ext cx="11256480" cy="6673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GB" sz="1800" spc="-1" strike="noStrike">
                <a:solidFill>
                  <a:srgbClr val="000000"/>
                </a:solidFill>
                <a:latin typeface="Calibri"/>
              </a:rPr>
              <a:t>Voice activated search</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GB" sz="1800" spc="-1" strike="noStrike">
                <a:solidFill>
                  <a:srgbClr val="000000"/>
                </a:solidFill>
                <a:latin typeface="Calibri"/>
              </a:rPr>
              <a:t>Personalised route recommendations based on user history</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GB" sz="1800" spc="-1" strike="noStrike">
                <a:solidFill>
                  <a:srgbClr val="000000"/>
                </a:solidFill>
                <a:latin typeface="Calibri"/>
              </a:rPr>
              <a:t>Assist people with disabilities to access digital content like articles, documents and messages.</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GB" sz="1800" spc="-1" strike="noStrike">
                <a:solidFill>
                  <a:srgbClr val="000000"/>
                </a:solidFill>
                <a:latin typeface="Calibri"/>
              </a:rPr>
              <a:t>Communication and Social Interaction (send WhatsApp messages and emails through voice) only for desktop.</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GB" sz="1800" spc="-1" strike="noStrike">
                <a:solidFill>
                  <a:srgbClr val="000000"/>
                </a:solidFill>
                <a:latin typeface="Calibri"/>
              </a:rPr>
              <a:t>Provides updates on train schedules according to user’s travel history (provide alternatives in case of emergencies and unexpected weather conditions, also provides alternative trains/buses in case the usual one is missed)</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GB" sz="1800" spc="-1" strike="noStrike">
                <a:solidFill>
                  <a:srgbClr val="000000"/>
                </a:solidFill>
                <a:latin typeface="Calibri"/>
              </a:rPr>
              <a:t>AI enabled cooking: Based on ingredients provided by user (in any language) suggests recipes and nutritional information based on user’s preference/mood.</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GB" sz="1800" spc="-1" strike="noStrike">
                <a:solidFill>
                  <a:srgbClr val="000000"/>
                </a:solidFill>
                <a:latin typeface="Calibri"/>
              </a:rPr>
              <a:t>Timetable management for university students based on assignments, break schedule and work load.</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GB" sz="1800" spc="-1" strike="noStrike">
                <a:solidFill>
                  <a:srgbClr val="000000"/>
                </a:solidFill>
                <a:latin typeface="Calibri"/>
              </a:rPr>
              <a:t>Product recommendations based on user conversation history.</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GB" sz="1800" spc="-1" strike="noStrike">
                <a:solidFill>
                  <a:srgbClr val="000000"/>
                </a:solidFill>
                <a:latin typeface="Calibri"/>
              </a:rPr>
              <a:t>Home automation (control of lights, fans, AC and other electronic devices using voice)</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tabLst>
                <a:tab algn="l" pos="0"/>
              </a:tabLst>
            </a:pPr>
            <a:endParaRPr b="0" lang="en-US" sz="1800" spc="-1" strike="noStrike">
              <a:solidFill>
                <a:srgbClr val="000000"/>
              </a:solidFill>
              <a:latin typeface="Arial"/>
            </a:endParaRPr>
          </a:p>
          <a:p>
            <a:pPr defTabSz="914400">
              <a:lnSpc>
                <a:spcPct val="100000"/>
              </a:lnSpc>
              <a:tabLst>
                <a:tab algn="l" pos="0"/>
              </a:tabLst>
            </a:pPr>
            <a:endParaRPr b="0" lang="en-US" sz="18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6" name="TextBox 17"/>
          <p:cNvSpPr/>
          <p:nvPr/>
        </p:nvSpPr>
        <p:spPr>
          <a:xfrm>
            <a:off x="520560" y="120960"/>
            <a:ext cx="9786960" cy="577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3200" spc="-1" strike="noStrike">
                <a:solidFill>
                  <a:schemeClr val="dk1"/>
                </a:solidFill>
                <a:latin typeface="Clear Sans Medium"/>
              </a:rPr>
              <a:t>Conclusion:</a:t>
            </a:r>
            <a:endParaRPr b="0" lang="en-US" sz="3200" spc="-1" strike="noStrike">
              <a:solidFill>
                <a:srgbClr val="000000"/>
              </a:solidFill>
              <a:latin typeface="Arial"/>
            </a:endParaRPr>
          </a:p>
        </p:txBody>
      </p:sp>
      <p:sp>
        <p:nvSpPr>
          <p:cNvPr id="197" name="TextBox 2"/>
          <p:cNvSpPr/>
          <p:nvPr/>
        </p:nvSpPr>
        <p:spPr>
          <a:xfrm>
            <a:off x="517680" y="1300680"/>
            <a:ext cx="11124720" cy="521172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US" sz="2400" spc="-1" strike="noStrike">
                <a:solidFill>
                  <a:schemeClr val="dk1"/>
                </a:solidFill>
                <a:latin typeface="Calibri"/>
              </a:rPr>
              <a:t>This project presents the development of a voice assistant JARVIS for home automation and everyday tasks. The system integrates advanced NLP and machine learning algorithms to recognize and respond to natural language voice commands, enhancing user experience. It offers voice control for home automation functions, standard voice assistant features, scalability, and security. </a:t>
            </a:r>
            <a:endParaRPr b="0" lang="en-US" sz="2400" spc="-1" strike="noStrike">
              <a:solidFill>
                <a:srgbClr val="000000"/>
              </a:solidFill>
              <a:latin typeface="Arial"/>
            </a:endParaRPr>
          </a:p>
          <a:p>
            <a:pPr defTabSz="914400">
              <a:lnSpc>
                <a:spcPct val="100000"/>
              </a:lnSpc>
            </a:pP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Additionally, the system caters to various use cases, accessibility for people with disabilities, communication, AI-assisted cooking, timetable management, and product recommendations. </a:t>
            </a:r>
            <a:endParaRPr b="0" lang="en-US" sz="2400" spc="-1" strike="noStrike">
              <a:solidFill>
                <a:srgbClr val="000000"/>
              </a:solidFill>
              <a:latin typeface="Arial"/>
            </a:endParaRPr>
          </a:p>
          <a:p>
            <a:pPr defTabSz="914400">
              <a:lnSpc>
                <a:spcPct val="100000"/>
              </a:lnSpc>
            </a:pP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The system simplifies daily life and improves home management by seamlessly combining AI-driven voice assistance with IoT-based home automation, offering convenience and productivity.</a:t>
            </a:r>
            <a:endParaRPr b="0" lang="en-US" sz="2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8" name="TextBox 17"/>
          <p:cNvSpPr/>
          <p:nvPr/>
        </p:nvSpPr>
        <p:spPr>
          <a:xfrm>
            <a:off x="520560" y="923400"/>
            <a:ext cx="9786960" cy="577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3200" spc="-1" strike="noStrike">
                <a:solidFill>
                  <a:schemeClr val="dk1"/>
                </a:solidFill>
                <a:latin typeface="Clear Sans Medium"/>
              </a:rPr>
              <a:t>Objectives for Next Semester(Sem–VI):</a:t>
            </a:r>
            <a:endParaRPr b="0" lang="en-US" sz="3200" spc="-1" strike="noStrike">
              <a:solidFill>
                <a:srgbClr val="000000"/>
              </a:solidFill>
              <a:latin typeface="Arial"/>
            </a:endParaRPr>
          </a:p>
        </p:txBody>
      </p:sp>
      <p:sp>
        <p:nvSpPr>
          <p:cNvPr id="199" name="TextBox 1"/>
          <p:cNvSpPr/>
          <p:nvPr/>
        </p:nvSpPr>
        <p:spPr>
          <a:xfrm>
            <a:off x="908640" y="2139480"/>
            <a:ext cx="6578640" cy="3017160"/>
          </a:xfrm>
          <a:prstGeom prst="rect">
            <a:avLst/>
          </a:prstGeom>
          <a:noFill/>
          <a:ln w="0">
            <a:noFill/>
          </a:ln>
        </p:spPr>
        <p:style>
          <a:lnRef idx="0"/>
          <a:fillRef idx="0"/>
          <a:effectRef idx="0"/>
          <a:fontRef idx="minor"/>
        </p:style>
        <p:txBody>
          <a:bodyPr anchor="t">
            <a:spAutoFit/>
          </a:bodyPr>
          <a:p>
            <a:pPr marL="343080" indent="-343080" defTabSz="914400">
              <a:lnSpc>
                <a:spcPct val="100000"/>
              </a:lnSpc>
              <a:buClr>
                <a:srgbClr val="70ad47"/>
              </a:buClr>
              <a:buFont typeface="Wingdings" charset="2"/>
              <a:buChar char=""/>
            </a:pPr>
            <a:r>
              <a:rPr b="0" lang="en-US" sz="2400" spc="-1" strike="noStrike">
                <a:solidFill>
                  <a:schemeClr val="accent6"/>
                </a:solidFill>
                <a:latin typeface="Calibri"/>
              </a:rPr>
              <a:t>To write a research paper on said project.</a:t>
            </a:r>
            <a:endParaRPr b="0" lang="en-US" sz="2400" spc="-1" strike="noStrike">
              <a:solidFill>
                <a:srgbClr val="000000"/>
              </a:solidFill>
              <a:latin typeface="Arial"/>
            </a:endParaRPr>
          </a:p>
          <a:p>
            <a:pPr marL="343080" indent="-343080" defTabSz="914400">
              <a:lnSpc>
                <a:spcPct val="100000"/>
              </a:lnSpc>
              <a:buClr>
                <a:srgbClr val="70ad47"/>
              </a:buClr>
              <a:buFont typeface="Wingdings" charset="2"/>
              <a:buChar char=""/>
            </a:pPr>
            <a:r>
              <a:rPr b="0" lang="en-US" sz="2400" spc="-1" strike="noStrike">
                <a:solidFill>
                  <a:schemeClr val="accent6"/>
                </a:solidFill>
                <a:latin typeface="Calibri"/>
                <a:ea typeface="Calibri"/>
              </a:rPr>
              <a:t>Start working on hardware side of the project.</a:t>
            </a:r>
            <a:endParaRPr b="0" lang="en-US" sz="2400" spc="-1" strike="noStrike">
              <a:solidFill>
                <a:srgbClr val="000000"/>
              </a:solidFill>
              <a:latin typeface="Arial"/>
            </a:endParaRPr>
          </a:p>
          <a:p>
            <a:pPr marL="343080" indent="-343080" defTabSz="914400">
              <a:lnSpc>
                <a:spcPct val="100000"/>
              </a:lnSpc>
              <a:buClr>
                <a:srgbClr val="000000"/>
              </a:buClr>
              <a:buFont typeface="Wingdings" charset="2"/>
              <a:buChar char=""/>
            </a:pPr>
            <a:r>
              <a:rPr b="0" lang="en-IN" sz="2400" spc="-1" strike="noStrike">
                <a:solidFill>
                  <a:schemeClr val="dk1"/>
                </a:solidFill>
                <a:latin typeface="Calibri"/>
                <a:ea typeface="Calibri"/>
              </a:rPr>
              <a:t>Improving accuracy of NLP Model [Natural Language Processing].</a:t>
            </a:r>
            <a:endParaRPr b="0" lang="en-US" sz="2400" spc="-1" strike="noStrike">
              <a:solidFill>
                <a:srgbClr val="000000"/>
              </a:solidFill>
              <a:latin typeface="Arial"/>
            </a:endParaRPr>
          </a:p>
          <a:p>
            <a:pPr marL="343080" indent="-343080" defTabSz="914400">
              <a:lnSpc>
                <a:spcPct val="100000"/>
              </a:lnSpc>
              <a:buClr>
                <a:srgbClr val="000000"/>
              </a:buClr>
              <a:buFont typeface="Wingdings" charset="2"/>
              <a:buChar char=""/>
            </a:pPr>
            <a:r>
              <a:rPr b="0" lang="en-IN" sz="2400" spc="-1" strike="noStrike">
                <a:solidFill>
                  <a:schemeClr val="dk1"/>
                </a:solidFill>
                <a:latin typeface="Calibri"/>
                <a:ea typeface="Calibri"/>
              </a:rPr>
              <a:t>App development and deployment in addition to current CLI [Command Line Interface].</a:t>
            </a:r>
            <a:endParaRPr b="0" lang="en-US" sz="2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0" name="TextBox 17"/>
          <p:cNvSpPr/>
          <p:nvPr/>
        </p:nvSpPr>
        <p:spPr>
          <a:xfrm>
            <a:off x="414720" y="318600"/>
            <a:ext cx="11050200" cy="578880"/>
          </a:xfrm>
          <a:prstGeom prst="rect">
            <a:avLst/>
          </a:prstGeom>
          <a:noFill/>
          <a:ln w="0">
            <a:noFill/>
          </a:ln>
        </p:spPr>
        <p:style>
          <a:lnRef idx="0"/>
          <a:fillRef idx="0"/>
          <a:effectRef idx="0"/>
          <a:fontRef idx="minor"/>
        </p:style>
        <p:txBody>
          <a:bodyPr anchor="t">
            <a:spAutoFit/>
          </a:bodyPr>
          <a:p>
            <a:pPr defTabSz="914400">
              <a:lnSpc>
                <a:spcPct val="100000"/>
              </a:lnSpc>
            </a:pPr>
            <a:r>
              <a:rPr b="1" lang="en-IN" sz="3200" spc="-1" strike="noStrike">
                <a:solidFill>
                  <a:schemeClr val="dk1"/>
                </a:solidFill>
                <a:latin typeface="Clear Sans Medium"/>
              </a:rPr>
              <a:t>References:</a:t>
            </a:r>
            <a:endParaRPr b="0" lang="en-US" sz="3200" spc="-1" strike="noStrike">
              <a:solidFill>
                <a:srgbClr val="000000"/>
              </a:solidFill>
              <a:latin typeface="Arial"/>
            </a:endParaRPr>
          </a:p>
        </p:txBody>
      </p:sp>
      <p:sp>
        <p:nvSpPr>
          <p:cNvPr id="201" name="TextBox 2"/>
          <p:cNvSpPr/>
          <p:nvPr/>
        </p:nvSpPr>
        <p:spPr>
          <a:xfrm>
            <a:off x="415080" y="1104840"/>
            <a:ext cx="10615320" cy="950760"/>
          </a:xfrm>
          <a:prstGeom prst="rect">
            <a:avLst/>
          </a:prstGeom>
          <a:noFill/>
          <a:ln w="0">
            <a:noFill/>
          </a:ln>
        </p:spPr>
        <p:style>
          <a:lnRef idx="0"/>
          <a:fillRef idx="0"/>
          <a:effectRef idx="0"/>
          <a:fontRef idx="minor"/>
        </p:style>
        <p:txBody>
          <a:bodyPr anchor="t">
            <a:spAutoFit/>
          </a:bodyPr>
          <a:p>
            <a:pPr defTabSz="914400">
              <a:lnSpc>
                <a:spcPct val="100000"/>
              </a:lnSpc>
            </a:pPr>
            <a:r>
              <a:rPr b="1" lang="en-IN" sz="1800" spc="-1" strike="noStrike">
                <a:solidFill>
                  <a:schemeClr val="dk1"/>
                </a:solidFill>
                <a:latin typeface="Clear Sans Medium"/>
              </a:rPr>
              <a:t>Ref. Papers</a:t>
            </a:r>
            <a:r>
              <a:rPr b="1" lang="en-IN" sz="1800" spc="-1" strike="noStrike">
                <a:solidFill>
                  <a:srgbClr val="000000"/>
                </a:solidFill>
                <a:latin typeface="Clear Sans Medium"/>
              </a:rPr>
              <a:t>:</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1" lang="en-US" sz="1800" spc="-1" strike="noStrike" u="sng">
                <a:solidFill>
                  <a:schemeClr val="accent1">
                    <a:lumMod val="75000"/>
                  </a:schemeClr>
                </a:solidFill>
                <a:uFillTx/>
                <a:latin typeface="Calibri"/>
                <a:hlinkClick r:id="rId1"/>
              </a:rPr>
              <a:t>IPD LITERATURE REVIEW</a:t>
            </a:r>
            <a:endParaRPr b="0" lang="en-US" sz="1800" spc="-1" strike="noStrike">
              <a:solidFill>
                <a:srgbClr val="000000"/>
              </a:solidFill>
              <a:latin typeface="Arial"/>
            </a:endParaRPr>
          </a:p>
        </p:txBody>
      </p:sp>
      <p:sp>
        <p:nvSpPr>
          <p:cNvPr id="202" name="TextBox 3"/>
          <p:cNvSpPr/>
          <p:nvPr/>
        </p:nvSpPr>
        <p:spPr>
          <a:xfrm>
            <a:off x="414720" y="2522880"/>
            <a:ext cx="9473760" cy="950760"/>
          </a:xfrm>
          <a:prstGeom prst="rect">
            <a:avLst/>
          </a:prstGeom>
          <a:noFill/>
          <a:ln w="0">
            <a:noFill/>
          </a:ln>
        </p:spPr>
        <p:style>
          <a:lnRef idx="0"/>
          <a:fillRef idx="0"/>
          <a:effectRef idx="0"/>
          <a:fontRef idx="minor"/>
        </p:style>
        <p:txBody>
          <a:bodyPr anchor="t">
            <a:spAutoFit/>
          </a:bodyPr>
          <a:p>
            <a:pPr defTabSz="914400">
              <a:lnSpc>
                <a:spcPct val="100000"/>
              </a:lnSpc>
            </a:pPr>
            <a:r>
              <a:rPr b="1" lang="en-IN" sz="1800" spc="-1" strike="noStrike">
                <a:solidFill>
                  <a:schemeClr val="dk1"/>
                </a:solidFill>
                <a:latin typeface="Clear Sans Medium"/>
              </a:rPr>
              <a:t>References Web resources:</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1" lang="en-IN" sz="1800" spc="-1" strike="noStrike" u="sng">
                <a:solidFill>
                  <a:schemeClr val="dk1"/>
                </a:solidFill>
                <a:uFillTx/>
                <a:latin typeface="Clear Sans Medium"/>
                <a:hlinkClick r:id="rId2"/>
              </a:rPr>
              <a:t>https://ieeexplore-ieee-org.svkm.mapmyaccess.com/Xplore/home.jsp</a:t>
            </a:r>
            <a:endParaRPr b="0" lang="en-US" sz="18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3" name="TextBox 13"/>
          <p:cNvSpPr/>
          <p:nvPr/>
        </p:nvSpPr>
        <p:spPr>
          <a:xfrm>
            <a:off x="669600" y="821160"/>
            <a:ext cx="11076480" cy="8686440"/>
          </a:xfrm>
          <a:prstGeom prst="rect">
            <a:avLst/>
          </a:prstGeom>
          <a:noFill/>
          <a:ln w="0">
            <a:noFill/>
          </a:ln>
        </p:spPr>
        <p:style>
          <a:lnRef idx="0"/>
          <a:fillRef idx="0"/>
          <a:effectRef idx="0"/>
          <a:fontRef idx="minor"/>
        </p:style>
        <p:txBody>
          <a:bodyPr anchor="t">
            <a:spAutoFit/>
          </a:bodyPr>
          <a:p>
            <a:pPr defTabSz="914400">
              <a:lnSpc>
                <a:spcPct val="150000"/>
              </a:lnSpc>
            </a:pPr>
            <a:r>
              <a:rPr b="1" lang="en-US" sz="2400" spc="-1" strike="noStrike">
                <a:solidFill>
                  <a:srgbClr val="ff914d"/>
                </a:solidFill>
                <a:latin typeface="Montserrat Light"/>
              </a:rPr>
              <a:t>Problem Statement</a:t>
            </a:r>
            <a:r>
              <a:rPr b="0" lang="en-US" sz="2400" spc="-1" strike="noStrike">
                <a:solidFill>
                  <a:schemeClr val="dk1"/>
                </a:solidFill>
                <a:latin typeface="Montserrat Light"/>
              </a:rPr>
              <a:t>:</a:t>
            </a:r>
            <a:endParaRPr b="0" lang="en-US" sz="2400" spc="-1" strike="noStrike">
              <a:solidFill>
                <a:srgbClr val="000000"/>
              </a:solidFill>
              <a:latin typeface="Arial"/>
            </a:endParaRPr>
          </a:p>
          <a:p>
            <a:pPr defTabSz="914400">
              <a:lnSpc>
                <a:spcPct val="100000"/>
              </a:lnSpc>
            </a:pPr>
            <a:r>
              <a:rPr b="0" lang="en-US" sz="2100" spc="-1" strike="noStrike">
                <a:solidFill>
                  <a:schemeClr val="dk1"/>
                </a:solidFill>
                <a:latin typeface="Calibri"/>
              </a:rPr>
              <a:t>Due to the limitations of current smart home interfaces, which are complex and lack natural interaction, there is a necessity for the development of an AI voice assistant-integrated home automation system that seamlessly integrates with the home environment of user and allows them to control their appliances through voice commands.</a:t>
            </a:r>
            <a:endParaRPr b="0" lang="en-US" sz="2100" spc="-1" strike="noStrike">
              <a:solidFill>
                <a:srgbClr val="000000"/>
              </a:solidFill>
              <a:latin typeface="Arial"/>
            </a:endParaRPr>
          </a:p>
          <a:p>
            <a:pPr defTabSz="914400">
              <a:lnSpc>
                <a:spcPct val="100000"/>
              </a:lnSpc>
            </a:pPr>
            <a:endParaRPr b="0" lang="en-US" sz="2100" spc="-1" strike="noStrike">
              <a:solidFill>
                <a:srgbClr val="000000"/>
              </a:solidFill>
              <a:latin typeface="Arial"/>
            </a:endParaRPr>
          </a:p>
          <a:p>
            <a:pPr defTabSz="914400">
              <a:lnSpc>
                <a:spcPct val="100000"/>
              </a:lnSpc>
            </a:pPr>
            <a:r>
              <a:rPr b="1" lang="en-US" sz="2400" spc="-1" strike="noStrike">
                <a:solidFill>
                  <a:srgbClr val="ff914d"/>
                </a:solidFill>
                <a:latin typeface="Montserrat Light"/>
              </a:rPr>
              <a:t>Objectives:</a:t>
            </a:r>
            <a:endParaRPr b="0" lang="en-US" sz="2400" spc="-1" strike="noStrike">
              <a:solidFill>
                <a:srgbClr val="000000"/>
              </a:solidFill>
              <a:latin typeface="Arial"/>
            </a:endParaRPr>
          </a:p>
          <a:p>
            <a:pPr defTabSz="914400">
              <a:lnSpc>
                <a:spcPct val="100000"/>
              </a:lnSpc>
            </a:pPr>
            <a:r>
              <a:rPr b="0" lang="en-US" sz="2100" spc="-1" strike="noStrike">
                <a:solidFill>
                  <a:schemeClr val="dk1"/>
                </a:solidFill>
                <a:latin typeface="Calibri"/>
              </a:rPr>
              <a:t>1) The voice assistant recognizes and responds to natural language voice commands.</a:t>
            </a:r>
            <a:br>
              <a:rPr sz="2100"/>
            </a:br>
            <a:r>
              <a:rPr b="0" lang="en-US" sz="2100" spc="-1" strike="noStrike">
                <a:solidFill>
                  <a:schemeClr val="dk1"/>
                </a:solidFill>
                <a:latin typeface="Calibri"/>
              </a:rPr>
              <a:t>2) The voice assistant performs standard voice assistant functions such as answering questions, setting reminders, alarms, timers, and providing personalized recommendations based on user preferences.</a:t>
            </a:r>
            <a:br>
              <a:rPr sz="2100"/>
            </a:br>
            <a:r>
              <a:rPr b="0" lang="en-US" sz="2100" spc="-1" strike="noStrike">
                <a:solidFill>
                  <a:schemeClr val="dk1"/>
                </a:solidFill>
                <a:latin typeface="Calibri"/>
              </a:rPr>
              <a:t>3) Enables users to control and monitor various aspects of their home environment, including lighting, temperature, etc.</a:t>
            </a:r>
            <a:br>
              <a:rPr sz="2100"/>
            </a:br>
            <a:r>
              <a:rPr b="0" lang="en-US" sz="2100" spc="-1" strike="noStrike">
                <a:solidFill>
                  <a:schemeClr val="dk1"/>
                </a:solidFill>
                <a:latin typeface="Calibri"/>
              </a:rPr>
              <a:t>4) The system is easily adaptable to different types of homes and devices.</a:t>
            </a:r>
            <a:br>
              <a:rPr sz="2100"/>
            </a:br>
            <a:r>
              <a:rPr b="0" lang="en-US" sz="2100" spc="-1" strike="noStrike">
                <a:solidFill>
                  <a:schemeClr val="dk1"/>
                </a:solidFill>
                <a:latin typeface="Calibri"/>
              </a:rPr>
              <a:t>5) Interactions with the IoT devices are confined within the boundaries of the private network of the home.</a:t>
            </a:r>
            <a:br>
              <a:rPr sz="2100"/>
            </a:br>
            <a:r>
              <a:rPr b="0" lang="en-US" sz="2100" spc="-1" strike="noStrike">
                <a:solidFill>
                  <a:schemeClr val="dk1"/>
                </a:solidFill>
                <a:latin typeface="Calibri"/>
              </a:rPr>
              <a:t>6) Only trusted users have access to the voice assistant</a:t>
            </a:r>
            <a:endParaRPr b="0" lang="en-US" sz="2100" spc="-1" strike="noStrike">
              <a:solidFill>
                <a:srgbClr val="000000"/>
              </a:solidFill>
              <a:latin typeface="Arial"/>
            </a:endParaRPr>
          </a:p>
          <a:p>
            <a:pPr defTabSz="914400">
              <a:lnSpc>
                <a:spcPct val="150000"/>
              </a:lnSpc>
            </a:pPr>
            <a:endParaRPr b="0" lang="en-US" sz="2400" spc="-1" strike="noStrike">
              <a:solidFill>
                <a:srgbClr val="000000"/>
              </a:solidFill>
              <a:latin typeface="Arial"/>
            </a:endParaRPr>
          </a:p>
          <a:p>
            <a:pPr defTabSz="914400">
              <a:lnSpc>
                <a:spcPct val="150000"/>
              </a:lnSpc>
            </a:pPr>
            <a:endParaRPr b="0" lang="en-US" sz="2400" spc="-1" strike="noStrike">
              <a:solidFill>
                <a:srgbClr val="000000"/>
              </a:solidFill>
              <a:latin typeface="Arial"/>
            </a:endParaRPr>
          </a:p>
          <a:p>
            <a:pPr defTabSz="914400">
              <a:lnSpc>
                <a:spcPct val="150000"/>
              </a:lnSpc>
            </a:pPr>
            <a:endParaRPr b="0" lang="en-US" sz="2400" spc="-1" strike="noStrike">
              <a:solidFill>
                <a:srgbClr val="000000"/>
              </a:solidFill>
              <a:latin typeface="Arial"/>
            </a:endParaRPr>
          </a:p>
          <a:p>
            <a:pPr marL="343080" indent="-343080" defTabSz="914400">
              <a:lnSpc>
                <a:spcPct val="150000"/>
              </a:lnSpc>
              <a:buClr>
                <a:srgbClr val="ffffff"/>
              </a:buClr>
              <a:buFont typeface="Wingdings" charset="2"/>
              <a:buChar char=""/>
            </a:pPr>
            <a:r>
              <a:rPr b="1" lang="en-US" sz="2000" spc="-1" strike="noStrike">
                <a:solidFill>
                  <a:schemeClr val="lt1"/>
                </a:solidFill>
                <a:latin typeface="Montserrat Light"/>
              </a:rPr>
              <a:t>:</a:t>
            </a:r>
            <a:endParaRPr b="0" lang="en-US" sz="2000" spc="-1" strike="noStrike">
              <a:solidFill>
                <a:srgbClr val="000000"/>
              </a:solidFill>
              <a:latin typeface="Arial"/>
            </a:endParaRPr>
          </a:p>
          <a:p>
            <a:pPr defTabSz="914400">
              <a:lnSpc>
                <a:spcPct val="150000"/>
              </a:lnSpc>
            </a:pPr>
            <a:r>
              <a:rPr b="1" lang="en-US" sz="2000" spc="-1" strike="noStrike">
                <a:solidFill>
                  <a:schemeClr val="lt1"/>
                </a:solidFill>
                <a:latin typeface="Montserrat Light"/>
              </a:rPr>
              <a:t>	</a:t>
            </a:r>
            <a:endParaRPr b="0" lang="en-US" sz="2000" spc="-1" strike="noStrike">
              <a:solidFill>
                <a:srgbClr val="000000"/>
              </a:solidFill>
              <a:latin typeface="Arial"/>
            </a:endParaRPr>
          </a:p>
        </p:txBody>
      </p:sp>
      <p:sp>
        <p:nvSpPr>
          <p:cNvPr id="84" name="TextBox 14"/>
          <p:cNvSpPr/>
          <p:nvPr/>
        </p:nvSpPr>
        <p:spPr>
          <a:xfrm>
            <a:off x="669600" y="131400"/>
            <a:ext cx="1037772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5400" spc="-1" strike="noStrike">
                <a:solidFill>
                  <a:schemeClr val="dk1"/>
                </a:solidFill>
                <a:latin typeface="Clear Sans Medium"/>
              </a:rPr>
              <a:t>IDEA/APPROACH DETAILS</a:t>
            </a:r>
            <a:endParaRPr b="0" lang="en-US" sz="5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5" name="TextBox 13"/>
          <p:cNvSpPr/>
          <p:nvPr/>
        </p:nvSpPr>
        <p:spPr>
          <a:xfrm>
            <a:off x="199440" y="1054800"/>
            <a:ext cx="11792880" cy="4754520"/>
          </a:xfrm>
          <a:prstGeom prst="rect">
            <a:avLst/>
          </a:prstGeom>
          <a:noFill/>
          <a:ln w="0">
            <a:noFill/>
          </a:ln>
        </p:spPr>
        <p:style>
          <a:lnRef idx="0"/>
          <a:fillRef idx="0"/>
          <a:effectRef idx="0"/>
          <a:fontRef idx="minor"/>
        </p:style>
        <p:txBody>
          <a:bodyPr anchor="t">
            <a:spAutoFit/>
          </a:bodyPr>
          <a:p>
            <a:pPr defTabSz="914400">
              <a:lnSpc>
                <a:spcPct val="100000"/>
              </a:lnSpc>
            </a:pPr>
            <a:r>
              <a:rPr b="0" lang="en-US" sz="1800" spc="-1" strike="noStrike">
                <a:solidFill>
                  <a:schemeClr val="dk1"/>
                </a:solidFill>
                <a:latin typeface="Calibri"/>
              </a:rPr>
              <a:t> </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Calibri"/>
              </a:rPr>
              <a:t>1) Integration of the assistant with IoT</a:t>
            </a:r>
            <a:br>
              <a:rPr sz="1800"/>
            </a:br>
            <a:r>
              <a:rPr b="0" lang="en-US" sz="1800" spc="-1" strike="noStrike">
                <a:solidFill>
                  <a:schemeClr val="dk1"/>
                </a:solidFill>
                <a:latin typeface="Calibri"/>
              </a:rPr>
              <a:t>Novelty - Integration of voice assistants with IoT enhances the functionalities and efficiency of home automation systems.</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 </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Calibri"/>
              </a:rPr>
              <a:t>2) Contextual Continuity</a:t>
            </a:r>
            <a:br>
              <a:rPr sz="1800"/>
            </a:br>
            <a:r>
              <a:rPr b="0" lang="en-US" sz="1800" spc="-1" strike="noStrike">
                <a:solidFill>
                  <a:schemeClr val="dk1"/>
                </a:solidFill>
                <a:latin typeface="Calibri"/>
              </a:rPr>
              <a:t>Novelty - Our voice assistant maintains context from previous dialogues, ensuring coherent responses to follow-up questions.</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 </a:t>
            </a: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Calibri"/>
              </a:rPr>
              <a:t>3) Data Security/Privacy</a:t>
            </a:r>
            <a:br>
              <a:rPr sz="1800"/>
            </a:br>
            <a:r>
              <a:rPr b="0" lang="en-US" sz="1800" spc="-1" strike="noStrike">
                <a:solidFill>
                  <a:schemeClr val="dk1"/>
                </a:solidFill>
                <a:latin typeface="Calibri"/>
              </a:rPr>
              <a:t>Novelty - Interactions with the IoT devices are confined within the boundaries of the private network of the home.</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 </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4) </a:t>
            </a:r>
            <a:r>
              <a:rPr b="1" lang="en-US" sz="1800" spc="-1" strike="noStrike">
                <a:solidFill>
                  <a:schemeClr val="dk1"/>
                </a:solidFill>
                <a:latin typeface="Calibri"/>
              </a:rPr>
              <a:t>The extension of the voice assistant's capabilities </a:t>
            </a:r>
            <a:r>
              <a:rPr b="0" lang="en-US" sz="1800" spc="-1" strike="noStrike">
                <a:solidFill>
                  <a:schemeClr val="dk1"/>
                </a:solidFill>
                <a:latin typeface="Calibri"/>
              </a:rPr>
              <a:t>to various tasks such as communication, AI cooking recommendations, timetable management, and product recommendations widens its area of work</a:t>
            </a:r>
            <a:br>
              <a:rPr sz="1800"/>
            </a:br>
            <a:r>
              <a:rPr b="0" lang="en-US" sz="1800" spc="-1" strike="noStrike">
                <a:solidFill>
                  <a:schemeClr val="dk1"/>
                </a:solidFill>
                <a:latin typeface="Calibri"/>
              </a:rPr>
              <a:t>Novelty: The multifunctional nature of the AI assistant goes beyond traditional home automation, offering users a holistic solution that simplifies daily life and improves productivity.</a:t>
            </a:r>
            <a:endParaRPr b="0" lang="en-US" sz="1800" spc="-1" strike="noStrike">
              <a:solidFill>
                <a:srgbClr val="000000"/>
              </a:solidFill>
              <a:latin typeface="Arial"/>
            </a:endParaRPr>
          </a:p>
        </p:txBody>
      </p:sp>
      <p:sp>
        <p:nvSpPr>
          <p:cNvPr id="86" name="TextBox 14"/>
          <p:cNvSpPr/>
          <p:nvPr/>
        </p:nvSpPr>
        <p:spPr>
          <a:xfrm>
            <a:off x="283680" y="131400"/>
            <a:ext cx="1136376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5400" spc="-1" strike="noStrike">
                <a:solidFill>
                  <a:schemeClr val="dk1"/>
                </a:solidFill>
                <a:latin typeface="Clear Sans Medium"/>
              </a:rPr>
              <a:t>Novelty of the proposed work </a:t>
            </a:r>
            <a:endParaRPr b="0" lang="en-US" sz="5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7" name="TextBox 3"/>
          <p:cNvSpPr/>
          <p:nvPr/>
        </p:nvSpPr>
        <p:spPr>
          <a:xfrm>
            <a:off x="181440" y="151560"/>
            <a:ext cx="11489400" cy="1096920"/>
          </a:xfrm>
          <a:prstGeom prst="rect">
            <a:avLst/>
          </a:prstGeom>
          <a:noFill/>
          <a:ln w="0">
            <a:noFill/>
          </a:ln>
        </p:spPr>
        <p:style>
          <a:lnRef idx="0"/>
          <a:fillRef idx="0"/>
          <a:effectRef idx="0"/>
          <a:fontRef idx="minor"/>
        </p:style>
        <p:txBody>
          <a:bodyPr anchor="t">
            <a:spAutoFit/>
          </a:bodyPr>
          <a:p>
            <a:pPr defTabSz="914400">
              <a:lnSpc>
                <a:spcPct val="100000"/>
              </a:lnSpc>
            </a:pPr>
            <a:r>
              <a:rPr b="1" lang="en-IN" sz="6600" spc="-1" strike="noStrike">
                <a:solidFill>
                  <a:schemeClr val="dk1"/>
                </a:solidFill>
                <a:latin typeface="Clear Sans Medium"/>
              </a:rPr>
              <a:t>IDEA </a:t>
            </a:r>
            <a:r>
              <a:rPr b="1" lang="en-IN" sz="2400" spc="-1" strike="noStrike">
                <a:solidFill>
                  <a:schemeClr val="dk1"/>
                </a:solidFill>
                <a:latin typeface="Clear Sans Medium"/>
              </a:rPr>
              <a:t>(Layout of the idea)</a:t>
            </a:r>
            <a:endParaRPr b="0" lang="en-US" sz="2400" spc="-1" strike="noStrike">
              <a:solidFill>
                <a:srgbClr val="000000"/>
              </a:solidFill>
              <a:latin typeface="Arial"/>
            </a:endParaRPr>
          </a:p>
        </p:txBody>
      </p:sp>
      <p:sp>
        <p:nvSpPr>
          <p:cNvPr id="88" name="Rectangle 9">
            <a:extLst>
              <a:ext uri="{C183D7F6-B498-43B3-948B-1728B52AA6E4}">
                <adec:decorative xmlns:adec="http://schemas.microsoft.com/office/drawing/2017/decorative" val="1"/>
              </a:ext>
            </a:extLst>
          </p:cNvPr>
          <p:cNvSpPr/>
          <p:nvPr/>
        </p:nvSpPr>
        <p:spPr>
          <a:xfrm>
            <a:off x="288000" y="1186920"/>
            <a:ext cx="937440" cy="7236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p:style>
        <p:txBody>
          <a:bodyPr lIns="90000" rIns="90000" tIns="27720" bIns="27720" anchor="ctr">
            <a:noAutofit/>
          </a:bodyPr>
          <a:p>
            <a:pPr defTabSz="914400">
              <a:lnSpc>
                <a:spcPct val="100000"/>
              </a:lnSpc>
            </a:pPr>
            <a:endParaRPr b="0" lang="en-US" sz="1800" spc="-1" strike="noStrike">
              <a:solidFill>
                <a:srgbClr val="ff914d"/>
              </a:solidFill>
              <a:latin typeface="Calibri"/>
            </a:endParaRPr>
          </a:p>
        </p:txBody>
      </p:sp>
      <p:sp>
        <p:nvSpPr>
          <p:cNvPr id="89" name="TextBox 6"/>
          <p:cNvSpPr/>
          <p:nvPr/>
        </p:nvSpPr>
        <p:spPr>
          <a:xfrm>
            <a:off x="354600" y="1530360"/>
            <a:ext cx="10683360" cy="5883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000" spc="-1" strike="noStrike">
                <a:solidFill>
                  <a:schemeClr val="dk1"/>
                </a:solidFill>
                <a:latin typeface="Calibri"/>
              </a:rPr>
              <a:t>This innovative project addresses a Smart Home Assistant System that merges advanced voice control with Internet of Things (IoT) technology. It aims to revolutionize smart home interactions by offering a comprehensive and intuitive control system that sets a new standard for user experience.</a:t>
            </a:r>
            <a:endParaRPr b="0" lang="en-US" sz="2000" spc="-1" strike="noStrike">
              <a:solidFill>
                <a:srgbClr val="000000"/>
              </a:solidFill>
              <a:latin typeface="Arial"/>
            </a:endParaRPr>
          </a:p>
          <a:p>
            <a:pPr defTabSz="914400">
              <a:lnSpc>
                <a:spcPct val="100000"/>
              </a:lnSpc>
            </a:pPr>
            <a:endParaRPr b="0" lang="en-US" sz="2000" spc="-1" strike="noStrike">
              <a:solidFill>
                <a:srgbClr val="000000"/>
              </a:solidFill>
              <a:latin typeface="Arial"/>
            </a:endParaRPr>
          </a:p>
          <a:p>
            <a:pPr defTabSz="914400">
              <a:lnSpc>
                <a:spcPct val="100000"/>
              </a:lnSpc>
            </a:pPr>
            <a:r>
              <a:rPr b="0" lang="en-US" sz="2000" spc="-1" strike="noStrike">
                <a:solidFill>
                  <a:schemeClr val="dk1"/>
                </a:solidFill>
                <a:latin typeface="Calibri"/>
              </a:rPr>
              <a:t>JARVIS leverages sophisticated Natural Language Processing (NLP) and machine learning algorithms to enable natural language understanding. Users can effortlessly command and monitor their smart home through voice commands, eliminating the need for complex apps or button presses. </a:t>
            </a:r>
            <a:endParaRPr b="0" lang="en-US" sz="2000" spc="-1" strike="noStrike">
              <a:solidFill>
                <a:srgbClr val="000000"/>
              </a:solidFill>
              <a:latin typeface="Arial"/>
            </a:endParaRPr>
          </a:p>
          <a:p>
            <a:pPr defTabSz="914400">
              <a:lnSpc>
                <a:spcPct val="100000"/>
              </a:lnSpc>
            </a:pPr>
            <a:endParaRPr b="0" lang="en-US" sz="2000" spc="-1" strike="noStrike">
              <a:solidFill>
                <a:srgbClr val="000000"/>
              </a:solidFill>
              <a:latin typeface="Arial"/>
            </a:endParaRPr>
          </a:p>
          <a:p>
            <a:pPr defTabSz="914400">
              <a:lnSpc>
                <a:spcPct val="100000"/>
              </a:lnSpc>
            </a:pPr>
            <a:r>
              <a:rPr b="0" lang="en-US" sz="2000" spc="-1" strike="noStrike">
                <a:solidFill>
                  <a:schemeClr val="dk1"/>
                </a:solidFill>
                <a:latin typeface="Calibri"/>
              </a:rPr>
              <a:t>This goes beyond standard automation by catering to diverse user needs. Accessibility features, and personalized recommendations based on usage patterns can be implemented. Security, scalability, and adaptability across various devices are also central to the design, promising a truly enhanced smart living experience.</a:t>
            </a:r>
            <a:endParaRPr b="0" lang="en-US" sz="2000" spc="-1" strike="noStrike">
              <a:solidFill>
                <a:srgbClr val="000000"/>
              </a:solidFill>
              <a:latin typeface="Arial"/>
            </a:endParaRPr>
          </a:p>
          <a:p>
            <a:pPr defTabSz="914400">
              <a:lnSpc>
                <a:spcPct val="100000"/>
              </a:lnSpc>
            </a:pPr>
            <a:r>
              <a:rPr b="0" lang="en-US" sz="2000" spc="-1" strike="noStrike">
                <a:solidFill>
                  <a:schemeClr val="dk1"/>
                </a:solidFill>
                <a:latin typeface="Calibri"/>
              </a:rPr>
              <a:t>This project involves integrating voice control with home automation systems. The core idea is to create a user-friendly system that empowers users with natural language interactions. By simplifying daily routines and offering intuitive voice control, JARVIS has the potential to transform the way we interact with technology in our homes.</a:t>
            </a:r>
            <a:endParaRPr b="0" lang="en-US" sz="2000" spc="-1" strike="noStrike">
              <a:solidFill>
                <a:srgbClr val="000000"/>
              </a:solidFill>
              <a:latin typeface="Arial"/>
            </a:endParaRPr>
          </a:p>
          <a:p>
            <a:pPr defTabSz="914400">
              <a:lnSpc>
                <a:spcPct val="100000"/>
              </a:lnSpc>
            </a:pPr>
            <a:endParaRPr b="0" lang="en-US" sz="20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0" name="TextBox 3"/>
          <p:cNvSpPr/>
          <p:nvPr/>
        </p:nvSpPr>
        <p:spPr>
          <a:xfrm>
            <a:off x="181440" y="151560"/>
            <a:ext cx="11489400" cy="1096920"/>
          </a:xfrm>
          <a:prstGeom prst="rect">
            <a:avLst/>
          </a:prstGeom>
          <a:noFill/>
          <a:ln w="0">
            <a:noFill/>
          </a:ln>
        </p:spPr>
        <p:style>
          <a:lnRef idx="0"/>
          <a:fillRef idx="0"/>
          <a:effectRef idx="0"/>
          <a:fontRef idx="minor"/>
        </p:style>
        <p:txBody>
          <a:bodyPr anchor="t">
            <a:spAutoFit/>
          </a:bodyPr>
          <a:p>
            <a:pPr defTabSz="914400">
              <a:lnSpc>
                <a:spcPct val="100000"/>
              </a:lnSpc>
            </a:pPr>
            <a:r>
              <a:rPr b="1" lang="en-IN" sz="6600" spc="-1" strike="noStrike">
                <a:solidFill>
                  <a:schemeClr val="dk1"/>
                </a:solidFill>
                <a:latin typeface="Clear Sans Medium"/>
              </a:rPr>
              <a:t>IDEA </a:t>
            </a:r>
            <a:r>
              <a:rPr b="1" lang="en-IN" sz="2400" spc="-1" strike="noStrike">
                <a:solidFill>
                  <a:schemeClr val="dk1"/>
                </a:solidFill>
                <a:latin typeface="Clear Sans Medium"/>
              </a:rPr>
              <a:t>(Layout of the idea)</a:t>
            </a:r>
            <a:endParaRPr b="0" lang="en-US" sz="2400" spc="-1" strike="noStrike">
              <a:solidFill>
                <a:srgbClr val="000000"/>
              </a:solidFill>
              <a:latin typeface="Arial"/>
            </a:endParaRPr>
          </a:p>
        </p:txBody>
      </p:sp>
      <p:sp>
        <p:nvSpPr>
          <p:cNvPr id="91" name="Rectangle 9">
            <a:extLst>
              <a:ext uri="{C183D7F6-B498-43B3-948B-1728B52AA6E4}">
                <adec:decorative xmlns:adec="http://schemas.microsoft.com/office/drawing/2017/decorative" val="1"/>
              </a:ext>
            </a:extLst>
          </p:cNvPr>
          <p:cNvSpPr/>
          <p:nvPr/>
        </p:nvSpPr>
        <p:spPr>
          <a:xfrm>
            <a:off x="288000" y="1186920"/>
            <a:ext cx="937440" cy="7236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p:style>
        <p:txBody>
          <a:bodyPr lIns="90000" rIns="90000" tIns="27720" bIns="27720" anchor="ctr">
            <a:noAutofit/>
          </a:bodyPr>
          <a:p>
            <a:pPr defTabSz="914400">
              <a:lnSpc>
                <a:spcPct val="100000"/>
              </a:lnSpc>
            </a:pPr>
            <a:endParaRPr b="0" lang="en-US" sz="1800" spc="-1" strike="noStrike">
              <a:solidFill>
                <a:srgbClr val="ff914d"/>
              </a:solidFill>
              <a:latin typeface="Calibri"/>
            </a:endParaRPr>
          </a:p>
        </p:txBody>
      </p:sp>
      <p:sp>
        <p:nvSpPr>
          <p:cNvPr id="92" name="TextBox 2"/>
          <p:cNvSpPr/>
          <p:nvPr/>
        </p:nvSpPr>
        <p:spPr>
          <a:xfrm>
            <a:off x="181440" y="1344240"/>
            <a:ext cx="11314800" cy="6123960"/>
          </a:xfrm>
          <a:prstGeom prst="rect">
            <a:avLst/>
          </a:prstGeom>
          <a:noFill/>
          <a:ln w="0">
            <a:noFill/>
          </a:ln>
        </p:spPr>
        <p:style>
          <a:lnRef idx="0"/>
          <a:fillRef idx="0"/>
          <a:effectRef idx="0"/>
          <a:fontRef idx="minor"/>
        </p:style>
        <p:txBody>
          <a:bodyPr anchor="t">
            <a:spAutoFit/>
          </a:bodyPr>
          <a:p>
            <a:pPr marL="343080" indent="-343080" defTabSz="914400">
              <a:lnSpc>
                <a:spcPct val="100000"/>
              </a:lnSpc>
              <a:buClr>
                <a:srgbClr val="000000"/>
              </a:buClr>
              <a:buFont typeface="Arial"/>
              <a:buChar char="•"/>
            </a:pPr>
            <a:r>
              <a:rPr b="0" lang="en-US" sz="2200" spc="-1" strike="noStrike">
                <a:solidFill>
                  <a:schemeClr val="dk1"/>
                </a:solidFill>
                <a:latin typeface="Calibri"/>
              </a:rPr>
              <a:t>The Intelligent Home Assistant System (IHAS) revolutionizes smart home interactions by seamlessly merging an AI-powered voice assistant with IoT technology. This innovative project addresses the limitations of current home automation interfaces, providing users with a comprehensive and intuitive control system. </a:t>
            </a:r>
            <a:endParaRPr b="0" lang="en-US" sz="2200" spc="-1" strike="noStrike">
              <a:solidFill>
                <a:srgbClr val="000000"/>
              </a:solidFill>
              <a:latin typeface="Arial"/>
            </a:endParaRPr>
          </a:p>
          <a:p>
            <a:pPr marL="343080" indent="-343080" defTabSz="914400">
              <a:lnSpc>
                <a:spcPct val="100000"/>
              </a:lnSpc>
              <a:buClr>
                <a:srgbClr val="000000"/>
              </a:buClr>
              <a:buFont typeface="Arial"/>
              <a:buChar char="•"/>
            </a:pPr>
            <a:r>
              <a:rPr b="0" lang="en-US" sz="2200" spc="-1" strike="noStrike">
                <a:solidFill>
                  <a:schemeClr val="dk1"/>
                </a:solidFill>
                <a:latin typeface="Calibri"/>
              </a:rPr>
              <a:t>IHAS employs sophisticated Natural Language Processing (NLP) and machine learning algorithms to enable natural language understanding, allowing users to effortlessly command and monitor various aspects of their smart homes. </a:t>
            </a:r>
            <a:endParaRPr b="0" lang="en-US" sz="2200" spc="-1" strike="noStrike">
              <a:solidFill>
                <a:srgbClr val="000000"/>
              </a:solidFill>
              <a:latin typeface="Arial"/>
            </a:endParaRPr>
          </a:p>
          <a:p>
            <a:pPr marL="343080" indent="-343080" defTabSz="914400">
              <a:lnSpc>
                <a:spcPct val="100000"/>
              </a:lnSpc>
              <a:buClr>
                <a:srgbClr val="000000"/>
              </a:buClr>
              <a:buFont typeface="Arial"/>
              <a:buChar char="•"/>
            </a:pPr>
            <a:r>
              <a:rPr b="0" lang="en-US" sz="2200" spc="-1" strike="noStrike">
                <a:solidFill>
                  <a:schemeClr val="dk1"/>
                </a:solidFill>
                <a:latin typeface="Calibri"/>
              </a:rPr>
              <a:t>Beyond standard automation functions, IHAS caters to diverse user needs, including accessibility features, voice-activated navigation, and personalized AI-assisted recommendations. The system ensures scalability, adaptability to different devices, robust security, and user privacy, promising an enhanced smart living experience. Key components include wake word detection, Hidden Markov Models for speech recognition, and a focus on comprehensive natural language understanding. IHAS emerges as a sophisticated yet user-friendly solution, combining advanced technologies for efficient voice recognition with multifunctional capabilities, ultimately simplifying and enriching daily life through intelligent home management.</a:t>
            </a:r>
            <a:endParaRPr b="0" lang="en-US" sz="22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3" name="TextBox 11"/>
          <p:cNvSpPr/>
          <p:nvPr/>
        </p:nvSpPr>
        <p:spPr>
          <a:xfrm>
            <a:off x="181440" y="279720"/>
            <a:ext cx="11871720" cy="821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4800" spc="-1" strike="noStrike">
                <a:solidFill>
                  <a:srgbClr val="1e1e1e"/>
                </a:solidFill>
                <a:latin typeface="Clear Sans Medium"/>
              </a:rPr>
              <a:t>Literature Review/Existing Systems</a:t>
            </a:r>
            <a:endParaRPr b="0" lang="en-US" sz="4800" spc="-1" strike="noStrike">
              <a:solidFill>
                <a:srgbClr val="000000"/>
              </a:solidFill>
              <a:latin typeface="Arial"/>
            </a:endParaRPr>
          </a:p>
        </p:txBody>
      </p:sp>
      <p:sp>
        <p:nvSpPr>
          <p:cNvPr id="94" name="Rectangle 1">
            <a:extLst>
              <a:ext uri="{C183D7F6-B498-43B3-948B-1728B52AA6E4}">
                <adec:decorative xmlns:adec="http://schemas.microsoft.com/office/drawing/2017/decorative" val="1"/>
              </a:ext>
            </a:extLst>
          </p:cNvPr>
          <p:cNvSpPr/>
          <p:nvPr/>
        </p:nvSpPr>
        <p:spPr>
          <a:xfrm>
            <a:off x="322920" y="1245600"/>
            <a:ext cx="1648080" cy="7128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defTabSz="914400">
              <a:lnSpc>
                <a:spcPct val="100000"/>
              </a:lnSpc>
            </a:pPr>
            <a:endParaRPr b="0" lang="en-US" sz="1800" spc="-1" strike="noStrike">
              <a:solidFill>
                <a:srgbClr val="ff914d"/>
              </a:solidFill>
              <a:latin typeface="Calibri"/>
            </a:endParaRPr>
          </a:p>
        </p:txBody>
      </p:sp>
      <p:graphicFrame>
        <p:nvGraphicFramePr>
          <p:cNvPr id="95" name="Table 3"/>
          <p:cNvGraphicFramePr/>
          <p:nvPr/>
        </p:nvGraphicFramePr>
        <p:xfrm>
          <a:off x="322920" y="1554840"/>
          <a:ext cx="11340720" cy="6889680"/>
        </p:xfrm>
        <a:graphic>
          <a:graphicData uri="http://schemas.openxmlformats.org/drawingml/2006/table">
            <a:tbl>
              <a:tblPr/>
              <a:tblGrid>
                <a:gridCol w="1100880"/>
                <a:gridCol w="3393360"/>
                <a:gridCol w="2223000"/>
                <a:gridCol w="4623120"/>
              </a:tblGrid>
              <a:tr h="919800">
                <a:tc>
                  <a:txBody>
                    <a:bodyPr anchor="t">
                      <a:noAutofit/>
                    </a:bodyPr>
                    <a:p>
                      <a:pPr defTabSz="914400">
                        <a:lnSpc>
                          <a:spcPct val="100000"/>
                        </a:lnSpc>
                      </a:pPr>
                      <a:r>
                        <a:rPr b="1" lang="en-US" sz="1800" spc="-1" strike="noStrike">
                          <a:solidFill>
                            <a:schemeClr val="lt1"/>
                          </a:solidFill>
                          <a:latin typeface="Calibri"/>
                        </a:rPr>
                        <a:t>Sr. No:</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 </a:t>
                      </a:r>
                      <a:r>
                        <a:rPr b="1" lang="en-US" sz="1800" spc="-1" strike="noStrike">
                          <a:solidFill>
                            <a:schemeClr val="lt1"/>
                          </a:solidFill>
                          <a:latin typeface="Calibri"/>
                        </a:rPr>
                        <a:t>Reference Paper Title/ Existing Applications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Key Findings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Scope for improvement/Gap Identification</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352880">
                <a:tc>
                  <a:txBody>
                    <a:bodyPr anchor="t">
                      <a:noAutofit/>
                    </a:bodyPr>
                    <a:p>
                      <a:pPr defTabSz="914400">
                        <a:lnSpc>
                          <a:spcPct val="100000"/>
                        </a:lnSpc>
                      </a:pPr>
                      <a:r>
                        <a:rPr b="0" lang="en-US" sz="1800" spc="-1" strike="noStrike">
                          <a:solidFill>
                            <a:schemeClr val="dk1"/>
                          </a:solidFill>
                          <a:latin typeface="Calibri"/>
                        </a:rPr>
                        <a:t>1</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20000"/>
                        </a:lnSpc>
                        <a:spcBef>
                          <a:spcPts val="601"/>
                        </a:spcBef>
                        <a:tabLst>
                          <a:tab algn="l" pos="0"/>
                        </a:tabLst>
                      </a:pPr>
                      <a:r>
                        <a:rPr b="1" lang="en-IN" sz="1400" spc="-1" strike="noStrike">
                          <a:solidFill>
                            <a:schemeClr val="dk1"/>
                          </a:solidFill>
                          <a:latin typeface="Calibri"/>
                          <a:ea typeface="Calibri"/>
                        </a:rPr>
                        <a:t>Intelligent Voice Assistant using Android Platform</a:t>
                      </a:r>
                      <a:endParaRPr b="0" lang="en-US" sz="1400" spc="-1" strike="noStrike">
                        <a:solidFill>
                          <a:srgbClr val="000000"/>
                        </a:solidFill>
                        <a:latin typeface="Arial"/>
                      </a:endParaRPr>
                    </a:p>
                    <a:p>
                      <a:pPr defTabSz="914400">
                        <a:lnSpc>
                          <a:spcPct val="100000"/>
                        </a:lnSpc>
                        <a:spcBef>
                          <a:spcPts val="601"/>
                        </a:spcBef>
                        <a:tabLst>
                          <a:tab algn="l" pos="0"/>
                        </a:tabLst>
                      </a:pPr>
                      <a:r>
                        <a:rPr b="0" lang="en-GB" sz="1400" spc="-1" strike="noStrike">
                          <a:solidFill>
                            <a:schemeClr val="dk1"/>
                          </a:solidFill>
                          <a:latin typeface="Calibri"/>
                          <a:ea typeface="Calibri"/>
                        </a:rPr>
                        <a:t>Author: </a:t>
                      </a:r>
                      <a:r>
                        <a:rPr b="0" lang="pt-BR" sz="1400" spc="-1" strike="noStrike">
                          <a:solidFill>
                            <a:schemeClr val="dk1"/>
                          </a:solidFill>
                          <a:latin typeface="Calibri"/>
                          <a:ea typeface="Calibri"/>
                        </a:rPr>
                        <a:t>Vinay Sagar , Kusuma S</a:t>
                      </a:r>
                      <a:endParaRPr b="0" lang="en-US" sz="1400" spc="-1" strike="noStrike">
                        <a:solidFill>
                          <a:srgbClr val="000000"/>
                        </a:solidFill>
                        <a:latin typeface="Arial"/>
                      </a:endParaRPr>
                    </a:p>
                    <a:p>
                      <a:pPr defTabSz="914400">
                        <a:lnSpc>
                          <a:spcPct val="120000"/>
                        </a:lnSpc>
                        <a:tabLst>
                          <a:tab algn="l" pos="0"/>
                        </a:tabLst>
                      </a:pPr>
                      <a:r>
                        <a:rPr b="0" lang="en-US" sz="1400" spc="-1" strike="noStrike">
                          <a:solidFill>
                            <a:schemeClr val="dk1"/>
                          </a:solidFill>
                          <a:latin typeface="Calibri"/>
                          <a:ea typeface="Calibri"/>
                        </a:rPr>
                        <a:t>International Research Journal of Engineering and Technology (IRJET)</a:t>
                      </a:r>
                      <a:r>
                        <a:rPr b="0" lang="en-IN" sz="1400" spc="-1" strike="noStrike">
                          <a:solidFill>
                            <a:schemeClr val="dk1"/>
                          </a:solidFill>
                          <a:latin typeface="Calibri"/>
                          <a:ea typeface="Calibri"/>
                        </a:rPr>
                        <a:t>, </a:t>
                      </a:r>
                      <a:r>
                        <a:rPr b="0" lang="en-US" sz="1400" spc="-1" strike="noStrike">
                          <a:solidFill>
                            <a:schemeClr val="dk1"/>
                          </a:solidFill>
                          <a:latin typeface="Calibri"/>
                          <a:ea typeface="Calibri"/>
                        </a:rPr>
                        <a:t>Volume: 02 Issue: 03 | Jan-2015</a:t>
                      </a:r>
                      <a:endParaRPr b="0" lang="en-US" sz="1400" spc="-1" strike="noStrike">
                        <a:solidFill>
                          <a:srgbClr val="000000"/>
                        </a:solidFill>
                        <a:latin typeface="Arial"/>
                      </a:endParaRPr>
                    </a:p>
                    <a:p>
                      <a:pPr defTabSz="914400">
                        <a:lnSpc>
                          <a:spcPct val="100000"/>
                        </a:lnSpc>
                        <a:tabLst>
                          <a:tab algn="l" pos="0"/>
                        </a:tabLst>
                      </a:pP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20000"/>
                        </a:lnSpc>
                      </a:pPr>
                      <a:r>
                        <a:rPr b="0" lang="en-GB" sz="1400" spc="-1" strike="noStrike">
                          <a:solidFill>
                            <a:schemeClr val="dk1"/>
                          </a:solidFill>
                          <a:latin typeface="Calibri"/>
                        </a:rPr>
                        <a:t>Development of an intelligent voice assistant, enabling hands-free smartphone operations.</a:t>
                      </a:r>
                      <a:endParaRPr b="0" lang="en-US" sz="1400" spc="-1" strike="noStrike">
                        <a:solidFill>
                          <a:srgbClr val="000000"/>
                        </a:solidFill>
                        <a:latin typeface="Arial"/>
                      </a:endParaRPr>
                    </a:p>
                    <a:p>
                      <a:pPr defTabSz="914400">
                        <a:lnSpc>
                          <a:spcPct val="120000"/>
                        </a:lnSpc>
                      </a:pPr>
                      <a:r>
                        <a:rPr b="0" lang="en-GB" sz="1400" spc="-1" strike="noStrike">
                          <a:solidFill>
                            <a:schemeClr val="dk1"/>
                          </a:solidFill>
                          <a:latin typeface="Calibri"/>
                        </a:rPr>
                        <a:t>Interaction between user and assistant is intuitive and user friendly</a:t>
                      </a:r>
                      <a:endParaRPr b="0" lang="en-US" sz="1400" spc="-1" strike="noStrike">
                        <a:solidFill>
                          <a:srgbClr val="000000"/>
                        </a:solidFill>
                        <a:latin typeface="Arial"/>
                      </a:endParaRPr>
                    </a:p>
                    <a:p>
                      <a:pPr defTabSz="914400">
                        <a:lnSpc>
                          <a:spcPct val="120000"/>
                        </a:lnSpc>
                      </a:pPr>
                      <a:r>
                        <a:rPr b="0" lang="en-GB" sz="1400" spc="-1" strike="noStrike">
                          <a:solidFill>
                            <a:schemeClr val="dk1"/>
                          </a:solidFill>
                          <a:latin typeface="Calibri"/>
                        </a:rPr>
                        <a:t>User can make calls, send messages, or search for information conveniently</a:t>
                      </a:r>
                      <a:endParaRPr b="0" lang="en-US" sz="1400" spc="-1" strike="noStrike">
                        <a:solidFill>
                          <a:srgbClr val="000000"/>
                        </a:solidFill>
                        <a:latin typeface="Arial"/>
                      </a:endParaRPr>
                    </a:p>
                    <a:p>
                      <a:pPr defTabSz="914400">
                        <a:lnSpc>
                          <a:spcPct val="120000"/>
                        </a:lnSpc>
                      </a:pPr>
                      <a:r>
                        <a:rPr b="0" lang="en-GB" sz="1400" spc="-1" strike="noStrike">
                          <a:solidFill>
                            <a:schemeClr val="dk1"/>
                          </a:solidFill>
                          <a:latin typeface="Calibri"/>
                        </a:rPr>
                        <a:t>Saves time and effort compared to manual input methods</a:t>
                      </a:r>
                      <a:endParaRPr b="0" lang="en-US" sz="1400" spc="-1" strike="noStrike">
                        <a:solidFill>
                          <a:srgbClr val="000000"/>
                        </a:solidFill>
                        <a:latin typeface="Arial"/>
                      </a:endParaRPr>
                    </a:p>
                    <a:p>
                      <a:pPr defTabSz="914400">
                        <a:lnSpc>
                          <a:spcPct val="100000"/>
                        </a:lnSpc>
                      </a:pP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20000"/>
                        </a:lnSpc>
                        <a:tabLst>
                          <a:tab algn="l" pos="0"/>
                        </a:tabLst>
                      </a:pPr>
                      <a:r>
                        <a:rPr b="1" lang="en-US" sz="1400" spc="-1" strike="noStrike">
                          <a:solidFill>
                            <a:schemeClr val="dk1"/>
                          </a:solidFill>
                          <a:latin typeface="Calibri"/>
                        </a:rPr>
                        <a:t>Gaps:</a:t>
                      </a:r>
                      <a:endParaRPr b="0" lang="en-US" sz="1400" spc="-1" strike="noStrike">
                        <a:solidFill>
                          <a:srgbClr val="000000"/>
                        </a:solidFill>
                        <a:latin typeface="Arial"/>
                      </a:endParaRPr>
                    </a:p>
                    <a:p>
                      <a:pPr defTabSz="914400">
                        <a:lnSpc>
                          <a:spcPct val="120000"/>
                        </a:lnSpc>
                        <a:tabLst>
                          <a:tab algn="l" pos="0"/>
                        </a:tabLst>
                      </a:pPr>
                      <a:r>
                        <a:rPr b="0" lang="en-US" sz="1400" spc="-1" strike="noStrike">
                          <a:solidFill>
                            <a:schemeClr val="dk1"/>
                          </a:solidFill>
                          <a:latin typeface="Calibri"/>
                        </a:rPr>
                        <a:t>Voice assistants often require initial training to recognize and adapt to a user's voice patterns and preferences accurately       </a:t>
                      </a:r>
                      <a:endParaRPr b="0" lang="en-US" sz="1400" spc="-1" strike="noStrike">
                        <a:solidFill>
                          <a:srgbClr val="000000"/>
                        </a:solidFill>
                        <a:latin typeface="Arial"/>
                      </a:endParaRPr>
                    </a:p>
                    <a:p>
                      <a:pPr defTabSz="914400">
                        <a:lnSpc>
                          <a:spcPct val="120000"/>
                        </a:lnSpc>
                        <a:tabLst>
                          <a:tab algn="l" pos="0"/>
                        </a:tabLst>
                      </a:pPr>
                      <a:r>
                        <a:rPr b="0" lang="en-US" sz="1400" spc="-1" strike="noStrike">
                          <a:solidFill>
                            <a:schemeClr val="dk1"/>
                          </a:solidFill>
                          <a:latin typeface="Calibri"/>
                        </a:rPr>
                        <a:t>Recognizing specific individuals' voices within a household and personalization features are challenging to implement</a:t>
                      </a:r>
                      <a:endParaRPr b="0" lang="en-US" sz="1400" spc="-1" strike="noStrike">
                        <a:solidFill>
                          <a:srgbClr val="000000"/>
                        </a:solidFill>
                        <a:latin typeface="Arial"/>
                      </a:endParaRPr>
                    </a:p>
                    <a:p>
                      <a:pPr defTabSz="914400">
                        <a:lnSpc>
                          <a:spcPct val="120000"/>
                        </a:lnSpc>
                        <a:tabLst>
                          <a:tab algn="l" pos="0"/>
                        </a:tabLst>
                      </a:pPr>
                      <a:r>
                        <a:rPr b="0" lang="en-US" sz="1400" spc="-1" strike="noStrike">
                          <a:solidFill>
                            <a:schemeClr val="dk1"/>
                          </a:solidFill>
                          <a:latin typeface="Calibri"/>
                        </a:rPr>
                        <a:t>Voice assistant struggles in understanding complex and context specific instructions.</a:t>
                      </a:r>
                      <a:endParaRPr b="0" lang="en-US" sz="1400" spc="-1" strike="noStrike">
                        <a:solidFill>
                          <a:srgbClr val="000000"/>
                        </a:solidFill>
                        <a:latin typeface="Arial"/>
                      </a:endParaRPr>
                    </a:p>
                    <a:p>
                      <a:pPr defTabSz="914400">
                        <a:lnSpc>
                          <a:spcPct val="120000"/>
                        </a:lnSpc>
                        <a:tabLst>
                          <a:tab algn="l" pos="0"/>
                        </a:tabLst>
                      </a:pPr>
                      <a:r>
                        <a:rPr b="1" lang="en-US" sz="1400" spc="-1" strike="noStrike">
                          <a:solidFill>
                            <a:schemeClr val="dk1"/>
                          </a:solidFill>
                          <a:latin typeface="Calibri"/>
                        </a:rPr>
                        <a:t>Future Scope:</a:t>
                      </a:r>
                      <a:endParaRPr b="0" lang="en-US" sz="1400" spc="-1" strike="noStrike">
                        <a:solidFill>
                          <a:srgbClr val="000000"/>
                        </a:solidFill>
                        <a:latin typeface="Arial"/>
                      </a:endParaRPr>
                    </a:p>
                    <a:p>
                      <a:pPr defTabSz="914400">
                        <a:lnSpc>
                          <a:spcPct val="120000"/>
                        </a:lnSpc>
                        <a:tabLst>
                          <a:tab algn="l" pos="0"/>
                        </a:tabLst>
                      </a:pPr>
                      <a:r>
                        <a:rPr b="0" lang="en-US" sz="1400" spc="-1" strike="noStrike">
                          <a:solidFill>
                            <a:schemeClr val="dk1"/>
                          </a:solidFill>
                          <a:latin typeface="Calibri"/>
                        </a:rPr>
                        <a:t>Enhance prediction accuracy, integrate more smart functionalities, optimize for diverse user needs, improve compatibility with various devices, and refine the user interface for broader accessibility.</a:t>
                      </a:r>
                      <a:endParaRPr b="0" lang="en-US" sz="1400" spc="-1" strike="noStrike">
                        <a:solidFill>
                          <a:srgbClr val="000000"/>
                        </a:solidFill>
                        <a:latin typeface="Arial"/>
                      </a:endParaRPr>
                    </a:p>
                    <a:p>
                      <a:pPr defTabSz="914400">
                        <a:lnSpc>
                          <a:spcPct val="100000"/>
                        </a:lnSpc>
                        <a:tabLst>
                          <a:tab algn="l" pos="0"/>
                        </a:tabLst>
                      </a:pP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Box 11"/>
          <p:cNvSpPr/>
          <p:nvPr/>
        </p:nvSpPr>
        <p:spPr>
          <a:xfrm>
            <a:off x="181440" y="279720"/>
            <a:ext cx="11871720" cy="821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4800" spc="-1" strike="noStrike">
                <a:solidFill>
                  <a:srgbClr val="1e1e1e"/>
                </a:solidFill>
                <a:latin typeface="Clear Sans Medium"/>
              </a:rPr>
              <a:t>Literature Review/Existing Systems</a:t>
            </a:r>
            <a:endParaRPr b="0" lang="en-US" sz="4800" spc="-1" strike="noStrike">
              <a:solidFill>
                <a:srgbClr val="000000"/>
              </a:solidFill>
              <a:latin typeface="Arial"/>
            </a:endParaRPr>
          </a:p>
        </p:txBody>
      </p:sp>
      <p:sp>
        <p:nvSpPr>
          <p:cNvPr id="97" name="Rectangle 1">
            <a:extLst>
              <a:ext uri="{C183D7F6-B498-43B3-948B-1728B52AA6E4}">
                <adec:decorative xmlns:adec="http://schemas.microsoft.com/office/drawing/2017/decorative" val="1"/>
              </a:ext>
            </a:extLst>
          </p:cNvPr>
          <p:cNvSpPr/>
          <p:nvPr/>
        </p:nvSpPr>
        <p:spPr>
          <a:xfrm>
            <a:off x="322920" y="1245600"/>
            <a:ext cx="1648080" cy="7128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defTabSz="914400">
              <a:lnSpc>
                <a:spcPct val="100000"/>
              </a:lnSpc>
            </a:pPr>
            <a:endParaRPr b="0" lang="en-US" sz="1800" spc="-1" strike="noStrike">
              <a:solidFill>
                <a:srgbClr val="ff914d"/>
              </a:solidFill>
              <a:latin typeface="Calibri"/>
            </a:endParaRPr>
          </a:p>
        </p:txBody>
      </p:sp>
      <p:graphicFrame>
        <p:nvGraphicFramePr>
          <p:cNvPr id="98" name="Table 3"/>
          <p:cNvGraphicFramePr/>
          <p:nvPr/>
        </p:nvGraphicFramePr>
        <p:xfrm>
          <a:off x="322920" y="1554840"/>
          <a:ext cx="11340720" cy="6210000"/>
        </p:xfrm>
        <a:graphic>
          <a:graphicData uri="http://schemas.openxmlformats.org/drawingml/2006/table">
            <a:tbl>
              <a:tblPr/>
              <a:tblGrid>
                <a:gridCol w="1100880"/>
                <a:gridCol w="3393360"/>
                <a:gridCol w="2223000"/>
                <a:gridCol w="4623120"/>
              </a:tblGrid>
              <a:tr h="919800">
                <a:tc>
                  <a:txBody>
                    <a:bodyPr anchor="t">
                      <a:noAutofit/>
                    </a:bodyPr>
                    <a:p>
                      <a:pPr defTabSz="914400">
                        <a:lnSpc>
                          <a:spcPct val="100000"/>
                        </a:lnSpc>
                      </a:pPr>
                      <a:r>
                        <a:rPr b="1" lang="en-US" sz="1800" spc="-1" strike="noStrike">
                          <a:solidFill>
                            <a:schemeClr val="lt1"/>
                          </a:solidFill>
                          <a:latin typeface="Calibri"/>
                        </a:rPr>
                        <a:t>Sr. No:</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 </a:t>
                      </a:r>
                      <a:r>
                        <a:rPr b="1" lang="en-US" sz="1800" spc="-1" strike="noStrike">
                          <a:solidFill>
                            <a:schemeClr val="lt1"/>
                          </a:solidFill>
                          <a:latin typeface="Calibri"/>
                        </a:rPr>
                        <a:t>Reference Paper Title/ Existing Applications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Key Findings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Scope for improvement/Gap Identification</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352880">
                <a:tc>
                  <a:txBody>
                    <a:bodyPr anchor="t">
                      <a:noAutofit/>
                    </a:bodyPr>
                    <a:p>
                      <a:pPr defTabSz="914400">
                        <a:lnSpc>
                          <a:spcPct val="100000"/>
                        </a:lnSpc>
                      </a:pPr>
                      <a:r>
                        <a:rPr b="0" lang="en-US" sz="1800" spc="-1" strike="noStrike">
                          <a:solidFill>
                            <a:schemeClr val="dk1"/>
                          </a:solidFill>
                          <a:latin typeface="Calibri"/>
                        </a:rPr>
                        <a:t>2</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spcBef>
                          <a:spcPts val="601"/>
                        </a:spcBef>
                        <a:tabLst>
                          <a:tab algn="l" pos="0"/>
                        </a:tabLst>
                      </a:pPr>
                      <a:r>
                        <a:rPr b="1" lang="en-IN" sz="1800" spc="-1" strike="noStrike">
                          <a:solidFill>
                            <a:schemeClr val="dk1"/>
                          </a:solidFill>
                          <a:latin typeface="Calibri"/>
                          <a:ea typeface="Calibri"/>
                        </a:rPr>
                        <a:t>Home Automation Using Internet of Things</a:t>
                      </a:r>
                      <a:endParaRPr b="0" lang="en-US" sz="1800" spc="-1" strike="noStrike">
                        <a:solidFill>
                          <a:srgbClr val="000000"/>
                        </a:solidFill>
                        <a:latin typeface="Arial"/>
                      </a:endParaRPr>
                    </a:p>
                    <a:p>
                      <a:pPr defTabSz="914400">
                        <a:lnSpc>
                          <a:spcPct val="100000"/>
                        </a:lnSpc>
                        <a:spcBef>
                          <a:spcPts val="601"/>
                        </a:spcBef>
                        <a:tabLst>
                          <a:tab algn="l" pos="0"/>
                        </a:tabLst>
                      </a:pPr>
                      <a:r>
                        <a:rPr b="0" lang="en-GB" sz="1800" spc="-1" strike="noStrike">
                          <a:solidFill>
                            <a:schemeClr val="dk1"/>
                          </a:solidFill>
                          <a:latin typeface="Calibri"/>
                          <a:ea typeface="Calibri"/>
                        </a:rPr>
                        <a:t>Author: </a:t>
                      </a:r>
                      <a:r>
                        <a:rPr b="0" lang="en-IN" sz="1800" spc="-1" strike="noStrike">
                          <a:solidFill>
                            <a:schemeClr val="dk1"/>
                          </a:solidFill>
                          <a:latin typeface="Calibri"/>
                          <a:ea typeface="Calibri"/>
                        </a:rPr>
                        <a:t>Darpan Raut, Sumedh Salvi, Shrikrishna Salvi, Prof. S. R. Rangari </a:t>
                      </a:r>
                      <a:endParaRPr b="0" lang="en-US" sz="1800" spc="-1" strike="noStrike">
                        <a:solidFill>
                          <a:srgbClr val="000000"/>
                        </a:solidFill>
                        <a:latin typeface="Arial"/>
                      </a:endParaRPr>
                    </a:p>
                    <a:p>
                      <a:pPr defTabSz="914400">
                        <a:lnSpc>
                          <a:spcPct val="100000"/>
                        </a:lnSpc>
                        <a:spcBef>
                          <a:spcPts val="601"/>
                        </a:spcBef>
                        <a:tabLst>
                          <a:tab algn="l" pos="0"/>
                        </a:tabLst>
                      </a:pPr>
                      <a:r>
                        <a:rPr b="0" lang="en-US" sz="1800" spc="-1" strike="noStrike">
                          <a:solidFill>
                            <a:schemeClr val="dk1"/>
                          </a:solidFill>
                          <a:latin typeface="Calibri"/>
                          <a:ea typeface="Calibri"/>
                        </a:rPr>
                        <a:t>International Journal of Computer Trends and Technology (IJCTT),  Volume 34 Number 3 - April 2016</a:t>
                      </a:r>
                      <a:endParaRPr b="0" lang="en-US" sz="1800" spc="-1" strike="noStrike">
                        <a:solidFill>
                          <a:srgbClr val="000000"/>
                        </a:solidFill>
                        <a:latin typeface="Arial"/>
                      </a:endParaRPr>
                    </a:p>
                    <a:p>
                      <a:pPr defTabSz="914400">
                        <a:lnSpc>
                          <a:spcPct val="100000"/>
                        </a:lnSpc>
                        <a:tabLst>
                          <a:tab algn="l" pos="0"/>
                        </a:tabLst>
                      </a:pP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US" sz="1400" spc="-1" strike="noStrike">
                        <a:solidFill>
                          <a:srgbClr val="000000"/>
                        </a:solidFill>
                        <a:latin typeface="Arial"/>
                      </a:endParaRPr>
                    </a:p>
                    <a:p>
                      <a:pPr defTabSz="914400">
                        <a:lnSpc>
                          <a:spcPct val="100000"/>
                        </a:lnSpc>
                        <a:tabLst>
                          <a:tab algn="l" pos="0"/>
                        </a:tabLst>
                      </a:pPr>
                      <a:r>
                        <a:rPr b="1" lang="en-GB" sz="1400" spc="-1" strike="noStrike">
                          <a:solidFill>
                            <a:schemeClr val="dk1"/>
                          </a:solidFill>
                          <a:latin typeface="Calibri"/>
                        </a:rPr>
                        <a:t>Key Findings: </a:t>
                      </a:r>
                      <a:endParaRPr b="0" lang="en-US" sz="1400" spc="-1" strike="noStrike">
                        <a:solidFill>
                          <a:srgbClr val="000000"/>
                        </a:solidFill>
                        <a:latin typeface="Arial"/>
                      </a:endParaRPr>
                    </a:p>
                    <a:p>
                      <a:pPr defTabSz="914400">
                        <a:lnSpc>
                          <a:spcPct val="100000"/>
                        </a:lnSpc>
                        <a:tabLst>
                          <a:tab algn="l" pos="0"/>
                        </a:tabLst>
                      </a:pPr>
                      <a:r>
                        <a:rPr b="0" lang="en-IN" sz="1400" spc="-1" strike="noStrike">
                          <a:solidFill>
                            <a:schemeClr val="dk1"/>
                          </a:solidFill>
                          <a:latin typeface="Calibri"/>
                        </a:rPr>
                        <a:t>Successful remote appliance control, cloud-based data analysis, and cost-effective scalability.</a:t>
                      </a:r>
                      <a:endParaRPr b="0" lang="en-US" sz="1400" spc="-1" strike="noStrike">
                        <a:solidFill>
                          <a:srgbClr val="000000"/>
                        </a:solidFill>
                        <a:latin typeface="Arial"/>
                      </a:endParaRPr>
                    </a:p>
                    <a:p>
                      <a:pPr defTabSz="914400">
                        <a:lnSpc>
                          <a:spcPct val="100000"/>
                        </a:lnSpc>
                        <a:tabLst>
                          <a:tab algn="l" pos="0"/>
                        </a:tabLst>
                      </a:pPr>
                      <a:r>
                        <a:rPr b="0" lang="en-GB" sz="1400" spc="-1" strike="noStrike">
                          <a:solidFill>
                            <a:schemeClr val="dk1"/>
                          </a:solidFill>
                          <a:latin typeface="Calibri"/>
                        </a:rPr>
                        <a:t>Hands free operation along with multitasking ability leads to increased accessibility</a:t>
                      </a:r>
                      <a:endParaRPr b="0" lang="en-US" sz="1400" spc="-1" strike="noStrike">
                        <a:solidFill>
                          <a:srgbClr val="000000"/>
                        </a:solidFill>
                        <a:latin typeface="Arial"/>
                      </a:endParaRPr>
                    </a:p>
                    <a:p>
                      <a:pPr defTabSz="914400">
                        <a:lnSpc>
                          <a:spcPct val="100000"/>
                        </a:lnSpc>
                        <a:tabLst>
                          <a:tab algn="l" pos="0"/>
                        </a:tabLst>
                      </a:pPr>
                      <a:r>
                        <a:rPr b="0" lang="en-GB" sz="1400" spc="-1" strike="noStrike">
                          <a:solidFill>
                            <a:schemeClr val="dk1"/>
                          </a:solidFill>
                          <a:latin typeface="Calibri"/>
                        </a:rPr>
                        <a:t>User friendly interface</a:t>
                      </a:r>
                      <a:endParaRPr b="0" lang="en-US" sz="1400" spc="-1" strike="noStrike">
                        <a:solidFill>
                          <a:srgbClr val="000000"/>
                        </a:solidFill>
                        <a:latin typeface="Arial"/>
                      </a:endParaRPr>
                    </a:p>
                    <a:p>
                      <a:pPr defTabSz="914400">
                        <a:lnSpc>
                          <a:spcPct val="100000"/>
                        </a:lnSpc>
                        <a:tabLst>
                          <a:tab algn="l" pos="0"/>
                        </a:tabLst>
                      </a:pPr>
                      <a:r>
                        <a:rPr b="0" lang="en-GB" sz="1400" spc="-1" strike="noStrike">
                          <a:solidFill>
                            <a:schemeClr val="dk1"/>
                          </a:solidFill>
                          <a:latin typeface="Calibri"/>
                        </a:rPr>
                        <a:t>Multiple device integration provides a centralised controlled hub for home automation</a:t>
                      </a: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tabLst>
                          <a:tab algn="l" pos="0"/>
                        </a:tabLst>
                      </a:pPr>
                      <a:r>
                        <a:rPr b="1" lang="en-GB" sz="1400" spc="-1" strike="noStrike">
                          <a:solidFill>
                            <a:schemeClr val="dk1"/>
                          </a:solidFill>
                          <a:latin typeface="Calibri"/>
                        </a:rPr>
                        <a:t>Gaps:</a:t>
                      </a:r>
                      <a:endParaRPr b="0" lang="en-US" sz="1400" spc="-1" strike="noStrike">
                        <a:solidFill>
                          <a:srgbClr val="000000"/>
                        </a:solidFill>
                        <a:latin typeface="Arial"/>
                      </a:endParaRPr>
                    </a:p>
                    <a:p>
                      <a:pPr defTabSz="914400">
                        <a:lnSpc>
                          <a:spcPct val="100000"/>
                        </a:lnSpc>
                        <a:tabLst>
                          <a:tab algn="l" pos="0"/>
                        </a:tabLst>
                      </a:pPr>
                      <a:r>
                        <a:rPr b="0" lang="en-GB" sz="1400" spc="-1" strike="noStrike">
                          <a:solidFill>
                            <a:schemeClr val="dk1"/>
                          </a:solidFill>
                          <a:latin typeface="Calibri"/>
                        </a:rPr>
                        <a:t>Scope of improving the accuracy of voice recognition</a:t>
                      </a:r>
                      <a:endParaRPr b="0" lang="en-US" sz="1400" spc="-1" strike="noStrike">
                        <a:solidFill>
                          <a:srgbClr val="000000"/>
                        </a:solidFill>
                        <a:latin typeface="Arial"/>
                      </a:endParaRPr>
                    </a:p>
                    <a:p>
                      <a:pPr defTabSz="914400">
                        <a:lnSpc>
                          <a:spcPct val="100000"/>
                        </a:lnSpc>
                        <a:tabLst>
                          <a:tab algn="l" pos="0"/>
                        </a:tabLst>
                      </a:pPr>
                      <a:r>
                        <a:rPr b="0" lang="en-GB" sz="1400" spc="-1" strike="noStrike">
                          <a:solidFill>
                            <a:schemeClr val="dk1"/>
                          </a:solidFill>
                          <a:latin typeface="Calibri"/>
                        </a:rPr>
                        <a:t>Functionality of voice assistance is compromised due to dependency on internet connectivity</a:t>
                      </a:r>
                      <a:endParaRPr b="0" lang="en-US" sz="1400" spc="-1" strike="noStrike">
                        <a:solidFill>
                          <a:srgbClr val="000000"/>
                        </a:solidFill>
                        <a:latin typeface="Arial"/>
                      </a:endParaRPr>
                    </a:p>
                    <a:p>
                      <a:pPr defTabSz="914400">
                        <a:lnSpc>
                          <a:spcPct val="100000"/>
                        </a:lnSpc>
                        <a:tabLst>
                          <a:tab algn="l" pos="0"/>
                        </a:tabLst>
                      </a:pPr>
                      <a:r>
                        <a:rPr b="0" lang="en-GB" sz="1400" spc="-1" strike="noStrike">
                          <a:solidFill>
                            <a:schemeClr val="dk1"/>
                          </a:solidFill>
                          <a:latin typeface="Calibri"/>
                        </a:rPr>
                        <a:t>Potential security risks like accidental recordings or unauthorized access to sensitive information</a:t>
                      </a:r>
                      <a:endParaRPr b="0" lang="en-US" sz="1400" spc="-1" strike="noStrike">
                        <a:solidFill>
                          <a:srgbClr val="000000"/>
                        </a:solidFill>
                        <a:latin typeface="Arial"/>
                      </a:endParaRPr>
                    </a:p>
                    <a:p>
                      <a:pPr defTabSz="914400">
                        <a:lnSpc>
                          <a:spcPct val="100000"/>
                        </a:lnSpc>
                        <a:tabLst>
                          <a:tab algn="l" pos="0"/>
                        </a:tabLst>
                      </a:pPr>
                      <a:r>
                        <a:rPr b="1" lang="en-US" sz="1400" spc="-1" strike="noStrike">
                          <a:solidFill>
                            <a:schemeClr val="dk1"/>
                          </a:solidFill>
                          <a:latin typeface="Calibri"/>
                        </a:rPr>
                        <a:t>Future Scope:</a:t>
                      </a:r>
                      <a:endParaRPr b="0" lang="en-US" sz="1400" spc="-1" strike="noStrike">
                        <a:solidFill>
                          <a:srgbClr val="000000"/>
                        </a:solidFill>
                        <a:latin typeface="Arial"/>
                      </a:endParaRPr>
                    </a:p>
                    <a:p>
                      <a:pPr defTabSz="914400">
                        <a:lnSpc>
                          <a:spcPct val="100000"/>
                        </a:lnSpc>
                        <a:tabLst>
                          <a:tab algn="l" pos="0"/>
                        </a:tabLst>
                      </a:pPr>
                      <a:r>
                        <a:rPr b="0" lang="en-IN" sz="1400" spc="-1" strike="noStrike">
                          <a:solidFill>
                            <a:schemeClr val="dk1"/>
                          </a:solidFill>
                          <a:latin typeface="Calibri"/>
                        </a:rPr>
                        <a:t>Strengthen Security, Expand Compatibility by Integrating with diverse appliances for broader use, Optimize Energy Usage, Enhance User Interface, Integrate AI for predictive maintenance, Address scalability challenges</a:t>
                      </a:r>
                      <a:endParaRPr b="0" lang="en-US" sz="1400" spc="-1" strike="noStrike">
                        <a:solidFill>
                          <a:srgbClr val="000000"/>
                        </a:solidFill>
                        <a:latin typeface="Arial"/>
                      </a:endParaRPr>
                    </a:p>
                    <a:p>
                      <a:pPr defTabSz="914400">
                        <a:lnSpc>
                          <a:spcPct val="100000"/>
                        </a:lnSpc>
                        <a:tabLst>
                          <a:tab algn="l" pos="0"/>
                        </a:tabLst>
                      </a:pP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Box 11"/>
          <p:cNvSpPr/>
          <p:nvPr/>
        </p:nvSpPr>
        <p:spPr>
          <a:xfrm>
            <a:off x="181440" y="279720"/>
            <a:ext cx="11871720" cy="821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4800" spc="-1" strike="noStrike">
                <a:solidFill>
                  <a:srgbClr val="1e1e1e"/>
                </a:solidFill>
                <a:latin typeface="Clear Sans Medium"/>
              </a:rPr>
              <a:t>Literature Review/Existing Systems</a:t>
            </a:r>
            <a:endParaRPr b="0" lang="en-US" sz="4800" spc="-1" strike="noStrike">
              <a:solidFill>
                <a:srgbClr val="000000"/>
              </a:solidFill>
              <a:latin typeface="Arial"/>
            </a:endParaRPr>
          </a:p>
        </p:txBody>
      </p:sp>
      <p:sp>
        <p:nvSpPr>
          <p:cNvPr id="100" name="Rectangle 1">
            <a:extLst>
              <a:ext uri="{C183D7F6-B498-43B3-948B-1728B52AA6E4}">
                <adec:decorative xmlns:adec="http://schemas.microsoft.com/office/drawing/2017/decorative" val="1"/>
              </a:ext>
            </a:extLst>
          </p:cNvPr>
          <p:cNvSpPr/>
          <p:nvPr/>
        </p:nvSpPr>
        <p:spPr>
          <a:xfrm>
            <a:off x="322920" y="1245600"/>
            <a:ext cx="1648080" cy="7128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defTabSz="914400">
              <a:lnSpc>
                <a:spcPct val="100000"/>
              </a:lnSpc>
            </a:pPr>
            <a:endParaRPr b="0" lang="en-US" sz="1800" spc="-1" strike="noStrike">
              <a:solidFill>
                <a:srgbClr val="ff914d"/>
              </a:solidFill>
              <a:latin typeface="Calibri"/>
            </a:endParaRPr>
          </a:p>
        </p:txBody>
      </p:sp>
      <p:graphicFrame>
        <p:nvGraphicFramePr>
          <p:cNvPr id="101" name="Table 3"/>
          <p:cNvGraphicFramePr/>
          <p:nvPr/>
        </p:nvGraphicFramePr>
        <p:xfrm>
          <a:off x="322920" y="1554840"/>
          <a:ext cx="11340720" cy="7232040"/>
        </p:xfrm>
        <a:graphic>
          <a:graphicData uri="http://schemas.openxmlformats.org/drawingml/2006/table">
            <a:tbl>
              <a:tblPr/>
              <a:tblGrid>
                <a:gridCol w="1100880"/>
                <a:gridCol w="3393360"/>
                <a:gridCol w="2223000"/>
                <a:gridCol w="4623120"/>
              </a:tblGrid>
              <a:tr h="919800">
                <a:tc>
                  <a:txBody>
                    <a:bodyPr anchor="t">
                      <a:noAutofit/>
                    </a:bodyPr>
                    <a:p>
                      <a:pPr defTabSz="914400">
                        <a:lnSpc>
                          <a:spcPct val="100000"/>
                        </a:lnSpc>
                      </a:pPr>
                      <a:r>
                        <a:rPr b="1" lang="en-US" sz="1800" spc="-1" strike="noStrike">
                          <a:solidFill>
                            <a:schemeClr val="lt1"/>
                          </a:solidFill>
                          <a:latin typeface="Calibri"/>
                        </a:rPr>
                        <a:t>Sr. No:</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 </a:t>
                      </a:r>
                      <a:r>
                        <a:rPr b="1" lang="en-US" sz="1800" spc="-1" strike="noStrike">
                          <a:solidFill>
                            <a:schemeClr val="lt1"/>
                          </a:solidFill>
                          <a:latin typeface="Calibri"/>
                        </a:rPr>
                        <a:t>Reference Paper Title/ Existing Applications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Key Findings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alibri"/>
                        </a:rPr>
                        <a:t>Scope for improvement/Gap Identification</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352880">
                <a:tc>
                  <a:txBody>
                    <a:bodyPr anchor="t">
                      <a:noAutofit/>
                    </a:bodyPr>
                    <a:p>
                      <a:pPr defTabSz="914400">
                        <a:lnSpc>
                          <a:spcPct val="100000"/>
                        </a:lnSpc>
                      </a:pPr>
                      <a:r>
                        <a:rPr b="0" lang="en-US" sz="1800" spc="-1" strike="noStrike">
                          <a:solidFill>
                            <a:schemeClr val="dk1"/>
                          </a:solidFill>
                          <a:latin typeface="Calibri"/>
                        </a:rPr>
                        <a:t>3</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1" lang="en-IN" sz="1800" spc="-1" strike="noStrike">
                          <a:solidFill>
                            <a:srgbClr val="121212"/>
                          </a:solidFill>
                          <a:latin typeface="Calibri"/>
                        </a:rPr>
                        <a:t>Artificial Intelligence-Based Voice Assistant</a:t>
                      </a:r>
                      <a:endParaRPr b="0" lang="en-US" sz="1800" spc="-1" strike="noStrike">
                        <a:solidFill>
                          <a:srgbClr val="000000"/>
                        </a:solidFill>
                        <a:latin typeface="Arial"/>
                      </a:endParaRPr>
                    </a:p>
                    <a:p>
                      <a:pPr defTabSz="914400">
                        <a:lnSpc>
                          <a:spcPct val="100000"/>
                        </a:lnSpc>
                        <a:spcBef>
                          <a:spcPts val="601"/>
                        </a:spcBef>
                      </a:pPr>
                      <a:r>
                        <a:rPr b="0" lang="en-IN" sz="1800" spc="-1" strike="noStrike">
                          <a:solidFill>
                            <a:schemeClr val="dk1"/>
                          </a:solidFill>
                          <a:latin typeface="Calibri"/>
                        </a:rPr>
                        <a:t>Authors: Vigneswaran A, Dr. Gowri J, Aakash B</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1" lang="en-IN" sz="1400" spc="-1" strike="noStrike">
                          <a:solidFill>
                            <a:schemeClr val="dk1"/>
                          </a:solidFill>
                          <a:latin typeface="Calibri"/>
                        </a:rPr>
                        <a:t>Key Findings: </a:t>
                      </a:r>
                      <a:endParaRPr b="0" lang="en-US" sz="1400" spc="-1" strike="noStrike">
                        <a:solidFill>
                          <a:srgbClr val="000000"/>
                        </a:solidFill>
                        <a:latin typeface="Arial"/>
                      </a:endParaRPr>
                    </a:p>
                    <a:p>
                      <a:pPr defTabSz="914400">
                        <a:lnSpc>
                          <a:spcPct val="100000"/>
                        </a:lnSpc>
                      </a:pPr>
                      <a:r>
                        <a:rPr b="0" lang="en-IN" sz="1400" spc="-1" strike="noStrike">
                          <a:solidFill>
                            <a:schemeClr val="dk1"/>
                          </a:solidFill>
                          <a:latin typeface="Calibri"/>
                        </a:rPr>
                        <a:t>Development of an AI-powered voice assistant for various tasks, including opening applications and sentiment analysis based on user voice input.</a:t>
                      </a:r>
                      <a:endParaRPr b="0" lang="en-US" sz="1400" spc="-1" strike="noStrike">
                        <a:solidFill>
                          <a:srgbClr val="000000"/>
                        </a:solidFill>
                        <a:latin typeface="Arial"/>
                      </a:endParaRPr>
                    </a:p>
                    <a:p>
                      <a:pPr defTabSz="914400">
                        <a:lnSpc>
                          <a:spcPct val="100000"/>
                        </a:lnSpc>
                      </a:pP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spcBef>
                          <a:spcPts val="601"/>
                        </a:spcBef>
                      </a:pPr>
                      <a:r>
                        <a:rPr b="1" lang="en-IN" sz="1400" spc="-1" strike="noStrike">
                          <a:solidFill>
                            <a:schemeClr val="dk1"/>
                          </a:solidFill>
                          <a:latin typeface="Calibri"/>
                        </a:rPr>
                        <a:t>Gaps:</a:t>
                      </a:r>
                      <a:endParaRPr b="0" lang="en-US" sz="1400" spc="-1" strike="noStrike">
                        <a:solidFill>
                          <a:srgbClr val="000000"/>
                        </a:solidFill>
                        <a:latin typeface="Arial"/>
                      </a:endParaRPr>
                    </a:p>
                    <a:p>
                      <a:pPr defTabSz="914400">
                        <a:lnSpc>
                          <a:spcPct val="100000"/>
                        </a:lnSpc>
                        <a:spcBef>
                          <a:spcPts val="601"/>
                        </a:spcBef>
                      </a:pPr>
                      <a:r>
                        <a:rPr b="0" lang="en-IN" sz="1400" spc="-1" strike="noStrike">
                          <a:solidFill>
                            <a:schemeClr val="dk1"/>
                          </a:solidFill>
                          <a:latin typeface="Calibri"/>
                        </a:rPr>
                        <a:t>Sentiment Analysis Scope: Limited focus on sentiment analysis restricted to user voice inputs</a:t>
                      </a:r>
                      <a:endParaRPr b="0" lang="en-US" sz="1400" spc="-1" strike="noStrike">
                        <a:solidFill>
                          <a:srgbClr val="000000"/>
                        </a:solidFill>
                        <a:latin typeface="Arial"/>
                      </a:endParaRPr>
                    </a:p>
                    <a:p>
                      <a:pPr defTabSz="914400">
                        <a:lnSpc>
                          <a:spcPct val="100000"/>
                        </a:lnSpc>
                        <a:spcBef>
                          <a:spcPts val="601"/>
                        </a:spcBef>
                      </a:pPr>
                      <a:r>
                        <a:rPr b="0" lang="en-IN" sz="1400" spc="-1" strike="noStrike">
                          <a:solidFill>
                            <a:schemeClr val="dk1"/>
                          </a:solidFill>
                          <a:latin typeface="Calibri"/>
                        </a:rPr>
                        <a:t>IoT Integration: The depth of integration with IoT devices needs elaboration </a:t>
                      </a:r>
                      <a:endParaRPr b="0" lang="en-US" sz="1400" spc="-1" strike="noStrike">
                        <a:solidFill>
                          <a:srgbClr val="000000"/>
                        </a:solidFill>
                        <a:latin typeface="Arial"/>
                      </a:endParaRPr>
                    </a:p>
                    <a:p>
                      <a:pPr defTabSz="914400">
                        <a:lnSpc>
                          <a:spcPct val="100000"/>
                        </a:lnSpc>
                        <a:spcBef>
                          <a:spcPts val="601"/>
                        </a:spcBef>
                      </a:pPr>
                      <a:r>
                        <a:rPr b="0" lang="en-IN" sz="1400" spc="-1" strike="noStrike">
                          <a:solidFill>
                            <a:schemeClr val="dk1"/>
                          </a:solidFill>
                          <a:latin typeface="Calibri"/>
                        </a:rPr>
                        <a:t>Application Integration: The paper discusses opening applications but lacks insight into the complexity and compatibility issues that might arise when integrating various applications.</a:t>
                      </a:r>
                      <a:endParaRPr b="0" lang="en-US" sz="1400" spc="-1" strike="noStrike">
                        <a:solidFill>
                          <a:srgbClr val="000000"/>
                        </a:solidFill>
                        <a:latin typeface="Arial"/>
                      </a:endParaRPr>
                    </a:p>
                    <a:p>
                      <a:pPr defTabSz="914400">
                        <a:lnSpc>
                          <a:spcPct val="100000"/>
                        </a:lnSpc>
                        <a:spcBef>
                          <a:spcPts val="601"/>
                        </a:spcBef>
                      </a:pPr>
                      <a:r>
                        <a:rPr b="0" lang="en-IN" sz="1400" spc="-1" strike="noStrike">
                          <a:solidFill>
                            <a:schemeClr val="dk1"/>
                          </a:solidFill>
                          <a:latin typeface="Calibri"/>
                        </a:rPr>
                        <a:t>User Interaction Personalization</a:t>
                      </a:r>
                      <a:endParaRPr b="0" lang="en-US" sz="1400" spc="-1" strike="noStrike">
                        <a:solidFill>
                          <a:srgbClr val="000000"/>
                        </a:solidFill>
                        <a:latin typeface="Arial"/>
                      </a:endParaRPr>
                    </a:p>
                    <a:p>
                      <a:pPr defTabSz="914400">
                        <a:lnSpc>
                          <a:spcPct val="100000"/>
                        </a:lnSpc>
                        <a:spcBef>
                          <a:spcPts val="601"/>
                        </a:spcBef>
                      </a:pPr>
                      <a:r>
                        <a:rPr b="0" lang="en-IN" sz="1400" spc="-1" strike="noStrike">
                          <a:solidFill>
                            <a:schemeClr val="dk1"/>
                          </a:solidFill>
                          <a:latin typeface="Calibri"/>
                        </a:rPr>
                        <a:t>Performance Evaluation: There's a lack of detailed performance metrics or evaluation methodologies for the voice assistant's effectiveness and accuracy.</a:t>
                      </a:r>
                      <a:endParaRPr b="0" lang="en-US" sz="1400" spc="-1" strike="noStrike">
                        <a:solidFill>
                          <a:srgbClr val="000000"/>
                        </a:solidFill>
                        <a:latin typeface="Arial"/>
                      </a:endParaRPr>
                    </a:p>
                    <a:p>
                      <a:pPr defTabSz="914400">
                        <a:lnSpc>
                          <a:spcPct val="100000"/>
                        </a:lnSpc>
                      </a:pPr>
                      <a:r>
                        <a:rPr b="1" lang="en-IN" sz="1400" spc="-1" strike="noStrike">
                          <a:solidFill>
                            <a:schemeClr val="dk1"/>
                          </a:solidFill>
                          <a:latin typeface="Calibri"/>
                        </a:rPr>
                        <a:t>Future Scope:</a:t>
                      </a:r>
                      <a:endParaRPr b="0" lang="en-US" sz="1400" spc="-1" strike="noStrike">
                        <a:solidFill>
                          <a:srgbClr val="000000"/>
                        </a:solidFill>
                        <a:latin typeface="Arial"/>
                      </a:endParaRPr>
                    </a:p>
                    <a:p>
                      <a:pPr defTabSz="914400">
                        <a:lnSpc>
                          <a:spcPct val="100000"/>
                        </a:lnSpc>
                      </a:pPr>
                      <a:r>
                        <a:rPr b="0" lang="en-IN" sz="1400" spc="-1" strike="noStrike">
                          <a:solidFill>
                            <a:schemeClr val="dk1"/>
                          </a:solidFill>
                          <a:latin typeface="Calibri"/>
                          <a:ea typeface="Calibri"/>
                        </a:rPr>
                        <a:t>Enhance IoT integration for voice assistants, broaden home appliance control, improve sentiment analysis with larger voice datasets, integrate diverse applications, and personalize interactions for heightened user engagement.</a:t>
                      </a:r>
                      <a:endParaRPr b="0" lang="en-US" sz="1400" spc="-1" strike="noStrike">
                        <a:solidFill>
                          <a:srgbClr val="000000"/>
                        </a:solidFill>
                        <a:latin typeface="Arial"/>
                      </a:endParaRPr>
                    </a:p>
                    <a:p>
                      <a:pPr defTabSz="914400">
                        <a:lnSpc>
                          <a:spcPct val="100000"/>
                        </a:lnSpc>
                      </a:pPr>
                      <a:endParaRPr b="0" lang="en-US"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23080">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IN"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444</TotalTime>
  <Application>LibreOffice/24.2.6.2$Linux_X86_64 LibreOffice_project/420$Build-2</Application>
  <AppVersion>15.0000</AppVersion>
  <Words>3695</Words>
  <Paragraphs>372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2022-02-16T17:50:52Z</dcterms:created>
  <dc:creator>Vivek Gupta</dc:creator>
  <dc:description/>
  <dc:language>en-US</dc:language>
  <cp:lastModifiedBy/>
  <dcterms:modified xsi:type="dcterms:W3CDTF">2024-11-22T00:54:56Z</dcterms:modified>
  <cp:revision>409</cp:revision>
  <dc:subject/>
  <dc:title>FOX LINT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5</vt:i4>
  </property>
  <property fmtid="{D5CDD505-2E9C-101B-9397-08002B2CF9AE}" pid="3" name="Notes">
    <vt:i4>1</vt:i4>
  </property>
  <property fmtid="{D5CDD505-2E9C-101B-9397-08002B2CF9AE}" pid="4" name="PresentationFormat">
    <vt:lpwstr>Widescreen</vt:lpwstr>
  </property>
  <property fmtid="{D5CDD505-2E9C-101B-9397-08002B2CF9AE}" pid="5" name="Slides">
    <vt:i4>27</vt:i4>
  </property>
</Properties>
</file>