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851" r:id="rId3"/>
    <p:sldId id="2852" r:id="rId5"/>
    <p:sldId id="2853" r:id="rId6"/>
    <p:sldId id="2876" r:id="rId7"/>
    <p:sldId id="2878" r:id="rId8"/>
    <p:sldId id="2856" r:id="rId9"/>
    <p:sldId id="2877" r:id="rId10"/>
    <p:sldId id="2858" r:id="rId11"/>
    <p:sldId id="2886" r:id="rId12"/>
    <p:sldId id="2880" r:id="rId13"/>
    <p:sldId id="2884" r:id="rId14"/>
    <p:sldId id="2885" r:id="rId15"/>
    <p:sldId id="2887" r:id="rId16"/>
    <p:sldId id="2873" r:id="rId17"/>
    <p:sldId id="2891" r:id="rId18"/>
    <p:sldId id="2874" r:id="rId19"/>
    <p:sldId id="2896" r:id="rId20"/>
    <p:sldId id="2890" r:id="rId21"/>
    <p:sldId id="2898" r:id="rId22"/>
    <p:sldId id="2872" r:id="rId2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664"/>
    <a:srgbClr val="B18BD5"/>
    <a:srgbClr val="FFFFFF"/>
    <a:srgbClr val="26A69A"/>
    <a:srgbClr val="FF5252"/>
    <a:srgbClr val="66C6D5"/>
    <a:srgbClr val="0E419A"/>
    <a:srgbClr val="056770"/>
    <a:srgbClr val="77BFDB"/>
    <a:srgbClr val="96D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5317" autoAdjust="0"/>
  </p:normalViewPr>
  <p:slideViewPr>
    <p:cSldViewPr>
      <p:cViewPr varScale="1">
        <p:scale>
          <a:sx n="70" d="100"/>
          <a:sy n="70" d="100"/>
        </p:scale>
        <p:origin x="786" y="84"/>
      </p:cViewPr>
      <p:guideLst>
        <p:guide orient="horz" pos="344"/>
        <p:guide pos="4049"/>
        <p:guide pos="519"/>
        <p:guide orient="horz" pos="4158"/>
        <p:guide pos="7483"/>
        <p:guide pos="6726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20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87069"/>
            <a:ext cx="12858750" cy="253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901761" y="2771477"/>
            <a:ext cx="9299199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b="1" dirty="0">
                <a:solidFill>
                  <a:schemeClr val="bg1"/>
                </a:solidFill>
                <a:cs typeface="Arial" panose="02080604020202020204" pitchFamily="34" charset="0"/>
              </a:rPr>
              <a:t>Webflux</a:t>
            </a:r>
            <a:r>
              <a:rPr lang="zh-CN" altLang="en-US" sz="5400" b="1" dirty="0">
                <a:solidFill>
                  <a:schemeClr val="bg1"/>
                </a:solidFill>
                <a:cs typeface="Arial" panose="02080604020202020204" pitchFamily="34" charset="0"/>
              </a:rPr>
              <a:t>响应式编程</a:t>
            </a:r>
            <a:endParaRPr lang="zh-CN" altLang="en-US" sz="5400" b="1" dirty="0">
              <a:solidFill>
                <a:schemeClr val="bg1"/>
              </a:solidFill>
              <a:cs typeface="Arial" panose="0208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01114" y="5425817"/>
            <a:ext cx="2203748" cy="31686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rPr>
              <a:t>讲课人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rPr>
              <a:t>：樊世杰</a:t>
            </a:r>
            <a:endParaRPr lang="en-US" altLang="zh-CN" sz="1600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401114" y="3942497"/>
            <a:ext cx="605652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2500" dirty="0">
                <a:solidFill>
                  <a:schemeClr val="bg1"/>
                </a:solidFill>
                <a:cs typeface="Arial" panose="02080604020202020204" pitchFamily="34" charset="0"/>
              </a:rPr>
              <a:t>SpringBoot 2.0</a:t>
            </a:r>
            <a:r>
              <a:rPr lang="zh-CN" altLang="en-US" sz="2500" dirty="0">
                <a:solidFill>
                  <a:schemeClr val="bg1"/>
                </a:solidFill>
                <a:cs typeface="Arial" panose="02080604020202020204" pitchFamily="34" charset="0"/>
              </a:rPr>
              <a:t>新特性</a:t>
            </a:r>
            <a:endParaRPr lang="zh-CN" altLang="en-US" sz="2500" dirty="0">
              <a:solidFill>
                <a:schemeClr val="bg1"/>
              </a:solidFill>
              <a:cs typeface="Arial" panose="0208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6723986" y="5425817"/>
            <a:ext cx="2733650" cy="31686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rPr>
              <a:t>The lecturer: AlgerFan</a:t>
            </a:r>
            <a:endParaRPr lang="en-US" altLang="zh-CN" sz="1600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3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3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" grpId="0"/>
      <p:bldP spid="14" grpId="1"/>
      <p:bldP spid="15" grpId="0" bldLvl="0" animBg="1"/>
      <p:bldP spid="16" grpId="0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8"/>
          <p:cNvSpPr txBox="1"/>
          <p:nvPr/>
        </p:nvSpPr>
        <p:spPr>
          <a:xfrm>
            <a:off x="824035" y="658833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Stream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流编程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- 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创建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916430" y="2023428"/>
          <a:ext cx="9025255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40"/>
                <a:gridCol w="6343015"/>
              </a:tblGrid>
              <a:tr h="576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相关方法</a:t>
                      </a:r>
                      <a:endParaRPr lang="zh-CN" altLang="en-US"/>
                    </a:p>
                  </a:txBody>
                  <a:tcPr/>
                </a:tc>
              </a:tr>
              <a:tr h="57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集合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Collection.stream/parallelStream</a:t>
                      </a:r>
                      <a:endParaRPr lang="zh-CN" altLang="en-US"/>
                    </a:p>
                  </a:txBody>
                  <a:tcPr/>
                </a:tc>
              </a:tr>
              <a:tr h="57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Arrays.stream</a:t>
                      </a:r>
                      <a:endParaRPr lang="en-US" altLang="zh-CN"/>
                    </a:p>
                  </a:txBody>
                  <a:tcPr/>
                </a:tc>
              </a:tr>
              <a:tr h="576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数字</a:t>
                      </a:r>
                      <a:r>
                        <a:rPr lang="en-US" altLang="zh-CN"/>
                        <a:t>Stream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IntStream/LongStream.range/rangeClosed</a:t>
                      </a:r>
                      <a:endParaRPr lang="en-US" altLang="zh-CN"/>
                    </a:p>
                  </a:txBody>
                  <a:tcPr/>
                </a:tc>
              </a:tr>
              <a:tr h="576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Random.ints/longs/doubles</a:t>
                      </a:r>
                      <a:endParaRPr lang="en-US" altLang="zh-CN"/>
                    </a:p>
                  </a:txBody>
                  <a:tcPr/>
                </a:tc>
              </a:tr>
              <a:tr h="57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自己创建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Stream.generate/iterate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8"/>
          <p:cNvSpPr txBox="1"/>
          <p:nvPr/>
        </p:nvSpPr>
        <p:spPr>
          <a:xfrm>
            <a:off x="824230" y="659130"/>
            <a:ext cx="473773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Stream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流编程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- 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中间操作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916430" y="2083435"/>
          <a:ext cx="9025255" cy="4211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40"/>
                <a:gridCol w="6343015"/>
              </a:tblGrid>
              <a:tr h="46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相关方法</a:t>
                      </a:r>
                      <a:endParaRPr lang="zh-CN" altLang="en-US"/>
                    </a:p>
                  </a:txBody>
                  <a:tcPr/>
                </a:tc>
              </a:tr>
              <a:tr h="468000">
                <a:tc rowSpan="5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无状态操作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map/mapToXxx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flatMap/flatMapToXxx</a:t>
                      </a:r>
                      <a:endParaRPr lang="en-US" altLang="zh-CN"/>
                    </a:p>
                  </a:txBody>
                  <a:tcPr/>
                </a:tc>
              </a:tr>
              <a:tr h="46799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filter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peek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unordered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 rowSpan="3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有状态操作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distinct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sorted</a:t>
                      </a:r>
                      <a:endParaRPr lang="en-US" altLang="zh-CN"/>
                    </a:p>
                  </a:txBody>
                  <a:tcPr/>
                </a:tc>
              </a:tr>
              <a:tr h="468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limit/skip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8"/>
          <p:cNvSpPr txBox="1"/>
          <p:nvPr/>
        </p:nvSpPr>
        <p:spPr>
          <a:xfrm>
            <a:off x="824230" y="659130"/>
            <a:ext cx="473773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Stream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流编程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- 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终止操作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916430" y="2083435"/>
          <a:ext cx="9025255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40"/>
                <a:gridCol w="6343015"/>
              </a:tblGrid>
              <a:tr h="540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相关方法</a:t>
                      </a:r>
                      <a:endParaRPr lang="zh-CN" altLang="en-US"/>
                    </a:p>
                  </a:txBody>
                  <a:tcPr/>
                </a:tc>
              </a:tr>
              <a:tr h="540000">
                <a:tc rowSpan="4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非短路操作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forEach/forEachOrdered</a:t>
                      </a:r>
                      <a:endParaRPr lang="en-US" altLang="zh-CN"/>
                    </a:p>
                  </a:txBody>
                  <a:tcPr/>
                </a:tc>
              </a:tr>
              <a:tr h="540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collect/toArray</a:t>
                      </a:r>
                      <a:endParaRPr lang="en-US" altLang="zh-CN"/>
                    </a:p>
                  </a:txBody>
                  <a:tcPr/>
                </a:tc>
              </a:tr>
              <a:tr h="540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reduce</a:t>
                      </a:r>
                      <a:endParaRPr lang="en-US" altLang="zh-CN"/>
                    </a:p>
                  </a:txBody>
                  <a:tcPr/>
                </a:tc>
              </a:tr>
              <a:tr h="540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min/max/count</a:t>
                      </a:r>
                      <a:endParaRPr lang="en-US" altLang="zh-CN"/>
                    </a:p>
                  </a:txBody>
                  <a:tcPr/>
                </a:tc>
              </a:tr>
              <a:tr h="540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短路操作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findFirst/findAny</a:t>
                      </a:r>
                      <a:endParaRPr lang="en-US" altLang="zh-CN"/>
                    </a:p>
                  </a:txBody>
                  <a:tcPr/>
                </a:tc>
              </a:tr>
              <a:tr h="540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allMatch/anyMatch/noneMatch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1164369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2133451" y="1174472"/>
              <a:ext cx="773147" cy="558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概念</a:t>
              </a:r>
              <a:endParaRPr lang="zh-CN" altLang="en-US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3181743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864672" y="1289784"/>
              <a:ext cx="3314177" cy="43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id-ID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中间操作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/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终止操作</a:t>
              </a:r>
              <a:endParaRPr lang="zh-CN" altLang="en-US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和惰性求值</a:t>
              </a:r>
              <a:endParaRPr lang="zh-CN" altLang="en-US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5248957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并行流</a:t>
              </a:r>
              <a:endParaRPr lang="zh-CN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7299143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收集器</a:t>
              </a:r>
              <a:endParaRPr lang="zh-CN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9378091" y="2680221"/>
            <a:ext cx="2316291" cy="1514496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989919" y="1289784"/>
              <a:ext cx="3210613" cy="369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id-ID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Stream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运行机制</a:t>
              </a:r>
              <a:endParaRPr lang="zh-CN" altLang="en-US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2098263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1</a:t>
              </a:r>
              <a:endParaRPr sz="140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4119893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</a:t>
              </a:r>
              <a:endParaRPr sz="14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6182851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3</a:t>
              </a:r>
              <a:endParaRPr sz="140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8233035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4</a:t>
              </a:r>
              <a:endParaRPr sz="14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10311984" y="3978266"/>
            <a:ext cx="448507" cy="44850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5</a:t>
              </a:r>
              <a:endParaRPr sz="140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45" name="TextBox 8"/>
          <p:cNvSpPr txBox="1"/>
          <p:nvPr/>
        </p:nvSpPr>
        <p:spPr>
          <a:xfrm>
            <a:off x="824035" y="658833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Stream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流编程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70"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/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7020560" y="2185035"/>
            <a:ext cx="4909820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Reactive stream 响应式流</a:t>
            </a:r>
            <a:endParaRPr lang="zh-CN" altLang="en-US" sz="4800" dirty="0">
              <a:solidFill>
                <a:schemeClr val="accent2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901106" y="2011757"/>
            <a:ext cx="29091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80604020202020204" pitchFamily="34" charset="0"/>
                <a:sym typeface="Arial" panose="02080604020202020204" pitchFamily="34" charset="0"/>
              </a:rPr>
              <a:t>03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8" grpId="0"/>
      <p:bldP spid="11" grpId="0"/>
      <p:bldP spid="11" grpId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>
            <a:off x="4330592" y="5609377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62062" y="4491890"/>
            <a:ext cx="216388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30334" y="3394026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07225" y="2196210"/>
            <a:ext cx="180323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627275" y="5153230"/>
            <a:ext cx="1194815" cy="1124575"/>
            <a:chOff x="6139503" y="4871969"/>
            <a:chExt cx="1192668" cy="1122553"/>
          </a:xfrm>
          <a:effectLst/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139503" y="48719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4"/>
            </a:solidFill>
            <a:ln w="9525">
              <a:noFill/>
              <a:rou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8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6356737" y="5179787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8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01</a:t>
              </a:r>
              <a:endParaRPr lang="nb-NO" altLang="id-ID" sz="278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08406" y="4028662"/>
            <a:ext cx="1194815" cy="1124576"/>
            <a:chOff x="6420131" y="3749417"/>
            <a:chExt cx="1192668" cy="1122553"/>
          </a:xfrm>
          <a:effectLst/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6420131" y="3749417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3"/>
            </a:solidFill>
            <a:ln w="9525">
              <a:noFill/>
              <a:rou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8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672041" y="4034885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8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02</a:t>
              </a:r>
              <a:endParaRPr lang="nb-NO" altLang="id-ID" sz="278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86708" y="2904099"/>
            <a:ext cx="1194815" cy="1124573"/>
            <a:chOff x="5999190" y="2626865"/>
            <a:chExt cx="1192668" cy="1122553"/>
          </a:xfrm>
          <a:effectLst/>
        </p:grpSpPr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5999190" y="2626865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8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231728" y="2895663"/>
              <a:ext cx="771727" cy="60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8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03</a:t>
              </a:r>
              <a:endParaRPr lang="nb-NO" altLang="id-ID" sz="278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89307" y="1842193"/>
            <a:ext cx="1194815" cy="1124575"/>
            <a:chOff x="5402860" y="1566869"/>
            <a:chExt cx="1192668" cy="1122553"/>
          </a:xfrm>
          <a:effectLst/>
        </p:grpSpPr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 rot="20684149">
              <a:off x="5402860" y="1566869"/>
              <a:ext cx="1192668" cy="1122553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id-ID" altLang="id-ID" sz="278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 rot="20681241">
              <a:off x="5613324" y="1778750"/>
              <a:ext cx="771727" cy="60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nb-NO" altLang="id-ID" sz="278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04</a:t>
              </a:r>
              <a:endParaRPr lang="nb-NO" altLang="id-ID" sz="278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030321" y="1802601"/>
            <a:ext cx="901620" cy="901620"/>
            <a:chOff x="5385173" y="1917525"/>
            <a:chExt cx="1440000" cy="1440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6011260" y="5140260"/>
            <a:ext cx="901619" cy="901620"/>
            <a:chOff x="5385173" y="1917525"/>
            <a:chExt cx="1440000" cy="1440000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475175" y="2007525"/>
              <a:ext cx="1260001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912184" y="4039223"/>
            <a:ext cx="901620" cy="901620"/>
            <a:chOff x="5385173" y="1917525"/>
            <a:chExt cx="1440000" cy="1440000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826516" y="2873633"/>
            <a:ext cx="901620" cy="901620"/>
            <a:chOff x="5385173" y="1917525"/>
            <a:chExt cx="1440000" cy="1440000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232576" y="1999830"/>
            <a:ext cx="488379" cy="488379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42020" y="5422854"/>
            <a:ext cx="433144" cy="331053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7" name="Freeform 16"/>
            <p:cNvSpPr/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0" name="Freeform 19"/>
            <p:cNvSpPr/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29720" y="4293656"/>
            <a:ext cx="448210" cy="385986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606" tIns="45802" rIns="91606" bIns="4580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8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54" name="Freeform 13"/>
          <p:cNvSpPr>
            <a:spLocks noChangeAspect="1" noEditPoints="1"/>
          </p:cNvSpPr>
          <p:nvPr/>
        </p:nvSpPr>
        <p:spPr bwMode="auto">
          <a:xfrm>
            <a:off x="6079787" y="3099178"/>
            <a:ext cx="424142" cy="413042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606" tIns="45802" rIns="91606" bIns="45802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780"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32550" y="1995805"/>
            <a:ext cx="796290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概念</a:t>
            </a:r>
            <a:endParaRPr lang="zh-CN" altLang="en-US" sz="280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2" name="TextBox 57"/>
          <p:cNvSpPr txBox="1"/>
          <p:nvPr/>
        </p:nvSpPr>
        <p:spPr>
          <a:xfrm>
            <a:off x="7207885" y="3048000"/>
            <a:ext cx="770255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被压</a:t>
            </a:r>
            <a:endParaRPr lang="zh-CN" altLang="en-US" sz="280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3" name="TextBox 57"/>
          <p:cNvSpPr txBox="1"/>
          <p:nvPr/>
        </p:nvSpPr>
        <p:spPr>
          <a:xfrm>
            <a:off x="8285480" y="4228465"/>
            <a:ext cx="821690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接口</a:t>
            </a:r>
            <a:endParaRPr lang="zh-CN" altLang="en-US" sz="280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7" name="TextBox 57"/>
          <p:cNvSpPr txBox="1"/>
          <p:nvPr/>
        </p:nvSpPr>
        <p:spPr>
          <a:xfrm>
            <a:off x="7362190" y="5351145"/>
            <a:ext cx="1506855" cy="516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运行机制</a:t>
            </a:r>
            <a:endParaRPr lang="zh-CN" altLang="en-US" sz="280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67" name="TextBox 8"/>
          <p:cNvSpPr txBox="1"/>
          <p:nvPr/>
        </p:nvSpPr>
        <p:spPr>
          <a:xfrm>
            <a:off x="824230" y="659130"/>
            <a:ext cx="511302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r>
              <a:rPr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Reactive stream 响应式流</a:t>
            </a:r>
            <a:endParaRPr sz="3200" dirty="0" smtClean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8" grpId="0"/>
      <p:bldP spid="2" grpId="0"/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70"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/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565" y="3040380"/>
            <a:ext cx="556958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Webflux服务端开发</a:t>
            </a:r>
            <a:endParaRPr lang="zh-CN" altLang="en-US" sz="4800" dirty="0">
              <a:solidFill>
                <a:schemeClr val="accent2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186856" y="2011757"/>
            <a:ext cx="23376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80604020202020204" pitchFamily="34" charset="0"/>
                <a:sym typeface="Arial" panose="02080604020202020204" pitchFamily="34" charset="0"/>
              </a:rPr>
              <a:t>04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8" grpId="0"/>
      <p:bldP spid="11" grpId="0"/>
      <p:bldP spid="11" grpId="1"/>
      <p:bldP spid="12" grpId="0"/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8"/>
          <p:cNvSpPr txBox="1"/>
          <p:nvPr/>
        </p:nvSpPr>
        <p:spPr>
          <a:xfrm>
            <a:off x="824035" y="658833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Webflux服务端开发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665" y="1686560"/>
            <a:ext cx="8312785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6844" y="2438164"/>
              <a:ext cx="2603604" cy="452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800" smtClean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初识SpringWebFlux</a:t>
              </a:r>
              <a:r>
                <a:rPr lang="en-GB" sz="1800" smtClean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 </a:t>
              </a:r>
              <a:endParaRPr lang="en-GB" sz="18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</a:t>
              </a:r>
              <a:endParaRPr lang="en-US"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3</a:t>
              </a:r>
              <a:endParaRPr lang="en-US"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4</a:t>
              </a:r>
              <a:endParaRPr lang="en-US"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43958" y="3339582"/>
              <a:ext cx="2330568" cy="452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800" smtClean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异步</a:t>
              </a:r>
              <a:r>
                <a:rPr lang="en-US" altLang="zh-CN" sz="1800" smtClean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servlet</a:t>
              </a:r>
              <a:r>
                <a:rPr lang="en-GB" sz="1800" smtClean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 </a:t>
              </a:r>
              <a:endParaRPr lang="en-GB" sz="1800" dirty="0" smtClean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76980" y="4232044"/>
              <a:ext cx="2664011" cy="452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sz="1800" smtClean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server-sent events</a:t>
              </a:r>
              <a:endParaRPr sz="1800" smtClean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43279" y="5181495"/>
              <a:ext cx="2330568" cy="452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1800" smtClean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CRUD</a:t>
              </a:r>
              <a:r>
                <a:rPr lang="zh-CN" altLang="en-US" sz="1800" smtClean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完整示例</a:t>
              </a:r>
              <a:r>
                <a:rPr lang="en-GB" sz="1800" smtClean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 </a:t>
              </a:r>
              <a:endParaRPr lang="en-GB" sz="18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45" name="Donut 44"/>
          <p:cNvSpPr/>
          <p:nvPr/>
        </p:nvSpPr>
        <p:spPr>
          <a:xfrm>
            <a:off x="5837538" y="196065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043295" y="215809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079713" y="5079604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19267" y="5077084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687215" y="218111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prstClr val="black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575711" y="4874059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896888" y="487421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448086" y="197081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21145" y="2115185"/>
            <a:ext cx="138112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1 webflux</a:t>
            </a:r>
            <a:endParaRPr lang="en-GB" sz="1400" b="1" dirty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65662" y="2148025"/>
            <a:ext cx="142240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2 异步servlet</a:t>
            </a:r>
            <a:endParaRPr lang="en-US" sz="1400" b="1">
              <a:solidFill>
                <a:schemeClr val="accent2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35297" y="5079161"/>
            <a:ext cx="73787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3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3 SSE</a:t>
            </a:r>
            <a:endParaRPr lang="en-US" sz="1400" b="1">
              <a:solidFill>
                <a:schemeClr val="accent3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94341" y="5079161"/>
            <a:ext cx="128397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4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4 CRUD</a:t>
            </a:r>
            <a:r>
              <a:rPr lang="zh-CN" altLang="en-US" sz="1400" b="1">
                <a:solidFill>
                  <a:schemeClr val="accent4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示例</a:t>
            </a:r>
            <a:endParaRPr lang="zh-CN" altLang="en-US" sz="1400" b="1">
              <a:solidFill>
                <a:schemeClr val="accent4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84419" y="2695459"/>
            <a:ext cx="2400274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webflux 是spring5推出的一种响应式Web框架，它是一种非阻塞的开发模式，可以在一个线程里处理多个请求（非阻塞），运行在netty环境，也可以可以运行在servlet3.1之后的容器，支持异步servlet， 可以支持更高的并发量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391525" y="2705735"/>
            <a:ext cx="2538730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使用异步servlet之后，servlet线程就可以立马返回，就可以处理下一个请求，所以它就可以达到高并发。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67" name="TextBox 8"/>
          <p:cNvSpPr txBox="1"/>
          <p:nvPr/>
        </p:nvSpPr>
        <p:spPr>
          <a:xfrm>
            <a:off x="824035" y="658833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Webflux服务端开发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4" grpId="0"/>
      <p:bldP spid="56" grpId="0"/>
      <p:bldP spid="58" grpId="0"/>
      <p:bldP spid="60" grpId="0"/>
      <p:bldP spid="61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8"/>
          <p:cNvSpPr txBox="1"/>
          <p:nvPr/>
        </p:nvSpPr>
        <p:spPr>
          <a:xfrm>
            <a:off x="824035" y="658833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Webflux服务端开发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6425" y="1394460"/>
            <a:ext cx="6565900" cy="5488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6768681" y="1844083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8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8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473950" y="1876425"/>
            <a:ext cx="4188460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53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函数式编程和</a:t>
            </a:r>
            <a:r>
              <a:rPr lang="en-US" altLang="zh-CN" sz="253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lambda</a:t>
            </a:r>
            <a:r>
              <a:rPr lang="zh-CN" altLang="en-US" sz="253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表达式</a:t>
            </a:r>
            <a:endParaRPr lang="zh-CN" altLang="en-US" sz="1200" dirty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6768681" y="3107299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8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8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473677" y="3139570"/>
            <a:ext cx="2251181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2530" dirty="0" smtClean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Stream</a:t>
            </a:r>
            <a:r>
              <a:rPr lang="zh-CN" altLang="en-US" sz="2530" dirty="0" smtClean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流编程</a:t>
            </a:r>
            <a:endParaRPr lang="zh-CN" altLang="en-US" sz="1200" dirty="0">
              <a:solidFill>
                <a:schemeClr val="accent2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768681" y="4370515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8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8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473950" y="4403090"/>
            <a:ext cx="4010660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253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Reactive stream </a:t>
            </a:r>
            <a:r>
              <a:rPr lang="zh-CN" altLang="en-US" sz="253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响应式流</a:t>
            </a:r>
            <a:endParaRPr lang="zh-CN" altLang="en-US" sz="1200" dirty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6768681" y="5633731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8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8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7473950" y="5666105"/>
            <a:ext cx="3013075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2530" dirty="0" smtClean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Webflux</a:t>
            </a:r>
            <a:r>
              <a:rPr lang="zh-CN" altLang="en-US" sz="2530" dirty="0" smtClean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服务端开发</a:t>
            </a:r>
            <a:endParaRPr lang="zh-CN" altLang="en-US" sz="2530" dirty="0" smtClean="0">
              <a:solidFill>
                <a:schemeClr val="accent2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9"/>
            </p:custDataLst>
          </p:nvPr>
        </p:nvSpPr>
        <p:spPr>
          <a:xfrm>
            <a:off x="3566200" y="1088718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目录</a:t>
            </a:r>
            <a:endParaRPr lang="zh-CN" altLang="en-US" sz="11500" b="1" dirty="0">
              <a:solidFill>
                <a:schemeClr val="accent2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1701273" y="2768745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CONTENTS</a:t>
            </a:r>
            <a:endParaRPr lang="zh-CN" altLang="en-US" sz="4400" b="1" dirty="0">
              <a:solidFill>
                <a:schemeClr val="accent2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ldLvl="0" animBg="1"/>
      <p:bldP spid="13" grpId="0" animBg="1"/>
      <p:bldP spid="14" grpId="0" bldLvl="0" animBg="1"/>
      <p:bldP spid="15" grpId="0" animBg="1"/>
      <p:bldP spid="16" grpId="0" bldLvl="0" animBg="1"/>
      <p:bldP spid="17" grpId="0" animBg="1"/>
      <p:bldP spid="18" grpId="0" bldLvl="0" animBg="1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88339"/>
            <a:ext cx="12858750" cy="253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322864" y="2694191"/>
            <a:ext cx="621302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dirty="0" smtClean="0">
                <a:solidFill>
                  <a:schemeClr val="bg1"/>
                </a:solidFill>
                <a:cs typeface="Arial" panose="02080604020202020204" pitchFamily="34" charset="0"/>
              </a:rPr>
              <a:t>THANK YOU</a:t>
            </a:r>
            <a:endParaRPr lang="zh-CN" altLang="en-US" sz="7200" b="1" dirty="0">
              <a:solidFill>
                <a:schemeClr val="bg1"/>
              </a:solidFill>
              <a:cs typeface="Arial" panose="0208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832350" y="3982774"/>
            <a:ext cx="31940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500" dirty="0" smtClean="0">
                <a:solidFill>
                  <a:schemeClr val="bg1"/>
                </a:solidFill>
                <a:cs typeface="Arial" panose="02080604020202020204" pitchFamily="34" charset="0"/>
              </a:rPr>
              <a:t>感谢聆听，纠错指导</a:t>
            </a:r>
            <a:endParaRPr lang="zh-CN" altLang="en-US" sz="2500" dirty="0">
              <a:solidFill>
                <a:schemeClr val="bg1"/>
              </a:solidFill>
              <a:cs typeface="Arial" panose="0208060402020202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401114" y="5425817"/>
            <a:ext cx="2203748" cy="31686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rPr>
              <a:t>讲课人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rPr>
              <a:t>：樊世杰</a:t>
            </a:r>
            <a:endParaRPr lang="en-US" altLang="zh-CN" sz="1600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6723986" y="5425817"/>
            <a:ext cx="2733650" cy="31686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square" lIns="36000" tIns="36000" rIns="36000" bIns="36000" anchor="t" anchorCtr="0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rPr>
              <a:t>The lecturer: AlgerFan</a:t>
            </a:r>
            <a:endParaRPr lang="en-US" altLang="zh-CN" sz="1600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3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4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" grpId="0"/>
      <p:bldP spid="14" grpId="1"/>
      <p:bldP spid="16" grpId="0"/>
      <p:bldP spid="4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70"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/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93121" y="2380496"/>
            <a:ext cx="4320480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dirty="0" smtClean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函数式编程和lambda表达式</a:t>
            </a:r>
            <a:endParaRPr lang="zh-CN" altLang="en-US" sz="4800" dirty="0" smtClean="0">
              <a:solidFill>
                <a:schemeClr val="accent2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263056" y="2011757"/>
            <a:ext cx="2185244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80604020202020204" pitchFamily="34" charset="0"/>
                <a:sym typeface="Arial" panose="02080604020202020204" pitchFamily="34" charset="0"/>
              </a:rPr>
              <a:t>1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20000"/>
                </a:lnSpc>
              </a:pPr>
              <a:r>
                <a:rPr lang="en-US" altLang="zh-CN" sz="1400" dirty="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	1. </a:t>
              </a:r>
              <a:r>
                <a:rPr lang="zh-CN" altLang="en-GB" sz="1400" dirty="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函数式编程</a:t>
              </a:r>
              <a:endParaRPr lang="en-GB" sz="1400" dirty="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70618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20000"/>
                </a:lnSpc>
              </a:pPr>
              <a:r>
                <a:rPr lang="en-US" altLang="zh-CN" sz="1400" dirty="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	2. </a:t>
              </a:r>
              <a:r>
                <a:rPr lang="zh-CN" altLang="en-GB" sz="1400" dirty="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为什么要使用函数式编程</a:t>
              </a:r>
              <a:endParaRPr lang="en-GB" sz="1400" dirty="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5444" y="503286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20000"/>
                </a:lnSpc>
              </a:pPr>
              <a:r>
                <a:rPr lang="en-US" altLang="en-GB" sz="1400" dirty="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	3. lambda</a:t>
              </a:r>
              <a:r>
                <a:rPr lang="zh-CN" altLang="en-US" sz="1400" dirty="0"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表达式初接触</a:t>
              </a:r>
              <a:endParaRPr lang="en-GB" sz="1400" dirty="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062720" y="2218055"/>
            <a:ext cx="365887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函数式编程是一种相对于命令式编程的一种编程范式，它不是一种具体的技术，而是一种如何搭建应用程序的方法论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62720" y="3803650"/>
            <a:ext cx="363728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让我们以一种更加优雅的方式进行编程</a:t>
            </a:r>
            <a:endParaRPr lang="zh-CN" altLang="en-US" sz="1400" smtClean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2720" y="5130165"/>
            <a:ext cx="1052195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代码</a:t>
            </a: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演示</a:t>
            </a: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 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41120" y="2379345"/>
            <a:ext cx="4064635" cy="3197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39" name="TextBox 8"/>
          <p:cNvSpPr txBox="1"/>
          <p:nvPr/>
        </p:nvSpPr>
        <p:spPr>
          <a:xfrm>
            <a:off x="824035" y="658833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函数式编程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/lambda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2" name="TextBox 28"/>
          <p:cNvSpPr txBox="1"/>
          <p:nvPr/>
        </p:nvSpPr>
        <p:spPr>
          <a:xfrm>
            <a:off x="1835177" y="2698391"/>
            <a:ext cx="3337257" cy="2709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函数式编程与命令式编程相比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1. 不同点： 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关注点不同，命令式编程我们关注的是怎么样做，而函数式编程关注的是做什么。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2. 优点：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可以使代码更加的简短，更加的好读。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47093" y="2807005"/>
            <a:ext cx="3964564" cy="2552816"/>
            <a:chOff x="4368418" y="2523549"/>
            <a:chExt cx="3626941" cy="2335418"/>
          </a:xfrm>
        </p:grpSpPr>
        <p:sp>
          <p:nvSpPr>
            <p:cNvPr id="3" name="Freeform 69"/>
            <p:cNvSpPr/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" name="Freeform 70"/>
            <p:cNvSpPr/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" name="Freeform 71"/>
            <p:cNvSpPr/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" name="Freeform 72"/>
            <p:cNvSpPr/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" name="Freeform 73"/>
            <p:cNvSpPr/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8" name="Freeform 74"/>
            <p:cNvSpPr/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9" name="Freeform 75"/>
            <p:cNvSpPr/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0" name="Freeform 76"/>
            <p:cNvSpPr/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1" name="Freeform 77"/>
            <p:cNvSpPr/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2" name="Freeform 78"/>
            <p:cNvSpPr/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3" name="Freeform 79"/>
            <p:cNvSpPr/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4" name="Freeform 80"/>
            <p:cNvSpPr/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5" name="Freeform 81"/>
            <p:cNvSpPr/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6" name="Freeform 82"/>
            <p:cNvSpPr/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7" name="Freeform 83"/>
            <p:cNvSpPr/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8" name="Freeform 84"/>
            <p:cNvSpPr/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9" name="Freeform 85"/>
            <p:cNvSpPr/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0" name="Freeform 86"/>
            <p:cNvSpPr/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1" name="Freeform 87"/>
            <p:cNvSpPr/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2" name="Freeform 88"/>
            <p:cNvSpPr/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3" name="Freeform 89"/>
            <p:cNvSpPr/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4" name="Freeform 90"/>
            <p:cNvSpPr/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5" name="Freeform 91"/>
            <p:cNvSpPr/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6" name="Freeform 92"/>
            <p:cNvSpPr/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7" name="Freeform 93"/>
            <p:cNvSpPr/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8" name="Freeform 94"/>
            <p:cNvSpPr/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9" name="Freeform 95"/>
            <p:cNvSpPr/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0" name="Freeform 96"/>
            <p:cNvSpPr/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1" name="Freeform 97"/>
            <p:cNvSpPr/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40790" y="3011170"/>
            <a:ext cx="230822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1. 接口里只有一个要实现的方法，单一责任制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2. 新增默认方法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9830" y="2535555"/>
            <a:ext cx="236918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jdk8接口新特性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rot="10800000">
            <a:off x="3735603" y="2806055"/>
            <a:ext cx="834769" cy="76246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3773079" y="4718355"/>
            <a:ext cx="1588294" cy="29256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8"/>
          <p:cNvSpPr txBox="1"/>
          <p:nvPr/>
        </p:nvSpPr>
        <p:spPr>
          <a:xfrm>
            <a:off x="824035" y="658833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函数式编程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/lambda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51" name="TextBox 32"/>
          <p:cNvSpPr txBox="1"/>
          <p:nvPr/>
        </p:nvSpPr>
        <p:spPr>
          <a:xfrm>
            <a:off x="2133600" y="4453890"/>
            <a:ext cx="141541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函数接口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35" name="TextBox 31"/>
          <p:cNvSpPr txBox="1"/>
          <p:nvPr/>
        </p:nvSpPr>
        <p:spPr>
          <a:xfrm>
            <a:off x="1687195" y="5011420"/>
            <a:ext cx="221361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1. 只需要知道输入输出的类型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2. 支持链式操作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1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8"/>
          <p:cNvSpPr txBox="1"/>
          <p:nvPr/>
        </p:nvSpPr>
        <p:spPr>
          <a:xfrm>
            <a:off x="824035" y="658833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函数式编程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/lambda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81175" y="2092325"/>
          <a:ext cx="9466580" cy="393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355"/>
                <a:gridCol w="1873885"/>
                <a:gridCol w="1846580"/>
                <a:gridCol w="3159760"/>
              </a:tblGrid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输入参数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返回类型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Predicate&lt;T&gt;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boolean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断言</a:t>
                      </a:r>
                      <a:endParaRPr lang="zh-CN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Consumer&lt;T&gt;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消费一个数据</a:t>
                      </a:r>
                      <a:endParaRPr lang="zh-CN" altLang="en-US"/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Function&lt;T,R&gt;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输入</a:t>
                      </a:r>
                      <a:r>
                        <a:rPr lang="en-US" altLang="zh-CN"/>
                        <a:t>T</a:t>
                      </a:r>
                      <a:r>
                        <a:rPr lang="zh-CN" altLang="en-US"/>
                        <a:t>输出</a:t>
                      </a:r>
                      <a:r>
                        <a:rPr lang="en-US" altLang="zh-CN"/>
                        <a:t>R</a:t>
                      </a:r>
                      <a:r>
                        <a:rPr lang="zh-CN" altLang="en-US"/>
                        <a:t>的函数</a:t>
                      </a:r>
                      <a:endParaRPr lang="zh-CN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Supplier&lt;T&gt;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提供一个数据</a:t>
                      </a:r>
                      <a:endParaRPr lang="zh-CN" altLang="en-US"/>
                    </a:p>
                  </a:txBody>
                  <a:tcPr/>
                </a:tc>
              </a:tr>
              <a:tr h="666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UnaryOperator&lt;T&gt;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一元函数（输出输入类型相同）</a:t>
                      </a:r>
                      <a:endParaRPr lang="zh-CN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BiFunction&lt;T,U,R&gt;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(T,U)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个输入的函数</a:t>
                      </a:r>
                      <a:endParaRPr lang="zh-CN" alt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BinaryOperator&lt;T&gt;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(T,T)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二元函数（输出输入类型相同）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47093" y="2807005"/>
            <a:ext cx="3964564" cy="2552816"/>
            <a:chOff x="4368418" y="2523549"/>
            <a:chExt cx="3626941" cy="2335418"/>
          </a:xfrm>
        </p:grpSpPr>
        <p:sp>
          <p:nvSpPr>
            <p:cNvPr id="3" name="Freeform 69"/>
            <p:cNvSpPr/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" name="Freeform 70"/>
            <p:cNvSpPr/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" name="Freeform 71"/>
            <p:cNvSpPr/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" name="Freeform 72"/>
            <p:cNvSpPr/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" name="Freeform 73"/>
            <p:cNvSpPr/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8" name="Freeform 74"/>
            <p:cNvSpPr/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9" name="Freeform 75"/>
            <p:cNvSpPr/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0" name="Freeform 76"/>
            <p:cNvSpPr/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1" name="Freeform 77"/>
            <p:cNvSpPr/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2" name="Freeform 78"/>
            <p:cNvSpPr/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3" name="Freeform 79"/>
            <p:cNvSpPr/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4" name="Freeform 80"/>
            <p:cNvSpPr/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5" name="Freeform 81"/>
            <p:cNvSpPr/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6" name="Freeform 82"/>
            <p:cNvSpPr/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7" name="Freeform 83"/>
            <p:cNvSpPr/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8" name="Freeform 84"/>
            <p:cNvSpPr/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9" name="Freeform 85"/>
            <p:cNvSpPr/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0" name="Freeform 86"/>
            <p:cNvSpPr/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1" name="Freeform 87"/>
            <p:cNvSpPr/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2" name="Freeform 88"/>
            <p:cNvSpPr/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3" name="Freeform 89"/>
            <p:cNvSpPr/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4" name="Freeform 90"/>
            <p:cNvSpPr/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5" name="Freeform 91"/>
            <p:cNvSpPr/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6" name="Freeform 92"/>
            <p:cNvSpPr/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7" name="Freeform 93"/>
            <p:cNvSpPr/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8" name="Freeform 94"/>
            <p:cNvSpPr/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9" name="Freeform 95"/>
            <p:cNvSpPr/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0" name="Freeform 96"/>
            <p:cNvSpPr/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1" name="Freeform 97"/>
            <p:cNvSpPr/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cxnSp>
        <p:nvCxnSpPr>
          <p:cNvPr id="42" name="Elbow Connector 41"/>
          <p:cNvCxnSpPr/>
          <p:nvPr/>
        </p:nvCxnSpPr>
        <p:spPr>
          <a:xfrm rot="10800000">
            <a:off x="3735603" y="2806055"/>
            <a:ext cx="834769" cy="76246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3773079" y="4718355"/>
            <a:ext cx="1588294" cy="29256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6822358" y="1939728"/>
            <a:ext cx="1931960" cy="96801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>
            <a:off x="7882937" y="3435358"/>
            <a:ext cx="824223" cy="29542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1"/>
          </p:cNvCxnSpPr>
          <p:nvPr/>
        </p:nvCxnSpPr>
        <p:spPr>
          <a:xfrm rot="10800000">
            <a:off x="7027317" y="5248562"/>
            <a:ext cx="1728391" cy="37713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8"/>
          <p:cNvSpPr txBox="1"/>
          <p:nvPr/>
        </p:nvSpPr>
        <p:spPr>
          <a:xfrm>
            <a:off x="824035" y="658833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函数式编程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/lambda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48" name="TextBox 32"/>
          <p:cNvSpPr txBox="1"/>
          <p:nvPr/>
        </p:nvSpPr>
        <p:spPr>
          <a:xfrm>
            <a:off x="8902700" y="3352165"/>
            <a:ext cx="297624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级联表达式和柯里化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3" name="TextBox 31"/>
          <p:cNvSpPr txBox="1"/>
          <p:nvPr/>
        </p:nvSpPr>
        <p:spPr>
          <a:xfrm>
            <a:off x="1240790" y="3011170"/>
            <a:ext cx="230822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1. 接口里只有一个要实现的方法，单一责任制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2. 新增默认方法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1179830" y="2535555"/>
            <a:ext cx="236918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jdk8接口</a:t>
            </a: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新</a:t>
            </a: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特性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5" name="TextBox 32"/>
          <p:cNvSpPr txBox="1"/>
          <p:nvPr/>
        </p:nvSpPr>
        <p:spPr>
          <a:xfrm>
            <a:off x="2133600" y="4453890"/>
            <a:ext cx="141541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函数接口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6" name="TextBox 31"/>
          <p:cNvSpPr txBox="1"/>
          <p:nvPr/>
        </p:nvSpPr>
        <p:spPr>
          <a:xfrm>
            <a:off x="1687195" y="5011420"/>
            <a:ext cx="221361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1. 只需要知道输入输出的类型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2. 支持链式操作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911590" y="5375275"/>
            <a:ext cx="236918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变量</a:t>
            </a: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引用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8" name="TextBox 32"/>
          <p:cNvSpPr txBox="1"/>
          <p:nvPr/>
        </p:nvSpPr>
        <p:spPr>
          <a:xfrm>
            <a:off x="8893810" y="1628775"/>
            <a:ext cx="236918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方法</a:t>
            </a:r>
            <a:r>
              <a:rPr lang="zh-CN" altLang="en-US" sz="24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引用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59" name="TextBox 31"/>
          <p:cNvSpPr txBox="1"/>
          <p:nvPr/>
        </p:nvSpPr>
        <p:spPr>
          <a:xfrm>
            <a:off x="8893810" y="2162810"/>
            <a:ext cx="230822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1. 静态方法引用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2. 非静态方法引用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3. 构造方法引用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60" name="TextBox 31"/>
          <p:cNvSpPr txBox="1"/>
          <p:nvPr/>
        </p:nvSpPr>
        <p:spPr>
          <a:xfrm>
            <a:off x="8893810" y="3886200"/>
            <a:ext cx="268033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1. 级联表达式是返回函数的函数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2. 柯里化把多个参数的函数转换为只有一个参数的函数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61" name="TextBox 31"/>
          <p:cNvSpPr txBox="1"/>
          <p:nvPr/>
        </p:nvSpPr>
        <p:spPr>
          <a:xfrm>
            <a:off x="8902700" y="5909310"/>
            <a:ext cx="230822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引用外边的变量必须是final类型</a:t>
            </a:r>
            <a:endParaRPr lang="zh-CN" altLang="en-US" sz="1600" dirty="0" smtClean="0">
              <a:solidFill>
                <a:schemeClr val="accent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84959" y="1600101"/>
            <a:ext cx="3341438" cy="3948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70"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247158" y="5006216"/>
            <a:ext cx="2217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/>
          <p:nvPr/>
        </p:nvSpPr>
        <p:spPr>
          <a:xfrm>
            <a:off x="3130692" y="4221373"/>
            <a:ext cx="2449974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 smtClean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PART</a:t>
            </a:r>
            <a:endParaRPr lang="en-US" sz="3375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6933431" y="3040261"/>
            <a:ext cx="43204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dirty="0">
                <a:solidFill>
                  <a:schemeClr val="accent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Stream流编程</a:t>
            </a:r>
            <a:endParaRPr lang="zh-CN" altLang="en-US" sz="4800" dirty="0">
              <a:solidFill>
                <a:schemeClr val="accent2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072556" y="2011757"/>
            <a:ext cx="2566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80604020202020204" pitchFamily="34" charset="0"/>
                <a:sym typeface="Arial" panose="02080604020202020204" pitchFamily="34" charset="0"/>
              </a:rPr>
              <a:t>02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80604020202020204" pitchFamily="34" charset="0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1" grpId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1164369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2133451" y="1174472"/>
              <a:ext cx="773147" cy="558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概念</a:t>
              </a:r>
              <a:endParaRPr lang="zh-CN" altLang="en-US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3181743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864672" y="1289784"/>
              <a:ext cx="3314177" cy="432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id-ID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中间操作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/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终止操作</a:t>
              </a:r>
              <a:endParaRPr lang="zh-CN" altLang="en-US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和惰性求值</a:t>
              </a:r>
              <a:endParaRPr lang="zh-CN" altLang="en-US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5248957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并行流</a:t>
              </a:r>
              <a:endParaRPr lang="zh-CN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7299143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收集器</a:t>
              </a:r>
              <a:endParaRPr lang="zh-CN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9378091" y="2680221"/>
            <a:ext cx="2316291" cy="1514496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989919" y="1289784"/>
              <a:ext cx="3210613" cy="369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id-ID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Stream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运行机制</a:t>
              </a:r>
              <a:endParaRPr lang="zh-CN" altLang="en-US" sz="16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2098263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1</a:t>
              </a:r>
              <a:endParaRPr sz="140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4119893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</a:t>
              </a:r>
              <a:endParaRPr sz="14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6182851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3</a:t>
              </a:r>
              <a:endParaRPr sz="140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8233035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4</a:t>
              </a:r>
              <a:endParaRPr sz="14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10311984" y="3978266"/>
            <a:ext cx="448507" cy="44850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5</a:t>
              </a:r>
              <a:endParaRPr sz="140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45" name="TextBox 8"/>
          <p:cNvSpPr txBox="1"/>
          <p:nvPr/>
        </p:nvSpPr>
        <p:spPr>
          <a:xfrm>
            <a:off x="824035" y="658833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Stream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流编程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65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6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6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6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6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6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6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6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6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6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7" grpId="0" bldLvl="0" animBg="1" advAuto="0"/>
      <p:bldP spid="12" grpId="0" bldLvl="0" animBg="1" advAuto="0"/>
      <p:bldP spid="17" grpId="0" bldLvl="0" animBg="1" advAuto="0"/>
      <p:bldP spid="22" grpId="0" bldLvl="0" animBg="1" advAuto="0"/>
      <p:bldP spid="27" grpId="0" bldLvl="0" animBg="1" advAuto="0"/>
      <p:bldP spid="30" grpId="0" bldLvl="0" animBg="1" advAuto="0"/>
      <p:bldP spid="33" grpId="0" bldLvl="0" animBg="1" advAuto="0"/>
      <p:bldP spid="36" grpId="0" bldLvl="0" animBg="1" advAuto="0"/>
      <p:bldP spid="39" grpId="0" bldLvl="0" animBg="1" advAuto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F50"/>
      </a:accent1>
      <a:accent2>
        <a:srgbClr val="CA8F45"/>
      </a:accent2>
      <a:accent3>
        <a:srgbClr val="333F50"/>
      </a:accent3>
      <a:accent4>
        <a:srgbClr val="CA8F45"/>
      </a:accent4>
      <a:accent5>
        <a:srgbClr val="333F50"/>
      </a:accent5>
      <a:accent6>
        <a:srgbClr val="CA8F45"/>
      </a:accent6>
      <a:hlink>
        <a:srgbClr val="333F50"/>
      </a:hlink>
      <a:folHlink>
        <a:srgbClr val="CA8F4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1833</Words>
  <Application>WPS 演示</Application>
  <PresentationFormat>自定义</PresentationFormat>
  <Paragraphs>393</Paragraphs>
  <Slides>20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Times New Roman</vt:lpstr>
      <vt:lpstr>Source Sans Pro Light</vt:lpstr>
      <vt:lpstr>Impact</vt:lpstr>
      <vt:lpstr>STIXGeneral-Bold</vt:lpstr>
      <vt:lpstr>Oxygen</vt:lpstr>
      <vt:lpstr>MS PGothic</vt:lpstr>
      <vt:lpstr>DejaVu Sans</vt:lpstr>
      <vt:lpstr>WenQuanYi Micro Hei</vt:lpstr>
      <vt:lpstr>宋体</vt:lpstr>
      <vt:lpstr>Arial Unicode MS</vt:lpstr>
      <vt:lpstr>Calibri Light</vt:lpstr>
      <vt:lpstr>NanumBarunGothic</vt:lpstr>
      <vt:lpstr>Source Han Serif CN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bt266</dc:title>
  <dc:creator/>
  <cp:lastModifiedBy>algerfan</cp:lastModifiedBy>
  <cp:revision>26</cp:revision>
  <dcterms:created xsi:type="dcterms:W3CDTF">2018-11-10T11:11:36Z</dcterms:created>
  <dcterms:modified xsi:type="dcterms:W3CDTF">2018-11-10T11:11:36Z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