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98" r:id="rId2"/>
    <p:sldId id="402" r:id="rId3"/>
    <p:sldId id="401" r:id="rId4"/>
    <p:sldId id="403" r:id="rId5"/>
    <p:sldId id="404" r:id="rId6"/>
    <p:sldId id="405" r:id="rId7"/>
    <p:sldId id="406" r:id="rId8"/>
    <p:sldId id="407" r:id="rId9"/>
    <p:sldId id="408" r:id="rId10"/>
    <p:sldId id="409" r:id="rId11"/>
    <p:sldId id="410" r:id="rId12"/>
    <p:sldId id="411" r:id="rId13"/>
    <p:sldId id="412" r:id="rId14"/>
  </p:sldIdLst>
  <p:sldSz cx="12192000" cy="6858000"/>
  <p:notesSz cx="6808788" cy="99409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305"/>
    <a:srgbClr val="00CC99"/>
    <a:srgbClr val="FFFBFB"/>
    <a:srgbClr val="62C2EF"/>
    <a:srgbClr val="A16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2" autoAdjust="0"/>
    <p:restoredTop sz="81993" autoAdjust="0"/>
  </p:normalViewPr>
  <p:slideViewPr>
    <p:cSldViewPr snapToGrid="0">
      <p:cViewPr varScale="1">
        <p:scale>
          <a:sx n="69" d="100"/>
          <a:sy n="69" d="100"/>
        </p:scale>
        <p:origin x="470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374B2-0C1A-426F-8F1F-07D8DF505406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245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6038" y="9442450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A13F3-26B5-4D93-A4FA-BE65590A8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298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7683B-26D8-724E-89B0-02249384450D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64375-EE74-1B43-ADD9-C3016E912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3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162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522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119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287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633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048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350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679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692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375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262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733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024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45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15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54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32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98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74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69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49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02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08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68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091AA-3F0C-4182-9D7B-1EB634D8256B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72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59DBBB5-BBE2-F68D-01A3-13818EE2C8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8" t="17420" r="49" b="22657"/>
          <a:stretch/>
        </p:blipFill>
        <p:spPr>
          <a:xfrm>
            <a:off x="0" y="940780"/>
            <a:ext cx="12192944" cy="591722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267230" y="5002085"/>
            <a:ext cx="54000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solidFill>
                  <a:srgbClr val="62C2EF"/>
                </a:solidFill>
              </a:rPr>
              <a:t>www.adrar-numerique.com</a:t>
            </a:r>
            <a:endParaRPr lang="fr-FR" sz="2400" dirty="0">
              <a:solidFill>
                <a:srgbClr val="62C2EF"/>
              </a:solidFill>
            </a:endParaRP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F55F0971-13AC-A4DC-229A-7F558CCE4004}"/>
              </a:ext>
            </a:extLst>
          </p:cNvPr>
          <p:cNvGrpSpPr/>
          <p:nvPr/>
        </p:nvGrpSpPr>
        <p:grpSpPr>
          <a:xfrm>
            <a:off x="0" y="6480855"/>
            <a:ext cx="12198785" cy="406597"/>
            <a:chOff x="0" y="6480855"/>
            <a:chExt cx="12198785" cy="40659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857B399-F267-D74A-B3F1-548C39AC95E1}"/>
                </a:ext>
              </a:extLst>
            </p:cNvPr>
            <p:cNvSpPr/>
            <p:nvPr/>
          </p:nvSpPr>
          <p:spPr>
            <a:xfrm>
              <a:off x="0" y="6511996"/>
              <a:ext cx="12198785" cy="360143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0D39A5D-0902-077E-79BD-1D23493BFC47}"/>
                </a:ext>
              </a:extLst>
            </p:cNvPr>
            <p:cNvGrpSpPr/>
            <p:nvPr/>
          </p:nvGrpSpPr>
          <p:grpSpPr>
            <a:xfrm>
              <a:off x="7331819" y="6511997"/>
              <a:ext cx="4794864" cy="344314"/>
              <a:chOff x="7331819" y="6511997"/>
              <a:chExt cx="4794864" cy="344314"/>
            </a:xfrm>
          </p:grpSpPr>
          <p:pic>
            <p:nvPicPr>
              <p:cNvPr id="38" name="Image 37">
                <a:extLst>
                  <a:ext uri="{FF2B5EF4-FFF2-40B4-BE49-F238E27FC236}">
                    <a16:creationId xmlns:a16="http://schemas.microsoft.com/office/drawing/2014/main" id="{8258027A-0FCD-1465-2F3C-A85839285A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7005"/>
              <a:stretch/>
            </p:blipFill>
            <p:spPr>
              <a:xfrm>
                <a:off x="8695372" y="6511997"/>
                <a:ext cx="3431311" cy="344314"/>
              </a:xfrm>
              <a:prstGeom prst="rect">
                <a:avLst/>
              </a:prstGeom>
            </p:spPr>
          </p:pic>
          <p:pic>
            <p:nvPicPr>
              <p:cNvPr id="39" name="Image 38">
                <a:extLst>
                  <a:ext uri="{FF2B5EF4-FFF2-40B4-BE49-F238E27FC236}">
                    <a16:creationId xmlns:a16="http://schemas.microsoft.com/office/drawing/2014/main" id="{3A38143F-4333-557C-E08E-44C986F997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1819" y="6561405"/>
                <a:ext cx="1180585" cy="267599"/>
              </a:xfrm>
              <a:prstGeom prst="rect">
                <a:avLst/>
              </a:prstGeom>
            </p:spPr>
          </p:pic>
        </p:grpSp>
        <p:pic>
          <p:nvPicPr>
            <p:cNvPr id="36" name="Image 35" descr="LOGO-ERN-GEN2017-1.png">
              <a:extLst>
                <a:ext uri="{FF2B5EF4-FFF2-40B4-BE49-F238E27FC236}">
                  <a16:creationId xmlns:a16="http://schemas.microsoft.com/office/drawing/2014/main" id="{16604F19-73B9-18A3-6505-8C07028248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17" r="19245"/>
            <a:stretch/>
          </p:blipFill>
          <p:spPr>
            <a:xfrm>
              <a:off x="65317" y="6529945"/>
              <a:ext cx="817649" cy="340538"/>
            </a:xfrm>
            <a:prstGeom prst="rect">
              <a:avLst/>
            </a:prstGeom>
          </p:spPr>
        </p:pic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F502D3B1-EAC9-877D-7AA3-325BA40777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48283" y="6480855"/>
              <a:ext cx="818276" cy="406597"/>
            </a:xfrm>
            <a:prstGeom prst="rect">
              <a:avLst/>
            </a:prstGeom>
          </p:spPr>
        </p:pic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01656A8B-2FEB-5846-73BC-5CB9BC379BBC}"/>
              </a:ext>
            </a:extLst>
          </p:cNvPr>
          <p:cNvGrpSpPr/>
          <p:nvPr/>
        </p:nvGrpSpPr>
        <p:grpSpPr>
          <a:xfrm>
            <a:off x="0" y="-27077"/>
            <a:ext cx="12198786" cy="1190946"/>
            <a:chOff x="0" y="-27077"/>
            <a:chExt cx="12198786" cy="119094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1B7591D-FC69-034C-0567-1CC5EAFD687D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60A51DE6-7B52-495C-5202-A9647CE0A455}"/>
                </a:ext>
              </a:extLst>
            </p:cNvPr>
            <p:cNvSpPr txBox="1"/>
            <p:nvPr/>
          </p:nvSpPr>
          <p:spPr>
            <a:xfrm>
              <a:off x="5581086" y="810832"/>
              <a:ext cx="41518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bg1"/>
                  </a:solidFill>
                </a:rPr>
                <a:t>Suivez-nous…         www.linkedin.com/school/</a:t>
              </a:r>
              <a:r>
                <a:rPr lang="fr-FR" sz="1000" b="1" dirty="0">
                  <a:solidFill>
                    <a:schemeClr val="bg1"/>
                  </a:solidFill>
                </a:rPr>
                <a:t>adrarnumerique</a:t>
              </a:r>
              <a:endParaRPr lang="fr-FR" sz="10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53" name="Image 52" descr="logo-linkedin.png">
              <a:extLst>
                <a:ext uri="{FF2B5EF4-FFF2-40B4-BE49-F238E27FC236}">
                  <a16:creationId xmlns:a16="http://schemas.microsoft.com/office/drawing/2014/main" id="{710D4C12-CDA0-6F30-21BE-D0063A60B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262" y="845083"/>
              <a:ext cx="169371" cy="169371"/>
            </a:xfrm>
            <a:prstGeom prst="rect">
              <a:avLst/>
            </a:prstGeom>
          </p:spPr>
        </p:pic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36B6F3CE-EE1A-B717-23B6-E62BC1DAF3E4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57" name="Image 56" descr="bien plus.jpg">
                <a:extLst>
                  <a:ext uri="{FF2B5EF4-FFF2-40B4-BE49-F238E27FC236}">
                    <a16:creationId xmlns:a16="http://schemas.microsoft.com/office/drawing/2014/main" id="{810DEF0D-2076-9428-4691-38E76DDABB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58" name="Image 57" descr="LOGO ADRAR 300dpi.jpg">
                <a:extLst>
                  <a:ext uri="{FF2B5EF4-FFF2-40B4-BE49-F238E27FC236}">
                    <a16:creationId xmlns:a16="http://schemas.microsoft.com/office/drawing/2014/main" id="{B27111CB-113A-D368-E263-441A2FC225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Image 58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6B172AB6-9ECC-845B-2E46-AB7B4D80C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856DCA49-7383-DDBC-F1DA-1BC4C7734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AA9E4BF9-AEA7-2804-297F-77C47BAFC146}"/>
                </a:ext>
              </a:extLst>
            </p:cNvPr>
            <p:cNvSpPr txBox="1"/>
            <p:nvPr/>
          </p:nvSpPr>
          <p:spPr>
            <a:xfrm>
              <a:off x="0" y="686815"/>
              <a:ext cx="234074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bg1"/>
                  </a:solidFill>
                </a:rPr>
                <a:t>REUNION D’INFORMATION</a:t>
              </a:r>
            </a:p>
            <a:p>
              <a:r>
                <a:rPr lang="fr-FR" sz="1400" dirty="0">
                  <a:solidFill>
                    <a:schemeClr val="bg1"/>
                  </a:solidFill>
                </a:rPr>
                <a:t>PRF REGION OCCITANIE</a:t>
              </a:r>
              <a:endParaRPr lang="fr-F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670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0" y="-27077"/>
            <a:ext cx="12198786" cy="1190946"/>
            <a:chOff x="0" y="-27077"/>
            <a:chExt cx="12198786" cy="119094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0" y="686815"/>
              <a:ext cx="234074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MSR</a:t>
              </a:r>
              <a:endParaRPr lang="fr-FR" sz="1100" dirty="0">
                <a:solidFill>
                  <a:schemeClr val="bg1"/>
                </a:solidFill>
              </a:endParaRPr>
            </a:p>
            <a:p>
              <a:r>
                <a:rPr lang="fr-FR" sz="1400" dirty="0" smtClean="0">
                  <a:solidFill>
                    <a:schemeClr val="bg1"/>
                  </a:solidFill>
                </a:rPr>
                <a:t>Adressage IP</a:t>
              </a:r>
              <a:endParaRPr lang="fr-F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" name="AutoShape 2" descr="Adresse IP —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882966" y="1562986"/>
            <a:ext cx="348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Le masque de sous-réseau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1609509" y="2388571"/>
            <a:ext cx="89797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 forme binaire du MSR est un peu particulière, elle ne peut être écrite qu’en suite de 1 ou 0 </a:t>
            </a:r>
          </a:p>
          <a:p>
            <a:endParaRPr lang="fr-FR" dirty="0"/>
          </a:p>
          <a:p>
            <a:r>
              <a:rPr lang="fr-FR" dirty="0" smtClean="0"/>
              <a:t>Exemple : </a:t>
            </a:r>
          </a:p>
          <a:p>
            <a:r>
              <a:rPr lang="fr-FR" dirty="0" smtClean="0"/>
              <a:t>1111 1111.1111 1111.1111 1111.0000 0000</a:t>
            </a:r>
            <a:br>
              <a:rPr lang="fr-FR" dirty="0" smtClean="0"/>
            </a:br>
            <a:r>
              <a:rPr lang="fr-FR" dirty="0" smtClean="0"/>
              <a:t>	=&gt; 255.255.255.0</a:t>
            </a:r>
          </a:p>
          <a:p>
            <a:endParaRPr lang="fr-FR" dirty="0"/>
          </a:p>
          <a:p>
            <a:r>
              <a:rPr lang="fr-FR" dirty="0" smtClean="0"/>
              <a:t>En plaçant chacune de nos valeur dans un tableau comme précédemment :</a:t>
            </a:r>
          </a:p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- les 1 du MSR vont représenter la partie réseau de l’adresse IP</a:t>
            </a:r>
            <a:br>
              <a:rPr lang="fr-FR" dirty="0" smtClean="0"/>
            </a:br>
            <a:r>
              <a:rPr lang="fr-FR" dirty="0" smtClean="0"/>
              <a:t>	- les 0 représentent la partie cliente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9018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0" y="-27077"/>
            <a:ext cx="12198786" cy="1190946"/>
            <a:chOff x="0" y="-27077"/>
            <a:chExt cx="12198786" cy="119094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0" y="686815"/>
              <a:ext cx="234074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MSR</a:t>
              </a:r>
              <a:endParaRPr lang="fr-FR" sz="1100" dirty="0">
                <a:solidFill>
                  <a:schemeClr val="bg1"/>
                </a:solidFill>
              </a:endParaRPr>
            </a:p>
            <a:p>
              <a:r>
                <a:rPr lang="fr-FR" sz="1400" dirty="0" smtClean="0">
                  <a:solidFill>
                    <a:schemeClr val="bg1"/>
                  </a:solidFill>
                </a:rPr>
                <a:t>Adressage IP</a:t>
              </a:r>
              <a:endParaRPr lang="fr-F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" name="AutoShape 2" descr="Adresse IP —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882966" y="1562986"/>
            <a:ext cx="348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Le masque de sous-réseau</a:t>
            </a:r>
            <a:endParaRPr lang="fr-FR" sz="24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689978"/>
              </p:ext>
            </p:extLst>
          </p:nvPr>
        </p:nvGraphicFramePr>
        <p:xfrm>
          <a:off x="1964656" y="2493171"/>
          <a:ext cx="812796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999">
                  <a:extLst>
                    <a:ext uri="{9D8B030D-6E8A-4147-A177-3AD203B41FA5}">
                      <a16:colId xmlns:a16="http://schemas.microsoft.com/office/drawing/2014/main" val="372535921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746653860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940882082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34885324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4284403524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2373399517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743920748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460755322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746621248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703449774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4185316690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005959812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60723212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1594152371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1965978705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494999573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255323553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1764498302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1216975657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233548546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29761611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1294985818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2600319230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2312102954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310068346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763855348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1962109881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878416690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192447161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85636660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644248616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2351803221"/>
                    </a:ext>
                  </a:extLst>
                </a:gridCol>
              </a:tblGrid>
              <a:tr h="275353">
                <a:tc gridSpan="8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r>
                        <a:rPr lang="fr-FR" baseline="30000" dirty="0" smtClean="0"/>
                        <a:t>er</a:t>
                      </a:r>
                      <a:r>
                        <a:rPr lang="fr-FR" dirty="0" smtClean="0"/>
                        <a:t> octet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2eme octet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3eme octet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4eme octet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266177"/>
                  </a:ext>
                </a:extLst>
              </a:tr>
              <a:tr h="275353">
                <a:tc gridSpan="8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192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168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40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15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483733"/>
                  </a:ext>
                </a:extLst>
              </a:tr>
              <a:tr h="27535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80749"/>
                  </a:ext>
                </a:extLst>
              </a:tr>
              <a:tr h="275353">
                <a:tc gridSpan="8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255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255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240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461463"/>
                  </a:ext>
                </a:extLst>
              </a:tr>
              <a:tr h="27535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289237"/>
                  </a:ext>
                </a:extLst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2623570" y="4309400"/>
            <a:ext cx="6605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Votre machine comparera chacune des valeurs dans chaque colonne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357421" y="4949032"/>
            <a:ext cx="10043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valeurs binaires de l’adresse IP se trouvant dans la même colonne que les 1 du MSR représentent donc</a:t>
            </a:r>
            <a:br>
              <a:rPr lang="fr-FR" dirty="0" smtClean="0"/>
            </a:br>
            <a:r>
              <a:rPr lang="fr-FR" dirty="0" smtClean="0"/>
              <a:t>l’identifiant du réseau dans lequel se trouve votre machine et les 0 sont identifiant client</a:t>
            </a:r>
            <a:endParaRPr lang="fr-FR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848715"/>
              </p:ext>
            </p:extLst>
          </p:nvPr>
        </p:nvGraphicFramePr>
        <p:xfrm>
          <a:off x="10092624" y="2491659"/>
          <a:ext cx="636806" cy="1840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806">
                  <a:extLst>
                    <a:ext uri="{9D8B030D-6E8A-4147-A177-3AD203B41FA5}">
                      <a16:colId xmlns:a16="http://schemas.microsoft.com/office/drawing/2014/main" val="1050780660"/>
                    </a:ext>
                  </a:extLst>
                </a:gridCol>
              </a:tblGrid>
              <a:tr h="37760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021250"/>
                  </a:ext>
                </a:extLst>
              </a:tr>
              <a:tr h="360034">
                <a:tc>
                  <a:txBody>
                    <a:bodyPr/>
                    <a:lstStyle/>
                    <a:p>
                      <a:r>
                        <a:rPr lang="fr-FR" dirty="0" smtClean="0"/>
                        <a:t>@IP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754884"/>
                  </a:ext>
                </a:extLst>
              </a:tr>
              <a:tr h="36003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015240"/>
                  </a:ext>
                </a:extLst>
              </a:tr>
              <a:tr h="360034">
                <a:tc>
                  <a:txBody>
                    <a:bodyPr/>
                    <a:lstStyle/>
                    <a:p>
                      <a:r>
                        <a:rPr lang="fr-FR" dirty="0" smtClean="0"/>
                        <a:t>MSR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447538"/>
                  </a:ext>
                </a:extLst>
              </a:tr>
              <a:tr h="36003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56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9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0" y="-27077"/>
            <a:ext cx="12198786" cy="1190946"/>
            <a:chOff x="0" y="-27077"/>
            <a:chExt cx="12198786" cy="119094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0" y="686815"/>
              <a:ext cx="234074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IDSR et Broadcast</a:t>
              </a:r>
              <a:endParaRPr lang="fr-FR" sz="1100" dirty="0">
                <a:solidFill>
                  <a:schemeClr val="bg1"/>
                </a:solidFill>
              </a:endParaRPr>
            </a:p>
            <a:p>
              <a:r>
                <a:rPr lang="fr-FR" sz="1400" dirty="0" smtClean="0">
                  <a:solidFill>
                    <a:schemeClr val="bg1"/>
                  </a:solidFill>
                </a:rPr>
                <a:t>Adressage IP</a:t>
              </a:r>
              <a:endParaRPr lang="fr-F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" name="AutoShape 2" descr="Adresse IP —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5317" y="1328617"/>
            <a:ext cx="1186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L’IDSR, identifiant de sous-réseau (</a:t>
            </a:r>
            <a:r>
              <a:rPr lang="fr-FR" dirty="0" err="1" smtClean="0"/>
              <a:t>NetID</a:t>
            </a:r>
            <a:r>
              <a:rPr lang="fr-FR" dirty="0" smtClean="0"/>
              <a:t>) est la première adresse d’un réseau, l’adresse la plus basse où la partie cliente </a:t>
            </a:r>
            <a:r>
              <a:rPr lang="fr-FR" dirty="0"/>
              <a:t>n’est constituée que de </a:t>
            </a:r>
            <a:r>
              <a:rPr lang="fr-FR" dirty="0" smtClean="0"/>
              <a:t>0.</a:t>
            </a:r>
          </a:p>
        </p:txBody>
      </p:sp>
      <p:graphicFrame>
        <p:nvGraphicFramePr>
          <p:cNvPr id="23" name="Tableau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017952"/>
              </p:ext>
            </p:extLst>
          </p:nvPr>
        </p:nvGraphicFramePr>
        <p:xfrm>
          <a:off x="1494258" y="1987266"/>
          <a:ext cx="788774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492">
                  <a:extLst>
                    <a:ext uri="{9D8B030D-6E8A-4147-A177-3AD203B41FA5}">
                      <a16:colId xmlns:a16="http://schemas.microsoft.com/office/drawing/2014/main" val="372535921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746653860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3940882082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334885324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4284403524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2373399517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743920748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460755322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746621248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703449774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4185316690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3005959812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60723212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1594152371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1965978705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494999573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255323553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1764498302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1216975657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3233548546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329761611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1294985818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2600319230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2312102954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3310068346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763855348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1962109881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878416690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3192447161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385636660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644248616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2351803221"/>
                    </a:ext>
                  </a:extLst>
                </a:gridCol>
              </a:tblGrid>
              <a:tr h="297818">
                <a:tc gridSpan="8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r>
                        <a:rPr lang="fr-FR" baseline="30000" dirty="0" smtClean="0"/>
                        <a:t>er</a:t>
                      </a:r>
                      <a:r>
                        <a:rPr lang="fr-FR" dirty="0" smtClean="0"/>
                        <a:t> octet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2eme octet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3eme octet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4eme octet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266177"/>
                  </a:ext>
                </a:extLst>
              </a:tr>
              <a:tr h="297818">
                <a:tc gridSpan="8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192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168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32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483733"/>
                  </a:ext>
                </a:extLst>
              </a:tr>
              <a:tr h="29781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80749"/>
                  </a:ext>
                </a:extLst>
              </a:tr>
              <a:tr h="297818">
                <a:tc gridSpan="8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255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255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240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461463"/>
                  </a:ext>
                </a:extLst>
              </a:tr>
              <a:tr h="29781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289237"/>
                  </a:ext>
                </a:extLst>
              </a:tr>
            </a:tbl>
          </a:graphicData>
        </a:graphic>
      </p:graphicFrame>
      <p:graphicFrame>
        <p:nvGraphicFramePr>
          <p:cNvPr id="24" name="Tableau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699134"/>
              </p:ext>
            </p:extLst>
          </p:nvPr>
        </p:nvGraphicFramePr>
        <p:xfrm>
          <a:off x="9382002" y="1983079"/>
          <a:ext cx="636806" cy="1840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806">
                  <a:extLst>
                    <a:ext uri="{9D8B030D-6E8A-4147-A177-3AD203B41FA5}">
                      <a16:colId xmlns:a16="http://schemas.microsoft.com/office/drawing/2014/main" val="1050780660"/>
                    </a:ext>
                  </a:extLst>
                </a:gridCol>
              </a:tblGrid>
              <a:tr h="37760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021250"/>
                  </a:ext>
                </a:extLst>
              </a:tr>
              <a:tr h="360034">
                <a:tc>
                  <a:txBody>
                    <a:bodyPr/>
                    <a:lstStyle/>
                    <a:p>
                      <a:r>
                        <a:rPr lang="fr-FR" dirty="0" smtClean="0"/>
                        <a:t>IDSR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754884"/>
                  </a:ext>
                </a:extLst>
              </a:tr>
              <a:tr h="36003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015240"/>
                  </a:ext>
                </a:extLst>
              </a:tr>
              <a:tr h="360034">
                <a:tc>
                  <a:txBody>
                    <a:bodyPr/>
                    <a:lstStyle/>
                    <a:p>
                      <a:r>
                        <a:rPr lang="fr-FR" dirty="0" smtClean="0"/>
                        <a:t>MSR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447538"/>
                  </a:ext>
                </a:extLst>
              </a:tr>
              <a:tr h="36003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56672"/>
                  </a:ext>
                </a:extLst>
              </a:tr>
            </a:tbl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155575" y="3841672"/>
            <a:ext cx="11865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Alors que la Broadcast (adresse de diffusion) est la dernière adresse d’un réseau</a:t>
            </a:r>
            <a:r>
              <a:rPr lang="fr-FR" dirty="0" smtClean="0"/>
              <a:t>, l’adresse </a:t>
            </a:r>
            <a:r>
              <a:rPr lang="fr-FR" dirty="0"/>
              <a:t>la plus haute où la partie cliente n’est constituée que de 1</a:t>
            </a:r>
          </a:p>
        </p:txBody>
      </p:sp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455843"/>
              </p:ext>
            </p:extLst>
          </p:nvPr>
        </p:nvGraphicFramePr>
        <p:xfrm>
          <a:off x="1494258" y="4497256"/>
          <a:ext cx="788774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492">
                  <a:extLst>
                    <a:ext uri="{9D8B030D-6E8A-4147-A177-3AD203B41FA5}">
                      <a16:colId xmlns:a16="http://schemas.microsoft.com/office/drawing/2014/main" val="372535921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746653860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3940882082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334885324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4284403524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2373399517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743920748"/>
                    </a:ext>
                  </a:extLst>
                </a:gridCol>
                <a:gridCol w="225140">
                  <a:extLst>
                    <a:ext uri="{9D8B030D-6E8A-4147-A177-3AD203B41FA5}">
                      <a16:colId xmlns:a16="http://schemas.microsoft.com/office/drawing/2014/main" val="460755322"/>
                    </a:ext>
                  </a:extLst>
                </a:gridCol>
                <a:gridCol w="267844">
                  <a:extLst>
                    <a:ext uri="{9D8B030D-6E8A-4147-A177-3AD203B41FA5}">
                      <a16:colId xmlns:a16="http://schemas.microsoft.com/office/drawing/2014/main" val="746621248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703449774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4185316690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3005959812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60723212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1594152371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1965978705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494999573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255323553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1764498302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1216975657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3233548546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329761611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1294985818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2600319230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2312102954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3310068346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763855348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1962109881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878416690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3192447161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385636660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644248616"/>
                    </a:ext>
                  </a:extLst>
                </a:gridCol>
                <a:gridCol w="246492">
                  <a:extLst>
                    <a:ext uri="{9D8B030D-6E8A-4147-A177-3AD203B41FA5}">
                      <a16:colId xmlns:a16="http://schemas.microsoft.com/office/drawing/2014/main" val="2351803221"/>
                    </a:ext>
                  </a:extLst>
                </a:gridCol>
              </a:tblGrid>
              <a:tr h="353319">
                <a:tc gridSpan="8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r>
                        <a:rPr lang="fr-FR" baseline="30000" dirty="0" smtClean="0"/>
                        <a:t>er</a:t>
                      </a:r>
                      <a:r>
                        <a:rPr lang="fr-FR" dirty="0" smtClean="0"/>
                        <a:t> octet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2eme octet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3eme octet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4eme octet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266177"/>
                  </a:ext>
                </a:extLst>
              </a:tr>
              <a:tr h="353319">
                <a:tc gridSpan="8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192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168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47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255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483733"/>
                  </a:ext>
                </a:extLst>
              </a:tr>
              <a:tr h="35331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80749"/>
                  </a:ext>
                </a:extLst>
              </a:tr>
              <a:tr h="353319">
                <a:tc gridSpan="8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255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255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240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461463"/>
                  </a:ext>
                </a:extLst>
              </a:tr>
              <a:tr h="35331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289237"/>
                  </a:ext>
                </a:extLst>
              </a:tr>
            </a:tbl>
          </a:graphicData>
        </a:graphic>
      </p:graphicFrame>
      <p:graphicFrame>
        <p:nvGraphicFramePr>
          <p:cNvPr id="28" name="Tableau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752126"/>
              </p:ext>
            </p:extLst>
          </p:nvPr>
        </p:nvGraphicFramePr>
        <p:xfrm>
          <a:off x="9382002" y="4500021"/>
          <a:ext cx="636806" cy="1840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806">
                  <a:extLst>
                    <a:ext uri="{9D8B030D-6E8A-4147-A177-3AD203B41FA5}">
                      <a16:colId xmlns:a16="http://schemas.microsoft.com/office/drawing/2014/main" val="1050780660"/>
                    </a:ext>
                  </a:extLst>
                </a:gridCol>
              </a:tblGrid>
              <a:tr h="37760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021250"/>
                  </a:ext>
                </a:extLst>
              </a:tr>
              <a:tr h="360034">
                <a:tc>
                  <a:txBody>
                    <a:bodyPr/>
                    <a:lstStyle/>
                    <a:p>
                      <a:r>
                        <a:rPr lang="fr-FR" dirty="0" smtClean="0"/>
                        <a:t>BRD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754884"/>
                  </a:ext>
                </a:extLst>
              </a:tr>
              <a:tr h="36003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015240"/>
                  </a:ext>
                </a:extLst>
              </a:tr>
              <a:tr h="360034">
                <a:tc>
                  <a:txBody>
                    <a:bodyPr/>
                    <a:lstStyle/>
                    <a:p>
                      <a:r>
                        <a:rPr lang="fr-FR" dirty="0" smtClean="0"/>
                        <a:t>MSR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447538"/>
                  </a:ext>
                </a:extLst>
              </a:tr>
              <a:tr h="36003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56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041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0" y="-27077"/>
            <a:ext cx="12198786" cy="1190946"/>
            <a:chOff x="0" y="-27077"/>
            <a:chExt cx="12198786" cy="119094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0" y="686815"/>
              <a:ext cx="234074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IDSR et Broadcast</a:t>
              </a:r>
              <a:endParaRPr lang="fr-FR" sz="1100" dirty="0">
                <a:solidFill>
                  <a:schemeClr val="bg1"/>
                </a:solidFill>
              </a:endParaRPr>
            </a:p>
            <a:p>
              <a:r>
                <a:rPr lang="fr-FR" sz="1400" dirty="0" smtClean="0">
                  <a:solidFill>
                    <a:schemeClr val="bg1"/>
                  </a:solidFill>
                </a:rPr>
                <a:t>Adressage IP</a:t>
              </a:r>
              <a:endParaRPr lang="fr-F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" name="AutoShape 2" descr="Adresse IP —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60375" y="1883937"/>
            <a:ext cx="1104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L’IDSR et la Broadcast déterminent à eux deux la plage d’adresse de notre réseaux.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75818" y="3614090"/>
            <a:ext cx="10387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Toutes </a:t>
            </a:r>
            <a:r>
              <a:rPr lang="fr-FR" dirty="0"/>
              <a:t>les IPv4 comprises entre ces deux paramètre appartiennent au même </a:t>
            </a:r>
            <a:r>
              <a:rPr lang="fr-FR" dirty="0" smtClean="0"/>
              <a:t>réseau et tout ça grâce au MSR.</a:t>
            </a:r>
            <a:br>
              <a:rPr lang="fr-FR" dirty="0" smtClean="0"/>
            </a:br>
            <a:r>
              <a:rPr lang="fr-FR" dirty="0" smtClean="0"/>
              <a:t>C’est le MSR qui va gérer le nombre d’adresses IP contenue dans notre plage.</a:t>
            </a:r>
            <a:endParaRPr lang="fr-FR" dirty="0"/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056576" y="2444735"/>
            <a:ext cx="2568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IDSR :	192.168.32.0</a:t>
            </a:r>
            <a:br>
              <a:rPr lang="fr-FR" dirty="0" smtClean="0"/>
            </a:br>
            <a:r>
              <a:rPr lang="fr-FR" dirty="0" smtClean="0"/>
              <a:t>BRD :	192.168.47.255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056576" y="4540669"/>
            <a:ext cx="2451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IDSR :	192.168.32.0</a:t>
            </a:r>
            <a:br>
              <a:rPr lang="fr-FR" dirty="0" smtClean="0"/>
            </a:br>
            <a:r>
              <a:rPr lang="fr-FR" dirty="0" smtClean="0"/>
              <a:t>MSR :	255.255.240.0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062451" y="4679168"/>
            <a:ext cx="174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4096 adresses IP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088646" y="4479114"/>
            <a:ext cx="694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/>
              <a:t>=&gt;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251958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0" y="-27077"/>
            <a:ext cx="12198786" cy="1190946"/>
            <a:chOff x="0" y="-27077"/>
            <a:chExt cx="12198786" cy="119094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0" y="686815"/>
              <a:ext cx="234074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Binaire</a:t>
              </a:r>
              <a:endParaRPr lang="fr-FR" sz="1100" dirty="0">
                <a:solidFill>
                  <a:schemeClr val="bg1"/>
                </a:solidFill>
              </a:endParaRPr>
            </a:p>
            <a:p>
              <a:r>
                <a:rPr lang="fr-FR" sz="1400" dirty="0" smtClean="0">
                  <a:solidFill>
                    <a:schemeClr val="bg1"/>
                  </a:solidFill>
                </a:rPr>
                <a:t>Adressage IP</a:t>
              </a:r>
              <a:endParaRPr lang="fr-F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3995098" y="2874452"/>
            <a:ext cx="4208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/>
              <a:t>L’adressage IPv4</a:t>
            </a:r>
          </a:p>
        </p:txBody>
      </p:sp>
    </p:spTree>
    <p:extLst>
      <p:ext uri="{BB962C8B-B14F-4D97-AF65-F5344CB8AC3E}">
        <p14:creationId xmlns:p14="http://schemas.microsoft.com/office/powerpoint/2010/main" val="332438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0" y="-27077"/>
            <a:ext cx="12198786" cy="1190946"/>
            <a:chOff x="0" y="-27077"/>
            <a:chExt cx="12198786" cy="119094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0" y="686815"/>
              <a:ext cx="234074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Binaire</a:t>
              </a:r>
              <a:endParaRPr lang="fr-FR" sz="1100" dirty="0">
                <a:solidFill>
                  <a:schemeClr val="bg1"/>
                </a:solidFill>
              </a:endParaRPr>
            </a:p>
            <a:p>
              <a:r>
                <a:rPr lang="fr-FR" sz="1400" dirty="0" smtClean="0">
                  <a:solidFill>
                    <a:schemeClr val="bg1"/>
                  </a:solidFill>
                </a:rPr>
                <a:t>Adressage IP</a:t>
              </a:r>
              <a:endParaRPr lang="fr-F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" name="AutoShape 2" descr="Adresse IP —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44659" y="1213278"/>
            <a:ext cx="7509466" cy="450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69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0" y="-27077"/>
            <a:ext cx="12198786" cy="1190946"/>
            <a:chOff x="0" y="-27077"/>
            <a:chExt cx="12198786" cy="119094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0" y="686815"/>
              <a:ext cx="234074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Binaire</a:t>
              </a:r>
              <a:endParaRPr lang="fr-FR" sz="1100" dirty="0">
                <a:solidFill>
                  <a:schemeClr val="bg1"/>
                </a:solidFill>
              </a:endParaRPr>
            </a:p>
            <a:p>
              <a:r>
                <a:rPr lang="fr-FR" sz="1400" dirty="0" smtClean="0">
                  <a:solidFill>
                    <a:schemeClr val="bg1"/>
                  </a:solidFill>
                </a:rPr>
                <a:t>Adressage IP</a:t>
              </a:r>
              <a:endParaRPr lang="fr-F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" name="AutoShape 2" descr="Adresse IP —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882966" y="1562986"/>
            <a:ext cx="1406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Le binaire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1766559" y="2479083"/>
            <a:ext cx="658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Jetons un œil sur la base 10 que nous connaissons tous : la décimale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59770"/>
              </p:ext>
            </p:extLst>
          </p:nvPr>
        </p:nvGraphicFramePr>
        <p:xfrm>
          <a:off x="2035392" y="3096024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36793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035554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595062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53659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70075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valeur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966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</a:t>
                      </a:r>
                      <a:r>
                        <a:rPr lang="fr-FR" baseline="30000" dirty="0" smtClean="0"/>
                        <a:t>3</a:t>
                      </a:r>
                      <a:endParaRPr lang="fr-FR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</a:t>
                      </a:r>
                      <a:r>
                        <a:rPr lang="fr-FR" baseline="30000" dirty="0" smtClean="0"/>
                        <a:t>2</a:t>
                      </a:r>
                      <a:endParaRPr lang="fr-FR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</a:t>
                      </a:r>
                      <a:r>
                        <a:rPr lang="fr-FR" baseline="30000" dirty="0" smtClean="0"/>
                        <a:t>1</a:t>
                      </a:r>
                      <a:endParaRPr lang="fr-FR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</a:t>
                      </a:r>
                      <a:r>
                        <a:rPr lang="fr-FR" baseline="30000" dirty="0" smtClean="0"/>
                        <a:t>0</a:t>
                      </a:r>
                      <a:endParaRPr lang="fr-FR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smtClean="0"/>
                        <a:t>puissance</a:t>
                      </a:r>
                      <a:endParaRPr lang="fr-FR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66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= 365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489737"/>
                  </a:ext>
                </a:extLst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3903117" y="5280272"/>
            <a:ext cx="4392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3 x 100 + 6 x 10 + 5 x 1 = 365</a:t>
            </a:r>
            <a:endParaRPr lang="fr-FR" sz="28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1691902" y="4505536"/>
            <a:ext cx="8814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 base décimale nous avons 10 valeurs possible dans chaque colonne de puissance (0-9), </a:t>
            </a:r>
            <a:br>
              <a:rPr lang="fr-FR" dirty="0" smtClean="0"/>
            </a:br>
            <a:r>
              <a:rPr lang="fr-FR" dirty="0" smtClean="0"/>
              <a:t>nous multiplions ces valeurs par </a:t>
            </a:r>
            <a:r>
              <a:rPr lang="fr-FR" dirty="0"/>
              <a:t>le nombre de fois que cette valeur est active </a:t>
            </a:r>
            <a:r>
              <a:rPr lang="fr-FR" dirty="0" smtClean="0"/>
              <a:t>et les ajoutons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279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0" y="-27077"/>
            <a:ext cx="12198786" cy="1190946"/>
            <a:chOff x="0" y="-27077"/>
            <a:chExt cx="12198786" cy="119094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0" y="686815"/>
              <a:ext cx="234074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Binaire</a:t>
              </a:r>
              <a:endParaRPr lang="fr-FR" sz="1100" dirty="0">
                <a:solidFill>
                  <a:schemeClr val="bg1"/>
                </a:solidFill>
              </a:endParaRPr>
            </a:p>
            <a:p>
              <a:r>
                <a:rPr lang="fr-FR" sz="1400" dirty="0" smtClean="0">
                  <a:solidFill>
                    <a:schemeClr val="bg1"/>
                  </a:solidFill>
                </a:rPr>
                <a:t>Adressage IP</a:t>
              </a:r>
              <a:endParaRPr lang="fr-F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" name="AutoShape 2" descr="Adresse IP —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882966" y="1562986"/>
            <a:ext cx="1406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Le binaire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1241925" y="2455270"/>
            <a:ext cx="104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 binaire est une base 2 nous n’avons donc que 2 valeurs possible dans chaque colonne de puissance (0 et 1)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604146"/>
              </p:ext>
            </p:extLst>
          </p:nvPr>
        </p:nvGraphicFramePr>
        <p:xfrm>
          <a:off x="2035392" y="3096024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36793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035554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595062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53659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70075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valeurs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966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r>
                        <a:rPr lang="fr-FR" baseline="30000" dirty="0" smtClean="0"/>
                        <a:t>3</a:t>
                      </a:r>
                      <a:endParaRPr lang="fr-FR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r>
                        <a:rPr lang="fr-FR" baseline="30000" dirty="0" smtClean="0"/>
                        <a:t>2</a:t>
                      </a:r>
                      <a:endParaRPr lang="fr-FR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r>
                        <a:rPr lang="fr-FR" baseline="30000" dirty="0" smtClean="0"/>
                        <a:t>1</a:t>
                      </a:r>
                      <a:endParaRPr lang="fr-FR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r>
                        <a:rPr lang="fr-FR" baseline="30000" dirty="0" smtClean="0"/>
                        <a:t>0</a:t>
                      </a:r>
                      <a:endParaRPr lang="fr-FR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smtClean="0"/>
                        <a:t>puissances</a:t>
                      </a:r>
                      <a:endParaRPr lang="fr-FR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66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= 13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489737"/>
                  </a:ext>
                </a:extLst>
              </a:tr>
            </a:tbl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1295333" y="4635456"/>
            <a:ext cx="962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Nous multiplions toujours ces valeurs par le nombre de fois que cette valeur est active et les ajoutons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4276886" y="5235172"/>
            <a:ext cx="3661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1 x 8 + 1 x 4 + 1 x 1 = 13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262527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0" y="-27077"/>
            <a:ext cx="12198786" cy="1190946"/>
            <a:chOff x="0" y="-27077"/>
            <a:chExt cx="12198786" cy="119094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0" y="686815"/>
              <a:ext cx="234074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Binaire</a:t>
              </a:r>
              <a:endParaRPr lang="fr-FR" sz="1100" dirty="0">
                <a:solidFill>
                  <a:schemeClr val="bg1"/>
                </a:solidFill>
              </a:endParaRPr>
            </a:p>
            <a:p>
              <a:r>
                <a:rPr lang="fr-FR" sz="1400" dirty="0" smtClean="0">
                  <a:solidFill>
                    <a:schemeClr val="bg1"/>
                  </a:solidFill>
                </a:rPr>
                <a:t>Adressage IP</a:t>
              </a:r>
              <a:endParaRPr lang="fr-F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" name="AutoShape 2" descr="Adresse IP —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882966" y="1562986"/>
            <a:ext cx="1406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Le binaire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1062903" y="2437502"/>
            <a:ext cx="1007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Dans une Ipv4 vous aurez donc 4 tableaux de 8 valeurs, un tableau pour chaque octet de 8 valeurs binaires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394081"/>
              </p:ext>
            </p:extLst>
          </p:nvPr>
        </p:nvGraphicFramePr>
        <p:xfrm>
          <a:off x="562538" y="3062963"/>
          <a:ext cx="110737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12">
                  <a:extLst>
                    <a:ext uri="{9D8B030D-6E8A-4147-A177-3AD203B41FA5}">
                      <a16:colId xmlns:a16="http://schemas.microsoft.com/office/drawing/2014/main" val="4117527510"/>
                    </a:ext>
                  </a:extLst>
                </a:gridCol>
                <a:gridCol w="1230412">
                  <a:extLst>
                    <a:ext uri="{9D8B030D-6E8A-4147-A177-3AD203B41FA5}">
                      <a16:colId xmlns:a16="http://schemas.microsoft.com/office/drawing/2014/main" val="2115388054"/>
                    </a:ext>
                  </a:extLst>
                </a:gridCol>
                <a:gridCol w="1230412">
                  <a:extLst>
                    <a:ext uri="{9D8B030D-6E8A-4147-A177-3AD203B41FA5}">
                      <a16:colId xmlns:a16="http://schemas.microsoft.com/office/drawing/2014/main" val="1310272553"/>
                    </a:ext>
                  </a:extLst>
                </a:gridCol>
                <a:gridCol w="1230412">
                  <a:extLst>
                    <a:ext uri="{9D8B030D-6E8A-4147-A177-3AD203B41FA5}">
                      <a16:colId xmlns:a16="http://schemas.microsoft.com/office/drawing/2014/main" val="4131890442"/>
                    </a:ext>
                  </a:extLst>
                </a:gridCol>
                <a:gridCol w="1230412">
                  <a:extLst>
                    <a:ext uri="{9D8B030D-6E8A-4147-A177-3AD203B41FA5}">
                      <a16:colId xmlns:a16="http://schemas.microsoft.com/office/drawing/2014/main" val="2003679317"/>
                    </a:ext>
                  </a:extLst>
                </a:gridCol>
                <a:gridCol w="1230412">
                  <a:extLst>
                    <a:ext uri="{9D8B030D-6E8A-4147-A177-3AD203B41FA5}">
                      <a16:colId xmlns:a16="http://schemas.microsoft.com/office/drawing/2014/main" val="3203555400"/>
                    </a:ext>
                  </a:extLst>
                </a:gridCol>
                <a:gridCol w="1230412">
                  <a:extLst>
                    <a:ext uri="{9D8B030D-6E8A-4147-A177-3AD203B41FA5}">
                      <a16:colId xmlns:a16="http://schemas.microsoft.com/office/drawing/2014/main" val="4059506286"/>
                    </a:ext>
                  </a:extLst>
                </a:gridCol>
                <a:gridCol w="1230412">
                  <a:extLst>
                    <a:ext uri="{9D8B030D-6E8A-4147-A177-3AD203B41FA5}">
                      <a16:colId xmlns:a16="http://schemas.microsoft.com/office/drawing/2014/main" val="385365996"/>
                    </a:ext>
                  </a:extLst>
                </a:gridCol>
                <a:gridCol w="1230412">
                  <a:extLst>
                    <a:ext uri="{9D8B030D-6E8A-4147-A177-3AD203B41FA5}">
                      <a16:colId xmlns:a16="http://schemas.microsoft.com/office/drawing/2014/main" val="3170075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valeurs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966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smtClean="0"/>
                        <a:t>2</a:t>
                      </a:r>
                      <a:r>
                        <a:rPr lang="fr-FR" baseline="30000" dirty="0" smtClean="0"/>
                        <a:t>7</a:t>
                      </a:r>
                      <a:endParaRPr lang="fr-FR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smtClean="0"/>
                        <a:t>2</a:t>
                      </a:r>
                      <a:r>
                        <a:rPr lang="fr-FR" baseline="30000" dirty="0" smtClean="0"/>
                        <a:t>6</a:t>
                      </a:r>
                      <a:endParaRPr lang="fr-FR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smtClean="0"/>
                        <a:t>2</a:t>
                      </a:r>
                      <a:r>
                        <a:rPr lang="fr-FR" baseline="30000" dirty="0" smtClean="0"/>
                        <a:t>5</a:t>
                      </a:r>
                      <a:endParaRPr lang="fr-FR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smtClean="0"/>
                        <a:t>2</a:t>
                      </a:r>
                      <a:r>
                        <a:rPr lang="fr-FR" baseline="30000" dirty="0" smtClean="0"/>
                        <a:t>4</a:t>
                      </a:r>
                      <a:endParaRPr lang="fr-FR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r>
                        <a:rPr lang="fr-FR" baseline="30000" dirty="0" smtClean="0"/>
                        <a:t>3</a:t>
                      </a:r>
                      <a:endParaRPr lang="fr-FR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r>
                        <a:rPr lang="fr-FR" baseline="30000" dirty="0" smtClean="0"/>
                        <a:t>2</a:t>
                      </a:r>
                      <a:endParaRPr lang="fr-FR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r>
                        <a:rPr lang="fr-FR" baseline="30000" dirty="0" smtClean="0"/>
                        <a:t>1</a:t>
                      </a:r>
                      <a:endParaRPr lang="fr-FR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r>
                        <a:rPr lang="fr-FR" baseline="30000" dirty="0" smtClean="0"/>
                        <a:t>0</a:t>
                      </a:r>
                      <a:endParaRPr lang="fr-FR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smtClean="0"/>
                        <a:t>puissances</a:t>
                      </a:r>
                      <a:endParaRPr lang="fr-FR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66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= 157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489737"/>
                  </a:ext>
                </a:extLst>
              </a:tr>
            </a:tbl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1295332" y="4346380"/>
            <a:ext cx="962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Nous multiplions toujours ces valeurs par le nombre de fois que cette valeur est active et les ajoutons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2998222" y="4765625"/>
            <a:ext cx="6385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1 x 128 + 1 x 16 +1 x 8 + 1 x 4 + 1 x 1 = 157</a:t>
            </a:r>
            <a:endParaRPr lang="fr-FR" sz="2800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2879022" y="5346422"/>
            <a:ext cx="662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Notre octet « 1001 1101 » aura donc une valeur décimale de « 157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168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0" y="-27077"/>
            <a:ext cx="12198786" cy="1190946"/>
            <a:chOff x="0" y="-27077"/>
            <a:chExt cx="12198786" cy="119094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0" y="686815"/>
              <a:ext cx="234074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Binaire</a:t>
              </a:r>
              <a:endParaRPr lang="fr-FR" sz="1100" dirty="0">
                <a:solidFill>
                  <a:schemeClr val="bg1"/>
                </a:solidFill>
              </a:endParaRPr>
            </a:p>
            <a:p>
              <a:r>
                <a:rPr lang="fr-FR" sz="1400" dirty="0" smtClean="0">
                  <a:solidFill>
                    <a:schemeClr val="bg1"/>
                  </a:solidFill>
                </a:rPr>
                <a:t>Adressage IP</a:t>
              </a:r>
              <a:endParaRPr lang="fr-F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" name="AutoShape 2" descr="Adresse IP —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882966" y="1562986"/>
            <a:ext cx="1406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Le binaire</a:t>
            </a:r>
            <a:endParaRPr lang="fr-FR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2577952" y="2495512"/>
            <a:ext cx="66479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smtClean="0"/>
              <a:t>Pour une adresse IPv4 : </a:t>
            </a:r>
            <a:br>
              <a:rPr lang="fr-FR" sz="2800" b="1" dirty="0" smtClean="0"/>
            </a:br>
            <a:r>
              <a:rPr lang="fr-FR" sz="2800" b="1" dirty="0" smtClean="0"/>
              <a:t>192.168.40.15</a:t>
            </a:r>
          </a:p>
          <a:p>
            <a:pPr algn="ctr"/>
            <a:endParaRPr lang="fr-FR" sz="2800" b="1" dirty="0"/>
          </a:p>
          <a:p>
            <a:pPr algn="ctr"/>
            <a:r>
              <a:rPr lang="fr-FR" sz="2800" b="1" dirty="0" smtClean="0"/>
              <a:t/>
            </a:r>
            <a:br>
              <a:rPr lang="fr-FR" sz="2800" b="1" dirty="0" smtClean="0"/>
            </a:br>
            <a:r>
              <a:rPr lang="fr-FR" sz="2800" b="1" dirty="0" smtClean="0"/>
              <a:t>Nous aurons donc en valeurs binaire : </a:t>
            </a:r>
          </a:p>
          <a:p>
            <a:pPr algn="ctr"/>
            <a:r>
              <a:rPr lang="fr-FR" sz="2800" b="1" dirty="0" smtClean="0"/>
              <a:t>1100 0000.1010 1000.0010 1000.0000 1111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46817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0" y="-27077"/>
            <a:ext cx="12198786" cy="1190946"/>
            <a:chOff x="0" y="-27077"/>
            <a:chExt cx="12198786" cy="119094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0" y="686815"/>
              <a:ext cx="234074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Configuration IP</a:t>
              </a:r>
              <a:endParaRPr lang="fr-FR" sz="1100" dirty="0">
                <a:solidFill>
                  <a:schemeClr val="bg1"/>
                </a:solidFill>
              </a:endParaRPr>
            </a:p>
            <a:p>
              <a:r>
                <a:rPr lang="fr-FR" sz="1400" dirty="0" smtClean="0">
                  <a:solidFill>
                    <a:schemeClr val="bg1"/>
                  </a:solidFill>
                </a:rPr>
                <a:t>Adressage IP</a:t>
              </a:r>
              <a:endParaRPr lang="fr-F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" name="AutoShape 2" descr="Adresse IP —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882966" y="1562986"/>
            <a:ext cx="2188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Configuration IP</a:t>
            </a:r>
            <a:endParaRPr lang="fr-FR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1542713" y="2455915"/>
            <a:ext cx="867596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Mais pourquoi avons-nous besoin du binaire ?</a:t>
            </a:r>
          </a:p>
          <a:p>
            <a:pPr algn="ctr"/>
            <a:endParaRPr lang="fr-FR" sz="2800" b="1" dirty="0"/>
          </a:p>
          <a:p>
            <a:r>
              <a:rPr lang="fr-FR" sz="2400" b="1" dirty="0" smtClean="0"/>
              <a:t>Pour comprendre un autre paramètre important de l’adressage IP :</a:t>
            </a:r>
          </a:p>
          <a:p>
            <a:pPr algn="ctr"/>
            <a:endParaRPr lang="fr-FR" sz="2800" b="1" dirty="0"/>
          </a:p>
          <a:p>
            <a:pPr algn="ctr"/>
            <a:r>
              <a:rPr lang="fr-FR" sz="2800" b="1" dirty="0" smtClean="0"/>
              <a:t>Le MSR</a:t>
            </a:r>
            <a:br>
              <a:rPr lang="fr-FR" sz="2800" b="1" dirty="0" smtClean="0"/>
            </a:br>
            <a:r>
              <a:rPr lang="fr-FR" sz="2800" b="1" dirty="0" smtClean="0"/>
              <a:t>Masque de sous-réseau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376680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0" y="-27077"/>
            <a:ext cx="12198786" cy="1190946"/>
            <a:chOff x="0" y="-27077"/>
            <a:chExt cx="12198786" cy="119094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0" y="686815"/>
              <a:ext cx="234074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MSR</a:t>
              </a:r>
              <a:endParaRPr lang="fr-FR" sz="1100" dirty="0">
                <a:solidFill>
                  <a:schemeClr val="bg1"/>
                </a:solidFill>
              </a:endParaRPr>
            </a:p>
            <a:p>
              <a:r>
                <a:rPr lang="fr-FR" sz="1400" dirty="0" smtClean="0">
                  <a:solidFill>
                    <a:schemeClr val="bg1"/>
                  </a:solidFill>
                </a:rPr>
                <a:t>Adressage IP</a:t>
              </a:r>
              <a:endParaRPr lang="fr-F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" name="AutoShape 2" descr="Adresse IP —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882966" y="1562986"/>
            <a:ext cx="348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Le masque de sous-réseau</a:t>
            </a:r>
            <a:endParaRPr lang="fr-FR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948283" y="2865138"/>
            <a:ext cx="65288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LE MSR permet à une machine de comprendre : </a:t>
            </a:r>
          </a:p>
          <a:p>
            <a:r>
              <a:rPr lang="fr-FR" sz="2400" b="1" dirty="0" smtClean="0"/>
              <a:t/>
            </a:r>
            <a:br>
              <a:rPr lang="fr-FR" sz="2400" b="1" dirty="0" smtClean="0"/>
            </a:br>
            <a:r>
              <a:rPr lang="fr-FR" sz="2400" b="1" dirty="0" smtClean="0"/>
              <a:t>	1 - Dans quel réseau elle se trouve</a:t>
            </a:r>
          </a:p>
          <a:p>
            <a:r>
              <a:rPr lang="fr-FR" sz="2400" b="1" dirty="0" smtClean="0"/>
              <a:t/>
            </a:r>
            <a:br>
              <a:rPr lang="fr-FR" sz="2400" b="1" dirty="0" smtClean="0"/>
            </a:br>
            <a:r>
              <a:rPr lang="fr-FR" sz="2400" b="1" dirty="0" smtClean="0"/>
              <a:t>	2 - Quel est son identifiant client</a:t>
            </a:r>
            <a:endParaRPr lang="fr-FR" sz="2800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77267" y="2248210"/>
            <a:ext cx="3330070" cy="318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203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12272</TotalTime>
  <Words>742</Words>
  <Application>Microsoft Office PowerPoint</Application>
  <PresentationFormat>Grand écran</PresentationFormat>
  <Paragraphs>379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chretienne jerome</dc:creator>
  <cp:lastModifiedBy>Julien SARRAZYN</cp:lastModifiedBy>
  <cp:revision>363</cp:revision>
  <cp:lastPrinted>2022-12-01T14:37:03Z</cp:lastPrinted>
  <dcterms:created xsi:type="dcterms:W3CDTF">2016-05-20T16:12:03Z</dcterms:created>
  <dcterms:modified xsi:type="dcterms:W3CDTF">2023-03-07T13:01:26Z</dcterms:modified>
</cp:coreProperties>
</file>