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9" r:id="rId6"/>
    <p:sldId id="261" r:id="rId7"/>
    <p:sldId id="280" r:id="rId8"/>
    <p:sldId id="262" r:id="rId9"/>
    <p:sldId id="277" r:id="rId10"/>
    <p:sldId id="263" r:id="rId11"/>
    <p:sldId id="281" r:id="rId12"/>
    <p:sldId id="264" r:id="rId13"/>
    <p:sldId id="265" r:id="rId14"/>
    <p:sldId id="266" r:id="rId15"/>
    <p:sldId id="278" r:id="rId16"/>
    <p:sldId id="267" r:id="rId17"/>
    <p:sldId id="268" r:id="rId18"/>
    <p:sldId id="276" r:id="rId19"/>
    <p:sldId id="286" r:id="rId20"/>
    <p:sldId id="271" r:id="rId21"/>
    <p:sldId id="282" r:id="rId22"/>
    <p:sldId id="270" r:id="rId23"/>
    <p:sldId id="283" r:id="rId24"/>
    <p:sldId id="272" r:id="rId25"/>
    <p:sldId id="284" r:id="rId26"/>
    <p:sldId id="273" r:id="rId27"/>
    <p:sldId id="274" r:id="rId28"/>
    <p:sldId id="285" r:id="rId29"/>
    <p:sldId id="275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D8154-1CE7-4B76-A573-89B589B2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5DA1DA-0590-4DBB-8D9C-249424E51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6C324-76AE-47B1-AFC8-2D5AF904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49253-52E9-495C-8036-FFD09932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0BD35-AFBF-4D93-BF8B-65361DF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411D9-BD5B-4597-9C1A-562DB457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FBC545-D68B-4082-BA3D-A55B2AABC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59292-9E50-4E55-9449-9A59D90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5B010-0498-4819-A60C-095A889C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230A6B-5860-4F7B-AE88-D4D733E9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0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FFC6B0-1F5E-4C0D-B150-2D29E6753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4FBBB0-4A51-4481-884F-E030AF54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A29629-DFB2-463D-9B46-5C243014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970A4A-FBFE-425E-A1D5-777FFDCA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CB889-8AD9-4734-80FB-05BF0961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12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02DE7-D3F2-4EC5-ABFC-69EDD0A6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FEC46-D5C3-443C-9A51-D52A2BAE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FFD895-985F-4A41-A338-FBCB8EA1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EC72D-EC3D-4824-9A12-2AB6412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EAD3CD-722E-4B61-B4E1-B767381E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2D01-4043-4351-8899-5CD8AE4D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0039D-E5EC-44BF-BCC9-E88A4A36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7359CA-2746-48E1-A9DB-A89D3C29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B34284-682F-4DED-926D-464F4E26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BE885E-AA07-4F66-9D55-7A8B8B99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2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91B26-4A5A-4228-97B7-FFB7923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87AC9-7997-4EBC-A498-252E281AF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91970C-3620-46F1-9F8F-9105C7F8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B3E6F0-A71B-48B3-9C89-8E2FE7CD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46C35C-406A-4E79-898F-A4BE46A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1E727-CCE7-40BA-8FCB-9815F762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58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9E1F9-EC4D-4ADE-8FCF-51BBE65B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0AF95B-8C82-47E7-8B76-09EA2BFE3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681D7-6D79-48A1-BAD8-128D8B40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542FB6-A8F0-48F8-893F-6BA63F6AE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F4DFB0-5A45-4CC8-8434-D109AC5AA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E81722-1FB4-47C3-8761-C752D68D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BD5042-4893-4D30-A114-160141D8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DC93C2-C12B-47F0-BEEB-A3B84F9B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6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350A-151D-4D02-95A3-6E7D49C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A027D8-C500-4CC9-9094-E45679AD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8376AD-E88D-4777-8F9B-F09099AE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CF1A6B-D590-4A1B-B584-53A82EFB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98D76E-12E7-473A-8C71-A352875C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4E7040-8042-4B61-9377-8B477C74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28969-45BC-43AD-AC67-EF97109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510B2-F7E2-4D17-8182-BA93375A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B5319-FBEC-4180-939F-F75B12E8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909409-74C8-4D6C-B601-CE6D99C4F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CB2CED-5D56-4842-9374-A8F0FC42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4C85E-2EFD-46DC-AD5B-055AA8D0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08B26-8762-487B-81D1-FEA635B1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9900C-B3EA-4132-9FEA-00B7D562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FE64F4-B224-484A-941C-0B7152A83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C6C0E-7353-4812-9721-E3E09A763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5E403-F73F-4BDA-ABD2-D843747A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003951-7B0C-44D3-96E7-519E6667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8985F-7A4D-4287-A5F9-DE486D82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06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E414BD-395A-40A9-827C-59133ADB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FA5A6-AA1C-437C-9028-BA151B28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60D1C-035A-439F-A29E-AA11419C6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857F-73D5-4342-B35E-66624658FAE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C4403F-56F2-493B-BCDB-BA67BB43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D03DF-2128-4B79-BCD4-E21DFF3A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BDA4-D82A-4816-85C0-3B37DB3CE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67362-FE33-413F-943E-D737ED15E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7665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SLAM 4 </a:t>
            </a:r>
            <a:br>
              <a:rPr lang="fr-FR" b="1" dirty="0"/>
            </a:br>
            <a:br>
              <a:rPr lang="fr-FR" b="1" dirty="0"/>
            </a:br>
            <a:r>
              <a:rPr lang="x-none" b="1" dirty="0"/>
              <a:t>Ch. </a:t>
            </a:r>
            <a:r>
              <a:rPr lang="fr-FR" b="1" dirty="0"/>
              <a:t>10</a:t>
            </a:r>
            <a:r>
              <a:rPr lang="x-none" b="1" dirty="0"/>
              <a:t> – Les dictionnaires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90BE82-F915-4409-B754-76BA23D5E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0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BE146-3667-4EA3-9C10-BF1C083E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1.5 - </a:t>
            </a:r>
            <a:r>
              <a:rPr lang="x-none" b="1" i="1" dirty="0"/>
              <a:t>Su</a:t>
            </a:r>
            <a:r>
              <a:rPr lang="fr-FR" b="1" i="1" dirty="0"/>
              <a:t>p</a:t>
            </a:r>
            <a:r>
              <a:rPr lang="x-none" b="1" i="1" dirty="0"/>
              <a:t>pression d’un élément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49587F-C412-4891-8248-6085148B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 fait le code suivant :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 $panier["pomme"] );</a:t>
            </a:r>
            <a:r>
              <a:rPr lang="fr-FR" dirty="0"/>
              <a:t>              </a:t>
            </a:r>
          </a:p>
          <a:p>
            <a:pPr marL="0" indent="0">
              <a:buNone/>
            </a:pPr>
            <a:r>
              <a:rPr lang="fr-FR" dirty="0"/>
              <a:t>// .  .  .  .  .  .</a:t>
            </a:r>
          </a:p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1D48818-0F95-4C1E-A620-2BAAD872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28491"/>
              </p:ext>
            </p:extLst>
          </p:nvPr>
        </p:nvGraphicFramePr>
        <p:xfrm>
          <a:off x="1187115" y="3597442"/>
          <a:ext cx="8257673" cy="2435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5994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1306425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1117219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1283899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143706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  <a:gridCol w="1437068">
                  <a:extLst>
                    <a:ext uri="{9D8B030D-6E8A-4147-A177-3AD203B41FA5}">
                      <a16:colId xmlns:a16="http://schemas.microsoft.com/office/drawing/2014/main" val="109815473"/>
                    </a:ext>
                  </a:extLst>
                </a:gridCol>
              </a:tblGrid>
              <a:tr h="11598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4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kiwi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1275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5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6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3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51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BE146-3667-4EA3-9C10-BF1C083E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1.5 - </a:t>
            </a:r>
            <a:r>
              <a:rPr lang="x-none" b="1" i="1" dirty="0"/>
              <a:t>Su</a:t>
            </a:r>
            <a:r>
              <a:rPr lang="fr-FR" b="1" i="1" dirty="0"/>
              <a:t>p</a:t>
            </a:r>
            <a:r>
              <a:rPr lang="x-none" b="1" i="1" dirty="0"/>
              <a:t>pression d’un élément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49587F-C412-4891-8248-6085148B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 fait le code suivant :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 $panier["pomme"] );</a:t>
            </a:r>
            <a:r>
              <a:rPr lang="fr-FR" dirty="0"/>
              <a:t>              </a:t>
            </a:r>
          </a:p>
          <a:p>
            <a:pPr marL="0" indent="0">
              <a:buNone/>
            </a:pPr>
            <a:r>
              <a:rPr lang="fr-FR" dirty="0"/>
              <a:t>// </a:t>
            </a:r>
            <a:r>
              <a:rPr lang="fr-FR" dirty="0">
                <a:solidFill>
                  <a:srgbClr val="FF0000"/>
                </a:solidFill>
              </a:rPr>
              <a:t>supprime l’élément pomme</a:t>
            </a:r>
          </a:p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1D48818-0F95-4C1E-A620-2BAAD8720A0D}"/>
              </a:ext>
            </a:extLst>
          </p:cNvPr>
          <p:cNvGraphicFramePr>
            <a:graphicFrameLocks noGrp="1"/>
          </p:cNvGraphicFramePr>
          <p:nvPr/>
        </p:nvGraphicFramePr>
        <p:xfrm>
          <a:off x="1187115" y="3597442"/>
          <a:ext cx="8257673" cy="2435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5994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1306425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1117219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1283899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143706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  <a:gridCol w="1437068">
                  <a:extLst>
                    <a:ext uri="{9D8B030D-6E8A-4147-A177-3AD203B41FA5}">
                      <a16:colId xmlns:a16="http://schemas.microsoft.com/office/drawing/2014/main" val="109815473"/>
                    </a:ext>
                  </a:extLst>
                </a:gridCol>
              </a:tblGrid>
              <a:tr h="11598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4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kiwi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1275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5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6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3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fr-FR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00D516-1B0D-4AAA-9EA9-473060FB0B8A}"/>
              </a:ext>
            </a:extLst>
          </p:cNvPr>
          <p:cNvCxnSpPr/>
          <p:nvPr/>
        </p:nvCxnSpPr>
        <p:spPr>
          <a:xfrm>
            <a:off x="5293895" y="3597442"/>
            <a:ext cx="1203158" cy="24357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AD67BCD-BA3A-4B68-89E5-A35BD6C81B2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5315951" y="3597442"/>
            <a:ext cx="1181102" cy="24357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3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94917-FE1E-4AC5-9705-6BEC2424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6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2 - </a:t>
            </a:r>
            <a:r>
              <a:rPr lang="x-none" b="1" dirty="0"/>
              <a:t>Dictionnaire en Java</a:t>
            </a:r>
            <a:br>
              <a:rPr lang="fr-FR" b="1" dirty="0"/>
            </a:br>
            <a:r>
              <a:rPr lang="fr-FR" b="1" dirty="0"/>
              <a:t>2.1 – Définition de </a:t>
            </a:r>
            <a:r>
              <a:rPr lang="x-none" b="1" i="1" dirty="0"/>
              <a:t>Dictionnaire </a:t>
            </a:r>
            <a:br>
              <a:rPr lang="fr-FR" b="1" i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462A3-744C-4080-9A69-DABFE581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b="1" i="1" dirty="0"/>
              <a:t> </a:t>
            </a:r>
            <a:endParaRPr lang="fr-FR" b="1" i="1" dirty="0"/>
          </a:p>
          <a:p>
            <a:r>
              <a:rPr lang="fr-FR" sz="3200" dirty="0"/>
              <a:t>c’est une structure de données qui permet de garder en mémoire une </a:t>
            </a:r>
            <a:r>
              <a:rPr lang="fr-FR" sz="3200" b="1" dirty="0"/>
              <a:t>collection</a:t>
            </a:r>
            <a:r>
              <a:rPr lang="fr-FR" sz="3200" dirty="0"/>
              <a:t> de </a:t>
            </a:r>
            <a:r>
              <a:rPr lang="fr-FR" sz="3200" b="1" dirty="0"/>
              <a:t>valeurs</a:t>
            </a:r>
            <a:r>
              <a:rPr lang="fr-FR" sz="3200" dirty="0"/>
              <a:t> (des objets), </a:t>
            </a:r>
          </a:p>
          <a:p>
            <a:r>
              <a:rPr lang="fr-FR" sz="3200" dirty="0"/>
              <a:t>chaque valeur étant identifiée par une </a:t>
            </a:r>
            <a:r>
              <a:rPr lang="fr-FR" sz="3200" b="1" dirty="0"/>
              <a:t>clé</a:t>
            </a:r>
            <a:r>
              <a:rPr lang="fr-FR" sz="3200" dirty="0"/>
              <a:t> (qui est elle-même un objet).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8D192-ADAC-4A2C-A623-CF148075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2.2 - </a:t>
            </a:r>
            <a:r>
              <a:rPr lang="x-none" b="1" i="1" dirty="0"/>
              <a:t>Classe java.util.HashMap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FCCF0-61D4-4062-9A76-9EA4EF79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168086"/>
            <a:ext cx="11149263" cy="4521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// exemple du panier 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panier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= 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Integer&gt;();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panier.put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("orange", 5);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panier.put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("citron", 1);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panier.put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("pomme", 6);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panier.put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("poire", 3);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31DC962-E613-48DF-9E01-95C1AA4C5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5650"/>
              </p:ext>
            </p:extLst>
          </p:nvPr>
        </p:nvGraphicFramePr>
        <p:xfrm>
          <a:off x="6661484" y="4270416"/>
          <a:ext cx="4692316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020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898770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7686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883274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98864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12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4A2D6-5E1F-4FC4-A71B-0C202BA7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96677-13AD-48B1-9912-EF00CAA0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3729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 </a:t>
            </a:r>
            <a:r>
              <a:rPr lang="fr-FR" dirty="0"/>
              <a:t>// classe paramétrée : &lt;String, Integer&gt;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</a:t>
            </a:r>
            <a:r>
              <a:rPr lang="en-US" sz="3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&gt; panier 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	= new HashMap&lt;</a:t>
            </a:r>
            <a:r>
              <a:rPr lang="en-US" sz="3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fr-FR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dirty="0"/>
              <a:t>le type des clés : </a:t>
            </a:r>
            <a:r>
              <a:rPr lang="fr-FR" b="1" dirty="0">
                <a:solidFill>
                  <a:srgbClr val="C00000"/>
                </a:solidFill>
              </a:rPr>
              <a:t>String</a:t>
            </a:r>
            <a:endParaRPr lang="fr-FR" dirty="0">
              <a:solidFill>
                <a:srgbClr val="C00000"/>
              </a:solidFill>
            </a:endParaRPr>
          </a:p>
          <a:p>
            <a:pPr lvl="0"/>
            <a:r>
              <a:rPr lang="fr-FR" dirty="0"/>
              <a:t>le type des valeurs : </a:t>
            </a:r>
            <a:r>
              <a:rPr lang="fr-FR" b="1" dirty="0">
                <a:solidFill>
                  <a:srgbClr val="7030A0"/>
                </a:solidFill>
              </a:rPr>
              <a:t>Integer</a:t>
            </a:r>
            <a:r>
              <a:rPr lang="fr-FR" b="1" dirty="0"/>
              <a:t> : </a:t>
            </a:r>
          </a:p>
          <a:p>
            <a:pPr lvl="1"/>
            <a:r>
              <a:rPr lang="fr-FR" dirty="0"/>
              <a:t>classe d’objets qui correspond à des  </a:t>
            </a:r>
            <a:r>
              <a:rPr lang="fr-FR" b="1" dirty="0" err="1"/>
              <a:t>int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127531D-8A21-4A03-A1C1-C671CB10A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31134"/>
              </p:ext>
            </p:extLst>
          </p:nvPr>
        </p:nvGraphicFramePr>
        <p:xfrm>
          <a:off x="1126957" y="5040437"/>
          <a:ext cx="7704222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121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1475673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1261956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1450230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1623242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00000"/>
                          </a:solidFill>
                          <a:effectLst/>
                        </a:rPr>
                        <a:t>clés</a:t>
                      </a:r>
                      <a:r>
                        <a:rPr lang="fr-FR" sz="2800" b="1" dirty="0">
                          <a:solidFill>
                            <a:schemeClr val="tx1"/>
                          </a:solidFill>
                          <a:effectLst/>
                        </a:rPr>
                        <a:t> :</a:t>
                      </a:r>
                      <a:endParaRPr lang="fr-FR" sz="3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  <a:effectLst/>
                        </a:rPr>
                        <a:t>orange</a:t>
                      </a:r>
                      <a:endParaRPr lang="fr-FR" sz="32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  <a:effectLst/>
                        </a:rPr>
                        <a:t>citron</a:t>
                      </a:r>
                      <a:endParaRPr lang="fr-FR" sz="32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  <a:effectLst/>
                        </a:rPr>
                        <a:t>pomme</a:t>
                      </a:r>
                      <a:endParaRPr lang="fr-FR" sz="32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  <a:effectLst/>
                        </a:rPr>
                        <a:t>poire</a:t>
                      </a:r>
                      <a:endParaRPr lang="fr-FR" sz="32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7030A0"/>
                          </a:solidFill>
                          <a:effectLst/>
                        </a:rPr>
                        <a:t>valeurs</a:t>
                      </a:r>
                      <a:r>
                        <a:rPr lang="fr-FR" sz="2800" b="1" dirty="0">
                          <a:solidFill>
                            <a:schemeClr val="tx1"/>
                          </a:solidFill>
                          <a:effectLst/>
                        </a:rPr>
                        <a:t> :</a:t>
                      </a:r>
                      <a:endParaRPr lang="fr-FR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fr-FR" sz="2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fr-FR" sz="2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endParaRPr lang="fr-FR" sz="2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fr-FR" sz="2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65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4A2D6-5E1F-4FC4-A71B-0C202BA7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Commentaires - suite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96677-13AD-48B1-9912-EF00CAA0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9"/>
            <a:ext cx="10515600" cy="2177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 </a:t>
            </a:r>
            <a:endParaRPr lang="fr-FR" dirty="0"/>
          </a:p>
          <a:p>
            <a:pPr marL="0" indent="0">
              <a:buNone/>
            </a:pPr>
            <a:r>
              <a:rPr lang="fr-FR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3600" dirty="0"/>
              <a:t>ajout de la valeur 5 avec la clé « orange ».</a:t>
            </a:r>
            <a:r>
              <a:rPr lang="fr-FR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</a:t>
            </a:r>
            <a:r>
              <a:rPr lang="fr-FR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fr-FR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("orange", 5);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127531D-8A21-4A03-A1C1-C671CB10A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14812"/>
              </p:ext>
            </p:extLst>
          </p:nvPr>
        </p:nvGraphicFramePr>
        <p:xfrm>
          <a:off x="1030705" y="3609475"/>
          <a:ext cx="6128082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824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1173778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1003783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1153540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1291157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5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1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6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3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28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1FC56-D878-4FFD-B5FF-D52A3C23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2. 3 - </a:t>
            </a:r>
            <a:r>
              <a:rPr lang="x-none" b="1" i="1" dirty="0"/>
              <a:t>Accès à un élément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72174-00D5-42AE-BB63-EBAC0F19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b="1" dirty="0" err="1"/>
              <a:t>get</a:t>
            </a:r>
            <a:r>
              <a:rPr lang="fr-FR" dirty="0"/>
              <a:t> :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("orange"));</a:t>
            </a:r>
            <a:r>
              <a:rPr lang="fr-FR" dirty="0"/>
              <a:t>     </a:t>
            </a:r>
          </a:p>
          <a:p>
            <a:pPr marL="0" indent="0">
              <a:buNone/>
            </a:pPr>
            <a:r>
              <a:rPr lang="fr-FR" dirty="0"/>
              <a:t> // affiche 5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panier.replace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("citron", 2);                   </a:t>
            </a:r>
            <a:r>
              <a:rPr lang="fr-FR" dirty="0"/>
              <a:t>// mets 2 dans la case de « citron » 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panier.get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("citron"));      </a:t>
            </a:r>
            <a:r>
              <a:rPr lang="fr-FR" dirty="0"/>
              <a:t>// affiche 2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44349DE-5538-4BB2-8E87-A51D8C20F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80860"/>
              </p:ext>
            </p:extLst>
          </p:nvPr>
        </p:nvGraphicFramePr>
        <p:xfrm>
          <a:off x="6926179" y="167648"/>
          <a:ext cx="4692316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020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898770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7686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883274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98864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14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D3A75-1853-4516-8076-E86D244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2.4 - </a:t>
            </a:r>
            <a:r>
              <a:rPr lang="x-none" b="1" i="1" dirty="0"/>
              <a:t>Exercice</a:t>
            </a:r>
            <a:r>
              <a:rPr lang="fr-FR" b="1" i="1" dirty="0"/>
              <a:t> 1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ED11-9C8E-49FF-B8E9-699CD091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027906"/>
            <a:ext cx="10515600" cy="7852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Représentez le contenu de la mémoire (la variable panier) après chaque instruction 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4CA2A7-7B6E-4613-9972-4DBE97EE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4" y="1813134"/>
            <a:ext cx="11184092" cy="47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D3A75-1853-4516-8076-E86D244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i="1" dirty="0"/>
              <a:t>Exercice</a:t>
            </a:r>
            <a:r>
              <a:rPr lang="fr-FR" b="1" i="1" dirty="0"/>
              <a:t> 1 - solution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ED11-9C8E-49FF-B8E9-699CD091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027906"/>
            <a:ext cx="10515600" cy="7852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Représentez le contenu de la mémoire (la variable panier) après chaque instruction 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4CA2A7-7B6E-4613-9972-4DBE97EE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4" y="1813134"/>
            <a:ext cx="11184092" cy="47511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61B35E-5ED6-4063-AE16-85A850A34A41}"/>
              </a:ext>
            </a:extLst>
          </p:cNvPr>
          <p:cNvSpPr txBox="1"/>
          <p:nvPr/>
        </p:nvSpPr>
        <p:spPr>
          <a:xfrm>
            <a:off x="6701588" y="2791326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9D27F5-004A-47BF-9F5B-4AAA25636F7D}"/>
              </a:ext>
            </a:extLst>
          </p:cNvPr>
          <p:cNvSpPr txBox="1"/>
          <p:nvPr/>
        </p:nvSpPr>
        <p:spPr>
          <a:xfrm>
            <a:off x="9861884" y="142052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728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D3A75-1853-4516-8076-E86D244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i="1" dirty="0"/>
              <a:t>Exercice</a:t>
            </a:r>
            <a:r>
              <a:rPr lang="fr-FR" b="1" i="1" dirty="0"/>
              <a:t> 1 - solution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ED11-9C8E-49FF-B8E9-699CD091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027906"/>
            <a:ext cx="10515600" cy="7852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Représentez le contenu de la mémoire (la variable panier) après chaque instruction 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0C4CF0-5821-4C14-B791-120F3DBD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" y="1820068"/>
            <a:ext cx="11151808" cy="47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D9E1B-551A-431A-BC2D-CE97B8D0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1. </a:t>
            </a:r>
            <a:r>
              <a:rPr lang="x-none" b="1" dirty="0"/>
              <a:t>Dictionnaire en PHP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1BEF5-CF9F-4D5B-9C9E-7C603CF2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6217"/>
          </a:xfrm>
        </p:spPr>
        <p:txBody>
          <a:bodyPr/>
          <a:lstStyle/>
          <a:p>
            <a:pPr marL="457200" lvl="1" indent="0">
              <a:buNone/>
            </a:pPr>
            <a:r>
              <a:rPr lang="fr-FR" sz="3600" b="1" i="1" dirty="0"/>
              <a:t>1.1 - </a:t>
            </a:r>
            <a:r>
              <a:rPr lang="x-none" sz="3600" b="1" i="1" dirty="0"/>
              <a:t>Tableau associatif en PHP</a:t>
            </a:r>
            <a:endParaRPr lang="fr-FR" sz="3600" b="1" i="1" dirty="0"/>
          </a:p>
          <a:p>
            <a:pPr marL="457200" lvl="1" indent="0">
              <a:buNone/>
            </a:pPr>
            <a:endParaRPr lang="fr-FR" sz="3600" b="1" i="1" dirty="0"/>
          </a:p>
          <a:p>
            <a:r>
              <a:rPr lang="fr-FR" dirty="0"/>
              <a:t>C’est une structure de données : un tableau,</a:t>
            </a:r>
          </a:p>
          <a:p>
            <a:r>
              <a:rPr lang="fr-FR" dirty="0"/>
              <a:t>éléments identifiés par une </a:t>
            </a:r>
            <a:r>
              <a:rPr lang="fr-FR" b="1" dirty="0"/>
              <a:t>clé</a:t>
            </a:r>
            <a:r>
              <a:rPr lang="fr-FR" dirty="0"/>
              <a:t> (de type chaîne de caractères) et non par un indice. </a:t>
            </a:r>
          </a:p>
        </p:txBody>
      </p:sp>
    </p:spTree>
    <p:extLst>
      <p:ext uri="{BB962C8B-B14F-4D97-AF65-F5344CB8AC3E}">
        <p14:creationId xmlns:p14="http://schemas.microsoft.com/office/powerpoint/2010/main" val="55747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60A54-3D46-4DA8-8919-543851DE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dirty="0"/>
              <a:t>2.5 - </a:t>
            </a:r>
            <a:r>
              <a:rPr lang="x-none" b="1" i="1" dirty="0"/>
              <a:t>Récupération des </a:t>
            </a:r>
            <a:r>
              <a:rPr lang="fr-FR" b="1" i="1" dirty="0"/>
              <a:t>clés et valeurs</a:t>
            </a:r>
            <a:r>
              <a:rPr lang="x-none" b="1" i="1" dirty="0"/>
              <a:t> du dictionnaire 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56CB3-2CC4-4E52-BBAC-1E6C0189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 // </a:t>
            </a:r>
            <a:r>
              <a:rPr lang="fr-FR" b="1" dirty="0"/>
              <a:t>nombre d'éléments</a:t>
            </a:r>
            <a:r>
              <a:rPr lang="fr-FR" dirty="0"/>
              <a:t> dans le dictionnaire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("Le dictionnaire a "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" éléments");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// Qu’est-ce qui s’affiche :</a:t>
            </a:r>
          </a:p>
          <a:p>
            <a:pPr marL="0" indent="0">
              <a:buNone/>
            </a:pPr>
            <a:r>
              <a:rPr lang="en-US" dirty="0"/>
              <a:t>. . .</a:t>
            </a:r>
            <a:endParaRPr lang="fr-FR" dirty="0"/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1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60A54-3D46-4DA8-8919-543851DE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dirty="0"/>
              <a:t>2.5 - </a:t>
            </a:r>
            <a:r>
              <a:rPr lang="x-none" b="1" i="1" dirty="0"/>
              <a:t>Récupération des </a:t>
            </a:r>
            <a:r>
              <a:rPr lang="fr-FR" b="1" i="1" dirty="0"/>
              <a:t>clés et valeurs</a:t>
            </a:r>
            <a:r>
              <a:rPr lang="x-none" b="1" i="1" dirty="0"/>
              <a:t> du dictionnaire 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56CB3-2CC4-4E52-BBAC-1E6C0189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 // </a:t>
            </a:r>
            <a:r>
              <a:rPr lang="fr-FR" b="1" dirty="0"/>
              <a:t>nombre d'éléments</a:t>
            </a:r>
            <a:r>
              <a:rPr lang="fr-FR" dirty="0"/>
              <a:t> dans le dictionnaire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("Le dictionnaire a "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+ " éléments");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// Qu’est-ce qui s’affiche 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Le dictionnaire a </a:t>
            </a:r>
            <a:r>
              <a:rPr lang="fr-FR" b="1" dirty="0">
                <a:solidFill>
                  <a:srgbClr val="FF0000"/>
                </a:solidFill>
              </a:rPr>
              <a:t>4</a:t>
            </a:r>
            <a:r>
              <a:rPr lang="fr-FR" dirty="0">
                <a:solidFill>
                  <a:srgbClr val="FF0000"/>
                </a:solidFill>
              </a:rPr>
              <a:t> éléments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0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E4C59-2051-437F-897A-0DE29F8B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b="1" dirty="0" err="1"/>
              <a:t>liste</a:t>
            </a:r>
            <a:r>
              <a:rPr lang="en-US" b="1" dirty="0"/>
              <a:t> des </a:t>
            </a:r>
            <a:r>
              <a:rPr lang="en-US" b="1" dirty="0" err="1"/>
              <a:t>clés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417BE-E301-4EEA-B9CF-DDB6F0EA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37" y="1165475"/>
            <a:ext cx="10844463" cy="51751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4000" dirty="0"/>
              <a:t>// la méthode </a:t>
            </a:r>
            <a:r>
              <a:rPr lang="fr-FR" sz="4000" b="1" dirty="0" err="1"/>
              <a:t>keySet</a:t>
            </a:r>
            <a:r>
              <a:rPr lang="fr-FR" sz="4000" b="1" dirty="0"/>
              <a:t>()</a:t>
            </a:r>
            <a:r>
              <a:rPr lang="fr-FR" sz="4000" dirty="0"/>
              <a:t> retourne une collection (classe </a:t>
            </a:r>
            <a:r>
              <a:rPr lang="fr-FR" sz="4000" b="1" dirty="0"/>
              <a:t>Collection</a:t>
            </a:r>
            <a:r>
              <a:rPr lang="fr-FR" sz="4000" dirty="0"/>
              <a:t>) </a:t>
            </a:r>
          </a:p>
          <a:p>
            <a:pPr marL="0" indent="0">
              <a:buNone/>
            </a:pPr>
            <a:r>
              <a:rPr lang="fr-FR" sz="4000" dirty="0"/>
              <a:t>// qui contient les clés du dictionnaire. 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Collection&lt;String&gt;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listeCles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panier.keySet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4000" dirty="0"/>
              <a:t>// parcours de cette collection pour afficher toutes les clés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listeCles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// Affiche ? </a:t>
            </a:r>
          </a:p>
          <a:p>
            <a:pPr marL="0" indent="0">
              <a:buNone/>
            </a:pPr>
            <a:r>
              <a:rPr lang="fr-FR" dirty="0"/>
              <a:t>. . 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DB39DD0-3BCC-48F1-847A-63DFDDC05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18850"/>
              </p:ext>
            </p:extLst>
          </p:nvPr>
        </p:nvGraphicFramePr>
        <p:xfrm>
          <a:off x="7283116" y="4832267"/>
          <a:ext cx="4692316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020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898770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7686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883274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98864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62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E4C59-2051-437F-897A-0DE29F8B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b="1" dirty="0" err="1"/>
              <a:t>liste</a:t>
            </a:r>
            <a:r>
              <a:rPr lang="en-US" b="1" dirty="0"/>
              <a:t> des </a:t>
            </a:r>
            <a:r>
              <a:rPr lang="en-US" b="1" dirty="0" err="1"/>
              <a:t>clés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417BE-E301-4EEA-B9CF-DDB6F0EA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37" y="1165475"/>
            <a:ext cx="10844463" cy="51751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000" dirty="0"/>
              <a:t>// la méthode </a:t>
            </a:r>
            <a:r>
              <a:rPr lang="fr-FR" sz="4000" b="1" dirty="0" err="1"/>
              <a:t>keySet</a:t>
            </a:r>
            <a:r>
              <a:rPr lang="fr-FR" sz="4000" b="1" dirty="0"/>
              <a:t>()</a:t>
            </a:r>
            <a:r>
              <a:rPr lang="fr-FR" sz="4000" dirty="0"/>
              <a:t> retourne une collection (classe </a:t>
            </a:r>
            <a:r>
              <a:rPr lang="fr-FR" sz="4000" b="1" dirty="0"/>
              <a:t>Collection</a:t>
            </a:r>
            <a:r>
              <a:rPr lang="fr-FR" sz="4000" dirty="0"/>
              <a:t>) </a:t>
            </a:r>
          </a:p>
          <a:p>
            <a:pPr marL="0" indent="0">
              <a:buNone/>
            </a:pPr>
            <a:r>
              <a:rPr lang="fr-FR" sz="4000" dirty="0"/>
              <a:t>// qui contient les clés du dictionnaire. 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Collection&lt;String&gt;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listeCles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panier.keySet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4000" dirty="0"/>
              <a:t>// parcours de cette collection pour afficher toutes les clés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listeCles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dirty="0"/>
              <a:t>// affiche :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orange</a:t>
            </a:r>
            <a:endParaRPr lang="fr-F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citron</a:t>
            </a:r>
            <a:endParaRPr lang="fr-F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3200" b="1" i="1" dirty="0">
                <a:solidFill>
                  <a:srgbClr val="FF0000"/>
                </a:solidFill>
              </a:rPr>
              <a:t>pomme</a:t>
            </a:r>
            <a:endParaRPr lang="fr-F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3200" b="1" i="1" dirty="0">
                <a:solidFill>
                  <a:srgbClr val="FF0000"/>
                </a:solidFill>
              </a:rPr>
              <a:t>poire</a:t>
            </a:r>
            <a:endParaRPr lang="fr-FR" sz="3200" dirty="0">
              <a:solidFill>
                <a:srgbClr val="FF0000"/>
              </a:solidFill>
            </a:endParaRP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DB39DD0-3BCC-48F1-847A-63DFDDC05F04}"/>
              </a:ext>
            </a:extLst>
          </p:cNvPr>
          <p:cNvGraphicFramePr>
            <a:graphicFrameLocks noGrp="1"/>
          </p:cNvGraphicFramePr>
          <p:nvPr/>
        </p:nvGraphicFramePr>
        <p:xfrm>
          <a:off x="7283116" y="4832267"/>
          <a:ext cx="4692316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020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898770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7686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883274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98864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09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002B6-1D79-4547-9643-93E374BE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// liste des valeurs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74B07-EED7-49E4-BED4-038C2F7A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05" y="1407695"/>
            <a:ext cx="10888579" cy="49088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// la méthode </a:t>
            </a:r>
            <a:r>
              <a:rPr lang="fr-FR" b="1" dirty="0"/>
              <a:t>values()</a:t>
            </a:r>
            <a:r>
              <a:rPr lang="fr-FR" dirty="0"/>
              <a:t> retourne une collection contenant les valeurs. </a:t>
            </a: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Collection&lt;Integer&gt; valeurs = </a:t>
            </a:r>
            <a:r>
              <a:rPr lang="fr-F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</a:t>
            </a:r>
            <a:r>
              <a:rPr lang="fr-F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fr-F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3200" dirty="0"/>
              <a:t>// parcours de cette collection pour afficher les valeurs</a:t>
            </a:r>
            <a:endParaRPr lang="fr-F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valeur : valeurs)</a:t>
            </a: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(valeur);</a:t>
            </a: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dirty="0"/>
              <a:t>// Affiche ?</a:t>
            </a:r>
          </a:p>
          <a:p>
            <a:pPr marL="0" indent="0">
              <a:buNone/>
            </a:pPr>
            <a:r>
              <a:rPr lang="fr-FR" dirty="0"/>
              <a:t>. . .</a:t>
            </a:r>
          </a:p>
          <a:p>
            <a:pPr marL="0" indent="0">
              <a:buNone/>
            </a:pPr>
            <a:r>
              <a:rPr lang="fr-FR" dirty="0"/>
              <a:t>           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7CBDB70-F976-43A4-B15D-55D429B1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96239"/>
              </p:ext>
            </p:extLst>
          </p:nvPr>
        </p:nvGraphicFramePr>
        <p:xfrm>
          <a:off x="7407443" y="4980280"/>
          <a:ext cx="4692316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020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898770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7686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883274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98864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3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002B6-1D79-4547-9643-93E374BE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// liste des valeurs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74B07-EED7-49E4-BED4-038C2F7A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05" y="1407695"/>
            <a:ext cx="10888579" cy="49088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// la méthode </a:t>
            </a:r>
            <a:r>
              <a:rPr lang="fr-FR" b="1" dirty="0"/>
              <a:t>values()</a:t>
            </a:r>
            <a:r>
              <a:rPr lang="fr-FR" dirty="0"/>
              <a:t> retourne une collection contenant les valeurs. </a:t>
            </a: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Collection&lt;Integer&gt; valeurs = </a:t>
            </a:r>
            <a:r>
              <a:rPr lang="fr-F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</a:t>
            </a:r>
            <a:r>
              <a:rPr lang="fr-F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fr-F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3200" dirty="0"/>
              <a:t>// parcours de cette collection pour afficher les valeurs</a:t>
            </a:r>
            <a:endParaRPr lang="fr-F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valeur : valeurs)</a:t>
            </a: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(valeur);</a:t>
            </a:r>
          </a:p>
          <a:p>
            <a:pPr marL="0" indent="0">
              <a:buNone/>
            </a:pPr>
            <a:r>
              <a:rPr lang="fr-F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dirty="0"/>
              <a:t>// Affiche : 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5</a:t>
            </a:r>
            <a:endParaRPr lang="fr-F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1</a:t>
            </a:r>
            <a:endParaRPr lang="fr-F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6</a:t>
            </a:r>
            <a:endParaRPr lang="fr-F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3</a:t>
            </a:r>
            <a:endParaRPr lang="fr-F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           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7CBDB70-F976-43A4-B15D-55D429B1A8F4}"/>
              </a:ext>
            </a:extLst>
          </p:cNvPr>
          <p:cNvGraphicFramePr>
            <a:graphicFrameLocks noGrp="1"/>
          </p:cNvGraphicFramePr>
          <p:nvPr/>
        </p:nvGraphicFramePr>
        <p:xfrm>
          <a:off x="7407443" y="4980280"/>
          <a:ext cx="4692316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020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898770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7686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883274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98864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60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7E5F4-D8B5-418B-BB83-7BAA5369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Exercice 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B4DE6-9F61-4C45-84DE-042DEA5D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But : afficher </a:t>
            </a:r>
            <a:r>
              <a:rPr lang="fr-FR" b="1" dirty="0"/>
              <a:t>en une seule boucle</a:t>
            </a:r>
            <a:r>
              <a:rPr lang="fr-FR" dirty="0"/>
              <a:t> les clés et les valeurs, comme ci-dessous 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i="1" dirty="0"/>
              <a:t>orange : 5 kg</a:t>
            </a:r>
            <a:endParaRPr lang="fr-FR" dirty="0"/>
          </a:p>
          <a:p>
            <a:pPr marL="0" indent="0">
              <a:buNone/>
            </a:pPr>
            <a:r>
              <a:rPr lang="en-US" i="1" dirty="0"/>
              <a:t>citron : 1 kg</a:t>
            </a:r>
            <a:endParaRPr lang="fr-FR" dirty="0"/>
          </a:p>
          <a:p>
            <a:pPr marL="0" indent="0">
              <a:buNone/>
            </a:pPr>
            <a:r>
              <a:rPr lang="en-US" i="1" dirty="0" err="1"/>
              <a:t>pomme</a:t>
            </a:r>
            <a:r>
              <a:rPr lang="en-US" i="1" dirty="0"/>
              <a:t> : 6 kg</a:t>
            </a:r>
            <a:endParaRPr lang="fr-FR" dirty="0"/>
          </a:p>
          <a:p>
            <a:pPr marL="0" indent="0">
              <a:buNone/>
            </a:pPr>
            <a:r>
              <a:rPr lang="fr-FR" i="1" dirty="0"/>
              <a:t>poire : 3 kg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6493827-2A45-495E-BE60-DDD66E052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85344"/>
              </p:ext>
            </p:extLst>
          </p:nvPr>
        </p:nvGraphicFramePr>
        <p:xfrm>
          <a:off x="5362072" y="2886785"/>
          <a:ext cx="5731043" cy="1709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8262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1097729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938747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1078802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1207503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54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54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5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1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6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3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25D4B-CE39-42A8-9661-A797D2D0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67" y="409074"/>
            <a:ext cx="11498180" cy="5767889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Travail à faire :</a:t>
            </a:r>
            <a:r>
              <a:rPr lang="fr-FR" dirty="0"/>
              <a:t> compléter le code suivant </a:t>
            </a:r>
          </a:p>
          <a:p>
            <a:pPr marL="0" indent="0">
              <a:buNone/>
            </a:pPr>
            <a:r>
              <a:rPr lang="fr-FR" dirty="0"/>
              <a:t>afin de produire l’affichage demandé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panier.keySet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 . . .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83B05E-FCF4-4AAB-A632-28D7266D289C}"/>
              </a:ext>
            </a:extLst>
          </p:cNvPr>
          <p:cNvSpPr txBox="1"/>
          <p:nvPr/>
        </p:nvSpPr>
        <p:spPr>
          <a:xfrm>
            <a:off x="9204159" y="409072"/>
            <a:ext cx="2695074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orange : 5 kg</a:t>
            </a:r>
            <a:endParaRPr lang="fr-FR" sz="2400" dirty="0"/>
          </a:p>
          <a:p>
            <a:r>
              <a:rPr lang="en-US" sz="2400" i="1" dirty="0"/>
              <a:t>citron : 1 kg</a:t>
            </a:r>
            <a:endParaRPr lang="fr-FR" sz="2400" dirty="0"/>
          </a:p>
          <a:p>
            <a:r>
              <a:rPr lang="en-US" sz="2400" i="1" dirty="0" err="1"/>
              <a:t>pomme</a:t>
            </a:r>
            <a:r>
              <a:rPr lang="en-US" sz="2400" i="1" dirty="0"/>
              <a:t> : 6 kg</a:t>
            </a:r>
            <a:endParaRPr lang="fr-FR" sz="2400" dirty="0"/>
          </a:p>
          <a:p>
            <a:r>
              <a:rPr lang="fr-FR" sz="2400" i="1" dirty="0"/>
              <a:t>poire : 3 kg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472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25D4B-CE39-42A8-9661-A797D2D0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300790"/>
            <a:ext cx="11498180" cy="5767889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Travail à faire :</a:t>
            </a:r>
            <a:r>
              <a:rPr lang="fr-FR" dirty="0"/>
              <a:t> compléter le code suivant </a:t>
            </a:r>
          </a:p>
          <a:p>
            <a:pPr marL="0" indent="0">
              <a:buNone/>
            </a:pPr>
            <a:r>
              <a:rPr lang="fr-FR" dirty="0"/>
              <a:t>afin de produire l’affichage demandé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panier.keySet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</a:rPr>
              <a:t>cle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/>
              <a:t>+ " : " + </a:t>
            </a:r>
            <a:r>
              <a:rPr lang="en-US" sz="3600" b="1" dirty="0" err="1">
                <a:solidFill>
                  <a:srgbClr val="7030A0"/>
                </a:solidFill>
              </a:rPr>
              <a:t>panier.get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 err="1">
                <a:solidFill>
                  <a:srgbClr val="FF0000"/>
                </a:solidFill>
              </a:rPr>
              <a:t>cle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/>
              <a:t>+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/>
              <a:t>" kg"</a:t>
            </a:r>
            <a:r>
              <a:rPr lang="en-US" sz="3600" dirty="0"/>
              <a:t> </a:t>
            </a:r>
            <a:r>
              <a:rPr lang="en-US" dirty="0"/>
              <a:t>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83B05E-FCF4-4AAB-A632-28D7266D289C}"/>
              </a:ext>
            </a:extLst>
          </p:cNvPr>
          <p:cNvSpPr txBox="1"/>
          <p:nvPr/>
        </p:nvSpPr>
        <p:spPr>
          <a:xfrm>
            <a:off x="4981073" y="3729789"/>
            <a:ext cx="3465097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orange</a:t>
            </a:r>
            <a:r>
              <a:rPr lang="en-US" sz="3600" i="1" dirty="0"/>
              <a:t> : </a:t>
            </a:r>
            <a:r>
              <a:rPr lang="en-US" sz="3600" b="1" i="1" dirty="0">
                <a:solidFill>
                  <a:srgbClr val="7030A0"/>
                </a:solidFill>
              </a:rPr>
              <a:t>5</a:t>
            </a:r>
            <a:r>
              <a:rPr lang="en-US" sz="3600" i="1" dirty="0"/>
              <a:t> kg</a:t>
            </a:r>
            <a:endParaRPr lang="fr-FR" sz="3600" dirty="0"/>
          </a:p>
          <a:p>
            <a:r>
              <a:rPr lang="en-US" sz="3600" b="1" i="1" dirty="0">
                <a:solidFill>
                  <a:srgbClr val="FF0000"/>
                </a:solidFill>
              </a:rPr>
              <a:t>citron</a:t>
            </a:r>
            <a:r>
              <a:rPr lang="en-US" sz="3600" i="1" dirty="0"/>
              <a:t> : </a:t>
            </a:r>
            <a:r>
              <a:rPr lang="en-US" sz="3600" b="1" i="1" dirty="0">
                <a:solidFill>
                  <a:srgbClr val="7030A0"/>
                </a:solidFill>
              </a:rPr>
              <a:t>1</a:t>
            </a:r>
            <a:r>
              <a:rPr lang="en-US" sz="3600" i="1" dirty="0"/>
              <a:t> kg</a:t>
            </a:r>
            <a:endParaRPr lang="fr-FR" sz="3600" dirty="0"/>
          </a:p>
          <a:p>
            <a:r>
              <a:rPr lang="en-US" sz="3600" b="1" i="1" dirty="0" err="1">
                <a:solidFill>
                  <a:srgbClr val="FF0000"/>
                </a:solidFill>
              </a:rPr>
              <a:t>pomme</a:t>
            </a:r>
            <a:r>
              <a:rPr lang="en-US" sz="3600" i="1" dirty="0"/>
              <a:t> : </a:t>
            </a:r>
            <a:r>
              <a:rPr lang="en-US" sz="3600" b="1" i="1" dirty="0">
                <a:solidFill>
                  <a:srgbClr val="7030A0"/>
                </a:solidFill>
              </a:rPr>
              <a:t>6</a:t>
            </a:r>
            <a:r>
              <a:rPr lang="en-US" sz="3600" i="1" dirty="0"/>
              <a:t> kg</a:t>
            </a:r>
            <a:endParaRPr lang="fr-FR" sz="3600" dirty="0"/>
          </a:p>
          <a:p>
            <a:r>
              <a:rPr lang="fr-FR" sz="3600" b="1" i="1" dirty="0">
                <a:solidFill>
                  <a:srgbClr val="FF0000"/>
                </a:solidFill>
              </a:rPr>
              <a:t>poire</a:t>
            </a:r>
            <a:r>
              <a:rPr lang="fr-FR" sz="3600" i="1" dirty="0"/>
              <a:t> : </a:t>
            </a:r>
            <a:r>
              <a:rPr lang="fr-FR" sz="3600" b="1" i="1" dirty="0">
                <a:solidFill>
                  <a:srgbClr val="7030A0"/>
                </a:solidFill>
              </a:rPr>
              <a:t>3</a:t>
            </a:r>
            <a:r>
              <a:rPr lang="fr-FR" sz="3600" i="1" dirty="0"/>
              <a:t> kg</a:t>
            </a:r>
            <a:endParaRPr lang="fr-FR" sz="3600" dirty="0"/>
          </a:p>
          <a:p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F5D590-360B-46A2-AC9A-ED183545705C}"/>
              </a:ext>
            </a:extLst>
          </p:cNvPr>
          <p:cNvCxnSpPr>
            <a:cxnSpLocks/>
          </p:cNvCxnSpPr>
          <p:nvPr/>
        </p:nvCxnSpPr>
        <p:spPr>
          <a:xfrm>
            <a:off x="5269832" y="2911642"/>
            <a:ext cx="204536" cy="818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C2EAF4C-1E69-4EC7-89C5-63DEFD8F6581}"/>
              </a:ext>
            </a:extLst>
          </p:cNvPr>
          <p:cNvCxnSpPr>
            <a:cxnSpLocks/>
          </p:cNvCxnSpPr>
          <p:nvPr/>
        </p:nvCxnSpPr>
        <p:spPr>
          <a:xfrm flipH="1">
            <a:off x="6954253" y="2911642"/>
            <a:ext cx="1630279" cy="8181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3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FF7D5-0A71-416C-8E8F-DD2BE0DB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/>
          <a:lstStyle/>
          <a:p>
            <a:r>
              <a:rPr lang="fr-FR" b="1" dirty="0"/>
              <a:t>=&gt; TP 17 – Dictionnaires</a:t>
            </a:r>
            <a:br>
              <a:rPr lang="fr-FR" b="1" dirty="0"/>
            </a:br>
            <a:r>
              <a:rPr lang="fr-FR" b="1" dirty="0"/>
              <a:t>Enoncé sur Trello </a:t>
            </a:r>
          </a:p>
        </p:txBody>
      </p:sp>
    </p:spTree>
    <p:extLst>
      <p:ext uri="{BB962C8B-B14F-4D97-AF65-F5344CB8AC3E}">
        <p14:creationId xmlns:p14="http://schemas.microsoft.com/office/powerpoint/2010/main" val="419473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E4B7E-D3D8-40B6-BC70-D50BA5F7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 : un panier dans un site de e-commerce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D544D0-5233-439A-B6AF-BFFEC42F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58" y="14287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$panier 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$panier["orange"] = 5;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$panier["citron"] = 1;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$panier["pomme"] = 6;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$panier["poire"] = 3;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/>
              <a:t>En mémoire, la variable </a:t>
            </a:r>
            <a:r>
              <a:rPr lang="fr-FR" b="1" dirty="0"/>
              <a:t>$panier :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C0F49E-B6C8-4E91-8336-4CFEB607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7" y="4986337"/>
            <a:ext cx="1085619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2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2ECA3-BB98-4A63-8DA1-D11ED09B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1.2 - </a:t>
            </a:r>
            <a:r>
              <a:rPr lang="x-none" b="1" i="1" dirty="0"/>
              <a:t>Affichage d’un élément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D2A32-EB59-4AFB-B989-4EB188E8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Qu’affiche le code suivant :</a:t>
            </a:r>
            <a:br>
              <a:rPr lang="fr-FR" dirty="0"/>
            </a:b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$panier["pomme"] ;</a:t>
            </a:r>
            <a:r>
              <a:rPr lang="fr-FR" dirty="0"/>
              <a:t>		//  .  .  .  .  .  .</a:t>
            </a:r>
          </a:p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60225EC-0211-45E2-B971-D77C2E37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28019"/>
              </p:ext>
            </p:extLst>
          </p:nvPr>
        </p:nvGraphicFramePr>
        <p:xfrm>
          <a:off x="1018674" y="3753853"/>
          <a:ext cx="7066548" cy="1985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428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1353533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11575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1330196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1488887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945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4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10398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5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6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3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1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2ECA3-BB98-4A63-8DA1-D11ED09B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1.2 - </a:t>
            </a:r>
            <a:r>
              <a:rPr lang="x-none" b="1" i="1" dirty="0"/>
              <a:t>Affichage d’un élément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D2A32-EB59-4AFB-B989-4EB188E8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Qu’affiche le code suivant :</a:t>
            </a:r>
            <a:br>
              <a:rPr lang="fr-FR" dirty="0"/>
            </a:b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$panier["pomme"] ;</a:t>
            </a:r>
            <a:r>
              <a:rPr lang="fr-FR" dirty="0"/>
              <a:t>		//  </a:t>
            </a:r>
            <a:r>
              <a:rPr lang="fr-FR" sz="3200" dirty="0">
                <a:solidFill>
                  <a:srgbClr val="FF0000"/>
                </a:solidFill>
              </a:rPr>
              <a:t>6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60225EC-0211-45E2-B971-D77C2E37EE63}"/>
              </a:ext>
            </a:extLst>
          </p:cNvPr>
          <p:cNvGraphicFramePr>
            <a:graphicFrameLocks noGrp="1"/>
          </p:cNvGraphicFramePr>
          <p:nvPr/>
        </p:nvGraphicFramePr>
        <p:xfrm>
          <a:off x="1018674" y="3753853"/>
          <a:ext cx="7066548" cy="1985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428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1353533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11575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1330196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1488887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945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4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10398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5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6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3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8BB47BBB-EC45-4969-BEC7-C5407A9DA5C6}"/>
              </a:ext>
            </a:extLst>
          </p:cNvPr>
          <p:cNvSpPr/>
          <p:nvPr/>
        </p:nvSpPr>
        <p:spPr>
          <a:xfrm>
            <a:off x="5113422" y="3429000"/>
            <a:ext cx="1455820" cy="231006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3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2ABA2-B6AA-44BC-8663-DD7B3279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1.3 - </a:t>
            </a:r>
            <a:r>
              <a:rPr lang="x-none" b="1" i="1" dirty="0"/>
              <a:t>Parcours du tableau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65F7E-A11F-4A9B-A670-F8D70114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05" y="1253331"/>
            <a:ext cx="10515600" cy="523954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Considérons le code :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($panier as 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=&gt; $valeur)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echo 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Qu’est-ce qui s’affiche ?    .  .  .  .  .  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EC561BE-68E4-4E5B-8BAE-B0A1C7816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42810"/>
              </p:ext>
            </p:extLst>
          </p:nvPr>
        </p:nvGraphicFramePr>
        <p:xfrm>
          <a:off x="6926179" y="167648"/>
          <a:ext cx="4692316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020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898770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7686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883274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98864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90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2ABA2-B6AA-44BC-8663-DD7B3279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1.3 - </a:t>
            </a:r>
            <a:r>
              <a:rPr lang="x-none" b="1" i="1" dirty="0"/>
              <a:t>Parcours du tableau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65F7E-A11F-4A9B-A670-F8D70114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05" y="1253331"/>
            <a:ext cx="10515600" cy="5239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Considérons le code :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($panier as 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=&gt; $valeur)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echo 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Qu’est-ce qui s’affiche ?    </a:t>
            </a:r>
          </a:p>
          <a:p>
            <a:pPr marL="0" indent="0">
              <a:buNone/>
            </a:pPr>
            <a:r>
              <a:rPr lang="fr-FR" b="1" dirty="0">
                <a:solidFill>
                  <a:srgbClr val="C00000"/>
                </a:solidFill>
              </a:rPr>
              <a:t>orange</a:t>
            </a:r>
            <a:r>
              <a:rPr lang="fr-FR" b="1" dirty="0">
                <a:solidFill>
                  <a:srgbClr val="FF0000"/>
                </a:solidFill>
              </a:rPr>
              <a:t> : </a:t>
            </a:r>
            <a:r>
              <a:rPr lang="fr-FR" b="1" dirty="0">
                <a:solidFill>
                  <a:srgbClr val="7030A0"/>
                </a:solidFill>
              </a:rPr>
              <a:t>5</a:t>
            </a:r>
          </a:p>
          <a:p>
            <a:pPr marL="0" indent="0">
              <a:buNone/>
            </a:pPr>
            <a:r>
              <a:rPr lang="fr-FR" b="1" dirty="0">
                <a:solidFill>
                  <a:srgbClr val="C00000"/>
                </a:solidFill>
              </a:rPr>
              <a:t>citron</a:t>
            </a:r>
            <a:r>
              <a:rPr lang="fr-FR" b="1" dirty="0">
                <a:solidFill>
                  <a:srgbClr val="FF0000"/>
                </a:solidFill>
              </a:rPr>
              <a:t> : </a:t>
            </a:r>
            <a:r>
              <a:rPr lang="fr-FR" b="1" dirty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fr-FR" b="1" dirty="0">
                <a:solidFill>
                  <a:srgbClr val="C00000"/>
                </a:solidFill>
              </a:rPr>
              <a:t>pomme</a:t>
            </a:r>
            <a:r>
              <a:rPr lang="fr-FR" b="1" dirty="0">
                <a:solidFill>
                  <a:srgbClr val="FF0000"/>
                </a:solidFill>
              </a:rPr>
              <a:t> : </a:t>
            </a:r>
            <a:r>
              <a:rPr lang="fr-FR" b="1" dirty="0">
                <a:solidFill>
                  <a:srgbClr val="7030A0"/>
                </a:solidFill>
              </a:rPr>
              <a:t>6</a:t>
            </a:r>
          </a:p>
          <a:p>
            <a:pPr marL="0" indent="0">
              <a:buNone/>
            </a:pPr>
            <a:r>
              <a:rPr lang="fr-FR" b="1" dirty="0">
                <a:solidFill>
                  <a:srgbClr val="C00000"/>
                </a:solidFill>
              </a:rPr>
              <a:t>poire</a:t>
            </a:r>
            <a:r>
              <a:rPr lang="fr-FR" b="1" dirty="0">
                <a:solidFill>
                  <a:srgbClr val="FF0000"/>
                </a:solidFill>
              </a:rPr>
              <a:t> : </a:t>
            </a:r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EC561BE-68E4-4E5B-8BAE-B0A1C78167B5}"/>
              </a:ext>
            </a:extLst>
          </p:cNvPr>
          <p:cNvGraphicFramePr>
            <a:graphicFrameLocks noGrp="1"/>
          </p:cNvGraphicFramePr>
          <p:nvPr/>
        </p:nvGraphicFramePr>
        <p:xfrm>
          <a:off x="6926179" y="167648"/>
          <a:ext cx="4692316" cy="172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020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898770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7686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883274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98864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86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5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A84B1-1863-4F69-A0CA-81C16EDE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1.4 - </a:t>
            </a:r>
            <a:r>
              <a:rPr lang="x-none" b="1" i="1" dirty="0"/>
              <a:t>Ajout d’un élément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D3DAE-BCD2-4168-89D6-02B46A04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 fait le code suivant :</a:t>
            </a:r>
          </a:p>
          <a:p>
            <a:pPr marL="0" indent="0">
              <a:buNone/>
            </a:pPr>
            <a:r>
              <a:rPr lang="fr-FR" dirty="0"/>
              <a:t>$panier["kiwi"] = 10;                   //  .  .  .  .  .  .</a:t>
            </a:r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EF25310-C748-4AB9-A157-F97375FE0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60091"/>
              </p:ext>
            </p:extLst>
          </p:nvPr>
        </p:nvGraphicFramePr>
        <p:xfrm>
          <a:off x="1018674" y="3303336"/>
          <a:ext cx="7066549" cy="2435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429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1353533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1157504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1330196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1488887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</a:tblGrid>
              <a:tr h="11598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4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1275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5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6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3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0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A84B1-1863-4F69-A0CA-81C16EDE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1.4 - </a:t>
            </a:r>
            <a:r>
              <a:rPr lang="x-none" b="1" i="1" dirty="0"/>
              <a:t>Ajout d’un élément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D3DAE-BCD2-4168-89D6-02B46A04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 fait le code suivant :</a:t>
            </a:r>
          </a:p>
          <a:p>
            <a:pPr marL="0" indent="0">
              <a:buNone/>
            </a:pPr>
            <a:r>
              <a:rPr lang="fr-FR" dirty="0"/>
              <a:t>$panier["kiwi"] = 10;                   //  </a:t>
            </a:r>
            <a:r>
              <a:rPr lang="fr-FR" dirty="0">
                <a:solidFill>
                  <a:srgbClr val="FF0000"/>
                </a:solidFill>
              </a:rPr>
              <a:t>ajout d’un élément</a:t>
            </a:r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EF25310-C748-4AB9-A157-F97375FE0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87304"/>
              </p:ext>
            </p:extLst>
          </p:nvPr>
        </p:nvGraphicFramePr>
        <p:xfrm>
          <a:off x="1018674" y="3303336"/>
          <a:ext cx="8257673" cy="2435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5994">
                  <a:extLst>
                    <a:ext uri="{9D8B030D-6E8A-4147-A177-3AD203B41FA5}">
                      <a16:colId xmlns:a16="http://schemas.microsoft.com/office/drawing/2014/main" val="1622980356"/>
                    </a:ext>
                  </a:extLst>
                </a:gridCol>
                <a:gridCol w="1306425">
                  <a:extLst>
                    <a:ext uri="{9D8B030D-6E8A-4147-A177-3AD203B41FA5}">
                      <a16:colId xmlns:a16="http://schemas.microsoft.com/office/drawing/2014/main" val="1711964085"/>
                    </a:ext>
                  </a:extLst>
                </a:gridCol>
                <a:gridCol w="1117219">
                  <a:extLst>
                    <a:ext uri="{9D8B030D-6E8A-4147-A177-3AD203B41FA5}">
                      <a16:colId xmlns:a16="http://schemas.microsoft.com/office/drawing/2014/main" val="2321180444"/>
                    </a:ext>
                  </a:extLst>
                </a:gridCol>
                <a:gridCol w="1283899">
                  <a:extLst>
                    <a:ext uri="{9D8B030D-6E8A-4147-A177-3AD203B41FA5}">
                      <a16:colId xmlns:a16="http://schemas.microsoft.com/office/drawing/2014/main" val="679081145"/>
                    </a:ext>
                  </a:extLst>
                </a:gridCol>
                <a:gridCol w="1437068">
                  <a:extLst>
                    <a:ext uri="{9D8B030D-6E8A-4147-A177-3AD203B41FA5}">
                      <a16:colId xmlns:a16="http://schemas.microsoft.com/office/drawing/2014/main" val="10155655"/>
                    </a:ext>
                  </a:extLst>
                </a:gridCol>
                <a:gridCol w="1437068">
                  <a:extLst>
                    <a:ext uri="{9D8B030D-6E8A-4147-A177-3AD203B41FA5}">
                      <a16:colId xmlns:a16="http://schemas.microsoft.com/office/drawing/2014/main" val="109815473"/>
                    </a:ext>
                  </a:extLst>
                </a:gridCol>
              </a:tblGrid>
              <a:tr h="11598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clés :</a:t>
                      </a:r>
                      <a:endParaRPr lang="fr-FR" sz="4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citron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pomme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poire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kiwi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822307"/>
                  </a:ext>
                </a:extLst>
              </a:tr>
              <a:tr h="1275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chemeClr val="tx1"/>
                          </a:solidFill>
                          <a:effectLst/>
                        </a:rPr>
                        <a:t>valeurs :</a:t>
                      </a:r>
                      <a:endParaRPr lang="fr-FR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5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6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3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792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1429</Words>
  <Application>Microsoft Office PowerPoint</Application>
  <PresentationFormat>Grand écran</PresentationFormat>
  <Paragraphs>355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Thème Office</vt:lpstr>
      <vt:lpstr>SLAM 4   Ch. 10 – Les dictionnaires </vt:lpstr>
      <vt:lpstr>1. Dictionnaire en PHP </vt:lpstr>
      <vt:lpstr>ex : un panier dans un site de e-commerce</vt:lpstr>
      <vt:lpstr>1.2 - Affichage d’un élément </vt:lpstr>
      <vt:lpstr>1.2 - Affichage d’un élément </vt:lpstr>
      <vt:lpstr>1.3 - Parcours du tableau </vt:lpstr>
      <vt:lpstr>1.3 - Parcours du tableau </vt:lpstr>
      <vt:lpstr>1.4 - Ajout d’un élément </vt:lpstr>
      <vt:lpstr>1.4 - Ajout d’un élément </vt:lpstr>
      <vt:lpstr>1.5 - Suppression d’un élément </vt:lpstr>
      <vt:lpstr>1.5 - Suppression d’un élément </vt:lpstr>
      <vt:lpstr>2 - Dictionnaire en Java 2.1 – Définition de Dictionnaire   </vt:lpstr>
      <vt:lpstr>2.2 - Classe java.util.HashMap </vt:lpstr>
      <vt:lpstr>Commentaires</vt:lpstr>
      <vt:lpstr>Commentaires - suite</vt:lpstr>
      <vt:lpstr>2. 3 - Accès à un élément </vt:lpstr>
      <vt:lpstr>2.4 - Exercice 1 </vt:lpstr>
      <vt:lpstr>Exercice 1 - solution </vt:lpstr>
      <vt:lpstr>Exercice 1 - solution </vt:lpstr>
      <vt:lpstr>2.5 - Récupération des clés et valeurs du dictionnaire  </vt:lpstr>
      <vt:lpstr>2.5 - Récupération des clés et valeurs du dictionnaire  </vt:lpstr>
      <vt:lpstr>// liste des clés </vt:lpstr>
      <vt:lpstr>// liste des clés </vt:lpstr>
      <vt:lpstr>// liste des valeurs</vt:lpstr>
      <vt:lpstr>// liste des valeurs</vt:lpstr>
      <vt:lpstr>Exercice 2</vt:lpstr>
      <vt:lpstr>Présentation PowerPoint</vt:lpstr>
      <vt:lpstr>Présentation PowerPoint</vt:lpstr>
      <vt:lpstr>=&gt; TP 17 – Dictionnaires Enoncé sur Trello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 4 – Ch. 10 – Les dictionnaires</dc:title>
  <dc:creator>Mathieu</dc:creator>
  <cp:lastModifiedBy>Mathieu</cp:lastModifiedBy>
  <cp:revision>26</cp:revision>
  <dcterms:created xsi:type="dcterms:W3CDTF">2021-04-07T16:11:51Z</dcterms:created>
  <dcterms:modified xsi:type="dcterms:W3CDTF">2021-04-08T10:38:49Z</dcterms:modified>
</cp:coreProperties>
</file>