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0133BE1-0D19-4A51-BB9D-F6782E17BE4D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28/04/2021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A5F520-D012-4015-853F-52D307C32BFB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5901B46-84AD-4607-90E6-234D356E52C6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28/04/2021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61EF6C-BD0E-43ED-99BD-79759F759D6D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Epreuves écrites maintenues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Epreuve E6 la semaine prochaine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=&gt; convocations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=&gt; cours de mercredi prochain annulé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Conseil de classe mercredi 12 mai 10h ???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Portfolio et projet à rendre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3.3 -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code Java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61680" y="1431720"/>
            <a:ext cx="10515240" cy="5060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public class Produit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// attributs privés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private String ref;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private String designation;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private String categorie;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private double prixDeVente;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// constructeur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public Produit(String ref, String des, String categ, double pri)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{   // à compléter…   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// et encore :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// accesseurs, modificateurs, toString.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Image 1" descr=""/>
          <p:cNvPicPr/>
          <p:nvPr/>
        </p:nvPicPr>
        <p:blipFill>
          <a:blip r:embed="rId1"/>
          <a:stretch/>
        </p:blipFill>
        <p:spPr>
          <a:xfrm>
            <a:off x="8726040" y="1027800"/>
            <a:ext cx="2897280" cy="23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80880" y="215640"/>
            <a:ext cx="10515240" cy="70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3.3 -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code Java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92160" y="961200"/>
            <a:ext cx="9496440" cy="2651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public class </a:t>
            </a:r>
            <a:r>
              <a:rPr b="1" lang="en-US" sz="23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private int id;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private String dateCreation;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2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7364160" y="0"/>
            <a:ext cx="4735440" cy="527616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3"/>
          <p:cNvSpPr/>
          <p:nvPr/>
        </p:nvSpPr>
        <p:spPr>
          <a:xfrm flipH="1">
            <a:off x="6247440" y="786240"/>
            <a:ext cx="3439080" cy="8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2" name="CustomShape 4"/>
          <p:cNvSpPr/>
          <p:nvPr/>
        </p:nvSpPr>
        <p:spPr>
          <a:xfrm rot="10257600">
            <a:off x="5847480" y="921600"/>
            <a:ext cx="248400" cy="144864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2160" y="340920"/>
            <a:ext cx="9496440" cy="23180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public class </a:t>
            </a:r>
            <a:r>
              <a:rPr b="1" lang="en-US" sz="2300" spc="-1" strike="noStrike">
                <a:solidFill>
                  <a:srgbClr val="000000"/>
                </a:solidFill>
                <a:latin typeface="Courier New"/>
              </a:rPr>
              <a:t>Commande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private int id;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private String dateCreation;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23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fr-FR" sz="2300" spc="-1" strike="noStrike">
                <a:solidFill>
                  <a:srgbClr val="000000"/>
                </a:solidFill>
                <a:latin typeface="Courier New"/>
              </a:rPr>
              <a:t>private HashMap&lt;Produit, Integer&gt; </a:t>
            </a:r>
            <a:r>
              <a:rPr b="1" lang="fr-FR" sz="2300" spc="-1" strike="noStrike">
                <a:solidFill>
                  <a:srgbClr val="c00000"/>
                </a:solidFill>
                <a:latin typeface="Courier New"/>
              </a:rPr>
              <a:t>lesLignes</a:t>
            </a:r>
            <a:r>
              <a:rPr b="1" lang="fr-FR" sz="23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// dictionnaire :     </a:t>
            </a:r>
            <a:endParaRPr b="0" lang="fr-FR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// </a:t>
            </a:r>
            <a:r>
              <a:rPr b="0" lang="fr-FR" sz="2300" spc="-1" strike="noStrike" u="sng">
                <a:solidFill>
                  <a:srgbClr val="000000"/>
                </a:solidFill>
                <a:uFillTx/>
                <a:latin typeface="Courier New"/>
              </a:rPr>
              <a:t>clé = produit</a:t>
            </a:r>
            <a:r>
              <a:rPr b="0" lang="fr-FR" sz="23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fr-FR" sz="2300" spc="-1" strike="noStrike" u="sng">
                <a:solidFill>
                  <a:srgbClr val="000000"/>
                </a:solidFill>
                <a:uFillTx/>
                <a:latin typeface="Courier New"/>
              </a:rPr>
              <a:t>valeur =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Courier New"/>
              </a:rPr>
              <a:t>quantité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7285320" y="72360"/>
            <a:ext cx="4736160" cy="527724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2"/>
          <p:cNvSpPr/>
          <p:nvPr/>
        </p:nvSpPr>
        <p:spPr>
          <a:xfrm flipH="1">
            <a:off x="4657680" y="2340000"/>
            <a:ext cx="2196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1800000" y="2340000"/>
            <a:ext cx="861840" cy="25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5399640" y="1620000"/>
            <a:ext cx="36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00000"/>
            </a:solidFill>
            <a:tailEnd len="med" type="triangle" w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2182320" y="2460600"/>
            <a:ext cx="3400560" cy="4300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9" name="Image 23" descr=""/>
          <p:cNvPicPr/>
          <p:nvPr/>
        </p:nvPicPr>
        <p:blipFill>
          <a:blip r:embed="rId2"/>
          <a:stretch/>
        </p:blipFill>
        <p:spPr>
          <a:xfrm>
            <a:off x="2304000" y="2593440"/>
            <a:ext cx="3166920" cy="41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215640"/>
            <a:ext cx="10515240" cy="70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3.3 -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code Java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0880" y="921240"/>
            <a:ext cx="7571520" cy="5575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private int id;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private String dateCreation;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private HashMap&lt;Produit, Integer&gt; </a:t>
            </a:r>
            <a:r>
              <a:rPr b="1" lang="fr-FR" sz="2800" spc="-1" strike="noStrike">
                <a:solidFill>
                  <a:srgbClr val="c00000"/>
                </a:solidFill>
                <a:latin typeface="Calibri"/>
              </a:rPr>
              <a:t>lesLignes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// dictionnaire :     clé = produit,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//                              valeur = quantité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/**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* Constructeur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Commande(int id, String date)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// valorisation des attributs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this.id = id;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this.dateCreation = date;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// instanciation du dictionnaire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this.</a:t>
            </a:r>
            <a:r>
              <a:rPr b="1" lang="fr-FR" sz="2800" spc="-1" strike="noStrike">
                <a:solidFill>
                  <a:srgbClr val="c00000"/>
                </a:solidFill>
                <a:latin typeface="Calibri"/>
              </a:rPr>
              <a:t>lesLignes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 = new HashMap&lt;Produit, Integer&gt;();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7364160" y="0"/>
            <a:ext cx="4735440" cy="52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0880" y="215640"/>
            <a:ext cx="10515240" cy="705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3.3 -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code Java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80880" y="921240"/>
            <a:ext cx="7571520" cy="5575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public class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Commande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…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// accesseur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public HashMap&lt;Produit, Integer&gt; getLesLignes()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return this.</a:t>
            </a:r>
            <a:r>
              <a:rPr b="1" lang="fr-FR" sz="2800" spc="-1" strike="noStrike">
                <a:solidFill>
                  <a:srgbClr val="c00000"/>
                </a:solidFill>
                <a:latin typeface="Calibri"/>
              </a:rPr>
              <a:t>lesLignes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/**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* Ajoute une ligne de commande à la commande courante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*/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public void ajouterLigne(Produit </a:t>
            </a:r>
            <a:r>
              <a:rPr b="0" lang="fr-FR" sz="2800" spc="-1" strike="noStrike">
                <a:solidFill>
                  <a:srgbClr val="0070c0"/>
                </a:solidFill>
                <a:latin typeface="Calibri"/>
              </a:rPr>
              <a:t>unProd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int </a:t>
            </a:r>
            <a:r>
              <a:rPr b="0" lang="fr-FR" sz="2800" spc="-1" strike="noStrike">
                <a:solidFill>
                  <a:srgbClr val="548235"/>
                </a:solidFill>
                <a:latin typeface="Calibri"/>
              </a:rPr>
              <a:t>uneQte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this.</a:t>
            </a:r>
            <a:r>
              <a:rPr b="1" lang="fr-FR" sz="2800" spc="-1" strike="noStrike">
                <a:solidFill>
                  <a:srgbClr val="c00000"/>
                </a:solidFill>
                <a:latin typeface="Calibri"/>
              </a:rPr>
              <a:t>lesLignes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put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fr-FR" sz="2800" spc="-1" strike="noStrike">
                <a:solidFill>
                  <a:srgbClr val="0070c0"/>
                </a:solidFill>
                <a:latin typeface="Calibri"/>
              </a:rPr>
              <a:t>unProd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fr-FR" sz="2800" spc="-1" strike="noStrike">
                <a:solidFill>
                  <a:srgbClr val="548235"/>
                </a:solidFill>
                <a:latin typeface="Calibri"/>
              </a:rPr>
              <a:t>uneQte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);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7866720" y="0"/>
            <a:ext cx="4232520" cy="47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1480" y="304200"/>
            <a:ext cx="10515240" cy="75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96640" y="1227240"/>
            <a:ext cx="10515240" cy="4840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1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2.a)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supprimerLigne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qui supprime la ligne de commande correspondant au produit passé en paramètre. (ressemble à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ajouterLigne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).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public void supprimerLigne(Produit unProduit)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.  .  .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utiliser la méthode de la classe HashMap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qui retire du dictionnaire l'élément correspondant à la clé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spécifiée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remove (KeyType key)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Image 3" descr=""/>
          <p:cNvPicPr/>
          <p:nvPr/>
        </p:nvPicPr>
        <p:blipFill>
          <a:blip r:embed="rId1"/>
          <a:stretch/>
        </p:blipFill>
        <p:spPr>
          <a:xfrm>
            <a:off x="8964360" y="1905120"/>
            <a:ext cx="3166920" cy="41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84760" y="1371600"/>
            <a:ext cx="10515240" cy="4884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2.a)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supprimerLigne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qui supprime la ligne de commande correspondant au produit passé en paramètre. (ressemble à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ajouterLigne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).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public void supprimerLigne(Produit </a:t>
            </a:r>
            <a:r>
              <a:rPr b="0" lang="fr-FR" sz="2400" spc="-1" strike="noStrike">
                <a:solidFill>
                  <a:srgbClr val="0070c0"/>
                </a:solidFill>
                <a:latin typeface="Courier New"/>
                <a:ea typeface="Calibri"/>
              </a:rPr>
              <a:t>unProduit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    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this.</a:t>
            </a:r>
            <a:r>
              <a:rPr b="1" lang="fr-FR" sz="2400" spc="-1" strike="noStrike">
                <a:solidFill>
                  <a:srgbClr val="c00000"/>
                </a:solidFill>
                <a:latin typeface="Courier New"/>
                <a:ea typeface="Calibri"/>
              </a:rPr>
              <a:t>lesLignes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remove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fr-FR" sz="2400" spc="-1" strike="noStrike">
                <a:solidFill>
                  <a:srgbClr val="0070c0"/>
                </a:solidFill>
                <a:latin typeface="Courier New"/>
                <a:ea typeface="Calibri"/>
              </a:rPr>
              <a:t>unProduit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Image 3" descr=""/>
          <p:cNvPicPr/>
          <p:nvPr/>
        </p:nvPicPr>
        <p:blipFill>
          <a:blip r:embed="rId1"/>
          <a:stretch/>
        </p:blipFill>
        <p:spPr>
          <a:xfrm>
            <a:off x="8784000" y="2329560"/>
            <a:ext cx="3166920" cy="41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4640" y="962640"/>
            <a:ext cx="10515240" cy="541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6000"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2.b)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getQuantite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décrite dans le commentaire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/**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Retourne la quantité du produit unProduit, contenue dans les lignes de la commande.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@param unProduit : le produit dont on veut obtenir la quantité.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@return la quantité du produit s'il est présent dans la commande, 0 sinon.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*/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public int getQuantite(Produit unProduit)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.  .  .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6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utiliser les méthodes de HashMap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public boolean containsKey (KeyType key)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1900" spc="-1" strike="noStrike">
                <a:solidFill>
                  <a:srgbClr val="000000"/>
                </a:solidFill>
                <a:latin typeface="Calibri"/>
                <a:ea typeface="Calibri"/>
              </a:rPr>
              <a:t>// retourne true si l’élément dont la clé est passée en paramètre est présent dans le dictionnaire, false sinon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public ValueType get (KeyType key)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600" spc="-1" strike="noStrike">
                <a:solidFill>
                  <a:srgbClr val="000000"/>
                </a:solidFill>
                <a:latin typeface="Calibri"/>
                <a:ea typeface="Calibri"/>
              </a:rPr>
              <a:t>// retourne la valeur correspondant à la clé spécifiée, ou null si la clé spécifiée est inexistante</a:t>
            </a:r>
            <a:endParaRPr b="0" lang="fr-FR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Image 3" descr=""/>
          <p:cNvPicPr/>
          <p:nvPr/>
        </p:nvPicPr>
        <p:blipFill>
          <a:blip r:embed="rId1"/>
          <a:stretch/>
        </p:blipFill>
        <p:spPr>
          <a:xfrm>
            <a:off x="9300240" y="2015280"/>
            <a:ext cx="2666520" cy="35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950400"/>
            <a:ext cx="10515240" cy="541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2.b)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getQuantite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décrite dans le commentaire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/**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Retourne la quantité du produit unProduit, contenue dans les lignes de la commande.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@param unProduit : le produit dont on veut obtenir la quantité.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 @return la quantité du produit s'il est présent dans la commande, 0 sinon.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*/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public int getQuantite(Produit </a:t>
            </a:r>
            <a:r>
              <a:rPr b="0" lang="fr-FR" sz="1900" spc="-1" strike="noStrike">
                <a:solidFill>
                  <a:srgbClr val="0070c0"/>
                </a:solidFill>
                <a:latin typeface="Courier New"/>
                <a:ea typeface="Calibri"/>
              </a:rPr>
              <a:t>unProduit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if (this.</a:t>
            </a:r>
            <a:r>
              <a:rPr b="1" lang="fr-FR" sz="1900" spc="-1" strike="noStrike">
                <a:solidFill>
                  <a:srgbClr val="c00000"/>
                </a:solidFill>
                <a:latin typeface="Courier New"/>
                <a:ea typeface="Calibri"/>
              </a:rPr>
              <a:t>lesLignes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1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containsKey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fr-FR" sz="1900" spc="-1" strike="noStrike">
                <a:solidFill>
                  <a:srgbClr val="0070c0"/>
                </a:solidFill>
                <a:latin typeface="Courier New"/>
                <a:ea typeface="Calibri"/>
              </a:rPr>
              <a:t>unProduit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return this.</a:t>
            </a:r>
            <a:r>
              <a:rPr b="1" lang="fr-FR" sz="1900" spc="-1" strike="noStrike">
                <a:solidFill>
                  <a:srgbClr val="c00000"/>
                </a:solidFill>
                <a:latin typeface="Courier New"/>
                <a:ea typeface="Calibri"/>
              </a:rPr>
              <a:t>lesLignes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1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get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b="0" lang="fr-FR" sz="1900" spc="-1" strike="noStrike">
                <a:solidFill>
                  <a:srgbClr val="0070c0"/>
                </a:solidFill>
                <a:latin typeface="Courier New"/>
                <a:ea typeface="Calibri"/>
              </a:rPr>
              <a:t>unProduit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);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else 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return 0;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19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1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Image 3" descr=""/>
          <p:cNvPicPr/>
          <p:nvPr/>
        </p:nvPicPr>
        <p:blipFill>
          <a:blip r:embed="rId1"/>
          <a:stretch/>
        </p:blipFill>
        <p:spPr>
          <a:xfrm>
            <a:off x="9384480" y="3230280"/>
            <a:ext cx="2666520" cy="350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 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93200" y="950400"/>
            <a:ext cx="10860120" cy="541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1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2.c)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getNombreArticles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décrite dans le commentaire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/**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 Retourne le nombre total d'articles contenus dans les lignes de la commande.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 @return le nombre total d'articles de la commande.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*/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public int getNombreArticles()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  .  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utiliser la méthode de HashMap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public Collection&lt;KeyType&gt; values ()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retourne une collection des valeurs contenues dans le dictionnaire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// parcourir la collection avec : 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800" spc="-1" strike="noStrike">
                <a:solidFill>
                  <a:srgbClr val="000000"/>
                </a:solidFill>
                <a:latin typeface="Courier New"/>
                <a:ea typeface="Calibri"/>
              </a:rPr>
              <a:t>for ( KeyType uneValeur  :  laCollection )  {  …  }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Image 3" descr=""/>
          <p:cNvPicPr/>
          <p:nvPr/>
        </p:nvPicPr>
        <p:blipFill>
          <a:blip r:embed="rId1"/>
          <a:stretch/>
        </p:blipFill>
        <p:spPr>
          <a:xfrm>
            <a:off x="8686800" y="1904760"/>
            <a:ext cx="3011400" cy="39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523880" y="1122480"/>
            <a:ext cx="9143640" cy="3076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6000" spc="-1" strike="noStrike">
                <a:solidFill>
                  <a:srgbClr val="000000"/>
                </a:solidFill>
                <a:latin typeface="Calibri Light"/>
              </a:rPr>
              <a:t>SLAM 4 </a:t>
            </a:r>
            <a:br/>
            <a:r>
              <a:rPr b="1" lang="x-none" sz="6000" spc="-1" strike="noStrike">
                <a:solidFill>
                  <a:srgbClr val="000000"/>
                </a:solidFill>
                <a:latin typeface="Calibri Light"/>
              </a:rPr>
              <a:t>Ch. </a:t>
            </a:r>
            <a:r>
              <a:rPr b="1" lang="fr-FR" sz="6000" spc="-1" strike="noStrike">
                <a:solidFill>
                  <a:srgbClr val="000000"/>
                </a:solidFill>
                <a:latin typeface="Calibri Light"/>
              </a:rPr>
              <a:t>10</a:t>
            </a:r>
            <a:r>
              <a:rPr b="1" lang="x-none" sz="6000" spc="-1" strike="noStrike">
                <a:solidFill>
                  <a:srgbClr val="000000"/>
                </a:solidFill>
                <a:latin typeface="Calibri Light"/>
              </a:rPr>
              <a:t> – Les dictionnaires</a:t>
            </a:r>
            <a:br/>
            <a:r>
              <a:rPr b="1" lang="fr-FR" sz="6000" spc="-1" strike="noStrike">
                <a:solidFill>
                  <a:srgbClr val="000000"/>
                </a:solidFill>
                <a:latin typeface="Calibri Light"/>
              </a:rPr>
              <a:t>approfondissement</a:t>
            </a:r>
            <a:br/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68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Exercice 2.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93200" y="950400"/>
            <a:ext cx="10860120" cy="5413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6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2.c)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Ecrire la méthode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 getNombreArticles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décrite dans le commentaire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  <a:ea typeface="Calibri"/>
              </a:rPr>
              <a:t>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/**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 Retourne le nombre total d'articles contenus dans les lignes de la commande.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 @return le nombre total d'articles de la commande.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*/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public int getNombreArticles()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int total = 0;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for (int qte : this.</a:t>
            </a:r>
            <a:r>
              <a:rPr b="1" lang="fr-FR" sz="2400" spc="-1" strike="noStrike">
                <a:solidFill>
                  <a:srgbClr val="c00000"/>
                </a:solidFill>
                <a:latin typeface="Courier New"/>
                <a:ea typeface="Calibri"/>
              </a:rPr>
              <a:t>lesLignes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.</a:t>
            </a:r>
            <a:r>
              <a:rPr b="1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values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())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{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total += qte;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return total;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Image 3" descr=""/>
          <p:cNvPicPr/>
          <p:nvPr/>
        </p:nvPicPr>
        <p:blipFill>
          <a:blip r:embed="rId1"/>
          <a:stretch/>
        </p:blipFill>
        <p:spPr>
          <a:xfrm>
            <a:off x="8927280" y="2640960"/>
            <a:ext cx="3027600" cy="397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3.4 - Exercice 3 – suite sur PC (ou sur papier)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Voir support de cours page 4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46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Un panier en Java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3.1 -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contexte : la société Shop’n Bag</a:t>
            </a:r>
            <a:br/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651680" cy="4129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Shop'n Bag est une entreprise spécialisée dans la maroquinerie grand public.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site web marchand accessible à tous les internautes. 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Calibri"/>
              </a:rPr>
              <a:t>application en Java.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Image 3" descr=""/>
          <p:cNvPicPr/>
          <p:nvPr/>
        </p:nvPicPr>
        <p:blipFill>
          <a:blip r:embed="rId1"/>
          <a:stretch/>
        </p:blipFill>
        <p:spPr>
          <a:xfrm>
            <a:off x="10174320" y="1161000"/>
            <a:ext cx="1247400" cy="1561680"/>
          </a:xfrm>
          <a:prstGeom prst="rect">
            <a:avLst/>
          </a:prstGeom>
          <a:ln w="0">
            <a:noFill/>
          </a:ln>
        </p:spPr>
      </p:pic>
      <p:pic>
        <p:nvPicPr>
          <p:cNvPr id="87" name="Image 4" descr=""/>
          <p:cNvPicPr/>
          <p:nvPr/>
        </p:nvPicPr>
        <p:blipFill>
          <a:blip r:embed="rId2"/>
          <a:stretch/>
        </p:blipFill>
        <p:spPr>
          <a:xfrm>
            <a:off x="9850320" y="2723040"/>
            <a:ext cx="1895040" cy="10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46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/>
          </a:bodyPr>
          <a:p>
            <a:pPr>
              <a:lnSpc>
                <a:spcPct val="90000"/>
              </a:lnSpc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3.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Un panier en Java</a:t>
            </a:r>
            <a:br/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3.1 - </a:t>
            </a:r>
            <a:r>
              <a:rPr b="1" i="1" lang="fr-FR" sz="4400" spc="-1" strike="noStrike">
                <a:solidFill>
                  <a:srgbClr val="000000"/>
                </a:solidFill>
                <a:latin typeface="Calibri Light"/>
              </a:rPr>
              <a:t>Le contexte : la société Shop’n Bag</a:t>
            </a:r>
            <a:br/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467720"/>
            <a:ext cx="10515240" cy="4860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Système de commande avec panier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Le panier =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dictionnaire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(java.util.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HashMap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)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clés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sont 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produits,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valeurs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sont 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quantités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commandées.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Image 3" descr=""/>
          <p:cNvPicPr/>
          <p:nvPr/>
        </p:nvPicPr>
        <p:blipFill>
          <a:blip r:embed="rId1"/>
          <a:stretch/>
        </p:blipFill>
        <p:spPr>
          <a:xfrm>
            <a:off x="515520" y="2081160"/>
            <a:ext cx="10506600" cy="26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Rappel : dictionnaire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Espace réservé du contenu 3" descr=""/>
          <p:cNvPicPr/>
          <p:nvPr/>
        </p:nvPicPr>
        <p:blipFill>
          <a:blip r:embed="rId1"/>
          <a:stretch/>
        </p:blipFill>
        <p:spPr>
          <a:xfrm>
            <a:off x="360000" y="1472760"/>
            <a:ext cx="11471400" cy="14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46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Exercice 1.</a:t>
            </a: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  </a:t>
            </a: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Travail à faire</a:t>
            </a: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 : écrire le code Java qui permet d’instancier et de remplir le panier.</a:t>
            </a:r>
            <a:br/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659880" y="4210920"/>
            <a:ext cx="10515240" cy="2281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Produit p1 = new Produit("sac à main", 80) 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.  .  .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// classe HashMap&lt;Produit, Integer&gt;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.  .  .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Image 4" descr=""/>
          <p:cNvPicPr/>
          <p:nvPr/>
        </p:nvPicPr>
        <p:blipFill>
          <a:blip r:embed="rId1"/>
          <a:stretch/>
        </p:blipFill>
        <p:spPr>
          <a:xfrm>
            <a:off x="659880" y="1400400"/>
            <a:ext cx="10506600" cy="26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460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Exercice 1.</a:t>
            </a: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  </a:t>
            </a:r>
            <a:r>
              <a:rPr b="1" lang="fr-FR" sz="3200" spc="-1" strike="noStrike">
                <a:solidFill>
                  <a:srgbClr val="000000"/>
                </a:solidFill>
                <a:latin typeface="Calibri Light"/>
              </a:rPr>
              <a:t>Travail à faire</a:t>
            </a:r>
            <a:r>
              <a:rPr b="0" lang="fr-FR" sz="3200" spc="-1" strike="noStrike">
                <a:solidFill>
                  <a:srgbClr val="000000"/>
                </a:solidFill>
                <a:latin typeface="Calibri Light"/>
              </a:rPr>
              <a:t> : écrire le code Java qui permet d’instancier et de remplir le panier.</a:t>
            </a:r>
            <a:br/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59880" y="3681720"/>
            <a:ext cx="10515240" cy="28108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p1 = new Produit("sac à main", 80) 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p2 = new Produit("ceinture", 25) 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Produit p3 = new Produit("étiquette", 3) 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HashMap&lt;Produit, Integer&gt; </a:t>
            </a:r>
            <a:r>
              <a:rPr b="1" lang="fr-FR" sz="2000" spc="-1" strike="noStrike">
                <a:solidFill>
                  <a:srgbClr val="c00000"/>
                </a:solidFill>
                <a:latin typeface="Courier New"/>
              </a:rPr>
              <a:t>panier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 = new HashMap&lt;Produit, Integer&gt;();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c00000"/>
                </a:solidFill>
                <a:latin typeface="Courier New"/>
              </a:rPr>
              <a:t>panier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.put(p1, 1);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c00000"/>
                </a:solidFill>
                <a:latin typeface="Courier New"/>
              </a:rPr>
              <a:t>panier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.put(p2, 2);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2000" spc="-1" strike="noStrike">
                <a:solidFill>
                  <a:srgbClr val="c00000"/>
                </a:solidFill>
                <a:latin typeface="Courier New"/>
              </a:rPr>
              <a:t>panier</a:t>
            </a:r>
            <a:r>
              <a:rPr b="0" lang="fr-FR" sz="2000" spc="-1" strike="noStrike">
                <a:solidFill>
                  <a:srgbClr val="000000"/>
                </a:solidFill>
                <a:latin typeface="Courier New"/>
              </a:rPr>
              <a:t>.put(p3, 5);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4" descr=""/>
          <p:cNvPicPr/>
          <p:nvPr/>
        </p:nvPicPr>
        <p:blipFill>
          <a:blip r:embed="rId1"/>
          <a:stretch/>
        </p:blipFill>
        <p:spPr>
          <a:xfrm>
            <a:off x="659880" y="1400400"/>
            <a:ext cx="8363520" cy="21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95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3.2 - Le diagramme de classes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871240" y="1690560"/>
            <a:ext cx="5919120" cy="4336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 produit peut faire partie de plusieurs commandes (ou aucune) 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0..*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une commande contient plusieurs produits, et au moins un :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1..*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534240" y="1237320"/>
            <a:ext cx="4735440" cy="52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952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3.2 - Le diagramme de classes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871240" y="1690560"/>
            <a:ext cx="5482080" cy="2628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association porteuse d’un attribut :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quantité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La quantité concerne un couple d’instances des deux classes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Commande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et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Produit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classe </a:t>
            </a: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Ligne :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classe-association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534240" y="1237320"/>
            <a:ext cx="4735440" cy="52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LibreOffice/7.0.4.2$Windows_X86_64 LibreOffice_project/dcf040e67528d9187c66b2379df5ea4407429775</Application>
  <AppVersion>15.0000</AppVersion>
  <Words>1197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2021-04-07T16:11:51Z</dcterms:created>
  <dc:creator>Mathieu</dc:creator>
  <dc:description/>
  <dc:language>fr-FR</dc:language>
  <cp:lastModifiedBy/>
  <dcterms:modified xsi:type="dcterms:W3CDTF">2021-04-28T13:09:56Z</dcterms:modified>
  <cp:revision>42</cp:revision>
  <dc:subject/>
  <dc:title>SLAM 4 – Ch. 10 – Les dictionnaires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20</vt:i4>
  </property>
</Properties>
</file>