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05" r:id="rId5"/>
    <p:sldId id="290" r:id="rId6"/>
    <p:sldId id="291" r:id="rId7"/>
    <p:sldId id="288" r:id="rId8"/>
    <p:sldId id="293" r:id="rId9"/>
    <p:sldId id="292" r:id="rId10"/>
    <p:sldId id="306" r:id="rId11"/>
    <p:sldId id="296" r:id="rId12"/>
    <p:sldId id="297" r:id="rId13"/>
    <p:sldId id="298" r:id="rId14"/>
    <p:sldId id="294" r:id="rId15"/>
    <p:sldId id="300" r:id="rId16"/>
    <p:sldId id="299" r:id="rId17"/>
    <p:sldId id="301" r:id="rId18"/>
    <p:sldId id="303" r:id="rId19"/>
    <p:sldId id="304" r:id="rId20"/>
    <p:sldId id="29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8154-1CE7-4B76-A573-89B589B2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5DA1DA-0590-4DBB-8D9C-249424E5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6C324-76AE-47B1-AFC8-2D5AF904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49253-52E9-495C-8036-FFD0993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0BD35-AFBF-4D93-BF8B-65361DF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11D9-BD5B-4597-9C1A-562DB457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FBC545-D68B-4082-BA3D-A55B2AAB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59292-9E50-4E55-9449-9A59D90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5B010-0498-4819-A60C-095A889C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30A6B-5860-4F7B-AE88-D4D733E9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FFC6B0-1F5E-4C0D-B150-2D29E675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4FBBB0-4A51-4481-884F-E030AF54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29629-DFB2-463D-9B46-5C24301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70A4A-FBFE-425E-A1D5-777FFDCA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CB889-8AD9-4734-80FB-05BF0961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1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02DE7-D3F2-4EC5-ABFC-69EDD0A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FEC46-D5C3-443C-9A51-D52A2BAE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FD895-985F-4A41-A338-FBCB8EA1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EC72D-EC3D-4824-9A12-2AB6412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AD3CD-722E-4B61-B4E1-B767381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2D01-4043-4351-8899-5CD8AE4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0039D-E5EC-44BF-BCC9-E88A4A36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359CA-2746-48E1-A9DB-A89D3C2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34284-682F-4DED-926D-464F4E26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E885E-AA07-4F66-9D55-7A8B8B99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2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91B26-4A5A-4228-97B7-FFB7923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87AC9-7997-4EBC-A498-252E281AF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91970C-3620-46F1-9F8F-9105C7F8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3E6F0-A71B-48B3-9C89-8E2FE7C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46C35C-406A-4E79-898F-A4BE46A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1E727-CCE7-40BA-8FCB-9815F762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9E1F9-EC4D-4ADE-8FCF-51BBE65B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0AF95B-8C82-47E7-8B76-09EA2BFE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681D7-6D79-48A1-BAD8-128D8B40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542FB6-A8F0-48F8-893F-6BA63F6AE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F4DFB0-5A45-4CC8-8434-D109AC5AA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E81722-1FB4-47C3-8761-C752D68D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D5042-4893-4D30-A114-160141D8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C93C2-C12B-47F0-BEEB-A3B84F9B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6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350A-151D-4D02-95A3-6E7D49C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A027D8-C500-4CC9-9094-E45679AD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8376AD-E88D-4777-8F9B-F09099A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F1A6B-D590-4A1B-B584-53A82EFB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98D76E-12E7-473A-8C71-A352875C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4E7040-8042-4B61-9377-8B477C74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28969-45BC-43AD-AC67-EF97109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510B2-F7E2-4D17-8182-BA93375A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B5319-FBEC-4180-939F-F75B12E8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909409-74C8-4D6C-B601-CE6D99C4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CB2CED-5D56-4842-9374-A8F0FC42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4C85E-2EFD-46DC-AD5B-055AA8D0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08B26-8762-487B-81D1-FEA635B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9900C-B3EA-4132-9FEA-00B7D562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FE64F4-B224-484A-941C-0B7152A8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C6C0E-7353-4812-9721-E3E09A76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5E403-F73F-4BDA-ABD2-D843747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003951-7B0C-44D3-96E7-519E6667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8985F-7A4D-4287-A5F9-DE486D82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0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E414BD-395A-40A9-827C-59133ADB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FA5A6-AA1C-437C-9028-BA151B28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60D1C-035A-439F-A29E-AA11419C6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857F-73D5-4342-B35E-66624658FAE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4403F-56F2-493B-BCDB-BA67BB43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D03DF-2128-4B79-BCD4-E21DFF3A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67362-FE33-413F-943E-D737ED15E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76658"/>
          </a:xfrm>
        </p:spPr>
        <p:txBody>
          <a:bodyPr>
            <a:normAutofit fontScale="90000"/>
          </a:bodyPr>
          <a:lstStyle/>
          <a:p>
            <a:r>
              <a:rPr lang="fr-FR" b="1"/>
              <a:t>SLAM 4 </a:t>
            </a:r>
            <a:br>
              <a:rPr lang="fr-FR" b="1"/>
            </a:br>
            <a:r>
              <a:rPr lang="x-none" b="1"/>
              <a:t>Ch. </a:t>
            </a:r>
            <a:r>
              <a:rPr lang="fr-FR" b="1"/>
              <a:t>10</a:t>
            </a:r>
            <a:r>
              <a:rPr lang="x-none" b="1"/>
              <a:t> – Les dictionnaires</a:t>
            </a:r>
            <a:br>
              <a:rPr lang="fr-FR" b="1"/>
            </a:br>
            <a:r>
              <a:rPr lang="fr-FR" b="1"/>
              <a:t>approfondissement</a:t>
            </a:r>
            <a:br>
              <a:rPr lang="fr-FR" b="1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1187F-2A25-4A67-A3E4-F03C3C08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5467"/>
            <a:ext cx="10515600" cy="705686"/>
          </a:xfrm>
        </p:spPr>
        <p:txBody>
          <a:bodyPr/>
          <a:lstStyle/>
          <a:p>
            <a:r>
              <a:rPr lang="fr-FR"/>
              <a:t>3.3 - </a:t>
            </a:r>
            <a:r>
              <a:rPr lang="fr-FR" b="1" i="1"/>
              <a:t>Le code Java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D4AB-FEB5-4BD2-B965-29CF509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" y="961363"/>
            <a:ext cx="9496926" cy="26522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Commande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private String dateCreation;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3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905741-89C9-4673-AE6A-A68AA5F1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79" y="0"/>
            <a:ext cx="4735679" cy="52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A8DFE9F-4D02-4F49-A2D2-E8DFCEA4BA69}"/>
              </a:ext>
            </a:extLst>
          </p:cNvPr>
          <p:cNvCxnSpPr>
            <a:cxnSpLocks/>
          </p:cNvCxnSpPr>
          <p:nvPr/>
        </p:nvCxnSpPr>
        <p:spPr>
          <a:xfrm flipH="1">
            <a:off x="6248023" y="786168"/>
            <a:ext cx="3439403" cy="83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237101B3-F2B0-488D-A6EB-193781EED3D0}"/>
              </a:ext>
            </a:extLst>
          </p:cNvPr>
          <p:cNvSpPr/>
          <p:nvPr/>
        </p:nvSpPr>
        <p:spPr>
          <a:xfrm rot="10257442">
            <a:off x="5847347" y="921153"/>
            <a:ext cx="248653" cy="144906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5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D4AB-FEB5-4BD2-B965-29CF509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" y="341000"/>
            <a:ext cx="9496926" cy="231826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Commande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private String dateCreation;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3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3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HashMap&lt;Produit, Integer&gt; </a:t>
            </a:r>
            <a:r>
              <a:rPr lang="fr-FR" sz="2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lesLignes</a:t>
            </a:r>
            <a:r>
              <a:rPr lang="fr-FR" sz="23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    // dictionnaire :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2300" u="sng">
                <a:latin typeface="Courier New" panose="02070309020205020404" pitchFamily="49" charset="0"/>
                <a:cs typeface="Courier New" panose="02070309020205020404" pitchFamily="49" charset="0"/>
              </a:rPr>
              <a:t>clé = produit</a:t>
            </a:r>
            <a:r>
              <a:rPr lang="fr-FR" sz="23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300" u="sng">
                <a:latin typeface="Courier New" panose="02070309020205020404" pitchFamily="49" charset="0"/>
                <a:cs typeface="Courier New" panose="02070309020205020404" pitchFamily="49" charset="0"/>
              </a:rPr>
              <a:t>valeur = </a:t>
            </a:r>
            <a:r>
              <a:rPr lang="fr-FR" u="sng">
                <a:latin typeface="Courier New" panose="02070309020205020404" pitchFamily="49" charset="0"/>
                <a:cs typeface="Courier New" panose="02070309020205020404" pitchFamily="49" charset="0"/>
              </a:rPr>
              <a:t>quantité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905741-89C9-4673-AE6A-A68AA5F1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47" y="72189"/>
            <a:ext cx="4736432" cy="527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212A29A-6DD9-4FA1-993C-01B99E9F3231}"/>
              </a:ext>
            </a:extLst>
          </p:cNvPr>
          <p:cNvCxnSpPr>
            <a:cxnSpLocks/>
          </p:cNvCxnSpPr>
          <p:nvPr/>
        </p:nvCxnSpPr>
        <p:spPr>
          <a:xfrm flipH="1">
            <a:off x="5150336" y="2150709"/>
            <a:ext cx="22362" cy="43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BD39AF-1061-4C52-9ED4-62C9D3C1FDF2}"/>
              </a:ext>
            </a:extLst>
          </p:cNvPr>
          <p:cNvCxnSpPr>
            <a:cxnSpLocks/>
          </p:cNvCxnSpPr>
          <p:nvPr/>
        </p:nvCxnSpPr>
        <p:spPr>
          <a:xfrm>
            <a:off x="2602832" y="2150709"/>
            <a:ext cx="59275" cy="442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A8DFE9F-4D02-4F49-A2D2-E8DFCEA4BA69}"/>
              </a:ext>
            </a:extLst>
          </p:cNvPr>
          <p:cNvCxnSpPr>
            <a:cxnSpLocks/>
          </p:cNvCxnSpPr>
          <p:nvPr/>
        </p:nvCxnSpPr>
        <p:spPr>
          <a:xfrm flipH="1">
            <a:off x="5634229" y="1552073"/>
            <a:ext cx="778603" cy="1376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B2E18-B20E-4481-BBBC-6832297FE2C8}"/>
              </a:ext>
            </a:extLst>
          </p:cNvPr>
          <p:cNvSpPr/>
          <p:nvPr/>
        </p:nvSpPr>
        <p:spPr>
          <a:xfrm>
            <a:off x="2182472" y="2460458"/>
            <a:ext cx="3400805" cy="4300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6E661C0-8495-438B-A59C-ECB33A92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07" y="2593617"/>
            <a:ext cx="3167315" cy="4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1187F-2A25-4A67-A3E4-F03C3C08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5467"/>
            <a:ext cx="10515600" cy="705686"/>
          </a:xfrm>
        </p:spPr>
        <p:txBody>
          <a:bodyPr/>
          <a:lstStyle/>
          <a:p>
            <a:r>
              <a:rPr lang="fr-FR"/>
              <a:t>3.3 - </a:t>
            </a:r>
            <a:r>
              <a:rPr lang="fr-FR" b="1" i="1"/>
              <a:t>Le code Java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D4AB-FEB5-4BD2-B965-29CF509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1153"/>
            <a:ext cx="7571874" cy="557589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public class </a:t>
            </a:r>
            <a:r>
              <a:rPr lang="en-US" b="1"/>
              <a:t>Commande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int id;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</a:t>
            </a:r>
            <a:r>
              <a:rPr lang="fr-FR"/>
              <a:t>private String dateCreation;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/>
              <a:t> 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fr-FR" b="1"/>
              <a:t>    private HashMap&lt;Produit, Integer&gt; </a:t>
            </a:r>
            <a:r>
              <a:rPr lang="fr-FR" b="1">
                <a:solidFill>
                  <a:srgbClr val="C00000"/>
                </a:solidFill>
              </a:rPr>
              <a:t>lesLignes</a:t>
            </a:r>
            <a:r>
              <a:rPr lang="fr-FR" b="1"/>
              <a:t>;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// dictionnaire :     clé = produit,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//                              valeur = quantité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* Constructeur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Commande(int id, String date)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</a:t>
            </a:r>
            <a:r>
              <a:rPr lang="fr-FR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 // valorisation des attributs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 </a:t>
            </a:r>
            <a:r>
              <a:rPr lang="en-US"/>
              <a:t>this.id = id;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this.dateCreation = date;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 // instanciation du dictionnaire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 </a:t>
            </a:r>
            <a:r>
              <a:rPr lang="fr-FR" b="1"/>
              <a:t>this.</a:t>
            </a:r>
            <a:r>
              <a:rPr lang="fr-FR" b="1">
                <a:solidFill>
                  <a:srgbClr val="C00000"/>
                </a:solidFill>
              </a:rPr>
              <a:t>lesLignes</a:t>
            </a:r>
            <a:r>
              <a:rPr lang="fr-FR" b="1"/>
              <a:t> = new HashMap&lt;Produit, Integer&gt;();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}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905741-89C9-4673-AE6A-A68AA5F1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79" y="0"/>
            <a:ext cx="4735679" cy="52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57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1187F-2A25-4A67-A3E4-F03C3C08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5467"/>
            <a:ext cx="10515600" cy="705686"/>
          </a:xfrm>
        </p:spPr>
        <p:txBody>
          <a:bodyPr/>
          <a:lstStyle/>
          <a:p>
            <a:r>
              <a:rPr lang="fr-FR"/>
              <a:t>3.3 - </a:t>
            </a:r>
            <a:r>
              <a:rPr lang="fr-FR" b="1" i="1"/>
              <a:t>Le code Java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D4AB-FEB5-4BD2-B965-29CF509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1153"/>
            <a:ext cx="7571874" cy="55758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public class </a:t>
            </a:r>
            <a:r>
              <a:rPr lang="en-US" b="1"/>
              <a:t>Commande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</a:t>
            </a: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// accesseur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public HashMap&lt;Produit, Integer&gt; getLesLignes()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return this.</a:t>
            </a:r>
            <a:r>
              <a:rPr lang="fr-FR" b="1">
                <a:solidFill>
                  <a:srgbClr val="C00000"/>
                </a:solidFill>
              </a:rPr>
              <a:t>lesLignes</a:t>
            </a:r>
            <a:r>
              <a:rPr lang="fr-FR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fr-FR"/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* Ajoute une ligne de commande à la commande courante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public void ajouterLigne(Produit </a:t>
            </a:r>
            <a:r>
              <a:rPr lang="fr-FR">
                <a:solidFill>
                  <a:srgbClr val="0070C0"/>
                </a:solidFill>
              </a:rPr>
              <a:t>unProd</a:t>
            </a:r>
            <a:r>
              <a:rPr lang="fr-FR"/>
              <a:t>, int 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uneQte</a:t>
            </a:r>
            <a:r>
              <a:rPr lang="fr-FR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         this.</a:t>
            </a:r>
            <a:r>
              <a:rPr lang="fr-FR" b="1">
                <a:solidFill>
                  <a:srgbClr val="C00000"/>
                </a:solidFill>
              </a:rPr>
              <a:t>lesLignes</a:t>
            </a:r>
            <a:r>
              <a:rPr lang="fr-FR"/>
              <a:t>.</a:t>
            </a:r>
            <a:r>
              <a:rPr lang="fr-FR" b="1"/>
              <a:t>put</a:t>
            </a:r>
            <a:r>
              <a:rPr lang="fr-FR"/>
              <a:t>(</a:t>
            </a:r>
            <a:r>
              <a:rPr lang="fr-FR">
                <a:solidFill>
                  <a:srgbClr val="0070C0"/>
                </a:solidFill>
              </a:rPr>
              <a:t>unProd</a:t>
            </a:r>
            <a:r>
              <a:rPr lang="fr-FR"/>
              <a:t>, 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uneQte</a:t>
            </a:r>
            <a:r>
              <a:rPr lang="fr-FR"/>
              <a:t>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905741-89C9-4673-AE6A-A68AA5F1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57" y="0"/>
            <a:ext cx="4232901" cy="471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04131"/>
            <a:ext cx="10515600" cy="753812"/>
          </a:xfrm>
        </p:spPr>
        <p:txBody>
          <a:bodyPr/>
          <a:lstStyle/>
          <a:p>
            <a:r>
              <a:rPr lang="fr-FR" b="1"/>
              <a:t>Exercice 2.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1227221"/>
            <a:ext cx="10515600" cy="484145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Ecrire la méthode 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supprimerLigne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supprime la ligne de commande correspondant au produit passé en paramètre. (ressemble à 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ajouterLigne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supprimerLigne(Produit unProduit)</a:t>
            </a:r>
            <a:endParaRPr lang="fr-FR" sz="35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35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  .  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spcAft>
                <a:spcPts val="0"/>
              </a:spcAft>
              <a:buNone/>
            </a:pPr>
            <a:endParaRPr lang="fr-F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/>
              <a:t>// utiliser la méthode de la classe HashMap </a:t>
            </a:r>
          </a:p>
          <a:p>
            <a:pPr marL="0" indent="0" algn="just">
              <a:buNone/>
            </a:pPr>
            <a:r>
              <a:rPr lang="fr-FR"/>
              <a:t>// qui retire du dictionnaire l'élément correspondant à la clé </a:t>
            </a:r>
          </a:p>
          <a:p>
            <a:pPr marL="0" indent="0" algn="just">
              <a:buNone/>
            </a:pPr>
            <a:r>
              <a:rPr lang="fr-FR"/>
              <a:t>// spécifiée :</a:t>
            </a:r>
          </a:p>
          <a:p>
            <a:pPr marL="0" indent="0">
              <a:buNone/>
            </a:pPr>
            <a:r>
              <a:rPr lang="fr-FR"/>
              <a:t>remove (KeyType key)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2CC783-E909-4D88-B768-5942C2AB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25" y="1905200"/>
            <a:ext cx="3167315" cy="4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7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Exercice 2. Solution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8" y="1371599"/>
            <a:ext cx="10515600" cy="4884821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Ecrire la méthode 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supprimerLigne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supprime la ligne de commande correspondant au produit passé en paramètre. (ressemble à 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ajouterLigne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supprimerLigne(Produit </a:t>
            </a:r>
            <a:r>
              <a:rPr lang="fr-FR" sz="24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unProduit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this.</a:t>
            </a:r>
            <a:r>
              <a:rPr lang="fr-FR" sz="2400" b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lesLignes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24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unProduit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 sz="32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A6D8ED-6509-444F-8B8A-744F2169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053" y="2329396"/>
            <a:ext cx="3167315" cy="4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3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fr-FR" b="1"/>
              <a:t>Exercice 2.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962527"/>
            <a:ext cx="10515600" cy="541421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2.b)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Ecrire la méthode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getQuantite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décrite dans le commentaire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:</a:t>
            </a:r>
            <a:endParaRPr lang="fr-FR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Retourne la quantité du produit unProduit, contenue dans les lignes de la commande.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@param unProduit : le produit dont on veut obtenir la quantité.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@return la quantité du produit s'il est présent dans la commande, 0 sinon.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getQuantite(Produit unProduit)</a:t>
            </a:r>
            <a:endParaRPr lang="fr-FR" sz="3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3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  .  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 sz="3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/>
              <a:t>// utiliser les méthodes de HashMap :</a:t>
            </a:r>
          </a:p>
          <a:p>
            <a:pPr marL="0" indent="0">
              <a:buNone/>
            </a:pPr>
            <a:r>
              <a:rPr lang="en-US"/>
              <a:t>public boolean containsKey (KeyType key)</a:t>
            </a:r>
            <a:endParaRPr lang="fr-FR"/>
          </a:p>
          <a:p>
            <a:pPr marL="0" indent="0">
              <a:buNone/>
            </a:pPr>
            <a:r>
              <a:rPr lang="fr-FR" sz="1900" i="1"/>
              <a:t>// retourne true si l’élément dont la clé est passée en paramètre est présent dans le dictionnaire, false sinon</a:t>
            </a:r>
            <a:endParaRPr lang="fr-FR" sz="1900"/>
          </a:p>
          <a:p>
            <a:pPr marL="0" indent="0">
              <a:buNone/>
            </a:pPr>
            <a:r>
              <a:rPr lang="en-US"/>
              <a:t>public ValueType get (KeyType key) </a:t>
            </a:r>
            <a:endParaRPr lang="fr-FR"/>
          </a:p>
          <a:p>
            <a:pPr marL="0" indent="0">
              <a:buNone/>
            </a:pPr>
            <a:r>
              <a:rPr lang="fr-FR" sz="2600" i="1"/>
              <a:t>// retourne la valeur correspondant à la clé spécifiée, ou null si la clé spécifiée est inexistante</a:t>
            </a:r>
            <a:endParaRPr lang="fr-FR" sz="26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B9BC56-4934-452E-9949-C6506C46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410" y="2015261"/>
            <a:ext cx="2667000" cy="3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fr-FR" b="1"/>
              <a:t>Exercice 2. solution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495"/>
            <a:ext cx="10515600" cy="5414210"/>
          </a:xfrm>
        </p:spPr>
        <p:txBody>
          <a:bodyPr>
            <a:normAutofit lnSpcReduction="1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2.b)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Ecrire la méthode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getQuantite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décrite dans le commentaire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:</a:t>
            </a:r>
            <a:endParaRPr lang="fr-FR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Retourne la quantité du produit unProduit, contenue dans les lignes de la commande.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@param unProduit : le produit dont on veut obtenir la quantité.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@return la quantité du produit s'il est présent dans la commande, 0 sinon.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getQuantite(Produit </a:t>
            </a:r>
            <a:r>
              <a:rPr lang="fr-FR" sz="19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unProduit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if (this.</a:t>
            </a:r>
            <a:r>
              <a:rPr lang="fr-FR" sz="1900" b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lesLignes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9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containsKey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9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unProduit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return this.</a:t>
            </a:r>
            <a:r>
              <a:rPr lang="fr-FR" sz="1900" b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lesLignes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9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9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unProduit</a:t>
            </a: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else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return 0;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19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EB5A10-5ACE-4173-AF30-4EFF1DE1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1" y="3230450"/>
            <a:ext cx="2667000" cy="3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fr-FR" b="1"/>
              <a:t>Exercice 2.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950495"/>
            <a:ext cx="10860505" cy="5414210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0"/>
              </a:spcAft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2.c)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Ecrire la méthode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getNombreArticles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décrite dans le commentaire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: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Retourne le nombre total d'articles contenus dans les lignes de la commande.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@return le nombre total d'articles de la commande.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getNombreArticles()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  .  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fr-FR"/>
          </a:p>
          <a:p>
            <a:pPr marL="0" indent="0" algn="just">
              <a:buNone/>
            </a:pPr>
            <a:r>
              <a:rPr lang="fr-FR"/>
              <a:t>// utiliser la méthode de HashMap :</a:t>
            </a:r>
          </a:p>
          <a:p>
            <a:pPr marL="0" indent="0">
              <a:buNone/>
            </a:pPr>
            <a:r>
              <a:rPr lang="fr-FR"/>
              <a:t>public Collection&lt;KeyType&gt; values ()</a:t>
            </a:r>
          </a:p>
          <a:p>
            <a:pPr marL="0" indent="0">
              <a:buNone/>
            </a:pPr>
            <a:r>
              <a:rPr lang="fr-FR" i="1"/>
              <a:t>// retourne une collection des valeurs contenues dans le dictionnaire</a:t>
            </a:r>
          </a:p>
          <a:p>
            <a:pPr marL="0" indent="0">
              <a:buNone/>
            </a:pPr>
            <a:r>
              <a:rPr lang="fr-FR" i="1"/>
              <a:t>// parcourir la collection avec :  </a:t>
            </a:r>
          </a:p>
          <a:p>
            <a:pPr marL="0" indent="0">
              <a:buNone/>
            </a:pP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for ( KeyType uneValeur  :  laCollection )  {  …  }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fr-FR"/>
          </a:p>
          <a:p>
            <a:pPr marL="0" indent="0" algn="just">
              <a:spcAft>
                <a:spcPts val="0"/>
              </a:spcAft>
              <a:buNone/>
            </a:pP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CC8D96-84F1-4E99-A801-0DC199F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99" y="1904696"/>
            <a:ext cx="3011905" cy="39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C14EE-D522-435E-BF87-5741080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fr-FR" b="1"/>
              <a:t>Exercice 2. Solution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51C0F-8BC3-4121-9CA1-EA67F536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950495"/>
            <a:ext cx="10860505" cy="5414210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</a:pP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2.c)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Ecrire la méthode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getNombreArticles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décrite dans le commentaire</a:t>
            </a:r>
            <a:r>
              <a:rPr lang="fr-FR" b="1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: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Retourne le nombre total d'articles contenus dans les lignes de la commande.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@return le nombre total d'articles de la commande.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  <a:endParaRPr lang="fr-FR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getNombreArticles()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int total = 0;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 (int qte : this.</a:t>
            </a:r>
            <a:r>
              <a:rPr lang="fr-FR" sz="2400" b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lesLignes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24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total += qte;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total;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fr-FR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/>
          </a:p>
          <a:p>
            <a:pPr marL="0" indent="0" algn="just">
              <a:spcAft>
                <a:spcPts val="0"/>
              </a:spcAft>
              <a:buNone/>
            </a:pP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8C6C7-AD47-486D-977C-53E33AD0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32" y="2640903"/>
            <a:ext cx="3027946" cy="39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D9E1B-551A-431A-BC2D-CE97B8D0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fr-FR" b="1"/>
              <a:t>3. </a:t>
            </a:r>
            <a:r>
              <a:rPr lang="fr-FR"/>
              <a:t>Un panier en Java</a:t>
            </a:r>
            <a:br>
              <a:rPr lang="fr-FR"/>
            </a:br>
            <a:r>
              <a:rPr lang="fr-FR"/>
              <a:t>3.1 - </a:t>
            </a:r>
            <a:r>
              <a:rPr lang="fr-FR" b="1" i="1"/>
              <a:t>Le contexte : la société </a:t>
            </a:r>
            <a:r>
              <a:rPr lang="fr-FR" b="1" i="1" err="1"/>
              <a:t>Shop’n</a:t>
            </a:r>
            <a:r>
              <a:rPr lang="fr-FR" b="1" i="1"/>
              <a:t> Bag</a:t>
            </a:r>
            <a:br>
              <a:rPr lang="fr-FR" b="1" i="1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1BEF5-CF9F-4D5B-9C9E-7C603CF2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1958" cy="413000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4000" b="1" i="1"/>
          </a:p>
          <a:p>
            <a:r>
              <a:rPr lang="fr-FR" sz="3200" err="1"/>
              <a:t>Shop'n</a:t>
            </a:r>
            <a:r>
              <a:rPr lang="fr-FR" sz="3200"/>
              <a:t> Bag est une entreprise spécialisée dans la maroquinerie grand public.</a:t>
            </a:r>
          </a:p>
          <a:p>
            <a:endParaRPr lang="fr-FR" sz="3200"/>
          </a:p>
          <a:p>
            <a:r>
              <a:rPr lang="fr-FR" sz="3200"/>
              <a:t>site web marchand accessible à tous les internautes. </a:t>
            </a:r>
          </a:p>
          <a:p>
            <a:r>
              <a:rPr lang="fr-FR" sz="3200"/>
              <a:t>application en Java.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EAE531-1FA4-4AFB-BDAA-CC81628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04" y="1160964"/>
            <a:ext cx="1247775" cy="1562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10F3FC-F6CC-4DE4-A400-A801284E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53" y="2723064"/>
            <a:ext cx="1895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A527F-BA8C-49E3-ABC0-D4689A7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3.4 - Exercice 3 – suite sur PC (ou sur papier)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D9FEE-86DD-4C95-8686-F4438EAF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Voir support de cours page 4</a:t>
            </a:r>
          </a:p>
        </p:txBody>
      </p:sp>
    </p:spTree>
    <p:extLst>
      <p:ext uri="{BB962C8B-B14F-4D97-AF65-F5344CB8AC3E}">
        <p14:creationId xmlns:p14="http://schemas.microsoft.com/office/powerpoint/2010/main" val="386349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D9E1B-551A-431A-BC2D-CE97B8D0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fr-FR" b="1"/>
              <a:t>3. </a:t>
            </a:r>
            <a:r>
              <a:rPr lang="fr-FR"/>
              <a:t>Un panier en Java</a:t>
            </a:r>
            <a:br>
              <a:rPr lang="fr-FR"/>
            </a:br>
            <a:r>
              <a:rPr lang="fr-FR"/>
              <a:t>3.1 - </a:t>
            </a:r>
            <a:r>
              <a:rPr lang="fr-FR" b="1" i="1"/>
              <a:t>Le contexte : la société </a:t>
            </a:r>
            <a:r>
              <a:rPr lang="fr-FR" b="1" i="1" err="1"/>
              <a:t>Shop’n</a:t>
            </a:r>
            <a:r>
              <a:rPr lang="fr-FR" b="1" i="1"/>
              <a:t> Bag</a:t>
            </a:r>
            <a:br>
              <a:rPr lang="fr-FR" b="1" i="1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1BEF5-CF9F-4D5B-9C9E-7C603CF2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860758"/>
          </a:xfrm>
        </p:spPr>
        <p:txBody>
          <a:bodyPr>
            <a:normAutofit/>
          </a:bodyPr>
          <a:lstStyle/>
          <a:p>
            <a:r>
              <a:rPr lang="fr-FR"/>
              <a:t>Système de commande avec panier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Le panier = </a:t>
            </a:r>
            <a:r>
              <a:rPr lang="fr-FR" b="1"/>
              <a:t>dictionnaire</a:t>
            </a:r>
            <a:r>
              <a:rPr lang="fr-FR"/>
              <a:t> (</a:t>
            </a:r>
            <a:r>
              <a:rPr lang="fr-FR" err="1"/>
              <a:t>java.util.</a:t>
            </a:r>
            <a:r>
              <a:rPr lang="fr-FR" b="1" err="1"/>
              <a:t>HashMap</a:t>
            </a:r>
            <a:r>
              <a:rPr lang="fr-FR"/>
              <a:t>) :</a:t>
            </a:r>
          </a:p>
          <a:p>
            <a:pPr lvl="1"/>
            <a:r>
              <a:rPr lang="fr-FR"/>
              <a:t>les </a:t>
            </a:r>
            <a:r>
              <a:rPr lang="fr-FR" b="1"/>
              <a:t>clés</a:t>
            </a:r>
            <a:r>
              <a:rPr lang="fr-FR"/>
              <a:t> sont les </a:t>
            </a:r>
            <a:r>
              <a:rPr lang="fr-FR" b="1"/>
              <a:t>produits,</a:t>
            </a:r>
            <a:endParaRPr lang="fr-FR"/>
          </a:p>
          <a:p>
            <a:pPr lvl="1"/>
            <a:r>
              <a:rPr lang="fr-FR"/>
              <a:t>les </a:t>
            </a:r>
            <a:r>
              <a:rPr lang="fr-FR" b="1"/>
              <a:t>valeurs</a:t>
            </a:r>
            <a:r>
              <a:rPr lang="fr-FR"/>
              <a:t> sont les </a:t>
            </a:r>
            <a:r>
              <a:rPr lang="fr-FR" b="1"/>
              <a:t>quantités</a:t>
            </a:r>
            <a:r>
              <a:rPr lang="fr-FR"/>
              <a:t> commandées.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992DC5-A709-4995-9CC7-1B7B444F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3" y="2081087"/>
            <a:ext cx="10506809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09438-4650-483F-839B-2DC47737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Rappel : dictionnaire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2BC8C72-3B47-4768-9C08-C8FA2D44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7" y="1472841"/>
            <a:ext cx="11471905" cy="14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D9E1B-551A-431A-BC2D-CE97B8D0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fr-FR" sz="3200" b="1"/>
              <a:t>Exercice 1.</a:t>
            </a:r>
            <a:r>
              <a:rPr lang="fr-FR" sz="3200"/>
              <a:t>  </a:t>
            </a:r>
            <a:r>
              <a:rPr lang="fr-FR" sz="3200" b="1"/>
              <a:t>Travail à faire</a:t>
            </a:r>
            <a:r>
              <a:rPr lang="fr-FR" sz="3200"/>
              <a:t> : écrire le code Java qui permet d’instancier et de remplir le panier.</a:t>
            </a:r>
            <a:br>
              <a:rPr lang="fr-FR" sz="3200" b="1" i="1"/>
            </a:b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1BEF5-CF9F-4D5B-9C9E-7C603CF2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32" y="4211052"/>
            <a:ext cx="10515600" cy="22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Produit p1 = new Produit("sac à main", 80) ;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.  .  . 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// classe HashMap&lt;Produit, Integer&gt;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.  .  .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D86864-8C66-4C88-9B46-0AD134F0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2" y="1400342"/>
            <a:ext cx="10506809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D9E1B-551A-431A-BC2D-CE97B8D0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fr-FR" sz="3200" b="1"/>
              <a:t>Exercice 1.</a:t>
            </a:r>
            <a:r>
              <a:rPr lang="fr-FR" sz="3200"/>
              <a:t>  </a:t>
            </a:r>
            <a:r>
              <a:rPr lang="fr-FR" sz="3200" b="1"/>
              <a:t>Travail à faire</a:t>
            </a:r>
            <a:r>
              <a:rPr lang="fr-FR" sz="3200"/>
              <a:t> : écrire le code Java qui permet d’instancier et de remplir le panier.</a:t>
            </a:r>
            <a:br>
              <a:rPr lang="fr-FR" sz="3200" b="1" i="1"/>
            </a:b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1BEF5-CF9F-4D5B-9C9E-7C603CF2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32" y="3681664"/>
            <a:ext cx="10515600" cy="281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Produit p1 = new Produit("sac à main", 80) ;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Produit p2 = new Produit("ceinture", 25) ;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Produit p3 = new Produit("étiquette", 3) ;</a:t>
            </a:r>
          </a:p>
          <a:p>
            <a:pPr marL="0" indent="0">
              <a:buNone/>
            </a:pPr>
            <a:r>
              <a:rPr lang="fr-FR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&lt;Produit, Integer&gt; </a:t>
            </a:r>
            <a:r>
              <a:rPr lang="fr-F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&lt;Produit, Integer&gt;();</a:t>
            </a:r>
          </a:p>
          <a:p>
            <a:pPr marL="0" indent="0">
              <a:buNone/>
            </a:pPr>
            <a:r>
              <a:rPr lang="fr-FR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(p1, 1);</a:t>
            </a:r>
          </a:p>
          <a:p>
            <a:pPr marL="0" indent="0">
              <a:buNone/>
            </a:pPr>
            <a:r>
              <a:rPr lang="fr-FR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(p2, 2);</a:t>
            </a:r>
          </a:p>
          <a:p>
            <a:pPr marL="0" indent="0">
              <a:buNone/>
            </a:pPr>
            <a:r>
              <a:rPr lang="fr-FR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(p3, 5);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D86864-8C66-4C88-9B46-0AD134F0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3" y="1400342"/>
            <a:ext cx="8363952" cy="21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AFB07-E76F-41A3-9EBF-2F92919E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666"/>
          </a:xfrm>
        </p:spPr>
        <p:txBody>
          <a:bodyPr/>
          <a:lstStyle/>
          <a:p>
            <a:r>
              <a:rPr lang="fr-FR"/>
              <a:t>3.2 - Le 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F6541-0569-40CD-9A11-CDD6BC3E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0" y="1690689"/>
            <a:ext cx="5919537" cy="4337132"/>
          </a:xfrm>
        </p:spPr>
        <p:txBody>
          <a:bodyPr>
            <a:normAutofit/>
          </a:bodyPr>
          <a:lstStyle/>
          <a:p>
            <a:r>
              <a:rPr lang="fr-FR"/>
              <a:t>un produit peut faire partie de plusieurs commandes (ou aucune) :</a:t>
            </a:r>
          </a:p>
          <a:p>
            <a:pPr marL="0" indent="0">
              <a:buNone/>
            </a:pPr>
            <a:r>
              <a:rPr lang="fr-FR"/>
              <a:t>  0..*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/>
              <a:t>une commande contient plusieurs produits, et au moins un :</a:t>
            </a:r>
          </a:p>
          <a:p>
            <a:pPr marL="0" indent="0">
              <a:buNone/>
            </a:pPr>
            <a:r>
              <a:rPr lang="fr-FR"/>
              <a:t>  1..*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CB914-172C-407C-BEF8-D87831FE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2" y="1237357"/>
            <a:ext cx="4735679" cy="52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72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AFB07-E76F-41A3-9EBF-2F92919E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666"/>
          </a:xfrm>
        </p:spPr>
        <p:txBody>
          <a:bodyPr/>
          <a:lstStyle/>
          <a:p>
            <a:r>
              <a:rPr lang="fr-FR"/>
              <a:t>3.2 - Le 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F6541-0569-40CD-9A11-CDD6BC3E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0" y="1690688"/>
            <a:ext cx="5482389" cy="2628649"/>
          </a:xfrm>
        </p:spPr>
        <p:txBody>
          <a:bodyPr>
            <a:normAutofit lnSpcReduction="10000"/>
          </a:bodyPr>
          <a:lstStyle/>
          <a:p>
            <a:r>
              <a:rPr lang="fr-FR"/>
              <a:t>association porteuse d’un attribut : </a:t>
            </a:r>
            <a:r>
              <a:rPr lang="fr-FR" b="1"/>
              <a:t>quantité</a:t>
            </a:r>
            <a:endParaRPr lang="fr-FR"/>
          </a:p>
          <a:p>
            <a:r>
              <a:rPr lang="fr-FR"/>
              <a:t>La quantité concerne un couple d’instances des deux classes </a:t>
            </a:r>
            <a:r>
              <a:rPr lang="fr-FR" b="1"/>
              <a:t>Commande</a:t>
            </a:r>
            <a:r>
              <a:rPr lang="fr-FR"/>
              <a:t> et </a:t>
            </a:r>
            <a:r>
              <a:rPr lang="fr-FR" b="1"/>
              <a:t>Produit</a:t>
            </a:r>
          </a:p>
          <a:p>
            <a:r>
              <a:rPr lang="fr-FR"/>
              <a:t>classe </a:t>
            </a:r>
            <a:r>
              <a:rPr lang="fr-FR" b="1"/>
              <a:t>Ligne : </a:t>
            </a:r>
            <a:r>
              <a:rPr lang="fr-FR"/>
              <a:t>classe-association </a:t>
            </a:r>
          </a:p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CB914-172C-407C-BEF8-D87831FE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2" y="1237357"/>
            <a:ext cx="4735679" cy="52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28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1187F-2A25-4A67-A3E4-F03C3C0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3.3 - </a:t>
            </a:r>
            <a:r>
              <a:rPr lang="fr-FR" b="1" i="1"/>
              <a:t>Le code Java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D4AB-FEB5-4BD2-B965-29CF509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7" y="1431758"/>
            <a:ext cx="10515600" cy="50611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public class Produit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attributs privés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ref;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designation;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private String categorie;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private double prixDeVente;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// constructeur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public Produit(String ref, String des, String categ, double pri) 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{   // à compléter…   }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// et encore : 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// accesseurs, modificateurs, toString.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0" name="Image 1">
            <a:extLst>
              <a:ext uri="{FF2B5EF4-FFF2-40B4-BE49-F238E27FC236}">
                <a16:creationId xmlns:a16="http://schemas.microsoft.com/office/drawing/2014/main" id="{AE097172-1D09-4BD2-9635-2C24F5A1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70" y="1027906"/>
            <a:ext cx="2897461" cy="231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642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1197</Words>
  <Application>Microsoft Office PowerPoint</Application>
  <PresentationFormat>Grand écran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Thème Office</vt:lpstr>
      <vt:lpstr>SLAM 4  Ch. 10 – Les dictionnaires approfondissement </vt:lpstr>
      <vt:lpstr>3. Un panier en Java 3.1 - Le contexte : la société Shop’n Bag </vt:lpstr>
      <vt:lpstr>3. Un panier en Java 3.1 - Le contexte : la société Shop’n Bag </vt:lpstr>
      <vt:lpstr>Rappel : dictionnaire</vt:lpstr>
      <vt:lpstr>Exercice 1.  Travail à faire : écrire le code Java qui permet d’instancier et de remplir le panier. </vt:lpstr>
      <vt:lpstr>Exercice 1.  Travail à faire : écrire le code Java qui permet d’instancier et de remplir le panier. </vt:lpstr>
      <vt:lpstr>3.2 - Le diagramme de classes</vt:lpstr>
      <vt:lpstr>3.2 - Le diagramme de classes</vt:lpstr>
      <vt:lpstr>3.3 - Le code Java</vt:lpstr>
      <vt:lpstr>3.3 - Le code Java</vt:lpstr>
      <vt:lpstr>Présentation PowerPoint</vt:lpstr>
      <vt:lpstr>3.3 - Le code Java</vt:lpstr>
      <vt:lpstr>3.3 - Le code Java</vt:lpstr>
      <vt:lpstr>Exercice 2.</vt:lpstr>
      <vt:lpstr>Exercice 2. Solution</vt:lpstr>
      <vt:lpstr>Exercice 2.</vt:lpstr>
      <vt:lpstr>Exercice 2. solution</vt:lpstr>
      <vt:lpstr>Exercice 2. </vt:lpstr>
      <vt:lpstr>Exercice 2. Solution</vt:lpstr>
      <vt:lpstr>3.4 - Exercice 3 – suite sur PC (ou sur papier)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4 – Ch. 10 – Les dictionnaires</dc:title>
  <dc:creator>Mathieu</dc:creator>
  <cp:lastModifiedBy>Mathieu</cp:lastModifiedBy>
  <cp:revision>40</cp:revision>
  <dcterms:created xsi:type="dcterms:W3CDTF">2021-04-07T16:11:51Z</dcterms:created>
  <dcterms:modified xsi:type="dcterms:W3CDTF">2021-04-27T20:42:06Z</dcterms:modified>
</cp:coreProperties>
</file>