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7559675" cy="10691813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lt-L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lt-L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lt-L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86E4145-2DF0-4B24-B043-1B4923A28C11}" type="slidenum">
              <a:t>‹#›</a:t>
            </a:fld>
            <a:endParaRPr lang="lt-L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25933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lt-LT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lt-L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lt-L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lt-L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lt-LT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F08B8B9-F288-4307-836E-B2EDDF50413B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2783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lt-LT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A3CBE1-E732-474E-90B5-4E8602856180}" type="slidenum">
              <a:t>1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8255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F00007-124E-4A39-ACD8-F3808DDE6BF8}" type="slidenum">
              <a:t>10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41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B3D4F2-C0D1-4493-8215-EBEB793707D3}" type="slidenum">
              <a:t>11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538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AD99AC1-A866-4170-9FF3-D775F9B732ED}" type="slidenum">
              <a:t>12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0719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25466DE-5DD4-4A53-AFA0-CFD834CC8525}" type="slidenum">
              <a:t>13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30728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55204E3-1266-47D9-91E9-DC3F7E997CFD}" type="slidenum">
              <a:t>14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41809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3B9ABC-607C-449C-9A19-070B7B58028D}" type="slidenum">
              <a:t>15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420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EE6248-DC93-4D61-AC0B-B2BDA764F099}" type="slidenum">
              <a:t>16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5545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F739F3-9F50-46E9-BFD6-5F82D1B5150B}" type="slidenum">
              <a:t>17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3391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0AD280E-65F7-4078-8C3D-A401556B3201}" type="slidenum">
              <a:t>18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6575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BD729B2-1363-423A-AE1C-8C25AAC44949}" type="slidenum">
              <a:t>19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751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97FA5B-772B-46DD-82E3-2278186EDDA1}" type="slidenum">
              <a:t>2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5145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E373DF-7439-4D76-8EE4-31F6B989E00A}" type="slidenum">
              <a:t>20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45010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B15CF52-04A9-4A3B-A7C9-1A474BD24F9D}" type="slidenum">
              <a:t>21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5237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21AFA92-7271-42FF-8D48-FF7C98E1941E}" type="slidenum">
              <a:t>3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0854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E803DE-883B-4F09-A0A5-6BFAC0478023}" type="slidenum">
              <a:t>4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659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9646432-A195-4BE7-B6FE-62071E13FB55}" type="slidenum">
              <a:t>5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9497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3044DB-9F62-496C-A6FB-5EB24B3BEFA5}" type="slidenum">
              <a:t>6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88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372D93-67EE-4AF0-B79D-4A2C6E4C66C0}" type="slidenum">
              <a:t>7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703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174886-F94C-486E-AF60-F51716EF3B90}" type="slidenum">
              <a:t>8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70361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78648C-64AC-4B59-9061-9627E97AC9A9}" type="slidenum">
              <a:t>9</a:t>
            </a:fld>
            <a:endParaRPr lang="lt-LT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103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3F5957-B8F8-4094-B329-BA2F96797C9C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126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0860C-280F-4BD3-A15C-0C08D9FF2DE0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53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7400" cy="4525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5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75AF79-AC90-4B30-9CA8-391676391931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800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34B26E-055C-4D94-AA79-93E4897782BA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9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7231C-0F00-48C8-B948-8B6415F72A9D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8044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B83F8-6FEA-4915-8DA4-546E14563057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865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731838"/>
            <a:ext cx="3124200" cy="347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731838"/>
            <a:ext cx="3124200" cy="347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27C5FF-009E-4127-B8FD-5CBC998A9CB2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09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AF2D49-2007-4243-B4BB-096E217F9F29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67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F63DB8-6651-40F6-BD20-691F840701DA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493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322348-0C58-4A21-B3B8-199912D62AF8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880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96F347-ADD6-431A-B4A5-A555ECA5B6E7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1452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DDB8A4-C151-4B5D-8F09-884070609FF5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8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2C6C6A-31E2-401D-826D-5B37E5309BE1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65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DCFE5C-1CB6-4A5A-9DBB-E16075695CBF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6610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31838"/>
            <a:ext cx="1790700" cy="4783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31838"/>
            <a:ext cx="5219700" cy="4783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8A33A4-F651-4C8A-B3ED-B37C6B82538D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E68EB1-D1F3-4F14-8B65-54087ED67468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6297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C1C7B7-BEAC-4442-ACDA-593F59858C40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70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110EAE-73BE-4AB5-8526-CF13FB66A7DC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7172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838891-6D6D-456C-A660-1B99FCFC6DBF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851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AE098B-02E9-47D3-91A6-C00E18F9E064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9361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A0C04-44EF-4C67-8509-726AF410FB0C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488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28D7D3-C61C-42AA-AB4F-CFFCBAEE6F2B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5092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35E192-8AF4-4EC9-9C90-6CA680DAF2EA}" type="datetime1">
              <a:rPr lang="lt-LT" smtClean="0"/>
              <a:pPr lvl="0"/>
              <a:t>2017.02.01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D3F5A1-E784-4E65-8C27-63C3398A1222}" type="slidenum"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50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5105520"/>
            <a:ext cx="9143640" cy="1752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0" y="0"/>
            <a:ext cx="9143640" cy="510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0" y="3768480"/>
            <a:ext cx="9143640" cy="228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Oval 9"/>
          <p:cNvSpPr/>
          <p:nvPr/>
        </p:nvSpPr>
        <p:spPr>
          <a:xfrm>
            <a:off x="0" y="1600200"/>
            <a:ext cx="9143640" cy="510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0" y="3866759"/>
            <a:ext cx="9143640" cy="2990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3640" cy="38663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2652480"/>
            <a:ext cx="9143640" cy="228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Oval 13"/>
          <p:cNvSpPr/>
          <p:nvPr/>
        </p:nvSpPr>
        <p:spPr>
          <a:xfrm>
            <a:off x="0" y="1600200"/>
            <a:ext cx="9143640" cy="510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172200" y="6172200"/>
            <a:ext cx="25142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lt-LT" sz="1800" b="0" i="0" u="none" strike="noStrike" kern="1200" spc="0">
                <a:solidFill>
                  <a:srgbClr val="000000"/>
                </a:solidFill>
                <a:latin typeface="Trebuchet MS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135E192-8AF4-4EC9-9C90-6CA680DAF2EA}" type="datetime1">
              <a:rPr lang="lt-LT"/>
              <a:pPr lvl="0"/>
              <a:t>2017.02.01</a:t>
            </a:fld>
            <a:endParaRPr lang="lt-LT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7200" y="6172200"/>
            <a:ext cx="33523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lt-LT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3809880" y="6172200"/>
            <a:ext cx="1828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lt-LT" sz="1800" b="0" i="0" u="none" strike="noStrike" kern="1200" spc="0">
                <a:solidFill>
                  <a:srgbClr val="000000"/>
                </a:solidFill>
                <a:latin typeface="Trebuchet MS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35FB521-58EE-48CA-BA8D-AF03A746F408}" type="slidenum">
              <a:t>‹#›</a:t>
            </a:fld>
            <a:endParaRPr lang="lt-LT"/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817560" y="3132359"/>
            <a:ext cx="7175160" cy="1792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r" rtl="0" hangingPunct="1">
        <a:spcBef>
          <a:spcPts val="0"/>
        </a:spcBef>
        <a:spcAft>
          <a:spcPts val="0"/>
        </a:spcAft>
        <a:buClr>
          <a:srgbClr val="C3260C"/>
        </a:buClr>
        <a:buSzPct val="128000"/>
        <a:buFont typeface="Georgia" pitchFamily="16"/>
        <a:buChar char="*"/>
        <a:tabLst/>
        <a:defRPr lang="en-US" sz="5400" b="1" i="0" u="none" strike="noStrike" kern="1200" spc="0">
          <a:ln>
            <a:noFill/>
          </a:ln>
          <a:solidFill>
            <a:srgbClr val="000000"/>
          </a:solidFill>
          <a:latin typeface="Trebuchet MS" pitchFamily="18"/>
          <a:ea typeface="Microsoft YaHei" pitchFamily="2"/>
          <a:cs typeface="Mang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5105520"/>
            <a:ext cx="9143640" cy="1752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0" y="0"/>
            <a:ext cx="9143640" cy="510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4DCFA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0" y="3768480"/>
            <a:ext cx="9143640" cy="228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Oval 9"/>
          <p:cNvSpPr/>
          <p:nvPr/>
        </p:nvSpPr>
        <p:spPr>
          <a:xfrm>
            <a:off x="0" y="1600200"/>
            <a:ext cx="9143640" cy="5105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</a:gra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lt-LT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172200" y="6172200"/>
            <a:ext cx="25142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lt-LT" sz="1800" b="0" i="0" u="none" strike="noStrike" kern="1200" spc="0">
                <a:solidFill>
                  <a:srgbClr val="000000"/>
                </a:solidFill>
                <a:latin typeface="Trebuchet MS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C8A33A4-F651-4C8A-B3ED-B37C6B82538D}" type="datetime1">
              <a:rPr lang="lt-LT"/>
              <a:pPr lvl="0"/>
              <a:t>2017.02.01</a:t>
            </a:fld>
            <a:endParaRPr lang="lt-LT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7200" y="6172200"/>
            <a:ext cx="335232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lt-LT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lt-LT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3809880" y="6172200"/>
            <a:ext cx="1828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lt-LT" sz="1800" b="0" i="0" u="none" strike="noStrike" kern="1200" spc="0">
                <a:solidFill>
                  <a:srgbClr val="000000"/>
                </a:solidFill>
                <a:latin typeface="Trebuchet MS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DBCA7394-7A45-4FCB-8A4E-49F453E3DD73}" type="slidenum">
              <a:t>‹#›</a:t>
            </a:fld>
            <a:endParaRPr lang="lt-LT"/>
          </a:p>
        </p:txBody>
      </p:sp>
      <p:sp>
        <p:nvSpPr>
          <p:cNvPr id="9" name="Title 7"/>
          <p:cNvSpPr txBox="1">
            <a:spLocks noGrp="1"/>
          </p:cNvSpPr>
          <p:nvPr>
            <p:ph type="title"/>
          </p:nvPr>
        </p:nvSpPr>
        <p:spPr>
          <a:xfrm>
            <a:off x="1793160" y="4372200"/>
            <a:ext cx="6512039" cy="1142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10" name="Content Placeholder 9"/>
          <p:cNvSpPr txBox="1">
            <a:spLocks noGrp="1"/>
          </p:cNvSpPr>
          <p:nvPr>
            <p:ph type="body" idx="1"/>
          </p:nvPr>
        </p:nvSpPr>
        <p:spPr>
          <a:xfrm>
            <a:off x="1143000" y="731519"/>
            <a:ext cx="6400440" cy="3474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r" rtl="0" hangingPunct="1">
        <a:spcBef>
          <a:spcPts val="0"/>
        </a:spcBef>
        <a:spcAft>
          <a:spcPts val="0"/>
        </a:spcAft>
        <a:buClr>
          <a:srgbClr val="C3260C"/>
        </a:buClr>
        <a:buSzPct val="128000"/>
        <a:buFont typeface="Georgia" pitchFamily="16"/>
        <a:buChar char="*"/>
        <a:tabLst/>
        <a:defRPr lang="en-US" sz="4600" b="1" i="0" u="none" strike="noStrike" kern="1200" spc="0">
          <a:ln>
            <a:noFill/>
          </a:ln>
          <a:solidFill>
            <a:srgbClr val="000000"/>
          </a:solidFill>
          <a:latin typeface="Trebuchet MS" pitchFamily="18"/>
          <a:ea typeface="Microsoft YaHei" pitchFamily="2"/>
          <a:cs typeface="Mangal" pitchFamily="2"/>
        </a:defRPr>
      </a:lvl1pPr>
    </p:titleStyle>
    <p:bodyStyle>
      <a:lvl1pPr lvl="0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1pPr>
      <a:lvl2pPr lvl="1" algn="l" rtl="0" hangingPunct="1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2pPr>
      <a:lvl3pPr lvl="2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3pPr>
      <a:lvl4pPr lvl="3" algn="l" rtl="0" hangingPunct="1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4pPr>
      <a:lvl5pPr lvl="4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5pPr>
      <a:lvl6pPr lvl="5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6pPr>
      <a:lvl7pPr lvl="6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7pPr>
      <a:lvl8pPr lvl="7" algn="l" rtl="0" hangingPunct="1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8pPr>
      <a:lvl9pPr marL="0" marR="0" lvl="0" indent="0" algn="l" rtl="0" hangingPunct="1">
        <a:spcBef>
          <a:spcPts val="439"/>
        </a:spcBef>
        <a:spcAft>
          <a:spcPts val="300"/>
        </a:spcAft>
        <a:buClr>
          <a:srgbClr val="C3260C"/>
        </a:buClr>
        <a:buSzPct val="130000"/>
        <a:buFont typeface="Georgia" pitchFamily="16"/>
        <a:buChar char="*"/>
        <a:tabLst/>
        <a:defRPr lang="en-US" sz="2200" b="0" i="0" u="none" strike="noStrike" kern="1200" spc="0">
          <a:ln>
            <a:noFill/>
          </a:ln>
          <a:solidFill>
            <a:srgbClr val="404040"/>
          </a:solidFill>
          <a:latin typeface="Trebuchet MS" pitchFamily="18"/>
          <a:ea typeface="Microsoft YaHei" pitchFamily="2"/>
          <a:cs typeface="Mangal" pitchFamily="2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rmanas.Budnikas@kt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sylee/courses/clips/intro.ht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444840" y="3408471"/>
            <a:ext cx="4680000" cy="1065239"/>
          </a:xfrm>
        </p:spPr>
        <p:txBody>
          <a:bodyPr wrap="square" lIns="90000" tIns="45000" rIns="90000" bIns="45000" anchor="t">
            <a:noAutofit/>
          </a:bodyPr>
          <a:lstStyle/>
          <a:p>
            <a:pPr lvl="0" algn="r">
              <a:spcAft>
                <a:spcPts val="0"/>
              </a:spcAft>
              <a:buClr>
                <a:srgbClr val="C3260C"/>
              </a:buClr>
              <a:buSzPct val="128000"/>
              <a:buFont typeface="Georgia" pitchFamily="16"/>
              <a:buChar char="*"/>
            </a:pPr>
            <a:r>
              <a:rPr lang="lt-LT" sz="2400" b="1" dirty="0" smtClean="0"/>
              <a:t>Doc. </a:t>
            </a:r>
            <a:r>
              <a:rPr lang="lt-LT" sz="2400" b="1" dirty="0"/>
              <a:t>Germanas Budnikas</a:t>
            </a:r>
          </a:p>
          <a:p>
            <a:pPr lvl="0" algn="r">
              <a:spcAft>
                <a:spcPts val="0"/>
              </a:spcAft>
              <a:buClr>
                <a:srgbClr val="C3260C"/>
              </a:buClr>
              <a:buSzPct val="128000"/>
              <a:buFont typeface="Georgia" pitchFamily="16"/>
              <a:buChar char="*"/>
            </a:pPr>
            <a:r>
              <a:rPr lang="lt-LT" sz="2400" b="1" dirty="0">
                <a:hlinkClick r:id="rId3"/>
              </a:rPr>
              <a:t>Germanas.Budnikas@ktu.edu</a:t>
            </a:r>
          </a:p>
          <a:p>
            <a:pPr lvl="0" algn="r">
              <a:spcAft>
                <a:spcPts val="0"/>
              </a:spcAft>
              <a:buClr>
                <a:srgbClr val="C3260C"/>
              </a:buClr>
              <a:buSzPct val="128000"/>
              <a:buFont typeface="Georgia" pitchFamily="16"/>
              <a:buChar char="*"/>
            </a:pPr>
            <a:r>
              <a:rPr lang="lt-LT" sz="2400" b="1" dirty="0" err="1"/>
              <a:t>Subj</a:t>
            </a:r>
            <a:r>
              <a:rPr lang="lt-LT" sz="2400" b="1" dirty="0"/>
              <a:t>: AI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755525" y="1966851"/>
            <a:ext cx="7570440" cy="2285834"/>
          </a:xfrm>
        </p:spPr>
        <p:txBody>
          <a:bodyPr/>
          <a:lstStyle/>
          <a:p>
            <a:r>
              <a:rPr lang="lt-LT" sz="2800" dirty="0" smtClean="0"/>
              <a:t>P</a:t>
            </a:r>
            <a:r>
              <a:rPr lang="pl-PL" sz="2800" dirty="0" smtClean="0"/>
              <a:t>176B101:</a:t>
            </a:r>
            <a:r>
              <a:rPr lang="lt-LT" sz="2800" dirty="0" smtClean="0"/>
              <a:t> </a:t>
            </a:r>
            <a:r>
              <a:rPr lang="lt-LT" sz="2800" b="0" dirty="0"/>
              <a:t/>
            </a:r>
            <a:br>
              <a:rPr lang="lt-LT" sz="2800" b="0" dirty="0"/>
            </a:br>
            <a:r>
              <a:rPr lang="lt-LT" sz="2800" b="0" dirty="0"/>
              <a:t> </a:t>
            </a:r>
            <a:r>
              <a:rPr lang="lt-LT" sz="2800" b="0" dirty="0" smtClean="0"/>
              <a:t>susipažinimas su </a:t>
            </a:r>
            <a:r>
              <a:rPr lang="lt-LT" sz="2800" b="0" dirty="0"/>
              <a:t>žinių vaizdavimo būdais, loginio išvedimo </a:t>
            </a:r>
            <a:r>
              <a:rPr lang="lt-LT" sz="2800" b="0" dirty="0" smtClean="0"/>
              <a:t>mechanizmu</a:t>
            </a:r>
            <a:endParaRPr lang="en-US" sz="28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1691640" y="428040"/>
            <a:ext cx="2625840" cy="197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5">
            <a:alphaModFix/>
          </a:blip>
          <a:srcRect/>
          <a:stretch>
            <a:fillRect/>
          </a:stretch>
        </p:blipFill>
        <p:spPr>
          <a:xfrm>
            <a:off x="5868000" y="4581570"/>
            <a:ext cx="2256840" cy="169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1385999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nori valgyti ir yra pelių, jis valgo peles</a:t>
            </a:r>
          </a:p>
          <a:p>
            <a:pPr marL="365760" lvl="0">
              <a:buNone/>
            </a:pPr>
            <a:r>
              <a:rPr lang="en-US" sz="2000"/>
              <a:t>Prieš mirtį </a:t>
            </a:r>
            <a:br>
              <a:rPr lang="en-US" sz="2000"/>
            </a:br>
            <a:r>
              <a:rPr lang="en-US" sz="2000"/>
              <a:t>	baltoji pelė </a:t>
            </a:r>
            <a:r>
              <a:rPr lang="en-US" sz="2000" i="1"/>
              <a:t>šaukia </a:t>
            </a:r>
            <a:r>
              <a:rPr lang="en-US" sz="2000"/>
              <a:t>„py-py!“, pilkoji – „pyyyyyy“</a:t>
            </a:r>
            <a:br>
              <a:rPr lang="en-US" sz="2000"/>
            </a:br>
            <a:r>
              <a:rPr lang="en-US" sz="2000"/>
              <a:t>	po valgio katinas paprastai  </a:t>
            </a:r>
            <a:r>
              <a:rPr lang="en-US" sz="2000" i="1"/>
              <a:t>sako</a:t>
            </a:r>
            <a:r>
              <a:rPr lang="en-US" sz="2000"/>
              <a:t> „miau“ ;-)</a:t>
            </a:r>
          </a:p>
        </p:txBody>
      </p:sp>
      <p:sp>
        <p:nvSpPr>
          <p:cNvPr id="4" name="Content Placeholder 2"/>
          <p:cNvSpPr/>
          <p:nvPr/>
        </p:nvSpPr>
        <p:spPr>
          <a:xfrm>
            <a:off x="1952639" y="2117880"/>
            <a:ext cx="7200360" cy="4494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(defrule r2 "Kai katinas nori valgyti ir yra pelių, jis valgo peles"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?fact-id1 &lt;- (katino (būsena "nori valgyti") (suvalgyta_pelių ?suvalgyta))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?fact-id2 &lt;- (pelė (spalva ?spalva) (kiekis ?kiekis))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(test (&gt; ?kiekis 0))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=&gt;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(if (eq ?spalva balta)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	then (printout t "py-py!" crlf)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	else (printout t "pyyyyy" crlf) 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?fact-id2 (kiekis (- ?kiekis 1))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?fact-id1 (suvalgyta_pelių (+ ?suvalgyta 1))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(printout t "miau" crlf)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968759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 kai katinas suvalgo 5 peles, jis tampa storu katinu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1907639" y="1488656"/>
            <a:ext cx="662436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defrule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r3 "kai katinas suvalgo 5 peles, jis tampa storu katinu"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declare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salience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10))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?fact-id1 &lt;- (katino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suvalgyta_pelių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?suvalgyta))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test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(= ?suvalgyta 5))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=&gt;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modify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?fact-id1 (būsena "storas"))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143000" y="4077112"/>
            <a:ext cx="2625840" cy="197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lausimai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Klausimai?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no klausimai ;-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Mano klausimai ;-)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Kaip aprašyti faktą: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/>
              <a:t>	P.S.2. stori katinai pelių nevalgo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tiksl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Patikslinimas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1340640"/>
            <a:ext cx="7605000" cy="4320000"/>
          </a:xfrm>
        </p:spPr>
        <p:txBody>
          <a:bodyPr/>
          <a:lstStyle/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(defrule r3 "kai katinas suvalgo 5 peles, jis tampa storu katinu"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  (declare (salience 10))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  ?fact-id1 &lt;- (katino </a:t>
            </a:r>
            <a:r>
              <a:rPr lang="en-US" sz="2000" b="1">
                <a:latin typeface="Arial Narrow" pitchFamily="34"/>
              </a:rPr>
              <a:t>(būsena "nori valgyti")</a:t>
            </a:r>
            <a:r>
              <a:rPr lang="en-US" sz="2000">
                <a:latin typeface="Arial Narrow" pitchFamily="34"/>
              </a:rPr>
              <a:t> (suvalgyta_pelių ?suvalgyta))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  (test (= ?suvalgyta 5))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=&gt;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  (modify ?fact-id1 (būsena "storas"))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sz="2000">
                <a:latin typeface="Arial Narrow" pitchFamily="34"/>
              </a:rPr>
              <a:t>)</a:t>
            </a:r>
          </a:p>
        </p:txBody>
      </p:sp>
      <p:sp>
        <p:nvSpPr>
          <p:cNvPr id="4" name="Content Placeholder 2"/>
          <p:cNvSpPr/>
          <p:nvPr/>
        </p:nvSpPr>
        <p:spPr>
          <a:xfrm>
            <a:off x="1143000" y="731519"/>
            <a:ext cx="7388999" cy="968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P.S. kai katinas suvalgo 5 peles, jis tampa storu katinu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CLIPS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611640" y="332640"/>
            <a:ext cx="3744000" cy="6192360"/>
          </a:xfrm>
        </p:spPr>
        <p:txBody>
          <a:bodyPr/>
          <a:lstStyle/>
          <a:p>
            <a:pPr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(deftemplate pele (slot spalva) (slot kiekis) )</a:t>
            </a:r>
          </a:p>
          <a:p>
            <a:pPr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(deftemplate katino (slot busena) (slot suvalgyta_peliu) )</a:t>
            </a:r>
          </a:p>
          <a:p>
            <a:pPr lvl="0">
              <a:spcAft>
                <a:spcPts val="0"/>
              </a:spcAft>
              <a:buNone/>
            </a:pPr>
            <a:endParaRPr lang="en-US" sz="1600"/>
          </a:p>
          <a:p>
            <a:pPr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(deffacts faktu-inicializavimas</a:t>
            </a:r>
          </a:p>
          <a:p>
            <a:pPr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(pele (spalva pilka) (kiekis 5))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(pele (spalva balta) (kiekis 3))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(katino (busena "alkanas") (suvalgyta_peliu 0)) )</a:t>
            </a:r>
          </a:p>
          <a:p>
            <a:pPr marL="45720" lvl="0">
              <a:spcAft>
                <a:spcPts val="0"/>
              </a:spcAft>
              <a:buNone/>
            </a:pPr>
            <a:endParaRPr lang="en-US" sz="1600"/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(defrule r1 "Kai katinas alkanas, jis nori valgyti"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?fact-id &lt;- (katino (busena ?busena))  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(test (eq ?busena "alkanas"))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=&gt;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(bind ?būsena  "nori valgyti")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(modify ?fact-id (būsena ?būsena )) )</a:t>
            </a:r>
          </a:p>
          <a:p>
            <a:pPr marL="45720" lvl="0">
              <a:spcAft>
                <a:spcPts val="0"/>
              </a:spcAft>
              <a:buNone/>
            </a:pPr>
            <a:endParaRPr lang="en-US" sz="1600"/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(defrule r2 "Kai katinas nori valgyti ir yra peliu, </a:t>
            </a:r>
            <a:br>
              <a:rPr lang="en-US" sz="1600">
                <a:latin typeface="Arial Narrow" pitchFamily="34"/>
              </a:rPr>
            </a:br>
            <a:r>
              <a:rPr lang="en-US" sz="1600">
                <a:latin typeface="Arial Narrow" pitchFamily="34"/>
              </a:rPr>
              <a:t>		jis valgo peles"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?fact-id1 &lt;- (katino (busena "nori valgyti") 	 (suvalgyta_peliu ?suvalgyta))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?fact-id2 &lt;- (pele (spalva ?spalva) </a:t>
            </a:r>
            <a:br>
              <a:rPr lang="en-US" sz="1600">
                <a:latin typeface="Arial Narrow" pitchFamily="34"/>
              </a:rPr>
            </a:br>
            <a:r>
              <a:rPr lang="en-US" sz="1600">
                <a:latin typeface="Arial Narrow" pitchFamily="34"/>
              </a:rPr>
              <a:t>	 (kiekis ?kiekis))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(test (&gt; ?kiekis 0))</a:t>
            </a:r>
          </a:p>
          <a:p>
            <a:pPr marL="45720" lvl="0">
              <a:spcAft>
                <a:spcPts val="0"/>
              </a:spcAft>
              <a:buNone/>
            </a:pPr>
            <a:r>
              <a:rPr lang="en-US" sz="1600">
                <a:latin typeface="Arial Narrow" pitchFamily="34"/>
              </a:rPr>
              <a:t>  =&gt;</a:t>
            </a:r>
          </a:p>
        </p:txBody>
      </p:sp>
      <p:sp>
        <p:nvSpPr>
          <p:cNvPr id="4" name="Content Placeholder 2"/>
          <p:cNvSpPr/>
          <p:nvPr/>
        </p:nvSpPr>
        <p:spPr>
          <a:xfrm>
            <a:off x="4500000" y="332640"/>
            <a:ext cx="4643640" cy="5832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(if (eq ?spalva balta) then (printout t "py-py!" crlf)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                   else (printout t "pyyyyy" crlf))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?fact-id2 (kiekis (- ?kiekis 1)) 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?fact-id1 (suvalgyta_peliu (+ ?suvalgyta 1))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(printout t "miau" crlf) 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endParaRPr lang="lt-LT" sz="1500" b="0" i="0" u="none" strike="noStrike" kern="1200" spc="0">
              <a:ln>
                <a:noFill/>
              </a:ln>
              <a:solidFill>
                <a:srgbClr val="000000"/>
              </a:solidFill>
              <a:latin typeface="Arial Narrow" pitchFamily="34"/>
              <a:ea typeface="Microsoft YaHei" pitchFamily="2"/>
              <a:cs typeface="Mangal" pitchFamily="2"/>
            </a:endParaRP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(defrule r3 "kai katinas suvalgo 5 peles, jis tampa storu katinu"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(declare (salience 10))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?fact-id1 &lt;- (katino (busena "nori valgyti") 	(suvalgyta_peliu ?suvalgyta))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(test (= ?suvalgyta 5))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=&gt;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(modify ?fact-id1 (busena "storas"))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15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CLIPS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483640" y="731519"/>
            <a:ext cx="6400440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 dirty="0"/>
              <a:t>CLIPS is a rule-based language that was developed by NASA's Johnson Space Center. [</a:t>
            </a:r>
            <a:r>
              <a:rPr lang="en-US" i="1" dirty="0"/>
              <a:t>http://www.clipsrules.net/?</a:t>
            </a:r>
            <a:r>
              <a:rPr lang="en-US" i="1" dirty="0" smtClean="0"/>
              <a:t>q=AboutCLIPS</a:t>
            </a:r>
            <a:r>
              <a:rPr lang="en-US" dirty="0" smtClean="0"/>
              <a:t>]</a:t>
            </a:r>
            <a:endParaRPr lang="en-US" dirty="0"/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 dirty="0"/>
              <a:t>NASA CLIPS 1.0 was created in the Spring of 1985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467640" y="309600"/>
            <a:ext cx="1866599" cy="623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99520" y="1124640"/>
            <a:ext cx="8544600" cy="46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3"/>
          <p:cNvSpPr/>
          <p:nvPr/>
        </p:nvSpPr>
        <p:spPr>
          <a:xfrm>
            <a:off x="5148000" y="2564999"/>
            <a:ext cx="2592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lt-LT" sz="1800" b="0" i="1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Window -&gt; Facts</a:t>
            </a:r>
          </a:p>
        </p:txBody>
      </p:sp>
      <p:sp>
        <p:nvSpPr>
          <p:cNvPr id="4" name="TextBox 5"/>
          <p:cNvSpPr/>
          <p:nvPr/>
        </p:nvSpPr>
        <p:spPr>
          <a:xfrm>
            <a:off x="5148000" y="4509000"/>
            <a:ext cx="2592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lt-LT" sz="1800" b="0" i="1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Window -&gt; Agenda</a:t>
            </a:r>
          </a:p>
        </p:txBody>
      </p:sp>
      <p:sp>
        <p:nvSpPr>
          <p:cNvPr id="5" name="TextBox 6"/>
          <p:cNvSpPr/>
          <p:nvPr/>
        </p:nvSpPr>
        <p:spPr>
          <a:xfrm>
            <a:off x="5148000" y="3098160"/>
            <a:ext cx="2592000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lt-L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Žinių bazė</a:t>
            </a:r>
          </a:p>
        </p:txBody>
      </p:sp>
      <p:sp>
        <p:nvSpPr>
          <p:cNvPr id="6" name="TextBox 7"/>
          <p:cNvSpPr/>
          <p:nvPr/>
        </p:nvSpPr>
        <p:spPr>
          <a:xfrm>
            <a:off x="5148000" y="4905360"/>
            <a:ext cx="295199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lt-LT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Parengtos vykdyti taisyklės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7040" y="908640"/>
            <a:ext cx="8809560" cy="50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pildym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Papildymai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AutoNum type="arabicPeriod"/>
            </a:pPr>
            <a:r>
              <a:rPr lang="en-US" dirty="0" err="1"/>
              <a:t>Stori</a:t>
            </a:r>
            <a:r>
              <a:rPr lang="en-US" dirty="0"/>
              <a:t> </a:t>
            </a:r>
            <a:r>
              <a:rPr lang="en-US" dirty="0" err="1"/>
              <a:t>katinai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miego</a:t>
            </a:r>
            <a:r>
              <a:rPr lang="en-US" dirty="0"/>
              <a:t> </a:t>
            </a:r>
            <a:r>
              <a:rPr lang="en-US" dirty="0" err="1"/>
              <a:t>tampa</a:t>
            </a:r>
            <a:r>
              <a:rPr lang="en-US" dirty="0"/>
              <a:t> </a:t>
            </a:r>
            <a:r>
              <a:rPr lang="en-US" dirty="0" err="1"/>
              <a:t>alkani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pamiršta</a:t>
            </a:r>
            <a:r>
              <a:rPr lang="en-US" dirty="0"/>
              <a:t>, </a:t>
            </a:r>
            <a:r>
              <a:rPr lang="en-US" dirty="0" err="1"/>
              <a:t>kiek</a:t>
            </a:r>
            <a:r>
              <a:rPr lang="en-US" dirty="0"/>
              <a:t> </a:t>
            </a:r>
            <a:r>
              <a:rPr lang="en-US" dirty="0" err="1"/>
              <a:t>suvalgė</a:t>
            </a:r>
            <a:r>
              <a:rPr lang="en-US" dirty="0"/>
              <a:t> </a:t>
            </a:r>
            <a:r>
              <a:rPr lang="en-US" dirty="0" err="1"/>
              <a:t>pelių</a:t>
            </a:r>
            <a:endParaRPr lang="en-US" dirty="0"/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AutoNum type="arabicPeriod"/>
            </a:pPr>
            <a:r>
              <a:rPr lang="en-US" dirty="0" err="1"/>
              <a:t>Nevalgę</a:t>
            </a:r>
            <a:r>
              <a:rPr lang="en-US" dirty="0"/>
              <a:t> </a:t>
            </a:r>
            <a:r>
              <a:rPr lang="en-US" dirty="0" err="1"/>
              <a:t>alkani</a:t>
            </a:r>
            <a:r>
              <a:rPr lang="en-US" dirty="0"/>
              <a:t> </a:t>
            </a:r>
            <a:r>
              <a:rPr lang="en-US" dirty="0" err="1"/>
              <a:t>katinai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7 </a:t>
            </a:r>
            <a:r>
              <a:rPr lang="en-US" dirty="0" err="1"/>
              <a:t>dienų</a:t>
            </a:r>
            <a:r>
              <a:rPr lang="en-US" dirty="0"/>
              <a:t> </a:t>
            </a:r>
            <a:r>
              <a:rPr lang="en-US" dirty="0" err="1"/>
              <a:t>miršta</a:t>
            </a:r>
            <a:endParaRPr lang="en-US" dirty="0"/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Pelės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4004639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Jos baltos ir pilkos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Jų yra daug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338863" y="4525335"/>
            <a:ext cx="2256840" cy="169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Užduot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 smtClean="0"/>
              <a:t>Užduot</a:t>
            </a:r>
            <a:r>
              <a:rPr lang="lt-LT" smtClean="0"/>
              <a:t>i</a:t>
            </a:r>
            <a:r>
              <a:rPr lang="en-US" smtClean="0"/>
              <a:t>s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 dirty="0" err="1"/>
              <a:t>Ataskaitai</a:t>
            </a:r>
            <a:r>
              <a:rPr lang="en-US" dirty="0"/>
              <a:t> </a:t>
            </a:r>
            <a:r>
              <a:rPr lang="en-US" dirty="0" err="1" smtClean="0"/>
              <a:t>pateikti</a:t>
            </a:r>
            <a:r>
              <a:rPr lang="lt-LT" dirty="0"/>
              <a:t> </a:t>
            </a:r>
            <a:r>
              <a:rPr lang="lt-LT" dirty="0" smtClean="0"/>
              <a:t>p</a:t>
            </a:r>
            <a:r>
              <a:rPr lang="en-US" dirty="0" err="1" smtClean="0"/>
              <a:t>apildytą</a:t>
            </a:r>
            <a:r>
              <a:rPr lang="en-US" dirty="0" smtClean="0"/>
              <a:t> </a:t>
            </a:r>
            <a:r>
              <a:rPr lang="en-US" dirty="0" err="1"/>
              <a:t>žinių</a:t>
            </a:r>
            <a:r>
              <a:rPr lang="en-US" dirty="0"/>
              <a:t> </a:t>
            </a:r>
            <a:r>
              <a:rPr lang="en-US" dirty="0" err="1"/>
              <a:t>bazę</a:t>
            </a:r>
            <a:r>
              <a:rPr lang="en-US" dirty="0"/>
              <a:t>, </a:t>
            </a:r>
            <a:r>
              <a:rPr lang="en-US" dirty="0" err="1"/>
              <a:t>vykdymų</a:t>
            </a:r>
            <a:r>
              <a:rPr lang="en-US" dirty="0"/>
              <a:t> </a:t>
            </a:r>
            <a:r>
              <a:rPr lang="en-US" dirty="0" err="1"/>
              <a:t>ekranų</a:t>
            </a:r>
            <a:r>
              <a:rPr lang="en-US" dirty="0"/>
              <a:t> </a:t>
            </a:r>
            <a:r>
              <a:rPr lang="en-US" dirty="0" err="1"/>
              <a:t>kopijas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paaiškinimais</a:t>
            </a:r>
            <a:r>
              <a:rPr lang="en-US" dirty="0"/>
              <a:t>;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itera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Literatūra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AutoNum type="arabicPeriod"/>
            </a:pPr>
            <a:r>
              <a:rPr lang="en-US" sz="1600" dirty="0" smtClean="0">
                <a:hlinkClick r:id="rId3"/>
              </a:rPr>
              <a:t>http://www.csie.ntu.edu.tw/~sylee/courses/clips/intro.htm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AutoNum type="arabicPeriod"/>
            </a:pP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://www.clipsrules.net/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363312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Alkanas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alkanas, jis nori valgyti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nori valgyti ir yra pelių, jis valgo peles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/>
              <a:t>					... baltas ir pilkas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toks yra gyvenimas</a:t>
            </a:r>
          </a:p>
          <a:p>
            <a:pPr marL="45720" lvl="0">
              <a:spcBef>
                <a:spcPts val="439"/>
              </a:spcBef>
              <a:spcAft>
                <a:spcPts val="300"/>
              </a:spcAft>
              <a:buNone/>
            </a:pPr>
            <a:r>
              <a:rPr lang="en-US"/>
              <a:t>  Prieš mirtį </a:t>
            </a:r>
            <a:br>
              <a:rPr lang="en-US"/>
            </a:br>
            <a:r>
              <a:rPr lang="en-US"/>
              <a:t>	baltoji pelė </a:t>
            </a:r>
            <a:r>
              <a:rPr lang="en-US" i="1"/>
              <a:t>šaukia </a:t>
            </a:r>
            <a:r>
              <a:rPr lang="en-US"/>
              <a:t>„py-py!“, pilkoji – „pyyyyyy“</a:t>
            </a:r>
            <a:br>
              <a:rPr lang="en-US"/>
            </a:br>
            <a:r>
              <a:rPr lang="en-US"/>
              <a:t>	po valgio katinas paprastai  </a:t>
            </a:r>
            <a:r>
              <a:rPr lang="en-US" i="1"/>
              <a:t>sako</a:t>
            </a:r>
            <a:r>
              <a:rPr lang="en-US"/>
              <a:t> „miau“ ;-)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 kai katinas suvalgo 5 peles, jis tampa storu katinu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P.S.2. stori katinai pelių nevalgo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263015" y="4883760"/>
            <a:ext cx="2625840" cy="197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 da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2 dalis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Pelės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4004639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Jos baltos ir pilkos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Jų yra daug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4356000" y="731519"/>
            <a:ext cx="4364640" cy="3474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Mūsų žinios (faktai) apie peles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(pelė balta)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(pelė pilka)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(baltų pelių kiekis 3)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(pilkų pelių kiekis 5)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endParaRPr lang="lt-LT" sz="2200" b="0" i="0" u="none" strike="noStrike" kern="1200" spc="0">
              <a:ln>
                <a:noFill/>
              </a:ln>
              <a:solidFill>
                <a:srgbClr val="000000"/>
              </a:solidFill>
              <a:latin typeface="Trebuchet MS" pitchFamily="18"/>
              <a:ea typeface="Microsoft YaHei" pitchFamily="2"/>
              <a:cs typeface="Mangal" pitchFamily="2"/>
            </a:endParaRP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Trebuchet MS" pitchFamily="18"/>
                <a:ea typeface="Microsoft YaHei" pitchFamily="2"/>
                <a:cs typeface="Mangal" pitchFamily="2"/>
              </a:rPr>
              <a:t>...arba kitas vaizdavimas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338863" y="4525335"/>
            <a:ext cx="2256840" cy="169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elė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Pelės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4004639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Jos baltos ir pilkos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Jų yra daug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3851999" y="731519"/>
            <a:ext cx="4580639" cy="579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(deftemplate pelė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(slot spalva)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(slot kiekis)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---------------------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(pelė (spalva balta) (kiekis 3)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(pelė (spalva pilka) (kiekis 5)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---------------------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(deffacts faktų-inicializavimas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(pelė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(spalva pilka)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(kiekis 5)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(pelė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(spalva balta) </a:t>
            </a:r>
            <a:b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</a:b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    (kiekis 3) )  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)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338863" y="4525335"/>
            <a:ext cx="2256840" cy="169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34743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Alkanas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alkanas, jis nori valgyti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nori valgyti ir yra pelių, jis valgo peles</a:t>
            </a:r>
          </a:p>
          <a:p>
            <a:pPr marL="365760" lvl="0">
              <a:buNone/>
            </a:pPr>
            <a:r>
              <a:rPr lang="en-US" sz="2000"/>
              <a:t>Prieš mirtį </a:t>
            </a:r>
            <a:br>
              <a:rPr lang="en-US" sz="2000"/>
            </a:br>
            <a:r>
              <a:rPr lang="en-US" sz="2000"/>
              <a:t>	baltoji pelė </a:t>
            </a:r>
            <a:r>
              <a:rPr lang="en-US" sz="2000" i="1"/>
              <a:t>šaukia </a:t>
            </a:r>
            <a:r>
              <a:rPr lang="en-US" sz="2000"/>
              <a:t>„py-py!“, pilkoji – „pyyyyyy“</a:t>
            </a:r>
          </a:p>
          <a:p>
            <a:pPr marL="365760" lvl="0">
              <a:buNone/>
            </a:pPr>
            <a:r>
              <a:rPr lang="en-US" sz="2000"/>
              <a:t>	po valgio katinas </a:t>
            </a:r>
            <a:r>
              <a:rPr lang="en-US" sz="2000" i="1"/>
              <a:t>sako</a:t>
            </a:r>
            <a:r>
              <a:rPr lang="en-US" sz="2000"/>
              <a:t> „miau“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 kai katinas suvalgo 5 peles, jis tampa storu katinu</a:t>
            </a:r>
          </a:p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P.S.2. stori katinai pelių nevalgo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143000" y="4077112"/>
            <a:ext cx="2625840" cy="197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6087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Alkanas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3597390" y="1412640"/>
            <a:ext cx="5546610" cy="280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deftemplate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katino </a:t>
            </a:r>
            <a:b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</a:b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	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slot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būsena) </a:t>
            </a:r>
            <a:b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</a:b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	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slot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suvalgyta_pelių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) 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endParaRPr lang="lt-LT" sz="22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 Narrow" pitchFamily="34"/>
              <a:ea typeface="Microsoft YaHei" pitchFamily="2"/>
              <a:cs typeface="Courier New" pitchFamily="50"/>
            </a:endParaRP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deffacts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faktų-inicializavimas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  ...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 (katino (būsena "alkanas") (</a:t>
            </a:r>
            <a:r>
              <a:rPr lang="lt-LT" sz="22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suvalgyta_pelių</a:t>
            </a: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 0))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2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Courier New" pitchFamily="5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971550" y="4077112"/>
            <a:ext cx="2625840" cy="197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Kati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Katinas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143000" y="731519"/>
            <a:ext cx="7388999" cy="608760"/>
          </a:xfrm>
        </p:spPr>
        <p:txBody>
          <a:bodyPr/>
          <a:lstStyle/>
          <a:p>
            <a:pPr lvl="0">
              <a:spcBef>
                <a:spcPts val="439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6"/>
              <a:buChar char="*"/>
            </a:pPr>
            <a:r>
              <a:rPr lang="en-US"/>
              <a:t>Kai katinas alkanas, jis nori valgyti</a:t>
            </a:r>
          </a:p>
        </p:txBody>
      </p:sp>
      <p:sp>
        <p:nvSpPr>
          <p:cNvPr id="5" name="Content Placeholder 2"/>
          <p:cNvSpPr/>
          <p:nvPr/>
        </p:nvSpPr>
        <p:spPr>
          <a:xfrm>
            <a:off x="1979639" y="1412695"/>
            <a:ext cx="6552360" cy="25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defrule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r1 "Kai katinas alkanas, jis nori valgyti"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?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fact-id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&lt;- (katino (būsena ?būsena))  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test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eq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?būsena "alkanas"))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 =&gt;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bind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?būsena  "nori valgyti")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(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modify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?</a:t>
            </a:r>
            <a:r>
              <a:rPr lang="lt-LT" sz="20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fact-id</a:t>
            </a: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 (būsena ?būsena ))</a:t>
            </a:r>
          </a:p>
          <a:p>
            <a:pPr marL="45720" marR="0" lvl="0" indent="0" algn="l" rtl="0" hangingPunct="1">
              <a:lnSpc>
                <a:spcPct val="100000"/>
              </a:lnSpc>
              <a:spcBef>
                <a:spcPts val="439"/>
              </a:spcBef>
              <a:spcAft>
                <a:spcPts val="300"/>
              </a:spcAft>
              <a:buNone/>
              <a:tabLst/>
            </a:pPr>
            <a:r>
              <a:rPr lang="lt-LT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 Narrow" pitchFamily="34"/>
                <a:ea typeface="Microsoft YaHei" pitchFamily="2"/>
                <a:cs typeface="Mangal" pitchFamily="2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1143000" y="4077112"/>
            <a:ext cx="2625840" cy="197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785</Words>
  <Application>Microsoft Office PowerPoint</Application>
  <PresentationFormat>On-screen Show (4:3)</PresentationFormat>
  <Paragraphs>172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 Unicode MS</vt:lpstr>
      <vt:lpstr>Microsoft YaHei</vt:lpstr>
      <vt:lpstr>Arial</vt:lpstr>
      <vt:lpstr>Arial Narrow</vt:lpstr>
      <vt:lpstr>Calibri</vt:lpstr>
      <vt:lpstr>Courier New</vt:lpstr>
      <vt:lpstr>Georgia</vt:lpstr>
      <vt:lpstr>Mangal</vt:lpstr>
      <vt:lpstr>StarSymbol</vt:lpstr>
      <vt:lpstr>Tahoma</vt:lpstr>
      <vt:lpstr>Times New Roman</vt:lpstr>
      <vt:lpstr>Trebuchet MS</vt:lpstr>
      <vt:lpstr>Default</vt:lpstr>
      <vt:lpstr>Default 1</vt:lpstr>
      <vt:lpstr>P176B101:   susipažinimas su žinių vaizdavimo būdais, loginio išvedimo mechanizmu</vt:lpstr>
      <vt:lpstr>Pelės</vt:lpstr>
      <vt:lpstr>Katinas</vt:lpstr>
      <vt:lpstr>2 dalis</vt:lpstr>
      <vt:lpstr>Pelės</vt:lpstr>
      <vt:lpstr>Pelės</vt:lpstr>
      <vt:lpstr>Katinas</vt:lpstr>
      <vt:lpstr>Katinas</vt:lpstr>
      <vt:lpstr>Katinas</vt:lpstr>
      <vt:lpstr>Katinas</vt:lpstr>
      <vt:lpstr>Katinas</vt:lpstr>
      <vt:lpstr>Klausimai?</vt:lpstr>
      <vt:lpstr>Mano klausimai ;-)</vt:lpstr>
      <vt:lpstr>Patikslinimas</vt:lpstr>
      <vt:lpstr>CLIPS</vt:lpstr>
      <vt:lpstr>CLIPS</vt:lpstr>
      <vt:lpstr>PowerPoint Presentation</vt:lpstr>
      <vt:lpstr>PowerPoint Presentation</vt:lpstr>
      <vt:lpstr>Papildymai</vt:lpstr>
      <vt:lpstr>Užduotis</vt:lpstr>
      <vt:lpstr>Literatūra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Dirbtinis intelektas įvadas į  CLIPS/JESS</dc:title>
  <dc:creator>German</dc:creator>
  <cp:lastModifiedBy>German Budnik</cp:lastModifiedBy>
  <cp:revision>7</cp:revision>
  <dcterms:modified xsi:type="dcterms:W3CDTF">2017-01-31T23:15:40Z</dcterms:modified>
</cp:coreProperties>
</file>