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73"/>
  </p:notesMasterIdLst>
  <p:sldIdLst>
    <p:sldId id="256" r:id="rId3"/>
    <p:sldId id="381" r:id="rId4"/>
    <p:sldId id="382" r:id="rId5"/>
    <p:sldId id="383"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3" r:id="rId22"/>
    <p:sldId id="415" r:id="rId23"/>
    <p:sldId id="401" r:id="rId24"/>
    <p:sldId id="404" r:id="rId25"/>
    <p:sldId id="405" r:id="rId26"/>
    <p:sldId id="406" r:id="rId27"/>
    <p:sldId id="407" r:id="rId28"/>
    <p:sldId id="408" r:id="rId29"/>
    <p:sldId id="409" r:id="rId30"/>
    <p:sldId id="412" r:id="rId31"/>
    <p:sldId id="413" r:id="rId32"/>
    <p:sldId id="414" r:id="rId33"/>
    <p:sldId id="416" r:id="rId34"/>
    <p:sldId id="417" r:id="rId35"/>
    <p:sldId id="402" r:id="rId36"/>
    <p:sldId id="419" r:id="rId37"/>
    <p:sldId id="418" r:id="rId38"/>
    <p:sldId id="420" r:id="rId39"/>
    <p:sldId id="421" r:id="rId40"/>
    <p:sldId id="422" r:id="rId41"/>
    <p:sldId id="424" r:id="rId42"/>
    <p:sldId id="425" r:id="rId43"/>
    <p:sldId id="428" r:id="rId44"/>
    <p:sldId id="429" r:id="rId45"/>
    <p:sldId id="430" r:id="rId46"/>
    <p:sldId id="433" r:id="rId47"/>
    <p:sldId id="431" r:id="rId48"/>
    <p:sldId id="432" r:id="rId49"/>
    <p:sldId id="426" r:id="rId50"/>
    <p:sldId id="427" r:id="rId51"/>
    <p:sldId id="434" r:id="rId52"/>
    <p:sldId id="435" r:id="rId53"/>
    <p:sldId id="436" r:id="rId54"/>
    <p:sldId id="437" r:id="rId55"/>
    <p:sldId id="438" r:id="rId56"/>
    <p:sldId id="440" r:id="rId57"/>
    <p:sldId id="439" r:id="rId58"/>
    <p:sldId id="441" r:id="rId59"/>
    <p:sldId id="442" r:id="rId60"/>
    <p:sldId id="443" r:id="rId61"/>
    <p:sldId id="444" r:id="rId62"/>
    <p:sldId id="446" r:id="rId63"/>
    <p:sldId id="447" r:id="rId64"/>
    <p:sldId id="448" r:id="rId65"/>
    <p:sldId id="449" r:id="rId66"/>
    <p:sldId id="450" r:id="rId67"/>
    <p:sldId id="455" r:id="rId68"/>
    <p:sldId id="456" r:id="rId69"/>
    <p:sldId id="457" r:id="rId70"/>
    <p:sldId id="458" r:id="rId71"/>
    <p:sldId id="30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90" autoAdjust="0"/>
    <p:restoredTop sz="94517" autoAdjust="0"/>
  </p:normalViewPr>
  <p:slideViewPr>
    <p:cSldViewPr snapToGrid="0">
      <p:cViewPr varScale="1">
        <p:scale>
          <a:sx n="65" d="100"/>
          <a:sy n="65" d="100"/>
        </p:scale>
        <p:origin x="77"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DDAF5-9138-44AB-9EA0-B067420CC43B}" type="datetimeFigureOut">
              <a:rPr lang="en-US" smtClean="0"/>
              <a:t>15-Mar-17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9981-4CD7-47E3-B0BD-7F675C2A45F1}" type="slidenum">
              <a:rPr lang="en-US" smtClean="0"/>
              <a:t>‹#›</a:t>
            </a:fld>
            <a:endParaRPr lang="en-US"/>
          </a:p>
        </p:txBody>
      </p:sp>
    </p:spTree>
    <p:extLst>
      <p:ext uri="{BB962C8B-B14F-4D97-AF65-F5344CB8AC3E}">
        <p14:creationId xmlns:p14="http://schemas.microsoft.com/office/powerpoint/2010/main" val="168159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20B211-3FFA-4052-B86B-F95150F2C87F}" type="datetime1">
              <a:rPr lang="en-US" smtClean="0"/>
              <a:t>15-Mar-17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4ECB56-4F68-43A7-AABC-61C24342123E}" type="datetime1">
              <a:rPr lang="en-US" smtClean="0"/>
              <a:t>15-Mar-17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DFE623-4ECB-4F0F-A572-CFE46D5B9961}" type="datetime1">
              <a:rPr lang="en-US" smtClean="0"/>
              <a:t>15-Mar-17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1083" cy="1360488"/>
          </a:xfrm>
        </p:spPr>
        <p:txBody>
          <a:bodyPr/>
          <a:lstStyle/>
          <a:p>
            <a:r>
              <a:rPr lang="en-US" smtClean="0"/>
              <a:t>Click to edit Master title style</a:t>
            </a:r>
            <a:endParaRPr lang="lt-LT"/>
          </a:p>
        </p:txBody>
      </p:sp>
      <p:sp>
        <p:nvSpPr>
          <p:cNvPr id="3" name="Rectangle 3"/>
          <p:cNvSpPr>
            <a:spLocks noGrp="1" noChangeArrowheads="1"/>
          </p:cNvSpPr>
          <p:nvPr>
            <p:ph type="dt" idx="10"/>
          </p:nvPr>
        </p:nvSpPr>
        <p:spPr>
          <a:ln/>
        </p:spPr>
        <p:txBody>
          <a:bodyPr/>
          <a:lstStyle>
            <a:lvl1pPr>
              <a:defRPr/>
            </a:lvl1pPr>
          </a:lstStyle>
          <a:p>
            <a:pPr>
              <a:defRPr/>
            </a:pPr>
            <a:fld id="{0A51AE03-BE9A-40BA-9F11-DBBE9B29A050}" type="datetime1">
              <a:rPr lang="en-US" altLang="lt-LT" smtClean="0"/>
              <a:t>15-Mar-17</a:t>
            </a:fld>
            <a:endParaRPr lang="lt-LT" altLang="lt-LT"/>
          </a:p>
        </p:txBody>
      </p:sp>
      <p:sp>
        <p:nvSpPr>
          <p:cNvPr id="4" name="Rectangle 5"/>
          <p:cNvSpPr>
            <a:spLocks noGrp="1" noChangeArrowheads="1"/>
          </p:cNvSpPr>
          <p:nvPr>
            <p:ph type="sldNum" idx="11"/>
          </p:nvPr>
        </p:nvSpPr>
        <p:spPr>
          <a:ln/>
        </p:spPr>
        <p:txBody>
          <a:bodyPr/>
          <a:lstStyle>
            <a:lvl1pPr>
              <a:defRPr/>
            </a:lvl1pPr>
          </a:lstStyle>
          <a:p>
            <a:pPr>
              <a:defRPr/>
            </a:pPr>
            <a:fld id="{6AC1C786-1E21-4826-B7D5-177BA64E7395}" type="slidenum">
              <a:rPr lang="lt-LT" altLang="lt-LT"/>
              <a:pPr>
                <a:defRPr/>
              </a:pPr>
              <a:t>‹#›</a:t>
            </a:fld>
            <a:endParaRPr lang="lt-LT" altLang="lt-LT"/>
          </a:p>
        </p:txBody>
      </p:sp>
    </p:spTree>
    <p:extLst>
      <p:ext uri="{BB962C8B-B14F-4D97-AF65-F5344CB8AC3E}">
        <p14:creationId xmlns:p14="http://schemas.microsoft.com/office/powerpoint/2010/main" val="109355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E514F4-FB10-4C6A-AE1C-222C46253283}" type="datetime1">
              <a:rPr lang="en-US" smtClean="0"/>
              <a:t>15-Mar-17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custDataLst>
              <p:custData r:id="rId1"/>
            </p:custDataLst>
          </p:nvPr>
        </p:nvSpPr>
        <p:spPr>
          <a:xfrm>
            <a:off x="480060" y="798972"/>
            <a:ext cx="811019" cy="745347"/>
          </a:xfrm>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10791E-4540-46F7-B387-CC302D70914C}" type="datetime1">
              <a:rPr lang="en-US" smtClean="0"/>
              <a:t>15-Mar-17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957EA-6A37-478A-A3A3-641F4DDDFB06}" type="datetime1">
              <a:rPr lang="en-US" smtClean="0"/>
              <a:t>15-Mar-17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CEBADB-4CA3-4A07-A1D9-33687F08BC3A}" type="datetime1">
              <a:rPr lang="en-US" smtClean="0"/>
              <a:t>15-Mar-17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03C69B-9367-46EB-84AB-E981CC519B56}" type="datetime1">
              <a:rPr lang="en-US" smtClean="0"/>
              <a:t>15-Mar-17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46071-489E-491C-8C2B-62D8EA30478D}" type="datetime1">
              <a:rPr lang="en-US" smtClean="0"/>
              <a:t>15-Mar-17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2D25B-4AB7-4DEB-A16C-16690166BC0C}" type="datetime1">
              <a:rPr lang="en-US" smtClean="0"/>
              <a:t>15-Mar-17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9C19433-EE3F-400A-9CFE-1B2412DA0CEC}" type="datetime1">
              <a:rPr lang="en-US" smtClean="0"/>
              <a:t>15-Mar-17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4C9264-C825-4DE8-BDC6-2DA36AE3EA80}" type="datetime1">
              <a:rPr lang="en-US" smtClean="0"/>
              <a:t>15-Mar-17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cs.cmu.edu/afs/cs/project/jair/pub/volume13/cheng00a-html/node21.html#Pradhan.UAI9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2.png"/><Relationship Id="rId4"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myweb.sabanciuniv.edu/rdehkharghani/files/2016/02/Prentice-Hall-Series-in-Artificial-Intelligence-Stuart-Russell-Peter-Norvig-Artificial-Intelligence_-A-Modern-Approach-Prentice-Hall-2010.pdf" TargetMode="External"/><Relationship Id="rId2" Type="http://schemas.openxmlformats.org/officeDocument/2006/relationships/hyperlink" Target="http://www.myreaders.inf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Bajeso</a:t>
            </a:r>
            <a:r>
              <a:rPr lang="en-US" dirty="0" smtClean="0"/>
              <a:t> </a:t>
            </a:r>
            <a:r>
              <a:rPr lang="lt-LT" dirty="0" smtClean="0"/>
              <a:t>teorema. Teoremos taikymai</a:t>
            </a:r>
            <a:endParaRPr lang="en-US" dirty="0"/>
          </a:p>
        </p:txBody>
      </p:sp>
      <p:sp>
        <p:nvSpPr>
          <p:cNvPr id="3" name="Subtitle 2"/>
          <p:cNvSpPr>
            <a:spLocks noGrp="1"/>
          </p:cNvSpPr>
          <p:nvPr>
            <p:ph type="subTitle" idx="1"/>
          </p:nvPr>
        </p:nvSpPr>
        <p:spPr>
          <a:xfrm>
            <a:off x="2493106" y="3531204"/>
            <a:ext cx="9013094" cy="2122836"/>
          </a:xfrm>
        </p:spPr>
        <p:txBody>
          <a:bodyPr>
            <a:normAutofit/>
          </a:bodyPr>
          <a:lstStyle/>
          <a:p>
            <a:r>
              <a:rPr lang="lt-LT" dirty="0" smtClean="0"/>
              <a:t>Doc. Germanas Budnikas</a:t>
            </a:r>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17658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Klasifikacijos pavyzdys naudojant </a:t>
            </a:r>
            <a:r>
              <a:rPr lang="lt-LT" dirty="0" err="1" smtClean="0"/>
              <a:t>Bajeso</a:t>
            </a:r>
            <a:r>
              <a:rPr lang="lt-LT" dirty="0" smtClean="0"/>
              <a:t> teoremą</a:t>
            </a:r>
            <a:endParaRPr lang="en-GB" dirty="0"/>
          </a:p>
        </p:txBody>
      </p:sp>
      <p:sp>
        <p:nvSpPr>
          <p:cNvPr id="3" name="Content Placeholder 2"/>
          <p:cNvSpPr>
            <a:spLocks noGrp="1"/>
          </p:cNvSpPr>
          <p:nvPr>
            <p:ph idx="1"/>
          </p:nvPr>
        </p:nvSpPr>
        <p:spPr>
          <a:xfrm>
            <a:off x="1534696" y="2286000"/>
            <a:ext cx="9982114" cy="4167336"/>
          </a:xfrm>
        </p:spPr>
        <p:txBody>
          <a:bodyPr>
            <a:normAutofit/>
          </a:bodyPr>
          <a:lstStyle/>
          <a:p>
            <a:r>
              <a:rPr lang="lt-LT" dirty="0" smtClean="0"/>
              <a:t>Nagrinėjama objektų (klientų) populiacija, panaudojant </a:t>
            </a:r>
            <a:r>
              <a:rPr lang="pl-PL" dirty="0" smtClean="0"/>
              <a:t>4 </a:t>
            </a:r>
            <a:r>
              <a:rPr lang="lt-LT" dirty="0" smtClean="0"/>
              <a:t>atributus</a:t>
            </a:r>
            <a:r>
              <a:rPr lang="pl-PL" dirty="0" smtClean="0"/>
              <a:t>: </a:t>
            </a:r>
            <a:r>
              <a:rPr lang="lt-LT" i="1" dirty="0" smtClean="0"/>
              <a:t>Amžius</a:t>
            </a:r>
            <a:r>
              <a:rPr lang="lt-LT" dirty="0" smtClean="0"/>
              <a:t>, </a:t>
            </a:r>
            <a:r>
              <a:rPr lang="lt-LT" i="1" dirty="0" smtClean="0"/>
              <a:t>Pajamos</a:t>
            </a:r>
            <a:r>
              <a:rPr lang="lt-LT" dirty="0" smtClean="0"/>
              <a:t>, </a:t>
            </a:r>
            <a:r>
              <a:rPr lang="lt-LT" i="1" dirty="0" smtClean="0"/>
              <a:t>Studentas</a:t>
            </a:r>
            <a:r>
              <a:rPr lang="lt-LT" dirty="0" smtClean="0"/>
              <a:t>, </a:t>
            </a:r>
            <a:r>
              <a:rPr lang="lt-LT" i="1" dirty="0" smtClean="0"/>
              <a:t>Kredito</a:t>
            </a:r>
            <a:r>
              <a:rPr lang="lt-LT" dirty="0" smtClean="0"/>
              <a:t> </a:t>
            </a:r>
            <a:r>
              <a:rPr lang="lt-LT" i="1" dirty="0" smtClean="0"/>
              <a:t>įvertinimas</a:t>
            </a:r>
            <a:r>
              <a:rPr lang="lt-LT" dirty="0" smtClean="0"/>
              <a:t>;</a:t>
            </a:r>
          </a:p>
          <a:p>
            <a:r>
              <a:rPr lang="lt-LT" dirty="0" smtClean="0"/>
              <a:t>Mus domina objektų priklausomumas vienai iš klasių –</a:t>
            </a:r>
          </a:p>
          <a:p>
            <a:pPr lvl="1"/>
            <a:r>
              <a:rPr lang="lt-LT" dirty="0" smtClean="0"/>
              <a:t>klientai </a:t>
            </a:r>
            <a:r>
              <a:rPr lang="lt-LT" u="sng" dirty="0" smtClean="0"/>
              <a:t>perkantys kompiuterį</a:t>
            </a:r>
            <a:r>
              <a:rPr lang="lt-LT" dirty="0" smtClean="0"/>
              <a:t> (žymime </a:t>
            </a:r>
            <a:r>
              <a:rPr lang="lt-LT" i="1" dirty="0" smtClean="0"/>
              <a:t>taip</a:t>
            </a:r>
            <a:r>
              <a:rPr lang="lt-LT" dirty="0" smtClean="0"/>
              <a:t>) ir klientai </a:t>
            </a:r>
            <a:r>
              <a:rPr lang="lt-LT" u="sng" dirty="0" smtClean="0"/>
              <a:t>neperkantys kompiuterio </a:t>
            </a:r>
            <a:r>
              <a:rPr lang="lt-LT" dirty="0" smtClean="0"/>
              <a:t>(</a:t>
            </a:r>
            <a:r>
              <a:rPr lang="lt-LT" i="1" dirty="0" smtClean="0"/>
              <a:t>ne</a:t>
            </a:r>
            <a:r>
              <a:rPr lang="lt-LT" dirty="0" smtClean="0"/>
              <a:t>)</a:t>
            </a:r>
          </a:p>
          <a:p>
            <a:r>
              <a:rPr lang="lt-LT" dirty="0" smtClean="0"/>
              <a:t>Nagrinėjame apsimokymo duomenis (sekanti pateiktis);</a:t>
            </a:r>
          </a:p>
          <a:p>
            <a:r>
              <a:rPr lang="lt-LT" dirty="0" smtClean="0"/>
              <a:t>Objektas X, kurio priklausomumas klasei nėra žinomas, turi šiuos atributus</a:t>
            </a:r>
          </a:p>
          <a:p>
            <a:pPr lvl="1" algn="ctr">
              <a:buNone/>
            </a:pPr>
            <a:r>
              <a:rPr lang="lt-LT" sz="2400" dirty="0">
                <a:latin typeface="Arial Narrow" pitchFamily="34" charset="0"/>
              </a:rPr>
              <a:t>X= (Amžius="&lt;=30" , Pajamos="vidutinės" , </a:t>
            </a:r>
            <a:br>
              <a:rPr lang="lt-LT" sz="2400" dirty="0">
                <a:latin typeface="Arial Narrow" pitchFamily="34" charset="0"/>
              </a:rPr>
            </a:br>
            <a:r>
              <a:rPr lang="lt-LT" sz="2400" dirty="0">
                <a:latin typeface="Arial Narrow" pitchFamily="34" charset="0"/>
              </a:rPr>
              <a:t>Studentas="taip" , Kredito </a:t>
            </a:r>
            <a:r>
              <a:rPr lang="lt-LT" sz="2400" dirty="0" err="1">
                <a:latin typeface="Arial Narrow" pitchFamily="34" charset="0"/>
              </a:rPr>
              <a:t>įv</a:t>
            </a:r>
            <a:r>
              <a:rPr lang="lt-LT" sz="2400" dirty="0">
                <a:latin typeface="Arial Narrow" pitchFamily="34" charset="0"/>
              </a:rPr>
              <a:t>.="geras" )</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8852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19536" y="4293096"/>
            <a:ext cx="3240360" cy="223224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lt-LT" dirty="0"/>
              <a:t>Klasifikacijos pavyzdys naudojant </a:t>
            </a:r>
            <a:r>
              <a:rPr lang="lt-LT" dirty="0" err="1"/>
              <a:t>Bajeso</a:t>
            </a:r>
            <a:r>
              <a:rPr lang="lt-LT" dirty="0"/>
              <a:t> teoremą</a:t>
            </a:r>
            <a:endParaRPr lang="en-GB" dirty="0"/>
          </a:p>
        </p:txBody>
      </p:sp>
      <p:sp>
        <p:nvSpPr>
          <p:cNvPr id="3" name="Content Placeholder 2"/>
          <p:cNvSpPr>
            <a:spLocks noGrp="1"/>
          </p:cNvSpPr>
          <p:nvPr>
            <p:ph idx="1"/>
          </p:nvPr>
        </p:nvSpPr>
        <p:spPr>
          <a:xfrm>
            <a:off x="2258797" y="2924944"/>
            <a:ext cx="2890664" cy="603512"/>
          </a:xfrm>
        </p:spPr>
        <p:txBody>
          <a:bodyPr>
            <a:normAutofit fontScale="92500"/>
          </a:bodyPr>
          <a:lstStyle/>
          <a:p>
            <a:pPr>
              <a:buNone/>
            </a:pPr>
            <a:r>
              <a:rPr lang="lt-LT" dirty="0"/>
              <a:t>Apsimokymo duomenys</a:t>
            </a:r>
            <a:endParaRPr lang="en-GB" dirty="0"/>
          </a:p>
        </p:txBody>
      </p:sp>
      <p:graphicFrame>
        <p:nvGraphicFramePr>
          <p:cNvPr id="4" name="Table 3"/>
          <p:cNvGraphicFramePr>
            <a:graphicFrameLocks noGrp="1"/>
          </p:cNvGraphicFramePr>
          <p:nvPr>
            <p:extLst/>
          </p:nvPr>
        </p:nvGraphicFramePr>
        <p:xfrm>
          <a:off x="5355233" y="2027099"/>
          <a:ext cx="5220965" cy="4531995"/>
        </p:xfrm>
        <a:graphic>
          <a:graphicData uri="http://schemas.openxmlformats.org/drawingml/2006/table">
            <a:tbl>
              <a:tblPr/>
              <a:tblGrid>
                <a:gridCol w="273887">
                  <a:extLst>
                    <a:ext uri="{9D8B030D-6E8A-4147-A177-3AD203B41FA5}">
                      <a16:colId xmlns:a16="http://schemas.microsoft.com/office/drawing/2014/main" val="20000"/>
                    </a:ext>
                  </a:extLst>
                </a:gridCol>
                <a:gridCol w="821660">
                  <a:extLst>
                    <a:ext uri="{9D8B030D-6E8A-4147-A177-3AD203B41FA5}">
                      <a16:colId xmlns:a16="http://schemas.microsoft.com/office/drawing/2014/main" val="20001"/>
                    </a:ext>
                  </a:extLst>
                </a:gridCol>
                <a:gridCol w="1061311">
                  <a:extLst>
                    <a:ext uri="{9D8B030D-6E8A-4147-A177-3AD203B41FA5}">
                      <a16:colId xmlns:a16="http://schemas.microsoft.com/office/drawing/2014/main" val="20002"/>
                    </a:ext>
                  </a:extLst>
                </a:gridCol>
                <a:gridCol w="821660">
                  <a:extLst>
                    <a:ext uri="{9D8B030D-6E8A-4147-A177-3AD203B41FA5}">
                      <a16:colId xmlns:a16="http://schemas.microsoft.com/office/drawing/2014/main" val="20003"/>
                    </a:ext>
                  </a:extLst>
                </a:gridCol>
                <a:gridCol w="907249">
                  <a:extLst>
                    <a:ext uri="{9D8B030D-6E8A-4147-A177-3AD203B41FA5}">
                      <a16:colId xmlns:a16="http://schemas.microsoft.com/office/drawing/2014/main" val="20004"/>
                    </a:ext>
                  </a:extLst>
                </a:gridCol>
                <a:gridCol w="1335198">
                  <a:extLst>
                    <a:ext uri="{9D8B030D-6E8A-4147-A177-3AD203B41FA5}">
                      <a16:colId xmlns:a16="http://schemas.microsoft.com/office/drawing/2014/main" val="20005"/>
                    </a:ext>
                  </a:extLst>
                </a:gridCol>
              </a:tblGrid>
              <a:tr h="230426">
                <a:tc>
                  <a:txBody>
                    <a:bodyPr/>
                    <a:lstStyle/>
                    <a:p>
                      <a:pPr algn="l" fontAlgn="b"/>
                      <a:r>
                        <a:rPr lang="en-GB" sz="1800" b="1" i="0" u="none" strike="noStrike" dirty="0" smtClean="0">
                          <a:solidFill>
                            <a:srgbClr val="000000"/>
                          </a:solidFill>
                          <a:latin typeface="Calibri"/>
                        </a:rPr>
                        <a:t>Id</a:t>
                      </a:r>
                      <a:r>
                        <a:rPr lang="lt-LT" sz="1800" b="1" i="0" u="none" strike="noStrike" dirty="0" smtClean="0">
                          <a:solidFill>
                            <a:srgbClr val="000000"/>
                          </a:solidFill>
                          <a:latin typeface="Calibri"/>
                        </a:rPr>
                        <a:t/>
                      </a:r>
                      <a:br>
                        <a:rPr lang="lt-LT" sz="1800" b="1" i="0" u="none" strike="noStrike" dirty="0" smtClean="0">
                          <a:solidFill>
                            <a:srgbClr val="000000"/>
                          </a:solidFill>
                          <a:latin typeface="Calibri"/>
                        </a:rPr>
                      </a:br>
                      <a:endParaRPr lang="en-GB" sz="18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800" b="1" i="0" u="none" strike="noStrike" dirty="0" smtClean="0">
                          <a:solidFill>
                            <a:srgbClr val="000000"/>
                          </a:solidFill>
                          <a:latin typeface="Calibri"/>
                        </a:rPr>
                        <a:t>Amžius</a:t>
                      </a:r>
                      <a:r>
                        <a:rPr lang="lt-LT" sz="1800" b="1" i="0" u="none" strike="noStrike" dirty="0" smtClean="0">
                          <a:solidFill>
                            <a:srgbClr val="000000"/>
                          </a:solidFill>
                          <a:latin typeface="Calibri"/>
                        </a:rPr>
                        <a:t/>
                      </a:r>
                      <a:br>
                        <a:rPr lang="lt-LT" sz="1800" b="1" i="0" u="none" strike="noStrike" dirty="0" smtClean="0">
                          <a:solidFill>
                            <a:srgbClr val="000000"/>
                          </a:solidFill>
                          <a:latin typeface="Calibri"/>
                        </a:rPr>
                      </a:br>
                      <a:endParaRPr lang="en-GB" sz="18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r" fontAlgn="b"/>
                      <a:r>
                        <a:rPr lang="en-GB" sz="1800" b="1" i="0" u="none" strike="noStrike" dirty="0" smtClean="0">
                          <a:solidFill>
                            <a:srgbClr val="000000"/>
                          </a:solidFill>
                          <a:latin typeface="Calibri"/>
                        </a:rPr>
                        <a:t>Pajamos</a:t>
                      </a:r>
                      <a:r>
                        <a:rPr lang="lt-LT" sz="1800" b="1" i="0" u="none" strike="noStrike" dirty="0" smtClean="0">
                          <a:solidFill>
                            <a:srgbClr val="000000"/>
                          </a:solidFill>
                          <a:latin typeface="Calibri"/>
                        </a:rPr>
                        <a:t/>
                      </a:r>
                      <a:br>
                        <a:rPr lang="lt-LT" sz="1800" b="1" i="0" u="none" strike="noStrike" dirty="0" smtClean="0">
                          <a:solidFill>
                            <a:srgbClr val="000000"/>
                          </a:solidFill>
                          <a:latin typeface="Calibri"/>
                        </a:rPr>
                      </a:br>
                      <a:endParaRPr lang="en-GB" sz="18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lt-LT" sz="1800" b="1" i="0" u="none" strike="noStrike" dirty="0" err="1" smtClean="0">
                          <a:solidFill>
                            <a:srgbClr val="000000"/>
                          </a:solidFill>
                          <a:latin typeface="Calibri"/>
                        </a:rPr>
                        <a:t>Studen</a:t>
                      </a:r>
                      <a:r>
                        <a:rPr lang="lt-LT" sz="1800" b="1" i="0" u="none" strike="noStrike" dirty="0" smtClean="0">
                          <a:solidFill>
                            <a:srgbClr val="000000"/>
                          </a:solidFill>
                          <a:latin typeface="Calibri"/>
                        </a:rPr>
                        <a:t>-tas</a:t>
                      </a:r>
                    </a:p>
                  </a:txBody>
                  <a:tcPr marL="9525" marR="9525" marT="9525" marB="0" anchor="b">
                    <a:lnL>
                      <a:noFill/>
                    </a:lnL>
                    <a:lnR>
                      <a:noFill/>
                    </a:lnR>
                    <a:lnT>
                      <a:noFill/>
                    </a:lnT>
                    <a:lnB>
                      <a:noFill/>
                    </a:lnB>
                  </a:tcPr>
                </a:tc>
                <a:tc>
                  <a:txBody>
                    <a:bodyPr/>
                    <a:lstStyle/>
                    <a:p>
                      <a:pPr algn="ctr" fontAlgn="ctr"/>
                      <a:r>
                        <a:rPr lang="en-GB" sz="1800" b="1" i="0" u="none" strike="noStrike" dirty="0">
                          <a:solidFill>
                            <a:srgbClr val="000000"/>
                          </a:solidFill>
                          <a:latin typeface="Calibri"/>
                        </a:rPr>
                        <a:t>Kredito įv.</a:t>
                      </a:r>
                    </a:p>
                  </a:txBody>
                  <a:tcPr marL="9525" marR="9525" marT="9525" marB="0" anchor="ctr">
                    <a:lnL>
                      <a:noFill/>
                    </a:lnL>
                    <a:lnR>
                      <a:noFill/>
                    </a:lnR>
                    <a:lnT>
                      <a:noFill/>
                    </a:lnT>
                    <a:lnB>
                      <a:noFill/>
                    </a:lnB>
                  </a:tcPr>
                </a:tc>
                <a:tc>
                  <a:txBody>
                    <a:bodyPr/>
                    <a:lstStyle/>
                    <a:p>
                      <a:pPr algn="l" fontAlgn="b"/>
                      <a:r>
                        <a:rPr lang="en-GB" sz="1800" b="1" i="0" u="none" strike="noStrike" dirty="0">
                          <a:solidFill>
                            <a:srgbClr val="000000"/>
                          </a:solidFill>
                          <a:latin typeface="Calibri"/>
                        </a:rPr>
                        <a:t>Komp. Pirkimas</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30426">
                <a:tc>
                  <a:txBody>
                    <a:bodyPr/>
                    <a:lstStyle/>
                    <a:p>
                      <a:pPr algn="r" fontAlgn="b"/>
                      <a:r>
                        <a:rPr lang="en-GB" sz="18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&lt;=30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aukštos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dirty="0">
                          <a:solidFill>
                            <a:srgbClr val="000000"/>
                          </a:solidFill>
                          <a:latin typeface="Calibri"/>
                        </a:rPr>
                        <a:t>ne</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30426">
                <a:tc>
                  <a:txBody>
                    <a:bodyPr/>
                    <a:lstStyle/>
                    <a:p>
                      <a:pPr algn="r" fontAlgn="b"/>
                      <a:r>
                        <a:rPr lang="en-GB" sz="18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GB" sz="1800" b="0" i="0" u="none" strike="noStrike" dirty="0">
                          <a:solidFill>
                            <a:srgbClr val="000000"/>
                          </a:solidFill>
                          <a:latin typeface="Calibri"/>
                        </a:rPr>
                        <a:t>&lt;=30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aukštos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30426">
                <a:tc>
                  <a:txBody>
                    <a:bodyPr/>
                    <a:lstStyle/>
                    <a:p>
                      <a:pPr algn="r" fontAlgn="b"/>
                      <a:r>
                        <a:rPr lang="en-GB" sz="18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31..40</a:t>
                      </a:r>
                    </a:p>
                  </a:txBody>
                  <a:tcPr marL="9525" marR="9525" marT="9525" marB="0" anchor="b">
                    <a:lnL>
                      <a:noFill/>
                    </a:lnL>
                    <a:lnR>
                      <a:noFill/>
                    </a:lnR>
                    <a:lnT>
                      <a:noFill/>
                    </a:lnT>
                    <a:lnB>
                      <a:noFill/>
                    </a:lnB>
                  </a:tcPr>
                </a:tc>
                <a:tc>
                  <a:txBody>
                    <a:bodyPr/>
                    <a:lstStyle/>
                    <a:p>
                      <a:pPr algn="r" fontAlgn="b"/>
                      <a:r>
                        <a:rPr lang="en-GB" sz="1800" b="0" i="0" u="none" strike="noStrike" dirty="0">
                          <a:solidFill>
                            <a:srgbClr val="000000"/>
                          </a:solidFill>
                          <a:latin typeface="Calibri"/>
                        </a:rPr>
                        <a:t>aukštos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30426">
                <a:tc>
                  <a:txBody>
                    <a:bodyPr/>
                    <a:lstStyle/>
                    <a:p>
                      <a:pPr algn="r" fontAlgn="b"/>
                      <a:r>
                        <a:rPr lang="en-GB" sz="18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&gt;40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30426">
                <a:tc>
                  <a:txBody>
                    <a:bodyPr/>
                    <a:lstStyle/>
                    <a:p>
                      <a:pPr algn="r" fontAlgn="b"/>
                      <a:r>
                        <a:rPr lang="en-GB" sz="18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&gt;40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žemos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30426">
                <a:tc>
                  <a:txBody>
                    <a:bodyPr/>
                    <a:lstStyle/>
                    <a:p>
                      <a:pPr algn="r" fontAlgn="b"/>
                      <a:r>
                        <a:rPr lang="en-GB" sz="18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&gt;40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žemos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30426">
                <a:tc>
                  <a:txBody>
                    <a:bodyPr/>
                    <a:lstStyle/>
                    <a:p>
                      <a:pPr algn="r" fontAlgn="b"/>
                      <a:r>
                        <a:rPr lang="en-GB" sz="18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31..40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žemos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30426">
                <a:tc>
                  <a:txBody>
                    <a:bodyPr/>
                    <a:lstStyle/>
                    <a:p>
                      <a:pPr algn="r" fontAlgn="b"/>
                      <a:r>
                        <a:rPr lang="en-GB" sz="18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&lt;=30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30426">
                <a:tc>
                  <a:txBody>
                    <a:bodyPr/>
                    <a:lstStyle/>
                    <a:p>
                      <a:pPr algn="r" fontAlgn="b"/>
                      <a:r>
                        <a:rPr lang="en-GB" sz="18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&lt;=30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žemos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30426">
                <a:tc>
                  <a:txBody>
                    <a:bodyPr/>
                    <a:lstStyle/>
                    <a:p>
                      <a:pPr algn="r" fontAlgn="b"/>
                      <a:r>
                        <a:rPr lang="en-GB" sz="18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&gt;40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30426">
                <a:tc>
                  <a:txBody>
                    <a:bodyPr/>
                    <a:lstStyle/>
                    <a:p>
                      <a:pPr algn="r" fontAlgn="b"/>
                      <a:r>
                        <a:rPr lang="en-GB" sz="1800" b="0" i="0" u="none" strike="noStrike">
                          <a:solidFill>
                            <a:srgbClr val="000000"/>
                          </a:solidFill>
                          <a:latin typeface="Calibri"/>
                        </a:rPr>
                        <a:t>11</a:t>
                      </a:r>
                    </a:p>
                  </a:txBody>
                  <a:tcPr marL="9525" marR="9525" marT="9525" marB="0" anchor="b">
                    <a:lnL>
                      <a:noFill/>
                    </a:lnL>
                    <a:lnR>
                      <a:noFill/>
                    </a:lnR>
                    <a:lnT>
                      <a:noFill/>
                    </a:lnT>
                    <a:lnB>
                      <a:noFill/>
                    </a:lnB>
                  </a:tcPr>
                </a:tc>
                <a:tc>
                  <a:txBody>
                    <a:bodyPr/>
                    <a:lstStyle/>
                    <a:p>
                      <a:pPr algn="r" fontAlgn="b"/>
                      <a:r>
                        <a:rPr lang="en-GB" sz="1800" b="0" i="0" u="none" strike="noStrike" dirty="0">
                          <a:solidFill>
                            <a:srgbClr val="000000"/>
                          </a:solidFill>
                          <a:latin typeface="Calibri"/>
                        </a:rPr>
                        <a:t>&lt;=30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30426">
                <a:tc>
                  <a:txBody>
                    <a:bodyPr/>
                    <a:lstStyle/>
                    <a:p>
                      <a:pPr algn="r" fontAlgn="b"/>
                      <a:r>
                        <a:rPr lang="en-GB" sz="1800" b="0" i="0" u="none" strike="noStrike">
                          <a:solidFill>
                            <a:srgbClr val="000000"/>
                          </a:solidFill>
                          <a:latin typeface="Calibri"/>
                        </a:rPr>
                        <a:t>12</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31..40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30426">
                <a:tc>
                  <a:txBody>
                    <a:bodyPr/>
                    <a:lstStyle/>
                    <a:p>
                      <a:pPr algn="r" fontAlgn="b"/>
                      <a:r>
                        <a:rPr lang="en-GB" sz="18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31..40</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aukštos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geras</a:t>
                      </a:r>
                    </a:p>
                  </a:txBody>
                  <a:tcPr marL="9525" marR="9525" marT="9525" marB="0" anchor="ctr">
                    <a:lnL>
                      <a:noFill/>
                    </a:lnL>
                    <a:lnR>
                      <a:noFill/>
                    </a:lnR>
                    <a:lnT>
                      <a:noFill/>
                    </a:lnT>
                    <a:lnB>
                      <a:noFill/>
                    </a:lnB>
                  </a:tcPr>
                </a:tc>
                <a:tc>
                  <a:txBody>
                    <a:bodyPr/>
                    <a:lstStyle/>
                    <a:p>
                      <a:pPr algn="ctr" fontAlgn="b"/>
                      <a:r>
                        <a:rPr lang="en-GB" sz="1800" b="0" i="0" u="none" strike="noStrike">
                          <a:solidFill>
                            <a:srgbClr val="000000"/>
                          </a:solidFill>
                          <a:latin typeface="Calibri"/>
                        </a:rPr>
                        <a:t>taip</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230426">
                <a:tc>
                  <a:txBody>
                    <a:bodyPr/>
                    <a:lstStyle/>
                    <a:p>
                      <a:pPr algn="r" fontAlgn="b"/>
                      <a:r>
                        <a:rPr lang="en-GB" sz="18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GB" sz="1800" b="0" i="0" u="none" strike="noStrike">
                          <a:solidFill>
                            <a:srgbClr val="000000"/>
                          </a:solidFill>
                          <a:latin typeface="Calibri"/>
                        </a:rPr>
                        <a:t>&gt;40</a:t>
                      </a:r>
                    </a:p>
                  </a:txBody>
                  <a:tcPr marL="9525" marR="9525" marT="9525" marB="0" anchor="b">
                    <a:lnL>
                      <a:noFill/>
                    </a:lnL>
                    <a:lnR>
                      <a:noFill/>
                    </a:lnR>
                    <a:lnT>
                      <a:noFill/>
                    </a:lnT>
                    <a:lnB>
                      <a:noFill/>
                    </a:lnB>
                  </a:tcPr>
                </a:tc>
                <a:tc>
                  <a:txBody>
                    <a:bodyPr/>
                    <a:lstStyle/>
                    <a:p>
                      <a:pPr algn="r" fontAlgn="b"/>
                      <a:r>
                        <a:rPr lang="lt-LT" sz="1800" b="0" i="0" u="none" strike="noStrike">
                          <a:solidFill>
                            <a:srgbClr val="000000"/>
                          </a:solidFill>
                          <a:latin typeface="Calibri"/>
                        </a:rPr>
                        <a:t>vidutinės</a:t>
                      </a:r>
                    </a:p>
                  </a:txBody>
                  <a:tcPr marL="9525" marR="9525" marT="9525" marB="0" anchor="b">
                    <a:lnL>
                      <a:noFill/>
                    </a:lnL>
                    <a:lnR>
                      <a:noFill/>
                    </a:lnR>
                    <a:lnT>
                      <a:noFill/>
                    </a:lnT>
                    <a:lnB>
                      <a:noFill/>
                    </a:lnB>
                  </a:tcPr>
                </a:tc>
                <a:tc>
                  <a:txBody>
                    <a:bodyPr/>
                    <a:lstStyle/>
                    <a:p>
                      <a:pPr algn="ctr" fontAlgn="b"/>
                      <a:r>
                        <a:rPr lang="en-GB" sz="1800" b="0" i="0" u="none" strike="noStrike">
                          <a:solidFill>
                            <a:srgbClr val="000000"/>
                          </a:solidFill>
                          <a:latin typeface="Calibri"/>
                        </a:rPr>
                        <a:t>ne</a:t>
                      </a:r>
                    </a:p>
                  </a:txBody>
                  <a:tcPr marL="9525" marR="9525" marT="9525" marB="0" anchor="b">
                    <a:lnL>
                      <a:noFill/>
                    </a:lnL>
                    <a:lnR>
                      <a:noFill/>
                    </a:lnR>
                    <a:lnT>
                      <a:noFill/>
                    </a:lnT>
                    <a:lnB>
                      <a:noFill/>
                    </a:lnB>
                  </a:tcPr>
                </a:tc>
                <a:tc>
                  <a:txBody>
                    <a:bodyPr/>
                    <a:lstStyle/>
                    <a:p>
                      <a:pPr algn="ctr" fontAlgn="ctr"/>
                      <a:r>
                        <a:rPr lang="en-GB" sz="1800" b="0" i="0" u="none" strike="noStrike">
                          <a:solidFill>
                            <a:srgbClr val="000000"/>
                          </a:solidFill>
                          <a:latin typeface="Calibri"/>
                        </a:rPr>
                        <a:t>l.geras</a:t>
                      </a:r>
                    </a:p>
                  </a:txBody>
                  <a:tcPr marL="9525" marR="9525" marT="9525" marB="0" anchor="ctr">
                    <a:lnL>
                      <a:noFill/>
                    </a:lnL>
                    <a:lnR>
                      <a:noFill/>
                    </a:lnR>
                    <a:lnT>
                      <a:noFill/>
                    </a:lnT>
                    <a:lnB>
                      <a:noFill/>
                    </a:lnB>
                  </a:tcPr>
                </a:tc>
                <a:tc>
                  <a:txBody>
                    <a:bodyPr/>
                    <a:lstStyle/>
                    <a:p>
                      <a:pPr algn="ctr" fontAlgn="b"/>
                      <a:r>
                        <a:rPr lang="en-GB" sz="1800" b="0" i="0" u="none" strike="noStrike" dirty="0">
                          <a:solidFill>
                            <a:srgbClr val="000000"/>
                          </a:solidFill>
                          <a:latin typeface="Calibri"/>
                        </a:rPr>
                        <a:t>ne</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bl>
          </a:graphicData>
        </a:graphic>
      </p:graphicFrame>
      <p:sp>
        <p:nvSpPr>
          <p:cNvPr id="5" name="Content Placeholder 2"/>
          <p:cNvSpPr txBox="1">
            <a:spLocks/>
          </p:cNvSpPr>
          <p:nvPr/>
        </p:nvSpPr>
        <p:spPr>
          <a:xfrm>
            <a:off x="1898848" y="4509120"/>
            <a:ext cx="8229600" cy="603512"/>
          </a:xfrm>
          <a:prstGeom prst="rect">
            <a:avLst/>
          </a:prstGeom>
        </p:spPr>
        <p:txBody>
          <a:bodyPr vert="horz">
            <a:normAutofit/>
          </a:bodyPr>
          <a:lstStyle/>
          <a:p>
            <a:pPr marL="365760" indent="-256032" defTabSz="914400">
              <a:spcBef>
                <a:spcPts val="300"/>
              </a:spcBef>
              <a:buClr>
                <a:schemeClr val="accent3"/>
              </a:buClr>
              <a:defRPr/>
            </a:pPr>
            <a:r>
              <a:rPr lang="lt-LT" sz="2000" dirty="0"/>
              <a:t>Klasifikuojamas objektas:</a:t>
            </a:r>
            <a:endParaRPr lang="en-GB" sz="2000" dirty="0"/>
          </a:p>
        </p:txBody>
      </p:sp>
      <p:sp>
        <p:nvSpPr>
          <p:cNvPr id="6" name="Content Placeholder 2"/>
          <p:cNvSpPr txBox="1">
            <a:spLocks/>
          </p:cNvSpPr>
          <p:nvPr/>
        </p:nvSpPr>
        <p:spPr>
          <a:xfrm>
            <a:off x="2114872" y="4941168"/>
            <a:ext cx="3261048" cy="1152128"/>
          </a:xfrm>
          <a:prstGeom prst="rect">
            <a:avLst/>
          </a:prstGeom>
        </p:spPr>
        <p:txBody>
          <a:bodyPr vert="horz">
            <a:normAutofit fontScale="92500" lnSpcReduction="10000"/>
          </a:bodyPr>
          <a:lstStyle/>
          <a:p>
            <a:pPr marL="365760" indent="-256032">
              <a:spcBef>
                <a:spcPts val="300"/>
              </a:spcBef>
              <a:buClr>
                <a:schemeClr val="accent3"/>
              </a:buClr>
            </a:pPr>
            <a:r>
              <a:rPr lang="lt-LT" sz="2000" dirty="0"/>
              <a:t>X= (Amžius="&lt;=30" , </a:t>
            </a:r>
            <a:br>
              <a:rPr lang="lt-LT" sz="2000" dirty="0"/>
            </a:br>
            <a:r>
              <a:rPr lang="lt-LT" sz="2000" dirty="0" err="1"/>
              <a:t>Pajamos="vidutinės</a:t>
            </a:r>
            <a:r>
              <a:rPr lang="lt-LT" sz="2000" dirty="0"/>
              <a:t>" , </a:t>
            </a:r>
            <a:br>
              <a:rPr lang="lt-LT" sz="2000" dirty="0"/>
            </a:br>
            <a:r>
              <a:rPr lang="lt-LT" sz="2000" dirty="0" err="1"/>
              <a:t>Studentas="taip</a:t>
            </a:r>
            <a:r>
              <a:rPr lang="lt-LT" sz="2000" dirty="0"/>
              <a:t>" , </a:t>
            </a:r>
            <a:br>
              <a:rPr lang="lt-LT" sz="2000" dirty="0"/>
            </a:br>
            <a:r>
              <a:rPr lang="lt-LT" sz="2000" dirty="0"/>
              <a:t>Kredito </a:t>
            </a:r>
            <a:r>
              <a:rPr lang="lt-LT" sz="2000" dirty="0" err="1"/>
              <a:t>įv.="geras</a:t>
            </a:r>
            <a:r>
              <a:rPr lang="lt-LT" sz="2000" dirty="0"/>
              <a:t>" )</a:t>
            </a:r>
            <a:endParaRPr lang="en-GB" sz="2000" dirty="0"/>
          </a:p>
        </p:txBody>
      </p:sp>
      <p:sp>
        <p:nvSpPr>
          <p:cNvPr id="8" name="Slide Number Placeholder 7"/>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11047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lt-LT" dirty="0"/>
              <a:t>Klasifikacijos pavyzdys naudojant </a:t>
            </a:r>
            <a:r>
              <a:rPr lang="lt-LT" dirty="0" err="1"/>
              <a:t>Bajeso</a:t>
            </a:r>
            <a:r>
              <a:rPr lang="lt-LT" dirty="0"/>
              <a:t> teoremą</a:t>
            </a:r>
            <a:endParaRPr lang="en-GB" dirty="0"/>
          </a:p>
        </p:txBody>
      </p:sp>
      <p:sp>
        <p:nvSpPr>
          <p:cNvPr id="5" name="Content Placeholder 4"/>
          <p:cNvSpPr>
            <a:spLocks noGrp="1"/>
          </p:cNvSpPr>
          <p:nvPr>
            <p:ph idx="1"/>
          </p:nvPr>
        </p:nvSpPr>
        <p:spPr>
          <a:xfrm>
            <a:off x="1534696" y="2249424"/>
            <a:ext cx="8881784" cy="3843872"/>
          </a:xfrm>
        </p:spPr>
        <p:txBody>
          <a:bodyPr>
            <a:normAutofit/>
          </a:bodyPr>
          <a:lstStyle/>
          <a:p>
            <a:pPr marL="624078" indent="-514350">
              <a:buFont typeface="+mj-lt"/>
              <a:buAutoNum type="arabicPeriod"/>
            </a:pPr>
            <a:r>
              <a:rPr lang="lt-LT" dirty="0" smtClean="0"/>
              <a:t>Apskaičiuojame, kuriam iš </a:t>
            </a:r>
            <a:r>
              <a:rPr lang="lt-LT" i="1" dirty="0" smtClean="0"/>
              <a:t>i</a:t>
            </a:r>
            <a:r>
              <a:rPr lang="lt-LT" dirty="0" smtClean="0"/>
              <a:t>, </a:t>
            </a:r>
            <a:r>
              <a:rPr lang="lt-LT" i="1" dirty="0" smtClean="0"/>
              <a:t>i </a:t>
            </a:r>
            <a:r>
              <a:rPr lang="en-US" i="1" dirty="0" smtClean="0"/>
              <a:t>=1,2</a:t>
            </a:r>
            <a:r>
              <a:rPr lang="en-US" dirty="0" smtClean="0"/>
              <a:t> daugianaris </a:t>
            </a:r>
            <a:r>
              <a:rPr lang="en-GB" sz="2400" dirty="0"/>
              <a:t>P(X|C</a:t>
            </a:r>
            <a:r>
              <a:rPr lang="en-GB" sz="2400" baseline="-25000" dirty="0"/>
              <a:t>i</a:t>
            </a:r>
            <a:r>
              <a:rPr lang="en-GB" sz="2400" dirty="0"/>
              <a:t>)*P(C</a:t>
            </a:r>
            <a:r>
              <a:rPr lang="en-GB" sz="2400" baseline="-25000" dirty="0"/>
              <a:t>i</a:t>
            </a:r>
            <a:r>
              <a:rPr lang="en-GB" sz="2400" dirty="0"/>
              <a:t>) </a:t>
            </a:r>
            <a:r>
              <a:rPr lang="en-GB" dirty="0" smtClean="0"/>
              <a:t>pasiekia maksimum</a:t>
            </a:r>
            <a:r>
              <a:rPr lang="lt-LT" dirty="0" smtClean="0"/>
              <a:t>ą</a:t>
            </a:r>
          </a:p>
          <a:p>
            <a:pPr marL="624078" indent="-514350">
              <a:buFont typeface="+mj-lt"/>
              <a:buAutoNum type="arabicPeriod"/>
            </a:pPr>
            <a:r>
              <a:rPr lang="lt-LT" dirty="0" smtClean="0"/>
              <a:t>P(</a:t>
            </a:r>
            <a:r>
              <a:rPr lang="lt-LT" dirty="0" err="1" smtClean="0"/>
              <a:t>C</a:t>
            </a:r>
            <a:r>
              <a:rPr lang="lt-LT" baseline="-25000" dirty="0" err="1" smtClean="0"/>
              <a:t>i</a:t>
            </a:r>
            <a:r>
              <a:rPr lang="lt-LT" dirty="0" smtClean="0"/>
              <a:t>) žymi objekto priklausomumo klasei </a:t>
            </a:r>
            <a:r>
              <a:rPr lang="en-GB" dirty="0" smtClean="0"/>
              <a:t>C</a:t>
            </a:r>
            <a:r>
              <a:rPr lang="en-GB" baseline="-25000" dirty="0" smtClean="0"/>
              <a:t>i</a:t>
            </a:r>
            <a:r>
              <a:rPr lang="en-GB" dirty="0" smtClean="0"/>
              <a:t>, i=1, 2</a:t>
            </a:r>
            <a:r>
              <a:rPr lang="lt-LT" dirty="0" smtClean="0"/>
              <a:t> tikimybę (arba kasės tikimybė). Iš apsimokymo duomenų turime</a:t>
            </a:r>
            <a:br>
              <a:rPr lang="lt-LT" dirty="0" smtClean="0"/>
            </a:br>
            <a:r>
              <a:rPr lang="en-GB" dirty="0" smtClean="0"/>
              <a:t> </a:t>
            </a:r>
            <a:r>
              <a:rPr lang="lt-LT" dirty="0" smtClean="0"/>
              <a:t>			</a:t>
            </a:r>
            <a:r>
              <a:rPr lang="en-GB" sz="2400" dirty="0"/>
              <a:t>P(C</a:t>
            </a:r>
            <a:r>
              <a:rPr lang="en-GB" sz="2400" baseline="-25000" dirty="0"/>
              <a:t>1</a:t>
            </a:r>
            <a:r>
              <a:rPr lang="en-GB" sz="2400" dirty="0"/>
              <a:t>) = 9/14 = 0.643</a:t>
            </a:r>
            <a:r>
              <a:rPr lang="lt-LT" sz="2400" dirty="0"/>
              <a:t/>
            </a:r>
            <a:br>
              <a:rPr lang="lt-LT" sz="2400" dirty="0"/>
            </a:br>
            <a:r>
              <a:rPr lang="en-GB" sz="2400" dirty="0"/>
              <a:t> </a:t>
            </a:r>
            <a:r>
              <a:rPr lang="lt-LT" sz="2400" dirty="0"/>
              <a:t>			</a:t>
            </a:r>
            <a:r>
              <a:rPr lang="en-GB" sz="2400" dirty="0"/>
              <a:t>P(C</a:t>
            </a:r>
            <a:r>
              <a:rPr lang="en-GB" sz="2400" baseline="-25000" dirty="0"/>
              <a:t>2</a:t>
            </a:r>
            <a:r>
              <a:rPr lang="en-GB" sz="2400" dirty="0"/>
              <a:t>) = 5/14 = 0.357</a:t>
            </a:r>
            <a:endParaRPr lang="lt-LT"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80700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lt-LT" dirty="0"/>
              <a:t>Klasifikacijos pavyzdys naudojant </a:t>
            </a:r>
            <a:r>
              <a:rPr lang="lt-LT" dirty="0" err="1"/>
              <a:t>Bajeso</a:t>
            </a:r>
            <a:r>
              <a:rPr lang="lt-LT" dirty="0"/>
              <a:t> teoremą</a:t>
            </a:r>
            <a:endParaRPr lang="en-GB" dirty="0"/>
          </a:p>
        </p:txBody>
      </p:sp>
      <p:sp>
        <p:nvSpPr>
          <p:cNvPr id="5" name="Content Placeholder 4"/>
          <p:cNvSpPr>
            <a:spLocks noGrp="1"/>
          </p:cNvSpPr>
          <p:nvPr>
            <p:ph idx="1"/>
          </p:nvPr>
        </p:nvSpPr>
        <p:spPr>
          <a:xfrm>
            <a:off x="1534695" y="2249424"/>
            <a:ext cx="10340929" cy="2187688"/>
          </a:xfrm>
        </p:spPr>
        <p:txBody>
          <a:bodyPr>
            <a:normAutofit/>
          </a:bodyPr>
          <a:lstStyle/>
          <a:p>
            <a:pPr marL="624078" indent="-514350">
              <a:buFont typeface="+mj-lt"/>
              <a:buAutoNum type="arabicPeriod" startAt="3"/>
            </a:pPr>
            <a:r>
              <a:rPr lang="lt-LT" dirty="0" smtClean="0"/>
              <a:t>Sąlyginės tikimybės </a:t>
            </a:r>
            <a:r>
              <a:rPr lang="lt-LT" sz="2400" dirty="0"/>
              <a:t>P(</a:t>
            </a:r>
            <a:r>
              <a:rPr lang="lt-LT" sz="2400" dirty="0" err="1"/>
              <a:t>X|C</a:t>
            </a:r>
            <a:r>
              <a:rPr lang="lt-LT" sz="2400" baseline="-25000" dirty="0" err="1"/>
              <a:t>i</a:t>
            </a:r>
            <a:r>
              <a:rPr lang="lt-LT" sz="2400" dirty="0"/>
              <a:t>) </a:t>
            </a:r>
            <a:r>
              <a:rPr lang="lt-LT" dirty="0" smtClean="0"/>
              <a:t>atitinkamai lygios sąlyginių tikimybių daugianariams:</a:t>
            </a:r>
            <a:endParaRPr lang="en-GB" dirty="0"/>
          </a:p>
        </p:txBody>
      </p:sp>
      <p:sp>
        <p:nvSpPr>
          <p:cNvPr id="6" name="Rectangle 5"/>
          <p:cNvSpPr/>
          <p:nvPr/>
        </p:nvSpPr>
        <p:spPr>
          <a:xfrm>
            <a:off x="3431704" y="2825885"/>
            <a:ext cx="6696744" cy="1569660"/>
          </a:xfrm>
          <a:prstGeom prst="rect">
            <a:avLst/>
          </a:prstGeom>
        </p:spPr>
        <p:txBody>
          <a:bodyPr wrap="square">
            <a:spAutoFit/>
          </a:bodyPr>
          <a:lstStyle/>
          <a:p>
            <a:r>
              <a:rPr lang="pl-PL" sz="2400" dirty="0"/>
              <a:t>P(X|C</a:t>
            </a:r>
            <a:r>
              <a:rPr lang="pl-PL" sz="2400" baseline="-25000" dirty="0"/>
              <a:t>1</a:t>
            </a:r>
            <a:r>
              <a:rPr lang="pl-PL" sz="2400" dirty="0"/>
              <a:t>) = P(</a:t>
            </a:r>
            <a:r>
              <a:rPr lang="lt-LT" sz="2400" dirty="0"/>
              <a:t>Amžius</a:t>
            </a:r>
            <a:r>
              <a:rPr lang="pl-PL" sz="2400" dirty="0"/>
              <a:t>=„&lt;=30”|C</a:t>
            </a:r>
            <a:r>
              <a:rPr lang="pl-PL" sz="2400" baseline="-25000" dirty="0"/>
              <a:t>1</a:t>
            </a:r>
            <a:r>
              <a:rPr lang="pl-PL" sz="2400" dirty="0"/>
              <a:t>) *</a:t>
            </a:r>
            <a:r>
              <a:rPr lang="lt-LT" sz="2400" dirty="0"/>
              <a:t/>
            </a:r>
            <a:br>
              <a:rPr lang="lt-LT" sz="2400" dirty="0"/>
            </a:br>
            <a:r>
              <a:rPr lang="lt-LT" sz="2400" dirty="0"/>
              <a:t>		</a:t>
            </a:r>
            <a:r>
              <a:rPr lang="pl-PL" sz="2400" dirty="0"/>
              <a:t>P(</a:t>
            </a:r>
            <a:r>
              <a:rPr lang="lt-LT" sz="2400" dirty="0"/>
              <a:t>Pajamos</a:t>
            </a:r>
            <a:r>
              <a:rPr lang="pl-PL" sz="2400" dirty="0"/>
              <a:t>=„</a:t>
            </a:r>
            <a:r>
              <a:rPr lang="lt-LT" sz="2400" dirty="0"/>
              <a:t>vidutinės</a:t>
            </a:r>
            <a:r>
              <a:rPr lang="pl-PL" sz="2400" dirty="0"/>
              <a:t>”|C</a:t>
            </a:r>
            <a:r>
              <a:rPr lang="pl-PL" sz="2400" baseline="-25000" dirty="0"/>
              <a:t>1</a:t>
            </a:r>
            <a:r>
              <a:rPr lang="pl-PL" sz="2400" dirty="0"/>
              <a:t>)</a:t>
            </a:r>
            <a:r>
              <a:rPr lang="lt-LT" sz="2400" dirty="0"/>
              <a:t> </a:t>
            </a:r>
            <a:r>
              <a:rPr lang="en-US" sz="2400" dirty="0"/>
              <a:t>*</a:t>
            </a:r>
            <a:r>
              <a:rPr lang="lt-LT" sz="2400" dirty="0"/>
              <a:t/>
            </a:r>
            <a:br>
              <a:rPr lang="lt-LT" sz="2400" dirty="0"/>
            </a:br>
            <a:r>
              <a:rPr lang="en-US" sz="2400" dirty="0"/>
              <a:t>		</a:t>
            </a:r>
            <a:r>
              <a:rPr lang="pl-PL" sz="2400" dirty="0"/>
              <a:t>P(</a:t>
            </a:r>
            <a:r>
              <a:rPr lang="pl-PL" sz="2400" dirty="0" err="1"/>
              <a:t>Stud</a:t>
            </a:r>
            <a:r>
              <a:rPr lang="lt-LT" sz="2400" dirty="0" err="1"/>
              <a:t>entas</a:t>
            </a:r>
            <a:r>
              <a:rPr lang="pl-PL" sz="2400" dirty="0"/>
              <a:t>=„t</a:t>
            </a:r>
            <a:r>
              <a:rPr lang="lt-LT" sz="2400" dirty="0" err="1"/>
              <a:t>aip</a:t>
            </a:r>
            <a:r>
              <a:rPr lang="pl-PL" sz="2400" dirty="0"/>
              <a:t>”|C</a:t>
            </a:r>
            <a:r>
              <a:rPr lang="pl-PL" sz="2400" baseline="-25000" dirty="0"/>
              <a:t>1</a:t>
            </a:r>
            <a:r>
              <a:rPr lang="pl-PL" sz="2400" dirty="0"/>
              <a:t>) * </a:t>
            </a:r>
            <a:r>
              <a:rPr lang="en-US" sz="2400" dirty="0"/>
              <a:t/>
            </a:r>
            <a:br>
              <a:rPr lang="en-US" sz="2400" dirty="0"/>
            </a:br>
            <a:r>
              <a:rPr lang="en-US" sz="2400" dirty="0"/>
              <a:t>		</a:t>
            </a:r>
            <a:r>
              <a:rPr lang="pl-PL" sz="2400" dirty="0"/>
              <a:t>P(</a:t>
            </a:r>
            <a:r>
              <a:rPr lang="lt-LT" sz="2400" dirty="0" err="1"/>
              <a:t>KreditoĮv</a:t>
            </a:r>
            <a:r>
              <a:rPr lang="lt-LT" sz="2400" dirty="0"/>
              <a:t>.</a:t>
            </a:r>
            <a:r>
              <a:rPr lang="pl-PL" sz="2400" dirty="0"/>
              <a:t>=„</a:t>
            </a:r>
            <a:r>
              <a:rPr lang="lt-LT" sz="2400" dirty="0"/>
              <a:t>geras</a:t>
            </a:r>
            <a:r>
              <a:rPr lang="pl-PL" sz="2400" dirty="0"/>
              <a:t>”|C</a:t>
            </a:r>
            <a:r>
              <a:rPr lang="pl-PL" sz="2400" baseline="-25000" dirty="0"/>
              <a:t>1</a:t>
            </a:r>
            <a:r>
              <a:rPr lang="pl-PL" sz="2400" dirty="0"/>
              <a:t>),</a:t>
            </a:r>
            <a:endParaRPr lang="en-GB" sz="2400" dirty="0"/>
          </a:p>
        </p:txBody>
      </p:sp>
      <p:sp>
        <p:nvSpPr>
          <p:cNvPr id="7" name="Rectangle 6"/>
          <p:cNvSpPr/>
          <p:nvPr/>
        </p:nvSpPr>
        <p:spPr>
          <a:xfrm>
            <a:off x="3431704" y="4626085"/>
            <a:ext cx="6984777" cy="1569660"/>
          </a:xfrm>
          <a:prstGeom prst="rect">
            <a:avLst/>
          </a:prstGeom>
        </p:spPr>
        <p:txBody>
          <a:bodyPr wrap="square">
            <a:spAutoFit/>
          </a:bodyPr>
          <a:lstStyle/>
          <a:p>
            <a:r>
              <a:rPr lang="pl-PL" sz="2400" dirty="0"/>
              <a:t>P(X|C</a:t>
            </a:r>
            <a:r>
              <a:rPr lang="pl-PL" sz="2400" baseline="-25000" dirty="0"/>
              <a:t>2</a:t>
            </a:r>
            <a:r>
              <a:rPr lang="pl-PL" sz="2400" dirty="0"/>
              <a:t>) = P(</a:t>
            </a:r>
            <a:r>
              <a:rPr lang="lt-LT" sz="2400" dirty="0"/>
              <a:t>Amžius</a:t>
            </a:r>
            <a:r>
              <a:rPr lang="pl-PL" sz="2400" dirty="0"/>
              <a:t>=„&lt;=30”|C</a:t>
            </a:r>
            <a:r>
              <a:rPr lang="pl-PL" sz="2400" baseline="-25000" dirty="0"/>
              <a:t>2</a:t>
            </a:r>
            <a:r>
              <a:rPr lang="pl-PL" sz="2400" dirty="0"/>
              <a:t>) * </a:t>
            </a:r>
            <a:r>
              <a:rPr lang="en-US" sz="2400" dirty="0"/>
              <a:t/>
            </a:r>
            <a:br>
              <a:rPr lang="en-US" sz="2400" dirty="0"/>
            </a:br>
            <a:r>
              <a:rPr lang="en-US" sz="2400" dirty="0"/>
              <a:t>		</a:t>
            </a:r>
            <a:r>
              <a:rPr lang="pl-PL" sz="2400" dirty="0"/>
              <a:t>P(</a:t>
            </a:r>
            <a:r>
              <a:rPr lang="lt-LT" sz="2400" dirty="0"/>
              <a:t>Pajamos</a:t>
            </a:r>
            <a:r>
              <a:rPr lang="pl-PL" sz="2400" dirty="0"/>
              <a:t>=„</a:t>
            </a:r>
            <a:r>
              <a:rPr lang="lt-LT" sz="2400" dirty="0"/>
              <a:t>vidutinės</a:t>
            </a:r>
            <a:r>
              <a:rPr lang="pl-PL" sz="2400" dirty="0"/>
              <a:t>”|C</a:t>
            </a:r>
            <a:r>
              <a:rPr lang="pl-PL" sz="2400" baseline="-25000" dirty="0"/>
              <a:t>2</a:t>
            </a:r>
            <a:r>
              <a:rPr lang="pl-PL" sz="2400" dirty="0"/>
              <a:t>)</a:t>
            </a:r>
            <a:r>
              <a:rPr lang="en-US" sz="2400" dirty="0"/>
              <a:t> *</a:t>
            </a:r>
            <a:r>
              <a:rPr lang="lt-LT" sz="2400" dirty="0"/>
              <a:t/>
            </a:r>
            <a:br>
              <a:rPr lang="lt-LT" sz="2400" dirty="0"/>
            </a:br>
            <a:r>
              <a:rPr lang="en-US" sz="2400" dirty="0"/>
              <a:t>		</a:t>
            </a:r>
            <a:r>
              <a:rPr lang="pl-PL" sz="2400" dirty="0"/>
              <a:t>P(</a:t>
            </a:r>
            <a:r>
              <a:rPr lang="pl-PL" sz="2400" dirty="0" err="1"/>
              <a:t>Stud</a:t>
            </a:r>
            <a:r>
              <a:rPr lang="lt-LT" sz="2400" dirty="0" err="1"/>
              <a:t>entas</a:t>
            </a:r>
            <a:r>
              <a:rPr lang="pl-PL" sz="2400" dirty="0"/>
              <a:t>=„t</a:t>
            </a:r>
            <a:r>
              <a:rPr lang="lt-LT" sz="2400" dirty="0" err="1"/>
              <a:t>aip</a:t>
            </a:r>
            <a:r>
              <a:rPr lang="pl-PL" sz="2400" dirty="0"/>
              <a:t>”|C</a:t>
            </a:r>
            <a:r>
              <a:rPr lang="pl-PL" sz="2400" baseline="-25000" dirty="0"/>
              <a:t>2</a:t>
            </a:r>
            <a:r>
              <a:rPr lang="pl-PL" sz="2400" dirty="0"/>
              <a:t>) * </a:t>
            </a:r>
            <a:r>
              <a:rPr lang="en-US" sz="2400" dirty="0"/>
              <a:t/>
            </a:r>
            <a:br>
              <a:rPr lang="en-US" sz="2400" dirty="0"/>
            </a:br>
            <a:r>
              <a:rPr lang="en-US" sz="2400" dirty="0"/>
              <a:t>		</a:t>
            </a:r>
            <a:r>
              <a:rPr lang="pl-PL" sz="2400" dirty="0"/>
              <a:t>P(</a:t>
            </a:r>
            <a:r>
              <a:rPr lang="lt-LT" sz="2400" dirty="0" err="1"/>
              <a:t>KreditoĮv</a:t>
            </a:r>
            <a:r>
              <a:rPr lang="lt-LT" sz="2400" dirty="0"/>
              <a:t>.</a:t>
            </a:r>
            <a:r>
              <a:rPr lang="pl-PL" sz="2400" dirty="0"/>
              <a:t>=„</a:t>
            </a:r>
            <a:r>
              <a:rPr lang="lt-LT" sz="2400" dirty="0"/>
              <a:t>geras</a:t>
            </a:r>
            <a:r>
              <a:rPr lang="pl-PL" sz="2400" dirty="0"/>
              <a:t>”|C</a:t>
            </a:r>
            <a:r>
              <a:rPr lang="pl-PL" sz="2400" baseline="-25000" dirty="0"/>
              <a:t>2</a:t>
            </a:r>
            <a:r>
              <a:rPr lang="pl-PL" sz="2400" dirty="0"/>
              <a:t>),</a:t>
            </a:r>
            <a:endParaRPr lang="en-GB"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12411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672"/>
            <a:ext cx="4906888" cy="864096"/>
          </a:xfrm>
        </p:spPr>
        <p:txBody>
          <a:bodyPr>
            <a:noAutofit/>
          </a:bodyPr>
          <a:lstStyle/>
          <a:p>
            <a:r>
              <a:rPr lang="lt-LT" sz="2800" dirty="0"/>
              <a:t>Klasifikacijos pavyzdys naudojant </a:t>
            </a:r>
            <a:r>
              <a:rPr lang="lt-LT" sz="2800" dirty="0" err="1"/>
              <a:t>Bajeso</a:t>
            </a:r>
            <a:r>
              <a:rPr lang="lt-LT" sz="2800" dirty="0"/>
              <a:t> teoremą</a:t>
            </a:r>
            <a:endParaRPr lang="en-GB" sz="2800" dirty="0"/>
          </a:p>
        </p:txBody>
      </p:sp>
      <p:sp>
        <p:nvSpPr>
          <p:cNvPr id="3" name="Content Placeholder 2"/>
          <p:cNvSpPr>
            <a:spLocks noGrp="1"/>
          </p:cNvSpPr>
          <p:nvPr>
            <p:ph idx="1"/>
          </p:nvPr>
        </p:nvSpPr>
        <p:spPr>
          <a:xfrm>
            <a:off x="6456039" y="764704"/>
            <a:ext cx="5408011" cy="864096"/>
          </a:xfrm>
        </p:spPr>
        <p:txBody>
          <a:bodyPr>
            <a:normAutofit/>
          </a:bodyPr>
          <a:lstStyle/>
          <a:p>
            <a:pPr>
              <a:buNone/>
            </a:pPr>
            <a:r>
              <a:rPr lang="lt-LT" dirty="0" smtClean="0"/>
              <a:t>	</a:t>
            </a:r>
            <a:r>
              <a:rPr lang="en-US" dirty="0" smtClean="0"/>
              <a:t>I</a:t>
            </a:r>
            <a:r>
              <a:rPr lang="lt-LT" dirty="0" smtClean="0"/>
              <a:t>š apsimokymo duomenų apskaičiuojame</a:t>
            </a:r>
            <a:endParaRPr lang="en-GB" dirty="0"/>
          </a:p>
        </p:txBody>
      </p:sp>
      <p:graphicFrame>
        <p:nvGraphicFramePr>
          <p:cNvPr id="4" name="Table 3"/>
          <p:cNvGraphicFramePr>
            <a:graphicFrameLocks noGrp="1"/>
          </p:cNvGraphicFramePr>
          <p:nvPr>
            <p:extLst/>
          </p:nvPr>
        </p:nvGraphicFramePr>
        <p:xfrm>
          <a:off x="1631505" y="1628801"/>
          <a:ext cx="3456385" cy="3662209"/>
        </p:xfrm>
        <a:graphic>
          <a:graphicData uri="http://schemas.openxmlformats.org/drawingml/2006/table">
            <a:tbl>
              <a:tblPr/>
              <a:tblGrid>
                <a:gridCol w="222570">
                  <a:extLst>
                    <a:ext uri="{9D8B030D-6E8A-4147-A177-3AD203B41FA5}">
                      <a16:colId xmlns:a16="http://schemas.microsoft.com/office/drawing/2014/main" val="20000"/>
                    </a:ext>
                  </a:extLst>
                </a:gridCol>
                <a:gridCol w="641527">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36787">
                  <a:extLst>
                    <a:ext uri="{9D8B030D-6E8A-4147-A177-3AD203B41FA5}">
                      <a16:colId xmlns:a16="http://schemas.microsoft.com/office/drawing/2014/main" val="20003"/>
                    </a:ext>
                  </a:extLst>
                </a:gridCol>
                <a:gridCol w="615341">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30426">
                <a:tc>
                  <a:txBody>
                    <a:bodyPr/>
                    <a:lstStyle/>
                    <a:p>
                      <a:pPr algn="l" fontAlgn="b"/>
                      <a:r>
                        <a:rPr lang="en-GB" sz="1400" b="1" i="0" u="none" strike="noStrike" dirty="0" smtClean="0">
                          <a:solidFill>
                            <a:srgbClr val="000000"/>
                          </a:solidFill>
                          <a:latin typeface="Calibri"/>
                        </a:rPr>
                        <a:t>Id</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l" fontAlgn="b"/>
                      <a:r>
                        <a:rPr lang="en-GB" sz="1400" b="1" i="0" u="none" strike="noStrike" dirty="0" smtClean="0">
                          <a:solidFill>
                            <a:srgbClr val="000000"/>
                          </a:solidFill>
                          <a:latin typeface="Calibri"/>
                        </a:rPr>
                        <a:t>Amžius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r" fontAlgn="b"/>
                      <a:r>
                        <a:rPr lang="en-GB" sz="1400" b="1" i="0" u="none" strike="noStrike" dirty="0" smtClean="0">
                          <a:solidFill>
                            <a:srgbClr val="000000"/>
                          </a:solidFill>
                          <a:latin typeface="Calibri"/>
                        </a:rPr>
                        <a:t>Pajamos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lt-LT" sz="1400" b="1" i="0" u="none" strike="noStrike" dirty="0" smtClean="0">
                          <a:solidFill>
                            <a:srgbClr val="000000"/>
                          </a:solidFill>
                          <a:latin typeface="Calibri"/>
                        </a:rPr>
                        <a:t>Studentas</a:t>
                      </a: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ctr"/>
                      <a:r>
                        <a:rPr lang="en-GB" sz="1400" b="1" i="0" u="none" strike="noStrike" dirty="0">
                          <a:solidFill>
                            <a:srgbClr val="000000"/>
                          </a:solidFill>
                          <a:latin typeface="Calibri"/>
                        </a:rPr>
                        <a:t>Kredito įv.</a:t>
                      </a:r>
                    </a:p>
                  </a:txBody>
                  <a:tcPr marL="9525" marR="9525" marT="9525" marB="0" anchor="ctr">
                    <a:lnL>
                      <a:noFill/>
                    </a:lnL>
                    <a:lnR>
                      <a:noFill/>
                    </a:lnR>
                    <a:lnT>
                      <a:noFill/>
                    </a:lnT>
                    <a:lnB>
                      <a:noFill/>
                    </a:lnB>
                    <a:solidFill>
                      <a:schemeClr val="bg1"/>
                    </a:solidFill>
                  </a:tcPr>
                </a:tc>
                <a:tc>
                  <a:txBody>
                    <a:bodyPr/>
                    <a:lstStyle/>
                    <a:p>
                      <a:pPr algn="l" fontAlgn="b"/>
                      <a:r>
                        <a:rPr lang="en-GB" sz="1400" b="1" i="0" u="none" strike="noStrike" dirty="0">
                          <a:solidFill>
                            <a:srgbClr val="000000"/>
                          </a:solidFill>
                          <a:latin typeface="Calibri"/>
                        </a:rPr>
                        <a:t>Komp. Pirkimas</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0"/>
                  </a:ext>
                </a:extLst>
              </a:tr>
              <a:tr h="230426">
                <a:tc>
                  <a:txBody>
                    <a:bodyPr/>
                    <a:lstStyle/>
                    <a:p>
                      <a:pPr algn="r" fontAlgn="b"/>
                      <a:r>
                        <a:rPr lang="en-GB" sz="1400" b="0" i="0" u="none" strike="noStrike">
                          <a:solidFill>
                            <a:srgbClr val="000000"/>
                          </a:solidFill>
                          <a:latin typeface="Calibri"/>
                        </a:rPr>
                        <a:t>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1"/>
                  </a:ext>
                </a:extLst>
              </a:tr>
              <a:tr h="230426">
                <a:tc>
                  <a:txBody>
                    <a:bodyPr/>
                    <a:lstStyle/>
                    <a:p>
                      <a:pPr algn="r" fontAlgn="b"/>
                      <a:r>
                        <a:rPr lang="en-GB" sz="1400" b="0" i="0" u="none" strike="noStrike">
                          <a:solidFill>
                            <a:srgbClr val="000000"/>
                          </a:solidFill>
                          <a:latin typeface="Calibri"/>
                        </a:rPr>
                        <a:t>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2"/>
                  </a:ext>
                </a:extLst>
              </a:tr>
              <a:tr h="230426">
                <a:tc>
                  <a:txBody>
                    <a:bodyPr/>
                    <a:lstStyle/>
                    <a:p>
                      <a:pPr algn="r" fontAlgn="b"/>
                      <a:r>
                        <a:rPr lang="en-GB" sz="1400" b="0" i="0" u="none" strike="noStrike">
                          <a:solidFill>
                            <a:srgbClr val="000000"/>
                          </a:solidFill>
                          <a:latin typeface="Calibri"/>
                        </a:rPr>
                        <a:t>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3"/>
                  </a:ext>
                </a:extLst>
              </a:tr>
              <a:tr h="230426">
                <a:tc>
                  <a:txBody>
                    <a:bodyPr/>
                    <a:lstStyle/>
                    <a:p>
                      <a:pPr algn="r" fontAlgn="b"/>
                      <a:r>
                        <a:rPr lang="en-GB" sz="1400" b="0" i="0" u="none" strike="noStrike">
                          <a:solidFill>
                            <a:srgbClr val="000000"/>
                          </a:solidFill>
                          <a:latin typeface="Calibri"/>
                        </a:rPr>
                        <a:t>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4"/>
                  </a:ext>
                </a:extLst>
              </a:tr>
              <a:tr h="230426">
                <a:tc>
                  <a:txBody>
                    <a:bodyPr/>
                    <a:lstStyle/>
                    <a:p>
                      <a:pPr algn="r" fontAlgn="b"/>
                      <a:r>
                        <a:rPr lang="en-GB" sz="1400" b="0" i="0" u="none" strike="noStrike">
                          <a:solidFill>
                            <a:srgbClr val="000000"/>
                          </a:solidFill>
                          <a:latin typeface="Calibri"/>
                        </a:rPr>
                        <a:t>5</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5"/>
                  </a:ext>
                </a:extLst>
              </a:tr>
              <a:tr h="230426">
                <a:tc>
                  <a:txBody>
                    <a:bodyPr/>
                    <a:lstStyle/>
                    <a:p>
                      <a:pPr algn="r" fontAlgn="b"/>
                      <a:r>
                        <a:rPr lang="en-GB" sz="1400" b="0" i="0" u="none" strike="noStrike">
                          <a:solidFill>
                            <a:srgbClr val="000000"/>
                          </a:solidFill>
                          <a:latin typeface="Calibri"/>
                        </a:rPr>
                        <a:t>6</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err="1">
                          <a:solidFill>
                            <a:srgbClr val="000000"/>
                          </a:solidFill>
                          <a:latin typeface="Calibri"/>
                        </a:rPr>
                        <a:t>žemos</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6"/>
                  </a:ext>
                </a:extLst>
              </a:tr>
              <a:tr h="230426">
                <a:tc>
                  <a:txBody>
                    <a:bodyPr/>
                    <a:lstStyle/>
                    <a:p>
                      <a:pPr algn="r" fontAlgn="b"/>
                      <a:r>
                        <a:rPr lang="en-GB" sz="1400" b="0" i="0" u="none" strike="noStrike">
                          <a:solidFill>
                            <a:srgbClr val="000000"/>
                          </a:solidFill>
                          <a:latin typeface="Calibri"/>
                        </a:rPr>
                        <a:t>7</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7"/>
                  </a:ext>
                </a:extLst>
              </a:tr>
              <a:tr h="230426">
                <a:tc>
                  <a:txBody>
                    <a:bodyPr/>
                    <a:lstStyle/>
                    <a:p>
                      <a:pPr algn="r" fontAlgn="b"/>
                      <a:r>
                        <a:rPr lang="en-GB" sz="1400" b="0" i="0" u="none" strike="noStrike">
                          <a:solidFill>
                            <a:srgbClr val="000000"/>
                          </a:solidFill>
                          <a:latin typeface="Calibri"/>
                        </a:rPr>
                        <a:t>8</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8"/>
                  </a:ext>
                </a:extLst>
              </a:tr>
              <a:tr h="230426">
                <a:tc>
                  <a:txBody>
                    <a:bodyPr/>
                    <a:lstStyle/>
                    <a:p>
                      <a:pPr algn="r" fontAlgn="b"/>
                      <a:r>
                        <a:rPr lang="en-GB" sz="1400" b="0" i="0" u="none" strike="noStrike">
                          <a:solidFill>
                            <a:srgbClr val="000000"/>
                          </a:solidFill>
                          <a:latin typeface="Calibri"/>
                        </a:rPr>
                        <a:t>9</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9"/>
                  </a:ext>
                </a:extLst>
              </a:tr>
              <a:tr h="230426">
                <a:tc>
                  <a:txBody>
                    <a:bodyPr/>
                    <a:lstStyle/>
                    <a:p>
                      <a:pPr algn="r" fontAlgn="b"/>
                      <a:r>
                        <a:rPr lang="en-GB" sz="1400" b="0" i="0" u="none" strike="noStrike">
                          <a:solidFill>
                            <a:srgbClr val="000000"/>
                          </a:solidFill>
                          <a:latin typeface="Calibri"/>
                        </a:rPr>
                        <a:t>10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dirty="0">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err="1">
                          <a:solidFill>
                            <a:srgbClr val="000000"/>
                          </a:solidFill>
                          <a:latin typeface="Calibri"/>
                        </a:rPr>
                        <a:t>taip</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0"/>
                  </a:ext>
                </a:extLst>
              </a:tr>
              <a:tr h="230426">
                <a:tc>
                  <a:txBody>
                    <a:bodyPr/>
                    <a:lstStyle/>
                    <a:p>
                      <a:pPr algn="r" fontAlgn="b"/>
                      <a:r>
                        <a:rPr lang="en-GB" sz="1400" b="0" i="0" u="none" strike="noStrike">
                          <a:solidFill>
                            <a:srgbClr val="000000"/>
                          </a:solidFill>
                          <a:latin typeface="Calibri"/>
                        </a:rPr>
                        <a:t>11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1"/>
                  </a:ext>
                </a:extLst>
              </a:tr>
              <a:tr h="230426">
                <a:tc>
                  <a:txBody>
                    <a:bodyPr/>
                    <a:lstStyle/>
                    <a:p>
                      <a:pPr algn="r" fontAlgn="b"/>
                      <a:r>
                        <a:rPr lang="en-GB" sz="1400" b="0" i="0" u="none" strike="noStrike">
                          <a:solidFill>
                            <a:srgbClr val="000000"/>
                          </a:solidFill>
                          <a:latin typeface="Calibri"/>
                        </a:rPr>
                        <a:t>12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2"/>
                  </a:ext>
                </a:extLst>
              </a:tr>
              <a:tr h="230426">
                <a:tc>
                  <a:txBody>
                    <a:bodyPr/>
                    <a:lstStyle/>
                    <a:p>
                      <a:pPr algn="r" fontAlgn="b"/>
                      <a:r>
                        <a:rPr lang="en-GB" sz="1400" b="0" i="0" u="none" strike="noStrike">
                          <a:solidFill>
                            <a:srgbClr val="000000"/>
                          </a:solidFill>
                          <a:latin typeface="Calibri"/>
                        </a:rPr>
                        <a:t>13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3"/>
                  </a:ext>
                </a:extLst>
              </a:tr>
              <a:tr h="230426">
                <a:tc>
                  <a:txBody>
                    <a:bodyPr/>
                    <a:lstStyle/>
                    <a:p>
                      <a:pPr algn="r" fontAlgn="b"/>
                      <a:r>
                        <a:rPr lang="en-GB" sz="1400" b="0" i="0" u="none" strike="noStrike">
                          <a:solidFill>
                            <a:srgbClr val="000000"/>
                          </a:solidFill>
                          <a:latin typeface="Calibri"/>
                        </a:rPr>
                        <a:t>14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4"/>
                  </a:ext>
                </a:extLst>
              </a:tr>
            </a:tbl>
          </a:graphicData>
        </a:graphic>
      </p:graphicFrame>
      <p:sp>
        <p:nvSpPr>
          <p:cNvPr id="5" name="Rectangle 4"/>
          <p:cNvSpPr/>
          <p:nvPr/>
        </p:nvSpPr>
        <p:spPr>
          <a:xfrm>
            <a:off x="5303913" y="1340768"/>
            <a:ext cx="5329163" cy="2308324"/>
          </a:xfrm>
          <a:prstGeom prst="rect">
            <a:avLst/>
          </a:prstGeom>
        </p:spPr>
        <p:txBody>
          <a:bodyPr wrap="square">
            <a:spAutoFit/>
          </a:bodyPr>
          <a:lstStyle/>
          <a:p>
            <a:r>
              <a:rPr lang="pl-PL" dirty="0"/>
              <a:t>P(</a:t>
            </a:r>
            <a:r>
              <a:rPr lang="lt-LT" dirty="0"/>
              <a:t>Amžius</a:t>
            </a:r>
            <a:r>
              <a:rPr lang="pl-PL" dirty="0"/>
              <a:t>=„&lt;=30”|C1) </a:t>
            </a:r>
            <a:r>
              <a:rPr lang="lt-LT" dirty="0"/>
              <a:t>	   </a:t>
            </a:r>
            <a:r>
              <a:rPr lang="pl-PL" dirty="0"/>
              <a:t>= 2/9 = 0.222</a:t>
            </a:r>
            <a:endParaRPr lang="lt-LT" dirty="0"/>
          </a:p>
          <a:p>
            <a:r>
              <a:rPr lang="pl-PL" dirty="0"/>
              <a:t>P(</a:t>
            </a:r>
            <a:r>
              <a:rPr lang="lt-LT" dirty="0"/>
              <a:t>Pajamos</a:t>
            </a:r>
            <a:r>
              <a:rPr lang="pl-PL" dirty="0"/>
              <a:t>=„</a:t>
            </a:r>
            <a:r>
              <a:rPr lang="lt-LT" dirty="0"/>
              <a:t>vidutinės</a:t>
            </a:r>
            <a:r>
              <a:rPr lang="pl-PL" dirty="0"/>
              <a:t>”|C1) =</a:t>
            </a:r>
            <a:endParaRPr lang="lt-LT" dirty="0"/>
          </a:p>
          <a:p>
            <a:r>
              <a:rPr lang="pl-PL" dirty="0"/>
              <a:t>P(</a:t>
            </a:r>
            <a:r>
              <a:rPr lang="pl-PL" dirty="0" err="1"/>
              <a:t>Stud</a:t>
            </a:r>
            <a:r>
              <a:rPr lang="lt-LT" dirty="0" err="1"/>
              <a:t>entas</a:t>
            </a:r>
            <a:r>
              <a:rPr lang="pl-PL" dirty="0"/>
              <a:t>=„t</a:t>
            </a:r>
            <a:r>
              <a:rPr lang="lt-LT" dirty="0" err="1"/>
              <a:t>aip</a:t>
            </a:r>
            <a:r>
              <a:rPr lang="pl-PL" dirty="0"/>
              <a:t>”|C1) </a:t>
            </a:r>
            <a:r>
              <a:rPr lang="lt-LT" dirty="0"/>
              <a:t>	   </a:t>
            </a:r>
            <a:r>
              <a:rPr lang="pl-PL" dirty="0"/>
              <a:t>=</a:t>
            </a:r>
          </a:p>
          <a:p>
            <a:r>
              <a:rPr lang="pl-PL" dirty="0"/>
              <a:t>P(</a:t>
            </a:r>
            <a:r>
              <a:rPr lang="lt-LT" dirty="0" err="1"/>
              <a:t>KreditoĮv</a:t>
            </a:r>
            <a:r>
              <a:rPr lang="lt-LT" dirty="0"/>
              <a:t>.</a:t>
            </a:r>
            <a:r>
              <a:rPr lang="pl-PL" dirty="0"/>
              <a:t> =„</a:t>
            </a:r>
            <a:r>
              <a:rPr lang="lt-LT" dirty="0"/>
              <a:t>geras</a:t>
            </a:r>
            <a:r>
              <a:rPr lang="pl-PL" dirty="0"/>
              <a:t>”|C1) </a:t>
            </a:r>
            <a:r>
              <a:rPr lang="lt-LT" dirty="0"/>
              <a:t>	   </a:t>
            </a:r>
            <a:r>
              <a:rPr lang="pl-PL" dirty="0"/>
              <a:t>=</a:t>
            </a:r>
          </a:p>
          <a:p>
            <a:r>
              <a:rPr lang="pl-PL" dirty="0"/>
              <a:t>P(</a:t>
            </a:r>
            <a:r>
              <a:rPr lang="lt-LT" dirty="0"/>
              <a:t>Amžius </a:t>
            </a:r>
            <a:r>
              <a:rPr lang="pl-PL" dirty="0"/>
              <a:t>=„&lt;=30”|C2) </a:t>
            </a:r>
            <a:r>
              <a:rPr lang="lt-LT" dirty="0"/>
              <a:t>	   </a:t>
            </a:r>
            <a:r>
              <a:rPr lang="pl-PL" dirty="0"/>
              <a:t>=</a:t>
            </a:r>
          </a:p>
          <a:p>
            <a:r>
              <a:rPr lang="pl-PL" dirty="0"/>
              <a:t>P(</a:t>
            </a:r>
            <a:r>
              <a:rPr lang="lt-LT" dirty="0"/>
              <a:t>Pajamos</a:t>
            </a:r>
            <a:r>
              <a:rPr lang="pl-PL" dirty="0"/>
              <a:t>=„</a:t>
            </a:r>
            <a:r>
              <a:rPr lang="lt-LT" dirty="0"/>
              <a:t>vidutinės</a:t>
            </a:r>
            <a:r>
              <a:rPr lang="pl-PL" dirty="0"/>
              <a:t>”|C2) =</a:t>
            </a:r>
          </a:p>
          <a:p>
            <a:r>
              <a:rPr lang="pl-PL" dirty="0"/>
              <a:t>P(</a:t>
            </a:r>
            <a:r>
              <a:rPr lang="pl-PL" dirty="0" err="1"/>
              <a:t>Stud</a:t>
            </a:r>
            <a:r>
              <a:rPr lang="lt-LT" dirty="0" err="1"/>
              <a:t>entas</a:t>
            </a:r>
            <a:r>
              <a:rPr lang="pl-PL" dirty="0"/>
              <a:t>=„t</a:t>
            </a:r>
            <a:r>
              <a:rPr lang="lt-LT" dirty="0" err="1"/>
              <a:t>aip</a:t>
            </a:r>
            <a:r>
              <a:rPr lang="pl-PL" dirty="0"/>
              <a:t>”|C2) </a:t>
            </a:r>
            <a:r>
              <a:rPr lang="lt-LT" dirty="0"/>
              <a:t>	   </a:t>
            </a:r>
            <a:r>
              <a:rPr lang="pl-PL" dirty="0"/>
              <a:t>=</a:t>
            </a:r>
          </a:p>
          <a:p>
            <a:r>
              <a:rPr lang="pl-PL" dirty="0"/>
              <a:t>P(</a:t>
            </a:r>
            <a:r>
              <a:rPr lang="lt-LT" dirty="0" err="1"/>
              <a:t>KreditoĮv</a:t>
            </a:r>
            <a:r>
              <a:rPr lang="lt-LT" dirty="0"/>
              <a:t>.</a:t>
            </a:r>
            <a:r>
              <a:rPr lang="pl-PL" dirty="0"/>
              <a:t> =„</a:t>
            </a:r>
            <a:r>
              <a:rPr lang="lt-LT" dirty="0"/>
              <a:t>geras</a:t>
            </a:r>
            <a:r>
              <a:rPr lang="pl-PL" dirty="0"/>
              <a:t>”|C2) </a:t>
            </a:r>
            <a:r>
              <a:rPr lang="lt-LT" dirty="0"/>
              <a:t>	   </a:t>
            </a:r>
            <a:r>
              <a:rPr lang="pl-PL" dirty="0"/>
              <a:t>=</a:t>
            </a:r>
            <a:endParaRPr lang="en-GB"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82714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672"/>
            <a:ext cx="4906888" cy="864096"/>
          </a:xfrm>
        </p:spPr>
        <p:txBody>
          <a:bodyPr>
            <a:noAutofit/>
          </a:bodyPr>
          <a:lstStyle/>
          <a:p>
            <a:r>
              <a:rPr lang="lt-LT" sz="2800" dirty="0"/>
              <a:t>Klasifikacijos pavyzdys naudojant </a:t>
            </a:r>
            <a:r>
              <a:rPr lang="lt-LT" sz="2800" dirty="0" err="1"/>
              <a:t>Bajeso</a:t>
            </a:r>
            <a:r>
              <a:rPr lang="lt-LT" sz="2800" dirty="0"/>
              <a:t> teoremą</a:t>
            </a:r>
            <a:endParaRPr lang="en-GB" sz="2800" dirty="0"/>
          </a:p>
        </p:txBody>
      </p:sp>
      <p:sp>
        <p:nvSpPr>
          <p:cNvPr id="3" name="Content Placeholder 2"/>
          <p:cNvSpPr>
            <a:spLocks noGrp="1"/>
          </p:cNvSpPr>
          <p:nvPr>
            <p:ph idx="1"/>
          </p:nvPr>
        </p:nvSpPr>
        <p:spPr>
          <a:xfrm>
            <a:off x="6456039" y="764704"/>
            <a:ext cx="5442736" cy="864096"/>
          </a:xfrm>
        </p:spPr>
        <p:txBody>
          <a:bodyPr>
            <a:normAutofit/>
          </a:bodyPr>
          <a:lstStyle/>
          <a:p>
            <a:pPr>
              <a:buNone/>
            </a:pPr>
            <a:r>
              <a:rPr lang="lt-LT" dirty="0" smtClean="0"/>
              <a:t>	</a:t>
            </a:r>
            <a:r>
              <a:rPr lang="en-US" dirty="0" smtClean="0"/>
              <a:t>I</a:t>
            </a:r>
            <a:r>
              <a:rPr lang="lt-LT" dirty="0" smtClean="0"/>
              <a:t>š apsimokymo duomenų apskaičiuojame</a:t>
            </a:r>
            <a:endParaRPr lang="en-GB" dirty="0"/>
          </a:p>
        </p:txBody>
      </p:sp>
      <p:sp>
        <p:nvSpPr>
          <p:cNvPr id="5" name="Rectangle 4"/>
          <p:cNvSpPr/>
          <p:nvPr/>
        </p:nvSpPr>
        <p:spPr>
          <a:xfrm>
            <a:off x="5303913" y="1340768"/>
            <a:ext cx="5329163" cy="2308324"/>
          </a:xfrm>
          <a:prstGeom prst="rect">
            <a:avLst/>
          </a:prstGeom>
        </p:spPr>
        <p:txBody>
          <a:bodyPr wrap="square">
            <a:spAutoFit/>
          </a:bodyPr>
          <a:lstStyle/>
          <a:p>
            <a:r>
              <a:rPr lang="pl-PL" dirty="0"/>
              <a:t>P(</a:t>
            </a:r>
            <a:r>
              <a:rPr lang="lt-LT" dirty="0"/>
              <a:t>Amžius</a:t>
            </a:r>
            <a:r>
              <a:rPr lang="pl-PL" dirty="0"/>
              <a:t>=„&lt;=30”|C1) </a:t>
            </a:r>
            <a:r>
              <a:rPr lang="lt-LT" dirty="0"/>
              <a:t>	   </a:t>
            </a:r>
            <a:r>
              <a:rPr lang="pl-PL" dirty="0"/>
              <a:t>= 2/9 = 0.222</a:t>
            </a:r>
            <a:endParaRPr lang="lt-LT" dirty="0"/>
          </a:p>
          <a:p>
            <a:r>
              <a:rPr lang="pl-PL" dirty="0"/>
              <a:t>P(</a:t>
            </a:r>
            <a:r>
              <a:rPr lang="lt-LT" dirty="0"/>
              <a:t>Pajamos</a:t>
            </a:r>
            <a:r>
              <a:rPr lang="pl-PL" dirty="0"/>
              <a:t>=„</a:t>
            </a:r>
            <a:r>
              <a:rPr lang="lt-LT" dirty="0"/>
              <a:t>vidutinės</a:t>
            </a:r>
            <a:r>
              <a:rPr lang="pl-PL" dirty="0"/>
              <a:t>”|C1) = 4/9 = 0.444</a:t>
            </a:r>
            <a:endParaRPr lang="lt-LT" dirty="0"/>
          </a:p>
          <a:p>
            <a:r>
              <a:rPr lang="pl-PL" dirty="0"/>
              <a:t>P(</a:t>
            </a:r>
            <a:r>
              <a:rPr lang="pl-PL" dirty="0" err="1"/>
              <a:t>Stud</a:t>
            </a:r>
            <a:r>
              <a:rPr lang="lt-LT" dirty="0" err="1"/>
              <a:t>entas</a:t>
            </a:r>
            <a:r>
              <a:rPr lang="pl-PL" dirty="0"/>
              <a:t>=„t</a:t>
            </a:r>
            <a:r>
              <a:rPr lang="lt-LT" dirty="0" err="1"/>
              <a:t>aip</a:t>
            </a:r>
            <a:r>
              <a:rPr lang="pl-PL" dirty="0"/>
              <a:t>”|C1) </a:t>
            </a:r>
            <a:r>
              <a:rPr lang="lt-LT" dirty="0"/>
              <a:t>	   </a:t>
            </a:r>
            <a:r>
              <a:rPr lang="pl-PL" dirty="0"/>
              <a:t>= 6/9 = 0.667</a:t>
            </a:r>
          </a:p>
          <a:p>
            <a:r>
              <a:rPr lang="pl-PL" dirty="0"/>
              <a:t>P(</a:t>
            </a:r>
            <a:r>
              <a:rPr lang="lt-LT" dirty="0" err="1"/>
              <a:t>KreditoĮv</a:t>
            </a:r>
            <a:r>
              <a:rPr lang="lt-LT" dirty="0"/>
              <a:t>.</a:t>
            </a:r>
            <a:r>
              <a:rPr lang="pl-PL" dirty="0"/>
              <a:t> =„</a:t>
            </a:r>
            <a:r>
              <a:rPr lang="lt-LT" dirty="0"/>
              <a:t>geras</a:t>
            </a:r>
            <a:r>
              <a:rPr lang="pl-PL" dirty="0"/>
              <a:t>”|C1) </a:t>
            </a:r>
            <a:r>
              <a:rPr lang="lt-LT" dirty="0"/>
              <a:t>	   </a:t>
            </a:r>
            <a:r>
              <a:rPr lang="pl-PL" dirty="0"/>
              <a:t>= 6/9 = 0.667</a:t>
            </a:r>
          </a:p>
          <a:p>
            <a:r>
              <a:rPr lang="pl-PL" dirty="0"/>
              <a:t>P(</a:t>
            </a:r>
            <a:r>
              <a:rPr lang="lt-LT" dirty="0"/>
              <a:t>Amžius </a:t>
            </a:r>
            <a:r>
              <a:rPr lang="pl-PL" dirty="0"/>
              <a:t>=„&lt;=30”|C2) </a:t>
            </a:r>
            <a:r>
              <a:rPr lang="lt-LT" dirty="0"/>
              <a:t>	   </a:t>
            </a:r>
            <a:r>
              <a:rPr lang="pl-PL" dirty="0"/>
              <a:t>= 3/5 = 0.600</a:t>
            </a:r>
          </a:p>
          <a:p>
            <a:r>
              <a:rPr lang="pl-PL" dirty="0"/>
              <a:t>P(</a:t>
            </a:r>
            <a:r>
              <a:rPr lang="lt-LT" dirty="0"/>
              <a:t>Pajamos</a:t>
            </a:r>
            <a:r>
              <a:rPr lang="pl-PL" dirty="0"/>
              <a:t>=„</a:t>
            </a:r>
            <a:r>
              <a:rPr lang="lt-LT" dirty="0"/>
              <a:t>vidutinės</a:t>
            </a:r>
            <a:r>
              <a:rPr lang="pl-PL" dirty="0"/>
              <a:t>”|C2) = 2/5 = 0,400</a:t>
            </a:r>
          </a:p>
          <a:p>
            <a:r>
              <a:rPr lang="pl-PL" dirty="0"/>
              <a:t>P(</a:t>
            </a:r>
            <a:r>
              <a:rPr lang="pl-PL" dirty="0" err="1"/>
              <a:t>Stud</a:t>
            </a:r>
            <a:r>
              <a:rPr lang="lt-LT" dirty="0" err="1"/>
              <a:t>entas</a:t>
            </a:r>
            <a:r>
              <a:rPr lang="pl-PL" dirty="0"/>
              <a:t>=„t</a:t>
            </a:r>
            <a:r>
              <a:rPr lang="lt-LT" dirty="0" err="1"/>
              <a:t>aip</a:t>
            </a:r>
            <a:r>
              <a:rPr lang="pl-PL" dirty="0"/>
              <a:t>”|C2) </a:t>
            </a:r>
            <a:r>
              <a:rPr lang="lt-LT" dirty="0"/>
              <a:t>	   </a:t>
            </a:r>
            <a:r>
              <a:rPr lang="pl-PL" dirty="0"/>
              <a:t>= 1/5 = 0.200</a:t>
            </a:r>
          </a:p>
          <a:p>
            <a:r>
              <a:rPr lang="pl-PL" dirty="0"/>
              <a:t>P(</a:t>
            </a:r>
            <a:r>
              <a:rPr lang="lt-LT" dirty="0" err="1"/>
              <a:t>KreditoĮv</a:t>
            </a:r>
            <a:r>
              <a:rPr lang="lt-LT" dirty="0"/>
              <a:t>.</a:t>
            </a:r>
            <a:r>
              <a:rPr lang="pl-PL" dirty="0"/>
              <a:t> =„</a:t>
            </a:r>
            <a:r>
              <a:rPr lang="lt-LT" dirty="0"/>
              <a:t>geras</a:t>
            </a:r>
            <a:r>
              <a:rPr lang="pl-PL" dirty="0"/>
              <a:t>”|C2) </a:t>
            </a:r>
            <a:r>
              <a:rPr lang="lt-LT" dirty="0"/>
              <a:t>	   </a:t>
            </a:r>
            <a:r>
              <a:rPr lang="pl-PL" dirty="0"/>
              <a:t>= 2/5 = 0.400</a:t>
            </a:r>
            <a:endParaRPr lang="en-GB" dirty="0"/>
          </a:p>
        </p:txBody>
      </p:sp>
      <p:sp>
        <p:nvSpPr>
          <p:cNvPr id="6" name="Content Placeholder 2"/>
          <p:cNvSpPr txBox="1">
            <a:spLocks/>
          </p:cNvSpPr>
          <p:nvPr/>
        </p:nvSpPr>
        <p:spPr>
          <a:xfrm>
            <a:off x="6456040" y="3917955"/>
            <a:ext cx="3538736" cy="360040"/>
          </a:xfrm>
          <a:prstGeom prst="rect">
            <a:avLst/>
          </a:prstGeom>
        </p:spPr>
        <p:txBody>
          <a:bodyPr vert="horz">
            <a:normAutofit fontScale="77500" lnSpcReduction="20000"/>
          </a:bodyPr>
          <a:lstStyle/>
          <a:p>
            <a:pPr marL="365760" indent="-256032" defTabSz="914400">
              <a:spcBef>
                <a:spcPts val="300"/>
              </a:spcBef>
              <a:buClr>
                <a:schemeClr val="accent3"/>
              </a:buClr>
              <a:defRPr/>
            </a:pPr>
            <a:r>
              <a:rPr lang="lt-LT" sz="2800" dirty="0"/>
              <a:t>	</a:t>
            </a:r>
            <a:r>
              <a:rPr lang="en-US" sz="2800" dirty="0"/>
              <a:t>I</a:t>
            </a:r>
            <a:r>
              <a:rPr lang="lt-LT" sz="2800" dirty="0"/>
              <a:t>š čia turime</a:t>
            </a:r>
            <a:endParaRPr lang="en-GB" sz="2800" dirty="0"/>
          </a:p>
        </p:txBody>
      </p:sp>
      <p:sp>
        <p:nvSpPr>
          <p:cNvPr id="7" name="Rectangle 6"/>
          <p:cNvSpPr/>
          <p:nvPr/>
        </p:nvSpPr>
        <p:spPr>
          <a:xfrm>
            <a:off x="5231905" y="4205988"/>
            <a:ext cx="5401170" cy="2031325"/>
          </a:xfrm>
          <a:prstGeom prst="rect">
            <a:avLst/>
          </a:prstGeom>
        </p:spPr>
        <p:txBody>
          <a:bodyPr wrap="square">
            <a:spAutoFit/>
          </a:bodyPr>
          <a:lstStyle/>
          <a:p>
            <a:r>
              <a:rPr lang="en-GB" i="1" dirty="0"/>
              <a:t>P(X|C1) = 0.222*0.444*0.667*0.667 =</a:t>
            </a:r>
            <a:r>
              <a:rPr lang="en-GB" dirty="0"/>
              <a:t> 0.044</a:t>
            </a:r>
          </a:p>
          <a:p>
            <a:r>
              <a:rPr lang="en-GB" i="1" dirty="0"/>
              <a:t>P(X|C1)P(C1) = 0.044*0.643 = 0.028</a:t>
            </a:r>
            <a:endParaRPr lang="lt-LT" i="1" dirty="0"/>
          </a:p>
          <a:p>
            <a:endParaRPr lang="en-GB" i="1" dirty="0"/>
          </a:p>
          <a:p>
            <a:r>
              <a:rPr lang="en-GB" i="1" dirty="0"/>
              <a:t>P(X|C2) = 0.600*0.400*0.200*0.400 </a:t>
            </a:r>
            <a:r>
              <a:rPr lang="en-GB" dirty="0"/>
              <a:t>= 0.019</a:t>
            </a:r>
          </a:p>
          <a:p>
            <a:r>
              <a:rPr lang="en-GB" i="1" dirty="0"/>
              <a:t>P(X|C2)P(C2) = 0.019*0.357 = 0.007</a:t>
            </a:r>
            <a:endParaRPr lang="lt-LT" i="1" dirty="0"/>
          </a:p>
          <a:p>
            <a:endParaRPr lang="en-GB" i="1" dirty="0"/>
          </a:p>
          <a:p>
            <a:r>
              <a:rPr lang="pl-PL" i="1" dirty="0"/>
              <a:t>X – </a:t>
            </a:r>
            <a:r>
              <a:rPr lang="lt-LT" i="1" dirty="0"/>
              <a:t>klasifikuojamas kaip ..?</a:t>
            </a:r>
            <a:endParaRPr lang="en-GB" dirty="0"/>
          </a:p>
        </p:txBody>
      </p:sp>
      <p:graphicFrame>
        <p:nvGraphicFramePr>
          <p:cNvPr id="8" name="Table 7"/>
          <p:cNvGraphicFramePr>
            <a:graphicFrameLocks noGrp="1"/>
          </p:cNvGraphicFramePr>
          <p:nvPr>
            <p:extLst/>
          </p:nvPr>
        </p:nvGraphicFramePr>
        <p:xfrm>
          <a:off x="1631505" y="1628801"/>
          <a:ext cx="3456385" cy="3662209"/>
        </p:xfrm>
        <a:graphic>
          <a:graphicData uri="http://schemas.openxmlformats.org/drawingml/2006/table">
            <a:tbl>
              <a:tblPr/>
              <a:tblGrid>
                <a:gridCol w="222570">
                  <a:extLst>
                    <a:ext uri="{9D8B030D-6E8A-4147-A177-3AD203B41FA5}">
                      <a16:colId xmlns:a16="http://schemas.microsoft.com/office/drawing/2014/main" val="20000"/>
                    </a:ext>
                  </a:extLst>
                </a:gridCol>
                <a:gridCol w="641527">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36787">
                  <a:extLst>
                    <a:ext uri="{9D8B030D-6E8A-4147-A177-3AD203B41FA5}">
                      <a16:colId xmlns:a16="http://schemas.microsoft.com/office/drawing/2014/main" val="20003"/>
                    </a:ext>
                  </a:extLst>
                </a:gridCol>
                <a:gridCol w="615341">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30426">
                <a:tc>
                  <a:txBody>
                    <a:bodyPr/>
                    <a:lstStyle/>
                    <a:p>
                      <a:pPr algn="l" fontAlgn="b"/>
                      <a:r>
                        <a:rPr lang="en-GB" sz="1400" b="1" i="0" u="none" strike="noStrike" dirty="0" smtClean="0">
                          <a:solidFill>
                            <a:srgbClr val="000000"/>
                          </a:solidFill>
                          <a:latin typeface="Calibri"/>
                        </a:rPr>
                        <a:t>Id</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l" fontAlgn="b"/>
                      <a:r>
                        <a:rPr lang="en-GB" sz="1400" b="1" i="0" u="none" strike="noStrike" dirty="0" smtClean="0">
                          <a:solidFill>
                            <a:srgbClr val="000000"/>
                          </a:solidFill>
                          <a:latin typeface="Calibri"/>
                        </a:rPr>
                        <a:t>Amžius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r" fontAlgn="b"/>
                      <a:r>
                        <a:rPr lang="en-GB" sz="1400" b="1" i="0" u="none" strike="noStrike" dirty="0" smtClean="0">
                          <a:solidFill>
                            <a:srgbClr val="000000"/>
                          </a:solidFill>
                          <a:latin typeface="Calibri"/>
                        </a:rPr>
                        <a:t>Pajamos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lt-LT" sz="1400" b="1" i="0" u="none" strike="noStrike" dirty="0" smtClean="0">
                          <a:solidFill>
                            <a:srgbClr val="000000"/>
                          </a:solidFill>
                          <a:latin typeface="Calibri"/>
                        </a:rPr>
                        <a:t>Studentas</a:t>
                      </a: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ctr"/>
                      <a:r>
                        <a:rPr lang="en-GB" sz="1400" b="1" i="0" u="none" strike="noStrike" dirty="0">
                          <a:solidFill>
                            <a:srgbClr val="000000"/>
                          </a:solidFill>
                          <a:latin typeface="Calibri"/>
                        </a:rPr>
                        <a:t>Kredito įv.</a:t>
                      </a:r>
                    </a:p>
                  </a:txBody>
                  <a:tcPr marL="9525" marR="9525" marT="9525" marB="0" anchor="ctr">
                    <a:lnL>
                      <a:noFill/>
                    </a:lnL>
                    <a:lnR>
                      <a:noFill/>
                    </a:lnR>
                    <a:lnT>
                      <a:noFill/>
                    </a:lnT>
                    <a:lnB>
                      <a:noFill/>
                    </a:lnB>
                    <a:solidFill>
                      <a:schemeClr val="bg1"/>
                    </a:solidFill>
                  </a:tcPr>
                </a:tc>
                <a:tc>
                  <a:txBody>
                    <a:bodyPr/>
                    <a:lstStyle/>
                    <a:p>
                      <a:pPr algn="l" fontAlgn="b"/>
                      <a:r>
                        <a:rPr lang="en-GB" sz="1400" b="1" i="0" u="none" strike="noStrike" dirty="0">
                          <a:solidFill>
                            <a:srgbClr val="000000"/>
                          </a:solidFill>
                          <a:latin typeface="Calibri"/>
                        </a:rPr>
                        <a:t>Komp. Pirkimas</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0"/>
                  </a:ext>
                </a:extLst>
              </a:tr>
              <a:tr h="230426">
                <a:tc>
                  <a:txBody>
                    <a:bodyPr/>
                    <a:lstStyle/>
                    <a:p>
                      <a:pPr algn="r" fontAlgn="b"/>
                      <a:r>
                        <a:rPr lang="en-GB" sz="1400" b="0" i="0" u="none" strike="noStrike">
                          <a:solidFill>
                            <a:srgbClr val="000000"/>
                          </a:solidFill>
                          <a:latin typeface="Calibri"/>
                        </a:rPr>
                        <a:t>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1"/>
                  </a:ext>
                </a:extLst>
              </a:tr>
              <a:tr h="230426">
                <a:tc>
                  <a:txBody>
                    <a:bodyPr/>
                    <a:lstStyle/>
                    <a:p>
                      <a:pPr algn="r" fontAlgn="b"/>
                      <a:r>
                        <a:rPr lang="en-GB" sz="1400" b="0" i="0" u="none" strike="noStrike">
                          <a:solidFill>
                            <a:srgbClr val="000000"/>
                          </a:solidFill>
                          <a:latin typeface="Calibri"/>
                        </a:rPr>
                        <a:t>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2"/>
                  </a:ext>
                </a:extLst>
              </a:tr>
              <a:tr h="230426">
                <a:tc>
                  <a:txBody>
                    <a:bodyPr/>
                    <a:lstStyle/>
                    <a:p>
                      <a:pPr algn="r" fontAlgn="b"/>
                      <a:r>
                        <a:rPr lang="en-GB" sz="1400" b="0" i="0" u="none" strike="noStrike">
                          <a:solidFill>
                            <a:srgbClr val="000000"/>
                          </a:solidFill>
                          <a:latin typeface="Calibri"/>
                        </a:rPr>
                        <a:t>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3"/>
                  </a:ext>
                </a:extLst>
              </a:tr>
              <a:tr h="230426">
                <a:tc>
                  <a:txBody>
                    <a:bodyPr/>
                    <a:lstStyle/>
                    <a:p>
                      <a:pPr algn="r" fontAlgn="b"/>
                      <a:r>
                        <a:rPr lang="en-GB" sz="1400" b="0" i="0" u="none" strike="noStrike">
                          <a:solidFill>
                            <a:srgbClr val="000000"/>
                          </a:solidFill>
                          <a:latin typeface="Calibri"/>
                        </a:rPr>
                        <a:t>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4"/>
                  </a:ext>
                </a:extLst>
              </a:tr>
              <a:tr h="230426">
                <a:tc>
                  <a:txBody>
                    <a:bodyPr/>
                    <a:lstStyle/>
                    <a:p>
                      <a:pPr algn="r" fontAlgn="b"/>
                      <a:r>
                        <a:rPr lang="en-GB" sz="1400" b="0" i="0" u="none" strike="noStrike">
                          <a:solidFill>
                            <a:srgbClr val="000000"/>
                          </a:solidFill>
                          <a:latin typeface="Calibri"/>
                        </a:rPr>
                        <a:t>5</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5"/>
                  </a:ext>
                </a:extLst>
              </a:tr>
              <a:tr h="230426">
                <a:tc>
                  <a:txBody>
                    <a:bodyPr/>
                    <a:lstStyle/>
                    <a:p>
                      <a:pPr algn="r" fontAlgn="b"/>
                      <a:r>
                        <a:rPr lang="en-GB" sz="1400" b="0" i="0" u="none" strike="noStrike">
                          <a:solidFill>
                            <a:srgbClr val="000000"/>
                          </a:solidFill>
                          <a:latin typeface="Calibri"/>
                        </a:rPr>
                        <a:t>6</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err="1">
                          <a:solidFill>
                            <a:srgbClr val="000000"/>
                          </a:solidFill>
                          <a:latin typeface="Calibri"/>
                        </a:rPr>
                        <a:t>žemos</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6"/>
                  </a:ext>
                </a:extLst>
              </a:tr>
              <a:tr h="230426">
                <a:tc>
                  <a:txBody>
                    <a:bodyPr/>
                    <a:lstStyle/>
                    <a:p>
                      <a:pPr algn="r" fontAlgn="b"/>
                      <a:r>
                        <a:rPr lang="en-GB" sz="1400" b="0" i="0" u="none" strike="noStrike">
                          <a:solidFill>
                            <a:srgbClr val="000000"/>
                          </a:solidFill>
                          <a:latin typeface="Calibri"/>
                        </a:rPr>
                        <a:t>7</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7"/>
                  </a:ext>
                </a:extLst>
              </a:tr>
              <a:tr h="230426">
                <a:tc>
                  <a:txBody>
                    <a:bodyPr/>
                    <a:lstStyle/>
                    <a:p>
                      <a:pPr algn="r" fontAlgn="b"/>
                      <a:r>
                        <a:rPr lang="en-GB" sz="1400" b="0" i="0" u="none" strike="noStrike">
                          <a:solidFill>
                            <a:srgbClr val="000000"/>
                          </a:solidFill>
                          <a:latin typeface="Calibri"/>
                        </a:rPr>
                        <a:t>8</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8"/>
                  </a:ext>
                </a:extLst>
              </a:tr>
              <a:tr h="230426">
                <a:tc>
                  <a:txBody>
                    <a:bodyPr/>
                    <a:lstStyle/>
                    <a:p>
                      <a:pPr algn="r" fontAlgn="b"/>
                      <a:r>
                        <a:rPr lang="en-GB" sz="1400" b="0" i="0" u="none" strike="noStrike">
                          <a:solidFill>
                            <a:srgbClr val="000000"/>
                          </a:solidFill>
                          <a:latin typeface="Calibri"/>
                        </a:rPr>
                        <a:t>9</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9"/>
                  </a:ext>
                </a:extLst>
              </a:tr>
              <a:tr h="230426">
                <a:tc>
                  <a:txBody>
                    <a:bodyPr/>
                    <a:lstStyle/>
                    <a:p>
                      <a:pPr algn="r" fontAlgn="b"/>
                      <a:r>
                        <a:rPr lang="en-GB" sz="1400" b="0" i="0" u="none" strike="noStrike">
                          <a:solidFill>
                            <a:srgbClr val="000000"/>
                          </a:solidFill>
                          <a:latin typeface="Calibri"/>
                        </a:rPr>
                        <a:t>10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dirty="0">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err="1">
                          <a:solidFill>
                            <a:srgbClr val="000000"/>
                          </a:solidFill>
                          <a:latin typeface="Calibri"/>
                        </a:rPr>
                        <a:t>taip</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0"/>
                  </a:ext>
                </a:extLst>
              </a:tr>
              <a:tr h="230426">
                <a:tc>
                  <a:txBody>
                    <a:bodyPr/>
                    <a:lstStyle/>
                    <a:p>
                      <a:pPr algn="r" fontAlgn="b"/>
                      <a:r>
                        <a:rPr lang="en-GB" sz="1400" b="0" i="0" u="none" strike="noStrike">
                          <a:solidFill>
                            <a:srgbClr val="000000"/>
                          </a:solidFill>
                          <a:latin typeface="Calibri"/>
                        </a:rPr>
                        <a:t>11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1"/>
                  </a:ext>
                </a:extLst>
              </a:tr>
              <a:tr h="230426">
                <a:tc>
                  <a:txBody>
                    <a:bodyPr/>
                    <a:lstStyle/>
                    <a:p>
                      <a:pPr algn="r" fontAlgn="b"/>
                      <a:r>
                        <a:rPr lang="en-GB" sz="1400" b="0" i="0" u="none" strike="noStrike">
                          <a:solidFill>
                            <a:srgbClr val="000000"/>
                          </a:solidFill>
                          <a:latin typeface="Calibri"/>
                        </a:rPr>
                        <a:t>12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2"/>
                  </a:ext>
                </a:extLst>
              </a:tr>
              <a:tr h="230426">
                <a:tc>
                  <a:txBody>
                    <a:bodyPr/>
                    <a:lstStyle/>
                    <a:p>
                      <a:pPr algn="r" fontAlgn="b"/>
                      <a:r>
                        <a:rPr lang="en-GB" sz="1400" b="0" i="0" u="none" strike="noStrike">
                          <a:solidFill>
                            <a:srgbClr val="000000"/>
                          </a:solidFill>
                          <a:latin typeface="Calibri"/>
                        </a:rPr>
                        <a:t>13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3"/>
                  </a:ext>
                </a:extLst>
              </a:tr>
              <a:tr h="230426">
                <a:tc>
                  <a:txBody>
                    <a:bodyPr/>
                    <a:lstStyle/>
                    <a:p>
                      <a:pPr algn="r" fontAlgn="b"/>
                      <a:r>
                        <a:rPr lang="en-GB" sz="1400" b="0" i="0" u="none" strike="noStrike">
                          <a:solidFill>
                            <a:srgbClr val="000000"/>
                          </a:solidFill>
                          <a:latin typeface="Calibri"/>
                        </a:rPr>
                        <a:t>14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003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672"/>
            <a:ext cx="4906888" cy="864096"/>
          </a:xfrm>
        </p:spPr>
        <p:txBody>
          <a:bodyPr>
            <a:noAutofit/>
          </a:bodyPr>
          <a:lstStyle/>
          <a:p>
            <a:r>
              <a:rPr lang="lt-LT" sz="2800" dirty="0"/>
              <a:t>Klasifikacijos pavyzdys naudojant </a:t>
            </a:r>
            <a:r>
              <a:rPr lang="lt-LT" sz="2800" dirty="0" err="1"/>
              <a:t>Bajeso</a:t>
            </a:r>
            <a:r>
              <a:rPr lang="lt-LT" sz="2800" dirty="0"/>
              <a:t> teoremą</a:t>
            </a:r>
            <a:endParaRPr lang="en-GB" sz="2800" dirty="0"/>
          </a:p>
        </p:txBody>
      </p:sp>
      <p:sp>
        <p:nvSpPr>
          <p:cNvPr id="3" name="Content Placeholder 2"/>
          <p:cNvSpPr>
            <a:spLocks noGrp="1"/>
          </p:cNvSpPr>
          <p:nvPr>
            <p:ph idx="1"/>
          </p:nvPr>
        </p:nvSpPr>
        <p:spPr>
          <a:xfrm>
            <a:off x="6456040" y="764704"/>
            <a:ext cx="3538736" cy="864096"/>
          </a:xfrm>
        </p:spPr>
        <p:txBody>
          <a:bodyPr>
            <a:normAutofit/>
          </a:bodyPr>
          <a:lstStyle/>
          <a:p>
            <a:pPr>
              <a:buNone/>
            </a:pPr>
            <a:r>
              <a:rPr lang="lt-LT" dirty="0" smtClean="0"/>
              <a:t>	</a:t>
            </a:r>
            <a:r>
              <a:rPr lang="en-US" dirty="0" smtClean="0"/>
              <a:t>I</a:t>
            </a:r>
            <a:r>
              <a:rPr lang="lt-LT" dirty="0" smtClean="0"/>
              <a:t>š apsimokymo duomenų apskaičiuojame</a:t>
            </a:r>
            <a:endParaRPr lang="en-GB" dirty="0"/>
          </a:p>
        </p:txBody>
      </p:sp>
      <p:sp>
        <p:nvSpPr>
          <p:cNvPr id="5" name="Rectangle 4"/>
          <p:cNvSpPr/>
          <p:nvPr/>
        </p:nvSpPr>
        <p:spPr>
          <a:xfrm>
            <a:off x="5303913" y="1340768"/>
            <a:ext cx="5329163" cy="2308324"/>
          </a:xfrm>
          <a:prstGeom prst="rect">
            <a:avLst/>
          </a:prstGeom>
        </p:spPr>
        <p:txBody>
          <a:bodyPr wrap="square">
            <a:spAutoFit/>
          </a:bodyPr>
          <a:lstStyle/>
          <a:p>
            <a:r>
              <a:rPr lang="pl-PL" dirty="0"/>
              <a:t>P(</a:t>
            </a:r>
            <a:r>
              <a:rPr lang="lt-LT" dirty="0"/>
              <a:t>Amžius</a:t>
            </a:r>
            <a:r>
              <a:rPr lang="pl-PL" dirty="0"/>
              <a:t>=„&lt;=30”|C1) </a:t>
            </a:r>
            <a:r>
              <a:rPr lang="lt-LT" dirty="0"/>
              <a:t>	   </a:t>
            </a:r>
            <a:r>
              <a:rPr lang="pl-PL" dirty="0"/>
              <a:t>= 2/9 = 0.222</a:t>
            </a:r>
            <a:endParaRPr lang="lt-LT" dirty="0"/>
          </a:p>
          <a:p>
            <a:r>
              <a:rPr lang="pl-PL" dirty="0"/>
              <a:t>P(</a:t>
            </a:r>
            <a:r>
              <a:rPr lang="lt-LT" dirty="0"/>
              <a:t>Pajamos</a:t>
            </a:r>
            <a:r>
              <a:rPr lang="pl-PL" dirty="0"/>
              <a:t>=„</a:t>
            </a:r>
            <a:r>
              <a:rPr lang="lt-LT" dirty="0"/>
              <a:t>vidutinės</a:t>
            </a:r>
            <a:r>
              <a:rPr lang="pl-PL" dirty="0"/>
              <a:t>”|C1) = 4/9 = 0.444</a:t>
            </a:r>
            <a:endParaRPr lang="lt-LT" dirty="0"/>
          </a:p>
          <a:p>
            <a:r>
              <a:rPr lang="pl-PL" dirty="0"/>
              <a:t>P(</a:t>
            </a:r>
            <a:r>
              <a:rPr lang="pl-PL" dirty="0" err="1"/>
              <a:t>Stud</a:t>
            </a:r>
            <a:r>
              <a:rPr lang="lt-LT" dirty="0" err="1"/>
              <a:t>entas</a:t>
            </a:r>
            <a:r>
              <a:rPr lang="pl-PL" dirty="0"/>
              <a:t>=„t</a:t>
            </a:r>
            <a:r>
              <a:rPr lang="lt-LT" dirty="0" err="1"/>
              <a:t>aip</a:t>
            </a:r>
            <a:r>
              <a:rPr lang="pl-PL" dirty="0"/>
              <a:t>”|C1) </a:t>
            </a:r>
            <a:r>
              <a:rPr lang="lt-LT" dirty="0"/>
              <a:t>	   </a:t>
            </a:r>
            <a:r>
              <a:rPr lang="pl-PL" dirty="0"/>
              <a:t>= 6/9 = 0.667</a:t>
            </a:r>
          </a:p>
          <a:p>
            <a:r>
              <a:rPr lang="pl-PL" dirty="0"/>
              <a:t>P(</a:t>
            </a:r>
            <a:r>
              <a:rPr lang="lt-LT" dirty="0" err="1"/>
              <a:t>KreditoĮv</a:t>
            </a:r>
            <a:r>
              <a:rPr lang="lt-LT" dirty="0"/>
              <a:t>.</a:t>
            </a:r>
            <a:r>
              <a:rPr lang="pl-PL" dirty="0"/>
              <a:t> =„</a:t>
            </a:r>
            <a:r>
              <a:rPr lang="lt-LT" dirty="0"/>
              <a:t>geras</a:t>
            </a:r>
            <a:r>
              <a:rPr lang="pl-PL" dirty="0"/>
              <a:t>”|C1) </a:t>
            </a:r>
            <a:r>
              <a:rPr lang="lt-LT" dirty="0"/>
              <a:t>	   </a:t>
            </a:r>
            <a:r>
              <a:rPr lang="pl-PL" dirty="0"/>
              <a:t>= 6/9 = 0.667</a:t>
            </a:r>
          </a:p>
          <a:p>
            <a:r>
              <a:rPr lang="pl-PL" dirty="0"/>
              <a:t>P(</a:t>
            </a:r>
            <a:r>
              <a:rPr lang="lt-LT" dirty="0"/>
              <a:t>Amžius </a:t>
            </a:r>
            <a:r>
              <a:rPr lang="pl-PL" dirty="0"/>
              <a:t>=„&lt;=30”|C2) </a:t>
            </a:r>
            <a:r>
              <a:rPr lang="lt-LT" dirty="0"/>
              <a:t>	   </a:t>
            </a:r>
            <a:r>
              <a:rPr lang="pl-PL" dirty="0"/>
              <a:t>= 3/5 = 0.600</a:t>
            </a:r>
          </a:p>
          <a:p>
            <a:r>
              <a:rPr lang="pl-PL" dirty="0"/>
              <a:t>P(</a:t>
            </a:r>
            <a:r>
              <a:rPr lang="lt-LT" dirty="0"/>
              <a:t>Pajamos</a:t>
            </a:r>
            <a:r>
              <a:rPr lang="pl-PL" dirty="0"/>
              <a:t>=„</a:t>
            </a:r>
            <a:r>
              <a:rPr lang="lt-LT" dirty="0"/>
              <a:t>vidutinės</a:t>
            </a:r>
            <a:r>
              <a:rPr lang="pl-PL" dirty="0"/>
              <a:t>”|C2) = 2/5 = 0,400</a:t>
            </a:r>
          </a:p>
          <a:p>
            <a:r>
              <a:rPr lang="pl-PL" dirty="0"/>
              <a:t>P(</a:t>
            </a:r>
            <a:r>
              <a:rPr lang="pl-PL" dirty="0" err="1"/>
              <a:t>Stud</a:t>
            </a:r>
            <a:r>
              <a:rPr lang="lt-LT" dirty="0" err="1"/>
              <a:t>entas</a:t>
            </a:r>
            <a:r>
              <a:rPr lang="pl-PL" dirty="0"/>
              <a:t>=„t</a:t>
            </a:r>
            <a:r>
              <a:rPr lang="lt-LT" dirty="0" err="1"/>
              <a:t>aip</a:t>
            </a:r>
            <a:r>
              <a:rPr lang="pl-PL" dirty="0"/>
              <a:t>”|C2) </a:t>
            </a:r>
            <a:r>
              <a:rPr lang="lt-LT" dirty="0"/>
              <a:t>	   </a:t>
            </a:r>
            <a:r>
              <a:rPr lang="pl-PL" dirty="0"/>
              <a:t>= 1/5 = 0.200</a:t>
            </a:r>
          </a:p>
          <a:p>
            <a:r>
              <a:rPr lang="pl-PL" dirty="0"/>
              <a:t>P(</a:t>
            </a:r>
            <a:r>
              <a:rPr lang="lt-LT" dirty="0" err="1"/>
              <a:t>KreditoĮv</a:t>
            </a:r>
            <a:r>
              <a:rPr lang="lt-LT" dirty="0"/>
              <a:t>.</a:t>
            </a:r>
            <a:r>
              <a:rPr lang="pl-PL" dirty="0"/>
              <a:t> =„</a:t>
            </a:r>
            <a:r>
              <a:rPr lang="lt-LT" dirty="0"/>
              <a:t>geras</a:t>
            </a:r>
            <a:r>
              <a:rPr lang="pl-PL" dirty="0"/>
              <a:t>”|C2) </a:t>
            </a:r>
            <a:r>
              <a:rPr lang="lt-LT" dirty="0"/>
              <a:t>	   </a:t>
            </a:r>
            <a:r>
              <a:rPr lang="pl-PL" dirty="0"/>
              <a:t>= 2/5 = 0.400</a:t>
            </a:r>
            <a:endParaRPr lang="en-GB" dirty="0"/>
          </a:p>
        </p:txBody>
      </p:sp>
      <p:sp>
        <p:nvSpPr>
          <p:cNvPr id="6" name="Content Placeholder 2"/>
          <p:cNvSpPr txBox="1">
            <a:spLocks/>
          </p:cNvSpPr>
          <p:nvPr/>
        </p:nvSpPr>
        <p:spPr>
          <a:xfrm>
            <a:off x="6456040" y="3917955"/>
            <a:ext cx="3538736" cy="360040"/>
          </a:xfrm>
          <a:prstGeom prst="rect">
            <a:avLst/>
          </a:prstGeom>
        </p:spPr>
        <p:txBody>
          <a:bodyPr vert="horz">
            <a:normAutofit fontScale="77500" lnSpcReduction="20000"/>
          </a:bodyPr>
          <a:lstStyle/>
          <a:p>
            <a:pPr marL="365760" indent="-256032" defTabSz="914400">
              <a:spcBef>
                <a:spcPts val="300"/>
              </a:spcBef>
              <a:buClr>
                <a:schemeClr val="accent3"/>
              </a:buClr>
              <a:defRPr/>
            </a:pPr>
            <a:r>
              <a:rPr lang="lt-LT" sz="2800" dirty="0"/>
              <a:t>	</a:t>
            </a:r>
            <a:r>
              <a:rPr lang="en-US" sz="2800" dirty="0"/>
              <a:t>I</a:t>
            </a:r>
            <a:r>
              <a:rPr lang="lt-LT" sz="2800" dirty="0"/>
              <a:t>š čia turime</a:t>
            </a:r>
            <a:endParaRPr lang="en-GB" sz="2800" dirty="0"/>
          </a:p>
        </p:txBody>
      </p:sp>
      <p:sp>
        <p:nvSpPr>
          <p:cNvPr id="7" name="Rectangle 6"/>
          <p:cNvSpPr/>
          <p:nvPr/>
        </p:nvSpPr>
        <p:spPr>
          <a:xfrm>
            <a:off x="5231905" y="4205988"/>
            <a:ext cx="5401170" cy="2031325"/>
          </a:xfrm>
          <a:prstGeom prst="rect">
            <a:avLst/>
          </a:prstGeom>
        </p:spPr>
        <p:txBody>
          <a:bodyPr wrap="square">
            <a:spAutoFit/>
          </a:bodyPr>
          <a:lstStyle/>
          <a:p>
            <a:r>
              <a:rPr lang="en-GB" i="1" dirty="0"/>
              <a:t>P(X|C1) = 0.222*0.444*0.667*0.667 =</a:t>
            </a:r>
            <a:r>
              <a:rPr lang="en-GB" dirty="0"/>
              <a:t> 0.044</a:t>
            </a:r>
          </a:p>
          <a:p>
            <a:r>
              <a:rPr lang="en-GB" i="1" dirty="0"/>
              <a:t>P(X|C1)P(C1) = 0.044*0.643 = 0.028</a:t>
            </a:r>
            <a:endParaRPr lang="lt-LT" i="1" dirty="0"/>
          </a:p>
          <a:p>
            <a:endParaRPr lang="en-GB" i="1" dirty="0"/>
          </a:p>
          <a:p>
            <a:r>
              <a:rPr lang="en-GB" i="1" dirty="0"/>
              <a:t>P(X|C2) = 0.600*0.400*0.200*0.400 </a:t>
            </a:r>
            <a:r>
              <a:rPr lang="en-GB" dirty="0"/>
              <a:t>= 0.019</a:t>
            </a:r>
          </a:p>
          <a:p>
            <a:r>
              <a:rPr lang="en-GB" i="1" dirty="0"/>
              <a:t>P(X|C2)P(C2) = 0.019*0.357 = 0.007</a:t>
            </a:r>
            <a:endParaRPr lang="lt-LT" i="1" dirty="0"/>
          </a:p>
          <a:p>
            <a:endParaRPr lang="en-GB" i="1" dirty="0"/>
          </a:p>
          <a:p>
            <a:r>
              <a:rPr lang="pl-PL" i="1" dirty="0"/>
              <a:t>X – </a:t>
            </a:r>
            <a:r>
              <a:rPr lang="lt-LT" i="1" dirty="0"/>
              <a:t>klasifikuojamas kaip C</a:t>
            </a:r>
            <a:r>
              <a:rPr lang="pl-PL" i="1" dirty="0"/>
              <a:t>1</a:t>
            </a:r>
            <a:r>
              <a:rPr lang="lt-LT" i="1" dirty="0"/>
              <a:t> klasės objektas</a:t>
            </a:r>
            <a:endParaRPr lang="en-GB" dirty="0"/>
          </a:p>
        </p:txBody>
      </p:sp>
      <p:graphicFrame>
        <p:nvGraphicFramePr>
          <p:cNvPr id="8" name="Table 7"/>
          <p:cNvGraphicFramePr>
            <a:graphicFrameLocks noGrp="1"/>
          </p:cNvGraphicFramePr>
          <p:nvPr>
            <p:extLst/>
          </p:nvPr>
        </p:nvGraphicFramePr>
        <p:xfrm>
          <a:off x="1631505" y="1628801"/>
          <a:ext cx="3456385" cy="3662209"/>
        </p:xfrm>
        <a:graphic>
          <a:graphicData uri="http://schemas.openxmlformats.org/drawingml/2006/table">
            <a:tbl>
              <a:tblPr/>
              <a:tblGrid>
                <a:gridCol w="222570">
                  <a:extLst>
                    <a:ext uri="{9D8B030D-6E8A-4147-A177-3AD203B41FA5}">
                      <a16:colId xmlns:a16="http://schemas.microsoft.com/office/drawing/2014/main" val="20000"/>
                    </a:ext>
                  </a:extLst>
                </a:gridCol>
                <a:gridCol w="641527">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36787">
                  <a:extLst>
                    <a:ext uri="{9D8B030D-6E8A-4147-A177-3AD203B41FA5}">
                      <a16:colId xmlns:a16="http://schemas.microsoft.com/office/drawing/2014/main" val="20003"/>
                    </a:ext>
                  </a:extLst>
                </a:gridCol>
                <a:gridCol w="615341">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30426">
                <a:tc>
                  <a:txBody>
                    <a:bodyPr/>
                    <a:lstStyle/>
                    <a:p>
                      <a:pPr algn="l" fontAlgn="b"/>
                      <a:r>
                        <a:rPr lang="en-GB" sz="1400" b="1" i="0" u="none" strike="noStrike" dirty="0" smtClean="0">
                          <a:solidFill>
                            <a:srgbClr val="000000"/>
                          </a:solidFill>
                          <a:latin typeface="Calibri"/>
                        </a:rPr>
                        <a:t>Id</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l" fontAlgn="b"/>
                      <a:r>
                        <a:rPr lang="en-GB" sz="1400" b="1" i="0" u="none" strike="noStrike" dirty="0" smtClean="0">
                          <a:solidFill>
                            <a:srgbClr val="000000"/>
                          </a:solidFill>
                          <a:latin typeface="Calibri"/>
                        </a:rPr>
                        <a:t>Amžius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r" fontAlgn="b"/>
                      <a:r>
                        <a:rPr lang="en-GB" sz="1400" b="1" i="0" u="none" strike="noStrike" dirty="0" smtClean="0">
                          <a:solidFill>
                            <a:srgbClr val="000000"/>
                          </a:solidFill>
                          <a:latin typeface="Calibri"/>
                        </a:rPr>
                        <a:t>Pajamos</a:t>
                      </a:r>
                      <a:r>
                        <a:rPr lang="lt-LT" sz="1400" b="1" i="0" u="none" strike="noStrike" dirty="0" smtClean="0">
                          <a:solidFill>
                            <a:srgbClr val="000000"/>
                          </a:solidFill>
                          <a:latin typeface="Calibri"/>
                        </a:rPr>
                        <a:t/>
                      </a:r>
                      <a:br>
                        <a:rPr lang="lt-LT" sz="1400" b="1" i="0" u="none" strike="noStrike" dirty="0" smtClean="0">
                          <a:solidFill>
                            <a:srgbClr val="000000"/>
                          </a:solidFill>
                          <a:latin typeface="Calibri"/>
                        </a:rPr>
                      </a:b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lt-LT" sz="1400" b="1" i="0" u="none" strike="noStrike" dirty="0" smtClean="0">
                          <a:solidFill>
                            <a:srgbClr val="000000"/>
                          </a:solidFill>
                          <a:latin typeface="Calibri"/>
                        </a:rPr>
                        <a:t>Studentas</a:t>
                      </a:r>
                      <a:endParaRPr lang="en-GB" sz="1400" b="1"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ctr"/>
                      <a:r>
                        <a:rPr lang="en-GB" sz="1400" b="1" i="0" u="none" strike="noStrike" dirty="0">
                          <a:solidFill>
                            <a:srgbClr val="000000"/>
                          </a:solidFill>
                          <a:latin typeface="Calibri"/>
                        </a:rPr>
                        <a:t>Kredito įv.</a:t>
                      </a:r>
                    </a:p>
                  </a:txBody>
                  <a:tcPr marL="9525" marR="9525" marT="9525" marB="0" anchor="ctr">
                    <a:lnL>
                      <a:noFill/>
                    </a:lnL>
                    <a:lnR>
                      <a:noFill/>
                    </a:lnR>
                    <a:lnT>
                      <a:noFill/>
                    </a:lnT>
                    <a:lnB>
                      <a:noFill/>
                    </a:lnB>
                    <a:solidFill>
                      <a:schemeClr val="bg1"/>
                    </a:solidFill>
                  </a:tcPr>
                </a:tc>
                <a:tc>
                  <a:txBody>
                    <a:bodyPr/>
                    <a:lstStyle/>
                    <a:p>
                      <a:pPr algn="l" fontAlgn="b"/>
                      <a:r>
                        <a:rPr lang="en-GB" sz="1400" b="1" i="0" u="none" strike="noStrike" dirty="0">
                          <a:solidFill>
                            <a:srgbClr val="000000"/>
                          </a:solidFill>
                          <a:latin typeface="Calibri"/>
                        </a:rPr>
                        <a:t>Komp. Pirkimas</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0"/>
                  </a:ext>
                </a:extLst>
              </a:tr>
              <a:tr h="230426">
                <a:tc>
                  <a:txBody>
                    <a:bodyPr/>
                    <a:lstStyle/>
                    <a:p>
                      <a:pPr algn="r" fontAlgn="b"/>
                      <a:r>
                        <a:rPr lang="en-GB" sz="1400" b="0" i="0" u="none" strike="noStrike">
                          <a:solidFill>
                            <a:srgbClr val="000000"/>
                          </a:solidFill>
                          <a:latin typeface="Calibri"/>
                        </a:rPr>
                        <a:t>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1"/>
                  </a:ext>
                </a:extLst>
              </a:tr>
              <a:tr h="230426">
                <a:tc>
                  <a:txBody>
                    <a:bodyPr/>
                    <a:lstStyle/>
                    <a:p>
                      <a:pPr algn="r" fontAlgn="b"/>
                      <a:r>
                        <a:rPr lang="en-GB" sz="1400" b="0" i="0" u="none" strike="noStrike">
                          <a:solidFill>
                            <a:srgbClr val="000000"/>
                          </a:solidFill>
                          <a:latin typeface="Calibri"/>
                        </a:rPr>
                        <a:t>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2"/>
                  </a:ext>
                </a:extLst>
              </a:tr>
              <a:tr h="230426">
                <a:tc>
                  <a:txBody>
                    <a:bodyPr/>
                    <a:lstStyle/>
                    <a:p>
                      <a:pPr algn="r" fontAlgn="b"/>
                      <a:r>
                        <a:rPr lang="en-GB" sz="1400" b="0" i="0" u="none" strike="noStrike">
                          <a:solidFill>
                            <a:srgbClr val="000000"/>
                          </a:solidFill>
                          <a:latin typeface="Calibri"/>
                        </a:rPr>
                        <a:t>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3"/>
                  </a:ext>
                </a:extLst>
              </a:tr>
              <a:tr h="230426">
                <a:tc>
                  <a:txBody>
                    <a:bodyPr/>
                    <a:lstStyle/>
                    <a:p>
                      <a:pPr algn="r" fontAlgn="b"/>
                      <a:r>
                        <a:rPr lang="en-GB" sz="1400" b="0" i="0" u="none" strike="noStrike">
                          <a:solidFill>
                            <a:srgbClr val="000000"/>
                          </a:solidFill>
                          <a:latin typeface="Calibri"/>
                        </a:rPr>
                        <a:t>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4"/>
                  </a:ext>
                </a:extLst>
              </a:tr>
              <a:tr h="230426">
                <a:tc>
                  <a:txBody>
                    <a:bodyPr/>
                    <a:lstStyle/>
                    <a:p>
                      <a:pPr algn="r" fontAlgn="b"/>
                      <a:r>
                        <a:rPr lang="en-GB" sz="1400" b="0" i="0" u="none" strike="noStrike">
                          <a:solidFill>
                            <a:srgbClr val="000000"/>
                          </a:solidFill>
                          <a:latin typeface="Calibri"/>
                        </a:rPr>
                        <a:t>5</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5"/>
                  </a:ext>
                </a:extLst>
              </a:tr>
              <a:tr h="230426">
                <a:tc>
                  <a:txBody>
                    <a:bodyPr/>
                    <a:lstStyle/>
                    <a:p>
                      <a:pPr algn="r" fontAlgn="b"/>
                      <a:r>
                        <a:rPr lang="en-GB" sz="1400" b="0" i="0" u="none" strike="noStrike">
                          <a:solidFill>
                            <a:srgbClr val="000000"/>
                          </a:solidFill>
                          <a:latin typeface="Calibri"/>
                        </a:rPr>
                        <a:t>6</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err="1">
                          <a:solidFill>
                            <a:srgbClr val="000000"/>
                          </a:solidFill>
                          <a:latin typeface="Calibri"/>
                        </a:rPr>
                        <a:t>žemos</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6"/>
                  </a:ext>
                </a:extLst>
              </a:tr>
              <a:tr h="230426">
                <a:tc>
                  <a:txBody>
                    <a:bodyPr/>
                    <a:lstStyle/>
                    <a:p>
                      <a:pPr algn="r" fontAlgn="b"/>
                      <a:r>
                        <a:rPr lang="en-GB" sz="1400" b="0" i="0" u="none" strike="noStrike">
                          <a:solidFill>
                            <a:srgbClr val="000000"/>
                          </a:solidFill>
                          <a:latin typeface="Calibri"/>
                        </a:rPr>
                        <a:t>7</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7"/>
                  </a:ext>
                </a:extLst>
              </a:tr>
              <a:tr h="230426">
                <a:tc>
                  <a:txBody>
                    <a:bodyPr/>
                    <a:lstStyle/>
                    <a:p>
                      <a:pPr algn="r" fontAlgn="b"/>
                      <a:r>
                        <a:rPr lang="en-GB" sz="1400" b="0" i="0" u="none" strike="noStrike">
                          <a:solidFill>
                            <a:srgbClr val="000000"/>
                          </a:solidFill>
                          <a:latin typeface="Calibri"/>
                        </a:rPr>
                        <a:t>8</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8"/>
                  </a:ext>
                </a:extLst>
              </a:tr>
              <a:tr h="230426">
                <a:tc>
                  <a:txBody>
                    <a:bodyPr/>
                    <a:lstStyle/>
                    <a:p>
                      <a:pPr algn="r" fontAlgn="b"/>
                      <a:r>
                        <a:rPr lang="en-GB" sz="1400" b="0" i="0" u="none" strike="noStrike">
                          <a:solidFill>
                            <a:srgbClr val="000000"/>
                          </a:solidFill>
                          <a:latin typeface="Calibri"/>
                        </a:rPr>
                        <a:t>9</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žemos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09"/>
                  </a:ext>
                </a:extLst>
              </a:tr>
              <a:tr h="230426">
                <a:tc>
                  <a:txBody>
                    <a:bodyPr/>
                    <a:lstStyle/>
                    <a:p>
                      <a:pPr algn="r" fontAlgn="b"/>
                      <a:r>
                        <a:rPr lang="en-GB" sz="1400" b="0" i="0" u="none" strike="noStrike">
                          <a:solidFill>
                            <a:srgbClr val="000000"/>
                          </a:solidFill>
                          <a:latin typeface="Calibri"/>
                        </a:rPr>
                        <a:t>10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dirty="0">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err="1">
                          <a:solidFill>
                            <a:srgbClr val="000000"/>
                          </a:solidFill>
                          <a:latin typeface="Calibri"/>
                        </a:rPr>
                        <a:t>taip</a:t>
                      </a:r>
                      <a:endParaRPr lang="en-GB" sz="14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0"/>
                  </a:ext>
                </a:extLst>
              </a:tr>
              <a:tr h="230426">
                <a:tc>
                  <a:txBody>
                    <a:bodyPr/>
                    <a:lstStyle/>
                    <a:p>
                      <a:pPr algn="r" fontAlgn="b"/>
                      <a:r>
                        <a:rPr lang="en-GB" sz="1400" b="0" i="0" u="none" strike="noStrike">
                          <a:solidFill>
                            <a:srgbClr val="000000"/>
                          </a:solidFill>
                          <a:latin typeface="Calibri"/>
                        </a:rPr>
                        <a:t>11</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dirty="0">
                          <a:solidFill>
                            <a:srgbClr val="000000"/>
                          </a:solidFill>
                          <a:latin typeface="Calibri"/>
                        </a:rPr>
                        <a:t>&lt;=30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1"/>
                  </a:ext>
                </a:extLst>
              </a:tr>
              <a:tr h="230426">
                <a:tc>
                  <a:txBody>
                    <a:bodyPr/>
                    <a:lstStyle/>
                    <a:p>
                      <a:pPr algn="r" fontAlgn="b"/>
                      <a:r>
                        <a:rPr lang="en-GB" sz="1400" b="0" i="0" u="none" strike="noStrike">
                          <a:solidFill>
                            <a:srgbClr val="000000"/>
                          </a:solidFill>
                          <a:latin typeface="Calibri"/>
                        </a:rPr>
                        <a:t>12</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2"/>
                  </a:ext>
                </a:extLst>
              </a:tr>
              <a:tr h="230426">
                <a:tc>
                  <a:txBody>
                    <a:bodyPr/>
                    <a:lstStyle/>
                    <a:p>
                      <a:pPr algn="r" fontAlgn="b"/>
                      <a:r>
                        <a:rPr lang="en-GB" sz="1400" b="0" i="0" u="none" strike="noStrike">
                          <a:solidFill>
                            <a:srgbClr val="000000"/>
                          </a:solidFill>
                          <a:latin typeface="Calibri"/>
                        </a:rPr>
                        <a:t>13</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31..40</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aukštos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taip</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3"/>
                  </a:ext>
                </a:extLst>
              </a:tr>
              <a:tr h="230426">
                <a:tc>
                  <a:txBody>
                    <a:bodyPr/>
                    <a:lstStyle/>
                    <a:p>
                      <a:pPr algn="r" fontAlgn="b"/>
                      <a:r>
                        <a:rPr lang="en-GB" sz="1400" b="0" i="0" u="none" strike="noStrike">
                          <a:solidFill>
                            <a:srgbClr val="000000"/>
                          </a:solidFill>
                          <a:latin typeface="Calibri"/>
                        </a:rPr>
                        <a:t>14</a:t>
                      </a:r>
                    </a:p>
                  </a:txBody>
                  <a:tcPr marL="9525" marR="9525" marT="9525" marB="0" anchor="b">
                    <a:lnL>
                      <a:noFill/>
                    </a:lnL>
                    <a:lnR>
                      <a:noFill/>
                    </a:lnR>
                    <a:lnT>
                      <a:noFill/>
                    </a:lnT>
                    <a:lnB>
                      <a:noFill/>
                    </a:lnB>
                    <a:solidFill>
                      <a:schemeClr val="bg1"/>
                    </a:solidFill>
                  </a:tcPr>
                </a:tc>
                <a:tc>
                  <a:txBody>
                    <a:bodyPr/>
                    <a:lstStyle/>
                    <a:p>
                      <a:pPr algn="r" fontAlgn="b"/>
                      <a:r>
                        <a:rPr lang="en-GB" sz="1400" b="0" i="0" u="none" strike="noStrike">
                          <a:solidFill>
                            <a:srgbClr val="000000"/>
                          </a:solidFill>
                          <a:latin typeface="Calibri"/>
                        </a:rPr>
                        <a:t>&gt;40</a:t>
                      </a:r>
                    </a:p>
                  </a:txBody>
                  <a:tcPr marL="9525" marR="9525" marT="9525" marB="0" anchor="b">
                    <a:lnL>
                      <a:noFill/>
                    </a:lnL>
                    <a:lnR>
                      <a:noFill/>
                    </a:lnR>
                    <a:lnT>
                      <a:noFill/>
                    </a:lnT>
                    <a:lnB>
                      <a:noFill/>
                    </a:lnB>
                    <a:solidFill>
                      <a:schemeClr val="bg1"/>
                    </a:solidFill>
                  </a:tcPr>
                </a:tc>
                <a:tc>
                  <a:txBody>
                    <a:bodyPr/>
                    <a:lstStyle/>
                    <a:p>
                      <a:pPr algn="r" fontAlgn="b"/>
                      <a:r>
                        <a:rPr lang="lt-LT" sz="1400" b="0" i="0" u="none" strike="noStrike">
                          <a:solidFill>
                            <a:srgbClr val="000000"/>
                          </a:solidFill>
                          <a:latin typeface="Calibri"/>
                        </a:rPr>
                        <a:t>vidutinės</a:t>
                      </a:r>
                    </a:p>
                  </a:txBody>
                  <a:tcPr marL="9525" marR="9525" marT="9525"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ne</a:t>
                      </a:r>
                    </a:p>
                  </a:txBody>
                  <a:tcPr marL="9525" marR="9525" marT="9525" marB="0" anchor="b">
                    <a:lnL>
                      <a:noFill/>
                    </a:lnL>
                    <a:lnR>
                      <a:noFill/>
                    </a:lnR>
                    <a:lnT>
                      <a:noFill/>
                    </a:lnT>
                    <a:lnB>
                      <a:noFill/>
                    </a:lnB>
                    <a:solidFill>
                      <a:schemeClr val="bg1"/>
                    </a:solidFill>
                  </a:tcPr>
                </a:tc>
                <a:tc>
                  <a:txBody>
                    <a:bodyPr/>
                    <a:lstStyle/>
                    <a:p>
                      <a:pPr algn="ctr" fontAlgn="ctr"/>
                      <a:r>
                        <a:rPr lang="en-GB" sz="1400" b="0" i="0" u="none" strike="noStrike">
                          <a:solidFill>
                            <a:srgbClr val="000000"/>
                          </a:solidFill>
                          <a:latin typeface="Calibri"/>
                        </a:rPr>
                        <a:t>l.geras</a:t>
                      </a:r>
                    </a:p>
                  </a:txBody>
                  <a:tcPr marL="9525" marR="9525" marT="9525" marB="0" anchor="ctr">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ne</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4262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taikymai - pavyzdys</a:t>
            </a:r>
            <a:endParaRPr lang="en-GB" dirty="0"/>
          </a:p>
        </p:txBody>
      </p:sp>
      <p:sp>
        <p:nvSpPr>
          <p:cNvPr id="3" name="Content Placeholder 2"/>
          <p:cNvSpPr>
            <a:spLocks noGrp="1"/>
          </p:cNvSpPr>
          <p:nvPr>
            <p:ph idx="1"/>
          </p:nvPr>
        </p:nvSpPr>
        <p:spPr/>
        <p:txBody>
          <a:bodyPr>
            <a:normAutofit/>
          </a:bodyPr>
          <a:lstStyle/>
          <a:p>
            <a:r>
              <a:rPr lang="lt-LT" dirty="0" err="1" smtClean="0"/>
              <a:t>Bajeso</a:t>
            </a:r>
            <a:r>
              <a:rPr lang="lt-LT" dirty="0" smtClean="0"/>
              <a:t> teoremą galima naudoti interpretuojant narkotikų vartojimo tyrimo rezultatus. Tarkime, tiriant narkomaną gauname pozityvų rezultatą 99</a:t>
            </a:r>
            <a:r>
              <a:rPr lang="en-US" dirty="0" smtClean="0"/>
              <a:t>% atvej</a:t>
            </a:r>
            <a:r>
              <a:rPr lang="lt-LT" dirty="0" smtClean="0"/>
              <a:t>ų; tuo tarpu nevartojantys narkotikų gauna  neigiamą rezultatą 99</a:t>
            </a:r>
            <a:r>
              <a:rPr lang="en-US" dirty="0" smtClean="0"/>
              <a:t>%</a:t>
            </a:r>
            <a:r>
              <a:rPr lang="lt-LT" dirty="0" smtClean="0"/>
              <a:t> atvejų.</a:t>
            </a:r>
          </a:p>
          <a:p>
            <a:r>
              <a:rPr lang="lt-LT" dirty="0" smtClean="0"/>
              <a:t>Tam tikra firma sumąstė patikrinti šiuo testu savo darbuotojus, žinant, kad 0.</a:t>
            </a:r>
            <a:r>
              <a:rPr lang="en-US" dirty="0" smtClean="0"/>
              <a:t>5% j</a:t>
            </a:r>
            <a:r>
              <a:rPr lang="lt-LT" dirty="0" smtClean="0"/>
              <a:t>ų yra narkomanai. </a:t>
            </a:r>
          </a:p>
          <a:p>
            <a:r>
              <a:rPr lang="lt-LT" dirty="0" smtClean="0"/>
              <a:t>Turime apskaičiuoti tikimybę, kad asmuo, kuris gavo teigiamą rezultatą, iš tikrųjų vartoja narkotikus</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485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taikymai – pavyzdys (</a:t>
            </a:r>
            <a:r>
              <a:rPr lang="lt-LT" dirty="0" err="1" smtClean="0"/>
              <a:t>c’d</a:t>
            </a:r>
            <a:r>
              <a:rPr lang="lt-LT" dirty="0" smtClean="0"/>
              <a:t>)</a:t>
            </a:r>
            <a:endParaRPr lang="en-GB" dirty="0"/>
          </a:p>
        </p:txBody>
      </p:sp>
      <p:sp>
        <p:nvSpPr>
          <p:cNvPr id="3" name="Content Placeholder 2"/>
          <p:cNvSpPr>
            <a:spLocks noGrp="1"/>
          </p:cNvSpPr>
          <p:nvPr>
            <p:ph idx="1"/>
          </p:nvPr>
        </p:nvSpPr>
        <p:spPr>
          <a:xfrm>
            <a:off x="1534693" y="1916832"/>
            <a:ext cx="4842957" cy="2979776"/>
          </a:xfrm>
        </p:spPr>
        <p:txBody>
          <a:bodyPr>
            <a:noAutofit/>
          </a:bodyPr>
          <a:lstStyle/>
          <a:p>
            <a:pPr>
              <a:buNone/>
            </a:pPr>
            <a:r>
              <a:rPr lang="lt-LT" sz="2200" dirty="0" smtClean="0"/>
              <a:t>Pažymėsime</a:t>
            </a:r>
          </a:p>
          <a:p>
            <a:pPr>
              <a:buNone/>
            </a:pPr>
            <a:r>
              <a:rPr lang="lt-LT" sz="2200" dirty="0" smtClean="0"/>
              <a:t>D – asmuo yra narkomanas</a:t>
            </a:r>
          </a:p>
          <a:p>
            <a:pPr>
              <a:buNone/>
            </a:pPr>
            <a:r>
              <a:rPr lang="lt-LT" sz="2200" dirty="0" smtClean="0"/>
              <a:t>N – asmuo nėra narkomanu</a:t>
            </a:r>
          </a:p>
          <a:p>
            <a:pPr>
              <a:buNone/>
            </a:pPr>
            <a:r>
              <a:rPr lang="en-US" sz="2200" dirty="0" smtClean="0"/>
              <a:t>+ </a:t>
            </a:r>
            <a:r>
              <a:rPr lang="lt-LT" sz="2200" dirty="0" smtClean="0"/>
              <a:t>–</a:t>
            </a:r>
            <a:r>
              <a:rPr lang="en-US" sz="2200" dirty="0" smtClean="0"/>
              <a:t> asmuo</a:t>
            </a:r>
            <a:r>
              <a:rPr lang="lt-LT" sz="2200" dirty="0" smtClean="0"/>
              <a:t> </a:t>
            </a:r>
            <a:r>
              <a:rPr lang="en-US" sz="2200" dirty="0" smtClean="0"/>
              <a:t> gavo teigiam</a:t>
            </a:r>
            <a:r>
              <a:rPr lang="lt-LT" sz="2200" dirty="0" smtClean="0"/>
              <a:t>ą testo rezultatą</a:t>
            </a:r>
          </a:p>
          <a:p>
            <a:pPr>
              <a:buNone/>
            </a:pPr>
            <a:r>
              <a:rPr lang="lt-LT" sz="2200" dirty="0" smtClean="0"/>
              <a:t>- – asmuo gavo neigiamą testo rezultatą </a:t>
            </a:r>
            <a:endParaRPr lang="en-GB" sz="2200" dirty="0"/>
          </a:p>
        </p:txBody>
      </p:sp>
      <p:sp>
        <p:nvSpPr>
          <p:cNvPr id="4" name="Content Placeholder 2"/>
          <p:cNvSpPr txBox="1">
            <a:spLocks/>
          </p:cNvSpPr>
          <p:nvPr/>
        </p:nvSpPr>
        <p:spPr>
          <a:xfrm>
            <a:off x="5694744" y="2060848"/>
            <a:ext cx="6342926" cy="3384376"/>
          </a:xfrm>
          <a:prstGeom prst="rect">
            <a:avLst/>
          </a:prstGeom>
        </p:spPr>
        <p:txBody>
          <a:bodyPr vert="horz">
            <a:normAutofit fontScale="77500" lnSpcReduction="20000"/>
          </a:bodyPr>
          <a:lstStyle/>
          <a:p>
            <a:pPr marL="365760" indent="-256032" defTabSz="914400">
              <a:spcBef>
                <a:spcPts val="300"/>
              </a:spcBef>
              <a:buClr>
                <a:schemeClr val="accent3"/>
              </a:buClr>
              <a:defRPr/>
            </a:pPr>
            <a:r>
              <a:rPr lang="lt-LT" sz="2800" dirty="0"/>
              <a:t>P(D)</a:t>
            </a:r>
            <a:r>
              <a:rPr lang="en-US" sz="2800" dirty="0"/>
              <a:t>=0.005, kadangi 0.5% darbuotoj</a:t>
            </a:r>
            <a:r>
              <a:rPr lang="lt-LT" sz="2800" dirty="0"/>
              <a:t>ų yra narkomanai;</a:t>
            </a:r>
          </a:p>
          <a:p>
            <a:pPr marL="365760" indent="-256032" defTabSz="914400">
              <a:spcBef>
                <a:spcPts val="300"/>
              </a:spcBef>
              <a:buClr>
                <a:schemeClr val="accent3"/>
              </a:buClr>
              <a:defRPr/>
            </a:pPr>
            <a:r>
              <a:rPr lang="lt-LT" sz="2800" dirty="0"/>
              <a:t>P(N) </a:t>
            </a:r>
            <a:r>
              <a:rPr lang="en-US" sz="2800" dirty="0"/>
              <a:t>=1-P(D)=0.995</a:t>
            </a:r>
          </a:p>
          <a:p>
            <a:pPr marL="365760" indent="-256032" defTabSz="914400">
              <a:spcBef>
                <a:spcPts val="300"/>
              </a:spcBef>
              <a:buClr>
                <a:schemeClr val="accent3"/>
              </a:buClr>
              <a:defRPr/>
            </a:pPr>
            <a:r>
              <a:rPr lang="en-US" sz="2800" dirty="0"/>
              <a:t>P(+|D)=0.99 testo efektyvumas t</a:t>
            </a:r>
            <a:r>
              <a:rPr lang="lt-LT" sz="2800" dirty="0"/>
              <a:t>i</a:t>
            </a:r>
            <a:r>
              <a:rPr lang="en-US" sz="2800" dirty="0"/>
              <a:t>riant narkoman</a:t>
            </a:r>
            <a:r>
              <a:rPr lang="lt-LT" sz="2800" dirty="0"/>
              <a:t>ą</a:t>
            </a:r>
          </a:p>
          <a:p>
            <a:pPr marL="365760" indent="-256032" defTabSz="914400">
              <a:spcBef>
                <a:spcPts val="300"/>
              </a:spcBef>
              <a:buClr>
                <a:schemeClr val="accent3"/>
              </a:buClr>
              <a:defRPr/>
            </a:pPr>
            <a:r>
              <a:rPr lang="lt-LT" sz="2800" dirty="0"/>
              <a:t>P(-|N)</a:t>
            </a:r>
            <a:r>
              <a:rPr lang="en-US" sz="2800" dirty="0"/>
              <a:t>=</a:t>
            </a:r>
            <a:r>
              <a:rPr lang="lt-LT" sz="2800" dirty="0"/>
              <a:t>0.99 testo efektyvumas tiriant ne</a:t>
            </a:r>
            <a:r>
              <a:rPr lang="en-US" sz="2800" dirty="0"/>
              <a:t> </a:t>
            </a:r>
            <a:r>
              <a:rPr lang="lt-LT" sz="2800" dirty="0"/>
              <a:t>narkomaną</a:t>
            </a:r>
          </a:p>
          <a:p>
            <a:pPr marL="365760" indent="-256032">
              <a:spcBef>
                <a:spcPts val="300"/>
              </a:spcBef>
              <a:buClr>
                <a:schemeClr val="accent3"/>
              </a:buClr>
            </a:pPr>
            <a:r>
              <a:rPr lang="lt-LT" sz="2800" dirty="0"/>
              <a:t>P(</a:t>
            </a:r>
            <a:r>
              <a:rPr lang="en-US" sz="2800" dirty="0"/>
              <a:t>+|N</a:t>
            </a:r>
            <a:r>
              <a:rPr lang="lt-LT" sz="2800" dirty="0"/>
              <a:t>)</a:t>
            </a:r>
            <a:r>
              <a:rPr lang="en-US" sz="2800" dirty="0"/>
              <a:t>=1-P</a:t>
            </a:r>
            <a:r>
              <a:rPr lang="lt-LT" sz="2800" dirty="0"/>
              <a:t> (-|N)</a:t>
            </a:r>
            <a:r>
              <a:rPr lang="en-US" sz="2800" dirty="0"/>
              <a:t>=0.01</a:t>
            </a:r>
          </a:p>
          <a:p>
            <a:pPr marL="365760" indent="-256032">
              <a:spcBef>
                <a:spcPts val="300"/>
              </a:spcBef>
              <a:buClr>
                <a:schemeClr val="accent3"/>
              </a:buClr>
            </a:pPr>
            <a:r>
              <a:rPr lang="en-US" sz="2800" dirty="0"/>
              <a:t>Turint </a:t>
            </a:r>
            <a:r>
              <a:rPr lang="lt-LT" sz="2800" dirty="0"/>
              <a:t>šiuos duomenis norime apskaičiuoti tikimybę, kad asmuo, kuri</a:t>
            </a:r>
            <a:r>
              <a:rPr lang="en-US" sz="2800" dirty="0"/>
              <a:t>s</a:t>
            </a:r>
            <a:r>
              <a:rPr lang="lt-LT" sz="2800" dirty="0"/>
              <a:t> gavo teigiamą testą, iš tikrųjų yra narkomanu.</a:t>
            </a:r>
            <a:endParaRPr lang="en-GB" sz="2800" dirty="0"/>
          </a:p>
        </p:txBody>
      </p:sp>
      <p:pic>
        <p:nvPicPr>
          <p:cNvPr id="75778" name="Picture 2"/>
          <p:cNvPicPr>
            <a:picLocks noChangeAspect="1" noChangeArrowheads="1"/>
          </p:cNvPicPr>
          <p:nvPr/>
        </p:nvPicPr>
        <p:blipFill>
          <a:blip r:embed="rId2" cstate="print"/>
          <a:srcRect/>
          <a:stretch>
            <a:fillRect/>
          </a:stretch>
        </p:blipFill>
        <p:spPr bwMode="auto">
          <a:xfrm>
            <a:off x="2135561" y="5324358"/>
            <a:ext cx="6901899" cy="720080"/>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5136635" y="6150997"/>
            <a:ext cx="4511792" cy="64824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41881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5778"/>
                                        </p:tgtEl>
                                        <p:attrNameLst>
                                          <p:attrName>style.visibility</p:attrName>
                                        </p:attrNameLst>
                                      </p:cBhvr>
                                      <p:to>
                                        <p:strVal val="visible"/>
                                      </p:to>
                                    </p:set>
                                    <p:animEffect transition="in" filter="randombar(horizontal)">
                                      <p:cBhvr>
                                        <p:cTn id="37" dur="500"/>
                                        <p:tgtEl>
                                          <p:spTgt spid="7577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5779"/>
                                        </p:tgtEl>
                                        <p:attrNameLst>
                                          <p:attrName>style.visibility</p:attrName>
                                        </p:attrNameLst>
                                      </p:cBhvr>
                                      <p:to>
                                        <p:strVal val="visible"/>
                                      </p:to>
                                    </p:set>
                                    <p:animEffect transition="in" filter="randombar(horizontal)">
                                      <p:cBhvr>
                                        <p:cTn id="42"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taikymai – pavyzdys (</a:t>
            </a:r>
            <a:r>
              <a:rPr lang="lt-LT" dirty="0" err="1" smtClean="0"/>
              <a:t>c’d</a:t>
            </a:r>
            <a:r>
              <a:rPr lang="lt-LT" dirty="0" smtClean="0"/>
              <a:t>)</a:t>
            </a:r>
            <a:endParaRPr lang="en-GB" dirty="0"/>
          </a:p>
        </p:txBody>
      </p:sp>
      <p:sp>
        <p:nvSpPr>
          <p:cNvPr id="3" name="Content Placeholder 2"/>
          <p:cNvSpPr>
            <a:spLocks noGrp="1"/>
          </p:cNvSpPr>
          <p:nvPr>
            <p:ph idx="1"/>
          </p:nvPr>
        </p:nvSpPr>
        <p:spPr>
          <a:xfrm>
            <a:off x="1534696" y="2015732"/>
            <a:ext cx="9520158" cy="3450613"/>
          </a:xfrm>
        </p:spPr>
        <p:txBody>
          <a:bodyPr/>
          <a:lstStyle/>
          <a:p>
            <a:r>
              <a:rPr lang="en-US" dirty="0" smtClean="0"/>
              <a:t>Ne</a:t>
            </a:r>
            <a:r>
              <a:rPr lang="lt-LT" dirty="0" smtClean="0"/>
              <a:t>žiūrint į potencialiai efektyvų testą,  tikimybė, kad darbuotojas, gavęs teigiamą testo rezultatą yra </a:t>
            </a:r>
            <a:r>
              <a:rPr lang="lt-LT" dirty="0" err="1" smtClean="0"/>
              <a:t>narkoman</a:t>
            </a:r>
            <a:r>
              <a:rPr lang="en-US" dirty="0" smtClean="0"/>
              <a:t>as</a:t>
            </a:r>
            <a:r>
              <a:rPr lang="lt-LT" dirty="0" smtClean="0"/>
              <a:t> yra ~</a:t>
            </a:r>
            <a:r>
              <a:rPr lang="en-US" dirty="0" smtClean="0"/>
              <a:t>33%;</a:t>
            </a:r>
          </a:p>
          <a:p>
            <a:r>
              <a:rPr lang="en-US" dirty="0" smtClean="0"/>
              <a:t>Netgi yra labiau  tik</a:t>
            </a:r>
            <a:r>
              <a:rPr lang="lt-LT" dirty="0" err="1" smtClean="0"/>
              <a:t>ėtina</a:t>
            </a:r>
            <a:r>
              <a:rPr lang="lt-LT" dirty="0" smtClean="0"/>
              <a:t>, kad asmuo narkotikų nevartoja.</a:t>
            </a:r>
          </a:p>
          <a:p>
            <a:r>
              <a:rPr lang="lt-LT" dirty="0" smtClean="0"/>
              <a:t>Pavyzdys iliustruoja būtinybę atlikti ne vieną testą.</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19591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lt-LT" sz="4000" dirty="0" err="1"/>
              <a:t>Thomas</a:t>
            </a:r>
            <a:r>
              <a:rPr lang="lt-LT" sz="4000" dirty="0"/>
              <a:t> </a:t>
            </a:r>
            <a:r>
              <a:rPr lang="lt-LT" sz="4000" dirty="0" err="1"/>
              <a:t>Bayes</a:t>
            </a:r>
            <a:r>
              <a:rPr lang="lt-LT" sz="4000" dirty="0"/>
              <a:t> </a:t>
            </a:r>
            <a:r>
              <a:rPr lang="lt-LT" sz="4000" dirty="0" smtClean="0"/>
              <a:t/>
            </a:r>
            <a:br>
              <a:rPr lang="lt-LT" sz="4000" dirty="0" smtClean="0"/>
            </a:br>
            <a:r>
              <a:rPr lang="lt-LT" sz="4000" dirty="0" smtClean="0"/>
              <a:t>(</a:t>
            </a:r>
            <a:r>
              <a:rPr lang="lt-LT" sz="4000" dirty="0"/>
              <a:t>1701–1761)</a:t>
            </a:r>
          </a:p>
        </p:txBody>
      </p:sp>
      <p:sp>
        <p:nvSpPr>
          <p:cNvPr id="5" name="Content Placeholder 4"/>
          <p:cNvSpPr>
            <a:spLocks noGrp="1"/>
          </p:cNvSpPr>
          <p:nvPr>
            <p:ph idx="1"/>
          </p:nvPr>
        </p:nvSpPr>
        <p:spPr>
          <a:xfrm>
            <a:off x="6216015" y="4293096"/>
            <a:ext cx="3909060" cy="1567955"/>
          </a:xfrm>
        </p:spPr>
        <p:txBody>
          <a:bodyPr/>
          <a:lstStyle/>
          <a:p>
            <a:pPr marL="0" indent="0" algn="ctr">
              <a:buNone/>
            </a:pPr>
            <a:endParaRPr lang="lt-LT" dirty="0"/>
          </a:p>
        </p:txBody>
      </p:sp>
      <p:sp>
        <p:nvSpPr>
          <p:cNvPr id="6" name="Text Placeholder 5"/>
          <p:cNvSpPr>
            <a:spLocks noGrp="1"/>
          </p:cNvSpPr>
          <p:nvPr>
            <p:ph type="body" sz="half" idx="2"/>
          </p:nvPr>
        </p:nvSpPr>
        <p:spPr/>
        <p:txBody>
          <a:bodyPr/>
          <a:lstStyle/>
          <a:p>
            <a:endParaRPr lang="lt-LT"/>
          </a:p>
        </p:txBody>
      </p:sp>
      <p:pic>
        <p:nvPicPr>
          <p:cNvPr id="7" name="Picture 6"/>
          <p:cNvPicPr>
            <a:picLocks noChangeAspect="1"/>
          </p:cNvPicPr>
          <p:nvPr/>
        </p:nvPicPr>
        <p:blipFill>
          <a:blip r:embed="rId2"/>
          <a:stretch>
            <a:fillRect/>
          </a:stretch>
        </p:blipFill>
        <p:spPr>
          <a:xfrm>
            <a:off x="6717983" y="673022"/>
            <a:ext cx="2905125" cy="3095625"/>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11320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Kitas pavyzdys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Object 0"/>
          <p:cNvGraphicFramePr>
            <a:graphicFrameLocks noChangeAspect="1"/>
          </p:cNvGraphicFramePr>
          <p:nvPr>
            <p:extLst>
              <p:ext uri="{D42A27DB-BD31-4B8C-83A1-F6EECF244321}">
                <p14:modId xmlns:p14="http://schemas.microsoft.com/office/powerpoint/2010/main" val="1633344227"/>
              </p:ext>
            </p:extLst>
          </p:nvPr>
        </p:nvGraphicFramePr>
        <p:xfrm>
          <a:off x="1534696" y="798972"/>
          <a:ext cx="8648700" cy="5149850"/>
        </p:xfrm>
        <a:graphic>
          <a:graphicData uri="http://schemas.openxmlformats.org/presentationml/2006/ole">
            <mc:AlternateContent xmlns:mc="http://schemas.openxmlformats.org/markup-compatibility/2006">
              <mc:Choice xmlns:v="urn:schemas-microsoft-com:vml" Requires="v">
                <p:oleObj spid="_x0000_s9251" name="Photo Editor Photo" r:id="rId3" imgW="4590476" imgH="2734057" progId="">
                  <p:embed/>
                </p:oleObj>
              </mc:Choice>
              <mc:Fallback>
                <p:oleObj name="Photo Editor Photo" r:id="rId3" imgW="4590476" imgH="2734057" progId="">
                  <p:embed/>
                  <p:pic>
                    <p:nvPicPr>
                      <p:cNvPr id="258048"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64870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2588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err="1" smtClean="0"/>
              <a:t>Tikimybi</a:t>
            </a:r>
            <a:r>
              <a:rPr lang="lt-LT" dirty="0" smtClean="0"/>
              <a:t>ų teorijos pagrindinės taisyklės</a:t>
            </a:r>
            <a:endParaRPr lang="en-US" dirty="0"/>
          </a:p>
        </p:txBody>
      </p:sp>
      <p:sp>
        <p:nvSpPr>
          <p:cNvPr id="6" name="Text Placeholder 5"/>
          <p:cNvSpPr>
            <a:spLocks noGrp="1"/>
          </p:cNvSpPr>
          <p:nvPr>
            <p:ph type="body" idx="1"/>
          </p:nvPr>
        </p:nvSpPr>
        <p:spPr/>
        <p:txBody>
          <a:bodyPr/>
          <a:lstStyle/>
          <a:p>
            <a:r>
              <a:rPr lang="lt-LT" dirty="0" smtClean="0"/>
              <a:t>kurios bus mums reikalingos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25750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5" name="Object 1028"/>
          <p:cNvGraphicFramePr>
            <a:graphicFrameLocks noChangeAspect="1"/>
          </p:cNvGraphicFramePr>
          <p:nvPr>
            <p:extLst>
              <p:ext uri="{D42A27DB-BD31-4B8C-83A1-F6EECF244321}">
                <p14:modId xmlns:p14="http://schemas.microsoft.com/office/powerpoint/2010/main" val="2502769693"/>
              </p:ext>
            </p:extLst>
          </p:nvPr>
        </p:nvGraphicFramePr>
        <p:xfrm>
          <a:off x="1534696" y="798972"/>
          <a:ext cx="8528050" cy="4964113"/>
        </p:xfrm>
        <a:graphic>
          <a:graphicData uri="http://schemas.openxmlformats.org/presentationml/2006/ole">
            <mc:AlternateContent xmlns:mc="http://schemas.openxmlformats.org/markup-compatibility/2006">
              <mc:Choice xmlns:v="urn:schemas-microsoft-com:vml" Requires="v">
                <p:oleObj spid="_x0000_s10275" name="Photo Editor Photo" r:id="rId3" imgW="4123810" imgH="2400635" progId="">
                  <p:embed/>
                </p:oleObj>
              </mc:Choice>
              <mc:Fallback>
                <p:oleObj name="Photo Editor Photo" r:id="rId3" imgW="4123810" imgH="2400635" progId="">
                  <p:embed/>
                  <p:pic>
                    <p:nvPicPr>
                      <p:cNvPr id="205828"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528050" cy="496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100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5" name="Object 2048"/>
          <p:cNvGraphicFramePr>
            <a:graphicFrameLocks noChangeAspect="1"/>
          </p:cNvGraphicFramePr>
          <p:nvPr>
            <p:extLst>
              <p:ext uri="{D42A27DB-BD31-4B8C-83A1-F6EECF244321}">
                <p14:modId xmlns:p14="http://schemas.microsoft.com/office/powerpoint/2010/main" val="2401626911"/>
              </p:ext>
            </p:extLst>
          </p:nvPr>
        </p:nvGraphicFramePr>
        <p:xfrm>
          <a:off x="1534696" y="798972"/>
          <a:ext cx="8577263" cy="5889625"/>
        </p:xfrm>
        <a:graphic>
          <a:graphicData uri="http://schemas.openxmlformats.org/presentationml/2006/ole">
            <mc:AlternateContent xmlns:mc="http://schemas.openxmlformats.org/markup-compatibility/2006">
              <mc:Choice xmlns:v="urn:schemas-microsoft-com:vml" Requires="v">
                <p:oleObj spid="_x0000_s11298" name="Photo Editor Photo" r:id="rId3" imgW="7780952" imgH="5342857" progId="">
                  <p:embed/>
                </p:oleObj>
              </mc:Choice>
              <mc:Fallback>
                <p:oleObj name="Photo Editor Photo" r:id="rId3" imgW="7780952" imgH="5342857" progId="">
                  <p:embed/>
                  <p:pic>
                    <p:nvPicPr>
                      <p:cNvPr id="257024"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577263" cy="588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873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21634202"/>
              </p:ext>
            </p:extLst>
          </p:nvPr>
        </p:nvGraphicFramePr>
        <p:xfrm>
          <a:off x="1534696" y="798972"/>
          <a:ext cx="7681913" cy="4926012"/>
        </p:xfrm>
        <a:graphic>
          <a:graphicData uri="http://schemas.openxmlformats.org/presentationml/2006/ole">
            <mc:AlternateContent xmlns:mc="http://schemas.openxmlformats.org/markup-compatibility/2006">
              <mc:Choice xmlns:v="urn:schemas-microsoft-com:vml" Requires="v">
                <p:oleObj spid="_x0000_s12322" name="Photo Editor Photo" r:id="rId3" imgW="4352381" imgH="2790476" progId="">
                  <p:embed/>
                </p:oleObj>
              </mc:Choice>
              <mc:Fallback>
                <p:oleObj name="Photo Editor Photo" r:id="rId3" imgW="4352381" imgH="2790476" progId="">
                  <p:embed/>
                  <p:pic>
                    <p:nvPicPr>
                      <p:cNvPr id="1996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7681913" cy="492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0845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2706407727"/>
              </p:ext>
            </p:extLst>
          </p:nvPr>
        </p:nvGraphicFramePr>
        <p:xfrm>
          <a:off x="1534696" y="798972"/>
          <a:ext cx="8267700" cy="5127625"/>
        </p:xfrm>
        <a:graphic>
          <a:graphicData uri="http://schemas.openxmlformats.org/presentationml/2006/ole">
            <mc:AlternateContent xmlns:mc="http://schemas.openxmlformats.org/markup-compatibility/2006">
              <mc:Choice xmlns:v="urn:schemas-microsoft-com:vml" Requires="v">
                <p:oleObj spid="_x0000_s13346" name="Photo Editor Photo" r:id="rId3" imgW="4161905" imgH="2580952" progId="">
                  <p:embed/>
                </p:oleObj>
              </mc:Choice>
              <mc:Fallback>
                <p:oleObj name="Photo Editor Photo" r:id="rId3" imgW="4161905" imgH="2580952" progId="">
                  <p:embed/>
                  <p:pic>
                    <p:nvPicPr>
                      <p:cNvPr id="2017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2677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913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482228310"/>
              </p:ext>
            </p:extLst>
          </p:nvPr>
        </p:nvGraphicFramePr>
        <p:xfrm>
          <a:off x="1534696" y="798972"/>
          <a:ext cx="8397875" cy="5216525"/>
        </p:xfrm>
        <a:graphic>
          <a:graphicData uri="http://schemas.openxmlformats.org/presentationml/2006/ole">
            <mc:AlternateContent xmlns:mc="http://schemas.openxmlformats.org/markup-compatibility/2006">
              <mc:Choice xmlns:v="urn:schemas-microsoft-com:vml" Requires="v">
                <p:oleObj spid="_x0000_s14370" name="Photo Editor Photo" r:id="rId3" imgW="4048690" imgH="2514286" progId="">
                  <p:embed/>
                </p:oleObj>
              </mc:Choice>
              <mc:Fallback>
                <p:oleObj name="Photo Editor Photo" r:id="rId3" imgW="4048690" imgH="2514286" progId="">
                  <p:embed/>
                  <p:pic>
                    <p:nvPicPr>
                      <p:cNvPr id="2027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397875"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815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graphicFrame>
        <p:nvGraphicFramePr>
          <p:cNvPr id="5" name="Object 1026"/>
          <p:cNvGraphicFramePr>
            <a:graphicFrameLocks noChangeAspect="1"/>
          </p:cNvGraphicFramePr>
          <p:nvPr>
            <p:extLst>
              <p:ext uri="{D42A27DB-BD31-4B8C-83A1-F6EECF244321}">
                <p14:modId xmlns:p14="http://schemas.microsoft.com/office/powerpoint/2010/main" val="407859615"/>
              </p:ext>
            </p:extLst>
          </p:nvPr>
        </p:nvGraphicFramePr>
        <p:xfrm>
          <a:off x="1534696" y="0"/>
          <a:ext cx="8250238" cy="6202362"/>
        </p:xfrm>
        <a:graphic>
          <a:graphicData uri="http://schemas.openxmlformats.org/presentationml/2006/ole">
            <mc:AlternateContent xmlns:mc="http://schemas.openxmlformats.org/markup-compatibility/2006">
              <mc:Choice xmlns:v="urn:schemas-microsoft-com:vml" Requires="v">
                <p:oleObj spid="_x0000_s15394" name="Photo Editor Photo" r:id="rId3" imgW="8247619" imgH="6200000" progId="">
                  <p:embed/>
                </p:oleObj>
              </mc:Choice>
              <mc:Fallback>
                <p:oleObj name="Photo Editor Photo" r:id="rId3" imgW="8247619" imgH="6200000" progId="">
                  <p:embed/>
                  <p:pic>
                    <p:nvPicPr>
                      <p:cNvPr id="118786"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0"/>
                        <a:ext cx="8250238" cy="620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314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Bajeso</a:t>
            </a:r>
            <a:r>
              <a:rPr lang="lt-LT" dirty="0" smtClean="0"/>
              <a:t> tinklai</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pic>
        <p:nvPicPr>
          <p:cNvPr id="6" name="Picture 4" descr="Image result for statistical reasoning ba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475" y="798973"/>
            <a:ext cx="4533918" cy="256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58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Kas yra </a:t>
            </a:r>
            <a:r>
              <a:rPr lang="lt-LT" dirty="0" err="1"/>
              <a:t>Bajeso</a:t>
            </a:r>
            <a:r>
              <a:rPr lang="lt-LT" dirty="0"/>
              <a:t> tinklai?</a:t>
            </a:r>
            <a:endParaRPr lang="en-US" dirty="0"/>
          </a:p>
        </p:txBody>
      </p:sp>
      <p:sp>
        <p:nvSpPr>
          <p:cNvPr id="3" name="Content Placeholder 2"/>
          <p:cNvSpPr>
            <a:spLocks noGrp="1"/>
          </p:cNvSpPr>
          <p:nvPr>
            <p:ph idx="1"/>
          </p:nvPr>
        </p:nvSpPr>
        <p:spPr/>
        <p:txBody>
          <a:bodyPr/>
          <a:lstStyle/>
          <a:p>
            <a:r>
              <a:rPr lang="lt-LT" dirty="0" err="1" smtClean="0"/>
              <a:t>Bajeso</a:t>
            </a:r>
            <a:r>
              <a:rPr lang="lt-LT" dirty="0" smtClean="0"/>
              <a:t> </a:t>
            </a:r>
            <a:r>
              <a:rPr lang="lt-LT" dirty="0"/>
              <a:t>tinklai (BT) yra tinklais grįstas karkasas skirtas atvaizduoti ir analizuoti modelius su neapibrėžtumu;</a:t>
            </a:r>
          </a:p>
          <a:p>
            <a:r>
              <a:rPr lang="lt-LT" dirty="0" smtClean="0"/>
              <a:t>BT </a:t>
            </a:r>
            <a:r>
              <a:rPr lang="lt-LT" dirty="0"/>
              <a:t>skiriasi nuo kitų žiniomis grįstomis sistemų tuo, kad neapibrėžtumas apdorojamas griežtu matematiniu būdu.</a:t>
            </a:r>
          </a:p>
          <a:p>
            <a:endParaRPr lang="lt-LT"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40326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lt-LT" dirty="0"/>
              <a:t>S</a:t>
            </a:r>
            <a:r>
              <a:rPr lang="lt-LT" dirty="0" smtClean="0"/>
              <a:t>ąlyginė ir nesąlyginė tikimybė</a:t>
            </a:r>
            <a:r>
              <a:rPr lang="pl-PL" dirty="0" smtClean="0"/>
              <a:t>s</a:t>
            </a:r>
            <a:endParaRPr lang="en-GB" dirty="0"/>
          </a:p>
        </p:txBody>
      </p:sp>
      <p:sp>
        <p:nvSpPr>
          <p:cNvPr id="5" name="Content Placeholder 4"/>
          <p:cNvSpPr>
            <a:spLocks noGrp="1"/>
          </p:cNvSpPr>
          <p:nvPr>
            <p:ph idx="1"/>
          </p:nvPr>
        </p:nvSpPr>
        <p:spPr/>
        <p:txBody>
          <a:bodyPr/>
          <a:lstStyle/>
          <a:p>
            <a:pPr marL="109728" indent="0">
              <a:buNone/>
            </a:pPr>
            <a:r>
              <a:rPr lang="lt-LT" dirty="0" err="1" smtClean="0"/>
              <a:t>Bajeso</a:t>
            </a:r>
            <a:r>
              <a:rPr lang="lt-LT" dirty="0" smtClean="0"/>
              <a:t> klasifikacija tai statistinė klasifikacija.</a:t>
            </a:r>
          </a:p>
          <a:p>
            <a:pPr marL="916686" lvl="1" indent="-514350"/>
            <a:r>
              <a:rPr lang="lt-LT" dirty="0" smtClean="0"/>
              <a:t>leidžia nustatyti objekto priklausomumą klasei.</a:t>
            </a:r>
          </a:p>
          <a:p>
            <a:pPr marL="916686" lvl="1" indent="-514350"/>
            <a:r>
              <a:rPr lang="lt-LT" dirty="0" smtClean="0"/>
              <a:t>remiasi </a:t>
            </a:r>
            <a:r>
              <a:rPr lang="lt-LT" dirty="0" err="1" smtClean="0"/>
              <a:t>Bajeso</a:t>
            </a:r>
            <a:r>
              <a:rPr lang="lt-LT" dirty="0" smtClean="0"/>
              <a:t> teorema.</a:t>
            </a:r>
          </a:p>
          <a:p>
            <a:pPr marL="109728" indent="0">
              <a:buNone/>
            </a:pPr>
            <a:r>
              <a:rPr lang="lt-LT" dirty="0" smtClean="0"/>
              <a:t>Nagrinėjame hipotezę, kad objektas, turintis savybę X priklauso klasei C.</a:t>
            </a:r>
            <a:endParaRPr lang="pl-PL" dirty="0" smtClean="0"/>
          </a:p>
          <a:p>
            <a:pPr marL="109728" indent="0">
              <a:buNone/>
            </a:pPr>
            <a:r>
              <a:rPr lang="lt-LT" dirty="0" smtClean="0"/>
              <a:t>Klasifikavimo problemos terminais – mums reikia apskaičiuoti tikimybę P(C|X), kad savybę X turintis objektas priklauso klasei C.</a:t>
            </a:r>
          </a:p>
          <a:p>
            <a:endParaRPr lang="en-GB" dirty="0"/>
          </a:p>
        </p:txBody>
      </p:sp>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08199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BT apibrėžimas</a:t>
            </a:r>
            <a:endParaRPr lang="en-US" dirty="0"/>
          </a:p>
        </p:txBody>
      </p:sp>
      <p:sp>
        <p:nvSpPr>
          <p:cNvPr id="3" name="Content Placeholder 2"/>
          <p:cNvSpPr>
            <a:spLocks noGrp="1"/>
          </p:cNvSpPr>
          <p:nvPr>
            <p:ph idx="1"/>
          </p:nvPr>
        </p:nvSpPr>
        <p:spPr/>
        <p:txBody>
          <a:bodyPr/>
          <a:lstStyle/>
          <a:p>
            <a:pPr marL="0" indent="0">
              <a:buNone/>
            </a:pPr>
            <a:r>
              <a:rPr lang="lt-LT" b="1" dirty="0"/>
              <a:t>Žinių struktūra:</a:t>
            </a:r>
          </a:p>
          <a:p>
            <a:r>
              <a:rPr lang="lt-LT" dirty="0"/>
              <a:t>kintamieji yra mazgai</a:t>
            </a:r>
          </a:p>
          <a:p>
            <a:r>
              <a:rPr lang="lt-LT" dirty="0"/>
              <a:t>lankai pažymi tikimybines priklausomybes tarp kintamųjų</a:t>
            </a:r>
          </a:p>
          <a:p>
            <a:r>
              <a:rPr lang="lt-LT" dirty="0"/>
              <a:t>sąlyginės tikimybės pažymi priklausomumo </a:t>
            </a:r>
            <a:r>
              <a:rPr lang="lt-LT" dirty="0" err="1"/>
              <a:t>stiprumus</a:t>
            </a:r>
            <a:endParaRPr lang="lt-LT" dirty="0"/>
          </a:p>
          <a:p>
            <a:pPr marL="0" indent="0">
              <a:buNone/>
            </a:pPr>
            <a:r>
              <a:rPr lang="lt-LT" b="1" dirty="0"/>
              <a:t>Skaičiavimo architektūra</a:t>
            </a:r>
            <a:r>
              <a:rPr lang="lt-LT" dirty="0"/>
              <a:t>:</a:t>
            </a:r>
          </a:p>
          <a:p>
            <a:r>
              <a:rPr lang="lt-LT" dirty="0" smtClean="0"/>
              <a:t>apskaičiuojamos </a:t>
            </a:r>
            <a:r>
              <a:rPr lang="lt-LT" i="1" dirty="0" smtClean="0"/>
              <a:t>aposteriorinės</a:t>
            </a:r>
            <a:r>
              <a:rPr lang="lt-LT" dirty="0" smtClean="0"/>
              <a:t> </a:t>
            </a:r>
            <a:r>
              <a:rPr lang="lt-LT" dirty="0"/>
              <a:t>tikimybės turint žinių apie tam tikrus mazgus</a:t>
            </a:r>
          </a:p>
          <a:p>
            <a:r>
              <a:rPr lang="lt-LT" dirty="0"/>
              <a:t>panaudoja tikimybinę nepriklausomybę efektyviam </a:t>
            </a:r>
            <a:r>
              <a:rPr lang="lt-LT" dirty="0" smtClean="0"/>
              <a:t>skaičiavimui</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85916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graphicFrame>
        <p:nvGraphicFramePr>
          <p:cNvPr id="5" name="Object 2050"/>
          <p:cNvGraphicFramePr>
            <a:graphicFrameLocks noChangeAspect="1"/>
          </p:cNvGraphicFramePr>
          <p:nvPr>
            <p:extLst>
              <p:ext uri="{D42A27DB-BD31-4B8C-83A1-F6EECF244321}">
                <p14:modId xmlns:p14="http://schemas.microsoft.com/office/powerpoint/2010/main" val="2921147027"/>
              </p:ext>
            </p:extLst>
          </p:nvPr>
        </p:nvGraphicFramePr>
        <p:xfrm>
          <a:off x="1534696" y="798972"/>
          <a:ext cx="8745538" cy="5830888"/>
        </p:xfrm>
        <a:graphic>
          <a:graphicData uri="http://schemas.openxmlformats.org/presentationml/2006/ole">
            <mc:AlternateContent xmlns:mc="http://schemas.openxmlformats.org/markup-compatibility/2006">
              <mc:Choice xmlns:v="urn:schemas-microsoft-com:vml" Requires="v">
                <p:oleObj spid="_x0000_s16417" name="Photo Editor Photo" r:id="rId3" imgW="8745171" imgH="5830114" progId="">
                  <p:embed/>
                </p:oleObj>
              </mc:Choice>
              <mc:Fallback>
                <p:oleObj name="Photo Editor Photo" r:id="rId3" imgW="8745171" imgH="5830114" progId="">
                  <p:embed/>
                  <p:pic>
                    <p:nvPicPr>
                      <p:cNvPr id="123906" name="Object 2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745538" cy="58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2153553" y="1622921"/>
            <a:ext cx="2773213" cy="461665"/>
          </a:xfrm>
          <a:prstGeom prst="rect">
            <a:avLst/>
          </a:prstGeom>
          <a:noFill/>
        </p:spPr>
        <p:txBody>
          <a:bodyPr wrap="square" rtlCol="0">
            <a:spAutoFit/>
          </a:bodyPr>
          <a:lstStyle/>
          <a:p>
            <a:r>
              <a:rPr lang="lt-LT" sz="2400" i="1" dirty="0" smtClean="0"/>
              <a:t>ne, lengvai,  dažnai</a:t>
            </a:r>
            <a:endParaRPr lang="lt-LT" sz="2400" i="1" dirty="0"/>
          </a:p>
        </p:txBody>
      </p:sp>
      <p:sp>
        <p:nvSpPr>
          <p:cNvPr id="7" name="TextBox 6"/>
          <p:cNvSpPr txBox="1"/>
          <p:nvPr/>
        </p:nvSpPr>
        <p:spPr>
          <a:xfrm>
            <a:off x="6709912" y="3306880"/>
            <a:ext cx="3681029" cy="461665"/>
          </a:xfrm>
          <a:prstGeom prst="rect">
            <a:avLst/>
          </a:prstGeom>
          <a:noFill/>
        </p:spPr>
        <p:txBody>
          <a:bodyPr wrap="square" rtlCol="0">
            <a:spAutoFit/>
          </a:bodyPr>
          <a:lstStyle/>
          <a:p>
            <a:r>
              <a:rPr lang="lt-LT" sz="2400" i="1" dirty="0" smtClean="0"/>
              <a:t>nėra, gerybinis, piktybinis </a:t>
            </a:r>
            <a:endParaRPr lang="lt-LT" sz="2400" i="1" dirty="0"/>
          </a:p>
        </p:txBody>
      </p:sp>
    </p:spTree>
    <p:extLst>
      <p:ext uri="{BB962C8B-B14F-4D97-AF65-F5344CB8AC3E}">
        <p14:creationId xmlns:p14="http://schemas.microsoft.com/office/powerpoint/2010/main" val="122933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graphicFrame>
        <p:nvGraphicFramePr>
          <p:cNvPr id="5" name="Object 1026"/>
          <p:cNvGraphicFramePr>
            <a:graphicFrameLocks noChangeAspect="1"/>
          </p:cNvGraphicFramePr>
          <p:nvPr>
            <p:extLst>
              <p:ext uri="{D42A27DB-BD31-4B8C-83A1-F6EECF244321}">
                <p14:modId xmlns:p14="http://schemas.microsoft.com/office/powerpoint/2010/main" val="170145925"/>
              </p:ext>
            </p:extLst>
          </p:nvPr>
        </p:nvGraphicFramePr>
        <p:xfrm>
          <a:off x="1534696" y="798972"/>
          <a:ext cx="8918575" cy="5518150"/>
        </p:xfrm>
        <a:graphic>
          <a:graphicData uri="http://schemas.openxmlformats.org/presentationml/2006/ole">
            <mc:AlternateContent xmlns:mc="http://schemas.openxmlformats.org/markup-compatibility/2006">
              <mc:Choice xmlns:v="urn:schemas-microsoft-com:vml" Requires="v">
                <p:oleObj spid="_x0000_s17441" name="Photo Editor Photo" r:id="rId3" imgW="7647619" imgH="4734586" progId="">
                  <p:embed/>
                </p:oleObj>
              </mc:Choice>
              <mc:Fallback>
                <p:oleObj name="Photo Editor Photo" r:id="rId3" imgW="7647619" imgH="4734586" progId="">
                  <p:embed/>
                  <p:pic>
                    <p:nvPicPr>
                      <p:cNvPr id="12493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918575"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16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31027978"/>
              </p:ext>
            </p:extLst>
          </p:nvPr>
        </p:nvGraphicFramePr>
        <p:xfrm>
          <a:off x="1534696" y="798972"/>
          <a:ext cx="8994775" cy="5268912"/>
        </p:xfrm>
        <a:graphic>
          <a:graphicData uri="http://schemas.openxmlformats.org/presentationml/2006/ole">
            <mc:AlternateContent xmlns:mc="http://schemas.openxmlformats.org/markup-compatibility/2006">
              <mc:Choice xmlns:v="urn:schemas-microsoft-com:vml" Requires="v">
                <p:oleObj spid="_x0000_s18465" name="Photo Editor Photo" r:id="rId3" imgW="8438095" imgH="4944165" progId="">
                  <p:embed/>
                </p:oleObj>
              </mc:Choice>
              <mc:Fallback>
                <p:oleObj name="Photo Editor Photo" r:id="rId3" imgW="8438095" imgH="4944165" progId="">
                  <p:embed/>
                  <p:pic>
                    <p:nvPicPr>
                      <p:cNvPr id="125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798972"/>
                        <a:ext cx="8994775" cy="526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4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
        <p:nvSpPr>
          <p:cNvPr id="5" name="Slide Number Placeholder 3"/>
          <p:cNvSpPr txBox="1">
            <a:spLocks/>
          </p:cNvSpPr>
          <p:nvPr/>
        </p:nvSpPr>
        <p:spPr>
          <a:xfrm>
            <a:off x="8504066" y="6132711"/>
            <a:ext cx="1197219" cy="404614"/>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098461-8E07-41C1-8FFA-AA857C38C98F}" type="slidenum">
              <a:rPr lang="en-US" smtClean="0"/>
              <a:pPr/>
              <a:t>34</a:t>
            </a:fld>
            <a:endParaRPr lang="en-US"/>
          </a:p>
        </p:txBody>
      </p:sp>
      <p:graphicFrame>
        <p:nvGraphicFramePr>
          <p:cNvPr id="6" name="Object 1027"/>
          <p:cNvGraphicFramePr>
            <a:graphicFrameLocks noChangeAspect="1"/>
          </p:cNvGraphicFramePr>
          <p:nvPr>
            <p:extLst>
              <p:ext uri="{D42A27DB-BD31-4B8C-83A1-F6EECF244321}">
                <p14:modId xmlns:p14="http://schemas.microsoft.com/office/powerpoint/2010/main" val="3453229783"/>
              </p:ext>
            </p:extLst>
          </p:nvPr>
        </p:nvGraphicFramePr>
        <p:xfrm>
          <a:off x="1534696" y="0"/>
          <a:ext cx="7573962" cy="6173788"/>
        </p:xfrm>
        <a:graphic>
          <a:graphicData uri="http://schemas.openxmlformats.org/presentationml/2006/ole">
            <mc:AlternateContent xmlns:mc="http://schemas.openxmlformats.org/markup-compatibility/2006">
              <mc:Choice xmlns:v="urn:schemas-microsoft-com:vml" Requires="v">
                <p:oleObj spid="_x0000_s19489" name="Photo Editor Photo" r:id="rId3" imgW="7571429" imgH="6171429" progId="">
                  <p:embed/>
                </p:oleObj>
              </mc:Choice>
              <mc:Fallback>
                <p:oleObj name="Photo Editor Photo" r:id="rId3" imgW="7571429" imgH="6171429" progId="">
                  <p:embed/>
                  <p:pic>
                    <p:nvPicPr>
                      <p:cNvPr id="126979"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0"/>
                        <a:ext cx="7573962" cy="617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1028"/>
          <p:cNvSpPr>
            <a:spLocks noChangeShapeType="1"/>
          </p:cNvSpPr>
          <p:nvPr/>
        </p:nvSpPr>
        <p:spPr bwMode="auto">
          <a:xfrm>
            <a:off x="2315502" y="6173788"/>
            <a:ext cx="7346950" cy="0"/>
          </a:xfrm>
          <a:prstGeom prst="line">
            <a:avLst/>
          </a:prstGeom>
          <a:noFill/>
          <a:ln w="82550" cmpd="tri">
            <a:solidFill>
              <a:schemeClr val="bg1"/>
            </a:solidFill>
            <a:round/>
            <a:headEnd/>
            <a:tailEnd/>
          </a:ln>
          <a:effectLst/>
        </p:spPr>
        <p:txBody>
          <a:bodyPr wrap="none" anchor="ctr"/>
          <a:lstStyle/>
          <a:p>
            <a:endParaRPr lang="en-GB"/>
          </a:p>
        </p:txBody>
      </p:sp>
      <p:sp>
        <p:nvSpPr>
          <p:cNvPr id="8" name="Rectangle 1029"/>
          <p:cNvSpPr>
            <a:spLocks noChangeArrowheads="1"/>
          </p:cNvSpPr>
          <p:nvPr/>
        </p:nvSpPr>
        <p:spPr bwMode="auto">
          <a:xfrm>
            <a:off x="2128177" y="6161088"/>
            <a:ext cx="7718425" cy="184150"/>
          </a:xfrm>
          <a:prstGeom prst="rect">
            <a:avLst/>
          </a:prstGeom>
          <a:noFill/>
          <a:ln w="12700">
            <a:noFill/>
            <a:miter lim="800000"/>
            <a:headEnd/>
            <a:tailEnd/>
          </a:ln>
          <a:effectLst/>
        </p:spPr>
        <p:txBody>
          <a:bodyPr wrap="none" anchor="ctr"/>
          <a:lstStyle/>
          <a:p>
            <a:endParaRPr lang="en-GB"/>
          </a:p>
        </p:txBody>
      </p:sp>
      <p:sp>
        <p:nvSpPr>
          <p:cNvPr id="9" name="Rectangle 8"/>
          <p:cNvSpPr/>
          <p:nvPr/>
        </p:nvSpPr>
        <p:spPr>
          <a:xfrm>
            <a:off x="9430751" y="3053128"/>
            <a:ext cx="2597201" cy="646331"/>
          </a:xfrm>
          <a:prstGeom prst="rect">
            <a:avLst/>
          </a:prstGeom>
        </p:spPr>
        <p:txBody>
          <a:bodyPr wrap="square">
            <a:spAutoFit/>
          </a:bodyPr>
          <a:lstStyle/>
          <a:p>
            <a:pPr algn="r"/>
            <a:r>
              <a:rPr lang="lt-LT" dirty="0" smtClean="0">
                <a:solidFill>
                  <a:srgbClr val="002060"/>
                </a:solidFill>
              </a:rPr>
              <a:t>asmuo neturintis vėžio yra nerūkantis</a:t>
            </a:r>
            <a:endParaRPr lang="lt-LT" dirty="0">
              <a:solidFill>
                <a:srgbClr val="002060"/>
              </a:solidFill>
            </a:endParaRPr>
          </a:p>
        </p:txBody>
      </p:sp>
      <p:cxnSp>
        <p:nvCxnSpPr>
          <p:cNvPr id="10" name="Straight Arrow Connector 9"/>
          <p:cNvCxnSpPr/>
          <p:nvPr/>
        </p:nvCxnSpPr>
        <p:spPr bwMode="auto">
          <a:xfrm flipH="1">
            <a:off x="5173024" y="3548047"/>
            <a:ext cx="4840995" cy="1347222"/>
          </a:xfrm>
          <a:prstGeom prst="straightConnector1">
            <a:avLst/>
          </a:prstGeom>
          <a:solidFill>
            <a:schemeClr val="accent1"/>
          </a:solidFill>
          <a:ln w="44450" cap="flat" cmpd="sng" algn="ctr">
            <a:solidFill>
              <a:srgbClr val="002060"/>
            </a:solidFill>
            <a:prstDash val="solid"/>
            <a:round/>
            <a:headEnd type="none" w="med" len="med"/>
            <a:tailEnd type="triangle"/>
          </a:ln>
          <a:effectLst/>
        </p:spPr>
      </p:cxnSp>
      <p:sp>
        <p:nvSpPr>
          <p:cNvPr id="11" name="Rectangle 10"/>
          <p:cNvSpPr/>
          <p:nvPr/>
        </p:nvSpPr>
        <p:spPr>
          <a:xfrm>
            <a:off x="9646049" y="3730015"/>
            <a:ext cx="2561223" cy="923330"/>
          </a:xfrm>
          <a:prstGeom prst="rect">
            <a:avLst/>
          </a:prstGeom>
        </p:spPr>
        <p:txBody>
          <a:bodyPr wrap="square">
            <a:spAutoFit/>
          </a:bodyPr>
          <a:lstStyle/>
          <a:p>
            <a:pPr algn="r"/>
            <a:r>
              <a:rPr lang="lt-LT" dirty="0" smtClean="0">
                <a:solidFill>
                  <a:srgbClr val="002060"/>
                </a:solidFill>
              </a:rPr>
              <a:t>asmuo turintis piktybinį vėžio auglį yra nerūkantis</a:t>
            </a:r>
            <a:endParaRPr lang="lt-LT" dirty="0">
              <a:solidFill>
                <a:srgbClr val="002060"/>
              </a:solidFill>
            </a:endParaRPr>
          </a:p>
        </p:txBody>
      </p:sp>
      <p:cxnSp>
        <p:nvCxnSpPr>
          <p:cNvPr id="12" name="Straight Arrow Connector 11"/>
          <p:cNvCxnSpPr/>
          <p:nvPr/>
        </p:nvCxnSpPr>
        <p:spPr bwMode="auto">
          <a:xfrm flipH="1">
            <a:off x="8122047" y="4375876"/>
            <a:ext cx="1891972" cy="630932"/>
          </a:xfrm>
          <a:prstGeom prst="straightConnector1">
            <a:avLst/>
          </a:prstGeom>
          <a:solidFill>
            <a:schemeClr val="accent1"/>
          </a:solidFill>
          <a:ln w="44450" cap="flat" cmpd="sng" algn="ctr">
            <a:solidFill>
              <a:srgbClr val="002060"/>
            </a:solidFill>
            <a:prstDash val="solid"/>
            <a:round/>
            <a:headEnd type="none" w="med" len="med"/>
            <a:tailEnd type="triangle"/>
          </a:ln>
          <a:effectLst/>
        </p:spPr>
      </p:cxnSp>
      <p:sp>
        <p:nvSpPr>
          <p:cNvPr id="13" name="Rectangle 12"/>
          <p:cNvSpPr/>
          <p:nvPr/>
        </p:nvSpPr>
        <p:spPr>
          <a:xfrm>
            <a:off x="9200890" y="4674739"/>
            <a:ext cx="2991110" cy="923330"/>
          </a:xfrm>
          <a:prstGeom prst="rect">
            <a:avLst/>
          </a:prstGeom>
        </p:spPr>
        <p:txBody>
          <a:bodyPr wrap="square">
            <a:spAutoFit/>
          </a:bodyPr>
          <a:lstStyle/>
          <a:p>
            <a:pPr algn="r"/>
            <a:r>
              <a:rPr lang="lt-LT" dirty="0">
                <a:solidFill>
                  <a:srgbClr val="002060"/>
                </a:solidFill>
              </a:rPr>
              <a:t>asmuo turintis piktybinį vėžio auglį </a:t>
            </a:r>
            <a:r>
              <a:rPr lang="lt-LT" dirty="0" smtClean="0">
                <a:solidFill>
                  <a:srgbClr val="002060"/>
                </a:solidFill>
              </a:rPr>
              <a:t>yra stipriai rūkantis</a:t>
            </a:r>
            <a:endParaRPr lang="lt-LT" dirty="0">
              <a:solidFill>
                <a:srgbClr val="002060"/>
              </a:solidFill>
            </a:endParaRPr>
          </a:p>
        </p:txBody>
      </p:sp>
      <p:cxnSp>
        <p:nvCxnSpPr>
          <p:cNvPr id="14" name="Straight Arrow Connector 13"/>
          <p:cNvCxnSpPr/>
          <p:nvPr/>
        </p:nvCxnSpPr>
        <p:spPr bwMode="auto">
          <a:xfrm flipH="1">
            <a:off x="8122047" y="5272466"/>
            <a:ext cx="2121225" cy="663840"/>
          </a:xfrm>
          <a:prstGeom prst="straightConnector1">
            <a:avLst/>
          </a:prstGeom>
          <a:solidFill>
            <a:schemeClr val="accent1"/>
          </a:solidFill>
          <a:ln w="44450" cap="flat" cmpd="sng" algn="ctr">
            <a:solidFill>
              <a:srgbClr val="002060"/>
            </a:solidFill>
            <a:prstDash val="solid"/>
            <a:round/>
            <a:headEnd type="none" w="med" len="med"/>
            <a:tailEnd type="triangle"/>
          </a:ln>
          <a:effectLst/>
        </p:spPr>
      </p:cxnSp>
    </p:spTree>
    <p:extLst>
      <p:ext uri="{BB962C8B-B14F-4D97-AF65-F5344CB8AC3E}">
        <p14:creationId xmlns:p14="http://schemas.microsoft.com/office/powerpoint/2010/main" val="130200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Sąlyginė nepriklausomybė</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86209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Iliustracija – </a:t>
            </a:r>
            <a:r>
              <a:rPr lang="lt-LT" i="1" dirty="0" err="1" smtClean="0"/>
              <a:t>icy</a:t>
            </a:r>
            <a:r>
              <a:rPr lang="lt-LT" i="1" dirty="0" smtClean="0"/>
              <a:t> </a:t>
            </a:r>
            <a:r>
              <a:rPr lang="lt-LT" i="1" dirty="0" err="1" smtClean="0"/>
              <a:t>roads</a:t>
            </a:r>
            <a:endParaRPr lang="en-US" i="1" dirty="0"/>
          </a:p>
        </p:txBody>
      </p:sp>
      <p:sp>
        <p:nvSpPr>
          <p:cNvPr id="3" name="Content Placeholder 2"/>
          <p:cNvSpPr>
            <a:spLocks noGrp="1"/>
          </p:cNvSpPr>
          <p:nvPr>
            <p:ph idx="1"/>
          </p:nvPr>
        </p:nvSpPr>
        <p:spPr>
          <a:xfrm>
            <a:off x="1534695" y="2015732"/>
            <a:ext cx="10421953" cy="3450613"/>
          </a:xfrm>
        </p:spPr>
        <p:txBody>
          <a:bodyPr>
            <a:normAutofit fontScale="92500" lnSpcReduction="10000"/>
          </a:bodyPr>
          <a:lstStyle/>
          <a:p>
            <a:r>
              <a:rPr lang="lt-LT" dirty="0"/>
              <a:t>Inspektorius </a:t>
            </a:r>
            <a:r>
              <a:rPr lang="lt-LT" dirty="0" err="1"/>
              <a:t>Smith</a:t>
            </a:r>
            <a:r>
              <a:rPr lang="lt-LT" dirty="0"/>
              <a:t> laukia </a:t>
            </a:r>
            <a:r>
              <a:rPr lang="lt-LT" dirty="0" err="1"/>
              <a:t>Holmeso</a:t>
            </a:r>
            <a:r>
              <a:rPr lang="lt-LT" dirty="0"/>
              <a:t> </a:t>
            </a:r>
            <a:r>
              <a:rPr lang="lt-LT" dirty="0" smtClean="0"/>
              <a:t>ir</a:t>
            </a:r>
            <a:br>
              <a:rPr lang="lt-LT" dirty="0" smtClean="0"/>
            </a:br>
            <a:r>
              <a:rPr lang="lt-LT" dirty="0" err="1" smtClean="0"/>
              <a:t>Watsono</a:t>
            </a:r>
            <a:r>
              <a:rPr lang="lt-LT" dirty="0"/>
              <a:t>, </a:t>
            </a:r>
            <a:r>
              <a:rPr lang="lt-LT" dirty="0" smtClean="0"/>
              <a:t>kurie </a:t>
            </a:r>
            <a:r>
              <a:rPr lang="lt-LT" dirty="0"/>
              <a:t>vėluoja;</a:t>
            </a:r>
          </a:p>
          <a:p>
            <a:r>
              <a:rPr lang="lt-LT" dirty="0" err="1"/>
              <a:t>Smith</a:t>
            </a:r>
            <a:r>
              <a:rPr lang="lt-LT" dirty="0"/>
              <a:t> jaudinasi, nes jei keliai padengti ledu - vienas jų arba visi galėjo turėti auto įvykį;</a:t>
            </a:r>
          </a:p>
          <a:p>
            <a:r>
              <a:rPr lang="lt-LT" dirty="0"/>
              <a:t>Staiga inspektorius sužino, kad </a:t>
            </a:r>
            <a:r>
              <a:rPr lang="lt-LT" dirty="0" err="1"/>
              <a:t>Watson</a:t>
            </a:r>
            <a:r>
              <a:rPr lang="lt-LT" dirty="0"/>
              <a:t> sudaužė mašiną;</a:t>
            </a:r>
          </a:p>
          <a:p>
            <a:r>
              <a:rPr lang="lt-LT" dirty="0" err="1"/>
              <a:t>Smith</a:t>
            </a:r>
            <a:r>
              <a:rPr lang="lt-LT" dirty="0"/>
              <a:t> galvoja: jei </a:t>
            </a:r>
            <a:r>
              <a:rPr lang="lt-LT" dirty="0" err="1"/>
              <a:t>Watson</a:t>
            </a:r>
            <a:r>
              <a:rPr lang="lt-LT" dirty="0"/>
              <a:t> turėjo įvykį, galimai keliai padengti ledu, tuomet </a:t>
            </a:r>
            <a:r>
              <a:rPr lang="lt-LT" dirty="0" err="1"/>
              <a:t>Holmes</a:t>
            </a:r>
            <a:r>
              <a:rPr lang="lt-LT" dirty="0"/>
              <a:t> taip pat galimai sudaužė savo auto!</a:t>
            </a:r>
          </a:p>
          <a:p>
            <a:r>
              <a:rPr lang="lt-LT" dirty="0" err="1"/>
              <a:t>Smith</a:t>
            </a:r>
            <a:r>
              <a:rPr lang="lt-LT" dirty="0"/>
              <a:t> sužino, kad yra šilta ir keliai pabarstyti druska;</a:t>
            </a:r>
          </a:p>
          <a:p>
            <a:r>
              <a:rPr lang="lt-LT" dirty="0" err="1"/>
              <a:t>Smith</a:t>
            </a:r>
            <a:r>
              <a:rPr lang="lt-LT" dirty="0"/>
              <a:t> galvoja - </a:t>
            </a:r>
            <a:r>
              <a:rPr lang="lt-LT" dirty="0" err="1"/>
              <a:t>Watsonui</a:t>
            </a:r>
            <a:r>
              <a:rPr lang="lt-LT" dirty="0"/>
              <a:t> nepasisekė; </a:t>
            </a:r>
            <a:r>
              <a:rPr lang="lt-LT" dirty="0" err="1"/>
              <a:t>Holmes</a:t>
            </a:r>
            <a:r>
              <a:rPr lang="lt-LT" dirty="0"/>
              <a:t> dar turi šansų..</a:t>
            </a:r>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903190072"/>
              </p:ext>
            </p:extLst>
          </p:nvPr>
        </p:nvGraphicFramePr>
        <p:xfrm>
          <a:off x="7097813" y="-1"/>
          <a:ext cx="5094188" cy="2766349"/>
        </p:xfrm>
        <a:graphic>
          <a:graphicData uri="http://schemas.openxmlformats.org/presentationml/2006/ole">
            <mc:AlternateContent xmlns:mc="http://schemas.openxmlformats.org/markup-compatibility/2006">
              <mc:Choice xmlns:v="urn:schemas-microsoft-com:vml" Requires="v">
                <p:oleObj spid="_x0000_s20512" name="Photo Editor Photo" r:id="rId3" imgW="4544059" imgH="2467319" progId="">
                  <p:embed/>
                </p:oleObj>
              </mc:Choice>
              <mc:Fallback>
                <p:oleObj name="Photo Editor Photo" r:id="rId3" imgW="4544059" imgH="2467319" progId="">
                  <p:embed/>
                  <p:pic>
                    <p:nvPicPr>
                      <p:cNvPr id="179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813" y="-1"/>
                        <a:ext cx="5094188" cy="276634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9709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graphicFrame>
        <p:nvGraphicFramePr>
          <p:cNvPr id="6" name="Object 1026"/>
          <p:cNvGraphicFramePr>
            <a:graphicFrameLocks noChangeAspect="1"/>
          </p:cNvGraphicFramePr>
          <p:nvPr>
            <p:extLst>
              <p:ext uri="{D42A27DB-BD31-4B8C-83A1-F6EECF244321}">
                <p14:modId xmlns:p14="http://schemas.microsoft.com/office/powerpoint/2010/main" val="242830918"/>
              </p:ext>
            </p:extLst>
          </p:nvPr>
        </p:nvGraphicFramePr>
        <p:xfrm>
          <a:off x="1534696" y="2015732"/>
          <a:ext cx="7539038" cy="4013200"/>
        </p:xfrm>
        <a:graphic>
          <a:graphicData uri="http://schemas.openxmlformats.org/presentationml/2006/ole">
            <mc:AlternateContent xmlns:mc="http://schemas.openxmlformats.org/markup-compatibility/2006">
              <mc:Choice xmlns:v="urn:schemas-microsoft-com:vml" Requires="v">
                <p:oleObj spid="_x0000_s21536" name="Photo Editor Photo" r:id="rId3" imgW="3847619" imgH="2048161" progId="">
                  <p:embed/>
                </p:oleObj>
              </mc:Choice>
              <mc:Fallback>
                <p:oleObj name="Photo Editor Photo" r:id="rId3" imgW="3847619" imgH="2048161" progId="">
                  <p:embed/>
                  <p:pic>
                    <p:nvPicPr>
                      <p:cNvPr id="178178"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2"/>
                        <a:ext cx="7539038"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610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38</a:t>
            </a:fld>
            <a:endParaRPr 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665299476"/>
              </p:ext>
            </p:extLst>
          </p:nvPr>
        </p:nvGraphicFramePr>
        <p:xfrm>
          <a:off x="1534696" y="2015733"/>
          <a:ext cx="7968119" cy="4105998"/>
        </p:xfrm>
        <a:graphic>
          <a:graphicData uri="http://schemas.openxmlformats.org/presentationml/2006/ole">
            <mc:AlternateContent xmlns:mc="http://schemas.openxmlformats.org/markup-compatibility/2006">
              <mc:Choice xmlns:v="urn:schemas-microsoft-com:vml" Requires="v">
                <p:oleObj spid="_x0000_s22560" name="Photo Editor Photo" r:id="rId3" imgW="4048690" imgH="2085714" progId="">
                  <p:embed/>
                </p:oleObj>
              </mc:Choice>
              <mc:Fallback>
                <p:oleObj name="Photo Editor Photo" r:id="rId3" imgW="4048690" imgH="2085714" progId="">
                  <p:embed/>
                  <p:pic>
                    <p:nvPicPr>
                      <p:cNvPr id="1802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3"/>
                        <a:ext cx="7968119" cy="4105998"/>
                      </a:xfrm>
                      <a:prstGeom prst="rect">
                        <a:avLst/>
                      </a:prstGeom>
                      <a:noFill/>
                      <a:ln>
                        <a:noFill/>
                      </a:ln>
                      <a:effectLst/>
                      <a:extLst/>
                    </p:spPr>
                  </p:pic>
                </p:oleObj>
              </mc:Fallback>
            </mc:AlternateContent>
          </a:graphicData>
        </a:graphic>
      </p:graphicFrame>
      <p:sp>
        <p:nvSpPr>
          <p:cNvPr id="5" name="Rectangle 4"/>
          <p:cNvSpPr/>
          <p:nvPr/>
        </p:nvSpPr>
        <p:spPr>
          <a:xfrm>
            <a:off x="682089" y="5628323"/>
            <a:ext cx="2721899" cy="369332"/>
          </a:xfrm>
          <a:prstGeom prst="rect">
            <a:avLst/>
          </a:prstGeom>
        </p:spPr>
        <p:txBody>
          <a:bodyPr wrap="none">
            <a:spAutoFit/>
          </a:bodyPr>
          <a:lstStyle/>
          <a:p>
            <a:r>
              <a:rPr lang="en-US" dirty="0"/>
              <a:t>Watson </a:t>
            </a:r>
            <a:r>
              <a:rPr lang="lt-LT" dirty="0"/>
              <a:t>sudaužė mašiną</a:t>
            </a:r>
            <a:r>
              <a:rPr lang="en-US" dirty="0"/>
              <a:t>!</a:t>
            </a:r>
          </a:p>
        </p:txBody>
      </p:sp>
    </p:spTree>
    <p:extLst>
      <p:ext uri="{BB962C8B-B14F-4D97-AF65-F5344CB8AC3E}">
        <p14:creationId xmlns:p14="http://schemas.microsoft.com/office/powerpoint/2010/main" val="76907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2762489144"/>
              </p:ext>
            </p:extLst>
          </p:nvPr>
        </p:nvGraphicFramePr>
        <p:xfrm>
          <a:off x="1534696" y="2015732"/>
          <a:ext cx="7926387" cy="3983038"/>
        </p:xfrm>
        <a:graphic>
          <a:graphicData uri="http://schemas.openxmlformats.org/presentationml/2006/ole">
            <mc:AlternateContent xmlns:mc="http://schemas.openxmlformats.org/markup-compatibility/2006">
              <mc:Choice xmlns:v="urn:schemas-microsoft-com:vml" Requires="v">
                <p:oleObj spid="_x0000_s24607" name="Photo Editor Photo" r:id="rId3" imgW="3772427" imgH="1895238" progId="">
                  <p:embed/>
                </p:oleObj>
              </mc:Choice>
              <mc:Fallback>
                <p:oleObj name="Photo Editor Photo" r:id="rId3" imgW="3772427" imgH="1895238" progId="">
                  <p:embed/>
                  <p:pic>
                    <p:nvPicPr>
                      <p:cNvPr id="181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2"/>
                        <a:ext cx="7926387" cy="398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4"/>
          <p:cNvSpPr>
            <a:spLocks noChangeArrowheads="1"/>
          </p:cNvSpPr>
          <p:nvPr/>
        </p:nvSpPr>
        <p:spPr bwMode="auto">
          <a:xfrm>
            <a:off x="1747421" y="5122470"/>
            <a:ext cx="719137"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11" name="Text Box 5"/>
          <p:cNvSpPr txBox="1">
            <a:spLocks noChangeArrowheads="1"/>
          </p:cNvSpPr>
          <p:nvPr/>
        </p:nvSpPr>
        <p:spPr bwMode="auto">
          <a:xfrm>
            <a:off x="1920458" y="5217720"/>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dirty="0">
                <a:solidFill>
                  <a:schemeClr val="bg2"/>
                </a:solidFill>
              </a:rPr>
              <a:t>E</a:t>
            </a:r>
            <a:endParaRPr lang="en-US" dirty="0"/>
          </a:p>
        </p:txBody>
      </p:sp>
      <p:sp>
        <p:nvSpPr>
          <p:cNvPr id="12" name="Oval 6"/>
          <p:cNvSpPr>
            <a:spLocks noChangeArrowheads="1"/>
          </p:cNvSpPr>
          <p:nvPr/>
        </p:nvSpPr>
        <p:spPr bwMode="auto">
          <a:xfrm>
            <a:off x="2909471" y="2461820"/>
            <a:ext cx="719137"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13" name="Text Box 7"/>
          <p:cNvSpPr txBox="1">
            <a:spLocks noChangeArrowheads="1"/>
          </p:cNvSpPr>
          <p:nvPr/>
        </p:nvSpPr>
        <p:spPr bwMode="auto">
          <a:xfrm>
            <a:off x="3082508" y="2557070"/>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a:solidFill>
                  <a:schemeClr val="bg2"/>
                </a:solidFill>
              </a:rPr>
              <a:t>E</a:t>
            </a:r>
            <a:endParaRPr lang="en-US"/>
          </a:p>
        </p:txBody>
      </p:sp>
      <p:sp>
        <p:nvSpPr>
          <p:cNvPr id="5" name="Rectangle 4"/>
          <p:cNvSpPr/>
          <p:nvPr/>
        </p:nvSpPr>
        <p:spPr>
          <a:xfrm>
            <a:off x="6294775" y="2092488"/>
            <a:ext cx="3385863" cy="369332"/>
          </a:xfrm>
          <a:prstGeom prst="rect">
            <a:avLst/>
          </a:prstGeom>
        </p:spPr>
        <p:txBody>
          <a:bodyPr wrap="none">
            <a:spAutoFit/>
          </a:bodyPr>
          <a:lstStyle/>
          <a:p>
            <a:r>
              <a:rPr lang="en-US" dirty="0"/>
              <a:t>… </a:t>
            </a:r>
            <a:r>
              <a:rPr lang="lt-LT" dirty="0"/>
              <a:t>bet keliai pabarstyti druska</a:t>
            </a:r>
            <a:r>
              <a:rPr lang="en-US" dirty="0"/>
              <a:t> !</a:t>
            </a:r>
          </a:p>
        </p:txBody>
      </p:sp>
    </p:spTree>
    <p:extLst>
      <p:ext uri="{BB962C8B-B14F-4D97-AF65-F5344CB8AC3E}">
        <p14:creationId xmlns:p14="http://schemas.microsoft.com/office/powerpoint/2010/main" val="71599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Sąlyginė ir nesąlyginė tikimybė</a:t>
            </a:r>
            <a:r>
              <a:rPr lang="pl-PL" dirty="0" smtClean="0"/>
              <a:t>s</a:t>
            </a:r>
            <a:r>
              <a:rPr lang="lt-LT" dirty="0" smtClean="0"/>
              <a:t> (</a:t>
            </a:r>
            <a:r>
              <a:rPr lang="lt-LT" dirty="0" err="1" smtClean="0"/>
              <a:t>c’d</a:t>
            </a:r>
            <a:r>
              <a:rPr lang="lt-LT" dirty="0" smtClean="0"/>
              <a:t>)</a:t>
            </a:r>
            <a:endParaRPr lang="en-GB" dirty="0"/>
          </a:p>
        </p:txBody>
      </p:sp>
      <p:sp>
        <p:nvSpPr>
          <p:cNvPr id="3" name="Content Placeholder 2"/>
          <p:cNvSpPr>
            <a:spLocks noGrp="1"/>
          </p:cNvSpPr>
          <p:nvPr>
            <p:ph idx="1"/>
          </p:nvPr>
        </p:nvSpPr>
        <p:spPr/>
        <p:txBody>
          <a:bodyPr>
            <a:normAutofit/>
          </a:bodyPr>
          <a:lstStyle/>
          <a:p>
            <a:pPr marL="452628" indent="-342900"/>
            <a:r>
              <a:rPr lang="lt-LT" dirty="0" smtClean="0"/>
              <a:t>P(C|X) </a:t>
            </a:r>
            <a:r>
              <a:rPr lang="pl-PL" dirty="0" smtClean="0"/>
              <a:t>- </a:t>
            </a:r>
            <a:r>
              <a:rPr lang="lt-LT" dirty="0" smtClean="0"/>
              <a:t>įvykio C </a:t>
            </a:r>
            <a:r>
              <a:rPr lang="lt-LT" i="1" dirty="0" smtClean="0"/>
              <a:t>sąlyginė tikimybė (a </a:t>
            </a:r>
            <a:r>
              <a:rPr lang="lt-LT" i="1" dirty="0" err="1" smtClean="0"/>
              <a:t>posteriori</a:t>
            </a:r>
            <a:r>
              <a:rPr lang="lt-LT" i="1" dirty="0" smtClean="0"/>
              <a:t>)</a:t>
            </a:r>
            <a:r>
              <a:rPr lang="lt-LT" dirty="0" smtClean="0"/>
              <a:t> kai įvyksta įvykis X (arba esant savybei X</a:t>
            </a:r>
            <a:r>
              <a:rPr lang="pl-PL" dirty="0" smtClean="0"/>
              <a:t> </a:t>
            </a:r>
            <a:r>
              <a:rPr lang="pl-PL" dirty="0" err="1" smtClean="0"/>
              <a:t>jeigu</a:t>
            </a:r>
            <a:r>
              <a:rPr lang="lt-LT" dirty="0" smtClean="0"/>
              <a:t> </a:t>
            </a:r>
            <a:r>
              <a:rPr lang="lt-LT" dirty="0"/>
              <a:t>nagrinėjame </a:t>
            </a:r>
            <a:r>
              <a:rPr lang="lt-LT" dirty="0" smtClean="0"/>
              <a:t>priklausomumą </a:t>
            </a:r>
            <a:r>
              <a:rPr lang="lt-LT" dirty="0"/>
              <a:t>klasei </a:t>
            </a:r>
            <a:r>
              <a:rPr lang="lt-LT" dirty="0" smtClean="0"/>
              <a:t>C)</a:t>
            </a:r>
            <a:endParaRPr lang="pl-PL" dirty="0"/>
          </a:p>
          <a:p>
            <a:pPr marL="452628" indent="-342900"/>
            <a:r>
              <a:rPr lang="lt-LT" dirty="0" smtClean="0"/>
              <a:t>Sąlyginės </a:t>
            </a:r>
            <a:r>
              <a:rPr lang="lt-LT" dirty="0"/>
              <a:t>tikimybės priešingybė – tikimybė besąlyginė (</a:t>
            </a:r>
            <a:r>
              <a:rPr lang="lt-LT" i="1" dirty="0"/>
              <a:t>a </a:t>
            </a:r>
            <a:r>
              <a:rPr lang="lt-LT" i="1" dirty="0" err="1"/>
              <a:t>priori</a:t>
            </a:r>
            <a:r>
              <a:rPr lang="lt-LT" dirty="0" smtClean="0"/>
              <a:t>).</a:t>
            </a:r>
            <a:endParaRPr lang="pl-PL" dirty="0"/>
          </a:p>
          <a:p>
            <a:pPr marL="452628" indent="-342900"/>
            <a:r>
              <a:rPr lang="lt-LT" dirty="0" smtClean="0"/>
              <a:t>P(C|X</a:t>
            </a:r>
            <a:r>
              <a:rPr lang="lt-LT" dirty="0"/>
              <a:t>) atsižvelgia į informaciją (žinios apie X), </a:t>
            </a:r>
            <a:endParaRPr lang="pl-PL" dirty="0"/>
          </a:p>
          <a:p>
            <a:pPr marL="452628" indent="-342900"/>
            <a:r>
              <a:rPr lang="lt-LT" dirty="0" smtClean="0"/>
              <a:t>P(C</a:t>
            </a:r>
            <a:r>
              <a:rPr lang="lt-LT" dirty="0"/>
              <a:t>) nepriklauso nuo </a:t>
            </a:r>
            <a:r>
              <a:rPr lang="lt-LT" dirty="0" smtClean="0"/>
              <a:t>X</a:t>
            </a:r>
            <a:endParaRPr lang="pl-PL" dirty="0" smtClean="0"/>
          </a:p>
          <a:p>
            <a:pPr marL="452628" indent="-342900"/>
            <a:r>
              <a:rPr lang="lt-LT" dirty="0"/>
              <a:t>P(X|C) yra įvykio X sąlyginė tikimybė su sąlyga kad įvyksta C. </a:t>
            </a:r>
          </a:p>
          <a:p>
            <a:pPr marL="452628" indent="-342900"/>
            <a:endParaRPr lang="lt-LT" dirty="0" smtClean="0"/>
          </a:p>
          <a:p>
            <a:pPr marL="109728" indent="0">
              <a:buNone/>
            </a:pPr>
            <a:endParaRPr lang="pl-PL"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09645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„Šlapios </a:t>
            </a:r>
            <a:r>
              <a:rPr lang="lt-LT" dirty="0"/>
              <a:t>žolės</a:t>
            </a:r>
            <a:r>
              <a:rPr lang="en-US" dirty="0"/>
              <a:t>” </a:t>
            </a:r>
            <a:r>
              <a:rPr lang="lt-LT" dirty="0"/>
              <a:t>pavyzdys</a:t>
            </a:r>
            <a:endParaRPr lang="en-US" dirty="0"/>
          </a:p>
        </p:txBody>
      </p:sp>
      <p:sp>
        <p:nvSpPr>
          <p:cNvPr id="3" name="Content Placeholder 2"/>
          <p:cNvSpPr>
            <a:spLocks noGrp="1"/>
          </p:cNvSpPr>
          <p:nvPr>
            <p:ph idx="1"/>
          </p:nvPr>
        </p:nvSpPr>
        <p:spPr/>
        <p:txBody>
          <a:bodyPr/>
          <a:lstStyle/>
          <a:p>
            <a:r>
              <a:rPr lang="lt-LT" dirty="0" smtClean="0"/>
              <a:t>Vieną </a:t>
            </a:r>
            <a:r>
              <a:rPr lang="lt-LT" dirty="0"/>
              <a:t>rytą </a:t>
            </a:r>
            <a:r>
              <a:rPr lang="lt-LT" dirty="0" err="1"/>
              <a:t>Holmes</a:t>
            </a:r>
            <a:r>
              <a:rPr lang="lt-LT" dirty="0"/>
              <a:t> pastebi, kad jo </a:t>
            </a:r>
            <a:r>
              <a:rPr lang="lt-LT" dirty="0" smtClean="0"/>
              <a:t>gazonas</a:t>
            </a:r>
            <a:br>
              <a:rPr lang="lt-LT" dirty="0" smtClean="0"/>
            </a:br>
            <a:r>
              <a:rPr lang="lt-LT" dirty="0" smtClean="0"/>
              <a:t>yra šlapias</a:t>
            </a:r>
            <a:r>
              <a:rPr lang="lt-LT" dirty="0"/>
              <a:t>. Galimai jis paliko laistytuvą </a:t>
            </a:r>
            <a:r>
              <a:rPr lang="lt-LT" dirty="0" smtClean="0"/>
              <a:t/>
            </a:r>
            <a:br>
              <a:rPr lang="lt-LT" dirty="0" smtClean="0"/>
            </a:br>
            <a:r>
              <a:rPr lang="lt-LT" dirty="0" smtClean="0"/>
              <a:t>įjungtą </a:t>
            </a:r>
            <a:r>
              <a:rPr lang="lt-LT" dirty="0"/>
              <a:t>arba lijo;</a:t>
            </a:r>
          </a:p>
          <a:p>
            <a:r>
              <a:rPr lang="lt-LT" dirty="0"/>
              <a:t>Žiūrint į </a:t>
            </a:r>
            <a:r>
              <a:rPr lang="lt-LT" dirty="0" err="1"/>
              <a:t>Watsono</a:t>
            </a:r>
            <a:r>
              <a:rPr lang="lt-LT" dirty="0"/>
              <a:t> pievelę, jis pastebi, kad ji taip pat šlapia;</a:t>
            </a:r>
          </a:p>
          <a:p>
            <a:r>
              <a:rPr lang="lt-LT" dirty="0" err="1"/>
              <a:t>Holmes</a:t>
            </a:r>
            <a:r>
              <a:rPr lang="lt-LT" dirty="0"/>
              <a:t> mąsto: kadangi </a:t>
            </a:r>
            <a:r>
              <a:rPr lang="lt-LT" dirty="0" err="1"/>
              <a:t>Watsono</a:t>
            </a:r>
            <a:r>
              <a:rPr lang="lt-LT" dirty="0"/>
              <a:t> pievelė šlapia, naktį galimai lijo;</a:t>
            </a:r>
          </a:p>
          <a:p>
            <a:r>
              <a:rPr lang="lt-LT" dirty="0"/>
              <a:t>Jis toliau galvoja: jei naktį lijo, tai paaiškina kodėl mano žolė šlapia, vadinasi laistytuvas galimai išjungtas.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40</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744906952"/>
              </p:ext>
            </p:extLst>
          </p:nvPr>
        </p:nvGraphicFramePr>
        <p:xfrm>
          <a:off x="6660531" y="79145"/>
          <a:ext cx="5531469" cy="2907123"/>
        </p:xfrm>
        <a:graphic>
          <a:graphicData uri="http://schemas.openxmlformats.org/presentationml/2006/ole">
            <mc:AlternateContent xmlns:mc="http://schemas.openxmlformats.org/markup-compatibility/2006">
              <mc:Choice xmlns:v="urn:schemas-microsoft-com:vml" Requires="v">
                <p:oleObj spid="_x0000_s25631" name="Photo Editor Photo" r:id="rId3" imgW="4315427" imgH="2266667" progId="">
                  <p:embed/>
                </p:oleObj>
              </mc:Choice>
              <mc:Fallback>
                <p:oleObj name="Photo Editor Photo" r:id="rId3" imgW="4315427" imgH="2266667" progId="">
                  <p:embed/>
                  <p:pic>
                    <p:nvPicPr>
                      <p:cNvPr id="1822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531" y="79145"/>
                        <a:ext cx="5531469" cy="290712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5209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41</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044582956"/>
              </p:ext>
            </p:extLst>
          </p:nvPr>
        </p:nvGraphicFramePr>
        <p:xfrm>
          <a:off x="1534696" y="2015732"/>
          <a:ext cx="8275638" cy="4110038"/>
        </p:xfrm>
        <a:graphic>
          <a:graphicData uri="http://schemas.openxmlformats.org/presentationml/2006/ole">
            <mc:AlternateContent xmlns:mc="http://schemas.openxmlformats.org/markup-compatibility/2006">
              <mc:Choice xmlns:v="urn:schemas-microsoft-com:vml" Requires="v">
                <p:oleObj spid="_x0000_s26655" name="Photo Editor Photo" r:id="rId3" imgW="4563112" imgH="2266667" progId="">
                  <p:embed/>
                </p:oleObj>
              </mc:Choice>
              <mc:Fallback>
                <p:oleObj name="Photo Editor Photo" r:id="rId3" imgW="4563112" imgH="2266667" progId="">
                  <p:embed/>
                  <p:pic>
                    <p:nvPicPr>
                      <p:cNvPr id="1832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2"/>
                        <a:ext cx="8275638"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576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42</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960171299"/>
              </p:ext>
            </p:extLst>
          </p:nvPr>
        </p:nvGraphicFramePr>
        <p:xfrm>
          <a:off x="1534696" y="1853754"/>
          <a:ext cx="8375650" cy="4152900"/>
        </p:xfrm>
        <a:graphic>
          <a:graphicData uri="http://schemas.openxmlformats.org/presentationml/2006/ole">
            <mc:AlternateContent xmlns:mc="http://schemas.openxmlformats.org/markup-compatibility/2006">
              <mc:Choice xmlns:v="urn:schemas-microsoft-com:vml" Requires="v">
                <p:oleObj spid="_x0000_s27678" name="Photo Editor Photo" r:id="rId3" imgW="4533333" imgH="2247619" progId="">
                  <p:embed/>
                </p:oleObj>
              </mc:Choice>
              <mc:Fallback>
                <p:oleObj name="Photo Editor Photo" r:id="rId3" imgW="4533333" imgH="2247619" progId="">
                  <p:embed/>
                  <p:pic>
                    <p:nvPicPr>
                      <p:cNvPr id="184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853754"/>
                        <a:ext cx="83756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p:cNvSpPr txBox="1">
            <a:spLocks noChangeArrowheads="1"/>
          </p:cNvSpPr>
          <p:nvPr/>
        </p:nvSpPr>
        <p:spPr bwMode="auto">
          <a:xfrm>
            <a:off x="6886159" y="4914750"/>
            <a:ext cx="892175" cy="430887"/>
          </a:xfrm>
          <a:prstGeom prst="rect">
            <a:avLst/>
          </a:prstGeom>
          <a:noFill/>
          <a:ln w="12700">
            <a:noFill/>
            <a:miter lim="800000"/>
            <a:headEnd/>
            <a:tailEnd/>
          </a:ln>
          <a:effectLst/>
        </p:spPr>
        <p:txBody>
          <a:bodyPr lIns="0" tIns="0" rIns="0" bIns="0">
            <a:spAutoFit/>
          </a:bodyPr>
          <a:lstStyle/>
          <a:p>
            <a:pPr algn="ctr">
              <a:spcBef>
                <a:spcPct val="50000"/>
              </a:spcBef>
            </a:pPr>
            <a:r>
              <a:rPr lang="en-US" sz="2700" b="1" dirty="0"/>
              <a:t>grass</a:t>
            </a:r>
          </a:p>
        </p:txBody>
      </p:sp>
      <p:sp>
        <p:nvSpPr>
          <p:cNvPr id="8" name="Oval 5"/>
          <p:cNvSpPr>
            <a:spLocks noChangeArrowheads="1"/>
          </p:cNvSpPr>
          <p:nvPr/>
        </p:nvSpPr>
        <p:spPr bwMode="auto">
          <a:xfrm>
            <a:off x="7792621" y="5103366"/>
            <a:ext cx="719138"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9" name="Text Box 6"/>
          <p:cNvSpPr txBox="1">
            <a:spLocks noChangeArrowheads="1"/>
          </p:cNvSpPr>
          <p:nvPr/>
        </p:nvSpPr>
        <p:spPr bwMode="auto">
          <a:xfrm>
            <a:off x="7965659" y="5198616"/>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a:solidFill>
                  <a:schemeClr val="bg2"/>
                </a:solidFill>
              </a:rPr>
              <a:t>E</a:t>
            </a:r>
            <a:endParaRPr lang="en-US"/>
          </a:p>
        </p:txBody>
      </p:sp>
      <p:sp>
        <p:nvSpPr>
          <p:cNvPr id="10" name="Rectangle 9"/>
          <p:cNvSpPr/>
          <p:nvPr/>
        </p:nvSpPr>
        <p:spPr>
          <a:xfrm>
            <a:off x="8540350" y="4989138"/>
            <a:ext cx="2754280" cy="369332"/>
          </a:xfrm>
          <a:prstGeom prst="rect">
            <a:avLst/>
          </a:prstGeom>
        </p:spPr>
        <p:txBody>
          <a:bodyPr wrap="none">
            <a:spAutoFit/>
          </a:bodyPr>
          <a:lstStyle/>
          <a:p>
            <a:r>
              <a:rPr lang="en-US" dirty="0"/>
              <a:t>Holmes</a:t>
            </a:r>
            <a:r>
              <a:rPr lang="lt-LT" dirty="0"/>
              <a:t> gazonas šlapias</a:t>
            </a:r>
            <a:r>
              <a:rPr lang="en-US" dirty="0"/>
              <a:t> !</a:t>
            </a:r>
          </a:p>
        </p:txBody>
      </p:sp>
    </p:spTree>
    <p:extLst>
      <p:ext uri="{BB962C8B-B14F-4D97-AF65-F5344CB8AC3E}">
        <p14:creationId xmlns:p14="http://schemas.microsoft.com/office/powerpoint/2010/main" val="359573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Priežastinis ryšys </a:t>
            </a:r>
            <a:endParaRPr lang="lt-LT"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43</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199726589"/>
              </p:ext>
            </p:extLst>
          </p:nvPr>
        </p:nvGraphicFramePr>
        <p:xfrm>
          <a:off x="1534696" y="1853754"/>
          <a:ext cx="8199613" cy="4110507"/>
        </p:xfrm>
        <a:graphic>
          <a:graphicData uri="http://schemas.openxmlformats.org/presentationml/2006/ole">
            <mc:AlternateContent xmlns:mc="http://schemas.openxmlformats.org/markup-compatibility/2006">
              <mc:Choice xmlns:v="urn:schemas-microsoft-com:vml" Requires="v">
                <p:oleObj spid="_x0000_s28702" name="Photo Editor Photo" r:id="rId3" imgW="4296375" imgH="2152951" progId="">
                  <p:embed/>
                </p:oleObj>
              </mc:Choice>
              <mc:Fallback>
                <p:oleObj name="Photo Editor Photo" r:id="rId3" imgW="4296375" imgH="2152951" progId="">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853754"/>
                        <a:ext cx="8199613" cy="4110507"/>
                      </a:xfrm>
                      <a:prstGeom prst="rect">
                        <a:avLst/>
                      </a:prstGeom>
                      <a:noFill/>
                      <a:ln>
                        <a:noFill/>
                      </a:ln>
                      <a:effectLst/>
                      <a:extLst/>
                    </p:spPr>
                  </p:pic>
                </p:oleObj>
              </mc:Fallback>
            </mc:AlternateContent>
          </a:graphicData>
        </a:graphic>
      </p:graphicFrame>
      <p:sp>
        <p:nvSpPr>
          <p:cNvPr id="8" name="Oval 5"/>
          <p:cNvSpPr>
            <a:spLocks noChangeArrowheads="1"/>
          </p:cNvSpPr>
          <p:nvPr/>
        </p:nvSpPr>
        <p:spPr bwMode="auto">
          <a:xfrm>
            <a:off x="7804676" y="5254179"/>
            <a:ext cx="719137"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9" name="Text Box 6"/>
          <p:cNvSpPr txBox="1">
            <a:spLocks noChangeArrowheads="1"/>
          </p:cNvSpPr>
          <p:nvPr/>
        </p:nvSpPr>
        <p:spPr bwMode="auto">
          <a:xfrm>
            <a:off x="7977713" y="5349429"/>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a:solidFill>
                  <a:schemeClr val="bg2"/>
                </a:solidFill>
              </a:rPr>
              <a:t>E</a:t>
            </a:r>
            <a:endParaRPr lang="en-US"/>
          </a:p>
        </p:txBody>
      </p:sp>
      <p:sp>
        <p:nvSpPr>
          <p:cNvPr id="10" name="Oval 7"/>
          <p:cNvSpPr>
            <a:spLocks noChangeArrowheads="1"/>
          </p:cNvSpPr>
          <p:nvPr/>
        </p:nvSpPr>
        <p:spPr bwMode="auto">
          <a:xfrm>
            <a:off x="3516960" y="5207555"/>
            <a:ext cx="719138"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11" name="Text Box 8"/>
          <p:cNvSpPr txBox="1">
            <a:spLocks noChangeArrowheads="1"/>
          </p:cNvSpPr>
          <p:nvPr/>
        </p:nvSpPr>
        <p:spPr bwMode="auto">
          <a:xfrm>
            <a:off x="3689998" y="5302805"/>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a:solidFill>
                  <a:schemeClr val="bg2"/>
                </a:solidFill>
              </a:rPr>
              <a:t>E</a:t>
            </a:r>
            <a:endParaRPr lang="en-US"/>
          </a:p>
        </p:txBody>
      </p:sp>
      <p:sp>
        <p:nvSpPr>
          <p:cNvPr id="12" name="Text Box 4"/>
          <p:cNvSpPr txBox="1">
            <a:spLocks noChangeArrowheads="1"/>
          </p:cNvSpPr>
          <p:nvPr/>
        </p:nvSpPr>
        <p:spPr bwMode="auto">
          <a:xfrm>
            <a:off x="6886159" y="4914750"/>
            <a:ext cx="892175" cy="430887"/>
          </a:xfrm>
          <a:prstGeom prst="rect">
            <a:avLst/>
          </a:prstGeom>
          <a:noFill/>
          <a:ln w="12700">
            <a:noFill/>
            <a:miter lim="800000"/>
            <a:headEnd/>
            <a:tailEnd/>
          </a:ln>
          <a:effectLst/>
        </p:spPr>
        <p:txBody>
          <a:bodyPr lIns="0" tIns="0" rIns="0" bIns="0">
            <a:spAutoFit/>
          </a:bodyPr>
          <a:lstStyle/>
          <a:p>
            <a:pPr algn="ctr">
              <a:spcBef>
                <a:spcPct val="50000"/>
              </a:spcBef>
            </a:pPr>
            <a:r>
              <a:rPr lang="en-US" sz="2700" b="1" dirty="0"/>
              <a:t>grass</a:t>
            </a:r>
          </a:p>
        </p:txBody>
      </p:sp>
      <p:sp>
        <p:nvSpPr>
          <p:cNvPr id="13" name="Rectangle 12"/>
          <p:cNvSpPr/>
          <p:nvPr/>
        </p:nvSpPr>
        <p:spPr>
          <a:xfrm>
            <a:off x="66507" y="5676939"/>
            <a:ext cx="3363934" cy="369332"/>
          </a:xfrm>
          <a:prstGeom prst="rect">
            <a:avLst/>
          </a:prstGeom>
        </p:spPr>
        <p:txBody>
          <a:bodyPr wrap="none">
            <a:spAutoFit/>
          </a:bodyPr>
          <a:lstStyle/>
          <a:p>
            <a:r>
              <a:rPr lang="en-US" dirty="0"/>
              <a:t>Watson</a:t>
            </a:r>
            <a:r>
              <a:rPr lang="lt-LT" dirty="0"/>
              <a:t> pievelė taip pat šlapia</a:t>
            </a:r>
            <a:r>
              <a:rPr lang="en-US" dirty="0"/>
              <a:t> !</a:t>
            </a:r>
          </a:p>
        </p:txBody>
      </p:sp>
    </p:spTree>
    <p:extLst>
      <p:ext uri="{BB962C8B-B14F-4D97-AF65-F5344CB8AC3E}">
        <p14:creationId xmlns:p14="http://schemas.microsoft.com/office/powerpoint/2010/main" val="28830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Sąlyginė </a:t>
            </a:r>
            <a:r>
              <a:rPr lang="lt-LT" dirty="0" smtClean="0"/>
              <a:t>nepriklausomybė</a:t>
            </a:r>
            <a:endParaRPr lang="lt-LT" dirty="0"/>
          </a:p>
        </p:txBody>
      </p:sp>
      <p:sp>
        <p:nvSpPr>
          <p:cNvPr id="3" name="Content Placeholder 2"/>
          <p:cNvSpPr>
            <a:spLocks noGrp="1"/>
          </p:cNvSpPr>
          <p:nvPr>
            <p:ph idx="1"/>
          </p:nvPr>
        </p:nvSpPr>
        <p:spPr>
          <a:xfrm>
            <a:off x="7396222" y="2015732"/>
            <a:ext cx="3658631" cy="3450613"/>
          </a:xfrm>
        </p:spPr>
        <p:txBody>
          <a:bodyPr/>
          <a:lstStyle/>
          <a:p>
            <a:pPr marL="0" indent="0">
              <a:buNone/>
            </a:pPr>
            <a:r>
              <a:rPr lang="lt-LT" dirty="0"/>
              <a:t>Kintamasis (mazgas) sąlyginai nepriklausomas nuo jų </a:t>
            </a:r>
            <a:r>
              <a:rPr lang="lt-LT" i="1" dirty="0" smtClean="0"/>
              <a:t>pirmtakių</a:t>
            </a:r>
            <a:r>
              <a:rPr lang="lt-LT" dirty="0" smtClean="0"/>
              <a:t> </a:t>
            </a:r>
            <a:r>
              <a:rPr lang="lt-LT" dirty="0"/>
              <a:t>(</a:t>
            </a:r>
            <a:r>
              <a:rPr lang="lt-LT" dirty="0" err="1"/>
              <a:t>non-descendants</a:t>
            </a:r>
            <a:r>
              <a:rPr lang="lt-LT" dirty="0"/>
              <a:t>) turint duotus jo tėvus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44</a:t>
            </a:fld>
            <a:endParaRPr lang="en-US" dirty="0"/>
          </a:p>
        </p:txBody>
      </p:sp>
      <p:pic>
        <p:nvPicPr>
          <p:cNvPr id="12" name="Picture 11"/>
          <p:cNvPicPr>
            <a:picLocks noChangeAspect="1"/>
          </p:cNvPicPr>
          <p:nvPr/>
        </p:nvPicPr>
        <p:blipFill>
          <a:blip r:embed="rId2"/>
          <a:stretch>
            <a:fillRect/>
          </a:stretch>
        </p:blipFill>
        <p:spPr>
          <a:xfrm>
            <a:off x="1534696" y="2071997"/>
            <a:ext cx="5699481" cy="3949189"/>
          </a:xfrm>
          <a:prstGeom prst="rect">
            <a:avLst/>
          </a:prstGeom>
        </p:spPr>
      </p:pic>
    </p:spTree>
    <p:extLst>
      <p:ext uri="{BB962C8B-B14F-4D97-AF65-F5344CB8AC3E}">
        <p14:creationId xmlns:p14="http://schemas.microsoft.com/office/powerpoint/2010/main" val="150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Sąlyginė </a:t>
            </a:r>
            <a:r>
              <a:rPr lang="lt-LT" dirty="0" smtClean="0"/>
              <a:t>nepriklausomybė</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45</a:t>
            </a:fld>
            <a:endParaRPr lang="en-US" dirty="0"/>
          </a:p>
        </p:txBody>
      </p:sp>
      <p:pic>
        <p:nvPicPr>
          <p:cNvPr id="5" name="Picture 4"/>
          <p:cNvPicPr>
            <a:picLocks noChangeAspect="1"/>
          </p:cNvPicPr>
          <p:nvPr/>
        </p:nvPicPr>
        <p:blipFill>
          <a:blip r:embed="rId2"/>
          <a:stretch>
            <a:fillRect/>
          </a:stretch>
        </p:blipFill>
        <p:spPr>
          <a:xfrm>
            <a:off x="1534696" y="2015732"/>
            <a:ext cx="7227339" cy="4037620"/>
          </a:xfrm>
          <a:prstGeom prst="rect">
            <a:avLst/>
          </a:prstGeom>
        </p:spPr>
      </p:pic>
      <p:sp>
        <p:nvSpPr>
          <p:cNvPr id="6" name="Content Placeholder 5"/>
          <p:cNvSpPr>
            <a:spLocks noGrp="1"/>
          </p:cNvSpPr>
          <p:nvPr>
            <p:ph idx="1"/>
          </p:nvPr>
        </p:nvSpPr>
        <p:spPr>
          <a:xfrm>
            <a:off x="8970380" y="2015732"/>
            <a:ext cx="2084474" cy="3450613"/>
          </a:xfrm>
        </p:spPr>
        <p:txBody>
          <a:bodyPr/>
          <a:lstStyle/>
          <a:p>
            <a:endParaRPr lang="en-US" dirty="0"/>
          </a:p>
        </p:txBody>
      </p:sp>
    </p:spTree>
    <p:extLst>
      <p:ext uri="{BB962C8B-B14F-4D97-AF65-F5344CB8AC3E}">
        <p14:creationId xmlns:p14="http://schemas.microsoft.com/office/powerpoint/2010/main" val="43583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Pagrindinė </a:t>
            </a:r>
            <a:r>
              <a:rPr lang="lt-LT" dirty="0" err="1"/>
              <a:t>Bajeso</a:t>
            </a:r>
            <a:r>
              <a:rPr lang="lt-LT" dirty="0"/>
              <a:t> tinklų </a:t>
            </a:r>
            <a:r>
              <a:rPr lang="lt-LT" dirty="0" err="1"/>
              <a:t>produkcinė</a:t>
            </a:r>
            <a:r>
              <a:rPr lang="lt-LT" dirty="0"/>
              <a:t> taisyklė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46</a:t>
            </a:fld>
            <a:endParaRPr lang="en-US" dirty="0"/>
          </a:p>
        </p:txBody>
      </p:sp>
      <p:pic>
        <p:nvPicPr>
          <p:cNvPr id="5" name="Picture 4"/>
          <p:cNvPicPr>
            <a:picLocks noChangeAspect="1"/>
          </p:cNvPicPr>
          <p:nvPr/>
        </p:nvPicPr>
        <p:blipFill>
          <a:blip r:embed="rId2"/>
          <a:stretch>
            <a:fillRect/>
          </a:stretch>
        </p:blipFill>
        <p:spPr>
          <a:xfrm>
            <a:off x="1534696" y="2015732"/>
            <a:ext cx="6648450" cy="2019300"/>
          </a:xfrm>
          <a:prstGeom prst="rect">
            <a:avLst/>
          </a:prstGeom>
        </p:spPr>
      </p:pic>
    </p:spTree>
    <p:extLst>
      <p:ext uri="{BB962C8B-B14F-4D97-AF65-F5344CB8AC3E}">
        <p14:creationId xmlns:p14="http://schemas.microsoft.com/office/powerpoint/2010/main" val="134238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Pagrindinės </a:t>
            </a:r>
            <a:r>
              <a:rPr lang="lt-LT" dirty="0" err="1"/>
              <a:t>produkcinės</a:t>
            </a:r>
            <a:r>
              <a:rPr lang="lt-LT" dirty="0"/>
              <a:t> taisyklės </a:t>
            </a:r>
            <a:r>
              <a:rPr lang="lt-LT" dirty="0" smtClean="0"/>
              <a:t>iliustracija</a:t>
            </a:r>
            <a:endParaRPr lang="lt-LT" dirty="0"/>
          </a:p>
        </p:txBody>
      </p:sp>
      <p:sp>
        <p:nvSpPr>
          <p:cNvPr id="3" name="Content Placeholder 2"/>
          <p:cNvSpPr>
            <a:spLocks noGrp="1"/>
          </p:cNvSpPr>
          <p:nvPr>
            <p:ph idx="1"/>
          </p:nvPr>
        </p:nvSpPr>
        <p:spPr>
          <a:xfrm>
            <a:off x="6875361" y="2015732"/>
            <a:ext cx="4583575" cy="3450613"/>
          </a:xfrm>
        </p:spPr>
        <p:txBody>
          <a:bodyPr/>
          <a:lstStyle/>
          <a:p>
            <a:pPr marL="0" indent="0">
              <a:buNone/>
            </a:pPr>
            <a:r>
              <a:rPr lang="en-US" sz="2800" b="1" dirty="0">
                <a:latin typeface="Arial" charset="0"/>
              </a:rPr>
              <a:t>p(x</a:t>
            </a:r>
            <a:r>
              <a:rPr lang="en-US" sz="2800" b="1" baseline="-25000" dirty="0">
                <a:latin typeface="Arial" charset="0"/>
              </a:rPr>
              <a:t>1</a:t>
            </a:r>
            <a:r>
              <a:rPr lang="en-US" sz="2800" b="1" dirty="0">
                <a:latin typeface="Arial" charset="0"/>
              </a:rPr>
              <a:t>, x</a:t>
            </a:r>
            <a:r>
              <a:rPr lang="en-US" sz="2800" b="1" baseline="-25000" dirty="0">
                <a:latin typeface="Arial" charset="0"/>
              </a:rPr>
              <a:t>2</a:t>
            </a:r>
            <a:r>
              <a:rPr lang="en-US" sz="2800" b="1" dirty="0">
                <a:latin typeface="Arial" charset="0"/>
              </a:rPr>
              <a:t>, x</a:t>
            </a:r>
            <a:r>
              <a:rPr lang="en-US" sz="2800" b="1" baseline="-25000" dirty="0">
                <a:latin typeface="Arial" charset="0"/>
              </a:rPr>
              <a:t>3</a:t>
            </a:r>
            <a:r>
              <a:rPr lang="en-US" sz="2800" b="1" dirty="0">
                <a:latin typeface="Arial" charset="0"/>
              </a:rPr>
              <a:t>, x</a:t>
            </a:r>
            <a:r>
              <a:rPr lang="en-US" sz="2800" b="1" baseline="-25000" dirty="0">
                <a:latin typeface="Arial" charset="0"/>
              </a:rPr>
              <a:t>4</a:t>
            </a:r>
            <a:r>
              <a:rPr lang="en-US" sz="2800" b="1" dirty="0">
                <a:latin typeface="Arial" charset="0"/>
              </a:rPr>
              <a:t>, x</a:t>
            </a:r>
            <a:r>
              <a:rPr lang="en-US" sz="2800" b="1" baseline="-25000" dirty="0">
                <a:latin typeface="Arial" charset="0"/>
              </a:rPr>
              <a:t>5</a:t>
            </a:r>
            <a:r>
              <a:rPr lang="en-US" sz="2800" b="1" dirty="0">
                <a:latin typeface="Arial" charset="0"/>
              </a:rPr>
              <a:t>, x</a:t>
            </a:r>
            <a:r>
              <a:rPr lang="en-US" sz="2800" b="1" baseline="-25000" dirty="0">
                <a:latin typeface="Arial" charset="0"/>
              </a:rPr>
              <a:t>6</a:t>
            </a:r>
            <a:r>
              <a:rPr lang="en-US" sz="2800" b="1" dirty="0">
                <a:latin typeface="Arial" charset="0"/>
              </a:rPr>
              <a:t>) = </a:t>
            </a:r>
            <a:endParaRPr lang="pl-PL" sz="2800" b="1" dirty="0" smtClean="0">
              <a:latin typeface="Arial" charset="0"/>
            </a:endParaRPr>
          </a:p>
          <a:p>
            <a:pPr marL="457200" lvl="1" indent="0">
              <a:buNone/>
            </a:pPr>
            <a:r>
              <a:rPr lang="en-US" sz="2400" b="1" dirty="0" smtClean="0">
                <a:latin typeface="Arial" charset="0"/>
              </a:rPr>
              <a:t>p(x</a:t>
            </a:r>
            <a:r>
              <a:rPr lang="en-US" sz="2400" b="1" baseline="-25000" dirty="0" smtClean="0">
                <a:latin typeface="Arial" charset="0"/>
              </a:rPr>
              <a:t>6 </a:t>
            </a:r>
            <a:r>
              <a:rPr lang="en-US" sz="2400" b="1" dirty="0" smtClean="0">
                <a:latin typeface="Arial" charset="0"/>
              </a:rPr>
              <a:t>| x</a:t>
            </a:r>
            <a:r>
              <a:rPr lang="en-US" sz="2400" b="1" baseline="-25000" dirty="0" smtClean="0">
                <a:latin typeface="Arial" charset="0"/>
              </a:rPr>
              <a:t>5</a:t>
            </a:r>
            <a:r>
              <a:rPr lang="en-US" sz="2400" b="1" dirty="0" smtClean="0">
                <a:latin typeface="Arial" charset="0"/>
              </a:rPr>
              <a:t>) </a:t>
            </a:r>
            <a:r>
              <a:rPr lang="pl-PL" sz="2400" b="1" dirty="0" smtClean="0">
                <a:latin typeface="Arial" charset="0"/>
              </a:rPr>
              <a:t>*</a:t>
            </a:r>
            <a:br>
              <a:rPr lang="pl-PL" sz="2400" b="1" dirty="0" smtClean="0">
                <a:latin typeface="Arial" charset="0"/>
              </a:rPr>
            </a:br>
            <a:r>
              <a:rPr lang="en-US" sz="2400" b="1" dirty="0" smtClean="0">
                <a:latin typeface="Arial" charset="0"/>
              </a:rPr>
              <a:t>p(x</a:t>
            </a:r>
            <a:r>
              <a:rPr lang="en-US" sz="2400" b="1" baseline="-25000" dirty="0" smtClean="0">
                <a:latin typeface="Arial" charset="0"/>
              </a:rPr>
              <a:t>5  </a:t>
            </a:r>
            <a:r>
              <a:rPr lang="en-US" sz="2400" b="1" dirty="0" smtClean="0">
                <a:latin typeface="Arial" charset="0"/>
              </a:rPr>
              <a:t>| x</a:t>
            </a:r>
            <a:r>
              <a:rPr lang="en-US" sz="2400" b="1" baseline="-25000" dirty="0" smtClean="0">
                <a:latin typeface="Arial" charset="0"/>
              </a:rPr>
              <a:t>3</a:t>
            </a:r>
            <a:r>
              <a:rPr lang="en-US" sz="2400" b="1" dirty="0" smtClean="0">
                <a:latin typeface="Arial" charset="0"/>
              </a:rPr>
              <a:t>, x</a:t>
            </a:r>
            <a:r>
              <a:rPr lang="en-US" sz="2400" b="1" baseline="-25000" dirty="0" smtClean="0">
                <a:latin typeface="Arial" charset="0"/>
              </a:rPr>
              <a:t>2</a:t>
            </a:r>
            <a:r>
              <a:rPr lang="en-US" sz="2400" b="1" dirty="0" smtClean="0">
                <a:latin typeface="Arial" charset="0"/>
              </a:rPr>
              <a:t>) </a:t>
            </a:r>
            <a:r>
              <a:rPr lang="pl-PL" sz="2400" b="1" dirty="0" smtClean="0">
                <a:latin typeface="Arial" charset="0"/>
              </a:rPr>
              <a:t>*</a:t>
            </a:r>
            <a:br>
              <a:rPr lang="pl-PL" sz="2400" b="1" dirty="0" smtClean="0">
                <a:latin typeface="Arial" charset="0"/>
              </a:rPr>
            </a:br>
            <a:r>
              <a:rPr lang="en-US" sz="2400" b="1" dirty="0" smtClean="0">
                <a:latin typeface="Arial" charset="0"/>
              </a:rPr>
              <a:t>p(x</a:t>
            </a:r>
            <a:r>
              <a:rPr lang="en-US" sz="2400" b="1" baseline="-25000" dirty="0" smtClean="0">
                <a:latin typeface="Arial" charset="0"/>
              </a:rPr>
              <a:t>4  </a:t>
            </a:r>
            <a:r>
              <a:rPr lang="en-US" sz="2400" b="1" dirty="0" smtClean="0">
                <a:latin typeface="Arial" charset="0"/>
              </a:rPr>
              <a:t>| x</a:t>
            </a:r>
            <a:r>
              <a:rPr lang="en-US" sz="2400" b="1" baseline="-25000" dirty="0" smtClean="0">
                <a:latin typeface="Arial" charset="0"/>
              </a:rPr>
              <a:t>2</a:t>
            </a:r>
            <a:r>
              <a:rPr lang="en-US" sz="2400" b="1" dirty="0" smtClean="0">
                <a:latin typeface="Arial" charset="0"/>
              </a:rPr>
              <a:t>, x</a:t>
            </a:r>
            <a:r>
              <a:rPr lang="en-US" sz="2400" b="1" baseline="-25000" dirty="0" smtClean="0">
                <a:latin typeface="Arial" charset="0"/>
              </a:rPr>
              <a:t>1</a:t>
            </a:r>
            <a:r>
              <a:rPr lang="en-US" sz="2400" b="1" dirty="0" smtClean="0">
                <a:latin typeface="Arial" charset="0"/>
              </a:rPr>
              <a:t>) </a:t>
            </a:r>
            <a:r>
              <a:rPr lang="pl-PL" sz="2400" b="1" dirty="0" smtClean="0">
                <a:latin typeface="Arial" charset="0"/>
              </a:rPr>
              <a:t>*</a:t>
            </a:r>
            <a:br>
              <a:rPr lang="pl-PL" sz="2400" b="1" dirty="0" smtClean="0">
                <a:latin typeface="Arial" charset="0"/>
              </a:rPr>
            </a:br>
            <a:r>
              <a:rPr lang="en-US" sz="2400" b="1" dirty="0" smtClean="0">
                <a:latin typeface="Arial" charset="0"/>
              </a:rPr>
              <a:t>p(x</a:t>
            </a:r>
            <a:r>
              <a:rPr lang="en-US" sz="2400" b="1" baseline="-25000" dirty="0" smtClean="0">
                <a:latin typeface="Arial" charset="0"/>
              </a:rPr>
              <a:t>3  </a:t>
            </a:r>
            <a:r>
              <a:rPr lang="en-US" sz="2400" b="1" dirty="0" smtClean="0">
                <a:latin typeface="Arial" charset="0"/>
              </a:rPr>
              <a:t>| x</a:t>
            </a:r>
            <a:r>
              <a:rPr lang="en-US" sz="2400" b="1" baseline="-25000" dirty="0" smtClean="0">
                <a:latin typeface="Arial" charset="0"/>
              </a:rPr>
              <a:t>1</a:t>
            </a:r>
            <a:r>
              <a:rPr lang="en-US" sz="2400" b="1" dirty="0" smtClean="0">
                <a:latin typeface="Arial" charset="0"/>
              </a:rPr>
              <a:t>) </a:t>
            </a:r>
            <a:r>
              <a:rPr lang="pl-PL" sz="2400" b="1" dirty="0" smtClean="0">
                <a:latin typeface="Arial" charset="0"/>
              </a:rPr>
              <a:t>*</a:t>
            </a:r>
            <a:br>
              <a:rPr lang="pl-PL" sz="2400" b="1" dirty="0" smtClean="0">
                <a:latin typeface="Arial" charset="0"/>
              </a:rPr>
            </a:br>
            <a:r>
              <a:rPr lang="en-US" sz="2400" b="1" dirty="0" smtClean="0">
                <a:latin typeface="Arial" charset="0"/>
              </a:rPr>
              <a:t>p(x</a:t>
            </a:r>
            <a:r>
              <a:rPr lang="en-US" sz="2400" b="1" baseline="-25000" dirty="0" smtClean="0">
                <a:latin typeface="Arial" charset="0"/>
              </a:rPr>
              <a:t>2  </a:t>
            </a:r>
            <a:r>
              <a:rPr lang="en-US" sz="2400" b="1" dirty="0" smtClean="0">
                <a:latin typeface="Arial" charset="0"/>
              </a:rPr>
              <a:t>| x</a:t>
            </a:r>
            <a:r>
              <a:rPr lang="en-US" sz="2400" b="1" baseline="-25000" dirty="0" smtClean="0">
                <a:latin typeface="Arial" charset="0"/>
              </a:rPr>
              <a:t>1</a:t>
            </a:r>
            <a:r>
              <a:rPr lang="en-US" sz="2400" b="1" dirty="0" smtClean="0">
                <a:latin typeface="Arial" charset="0"/>
              </a:rPr>
              <a:t>) </a:t>
            </a:r>
            <a:r>
              <a:rPr lang="pl-PL" sz="2400" b="1" dirty="0" smtClean="0">
                <a:latin typeface="Arial" charset="0"/>
              </a:rPr>
              <a:t>*</a:t>
            </a:r>
            <a:br>
              <a:rPr lang="pl-PL" sz="2400" b="1" dirty="0" smtClean="0">
                <a:latin typeface="Arial" charset="0"/>
              </a:rPr>
            </a:br>
            <a:r>
              <a:rPr lang="en-US" sz="2400" b="1" dirty="0" smtClean="0">
                <a:latin typeface="Arial" charset="0"/>
              </a:rPr>
              <a:t>p(x</a:t>
            </a:r>
            <a:r>
              <a:rPr lang="en-US" sz="2400" b="1" baseline="-25000" dirty="0" smtClean="0">
                <a:latin typeface="Arial" charset="0"/>
              </a:rPr>
              <a:t>1</a:t>
            </a:r>
            <a:r>
              <a:rPr lang="en-US" sz="2400" b="1" dirty="0" smtClean="0">
                <a:latin typeface="Arial" charset="0"/>
              </a:rPr>
              <a:t>) </a:t>
            </a:r>
            <a:endParaRPr lang="en-US" sz="2400" b="1" dirty="0">
              <a:latin typeface="Arial" charset="0"/>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47</a:t>
            </a:fld>
            <a:endParaRPr lang="en-US" dirty="0"/>
          </a:p>
        </p:txBody>
      </p:sp>
      <p:grpSp>
        <p:nvGrpSpPr>
          <p:cNvPr id="5" name="Group 3"/>
          <p:cNvGrpSpPr>
            <a:grpSpLocks/>
          </p:cNvGrpSpPr>
          <p:nvPr/>
        </p:nvGrpSpPr>
        <p:grpSpPr bwMode="auto">
          <a:xfrm>
            <a:off x="249238" y="2210764"/>
            <a:ext cx="8767440" cy="3705812"/>
            <a:chOff x="180" y="1176"/>
            <a:chExt cx="5502" cy="2894"/>
          </a:xfrm>
        </p:grpSpPr>
        <p:sp>
          <p:nvSpPr>
            <p:cNvPr id="6" name="Oval 4"/>
            <p:cNvSpPr>
              <a:spLocks noChangeArrowheads="1"/>
            </p:cNvSpPr>
            <p:nvPr/>
          </p:nvSpPr>
          <p:spPr bwMode="auto">
            <a:xfrm>
              <a:off x="2607" y="1176"/>
              <a:ext cx="387" cy="417"/>
            </a:xfrm>
            <a:prstGeom prst="ellipse">
              <a:avLst/>
            </a:prstGeom>
            <a:noFill/>
            <a:ln w="25400">
              <a:solidFill>
                <a:schemeClr val="tx1"/>
              </a:solidFill>
              <a:round/>
              <a:headEnd/>
              <a:tailEnd/>
            </a:ln>
            <a:effectLst/>
          </p:spPr>
          <p:txBody>
            <a:bodyPr wrap="none" lIns="90488" tIns="44450" rIns="90488" bIns="44450" anchor="ctr"/>
            <a:lstStyle/>
            <a:p>
              <a:pPr algn="ctr"/>
              <a:r>
                <a:rPr lang="en-US" sz="1800" b="1">
                  <a:latin typeface="Arial" charset="0"/>
                </a:rPr>
                <a:t>X</a:t>
              </a:r>
              <a:r>
                <a:rPr lang="en-US" sz="1800" b="1" baseline="-25000">
                  <a:latin typeface="Arial" charset="0"/>
                </a:rPr>
                <a:t>1</a:t>
              </a:r>
            </a:p>
          </p:txBody>
        </p:sp>
        <p:sp>
          <p:nvSpPr>
            <p:cNvPr id="7" name="Oval 5"/>
            <p:cNvSpPr>
              <a:spLocks noChangeArrowheads="1"/>
            </p:cNvSpPr>
            <p:nvPr/>
          </p:nvSpPr>
          <p:spPr bwMode="auto">
            <a:xfrm>
              <a:off x="3816" y="2053"/>
              <a:ext cx="393" cy="430"/>
            </a:xfrm>
            <a:prstGeom prst="ellipse">
              <a:avLst/>
            </a:prstGeom>
            <a:noFill/>
            <a:ln w="25400">
              <a:solidFill>
                <a:schemeClr val="tx1"/>
              </a:solidFill>
              <a:round/>
              <a:headEnd/>
              <a:tailEnd/>
            </a:ln>
            <a:effectLst/>
          </p:spPr>
          <p:txBody>
            <a:bodyPr wrap="none" lIns="90488" tIns="44450" rIns="90488" bIns="44450" anchor="ctr"/>
            <a:lstStyle/>
            <a:p>
              <a:pPr algn="ctr"/>
              <a:r>
                <a:rPr lang="en-US" sz="1800" b="1">
                  <a:latin typeface="Arial" charset="0"/>
                </a:rPr>
                <a:t>X</a:t>
              </a:r>
              <a:r>
                <a:rPr lang="en-US" sz="1800" b="1" baseline="-25000">
                  <a:latin typeface="Arial" charset="0"/>
                </a:rPr>
                <a:t>3</a:t>
              </a:r>
            </a:p>
          </p:txBody>
        </p:sp>
        <p:sp>
          <p:nvSpPr>
            <p:cNvPr id="8" name="Oval 6"/>
            <p:cNvSpPr>
              <a:spLocks noChangeArrowheads="1"/>
            </p:cNvSpPr>
            <p:nvPr/>
          </p:nvSpPr>
          <p:spPr bwMode="auto">
            <a:xfrm>
              <a:off x="1508" y="2037"/>
              <a:ext cx="393" cy="410"/>
            </a:xfrm>
            <a:prstGeom prst="ellipse">
              <a:avLst/>
            </a:prstGeom>
            <a:noFill/>
            <a:ln w="25400">
              <a:solidFill>
                <a:schemeClr val="tx1"/>
              </a:solidFill>
              <a:round/>
              <a:headEnd/>
              <a:tailEnd/>
            </a:ln>
            <a:effectLst/>
          </p:spPr>
          <p:txBody>
            <a:bodyPr wrap="none" lIns="90488" tIns="44450" rIns="90488" bIns="44450" anchor="ctr"/>
            <a:lstStyle/>
            <a:p>
              <a:pPr algn="ctr"/>
              <a:r>
                <a:rPr lang="en-US" sz="1800" b="1" dirty="0">
                  <a:latin typeface="Arial" charset="0"/>
                </a:rPr>
                <a:t>X</a:t>
              </a:r>
              <a:r>
                <a:rPr lang="en-US" sz="1800" b="1" baseline="-25000" dirty="0">
                  <a:latin typeface="Arial" charset="0"/>
                </a:rPr>
                <a:t>2</a:t>
              </a:r>
            </a:p>
          </p:txBody>
        </p:sp>
        <p:sp>
          <p:nvSpPr>
            <p:cNvPr id="9" name="Oval 7"/>
            <p:cNvSpPr>
              <a:spLocks noChangeArrowheads="1"/>
            </p:cNvSpPr>
            <p:nvPr/>
          </p:nvSpPr>
          <p:spPr bwMode="auto">
            <a:xfrm>
              <a:off x="2619" y="2556"/>
              <a:ext cx="387" cy="419"/>
            </a:xfrm>
            <a:prstGeom prst="ellipse">
              <a:avLst/>
            </a:prstGeom>
            <a:noFill/>
            <a:ln w="25400">
              <a:solidFill>
                <a:schemeClr val="tx1"/>
              </a:solidFill>
              <a:round/>
              <a:headEnd/>
              <a:tailEnd/>
            </a:ln>
            <a:effectLst/>
          </p:spPr>
          <p:txBody>
            <a:bodyPr wrap="none" lIns="90488" tIns="44450" rIns="90488" bIns="44450" anchor="ctr"/>
            <a:lstStyle/>
            <a:p>
              <a:pPr algn="ctr"/>
              <a:r>
                <a:rPr lang="en-US" sz="1800" b="1">
                  <a:latin typeface="Arial" charset="0"/>
                </a:rPr>
                <a:t>X</a:t>
              </a:r>
              <a:r>
                <a:rPr lang="en-US" sz="1800" b="1" baseline="-25000">
                  <a:latin typeface="Arial" charset="0"/>
                </a:rPr>
                <a:t>5</a:t>
              </a:r>
            </a:p>
          </p:txBody>
        </p:sp>
        <p:sp>
          <p:nvSpPr>
            <p:cNvPr id="10" name="Oval 8"/>
            <p:cNvSpPr>
              <a:spLocks noChangeArrowheads="1"/>
            </p:cNvSpPr>
            <p:nvPr/>
          </p:nvSpPr>
          <p:spPr bwMode="auto">
            <a:xfrm>
              <a:off x="1503" y="3228"/>
              <a:ext cx="387" cy="417"/>
            </a:xfrm>
            <a:prstGeom prst="ellipse">
              <a:avLst/>
            </a:prstGeom>
            <a:noFill/>
            <a:ln w="25400">
              <a:solidFill>
                <a:schemeClr val="tx1"/>
              </a:solidFill>
              <a:round/>
              <a:headEnd/>
              <a:tailEnd/>
            </a:ln>
            <a:effectLst/>
          </p:spPr>
          <p:txBody>
            <a:bodyPr wrap="none" lIns="90488" tIns="44450" rIns="90488" bIns="44450" anchor="ctr"/>
            <a:lstStyle/>
            <a:p>
              <a:pPr algn="ctr"/>
              <a:r>
                <a:rPr lang="en-US" sz="1800" b="1">
                  <a:latin typeface="Arial" charset="0"/>
                </a:rPr>
                <a:t>X</a:t>
              </a:r>
              <a:r>
                <a:rPr lang="en-US" sz="1800" b="1" baseline="-25000">
                  <a:latin typeface="Arial" charset="0"/>
                </a:rPr>
                <a:t>4</a:t>
              </a:r>
            </a:p>
          </p:txBody>
        </p:sp>
        <p:sp>
          <p:nvSpPr>
            <p:cNvPr id="11" name="Oval 9"/>
            <p:cNvSpPr>
              <a:spLocks noChangeArrowheads="1"/>
            </p:cNvSpPr>
            <p:nvPr/>
          </p:nvSpPr>
          <p:spPr bwMode="auto">
            <a:xfrm>
              <a:off x="3843" y="3216"/>
              <a:ext cx="387" cy="387"/>
            </a:xfrm>
            <a:prstGeom prst="ellipse">
              <a:avLst/>
            </a:prstGeom>
            <a:noFill/>
            <a:ln w="25400">
              <a:solidFill>
                <a:schemeClr val="tx1"/>
              </a:solidFill>
              <a:round/>
              <a:headEnd/>
              <a:tailEnd/>
            </a:ln>
            <a:effectLst/>
          </p:spPr>
          <p:txBody>
            <a:bodyPr wrap="none" lIns="90488" tIns="44450" rIns="90488" bIns="44450" anchor="ctr"/>
            <a:lstStyle/>
            <a:p>
              <a:pPr algn="ctr"/>
              <a:r>
                <a:rPr lang="en-US" sz="1800" b="1">
                  <a:latin typeface="Arial" charset="0"/>
                </a:rPr>
                <a:t>X</a:t>
              </a:r>
              <a:r>
                <a:rPr lang="en-US" sz="1800" b="1" baseline="-25000">
                  <a:latin typeface="Arial" charset="0"/>
                </a:rPr>
                <a:t>6</a:t>
              </a:r>
            </a:p>
          </p:txBody>
        </p:sp>
        <p:sp>
          <p:nvSpPr>
            <p:cNvPr id="12" name="Line 10"/>
            <p:cNvSpPr>
              <a:spLocks noChangeShapeType="1"/>
            </p:cNvSpPr>
            <p:nvPr/>
          </p:nvSpPr>
          <p:spPr bwMode="auto">
            <a:xfrm flipH="1">
              <a:off x="2975" y="2375"/>
              <a:ext cx="824" cy="292"/>
            </a:xfrm>
            <a:prstGeom prst="line">
              <a:avLst/>
            </a:prstGeom>
            <a:noFill/>
            <a:ln w="12700">
              <a:solidFill>
                <a:schemeClr val="tx1"/>
              </a:solidFill>
              <a:round/>
              <a:headEnd/>
              <a:tailEnd type="triangle" w="med" len="med"/>
            </a:ln>
            <a:effectLst/>
          </p:spPr>
          <p:txBody>
            <a:bodyPr wrap="none" anchor="ctr"/>
            <a:lstStyle/>
            <a:p>
              <a:endParaRPr lang="en-GB"/>
            </a:p>
          </p:txBody>
        </p:sp>
        <p:sp>
          <p:nvSpPr>
            <p:cNvPr id="13" name="Line 11"/>
            <p:cNvSpPr>
              <a:spLocks noChangeShapeType="1"/>
            </p:cNvSpPr>
            <p:nvPr/>
          </p:nvSpPr>
          <p:spPr bwMode="auto">
            <a:xfrm flipH="1">
              <a:off x="1859" y="1511"/>
              <a:ext cx="752" cy="580"/>
            </a:xfrm>
            <a:prstGeom prst="line">
              <a:avLst/>
            </a:prstGeom>
            <a:noFill/>
            <a:ln w="12700">
              <a:solidFill>
                <a:schemeClr val="tx1"/>
              </a:solidFill>
              <a:round/>
              <a:headEnd/>
              <a:tailEnd type="triangle" w="med" len="med"/>
            </a:ln>
            <a:effectLst/>
          </p:spPr>
          <p:txBody>
            <a:bodyPr wrap="none" anchor="ctr"/>
            <a:lstStyle/>
            <a:p>
              <a:endParaRPr lang="en-GB"/>
            </a:p>
          </p:txBody>
        </p:sp>
        <p:sp>
          <p:nvSpPr>
            <p:cNvPr id="14" name="Line 12"/>
            <p:cNvSpPr>
              <a:spLocks noChangeShapeType="1"/>
            </p:cNvSpPr>
            <p:nvPr/>
          </p:nvSpPr>
          <p:spPr bwMode="auto">
            <a:xfrm>
              <a:off x="3007" y="1487"/>
              <a:ext cx="844" cy="640"/>
            </a:xfrm>
            <a:prstGeom prst="line">
              <a:avLst/>
            </a:prstGeom>
            <a:noFill/>
            <a:ln w="12700">
              <a:solidFill>
                <a:schemeClr val="tx1"/>
              </a:solidFill>
              <a:round/>
              <a:headEnd/>
              <a:tailEnd type="triangle" w="med" len="med"/>
            </a:ln>
            <a:effectLst/>
          </p:spPr>
          <p:txBody>
            <a:bodyPr wrap="none" anchor="ctr"/>
            <a:lstStyle/>
            <a:p>
              <a:endParaRPr lang="en-GB"/>
            </a:p>
          </p:txBody>
        </p:sp>
        <p:sp>
          <p:nvSpPr>
            <p:cNvPr id="15" name="Line 13"/>
            <p:cNvSpPr>
              <a:spLocks noChangeShapeType="1"/>
            </p:cNvSpPr>
            <p:nvPr/>
          </p:nvSpPr>
          <p:spPr bwMode="auto">
            <a:xfrm>
              <a:off x="1891" y="2363"/>
              <a:ext cx="736" cy="316"/>
            </a:xfrm>
            <a:prstGeom prst="line">
              <a:avLst/>
            </a:prstGeom>
            <a:noFill/>
            <a:ln w="12700">
              <a:solidFill>
                <a:schemeClr val="tx1"/>
              </a:solidFill>
              <a:round/>
              <a:headEnd/>
              <a:tailEnd type="triangle" w="med" len="med"/>
            </a:ln>
            <a:effectLst/>
          </p:spPr>
          <p:txBody>
            <a:bodyPr wrap="none" anchor="ctr"/>
            <a:lstStyle/>
            <a:p>
              <a:endParaRPr lang="en-GB"/>
            </a:p>
          </p:txBody>
        </p:sp>
        <p:sp>
          <p:nvSpPr>
            <p:cNvPr id="16" name="Line 14"/>
            <p:cNvSpPr>
              <a:spLocks noChangeShapeType="1"/>
            </p:cNvSpPr>
            <p:nvPr/>
          </p:nvSpPr>
          <p:spPr bwMode="auto">
            <a:xfrm>
              <a:off x="1683" y="2471"/>
              <a:ext cx="0" cy="736"/>
            </a:xfrm>
            <a:prstGeom prst="line">
              <a:avLst/>
            </a:prstGeom>
            <a:noFill/>
            <a:ln w="12700">
              <a:solidFill>
                <a:schemeClr val="tx1"/>
              </a:solidFill>
              <a:round/>
              <a:headEnd/>
              <a:tailEnd type="triangle" w="med" len="med"/>
            </a:ln>
            <a:effectLst/>
          </p:spPr>
          <p:txBody>
            <a:bodyPr wrap="none" anchor="ctr"/>
            <a:lstStyle/>
            <a:p>
              <a:endParaRPr lang="en-GB"/>
            </a:p>
          </p:txBody>
        </p:sp>
        <p:sp>
          <p:nvSpPr>
            <p:cNvPr id="17" name="Line 15"/>
            <p:cNvSpPr>
              <a:spLocks noChangeShapeType="1"/>
            </p:cNvSpPr>
            <p:nvPr/>
          </p:nvSpPr>
          <p:spPr bwMode="auto">
            <a:xfrm>
              <a:off x="3007" y="2879"/>
              <a:ext cx="868" cy="424"/>
            </a:xfrm>
            <a:prstGeom prst="line">
              <a:avLst/>
            </a:prstGeom>
            <a:noFill/>
            <a:ln w="12700">
              <a:solidFill>
                <a:schemeClr val="tx1"/>
              </a:solidFill>
              <a:round/>
              <a:headEnd/>
              <a:tailEnd type="triangle" w="med" len="med"/>
            </a:ln>
            <a:effectLst/>
          </p:spPr>
          <p:txBody>
            <a:bodyPr wrap="none" anchor="ctr"/>
            <a:lstStyle/>
            <a:p>
              <a:endParaRPr lang="en-GB"/>
            </a:p>
          </p:txBody>
        </p:sp>
        <p:sp>
          <p:nvSpPr>
            <p:cNvPr id="18" name="Line 16"/>
            <p:cNvSpPr>
              <a:spLocks noChangeShapeType="1"/>
            </p:cNvSpPr>
            <p:nvPr/>
          </p:nvSpPr>
          <p:spPr bwMode="auto">
            <a:xfrm flipH="1">
              <a:off x="1847" y="1571"/>
              <a:ext cx="872" cy="1696"/>
            </a:xfrm>
            <a:prstGeom prst="line">
              <a:avLst/>
            </a:prstGeom>
            <a:noFill/>
            <a:ln w="12700">
              <a:solidFill>
                <a:schemeClr val="tx1"/>
              </a:solidFill>
              <a:round/>
              <a:headEnd/>
              <a:tailEnd type="triangle" w="med" len="med"/>
            </a:ln>
            <a:effectLst/>
          </p:spPr>
          <p:txBody>
            <a:bodyPr wrap="none" anchor="ctr"/>
            <a:lstStyle/>
            <a:p>
              <a:endParaRPr lang="en-GB"/>
            </a:p>
          </p:txBody>
        </p:sp>
        <p:sp>
          <p:nvSpPr>
            <p:cNvPr id="19" name="Rectangle 17"/>
            <p:cNvSpPr>
              <a:spLocks noChangeArrowheads="1"/>
            </p:cNvSpPr>
            <p:nvPr/>
          </p:nvSpPr>
          <p:spPr bwMode="auto">
            <a:xfrm>
              <a:off x="180" y="3784"/>
              <a:ext cx="5502" cy="286"/>
            </a:xfrm>
            <a:prstGeom prst="rect">
              <a:avLst/>
            </a:prstGeom>
            <a:noFill/>
            <a:ln w="12700">
              <a:noFill/>
              <a:miter lim="800000"/>
              <a:headEnd/>
              <a:tailEnd/>
            </a:ln>
            <a:effectLst/>
          </p:spPr>
          <p:txBody>
            <a:bodyPr lIns="90488" tIns="44450" rIns="90488" bIns="44450">
              <a:spAutoFit/>
            </a:bodyPr>
            <a:lstStyle/>
            <a:p>
              <a:pPr>
                <a:spcBef>
                  <a:spcPct val="50000"/>
                </a:spcBef>
              </a:pPr>
              <a:endParaRPr lang="en-US" sz="1800" b="1" dirty="0">
                <a:latin typeface="Arial" charset="0"/>
              </a:endParaRPr>
            </a:p>
          </p:txBody>
        </p:sp>
      </p:grpSp>
    </p:spTree>
    <p:extLst>
      <p:ext uri="{BB962C8B-B14F-4D97-AF65-F5344CB8AC3E}">
        <p14:creationId xmlns:p14="http://schemas.microsoft.com/office/powerpoint/2010/main" val="1677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CPCS Network</a:t>
            </a:r>
          </a:p>
        </p:txBody>
      </p:sp>
      <p:sp>
        <p:nvSpPr>
          <p:cNvPr id="3" name="Content Placeholder 2"/>
          <p:cNvSpPr>
            <a:spLocks noGrp="1"/>
          </p:cNvSpPr>
          <p:nvPr>
            <p:ph idx="1"/>
          </p:nvPr>
        </p:nvSpPr>
        <p:spPr>
          <a:xfrm>
            <a:off x="1534696" y="2050456"/>
            <a:ext cx="4715633" cy="3852633"/>
          </a:xfrm>
        </p:spPr>
        <p:txBody>
          <a:bodyPr>
            <a:normAutofit fontScale="92500" lnSpcReduction="20000"/>
          </a:bodyPr>
          <a:lstStyle/>
          <a:p>
            <a:pPr marL="0" indent="0">
              <a:buNone/>
            </a:pPr>
            <a:r>
              <a:rPr lang="en-US" dirty="0" smtClean="0"/>
              <a:t>CPCS </a:t>
            </a:r>
            <a:r>
              <a:rPr lang="en-US" dirty="0"/>
              <a:t>(Computer-based Patient Case Study) model [</a:t>
            </a:r>
            <a:r>
              <a:rPr lang="en-US" dirty="0">
                <a:hlinkClick r:id="rId2"/>
              </a:rPr>
              <a:t>Pradhan </a:t>
            </a:r>
            <a:r>
              <a:rPr lang="en-US" i="1" dirty="0">
                <a:hlinkClick r:id="rId2"/>
              </a:rPr>
              <a:t>et al.</a:t>
            </a:r>
            <a:r>
              <a:rPr lang="en-US" dirty="0">
                <a:hlinkClick r:id="rId2"/>
              </a:rPr>
              <a:t>1994</a:t>
            </a:r>
            <a:r>
              <a:rPr lang="en-US" dirty="0"/>
              <a:t>], a large multiply-connected multi-layer network consisting of 422 multi-valued nodes and covering a subset of the domain of internal medicine. Among the 422 nodes, 14 nodes describe diseases, 33 nodes describe history and risk factors, and the remaining 375 nodes describe various findings related to the diseases. </a:t>
            </a:r>
            <a:r>
              <a:rPr lang="en-US" dirty="0" smtClean="0"/>
              <a:t>The CPCS network contains many extreme probabilities, typically on the order of 10</a:t>
            </a:r>
            <a:r>
              <a:rPr lang="en-US" baseline="30000" dirty="0" smtClean="0"/>
              <a:t>-4</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48</a:t>
            </a:fld>
            <a:endParaRPr lang="en-US" dirty="0"/>
          </a:p>
        </p:txBody>
      </p:sp>
      <p:pic>
        <p:nvPicPr>
          <p:cNvPr id="5" name="Picture 4"/>
          <p:cNvPicPr>
            <a:picLocks noChangeAspect="1"/>
          </p:cNvPicPr>
          <p:nvPr/>
        </p:nvPicPr>
        <p:blipFill>
          <a:blip r:embed="rId3"/>
          <a:stretch>
            <a:fillRect/>
          </a:stretch>
        </p:blipFill>
        <p:spPr>
          <a:xfrm>
            <a:off x="6349497" y="0"/>
            <a:ext cx="5842503" cy="6123008"/>
          </a:xfrm>
          <a:prstGeom prst="rect">
            <a:avLst/>
          </a:prstGeom>
        </p:spPr>
      </p:pic>
    </p:spTree>
    <p:extLst>
      <p:ext uri="{BB962C8B-B14F-4D97-AF65-F5344CB8AC3E}">
        <p14:creationId xmlns:p14="http://schemas.microsoft.com/office/powerpoint/2010/main" val="343027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Lank</a:t>
            </a:r>
            <a:r>
              <a:rPr lang="lt-LT" dirty="0" smtClean="0"/>
              <a:t>ų perorientavimas naudojant </a:t>
            </a:r>
            <a:r>
              <a:rPr lang="lt-LT" dirty="0" err="1" smtClean="0"/>
              <a:t>Bajeso</a:t>
            </a:r>
            <a:r>
              <a:rPr lang="lt-LT" dirty="0" smtClean="0"/>
              <a:t> taisyklę </a:t>
            </a:r>
            <a:r>
              <a:rPr lang="pl-PL" dirty="0" smtClean="0"/>
              <a:t>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49</a:t>
            </a:fld>
            <a:endParaRPr lang="en-US" dirty="0"/>
          </a:p>
        </p:txBody>
      </p:sp>
      <p:grpSp>
        <p:nvGrpSpPr>
          <p:cNvPr id="5" name="Group 3"/>
          <p:cNvGrpSpPr>
            <a:grpSpLocks/>
          </p:cNvGrpSpPr>
          <p:nvPr/>
        </p:nvGrpSpPr>
        <p:grpSpPr bwMode="auto">
          <a:xfrm>
            <a:off x="1904538" y="2669653"/>
            <a:ext cx="1978025" cy="1762125"/>
            <a:chOff x="737" y="576"/>
            <a:chExt cx="1246" cy="1110"/>
          </a:xfrm>
        </p:grpSpPr>
        <p:sp>
          <p:nvSpPr>
            <p:cNvPr id="6" name="Oval 4"/>
            <p:cNvSpPr>
              <a:spLocks noChangeArrowheads="1"/>
            </p:cNvSpPr>
            <p:nvPr/>
          </p:nvSpPr>
          <p:spPr bwMode="auto">
            <a:xfrm>
              <a:off x="737" y="576"/>
              <a:ext cx="395"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1</a:t>
              </a:r>
            </a:p>
          </p:txBody>
        </p:sp>
        <p:sp>
          <p:nvSpPr>
            <p:cNvPr id="7" name="Oval 5"/>
            <p:cNvSpPr>
              <a:spLocks noChangeArrowheads="1"/>
            </p:cNvSpPr>
            <p:nvPr/>
          </p:nvSpPr>
          <p:spPr bwMode="auto">
            <a:xfrm>
              <a:off x="1142" y="1261"/>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3</a:t>
              </a:r>
            </a:p>
          </p:txBody>
        </p:sp>
        <p:sp>
          <p:nvSpPr>
            <p:cNvPr id="8" name="Oval 6"/>
            <p:cNvSpPr>
              <a:spLocks noChangeArrowheads="1"/>
            </p:cNvSpPr>
            <p:nvPr/>
          </p:nvSpPr>
          <p:spPr bwMode="auto">
            <a:xfrm>
              <a:off x="1582" y="585"/>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2</a:t>
              </a:r>
            </a:p>
          </p:txBody>
        </p:sp>
        <p:sp>
          <p:nvSpPr>
            <p:cNvPr id="9" name="Line 7"/>
            <p:cNvSpPr>
              <a:spLocks noChangeShapeType="1"/>
            </p:cNvSpPr>
            <p:nvPr/>
          </p:nvSpPr>
          <p:spPr bwMode="auto">
            <a:xfrm>
              <a:off x="1165" y="803"/>
              <a:ext cx="400" cy="0"/>
            </a:xfrm>
            <a:prstGeom prst="line">
              <a:avLst/>
            </a:prstGeom>
            <a:noFill/>
            <a:ln w="12700">
              <a:solidFill>
                <a:schemeClr val="tx1"/>
              </a:solidFill>
              <a:round/>
              <a:headEnd/>
              <a:tailEnd type="triangle" w="med" len="med"/>
            </a:ln>
            <a:effectLst/>
          </p:spPr>
          <p:txBody>
            <a:bodyPr wrap="none" anchor="ctr"/>
            <a:lstStyle/>
            <a:p>
              <a:endParaRPr lang="en-GB"/>
            </a:p>
          </p:txBody>
        </p:sp>
        <p:sp>
          <p:nvSpPr>
            <p:cNvPr id="10" name="Line 8"/>
            <p:cNvSpPr>
              <a:spLocks noChangeShapeType="1"/>
            </p:cNvSpPr>
            <p:nvPr/>
          </p:nvSpPr>
          <p:spPr bwMode="auto">
            <a:xfrm>
              <a:off x="1045" y="1011"/>
              <a:ext cx="136" cy="304"/>
            </a:xfrm>
            <a:prstGeom prst="line">
              <a:avLst/>
            </a:prstGeom>
            <a:noFill/>
            <a:ln w="12700">
              <a:solidFill>
                <a:schemeClr val="tx1"/>
              </a:solidFill>
              <a:round/>
              <a:headEnd/>
              <a:tailEnd type="triangle" w="med" len="med"/>
            </a:ln>
            <a:effectLst/>
          </p:spPr>
          <p:txBody>
            <a:bodyPr wrap="none" anchor="ctr"/>
            <a:lstStyle/>
            <a:p>
              <a:endParaRPr lang="en-GB"/>
            </a:p>
          </p:txBody>
        </p:sp>
      </p:grpSp>
      <p:grpSp>
        <p:nvGrpSpPr>
          <p:cNvPr id="11" name="Group 15"/>
          <p:cNvGrpSpPr>
            <a:grpSpLocks/>
          </p:cNvGrpSpPr>
          <p:nvPr/>
        </p:nvGrpSpPr>
        <p:grpSpPr bwMode="auto">
          <a:xfrm>
            <a:off x="6835353" y="2683941"/>
            <a:ext cx="1958975" cy="1778000"/>
            <a:chOff x="737" y="2451"/>
            <a:chExt cx="1234" cy="1120"/>
          </a:xfrm>
        </p:grpSpPr>
        <p:sp>
          <p:nvSpPr>
            <p:cNvPr id="12" name="Oval 16"/>
            <p:cNvSpPr>
              <a:spLocks noChangeArrowheads="1"/>
            </p:cNvSpPr>
            <p:nvPr/>
          </p:nvSpPr>
          <p:spPr bwMode="auto">
            <a:xfrm>
              <a:off x="737" y="2451"/>
              <a:ext cx="395" cy="429"/>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1</a:t>
              </a:r>
            </a:p>
          </p:txBody>
        </p:sp>
        <p:sp>
          <p:nvSpPr>
            <p:cNvPr id="13" name="Oval 17"/>
            <p:cNvSpPr>
              <a:spLocks noChangeArrowheads="1"/>
            </p:cNvSpPr>
            <p:nvPr/>
          </p:nvSpPr>
          <p:spPr bwMode="auto">
            <a:xfrm>
              <a:off x="1130" y="3142"/>
              <a:ext cx="401" cy="429"/>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3</a:t>
              </a:r>
            </a:p>
          </p:txBody>
        </p:sp>
        <p:sp>
          <p:nvSpPr>
            <p:cNvPr id="14" name="Oval 18"/>
            <p:cNvSpPr>
              <a:spLocks noChangeArrowheads="1"/>
            </p:cNvSpPr>
            <p:nvPr/>
          </p:nvSpPr>
          <p:spPr bwMode="auto">
            <a:xfrm>
              <a:off x="1570" y="2460"/>
              <a:ext cx="401" cy="429"/>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2</a:t>
              </a:r>
            </a:p>
          </p:txBody>
        </p:sp>
        <p:sp>
          <p:nvSpPr>
            <p:cNvPr id="15" name="Line 19"/>
            <p:cNvSpPr>
              <a:spLocks noChangeShapeType="1"/>
            </p:cNvSpPr>
            <p:nvPr/>
          </p:nvSpPr>
          <p:spPr bwMode="auto">
            <a:xfrm flipH="1">
              <a:off x="1133" y="2692"/>
              <a:ext cx="416" cy="0"/>
            </a:xfrm>
            <a:prstGeom prst="line">
              <a:avLst/>
            </a:prstGeom>
            <a:noFill/>
            <a:ln w="12700">
              <a:solidFill>
                <a:schemeClr val="tx1"/>
              </a:solidFill>
              <a:round/>
              <a:headEnd/>
              <a:tailEnd type="triangle" w="med" len="med"/>
            </a:ln>
            <a:effectLst/>
          </p:spPr>
          <p:txBody>
            <a:bodyPr wrap="none" anchor="ctr"/>
            <a:lstStyle/>
            <a:p>
              <a:endParaRPr lang="en-GB"/>
            </a:p>
          </p:txBody>
        </p:sp>
        <p:sp>
          <p:nvSpPr>
            <p:cNvPr id="16" name="Line 20"/>
            <p:cNvSpPr>
              <a:spLocks noChangeShapeType="1"/>
            </p:cNvSpPr>
            <p:nvPr/>
          </p:nvSpPr>
          <p:spPr bwMode="auto">
            <a:xfrm>
              <a:off x="1033" y="2890"/>
              <a:ext cx="136" cy="307"/>
            </a:xfrm>
            <a:prstGeom prst="line">
              <a:avLst/>
            </a:prstGeom>
            <a:noFill/>
            <a:ln w="12700">
              <a:solidFill>
                <a:schemeClr val="tx1"/>
              </a:solidFill>
              <a:round/>
              <a:headEnd/>
              <a:tailEnd type="triangle" w="med" len="med"/>
            </a:ln>
            <a:effectLst/>
          </p:spPr>
          <p:txBody>
            <a:bodyPr wrap="none" anchor="ctr"/>
            <a:lstStyle/>
            <a:p>
              <a:endParaRPr lang="en-GB"/>
            </a:p>
          </p:txBody>
        </p:sp>
      </p:grpSp>
      <p:sp>
        <p:nvSpPr>
          <p:cNvPr id="17" name="Rectangle 28"/>
          <p:cNvSpPr>
            <a:spLocks noChangeArrowheads="1"/>
          </p:cNvSpPr>
          <p:nvPr/>
        </p:nvSpPr>
        <p:spPr bwMode="auto">
          <a:xfrm>
            <a:off x="896476" y="4492103"/>
            <a:ext cx="3857625" cy="363538"/>
          </a:xfrm>
          <a:prstGeom prst="rect">
            <a:avLst/>
          </a:prstGeom>
          <a:noFill/>
          <a:ln w="12700">
            <a:noFill/>
            <a:miter lim="800000"/>
            <a:headEnd/>
            <a:tailEnd/>
          </a:ln>
          <a:effectLst/>
        </p:spPr>
        <p:txBody>
          <a:bodyPr lIns="90488" tIns="44450" rIns="90488" bIns="44450">
            <a:spAutoFit/>
          </a:bodyPr>
          <a:lstStyle/>
          <a:p>
            <a:pPr>
              <a:spcBef>
                <a:spcPct val="50000"/>
              </a:spcBef>
            </a:pPr>
            <a:r>
              <a:rPr lang="en-US" sz="1600" b="1">
                <a:latin typeface="Arial" charset="0"/>
              </a:rPr>
              <a:t>p(x</a:t>
            </a:r>
            <a:r>
              <a:rPr lang="en-US" sz="1600" b="1" baseline="-25000">
                <a:latin typeface="Arial" charset="0"/>
              </a:rPr>
              <a:t>1</a:t>
            </a:r>
            <a:r>
              <a:rPr lang="en-US" sz="1600" b="1">
                <a:latin typeface="Arial" charset="0"/>
              </a:rPr>
              <a:t>, x</a:t>
            </a:r>
            <a:r>
              <a:rPr lang="en-US" sz="1600" b="1" baseline="-25000">
                <a:latin typeface="Arial" charset="0"/>
              </a:rPr>
              <a:t>2</a:t>
            </a:r>
            <a:r>
              <a:rPr lang="en-US" sz="1600" b="1">
                <a:latin typeface="Arial" charset="0"/>
              </a:rPr>
              <a:t>, x</a:t>
            </a:r>
            <a:r>
              <a:rPr lang="en-US" sz="1600" b="1" baseline="-25000">
                <a:latin typeface="Arial" charset="0"/>
              </a:rPr>
              <a:t>3</a:t>
            </a:r>
            <a:r>
              <a:rPr lang="en-US" sz="1600" b="1">
                <a:latin typeface="Arial" charset="0"/>
              </a:rPr>
              <a:t>) = p(x</a:t>
            </a:r>
            <a:r>
              <a:rPr lang="en-US" sz="1600" b="1" baseline="-25000">
                <a:latin typeface="Arial" charset="0"/>
              </a:rPr>
              <a:t>3</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 p(x</a:t>
            </a:r>
            <a:r>
              <a:rPr lang="en-US" sz="1600" b="1" baseline="-25000">
                <a:latin typeface="Arial" charset="0"/>
              </a:rPr>
              <a:t>2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 p(x</a:t>
            </a:r>
            <a:r>
              <a:rPr lang="en-US" sz="1600" b="1" baseline="-25000">
                <a:latin typeface="Arial" charset="0"/>
              </a:rPr>
              <a:t>1</a:t>
            </a:r>
            <a:r>
              <a:rPr lang="en-US" sz="1600" b="1">
                <a:latin typeface="Arial" charset="0"/>
              </a:rPr>
              <a:t>)</a:t>
            </a:r>
          </a:p>
        </p:txBody>
      </p:sp>
      <p:sp>
        <p:nvSpPr>
          <p:cNvPr id="18" name="Rectangle 30"/>
          <p:cNvSpPr>
            <a:spLocks noChangeArrowheads="1"/>
          </p:cNvSpPr>
          <p:nvPr/>
        </p:nvSpPr>
        <p:spPr bwMode="auto">
          <a:xfrm>
            <a:off x="5903491" y="4539728"/>
            <a:ext cx="4181475" cy="776288"/>
          </a:xfrm>
          <a:prstGeom prst="rect">
            <a:avLst/>
          </a:prstGeom>
          <a:noFill/>
          <a:ln w="12700">
            <a:noFill/>
            <a:miter lim="800000"/>
            <a:headEnd/>
            <a:tailEnd/>
          </a:ln>
          <a:effectLst/>
        </p:spPr>
        <p:txBody>
          <a:bodyPr lIns="90488" tIns="44450" rIns="90488" bIns="44450">
            <a:spAutoFit/>
          </a:bodyPr>
          <a:lstStyle/>
          <a:p>
            <a:pPr>
              <a:spcBef>
                <a:spcPct val="50000"/>
              </a:spcBef>
            </a:pPr>
            <a:r>
              <a:rPr lang="en-US" sz="1600" b="1">
                <a:latin typeface="Arial" charset="0"/>
              </a:rPr>
              <a:t>p(x</a:t>
            </a:r>
            <a:r>
              <a:rPr lang="en-US" sz="1600" b="1" baseline="-25000">
                <a:latin typeface="Arial" charset="0"/>
              </a:rPr>
              <a:t>1</a:t>
            </a:r>
            <a:r>
              <a:rPr lang="en-US" sz="1600" b="1">
                <a:latin typeface="Arial" charset="0"/>
              </a:rPr>
              <a:t>, x</a:t>
            </a:r>
            <a:r>
              <a:rPr lang="en-US" sz="1600" b="1" baseline="-25000">
                <a:latin typeface="Arial" charset="0"/>
              </a:rPr>
              <a:t>2</a:t>
            </a:r>
            <a:r>
              <a:rPr lang="en-US" sz="1600" b="1">
                <a:latin typeface="Arial" charset="0"/>
              </a:rPr>
              <a:t>, x</a:t>
            </a:r>
            <a:r>
              <a:rPr lang="en-US" sz="1600" b="1" baseline="-25000">
                <a:latin typeface="Arial" charset="0"/>
              </a:rPr>
              <a:t>3</a:t>
            </a:r>
            <a:r>
              <a:rPr lang="en-US" sz="1600" b="1">
                <a:latin typeface="Arial" charset="0"/>
              </a:rPr>
              <a:t>) = p(x</a:t>
            </a:r>
            <a:r>
              <a:rPr lang="en-US" sz="1600" b="1" baseline="-25000">
                <a:latin typeface="Arial" charset="0"/>
              </a:rPr>
              <a:t>3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 p(x</a:t>
            </a:r>
            <a:r>
              <a:rPr lang="en-US" sz="1600" b="1" baseline="-25000">
                <a:latin typeface="Arial" charset="0"/>
              </a:rPr>
              <a:t>2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a:t>
            </a:r>
          </a:p>
          <a:p>
            <a:pPr>
              <a:spcBef>
                <a:spcPct val="50000"/>
              </a:spcBef>
            </a:pPr>
            <a:r>
              <a:rPr lang="en-US" sz="1600" b="1">
                <a:latin typeface="Arial" charset="0"/>
              </a:rPr>
              <a:t>                    = p(x</a:t>
            </a:r>
            <a:r>
              <a:rPr lang="en-US" sz="1600" b="1" baseline="-25000">
                <a:latin typeface="Arial" charset="0"/>
              </a:rPr>
              <a:t>3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 p(x</a:t>
            </a:r>
            <a:r>
              <a:rPr lang="en-US" sz="1600" b="1" baseline="-25000">
                <a:latin typeface="Arial" charset="0"/>
              </a:rPr>
              <a:t>1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2</a:t>
            </a:r>
            <a:r>
              <a:rPr lang="en-US" sz="1600" b="1">
                <a:latin typeface="Arial" charset="0"/>
              </a:rPr>
              <a:t>) p( x</a:t>
            </a:r>
            <a:r>
              <a:rPr lang="en-US" sz="1600" b="1" baseline="-25000">
                <a:latin typeface="Arial" charset="0"/>
              </a:rPr>
              <a:t>2</a:t>
            </a:r>
            <a:r>
              <a:rPr lang="en-US" sz="1600" b="1">
                <a:latin typeface="Arial" charset="0"/>
              </a:rPr>
              <a:t>)</a:t>
            </a:r>
          </a:p>
        </p:txBody>
      </p:sp>
      <p:sp>
        <p:nvSpPr>
          <p:cNvPr id="19" name="Rectangle 32"/>
          <p:cNvSpPr>
            <a:spLocks noChangeArrowheads="1"/>
          </p:cNvSpPr>
          <p:nvPr/>
        </p:nvSpPr>
        <p:spPr bwMode="auto">
          <a:xfrm>
            <a:off x="4407252" y="3432679"/>
            <a:ext cx="1952625" cy="333375"/>
          </a:xfrm>
          <a:prstGeom prst="rect">
            <a:avLst/>
          </a:prstGeom>
          <a:noFill/>
          <a:ln w="12700">
            <a:noFill/>
            <a:miter lim="800000"/>
            <a:headEnd/>
            <a:tailEnd/>
          </a:ln>
          <a:effectLst/>
        </p:spPr>
        <p:txBody>
          <a:bodyPr lIns="90488" tIns="44450" rIns="90488" bIns="44450">
            <a:spAutoFit/>
          </a:bodyPr>
          <a:lstStyle/>
          <a:p>
            <a:pPr algn="ctr">
              <a:spcBef>
                <a:spcPct val="50000"/>
              </a:spcBef>
            </a:pPr>
            <a:r>
              <a:rPr lang="lt-LT" sz="1600" b="1" dirty="0" smtClean="0">
                <a:latin typeface="Arial" charset="0"/>
              </a:rPr>
              <a:t>ekvivalentiška</a:t>
            </a:r>
            <a:endParaRPr lang="en-US" sz="1600" b="1" dirty="0">
              <a:latin typeface="Arial" charset="0"/>
            </a:endParaRPr>
          </a:p>
        </p:txBody>
      </p:sp>
    </p:spTree>
    <p:extLst>
      <p:ext uri="{BB962C8B-B14F-4D97-AF65-F5344CB8AC3E}">
        <p14:creationId xmlns:p14="http://schemas.microsoft.com/office/powerpoint/2010/main" val="305818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Bajeso</a:t>
            </a:r>
            <a:r>
              <a:rPr lang="en-US" dirty="0" smtClean="0"/>
              <a:t> teorema</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Bajeso teorema nurodo, kokiu b</a:t>
            </a:r>
            <a:r>
              <a:rPr lang="lt-LT" dirty="0" err="1" smtClean="0"/>
              <a:t>ūdu</a:t>
            </a:r>
            <a:r>
              <a:rPr lang="lt-LT" dirty="0" smtClean="0"/>
              <a:t> apskaičiuoti sąlyginę tikimybę P(C|X),  jeigu yra žinomos tikimybės: </a:t>
            </a:r>
          </a:p>
          <a:p>
            <a:pPr marL="530352" lvl="1" indent="0">
              <a:buNone/>
            </a:pPr>
            <a:r>
              <a:rPr lang="lt-LT" dirty="0" smtClean="0"/>
              <a:t>	sąlyginės P(</a:t>
            </a:r>
            <a:r>
              <a:rPr lang="lt-LT" dirty="0" err="1" smtClean="0"/>
              <a:t>X|C</a:t>
            </a:r>
            <a:r>
              <a:rPr lang="lt-LT" dirty="0" smtClean="0"/>
              <a:t>)  ir nesąlyginės P(C) ir P(X).</a:t>
            </a:r>
          </a:p>
          <a:p>
            <a:pPr marL="0" indent="0">
              <a:buNone/>
            </a:pPr>
            <a:r>
              <a:rPr lang="lt-LT" dirty="0" smtClean="0"/>
              <a:t>	P(X|C), P(C) ir P(X) gali būti tiesiogiai apskaičiuotos </a:t>
            </a:r>
            <a:br>
              <a:rPr lang="lt-LT" dirty="0" smtClean="0"/>
            </a:br>
            <a:r>
              <a:rPr lang="lt-LT" dirty="0" smtClean="0"/>
              <a:t>	remiantis apsimokymo (istoriniais) duomenimis .</a:t>
            </a:r>
          </a:p>
          <a:p>
            <a:r>
              <a:rPr lang="lt-LT" dirty="0" err="1" smtClean="0"/>
              <a:t>Bajeso</a:t>
            </a:r>
            <a:r>
              <a:rPr lang="lt-LT" dirty="0" smtClean="0"/>
              <a:t> teorema:</a:t>
            </a:r>
          </a:p>
          <a:p>
            <a:endParaRPr lang="lt-LT" dirty="0" smtClean="0"/>
          </a:p>
          <a:p>
            <a:pPr>
              <a:buNone/>
            </a:pPr>
            <a:r>
              <a:rPr lang="lt-LT" dirty="0" smtClean="0"/>
              <a:t/>
            </a:r>
            <a:br>
              <a:rPr lang="lt-LT" dirty="0" smtClean="0"/>
            </a:br>
            <a:r>
              <a:rPr lang="lt-LT" dirty="0" smtClean="0"/>
              <a:t>.</a:t>
            </a:r>
            <a:endParaRPr lang="en-GB" dirty="0"/>
          </a:p>
        </p:txBody>
      </p:sp>
      <p:pic>
        <p:nvPicPr>
          <p:cNvPr id="35841" name="Picture 1"/>
          <p:cNvPicPr>
            <a:picLocks noChangeAspect="1" noChangeArrowheads="1"/>
          </p:cNvPicPr>
          <p:nvPr/>
        </p:nvPicPr>
        <p:blipFill>
          <a:blip r:embed="rId2" cstate="print"/>
          <a:srcRect/>
          <a:stretch>
            <a:fillRect/>
          </a:stretch>
        </p:blipFill>
        <p:spPr bwMode="auto">
          <a:xfrm>
            <a:off x="4168263" y="4653136"/>
            <a:ext cx="3969774" cy="93610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2085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Lank</a:t>
            </a:r>
            <a:r>
              <a:rPr lang="lt-LT" dirty="0" smtClean="0"/>
              <a:t>ų perorientavimas naudojant </a:t>
            </a:r>
            <a:r>
              <a:rPr lang="lt-LT" dirty="0" err="1" smtClean="0"/>
              <a:t>Bajeso</a:t>
            </a:r>
            <a:r>
              <a:rPr lang="lt-LT" dirty="0" smtClean="0"/>
              <a:t> taisyklę </a:t>
            </a:r>
            <a:r>
              <a:rPr lang="pl-PL" dirty="0" smtClean="0"/>
              <a:t>2</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50</a:t>
            </a:fld>
            <a:endParaRPr lang="en-US" dirty="0"/>
          </a:p>
        </p:txBody>
      </p:sp>
      <p:sp>
        <p:nvSpPr>
          <p:cNvPr id="19" name="Rectangle 32"/>
          <p:cNvSpPr>
            <a:spLocks noChangeArrowheads="1"/>
          </p:cNvSpPr>
          <p:nvPr/>
        </p:nvSpPr>
        <p:spPr bwMode="auto">
          <a:xfrm>
            <a:off x="4407252" y="3432679"/>
            <a:ext cx="1952625" cy="333375"/>
          </a:xfrm>
          <a:prstGeom prst="rect">
            <a:avLst/>
          </a:prstGeom>
          <a:noFill/>
          <a:ln w="12700">
            <a:noFill/>
            <a:miter lim="800000"/>
            <a:headEnd/>
            <a:tailEnd/>
          </a:ln>
          <a:effectLst/>
        </p:spPr>
        <p:txBody>
          <a:bodyPr lIns="90488" tIns="44450" rIns="90488" bIns="44450">
            <a:spAutoFit/>
          </a:bodyPr>
          <a:lstStyle/>
          <a:p>
            <a:pPr algn="ctr">
              <a:spcBef>
                <a:spcPct val="50000"/>
              </a:spcBef>
            </a:pPr>
            <a:r>
              <a:rPr lang="lt-LT" sz="1600" b="1" dirty="0" smtClean="0">
                <a:latin typeface="Arial" charset="0"/>
              </a:rPr>
              <a:t>ekvivalentiška</a:t>
            </a:r>
            <a:endParaRPr lang="en-US" sz="1600" b="1" dirty="0">
              <a:latin typeface="Arial" charset="0"/>
            </a:endParaRPr>
          </a:p>
        </p:txBody>
      </p:sp>
      <p:grpSp>
        <p:nvGrpSpPr>
          <p:cNvPr id="20" name="Group 9"/>
          <p:cNvGrpSpPr>
            <a:grpSpLocks/>
          </p:cNvGrpSpPr>
          <p:nvPr/>
        </p:nvGrpSpPr>
        <p:grpSpPr bwMode="auto">
          <a:xfrm>
            <a:off x="1534696" y="2542091"/>
            <a:ext cx="1978025" cy="1781175"/>
            <a:chOff x="3761" y="576"/>
            <a:chExt cx="1246" cy="1122"/>
          </a:xfrm>
        </p:grpSpPr>
        <p:sp>
          <p:nvSpPr>
            <p:cNvPr id="21" name="Oval 10"/>
            <p:cNvSpPr>
              <a:spLocks noChangeArrowheads="1"/>
            </p:cNvSpPr>
            <p:nvPr/>
          </p:nvSpPr>
          <p:spPr bwMode="auto">
            <a:xfrm>
              <a:off x="3761" y="576"/>
              <a:ext cx="395"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1</a:t>
              </a:r>
            </a:p>
          </p:txBody>
        </p:sp>
        <p:sp>
          <p:nvSpPr>
            <p:cNvPr id="22" name="Oval 11"/>
            <p:cNvSpPr>
              <a:spLocks noChangeArrowheads="1"/>
            </p:cNvSpPr>
            <p:nvPr/>
          </p:nvSpPr>
          <p:spPr bwMode="auto">
            <a:xfrm>
              <a:off x="4154" y="1273"/>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3</a:t>
              </a:r>
            </a:p>
          </p:txBody>
        </p:sp>
        <p:sp>
          <p:nvSpPr>
            <p:cNvPr id="23" name="Oval 12"/>
            <p:cNvSpPr>
              <a:spLocks noChangeArrowheads="1"/>
            </p:cNvSpPr>
            <p:nvPr/>
          </p:nvSpPr>
          <p:spPr bwMode="auto">
            <a:xfrm>
              <a:off x="4606" y="585"/>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2</a:t>
              </a:r>
            </a:p>
          </p:txBody>
        </p:sp>
        <p:sp>
          <p:nvSpPr>
            <p:cNvPr id="24" name="Line 13"/>
            <p:cNvSpPr>
              <a:spLocks noChangeShapeType="1"/>
            </p:cNvSpPr>
            <p:nvPr/>
          </p:nvSpPr>
          <p:spPr bwMode="auto">
            <a:xfrm flipH="1">
              <a:off x="4469" y="999"/>
              <a:ext cx="236" cy="316"/>
            </a:xfrm>
            <a:prstGeom prst="line">
              <a:avLst/>
            </a:prstGeom>
            <a:noFill/>
            <a:ln w="12700">
              <a:solidFill>
                <a:schemeClr val="tx1"/>
              </a:solidFill>
              <a:round/>
              <a:headEnd/>
              <a:tailEnd type="triangle" w="med" len="med"/>
            </a:ln>
            <a:effectLst/>
          </p:spPr>
          <p:txBody>
            <a:bodyPr wrap="none" anchor="ctr"/>
            <a:lstStyle/>
            <a:p>
              <a:endParaRPr lang="en-GB"/>
            </a:p>
          </p:txBody>
        </p:sp>
        <p:sp>
          <p:nvSpPr>
            <p:cNvPr id="25" name="Line 14"/>
            <p:cNvSpPr>
              <a:spLocks noChangeShapeType="1"/>
            </p:cNvSpPr>
            <p:nvPr/>
          </p:nvSpPr>
          <p:spPr bwMode="auto">
            <a:xfrm>
              <a:off x="4069" y="1011"/>
              <a:ext cx="136" cy="304"/>
            </a:xfrm>
            <a:prstGeom prst="line">
              <a:avLst/>
            </a:prstGeom>
            <a:noFill/>
            <a:ln w="12700">
              <a:solidFill>
                <a:schemeClr val="tx1"/>
              </a:solidFill>
              <a:round/>
              <a:headEnd/>
              <a:tailEnd type="triangle" w="med" len="med"/>
            </a:ln>
            <a:effectLst/>
          </p:spPr>
          <p:txBody>
            <a:bodyPr wrap="none" anchor="ctr"/>
            <a:lstStyle/>
            <a:p>
              <a:endParaRPr lang="en-GB"/>
            </a:p>
          </p:txBody>
        </p:sp>
      </p:grpSp>
      <p:sp>
        <p:nvSpPr>
          <p:cNvPr id="26" name="Rectangle 29"/>
          <p:cNvSpPr>
            <a:spLocks noChangeArrowheads="1"/>
          </p:cNvSpPr>
          <p:nvPr/>
        </p:nvSpPr>
        <p:spPr bwMode="auto">
          <a:xfrm>
            <a:off x="602834" y="4383591"/>
            <a:ext cx="4086225" cy="363538"/>
          </a:xfrm>
          <a:prstGeom prst="rect">
            <a:avLst/>
          </a:prstGeom>
          <a:noFill/>
          <a:ln w="12700">
            <a:noFill/>
            <a:miter lim="800000"/>
            <a:headEnd/>
            <a:tailEnd/>
          </a:ln>
          <a:effectLst/>
        </p:spPr>
        <p:txBody>
          <a:bodyPr lIns="90488" tIns="44450" rIns="90488" bIns="44450">
            <a:spAutoFit/>
          </a:bodyPr>
          <a:lstStyle/>
          <a:p>
            <a:pPr>
              <a:spcBef>
                <a:spcPct val="50000"/>
              </a:spcBef>
            </a:pPr>
            <a:r>
              <a:rPr lang="en-US" sz="1600" b="1">
                <a:latin typeface="Arial" charset="0"/>
              </a:rPr>
              <a:t>   p(x</a:t>
            </a:r>
            <a:r>
              <a:rPr lang="en-US" sz="1600" b="1" baseline="-25000">
                <a:latin typeface="Arial" charset="0"/>
              </a:rPr>
              <a:t>1</a:t>
            </a:r>
            <a:r>
              <a:rPr lang="en-US" sz="1600" b="1">
                <a:latin typeface="Arial" charset="0"/>
              </a:rPr>
              <a:t>, x</a:t>
            </a:r>
            <a:r>
              <a:rPr lang="en-US" sz="1600" b="1" baseline="-25000">
                <a:latin typeface="Arial" charset="0"/>
              </a:rPr>
              <a:t>2</a:t>
            </a:r>
            <a:r>
              <a:rPr lang="en-US" sz="1600" b="1">
                <a:latin typeface="Arial" charset="0"/>
              </a:rPr>
              <a:t>, x</a:t>
            </a:r>
            <a:r>
              <a:rPr lang="en-US" sz="1600" b="1" baseline="-25000">
                <a:latin typeface="Arial" charset="0"/>
              </a:rPr>
              <a:t>3</a:t>
            </a:r>
            <a:r>
              <a:rPr lang="en-US" sz="1600" b="1">
                <a:latin typeface="Arial" charset="0"/>
              </a:rPr>
              <a:t>) = p(x</a:t>
            </a:r>
            <a:r>
              <a:rPr lang="en-US" sz="1600" b="1" baseline="-25000">
                <a:latin typeface="Arial" charset="0"/>
              </a:rPr>
              <a:t>3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2</a:t>
            </a:r>
            <a:r>
              <a:rPr lang="en-US" sz="1600" b="1">
                <a:latin typeface="Arial" charset="0"/>
              </a:rPr>
              <a:t>, x</a:t>
            </a:r>
            <a:r>
              <a:rPr lang="en-US" sz="1600" b="1" baseline="-25000">
                <a:latin typeface="Arial" charset="0"/>
              </a:rPr>
              <a:t>1</a:t>
            </a:r>
            <a:r>
              <a:rPr lang="en-US" sz="1600" b="1">
                <a:latin typeface="Arial" charset="0"/>
              </a:rPr>
              <a:t>) p(x</a:t>
            </a:r>
            <a:r>
              <a:rPr lang="en-US" sz="1600" b="1" baseline="-25000">
                <a:latin typeface="Arial" charset="0"/>
              </a:rPr>
              <a:t>2</a:t>
            </a:r>
            <a:r>
              <a:rPr lang="en-US" sz="1600" b="1">
                <a:latin typeface="Arial" charset="0"/>
              </a:rPr>
              <a:t>) p( x</a:t>
            </a:r>
            <a:r>
              <a:rPr lang="en-US" sz="1600" b="1" baseline="-25000">
                <a:latin typeface="Arial" charset="0"/>
              </a:rPr>
              <a:t>1</a:t>
            </a:r>
            <a:r>
              <a:rPr lang="en-US" sz="1600" b="1">
                <a:latin typeface="Arial" charset="0"/>
              </a:rPr>
              <a:t>)</a:t>
            </a:r>
          </a:p>
        </p:txBody>
      </p:sp>
      <p:grpSp>
        <p:nvGrpSpPr>
          <p:cNvPr id="28" name="Group 21"/>
          <p:cNvGrpSpPr>
            <a:grpSpLocks/>
          </p:cNvGrpSpPr>
          <p:nvPr/>
        </p:nvGrpSpPr>
        <p:grpSpPr bwMode="auto">
          <a:xfrm>
            <a:off x="7483826" y="2556379"/>
            <a:ext cx="1978025" cy="1763713"/>
            <a:chOff x="3809" y="2376"/>
            <a:chExt cx="1246" cy="1111"/>
          </a:xfrm>
        </p:grpSpPr>
        <p:sp>
          <p:nvSpPr>
            <p:cNvPr id="29" name="Oval 22"/>
            <p:cNvSpPr>
              <a:spLocks noChangeArrowheads="1"/>
            </p:cNvSpPr>
            <p:nvPr/>
          </p:nvSpPr>
          <p:spPr bwMode="auto">
            <a:xfrm>
              <a:off x="3809" y="2376"/>
              <a:ext cx="395"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1</a:t>
              </a:r>
            </a:p>
          </p:txBody>
        </p:sp>
        <p:sp>
          <p:nvSpPr>
            <p:cNvPr id="30" name="Oval 23"/>
            <p:cNvSpPr>
              <a:spLocks noChangeArrowheads="1"/>
            </p:cNvSpPr>
            <p:nvPr/>
          </p:nvSpPr>
          <p:spPr bwMode="auto">
            <a:xfrm>
              <a:off x="4214" y="3062"/>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3</a:t>
              </a:r>
            </a:p>
          </p:txBody>
        </p:sp>
        <p:sp>
          <p:nvSpPr>
            <p:cNvPr id="31" name="Oval 24"/>
            <p:cNvSpPr>
              <a:spLocks noChangeArrowheads="1"/>
            </p:cNvSpPr>
            <p:nvPr/>
          </p:nvSpPr>
          <p:spPr bwMode="auto">
            <a:xfrm>
              <a:off x="4654" y="2385"/>
              <a:ext cx="401" cy="425"/>
            </a:xfrm>
            <a:prstGeom prst="ellipse">
              <a:avLst/>
            </a:prstGeom>
            <a:noFill/>
            <a:ln w="12700">
              <a:solidFill>
                <a:schemeClr val="tx1"/>
              </a:solidFill>
              <a:round/>
              <a:headEnd/>
              <a:tailEnd/>
            </a:ln>
            <a:effectLst/>
          </p:spPr>
          <p:txBody>
            <a:bodyPr wrap="none" lIns="90488" tIns="44450" rIns="90488" bIns="44450" anchor="ctr"/>
            <a:lstStyle/>
            <a:p>
              <a:pPr algn="ctr"/>
              <a:r>
                <a:rPr lang="en-US" sz="1800" b="1"/>
                <a:t>X</a:t>
              </a:r>
              <a:r>
                <a:rPr lang="en-US" sz="1800" b="1" baseline="-25000"/>
                <a:t>2</a:t>
              </a:r>
            </a:p>
          </p:txBody>
        </p:sp>
        <p:sp>
          <p:nvSpPr>
            <p:cNvPr id="32" name="Line 25"/>
            <p:cNvSpPr>
              <a:spLocks noChangeShapeType="1"/>
            </p:cNvSpPr>
            <p:nvPr/>
          </p:nvSpPr>
          <p:spPr bwMode="auto">
            <a:xfrm>
              <a:off x="4237" y="2603"/>
              <a:ext cx="400" cy="0"/>
            </a:xfrm>
            <a:prstGeom prst="line">
              <a:avLst/>
            </a:prstGeom>
            <a:noFill/>
            <a:ln w="12700">
              <a:solidFill>
                <a:schemeClr val="tx1"/>
              </a:solidFill>
              <a:round/>
              <a:headEnd/>
              <a:tailEnd type="triangle" w="med" len="med"/>
            </a:ln>
            <a:effectLst/>
          </p:spPr>
          <p:txBody>
            <a:bodyPr wrap="none" anchor="ctr"/>
            <a:lstStyle/>
            <a:p>
              <a:endParaRPr lang="en-GB"/>
            </a:p>
          </p:txBody>
        </p:sp>
        <p:sp>
          <p:nvSpPr>
            <p:cNvPr id="33" name="Line 26"/>
            <p:cNvSpPr>
              <a:spLocks noChangeShapeType="1"/>
            </p:cNvSpPr>
            <p:nvPr/>
          </p:nvSpPr>
          <p:spPr bwMode="auto">
            <a:xfrm flipV="1">
              <a:off x="4561" y="2790"/>
              <a:ext cx="220" cy="333"/>
            </a:xfrm>
            <a:prstGeom prst="line">
              <a:avLst/>
            </a:prstGeom>
            <a:noFill/>
            <a:ln w="12700">
              <a:solidFill>
                <a:schemeClr val="tx1"/>
              </a:solidFill>
              <a:round/>
              <a:headEnd/>
              <a:tailEnd type="triangle" w="med" len="med"/>
            </a:ln>
            <a:effectLst/>
          </p:spPr>
          <p:txBody>
            <a:bodyPr wrap="none" anchor="ctr"/>
            <a:lstStyle/>
            <a:p>
              <a:endParaRPr lang="en-GB"/>
            </a:p>
          </p:txBody>
        </p:sp>
        <p:sp>
          <p:nvSpPr>
            <p:cNvPr id="34" name="Line 27"/>
            <p:cNvSpPr>
              <a:spLocks noChangeShapeType="1"/>
            </p:cNvSpPr>
            <p:nvPr/>
          </p:nvSpPr>
          <p:spPr bwMode="auto">
            <a:xfrm>
              <a:off x="4117" y="2811"/>
              <a:ext cx="136" cy="305"/>
            </a:xfrm>
            <a:prstGeom prst="line">
              <a:avLst/>
            </a:prstGeom>
            <a:noFill/>
            <a:ln w="12700">
              <a:solidFill>
                <a:schemeClr val="tx1"/>
              </a:solidFill>
              <a:round/>
              <a:headEnd/>
              <a:tailEnd type="triangle" w="med" len="med"/>
            </a:ln>
            <a:effectLst/>
          </p:spPr>
          <p:txBody>
            <a:bodyPr wrap="none" anchor="ctr"/>
            <a:lstStyle/>
            <a:p>
              <a:endParaRPr lang="en-GB"/>
            </a:p>
          </p:txBody>
        </p:sp>
      </p:grpSp>
      <p:sp>
        <p:nvSpPr>
          <p:cNvPr id="35" name="Rectangle 31"/>
          <p:cNvSpPr>
            <a:spLocks noChangeArrowheads="1"/>
          </p:cNvSpPr>
          <p:nvPr/>
        </p:nvSpPr>
        <p:spPr bwMode="auto">
          <a:xfrm>
            <a:off x="6301139" y="4293104"/>
            <a:ext cx="4257675" cy="776288"/>
          </a:xfrm>
          <a:prstGeom prst="rect">
            <a:avLst/>
          </a:prstGeom>
          <a:noFill/>
          <a:ln w="12700">
            <a:noFill/>
            <a:miter lim="800000"/>
            <a:headEnd/>
            <a:tailEnd/>
          </a:ln>
          <a:effectLst/>
        </p:spPr>
        <p:txBody>
          <a:bodyPr lIns="90488" tIns="44450" rIns="90488" bIns="44450">
            <a:spAutoFit/>
          </a:bodyPr>
          <a:lstStyle/>
          <a:p>
            <a:pPr>
              <a:spcBef>
                <a:spcPct val="50000"/>
              </a:spcBef>
            </a:pPr>
            <a:r>
              <a:rPr lang="en-US" sz="1600" b="1">
                <a:latin typeface="Arial" charset="0"/>
              </a:rPr>
              <a:t>p(x</a:t>
            </a:r>
            <a:r>
              <a:rPr lang="en-US" sz="1600" b="1" baseline="-25000">
                <a:latin typeface="Arial" charset="0"/>
              </a:rPr>
              <a:t>1</a:t>
            </a:r>
            <a:r>
              <a:rPr lang="en-US" sz="1600" b="1">
                <a:latin typeface="Arial" charset="0"/>
              </a:rPr>
              <a:t>, x</a:t>
            </a:r>
            <a:r>
              <a:rPr lang="en-US" sz="1600" b="1" baseline="-25000">
                <a:latin typeface="Arial" charset="0"/>
              </a:rPr>
              <a:t>2</a:t>
            </a:r>
            <a:r>
              <a:rPr lang="en-US" sz="1600" b="1">
                <a:latin typeface="Arial" charset="0"/>
              </a:rPr>
              <a:t>, x</a:t>
            </a:r>
            <a:r>
              <a:rPr lang="en-US" sz="1600" b="1" baseline="-25000">
                <a:latin typeface="Arial" charset="0"/>
              </a:rPr>
              <a:t>3</a:t>
            </a:r>
            <a:r>
              <a:rPr lang="en-US" sz="1600" b="1">
                <a:latin typeface="Arial" charset="0"/>
              </a:rPr>
              <a:t>) = p(x</a:t>
            </a:r>
            <a:r>
              <a:rPr lang="en-US" sz="1600" b="1" baseline="-25000">
                <a:latin typeface="Arial" charset="0"/>
              </a:rPr>
              <a:t>3</a:t>
            </a:r>
            <a:r>
              <a:rPr lang="en-US" sz="1800" b="1">
                <a:latin typeface="Arial" charset="0"/>
              </a:rPr>
              <a:t>, </a:t>
            </a:r>
            <a:r>
              <a:rPr lang="en-US" sz="1600" b="1">
                <a:latin typeface="Arial" charset="0"/>
              </a:rPr>
              <a:t>x</a:t>
            </a:r>
            <a:r>
              <a:rPr lang="en-US" sz="1600" b="1" baseline="-25000">
                <a:latin typeface="Arial" charset="0"/>
              </a:rPr>
              <a:t>2</a:t>
            </a:r>
            <a:r>
              <a:rPr lang="en-US" sz="1600" b="1">
                <a:latin typeface="Arial" charset="0"/>
              </a:rPr>
              <a:t> | x</a:t>
            </a:r>
            <a:r>
              <a:rPr lang="en-US" sz="1600" b="1" baseline="-25000">
                <a:latin typeface="Arial" charset="0"/>
              </a:rPr>
              <a:t>1</a:t>
            </a:r>
            <a:r>
              <a:rPr lang="en-US" sz="1600" b="1">
                <a:latin typeface="Arial" charset="0"/>
              </a:rPr>
              <a:t>) p( x</a:t>
            </a:r>
            <a:r>
              <a:rPr lang="en-US" sz="1600" b="1" baseline="-25000">
                <a:latin typeface="Arial" charset="0"/>
              </a:rPr>
              <a:t>1</a:t>
            </a:r>
            <a:r>
              <a:rPr lang="en-US" sz="1600" b="1">
                <a:latin typeface="Arial" charset="0"/>
              </a:rPr>
              <a:t>)</a:t>
            </a:r>
          </a:p>
          <a:p>
            <a:pPr eaLnBrk="1" hangingPunct="1">
              <a:spcBef>
                <a:spcPct val="50000"/>
              </a:spcBef>
            </a:pPr>
            <a:r>
              <a:rPr lang="en-US" sz="1600" b="1">
                <a:latin typeface="Arial" charset="0"/>
              </a:rPr>
              <a:t>                    = p(x</a:t>
            </a:r>
            <a:r>
              <a:rPr lang="en-US" sz="1600" b="1" baseline="-25000">
                <a:latin typeface="Arial" charset="0"/>
              </a:rPr>
              <a:t>2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3</a:t>
            </a:r>
            <a:r>
              <a:rPr lang="en-US" sz="1600" b="1">
                <a:latin typeface="Arial" charset="0"/>
              </a:rPr>
              <a:t>, x</a:t>
            </a:r>
            <a:r>
              <a:rPr lang="en-US" sz="1600" b="1" baseline="-25000">
                <a:latin typeface="Arial" charset="0"/>
              </a:rPr>
              <a:t>1</a:t>
            </a:r>
            <a:r>
              <a:rPr lang="en-US" sz="1600" b="1">
                <a:latin typeface="Arial" charset="0"/>
              </a:rPr>
              <a:t>) p(x</a:t>
            </a:r>
            <a:r>
              <a:rPr lang="en-US" sz="1600" b="1" baseline="-25000">
                <a:latin typeface="Arial" charset="0"/>
              </a:rPr>
              <a:t>3 </a:t>
            </a:r>
            <a:r>
              <a:rPr lang="en-US" sz="1800" b="1" baseline="-25000">
                <a:latin typeface="Arial" charset="0"/>
              </a:rPr>
              <a:t> </a:t>
            </a:r>
            <a:r>
              <a:rPr lang="en-US" sz="1800" b="1">
                <a:latin typeface="Arial" charset="0"/>
              </a:rPr>
              <a:t>| </a:t>
            </a:r>
            <a:r>
              <a:rPr lang="en-US" sz="1600" b="1">
                <a:latin typeface="Arial" charset="0"/>
              </a:rPr>
              <a:t>x</a:t>
            </a:r>
            <a:r>
              <a:rPr lang="en-US" sz="1600" b="1" baseline="-25000">
                <a:latin typeface="Arial" charset="0"/>
              </a:rPr>
              <a:t>1</a:t>
            </a:r>
            <a:r>
              <a:rPr lang="en-US" sz="1600" b="1">
                <a:latin typeface="Arial" charset="0"/>
              </a:rPr>
              <a:t>) p( x</a:t>
            </a:r>
            <a:r>
              <a:rPr lang="en-US" sz="1600" b="1" baseline="-25000">
                <a:latin typeface="Arial" charset="0"/>
              </a:rPr>
              <a:t>1</a:t>
            </a:r>
            <a:r>
              <a:rPr lang="en-US" sz="1600" b="1">
                <a:latin typeface="Arial" charset="0"/>
              </a:rPr>
              <a:t>)</a:t>
            </a:r>
          </a:p>
        </p:txBody>
      </p:sp>
    </p:spTree>
    <p:extLst>
      <p:ext uri="{BB962C8B-B14F-4D97-AF65-F5344CB8AC3E}">
        <p14:creationId xmlns:p14="http://schemas.microsoft.com/office/powerpoint/2010/main" val="172977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Kintam</a:t>
            </a:r>
            <a:r>
              <a:rPr lang="lt-LT" dirty="0" err="1" smtClean="0"/>
              <a:t>ųjų</a:t>
            </a:r>
            <a:r>
              <a:rPr lang="lt-LT" dirty="0" smtClean="0"/>
              <a:t> nepriklausomumas ir grafų atskyrimas </a:t>
            </a:r>
            <a:endParaRPr lang="en-US" dirty="0"/>
          </a:p>
        </p:txBody>
      </p:sp>
      <p:sp>
        <p:nvSpPr>
          <p:cNvPr id="3" name="Content Placeholder 2"/>
          <p:cNvSpPr>
            <a:spLocks noGrp="1"/>
          </p:cNvSpPr>
          <p:nvPr>
            <p:ph idx="1"/>
          </p:nvPr>
        </p:nvSpPr>
        <p:spPr/>
        <p:txBody>
          <a:bodyPr/>
          <a:lstStyle/>
          <a:p>
            <a:r>
              <a:rPr lang="lt-LT" dirty="0" smtClean="0"/>
              <a:t>Turint aibę stebėjimų, ar vienas kintamųjų rinkinys yra priklausomas nuo kito</a:t>
            </a:r>
          </a:p>
          <a:p>
            <a:r>
              <a:rPr lang="lt-LT" dirty="0" smtClean="0"/>
              <a:t>Stebimi reiškiniai gali būti priklausomi vieni nuo kitų</a:t>
            </a:r>
          </a:p>
          <a:p>
            <a:r>
              <a:rPr lang="lt-LT" i="1" dirty="0" smtClean="0"/>
              <a:t>d-</a:t>
            </a:r>
            <a:r>
              <a:rPr lang="lt-LT" i="1" dirty="0" err="1" smtClean="0"/>
              <a:t>separation</a:t>
            </a:r>
            <a:r>
              <a:rPr lang="lt-LT" i="1" dirty="0" smtClean="0"/>
              <a:t> </a:t>
            </a:r>
            <a:r>
              <a:rPr lang="lt-LT" dirty="0" smtClean="0"/>
              <a:t>[</a:t>
            </a:r>
            <a:r>
              <a:rPr lang="lt-LT" dirty="0" err="1" smtClean="0"/>
              <a:t>Pearl</a:t>
            </a:r>
            <a:r>
              <a:rPr lang="lt-LT" dirty="0" smtClean="0"/>
              <a:t> </a:t>
            </a:r>
            <a:r>
              <a:rPr lang="pl-PL" dirty="0" smtClean="0"/>
              <a:t>1988</a:t>
            </a:r>
            <a:r>
              <a:rPr lang="lt-LT" dirty="0" smtClean="0"/>
              <a:t>] /priklausomybių atskyrimas/ leidžia patikrinti sąlygines priklausomybes grafiškai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44590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i="1" dirty="0"/>
              <a:t>d-</a:t>
            </a:r>
            <a:r>
              <a:rPr lang="lt-LT" i="1" dirty="0" err="1"/>
              <a:t>separation</a:t>
            </a:r>
            <a:r>
              <a:rPr lang="lt-LT" i="1" dirty="0"/>
              <a:t> </a:t>
            </a:r>
            <a:r>
              <a:rPr lang="lt-LT" dirty="0" smtClean="0"/>
              <a:t>/priklausomybių </a:t>
            </a:r>
            <a:r>
              <a:rPr lang="lt-LT" dirty="0"/>
              <a:t>atskyrimas/</a:t>
            </a:r>
            <a:endParaRPr lang="en-US" dirty="0"/>
          </a:p>
        </p:txBody>
      </p:sp>
      <p:sp>
        <p:nvSpPr>
          <p:cNvPr id="3" name="Content Placeholder 2"/>
          <p:cNvSpPr>
            <a:spLocks noGrp="1"/>
          </p:cNvSpPr>
          <p:nvPr>
            <p:ph idx="1"/>
          </p:nvPr>
        </p:nvSpPr>
        <p:spPr/>
        <p:txBody>
          <a:bodyPr/>
          <a:lstStyle/>
          <a:p>
            <a:r>
              <a:rPr lang="lt-LT" dirty="0" smtClean="0"/>
              <a:t>Apibrėžimas – X ir Y yra nepriklausomi (</a:t>
            </a:r>
            <a:r>
              <a:rPr lang="lt-LT" i="1" dirty="0" smtClean="0"/>
              <a:t>d-</a:t>
            </a:r>
            <a:r>
              <a:rPr lang="lt-LT" i="1" dirty="0" err="1" smtClean="0"/>
              <a:t>separated</a:t>
            </a:r>
            <a:r>
              <a:rPr lang="lt-LT" dirty="0" smtClean="0"/>
              <a:t>) ir atskirti stebėjimų kintamaisiais E tada ir tik tada, kai </a:t>
            </a:r>
            <a:r>
              <a:rPr lang="lt-LT" i="1" dirty="0"/>
              <a:t>neorientuotas</a:t>
            </a:r>
            <a:r>
              <a:rPr lang="lt-LT" dirty="0"/>
              <a:t> </a:t>
            </a:r>
            <a:r>
              <a:rPr lang="lt-LT" dirty="0" smtClean="0"/>
              <a:t>kiekvienas kelias iš X į Y yra blokuotas</a:t>
            </a:r>
          </a:p>
          <a:p>
            <a:r>
              <a:rPr lang="lt-LT" i="1" dirty="0" smtClean="0"/>
              <a:t>Neorientuotas</a:t>
            </a:r>
            <a:r>
              <a:rPr lang="lt-LT" dirty="0" smtClean="0"/>
              <a:t> – tarp mazgų galime judėti palei ir prieš lanko rodyklę</a:t>
            </a:r>
          </a:p>
          <a:p>
            <a:r>
              <a:rPr lang="lt-LT" dirty="0" smtClean="0"/>
              <a:t>Kelias yra blokuotas tada ir tik tada jeigu tenkinama viena arba daugiau sąlygų...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42029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i="1" dirty="0"/>
              <a:t>d-</a:t>
            </a:r>
            <a:r>
              <a:rPr lang="lt-LT" i="1" dirty="0" err="1"/>
              <a:t>separation</a:t>
            </a:r>
            <a:r>
              <a:rPr lang="lt-LT" i="1" dirty="0"/>
              <a:t> </a:t>
            </a:r>
            <a:r>
              <a:rPr lang="lt-LT" dirty="0" smtClean="0"/>
              <a:t>/priklausomybių </a:t>
            </a:r>
            <a:r>
              <a:rPr lang="lt-LT" dirty="0"/>
              <a:t>atskyrimas/</a:t>
            </a:r>
            <a:endParaRPr lang="en-US" dirty="0"/>
          </a:p>
        </p:txBody>
      </p:sp>
      <p:sp>
        <p:nvSpPr>
          <p:cNvPr id="3" name="Content Placeholder 2"/>
          <p:cNvSpPr>
            <a:spLocks noGrp="1"/>
          </p:cNvSpPr>
          <p:nvPr>
            <p:ph idx="1"/>
          </p:nvPr>
        </p:nvSpPr>
        <p:spPr/>
        <p:txBody>
          <a:bodyPr/>
          <a:lstStyle/>
          <a:p>
            <a:r>
              <a:rPr lang="lt-LT" dirty="0" smtClean="0"/>
              <a:t>Apibrėžimas – X ir Y yra nepriklausomi (</a:t>
            </a:r>
            <a:r>
              <a:rPr lang="lt-LT" i="1" dirty="0" smtClean="0"/>
              <a:t>d-</a:t>
            </a:r>
            <a:r>
              <a:rPr lang="lt-LT" i="1" dirty="0" err="1" smtClean="0"/>
              <a:t>separated</a:t>
            </a:r>
            <a:r>
              <a:rPr lang="lt-LT" dirty="0" smtClean="0"/>
              <a:t>) ir atskirti stebėjimų kintamaisiais E tada ir tik tada, kai </a:t>
            </a:r>
            <a:r>
              <a:rPr lang="lt-LT" i="1" dirty="0"/>
              <a:t>neorientuotas</a:t>
            </a:r>
            <a:r>
              <a:rPr lang="lt-LT" dirty="0"/>
              <a:t> </a:t>
            </a:r>
            <a:r>
              <a:rPr lang="lt-LT" dirty="0" smtClean="0"/>
              <a:t>kiekvienas kelias iš X į Y yra blokuotas</a:t>
            </a:r>
          </a:p>
          <a:p>
            <a:r>
              <a:rPr lang="lt-LT" i="1" dirty="0" smtClean="0"/>
              <a:t>Neorientuotas</a:t>
            </a:r>
            <a:r>
              <a:rPr lang="lt-LT" dirty="0" smtClean="0"/>
              <a:t> – tarp mazgų galime judėti palei ir prieš lanko rodyklę</a:t>
            </a:r>
          </a:p>
          <a:p>
            <a:r>
              <a:rPr lang="lt-LT" dirty="0" smtClean="0"/>
              <a:t>Kelias yra blokuotas tada ir tik tada jeigu tenkinama viena arba daugiau sąlygų...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86228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i="1" dirty="0"/>
              <a:t>d-</a:t>
            </a:r>
            <a:r>
              <a:rPr lang="lt-LT" i="1" dirty="0" err="1"/>
              <a:t>separation</a:t>
            </a:r>
            <a:r>
              <a:rPr lang="lt-LT" i="1" dirty="0"/>
              <a:t> </a:t>
            </a:r>
            <a:r>
              <a:rPr lang="lt-LT" dirty="0" smtClean="0"/>
              <a:t>/priklausomybių </a:t>
            </a:r>
            <a:r>
              <a:rPr lang="lt-LT" dirty="0"/>
              <a:t>atskyrimas/</a:t>
            </a:r>
            <a:endParaRPr lang="en-US" dirty="0"/>
          </a:p>
        </p:txBody>
      </p:sp>
      <p:sp>
        <p:nvSpPr>
          <p:cNvPr id="3" name="Content Placeholder 2"/>
          <p:cNvSpPr>
            <a:spLocks noGrp="1"/>
          </p:cNvSpPr>
          <p:nvPr>
            <p:ph idx="1"/>
          </p:nvPr>
        </p:nvSpPr>
        <p:spPr>
          <a:xfrm>
            <a:off x="1534696" y="2015732"/>
            <a:ext cx="9520158" cy="3702162"/>
          </a:xfrm>
        </p:spPr>
        <p:txBody>
          <a:bodyPr>
            <a:normAutofit fontScale="85000" lnSpcReduction="20000"/>
          </a:bodyPr>
          <a:lstStyle/>
          <a:p>
            <a:pPr marL="0" indent="0">
              <a:buNone/>
            </a:pPr>
            <a:r>
              <a:rPr lang="en-US" dirty="0"/>
              <a:t>There exists a variable V on the path such that</a:t>
            </a:r>
          </a:p>
          <a:p>
            <a:r>
              <a:rPr lang="en-US" dirty="0"/>
              <a:t>it is in the evidence set E</a:t>
            </a:r>
          </a:p>
          <a:p>
            <a:r>
              <a:rPr lang="en-US" dirty="0"/>
              <a:t>the arcs putting V in the path are “tail-to-tail</a:t>
            </a:r>
            <a:r>
              <a:rPr lang="en-US" dirty="0" smtClean="0"/>
              <a:t>”</a:t>
            </a:r>
            <a:endParaRPr lang="en-US" dirty="0"/>
          </a:p>
          <a:p>
            <a:endParaRPr lang="en-US" sz="2600" dirty="0"/>
          </a:p>
          <a:p>
            <a:pPr marL="0" indent="0">
              <a:buNone/>
            </a:pPr>
            <a:r>
              <a:rPr lang="en-US" dirty="0"/>
              <a:t>Or, there exists a variable V on the path such that</a:t>
            </a:r>
          </a:p>
          <a:p>
            <a:r>
              <a:rPr lang="en-US" dirty="0"/>
              <a:t>it is in the evidence set E</a:t>
            </a:r>
          </a:p>
          <a:p>
            <a:r>
              <a:rPr lang="en-US" dirty="0"/>
              <a:t>the arcs putting V in the path are “tail-to-head</a:t>
            </a:r>
            <a:r>
              <a:rPr lang="en-US" dirty="0" smtClean="0"/>
              <a:t>”</a:t>
            </a:r>
            <a:endParaRPr lang="en-US" dirty="0"/>
          </a:p>
          <a:p>
            <a:endParaRPr lang="en-US" dirty="0"/>
          </a:p>
          <a:p>
            <a:r>
              <a:rPr lang="en-US" dirty="0"/>
              <a:t>Or, </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54</a:t>
            </a:fld>
            <a:endParaRPr lang="en-US" dirty="0"/>
          </a:p>
        </p:txBody>
      </p:sp>
      <p:grpSp>
        <p:nvGrpSpPr>
          <p:cNvPr id="6" name="Group 4"/>
          <p:cNvGrpSpPr>
            <a:grpSpLocks/>
          </p:cNvGrpSpPr>
          <p:nvPr/>
        </p:nvGrpSpPr>
        <p:grpSpPr bwMode="auto">
          <a:xfrm>
            <a:off x="2971800" y="3093175"/>
            <a:ext cx="2514600" cy="533400"/>
            <a:chOff x="1872" y="1920"/>
            <a:chExt cx="1584" cy="336"/>
          </a:xfrm>
        </p:grpSpPr>
        <p:sp>
          <p:nvSpPr>
            <p:cNvPr id="7" name="Oval 5"/>
            <p:cNvSpPr>
              <a:spLocks noChangeArrowheads="1"/>
            </p:cNvSpPr>
            <p:nvPr/>
          </p:nvSpPr>
          <p:spPr bwMode="auto">
            <a:xfrm>
              <a:off x="2496" y="1920"/>
              <a:ext cx="336" cy="336"/>
            </a:xfrm>
            <a:prstGeom prst="ellipse">
              <a:avLst/>
            </a:prstGeom>
            <a:solidFill>
              <a:srgbClr val="C0C0C0"/>
            </a:solidFill>
            <a:ln w="34925">
              <a:solidFill>
                <a:schemeClr val="tx1"/>
              </a:solidFill>
              <a:round/>
              <a:headEnd/>
              <a:tailEnd/>
            </a:ln>
            <a:effectLst/>
          </p:spPr>
          <p:txBody>
            <a:bodyPr wrap="none" anchor="ctr"/>
            <a:lstStyle/>
            <a:p>
              <a:pPr algn="ctr"/>
              <a:r>
                <a:rPr lang="en-US" b="1">
                  <a:solidFill>
                    <a:schemeClr val="bg2"/>
                  </a:solidFill>
                </a:rPr>
                <a:t>V</a:t>
              </a:r>
              <a:endParaRPr lang="en-US"/>
            </a:p>
          </p:txBody>
        </p:sp>
        <p:sp>
          <p:nvSpPr>
            <p:cNvPr id="8" name="Oval 6"/>
            <p:cNvSpPr>
              <a:spLocks noChangeArrowheads="1"/>
            </p:cNvSpPr>
            <p:nvPr/>
          </p:nvSpPr>
          <p:spPr bwMode="auto">
            <a:xfrm>
              <a:off x="3120" y="1920"/>
              <a:ext cx="336" cy="336"/>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9" name="Oval 7"/>
            <p:cNvSpPr>
              <a:spLocks noChangeArrowheads="1"/>
            </p:cNvSpPr>
            <p:nvPr/>
          </p:nvSpPr>
          <p:spPr bwMode="auto">
            <a:xfrm>
              <a:off x="1872" y="1920"/>
              <a:ext cx="336" cy="336"/>
            </a:xfrm>
            <a:prstGeom prst="ellipse">
              <a:avLst/>
            </a:prstGeom>
            <a:solidFill>
              <a:srgbClr val="C0C0C0"/>
            </a:solidFill>
            <a:ln w="34925">
              <a:solidFill>
                <a:schemeClr val="tx1"/>
              </a:solidFill>
              <a:round/>
              <a:headEnd/>
              <a:tailEnd/>
            </a:ln>
            <a:effectLst/>
          </p:spPr>
          <p:txBody>
            <a:bodyPr wrap="none" anchor="ctr"/>
            <a:lstStyle/>
            <a:p>
              <a:endParaRPr lang="en-GB"/>
            </a:p>
          </p:txBody>
        </p:sp>
        <p:cxnSp>
          <p:nvCxnSpPr>
            <p:cNvPr id="10" name="AutoShape 8"/>
            <p:cNvCxnSpPr>
              <a:cxnSpLocks noChangeShapeType="1"/>
              <a:stCxn id="7" idx="2"/>
              <a:endCxn id="9" idx="6"/>
            </p:cNvCxnSpPr>
            <p:nvPr/>
          </p:nvCxnSpPr>
          <p:spPr bwMode="auto">
            <a:xfrm flipH="1">
              <a:off x="2217" y="2088"/>
              <a:ext cx="270" cy="0"/>
            </a:xfrm>
            <a:prstGeom prst="straightConnector1">
              <a:avLst/>
            </a:prstGeom>
            <a:noFill/>
            <a:ln w="34925">
              <a:solidFill>
                <a:schemeClr val="tx1"/>
              </a:solidFill>
              <a:round/>
              <a:headEnd/>
              <a:tailEnd type="triangle" w="med" len="med"/>
            </a:ln>
            <a:effectLst/>
          </p:spPr>
        </p:cxnSp>
        <p:cxnSp>
          <p:nvCxnSpPr>
            <p:cNvPr id="11" name="AutoShape 9"/>
            <p:cNvCxnSpPr>
              <a:cxnSpLocks noChangeShapeType="1"/>
              <a:stCxn id="7" idx="6"/>
              <a:endCxn id="8" idx="2"/>
            </p:cNvCxnSpPr>
            <p:nvPr/>
          </p:nvCxnSpPr>
          <p:spPr bwMode="auto">
            <a:xfrm>
              <a:off x="2841" y="2088"/>
              <a:ext cx="270" cy="0"/>
            </a:xfrm>
            <a:prstGeom prst="straightConnector1">
              <a:avLst/>
            </a:prstGeom>
            <a:noFill/>
            <a:ln w="34925">
              <a:solidFill>
                <a:schemeClr val="tx1"/>
              </a:solidFill>
              <a:round/>
              <a:headEnd/>
              <a:tailEnd type="triangle" w="med" len="med"/>
            </a:ln>
            <a:effectLst/>
          </p:spPr>
        </p:cxnSp>
      </p:grpSp>
      <p:sp>
        <p:nvSpPr>
          <p:cNvPr id="12" name="Oval 10"/>
          <p:cNvSpPr>
            <a:spLocks noChangeArrowheads="1"/>
          </p:cNvSpPr>
          <p:nvPr/>
        </p:nvSpPr>
        <p:spPr bwMode="auto">
          <a:xfrm>
            <a:off x="57150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3" name="Oval 11"/>
          <p:cNvSpPr>
            <a:spLocks noChangeArrowheads="1"/>
          </p:cNvSpPr>
          <p:nvPr/>
        </p:nvSpPr>
        <p:spPr bwMode="auto">
          <a:xfrm>
            <a:off x="60960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4" name="Oval 12"/>
          <p:cNvSpPr>
            <a:spLocks noChangeArrowheads="1"/>
          </p:cNvSpPr>
          <p:nvPr/>
        </p:nvSpPr>
        <p:spPr bwMode="auto">
          <a:xfrm>
            <a:off x="64770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5" name="Oval 13"/>
          <p:cNvSpPr>
            <a:spLocks noChangeArrowheads="1"/>
          </p:cNvSpPr>
          <p:nvPr/>
        </p:nvSpPr>
        <p:spPr bwMode="auto">
          <a:xfrm>
            <a:off x="18288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6" name="Oval 14"/>
          <p:cNvSpPr>
            <a:spLocks noChangeArrowheads="1"/>
          </p:cNvSpPr>
          <p:nvPr/>
        </p:nvSpPr>
        <p:spPr bwMode="auto">
          <a:xfrm>
            <a:off x="22098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7" name="Oval 15"/>
          <p:cNvSpPr>
            <a:spLocks noChangeArrowheads="1"/>
          </p:cNvSpPr>
          <p:nvPr/>
        </p:nvSpPr>
        <p:spPr bwMode="auto">
          <a:xfrm>
            <a:off x="2590800" y="33344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18" name="Oval 16"/>
          <p:cNvSpPr>
            <a:spLocks noChangeArrowheads="1"/>
          </p:cNvSpPr>
          <p:nvPr/>
        </p:nvSpPr>
        <p:spPr bwMode="auto">
          <a:xfrm>
            <a:off x="3948113" y="4689868"/>
            <a:ext cx="533400" cy="533400"/>
          </a:xfrm>
          <a:prstGeom prst="ellipse">
            <a:avLst/>
          </a:prstGeom>
          <a:solidFill>
            <a:srgbClr val="C0C0C0"/>
          </a:solidFill>
          <a:ln w="34925">
            <a:solidFill>
              <a:schemeClr val="tx1"/>
            </a:solidFill>
            <a:round/>
            <a:headEnd/>
            <a:tailEnd/>
          </a:ln>
          <a:effectLst/>
        </p:spPr>
        <p:txBody>
          <a:bodyPr wrap="none" anchor="ctr"/>
          <a:lstStyle/>
          <a:p>
            <a:pPr algn="ctr"/>
            <a:r>
              <a:rPr lang="en-US" b="1">
                <a:solidFill>
                  <a:schemeClr val="bg2"/>
                </a:solidFill>
              </a:rPr>
              <a:t>V</a:t>
            </a:r>
            <a:endParaRPr lang="en-US"/>
          </a:p>
        </p:txBody>
      </p:sp>
      <p:sp>
        <p:nvSpPr>
          <p:cNvPr id="19" name="Oval 17"/>
          <p:cNvSpPr>
            <a:spLocks noChangeArrowheads="1"/>
          </p:cNvSpPr>
          <p:nvPr/>
        </p:nvSpPr>
        <p:spPr bwMode="auto">
          <a:xfrm>
            <a:off x="4938713" y="4689868"/>
            <a:ext cx="533400" cy="533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0" name="Oval 18"/>
          <p:cNvSpPr>
            <a:spLocks noChangeArrowheads="1"/>
          </p:cNvSpPr>
          <p:nvPr/>
        </p:nvSpPr>
        <p:spPr bwMode="auto">
          <a:xfrm>
            <a:off x="2957513" y="4689868"/>
            <a:ext cx="533400" cy="533400"/>
          </a:xfrm>
          <a:prstGeom prst="ellipse">
            <a:avLst/>
          </a:prstGeom>
          <a:solidFill>
            <a:srgbClr val="C0C0C0"/>
          </a:solidFill>
          <a:ln w="34925">
            <a:solidFill>
              <a:schemeClr val="tx1"/>
            </a:solidFill>
            <a:round/>
            <a:headEnd/>
            <a:tailEnd/>
          </a:ln>
          <a:effectLst/>
        </p:spPr>
        <p:txBody>
          <a:bodyPr wrap="none" anchor="ctr"/>
          <a:lstStyle/>
          <a:p>
            <a:endParaRPr lang="en-GB"/>
          </a:p>
        </p:txBody>
      </p:sp>
      <p:cxnSp>
        <p:nvCxnSpPr>
          <p:cNvPr id="21" name="AutoShape 19"/>
          <p:cNvCxnSpPr>
            <a:cxnSpLocks noChangeShapeType="1"/>
            <a:stCxn id="18" idx="6"/>
            <a:endCxn id="19" idx="2"/>
          </p:cNvCxnSpPr>
          <p:nvPr/>
        </p:nvCxnSpPr>
        <p:spPr bwMode="auto">
          <a:xfrm>
            <a:off x="4498976" y="4956568"/>
            <a:ext cx="422275" cy="0"/>
          </a:xfrm>
          <a:prstGeom prst="straightConnector1">
            <a:avLst/>
          </a:prstGeom>
          <a:noFill/>
          <a:ln w="34925">
            <a:solidFill>
              <a:schemeClr val="tx1"/>
            </a:solidFill>
            <a:round/>
            <a:headEnd/>
            <a:tailEnd type="triangle" w="med" len="med"/>
          </a:ln>
          <a:effectLst/>
        </p:spPr>
      </p:cxnSp>
      <p:sp>
        <p:nvSpPr>
          <p:cNvPr id="22" name="Oval 20"/>
          <p:cNvSpPr>
            <a:spLocks noChangeArrowheads="1"/>
          </p:cNvSpPr>
          <p:nvPr/>
        </p:nvSpPr>
        <p:spPr bwMode="auto">
          <a:xfrm>
            <a:off x="57007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3" name="Oval 21"/>
          <p:cNvSpPr>
            <a:spLocks noChangeArrowheads="1"/>
          </p:cNvSpPr>
          <p:nvPr/>
        </p:nvSpPr>
        <p:spPr bwMode="auto">
          <a:xfrm>
            <a:off x="60817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4" name="Oval 22"/>
          <p:cNvSpPr>
            <a:spLocks noChangeArrowheads="1"/>
          </p:cNvSpPr>
          <p:nvPr/>
        </p:nvSpPr>
        <p:spPr bwMode="auto">
          <a:xfrm>
            <a:off x="64627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5" name="Oval 23"/>
          <p:cNvSpPr>
            <a:spLocks noChangeArrowheads="1"/>
          </p:cNvSpPr>
          <p:nvPr/>
        </p:nvSpPr>
        <p:spPr bwMode="auto">
          <a:xfrm>
            <a:off x="18145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6" name="Oval 24"/>
          <p:cNvSpPr>
            <a:spLocks noChangeArrowheads="1"/>
          </p:cNvSpPr>
          <p:nvPr/>
        </p:nvSpPr>
        <p:spPr bwMode="auto">
          <a:xfrm>
            <a:off x="21955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27" name="Oval 25"/>
          <p:cNvSpPr>
            <a:spLocks noChangeArrowheads="1"/>
          </p:cNvSpPr>
          <p:nvPr/>
        </p:nvSpPr>
        <p:spPr bwMode="auto">
          <a:xfrm>
            <a:off x="2576513" y="4918468"/>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cxnSp>
        <p:nvCxnSpPr>
          <p:cNvPr id="28" name="AutoShape 26"/>
          <p:cNvCxnSpPr>
            <a:cxnSpLocks noChangeShapeType="1"/>
            <a:stCxn id="20" idx="6"/>
            <a:endCxn id="18" idx="2"/>
          </p:cNvCxnSpPr>
          <p:nvPr/>
        </p:nvCxnSpPr>
        <p:spPr bwMode="auto">
          <a:xfrm>
            <a:off x="3508376" y="4956568"/>
            <a:ext cx="422275" cy="0"/>
          </a:xfrm>
          <a:prstGeom prst="straightConnector1">
            <a:avLst/>
          </a:prstGeom>
          <a:noFill/>
          <a:ln w="34925">
            <a:solidFill>
              <a:schemeClr val="tx1"/>
            </a:solidFill>
            <a:round/>
            <a:headEnd/>
            <a:tailEnd type="triangle" w="med" len="med"/>
          </a:ln>
          <a:effectLst/>
        </p:spPr>
      </p:cxnSp>
    </p:spTree>
    <p:extLst>
      <p:ext uri="{BB962C8B-B14F-4D97-AF65-F5344CB8AC3E}">
        <p14:creationId xmlns:p14="http://schemas.microsoft.com/office/powerpoint/2010/main" val="295456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i="1" dirty="0"/>
              <a:t>d-</a:t>
            </a:r>
            <a:r>
              <a:rPr lang="lt-LT" i="1" dirty="0" err="1"/>
              <a:t>separation</a:t>
            </a:r>
            <a:r>
              <a:rPr lang="lt-LT" i="1" dirty="0"/>
              <a:t> </a:t>
            </a:r>
            <a:r>
              <a:rPr lang="lt-LT" dirty="0" smtClean="0"/>
              <a:t>/priklausomybių </a:t>
            </a:r>
            <a:r>
              <a:rPr lang="lt-LT" dirty="0"/>
              <a:t>atskyrimas/</a:t>
            </a:r>
            <a:endParaRPr lang="en-US" dirty="0"/>
          </a:p>
        </p:txBody>
      </p:sp>
      <p:sp>
        <p:nvSpPr>
          <p:cNvPr id="3" name="Content Placeholder 2"/>
          <p:cNvSpPr>
            <a:spLocks noGrp="1"/>
          </p:cNvSpPr>
          <p:nvPr>
            <p:ph idx="1"/>
          </p:nvPr>
        </p:nvSpPr>
        <p:spPr>
          <a:xfrm>
            <a:off x="1534696" y="2015732"/>
            <a:ext cx="9520158" cy="3702162"/>
          </a:xfrm>
        </p:spPr>
        <p:txBody>
          <a:bodyPr>
            <a:normAutofit/>
          </a:bodyPr>
          <a:lstStyle/>
          <a:p>
            <a:pPr marL="0" indent="0">
              <a:buNone/>
            </a:pPr>
            <a:r>
              <a:rPr lang="en-US" dirty="0"/>
              <a:t>… Or, there exists a variable V on the path such that</a:t>
            </a:r>
          </a:p>
          <a:p>
            <a:r>
              <a:rPr lang="en-US" dirty="0"/>
              <a:t>it is NOT in the evidence set E</a:t>
            </a:r>
          </a:p>
          <a:p>
            <a:r>
              <a:rPr lang="en-US" dirty="0"/>
              <a:t>neither are any of its descendants</a:t>
            </a:r>
          </a:p>
          <a:p>
            <a:r>
              <a:rPr lang="en-US" dirty="0"/>
              <a:t>the arcs putting V on the path are “head-to-head”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55</a:t>
            </a:fld>
            <a:endParaRPr lang="en-US" dirty="0"/>
          </a:p>
        </p:txBody>
      </p:sp>
      <p:sp>
        <p:nvSpPr>
          <p:cNvPr id="29" name="Oval 4"/>
          <p:cNvSpPr>
            <a:spLocks noChangeArrowheads="1"/>
          </p:cNvSpPr>
          <p:nvPr/>
        </p:nvSpPr>
        <p:spPr bwMode="auto">
          <a:xfrm>
            <a:off x="3962400" y="3897775"/>
            <a:ext cx="533400" cy="533400"/>
          </a:xfrm>
          <a:prstGeom prst="ellipse">
            <a:avLst/>
          </a:prstGeom>
          <a:solidFill>
            <a:srgbClr val="C0C0C0"/>
          </a:solidFill>
          <a:ln w="34925">
            <a:solidFill>
              <a:schemeClr val="tx1"/>
            </a:solidFill>
            <a:round/>
            <a:headEnd/>
            <a:tailEnd/>
          </a:ln>
          <a:effectLst/>
        </p:spPr>
        <p:txBody>
          <a:bodyPr wrap="none" anchor="ctr"/>
          <a:lstStyle/>
          <a:p>
            <a:pPr algn="ctr"/>
            <a:r>
              <a:rPr lang="en-US" b="1">
                <a:solidFill>
                  <a:schemeClr val="bg2"/>
                </a:solidFill>
              </a:rPr>
              <a:t>V</a:t>
            </a:r>
            <a:endParaRPr lang="en-US"/>
          </a:p>
        </p:txBody>
      </p:sp>
      <p:sp>
        <p:nvSpPr>
          <p:cNvPr id="30" name="Oval 5"/>
          <p:cNvSpPr>
            <a:spLocks noChangeArrowheads="1"/>
          </p:cNvSpPr>
          <p:nvPr/>
        </p:nvSpPr>
        <p:spPr bwMode="auto">
          <a:xfrm>
            <a:off x="4953000" y="3897775"/>
            <a:ext cx="533400" cy="533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1" name="Oval 6"/>
          <p:cNvSpPr>
            <a:spLocks noChangeArrowheads="1"/>
          </p:cNvSpPr>
          <p:nvPr/>
        </p:nvSpPr>
        <p:spPr bwMode="auto">
          <a:xfrm>
            <a:off x="2971800" y="3897775"/>
            <a:ext cx="533400" cy="533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2" name="Oval 7"/>
          <p:cNvSpPr>
            <a:spLocks noChangeArrowheads="1"/>
          </p:cNvSpPr>
          <p:nvPr/>
        </p:nvSpPr>
        <p:spPr bwMode="auto">
          <a:xfrm>
            <a:off x="57150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3" name="Oval 8"/>
          <p:cNvSpPr>
            <a:spLocks noChangeArrowheads="1"/>
          </p:cNvSpPr>
          <p:nvPr/>
        </p:nvSpPr>
        <p:spPr bwMode="auto">
          <a:xfrm>
            <a:off x="60960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4" name="Oval 9"/>
          <p:cNvSpPr>
            <a:spLocks noChangeArrowheads="1"/>
          </p:cNvSpPr>
          <p:nvPr/>
        </p:nvSpPr>
        <p:spPr bwMode="auto">
          <a:xfrm>
            <a:off x="64770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5" name="Oval 10"/>
          <p:cNvSpPr>
            <a:spLocks noChangeArrowheads="1"/>
          </p:cNvSpPr>
          <p:nvPr/>
        </p:nvSpPr>
        <p:spPr bwMode="auto">
          <a:xfrm>
            <a:off x="18288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6" name="Oval 11"/>
          <p:cNvSpPr>
            <a:spLocks noChangeArrowheads="1"/>
          </p:cNvSpPr>
          <p:nvPr/>
        </p:nvSpPr>
        <p:spPr bwMode="auto">
          <a:xfrm>
            <a:off x="22098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sp>
        <p:nvSpPr>
          <p:cNvPr id="37" name="Oval 12"/>
          <p:cNvSpPr>
            <a:spLocks noChangeArrowheads="1"/>
          </p:cNvSpPr>
          <p:nvPr/>
        </p:nvSpPr>
        <p:spPr bwMode="auto">
          <a:xfrm>
            <a:off x="2590800" y="4126375"/>
            <a:ext cx="152400" cy="152400"/>
          </a:xfrm>
          <a:prstGeom prst="ellipse">
            <a:avLst/>
          </a:prstGeom>
          <a:solidFill>
            <a:srgbClr val="C0C0C0"/>
          </a:solidFill>
          <a:ln w="34925">
            <a:solidFill>
              <a:schemeClr val="tx1"/>
            </a:solidFill>
            <a:round/>
            <a:headEnd/>
            <a:tailEnd/>
          </a:ln>
          <a:effectLst/>
        </p:spPr>
        <p:txBody>
          <a:bodyPr wrap="none" anchor="ctr"/>
          <a:lstStyle/>
          <a:p>
            <a:endParaRPr lang="en-GB"/>
          </a:p>
        </p:txBody>
      </p:sp>
      <p:cxnSp>
        <p:nvCxnSpPr>
          <p:cNvPr id="38" name="AutoShape 13"/>
          <p:cNvCxnSpPr>
            <a:cxnSpLocks noChangeShapeType="1"/>
            <a:stCxn id="31" idx="6"/>
            <a:endCxn id="29" idx="2"/>
          </p:cNvCxnSpPr>
          <p:nvPr/>
        </p:nvCxnSpPr>
        <p:spPr bwMode="auto">
          <a:xfrm>
            <a:off x="3522663" y="4164475"/>
            <a:ext cx="422275" cy="0"/>
          </a:xfrm>
          <a:prstGeom prst="straightConnector1">
            <a:avLst/>
          </a:prstGeom>
          <a:noFill/>
          <a:ln w="34925">
            <a:solidFill>
              <a:schemeClr val="tx1"/>
            </a:solidFill>
            <a:round/>
            <a:headEnd/>
            <a:tailEnd type="triangle" w="med" len="med"/>
          </a:ln>
          <a:effectLst/>
        </p:spPr>
      </p:cxnSp>
      <p:cxnSp>
        <p:nvCxnSpPr>
          <p:cNvPr id="39" name="AutoShape 14"/>
          <p:cNvCxnSpPr>
            <a:cxnSpLocks noChangeShapeType="1"/>
            <a:stCxn id="30" idx="2"/>
            <a:endCxn id="29" idx="6"/>
          </p:cNvCxnSpPr>
          <p:nvPr/>
        </p:nvCxnSpPr>
        <p:spPr bwMode="auto">
          <a:xfrm flipH="1">
            <a:off x="4513263" y="4164475"/>
            <a:ext cx="422275" cy="0"/>
          </a:xfrm>
          <a:prstGeom prst="straightConnector1">
            <a:avLst/>
          </a:prstGeom>
          <a:noFill/>
          <a:ln w="34925">
            <a:solidFill>
              <a:schemeClr val="tx1"/>
            </a:solidFill>
            <a:round/>
            <a:headEnd/>
            <a:tailEnd type="triangle" w="med" len="med"/>
          </a:ln>
          <a:effectLst/>
        </p:spPr>
      </p:cxnSp>
      <p:sp>
        <p:nvSpPr>
          <p:cNvPr id="40" name="Line 15"/>
          <p:cNvSpPr>
            <a:spLocks noChangeShapeType="1"/>
          </p:cNvSpPr>
          <p:nvPr/>
        </p:nvSpPr>
        <p:spPr bwMode="auto">
          <a:xfrm flipH="1">
            <a:off x="3306763" y="4458163"/>
            <a:ext cx="727075" cy="701675"/>
          </a:xfrm>
          <a:prstGeom prst="line">
            <a:avLst/>
          </a:prstGeom>
          <a:noFill/>
          <a:ln w="12700">
            <a:solidFill>
              <a:schemeClr val="tx1"/>
            </a:solidFill>
            <a:prstDash val="lgDash"/>
            <a:round/>
            <a:headEnd/>
            <a:tailEnd type="stealth" w="med" len="med"/>
          </a:ln>
          <a:effectLst/>
        </p:spPr>
        <p:txBody>
          <a:bodyPr/>
          <a:lstStyle/>
          <a:p>
            <a:endParaRPr lang="en-GB"/>
          </a:p>
        </p:txBody>
      </p:sp>
      <p:sp>
        <p:nvSpPr>
          <p:cNvPr id="41" name="Line 16"/>
          <p:cNvSpPr>
            <a:spLocks noChangeShapeType="1"/>
          </p:cNvSpPr>
          <p:nvPr/>
        </p:nvSpPr>
        <p:spPr bwMode="auto">
          <a:xfrm>
            <a:off x="4375150" y="4547063"/>
            <a:ext cx="550863" cy="701675"/>
          </a:xfrm>
          <a:prstGeom prst="line">
            <a:avLst/>
          </a:prstGeom>
          <a:noFill/>
          <a:ln w="12700">
            <a:solidFill>
              <a:schemeClr val="tx1"/>
            </a:solidFill>
            <a:prstDash val="lgDash"/>
            <a:round/>
            <a:headEnd/>
            <a:tailEnd type="stealth" w="med" len="med"/>
          </a:ln>
          <a:effectLst/>
        </p:spPr>
        <p:txBody>
          <a:bodyPr/>
          <a:lstStyle/>
          <a:p>
            <a:endParaRPr lang="en-GB"/>
          </a:p>
        </p:txBody>
      </p:sp>
      <p:sp>
        <p:nvSpPr>
          <p:cNvPr id="42" name="Oval 17"/>
          <p:cNvSpPr>
            <a:spLocks noChangeArrowheads="1"/>
          </p:cNvSpPr>
          <p:nvPr/>
        </p:nvSpPr>
        <p:spPr bwMode="auto">
          <a:xfrm>
            <a:off x="2843213" y="5136025"/>
            <a:ext cx="565150" cy="512763"/>
          </a:xfrm>
          <a:prstGeom prst="ellipse">
            <a:avLst/>
          </a:prstGeom>
          <a:solidFill>
            <a:srgbClr val="FFFFFF"/>
          </a:solidFill>
          <a:ln w="12700">
            <a:solidFill>
              <a:schemeClr val="tx1"/>
            </a:solidFill>
            <a:prstDash val="lgDash"/>
            <a:round/>
            <a:headEnd/>
            <a:tailEnd/>
          </a:ln>
          <a:effectLst/>
        </p:spPr>
        <p:txBody>
          <a:bodyPr wrap="none" anchor="ctr"/>
          <a:lstStyle/>
          <a:p>
            <a:endParaRPr lang="en-GB"/>
          </a:p>
        </p:txBody>
      </p:sp>
      <p:sp>
        <p:nvSpPr>
          <p:cNvPr id="43" name="Oval 18"/>
          <p:cNvSpPr>
            <a:spLocks noChangeArrowheads="1"/>
          </p:cNvSpPr>
          <p:nvPr/>
        </p:nvSpPr>
        <p:spPr bwMode="auto">
          <a:xfrm>
            <a:off x="4824413" y="5263025"/>
            <a:ext cx="565150" cy="512763"/>
          </a:xfrm>
          <a:prstGeom prst="ellipse">
            <a:avLst/>
          </a:prstGeom>
          <a:solidFill>
            <a:srgbClr val="FFFFFF"/>
          </a:solidFill>
          <a:ln w="12700">
            <a:solidFill>
              <a:schemeClr val="tx1"/>
            </a:solidFill>
            <a:prstDash val="lgDash"/>
            <a:round/>
            <a:headEnd/>
            <a:tailEnd/>
          </a:ln>
          <a:effectLst/>
        </p:spPr>
        <p:txBody>
          <a:bodyPr wrap="none" anchor="ctr"/>
          <a:lstStyle/>
          <a:p>
            <a:endParaRPr lang="en-GB"/>
          </a:p>
        </p:txBody>
      </p:sp>
    </p:spTree>
    <p:extLst>
      <p:ext uri="{BB962C8B-B14F-4D97-AF65-F5344CB8AC3E}">
        <p14:creationId xmlns:p14="http://schemas.microsoft.com/office/powerpoint/2010/main" val="3626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i="1" dirty="0"/>
              <a:t>d-</a:t>
            </a:r>
            <a:r>
              <a:rPr lang="lt-LT" i="1" dirty="0" err="1"/>
              <a:t>separation</a:t>
            </a:r>
            <a:r>
              <a:rPr lang="lt-LT" i="1" dirty="0"/>
              <a:t> </a:t>
            </a:r>
            <a:r>
              <a:rPr lang="lt-LT" dirty="0" smtClean="0"/>
              <a:t>/priklausomybių </a:t>
            </a:r>
            <a:r>
              <a:rPr lang="lt-LT" dirty="0"/>
              <a:t>atskyrimas/</a:t>
            </a:r>
            <a:endParaRPr lang="en-US" dirty="0"/>
          </a:p>
        </p:txBody>
      </p:sp>
      <p:sp>
        <p:nvSpPr>
          <p:cNvPr id="3" name="Content Placeholder 2"/>
          <p:cNvSpPr>
            <a:spLocks noGrp="1"/>
          </p:cNvSpPr>
          <p:nvPr>
            <p:ph idx="1"/>
          </p:nvPr>
        </p:nvSpPr>
        <p:spPr/>
        <p:txBody>
          <a:bodyPr>
            <a:normAutofit/>
          </a:bodyPr>
          <a:lstStyle/>
          <a:p>
            <a:r>
              <a:rPr lang="lt-LT" dirty="0" smtClean="0"/>
              <a:t>Teorema [</a:t>
            </a:r>
            <a:r>
              <a:rPr lang="lt-LT" dirty="0" err="1" smtClean="0"/>
              <a:t>Verma</a:t>
            </a:r>
            <a:r>
              <a:rPr lang="lt-LT" dirty="0" smtClean="0"/>
              <a:t> </a:t>
            </a:r>
            <a:r>
              <a:rPr lang="en-US" dirty="0" smtClean="0"/>
              <a:t>&amp; Pearl, 1998</a:t>
            </a:r>
            <a:r>
              <a:rPr lang="lt-LT" dirty="0" smtClean="0"/>
              <a:t>]</a:t>
            </a:r>
            <a:r>
              <a:rPr lang="en-US" dirty="0" smtClean="0"/>
              <a:t>:</a:t>
            </a:r>
          </a:p>
          <a:p>
            <a:pPr marL="457200" lvl="1" indent="0">
              <a:buNone/>
            </a:pPr>
            <a:r>
              <a:rPr lang="lt-LT" b="1" dirty="0" smtClean="0"/>
              <a:t>jeigu stebėjimo kintamųjų rinkinys E atskiria (</a:t>
            </a:r>
            <a:r>
              <a:rPr lang="lt-LT" b="1" i="1" dirty="0" smtClean="0"/>
              <a:t>d-</a:t>
            </a:r>
            <a:r>
              <a:rPr lang="lt-LT" b="1" i="1" dirty="0" err="1" smtClean="0"/>
              <a:t>separates</a:t>
            </a:r>
            <a:r>
              <a:rPr lang="lt-LT" b="1" dirty="0" smtClean="0"/>
              <a:t>) kintamuosius X ir Y </a:t>
            </a:r>
            <a:r>
              <a:rPr lang="lt-LT" b="1" dirty="0" err="1" smtClean="0"/>
              <a:t>Bajeso</a:t>
            </a:r>
            <a:r>
              <a:rPr lang="lt-LT" b="1" dirty="0" smtClean="0"/>
              <a:t> tinklo grafe, tuomet X ir Y yra nepriklausomi</a:t>
            </a:r>
          </a:p>
          <a:p>
            <a:r>
              <a:rPr lang="lt-LT" dirty="0" smtClean="0"/>
              <a:t>Priklausomybių atskyrimo (</a:t>
            </a:r>
            <a:r>
              <a:rPr lang="lt-LT" i="1" dirty="0" smtClean="0"/>
              <a:t>d-</a:t>
            </a:r>
            <a:r>
              <a:rPr lang="lt-LT" i="1" dirty="0" err="1" smtClean="0"/>
              <a:t>separation</a:t>
            </a:r>
            <a:r>
              <a:rPr lang="lt-LT" dirty="0" smtClean="0"/>
              <a:t>) skaičiavimo sudėtingumas yra tiesinis</a:t>
            </a:r>
          </a:p>
          <a:p>
            <a:r>
              <a:rPr lang="lt-LT" dirty="0" smtClean="0"/>
              <a:t>Tokiu būdu gauname greitą algoritmą, kuris automatiškai daro išvadą – ar vieno kintamojo reikšmės apskaičiavimas leis mums daugiau sužinoti apie kitus kintamuosius įvertinant esamas žinias.</a:t>
            </a:r>
          </a:p>
        </p:txBody>
      </p:sp>
      <p:sp>
        <p:nvSpPr>
          <p:cNvPr id="4" name="Slide Number Placeholder 3"/>
          <p:cNvSpPr>
            <a:spLocks noGrp="1"/>
          </p:cNvSpPr>
          <p:nvPr>
            <p:ph type="sldNum" sz="quarter" idx="12"/>
          </p:nvPr>
        </p:nvSpPr>
        <p:spPr/>
        <p:txBody>
          <a:bodyPr/>
          <a:lstStyle/>
          <a:p>
            <a:fld id="{6D22F896-40B5-4ADD-8801-0D06FADFA095}" type="slidenum">
              <a:rPr lang="en-US" smtClean="0"/>
              <a:t>56</a:t>
            </a:fld>
            <a:endParaRPr lang="en-US" dirty="0"/>
          </a:p>
        </p:txBody>
      </p:sp>
      <p:sp>
        <p:nvSpPr>
          <p:cNvPr id="5" name="Rectangle 4"/>
          <p:cNvSpPr/>
          <p:nvPr/>
        </p:nvSpPr>
        <p:spPr>
          <a:xfrm>
            <a:off x="1747778" y="3773347"/>
            <a:ext cx="9330226" cy="1250066"/>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21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857375" y="2185987"/>
            <a:ext cx="8477250" cy="2486025"/>
          </a:xfrm>
          <a:prstGeom prst="rect">
            <a:avLst/>
          </a:prstGeom>
        </p:spPr>
      </p:pic>
      <p:sp>
        <p:nvSpPr>
          <p:cNvPr id="2" name="Title 1"/>
          <p:cNvSpPr>
            <a:spLocks noGrp="1"/>
          </p:cNvSpPr>
          <p:nvPr>
            <p:ph type="title"/>
          </p:nvPr>
        </p:nvSpPr>
        <p:spPr/>
        <p:txBody>
          <a:bodyPr/>
          <a:lstStyle/>
          <a:p>
            <a:r>
              <a:rPr lang="lt-LT" dirty="0" smtClean="0"/>
              <a:t>Priklausomybių atskyrimas: „</a:t>
            </a:r>
            <a:r>
              <a:rPr lang="en-US" dirty="0" smtClean="0"/>
              <a:t>Icy </a:t>
            </a:r>
            <a:r>
              <a:rPr lang="en-US" dirty="0"/>
              <a:t>roads” </a:t>
            </a:r>
            <a:r>
              <a:rPr lang="lt-LT" dirty="0" smtClean="0"/>
              <a:t>iliustracija</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57</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965964387"/>
              </p:ext>
            </p:extLst>
          </p:nvPr>
        </p:nvGraphicFramePr>
        <p:xfrm>
          <a:off x="1631534" y="5101779"/>
          <a:ext cx="8493125" cy="1235075"/>
        </p:xfrm>
        <a:graphic>
          <a:graphicData uri="http://schemas.openxmlformats.org/presentationml/2006/ole">
            <mc:AlternateContent xmlns:mc="http://schemas.openxmlformats.org/markup-compatibility/2006">
              <mc:Choice xmlns:v="urn:schemas-microsoft-com:vml" Requires="v">
                <p:oleObj spid="_x0000_s29714" name="Photo Editor Photo" r:id="rId4" imgW="4123810" imgH="600159" progId="">
                  <p:embed/>
                </p:oleObj>
              </mc:Choice>
              <mc:Fallback>
                <p:oleObj name="Photo Editor Photo" r:id="rId4" imgW="4123810" imgH="600159" progId="">
                  <p:embed/>
                  <p:pic>
                    <p:nvPicPr>
                      <p:cNvPr id="1914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534" y="5101779"/>
                        <a:ext cx="849312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Oval 5"/>
          <p:cNvSpPr>
            <a:spLocks noChangeArrowheads="1"/>
          </p:cNvSpPr>
          <p:nvPr/>
        </p:nvSpPr>
        <p:spPr bwMode="auto">
          <a:xfrm>
            <a:off x="8697496" y="2222054"/>
            <a:ext cx="719138" cy="654050"/>
          </a:xfrm>
          <a:prstGeom prst="ellipse">
            <a:avLst/>
          </a:prstGeom>
          <a:solidFill>
            <a:srgbClr val="969696"/>
          </a:solidFill>
          <a:ln w="12700">
            <a:solidFill>
              <a:schemeClr val="tx1"/>
            </a:solidFill>
            <a:round/>
            <a:headEnd/>
            <a:tailEnd/>
          </a:ln>
          <a:effectLst/>
        </p:spPr>
        <p:txBody>
          <a:bodyPr wrap="none" anchor="ctr"/>
          <a:lstStyle/>
          <a:p>
            <a:endParaRPr lang="en-GB"/>
          </a:p>
        </p:txBody>
      </p:sp>
      <p:sp>
        <p:nvSpPr>
          <p:cNvPr id="8" name="Text Box 6"/>
          <p:cNvSpPr txBox="1">
            <a:spLocks noChangeArrowheads="1"/>
          </p:cNvSpPr>
          <p:nvPr/>
        </p:nvSpPr>
        <p:spPr bwMode="auto">
          <a:xfrm>
            <a:off x="8870534" y="2317304"/>
            <a:ext cx="358775" cy="457200"/>
          </a:xfrm>
          <a:prstGeom prst="rect">
            <a:avLst/>
          </a:prstGeom>
          <a:solidFill>
            <a:srgbClr val="969696"/>
          </a:solidFill>
          <a:ln w="12700">
            <a:noFill/>
            <a:miter lim="800000"/>
            <a:headEnd/>
            <a:tailEnd/>
          </a:ln>
          <a:effectLst/>
        </p:spPr>
        <p:txBody>
          <a:bodyPr>
            <a:spAutoFit/>
          </a:bodyPr>
          <a:lstStyle/>
          <a:p>
            <a:pPr>
              <a:spcBef>
                <a:spcPct val="50000"/>
              </a:spcBef>
            </a:pPr>
            <a:r>
              <a:rPr lang="en-US" b="1">
                <a:solidFill>
                  <a:schemeClr val="bg2"/>
                </a:solidFill>
              </a:rPr>
              <a:t>E</a:t>
            </a:r>
            <a:endParaRPr lang="en-US"/>
          </a:p>
        </p:txBody>
      </p:sp>
    </p:spTree>
    <p:extLst>
      <p:ext uri="{BB962C8B-B14F-4D97-AF65-F5344CB8AC3E}">
        <p14:creationId xmlns:p14="http://schemas.microsoft.com/office/powerpoint/2010/main" val="343752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Loginis išvedimas </a:t>
            </a:r>
            <a:r>
              <a:rPr lang="lt-LT" dirty="0" err="1" smtClean="0"/>
              <a:t>Bajeso</a:t>
            </a:r>
            <a:r>
              <a:rPr lang="lt-LT" dirty="0" smtClean="0"/>
              <a:t> tinkle</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224284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Loginis i</a:t>
            </a:r>
            <a:r>
              <a:rPr lang="en-US" dirty="0" err="1" smtClean="0"/>
              <a:t>švedimas</a:t>
            </a:r>
            <a:r>
              <a:rPr lang="en-US" dirty="0" smtClean="0"/>
              <a:t> </a:t>
            </a:r>
            <a:r>
              <a:rPr lang="en-US" dirty="0" err="1"/>
              <a:t>naudojant</a:t>
            </a:r>
            <a:r>
              <a:rPr lang="en-US" dirty="0"/>
              <a:t> BT</a:t>
            </a:r>
          </a:p>
        </p:txBody>
      </p:sp>
      <p:sp>
        <p:nvSpPr>
          <p:cNvPr id="3" name="Content Placeholder 2"/>
          <p:cNvSpPr>
            <a:spLocks noGrp="1"/>
          </p:cNvSpPr>
          <p:nvPr>
            <p:ph idx="1"/>
          </p:nvPr>
        </p:nvSpPr>
        <p:spPr/>
        <p:txBody>
          <a:bodyPr/>
          <a:lstStyle/>
          <a:p>
            <a:r>
              <a:rPr lang="lt-LT" dirty="0"/>
              <a:t> Pagrindinė tikimybinio išvedimo problema yra rasti įvykio įvykimo tikimybę turint faktų rinkinį;</a:t>
            </a:r>
          </a:p>
          <a:p>
            <a:r>
              <a:rPr lang="lt-LT" dirty="0" smtClean="0"/>
              <a:t> </a:t>
            </a:r>
            <a:r>
              <a:rPr lang="lt-LT" dirty="0"/>
              <a:t>Tai gali būti realizuota panaudojant BT ir nuosekliai taikant </a:t>
            </a:r>
            <a:r>
              <a:rPr lang="lt-LT" dirty="0" err="1"/>
              <a:t>Bajeso</a:t>
            </a:r>
            <a:r>
              <a:rPr lang="lt-LT" dirty="0"/>
              <a:t> teoremą.</a:t>
            </a:r>
          </a:p>
        </p:txBody>
      </p:sp>
      <p:sp>
        <p:nvSpPr>
          <p:cNvPr id="4" name="Slide Number Placeholder 3"/>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34714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a:p>
        </p:txBody>
      </p:sp>
      <p:pic>
        <p:nvPicPr>
          <p:cNvPr id="4" name="Picture 3"/>
          <p:cNvPicPr>
            <a:picLocks noChangeAspect="1"/>
          </p:cNvPicPr>
          <p:nvPr/>
        </p:nvPicPr>
        <p:blipFill rotWithShape="1">
          <a:blip r:embed="rId2"/>
          <a:srcRect b="11553"/>
          <a:stretch/>
        </p:blipFill>
        <p:spPr>
          <a:xfrm>
            <a:off x="1534696" y="798972"/>
            <a:ext cx="8554144" cy="490344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69606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Loginio išvedimo iliustracija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60</a:t>
            </a:fld>
            <a:endParaRPr lang="en-US" dirty="0"/>
          </a:p>
        </p:txBody>
      </p:sp>
      <p:sp>
        <p:nvSpPr>
          <p:cNvPr id="5" name="Oval 6"/>
          <p:cNvSpPr>
            <a:spLocks noChangeArrowheads="1"/>
          </p:cNvSpPr>
          <p:nvPr/>
        </p:nvSpPr>
        <p:spPr bwMode="auto">
          <a:xfrm>
            <a:off x="2434809" y="1924939"/>
            <a:ext cx="220662"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6" name="Oval 7"/>
          <p:cNvSpPr>
            <a:spLocks noChangeArrowheads="1"/>
          </p:cNvSpPr>
          <p:nvPr/>
        </p:nvSpPr>
        <p:spPr bwMode="auto">
          <a:xfrm>
            <a:off x="1991896" y="2367852"/>
            <a:ext cx="220663"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7" name="Oval 8"/>
          <p:cNvSpPr>
            <a:spLocks noChangeArrowheads="1"/>
          </p:cNvSpPr>
          <p:nvPr/>
        </p:nvSpPr>
        <p:spPr bwMode="auto">
          <a:xfrm>
            <a:off x="2876134" y="236785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8" name="Oval 9"/>
          <p:cNvSpPr>
            <a:spLocks noChangeArrowheads="1"/>
          </p:cNvSpPr>
          <p:nvPr/>
        </p:nvSpPr>
        <p:spPr bwMode="auto">
          <a:xfrm>
            <a:off x="1548984" y="2809177"/>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9" name="Oval 10"/>
          <p:cNvSpPr>
            <a:spLocks noChangeArrowheads="1"/>
          </p:cNvSpPr>
          <p:nvPr/>
        </p:nvSpPr>
        <p:spPr bwMode="auto">
          <a:xfrm>
            <a:off x="1991896" y="3031427"/>
            <a:ext cx="220663"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 name="Oval 11"/>
          <p:cNvSpPr>
            <a:spLocks noChangeArrowheads="1"/>
          </p:cNvSpPr>
          <p:nvPr/>
        </p:nvSpPr>
        <p:spPr bwMode="auto">
          <a:xfrm>
            <a:off x="2876134" y="3031427"/>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1" name="Oval 12"/>
          <p:cNvSpPr>
            <a:spLocks noChangeArrowheads="1"/>
          </p:cNvSpPr>
          <p:nvPr/>
        </p:nvSpPr>
        <p:spPr bwMode="auto">
          <a:xfrm>
            <a:off x="3363496" y="2853627"/>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2" name="Oval 13"/>
          <p:cNvSpPr>
            <a:spLocks noChangeArrowheads="1"/>
          </p:cNvSpPr>
          <p:nvPr/>
        </p:nvSpPr>
        <p:spPr bwMode="auto">
          <a:xfrm>
            <a:off x="2477671"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 name="Oval 14"/>
          <p:cNvSpPr>
            <a:spLocks noChangeArrowheads="1"/>
          </p:cNvSpPr>
          <p:nvPr/>
        </p:nvSpPr>
        <p:spPr bwMode="auto">
          <a:xfrm>
            <a:off x="3274596"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14" name="AutoShape 15"/>
          <p:cNvCxnSpPr>
            <a:cxnSpLocks noChangeShapeType="1"/>
            <a:stCxn id="5" idx="3"/>
            <a:endCxn id="6" idx="7"/>
          </p:cNvCxnSpPr>
          <p:nvPr/>
        </p:nvCxnSpPr>
        <p:spPr bwMode="auto">
          <a:xfrm flipH="1">
            <a:off x="2180809" y="2113852"/>
            <a:ext cx="285750" cy="285750"/>
          </a:xfrm>
          <a:prstGeom prst="straightConnector1">
            <a:avLst/>
          </a:prstGeom>
          <a:noFill/>
          <a:ln w="12700">
            <a:solidFill>
              <a:schemeClr val="tx1"/>
            </a:solidFill>
            <a:round/>
            <a:headEnd/>
            <a:tailEnd type="triangle" w="med" len="med"/>
          </a:ln>
          <a:effectLst/>
        </p:spPr>
      </p:cxnSp>
      <p:cxnSp>
        <p:nvCxnSpPr>
          <p:cNvPr id="15" name="AutoShape 16"/>
          <p:cNvCxnSpPr>
            <a:cxnSpLocks noChangeShapeType="1"/>
            <a:stCxn id="5" idx="5"/>
            <a:endCxn id="7" idx="1"/>
          </p:cNvCxnSpPr>
          <p:nvPr/>
        </p:nvCxnSpPr>
        <p:spPr bwMode="auto">
          <a:xfrm>
            <a:off x="2623721" y="2113852"/>
            <a:ext cx="285750" cy="285750"/>
          </a:xfrm>
          <a:prstGeom prst="straightConnector1">
            <a:avLst/>
          </a:prstGeom>
          <a:noFill/>
          <a:ln w="12700">
            <a:solidFill>
              <a:schemeClr val="tx1"/>
            </a:solidFill>
            <a:round/>
            <a:headEnd/>
            <a:tailEnd type="triangle" w="med" len="med"/>
          </a:ln>
          <a:effectLst/>
        </p:spPr>
      </p:cxnSp>
      <p:cxnSp>
        <p:nvCxnSpPr>
          <p:cNvPr id="16" name="AutoShape 17"/>
          <p:cNvCxnSpPr>
            <a:cxnSpLocks noChangeShapeType="1"/>
            <a:stCxn id="7" idx="5"/>
            <a:endCxn id="11" idx="1"/>
          </p:cNvCxnSpPr>
          <p:nvPr/>
        </p:nvCxnSpPr>
        <p:spPr bwMode="auto">
          <a:xfrm>
            <a:off x="3065046" y="2556764"/>
            <a:ext cx="330200" cy="330200"/>
          </a:xfrm>
          <a:prstGeom prst="straightConnector1">
            <a:avLst/>
          </a:prstGeom>
          <a:noFill/>
          <a:ln w="12700">
            <a:solidFill>
              <a:schemeClr val="tx1"/>
            </a:solidFill>
            <a:round/>
            <a:headEnd/>
            <a:tailEnd type="triangle" w="med" len="med"/>
          </a:ln>
          <a:effectLst/>
        </p:spPr>
      </p:cxnSp>
      <p:cxnSp>
        <p:nvCxnSpPr>
          <p:cNvPr id="17" name="AutoShape 18"/>
          <p:cNvCxnSpPr>
            <a:cxnSpLocks noChangeShapeType="1"/>
            <a:stCxn id="7" idx="4"/>
            <a:endCxn id="10" idx="0"/>
          </p:cNvCxnSpPr>
          <p:nvPr/>
        </p:nvCxnSpPr>
        <p:spPr bwMode="auto">
          <a:xfrm>
            <a:off x="2987259" y="2588514"/>
            <a:ext cx="0" cy="442913"/>
          </a:xfrm>
          <a:prstGeom prst="straightConnector1">
            <a:avLst/>
          </a:prstGeom>
          <a:noFill/>
          <a:ln w="12700">
            <a:solidFill>
              <a:schemeClr val="tx1"/>
            </a:solidFill>
            <a:round/>
            <a:headEnd/>
            <a:tailEnd type="triangle" w="med" len="med"/>
          </a:ln>
          <a:effectLst/>
        </p:spPr>
      </p:cxnSp>
      <p:cxnSp>
        <p:nvCxnSpPr>
          <p:cNvPr id="18" name="AutoShape 19"/>
          <p:cNvCxnSpPr>
            <a:cxnSpLocks noChangeShapeType="1"/>
            <a:stCxn id="6" idx="3"/>
            <a:endCxn id="8" idx="7"/>
          </p:cNvCxnSpPr>
          <p:nvPr/>
        </p:nvCxnSpPr>
        <p:spPr bwMode="auto">
          <a:xfrm flipH="1">
            <a:off x="1737896" y="2556764"/>
            <a:ext cx="285750" cy="285750"/>
          </a:xfrm>
          <a:prstGeom prst="straightConnector1">
            <a:avLst/>
          </a:prstGeom>
          <a:noFill/>
          <a:ln w="12700">
            <a:solidFill>
              <a:schemeClr val="tx1"/>
            </a:solidFill>
            <a:round/>
            <a:headEnd/>
            <a:tailEnd type="triangle" w="med" len="med"/>
          </a:ln>
          <a:effectLst/>
        </p:spPr>
      </p:cxnSp>
      <p:cxnSp>
        <p:nvCxnSpPr>
          <p:cNvPr id="19" name="AutoShape 20"/>
          <p:cNvCxnSpPr>
            <a:cxnSpLocks noChangeShapeType="1"/>
            <a:stCxn id="6" idx="4"/>
            <a:endCxn id="9" idx="0"/>
          </p:cNvCxnSpPr>
          <p:nvPr/>
        </p:nvCxnSpPr>
        <p:spPr bwMode="auto">
          <a:xfrm>
            <a:off x="2103021" y="2588514"/>
            <a:ext cx="0" cy="442913"/>
          </a:xfrm>
          <a:prstGeom prst="straightConnector1">
            <a:avLst/>
          </a:prstGeom>
          <a:noFill/>
          <a:ln w="12700">
            <a:solidFill>
              <a:schemeClr val="tx1"/>
            </a:solidFill>
            <a:round/>
            <a:headEnd/>
            <a:tailEnd type="triangle" w="med" len="med"/>
          </a:ln>
          <a:effectLst/>
        </p:spPr>
      </p:cxnSp>
      <p:cxnSp>
        <p:nvCxnSpPr>
          <p:cNvPr id="20" name="AutoShape 22"/>
          <p:cNvCxnSpPr>
            <a:cxnSpLocks noChangeShapeType="1"/>
            <a:stCxn id="10" idx="3"/>
            <a:endCxn id="12" idx="7"/>
          </p:cNvCxnSpPr>
          <p:nvPr/>
        </p:nvCxnSpPr>
        <p:spPr bwMode="auto">
          <a:xfrm flipH="1">
            <a:off x="2668171" y="3220339"/>
            <a:ext cx="241300" cy="241300"/>
          </a:xfrm>
          <a:prstGeom prst="straightConnector1">
            <a:avLst/>
          </a:prstGeom>
          <a:noFill/>
          <a:ln w="12700">
            <a:solidFill>
              <a:schemeClr val="tx1"/>
            </a:solidFill>
            <a:round/>
            <a:headEnd/>
            <a:tailEnd type="triangle" w="med" len="med"/>
          </a:ln>
          <a:effectLst/>
        </p:spPr>
      </p:cxnSp>
      <p:cxnSp>
        <p:nvCxnSpPr>
          <p:cNvPr id="21" name="AutoShape 27"/>
          <p:cNvCxnSpPr>
            <a:cxnSpLocks noChangeShapeType="1"/>
          </p:cNvCxnSpPr>
          <p:nvPr/>
        </p:nvCxnSpPr>
        <p:spPr bwMode="auto">
          <a:xfrm>
            <a:off x="3077746" y="3207639"/>
            <a:ext cx="241300" cy="241300"/>
          </a:xfrm>
          <a:prstGeom prst="straightConnector1">
            <a:avLst/>
          </a:prstGeom>
          <a:noFill/>
          <a:ln w="12700">
            <a:solidFill>
              <a:schemeClr val="tx1"/>
            </a:solidFill>
            <a:round/>
            <a:headEnd/>
            <a:tailEnd type="triangle" w="med" len="med"/>
          </a:ln>
          <a:effectLst/>
        </p:spPr>
      </p:cxnSp>
      <p:sp>
        <p:nvSpPr>
          <p:cNvPr id="22" name="Text Box 60"/>
          <p:cNvSpPr txBox="1">
            <a:spLocks noChangeArrowheads="1"/>
          </p:cNvSpPr>
          <p:nvPr/>
        </p:nvSpPr>
        <p:spPr bwMode="auto">
          <a:xfrm>
            <a:off x="4444584" y="3479102"/>
            <a:ext cx="568325" cy="336550"/>
          </a:xfrm>
          <a:prstGeom prst="rect">
            <a:avLst/>
          </a:prstGeom>
          <a:noFill/>
          <a:ln w="12700">
            <a:noFill/>
            <a:miter lim="800000"/>
            <a:headEnd/>
            <a:tailEnd/>
          </a:ln>
          <a:effectLst/>
        </p:spPr>
        <p:txBody>
          <a:bodyPr wrap="none">
            <a:spAutoFit/>
          </a:bodyPr>
          <a:lstStyle/>
          <a:p>
            <a:r>
              <a:rPr lang="en-US" sz="1600"/>
              <a:t>Data</a:t>
            </a:r>
          </a:p>
        </p:txBody>
      </p:sp>
      <p:sp>
        <p:nvSpPr>
          <p:cNvPr id="23" name="Text Box 61"/>
          <p:cNvSpPr txBox="1">
            <a:spLocks noChangeArrowheads="1"/>
          </p:cNvSpPr>
          <p:nvPr/>
        </p:nvSpPr>
        <p:spPr bwMode="auto">
          <a:xfrm>
            <a:off x="6232109" y="3198114"/>
            <a:ext cx="568325" cy="336550"/>
          </a:xfrm>
          <a:prstGeom prst="rect">
            <a:avLst/>
          </a:prstGeom>
          <a:noFill/>
          <a:ln w="12700">
            <a:noFill/>
            <a:miter lim="800000"/>
            <a:headEnd/>
            <a:tailEnd/>
          </a:ln>
          <a:effectLst/>
        </p:spPr>
        <p:txBody>
          <a:bodyPr wrap="none">
            <a:spAutoFit/>
          </a:bodyPr>
          <a:lstStyle/>
          <a:p>
            <a:r>
              <a:rPr lang="en-US" sz="1600"/>
              <a:t>Data</a:t>
            </a:r>
          </a:p>
        </p:txBody>
      </p:sp>
      <p:sp>
        <p:nvSpPr>
          <p:cNvPr id="24" name="Oval 63"/>
          <p:cNvSpPr>
            <a:spLocks noChangeArrowheads="1"/>
          </p:cNvSpPr>
          <p:nvPr/>
        </p:nvSpPr>
        <p:spPr bwMode="auto">
          <a:xfrm>
            <a:off x="5108159" y="1924939"/>
            <a:ext cx="220662"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25" name="Oval 64"/>
          <p:cNvSpPr>
            <a:spLocks noChangeArrowheads="1"/>
          </p:cNvSpPr>
          <p:nvPr/>
        </p:nvSpPr>
        <p:spPr bwMode="auto">
          <a:xfrm>
            <a:off x="4665246" y="2367852"/>
            <a:ext cx="220663"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26" name="Oval 65"/>
          <p:cNvSpPr>
            <a:spLocks noChangeArrowheads="1"/>
          </p:cNvSpPr>
          <p:nvPr/>
        </p:nvSpPr>
        <p:spPr bwMode="auto">
          <a:xfrm>
            <a:off x="5549484" y="236785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27" name="Oval 66"/>
          <p:cNvSpPr>
            <a:spLocks noChangeArrowheads="1"/>
          </p:cNvSpPr>
          <p:nvPr/>
        </p:nvSpPr>
        <p:spPr bwMode="auto">
          <a:xfrm>
            <a:off x="4222334" y="2809177"/>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28" name="Oval 67"/>
          <p:cNvSpPr>
            <a:spLocks noChangeArrowheads="1"/>
          </p:cNvSpPr>
          <p:nvPr/>
        </p:nvSpPr>
        <p:spPr bwMode="auto">
          <a:xfrm>
            <a:off x="4665246" y="3031427"/>
            <a:ext cx="220663"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29" name="Oval 68"/>
          <p:cNvSpPr>
            <a:spLocks noChangeArrowheads="1"/>
          </p:cNvSpPr>
          <p:nvPr/>
        </p:nvSpPr>
        <p:spPr bwMode="auto">
          <a:xfrm>
            <a:off x="5549484" y="3031427"/>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30" name="Oval 69"/>
          <p:cNvSpPr>
            <a:spLocks noChangeArrowheads="1"/>
          </p:cNvSpPr>
          <p:nvPr/>
        </p:nvSpPr>
        <p:spPr bwMode="auto">
          <a:xfrm>
            <a:off x="6036846" y="2853627"/>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31" name="Oval 70"/>
          <p:cNvSpPr>
            <a:spLocks noChangeArrowheads="1"/>
          </p:cNvSpPr>
          <p:nvPr/>
        </p:nvSpPr>
        <p:spPr bwMode="auto">
          <a:xfrm>
            <a:off x="5151021"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32" name="Oval 71"/>
          <p:cNvSpPr>
            <a:spLocks noChangeArrowheads="1"/>
          </p:cNvSpPr>
          <p:nvPr/>
        </p:nvSpPr>
        <p:spPr bwMode="auto">
          <a:xfrm>
            <a:off x="5947946"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33" name="AutoShape 72"/>
          <p:cNvCxnSpPr>
            <a:cxnSpLocks noChangeShapeType="1"/>
            <a:stCxn id="24" idx="3"/>
            <a:endCxn id="25" idx="7"/>
          </p:cNvCxnSpPr>
          <p:nvPr/>
        </p:nvCxnSpPr>
        <p:spPr bwMode="auto">
          <a:xfrm flipH="1">
            <a:off x="4854159" y="2113852"/>
            <a:ext cx="285750" cy="285750"/>
          </a:xfrm>
          <a:prstGeom prst="straightConnector1">
            <a:avLst/>
          </a:prstGeom>
          <a:noFill/>
          <a:ln w="12700">
            <a:solidFill>
              <a:schemeClr val="tx1"/>
            </a:solidFill>
            <a:round/>
            <a:headEnd/>
            <a:tailEnd type="triangle" w="med" len="med"/>
          </a:ln>
          <a:effectLst/>
        </p:spPr>
      </p:cxnSp>
      <p:cxnSp>
        <p:nvCxnSpPr>
          <p:cNvPr id="34" name="AutoShape 73"/>
          <p:cNvCxnSpPr>
            <a:cxnSpLocks noChangeShapeType="1"/>
            <a:stCxn id="24" idx="5"/>
            <a:endCxn id="26" idx="1"/>
          </p:cNvCxnSpPr>
          <p:nvPr/>
        </p:nvCxnSpPr>
        <p:spPr bwMode="auto">
          <a:xfrm>
            <a:off x="5297071" y="2113852"/>
            <a:ext cx="285750" cy="285750"/>
          </a:xfrm>
          <a:prstGeom prst="straightConnector1">
            <a:avLst/>
          </a:prstGeom>
          <a:noFill/>
          <a:ln w="12700">
            <a:solidFill>
              <a:schemeClr val="tx1"/>
            </a:solidFill>
            <a:round/>
            <a:headEnd/>
            <a:tailEnd type="triangle" w="med" len="med"/>
          </a:ln>
          <a:effectLst/>
        </p:spPr>
      </p:cxnSp>
      <p:cxnSp>
        <p:nvCxnSpPr>
          <p:cNvPr id="35" name="AutoShape 74"/>
          <p:cNvCxnSpPr>
            <a:cxnSpLocks noChangeShapeType="1"/>
            <a:stCxn id="26" idx="5"/>
            <a:endCxn id="30" idx="1"/>
          </p:cNvCxnSpPr>
          <p:nvPr/>
        </p:nvCxnSpPr>
        <p:spPr bwMode="auto">
          <a:xfrm>
            <a:off x="5738396" y="2556764"/>
            <a:ext cx="330200" cy="330200"/>
          </a:xfrm>
          <a:prstGeom prst="straightConnector1">
            <a:avLst/>
          </a:prstGeom>
          <a:noFill/>
          <a:ln w="12700">
            <a:solidFill>
              <a:schemeClr val="tx1"/>
            </a:solidFill>
            <a:round/>
            <a:headEnd/>
            <a:tailEnd type="triangle" w="med" len="med"/>
          </a:ln>
          <a:effectLst/>
        </p:spPr>
      </p:cxnSp>
      <p:cxnSp>
        <p:nvCxnSpPr>
          <p:cNvPr id="36" name="AutoShape 75"/>
          <p:cNvCxnSpPr>
            <a:cxnSpLocks noChangeShapeType="1"/>
            <a:stCxn id="26" idx="4"/>
            <a:endCxn id="29" idx="0"/>
          </p:cNvCxnSpPr>
          <p:nvPr/>
        </p:nvCxnSpPr>
        <p:spPr bwMode="auto">
          <a:xfrm>
            <a:off x="5660609" y="2588514"/>
            <a:ext cx="0" cy="442913"/>
          </a:xfrm>
          <a:prstGeom prst="straightConnector1">
            <a:avLst/>
          </a:prstGeom>
          <a:noFill/>
          <a:ln w="12700">
            <a:solidFill>
              <a:schemeClr val="tx1"/>
            </a:solidFill>
            <a:round/>
            <a:headEnd/>
            <a:tailEnd type="triangle" w="med" len="med"/>
          </a:ln>
          <a:effectLst/>
        </p:spPr>
      </p:cxnSp>
      <p:cxnSp>
        <p:nvCxnSpPr>
          <p:cNvPr id="37" name="AutoShape 76"/>
          <p:cNvCxnSpPr>
            <a:cxnSpLocks noChangeShapeType="1"/>
            <a:stCxn id="25" idx="3"/>
            <a:endCxn id="27" idx="7"/>
          </p:cNvCxnSpPr>
          <p:nvPr/>
        </p:nvCxnSpPr>
        <p:spPr bwMode="auto">
          <a:xfrm flipH="1">
            <a:off x="4411246" y="2556764"/>
            <a:ext cx="285750" cy="285750"/>
          </a:xfrm>
          <a:prstGeom prst="straightConnector1">
            <a:avLst/>
          </a:prstGeom>
          <a:noFill/>
          <a:ln w="12700">
            <a:solidFill>
              <a:schemeClr val="tx1"/>
            </a:solidFill>
            <a:round/>
            <a:headEnd/>
            <a:tailEnd type="triangle" w="med" len="med"/>
          </a:ln>
          <a:effectLst/>
        </p:spPr>
      </p:cxnSp>
      <p:cxnSp>
        <p:nvCxnSpPr>
          <p:cNvPr id="38" name="AutoShape 77"/>
          <p:cNvCxnSpPr>
            <a:cxnSpLocks noChangeShapeType="1"/>
            <a:stCxn id="25" idx="4"/>
            <a:endCxn id="28" idx="0"/>
          </p:cNvCxnSpPr>
          <p:nvPr/>
        </p:nvCxnSpPr>
        <p:spPr bwMode="auto">
          <a:xfrm>
            <a:off x="4776371" y="2588514"/>
            <a:ext cx="0" cy="442913"/>
          </a:xfrm>
          <a:prstGeom prst="straightConnector1">
            <a:avLst/>
          </a:prstGeom>
          <a:noFill/>
          <a:ln w="12700">
            <a:solidFill>
              <a:schemeClr val="tx1"/>
            </a:solidFill>
            <a:round/>
            <a:headEnd/>
            <a:tailEnd type="triangle" w="med" len="med"/>
          </a:ln>
          <a:effectLst/>
        </p:spPr>
      </p:cxnSp>
      <p:cxnSp>
        <p:nvCxnSpPr>
          <p:cNvPr id="39" name="AutoShape 78"/>
          <p:cNvCxnSpPr>
            <a:cxnSpLocks noChangeShapeType="1"/>
          </p:cNvCxnSpPr>
          <p:nvPr/>
        </p:nvCxnSpPr>
        <p:spPr bwMode="auto">
          <a:xfrm flipH="1" flipV="1">
            <a:off x="6257509" y="3075877"/>
            <a:ext cx="177800" cy="176212"/>
          </a:xfrm>
          <a:prstGeom prst="straightConnector1">
            <a:avLst/>
          </a:prstGeom>
          <a:noFill/>
          <a:ln w="12700">
            <a:solidFill>
              <a:schemeClr val="tx1"/>
            </a:solidFill>
            <a:round/>
            <a:headEnd/>
            <a:tailEnd type="triangle" w="med" len="med"/>
          </a:ln>
          <a:effectLst/>
        </p:spPr>
      </p:cxnSp>
      <p:cxnSp>
        <p:nvCxnSpPr>
          <p:cNvPr id="40" name="AutoShape 79"/>
          <p:cNvCxnSpPr>
            <a:cxnSpLocks noChangeShapeType="1"/>
            <a:stCxn id="29" idx="3"/>
            <a:endCxn id="31" idx="7"/>
          </p:cNvCxnSpPr>
          <p:nvPr/>
        </p:nvCxnSpPr>
        <p:spPr bwMode="auto">
          <a:xfrm flipH="1">
            <a:off x="5341521" y="3220339"/>
            <a:ext cx="241300" cy="241300"/>
          </a:xfrm>
          <a:prstGeom prst="straightConnector1">
            <a:avLst/>
          </a:prstGeom>
          <a:noFill/>
          <a:ln w="12700">
            <a:solidFill>
              <a:schemeClr val="tx1"/>
            </a:solidFill>
            <a:round/>
            <a:headEnd/>
            <a:tailEnd type="triangle" w="med" len="med"/>
          </a:ln>
          <a:effectLst/>
        </p:spPr>
      </p:cxnSp>
      <p:sp>
        <p:nvSpPr>
          <p:cNvPr id="41" name="Oval 80"/>
          <p:cNvSpPr>
            <a:spLocks noChangeArrowheads="1"/>
          </p:cNvSpPr>
          <p:nvPr/>
        </p:nvSpPr>
        <p:spPr bwMode="auto">
          <a:xfrm>
            <a:off x="6043196" y="2632964"/>
            <a:ext cx="133350" cy="133350"/>
          </a:xfrm>
          <a:prstGeom prst="ellipse">
            <a:avLst/>
          </a:prstGeom>
          <a:noFill/>
          <a:ln w="12700">
            <a:solidFill>
              <a:schemeClr val="tx1"/>
            </a:solidFill>
            <a:round/>
            <a:headEnd/>
            <a:tailEnd/>
          </a:ln>
          <a:effectLst/>
        </p:spPr>
        <p:txBody>
          <a:bodyPr wrap="none" anchor="ctr"/>
          <a:lstStyle/>
          <a:p>
            <a:endParaRPr lang="en-GB"/>
          </a:p>
        </p:txBody>
      </p:sp>
      <p:cxnSp>
        <p:nvCxnSpPr>
          <p:cNvPr id="42" name="AutoShape 81"/>
          <p:cNvCxnSpPr>
            <a:cxnSpLocks noChangeShapeType="1"/>
            <a:stCxn id="41" idx="1"/>
          </p:cNvCxnSpPr>
          <p:nvPr/>
        </p:nvCxnSpPr>
        <p:spPr bwMode="auto">
          <a:xfrm flipH="1" flipV="1">
            <a:off x="5914609" y="2502789"/>
            <a:ext cx="147637" cy="149225"/>
          </a:xfrm>
          <a:prstGeom prst="straightConnector1">
            <a:avLst/>
          </a:prstGeom>
          <a:noFill/>
          <a:ln w="12700">
            <a:solidFill>
              <a:schemeClr val="tx1"/>
            </a:solidFill>
            <a:round/>
            <a:headEnd/>
            <a:tailEnd type="triangle" w="med" len="med"/>
          </a:ln>
          <a:effectLst/>
        </p:spPr>
      </p:cxnSp>
      <p:cxnSp>
        <p:nvCxnSpPr>
          <p:cNvPr id="43" name="AutoShape 82"/>
          <p:cNvCxnSpPr>
            <a:cxnSpLocks noChangeShapeType="1"/>
          </p:cNvCxnSpPr>
          <p:nvPr/>
        </p:nvCxnSpPr>
        <p:spPr bwMode="auto">
          <a:xfrm>
            <a:off x="5751096" y="3207639"/>
            <a:ext cx="241300" cy="241300"/>
          </a:xfrm>
          <a:prstGeom prst="straightConnector1">
            <a:avLst/>
          </a:prstGeom>
          <a:noFill/>
          <a:ln w="12700">
            <a:solidFill>
              <a:schemeClr val="tx1"/>
            </a:solidFill>
            <a:round/>
            <a:headEnd/>
            <a:tailEnd type="triangle" w="med" len="med"/>
          </a:ln>
          <a:effectLst/>
        </p:spPr>
      </p:cxnSp>
      <p:cxnSp>
        <p:nvCxnSpPr>
          <p:cNvPr id="44" name="AutoShape 83"/>
          <p:cNvCxnSpPr>
            <a:cxnSpLocks noChangeShapeType="1"/>
          </p:cNvCxnSpPr>
          <p:nvPr/>
        </p:nvCxnSpPr>
        <p:spPr bwMode="auto">
          <a:xfrm flipV="1">
            <a:off x="4754146" y="3296539"/>
            <a:ext cx="0" cy="220663"/>
          </a:xfrm>
          <a:prstGeom prst="straightConnector1">
            <a:avLst/>
          </a:prstGeom>
          <a:noFill/>
          <a:ln w="12700">
            <a:solidFill>
              <a:schemeClr val="tx1"/>
            </a:solidFill>
            <a:round/>
            <a:headEnd/>
            <a:tailEnd type="triangle" w="med" len="med"/>
          </a:ln>
          <a:effectLst/>
        </p:spPr>
      </p:cxnSp>
      <p:sp>
        <p:nvSpPr>
          <p:cNvPr id="45" name="Oval 84"/>
          <p:cNvSpPr>
            <a:spLocks noChangeArrowheads="1"/>
          </p:cNvSpPr>
          <p:nvPr/>
        </p:nvSpPr>
        <p:spPr bwMode="auto">
          <a:xfrm>
            <a:off x="4841459" y="2809177"/>
            <a:ext cx="133350" cy="133350"/>
          </a:xfrm>
          <a:prstGeom prst="ellipse">
            <a:avLst/>
          </a:prstGeom>
          <a:noFill/>
          <a:ln w="12700">
            <a:solidFill>
              <a:schemeClr val="tx1"/>
            </a:solidFill>
            <a:round/>
            <a:headEnd/>
            <a:tailEnd/>
          </a:ln>
          <a:effectLst/>
        </p:spPr>
        <p:txBody>
          <a:bodyPr wrap="none" anchor="ctr"/>
          <a:lstStyle/>
          <a:p>
            <a:endParaRPr lang="en-GB"/>
          </a:p>
        </p:txBody>
      </p:sp>
      <p:cxnSp>
        <p:nvCxnSpPr>
          <p:cNvPr id="46" name="AutoShape 85"/>
          <p:cNvCxnSpPr>
            <a:cxnSpLocks noChangeShapeType="1"/>
          </p:cNvCxnSpPr>
          <p:nvPr/>
        </p:nvCxnSpPr>
        <p:spPr bwMode="auto">
          <a:xfrm flipV="1">
            <a:off x="4908134" y="2621852"/>
            <a:ext cx="0" cy="187325"/>
          </a:xfrm>
          <a:prstGeom prst="straightConnector1">
            <a:avLst/>
          </a:prstGeom>
          <a:noFill/>
          <a:ln w="12700">
            <a:solidFill>
              <a:schemeClr val="tx1"/>
            </a:solidFill>
            <a:round/>
            <a:headEnd/>
            <a:tailEnd type="triangle" w="med" len="med"/>
          </a:ln>
          <a:effectLst/>
        </p:spPr>
      </p:cxnSp>
      <p:sp>
        <p:nvSpPr>
          <p:cNvPr id="47" name="Oval 89"/>
          <p:cNvSpPr>
            <a:spLocks noChangeArrowheads="1"/>
          </p:cNvSpPr>
          <p:nvPr/>
        </p:nvSpPr>
        <p:spPr bwMode="auto">
          <a:xfrm>
            <a:off x="8326021" y="1924939"/>
            <a:ext cx="220663"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48" name="Oval 90"/>
          <p:cNvSpPr>
            <a:spLocks noChangeArrowheads="1"/>
          </p:cNvSpPr>
          <p:nvPr/>
        </p:nvSpPr>
        <p:spPr bwMode="auto">
          <a:xfrm>
            <a:off x="7883109" y="2367852"/>
            <a:ext cx="220662"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49" name="Oval 91"/>
          <p:cNvSpPr>
            <a:spLocks noChangeArrowheads="1"/>
          </p:cNvSpPr>
          <p:nvPr/>
        </p:nvSpPr>
        <p:spPr bwMode="auto">
          <a:xfrm>
            <a:off x="8767346" y="236785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0" name="Oval 92"/>
          <p:cNvSpPr>
            <a:spLocks noChangeArrowheads="1"/>
          </p:cNvSpPr>
          <p:nvPr/>
        </p:nvSpPr>
        <p:spPr bwMode="auto">
          <a:xfrm>
            <a:off x="7440196" y="2809177"/>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1" name="Oval 93"/>
          <p:cNvSpPr>
            <a:spLocks noChangeArrowheads="1"/>
          </p:cNvSpPr>
          <p:nvPr/>
        </p:nvSpPr>
        <p:spPr bwMode="auto">
          <a:xfrm>
            <a:off x="7883109" y="3031427"/>
            <a:ext cx="220662"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2" name="Oval 94"/>
          <p:cNvSpPr>
            <a:spLocks noChangeArrowheads="1"/>
          </p:cNvSpPr>
          <p:nvPr/>
        </p:nvSpPr>
        <p:spPr bwMode="auto">
          <a:xfrm>
            <a:off x="8767346" y="3031427"/>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3" name="Oval 95"/>
          <p:cNvSpPr>
            <a:spLocks noChangeArrowheads="1"/>
          </p:cNvSpPr>
          <p:nvPr/>
        </p:nvSpPr>
        <p:spPr bwMode="auto">
          <a:xfrm>
            <a:off x="9254709" y="2853627"/>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4" name="Oval 96"/>
          <p:cNvSpPr>
            <a:spLocks noChangeArrowheads="1"/>
          </p:cNvSpPr>
          <p:nvPr/>
        </p:nvSpPr>
        <p:spPr bwMode="auto">
          <a:xfrm>
            <a:off x="8368884"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55" name="Oval 97"/>
          <p:cNvSpPr>
            <a:spLocks noChangeArrowheads="1"/>
          </p:cNvSpPr>
          <p:nvPr/>
        </p:nvSpPr>
        <p:spPr bwMode="auto">
          <a:xfrm>
            <a:off x="9165809" y="342988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56" name="AutoShape 98"/>
          <p:cNvCxnSpPr>
            <a:cxnSpLocks noChangeShapeType="1"/>
            <a:stCxn id="47" idx="3"/>
            <a:endCxn id="48" idx="7"/>
          </p:cNvCxnSpPr>
          <p:nvPr/>
        </p:nvCxnSpPr>
        <p:spPr bwMode="auto">
          <a:xfrm flipH="1">
            <a:off x="8072021" y="2113852"/>
            <a:ext cx="285750" cy="285750"/>
          </a:xfrm>
          <a:prstGeom prst="straightConnector1">
            <a:avLst/>
          </a:prstGeom>
          <a:noFill/>
          <a:ln w="12700">
            <a:solidFill>
              <a:schemeClr val="tx1"/>
            </a:solidFill>
            <a:round/>
            <a:headEnd/>
            <a:tailEnd type="triangle" w="med" len="med"/>
          </a:ln>
          <a:effectLst/>
        </p:spPr>
      </p:cxnSp>
      <p:cxnSp>
        <p:nvCxnSpPr>
          <p:cNvPr id="57" name="AutoShape 99"/>
          <p:cNvCxnSpPr>
            <a:cxnSpLocks noChangeShapeType="1"/>
            <a:stCxn id="47" idx="5"/>
            <a:endCxn id="49" idx="1"/>
          </p:cNvCxnSpPr>
          <p:nvPr/>
        </p:nvCxnSpPr>
        <p:spPr bwMode="auto">
          <a:xfrm>
            <a:off x="8514934" y="2113852"/>
            <a:ext cx="285750" cy="285750"/>
          </a:xfrm>
          <a:prstGeom prst="straightConnector1">
            <a:avLst/>
          </a:prstGeom>
          <a:noFill/>
          <a:ln w="12700">
            <a:solidFill>
              <a:schemeClr val="tx1"/>
            </a:solidFill>
            <a:round/>
            <a:headEnd/>
            <a:tailEnd type="triangle" w="med" len="med"/>
          </a:ln>
          <a:effectLst/>
        </p:spPr>
      </p:cxnSp>
      <p:cxnSp>
        <p:nvCxnSpPr>
          <p:cNvPr id="58" name="AutoShape 100"/>
          <p:cNvCxnSpPr>
            <a:cxnSpLocks noChangeShapeType="1"/>
            <a:stCxn id="49" idx="5"/>
            <a:endCxn id="53" idx="1"/>
          </p:cNvCxnSpPr>
          <p:nvPr/>
        </p:nvCxnSpPr>
        <p:spPr bwMode="auto">
          <a:xfrm>
            <a:off x="8956259" y="2556764"/>
            <a:ext cx="330200" cy="330200"/>
          </a:xfrm>
          <a:prstGeom prst="straightConnector1">
            <a:avLst/>
          </a:prstGeom>
          <a:noFill/>
          <a:ln w="12700">
            <a:solidFill>
              <a:schemeClr val="tx1"/>
            </a:solidFill>
            <a:round/>
            <a:headEnd/>
            <a:tailEnd type="triangle" w="med" len="med"/>
          </a:ln>
          <a:effectLst/>
        </p:spPr>
      </p:cxnSp>
      <p:cxnSp>
        <p:nvCxnSpPr>
          <p:cNvPr id="59" name="AutoShape 101"/>
          <p:cNvCxnSpPr>
            <a:cxnSpLocks noChangeShapeType="1"/>
            <a:stCxn id="49" idx="4"/>
            <a:endCxn id="52" idx="0"/>
          </p:cNvCxnSpPr>
          <p:nvPr/>
        </p:nvCxnSpPr>
        <p:spPr bwMode="auto">
          <a:xfrm>
            <a:off x="8878471" y="2588514"/>
            <a:ext cx="0" cy="442913"/>
          </a:xfrm>
          <a:prstGeom prst="straightConnector1">
            <a:avLst/>
          </a:prstGeom>
          <a:noFill/>
          <a:ln w="12700">
            <a:solidFill>
              <a:schemeClr val="tx1"/>
            </a:solidFill>
            <a:round/>
            <a:headEnd/>
            <a:tailEnd type="triangle" w="med" len="med"/>
          </a:ln>
          <a:effectLst/>
        </p:spPr>
      </p:cxnSp>
      <p:cxnSp>
        <p:nvCxnSpPr>
          <p:cNvPr id="60" name="AutoShape 102"/>
          <p:cNvCxnSpPr>
            <a:cxnSpLocks noChangeShapeType="1"/>
            <a:stCxn id="48" idx="3"/>
            <a:endCxn id="50" idx="7"/>
          </p:cNvCxnSpPr>
          <p:nvPr/>
        </p:nvCxnSpPr>
        <p:spPr bwMode="auto">
          <a:xfrm flipH="1">
            <a:off x="7629109" y="2556764"/>
            <a:ext cx="285750" cy="285750"/>
          </a:xfrm>
          <a:prstGeom prst="straightConnector1">
            <a:avLst/>
          </a:prstGeom>
          <a:noFill/>
          <a:ln w="12700">
            <a:solidFill>
              <a:schemeClr val="tx1"/>
            </a:solidFill>
            <a:round/>
            <a:headEnd/>
            <a:tailEnd type="triangle" w="med" len="med"/>
          </a:ln>
          <a:effectLst/>
        </p:spPr>
      </p:cxnSp>
      <p:cxnSp>
        <p:nvCxnSpPr>
          <p:cNvPr id="61" name="AutoShape 103"/>
          <p:cNvCxnSpPr>
            <a:cxnSpLocks noChangeShapeType="1"/>
            <a:stCxn id="48" idx="4"/>
            <a:endCxn id="51" idx="0"/>
          </p:cNvCxnSpPr>
          <p:nvPr/>
        </p:nvCxnSpPr>
        <p:spPr bwMode="auto">
          <a:xfrm>
            <a:off x="7994234" y="2588514"/>
            <a:ext cx="0" cy="442913"/>
          </a:xfrm>
          <a:prstGeom prst="straightConnector1">
            <a:avLst/>
          </a:prstGeom>
          <a:noFill/>
          <a:ln w="12700">
            <a:solidFill>
              <a:schemeClr val="tx1"/>
            </a:solidFill>
            <a:round/>
            <a:headEnd/>
            <a:tailEnd type="triangle" w="med" len="med"/>
          </a:ln>
          <a:effectLst/>
        </p:spPr>
      </p:cxnSp>
      <p:cxnSp>
        <p:nvCxnSpPr>
          <p:cNvPr id="62" name="AutoShape 105"/>
          <p:cNvCxnSpPr>
            <a:cxnSpLocks noChangeShapeType="1"/>
            <a:stCxn id="52" idx="3"/>
            <a:endCxn id="54" idx="7"/>
          </p:cNvCxnSpPr>
          <p:nvPr/>
        </p:nvCxnSpPr>
        <p:spPr bwMode="auto">
          <a:xfrm flipH="1">
            <a:off x="8559384" y="3220339"/>
            <a:ext cx="241300" cy="241300"/>
          </a:xfrm>
          <a:prstGeom prst="straightConnector1">
            <a:avLst/>
          </a:prstGeom>
          <a:noFill/>
          <a:ln w="12700">
            <a:solidFill>
              <a:schemeClr val="tx1"/>
            </a:solidFill>
            <a:round/>
            <a:headEnd/>
            <a:tailEnd type="triangle" w="med" len="med"/>
          </a:ln>
          <a:effectLst/>
        </p:spPr>
      </p:cxnSp>
      <p:sp>
        <p:nvSpPr>
          <p:cNvPr id="63" name="Oval 106"/>
          <p:cNvSpPr>
            <a:spLocks noChangeArrowheads="1"/>
          </p:cNvSpPr>
          <p:nvPr/>
        </p:nvSpPr>
        <p:spPr bwMode="auto">
          <a:xfrm>
            <a:off x="8784809" y="2156714"/>
            <a:ext cx="133350" cy="133350"/>
          </a:xfrm>
          <a:prstGeom prst="ellipse">
            <a:avLst/>
          </a:prstGeom>
          <a:noFill/>
          <a:ln w="12700">
            <a:solidFill>
              <a:schemeClr val="tx1"/>
            </a:solidFill>
            <a:round/>
            <a:headEnd/>
            <a:tailEnd/>
          </a:ln>
          <a:effectLst/>
        </p:spPr>
        <p:txBody>
          <a:bodyPr wrap="none" anchor="ctr"/>
          <a:lstStyle/>
          <a:p>
            <a:endParaRPr lang="en-GB"/>
          </a:p>
        </p:txBody>
      </p:sp>
      <p:cxnSp>
        <p:nvCxnSpPr>
          <p:cNvPr id="64" name="AutoShape 107"/>
          <p:cNvCxnSpPr>
            <a:cxnSpLocks noChangeShapeType="1"/>
            <a:stCxn id="63" idx="1"/>
          </p:cNvCxnSpPr>
          <p:nvPr/>
        </p:nvCxnSpPr>
        <p:spPr bwMode="auto">
          <a:xfrm flipH="1" flipV="1">
            <a:off x="8656221" y="2026539"/>
            <a:ext cx="147638" cy="149225"/>
          </a:xfrm>
          <a:prstGeom prst="straightConnector1">
            <a:avLst/>
          </a:prstGeom>
          <a:noFill/>
          <a:ln w="12700">
            <a:solidFill>
              <a:schemeClr val="tx1"/>
            </a:solidFill>
            <a:round/>
            <a:headEnd/>
            <a:tailEnd type="triangle" w="med" len="med"/>
          </a:ln>
          <a:effectLst/>
        </p:spPr>
      </p:cxnSp>
      <p:cxnSp>
        <p:nvCxnSpPr>
          <p:cNvPr id="65" name="AutoShape 108"/>
          <p:cNvCxnSpPr>
            <a:cxnSpLocks noChangeShapeType="1"/>
          </p:cNvCxnSpPr>
          <p:nvPr/>
        </p:nvCxnSpPr>
        <p:spPr bwMode="auto">
          <a:xfrm>
            <a:off x="8968959" y="3207639"/>
            <a:ext cx="241300" cy="241300"/>
          </a:xfrm>
          <a:prstGeom prst="straightConnector1">
            <a:avLst/>
          </a:prstGeom>
          <a:noFill/>
          <a:ln w="12700">
            <a:solidFill>
              <a:schemeClr val="tx1"/>
            </a:solidFill>
            <a:round/>
            <a:headEnd/>
            <a:tailEnd type="triangle" w="med" len="med"/>
          </a:ln>
          <a:effectLst/>
        </p:spPr>
      </p:cxnSp>
      <p:grpSp>
        <p:nvGrpSpPr>
          <p:cNvPr id="66" name="Group 118"/>
          <p:cNvGrpSpPr>
            <a:grpSpLocks/>
          </p:cNvGrpSpPr>
          <p:nvPr/>
        </p:nvGrpSpPr>
        <p:grpSpPr bwMode="auto">
          <a:xfrm flipV="1">
            <a:off x="8668921" y="2602802"/>
            <a:ext cx="133350" cy="320675"/>
            <a:chOff x="4510" y="1742"/>
            <a:chExt cx="84" cy="202"/>
          </a:xfrm>
        </p:grpSpPr>
        <p:sp>
          <p:nvSpPr>
            <p:cNvPr id="67" name="Oval 110"/>
            <p:cNvSpPr>
              <a:spLocks noChangeArrowheads="1"/>
            </p:cNvSpPr>
            <p:nvPr/>
          </p:nvSpPr>
          <p:spPr bwMode="auto">
            <a:xfrm>
              <a:off x="4510" y="1860"/>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68" name="AutoShape 111"/>
            <p:cNvCxnSpPr>
              <a:cxnSpLocks noChangeShapeType="1"/>
            </p:cNvCxnSpPr>
            <p:nvPr/>
          </p:nvCxnSpPr>
          <p:spPr bwMode="auto">
            <a:xfrm flipV="1">
              <a:off x="4552" y="1742"/>
              <a:ext cx="0" cy="118"/>
            </a:xfrm>
            <a:prstGeom prst="straightConnector1">
              <a:avLst/>
            </a:prstGeom>
            <a:noFill/>
            <a:ln w="12700">
              <a:solidFill>
                <a:schemeClr val="tx1"/>
              </a:solidFill>
              <a:round/>
              <a:headEnd/>
              <a:tailEnd type="triangle" w="med" len="med"/>
            </a:ln>
            <a:effectLst/>
          </p:spPr>
        </p:cxnSp>
      </p:grpSp>
      <p:grpSp>
        <p:nvGrpSpPr>
          <p:cNvPr id="69" name="Group 114"/>
          <p:cNvGrpSpPr>
            <a:grpSpLocks/>
          </p:cNvGrpSpPr>
          <p:nvPr/>
        </p:nvGrpSpPr>
        <p:grpSpPr bwMode="auto">
          <a:xfrm flipH="1">
            <a:off x="7956134" y="2026539"/>
            <a:ext cx="261937" cy="263525"/>
            <a:chOff x="5252" y="1355"/>
            <a:chExt cx="165" cy="166"/>
          </a:xfrm>
        </p:grpSpPr>
        <p:sp>
          <p:nvSpPr>
            <p:cNvPr id="70" name="Oval 112"/>
            <p:cNvSpPr>
              <a:spLocks noChangeArrowheads="1"/>
            </p:cNvSpPr>
            <p:nvPr/>
          </p:nvSpPr>
          <p:spPr bwMode="auto">
            <a:xfrm>
              <a:off x="5333" y="1437"/>
              <a:ext cx="84" cy="84"/>
            </a:xfrm>
            <a:prstGeom prst="ellipse">
              <a:avLst/>
            </a:prstGeom>
            <a:noFill/>
            <a:ln w="12700">
              <a:solidFill>
                <a:schemeClr val="tx1"/>
              </a:solidFill>
              <a:round/>
              <a:headEnd/>
              <a:tailEnd/>
            </a:ln>
            <a:effectLst/>
          </p:spPr>
          <p:txBody>
            <a:bodyPr wrap="none" anchor="ctr"/>
            <a:lstStyle/>
            <a:p>
              <a:endParaRPr lang="en-GB"/>
            </a:p>
          </p:txBody>
        </p:sp>
        <p:cxnSp>
          <p:nvCxnSpPr>
            <p:cNvPr id="71" name="AutoShape 113"/>
            <p:cNvCxnSpPr>
              <a:cxnSpLocks noChangeShapeType="1"/>
              <a:stCxn id="70"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grpSp>
        <p:nvGrpSpPr>
          <p:cNvPr id="72" name="Group 115"/>
          <p:cNvGrpSpPr>
            <a:grpSpLocks/>
          </p:cNvGrpSpPr>
          <p:nvPr/>
        </p:nvGrpSpPr>
        <p:grpSpPr bwMode="auto">
          <a:xfrm rot="5400000" flipH="1" flipV="1">
            <a:off x="7547353" y="2430558"/>
            <a:ext cx="261937" cy="263525"/>
            <a:chOff x="5252" y="1355"/>
            <a:chExt cx="165" cy="166"/>
          </a:xfrm>
        </p:grpSpPr>
        <p:sp>
          <p:nvSpPr>
            <p:cNvPr id="73" name="Oval 116"/>
            <p:cNvSpPr>
              <a:spLocks noChangeArrowheads="1"/>
            </p:cNvSpPr>
            <p:nvPr/>
          </p:nvSpPr>
          <p:spPr bwMode="auto">
            <a:xfrm>
              <a:off x="5333" y="1437"/>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74" name="AutoShape 117"/>
            <p:cNvCxnSpPr>
              <a:cxnSpLocks noChangeShapeType="1"/>
              <a:stCxn id="73"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sp>
        <p:nvSpPr>
          <p:cNvPr id="75" name="Oval 147"/>
          <p:cNvSpPr>
            <a:spLocks noChangeArrowheads="1"/>
          </p:cNvSpPr>
          <p:nvPr/>
        </p:nvSpPr>
        <p:spPr bwMode="auto">
          <a:xfrm>
            <a:off x="2420521" y="4209352"/>
            <a:ext cx="220663"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76" name="Oval 148"/>
          <p:cNvSpPr>
            <a:spLocks noChangeArrowheads="1"/>
          </p:cNvSpPr>
          <p:nvPr/>
        </p:nvSpPr>
        <p:spPr bwMode="auto">
          <a:xfrm>
            <a:off x="1977609" y="4652264"/>
            <a:ext cx="220662"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77" name="Oval 149"/>
          <p:cNvSpPr>
            <a:spLocks noChangeArrowheads="1"/>
          </p:cNvSpPr>
          <p:nvPr/>
        </p:nvSpPr>
        <p:spPr bwMode="auto">
          <a:xfrm>
            <a:off x="2861846" y="4652264"/>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78" name="Oval 150"/>
          <p:cNvSpPr>
            <a:spLocks noChangeArrowheads="1"/>
          </p:cNvSpPr>
          <p:nvPr/>
        </p:nvSpPr>
        <p:spPr bwMode="auto">
          <a:xfrm>
            <a:off x="1534696" y="5093589"/>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79" name="Oval 151"/>
          <p:cNvSpPr>
            <a:spLocks noChangeArrowheads="1"/>
          </p:cNvSpPr>
          <p:nvPr/>
        </p:nvSpPr>
        <p:spPr bwMode="auto">
          <a:xfrm>
            <a:off x="1977609" y="5315839"/>
            <a:ext cx="220662"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80" name="Oval 152"/>
          <p:cNvSpPr>
            <a:spLocks noChangeArrowheads="1"/>
          </p:cNvSpPr>
          <p:nvPr/>
        </p:nvSpPr>
        <p:spPr bwMode="auto">
          <a:xfrm>
            <a:off x="2861846" y="531583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81" name="Oval 153"/>
          <p:cNvSpPr>
            <a:spLocks noChangeArrowheads="1"/>
          </p:cNvSpPr>
          <p:nvPr/>
        </p:nvSpPr>
        <p:spPr bwMode="auto">
          <a:xfrm>
            <a:off x="3349209" y="5138039"/>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82" name="Oval 154"/>
          <p:cNvSpPr>
            <a:spLocks noChangeArrowheads="1"/>
          </p:cNvSpPr>
          <p:nvPr/>
        </p:nvSpPr>
        <p:spPr bwMode="auto">
          <a:xfrm>
            <a:off x="2463384"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83" name="Oval 155"/>
          <p:cNvSpPr>
            <a:spLocks noChangeArrowheads="1"/>
          </p:cNvSpPr>
          <p:nvPr/>
        </p:nvSpPr>
        <p:spPr bwMode="auto">
          <a:xfrm>
            <a:off x="3260309"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84" name="AutoShape 156"/>
          <p:cNvCxnSpPr>
            <a:cxnSpLocks noChangeShapeType="1"/>
            <a:stCxn id="75" idx="3"/>
            <a:endCxn id="76" idx="7"/>
          </p:cNvCxnSpPr>
          <p:nvPr/>
        </p:nvCxnSpPr>
        <p:spPr bwMode="auto">
          <a:xfrm flipH="1">
            <a:off x="2166521" y="4398264"/>
            <a:ext cx="285750" cy="285750"/>
          </a:xfrm>
          <a:prstGeom prst="straightConnector1">
            <a:avLst/>
          </a:prstGeom>
          <a:noFill/>
          <a:ln w="12700">
            <a:solidFill>
              <a:schemeClr val="tx1"/>
            </a:solidFill>
            <a:round/>
            <a:headEnd/>
            <a:tailEnd type="triangle" w="med" len="med"/>
          </a:ln>
          <a:effectLst/>
        </p:spPr>
      </p:cxnSp>
      <p:cxnSp>
        <p:nvCxnSpPr>
          <p:cNvPr id="85" name="AutoShape 157"/>
          <p:cNvCxnSpPr>
            <a:cxnSpLocks noChangeShapeType="1"/>
            <a:stCxn id="75" idx="5"/>
            <a:endCxn id="77" idx="1"/>
          </p:cNvCxnSpPr>
          <p:nvPr/>
        </p:nvCxnSpPr>
        <p:spPr bwMode="auto">
          <a:xfrm>
            <a:off x="2609434" y="4398264"/>
            <a:ext cx="285750" cy="285750"/>
          </a:xfrm>
          <a:prstGeom prst="straightConnector1">
            <a:avLst/>
          </a:prstGeom>
          <a:noFill/>
          <a:ln w="12700">
            <a:solidFill>
              <a:schemeClr val="tx1"/>
            </a:solidFill>
            <a:round/>
            <a:headEnd/>
            <a:tailEnd type="triangle" w="med" len="med"/>
          </a:ln>
          <a:effectLst/>
        </p:spPr>
      </p:cxnSp>
      <p:cxnSp>
        <p:nvCxnSpPr>
          <p:cNvPr id="86" name="AutoShape 158"/>
          <p:cNvCxnSpPr>
            <a:cxnSpLocks noChangeShapeType="1"/>
            <a:stCxn id="77" idx="5"/>
            <a:endCxn id="81" idx="1"/>
          </p:cNvCxnSpPr>
          <p:nvPr/>
        </p:nvCxnSpPr>
        <p:spPr bwMode="auto">
          <a:xfrm>
            <a:off x="3050759" y="4841177"/>
            <a:ext cx="330200" cy="330200"/>
          </a:xfrm>
          <a:prstGeom prst="straightConnector1">
            <a:avLst/>
          </a:prstGeom>
          <a:noFill/>
          <a:ln w="12700">
            <a:solidFill>
              <a:schemeClr val="tx1"/>
            </a:solidFill>
            <a:round/>
            <a:headEnd/>
            <a:tailEnd type="triangle" w="med" len="med"/>
          </a:ln>
          <a:effectLst/>
        </p:spPr>
      </p:cxnSp>
      <p:cxnSp>
        <p:nvCxnSpPr>
          <p:cNvPr id="87" name="AutoShape 159"/>
          <p:cNvCxnSpPr>
            <a:cxnSpLocks noChangeShapeType="1"/>
            <a:stCxn id="77" idx="4"/>
            <a:endCxn id="80" idx="0"/>
          </p:cNvCxnSpPr>
          <p:nvPr/>
        </p:nvCxnSpPr>
        <p:spPr bwMode="auto">
          <a:xfrm>
            <a:off x="2972971" y="4872927"/>
            <a:ext cx="0" cy="442912"/>
          </a:xfrm>
          <a:prstGeom prst="straightConnector1">
            <a:avLst/>
          </a:prstGeom>
          <a:noFill/>
          <a:ln w="12700">
            <a:solidFill>
              <a:schemeClr val="tx1"/>
            </a:solidFill>
            <a:round/>
            <a:headEnd/>
            <a:tailEnd type="triangle" w="med" len="med"/>
          </a:ln>
          <a:effectLst/>
        </p:spPr>
      </p:cxnSp>
      <p:cxnSp>
        <p:nvCxnSpPr>
          <p:cNvPr id="88" name="AutoShape 160"/>
          <p:cNvCxnSpPr>
            <a:cxnSpLocks noChangeShapeType="1"/>
            <a:stCxn id="76" idx="3"/>
            <a:endCxn id="78" idx="7"/>
          </p:cNvCxnSpPr>
          <p:nvPr/>
        </p:nvCxnSpPr>
        <p:spPr bwMode="auto">
          <a:xfrm flipH="1">
            <a:off x="1723609" y="4841177"/>
            <a:ext cx="285750" cy="285750"/>
          </a:xfrm>
          <a:prstGeom prst="straightConnector1">
            <a:avLst/>
          </a:prstGeom>
          <a:noFill/>
          <a:ln w="12700">
            <a:solidFill>
              <a:schemeClr val="tx1"/>
            </a:solidFill>
            <a:round/>
            <a:headEnd/>
            <a:tailEnd type="triangle" w="med" len="med"/>
          </a:ln>
          <a:effectLst/>
        </p:spPr>
      </p:cxnSp>
      <p:cxnSp>
        <p:nvCxnSpPr>
          <p:cNvPr id="89" name="AutoShape 161"/>
          <p:cNvCxnSpPr>
            <a:cxnSpLocks noChangeShapeType="1"/>
            <a:stCxn id="76" idx="4"/>
            <a:endCxn id="79" idx="0"/>
          </p:cNvCxnSpPr>
          <p:nvPr/>
        </p:nvCxnSpPr>
        <p:spPr bwMode="auto">
          <a:xfrm>
            <a:off x="2088734" y="4872927"/>
            <a:ext cx="0" cy="442912"/>
          </a:xfrm>
          <a:prstGeom prst="straightConnector1">
            <a:avLst/>
          </a:prstGeom>
          <a:noFill/>
          <a:ln w="12700">
            <a:solidFill>
              <a:schemeClr val="tx1"/>
            </a:solidFill>
            <a:round/>
            <a:headEnd/>
            <a:tailEnd type="triangle" w="med" len="med"/>
          </a:ln>
          <a:effectLst/>
        </p:spPr>
      </p:cxnSp>
      <p:cxnSp>
        <p:nvCxnSpPr>
          <p:cNvPr id="90" name="AutoShape 162"/>
          <p:cNvCxnSpPr>
            <a:cxnSpLocks noChangeShapeType="1"/>
            <a:stCxn id="80" idx="3"/>
            <a:endCxn id="82" idx="7"/>
          </p:cNvCxnSpPr>
          <p:nvPr/>
        </p:nvCxnSpPr>
        <p:spPr bwMode="auto">
          <a:xfrm flipH="1">
            <a:off x="2652296" y="5504752"/>
            <a:ext cx="242888" cy="241300"/>
          </a:xfrm>
          <a:prstGeom prst="straightConnector1">
            <a:avLst/>
          </a:prstGeom>
          <a:noFill/>
          <a:ln w="12700">
            <a:solidFill>
              <a:schemeClr val="tx1"/>
            </a:solidFill>
            <a:round/>
            <a:headEnd/>
            <a:tailEnd type="triangle" w="med" len="med"/>
          </a:ln>
          <a:effectLst/>
        </p:spPr>
      </p:cxnSp>
      <p:grpSp>
        <p:nvGrpSpPr>
          <p:cNvPr id="91" name="Group 175"/>
          <p:cNvGrpSpPr>
            <a:grpSpLocks/>
          </p:cNvGrpSpPr>
          <p:nvPr/>
        </p:nvGrpSpPr>
        <p:grpSpPr bwMode="auto">
          <a:xfrm rot="-10800000">
            <a:off x="2750721" y="4310952"/>
            <a:ext cx="261938" cy="263525"/>
            <a:chOff x="962" y="2297"/>
            <a:chExt cx="165" cy="166"/>
          </a:xfrm>
        </p:grpSpPr>
        <p:sp>
          <p:nvSpPr>
            <p:cNvPr id="92" name="Oval 163"/>
            <p:cNvSpPr>
              <a:spLocks noChangeArrowheads="1"/>
            </p:cNvSpPr>
            <p:nvPr/>
          </p:nvSpPr>
          <p:spPr bwMode="auto">
            <a:xfrm>
              <a:off x="1043" y="2379"/>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93" name="AutoShape 164"/>
            <p:cNvCxnSpPr>
              <a:cxnSpLocks noChangeShapeType="1"/>
              <a:stCxn id="92" idx="1"/>
            </p:cNvCxnSpPr>
            <p:nvPr/>
          </p:nvCxnSpPr>
          <p:spPr bwMode="auto">
            <a:xfrm flipH="1" flipV="1">
              <a:off x="962" y="2297"/>
              <a:ext cx="93" cy="94"/>
            </a:xfrm>
            <a:prstGeom prst="straightConnector1">
              <a:avLst/>
            </a:prstGeom>
            <a:noFill/>
            <a:ln w="12700">
              <a:solidFill>
                <a:schemeClr val="tx1"/>
              </a:solidFill>
              <a:round/>
              <a:headEnd/>
              <a:tailEnd type="triangle" w="med" len="med"/>
            </a:ln>
            <a:effectLst/>
          </p:spPr>
        </p:cxnSp>
      </p:grpSp>
      <p:cxnSp>
        <p:nvCxnSpPr>
          <p:cNvPr id="94" name="AutoShape 165"/>
          <p:cNvCxnSpPr>
            <a:cxnSpLocks noChangeShapeType="1"/>
          </p:cNvCxnSpPr>
          <p:nvPr/>
        </p:nvCxnSpPr>
        <p:spPr bwMode="auto">
          <a:xfrm>
            <a:off x="3063459" y="5492052"/>
            <a:ext cx="241300" cy="241300"/>
          </a:xfrm>
          <a:prstGeom prst="straightConnector1">
            <a:avLst/>
          </a:prstGeom>
          <a:noFill/>
          <a:ln w="12700">
            <a:solidFill>
              <a:schemeClr val="tx1"/>
            </a:solidFill>
            <a:round/>
            <a:headEnd/>
            <a:tailEnd type="triangle" w="med" len="med"/>
          </a:ln>
          <a:effectLst/>
        </p:spPr>
      </p:cxnSp>
      <p:grpSp>
        <p:nvGrpSpPr>
          <p:cNvPr id="95" name="Group 169"/>
          <p:cNvGrpSpPr>
            <a:grpSpLocks/>
          </p:cNvGrpSpPr>
          <p:nvPr/>
        </p:nvGrpSpPr>
        <p:grpSpPr bwMode="auto">
          <a:xfrm rot="10800000" flipH="1">
            <a:off x="2050634" y="4310952"/>
            <a:ext cx="261937" cy="263525"/>
            <a:chOff x="5252" y="1355"/>
            <a:chExt cx="165" cy="166"/>
          </a:xfrm>
        </p:grpSpPr>
        <p:sp>
          <p:nvSpPr>
            <p:cNvPr id="96" name="Oval 170"/>
            <p:cNvSpPr>
              <a:spLocks noChangeArrowheads="1"/>
            </p:cNvSpPr>
            <p:nvPr/>
          </p:nvSpPr>
          <p:spPr bwMode="auto">
            <a:xfrm>
              <a:off x="5333" y="1437"/>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97" name="AutoShape 171"/>
            <p:cNvCxnSpPr>
              <a:cxnSpLocks noChangeShapeType="1"/>
              <a:stCxn id="96"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grpSp>
        <p:nvGrpSpPr>
          <p:cNvPr id="98" name="Group 176"/>
          <p:cNvGrpSpPr>
            <a:grpSpLocks/>
          </p:cNvGrpSpPr>
          <p:nvPr/>
        </p:nvGrpSpPr>
        <p:grpSpPr bwMode="auto">
          <a:xfrm rot="-10800000">
            <a:off x="3198396" y="5392039"/>
            <a:ext cx="261938" cy="263525"/>
            <a:chOff x="962" y="2297"/>
            <a:chExt cx="165" cy="166"/>
          </a:xfrm>
        </p:grpSpPr>
        <p:sp>
          <p:nvSpPr>
            <p:cNvPr id="99" name="Oval 177"/>
            <p:cNvSpPr>
              <a:spLocks noChangeArrowheads="1"/>
            </p:cNvSpPr>
            <p:nvPr/>
          </p:nvSpPr>
          <p:spPr bwMode="auto">
            <a:xfrm>
              <a:off x="1043" y="2379"/>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00" name="AutoShape 178"/>
            <p:cNvCxnSpPr>
              <a:cxnSpLocks noChangeShapeType="1"/>
              <a:stCxn id="99" idx="1"/>
            </p:cNvCxnSpPr>
            <p:nvPr/>
          </p:nvCxnSpPr>
          <p:spPr bwMode="auto">
            <a:xfrm flipH="1" flipV="1">
              <a:off x="962" y="2297"/>
              <a:ext cx="93" cy="94"/>
            </a:xfrm>
            <a:prstGeom prst="straightConnector1">
              <a:avLst/>
            </a:prstGeom>
            <a:noFill/>
            <a:ln w="12700">
              <a:solidFill>
                <a:schemeClr val="tx1"/>
              </a:solidFill>
              <a:round/>
              <a:headEnd/>
              <a:tailEnd type="triangle" w="med" len="med"/>
            </a:ln>
            <a:effectLst/>
          </p:spPr>
        </p:cxnSp>
      </p:grpSp>
      <p:grpSp>
        <p:nvGrpSpPr>
          <p:cNvPr id="101" name="Group 179"/>
          <p:cNvGrpSpPr>
            <a:grpSpLocks/>
          </p:cNvGrpSpPr>
          <p:nvPr/>
        </p:nvGrpSpPr>
        <p:grpSpPr bwMode="auto">
          <a:xfrm rot="10800000" flipH="1">
            <a:off x="2498309" y="5392039"/>
            <a:ext cx="261937" cy="263525"/>
            <a:chOff x="5252" y="1355"/>
            <a:chExt cx="165" cy="166"/>
          </a:xfrm>
        </p:grpSpPr>
        <p:sp>
          <p:nvSpPr>
            <p:cNvPr id="102" name="Oval 180"/>
            <p:cNvSpPr>
              <a:spLocks noChangeArrowheads="1"/>
            </p:cNvSpPr>
            <p:nvPr/>
          </p:nvSpPr>
          <p:spPr bwMode="auto">
            <a:xfrm>
              <a:off x="5333" y="1437"/>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03" name="AutoShape 181"/>
            <p:cNvCxnSpPr>
              <a:cxnSpLocks noChangeShapeType="1"/>
              <a:stCxn id="102"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sp>
        <p:nvSpPr>
          <p:cNvPr id="104" name="Oval 182"/>
          <p:cNvSpPr>
            <a:spLocks noChangeArrowheads="1"/>
          </p:cNvSpPr>
          <p:nvPr/>
        </p:nvSpPr>
        <p:spPr bwMode="auto">
          <a:xfrm>
            <a:off x="5384384" y="4209352"/>
            <a:ext cx="220662"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5" name="Oval 183"/>
          <p:cNvSpPr>
            <a:spLocks noChangeArrowheads="1"/>
          </p:cNvSpPr>
          <p:nvPr/>
        </p:nvSpPr>
        <p:spPr bwMode="auto">
          <a:xfrm>
            <a:off x="4941471" y="4652264"/>
            <a:ext cx="220663"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6" name="Oval 184"/>
          <p:cNvSpPr>
            <a:spLocks noChangeArrowheads="1"/>
          </p:cNvSpPr>
          <p:nvPr/>
        </p:nvSpPr>
        <p:spPr bwMode="auto">
          <a:xfrm>
            <a:off x="5825709" y="4652264"/>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7" name="Oval 185"/>
          <p:cNvSpPr>
            <a:spLocks noChangeArrowheads="1"/>
          </p:cNvSpPr>
          <p:nvPr/>
        </p:nvSpPr>
        <p:spPr bwMode="auto">
          <a:xfrm>
            <a:off x="4498559" y="5093589"/>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8" name="Oval 186"/>
          <p:cNvSpPr>
            <a:spLocks noChangeArrowheads="1"/>
          </p:cNvSpPr>
          <p:nvPr/>
        </p:nvSpPr>
        <p:spPr bwMode="auto">
          <a:xfrm>
            <a:off x="4941471" y="5315839"/>
            <a:ext cx="220663"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09" name="Oval 187"/>
          <p:cNvSpPr>
            <a:spLocks noChangeArrowheads="1"/>
          </p:cNvSpPr>
          <p:nvPr/>
        </p:nvSpPr>
        <p:spPr bwMode="auto">
          <a:xfrm>
            <a:off x="5825709" y="531583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10" name="Oval 188"/>
          <p:cNvSpPr>
            <a:spLocks noChangeArrowheads="1"/>
          </p:cNvSpPr>
          <p:nvPr/>
        </p:nvSpPr>
        <p:spPr bwMode="auto">
          <a:xfrm>
            <a:off x="6313071" y="5138039"/>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11" name="Oval 189"/>
          <p:cNvSpPr>
            <a:spLocks noChangeArrowheads="1"/>
          </p:cNvSpPr>
          <p:nvPr/>
        </p:nvSpPr>
        <p:spPr bwMode="auto">
          <a:xfrm>
            <a:off x="5427246"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12" name="Oval 190"/>
          <p:cNvSpPr>
            <a:spLocks noChangeArrowheads="1"/>
          </p:cNvSpPr>
          <p:nvPr/>
        </p:nvSpPr>
        <p:spPr bwMode="auto">
          <a:xfrm>
            <a:off x="6224171"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113" name="AutoShape 191"/>
          <p:cNvCxnSpPr>
            <a:cxnSpLocks noChangeShapeType="1"/>
            <a:stCxn id="104" idx="3"/>
            <a:endCxn id="105" idx="7"/>
          </p:cNvCxnSpPr>
          <p:nvPr/>
        </p:nvCxnSpPr>
        <p:spPr bwMode="auto">
          <a:xfrm flipH="1">
            <a:off x="5130384" y="4398264"/>
            <a:ext cx="285750" cy="285750"/>
          </a:xfrm>
          <a:prstGeom prst="straightConnector1">
            <a:avLst/>
          </a:prstGeom>
          <a:noFill/>
          <a:ln w="12700">
            <a:solidFill>
              <a:schemeClr val="tx1"/>
            </a:solidFill>
            <a:round/>
            <a:headEnd/>
            <a:tailEnd type="triangle" w="med" len="med"/>
          </a:ln>
          <a:effectLst/>
        </p:spPr>
      </p:cxnSp>
      <p:cxnSp>
        <p:nvCxnSpPr>
          <p:cNvPr id="114" name="AutoShape 192"/>
          <p:cNvCxnSpPr>
            <a:cxnSpLocks noChangeShapeType="1"/>
            <a:stCxn id="104" idx="5"/>
            <a:endCxn id="106" idx="1"/>
          </p:cNvCxnSpPr>
          <p:nvPr/>
        </p:nvCxnSpPr>
        <p:spPr bwMode="auto">
          <a:xfrm>
            <a:off x="5573296" y="4398264"/>
            <a:ext cx="285750" cy="285750"/>
          </a:xfrm>
          <a:prstGeom prst="straightConnector1">
            <a:avLst/>
          </a:prstGeom>
          <a:noFill/>
          <a:ln w="12700">
            <a:solidFill>
              <a:schemeClr val="tx1"/>
            </a:solidFill>
            <a:round/>
            <a:headEnd/>
            <a:tailEnd type="triangle" w="med" len="med"/>
          </a:ln>
          <a:effectLst/>
        </p:spPr>
      </p:cxnSp>
      <p:cxnSp>
        <p:nvCxnSpPr>
          <p:cNvPr id="115" name="AutoShape 193"/>
          <p:cNvCxnSpPr>
            <a:cxnSpLocks noChangeShapeType="1"/>
            <a:stCxn id="106" idx="5"/>
            <a:endCxn id="110" idx="1"/>
          </p:cNvCxnSpPr>
          <p:nvPr/>
        </p:nvCxnSpPr>
        <p:spPr bwMode="auto">
          <a:xfrm>
            <a:off x="6014621" y="4841177"/>
            <a:ext cx="330200" cy="330200"/>
          </a:xfrm>
          <a:prstGeom prst="straightConnector1">
            <a:avLst/>
          </a:prstGeom>
          <a:noFill/>
          <a:ln w="12700">
            <a:solidFill>
              <a:schemeClr val="tx1"/>
            </a:solidFill>
            <a:round/>
            <a:headEnd/>
            <a:tailEnd type="triangle" w="med" len="med"/>
          </a:ln>
          <a:effectLst/>
        </p:spPr>
      </p:cxnSp>
      <p:cxnSp>
        <p:nvCxnSpPr>
          <p:cNvPr id="116" name="AutoShape 194"/>
          <p:cNvCxnSpPr>
            <a:cxnSpLocks noChangeShapeType="1"/>
            <a:stCxn id="106" idx="4"/>
            <a:endCxn id="109" idx="0"/>
          </p:cNvCxnSpPr>
          <p:nvPr/>
        </p:nvCxnSpPr>
        <p:spPr bwMode="auto">
          <a:xfrm>
            <a:off x="5936834" y="4872927"/>
            <a:ext cx="0" cy="442912"/>
          </a:xfrm>
          <a:prstGeom prst="straightConnector1">
            <a:avLst/>
          </a:prstGeom>
          <a:noFill/>
          <a:ln w="12700">
            <a:solidFill>
              <a:schemeClr val="tx1"/>
            </a:solidFill>
            <a:round/>
            <a:headEnd/>
            <a:tailEnd type="triangle" w="med" len="med"/>
          </a:ln>
          <a:effectLst/>
        </p:spPr>
      </p:cxnSp>
      <p:cxnSp>
        <p:nvCxnSpPr>
          <p:cNvPr id="117" name="AutoShape 195"/>
          <p:cNvCxnSpPr>
            <a:cxnSpLocks noChangeShapeType="1"/>
            <a:stCxn id="105" idx="3"/>
            <a:endCxn id="107" idx="7"/>
          </p:cNvCxnSpPr>
          <p:nvPr/>
        </p:nvCxnSpPr>
        <p:spPr bwMode="auto">
          <a:xfrm flipH="1">
            <a:off x="4687471" y="4841177"/>
            <a:ext cx="285750" cy="285750"/>
          </a:xfrm>
          <a:prstGeom prst="straightConnector1">
            <a:avLst/>
          </a:prstGeom>
          <a:noFill/>
          <a:ln w="12700">
            <a:solidFill>
              <a:schemeClr val="tx1"/>
            </a:solidFill>
            <a:round/>
            <a:headEnd/>
            <a:tailEnd type="triangle" w="med" len="med"/>
          </a:ln>
          <a:effectLst/>
        </p:spPr>
      </p:cxnSp>
      <p:cxnSp>
        <p:nvCxnSpPr>
          <p:cNvPr id="118" name="AutoShape 196"/>
          <p:cNvCxnSpPr>
            <a:cxnSpLocks noChangeShapeType="1"/>
            <a:stCxn id="105" idx="4"/>
            <a:endCxn id="108" idx="0"/>
          </p:cNvCxnSpPr>
          <p:nvPr/>
        </p:nvCxnSpPr>
        <p:spPr bwMode="auto">
          <a:xfrm>
            <a:off x="5052596" y="4872927"/>
            <a:ext cx="0" cy="442912"/>
          </a:xfrm>
          <a:prstGeom prst="straightConnector1">
            <a:avLst/>
          </a:prstGeom>
          <a:noFill/>
          <a:ln w="12700">
            <a:solidFill>
              <a:schemeClr val="tx1"/>
            </a:solidFill>
            <a:round/>
            <a:headEnd/>
            <a:tailEnd type="triangle" w="med" len="med"/>
          </a:ln>
          <a:effectLst/>
        </p:spPr>
      </p:cxnSp>
      <p:cxnSp>
        <p:nvCxnSpPr>
          <p:cNvPr id="119" name="AutoShape 197"/>
          <p:cNvCxnSpPr>
            <a:cxnSpLocks noChangeShapeType="1"/>
            <a:stCxn id="109" idx="3"/>
            <a:endCxn id="111" idx="7"/>
          </p:cNvCxnSpPr>
          <p:nvPr/>
        </p:nvCxnSpPr>
        <p:spPr bwMode="auto">
          <a:xfrm flipH="1">
            <a:off x="5616159" y="5504752"/>
            <a:ext cx="242887" cy="241300"/>
          </a:xfrm>
          <a:prstGeom prst="straightConnector1">
            <a:avLst/>
          </a:prstGeom>
          <a:noFill/>
          <a:ln w="12700">
            <a:solidFill>
              <a:schemeClr val="tx1"/>
            </a:solidFill>
            <a:round/>
            <a:headEnd/>
            <a:tailEnd type="triangle" w="med" len="med"/>
          </a:ln>
          <a:effectLst/>
        </p:spPr>
      </p:cxnSp>
      <p:grpSp>
        <p:nvGrpSpPr>
          <p:cNvPr id="120" name="Group 198"/>
          <p:cNvGrpSpPr>
            <a:grpSpLocks/>
          </p:cNvGrpSpPr>
          <p:nvPr/>
        </p:nvGrpSpPr>
        <p:grpSpPr bwMode="auto">
          <a:xfrm rot="-10800000">
            <a:off x="6147971" y="4734814"/>
            <a:ext cx="261938" cy="263525"/>
            <a:chOff x="962" y="2297"/>
            <a:chExt cx="165" cy="166"/>
          </a:xfrm>
        </p:grpSpPr>
        <p:sp>
          <p:nvSpPr>
            <p:cNvPr id="121" name="Oval 199"/>
            <p:cNvSpPr>
              <a:spLocks noChangeArrowheads="1"/>
            </p:cNvSpPr>
            <p:nvPr/>
          </p:nvSpPr>
          <p:spPr bwMode="auto">
            <a:xfrm>
              <a:off x="1043" y="2379"/>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22" name="AutoShape 200"/>
            <p:cNvCxnSpPr>
              <a:cxnSpLocks noChangeShapeType="1"/>
              <a:stCxn id="121" idx="1"/>
            </p:cNvCxnSpPr>
            <p:nvPr/>
          </p:nvCxnSpPr>
          <p:spPr bwMode="auto">
            <a:xfrm flipH="1" flipV="1">
              <a:off x="962" y="2297"/>
              <a:ext cx="93" cy="94"/>
            </a:xfrm>
            <a:prstGeom prst="straightConnector1">
              <a:avLst/>
            </a:prstGeom>
            <a:noFill/>
            <a:ln w="12700">
              <a:solidFill>
                <a:schemeClr val="tx1"/>
              </a:solidFill>
              <a:round/>
              <a:headEnd/>
              <a:tailEnd type="triangle" w="med" len="med"/>
            </a:ln>
            <a:effectLst/>
          </p:spPr>
        </p:cxnSp>
      </p:grpSp>
      <p:cxnSp>
        <p:nvCxnSpPr>
          <p:cNvPr id="123" name="AutoShape 201"/>
          <p:cNvCxnSpPr>
            <a:cxnSpLocks noChangeShapeType="1"/>
          </p:cNvCxnSpPr>
          <p:nvPr/>
        </p:nvCxnSpPr>
        <p:spPr bwMode="auto">
          <a:xfrm>
            <a:off x="6027321" y="5492052"/>
            <a:ext cx="241300" cy="241300"/>
          </a:xfrm>
          <a:prstGeom prst="straightConnector1">
            <a:avLst/>
          </a:prstGeom>
          <a:noFill/>
          <a:ln w="12700">
            <a:solidFill>
              <a:schemeClr val="tx1"/>
            </a:solidFill>
            <a:round/>
            <a:headEnd/>
            <a:tailEnd type="triangle" w="med" len="med"/>
          </a:ln>
          <a:effectLst/>
        </p:spPr>
      </p:cxnSp>
      <p:grpSp>
        <p:nvGrpSpPr>
          <p:cNvPr id="124" name="Group 202"/>
          <p:cNvGrpSpPr>
            <a:grpSpLocks/>
          </p:cNvGrpSpPr>
          <p:nvPr/>
        </p:nvGrpSpPr>
        <p:grpSpPr bwMode="auto">
          <a:xfrm rot="10800000" flipH="1">
            <a:off x="4600159" y="4701477"/>
            <a:ext cx="261937" cy="263525"/>
            <a:chOff x="5252" y="1355"/>
            <a:chExt cx="165" cy="166"/>
          </a:xfrm>
        </p:grpSpPr>
        <p:sp>
          <p:nvSpPr>
            <p:cNvPr id="125" name="Oval 203"/>
            <p:cNvSpPr>
              <a:spLocks noChangeArrowheads="1"/>
            </p:cNvSpPr>
            <p:nvPr/>
          </p:nvSpPr>
          <p:spPr bwMode="auto">
            <a:xfrm>
              <a:off x="5333" y="1437"/>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26" name="AutoShape 204"/>
            <p:cNvCxnSpPr>
              <a:cxnSpLocks noChangeShapeType="1"/>
              <a:stCxn id="125"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grpSp>
        <p:nvGrpSpPr>
          <p:cNvPr id="127" name="Group 214"/>
          <p:cNvGrpSpPr>
            <a:grpSpLocks/>
          </p:cNvGrpSpPr>
          <p:nvPr/>
        </p:nvGrpSpPr>
        <p:grpSpPr bwMode="auto">
          <a:xfrm flipV="1">
            <a:off x="5139909" y="4934839"/>
            <a:ext cx="133350" cy="320675"/>
            <a:chOff x="4510" y="1742"/>
            <a:chExt cx="84" cy="202"/>
          </a:xfrm>
        </p:grpSpPr>
        <p:sp>
          <p:nvSpPr>
            <p:cNvPr id="128" name="Oval 215"/>
            <p:cNvSpPr>
              <a:spLocks noChangeArrowheads="1"/>
            </p:cNvSpPr>
            <p:nvPr/>
          </p:nvSpPr>
          <p:spPr bwMode="auto">
            <a:xfrm>
              <a:off x="4510" y="1860"/>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29" name="AutoShape 216"/>
            <p:cNvCxnSpPr>
              <a:cxnSpLocks noChangeShapeType="1"/>
            </p:cNvCxnSpPr>
            <p:nvPr/>
          </p:nvCxnSpPr>
          <p:spPr bwMode="auto">
            <a:xfrm flipV="1">
              <a:off x="4552" y="1742"/>
              <a:ext cx="0" cy="118"/>
            </a:xfrm>
            <a:prstGeom prst="straightConnector1">
              <a:avLst/>
            </a:prstGeom>
            <a:noFill/>
            <a:ln w="12700">
              <a:solidFill>
                <a:schemeClr val="tx1"/>
              </a:solidFill>
              <a:round/>
              <a:headEnd/>
              <a:tailEnd type="triangle" w="med" len="med"/>
            </a:ln>
            <a:effectLst/>
          </p:spPr>
        </p:cxnSp>
      </p:grpSp>
      <p:grpSp>
        <p:nvGrpSpPr>
          <p:cNvPr id="130" name="Group 217"/>
          <p:cNvGrpSpPr>
            <a:grpSpLocks/>
          </p:cNvGrpSpPr>
          <p:nvPr/>
        </p:nvGrpSpPr>
        <p:grpSpPr bwMode="auto">
          <a:xfrm flipV="1">
            <a:off x="5725696" y="4934839"/>
            <a:ext cx="133350" cy="320675"/>
            <a:chOff x="4510" y="1742"/>
            <a:chExt cx="84" cy="202"/>
          </a:xfrm>
        </p:grpSpPr>
        <p:sp>
          <p:nvSpPr>
            <p:cNvPr id="131" name="Oval 218"/>
            <p:cNvSpPr>
              <a:spLocks noChangeArrowheads="1"/>
            </p:cNvSpPr>
            <p:nvPr/>
          </p:nvSpPr>
          <p:spPr bwMode="auto">
            <a:xfrm>
              <a:off x="4510" y="1860"/>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32" name="AutoShape 219"/>
            <p:cNvCxnSpPr>
              <a:cxnSpLocks noChangeShapeType="1"/>
            </p:cNvCxnSpPr>
            <p:nvPr/>
          </p:nvCxnSpPr>
          <p:spPr bwMode="auto">
            <a:xfrm flipV="1">
              <a:off x="4552" y="1742"/>
              <a:ext cx="0" cy="118"/>
            </a:xfrm>
            <a:prstGeom prst="straightConnector1">
              <a:avLst/>
            </a:prstGeom>
            <a:noFill/>
            <a:ln w="12700">
              <a:solidFill>
                <a:schemeClr val="tx1"/>
              </a:solidFill>
              <a:round/>
              <a:headEnd/>
              <a:tailEnd type="triangle" w="med" len="med"/>
            </a:ln>
            <a:effectLst/>
          </p:spPr>
        </p:cxnSp>
      </p:grpSp>
      <p:sp>
        <p:nvSpPr>
          <p:cNvPr id="133" name="Oval 220"/>
          <p:cNvSpPr>
            <a:spLocks noChangeArrowheads="1"/>
          </p:cNvSpPr>
          <p:nvPr/>
        </p:nvSpPr>
        <p:spPr bwMode="auto">
          <a:xfrm>
            <a:off x="8349834" y="4209352"/>
            <a:ext cx="220662"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4" name="Oval 221"/>
          <p:cNvSpPr>
            <a:spLocks noChangeArrowheads="1"/>
          </p:cNvSpPr>
          <p:nvPr/>
        </p:nvSpPr>
        <p:spPr bwMode="auto">
          <a:xfrm>
            <a:off x="7906921" y="4652264"/>
            <a:ext cx="220663"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5" name="Oval 222"/>
          <p:cNvSpPr>
            <a:spLocks noChangeArrowheads="1"/>
          </p:cNvSpPr>
          <p:nvPr/>
        </p:nvSpPr>
        <p:spPr bwMode="auto">
          <a:xfrm>
            <a:off x="8791159" y="4652264"/>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6" name="Oval 223"/>
          <p:cNvSpPr>
            <a:spLocks noChangeArrowheads="1"/>
          </p:cNvSpPr>
          <p:nvPr/>
        </p:nvSpPr>
        <p:spPr bwMode="auto">
          <a:xfrm>
            <a:off x="7464009" y="5093589"/>
            <a:ext cx="220662"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7" name="Oval 224"/>
          <p:cNvSpPr>
            <a:spLocks noChangeArrowheads="1"/>
          </p:cNvSpPr>
          <p:nvPr/>
        </p:nvSpPr>
        <p:spPr bwMode="auto">
          <a:xfrm>
            <a:off x="7906921" y="5315839"/>
            <a:ext cx="220663"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8" name="Oval 225"/>
          <p:cNvSpPr>
            <a:spLocks noChangeArrowheads="1"/>
          </p:cNvSpPr>
          <p:nvPr/>
        </p:nvSpPr>
        <p:spPr bwMode="auto">
          <a:xfrm>
            <a:off x="8791159" y="5315839"/>
            <a:ext cx="222250" cy="220663"/>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39" name="Oval 226"/>
          <p:cNvSpPr>
            <a:spLocks noChangeArrowheads="1"/>
          </p:cNvSpPr>
          <p:nvPr/>
        </p:nvSpPr>
        <p:spPr bwMode="auto">
          <a:xfrm>
            <a:off x="9278521" y="5138039"/>
            <a:ext cx="220663" cy="222250"/>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40" name="Oval 227"/>
          <p:cNvSpPr>
            <a:spLocks noChangeArrowheads="1"/>
          </p:cNvSpPr>
          <p:nvPr/>
        </p:nvSpPr>
        <p:spPr bwMode="auto">
          <a:xfrm>
            <a:off x="8392696"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sp>
        <p:nvSpPr>
          <p:cNvPr id="141" name="Oval 228"/>
          <p:cNvSpPr>
            <a:spLocks noChangeArrowheads="1"/>
          </p:cNvSpPr>
          <p:nvPr/>
        </p:nvSpPr>
        <p:spPr bwMode="auto">
          <a:xfrm>
            <a:off x="9189621" y="5714302"/>
            <a:ext cx="222250" cy="220662"/>
          </a:xfrm>
          <a:prstGeom prst="ellipse">
            <a:avLst/>
          </a:prstGeom>
          <a:solidFill>
            <a:schemeClr val="tx2"/>
          </a:solidFill>
          <a:ln w="12700">
            <a:solidFill>
              <a:schemeClr val="tx1"/>
            </a:solidFill>
            <a:round/>
            <a:headEnd/>
            <a:tailEnd/>
          </a:ln>
          <a:effectLst/>
        </p:spPr>
        <p:txBody>
          <a:bodyPr wrap="none" anchor="ctr"/>
          <a:lstStyle/>
          <a:p>
            <a:endParaRPr lang="en-GB"/>
          </a:p>
        </p:txBody>
      </p:sp>
      <p:cxnSp>
        <p:nvCxnSpPr>
          <p:cNvPr id="142" name="AutoShape 229"/>
          <p:cNvCxnSpPr>
            <a:cxnSpLocks noChangeShapeType="1"/>
            <a:stCxn id="133" idx="3"/>
            <a:endCxn id="134" idx="7"/>
          </p:cNvCxnSpPr>
          <p:nvPr/>
        </p:nvCxnSpPr>
        <p:spPr bwMode="auto">
          <a:xfrm flipH="1">
            <a:off x="8095834" y="4398264"/>
            <a:ext cx="285750" cy="285750"/>
          </a:xfrm>
          <a:prstGeom prst="straightConnector1">
            <a:avLst/>
          </a:prstGeom>
          <a:noFill/>
          <a:ln w="12700">
            <a:solidFill>
              <a:schemeClr val="tx1"/>
            </a:solidFill>
            <a:round/>
            <a:headEnd/>
            <a:tailEnd type="triangle" w="med" len="med"/>
          </a:ln>
          <a:effectLst/>
        </p:spPr>
      </p:cxnSp>
      <p:cxnSp>
        <p:nvCxnSpPr>
          <p:cNvPr id="143" name="AutoShape 230"/>
          <p:cNvCxnSpPr>
            <a:cxnSpLocks noChangeShapeType="1"/>
            <a:stCxn id="133" idx="5"/>
            <a:endCxn id="135" idx="1"/>
          </p:cNvCxnSpPr>
          <p:nvPr/>
        </p:nvCxnSpPr>
        <p:spPr bwMode="auto">
          <a:xfrm>
            <a:off x="8538746" y="4398264"/>
            <a:ext cx="285750" cy="285750"/>
          </a:xfrm>
          <a:prstGeom prst="straightConnector1">
            <a:avLst/>
          </a:prstGeom>
          <a:noFill/>
          <a:ln w="12700">
            <a:solidFill>
              <a:schemeClr val="tx1"/>
            </a:solidFill>
            <a:round/>
            <a:headEnd/>
            <a:tailEnd type="triangle" w="med" len="med"/>
          </a:ln>
          <a:effectLst/>
        </p:spPr>
      </p:cxnSp>
      <p:cxnSp>
        <p:nvCxnSpPr>
          <p:cNvPr id="144" name="AutoShape 231"/>
          <p:cNvCxnSpPr>
            <a:cxnSpLocks noChangeShapeType="1"/>
            <a:stCxn id="135" idx="5"/>
            <a:endCxn id="139" idx="1"/>
          </p:cNvCxnSpPr>
          <p:nvPr/>
        </p:nvCxnSpPr>
        <p:spPr bwMode="auto">
          <a:xfrm>
            <a:off x="8980071" y="4841177"/>
            <a:ext cx="330200" cy="330200"/>
          </a:xfrm>
          <a:prstGeom prst="straightConnector1">
            <a:avLst/>
          </a:prstGeom>
          <a:noFill/>
          <a:ln w="12700">
            <a:solidFill>
              <a:schemeClr val="tx1"/>
            </a:solidFill>
            <a:round/>
            <a:headEnd/>
            <a:tailEnd type="triangle" w="med" len="med"/>
          </a:ln>
          <a:effectLst/>
        </p:spPr>
      </p:cxnSp>
      <p:cxnSp>
        <p:nvCxnSpPr>
          <p:cNvPr id="145" name="AutoShape 232"/>
          <p:cNvCxnSpPr>
            <a:cxnSpLocks noChangeShapeType="1"/>
            <a:stCxn id="135" idx="4"/>
            <a:endCxn id="138" idx="0"/>
          </p:cNvCxnSpPr>
          <p:nvPr/>
        </p:nvCxnSpPr>
        <p:spPr bwMode="auto">
          <a:xfrm>
            <a:off x="8902284" y="4872927"/>
            <a:ext cx="0" cy="442912"/>
          </a:xfrm>
          <a:prstGeom prst="straightConnector1">
            <a:avLst/>
          </a:prstGeom>
          <a:noFill/>
          <a:ln w="12700">
            <a:solidFill>
              <a:schemeClr val="tx1"/>
            </a:solidFill>
            <a:round/>
            <a:headEnd/>
            <a:tailEnd type="triangle" w="med" len="med"/>
          </a:ln>
          <a:effectLst/>
        </p:spPr>
      </p:cxnSp>
      <p:cxnSp>
        <p:nvCxnSpPr>
          <p:cNvPr id="146" name="AutoShape 233"/>
          <p:cNvCxnSpPr>
            <a:cxnSpLocks noChangeShapeType="1"/>
            <a:stCxn id="134" idx="3"/>
            <a:endCxn id="136" idx="7"/>
          </p:cNvCxnSpPr>
          <p:nvPr/>
        </p:nvCxnSpPr>
        <p:spPr bwMode="auto">
          <a:xfrm flipH="1">
            <a:off x="7652921" y="4841177"/>
            <a:ext cx="285750" cy="285750"/>
          </a:xfrm>
          <a:prstGeom prst="straightConnector1">
            <a:avLst/>
          </a:prstGeom>
          <a:noFill/>
          <a:ln w="12700">
            <a:solidFill>
              <a:schemeClr val="tx1"/>
            </a:solidFill>
            <a:round/>
            <a:headEnd/>
            <a:tailEnd type="triangle" w="med" len="med"/>
          </a:ln>
          <a:effectLst/>
        </p:spPr>
      </p:cxnSp>
      <p:cxnSp>
        <p:nvCxnSpPr>
          <p:cNvPr id="147" name="AutoShape 234"/>
          <p:cNvCxnSpPr>
            <a:cxnSpLocks noChangeShapeType="1"/>
            <a:stCxn id="134" idx="4"/>
            <a:endCxn id="137" idx="0"/>
          </p:cNvCxnSpPr>
          <p:nvPr/>
        </p:nvCxnSpPr>
        <p:spPr bwMode="auto">
          <a:xfrm>
            <a:off x="8018046" y="4872927"/>
            <a:ext cx="0" cy="442912"/>
          </a:xfrm>
          <a:prstGeom prst="straightConnector1">
            <a:avLst/>
          </a:prstGeom>
          <a:noFill/>
          <a:ln w="12700">
            <a:solidFill>
              <a:schemeClr val="tx1"/>
            </a:solidFill>
            <a:round/>
            <a:headEnd/>
            <a:tailEnd type="triangle" w="med" len="med"/>
          </a:ln>
          <a:effectLst/>
        </p:spPr>
      </p:cxnSp>
      <p:cxnSp>
        <p:nvCxnSpPr>
          <p:cNvPr id="148" name="AutoShape 235"/>
          <p:cNvCxnSpPr>
            <a:cxnSpLocks noChangeShapeType="1"/>
            <a:stCxn id="138" idx="3"/>
            <a:endCxn id="140" idx="7"/>
          </p:cNvCxnSpPr>
          <p:nvPr/>
        </p:nvCxnSpPr>
        <p:spPr bwMode="auto">
          <a:xfrm flipH="1">
            <a:off x="8581609" y="5504752"/>
            <a:ext cx="242887" cy="241300"/>
          </a:xfrm>
          <a:prstGeom prst="straightConnector1">
            <a:avLst/>
          </a:prstGeom>
          <a:noFill/>
          <a:ln w="12700">
            <a:solidFill>
              <a:schemeClr val="tx1"/>
            </a:solidFill>
            <a:round/>
            <a:headEnd/>
            <a:tailEnd type="triangle" w="med" len="med"/>
          </a:ln>
          <a:effectLst/>
        </p:spPr>
      </p:cxnSp>
      <p:grpSp>
        <p:nvGrpSpPr>
          <p:cNvPr id="149" name="Group 236"/>
          <p:cNvGrpSpPr>
            <a:grpSpLocks/>
          </p:cNvGrpSpPr>
          <p:nvPr/>
        </p:nvGrpSpPr>
        <p:grpSpPr bwMode="auto">
          <a:xfrm rot="-10800000">
            <a:off x="9084846" y="5368227"/>
            <a:ext cx="261938" cy="263525"/>
            <a:chOff x="962" y="2297"/>
            <a:chExt cx="165" cy="166"/>
          </a:xfrm>
        </p:grpSpPr>
        <p:sp>
          <p:nvSpPr>
            <p:cNvPr id="150" name="Oval 237"/>
            <p:cNvSpPr>
              <a:spLocks noChangeArrowheads="1"/>
            </p:cNvSpPr>
            <p:nvPr/>
          </p:nvSpPr>
          <p:spPr bwMode="auto">
            <a:xfrm>
              <a:off x="1043" y="2379"/>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51" name="AutoShape 238"/>
            <p:cNvCxnSpPr>
              <a:cxnSpLocks noChangeShapeType="1"/>
              <a:stCxn id="150" idx="1"/>
            </p:cNvCxnSpPr>
            <p:nvPr/>
          </p:nvCxnSpPr>
          <p:spPr bwMode="auto">
            <a:xfrm flipH="1" flipV="1">
              <a:off x="962" y="2297"/>
              <a:ext cx="93" cy="94"/>
            </a:xfrm>
            <a:prstGeom prst="straightConnector1">
              <a:avLst/>
            </a:prstGeom>
            <a:noFill/>
            <a:ln w="12700">
              <a:solidFill>
                <a:schemeClr val="tx1"/>
              </a:solidFill>
              <a:round/>
              <a:headEnd/>
              <a:tailEnd type="triangle" w="med" len="med"/>
            </a:ln>
            <a:effectLst/>
          </p:spPr>
        </p:cxnSp>
      </p:grpSp>
      <p:cxnSp>
        <p:nvCxnSpPr>
          <p:cNvPr id="152" name="AutoShape 239"/>
          <p:cNvCxnSpPr>
            <a:cxnSpLocks noChangeShapeType="1"/>
          </p:cNvCxnSpPr>
          <p:nvPr/>
        </p:nvCxnSpPr>
        <p:spPr bwMode="auto">
          <a:xfrm>
            <a:off x="8992771" y="5492052"/>
            <a:ext cx="241300" cy="241300"/>
          </a:xfrm>
          <a:prstGeom prst="straightConnector1">
            <a:avLst/>
          </a:prstGeom>
          <a:noFill/>
          <a:ln w="12700">
            <a:solidFill>
              <a:schemeClr val="tx1"/>
            </a:solidFill>
            <a:round/>
            <a:headEnd/>
            <a:tailEnd type="triangle" w="med" len="med"/>
          </a:ln>
          <a:effectLst/>
        </p:spPr>
      </p:cxnSp>
      <p:grpSp>
        <p:nvGrpSpPr>
          <p:cNvPr id="153" name="Group 240"/>
          <p:cNvGrpSpPr>
            <a:grpSpLocks/>
          </p:cNvGrpSpPr>
          <p:nvPr/>
        </p:nvGrpSpPr>
        <p:grpSpPr bwMode="auto">
          <a:xfrm rot="10800000" flipH="1">
            <a:off x="8489534" y="5368227"/>
            <a:ext cx="261937" cy="263525"/>
            <a:chOff x="5252" y="1355"/>
            <a:chExt cx="165" cy="166"/>
          </a:xfrm>
        </p:grpSpPr>
        <p:sp>
          <p:nvSpPr>
            <p:cNvPr id="154" name="Oval 241"/>
            <p:cNvSpPr>
              <a:spLocks noChangeArrowheads="1"/>
            </p:cNvSpPr>
            <p:nvPr/>
          </p:nvSpPr>
          <p:spPr bwMode="auto">
            <a:xfrm>
              <a:off x="5333" y="1437"/>
              <a:ext cx="84" cy="84"/>
            </a:xfrm>
            <a:prstGeom prst="ellipse">
              <a:avLst/>
            </a:prstGeom>
            <a:solidFill>
              <a:srgbClr val="FF6600"/>
            </a:solidFill>
            <a:ln w="12700">
              <a:solidFill>
                <a:schemeClr val="tx1"/>
              </a:solidFill>
              <a:round/>
              <a:headEnd/>
              <a:tailEnd/>
            </a:ln>
            <a:effectLst/>
          </p:spPr>
          <p:txBody>
            <a:bodyPr wrap="none" anchor="ctr"/>
            <a:lstStyle/>
            <a:p>
              <a:endParaRPr lang="en-GB"/>
            </a:p>
          </p:txBody>
        </p:sp>
        <p:cxnSp>
          <p:nvCxnSpPr>
            <p:cNvPr id="155" name="AutoShape 242"/>
            <p:cNvCxnSpPr>
              <a:cxnSpLocks noChangeShapeType="1"/>
              <a:stCxn id="154" idx="1"/>
            </p:cNvCxnSpPr>
            <p:nvPr/>
          </p:nvCxnSpPr>
          <p:spPr bwMode="auto">
            <a:xfrm flipH="1" flipV="1">
              <a:off x="5252" y="1355"/>
              <a:ext cx="93" cy="94"/>
            </a:xfrm>
            <a:prstGeom prst="straightConnector1">
              <a:avLst/>
            </a:prstGeom>
            <a:noFill/>
            <a:ln w="12700">
              <a:solidFill>
                <a:schemeClr val="tx1"/>
              </a:solidFill>
              <a:round/>
              <a:headEnd/>
              <a:tailEnd type="triangle" w="med" len="med"/>
            </a:ln>
            <a:effectLst/>
          </p:spPr>
        </p:cxnSp>
      </p:grpSp>
      <p:sp>
        <p:nvSpPr>
          <p:cNvPr id="157" name="Rectangle 156"/>
          <p:cNvSpPr/>
          <p:nvPr/>
        </p:nvSpPr>
        <p:spPr>
          <a:xfrm>
            <a:off x="10137359" y="1603997"/>
            <a:ext cx="1846183" cy="4401205"/>
          </a:xfrm>
          <a:prstGeom prst="rect">
            <a:avLst/>
          </a:prstGeom>
          <a:solidFill>
            <a:schemeClr val="tx2"/>
          </a:solidFill>
        </p:spPr>
        <p:txBody>
          <a:bodyPr wrap="square">
            <a:spAutoFit/>
          </a:bodyPr>
          <a:lstStyle/>
          <a:p>
            <a:r>
              <a:rPr lang="lt-LT" sz="2000" dirty="0">
                <a:solidFill>
                  <a:schemeClr val="bg1"/>
                </a:solidFill>
              </a:rPr>
              <a:t>Kiekvieno naujo fakto įtaka nagrinėjama kaip </a:t>
            </a:r>
            <a:r>
              <a:rPr lang="lt-LT" sz="2000" dirty="0" smtClean="0">
                <a:solidFill>
                  <a:schemeClr val="bg1"/>
                </a:solidFill>
              </a:rPr>
              <a:t>sujudimas, </a:t>
            </a:r>
            <a:r>
              <a:rPr lang="lt-LT" sz="2000" dirty="0">
                <a:solidFill>
                  <a:schemeClr val="bg1"/>
                </a:solidFill>
              </a:rPr>
              <a:t>kuris pasiskirsto per tinklą naudojant pranešimų perdavimą tarp </a:t>
            </a:r>
            <a:r>
              <a:rPr lang="lt-LT" sz="2000" dirty="0" smtClean="0">
                <a:solidFill>
                  <a:schemeClr val="bg1"/>
                </a:solidFill>
              </a:rPr>
              <a:t>gretimų kintamųjų</a:t>
            </a:r>
            <a:endParaRPr lang="lt-LT" sz="2000" dirty="0">
              <a:solidFill>
                <a:schemeClr val="bg1"/>
              </a:solidFill>
            </a:endParaRPr>
          </a:p>
        </p:txBody>
      </p:sp>
    </p:spTree>
    <p:extLst>
      <p:ext uri="{BB962C8B-B14F-4D97-AF65-F5344CB8AC3E}">
        <p14:creationId xmlns:p14="http://schemas.microsoft.com/office/powerpoint/2010/main" val="104140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9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9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9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1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4"/>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5"/>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6"/>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1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0"/>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2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2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2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30"/>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3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3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3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3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3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4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4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42"/>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4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44"/>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47"/>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8"/>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9"/>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2"/>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41"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P spid="63" grpId="0" animBg="1"/>
      <p:bldP spid="75" grpId="0" animBg="1"/>
      <p:bldP spid="76" grpId="0" animBg="1"/>
      <p:bldP spid="77" grpId="0" animBg="1"/>
      <p:bldP spid="78" grpId="0" animBg="1"/>
      <p:bldP spid="79" grpId="0" animBg="1"/>
      <p:bldP spid="80" grpId="0" animBg="1"/>
      <p:bldP spid="81" grpId="0" animBg="1"/>
      <p:bldP spid="82" grpId="0" animBg="1"/>
      <p:bldP spid="8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BT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68107582"/>
              </p:ext>
            </p:extLst>
          </p:nvPr>
        </p:nvGraphicFramePr>
        <p:xfrm>
          <a:off x="1534696" y="2015732"/>
          <a:ext cx="3800475" cy="2676525"/>
        </p:xfrm>
        <a:graphic>
          <a:graphicData uri="http://schemas.openxmlformats.org/presentationml/2006/ole">
            <mc:AlternateContent xmlns:mc="http://schemas.openxmlformats.org/markup-compatibility/2006">
              <mc:Choice xmlns:v="urn:schemas-microsoft-com:vml" Requires="v">
                <p:oleObj spid="_x0000_s30735" name="Photo Editor Photo" r:id="rId3" imgW="3801006" imgH="2676899" progId="">
                  <p:embed/>
                </p:oleObj>
              </mc:Choice>
              <mc:Fallback>
                <p:oleObj name="Photo Editor Photo" r:id="rId3" imgW="3801006" imgH="2676899" progId="">
                  <p:embed/>
                  <p:pic>
                    <p:nvPicPr>
                      <p:cNvPr id="144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2"/>
                        <a:ext cx="3800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57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BT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62</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903245138"/>
              </p:ext>
            </p:extLst>
          </p:nvPr>
        </p:nvGraphicFramePr>
        <p:xfrm>
          <a:off x="1534697" y="2015732"/>
          <a:ext cx="7910246" cy="4803519"/>
        </p:xfrm>
        <a:graphic>
          <a:graphicData uri="http://schemas.openxmlformats.org/presentationml/2006/ole">
            <mc:AlternateContent xmlns:mc="http://schemas.openxmlformats.org/markup-compatibility/2006">
              <mc:Choice xmlns:v="urn:schemas-microsoft-com:vml" Requires="v">
                <p:oleObj spid="_x0000_s31759" name="Photo Editor Photo" r:id="rId3" imgW="7666667" imgH="4657143" progId="">
                  <p:embed/>
                </p:oleObj>
              </mc:Choice>
              <mc:Fallback>
                <p:oleObj name="Photo Editor Photo" r:id="rId3" imgW="7666667" imgH="4657143" progId="">
                  <p:embed/>
                  <p:pic>
                    <p:nvPicPr>
                      <p:cNvPr id="145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7" y="2015732"/>
                        <a:ext cx="7910246" cy="480351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6169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BT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63</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343327983"/>
              </p:ext>
            </p:extLst>
          </p:nvPr>
        </p:nvGraphicFramePr>
        <p:xfrm>
          <a:off x="1534696" y="1819029"/>
          <a:ext cx="8454256" cy="5051802"/>
        </p:xfrm>
        <a:graphic>
          <a:graphicData uri="http://schemas.openxmlformats.org/presentationml/2006/ole">
            <mc:AlternateContent xmlns:mc="http://schemas.openxmlformats.org/markup-compatibility/2006">
              <mc:Choice xmlns:v="urn:schemas-microsoft-com:vml" Requires="v">
                <p:oleObj spid="_x0000_s32783" name="Photo Editor Photo" r:id="rId3" imgW="8449854" imgH="5047619" progId="">
                  <p:embed/>
                </p:oleObj>
              </mc:Choice>
              <mc:Fallback>
                <p:oleObj name="Photo Editor Photo" r:id="rId3" imgW="8449854" imgH="5047619" progId="">
                  <p:embed/>
                  <p:pic>
                    <p:nvPicPr>
                      <p:cNvPr id="146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819029"/>
                        <a:ext cx="8454256" cy="50518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8574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BT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64</a:t>
            </a:fld>
            <a:endParaRPr lang="en-US" dirty="0"/>
          </a:p>
        </p:txBody>
      </p:sp>
      <p:graphicFrame>
        <p:nvGraphicFramePr>
          <p:cNvPr id="5" name="Object 0"/>
          <p:cNvGraphicFramePr>
            <a:graphicFrameLocks noChangeAspect="1"/>
          </p:cNvGraphicFramePr>
          <p:nvPr>
            <p:extLst>
              <p:ext uri="{D42A27DB-BD31-4B8C-83A1-F6EECF244321}">
                <p14:modId xmlns:p14="http://schemas.microsoft.com/office/powerpoint/2010/main" val="2896526810"/>
              </p:ext>
            </p:extLst>
          </p:nvPr>
        </p:nvGraphicFramePr>
        <p:xfrm>
          <a:off x="1534696" y="2015733"/>
          <a:ext cx="6741203" cy="4827858"/>
        </p:xfrm>
        <a:graphic>
          <a:graphicData uri="http://schemas.openxmlformats.org/presentationml/2006/ole">
            <mc:AlternateContent xmlns:mc="http://schemas.openxmlformats.org/markup-compatibility/2006">
              <mc:Choice xmlns:v="urn:schemas-microsoft-com:vml" Requires="v">
                <p:oleObj spid="_x0000_s33806" name="Photo Editor Photo" r:id="rId3" imgW="7954485" imgH="5695238" progId="">
                  <p:embed/>
                </p:oleObj>
              </mc:Choice>
              <mc:Fallback>
                <p:oleObj name="Photo Editor Photo" r:id="rId3" imgW="7954485" imgH="5695238" progId="">
                  <p:embed/>
                  <p:pic>
                    <p:nvPicPr>
                      <p:cNvPr id="260096"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2015733"/>
                        <a:ext cx="6741203" cy="482785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3792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a:t>
            </a:r>
            <a:r>
              <a:rPr lang="lt-LT" dirty="0" smtClean="0"/>
              <a:t/>
            </a:r>
            <a:br>
              <a:rPr lang="lt-LT" dirty="0" smtClean="0"/>
            </a:br>
            <a:r>
              <a:rPr lang="en-US" dirty="0" smtClean="0"/>
              <a:t>BT</a:t>
            </a:r>
            <a:r>
              <a:rPr lang="lt-LT" dirty="0" smtClean="0"/>
              <a:t>: „</a:t>
            </a:r>
            <a:r>
              <a:rPr lang="lt-LT" dirty="0" err="1" smtClean="0"/>
              <a:t>icy</a:t>
            </a:r>
            <a:r>
              <a:rPr lang="lt-LT" dirty="0" smtClean="0"/>
              <a:t> </a:t>
            </a:r>
            <a:r>
              <a:rPr lang="lt-LT" dirty="0" err="1" smtClean="0"/>
              <a:t>road</a:t>
            </a:r>
            <a:r>
              <a:rPr lang="lt-LT" dirty="0" smtClean="0"/>
              <a:t>“ iliustracija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65</a:t>
            </a:fld>
            <a:endParaRPr lang="en-US" dirty="0"/>
          </a:p>
        </p:txBody>
      </p:sp>
      <p:sp>
        <p:nvSpPr>
          <p:cNvPr id="7" name="Content Placeholder 2"/>
          <p:cNvSpPr>
            <a:spLocks noGrp="1"/>
          </p:cNvSpPr>
          <p:nvPr>
            <p:ph idx="1"/>
          </p:nvPr>
        </p:nvSpPr>
        <p:spPr>
          <a:xfrm>
            <a:off x="1534695" y="2015732"/>
            <a:ext cx="10421953" cy="3450613"/>
          </a:xfrm>
        </p:spPr>
        <p:txBody>
          <a:bodyPr>
            <a:normAutofit fontScale="92500" lnSpcReduction="10000"/>
          </a:bodyPr>
          <a:lstStyle/>
          <a:p>
            <a:r>
              <a:rPr lang="lt-LT" dirty="0"/>
              <a:t>Inspektorius </a:t>
            </a:r>
            <a:r>
              <a:rPr lang="lt-LT" dirty="0" err="1"/>
              <a:t>Smith</a:t>
            </a:r>
            <a:r>
              <a:rPr lang="lt-LT" dirty="0"/>
              <a:t> laukia </a:t>
            </a:r>
            <a:r>
              <a:rPr lang="lt-LT" dirty="0" err="1"/>
              <a:t>Holmeso</a:t>
            </a:r>
            <a:r>
              <a:rPr lang="lt-LT" dirty="0"/>
              <a:t> </a:t>
            </a:r>
            <a:r>
              <a:rPr lang="lt-LT" dirty="0" smtClean="0"/>
              <a:t>ir</a:t>
            </a:r>
            <a:br>
              <a:rPr lang="lt-LT" dirty="0" smtClean="0"/>
            </a:br>
            <a:r>
              <a:rPr lang="lt-LT" dirty="0" err="1" smtClean="0"/>
              <a:t>Watsono</a:t>
            </a:r>
            <a:r>
              <a:rPr lang="lt-LT" dirty="0"/>
              <a:t>, </a:t>
            </a:r>
            <a:r>
              <a:rPr lang="lt-LT" dirty="0" smtClean="0"/>
              <a:t>kurie </a:t>
            </a:r>
            <a:r>
              <a:rPr lang="lt-LT" dirty="0"/>
              <a:t>vėluoja;</a:t>
            </a:r>
          </a:p>
          <a:p>
            <a:r>
              <a:rPr lang="lt-LT" dirty="0" err="1"/>
              <a:t>Smith</a:t>
            </a:r>
            <a:r>
              <a:rPr lang="lt-LT" dirty="0"/>
              <a:t> jaudinasi, nes jei keliai padengti ledu - vienas jų arba visi galėjo turėti auto įvykį;</a:t>
            </a:r>
          </a:p>
          <a:p>
            <a:r>
              <a:rPr lang="lt-LT" dirty="0"/>
              <a:t>Staiga inspektorius sužino, kad </a:t>
            </a:r>
            <a:r>
              <a:rPr lang="lt-LT" dirty="0" err="1"/>
              <a:t>Watson</a:t>
            </a:r>
            <a:r>
              <a:rPr lang="lt-LT" dirty="0"/>
              <a:t> sudaužė mašiną;</a:t>
            </a:r>
          </a:p>
          <a:p>
            <a:r>
              <a:rPr lang="lt-LT" dirty="0" err="1"/>
              <a:t>Smith</a:t>
            </a:r>
            <a:r>
              <a:rPr lang="lt-LT" dirty="0"/>
              <a:t> galvoja: jei </a:t>
            </a:r>
            <a:r>
              <a:rPr lang="lt-LT" dirty="0" err="1"/>
              <a:t>Watson</a:t>
            </a:r>
            <a:r>
              <a:rPr lang="lt-LT" dirty="0"/>
              <a:t> turėjo įvykį, galimai keliai padengti ledu, tuomet </a:t>
            </a:r>
            <a:r>
              <a:rPr lang="lt-LT" dirty="0" err="1"/>
              <a:t>Holmes</a:t>
            </a:r>
            <a:r>
              <a:rPr lang="lt-LT" dirty="0"/>
              <a:t> taip pat galimai sudaužė savo auto!</a:t>
            </a:r>
          </a:p>
          <a:p>
            <a:r>
              <a:rPr lang="lt-LT" dirty="0" err="1"/>
              <a:t>Smith</a:t>
            </a:r>
            <a:r>
              <a:rPr lang="lt-LT" dirty="0"/>
              <a:t> sužino, kad yra šilta ir keliai pabarstyti druska;</a:t>
            </a:r>
          </a:p>
          <a:p>
            <a:r>
              <a:rPr lang="lt-LT" dirty="0" err="1"/>
              <a:t>Smith</a:t>
            </a:r>
            <a:r>
              <a:rPr lang="lt-LT" dirty="0"/>
              <a:t> galvoja - </a:t>
            </a:r>
            <a:r>
              <a:rPr lang="lt-LT" dirty="0" err="1"/>
              <a:t>Watsonui</a:t>
            </a:r>
            <a:r>
              <a:rPr lang="lt-LT" dirty="0"/>
              <a:t> nepasisekė; </a:t>
            </a:r>
            <a:r>
              <a:rPr lang="lt-LT" dirty="0" err="1"/>
              <a:t>Holmes</a:t>
            </a:r>
            <a:r>
              <a:rPr lang="lt-LT" dirty="0"/>
              <a:t> dar turi šansų..</a:t>
            </a:r>
          </a:p>
        </p:txBody>
      </p:sp>
      <p:graphicFrame>
        <p:nvGraphicFramePr>
          <p:cNvPr id="8" name="Object 3"/>
          <p:cNvGraphicFramePr>
            <a:graphicFrameLocks noChangeAspect="1"/>
          </p:cNvGraphicFramePr>
          <p:nvPr>
            <p:extLst>
              <p:ext uri="{D42A27DB-BD31-4B8C-83A1-F6EECF244321}">
                <p14:modId xmlns:p14="http://schemas.microsoft.com/office/powerpoint/2010/main" val="1620407480"/>
              </p:ext>
            </p:extLst>
          </p:nvPr>
        </p:nvGraphicFramePr>
        <p:xfrm>
          <a:off x="7097813" y="-1"/>
          <a:ext cx="5094188" cy="2766349"/>
        </p:xfrm>
        <a:graphic>
          <a:graphicData uri="http://schemas.openxmlformats.org/presentationml/2006/ole">
            <mc:AlternateContent xmlns:mc="http://schemas.openxmlformats.org/markup-compatibility/2006">
              <mc:Choice xmlns:v="urn:schemas-microsoft-com:vml" Requires="v">
                <p:oleObj spid="_x0000_s34829" name="Photo Editor Photo" r:id="rId3" imgW="4544059" imgH="2467319" progId="">
                  <p:embed/>
                </p:oleObj>
              </mc:Choice>
              <mc:Fallback>
                <p:oleObj name="Photo Editor Photo" r:id="rId3" imgW="4544059" imgH="2467319" progId="">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813" y="-1"/>
                        <a:ext cx="5094188" cy="276634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394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Loginis i</a:t>
            </a:r>
            <a:r>
              <a:rPr lang="en-US" dirty="0" err="1"/>
              <a:t>švedimas</a:t>
            </a:r>
            <a:r>
              <a:rPr lang="en-US" dirty="0"/>
              <a:t> </a:t>
            </a:r>
            <a:r>
              <a:rPr lang="en-US" dirty="0" err="1"/>
              <a:t>naudojant</a:t>
            </a:r>
            <a:r>
              <a:rPr lang="en-US" dirty="0"/>
              <a:t> </a:t>
            </a:r>
            <a:r>
              <a:rPr lang="en-US" dirty="0" smtClean="0"/>
              <a:t>BT</a:t>
            </a:r>
            <a:r>
              <a:rPr lang="lt-LT" dirty="0" smtClean="0"/>
              <a:t>: „</a:t>
            </a:r>
            <a:r>
              <a:rPr lang="lt-LT" dirty="0" err="1" smtClean="0"/>
              <a:t>icy</a:t>
            </a:r>
            <a:r>
              <a:rPr lang="lt-LT" dirty="0" smtClean="0"/>
              <a:t> </a:t>
            </a:r>
            <a:r>
              <a:rPr lang="lt-LT" dirty="0" err="1" smtClean="0"/>
              <a:t>road</a:t>
            </a:r>
            <a:r>
              <a:rPr lang="lt-LT" dirty="0" smtClean="0"/>
              <a:t>“ iliustracija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66</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553951669"/>
              </p:ext>
            </p:extLst>
          </p:nvPr>
        </p:nvGraphicFramePr>
        <p:xfrm>
          <a:off x="1534696" y="1853754"/>
          <a:ext cx="9144000" cy="4875212"/>
        </p:xfrm>
        <a:graphic>
          <a:graphicData uri="http://schemas.openxmlformats.org/presentationml/2006/ole">
            <mc:AlternateContent xmlns:mc="http://schemas.openxmlformats.org/markup-compatibility/2006">
              <mc:Choice xmlns:v="urn:schemas-microsoft-com:vml" Requires="v">
                <p:oleObj spid="_x0000_s35852" name="Photo Editor Photo" r:id="rId3" imgW="4734586" imgH="2523810" progId="">
                  <p:embed/>
                </p:oleObj>
              </mc:Choice>
              <mc:Fallback>
                <p:oleObj name="Photo Editor Photo" r:id="rId3" imgW="4734586" imgH="2523810" progId="">
                  <p:embed/>
                  <p:pic>
                    <p:nvPicPr>
                      <p:cNvPr id="2068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853754"/>
                        <a:ext cx="9144000" cy="48752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a:xfrm>
            <a:off x="3122345" y="5528589"/>
            <a:ext cx="569387" cy="430887"/>
          </a:xfrm>
          <a:prstGeom prst="rect">
            <a:avLst/>
          </a:prstGeom>
          <a:solidFill>
            <a:schemeClr val="tx1"/>
          </a:solidFill>
        </p:spPr>
        <p:txBody>
          <a:bodyPr wrap="square">
            <a:spAutoFit/>
          </a:bodyPr>
          <a:lstStyle/>
          <a:p>
            <a:r>
              <a:rPr lang="pl-PL" sz="2200" b="1" dirty="0" smtClean="0">
                <a:solidFill>
                  <a:schemeClr val="bg1"/>
                </a:solidFill>
              </a:rPr>
              <a:t>0.8</a:t>
            </a:r>
            <a:endParaRPr lang="en-GB" sz="2200" b="1" dirty="0">
              <a:solidFill>
                <a:schemeClr val="bg1"/>
              </a:solidFill>
            </a:endParaRPr>
          </a:p>
        </p:txBody>
      </p:sp>
      <p:sp>
        <p:nvSpPr>
          <p:cNvPr id="8" name="Rectangle 7"/>
          <p:cNvSpPr/>
          <p:nvPr/>
        </p:nvSpPr>
        <p:spPr>
          <a:xfrm>
            <a:off x="3122345" y="5911178"/>
            <a:ext cx="569387" cy="430887"/>
          </a:xfrm>
          <a:prstGeom prst="rect">
            <a:avLst/>
          </a:prstGeom>
          <a:solidFill>
            <a:schemeClr val="tx1"/>
          </a:solidFill>
        </p:spPr>
        <p:txBody>
          <a:bodyPr wrap="square">
            <a:spAutoFit/>
          </a:bodyPr>
          <a:lstStyle/>
          <a:p>
            <a:r>
              <a:rPr lang="pl-PL" sz="2200" b="1" dirty="0" smtClean="0">
                <a:solidFill>
                  <a:schemeClr val="bg1"/>
                </a:solidFill>
              </a:rPr>
              <a:t>0.2</a:t>
            </a:r>
            <a:endParaRPr lang="en-GB" sz="2200" b="1" dirty="0">
              <a:solidFill>
                <a:schemeClr val="bg1"/>
              </a:solidFill>
            </a:endParaRPr>
          </a:p>
        </p:txBody>
      </p:sp>
      <p:sp>
        <p:nvSpPr>
          <p:cNvPr id="9" name="Rectangle 8"/>
          <p:cNvSpPr/>
          <p:nvPr/>
        </p:nvSpPr>
        <p:spPr>
          <a:xfrm>
            <a:off x="4559259" y="5528589"/>
            <a:ext cx="569387" cy="430887"/>
          </a:xfrm>
          <a:prstGeom prst="rect">
            <a:avLst/>
          </a:prstGeom>
          <a:solidFill>
            <a:schemeClr val="tx1"/>
          </a:solidFill>
        </p:spPr>
        <p:txBody>
          <a:bodyPr wrap="square">
            <a:spAutoFit/>
          </a:bodyPr>
          <a:lstStyle/>
          <a:p>
            <a:r>
              <a:rPr lang="pl-PL" sz="2200" b="1" dirty="0" smtClean="0">
                <a:solidFill>
                  <a:schemeClr val="bg1"/>
                </a:solidFill>
              </a:rPr>
              <a:t>0.1</a:t>
            </a:r>
            <a:endParaRPr lang="en-GB" sz="2200" b="1" dirty="0">
              <a:solidFill>
                <a:schemeClr val="bg1"/>
              </a:solidFill>
            </a:endParaRPr>
          </a:p>
        </p:txBody>
      </p:sp>
      <p:sp>
        <p:nvSpPr>
          <p:cNvPr id="10" name="Rectangle 9"/>
          <p:cNvSpPr/>
          <p:nvPr/>
        </p:nvSpPr>
        <p:spPr>
          <a:xfrm>
            <a:off x="4559259" y="5911178"/>
            <a:ext cx="569387" cy="430887"/>
          </a:xfrm>
          <a:prstGeom prst="rect">
            <a:avLst/>
          </a:prstGeom>
          <a:solidFill>
            <a:schemeClr val="tx1"/>
          </a:solidFill>
        </p:spPr>
        <p:txBody>
          <a:bodyPr wrap="square">
            <a:spAutoFit/>
          </a:bodyPr>
          <a:lstStyle/>
          <a:p>
            <a:r>
              <a:rPr lang="pl-PL" sz="2200" b="1" dirty="0" smtClean="0">
                <a:solidFill>
                  <a:schemeClr val="bg1"/>
                </a:solidFill>
              </a:rPr>
              <a:t>0.9</a:t>
            </a:r>
            <a:endParaRPr lang="en-GB" sz="2200" b="1" dirty="0">
              <a:solidFill>
                <a:schemeClr val="bg1"/>
              </a:solidFill>
            </a:endParaRPr>
          </a:p>
        </p:txBody>
      </p:sp>
      <p:sp>
        <p:nvSpPr>
          <p:cNvPr id="11" name="Rectangle 10"/>
          <p:cNvSpPr/>
          <p:nvPr/>
        </p:nvSpPr>
        <p:spPr>
          <a:xfrm>
            <a:off x="7708859" y="5418373"/>
            <a:ext cx="569387" cy="430887"/>
          </a:xfrm>
          <a:prstGeom prst="rect">
            <a:avLst/>
          </a:prstGeom>
          <a:solidFill>
            <a:schemeClr val="tx1"/>
          </a:solidFill>
        </p:spPr>
        <p:txBody>
          <a:bodyPr wrap="square">
            <a:spAutoFit/>
          </a:bodyPr>
          <a:lstStyle/>
          <a:p>
            <a:r>
              <a:rPr lang="pl-PL" sz="2200" b="1" dirty="0" smtClean="0">
                <a:solidFill>
                  <a:schemeClr val="bg1"/>
                </a:solidFill>
              </a:rPr>
              <a:t>0.8</a:t>
            </a:r>
            <a:endParaRPr lang="en-GB" sz="2200" b="1" dirty="0">
              <a:solidFill>
                <a:schemeClr val="bg1"/>
              </a:solidFill>
            </a:endParaRPr>
          </a:p>
        </p:txBody>
      </p:sp>
      <p:sp>
        <p:nvSpPr>
          <p:cNvPr id="12" name="Rectangle 11"/>
          <p:cNvSpPr/>
          <p:nvPr/>
        </p:nvSpPr>
        <p:spPr>
          <a:xfrm>
            <a:off x="7708859" y="5868316"/>
            <a:ext cx="569387" cy="430887"/>
          </a:xfrm>
          <a:prstGeom prst="rect">
            <a:avLst/>
          </a:prstGeom>
          <a:solidFill>
            <a:schemeClr val="tx1"/>
          </a:solidFill>
        </p:spPr>
        <p:txBody>
          <a:bodyPr wrap="square">
            <a:spAutoFit/>
          </a:bodyPr>
          <a:lstStyle/>
          <a:p>
            <a:r>
              <a:rPr lang="pl-PL" sz="2200" b="1" dirty="0" smtClean="0">
                <a:solidFill>
                  <a:schemeClr val="bg1"/>
                </a:solidFill>
              </a:rPr>
              <a:t>0.2</a:t>
            </a:r>
            <a:endParaRPr lang="en-GB" sz="2200" b="1" dirty="0">
              <a:solidFill>
                <a:schemeClr val="bg1"/>
              </a:solidFill>
            </a:endParaRPr>
          </a:p>
        </p:txBody>
      </p:sp>
      <p:sp>
        <p:nvSpPr>
          <p:cNvPr id="13" name="Rectangle 12"/>
          <p:cNvSpPr/>
          <p:nvPr/>
        </p:nvSpPr>
        <p:spPr>
          <a:xfrm>
            <a:off x="9145773" y="5418373"/>
            <a:ext cx="569387" cy="430887"/>
          </a:xfrm>
          <a:prstGeom prst="rect">
            <a:avLst/>
          </a:prstGeom>
          <a:solidFill>
            <a:schemeClr val="tx1"/>
          </a:solidFill>
        </p:spPr>
        <p:txBody>
          <a:bodyPr wrap="square">
            <a:spAutoFit/>
          </a:bodyPr>
          <a:lstStyle/>
          <a:p>
            <a:r>
              <a:rPr lang="pl-PL" sz="2200" b="1" dirty="0" smtClean="0">
                <a:solidFill>
                  <a:schemeClr val="bg1"/>
                </a:solidFill>
              </a:rPr>
              <a:t>0.1</a:t>
            </a:r>
            <a:endParaRPr lang="en-GB" sz="2200" b="1" dirty="0">
              <a:solidFill>
                <a:schemeClr val="bg1"/>
              </a:solidFill>
            </a:endParaRPr>
          </a:p>
        </p:txBody>
      </p:sp>
      <p:sp>
        <p:nvSpPr>
          <p:cNvPr id="14" name="Rectangle 13"/>
          <p:cNvSpPr/>
          <p:nvPr/>
        </p:nvSpPr>
        <p:spPr>
          <a:xfrm>
            <a:off x="9145773" y="5868316"/>
            <a:ext cx="569387" cy="430887"/>
          </a:xfrm>
          <a:prstGeom prst="rect">
            <a:avLst/>
          </a:prstGeom>
          <a:solidFill>
            <a:schemeClr val="tx1"/>
          </a:solidFill>
        </p:spPr>
        <p:txBody>
          <a:bodyPr wrap="square">
            <a:spAutoFit/>
          </a:bodyPr>
          <a:lstStyle/>
          <a:p>
            <a:r>
              <a:rPr lang="pl-PL" sz="2200" b="1" dirty="0" smtClean="0">
                <a:solidFill>
                  <a:schemeClr val="bg1"/>
                </a:solidFill>
              </a:rPr>
              <a:t>0.9</a:t>
            </a:r>
            <a:endParaRPr lang="en-GB" sz="2200" b="1" dirty="0">
              <a:solidFill>
                <a:schemeClr val="bg1"/>
              </a:solidFill>
            </a:endParaRPr>
          </a:p>
        </p:txBody>
      </p:sp>
      <p:sp>
        <p:nvSpPr>
          <p:cNvPr id="15" name="Rectangle 14"/>
          <p:cNvSpPr/>
          <p:nvPr/>
        </p:nvSpPr>
        <p:spPr>
          <a:xfrm>
            <a:off x="8057207" y="2385340"/>
            <a:ext cx="569387" cy="430887"/>
          </a:xfrm>
          <a:prstGeom prst="rect">
            <a:avLst/>
          </a:prstGeom>
          <a:solidFill>
            <a:schemeClr val="tx1"/>
          </a:solidFill>
        </p:spPr>
        <p:txBody>
          <a:bodyPr wrap="square">
            <a:spAutoFit/>
          </a:bodyPr>
          <a:lstStyle/>
          <a:p>
            <a:r>
              <a:rPr lang="pl-PL" sz="2200" b="1" dirty="0" smtClean="0">
                <a:solidFill>
                  <a:schemeClr val="bg1"/>
                </a:solidFill>
              </a:rPr>
              <a:t>0.3</a:t>
            </a:r>
            <a:endParaRPr lang="en-GB" sz="2200" b="1" dirty="0">
              <a:solidFill>
                <a:schemeClr val="bg1"/>
              </a:solidFill>
            </a:endParaRPr>
          </a:p>
        </p:txBody>
      </p:sp>
      <p:sp>
        <p:nvSpPr>
          <p:cNvPr id="16" name="Rectangle 15"/>
          <p:cNvSpPr/>
          <p:nvPr/>
        </p:nvSpPr>
        <p:spPr>
          <a:xfrm>
            <a:off x="8057207" y="2842539"/>
            <a:ext cx="569387" cy="430887"/>
          </a:xfrm>
          <a:prstGeom prst="rect">
            <a:avLst/>
          </a:prstGeom>
          <a:solidFill>
            <a:schemeClr val="tx1"/>
          </a:solidFill>
        </p:spPr>
        <p:txBody>
          <a:bodyPr wrap="square">
            <a:spAutoFit/>
          </a:bodyPr>
          <a:lstStyle/>
          <a:p>
            <a:r>
              <a:rPr lang="pl-PL" sz="2200" b="1" dirty="0" smtClean="0">
                <a:solidFill>
                  <a:schemeClr val="bg1"/>
                </a:solidFill>
              </a:rPr>
              <a:t>0.7</a:t>
            </a:r>
            <a:endParaRPr lang="en-GB" sz="2200" b="1" dirty="0">
              <a:solidFill>
                <a:schemeClr val="bg1"/>
              </a:solidFill>
            </a:endParaRPr>
          </a:p>
        </p:txBody>
      </p:sp>
      <p:sp>
        <p:nvSpPr>
          <p:cNvPr id="17" name="Rectangle 16"/>
          <p:cNvSpPr/>
          <p:nvPr/>
        </p:nvSpPr>
        <p:spPr>
          <a:xfrm>
            <a:off x="3180182" y="5032160"/>
            <a:ext cx="1197728" cy="400110"/>
          </a:xfrm>
          <a:prstGeom prst="rect">
            <a:avLst/>
          </a:prstGeom>
          <a:solidFill>
            <a:schemeClr val="tx1"/>
          </a:solidFill>
        </p:spPr>
        <p:txBody>
          <a:bodyPr wrap="square">
            <a:spAutoFit/>
          </a:bodyPr>
          <a:lstStyle/>
          <a:p>
            <a:r>
              <a:rPr lang="pl-PL" sz="2000" b="1" dirty="0" err="1" smtClean="0">
                <a:solidFill>
                  <a:schemeClr val="bg1"/>
                </a:solidFill>
              </a:rPr>
              <a:t>Icy=yes</a:t>
            </a:r>
            <a:endParaRPr lang="en-GB" sz="2000" b="1" dirty="0">
              <a:solidFill>
                <a:schemeClr val="bg1"/>
              </a:solidFill>
            </a:endParaRPr>
          </a:p>
        </p:txBody>
      </p:sp>
      <p:sp>
        <p:nvSpPr>
          <p:cNvPr id="18" name="Rectangle 17"/>
          <p:cNvSpPr/>
          <p:nvPr/>
        </p:nvSpPr>
        <p:spPr>
          <a:xfrm>
            <a:off x="4577934" y="5032160"/>
            <a:ext cx="1285875" cy="400110"/>
          </a:xfrm>
          <a:prstGeom prst="rect">
            <a:avLst/>
          </a:prstGeom>
          <a:solidFill>
            <a:schemeClr val="tx1"/>
          </a:solidFill>
        </p:spPr>
        <p:txBody>
          <a:bodyPr wrap="square">
            <a:spAutoFit/>
          </a:bodyPr>
          <a:lstStyle/>
          <a:p>
            <a:r>
              <a:rPr lang="pl-PL" sz="2000" b="1" dirty="0" err="1" smtClean="0">
                <a:solidFill>
                  <a:schemeClr val="bg1"/>
                </a:solidFill>
              </a:rPr>
              <a:t>Icy=no</a:t>
            </a:r>
            <a:endParaRPr lang="en-GB" sz="2000" b="1" dirty="0">
              <a:solidFill>
                <a:schemeClr val="bg1"/>
              </a:solidFill>
            </a:endParaRPr>
          </a:p>
        </p:txBody>
      </p:sp>
      <p:sp>
        <p:nvSpPr>
          <p:cNvPr id="19" name="Rectangle 18"/>
          <p:cNvSpPr/>
          <p:nvPr/>
        </p:nvSpPr>
        <p:spPr>
          <a:xfrm>
            <a:off x="7737894" y="5017873"/>
            <a:ext cx="1197728" cy="400110"/>
          </a:xfrm>
          <a:prstGeom prst="rect">
            <a:avLst/>
          </a:prstGeom>
          <a:solidFill>
            <a:schemeClr val="tx1"/>
          </a:solidFill>
        </p:spPr>
        <p:txBody>
          <a:bodyPr wrap="square">
            <a:spAutoFit/>
          </a:bodyPr>
          <a:lstStyle/>
          <a:p>
            <a:r>
              <a:rPr lang="pl-PL" sz="2000" b="1" dirty="0" err="1" smtClean="0">
                <a:solidFill>
                  <a:schemeClr val="bg1"/>
                </a:solidFill>
              </a:rPr>
              <a:t>Icy=yes</a:t>
            </a:r>
            <a:endParaRPr lang="en-GB" sz="2000" b="1" dirty="0">
              <a:solidFill>
                <a:schemeClr val="bg1"/>
              </a:solidFill>
            </a:endParaRPr>
          </a:p>
        </p:txBody>
      </p:sp>
      <p:sp>
        <p:nvSpPr>
          <p:cNvPr id="20" name="Rectangle 19"/>
          <p:cNvSpPr/>
          <p:nvPr/>
        </p:nvSpPr>
        <p:spPr>
          <a:xfrm>
            <a:off x="9135646" y="5017873"/>
            <a:ext cx="1285875" cy="400110"/>
          </a:xfrm>
          <a:prstGeom prst="rect">
            <a:avLst/>
          </a:prstGeom>
          <a:solidFill>
            <a:schemeClr val="tx1"/>
          </a:solidFill>
        </p:spPr>
        <p:txBody>
          <a:bodyPr wrap="square">
            <a:spAutoFit/>
          </a:bodyPr>
          <a:lstStyle/>
          <a:p>
            <a:r>
              <a:rPr lang="pl-PL" sz="2000" b="1" dirty="0" err="1" smtClean="0">
                <a:solidFill>
                  <a:schemeClr val="bg1"/>
                </a:solidFill>
              </a:rPr>
              <a:t>Icy=no</a:t>
            </a:r>
            <a:endParaRPr lang="en-GB" sz="2000" b="1" dirty="0">
              <a:solidFill>
                <a:schemeClr val="bg1"/>
              </a:solidFill>
            </a:endParaRPr>
          </a:p>
        </p:txBody>
      </p:sp>
      <p:sp>
        <p:nvSpPr>
          <p:cNvPr id="21" name="Rectangle 20"/>
          <p:cNvSpPr/>
          <p:nvPr/>
        </p:nvSpPr>
        <p:spPr>
          <a:xfrm>
            <a:off x="6535321" y="2388973"/>
            <a:ext cx="1285875" cy="400110"/>
          </a:xfrm>
          <a:prstGeom prst="rect">
            <a:avLst/>
          </a:prstGeom>
          <a:solidFill>
            <a:schemeClr val="tx1"/>
          </a:solidFill>
        </p:spPr>
        <p:txBody>
          <a:bodyPr wrap="square">
            <a:spAutoFit/>
          </a:bodyPr>
          <a:lstStyle/>
          <a:p>
            <a:r>
              <a:rPr lang="pl-PL" sz="2000" b="1" dirty="0" err="1" smtClean="0">
                <a:solidFill>
                  <a:schemeClr val="bg1"/>
                </a:solidFill>
              </a:rPr>
              <a:t>Icy=no</a:t>
            </a:r>
            <a:endParaRPr lang="en-GB" sz="2000" b="1" dirty="0">
              <a:solidFill>
                <a:schemeClr val="bg1"/>
              </a:solidFill>
            </a:endParaRPr>
          </a:p>
        </p:txBody>
      </p:sp>
      <p:sp>
        <p:nvSpPr>
          <p:cNvPr id="22" name="Rectangle 21"/>
          <p:cNvSpPr/>
          <p:nvPr/>
        </p:nvSpPr>
        <p:spPr>
          <a:xfrm>
            <a:off x="6537745" y="2860460"/>
            <a:ext cx="1197728" cy="400110"/>
          </a:xfrm>
          <a:prstGeom prst="rect">
            <a:avLst/>
          </a:prstGeom>
          <a:solidFill>
            <a:schemeClr val="tx1"/>
          </a:solidFill>
        </p:spPr>
        <p:txBody>
          <a:bodyPr wrap="square">
            <a:spAutoFit/>
          </a:bodyPr>
          <a:lstStyle/>
          <a:p>
            <a:r>
              <a:rPr lang="pl-PL" sz="2000" b="1" dirty="0" err="1" smtClean="0">
                <a:solidFill>
                  <a:schemeClr val="bg1"/>
                </a:solidFill>
              </a:rPr>
              <a:t>Icy=yes</a:t>
            </a:r>
            <a:endParaRPr lang="en-GB" sz="2000" b="1" dirty="0">
              <a:solidFill>
                <a:schemeClr val="bg1"/>
              </a:solidFill>
            </a:endParaRPr>
          </a:p>
        </p:txBody>
      </p:sp>
    </p:spTree>
    <p:extLst>
      <p:ext uri="{BB962C8B-B14F-4D97-AF65-F5344CB8AC3E}">
        <p14:creationId xmlns:p14="http://schemas.microsoft.com/office/powerpoint/2010/main" val="205962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10352504" cy="1049235"/>
          </a:xfrm>
        </p:spPr>
        <p:txBody>
          <a:bodyPr/>
          <a:lstStyle/>
          <a:p>
            <a:r>
              <a:rPr lang="lt-LT" dirty="0"/>
              <a:t>Loginis i</a:t>
            </a:r>
            <a:r>
              <a:rPr lang="en-US" dirty="0" err="1"/>
              <a:t>švedimas</a:t>
            </a:r>
            <a:r>
              <a:rPr lang="en-US" dirty="0"/>
              <a:t> </a:t>
            </a:r>
            <a:r>
              <a:rPr lang="en-US" dirty="0" err="1"/>
              <a:t>naudojant</a:t>
            </a:r>
            <a:r>
              <a:rPr lang="en-US" dirty="0"/>
              <a:t> </a:t>
            </a:r>
            <a:r>
              <a:rPr lang="en-US" dirty="0" smtClean="0"/>
              <a:t>BT</a:t>
            </a:r>
            <a:r>
              <a:rPr lang="lt-LT" dirty="0" smtClean="0"/>
              <a:t>: „</a:t>
            </a:r>
            <a:r>
              <a:rPr lang="lt-LT" dirty="0" err="1" smtClean="0"/>
              <a:t>icy</a:t>
            </a:r>
            <a:r>
              <a:rPr lang="lt-LT" dirty="0" smtClean="0"/>
              <a:t> </a:t>
            </a:r>
            <a:r>
              <a:rPr lang="lt-LT" dirty="0" err="1" smtClean="0"/>
              <a:t>road</a:t>
            </a:r>
            <a:r>
              <a:rPr lang="lt-LT" dirty="0" smtClean="0"/>
              <a:t>“ iliustracija</a:t>
            </a:r>
            <a:br>
              <a:rPr lang="lt-LT" dirty="0" smtClean="0"/>
            </a:b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67</a:t>
            </a:fld>
            <a:endParaRPr lang="en-US" dirty="0"/>
          </a:p>
        </p:txBody>
      </p:sp>
      <p:sp>
        <p:nvSpPr>
          <p:cNvPr id="5" name="Slide Number Placeholder 4"/>
          <p:cNvSpPr txBox="1">
            <a:spLocks/>
          </p:cNvSpPr>
          <p:nvPr/>
        </p:nvSpPr>
        <p:spPr>
          <a:xfrm>
            <a:off x="8173656" y="6556375"/>
            <a:ext cx="1905000" cy="457200"/>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17BD8E-75AE-487B-AD5B-6D0239B6A2EC}" type="slidenum">
              <a:rPr lang="en-US" smtClean="0"/>
              <a:pPr/>
              <a:t>67</a:t>
            </a:fld>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1411174248"/>
              </p:ext>
            </p:extLst>
          </p:nvPr>
        </p:nvGraphicFramePr>
        <p:xfrm>
          <a:off x="1620456" y="1458913"/>
          <a:ext cx="9144000" cy="5399087"/>
        </p:xfrm>
        <a:graphic>
          <a:graphicData uri="http://schemas.openxmlformats.org/presentationml/2006/ole">
            <mc:AlternateContent xmlns:mc="http://schemas.openxmlformats.org/markup-compatibility/2006">
              <mc:Choice xmlns:v="urn:schemas-microsoft-com:vml" Requires="v">
                <p:oleObj spid="_x0000_s36875" name="Photo Editor Photo" r:id="rId3" imgW="4371429" imgH="2580952" progId="">
                  <p:embed/>
                </p:oleObj>
              </mc:Choice>
              <mc:Fallback>
                <p:oleObj name="Photo Editor Photo" r:id="rId3" imgW="4371429" imgH="2580952" progId="">
                  <p:embed/>
                  <p:pic>
                    <p:nvPicPr>
                      <p:cNvPr id="207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456" y="1458913"/>
                        <a:ext cx="9144000"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a:xfrm>
            <a:off x="5246455" y="4518024"/>
            <a:ext cx="1641326" cy="400110"/>
          </a:xfrm>
          <a:prstGeom prst="rect">
            <a:avLst/>
          </a:prstGeom>
          <a:solidFill>
            <a:schemeClr val="tx1"/>
          </a:solidFill>
        </p:spPr>
        <p:txBody>
          <a:bodyPr wrap="square">
            <a:spAutoFit/>
          </a:bodyPr>
          <a:lstStyle/>
          <a:p>
            <a:r>
              <a:rPr lang="pl-PL" sz="2000" b="1" dirty="0" smtClean="0">
                <a:solidFill>
                  <a:schemeClr val="bg1"/>
                </a:solidFill>
              </a:rPr>
              <a:t>0.8x0.7=0.56</a:t>
            </a:r>
            <a:endParaRPr lang="en-GB" sz="2000" b="1" dirty="0">
              <a:solidFill>
                <a:schemeClr val="bg1"/>
              </a:solidFill>
            </a:endParaRPr>
          </a:p>
        </p:txBody>
      </p:sp>
      <p:sp>
        <p:nvSpPr>
          <p:cNvPr id="8" name="Rectangle 7"/>
          <p:cNvSpPr/>
          <p:nvPr/>
        </p:nvSpPr>
        <p:spPr>
          <a:xfrm>
            <a:off x="5246455" y="5013324"/>
            <a:ext cx="1641326" cy="400110"/>
          </a:xfrm>
          <a:prstGeom prst="rect">
            <a:avLst/>
          </a:prstGeom>
          <a:solidFill>
            <a:schemeClr val="tx1"/>
          </a:solidFill>
        </p:spPr>
        <p:txBody>
          <a:bodyPr wrap="square">
            <a:spAutoFit/>
          </a:bodyPr>
          <a:lstStyle/>
          <a:p>
            <a:r>
              <a:rPr lang="pl-PL" sz="2000" b="1" dirty="0" smtClean="0">
                <a:solidFill>
                  <a:schemeClr val="bg1"/>
                </a:solidFill>
              </a:rPr>
              <a:t>0.2x0.7=0.14</a:t>
            </a:r>
            <a:endParaRPr lang="en-GB" sz="2000" b="1" dirty="0">
              <a:solidFill>
                <a:schemeClr val="bg1"/>
              </a:solidFill>
            </a:endParaRPr>
          </a:p>
        </p:txBody>
      </p:sp>
      <p:sp>
        <p:nvSpPr>
          <p:cNvPr id="9" name="Rectangle 8"/>
          <p:cNvSpPr/>
          <p:nvPr/>
        </p:nvSpPr>
        <p:spPr>
          <a:xfrm>
            <a:off x="6980005" y="4518024"/>
            <a:ext cx="1546076" cy="400110"/>
          </a:xfrm>
          <a:prstGeom prst="rect">
            <a:avLst/>
          </a:prstGeom>
          <a:solidFill>
            <a:schemeClr val="tx1"/>
          </a:solidFill>
        </p:spPr>
        <p:txBody>
          <a:bodyPr wrap="square">
            <a:spAutoFit/>
          </a:bodyPr>
          <a:lstStyle/>
          <a:p>
            <a:r>
              <a:rPr lang="pl-PL" sz="2000" b="1" dirty="0" smtClean="0">
                <a:solidFill>
                  <a:schemeClr val="bg1"/>
                </a:solidFill>
              </a:rPr>
              <a:t>0.1x0.3=0.03</a:t>
            </a:r>
            <a:endParaRPr lang="en-GB" sz="2000" b="1" dirty="0">
              <a:solidFill>
                <a:schemeClr val="bg1"/>
              </a:solidFill>
            </a:endParaRPr>
          </a:p>
        </p:txBody>
      </p:sp>
      <p:sp>
        <p:nvSpPr>
          <p:cNvPr id="10" name="Rectangle 9"/>
          <p:cNvSpPr/>
          <p:nvPr/>
        </p:nvSpPr>
        <p:spPr>
          <a:xfrm>
            <a:off x="6980005" y="5013324"/>
            <a:ext cx="1546076" cy="400110"/>
          </a:xfrm>
          <a:prstGeom prst="rect">
            <a:avLst/>
          </a:prstGeom>
          <a:solidFill>
            <a:schemeClr val="tx1"/>
          </a:solidFill>
        </p:spPr>
        <p:txBody>
          <a:bodyPr wrap="square">
            <a:spAutoFit/>
          </a:bodyPr>
          <a:lstStyle/>
          <a:p>
            <a:r>
              <a:rPr lang="pl-PL" sz="2000" b="1" dirty="0" smtClean="0">
                <a:solidFill>
                  <a:schemeClr val="bg1"/>
                </a:solidFill>
              </a:rPr>
              <a:t>0.9x0.3=0.27</a:t>
            </a:r>
            <a:endParaRPr lang="en-GB" sz="2000" b="1" dirty="0">
              <a:solidFill>
                <a:schemeClr val="bg1"/>
              </a:solidFill>
            </a:endParaRPr>
          </a:p>
        </p:txBody>
      </p:sp>
      <p:sp>
        <p:nvSpPr>
          <p:cNvPr id="11" name="Rectangle 10"/>
          <p:cNvSpPr/>
          <p:nvPr/>
        </p:nvSpPr>
        <p:spPr>
          <a:xfrm>
            <a:off x="8716581" y="4518024"/>
            <a:ext cx="1838325" cy="400110"/>
          </a:xfrm>
          <a:prstGeom prst="rect">
            <a:avLst/>
          </a:prstGeom>
          <a:solidFill>
            <a:schemeClr val="tx1"/>
          </a:solidFill>
        </p:spPr>
        <p:txBody>
          <a:bodyPr wrap="square">
            <a:spAutoFit/>
          </a:bodyPr>
          <a:lstStyle/>
          <a:p>
            <a:r>
              <a:rPr lang="pl-PL" sz="2000" b="1" dirty="0" smtClean="0">
                <a:solidFill>
                  <a:schemeClr val="bg1"/>
                </a:solidFill>
              </a:rPr>
              <a:t>0.56</a:t>
            </a:r>
            <a:r>
              <a:rPr lang="en-US" sz="2000" b="1" dirty="0" smtClean="0">
                <a:solidFill>
                  <a:schemeClr val="bg1"/>
                </a:solidFill>
              </a:rPr>
              <a:t>+</a:t>
            </a:r>
            <a:r>
              <a:rPr lang="pl-PL" sz="2000" b="1" dirty="0" smtClean="0">
                <a:solidFill>
                  <a:schemeClr val="bg1"/>
                </a:solidFill>
              </a:rPr>
              <a:t>0.03=0.59</a:t>
            </a:r>
            <a:endParaRPr lang="en-GB" sz="2000" b="1" dirty="0">
              <a:solidFill>
                <a:schemeClr val="bg1"/>
              </a:solidFill>
            </a:endParaRPr>
          </a:p>
        </p:txBody>
      </p:sp>
      <p:sp>
        <p:nvSpPr>
          <p:cNvPr id="12" name="Rectangle 11"/>
          <p:cNvSpPr/>
          <p:nvPr/>
        </p:nvSpPr>
        <p:spPr>
          <a:xfrm>
            <a:off x="8716581" y="5013324"/>
            <a:ext cx="1838325" cy="400110"/>
          </a:xfrm>
          <a:prstGeom prst="rect">
            <a:avLst/>
          </a:prstGeom>
          <a:solidFill>
            <a:schemeClr val="tx1"/>
          </a:solidFill>
        </p:spPr>
        <p:txBody>
          <a:bodyPr wrap="square">
            <a:spAutoFit/>
          </a:bodyPr>
          <a:lstStyle/>
          <a:p>
            <a:r>
              <a:rPr lang="pl-PL" sz="2000" b="1" dirty="0" smtClean="0">
                <a:solidFill>
                  <a:schemeClr val="bg1"/>
                </a:solidFill>
              </a:rPr>
              <a:t>0.14</a:t>
            </a:r>
            <a:r>
              <a:rPr lang="en-US" sz="2000" b="1" dirty="0" smtClean="0">
                <a:solidFill>
                  <a:schemeClr val="bg1"/>
                </a:solidFill>
              </a:rPr>
              <a:t>+</a:t>
            </a:r>
            <a:r>
              <a:rPr lang="pl-PL" sz="2000" b="1" dirty="0" smtClean="0">
                <a:solidFill>
                  <a:schemeClr val="bg1"/>
                </a:solidFill>
              </a:rPr>
              <a:t>0.27=0.41</a:t>
            </a:r>
            <a:endParaRPr lang="en-GB" sz="2000" b="1" dirty="0">
              <a:solidFill>
                <a:schemeClr val="bg1"/>
              </a:solidFill>
            </a:endParaRPr>
          </a:p>
        </p:txBody>
      </p:sp>
      <p:sp>
        <p:nvSpPr>
          <p:cNvPr id="13" name="Rectangle 12"/>
          <p:cNvSpPr/>
          <p:nvPr/>
        </p:nvSpPr>
        <p:spPr>
          <a:xfrm>
            <a:off x="5309053" y="4012071"/>
            <a:ext cx="1423745" cy="400110"/>
          </a:xfrm>
          <a:prstGeom prst="rect">
            <a:avLst/>
          </a:prstGeom>
          <a:solidFill>
            <a:schemeClr val="tx1"/>
          </a:solidFill>
        </p:spPr>
        <p:txBody>
          <a:bodyPr wrap="square">
            <a:spAutoFit/>
          </a:bodyPr>
          <a:lstStyle/>
          <a:p>
            <a:r>
              <a:rPr lang="pl-PL" sz="2000" b="1" dirty="0" err="1" smtClean="0">
                <a:solidFill>
                  <a:schemeClr val="bg1"/>
                </a:solidFill>
              </a:rPr>
              <a:t>Icy=yes</a:t>
            </a:r>
            <a:endParaRPr lang="en-GB" sz="2000" b="1" dirty="0">
              <a:solidFill>
                <a:schemeClr val="bg1"/>
              </a:solidFill>
            </a:endParaRPr>
          </a:p>
        </p:txBody>
      </p:sp>
      <p:sp>
        <p:nvSpPr>
          <p:cNvPr id="14" name="Rectangle 13"/>
          <p:cNvSpPr/>
          <p:nvPr/>
        </p:nvSpPr>
        <p:spPr>
          <a:xfrm>
            <a:off x="6856019" y="4012071"/>
            <a:ext cx="1546076" cy="400110"/>
          </a:xfrm>
          <a:prstGeom prst="rect">
            <a:avLst/>
          </a:prstGeom>
          <a:solidFill>
            <a:schemeClr val="tx1"/>
          </a:solidFill>
        </p:spPr>
        <p:txBody>
          <a:bodyPr wrap="square">
            <a:spAutoFit/>
          </a:bodyPr>
          <a:lstStyle/>
          <a:p>
            <a:r>
              <a:rPr lang="pl-PL" sz="2000" b="1" dirty="0" err="1" smtClean="0">
                <a:solidFill>
                  <a:schemeClr val="bg1"/>
                </a:solidFill>
              </a:rPr>
              <a:t>Icy=no</a:t>
            </a:r>
            <a:endParaRPr lang="en-GB" sz="2000" b="1" dirty="0">
              <a:solidFill>
                <a:schemeClr val="bg1"/>
              </a:solidFill>
            </a:endParaRPr>
          </a:p>
        </p:txBody>
      </p:sp>
    </p:spTree>
    <p:extLst>
      <p:ext uri="{BB962C8B-B14F-4D97-AF65-F5344CB8AC3E}">
        <p14:creationId xmlns:p14="http://schemas.microsoft.com/office/powerpoint/2010/main" val="209886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10657304" cy="1049235"/>
          </a:xfrm>
        </p:spPr>
        <p:txBody>
          <a:bodyPr/>
          <a:lstStyle/>
          <a:p>
            <a:r>
              <a:rPr lang="lt-LT" dirty="0"/>
              <a:t>Loginis i</a:t>
            </a:r>
            <a:r>
              <a:rPr lang="en-US" dirty="0" err="1"/>
              <a:t>švedimas</a:t>
            </a:r>
            <a:r>
              <a:rPr lang="en-US" dirty="0"/>
              <a:t> </a:t>
            </a:r>
            <a:r>
              <a:rPr lang="en-US" dirty="0" err="1"/>
              <a:t>naudojant</a:t>
            </a:r>
            <a:r>
              <a:rPr lang="en-US" dirty="0"/>
              <a:t> </a:t>
            </a:r>
            <a:r>
              <a:rPr lang="en-US" dirty="0" smtClean="0"/>
              <a:t>BT</a:t>
            </a:r>
            <a:r>
              <a:rPr lang="lt-LT" dirty="0" smtClean="0"/>
              <a:t>: „</a:t>
            </a:r>
            <a:r>
              <a:rPr lang="lt-LT" dirty="0" err="1" smtClean="0"/>
              <a:t>icy</a:t>
            </a:r>
            <a:r>
              <a:rPr lang="lt-LT" dirty="0" smtClean="0"/>
              <a:t> </a:t>
            </a:r>
            <a:r>
              <a:rPr lang="lt-LT" dirty="0" err="1" smtClean="0"/>
              <a:t>road</a:t>
            </a:r>
            <a:r>
              <a:rPr lang="lt-LT" dirty="0" smtClean="0"/>
              <a:t>“ iliustracija</a:t>
            </a:r>
            <a:br>
              <a:rPr lang="lt-LT" dirty="0" smtClean="0"/>
            </a:b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68</a:t>
            </a:fld>
            <a:endParaRPr lang="en-US" dirty="0"/>
          </a:p>
        </p:txBody>
      </p:sp>
      <p:graphicFrame>
        <p:nvGraphicFramePr>
          <p:cNvPr id="6" name="Object 0"/>
          <p:cNvGraphicFramePr>
            <a:graphicFrameLocks noChangeAspect="1"/>
          </p:cNvGraphicFramePr>
          <p:nvPr>
            <p:extLst>
              <p:ext uri="{D42A27DB-BD31-4B8C-83A1-F6EECF244321}">
                <p14:modId xmlns:p14="http://schemas.microsoft.com/office/powerpoint/2010/main" val="3923846453"/>
              </p:ext>
            </p:extLst>
          </p:nvPr>
        </p:nvGraphicFramePr>
        <p:xfrm>
          <a:off x="1534696" y="1853754"/>
          <a:ext cx="8770937" cy="4248150"/>
        </p:xfrm>
        <a:graphic>
          <a:graphicData uri="http://schemas.openxmlformats.org/presentationml/2006/ole">
            <mc:AlternateContent xmlns:mc="http://schemas.openxmlformats.org/markup-compatibility/2006">
              <mc:Choice xmlns:v="urn:schemas-microsoft-com:vml" Requires="v">
                <p:oleObj spid="_x0000_s37898" name="Photo Editor Photo" r:id="rId3" imgW="3952381" imgH="1914286" progId="">
                  <p:embed/>
                </p:oleObj>
              </mc:Choice>
              <mc:Fallback>
                <p:oleObj name="Photo Editor Photo" r:id="rId3" imgW="3952381" imgH="1914286" progId="">
                  <p:embed/>
                  <p:pic>
                    <p:nvPicPr>
                      <p:cNvPr id="26214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853754"/>
                        <a:ext cx="87709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327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10861790" cy="1049235"/>
          </a:xfrm>
        </p:spPr>
        <p:txBody>
          <a:bodyPr/>
          <a:lstStyle/>
          <a:p>
            <a:r>
              <a:rPr lang="lt-LT" dirty="0"/>
              <a:t>Loginis i</a:t>
            </a:r>
            <a:r>
              <a:rPr lang="en-US" dirty="0" err="1"/>
              <a:t>švedimas</a:t>
            </a:r>
            <a:r>
              <a:rPr lang="en-US" dirty="0"/>
              <a:t> </a:t>
            </a:r>
            <a:r>
              <a:rPr lang="en-US" dirty="0" err="1"/>
              <a:t>naudojant</a:t>
            </a:r>
            <a:r>
              <a:rPr lang="en-US" dirty="0"/>
              <a:t> </a:t>
            </a:r>
            <a:r>
              <a:rPr lang="en-US" dirty="0" smtClean="0"/>
              <a:t>BT</a:t>
            </a:r>
            <a:r>
              <a:rPr lang="lt-LT" dirty="0" smtClean="0"/>
              <a:t>: „</a:t>
            </a:r>
            <a:r>
              <a:rPr lang="lt-LT" dirty="0" err="1" smtClean="0"/>
              <a:t>icy</a:t>
            </a:r>
            <a:r>
              <a:rPr lang="lt-LT" dirty="0" smtClean="0"/>
              <a:t> </a:t>
            </a:r>
            <a:r>
              <a:rPr lang="lt-LT" dirty="0" err="1" smtClean="0"/>
              <a:t>road</a:t>
            </a:r>
            <a:r>
              <a:rPr lang="lt-LT" dirty="0" smtClean="0"/>
              <a:t>“ iliustracija</a:t>
            </a:r>
            <a:br>
              <a:rPr lang="lt-LT"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69</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703747408"/>
              </p:ext>
            </p:extLst>
          </p:nvPr>
        </p:nvGraphicFramePr>
        <p:xfrm>
          <a:off x="1534696" y="1495166"/>
          <a:ext cx="8674100" cy="5316537"/>
        </p:xfrm>
        <a:graphic>
          <a:graphicData uri="http://schemas.openxmlformats.org/presentationml/2006/ole">
            <mc:AlternateContent xmlns:mc="http://schemas.openxmlformats.org/markup-compatibility/2006">
              <mc:Choice xmlns:v="urn:schemas-microsoft-com:vml" Requires="v">
                <p:oleObj spid="_x0000_s38922" name="Photo Editor Photo" r:id="rId3" imgW="3962953" imgH="2429214" progId="">
                  <p:embed/>
                </p:oleObj>
              </mc:Choice>
              <mc:Fallback>
                <p:oleObj name="Photo Editor Photo" r:id="rId3" imgW="3962953" imgH="2429214" progId="">
                  <p:embed/>
                  <p:pic>
                    <p:nvPicPr>
                      <p:cNvPr id="2099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696" y="1495166"/>
                        <a:ext cx="8674100" cy="531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a:xfrm>
            <a:off x="6708499" y="3301641"/>
            <a:ext cx="1646098" cy="369332"/>
          </a:xfrm>
          <a:prstGeom prst="rect">
            <a:avLst/>
          </a:prstGeom>
          <a:solidFill>
            <a:schemeClr val="tx1"/>
          </a:solidFill>
        </p:spPr>
        <p:txBody>
          <a:bodyPr wrap="square">
            <a:spAutoFit/>
          </a:bodyPr>
          <a:lstStyle/>
          <a:p>
            <a:r>
              <a:rPr lang="pl-PL" sz="1800" b="1" dirty="0" smtClean="0">
                <a:solidFill>
                  <a:schemeClr val="bg1"/>
                </a:solidFill>
              </a:rPr>
              <a:t>0.1x0.05=0.005</a:t>
            </a:r>
            <a:endParaRPr lang="en-GB" sz="1800" b="1" dirty="0">
              <a:solidFill>
                <a:schemeClr val="bg1"/>
              </a:solidFill>
            </a:endParaRPr>
          </a:p>
        </p:txBody>
      </p:sp>
      <p:sp>
        <p:nvSpPr>
          <p:cNvPr id="8" name="Rectangle 7"/>
          <p:cNvSpPr/>
          <p:nvPr/>
        </p:nvSpPr>
        <p:spPr>
          <a:xfrm>
            <a:off x="4897020" y="3301641"/>
            <a:ext cx="1700213" cy="400110"/>
          </a:xfrm>
          <a:prstGeom prst="rect">
            <a:avLst/>
          </a:prstGeom>
          <a:solidFill>
            <a:schemeClr val="tx1"/>
          </a:solidFill>
        </p:spPr>
        <p:txBody>
          <a:bodyPr wrap="square">
            <a:spAutoFit/>
          </a:bodyPr>
          <a:lstStyle/>
          <a:p>
            <a:r>
              <a:rPr lang="pl-PL" sz="2000" b="1" dirty="0" smtClean="0">
                <a:solidFill>
                  <a:schemeClr val="bg1"/>
                </a:solidFill>
              </a:rPr>
              <a:t>0.8x0.95=0.76</a:t>
            </a:r>
            <a:endParaRPr lang="en-GB" sz="2000" b="1" dirty="0">
              <a:solidFill>
                <a:schemeClr val="bg1"/>
              </a:solidFill>
            </a:endParaRPr>
          </a:p>
        </p:txBody>
      </p:sp>
      <p:sp>
        <p:nvSpPr>
          <p:cNvPr id="9" name="Rectangle 8"/>
          <p:cNvSpPr/>
          <p:nvPr/>
        </p:nvSpPr>
        <p:spPr>
          <a:xfrm>
            <a:off x="4879706" y="3887427"/>
            <a:ext cx="1746101" cy="400110"/>
          </a:xfrm>
          <a:prstGeom prst="rect">
            <a:avLst/>
          </a:prstGeom>
          <a:solidFill>
            <a:schemeClr val="tx1"/>
          </a:solidFill>
        </p:spPr>
        <p:txBody>
          <a:bodyPr wrap="square">
            <a:spAutoFit/>
          </a:bodyPr>
          <a:lstStyle/>
          <a:p>
            <a:r>
              <a:rPr lang="pl-PL" sz="2000" b="1" dirty="0" smtClean="0">
                <a:solidFill>
                  <a:schemeClr val="bg1"/>
                </a:solidFill>
              </a:rPr>
              <a:t>0.2x0.95=0.19</a:t>
            </a:r>
            <a:endParaRPr lang="en-GB" sz="2000" b="1" dirty="0">
              <a:solidFill>
                <a:schemeClr val="bg1"/>
              </a:solidFill>
            </a:endParaRPr>
          </a:p>
        </p:txBody>
      </p:sp>
      <p:sp>
        <p:nvSpPr>
          <p:cNvPr id="10" name="Rectangle 9"/>
          <p:cNvSpPr/>
          <p:nvPr/>
        </p:nvSpPr>
        <p:spPr>
          <a:xfrm>
            <a:off x="6708499" y="3887429"/>
            <a:ext cx="1646098" cy="369332"/>
          </a:xfrm>
          <a:prstGeom prst="rect">
            <a:avLst/>
          </a:prstGeom>
          <a:solidFill>
            <a:schemeClr val="tx1"/>
          </a:solidFill>
        </p:spPr>
        <p:txBody>
          <a:bodyPr wrap="square">
            <a:spAutoFit/>
          </a:bodyPr>
          <a:lstStyle/>
          <a:p>
            <a:r>
              <a:rPr lang="pl-PL" sz="1800" b="1" dirty="0" smtClean="0">
                <a:solidFill>
                  <a:schemeClr val="bg1"/>
                </a:solidFill>
              </a:rPr>
              <a:t>0.9x0.05=0.045</a:t>
            </a:r>
            <a:endParaRPr lang="en-GB" sz="1800" b="1" dirty="0">
              <a:solidFill>
                <a:schemeClr val="bg1"/>
              </a:solidFill>
            </a:endParaRPr>
          </a:p>
        </p:txBody>
      </p:sp>
      <p:sp>
        <p:nvSpPr>
          <p:cNvPr id="11" name="Rectangle 10"/>
          <p:cNvSpPr/>
          <p:nvPr/>
        </p:nvSpPr>
        <p:spPr>
          <a:xfrm>
            <a:off x="8491121" y="3314341"/>
            <a:ext cx="1133476" cy="400110"/>
          </a:xfrm>
          <a:prstGeom prst="rect">
            <a:avLst/>
          </a:prstGeom>
          <a:solidFill>
            <a:schemeClr val="tx1"/>
          </a:solidFill>
        </p:spPr>
        <p:txBody>
          <a:bodyPr wrap="square">
            <a:spAutoFit/>
          </a:bodyPr>
          <a:lstStyle/>
          <a:p>
            <a:r>
              <a:rPr lang="pl-PL" sz="2000" b="1" dirty="0" smtClean="0">
                <a:solidFill>
                  <a:schemeClr val="bg1"/>
                </a:solidFill>
              </a:rPr>
              <a:t>0.765</a:t>
            </a:r>
            <a:endParaRPr lang="en-GB" sz="2000" b="1" dirty="0">
              <a:solidFill>
                <a:schemeClr val="bg1"/>
              </a:solidFill>
            </a:endParaRPr>
          </a:p>
        </p:txBody>
      </p:sp>
      <p:sp>
        <p:nvSpPr>
          <p:cNvPr id="12" name="Rectangle 11"/>
          <p:cNvSpPr/>
          <p:nvPr/>
        </p:nvSpPr>
        <p:spPr>
          <a:xfrm>
            <a:off x="8473807" y="3900127"/>
            <a:ext cx="1164068" cy="400110"/>
          </a:xfrm>
          <a:prstGeom prst="rect">
            <a:avLst/>
          </a:prstGeom>
          <a:solidFill>
            <a:schemeClr val="tx1"/>
          </a:solidFill>
        </p:spPr>
        <p:txBody>
          <a:bodyPr wrap="square">
            <a:spAutoFit/>
          </a:bodyPr>
          <a:lstStyle/>
          <a:p>
            <a:r>
              <a:rPr lang="pl-PL" sz="2000" b="1" dirty="0" smtClean="0">
                <a:solidFill>
                  <a:schemeClr val="bg1"/>
                </a:solidFill>
              </a:rPr>
              <a:t>0.235</a:t>
            </a:r>
            <a:endParaRPr lang="en-GB" sz="2000" b="1" dirty="0">
              <a:solidFill>
                <a:schemeClr val="bg1"/>
              </a:solidFill>
            </a:endParaRPr>
          </a:p>
        </p:txBody>
      </p:sp>
      <p:sp>
        <p:nvSpPr>
          <p:cNvPr id="13" name="Rectangle 12"/>
          <p:cNvSpPr/>
          <p:nvPr/>
        </p:nvSpPr>
        <p:spPr>
          <a:xfrm>
            <a:off x="4922420" y="2819041"/>
            <a:ext cx="1339483" cy="400110"/>
          </a:xfrm>
          <a:prstGeom prst="rect">
            <a:avLst/>
          </a:prstGeom>
          <a:solidFill>
            <a:schemeClr val="tx1"/>
          </a:solidFill>
        </p:spPr>
        <p:txBody>
          <a:bodyPr wrap="square">
            <a:spAutoFit/>
          </a:bodyPr>
          <a:lstStyle/>
          <a:p>
            <a:r>
              <a:rPr lang="pl-PL" sz="2000" b="1" dirty="0" err="1" smtClean="0">
                <a:solidFill>
                  <a:schemeClr val="bg1"/>
                </a:solidFill>
              </a:rPr>
              <a:t>Icy</a:t>
            </a:r>
            <a:r>
              <a:rPr lang="pl-PL" sz="2000" b="1" dirty="0" smtClean="0">
                <a:solidFill>
                  <a:schemeClr val="bg1"/>
                </a:solidFill>
              </a:rPr>
              <a:t> = </a:t>
            </a:r>
            <a:r>
              <a:rPr lang="pl-PL" sz="2000" b="1" dirty="0" err="1" smtClean="0">
                <a:solidFill>
                  <a:schemeClr val="bg1"/>
                </a:solidFill>
              </a:rPr>
              <a:t>yes</a:t>
            </a:r>
            <a:endParaRPr lang="en-GB" sz="2000" b="1" dirty="0">
              <a:solidFill>
                <a:schemeClr val="bg1"/>
              </a:solidFill>
            </a:endParaRPr>
          </a:p>
        </p:txBody>
      </p:sp>
      <p:sp>
        <p:nvSpPr>
          <p:cNvPr id="14" name="Rectangle 13"/>
          <p:cNvSpPr/>
          <p:nvPr/>
        </p:nvSpPr>
        <p:spPr>
          <a:xfrm>
            <a:off x="6713121" y="2819041"/>
            <a:ext cx="1133476" cy="400110"/>
          </a:xfrm>
          <a:prstGeom prst="rect">
            <a:avLst/>
          </a:prstGeom>
          <a:solidFill>
            <a:schemeClr val="tx1"/>
          </a:solidFill>
        </p:spPr>
        <p:txBody>
          <a:bodyPr wrap="square">
            <a:spAutoFit/>
          </a:bodyPr>
          <a:lstStyle/>
          <a:p>
            <a:r>
              <a:rPr lang="pl-PL" sz="2000" b="1" dirty="0" err="1" smtClean="0">
                <a:solidFill>
                  <a:schemeClr val="bg1"/>
                </a:solidFill>
              </a:rPr>
              <a:t>Icy</a:t>
            </a:r>
            <a:r>
              <a:rPr lang="pl-PL" sz="2000" b="1" dirty="0" smtClean="0">
                <a:solidFill>
                  <a:schemeClr val="bg1"/>
                </a:solidFill>
              </a:rPr>
              <a:t> = no</a:t>
            </a:r>
            <a:endParaRPr lang="en-GB" sz="2000" b="1" dirty="0">
              <a:solidFill>
                <a:schemeClr val="bg1"/>
              </a:solidFill>
            </a:endParaRPr>
          </a:p>
        </p:txBody>
      </p:sp>
      <p:sp>
        <p:nvSpPr>
          <p:cNvPr id="15" name="Curved Left Arrow 14"/>
          <p:cNvSpPr/>
          <p:nvPr/>
        </p:nvSpPr>
        <p:spPr bwMode="auto">
          <a:xfrm flipV="1">
            <a:off x="9726197" y="3403242"/>
            <a:ext cx="421104" cy="1778000"/>
          </a:xfrm>
          <a:prstGeom prst="curvedLeftArrow">
            <a:avLst/>
          </a:prstGeom>
          <a:solidFill>
            <a:schemeClr val="accent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3719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dirty="0" err="1" smtClean="0"/>
              <a:t>Bajeso</a:t>
            </a:r>
            <a:r>
              <a:rPr lang="lt-LT" dirty="0" smtClean="0"/>
              <a:t> klasifikacija</a:t>
            </a:r>
            <a:endParaRPr lang="en-GB" dirty="0"/>
          </a:p>
        </p:txBody>
      </p:sp>
      <p:sp>
        <p:nvSpPr>
          <p:cNvPr id="5" name="Content Placeholder 4"/>
          <p:cNvSpPr>
            <a:spLocks noGrp="1"/>
          </p:cNvSpPr>
          <p:nvPr>
            <p:ph idx="1"/>
          </p:nvPr>
        </p:nvSpPr>
        <p:spPr>
          <a:xfrm>
            <a:off x="1534696" y="2015732"/>
            <a:ext cx="9520158" cy="3450613"/>
          </a:xfrm>
        </p:spPr>
        <p:txBody>
          <a:bodyPr>
            <a:normAutofit fontScale="92500" lnSpcReduction="10000"/>
          </a:bodyPr>
          <a:lstStyle/>
          <a:p>
            <a:r>
              <a:rPr lang="lt-LT" dirty="0" smtClean="0"/>
              <a:t>Kiekvienas objektas nagrinėjamas kaip jo atributų </a:t>
            </a:r>
            <a:r>
              <a:rPr lang="en-GB" dirty="0"/>
              <a:t>A</a:t>
            </a:r>
            <a:r>
              <a:rPr lang="en-GB" baseline="-25000" dirty="0"/>
              <a:t>1</a:t>
            </a:r>
            <a:r>
              <a:rPr lang="en-GB" dirty="0"/>
              <a:t>, ..., A</a:t>
            </a:r>
            <a:r>
              <a:rPr lang="en-GB" baseline="-25000" dirty="0"/>
              <a:t>n</a:t>
            </a:r>
            <a:r>
              <a:rPr lang="lt-LT" dirty="0" smtClean="0"/>
              <a:t> reikšmių vektorius X :</a:t>
            </a:r>
          </a:p>
          <a:p>
            <a:pPr algn="ctr">
              <a:buNone/>
            </a:pPr>
            <a:r>
              <a:rPr lang="en-GB" sz="2400" dirty="0"/>
              <a:t>X = (x</a:t>
            </a:r>
            <a:r>
              <a:rPr lang="en-GB" sz="2400" baseline="-25000" dirty="0"/>
              <a:t>1</a:t>
            </a:r>
            <a:r>
              <a:rPr lang="en-GB" sz="2400" dirty="0"/>
              <a:t>, x</a:t>
            </a:r>
            <a:r>
              <a:rPr lang="en-GB" sz="2400" baseline="-25000" dirty="0"/>
              <a:t>2</a:t>
            </a:r>
            <a:r>
              <a:rPr lang="en-GB" sz="2400" dirty="0"/>
              <a:t>, ..., x</a:t>
            </a:r>
            <a:r>
              <a:rPr lang="en-GB" sz="2400" baseline="-25000" dirty="0"/>
              <a:t>n</a:t>
            </a:r>
            <a:r>
              <a:rPr lang="en-GB" sz="2400" dirty="0"/>
              <a:t>).</a:t>
            </a:r>
            <a:endParaRPr lang="lt-LT" sz="2400" dirty="0"/>
          </a:p>
          <a:p>
            <a:r>
              <a:rPr lang="lt-LT" dirty="0" smtClean="0"/>
              <a:t>Tegul</a:t>
            </a:r>
          </a:p>
          <a:p>
            <a:pPr lvl="1"/>
            <a:r>
              <a:rPr lang="en-GB" sz="2400" dirty="0"/>
              <a:t>C</a:t>
            </a:r>
            <a:r>
              <a:rPr lang="en-GB" sz="2400" baseline="-25000" dirty="0"/>
              <a:t>1</a:t>
            </a:r>
            <a:r>
              <a:rPr lang="en-GB" sz="2400" dirty="0"/>
              <a:t>, ..., C</a:t>
            </a:r>
            <a:r>
              <a:rPr lang="en-GB" sz="2400" baseline="-25000" dirty="0"/>
              <a:t>m</a:t>
            </a:r>
            <a:r>
              <a:rPr lang="lt-LT" sz="2400" dirty="0"/>
              <a:t> </a:t>
            </a:r>
            <a:r>
              <a:rPr lang="lt-LT" dirty="0" smtClean="0"/>
              <a:t>yra klasės, kurioms gali priklausyti X, </a:t>
            </a:r>
          </a:p>
          <a:p>
            <a:pPr lvl="1"/>
            <a:r>
              <a:rPr lang="lt-LT" sz="2400" dirty="0"/>
              <a:t>P(</a:t>
            </a:r>
            <a:r>
              <a:rPr lang="lt-LT" sz="2400" dirty="0" err="1"/>
              <a:t>C|X</a:t>
            </a:r>
            <a:r>
              <a:rPr lang="lt-LT" sz="2400" dirty="0"/>
              <a:t>) </a:t>
            </a:r>
            <a:r>
              <a:rPr lang="lt-LT" dirty="0" smtClean="0"/>
              <a:t>– žymi X priklausomumo tikimybę </a:t>
            </a:r>
            <a:r>
              <a:rPr lang="lt-LT" dirty="0"/>
              <a:t>klasei </a:t>
            </a:r>
            <a:r>
              <a:rPr lang="lt-LT" dirty="0" smtClean="0"/>
              <a:t>C</a:t>
            </a:r>
          </a:p>
          <a:p>
            <a:r>
              <a:rPr lang="lt-LT" dirty="0" smtClean="0"/>
              <a:t>X priskiriame tai klasei, kurios </a:t>
            </a:r>
            <a:r>
              <a:rPr lang="lt-LT" i="1" dirty="0" smtClean="0"/>
              <a:t>sąlyginė tikimybė </a:t>
            </a:r>
            <a:r>
              <a:rPr lang="lt-LT" dirty="0" smtClean="0"/>
              <a:t>yra didžiausia:</a:t>
            </a:r>
          </a:p>
          <a:p>
            <a:pPr lvl="1"/>
            <a:r>
              <a:rPr lang="lt-LT" dirty="0" smtClean="0"/>
              <a:t>X priklauso </a:t>
            </a:r>
            <a:r>
              <a:rPr lang="lt-LT" dirty="0" err="1" smtClean="0"/>
              <a:t>C</a:t>
            </a:r>
            <a:r>
              <a:rPr lang="lt-LT" baseline="-25000" dirty="0" err="1" smtClean="0"/>
              <a:t>i</a:t>
            </a:r>
            <a:r>
              <a:rPr lang="lt-LT" dirty="0" smtClean="0"/>
              <a:t>, jeigu</a:t>
            </a:r>
          </a:p>
          <a:p>
            <a:pPr lvl="1" algn="ctr">
              <a:buNone/>
            </a:pPr>
            <a:r>
              <a:rPr lang="pl-PL" sz="2400" dirty="0"/>
              <a:t>P(</a:t>
            </a:r>
            <a:r>
              <a:rPr lang="pl-PL" sz="2400" dirty="0" err="1"/>
              <a:t>C</a:t>
            </a:r>
            <a:r>
              <a:rPr lang="pl-PL" sz="2400" baseline="-25000" dirty="0" err="1"/>
              <a:t>i</a:t>
            </a:r>
            <a:r>
              <a:rPr lang="pl-PL" sz="2400" dirty="0" err="1"/>
              <a:t>|X</a:t>
            </a:r>
            <a:r>
              <a:rPr lang="pl-PL" sz="2400" dirty="0"/>
              <a:t>) </a:t>
            </a:r>
            <a:r>
              <a:rPr lang="lt-LT" sz="2400" dirty="0"/>
              <a:t>&gt;</a:t>
            </a:r>
            <a:r>
              <a:rPr lang="pl-PL" sz="2400" dirty="0"/>
              <a:t> P(</a:t>
            </a:r>
            <a:r>
              <a:rPr lang="pl-PL" sz="2400" dirty="0" err="1"/>
              <a:t>C</a:t>
            </a:r>
            <a:r>
              <a:rPr lang="pl-PL" sz="2400" baseline="-25000" dirty="0" err="1"/>
              <a:t>k</a:t>
            </a:r>
            <a:r>
              <a:rPr lang="pl-PL" sz="2400" dirty="0" err="1"/>
              <a:t>|X</a:t>
            </a:r>
            <a:r>
              <a:rPr lang="pl-PL" sz="2400" dirty="0"/>
              <a:t>), </a:t>
            </a:r>
            <a:r>
              <a:rPr lang="lt-LT" dirty="0" smtClean="0"/>
              <a:t>kiekvienam </a:t>
            </a:r>
            <a:r>
              <a:rPr lang="pl-PL" dirty="0" smtClean="0"/>
              <a:t>k, 1 ≤ k ≤ m, k ≠ i.</a:t>
            </a:r>
            <a:endParaRPr lang="lt-LT" dirty="0" smtClean="0"/>
          </a:p>
        </p:txBody>
      </p:sp>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77049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Literat</a:t>
            </a:r>
            <a:r>
              <a:rPr lang="lt-LT" dirty="0" err="1" smtClean="0"/>
              <a:t>ūra</a:t>
            </a:r>
            <a:endParaRPr lang="en-US" dirty="0"/>
          </a:p>
        </p:txBody>
      </p:sp>
      <p:sp>
        <p:nvSpPr>
          <p:cNvPr id="3" name="Content Placeholder 2"/>
          <p:cNvSpPr>
            <a:spLocks noGrp="1"/>
          </p:cNvSpPr>
          <p:nvPr>
            <p:ph idx="1"/>
          </p:nvPr>
        </p:nvSpPr>
        <p:spPr/>
        <p:txBody>
          <a:bodyPr/>
          <a:lstStyle/>
          <a:p>
            <a:r>
              <a:rPr lang="en-US" dirty="0">
                <a:hlinkClick r:id="rId2"/>
              </a:rPr>
              <a:t>http://www.myreaders.info</a:t>
            </a:r>
            <a:r>
              <a:rPr lang="en-US" dirty="0" smtClean="0">
                <a:hlinkClick r:id="rId2"/>
              </a:rPr>
              <a:t>/</a:t>
            </a:r>
            <a:endParaRPr lang="lt-LT" dirty="0" smtClean="0"/>
          </a:p>
          <a:p>
            <a:r>
              <a:rPr lang="en-US" dirty="0">
                <a:hlinkClick r:id="rId3"/>
              </a:rPr>
              <a:t>http://myweb.sabanciuniv.edu/rdehkharghani/files/2016/02/Prentice-Hall-Series-in-Artificial-Intelligence-Stuart-Russell-Peter-Norvig-Artificial-Intelligence_-</a:t>
            </a:r>
            <a:r>
              <a:rPr lang="en-US" dirty="0" smtClean="0">
                <a:hlinkClick r:id="rId3"/>
              </a:rPr>
              <a:t>A-Modern-Approach-Prentice-Hall-2010.pdf</a:t>
            </a:r>
            <a:r>
              <a:rPr lang="lt-LT" dirty="0"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6552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cstate="print"/>
          <a:srcRect/>
          <a:stretch>
            <a:fillRect/>
          </a:stretch>
        </p:blipFill>
        <p:spPr bwMode="auto">
          <a:xfrm>
            <a:off x="6672065" y="1830691"/>
            <a:ext cx="3286125" cy="1047750"/>
          </a:xfrm>
          <a:prstGeom prst="rect">
            <a:avLst/>
          </a:prstGeom>
          <a:noFill/>
          <a:ln w="9525">
            <a:noFill/>
            <a:miter lim="800000"/>
            <a:headEnd/>
            <a:tailEnd/>
          </a:ln>
        </p:spPr>
      </p:pic>
      <p:sp>
        <p:nvSpPr>
          <p:cNvPr id="3" name="Content Placeholder 2"/>
          <p:cNvSpPr>
            <a:spLocks noGrp="1"/>
          </p:cNvSpPr>
          <p:nvPr>
            <p:ph idx="1"/>
          </p:nvPr>
        </p:nvSpPr>
        <p:spPr>
          <a:xfrm>
            <a:off x="1534696" y="2060848"/>
            <a:ext cx="9131717" cy="4752702"/>
          </a:xfrm>
        </p:spPr>
        <p:txBody>
          <a:bodyPr>
            <a:normAutofit/>
          </a:bodyPr>
          <a:lstStyle/>
          <a:p>
            <a:pPr marL="624078" indent="-514350">
              <a:buFont typeface="+mj-lt"/>
              <a:buAutoNum type="arabicPeriod"/>
            </a:pPr>
            <a:r>
              <a:rPr lang="lt-LT" sz="2200" dirty="0" err="1"/>
              <a:t>Bajeso</a:t>
            </a:r>
            <a:r>
              <a:rPr lang="lt-LT" sz="2200" dirty="0"/>
              <a:t> klasifikacijoje </a:t>
            </a:r>
            <a:br>
              <a:rPr lang="lt-LT" sz="2200" dirty="0"/>
            </a:br>
            <a:r>
              <a:rPr lang="lt-LT" sz="2200" dirty="0"/>
              <a:t>turime surasti maksimumą;</a:t>
            </a:r>
          </a:p>
          <a:p>
            <a:pPr marL="624078" indent="-514350">
              <a:lnSpc>
                <a:spcPct val="170000"/>
              </a:lnSpc>
              <a:buFont typeface="+mj-lt"/>
              <a:buAutoNum type="arabicPeriod"/>
            </a:pPr>
            <a:r>
              <a:rPr lang="lt-LT" sz="2200" dirty="0"/>
              <a:t>Kadangi P(X) nekinta, užtenka surasti daugianario maksimumą </a:t>
            </a:r>
            <a:br>
              <a:rPr lang="lt-LT" sz="2200" dirty="0"/>
            </a:br>
            <a:r>
              <a:rPr lang="lt-LT" sz="2200" dirty="0"/>
              <a:t>			</a:t>
            </a:r>
            <a:r>
              <a:rPr lang="lt-LT" sz="2600" dirty="0"/>
              <a:t>	</a:t>
            </a:r>
            <a:r>
              <a:rPr lang="en-GB" sz="2600" dirty="0"/>
              <a:t>P(X|C</a:t>
            </a:r>
            <a:r>
              <a:rPr lang="en-GB" sz="2600" baseline="-25000" dirty="0"/>
              <a:t>i</a:t>
            </a:r>
            <a:r>
              <a:rPr lang="en-GB" sz="2600" dirty="0"/>
              <a:t>)P(C</a:t>
            </a:r>
            <a:r>
              <a:rPr lang="en-GB" sz="2600" baseline="-25000" dirty="0"/>
              <a:t>i</a:t>
            </a:r>
            <a:r>
              <a:rPr lang="en-GB" sz="2600" dirty="0"/>
              <a:t>).</a:t>
            </a:r>
            <a:endParaRPr lang="lt-LT" sz="2600" dirty="0"/>
          </a:p>
          <a:p>
            <a:pPr marL="624078" indent="-514350">
              <a:buFont typeface="+mj-lt"/>
              <a:buAutoNum type="arabicPeriod"/>
            </a:pPr>
            <a:r>
              <a:rPr lang="lt-LT" sz="2200" dirty="0"/>
              <a:t>Priimame, kad 	</a:t>
            </a:r>
            <a:br>
              <a:rPr lang="lt-LT" sz="2200" dirty="0"/>
            </a:br>
            <a:r>
              <a:rPr lang="lt-LT" sz="2200" dirty="0"/>
              <a:t>				</a:t>
            </a:r>
            <a:r>
              <a:rPr lang="en-GB" sz="2600" dirty="0"/>
              <a:t>P(C</a:t>
            </a:r>
            <a:r>
              <a:rPr lang="en-GB" sz="2600" baseline="-25000" dirty="0"/>
              <a:t>i</a:t>
            </a:r>
            <a:r>
              <a:rPr lang="en-GB" sz="2600" dirty="0"/>
              <a:t>) = s</a:t>
            </a:r>
            <a:r>
              <a:rPr lang="en-GB" sz="2600" baseline="-25000" dirty="0"/>
              <a:t>i</a:t>
            </a:r>
            <a:r>
              <a:rPr lang="en-GB" sz="2600" dirty="0"/>
              <a:t> / s,</a:t>
            </a:r>
            <a:endParaRPr lang="lt-LT" sz="2600" dirty="0"/>
          </a:p>
          <a:p>
            <a:pPr marL="667512" lvl="2" indent="0">
              <a:buNone/>
            </a:pPr>
            <a:r>
              <a:rPr lang="lt-LT" sz="1900" dirty="0"/>
              <a:t>s – objektų kiekis apsimokymo rinkinyje</a:t>
            </a:r>
          </a:p>
          <a:p>
            <a:pPr marL="667512" lvl="2" indent="0">
              <a:buNone/>
            </a:pPr>
            <a:r>
              <a:rPr lang="lt-LT" sz="1900" dirty="0"/>
              <a:t>s</a:t>
            </a:r>
            <a:r>
              <a:rPr lang="lt-LT" sz="1900" baseline="-25000" dirty="0"/>
              <a:t>i</a:t>
            </a:r>
            <a:r>
              <a:rPr lang="lt-LT" sz="1900" dirty="0"/>
              <a:t> – objektų kiekis klasėje </a:t>
            </a:r>
            <a:r>
              <a:rPr lang="lt-LT" sz="1900" dirty="0" err="1"/>
              <a:t>C</a:t>
            </a:r>
            <a:r>
              <a:rPr lang="lt-LT" sz="1900" baseline="-25000" dirty="0" err="1"/>
              <a:t>i</a:t>
            </a:r>
            <a:r>
              <a:rPr lang="lt-LT" sz="1900" dirty="0"/>
              <a:t>. </a:t>
            </a:r>
          </a:p>
        </p:txBody>
      </p:sp>
      <p:sp>
        <p:nvSpPr>
          <p:cNvPr id="2" name="Title 1"/>
          <p:cNvSpPr>
            <a:spLocks noGrp="1"/>
          </p:cNvSpPr>
          <p:nvPr>
            <p:ph type="title"/>
          </p:nvPr>
        </p:nvSpPr>
        <p:spPr/>
        <p:txBody>
          <a:bodyPr/>
          <a:lstStyle/>
          <a:p>
            <a:r>
              <a:rPr lang="lt-LT" dirty="0" err="1" smtClean="0"/>
              <a:t>Bajeso</a:t>
            </a:r>
            <a:r>
              <a:rPr lang="lt-LT" dirty="0" smtClean="0"/>
              <a:t> klasifikacija</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27152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2060848"/>
            <a:ext cx="9131717" cy="4752702"/>
          </a:xfrm>
        </p:spPr>
        <p:txBody>
          <a:bodyPr>
            <a:normAutofit/>
          </a:bodyPr>
          <a:lstStyle/>
          <a:p>
            <a:pPr marL="624078" indent="-514350">
              <a:buFont typeface="+mj-lt"/>
              <a:buAutoNum type="arabicPeriod" startAt="4"/>
            </a:pPr>
            <a:r>
              <a:rPr lang="lt-LT" sz="2400" dirty="0"/>
              <a:t>Objektui </a:t>
            </a:r>
            <a:r>
              <a:rPr lang="en-GB" sz="2400" dirty="0" smtClean="0"/>
              <a:t>X</a:t>
            </a:r>
            <a:r>
              <a:rPr lang="en-GB" sz="2400" dirty="0"/>
              <a:t>=(x</a:t>
            </a:r>
            <a:r>
              <a:rPr lang="en-GB" sz="2400" baseline="-25000" dirty="0"/>
              <a:t>1</a:t>
            </a:r>
            <a:r>
              <a:rPr lang="en-GB" sz="2400" dirty="0"/>
              <a:t>, x</a:t>
            </a:r>
            <a:r>
              <a:rPr lang="en-GB" sz="2400" baseline="-25000" dirty="0"/>
              <a:t>2</a:t>
            </a:r>
            <a:r>
              <a:rPr lang="en-GB" sz="2400" dirty="0"/>
              <a:t>, ..., </a:t>
            </a:r>
            <a:r>
              <a:rPr lang="en-GB" sz="2400" dirty="0" err="1"/>
              <a:t>x</a:t>
            </a:r>
            <a:r>
              <a:rPr lang="en-GB" sz="2400" baseline="-25000" dirty="0" err="1"/>
              <a:t>n</a:t>
            </a:r>
            <a:r>
              <a:rPr lang="en-GB" sz="2400" dirty="0" smtClean="0"/>
              <a:t>)</a:t>
            </a:r>
            <a:r>
              <a:rPr lang="pl-PL" sz="2400" dirty="0" smtClean="0"/>
              <a:t> </a:t>
            </a:r>
            <a:r>
              <a:rPr lang="pl-PL" sz="2400" dirty="0" err="1" smtClean="0"/>
              <a:t>apskai</a:t>
            </a:r>
            <a:r>
              <a:rPr lang="lt-LT" sz="2400" dirty="0" err="1" smtClean="0"/>
              <a:t>čiuojame</a:t>
            </a:r>
            <a:r>
              <a:rPr lang="lt-LT" sz="2400" dirty="0" smtClean="0"/>
              <a:t>  P(</a:t>
            </a:r>
            <a:r>
              <a:rPr lang="lt-LT" sz="2400" dirty="0" err="1" smtClean="0"/>
              <a:t>X|C</a:t>
            </a:r>
            <a:r>
              <a:rPr lang="lt-LT" sz="2400" baseline="-25000" dirty="0" err="1" smtClean="0"/>
              <a:t>i</a:t>
            </a:r>
            <a:r>
              <a:rPr lang="lt-LT" sz="2400" dirty="0" smtClean="0"/>
              <a:t>) :</a:t>
            </a:r>
            <a:r>
              <a:rPr lang="lt-LT" sz="2400" dirty="0"/>
              <a:t/>
            </a:r>
            <a:br>
              <a:rPr lang="lt-LT" sz="2400" dirty="0"/>
            </a:br>
            <a:endParaRPr lang="lt-LT" sz="900" dirty="0" smtClean="0"/>
          </a:p>
          <a:p>
            <a:pPr marL="109728" indent="0">
              <a:buNone/>
            </a:pPr>
            <a:r>
              <a:rPr lang="lt-LT" sz="2400" dirty="0"/>
              <a:t>		</a:t>
            </a:r>
            <a:r>
              <a:rPr lang="en-GB" sz="2400" dirty="0"/>
              <a:t>P(</a:t>
            </a:r>
            <a:r>
              <a:rPr lang="en-GB" sz="2400" dirty="0" err="1"/>
              <a:t>X|C</a:t>
            </a:r>
            <a:r>
              <a:rPr lang="en-GB" sz="2400" baseline="-25000" dirty="0" err="1"/>
              <a:t>i</a:t>
            </a:r>
            <a:r>
              <a:rPr lang="en-GB" sz="2400" dirty="0"/>
              <a:t>) = P(x</a:t>
            </a:r>
            <a:r>
              <a:rPr lang="en-GB" sz="2400" baseline="-25000" dirty="0"/>
              <a:t>1</a:t>
            </a:r>
            <a:r>
              <a:rPr lang="en-GB" sz="2400" dirty="0"/>
              <a:t>|C</a:t>
            </a:r>
            <a:r>
              <a:rPr lang="en-GB" sz="2400" baseline="-25000" dirty="0"/>
              <a:t>i</a:t>
            </a:r>
            <a:r>
              <a:rPr lang="en-GB" sz="2400" dirty="0"/>
              <a:t>)</a:t>
            </a:r>
            <a:r>
              <a:rPr lang="lt-LT" sz="2400" dirty="0"/>
              <a:t> </a:t>
            </a:r>
            <a:r>
              <a:rPr lang="en-GB" sz="2400" dirty="0"/>
              <a:t>*</a:t>
            </a:r>
            <a:r>
              <a:rPr lang="lt-LT" sz="2400" dirty="0"/>
              <a:t> </a:t>
            </a:r>
            <a:r>
              <a:rPr lang="en-GB" sz="2400" dirty="0"/>
              <a:t>P(x</a:t>
            </a:r>
            <a:r>
              <a:rPr lang="en-GB" sz="2400" baseline="-25000" dirty="0"/>
              <a:t>2</a:t>
            </a:r>
            <a:r>
              <a:rPr lang="en-GB" sz="2400" dirty="0"/>
              <a:t>|C</a:t>
            </a:r>
            <a:r>
              <a:rPr lang="en-GB" sz="2400" baseline="-25000" dirty="0"/>
              <a:t>i</a:t>
            </a:r>
            <a:r>
              <a:rPr lang="en-GB" sz="2400" dirty="0"/>
              <a:t>)</a:t>
            </a:r>
            <a:r>
              <a:rPr lang="lt-LT" sz="2400" dirty="0"/>
              <a:t> </a:t>
            </a:r>
            <a:r>
              <a:rPr lang="en-GB" sz="2400" dirty="0"/>
              <a:t>* ... *</a:t>
            </a:r>
            <a:r>
              <a:rPr lang="lt-LT" sz="2400" dirty="0"/>
              <a:t> </a:t>
            </a:r>
            <a:r>
              <a:rPr lang="en-GB" sz="2400" dirty="0"/>
              <a:t>P(</a:t>
            </a:r>
            <a:r>
              <a:rPr lang="en-GB" sz="2400" dirty="0" err="1"/>
              <a:t>x</a:t>
            </a:r>
            <a:r>
              <a:rPr lang="en-GB" sz="2400" baseline="-25000" dirty="0" err="1"/>
              <a:t>n</a:t>
            </a:r>
            <a:r>
              <a:rPr lang="en-GB" sz="2400" dirty="0" err="1"/>
              <a:t>|C</a:t>
            </a:r>
            <a:r>
              <a:rPr lang="en-GB" sz="2400" baseline="-25000" dirty="0" err="1"/>
              <a:t>i</a:t>
            </a:r>
            <a:r>
              <a:rPr lang="en-GB" sz="2400" dirty="0"/>
              <a:t>),</a:t>
            </a:r>
            <a:r>
              <a:rPr lang="lt-LT" sz="2400" dirty="0"/>
              <a:t/>
            </a:r>
            <a:br>
              <a:rPr lang="lt-LT" sz="2400" dirty="0"/>
            </a:br>
            <a:r>
              <a:rPr lang="lt-LT" sz="2400" dirty="0"/>
              <a:t>čia </a:t>
            </a:r>
            <a:br>
              <a:rPr lang="lt-LT" sz="2400" dirty="0"/>
            </a:br>
            <a:r>
              <a:rPr lang="lt-LT" sz="2400" dirty="0"/>
              <a:t>				</a:t>
            </a:r>
            <a:r>
              <a:rPr lang="en-GB" sz="2400" dirty="0"/>
              <a:t>P(</a:t>
            </a:r>
            <a:r>
              <a:rPr lang="en-GB" sz="2400" dirty="0" err="1"/>
              <a:t>x</a:t>
            </a:r>
            <a:r>
              <a:rPr lang="en-GB" sz="2400" baseline="-25000" dirty="0" err="1"/>
              <a:t>k</a:t>
            </a:r>
            <a:r>
              <a:rPr lang="en-GB" sz="2400" dirty="0" err="1"/>
              <a:t>|C</a:t>
            </a:r>
            <a:r>
              <a:rPr lang="en-GB" sz="2400" baseline="-25000" dirty="0" err="1"/>
              <a:t>i</a:t>
            </a:r>
            <a:r>
              <a:rPr lang="en-GB" sz="2400" dirty="0"/>
              <a:t>) = </a:t>
            </a:r>
            <a:r>
              <a:rPr lang="en-GB" sz="2400" dirty="0" err="1"/>
              <a:t>s</a:t>
            </a:r>
            <a:r>
              <a:rPr lang="en-GB" sz="2400" baseline="-25000" dirty="0" err="1"/>
              <a:t>ik</a:t>
            </a:r>
            <a:r>
              <a:rPr lang="en-GB" sz="2400" dirty="0"/>
              <a:t> / </a:t>
            </a:r>
            <a:r>
              <a:rPr lang="en-GB" sz="2400" dirty="0" err="1" smtClean="0"/>
              <a:t>s</a:t>
            </a:r>
            <a:r>
              <a:rPr lang="en-GB" sz="2400" baseline="-25000" dirty="0" err="1" smtClean="0"/>
              <a:t>i</a:t>
            </a:r>
            <a:r>
              <a:rPr lang="en-GB" sz="2400" dirty="0" smtClean="0"/>
              <a:t>,</a:t>
            </a:r>
            <a:r>
              <a:rPr lang="lt-LT" sz="2400" dirty="0" smtClean="0"/>
              <a:t/>
            </a:r>
            <a:br>
              <a:rPr lang="lt-LT" sz="2400" dirty="0" smtClean="0"/>
            </a:br>
            <a:r>
              <a:rPr lang="lt-LT" sz="1900" dirty="0" err="1" smtClean="0"/>
              <a:t>s</a:t>
            </a:r>
            <a:r>
              <a:rPr lang="lt-LT" sz="1900" baseline="-25000" dirty="0" err="1" smtClean="0"/>
              <a:t>ik</a:t>
            </a:r>
            <a:r>
              <a:rPr lang="lt-LT" sz="1900" dirty="0" smtClean="0"/>
              <a:t> </a:t>
            </a:r>
            <a:r>
              <a:rPr lang="lt-LT" sz="1900" dirty="0"/>
              <a:t>žymi </a:t>
            </a:r>
            <a:r>
              <a:rPr lang="lt-LT" sz="1900" dirty="0" err="1"/>
              <a:t>C</a:t>
            </a:r>
            <a:r>
              <a:rPr lang="lt-LT" sz="1900" baseline="-25000" dirty="0" err="1"/>
              <a:t>ik</a:t>
            </a:r>
            <a:r>
              <a:rPr lang="lt-LT" sz="1900" dirty="0"/>
              <a:t> klasės objektų kiekį, kuriems atributo A</a:t>
            </a:r>
            <a:r>
              <a:rPr lang="lt-LT" sz="1900" baseline="-25000" dirty="0"/>
              <a:t>k</a:t>
            </a:r>
            <a:r>
              <a:rPr lang="lt-LT" sz="1900" dirty="0"/>
              <a:t> reikšmė lygi </a:t>
            </a:r>
            <a:r>
              <a:rPr lang="lt-LT" sz="1900" dirty="0" err="1"/>
              <a:t>x</a:t>
            </a:r>
            <a:r>
              <a:rPr lang="lt-LT" sz="1900" baseline="-25000" dirty="0" err="1"/>
              <a:t>k</a:t>
            </a:r>
            <a:r>
              <a:rPr lang="lt-LT" sz="1900" dirty="0"/>
              <a:t>,  </a:t>
            </a:r>
            <a:endParaRPr lang="lt-LT" sz="1900" dirty="0" smtClean="0"/>
          </a:p>
          <a:p>
            <a:pPr marL="109728" indent="0">
              <a:buNone/>
            </a:pPr>
            <a:r>
              <a:rPr lang="lt-LT" sz="1900" dirty="0" err="1" smtClean="0"/>
              <a:t>s</a:t>
            </a:r>
            <a:r>
              <a:rPr lang="lt-LT" sz="1900" baseline="-25000" dirty="0" err="1" smtClean="0"/>
              <a:t>i</a:t>
            </a:r>
            <a:r>
              <a:rPr lang="lt-LT" sz="1900" dirty="0" smtClean="0"/>
              <a:t> </a:t>
            </a:r>
            <a:r>
              <a:rPr lang="lt-LT" sz="1900" dirty="0"/>
              <a:t>žymi visų objektų, priklausančių </a:t>
            </a:r>
            <a:r>
              <a:rPr lang="lt-LT" sz="1900" dirty="0" err="1"/>
              <a:t>C</a:t>
            </a:r>
            <a:r>
              <a:rPr lang="lt-LT" sz="1900" baseline="-25000" dirty="0" err="1"/>
              <a:t>i</a:t>
            </a:r>
            <a:r>
              <a:rPr lang="lt-LT" sz="1900" dirty="0"/>
              <a:t> klasei, kiekį apsimokymo duomenų rinkinyje</a:t>
            </a:r>
          </a:p>
          <a:p>
            <a:pPr marL="624078" indent="-514350">
              <a:buFont typeface="+mj-lt"/>
              <a:buAutoNum type="arabicPeriod" startAt="4"/>
            </a:pPr>
            <a:endParaRPr lang="en-GB" dirty="0"/>
          </a:p>
        </p:txBody>
      </p:sp>
      <p:sp>
        <p:nvSpPr>
          <p:cNvPr id="2" name="Title 1"/>
          <p:cNvSpPr>
            <a:spLocks noGrp="1"/>
          </p:cNvSpPr>
          <p:nvPr>
            <p:ph type="title"/>
          </p:nvPr>
        </p:nvSpPr>
        <p:spPr/>
        <p:txBody>
          <a:bodyPr/>
          <a:lstStyle/>
          <a:p>
            <a:r>
              <a:rPr lang="lt-LT" dirty="0" err="1" smtClean="0"/>
              <a:t>Bajeso</a:t>
            </a:r>
            <a:r>
              <a:rPr lang="lt-LT" dirty="0" smtClean="0"/>
              <a:t> klasifikacija</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0860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41d1867b-2d7b-4324-bad1-b69d909cff21" Revision="1" Stencil="System.MyShapes" StencilVersion="1.0"/>
</Control>
</file>

<file path=customXml/itemProps1.xml><?xml version="1.0" encoding="utf-8"?>
<ds:datastoreItem xmlns:ds="http://schemas.openxmlformats.org/officeDocument/2006/customXml" ds:itemID="{3C40287E-5995-4686-B0A8-6CC60641078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TM10001114[[fn=Gallery]]</Template>
  <TotalTime>7755</TotalTime>
  <Words>2192</Words>
  <Application>Microsoft Office PowerPoint</Application>
  <PresentationFormat>Widescreen</PresentationFormat>
  <Paragraphs>742</Paragraphs>
  <Slides>70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7" baseType="lpstr">
      <vt:lpstr>Arial</vt:lpstr>
      <vt:lpstr>Arial Narrow</vt:lpstr>
      <vt:lpstr>Calibri</vt:lpstr>
      <vt:lpstr>Palatino Linotype</vt:lpstr>
      <vt:lpstr>Times New Roman</vt:lpstr>
      <vt:lpstr>Gallery</vt:lpstr>
      <vt:lpstr>Photo Editor Photo</vt:lpstr>
      <vt:lpstr>Bajeso teorema. Teoremos taikymai</vt:lpstr>
      <vt:lpstr>Thomas Bayes  (1701–1761)</vt:lpstr>
      <vt:lpstr>Sąlyginė ir nesąlyginė tikimybės</vt:lpstr>
      <vt:lpstr>Sąlyginė ir nesąlyginė tikimybės (c’d)</vt:lpstr>
      <vt:lpstr>Bajeso teorema</vt:lpstr>
      <vt:lpstr>PowerPoint Presentation</vt:lpstr>
      <vt:lpstr>Bajeso klasifikacija</vt:lpstr>
      <vt:lpstr>Bajeso klasifikacija</vt:lpstr>
      <vt:lpstr>Bajeso klasifikacija</vt:lpstr>
      <vt:lpstr>Klasifikacijos pavyzdys naudojant Bajeso teoremą</vt:lpstr>
      <vt:lpstr>Klasifikacijos pavyzdys naudojant Bajeso teoremą</vt:lpstr>
      <vt:lpstr>Klasifikacijos pavyzdys naudojant Bajeso teoremą</vt:lpstr>
      <vt:lpstr>Klasifikacijos pavyzdys naudojant Bajeso teoremą</vt:lpstr>
      <vt:lpstr>Klasifikacijos pavyzdys naudojant Bajeso teoremą</vt:lpstr>
      <vt:lpstr>Klasifikacijos pavyzdys naudojant Bajeso teoremą</vt:lpstr>
      <vt:lpstr>Klasifikacijos pavyzdys naudojant Bajeso teoremą</vt:lpstr>
      <vt:lpstr>Kiti taikymai - pavyzdys</vt:lpstr>
      <vt:lpstr>Kiti taikymai – pavyzdys (c’d)</vt:lpstr>
      <vt:lpstr>Kiti taikymai – pavyzdys (c’d)</vt:lpstr>
      <vt:lpstr>Kitas pavyzdys </vt:lpstr>
      <vt:lpstr>Tikimybių teorijos pagrindinės taisyklės</vt:lpstr>
      <vt:lpstr>PowerPoint Presentation</vt:lpstr>
      <vt:lpstr>PowerPoint Presentation</vt:lpstr>
      <vt:lpstr>PowerPoint Presentation</vt:lpstr>
      <vt:lpstr>PowerPoint Presentation</vt:lpstr>
      <vt:lpstr>PowerPoint Presentation</vt:lpstr>
      <vt:lpstr>PowerPoint Presentation</vt:lpstr>
      <vt:lpstr>Bajeso tinklai</vt:lpstr>
      <vt:lpstr>Kas yra Bajeso tinklai?</vt:lpstr>
      <vt:lpstr>BT apibrėžimas</vt:lpstr>
      <vt:lpstr>PowerPoint Presentation</vt:lpstr>
      <vt:lpstr>PowerPoint Presentation</vt:lpstr>
      <vt:lpstr>PowerPoint Presentation</vt:lpstr>
      <vt:lpstr>PowerPoint Presentation</vt:lpstr>
      <vt:lpstr>Sąlyginė nepriklausomybė</vt:lpstr>
      <vt:lpstr>Iliustracija – icy roads</vt:lpstr>
      <vt:lpstr>Priežastinis ryšys </vt:lpstr>
      <vt:lpstr>Priežastinis ryšys </vt:lpstr>
      <vt:lpstr>Priežastinis ryšys </vt:lpstr>
      <vt:lpstr>„Šlapios žolės” pavyzdys</vt:lpstr>
      <vt:lpstr>Priežastinis ryšys </vt:lpstr>
      <vt:lpstr>Priežastinis ryšys </vt:lpstr>
      <vt:lpstr>Priežastinis ryšys </vt:lpstr>
      <vt:lpstr>Sąlyginė nepriklausomybė</vt:lpstr>
      <vt:lpstr>Sąlyginė nepriklausomybė</vt:lpstr>
      <vt:lpstr>Pagrindinė Bajeso tinklų produkcinė taisyklė </vt:lpstr>
      <vt:lpstr>Pagrindinės produkcinės taisyklės iliustracija</vt:lpstr>
      <vt:lpstr>CPCS Network</vt:lpstr>
      <vt:lpstr>Lankų perorientavimas naudojant Bajeso taisyklę 1</vt:lpstr>
      <vt:lpstr>Lankų perorientavimas naudojant Bajeso taisyklę 2</vt:lpstr>
      <vt:lpstr>Kintamųjų nepriklausomumas ir grafų atskyrimas </vt:lpstr>
      <vt:lpstr>d-separation /priklausomybių atskyrimas/</vt:lpstr>
      <vt:lpstr>d-separation /priklausomybių atskyrimas/</vt:lpstr>
      <vt:lpstr>d-separation /priklausomybių atskyrimas/</vt:lpstr>
      <vt:lpstr>d-separation /priklausomybių atskyrimas/</vt:lpstr>
      <vt:lpstr>d-separation /priklausomybių atskyrimas/</vt:lpstr>
      <vt:lpstr>Priklausomybių atskyrimas: „Icy roads” iliustracija</vt:lpstr>
      <vt:lpstr>Loginis išvedimas Bajeso tinkle</vt:lpstr>
      <vt:lpstr>Loginis išvedimas naudojant BT</vt:lpstr>
      <vt:lpstr>Loginio išvedimo iliustracija</vt:lpstr>
      <vt:lpstr>Loginis išvedimas naudojant BT</vt:lpstr>
      <vt:lpstr>Loginis išvedimas naudojant BT</vt:lpstr>
      <vt:lpstr>Loginis išvedimas naudojant BT</vt:lpstr>
      <vt:lpstr>Loginis išvedimas naudojant BT</vt:lpstr>
      <vt:lpstr>Loginis išvedimas naudojant  BT: „icy road“ iliustracija</vt:lpstr>
      <vt:lpstr>Loginis išvedimas naudojant BT: „icy road“ iliustracija</vt:lpstr>
      <vt:lpstr>Loginis išvedimas naudojant BT: „icy road“ iliustracija </vt:lpstr>
      <vt:lpstr>Loginis išvedimas naudojant BT: „icy road“ iliustracija </vt:lpstr>
      <vt:lpstr>Loginis išvedimas naudojant BT: „icy road“ iliustracija </vt:lpstr>
      <vt:lpstr>Literatūra</vt:lpstr>
    </vt:vector>
  </TitlesOfParts>
  <Company>KTU_IIVC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Intelektikos pagrindai</dc:title>
  <dc:creator>G. Budnik</dc:creator>
  <cp:lastModifiedBy>G. Budnik</cp:lastModifiedBy>
  <cp:revision>268</cp:revision>
  <dcterms:created xsi:type="dcterms:W3CDTF">2017-01-30T19:18:38Z</dcterms:created>
  <dcterms:modified xsi:type="dcterms:W3CDTF">2017-03-15T06:05:49Z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https://d.docs.live.net/1779c785c177cfd9/Documents/AI/P5.pptx</vt:lpwstr>
  </property>
</Properties>
</file>