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3" r:id="rId7"/>
    <p:sldId id="258" r:id="rId8"/>
    <p:sldId id="265" r:id="rId9"/>
    <p:sldId id="259" r:id="rId10"/>
    <p:sldId id="260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6">
          <p15:clr>
            <a:srgbClr val="A4A3A4"/>
          </p15:clr>
        </p15:guide>
        <p15:guide id="2" pos="27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A28F"/>
    <a:srgbClr val="B0CECC"/>
    <a:srgbClr val="A6B399"/>
    <a:srgbClr val="8EACBA"/>
    <a:srgbClr val="53B086"/>
    <a:srgbClr val="A6A197"/>
    <a:srgbClr val="A2D1BE"/>
    <a:srgbClr val="DCCAAB"/>
    <a:srgbClr val="F7D9A2"/>
    <a:srgbClr val="D8A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660"/>
  </p:normalViewPr>
  <p:slideViewPr>
    <p:cSldViewPr snapToGrid="0" snapToObjects="1" showGuides="1">
      <p:cViewPr varScale="1">
        <p:scale>
          <a:sx n="108" d="100"/>
          <a:sy n="108" d="100"/>
        </p:scale>
        <p:origin x="1788" y="102"/>
      </p:cViewPr>
      <p:guideLst>
        <p:guide orient="horz" pos="2106"/>
        <p:guide pos="276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EF29D-17FB-4B52-A4FF-FD589446A9AF}" type="datetimeFigureOut">
              <a:rPr lang="lt-LT" smtClean="0"/>
              <a:t>2017-12-13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1C424-F9A1-4E92-896A-9E7FF6CD2AC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8282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avadinima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00932" y="2526503"/>
            <a:ext cx="8362403" cy="3895561"/>
          </a:xfrm>
          <a:prstGeom prst="rect">
            <a:avLst/>
          </a:prstGeom>
          <a:noFill/>
          <a:ln w="114300" cmpd="sng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>
            <a:spLocks noChangeArrowheads="1"/>
          </p:cNvSpPr>
          <p:nvPr userDrawn="1"/>
        </p:nvSpPr>
        <p:spPr bwMode="auto">
          <a:xfrm>
            <a:off x="343639" y="327495"/>
            <a:ext cx="4146840" cy="225274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609934" y="3232880"/>
            <a:ext cx="7943851" cy="1797698"/>
          </a:xfrm>
          <a:prstGeom prst="rect">
            <a:avLst/>
          </a:prstGeom>
        </p:spPr>
        <p:txBody>
          <a:bodyPr vert="horz">
            <a:normAutofit/>
          </a:bodyPr>
          <a:lstStyle>
            <a:lvl1pPr algn="ctr">
              <a:defRPr sz="4800" b="1" i="0" cap="all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934" y="4902159"/>
            <a:ext cx="7943851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 i="0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726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kyriai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 userDrawn="1"/>
        </p:nvSpPr>
        <p:spPr bwMode="auto">
          <a:xfrm>
            <a:off x="38715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98625" y="1318560"/>
            <a:ext cx="7963296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4800" b="1" i="0" cap="all">
                <a:solidFill>
                  <a:srgbClr val="DA4F36"/>
                </a:solidFill>
              </a:defRPr>
            </a:lvl1pPr>
          </a:lstStyle>
          <a:p>
            <a:r>
              <a:rPr lang="en-GB" dirty="0"/>
              <a:t>Click to ADD </a:t>
            </a:r>
            <a:br>
              <a:rPr lang="en-GB" dirty="0"/>
            </a:br>
            <a:r>
              <a:rPr lang="en-GB" dirty="0"/>
              <a:t>TEXT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04773" y="1151635"/>
            <a:ext cx="8335275" cy="189743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5" name="Rectangle 2174"/>
          <p:cNvSpPr/>
          <p:nvPr userDrawn="1"/>
        </p:nvSpPr>
        <p:spPr>
          <a:xfrm>
            <a:off x="405835" y="3053829"/>
            <a:ext cx="8335275" cy="3395662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4446" y="3064582"/>
            <a:ext cx="8310221" cy="337952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34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kyriai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98625" y="1298715"/>
            <a:ext cx="7963296" cy="1440516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4800" b="1" i="0" cap="all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ADD </a:t>
            </a:r>
            <a:br>
              <a:rPr lang="en-GB" dirty="0"/>
            </a:br>
            <a:r>
              <a:rPr lang="en-GB" dirty="0"/>
              <a:t>TEXT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18003" y="1151635"/>
            <a:ext cx="8322045" cy="189743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5" name="Rectangle 2174"/>
          <p:cNvSpPr/>
          <p:nvPr userDrawn="1"/>
        </p:nvSpPr>
        <p:spPr>
          <a:xfrm>
            <a:off x="419065" y="3053829"/>
            <a:ext cx="8322045" cy="3395662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4446" y="3064582"/>
            <a:ext cx="8310221" cy="337952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11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kyriai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98625" y="1298715"/>
            <a:ext cx="7963296" cy="1440516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4800" b="1" i="0" cap="all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ADD </a:t>
            </a:r>
            <a:br>
              <a:rPr lang="en-GB" dirty="0"/>
            </a:br>
            <a:r>
              <a:rPr lang="en-GB" dirty="0"/>
              <a:t>TEXT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18003" y="1151635"/>
            <a:ext cx="8322045" cy="189743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5" name="Rectangle 2174"/>
          <p:cNvSpPr/>
          <p:nvPr userDrawn="1"/>
        </p:nvSpPr>
        <p:spPr>
          <a:xfrm>
            <a:off x="419065" y="3053829"/>
            <a:ext cx="8322045" cy="3395662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4446" y="3064582"/>
            <a:ext cx="8310221" cy="337952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4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kyriai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98625" y="1298715"/>
            <a:ext cx="7963296" cy="1440516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4800" b="1" i="0" cap="all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Click to ADD </a:t>
            </a:r>
            <a:br>
              <a:rPr lang="en-GB" dirty="0"/>
            </a:br>
            <a:r>
              <a:rPr lang="en-GB" dirty="0"/>
              <a:t>TEXT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18003" y="1151635"/>
            <a:ext cx="8322045" cy="189743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5" name="Rectangle 2174"/>
          <p:cNvSpPr/>
          <p:nvPr userDrawn="1"/>
        </p:nvSpPr>
        <p:spPr>
          <a:xfrm>
            <a:off x="419065" y="3053829"/>
            <a:ext cx="8322045" cy="3395662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24446" y="3064582"/>
            <a:ext cx="8310221" cy="337952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461710" y="988009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348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kyriai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98625" y="1298715"/>
            <a:ext cx="7963296" cy="1440516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4800" b="1" i="0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ADD </a:t>
            </a:r>
            <a:br>
              <a:rPr lang="en-GB" dirty="0"/>
            </a:br>
            <a:r>
              <a:rPr lang="en-GB" dirty="0"/>
              <a:t>TEXT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18003" y="1151635"/>
            <a:ext cx="8322045" cy="189743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5" name="Rectangle 2174"/>
          <p:cNvSpPr/>
          <p:nvPr userDrawn="1"/>
        </p:nvSpPr>
        <p:spPr>
          <a:xfrm>
            <a:off x="419065" y="3053829"/>
            <a:ext cx="8322045" cy="3395662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4446" y="3064582"/>
            <a:ext cx="8310221" cy="337952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0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uriny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293561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27165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1471613"/>
            <a:ext cx="7566025" cy="4501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28825"/>
            <a:ext cx="7566025" cy="40455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177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uriny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293561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27165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1471613"/>
            <a:ext cx="7566025" cy="4501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28825"/>
            <a:ext cx="7566025" cy="40455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4023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uriny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293561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27165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1471613"/>
            <a:ext cx="7566025" cy="4501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28825"/>
            <a:ext cx="7566025" cy="40455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142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uriny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293561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27165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1471613"/>
            <a:ext cx="7566025" cy="4501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28825"/>
            <a:ext cx="7566025" cy="40455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142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uriny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293561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27165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1471613"/>
            <a:ext cx="7566025" cy="4501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28825"/>
            <a:ext cx="7566025" cy="40455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142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avadinimas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00932" y="2526503"/>
            <a:ext cx="8362403" cy="3895561"/>
          </a:xfrm>
          <a:prstGeom prst="rect">
            <a:avLst/>
          </a:prstGeom>
          <a:noFill/>
          <a:ln w="114300" cmpd="sng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>
            <a:spLocks noChangeArrowheads="1"/>
          </p:cNvSpPr>
          <p:nvPr userDrawn="1"/>
        </p:nvSpPr>
        <p:spPr bwMode="auto">
          <a:xfrm>
            <a:off x="343639" y="327495"/>
            <a:ext cx="4146840" cy="225274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609934" y="3232880"/>
            <a:ext cx="7943851" cy="1797698"/>
          </a:xfrm>
          <a:prstGeom prst="rect">
            <a:avLst/>
          </a:prstGeom>
        </p:spPr>
        <p:txBody>
          <a:bodyPr vert="horz">
            <a:normAutofit/>
          </a:bodyPr>
          <a:lstStyle>
            <a:lvl1pPr algn="ctr">
              <a:defRPr sz="4800" b="1" i="0" cap="all">
                <a:solidFill>
                  <a:srgbClr val="B9BC25"/>
                </a:solidFill>
                <a:latin typeface="+mj-lt"/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934" y="4902159"/>
            <a:ext cx="7943851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 i="0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177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uriny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293561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27165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1471613"/>
            <a:ext cx="7566025" cy="4501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28825"/>
            <a:ext cx="7566025" cy="40455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73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urinys_char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293561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27165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953000" y="1531938"/>
            <a:ext cx="3413125" cy="4549775"/>
          </a:xfrm>
          <a:prstGeom prst="rect">
            <a:avLst/>
          </a:prstGeom>
        </p:spPr>
        <p:txBody>
          <a:bodyPr vert="horz"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1471613"/>
            <a:ext cx="3789539" cy="4501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28825"/>
            <a:ext cx="3789539" cy="40528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8314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urinys_2fo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293561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27165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800100" y="3433025"/>
            <a:ext cx="3594665" cy="2647950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1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771076" y="3433025"/>
            <a:ext cx="3595050" cy="2647950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1471613"/>
            <a:ext cx="7566025" cy="4501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28825"/>
            <a:ext cx="7566025" cy="12573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8314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urinys_6fo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323375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64554" y="398549"/>
            <a:ext cx="5676824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7026674" y="1338174"/>
            <a:ext cx="1509500" cy="1506537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 baseline="0"/>
            </a:lvl1pPr>
          </a:lstStyle>
          <a:p>
            <a:r>
              <a:rPr lang="en-US" dirty="0" err="1"/>
              <a:t>Foto</a:t>
            </a:r>
            <a:r>
              <a:rPr lang="en-US" dirty="0"/>
              <a:t>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1" y="1471613"/>
            <a:ext cx="4183398" cy="4155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1" y="2077629"/>
            <a:ext cx="4183398" cy="41576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2174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5313698" y="1331824"/>
            <a:ext cx="1509500" cy="1506537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1</a:t>
            </a:r>
          </a:p>
        </p:txBody>
      </p:sp>
      <p:sp>
        <p:nvSpPr>
          <p:cNvPr id="2175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7037135" y="3034616"/>
            <a:ext cx="1509500" cy="1506537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4</a:t>
            </a:r>
          </a:p>
        </p:txBody>
      </p:sp>
      <p:sp>
        <p:nvSpPr>
          <p:cNvPr id="2176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5324159" y="3028266"/>
            <a:ext cx="1509500" cy="1506537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3</a:t>
            </a:r>
          </a:p>
        </p:txBody>
      </p:sp>
      <p:sp>
        <p:nvSpPr>
          <p:cNvPr id="2177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7030061" y="4740186"/>
            <a:ext cx="1509500" cy="1506537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6</a:t>
            </a:r>
          </a:p>
        </p:txBody>
      </p:sp>
      <p:sp>
        <p:nvSpPr>
          <p:cNvPr id="2178" name="Picture Placeholder 5"/>
          <p:cNvSpPr>
            <a:spLocks noGrp="1"/>
          </p:cNvSpPr>
          <p:nvPr>
            <p:ph type="pic" sz="quarter" idx="20" hasCustomPrompt="1"/>
          </p:nvPr>
        </p:nvSpPr>
        <p:spPr>
          <a:xfrm>
            <a:off x="5317085" y="4733836"/>
            <a:ext cx="1509500" cy="1506537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5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913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urinys_bule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342158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76824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00100" y="1525307"/>
            <a:ext cx="7553325" cy="4562756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14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urinys_balta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342158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76824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1471613"/>
            <a:ext cx="7566025" cy="4501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28825"/>
            <a:ext cx="7566025" cy="40455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8975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urinys_baltas_char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342158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76824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953000" y="1531938"/>
            <a:ext cx="3413125" cy="4549775"/>
          </a:xfrm>
          <a:prstGeom prst="rect">
            <a:avLst/>
          </a:prstGeom>
        </p:spPr>
        <p:txBody>
          <a:bodyPr vert="horz"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1471613"/>
            <a:ext cx="3789539" cy="4501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28825"/>
            <a:ext cx="3789539" cy="40528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3004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urinys_baltas_2fo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342158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76824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800100" y="3433025"/>
            <a:ext cx="3594665" cy="2647950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1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771076" y="3433025"/>
            <a:ext cx="3595050" cy="2647950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1471613"/>
            <a:ext cx="7566025" cy="4501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28825"/>
            <a:ext cx="7566025" cy="12573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677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urinys_baltas_6fo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342158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76824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7026674" y="1338174"/>
            <a:ext cx="1509500" cy="1506537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1" y="1471613"/>
            <a:ext cx="4183398" cy="4155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1" y="2077629"/>
            <a:ext cx="4183398" cy="41576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2174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5313698" y="1331824"/>
            <a:ext cx="1509500" cy="1506537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1</a:t>
            </a:r>
          </a:p>
        </p:txBody>
      </p:sp>
      <p:sp>
        <p:nvSpPr>
          <p:cNvPr id="2175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7037135" y="3034616"/>
            <a:ext cx="1509500" cy="1506537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4</a:t>
            </a:r>
          </a:p>
        </p:txBody>
      </p:sp>
      <p:sp>
        <p:nvSpPr>
          <p:cNvPr id="2176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5324159" y="3028266"/>
            <a:ext cx="1509500" cy="1506537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3</a:t>
            </a:r>
          </a:p>
        </p:txBody>
      </p:sp>
      <p:sp>
        <p:nvSpPr>
          <p:cNvPr id="2177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7030061" y="4740186"/>
            <a:ext cx="1509500" cy="1506537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6</a:t>
            </a:r>
          </a:p>
        </p:txBody>
      </p:sp>
      <p:sp>
        <p:nvSpPr>
          <p:cNvPr id="2178" name="Picture Placeholder 5"/>
          <p:cNvSpPr>
            <a:spLocks noGrp="1"/>
          </p:cNvSpPr>
          <p:nvPr>
            <p:ph type="pic" sz="quarter" idx="20" hasCustomPrompt="1"/>
          </p:nvPr>
        </p:nvSpPr>
        <p:spPr>
          <a:xfrm>
            <a:off x="5317085" y="4733836"/>
            <a:ext cx="1509500" cy="1506537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5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6964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urinys_baltas_bule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342158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76824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00100" y="1525307"/>
            <a:ext cx="7553325" cy="4562756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6435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avadinima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Rectangle 2168"/>
          <p:cNvSpPr/>
          <p:nvPr userDrawn="1"/>
        </p:nvSpPr>
        <p:spPr>
          <a:xfrm>
            <a:off x="400932" y="2526503"/>
            <a:ext cx="8362403" cy="3895561"/>
          </a:xfrm>
          <a:prstGeom prst="rect">
            <a:avLst/>
          </a:prstGeom>
          <a:noFill/>
          <a:ln w="114300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0" name="Freeform 2169"/>
          <p:cNvSpPr>
            <a:spLocks noChangeArrowheads="1"/>
          </p:cNvSpPr>
          <p:nvPr userDrawn="1"/>
        </p:nvSpPr>
        <p:spPr bwMode="auto">
          <a:xfrm>
            <a:off x="343639" y="327495"/>
            <a:ext cx="4146840" cy="225274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71" name="Title 5"/>
          <p:cNvSpPr>
            <a:spLocks noGrp="1"/>
          </p:cNvSpPr>
          <p:nvPr>
            <p:ph type="title" hasCustomPrompt="1"/>
          </p:nvPr>
        </p:nvSpPr>
        <p:spPr>
          <a:xfrm>
            <a:off x="609934" y="3193190"/>
            <a:ext cx="7943851" cy="1797698"/>
          </a:xfrm>
          <a:prstGeom prst="rect">
            <a:avLst/>
          </a:prstGeom>
        </p:spPr>
        <p:txBody>
          <a:bodyPr vert="horz">
            <a:normAutofit/>
          </a:bodyPr>
          <a:lstStyle>
            <a:lvl1pPr algn="ctr">
              <a:defRPr sz="4800" b="1" i="0" cap="all">
                <a:solidFill>
                  <a:srgbClr val="B9BC25"/>
                </a:solidFill>
                <a:latin typeface="+mj-lt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934" y="4902159"/>
            <a:ext cx="7943851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 i="0" cap="all"/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790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Rectangle 2168"/>
          <p:cNvSpPr/>
          <p:nvPr userDrawn="1"/>
        </p:nvSpPr>
        <p:spPr>
          <a:xfrm>
            <a:off x="400932" y="2526503"/>
            <a:ext cx="8362403" cy="3895561"/>
          </a:xfrm>
          <a:prstGeom prst="rect">
            <a:avLst/>
          </a:prstGeom>
          <a:noFill/>
          <a:ln w="114300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0" name="Freeform 2169"/>
          <p:cNvSpPr>
            <a:spLocks noChangeArrowheads="1"/>
          </p:cNvSpPr>
          <p:nvPr userDrawn="1"/>
        </p:nvSpPr>
        <p:spPr bwMode="auto">
          <a:xfrm>
            <a:off x="343639" y="327495"/>
            <a:ext cx="4146840" cy="225274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71" name="Title 5"/>
          <p:cNvSpPr>
            <a:spLocks noGrp="1"/>
          </p:cNvSpPr>
          <p:nvPr>
            <p:ph type="title" hasCustomPrompt="1"/>
          </p:nvPr>
        </p:nvSpPr>
        <p:spPr>
          <a:xfrm>
            <a:off x="609934" y="3219650"/>
            <a:ext cx="7943851" cy="1797698"/>
          </a:xfrm>
          <a:prstGeom prst="rect">
            <a:avLst/>
          </a:prstGeom>
        </p:spPr>
        <p:txBody>
          <a:bodyPr vert="horz">
            <a:normAutofit/>
          </a:bodyPr>
          <a:lstStyle>
            <a:lvl1pPr algn="ctr">
              <a:defRPr sz="4800" b="1" i="0" cap="all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934" y="4902159"/>
            <a:ext cx="7943851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 i="0" cap="all"/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878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pavadinimas">
    <p:bg>
      <p:bgPr>
        <a:solidFill>
          <a:srgbClr val="A6B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00932" y="2526503"/>
            <a:ext cx="8362403" cy="3895561"/>
          </a:xfrm>
          <a:prstGeom prst="rect">
            <a:avLst/>
          </a:prstGeom>
          <a:noFill/>
          <a:ln w="114300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>
            <a:spLocks noChangeArrowheads="1"/>
          </p:cNvSpPr>
          <p:nvPr userDrawn="1"/>
        </p:nvSpPr>
        <p:spPr bwMode="auto">
          <a:xfrm>
            <a:off x="343639" y="327495"/>
            <a:ext cx="4146840" cy="225274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itle 5"/>
          <p:cNvSpPr>
            <a:spLocks noGrp="1"/>
          </p:cNvSpPr>
          <p:nvPr>
            <p:ph type="title" hasCustomPrompt="1"/>
          </p:nvPr>
        </p:nvSpPr>
        <p:spPr>
          <a:xfrm>
            <a:off x="609934" y="3325490"/>
            <a:ext cx="7943851" cy="1797698"/>
          </a:xfrm>
          <a:prstGeom prst="rect">
            <a:avLst/>
          </a:prstGeom>
        </p:spPr>
        <p:txBody>
          <a:bodyPr vert="horz">
            <a:normAutofit/>
          </a:bodyPr>
          <a:lstStyle>
            <a:lvl1pPr algn="ctr">
              <a:defRPr sz="4800" b="1" i="0" cap="all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934" y="4902159"/>
            <a:ext cx="7943851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 i="0" cap="all"/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726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pavadinimas">
    <p:bg>
      <p:bgPr>
        <a:solidFill>
          <a:srgbClr val="A2D1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00932" y="2526503"/>
            <a:ext cx="8362403" cy="3895561"/>
          </a:xfrm>
          <a:prstGeom prst="rect">
            <a:avLst/>
          </a:prstGeom>
          <a:noFill/>
          <a:ln w="114300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>
            <a:spLocks noChangeArrowheads="1"/>
          </p:cNvSpPr>
          <p:nvPr userDrawn="1"/>
        </p:nvSpPr>
        <p:spPr bwMode="auto">
          <a:xfrm>
            <a:off x="343639" y="327495"/>
            <a:ext cx="4146840" cy="225274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09934" y="3279185"/>
            <a:ext cx="7943851" cy="1797698"/>
          </a:xfrm>
          <a:prstGeom prst="rect">
            <a:avLst/>
          </a:prstGeom>
        </p:spPr>
        <p:txBody>
          <a:bodyPr vert="horz">
            <a:normAutofit/>
          </a:bodyPr>
          <a:lstStyle>
            <a:lvl1pPr algn="ctr">
              <a:defRPr sz="4800" b="1" i="0" cap="all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934" y="4902159"/>
            <a:ext cx="7943851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 i="0" cap="all"/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0980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pavadinimas">
    <p:bg>
      <p:bgPr>
        <a:solidFill>
          <a:srgbClr val="DCC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00932" y="2526503"/>
            <a:ext cx="8362403" cy="3895561"/>
          </a:xfrm>
          <a:prstGeom prst="rect">
            <a:avLst/>
          </a:prstGeom>
          <a:noFill/>
          <a:ln w="114300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>
            <a:spLocks noChangeArrowheads="1"/>
          </p:cNvSpPr>
          <p:nvPr userDrawn="1"/>
        </p:nvSpPr>
        <p:spPr bwMode="auto">
          <a:xfrm>
            <a:off x="343639" y="327495"/>
            <a:ext cx="4146840" cy="225274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09934" y="3246110"/>
            <a:ext cx="7943851" cy="1797698"/>
          </a:xfrm>
          <a:prstGeom prst="rect">
            <a:avLst/>
          </a:prstGeom>
        </p:spPr>
        <p:txBody>
          <a:bodyPr vert="horz">
            <a:normAutofit/>
          </a:bodyPr>
          <a:lstStyle>
            <a:lvl1pPr algn="ctr">
              <a:defRPr sz="4800" b="1" i="0" cap="all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934" y="4902159"/>
            <a:ext cx="7943851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 i="0" cap="all"/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310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pavadinimas">
    <p:bg>
      <p:bgPr>
        <a:solidFill>
          <a:srgbClr val="B0C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00932" y="2526503"/>
            <a:ext cx="8362403" cy="3895561"/>
          </a:xfrm>
          <a:prstGeom prst="rect">
            <a:avLst/>
          </a:prstGeom>
          <a:noFill/>
          <a:ln w="114300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>
            <a:spLocks noChangeArrowheads="1"/>
          </p:cNvSpPr>
          <p:nvPr userDrawn="1"/>
        </p:nvSpPr>
        <p:spPr bwMode="auto">
          <a:xfrm>
            <a:off x="343639" y="327495"/>
            <a:ext cx="4146840" cy="225274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09934" y="3305645"/>
            <a:ext cx="7943851" cy="1797698"/>
          </a:xfrm>
          <a:prstGeom prst="rect">
            <a:avLst/>
          </a:prstGeom>
        </p:spPr>
        <p:txBody>
          <a:bodyPr vert="horz">
            <a:normAutofit/>
          </a:bodyPr>
          <a:lstStyle>
            <a:lvl1pPr algn="ctr">
              <a:defRPr sz="4800" b="1" i="0" cap="all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934" y="4902159"/>
            <a:ext cx="7943851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 i="0" cap="all"/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9284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avadinimas">
    <p:bg>
      <p:bgPr>
        <a:solidFill>
          <a:srgbClr val="EAA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00932" y="2526503"/>
            <a:ext cx="8362403" cy="3895561"/>
          </a:xfrm>
          <a:prstGeom prst="rect">
            <a:avLst/>
          </a:prstGeom>
          <a:noFill/>
          <a:ln w="114300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>
            <a:spLocks noChangeArrowheads="1"/>
          </p:cNvSpPr>
          <p:nvPr userDrawn="1"/>
        </p:nvSpPr>
        <p:spPr bwMode="auto">
          <a:xfrm>
            <a:off x="343639" y="327495"/>
            <a:ext cx="4146840" cy="225274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09934" y="3213035"/>
            <a:ext cx="7943851" cy="1797698"/>
          </a:xfrm>
          <a:prstGeom prst="rect">
            <a:avLst/>
          </a:prstGeom>
        </p:spPr>
        <p:txBody>
          <a:bodyPr vert="horz">
            <a:normAutofit/>
          </a:bodyPr>
          <a:lstStyle>
            <a:lvl1pPr algn="ctr">
              <a:defRPr sz="4800" b="1" i="0" cap="all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934" y="4902159"/>
            <a:ext cx="7943851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 i="0" cap="all"/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9284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293561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3084399" y="398549"/>
            <a:ext cx="5627165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124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  <p:sldLayoutId id="2147483649" r:id="rId3"/>
    <p:sldLayoutId id="2147483671" r:id="rId4"/>
    <p:sldLayoutId id="2147483651" r:id="rId5"/>
    <p:sldLayoutId id="2147483657" r:id="rId6"/>
    <p:sldLayoutId id="2147483652" r:id="rId7"/>
    <p:sldLayoutId id="2147483658" r:id="rId8"/>
    <p:sldLayoutId id="2147483659" r:id="rId9"/>
    <p:sldLayoutId id="2147483656" r:id="rId10"/>
    <p:sldLayoutId id="2147483664" r:id="rId11"/>
    <p:sldLayoutId id="2147483673" r:id="rId12"/>
    <p:sldLayoutId id="2147483674" r:id="rId13"/>
    <p:sldLayoutId id="2147483675" r:id="rId14"/>
    <p:sldLayoutId id="2147483660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61" r:id="rId21"/>
    <p:sldLayoutId id="2147483662" r:id="rId22"/>
    <p:sldLayoutId id="2147483665" r:id="rId23"/>
    <p:sldLayoutId id="2147483663" r:id="rId24"/>
    <p:sldLayoutId id="2147483666" r:id="rId25"/>
    <p:sldLayoutId id="2147483667" r:id="rId26"/>
    <p:sldLayoutId id="2147483668" r:id="rId27"/>
    <p:sldLayoutId id="2147483669" r:id="rId28"/>
    <p:sldLayoutId id="2147483670" r:id="rId2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ClrTx/>
        <a:buFont typeface="Lucida Grande"/>
        <a:buChar char="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Lucida Grande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457200" rtl="0" eaLnBrk="1" latinLnBrk="0" hangingPunct="1">
        <a:spcBef>
          <a:spcPct val="20000"/>
        </a:spcBef>
        <a:buFont typeface="Lucida Grande"/>
        <a:buChar char="∙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5137D4-2EE4-4351-9500-623C28F3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Žiniatinklio duomenų lentelės komponentas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0139B-7145-4DEF-B8CD-7C808D486D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lt-LT" dirty="0"/>
              <a:t>Mangirdas </a:t>
            </a:r>
            <a:r>
              <a:rPr lang="lt-LT" dirty="0" err="1"/>
              <a:t>kazlauskas</a:t>
            </a:r>
            <a:r>
              <a:rPr lang="lt-LT" dirty="0"/>
              <a:t> Iff-4/1</a:t>
            </a:r>
          </a:p>
          <a:p>
            <a:pPr algn="r"/>
            <a:r>
              <a:rPr lang="lt-LT" dirty="0"/>
              <a:t>Simonas </a:t>
            </a:r>
            <a:r>
              <a:rPr lang="lt-LT" dirty="0" err="1"/>
              <a:t>Baltulionis</a:t>
            </a:r>
            <a:r>
              <a:rPr lang="lt-LT" dirty="0"/>
              <a:t> IFF-4/1</a:t>
            </a:r>
          </a:p>
        </p:txBody>
      </p:sp>
    </p:spTree>
    <p:extLst>
      <p:ext uri="{BB962C8B-B14F-4D97-AF65-F5344CB8AC3E}">
        <p14:creationId xmlns:p14="http://schemas.microsoft.com/office/powerpoint/2010/main" val="2786657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C3FDA7-D50A-4B2B-ABA3-CF8D1035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Verslo idėjos aprašymas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3D0946-20C8-4D0C-9884-E07FC3E638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100" y="1535837"/>
            <a:ext cx="7566025" cy="453851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b="1" dirty="0"/>
              <a:t>Problema </a:t>
            </a:r>
            <a:r>
              <a:rPr lang="lt-LT" dirty="0"/>
              <a:t>– vis daugiau verslo subjektų naudojasi kompiuterinėmis ir/ar </a:t>
            </a:r>
            <a:r>
              <a:rPr lang="lt-LT" b="1" dirty="0"/>
              <a:t>žiniatinklio</a:t>
            </a:r>
            <a:r>
              <a:rPr lang="lt-LT" dirty="0"/>
              <a:t> sistemomis, skirtomis </a:t>
            </a:r>
            <a:r>
              <a:rPr lang="lt-LT" b="1" dirty="0"/>
              <a:t>struktūrizuoti</a:t>
            </a:r>
            <a:r>
              <a:rPr lang="lt-LT" dirty="0"/>
              <a:t> bei </a:t>
            </a:r>
            <a:r>
              <a:rPr lang="lt-LT" b="1" dirty="0"/>
              <a:t>analizuoti</a:t>
            </a:r>
            <a:r>
              <a:rPr lang="lt-LT" dirty="0"/>
              <a:t> su jų verslo sritimi susijusius duomenis.</a:t>
            </a:r>
            <a:endParaRPr lang="lt-LT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b="1" dirty="0"/>
              <a:t>Sprendimas</a:t>
            </a:r>
            <a:r>
              <a:rPr lang="lt-LT" dirty="0"/>
              <a:t> - sukurti </a:t>
            </a:r>
            <a:r>
              <a:rPr lang="lt-LT" b="1" dirty="0"/>
              <a:t>žiniatinklio</a:t>
            </a:r>
            <a:r>
              <a:rPr lang="lt-LT" dirty="0"/>
              <a:t> vartotojo sąsajos </a:t>
            </a:r>
            <a:r>
              <a:rPr lang="lt-LT" b="1" dirty="0"/>
              <a:t>komponentą</a:t>
            </a:r>
            <a:r>
              <a:rPr lang="lt-LT" dirty="0"/>
              <a:t>,  suteikiant galimybę patogiai </a:t>
            </a:r>
            <a:r>
              <a:rPr lang="lt-LT" b="1" dirty="0"/>
              <a:t>analizuoti</a:t>
            </a:r>
            <a:r>
              <a:rPr lang="lt-LT" dirty="0"/>
              <a:t> duomenis, kuriuos galima atvaizduoti lentele.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b="1" dirty="0"/>
              <a:t>Nauda </a:t>
            </a:r>
            <a:r>
              <a:rPr lang="lt-LT" dirty="0"/>
              <a:t>– patogesnis, greitesnis bei efektyvesnis </a:t>
            </a:r>
            <a:r>
              <a:rPr lang="lt-LT" b="1" dirty="0"/>
              <a:t>duomenų</a:t>
            </a:r>
            <a:r>
              <a:rPr lang="lt-LT" dirty="0"/>
              <a:t> manipuliacijos būdas </a:t>
            </a:r>
            <a:r>
              <a:rPr lang="lt-LT" b="1" dirty="0"/>
              <a:t>žiniatinklyje</a:t>
            </a:r>
            <a:r>
              <a:rPr lang="lt-LT" dirty="0"/>
              <a:t>.</a:t>
            </a:r>
            <a:endParaRPr lang="lt-LT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lt-L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116125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C3FDA7-D50A-4B2B-ABA3-CF8D1035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Produkto charakteristikos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3D0946-20C8-4D0C-9884-E07FC3E638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100" y="1535837"/>
            <a:ext cx="7566025" cy="45385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Didelis duomenų kiekis ir greitas veikimas;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Filtravimas ir paieška;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Atnaujinimai realiu laiku;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Microsoft Excel integracija;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Duomenų kopijavimas tarp lentelių;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Stulpelių valdymas;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Rikiavimas;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Integracija;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7097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C3FDA7-D50A-4B2B-ABA3-CF8D1035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Rinka ir konkurentai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3D0946-20C8-4D0C-9884-E07FC3E638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100" y="1535837"/>
            <a:ext cx="7566025" cy="453851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/>
              <a:t>Išskiriamos 2 pagrindinės potencialių vartotojų grupės: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lt-LT" dirty="0"/>
              <a:t>Individualiai dirbantys IT sektoriaus darbuotojai;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lt-LT" dirty="0"/>
              <a:t>Verslo subjektai, besinaudojantys žiniatinklio technologijomis.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/>
              <a:t>Veikla orientuota į tarptautinę rinką.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/>
              <a:t>Rinka pasižymi tobulos konkurencijos sąlygomis.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/>
              <a:t>Dėl nedidelio konkurentų skaičiaus bei produkto inovatyvumo rinka yra tinkama naujai veiklai pradėti.</a:t>
            </a:r>
          </a:p>
        </p:txBody>
      </p:sp>
    </p:spTree>
    <p:extLst>
      <p:ext uri="{BB962C8B-B14F-4D97-AF65-F5344CB8AC3E}">
        <p14:creationId xmlns:p14="http://schemas.microsoft.com/office/powerpoint/2010/main" val="1486081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C3FDA7-D50A-4B2B-ABA3-CF8D1035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Gamyba ir rinkodara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3D0946-20C8-4D0C-9884-E07FC3E638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100" y="1535837"/>
            <a:ext cx="7566025" cy="453851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/>
              <a:t>Produkto kūrimui numatyta suburti komandą bei aprūpinti ją reikiamomis priemonėmis bei sudaryti tinkamas sąlygas kuo spartesniam veiklos vystymui.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/>
              <a:t>Numatoma tiek mokama, tiek nemokama komponento versijos.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/>
              <a:t>Produkto reklamai naudosime socialinių tinklų teikiamomis priemonėmis, dalyvausime inovacijų bei technologijų mugėse, sukursime bei tobulinsime prezentacinį produkto puslapį.</a:t>
            </a:r>
          </a:p>
        </p:txBody>
      </p:sp>
    </p:spTree>
    <p:extLst>
      <p:ext uri="{BB962C8B-B14F-4D97-AF65-F5344CB8AC3E}">
        <p14:creationId xmlns:p14="http://schemas.microsoft.com/office/powerpoint/2010/main" val="639356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C3FDA7-D50A-4B2B-ABA3-CF8D1035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Suvestinė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574278-B0A0-4E9E-8212-AE07DAB1E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92741"/>
              </p:ext>
            </p:extLst>
          </p:nvPr>
        </p:nvGraphicFramePr>
        <p:xfrm>
          <a:off x="556334" y="1267040"/>
          <a:ext cx="6096000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78">
                  <a:extLst>
                    <a:ext uri="{9D8B030D-6E8A-4147-A177-3AD203B41FA5}">
                      <a16:colId xmlns:a16="http://schemas.microsoft.com/office/drawing/2014/main" val="1051655128"/>
                    </a:ext>
                  </a:extLst>
                </a:gridCol>
                <a:gridCol w="803922">
                  <a:extLst>
                    <a:ext uri="{9D8B030D-6E8A-4147-A177-3AD203B41FA5}">
                      <a16:colId xmlns:a16="http://schemas.microsoft.com/office/drawing/2014/main" val="21671549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759721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23260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5335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9346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lt-LT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metai</a:t>
                      </a:r>
                      <a:endParaRPr lang="lt-LT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metai</a:t>
                      </a:r>
                      <a:endParaRPr lang="lt-LT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metai</a:t>
                      </a:r>
                      <a:endParaRPr lang="lt-LT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metai</a:t>
                      </a:r>
                      <a:endParaRPr lang="lt-LT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metai</a:t>
                      </a:r>
                      <a:endParaRPr lang="lt-LT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1721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Einamosios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išlaidos</a:t>
                      </a:r>
                      <a:endParaRPr lang="lt-LT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-342220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-357788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-551854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-759052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-854630</a:t>
                      </a:r>
                      <a:endParaRPr lang="lt-LT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0850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Prognozuojama parduoti prekių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396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1056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1716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2772</a:t>
                      </a:r>
                      <a:endParaRPr lang="lt-LT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2129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Bendrosios pajamos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72996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215820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607200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1001286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1642410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220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Bendras metinis pinigų srautas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-269224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-141968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55346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242234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787780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4585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Nepadengti kaštai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-269224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-411191</a:t>
                      </a:r>
                      <a:endParaRPr lang="lt-LT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-355846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-113611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674169</a:t>
                      </a:r>
                      <a:endParaRPr lang="lt-LT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1044015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616E3C-8A06-475E-86CE-140245336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889498"/>
              </p:ext>
            </p:extLst>
          </p:nvPr>
        </p:nvGraphicFramePr>
        <p:xfrm>
          <a:off x="556334" y="4205632"/>
          <a:ext cx="38330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763">
                  <a:extLst>
                    <a:ext uri="{9D8B030D-6E8A-4147-A177-3AD203B41FA5}">
                      <a16:colId xmlns:a16="http://schemas.microsoft.com/office/drawing/2014/main" val="225360509"/>
                    </a:ext>
                  </a:extLst>
                </a:gridCol>
                <a:gridCol w="1711256">
                  <a:extLst>
                    <a:ext uri="{9D8B030D-6E8A-4147-A177-3AD203B41FA5}">
                      <a16:colId xmlns:a16="http://schemas.microsoft.com/office/drawing/2014/main" val="4248165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Rodiklis</a:t>
                      </a:r>
                      <a:endParaRPr lang="lt-LT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Reikšmė</a:t>
                      </a:r>
                      <a:endParaRPr lang="lt-LT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9169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Atsipirkimo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laikas</a:t>
                      </a:r>
                      <a:endParaRPr lang="lt-LT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4.14</a:t>
                      </a:r>
                      <a:endParaRPr lang="lt-LT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8448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GDV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€334,103.47</a:t>
                      </a:r>
                      <a:endParaRPr lang="lt-LT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5997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VGN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34%</a:t>
                      </a:r>
                      <a:endParaRPr lang="lt-LT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0147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1.970</a:t>
                      </a:r>
                      <a:endParaRPr lang="lt-LT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4467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10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C3FDA7-D50A-4B2B-ABA3-CF8D1035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3D0946-20C8-4D0C-9884-E07FC3E638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100" y="1535837"/>
            <a:ext cx="7566025" cy="453851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/>
              <a:t>Sukurta produkto verslo idėja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/>
              <a:t>Išmokta įvertinti rinką ir jos vartotojus, surasti bei įvertinti konkurentus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/>
              <a:t>Sukurtas verslo modelis, nusakantis, kaip bus pardavinėjamas produktas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/>
              <a:t>Sudaryta rinkodaros strategija, žmogiškųjų išteklių bei organizacinė struktūra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/>
              <a:t>Apskaičiuotos ir įvertintos produkto kūrimo proceso metu susidarančios išlaidos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/>
              <a:t>Įvertinus išlaidas, produkto savikainą bei prognozuojamas pajamas, nustatyta, jog verslas turėtų atsipirkti po kiek daugiau nei 4 metų</a:t>
            </a:r>
          </a:p>
        </p:txBody>
      </p:sp>
    </p:spTree>
    <p:extLst>
      <p:ext uri="{BB962C8B-B14F-4D97-AF65-F5344CB8AC3E}">
        <p14:creationId xmlns:p14="http://schemas.microsoft.com/office/powerpoint/2010/main" val="392416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98BA-DF6D-4E80-A505-7A75A7D6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34" y="3429000"/>
            <a:ext cx="7943851" cy="1888724"/>
          </a:xfrm>
        </p:spPr>
        <p:txBody>
          <a:bodyPr>
            <a:normAutofit fontScale="90000"/>
          </a:bodyPr>
          <a:lstStyle/>
          <a:p>
            <a:r>
              <a:rPr lang="lt-LT" dirty="0"/>
              <a:t>Ačiū už dėmesį</a:t>
            </a:r>
            <a:br>
              <a:rPr lang="lt-LT" dirty="0"/>
            </a:br>
            <a:br>
              <a:rPr lang="lt-LT" dirty="0"/>
            </a:br>
            <a:r>
              <a:rPr lang="lt-LT" dirty="0"/>
              <a:t>Klausimai?</a:t>
            </a:r>
          </a:p>
        </p:txBody>
      </p:sp>
    </p:spTree>
    <p:extLst>
      <p:ext uri="{BB962C8B-B14F-4D97-AF65-F5344CB8AC3E}">
        <p14:creationId xmlns:p14="http://schemas.microsoft.com/office/powerpoint/2010/main" val="3384052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KTU 1">
      <a:dk1>
        <a:srgbClr val="141313"/>
      </a:dk1>
      <a:lt1>
        <a:sysClr val="window" lastClr="FFFFFF"/>
      </a:lt1>
      <a:dk2>
        <a:srgbClr val="18646A"/>
      </a:dk2>
      <a:lt2>
        <a:srgbClr val="D8A15D"/>
      </a:lt2>
      <a:accent1>
        <a:srgbClr val="223B50"/>
      </a:accent1>
      <a:accent2>
        <a:srgbClr val="AC3837"/>
      </a:accent2>
      <a:accent3>
        <a:srgbClr val="4A614B"/>
      </a:accent3>
      <a:accent4>
        <a:srgbClr val="DA4F36"/>
      </a:accent4>
      <a:accent5>
        <a:srgbClr val="B9BC25"/>
      </a:accent5>
      <a:accent6>
        <a:srgbClr val="53B086"/>
      </a:accent6>
      <a:hlink>
        <a:srgbClr val="97C65D"/>
      </a:hlink>
      <a:folHlink>
        <a:srgbClr val="8EACBA"/>
      </a:folHlink>
    </a:clrScheme>
    <a:fontScheme name="ktufontas">
      <a:majorFont>
        <a:latin typeface="PF DinText Pro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F DinText Pro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58B64AFFE26B43B77AA17D11A60417" ma:contentTypeVersion="1" ma:contentTypeDescription="Create a new document." ma:contentTypeScope="" ma:versionID="01bd53db0e8d6d534b754d77d1b7686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9ab8c2b3c1d2a690bc60d382cab7cd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2C4A1C-AD55-4E50-97E8-50272240BBDB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9CCD23C-1E55-4C3B-A7D1-9739D2121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959C9D7-9BE3-486A-9FD8-43EC9B5E1F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345</Words>
  <Application>Microsoft Office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Lucida Grande</vt:lpstr>
      <vt:lpstr>PF DinText Pro</vt:lpstr>
      <vt:lpstr>Times New Roman</vt:lpstr>
      <vt:lpstr>Wingdings</vt:lpstr>
      <vt:lpstr>Office Theme</vt:lpstr>
      <vt:lpstr>Žiniatinklio duomenų lentelės komponentas</vt:lpstr>
      <vt:lpstr>Verslo idėjos aprašymas</vt:lpstr>
      <vt:lpstr>Produkto charakteristikos</vt:lpstr>
      <vt:lpstr>Rinka ir konkurentai</vt:lpstr>
      <vt:lpstr>Gamyba ir rinkodara</vt:lpstr>
      <vt:lpstr>Suvestinė</vt:lpstr>
      <vt:lpstr>Išvados</vt:lpstr>
      <vt:lpstr>Ačiū už dėmesį  Klausimai?</vt:lpstr>
    </vt:vector>
  </TitlesOfParts>
  <Company>KTU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Dizainas</dc:creator>
  <cp:lastModifiedBy>Mangirdas Kazlauskas</cp:lastModifiedBy>
  <cp:revision>175</cp:revision>
  <dcterms:created xsi:type="dcterms:W3CDTF">2014-01-28T08:46:28Z</dcterms:created>
  <dcterms:modified xsi:type="dcterms:W3CDTF">2017-12-12T23:24:29Z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0x0101006558B64AFFE26B43B77AA17D11A60417</vt:lpwstr>
  </property>
</Properties>
</file>