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5"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0" d="100"/>
          <a:sy n="90" d="100"/>
        </p:scale>
        <p:origin x="39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406E8A1-C872-40E2-86C6-FDC1E2A3D1D2}" type="datetimeFigureOut">
              <a:rPr lang="ru-RU" smtClean="0"/>
              <a:t>22.03.2021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303904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406E8A1-C872-40E2-86C6-FDC1E2A3D1D2}" type="datetimeFigureOut">
              <a:rPr lang="ru-RU" smtClean="0"/>
              <a:t>22.03.2021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269769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406E8A1-C872-40E2-86C6-FDC1E2A3D1D2}" type="datetimeFigureOut">
              <a:rPr lang="ru-RU" smtClean="0"/>
              <a:t>22.03.2021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283275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406E8A1-C872-40E2-86C6-FDC1E2A3D1D2}" type="datetimeFigureOut">
              <a:rPr lang="ru-RU" smtClean="0"/>
              <a:t>22.03.2021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34419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406E8A1-C872-40E2-86C6-FDC1E2A3D1D2}" type="datetimeFigureOut">
              <a:rPr lang="ru-RU" smtClean="0"/>
              <a:t>22.03.2021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101305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406E8A1-C872-40E2-86C6-FDC1E2A3D1D2}" type="datetimeFigureOut">
              <a:rPr lang="ru-RU" smtClean="0"/>
              <a:t>22.03.2021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410422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406E8A1-C872-40E2-86C6-FDC1E2A3D1D2}" type="datetimeFigureOut">
              <a:rPr lang="ru-RU" smtClean="0"/>
              <a:t>22.03.2021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93271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406E8A1-C872-40E2-86C6-FDC1E2A3D1D2}" type="datetimeFigureOut">
              <a:rPr lang="ru-RU" smtClean="0"/>
              <a:t>22.03.2021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270142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6E8A1-C872-40E2-86C6-FDC1E2A3D1D2}" type="datetimeFigureOut">
              <a:rPr lang="ru-RU" smtClean="0"/>
              <a:t>22.03.2021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244560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406E8A1-C872-40E2-86C6-FDC1E2A3D1D2}" type="datetimeFigureOut">
              <a:rPr lang="ru-RU" smtClean="0"/>
              <a:t>22.03.2021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4743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406E8A1-C872-40E2-86C6-FDC1E2A3D1D2}" type="datetimeFigureOut">
              <a:rPr lang="ru-RU" smtClean="0"/>
              <a:t>22.03.2021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D568020-75C3-49C0-B85B-0493E2959561}" type="slidenum">
              <a:rPr lang="ru-RU" smtClean="0"/>
              <a:t>‹#›</a:t>
            </a:fld>
            <a:endParaRPr lang="ru-RU"/>
          </a:p>
        </p:txBody>
      </p:sp>
    </p:spTree>
    <p:extLst>
      <p:ext uri="{BB962C8B-B14F-4D97-AF65-F5344CB8AC3E}">
        <p14:creationId xmlns:p14="http://schemas.microsoft.com/office/powerpoint/2010/main" val="246494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6E8A1-C872-40E2-86C6-FDC1E2A3D1D2}" type="datetimeFigureOut">
              <a:rPr lang="ru-RU" smtClean="0"/>
              <a:t>22.03.2021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68020-75C3-49C0-B85B-0493E2959561}" type="slidenum">
              <a:rPr lang="ru-RU" smtClean="0"/>
              <a:t>‹#›</a:t>
            </a:fld>
            <a:endParaRPr lang="ru-RU"/>
          </a:p>
        </p:txBody>
      </p:sp>
    </p:spTree>
    <p:extLst>
      <p:ext uri="{BB962C8B-B14F-4D97-AF65-F5344CB8AC3E}">
        <p14:creationId xmlns:p14="http://schemas.microsoft.com/office/powerpoint/2010/main" val="1909662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Undirected graph</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158568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59392"/>
            <a:ext cx="10515600" cy="1325563"/>
          </a:xfrm>
        </p:spPr>
        <p:txBody>
          <a:bodyPr/>
          <a:lstStyle/>
          <a:p>
            <a:pPr algn="ctr"/>
            <a:r>
              <a:rPr lang="en-US" dirty="0"/>
              <a:t>Introduction</a:t>
            </a:r>
            <a:endParaRPr lang="ru-RU" dirty="0"/>
          </a:p>
        </p:txBody>
      </p:sp>
      <p:sp>
        <p:nvSpPr>
          <p:cNvPr id="3" name="Объект 2"/>
          <p:cNvSpPr>
            <a:spLocks noGrp="1"/>
          </p:cNvSpPr>
          <p:nvPr>
            <p:ph idx="1"/>
          </p:nvPr>
        </p:nvSpPr>
        <p:spPr>
          <a:xfrm>
            <a:off x="1405467" y="2551112"/>
            <a:ext cx="9948333" cy="1755775"/>
          </a:xfrm>
        </p:spPr>
        <p:txBody>
          <a:bodyPr>
            <a:normAutofit lnSpcReduction="10000"/>
          </a:bodyPr>
          <a:lstStyle/>
          <a:p>
            <a:pPr marL="0" lvl="0" indent="0" defTabSz="457200">
              <a:lnSpc>
                <a:spcPct val="100000"/>
              </a:lnSpc>
              <a:spcBef>
                <a:spcPct val="20000"/>
              </a:spcBef>
              <a:spcAft>
                <a:spcPts val="600"/>
              </a:spcAft>
              <a:buClr>
                <a:srgbClr val="DADADA"/>
              </a:buClr>
              <a:buSzPct val="70000"/>
              <a:buNone/>
            </a:pPr>
            <a:r>
              <a:rPr lang="en-US" sz="2000" dirty="0">
                <a:ln>
                  <a:solidFill>
                    <a:prstClr val="black">
                      <a:lumMod val="75000"/>
                      <a:lumOff val="25000"/>
                      <a:alpha val="10000"/>
                    </a:prstClr>
                  </a:solidFill>
                </a:ln>
                <a:solidFill>
                  <a:prstClr val="white"/>
                </a:solidFill>
                <a:latin typeface="Calisto MT" panose="02040603050505030304"/>
              </a:rPr>
              <a:t>A graph is an abstract notation used to represent the connection between pairs of objects. </a:t>
            </a:r>
            <a:endParaRPr lang="en-US" sz="2000" dirty="0" smtClean="0">
              <a:ln>
                <a:solidFill>
                  <a:prstClr val="black">
                    <a:lumMod val="75000"/>
                    <a:lumOff val="25000"/>
                    <a:alpha val="10000"/>
                  </a:prstClr>
                </a:solidFill>
              </a:ln>
              <a:solidFill>
                <a:prstClr val="white"/>
              </a:solidFill>
              <a:latin typeface="Calisto MT" panose="02040603050505030304"/>
            </a:endParaRPr>
          </a:p>
          <a:p>
            <a:pPr marL="0" lvl="0" indent="0" defTabSz="457200">
              <a:lnSpc>
                <a:spcPct val="100000"/>
              </a:lnSpc>
              <a:spcBef>
                <a:spcPct val="20000"/>
              </a:spcBef>
              <a:spcAft>
                <a:spcPts val="600"/>
              </a:spcAft>
              <a:buClr>
                <a:srgbClr val="DADADA"/>
              </a:buClr>
              <a:buSzPct val="70000"/>
              <a:buNone/>
            </a:pPr>
            <a:r>
              <a:rPr lang="en-US" sz="2000" dirty="0" smtClean="0">
                <a:ln>
                  <a:solidFill>
                    <a:prstClr val="black">
                      <a:lumMod val="75000"/>
                      <a:lumOff val="25000"/>
                      <a:alpha val="10000"/>
                    </a:prstClr>
                  </a:solidFill>
                </a:ln>
                <a:solidFill>
                  <a:prstClr val="white"/>
                </a:solidFill>
                <a:latin typeface="Calisto MT" panose="02040603050505030304"/>
              </a:rPr>
              <a:t>A </a:t>
            </a:r>
            <a:r>
              <a:rPr lang="en-US" sz="2000" dirty="0">
                <a:ln>
                  <a:solidFill>
                    <a:prstClr val="black">
                      <a:lumMod val="75000"/>
                      <a:lumOff val="25000"/>
                      <a:alpha val="10000"/>
                    </a:prstClr>
                  </a:solidFill>
                </a:ln>
                <a:solidFill>
                  <a:prstClr val="white"/>
                </a:solidFill>
                <a:latin typeface="Calisto MT" panose="02040603050505030304"/>
              </a:rPr>
              <a:t>graph consists of −</a:t>
            </a:r>
          </a:p>
          <a:p>
            <a:pPr marL="342900" lvl="0" indent="-342900" defTabSz="457200">
              <a:lnSpc>
                <a:spcPct val="100000"/>
              </a:lnSpc>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Calisto MT" panose="02040603050505030304"/>
              </a:rPr>
              <a:t>Vertex (nodes)</a:t>
            </a:r>
          </a:p>
          <a:p>
            <a:pPr marL="342900" lvl="0" indent="-306000" defTabSz="457200">
              <a:lnSpc>
                <a:spcPct val="100000"/>
              </a:lnSpc>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Calisto MT" panose="02040603050505030304"/>
              </a:rPr>
              <a:t>Edges </a:t>
            </a:r>
            <a:endParaRPr lang="en-US" sz="2000" dirty="0" smtClean="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Calisto MT" panose="02040603050505030304"/>
            </a:endParaRPr>
          </a:p>
          <a:p>
            <a:pPr marL="36900" lvl="0" indent="0" defTabSz="457200">
              <a:lnSpc>
                <a:spcPct val="100000"/>
              </a:lnSpc>
              <a:spcBef>
                <a:spcPct val="20000"/>
              </a:spcBef>
              <a:spcAft>
                <a:spcPts val="600"/>
              </a:spcAft>
              <a:buClr>
                <a:srgbClr val="DADADA"/>
              </a:buClr>
              <a:buSzPct val="70000"/>
              <a:buNone/>
            </a:pPr>
            <a:endParaRPr lang="ru-RU" dirty="0"/>
          </a:p>
          <a:p>
            <a:pPr marL="0" indent="0">
              <a:buNone/>
            </a:pPr>
            <a:endParaRPr lang="ru-RU" dirty="0"/>
          </a:p>
        </p:txBody>
      </p:sp>
    </p:spTree>
    <p:extLst>
      <p:ext uri="{BB962C8B-B14F-4D97-AF65-F5344CB8AC3E}">
        <p14:creationId xmlns:p14="http://schemas.microsoft.com/office/powerpoint/2010/main" val="3692008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55675"/>
          </a:xfrm>
        </p:spPr>
        <p:txBody>
          <a:bodyPr/>
          <a:lstStyle/>
          <a:p>
            <a:pPr algn="ctr"/>
            <a:r>
              <a:rPr lang="en-US" dirty="0" smtClean="0"/>
              <a:t>Graphs</a:t>
            </a:r>
            <a:endParaRPr lang="ru-RU" dirty="0"/>
          </a:p>
        </p:txBody>
      </p:sp>
      <p:sp>
        <p:nvSpPr>
          <p:cNvPr id="3" name="Объект 2"/>
          <p:cNvSpPr>
            <a:spLocks noGrp="1"/>
          </p:cNvSpPr>
          <p:nvPr>
            <p:ph idx="1"/>
          </p:nvPr>
        </p:nvSpPr>
        <p:spPr>
          <a:xfrm>
            <a:off x="838200" y="1320800"/>
            <a:ext cx="10515600" cy="4856163"/>
          </a:xfrm>
        </p:spPr>
        <p:txBody>
          <a:bodyPr/>
          <a:lstStyle/>
          <a:p>
            <a:pPr marL="36900" lvl="0" indent="0" defTabSz="457200">
              <a:lnSpc>
                <a:spcPct val="100000"/>
              </a:lnSpc>
              <a:spcBef>
                <a:spcPct val="20000"/>
              </a:spcBef>
              <a:spcAft>
                <a:spcPts val="600"/>
              </a:spcAft>
              <a:buClr>
                <a:srgbClr val="DADADA"/>
              </a:buClr>
              <a:buSzPct val="70000"/>
              <a:buNone/>
            </a:pPr>
            <a:r>
              <a:rPr lang="en-US" sz="2000" b="1" u="sng" dirty="0">
                <a:ln>
                  <a:solidFill>
                    <a:prstClr val="black">
                      <a:lumMod val="75000"/>
                      <a:lumOff val="25000"/>
                      <a:alpha val="10000"/>
                    </a:prstClr>
                  </a:solidFill>
                </a:ln>
                <a:solidFill>
                  <a:prstClr val="white"/>
                </a:solidFill>
                <a:latin typeface="Calisto MT" panose="02040603050505030304"/>
              </a:rPr>
              <a:t>Directed graph </a:t>
            </a:r>
            <a:r>
              <a:rPr lang="en-US" sz="2000" dirty="0">
                <a:ln>
                  <a:solidFill>
                    <a:prstClr val="black">
                      <a:lumMod val="75000"/>
                      <a:lumOff val="25000"/>
                      <a:alpha val="10000"/>
                    </a:prstClr>
                  </a:solidFill>
                </a:ln>
                <a:solidFill>
                  <a:prstClr val="white"/>
                </a:solidFill>
                <a:latin typeface="Calisto MT" panose="02040603050505030304"/>
              </a:rPr>
              <a:t>(di-graph) − have a pair of ordered vertices (u, v).</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36900" lvl="0" indent="0" defTabSz="457200">
              <a:lnSpc>
                <a:spcPct val="100000"/>
              </a:lnSpc>
              <a:spcBef>
                <a:spcPct val="20000"/>
              </a:spcBef>
              <a:spcAft>
                <a:spcPts val="600"/>
              </a:spcAft>
              <a:buClr>
                <a:srgbClr val="DADADA"/>
              </a:buClr>
              <a:buSzPct val="70000"/>
              <a:buNone/>
            </a:pPr>
            <a:r>
              <a:rPr lang="en-US" sz="2000" b="1" u="sng" dirty="0">
                <a:ln>
                  <a:solidFill>
                    <a:prstClr val="black">
                      <a:lumMod val="75000"/>
                      <a:lumOff val="25000"/>
                      <a:alpha val="10000"/>
                    </a:prstClr>
                  </a:solidFill>
                </a:ln>
                <a:solidFill>
                  <a:prstClr val="white"/>
                </a:solidFill>
                <a:latin typeface="Calisto MT" panose="02040603050505030304"/>
              </a:rPr>
              <a:t>Undirected graph</a:t>
            </a:r>
            <a:r>
              <a:rPr lang="en-US" sz="2000" dirty="0">
                <a:ln>
                  <a:solidFill>
                    <a:prstClr val="black">
                      <a:lumMod val="75000"/>
                      <a:lumOff val="25000"/>
                      <a:alpha val="10000"/>
                    </a:prstClr>
                  </a:solidFill>
                </a:ln>
                <a:solidFill>
                  <a:prstClr val="white"/>
                </a:solidFill>
                <a:latin typeface="Calisto MT" panose="02040603050505030304"/>
              </a:rPr>
              <a:t> − have pair of unordered vertices (u, v) and (v, u) are the same. </a:t>
            </a:r>
          </a:p>
          <a:p>
            <a:pPr marL="0" indent="0">
              <a:buNone/>
            </a:pPr>
            <a:endParaRPr lang="en-US" dirty="0" smtClean="0"/>
          </a:p>
          <a:p>
            <a:pPr marL="0" indent="0">
              <a:buNone/>
            </a:pPr>
            <a:endParaRPr lang="ru-RU" dirty="0"/>
          </a:p>
        </p:txBody>
      </p:sp>
      <p:pic>
        <p:nvPicPr>
          <p:cNvPr id="4" name="Picture 6" descr="Image result for directed graph"/>
          <p:cNvPicPr>
            <a:picLocks noChangeAspect="1" noChangeArrowheads="1"/>
          </p:cNvPicPr>
          <p:nvPr/>
        </p:nvPicPr>
        <p:blipFill rotWithShape="1">
          <a:blip r:embed="rId2">
            <a:extLst>
              <a:ext uri="{28A0092B-C50C-407E-A947-70E740481C1C}">
                <a14:useLocalDpi xmlns:a14="http://schemas.microsoft.com/office/drawing/2010/main" val="0"/>
              </a:ext>
            </a:extLst>
          </a:blip>
          <a:srcRect l="54835" r="-1" b="18717"/>
          <a:stretch/>
        </p:blipFill>
        <p:spPr bwMode="auto">
          <a:xfrm>
            <a:off x="5201180" y="1807899"/>
            <a:ext cx="1789640" cy="18039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directed graph"/>
          <p:cNvPicPr>
            <a:picLocks noChangeAspect="1" noChangeArrowheads="1"/>
          </p:cNvPicPr>
          <p:nvPr/>
        </p:nvPicPr>
        <p:blipFill rotWithShape="1">
          <a:blip r:embed="rId2">
            <a:extLst>
              <a:ext uri="{28A0092B-C50C-407E-A947-70E740481C1C}">
                <a14:useLocalDpi xmlns:a14="http://schemas.microsoft.com/office/drawing/2010/main" val="0"/>
              </a:ext>
            </a:extLst>
          </a:blip>
          <a:srcRect l="-1" r="54207" b="20244"/>
          <a:stretch/>
        </p:blipFill>
        <p:spPr bwMode="auto">
          <a:xfrm>
            <a:off x="5201180" y="4406900"/>
            <a:ext cx="1814544" cy="177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63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31066" y="238125"/>
            <a:ext cx="5740400" cy="1325563"/>
          </a:xfrm>
        </p:spPr>
        <p:txBody>
          <a:bodyPr/>
          <a:lstStyle/>
          <a:p>
            <a:r>
              <a:rPr lang="en-US" b="1" dirty="0"/>
              <a:t>How To Create A Graph?</a:t>
            </a:r>
          </a:p>
        </p:txBody>
      </p:sp>
      <p:sp>
        <p:nvSpPr>
          <p:cNvPr id="3" name="Объект 2"/>
          <p:cNvSpPr>
            <a:spLocks noGrp="1"/>
          </p:cNvSpPr>
          <p:nvPr>
            <p:ph idx="1"/>
          </p:nvPr>
        </p:nvSpPr>
        <p:spPr/>
        <p:txBody>
          <a:bodyPr>
            <a:normAutofit/>
          </a:bodyPr>
          <a:lstStyle/>
          <a:p>
            <a:pPr marL="0" indent="0">
              <a:buNone/>
            </a:pPr>
            <a:r>
              <a:rPr lang="en-US" sz="2000" dirty="0">
                <a:latin typeface="Calisto MT" panose="02040603050505030304" pitchFamily="18" charset="0"/>
              </a:rPr>
              <a:t>Java does not provide a full-fledged implementation of the graph data structure. However, we can represent the graph programmatically using Collections in Java. We can also implement a graph using dynamic arrays like vectors.</a:t>
            </a:r>
          </a:p>
          <a:p>
            <a:pPr marL="0" indent="0">
              <a:buNone/>
            </a:pPr>
            <a:r>
              <a:rPr lang="en-US" sz="2000" dirty="0">
                <a:latin typeface="Calisto MT" panose="02040603050505030304" pitchFamily="18" charset="0"/>
              </a:rPr>
              <a:t>Usually, we implement graphs in Java using </a:t>
            </a:r>
            <a:r>
              <a:rPr lang="en-US" sz="2000" dirty="0" err="1">
                <a:latin typeface="Calisto MT" panose="02040603050505030304" pitchFamily="18" charset="0"/>
              </a:rPr>
              <a:t>HashMap</a:t>
            </a:r>
            <a:r>
              <a:rPr lang="en-US" sz="2000" dirty="0">
                <a:latin typeface="Calisto MT" panose="02040603050505030304" pitchFamily="18" charset="0"/>
              </a:rPr>
              <a:t> collection. </a:t>
            </a:r>
            <a:r>
              <a:rPr lang="en-US" sz="2000" dirty="0" err="1">
                <a:latin typeface="Calisto MT" panose="02040603050505030304" pitchFamily="18" charset="0"/>
              </a:rPr>
              <a:t>HashMap</a:t>
            </a:r>
            <a:r>
              <a:rPr lang="en-US" sz="2000" dirty="0">
                <a:latin typeface="Calisto MT" panose="02040603050505030304" pitchFamily="18" charset="0"/>
              </a:rPr>
              <a:t> elements are in the form of key-value pairs. We can represent the graph adjacency list in a </a:t>
            </a:r>
            <a:r>
              <a:rPr lang="en-US" sz="2000" dirty="0" err="1">
                <a:latin typeface="Calisto MT" panose="02040603050505030304" pitchFamily="18" charset="0"/>
              </a:rPr>
              <a:t>HashMap</a:t>
            </a:r>
            <a:r>
              <a:rPr lang="en-US" sz="2000" dirty="0">
                <a:latin typeface="Calisto MT" panose="02040603050505030304" pitchFamily="18" charset="0"/>
              </a:rPr>
              <a:t>.</a:t>
            </a:r>
          </a:p>
          <a:p>
            <a:pPr marL="0" indent="0">
              <a:buNone/>
            </a:pPr>
            <a:r>
              <a:rPr lang="en-US" sz="2000" dirty="0">
                <a:latin typeface="Calisto MT" panose="02040603050505030304" pitchFamily="18" charset="0"/>
              </a:rPr>
              <a:t>A most common way to create a graph is by using one of the representations of graphs like adjacency matrix or adjacency list. We will discuss these representations next and then implement the graph in Java using the adjacency list for which we will use </a:t>
            </a:r>
            <a:r>
              <a:rPr lang="en-US" sz="2000" dirty="0" err="1">
                <a:latin typeface="Calisto MT" panose="02040603050505030304" pitchFamily="18" charset="0"/>
              </a:rPr>
              <a:t>ArrayList</a:t>
            </a:r>
            <a:r>
              <a:rPr lang="en-US" sz="2000" dirty="0">
                <a:latin typeface="Calisto MT" panose="02040603050505030304" pitchFamily="18" charset="0"/>
              </a:rPr>
              <a:t>.</a:t>
            </a:r>
          </a:p>
          <a:p>
            <a:pPr marL="0" indent="0">
              <a:buNone/>
            </a:pPr>
            <a:endParaRPr lang="ru-RU" sz="2000" dirty="0"/>
          </a:p>
        </p:txBody>
      </p:sp>
    </p:spTree>
    <p:extLst>
      <p:ext uri="{BB962C8B-B14F-4D97-AF65-F5344CB8AC3E}">
        <p14:creationId xmlns:p14="http://schemas.microsoft.com/office/powerpoint/2010/main" val="2172724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969"/>
            <a:ext cx="10515600" cy="1325563"/>
          </a:xfrm>
        </p:spPr>
        <p:txBody>
          <a:bodyPr>
            <a:normAutofit/>
          </a:bodyPr>
          <a:lstStyle/>
          <a:p>
            <a:pPr algn="ctr"/>
            <a:r>
              <a:rPr lang="en-US" dirty="0"/>
              <a:t>Adjacency </a:t>
            </a:r>
            <a:r>
              <a:rPr lang="en-US" dirty="0" smtClean="0"/>
              <a:t>Matrix</a:t>
            </a:r>
            <a:endParaRPr lang="ru-RU" dirty="0"/>
          </a:p>
        </p:txBody>
      </p:sp>
      <p:sp>
        <p:nvSpPr>
          <p:cNvPr id="3" name="Объект 2"/>
          <p:cNvSpPr>
            <a:spLocks noGrp="1"/>
          </p:cNvSpPr>
          <p:nvPr>
            <p:ph idx="1"/>
          </p:nvPr>
        </p:nvSpPr>
        <p:spPr>
          <a:xfrm>
            <a:off x="838200" y="1149349"/>
            <a:ext cx="10515600" cy="4351338"/>
          </a:xfrm>
        </p:spPr>
        <p:txBody>
          <a:bodyPr>
            <a:normAutofit/>
          </a:bodyPr>
          <a:lstStyle/>
          <a:p>
            <a:pPr marL="0" indent="0">
              <a:buNone/>
            </a:pPr>
            <a:r>
              <a:rPr lang="en-US" sz="2000" dirty="0">
                <a:latin typeface="Calisto MT" panose="02040603050505030304" pitchFamily="18" charset="0"/>
              </a:rPr>
              <a:t>Adjacency Matrix is a linear representation of graphs. This matrix stores the mapping of vertices and edges of the graph. In the adjacency matrix, vertices of the graph represent rows and columns. This means if the graph has N vertices, then the adjacency matrix will have size </a:t>
            </a:r>
            <a:r>
              <a:rPr lang="en-US" sz="2000" dirty="0" err="1">
                <a:latin typeface="Calisto MT" panose="02040603050505030304" pitchFamily="18" charset="0"/>
              </a:rPr>
              <a:t>NxN</a:t>
            </a:r>
            <a:r>
              <a:rPr lang="en-US" sz="2000" dirty="0">
                <a:latin typeface="Calisto MT" panose="02040603050505030304" pitchFamily="18" charset="0"/>
              </a:rPr>
              <a:t>.</a:t>
            </a:r>
          </a:p>
          <a:p>
            <a:pPr marL="0" indent="0">
              <a:buNone/>
            </a:pPr>
            <a:r>
              <a:rPr lang="en-US" sz="2000" dirty="0">
                <a:latin typeface="Calisto MT" panose="02040603050505030304" pitchFamily="18" charset="0"/>
              </a:rPr>
              <a:t>If V is a set of vertices of the graph then intersection </a:t>
            </a:r>
            <a:r>
              <a:rPr lang="en-US" sz="2000" dirty="0" err="1">
                <a:latin typeface="Calisto MT" panose="02040603050505030304" pitchFamily="18" charset="0"/>
              </a:rPr>
              <a:t>M</a:t>
            </a:r>
            <a:r>
              <a:rPr lang="en-US" sz="2000" baseline="-25000" dirty="0" err="1">
                <a:latin typeface="Calisto MT" panose="02040603050505030304" pitchFamily="18" charset="0"/>
              </a:rPr>
              <a:t>ij</a:t>
            </a:r>
            <a:r>
              <a:rPr lang="en-US" sz="2000" dirty="0">
                <a:latin typeface="Calisto MT" panose="02040603050505030304" pitchFamily="18" charset="0"/>
              </a:rPr>
              <a:t> in the adjacency list = 1 means there is an edge existing between vertices </a:t>
            </a:r>
            <a:r>
              <a:rPr lang="en-US" sz="2000" dirty="0" err="1">
                <a:latin typeface="Calisto MT" panose="02040603050505030304" pitchFamily="18" charset="0"/>
              </a:rPr>
              <a:t>i</a:t>
            </a:r>
            <a:r>
              <a:rPr lang="en-US" sz="2000" dirty="0">
                <a:latin typeface="Calisto MT" panose="02040603050505030304" pitchFamily="18" charset="0"/>
              </a:rPr>
              <a:t> and j.</a:t>
            </a:r>
          </a:p>
          <a:p>
            <a:pPr marL="0" indent="0">
              <a:buNone/>
            </a:pPr>
            <a:r>
              <a:rPr lang="en-US" sz="2000" dirty="0">
                <a:latin typeface="Calisto MT" panose="02040603050505030304" pitchFamily="18" charset="0"/>
              </a:rPr>
              <a:t>To better understand this concept clearly, let us prepare an adjacency Matrix for an undirected graph</a:t>
            </a:r>
            <a:r>
              <a:rPr lang="en-US" sz="2000" dirty="0" smtClean="0">
                <a:latin typeface="Calisto MT" panose="02040603050505030304" pitchFamily="18" charset="0"/>
              </a:rPr>
              <a:t>.</a:t>
            </a:r>
            <a:endParaRPr lang="ru-RU" sz="2000" dirty="0" smtClean="0"/>
          </a:p>
          <a:p>
            <a:pPr marL="0" indent="0">
              <a:buNone/>
            </a:pPr>
            <a:endParaRPr lang="en-US" sz="2000" dirty="0">
              <a:latin typeface="Calisto MT" panose="02040603050505030304" pitchFamily="18" charset="0"/>
            </a:endParaRPr>
          </a:p>
        </p:txBody>
      </p:sp>
      <p:pic>
        <p:nvPicPr>
          <p:cNvPr id="4" name="Рисунок 3"/>
          <p:cNvPicPr>
            <a:picLocks noChangeAspect="1"/>
          </p:cNvPicPr>
          <p:nvPr/>
        </p:nvPicPr>
        <p:blipFill>
          <a:blip r:embed="rId2"/>
          <a:stretch>
            <a:fillRect/>
          </a:stretch>
        </p:blipFill>
        <p:spPr>
          <a:xfrm>
            <a:off x="2900362" y="3931442"/>
            <a:ext cx="6391275" cy="2714625"/>
          </a:xfrm>
          <a:prstGeom prst="rect">
            <a:avLst/>
          </a:prstGeom>
        </p:spPr>
      </p:pic>
    </p:spTree>
    <p:extLst>
      <p:ext uri="{BB962C8B-B14F-4D97-AF65-F5344CB8AC3E}">
        <p14:creationId xmlns:p14="http://schemas.microsoft.com/office/powerpoint/2010/main" val="1078532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156230"/>
          </a:xfrm>
        </p:spPr>
        <p:txBody>
          <a:bodyPr>
            <a:normAutofit/>
          </a:bodyPr>
          <a:lstStyle/>
          <a:p>
            <a:pPr algn="ctr"/>
            <a:r>
              <a:rPr lang="en-US" dirty="0"/>
              <a:t>Adjacency </a:t>
            </a:r>
            <a:r>
              <a:rPr lang="en-US" dirty="0" smtClean="0"/>
              <a:t>List</a:t>
            </a:r>
            <a:endParaRPr lang="ru-RU" dirty="0"/>
          </a:p>
        </p:txBody>
      </p:sp>
      <p:sp>
        <p:nvSpPr>
          <p:cNvPr id="3" name="Объект 2"/>
          <p:cNvSpPr>
            <a:spLocks noGrp="1"/>
          </p:cNvSpPr>
          <p:nvPr>
            <p:ph idx="1"/>
          </p:nvPr>
        </p:nvSpPr>
        <p:spPr>
          <a:xfrm>
            <a:off x="838200" y="860425"/>
            <a:ext cx="10515600" cy="4351338"/>
          </a:xfrm>
        </p:spPr>
        <p:txBody>
          <a:bodyPr>
            <a:normAutofit/>
          </a:bodyPr>
          <a:lstStyle/>
          <a:p>
            <a:pPr marL="0" indent="0">
              <a:buNone/>
            </a:pPr>
            <a:r>
              <a:rPr lang="en-US" sz="2000" dirty="0">
                <a:latin typeface="Calisto MT" panose="02040603050505030304" pitchFamily="18" charset="0"/>
              </a:rPr>
              <a:t>Instead of representing a graph as an adjacency matrix which is sequential in nature, we can also use linked representation. This linked representation is known as the adjacency list. An adjacency list is nothing but a linked list and each node in the list represents a vertex.</a:t>
            </a:r>
          </a:p>
          <a:p>
            <a:pPr marL="0" indent="0">
              <a:buNone/>
            </a:pPr>
            <a:r>
              <a:rPr lang="en-US" sz="2000" dirty="0">
                <a:latin typeface="Calisto MT" panose="02040603050505030304" pitchFamily="18" charset="0"/>
              </a:rPr>
              <a:t>The presence of an edge between two vertices is denoted by a pointer from the first vertex to the second. This adjacency list is maintained for each vertex in the graph.</a:t>
            </a:r>
          </a:p>
          <a:p>
            <a:pPr marL="0" indent="0">
              <a:buNone/>
            </a:pPr>
            <a:r>
              <a:rPr lang="en-US" sz="2000" dirty="0">
                <a:latin typeface="Calisto MT" panose="02040603050505030304" pitchFamily="18" charset="0"/>
              </a:rPr>
              <a:t>When we have traversed all the adjacent nodes for a particular node, we store NULL in the next pointer field of the last node of the adjacency list.</a:t>
            </a:r>
          </a:p>
          <a:p>
            <a:pPr marL="0" indent="0">
              <a:buNone/>
            </a:pPr>
            <a:r>
              <a:rPr lang="en-US" sz="2000" dirty="0">
                <a:latin typeface="Calisto MT" panose="02040603050505030304" pitchFamily="18" charset="0"/>
              </a:rPr>
              <a:t>Now we will use the above graphs that we used to represent the adjacency matrix to demonstrate the adjacency list.</a:t>
            </a:r>
          </a:p>
          <a:p>
            <a:pPr marL="0" indent="0">
              <a:buNone/>
            </a:pPr>
            <a:endParaRPr lang="ru-RU" sz="2000" dirty="0"/>
          </a:p>
        </p:txBody>
      </p:sp>
      <p:pic>
        <p:nvPicPr>
          <p:cNvPr id="4" name="Рисунок 3"/>
          <p:cNvPicPr>
            <a:picLocks noChangeAspect="1"/>
          </p:cNvPicPr>
          <p:nvPr/>
        </p:nvPicPr>
        <p:blipFill>
          <a:blip r:embed="rId2"/>
          <a:stretch>
            <a:fillRect/>
          </a:stretch>
        </p:blipFill>
        <p:spPr>
          <a:xfrm>
            <a:off x="3029479" y="3815479"/>
            <a:ext cx="6133042" cy="2792567"/>
          </a:xfrm>
          <a:prstGeom prst="rect">
            <a:avLst/>
          </a:prstGeom>
        </p:spPr>
      </p:pic>
    </p:spTree>
    <p:extLst>
      <p:ext uri="{BB962C8B-B14F-4D97-AF65-F5344CB8AC3E}">
        <p14:creationId xmlns:p14="http://schemas.microsoft.com/office/powerpoint/2010/main" val="205801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rotWithShape="1">
          <a:blip r:embed="rId2"/>
          <a:srcRect l="49562" t="19141" r="16946" b="39609"/>
          <a:stretch/>
        </p:blipFill>
        <p:spPr>
          <a:xfrm>
            <a:off x="2561146" y="980016"/>
            <a:ext cx="7069707" cy="4897967"/>
          </a:xfrm>
          <a:prstGeom prst="rect">
            <a:avLst/>
          </a:prstGeom>
        </p:spPr>
      </p:pic>
    </p:spTree>
    <p:extLst>
      <p:ext uri="{BB962C8B-B14F-4D97-AF65-F5344CB8AC3E}">
        <p14:creationId xmlns:p14="http://schemas.microsoft.com/office/powerpoint/2010/main" val="81566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Directed and Undirected Graph - Comparison Summary"/>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013"/>
          <a:stretch/>
        </p:blipFill>
        <p:spPr bwMode="auto">
          <a:xfrm>
            <a:off x="2518545" y="448733"/>
            <a:ext cx="7154909" cy="536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05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067"/>
            <a:ext cx="10515600" cy="5685896"/>
          </a:xfrm>
        </p:spPr>
        <p:txBody>
          <a:bodyPr>
            <a:normAutofit/>
          </a:bodyPr>
          <a:lstStyle/>
          <a:p>
            <a:pPr marL="0" indent="0">
              <a:buNone/>
            </a:pPr>
            <a:r>
              <a:rPr lang="en-US" sz="2000" dirty="0">
                <a:latin typeface="Calisto MT" panose="02040603050505030304" pitchFamily="18" charset="0"/>
              </a:rPr>
              <a:t>The very first example that comes to mind is a social network. The vertices of the graph are people, and the edges are relationships (friendship). The graph can be undirected, that is, I can only be friends with those who are friends with me.</a:t>
            </a:r>
          </a:p>
          <a:p>
            <a:pPr marL="0" indent="0">
              <a:buNone/>
            </a:pPr>
            <a:endParaRPr lang="ru-RU" sz="2000" dirty="0"/>
          </a:p>
        </p:txBody>
      </p:sp>
      <p:pic>
        <p:nvPicPr>
          <p:cNvPr id="5" name="Объект 3"/>
          <p:cNvPicPr>
            <a:picLocks noChangeAspect="1"/>
          </p:cNvPicPr>
          <p:nvPr/>
        </p:nvPicPr>
        <p:blipFill rotWithShape="1">
          <a:blip r:embed="rId2"/>
          <a:srcRect l="21324" t="35682" r="55144" b="31241"/>
          <a:stretch/>
        </p:blipFill>
        <p:spPr>
          <a:xfrm>
            <a:off x="3398308" y="2034560"/>
            <a:ext cx="5395383" cy="4266114"/>
          </a:xfrm>
          <a:prstGeom prst="rect">
            <a:avLst/>
          </a:prstGeom>
        </p:spPr>
      </p:pic>
    </p:spTree>
    <p:extLst>
      <p:ext uri="{BB962C8B-B14F-4D97-AF65-F5344CB8AC3E}">
        <p14:creationId xmlns:p14="http://schemas.microsoft.com/office/powerpoint/2010/main" val="284902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420</Words>
  <Application>Microsoft Office PowerPoint</Application>
  <PresentationFormat>Широкоэкранный</PresentationFormat>
  <Paragraphs>27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Calibri Light</vt:lpstr>
      <vt:lpstr>Calisto MT</vt:lpstr>
      <vt:lpstr>Wingdings 2</vt:lpstr>
      <vt:lpstr>Office Theme</vt:lpstr>
      <vt:lpstr>Undirected graph</vt:lpstr>
      <vt:lpstr>Introduction</vt:lpstr>
      <vt:lpstr>Graphs</vt:lpstr>
      <vt:lpstr>How To Create A Graph?</vt:lpstr>
      <vt:lpstr>Adjacency Matrix</vt:lpstr>
      <vt:lpstr>Adjacency List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Undirected graph</dc:title>
  <dc:creator>Пользователь Windows</dc:creator>
  <cp:lastModifiedBy>Пользователь Windows</cp:lastModifiedBy>
  <cp:revision>6</cp:revision>
  <dcterms:created xsi:type="dcterms:W3CDTF">2021-03-21T17:23:12Z</dcterms:created>
  <dcterms:modified xsi:type="dcterms:W3CDTF">2021-03-21T19:25:56Z</dcterms:modified>
</cp:coreProperties>
</file>