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 dirty="0" smtClean="0"/>
            <a:t>Model</a:t>
          </a:r>
        </a:p>
        <a:p>
          <a:r>
            <a:rPr lang="en-US" dirty="0" smtClean="0"/>
            <a:t>Trainer</a:t>
          </a:r>
          <a:endParaRPr lang="en-US" dirty="0"/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Transformation</a:t>
          </a:r>
          <a:endParaRPr lang="en-US" dirty="0"/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 dirty="0" smtClean="0"/>
            <a:t>Model </a:t>
          </a:r>
        </a:p>
        <a:p>
          <a:r>
            <a:rPr lang="en-IN" dirty="0" smtClean="0"/>
            <a:t>Evaluation </a:t>
          </a:r>
          <a:endParaRPr lang="en-US" dirty="0"/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Ingestion</a:t>
          </a:r>
          <a:endParaRPr lang="en-US" dirty="0"/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Validation</a:t>
          </a:r>
          <a:endParaRPr lang="en-US" dirty="0"/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94AFC-1DCC-4472-B2B7-17992FCE007A}" type="pres">
      <dgm:prSet presAssocID="{B916D191-BE1A-4549-B4B9-66682C44AABC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7BA1-5101-4545-A2A3-4ED3BB3CF98C}" type="pres">
      <dgm:prSet presAssocID="{6942AA6F-5B44-4DBE-ABDF-56719CD44AD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D57-5E4C-4A6F-968D-00EFDC02F6BE}" type="pres">
      <dgm:prSet presAssocID="{76395EA4-C31D-4A22-9562-F42A260F1C6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 custLinFactNeighborX="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C57A8-2386-4F9A-A0F9-5707F0B1CA1B}" type="pres">
      <dgm:prSet presAssocID="{1217AA2C-A49A-4103-A06A-DE9085E82534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4A629-A638-40FD-BA57-6B73D89B11E3}" type="pres">
      <dgm:prSet presAssocID="{20D9C333-B804-4219-B5E6-6E75D023ED19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 custLinFactNeighborX="-3743" custLinFactNeighborY="-3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F1808-7F07-4822-94B3-35DD4C9A6FDA}" type="pres">
      <dgm:prSet presAssocID="{02312CAA-611D-490C-BC2C-39C4E94E969A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3BD07-6D81-4D4F-AF81-87C71F3ACF13}" type="pres">
      <dgm:prSet presAssocID="{517C0A8E-016D-4A81-B686-A26773558B92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5CDFA-9F1C-4E55-A661-A589342A9657}" type="pres">
      <dgm:prSet presAssocID="{45252935-866F-4389-87BD-2A6A2F0C9E6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4AFC-1DCC-4472-B2B7-17992FCE007A}">
      <dsp:nvSpPr>
        <dsp:cNvPr id="0" name=""/>
        <dsp:cNvSpPr/>
      </dsp:nvSpPr>
      <dsp:spPr>
        <a:xfrm rot="5400000">
          <a:off x="494361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E11-D5C9-448E-A93B-8CCBCF959AB9}">
      <dsp:nvSpPr>
        <dsp:cNvPr id="0" name=""/>
        <dsp:cNvSpPr/>
      </dsp:nvSpPr>
      <dsp:spPr>
        <a:xfrm>
          <a:off x="832989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Start</a:t>
          </a:r>
        </a:p>
      </dsp:txBody>
      <dsp:txXfrm>
        <a:off x="867797" y="35909"/>
        <a:ext cx="1911100" cy="1118813"/>
      </dsp:txXfrm>
    </dsp:sp>
    <dsp:sp modelId="{03077BA1-5101-4545-A2A3-4ED3BB3CF98C}">
      <dsp:nvSpPr>
        <dsp:cNvPr id="0" name=""/>
        <dsp:cNvSpPr/>
      </dsp:nvSpPr>
      <dsp:spPr>
        <a:xfrm rot="5400000">
          <a:off x="494361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FA98-FB30-4BF5-B124-3EA19C46C81A}">
      <dsp:nvSpPr>
        <dsp:cNvPr id="0" name=""/>
        <dsp:cNvSpPr/>
      </dsp:nvSpPr>
      <dsp:spPr>
        <a:xfrm>
          <a:off x="832989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Ingestion</a:t>
          </a:r>
          <a:endParaRPr lang="en-US" sz="1900" kern="1200" dirty="0"/>
        </a:p>
      </dsp:txBody>
      <dsp:txXfrm>
        <a:off x="867797" y="1521447"/>
        <a:ext cx="1911100" cy="1118813"/>
      </dsp:txXfrm>
    </dsp:sp>
    <dsp:sp modelId="{81960D57-5E4C-4A6F-968D-00EFDC02F6BE}">
      <dsp:nvSpPr>
        <dsp:cNvPr id="0" name=""/>
        <dsp:cNvSpPr/>
      </dsp:nvSpPr>
      <dsp:spPr>
        <a:xfrm>
          <a:off x="1237130" y="3174246"/>
          <a:ext cx="2628216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5C46-C69A-492E-87E5-3CAC61116A3D}">
      <dsp:nvSpPr>
        <dsp:cNvPr id="0" name=""/>
        <dsp:cNvSpPr/>
      </dsp:nvSpPr>
      <dsp:spPr>
        <a:xfrm>
          <a:off x="832989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Validation</a:t>
          </a:r>
          <a:endParaRPr lang="en-US" sz="1900" kern="1200" dirty="0"/>
        </a:p>
      </dsp:txBody>
      <dsp:txXfrm>
        <a:off x="867797" y="3006984"/>
        <a:ext cx="1911100" cy="1118813"/>
      </dsp:txXfrm>
    </dsp:sp>
    <dsp:sp modelId="{A69C57A8-2386-4F9A-A0F9-5707F0B1CA1B}">
      <dsp:nvSpPr>
        <dsp:cNvPr id="0" name=""/>
        <dsp:cNvSpPr/>
      </dsp:nvSpPr>
      <dsp:spPr>
        <a:xfrm rot="16195668">
          <a:off x="3129644" y="2431478"/>
          <a:ext cx="1477540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82B1-3CC2-4962-AD05-A2A21736EB67}">
      <dsp:nvSpPr>
        <dsp:cNvPr id="0" name=""/>
        <dsp:cNvSpPr/>
      </dsp:nvSpPr>
      <dsp:spPr>
        <a:xfrm>
          <a:off x="3469203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Trainer</a:t>
          </a:r>
          <a:endParaRPr lang="en-US" sz="1900" kern="1200" dirty="0"/>
        </a:p>
      </dsp:txBody>
      <dsp:txXfrm>
        <a:off x="3504011" y="3006984"/>
        <a:ext cx="1911100" cy="1118813"/>
      </dsp:txXfrm>
    </dsp:sp>
    <dsp:sp modelId="{2254A629-A638-40FD-BA57-6B73D89B11E3}">
      <dsp:nvSpPr>
        <dsp:cNvPr id="0" name=""/>
        <dsp:cNvSpPr/>
      </dsp:nvSpPr>
      <dsp:spPr>
        <a:xfrm rot="16027778">
          <a:off x="3090165" y="945390"/>
          <a:ext cx="1480498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3D64-A863-441E-8588-453742892D69}">
      <dsp:nvSpPr>
        <dsp:cNvPr id="0" name=""/>
        <dsp:cNvSpPr/>
      </dsp:nvSpPr>
      <dsp:spPr>
        <a:xfrm>
          <a:off x="3467341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Feature Engineering</a:t>
          </a:r>
        </a:p>
      </dsp:txBody>
      <dsp:txXfrm>
        <a:off x="3502149" y="1521447"/>
        <a:ext cx="1911100" cy="1118813"/>
      </dsp:txXfrm>
    </dsp:sp>
    <dsp:sp modelId="{7B4F1808-7F07-4822-94B3-35DD4C9A6FDA}">
      <dsp:nvSpPr>
        <dsp:cNvPr id="0" name=""/>
        <dsp:cNvSpPr/>
      </dsp:nvSpPr>
      <dsp:spPr>
        <a:xfrm rot="1403">
          <a:off x="3797344" y="202621"/>
          <a:ext cx="2700493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926A-922C-42B9-B9FA-309A74DD6578}">
      <dsp:nvSpPr>
        <dsp:cNvPr id="0" name=""/>
        <dsp:cNvSpPr/>
      </dsp:nvSpPr>
      <dsp:spPr>
        <a:xfrm>
          <a:off x="3393203" y="0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Transformation</a:t>
          </a:r>
          <a:endParaRPr lang="en-US" sz="1900" kern="1200" dirty="0"/>
        </a:p>
      </dsp:txBody>
      <dsp:txXfrm>
        <a:off x="3428011" y="34808"/>
        <a:ext cx="1911100" cy="1118813"/>
      </dsp:txXfrm>
    </dsp:sp>
    <dsp:sp modelId="{F673BD07-6D81-4D4F-AF81-87C71F3ACF13}">
      <dsp:nvSpPr>
        <dsp:cNvPr id="0" name=""/>
        <dsp:cNvSpPr/>
      </dsp:nvSpPr>
      <dsp:spPr>
        <a:xfrm rot="5400000">
          <a:off x="5763067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D1CD-8366-4827-A0D2-227A6FC3AAB4}">
      <dsp:nvSpPr>
        <dsp:cNvPr id="0" name=""/>
        <dsp:cNvSpPr/>
      </dsp:nvSpPr>
      <dsp:spPr>
        <a:xfrm>
          <a:off x="6101694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Evaluation </a:t>
          </a:r>
          <a:endParaRPr lang="en-US" sz="1900" kern="1200" dirty="0"/>
        </a:p>
      </dsp:txBody>
      <dsp:txXfrm>
        <a:off x="6136502" y="35909"/>
        <a:ext cx="1911100" cy="1118813"/>
      </dsp:txXfrm>
    </dsp:sp>
    <dsp:sp modelId="{B655CDFA-9F1C-4E55-A661-A589342A9657}">
      <dsp:nvSpPr>
        <dsp:cNvPr id="0" name=""/>
        <dsp:cNvSpPr/>
      </dsp:nvSpPr>
      <dsp:spPr>
        <a:xfrm rot="5400000">
          <a:off x="5763067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724A-DF2C-4A56-987F-9F12643D7EF3}">
      <dsp:nvSpPr>
        <dsp:cNvPr id="0" name=""/>
        <dsp:cNvSpPr/>
      </dsp:nvSpPr>
      <dsp:spPr>
        <a:xfrm>
          <a:off x="6101694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Flask Setup</a:t>
          </a:r>
        </a:p>
      </dsp:txBody>
      <dsp:txXfrm>
        <a:off x="6136502" y="1521447"/>
        <a:ext cx="1911100" cy="1118813"/>
      </dsp:txXfrm>
    </dsp:sp>
    <dsp:sp modelId="{5D4347D8-214F-44BB-AF64-234709F52F44}">
      <dsp:nvSpPr>
        <dsp:cNvPr id="0" name=""/>
        <dsp:cNvSpPr/>
      </dsp:nvSpPr>
      <dsp:spPr>
        <a:xfrm>
          <a:off x="6101694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Deployment</a:t>
          </a:r>
        </a:p>
      </dsp:txBody>
      <dsp:txXfrm>
        <a:off x="6136502" y="3006984"/>
        <a:ext cx="1911100" cy="111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5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premium 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</a:p>
          <a:p>
            <a:r>
              <a:rPr lang="en-US" dirty="0"/>
              <a:t>When the model is ready we deploy it in Heroku platform.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72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                          The goal of this project is to give an estimate of how much they need on their individual health situation and  Build a solution that should able to predict the premium of the personal for health insurance.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Gets idea about how much amount required annually according to their own of health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 in giving premium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88893"/>
              </p:ext>
            </p:extLst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 and model training, we find the best model for premium prediction. The model is trained on multiple regression algorithms like Linear </a:t>
            </a:r>
            <a:r>
              <a:rPr lang="en-US" dirty="0" smtClean="0"/>
              <a:t>Regression, </a:t>
            </a:r>
            <a:r>
              <a:rPr lang="en-US" dirty="0"/>
              <a:t>Random Forest, Gradient Boosting</a:t>
            </a:r>
            <a:r>
              <a:rPr lang="en-US" dirty="0" smtClean="0"/>
              <a:t>, AND Grid Search </a:t>
            </a:r>
            <a:r>
              <a:rPr lang="en-US" dirty="0" err="1" smtClean="0"/>
              <a:t>Cv</a:t>
            </a:r>
            <a:r>
              <a:rPr lang="en-US" dirty="0" smtClean="0"/>
              <a:t> for best </a:t>
            </a:r>
            <a:r>
              <a:rPr lang="en-US" dirty="0" err="1" smtClean="0"/>
              <a:t>parameters.After</a:t>
            </a:r>
            <a:r>
              <a:rPr lang="en-US" dirty="0" smtClean="0"/>
              <a:t> </a:t>
            </a:r>
            <a:r>
              <a:rPr lang="en-US" dirty="0"/>
              <a:t>prediction we will find accuracy of those predictions using evaluation metrics like RMSE (Root 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US" dirty="0"/>
              <a:t>Then all the trained models were used for validating test set.</a:t>
            </a:r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</a:p>
          <a:p>
            <a:r>
              <a:rPr lang="en-US" dirty="0"/>
              <a:t>The best RMSE and r2 score model were saved for developing API for prediction of premium.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</a:p>
          <a:p>
            <a:pPr marL="0" indent="0">
              <a:buNone/>
            </a:pPr>
            <a:r>
              <a:rPr lang="en-US" sz="7200" dirty="0"/>
              <a:t>The data was combination of categorical and numerical values.</a:t>
            </a:r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</a:p>
          <a:p>
            <a:r>
              <a:rPr lang="en-US" sz="7200" dirty="0"/>
              <a:t>Visualizing relation of independent variables with each other and dependent variable. </a:t>
            </a:r>
          </a:p>
          <a:p>
            <a:r>
              <a:rPr lang="en-US" sz="7200" dirty="0"/>
              <a:t>Checking distribution of Continuous variables.</a:t>
            </a:r>
          </a:p>
          <a:p>
            <a:r>
              <a:rPr lang="en-US" sz="7200" dirty="0"/>
              <a:t>Checking any null values present in the dataset.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Converting categorical data into numeric values.</a:t>
            </a:r>
          </a:p>
          <a:p>
            <a:r>
              <a:rPr lang="en-US" sz="7200" dirty="0"/>
              <a:t>Scaling the data.</a:t>
            </a:r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</a:p>
          <a:p>
            <a:r>
              <a:rPr lang="en-US" sz="7200" dirty="0"/>
              <a:t>Before training the model the dataset is divided into training set and testing/validation set.</a:t>
            </a:r>
          </a:p>
          <a:p>
            <a:r>
              <a:rPr lang="en-US" sz="7200" dirty="0"/>
              <a:t>The scaling was performed of training and validation set.</a:t>
            </a:r>
          </a:p>
          <a:p>
            <a:r>
              <a:rPr lang="en-US" sz="7200" dirty="0"/>
              <a:t>The categorical columns were converted into numeric values.</a:t>
            </a:r>
          </a:p>
          <a:p>
            <a:r>
              <a:rPr lang="en-US" sz="7200" dirty="0"/>
              <a:t>Algorithms like Linear Regression, </a:t>
            </a:r>
            <a:r>
              <a:rPr lang="en-US" sz="7200" dirty="0" smtClean="0"/>
              <a:t>Random </a:t>
            </a:r>
            <a:r>
              <a:rPr lang="en-US" sz="7200" dirty="0"/>
              <a:t>Forest, Gradient </a:t>
            </a:r>
            <a:r>
              <a:rPr lang="en-US" sz="7200" dirty="0" smtClean="0"/>
              <a:t>Boosting, were </a:t>
            </a:r>
            <a:r>
              <a:rPr lang="en-US" sz="7200" dirty="0"/>
              <a:t>used for model training and based on RMSE &amp; r2_score the Gradient boosting model is </a:t>
            </a:r>
            <a:r>
              <a:rPr lang="en-US" sz="7200" dirty="0" smtClean="0"/>
              <a:t>selected for Grid Search CV for best parameters , after </a:t>
            </a:r>
            <a:r>
              <a:rPr lang="en-US" sz="7200" dirty="0" err="1" smtClean="0"/>
              <a:t>hypertunning</a:t>
            </a:r>
            <a:r>
              <a:rPr lang="en-US" sz="7200" dirty="0" smtClean="0"/>
              <a:t> model saved </a:t>
            </a:r>
            <a:r>
              <a:rPr lang="en-US" sz="7200" dirty="0"/>
              <a:t>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</TotalTime>
  <Words>584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Insurance Premium Prediction</vt:lpstr>
      <vt:lpstr>PowerPoint Presentation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Hemanth</dc:creator>
  <cp:lastModifiedBy>Hemanth</cp:lastModifiedBy>
  <cp:revision>15</cp:revision>
  <dcterms:created xsi:type="dcterms:W3CDTF">2021-08-31T07:31:57Z</dcterms:created>
  <dcterms:modified xsi:type="dcterms:W3CDTF">2022-08-17T07:09:24Z</dcterms:modified>
</cp:coreProperties>
</file>